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8"/>
  </p:notesMasterIdLst>
  <p:sldIdLst>
    <p:sldId id="256" r:id="rId2"/>
    <p:sldId id="257" r:id="rId3"/>
    <p:sldId id="258" r:id="rId4"/>
    <p:sldId id="259" r:id="rId5"/>
    <p:sldId id="260" r:id="rId6"/>
    <p:sldId id="261" r:id="rId7"/>
  </p:sldIdLst>
  <p:sldSz cx="7559675" cy="1069181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F2CC"/>
    <a:srgbClr val="009900"/>
    <a:srgbClr val="FF3399"/>
    <a:srgbClr val="FF98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82" autoAdjust="0"/>
    <p:restoredTop sz="94660"/>
  </p:normalViewPr>
  <p:slideViewPr>
    <p:cSldViewPr snapToGrid="0">
      <p:cViewPr>
        <p:scale>
          <a:sx n="100" d="100"/>
          <a:sy n="100" d="100"/>
        </p:scale>
        <p:origin x="918" y="-35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254E9A22-641E-4E27-9101-D61D54BD3D3C}" type="datetimeFigureOut">
              <a:rPr kumimoji="1" lang="ja-JP" altLang="en-US" smtClean="0"/>
              <a:t>2022/2/3</a:t>
            </a:fld>
            <a:endParaRPr kumimoji="1" lang="ja-JP" altLang="en-US"/>
          </a:p>
        </p:txBody>
      </p:sp>
      <p:sp>
        <p:nvSpPr>
          <p:cNvPr id="4" name="スライド イメージ プレースホルダー 3"/>
          <p:cNvSpPr>
            <a:spLocks noGrp="1" noRot="1" noChangeAspect="1"/>
          </p:cNvSpPr>
          <p:nvPr>
            <p:ph type="sldImg" idx="2"/>
          </p:nvPr>
        </p:nvSpPr>
        <p:spPr>
          <a:xfrm>
            <a:off x="2217738" y="1243013"/>
            <a:ext cx="2371725"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DA557D68-77AA-4715-8D7D-9ED2C4FEE695}" type="slidenum">
              <a:rPr kumimoji="1" lang="ja-JP" altLang="en-US" smtClean="0"/>
              <a:t>‹#›</a:t>
            </a:fld>
            <a:endParaRPr kumimoji="1" lang="ja-JP" altLang="en-US"/>
          </a:p>
        </p:txBody>
      </p:sp>
    </p:spTree>
    <p:extLst>
      <p:ext uri="{BB962C8B-B14F-4D97-AF65-F5344CB8AC3E}">
        <p14:creationId xmlns:p14="http://schemas.microsoft.com/office/powerpoint/2010/main" val="118173072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ja-JP" altLang="en-US"/>
              <a:t>マスター タイトルの書式設定</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0BF585C8-3C2A-4527-9123-B927F4E591D0}" type="datetime1">
              <a:rPr kumimoji="1" lang="ja-JP" altLang="en-US" smtClean="0"/>
              <a:t>2022/2/3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F1321BA-7376-4007-A8B4-1F411CF63F7C}" type="slidenum">
              <a:rPr kumimoji="1" lang="ja-JP" altLang="en-US" smtClean="0"/>
              <a:t>‹#›</a:t>
            </a:fld>
            <a:endParaRPr kumimoji="1" lang="ja-JP" altLang="en-US"/>
          </a:p>
        </p:txBody>
      </p:sp>
    </p:spTree>
    <p:extLst>
      <p:ext uri="{BB962C8B-B14F-4D97-AF65-F5344CB8AC3E}">
        <p14:creationId xmlns:p14="http://schemas.microsoft.com/office/powerpoint/2010/main" val="160516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 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CFA1C0F-1A41-45A0-BFB8-DC23378BDED2}" type="datetime1">
              <a:rPr kumimoji="1" lang="ja-JP" altLang="en-US" smtClean="0"/>
              <a:t>2022/2/3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F1321BA-7376-4007-A8B4-1F411CF63F7C}" type="slidenum">
              <a:rPr kumimoji="1" lang="ja-JP" altLang="en-US" smtClean="0"/>
              <a:t>‹#›</a:t>
            </a:fld>
            <a:endParaRPr kumimoji="1" lang="ja-JP" altLang="en-US"/>
          </a:p>
        </p:txBody>
      </p:sp>
    </p:spTree>
    <p:extLst>
      <p:ext uri="{BB962C8B-B14F-4D97-AF65-F5344CB8AC3E}">
        <p14:creationId xmlns:p14="http://schemas.microsoft.com/office/powerpoint/2010/main" val="9946779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 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1E1CBD1-DE12-4BF7-B660-480D01D7943D}" type="datetime1">
              <a:rPr kumimoji="1" lang="ja-JP" altLang="en-US" smtClean="0"/>
              <a:t>2022/2/3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F1321BA-7376-4007-A8B4-1F411CF63F7C}" type="slidenum">
              <a:rPr kumimoji="1" lang="ja-JP" altLang="en-US" smtClean="0"/>
              <a:t>‹#›</a:t>
            </a:fld>
            <a:endParaRPr kumimoji="1" lang="ja-JP" altLang="en-US"/>
          </a:p>
        </p:txBody>
      </p:sp>
    </p:spTree>
    <p:extLst>
      <p:ext uri="{BB962C8B-B14F-4D97-AF65-F5344CB8AC3E}">
        <p14:creationId xmlns:p14="http://schemas.microsoft.com/office/powerpoint/2010/main" val="2148507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5418F6F-7BDF-4DE5-8078-0762367D3F9C}" type="datetime1">
              <a:rPr kumimoji="1" lang="ja-JP" altLang="en-US" smtClean="0"/>
              <a:t>2022/2/3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F1321BA-7376-4007-A8B4-1F411CF63F7C}" type="slidenum">
              <a:rPr kumimoji="1" lang="ja-JP" altLang="en-US" smtClean="0"/>
              <a:t>‹#›</a:t>
            </a:fld>
            <a:endParaRPr kumimoji="1" lang="ja-JP" altLang="en-US"/>
          </a:p>
        </p:txBody>
      </p:sp>
    </p:spTree>
    <p:extLst>
      <p:ext uri="{BB962C8B-B14F-4D97-AF65-F5344CB8AC3E}">
        <p14:creationId xmlns:p14="http://schemas.microsoft.com/office/powerpoint/2010/main" val="423953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D9E62480-1108-4856-987E-F8B1773425EB}" type="datetime1">
              <a:rPr kumimoji="1" lang="ja-JP" altLang="en-US" smtClean="0"/>
              <a:t>2022/2/3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F1321BA-7376-4007-A8B4-1F411CF63F7C}" type="slidenum">
              <a:rPr kumimoji="1" lang="ja-JP" altLang="en-US" smtClean="0"/>
              <a:t>‹#›</a:t>
            </a:fld>
            <a:endParaRPr kumimoji="1" lang="ja-JP" altLang="en-US"/>
          </a:p>
        </p:txBody>
      </p:sp>
    </p:spTree>
    <p:extLst>
      <p:ext uri="{BB962C8B-B14F-4D97-AF65-F5344CB8AC3E}">
        <p14:creationId xmlns:p14="http://schemas.microsoft.com/office/powerpoint/2010/main" val="15579767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D3452EE2-7D7C-4838-823B-E41623C21FE0}" type="datetime1">
              <a:rPr kumimoji="1" lang="ja-JP" altLang="en-US" smtClean="0"/>
              <a:t>2022/2/3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F1321BA-7376-4007-A8B4-1F411CF63F7C}" type="slidenum">
              <a:rPr kumimoji="1" lang="ja-JP" altLang="en-US" smtClean="0"/>
              <a:t>‹#›</a:t>
            </a:fld>
            <a:endParaRPr kumimoji="1" lang="ja-JP" altLang="en-US"/>
          </a:p>
        </p:txBody>
      </p:sp>
    </p:spTree>
    <p:extLst>
      <p:ext uri="{BB962C8B-B14F-4D97-AF65-F5344CB8AC3E}">
        <p14:creationId xmlns:p14="http://schemas.microsoft.com/office/powerpoint/2010/main" val="35372959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a:t>マスター テキストの書式設定</a:t>
            </a:r>
          </a:p>
        </p:txBody>
      </p:sp>
      <p:sp>
        <p:nvSpPr>
          <p:cNvPr id="4" name="Content Placeholder 3"/>
          <p:cNvSpPr>
            <a:spLocks noGrp="1"/>
          </p:cNvSpPr>
          <p:nvPr>
            <p:ph sz="half" idx="2"/>
          </p:nvPr>
        </p:nvSpPr>
        <p:spPr>
          <a:xfrm>
            <a:off x="520713" y="3905482"/>
            <a:ext cx="3198096"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a:t>マスター テキストの書式設定</a:t>
            </a:r>
          </a:p>
        </p:txBody>
      </p:sp>
      <p:sp>
        <p:nvSpPr>
          <p:cNvPr id="6" name="Content Placeholder 5"/>
          <p:cNvSpPr>
            <a:spLocks noGrp="1"/>
          </p:cNvSpPr>
          <p:nvPr>
            <p:ph sz="quarter" idx="4"/>
          </p:nvPr>
        </p:nvSpPr>
        <p:spPr>
          <a:xfrm>
            <a:off x="3827086" y="3905482"/>
            <a:ext cx="3213847"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D5F40665-3F03-4D07-B647-4F1DCB480CE0}" type="datetime1">
              <a:rPr kumimoji="1" lang="ja-JP" altLang="en-US" smtClean="0"/>
              <a:t>2022/2/3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F1321BA-7376-4007-A8B4-1F411CF63F7C}" type="slidenum">
              <a:rPr kumimoji="1" lang="ja-JP" altLang="en-US" smtClean="0"/>
              <a:t>‹#›</a:t>
            </a:fld>
            <a:endParaRPr kumimoji="1" lang="ja-JP" altLang="en-US"/>
          </a:p>
        </p:txBody>
      </p:sp>
    </p:spTree>
    <p:extLst>
      <p:ext uri="{BB962C8B-B14F-4D97-AF65-F5344CB8AC3E}">
        <p14:creationId xmlns:p14="http://schemas.microsoft.com/office/powerpoint/2010/main" val="3147004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F5715809-4266-479B-842D-417D658B83A9}" type="datetime1">
              <a:rPr kumimoji="1" lang="ja-JP" altLang="en-US" smtClean="0"/>
              <a:t>2022/2/3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F1321BA-7376-4007-A8B4-1F411CF63F7C}" type="slidenum">
              <a:rPr kumimoji="1" lang="ja-JP" altLang="en-US" smtClean="0"/>
              <a:t>‹#›</a:t>
            </a:fld>
            <a:endParaRPr kumimoji="1" lang="ja-JP" altLang="en-US"/>
          </a:p>
        </p:txBody>
      </p:sp>
    </p:spTree>
    <p:extLst>
      <p:ext uri="{BB962C8B-B14F-4D97-AF65-F5344CB8AC3E}">
        <p14:creationId xmlns:p14="http://schemas.microsoft.com/office/powerpoint/2010/main" val="9758361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67D6C9-C6F3-417E-9366-786E25A8A91F}" type="datetime1">
              <a:rPr kumimoji="1" lang="ja-JP" altLang="en-US" smtClean="0"/>
              <a:t>2022/2/3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F1321BA-7376-4007-A8B4-1F411CF63F7C}" type="slidenum">
              <a:rPr kumimoji="1" lang="ja-JP" altLang="en-US" smtClean="0"/>
              <a:t>‹#›</a:t>
            </a:fld>
            <a:endParaRPr kumimoji="1" lang="ja-JP" altLang="en-US"/>
          </a:p>
        </p:txBody>
      </p:sp>
    </p:spTree>
    <p:extLst>
      <p:ext uri="{BB962C8B-B14F-4D97-AF65-F5344CB8AC3E}">
        <p14:creationId xmlns:p14="http://schemas.microsoft.com/office/powerpoint/2010/main" val="3452159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 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2DD3509-B1BD-48F7-B54A-1431F83313DC}" type="datetime1">
              <a:rPr kumimoji="1" lang="ja-JP" altLang="en-US" smtClean="0"/>
              <a:t>2022/2/3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F1321BA-7376-4007-A8B4-1F411CF63F7C}" type="slidenum">
              <a:rPr kumimoji="1" lang="ja-JP" altLang="en-US" smtClean="0"/>
              <a:t>‹#›</a:t>
            </a:fld>
            <a:endParaRPr kumimoji="1" lang="ja-JP" altLang="en-US"/>
          </a:p>
        </p:txBody>
      </p:sp>
    </p:spTree>
    <p:extLst>
      <p:ext uri="{BB962C8B-B14F-4D97-AF65-F5344CB8AC3E}">
        <p14:creationId xmlns:p14="http://schemas.microsoft.com/office/powerpoint/2010/main" val="14977611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ja-JP" altLang="en-US"/>
              <a:t>図を追加</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9D2EDF8-D74C-433B-809E-48AF495A9C8C}" type="datetime1">
              <a:rPr kumimoji="1" lang="ja-JP" altLang="en-US" smtClean="0"/>
              <a:t>2022/2/3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F1321BA-7376-4007-A8B4-1F411CF63F7C}" type="slidenum">
              <a:rPr kumimoji="1" lang="ja-JP" altLang="en-US" smtClean="0"/>
              <a:t>‹#›</a:t>
            </a:fld>
            <a:endParaRPr kumimoji="1" lang="ja-JP" altLang="en-US"/>
          </a:p>
        </p:txBody>
      </p:sp>
    </p:spTree>
    <p:extLst>
      <p:ext uri="{BB962C8B-B14F-4D97-AF65-F5344CB8AC3E}">
        <p14:creationId xmlns:p14="http://schemas.microsoft.com/office/powerpoint/2010/main" val="16119683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286A2F4A-7A70-4418-8CB6-55807E7C21CE}" type="datetime1">
              <a:rPr kumimoji="1" lang="ja-JP" altLang="en-US" smtClean="0"/>
              <a:t>2022/2/3</a:t>
            </a:fld>
            <a:endParaRPr kumimoji="1" lang="ja-JP" altLang="en-US"/>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0F1321BA-7376-4007-A8B4-1F411CF63F7C}" type="slidenum">
              <a:rPr kumimoji="1" lang="ja-JP" altLang="en-US" smtClean="0"/>
              <a:t>‹#›</a:t>
            </a:fld>
            <a:endParaRPr kumimoji="1" lang="ja-JP" altLang="en-US"/>
          </a:p>
        </p:txBody>
      </p:sp>
    </p:spTree>
    <p:extLst>
      <p:ext uri="{BB962C8B-B14F-4D97-AF65-F5344CB8AC3E}">
        <p14:creationId xmlns:p14="http://schemas.microsoft.com/office/powerpoint/2010/main" val="117734199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755934" rtl="0" eaLnBrk="1" latinLnBrk="0" hangingPunct="1">
        <a:lnSpc>
          <a:spcPct val="90000"/>
        </a:lnSpc>
        <a:spcBef>
          <a:spcPct val="0"/>
        </a:spcBef>
        <a:buNone/>
        <a:defRPr kumimoji="1"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kumimoji="1"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kumimoji="1"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kumimoji="1"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9pPr>
    </p:bodyStyle>
    <p:otherStyle>
      <a:defPPr>
        <a:defRPr lang="en-US"/>
      </a:defPPr>
      <a:lvl1pPr marL="0" algn="l" defTabSz="755934" rtl="0" eaLnBrk="1" latinLnBrk="0" hangingPunct="1">
        <a:defRPr kumimoji="1" sz="1488" kern="1200">
          <a:solidFill>
            <a:schemeClr val="tx1"/>
          </a:solidFill>
          <a:latin typeface="+mn-lt"/>
          <a:ea typeface="+mn-ea"/>
          <a:cs typeface="+mn-cs"/>
        </a:defRPr>
      </a:lvl1pPr>
      <a:lvl2pPr marL="377967" algn="l" defTabSz="755934" rtl="0" eaLnBrk="1" latinLnBrk="0" hangingPunct="1">
        <a:defRPr kumimoji="1" sz="1488" kern="1200">
          <a:solidFill>
            <a:schemeClr val="tx1"/>
          </a:solidFill>
          <a:latin typeface="+mn-lt"/>
          <a:ea typeface="+mn-ea"/>
          <a:cs typeface="+mn-cs"/>
        </a:defRPr>
      </a:lvl2pPr>
      <a:lvl3pPr marL="755934" algn="l" defTabSz="755934" rtl="0" eaLnBrk="1" latinLnBrk="0" hangingPunct="1">
        <a:defRPr kumimoji="1" sz="1488" kern="1200">
          <a:solidFill>
            <a:schemeClr val="tx1"/>
          </a:solidFill>
          <a:latin typeface="+mn-lt"/>
          <a:ea typeface="+mn-ea"/>
          <a:cs typeface="+mn-cs"/>
        </a:defRPr>
      </a:lvl3pPr>
      <a:lvl4pPr marL="1133902" algn="l" defTabSz="755934" rtl="0" eaLnBrk="1" latinLnBrk="0" hangingPunct="1">
        <a:defRPr kumimoji="1" sz="1488" kern="1200">
          <a:solidFill>
            <a:schemeClr val="tx1"/>
          </a:solidFill>
          <a:latin typeface="+mn-lt"/>
          <a:ea typeface="+mn-ea"/>
          <a:cs typeface="+mn-cs"/>
        </a:defRPr>
      </a:lvl4pPr>
      <a:lvl5pPr marL="1511869" algn="l" defTabSz="755934" rtl="0" eaLnBrk="1" latinLnBrk="0" hangingPunct="1">
        <a:defRPr kumimoji="1" sz="1488" kern="1200">
          <a:solidFill>
            <a:schemeClr val="tx1"/>
          </a:solidFill>
          <a:latin typeface="+mn-lt"/>
          <a:ea typeface="+mn-ea"/>
          <a:cs typeface="+mn-cs"/>
        </a:defRPr>
      </a:lvl5pPr>
      <a:lvl6pPr marL="1889836" algn="l" defTabSz="755934" rtl="0" eaLnBrk="1" latinLnBrk="0" hangingPunct="1">
        <a:defRPr kumimoji="1" sz="1488" kern="1200">
          <a:solidFill>
            <a:schemeClr val="tx1"/>
          </a:solidFill>
          <a:latin typeface="+mn-lt"/>
          <a:ea typeface="+mn-ea"/>
          <a:cs typeface="+mn-cs"/>
        </a:defRPr>
      </a:lvl6pPr>
      <a:lvl7pPr marL="2267803" algn="l" defTabSz="755934" rtl="0" eaLnBrk="1" latinLnBrk="0" hangingPunct="1">
        <a:defRPr kumimoji="1" sz="1488" kern="1200">
          <a:solidFill>
            <a:schemeClr val="tx1"/>
          </a:solidFill>
          <a:latin typeface="+mn-lt"/>
          <a:ea typeface="+mn-ea"/>
          <a:cs typeface="+mn-cs"/>
        </a:defRPr>
      </a:lvl7pPr>
      <a:lvl8pPr marL="2645771" algn="l" defTabSz="755934" rtl="0" eaLnBrk="1" latinLnBrk="0" hangingPunct="1">
        <a:defRPr kumimoji="1" sz="1488" kern="1200">
          <a:solidFill>
            <a:schemeClr val="tx1"/>
          </a:solidFill>
          <a:latin typeface="+mn-lt"/>
          <a:ea typeface="+mn-ea"/>
          <a:cs typeface="+mn-cs"/>
        </a:defRPr>
      </a:lvl8pPr>
      <a:lvl9pPr marL="3023738" algn="l" defTabSz="755934" rtl="0" eaLnBrk="1" latinLnBrk="0" hangingPunct="1">
        <a:defRPr kumimoji="1"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3" Type="http://schemas.openxmlformats.org/officeDocument/2006/relationships/image" Target="../media/image2.png"/><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image" Target="../media/image1.jpeg"/><Relationship Id="rId16"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png"/><Relationship Id="rId15" Type="http://schemas.openxmlformats.org/officeDocument/2006/relationships/image" Target="../media/image1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 Id="rId14" Type="http://schemas.openxmlformats.org/officeDocument/2006/relationships/image" Target="../media/image13.jpeg"/></Relationships>
</file>

<file path=ppt/slides/_rels/slide2.xml.rels><?xml version="1.0" encoding="UTF-8" standalone="yes"?>
<Relationships xmlns="http://schemas.openxmlformats.org/package/2006/relationships"><Relationship Id="rId8" Type="http://schemas.openxmlformats.org/officeDocument/2006/relationships/image" Target="../media/image22.jpeg"/><Relationship Id="rId13" Type="http://schemas.openxmlformats.org/officeDocument/2006/relationships/image" Target="../media/image27.jpeg"/><Relationship Id="rId3" Type="http://schemas.openxmlformats.org/officeDocument/2006/relationships/image" Target="../media/image17.jpeg"/><Relationship Id="rId7" Type="http://schemas.openxmlformats.org/officeDocument/2006/relationships/image" Target="../media/image21.jpeg"/><Relationship Id="rId12" Type="http://schemas.openxmlformats.org/officeDocument/2006/relationships/image" Target="../media/image26.jpe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image" Target="../media/image25.jpeg"/><Relationship Id="rId5" Type="http://schemas.openxmlformats.org/officeDocument/2006/relationships/image" Target="../media/image19.jpeg"/><Relationship Id="rId10" Type="http://schemas.openxmlformats.org/officeDocument/2006/relationships/image" Target="../media/image24.jpeg"/><Relationship Id="rId4" Type="http://schemas.openxmlformats.org/officeDocument/2006/relationships/image" Target="../media/image18.jpeg"/><Relationship Id="rId9" Type="http://schemas.openxmlformats.org/officeDocument/2006/relationships/image" Target="../media/image23.jpeg"/></Relationships>
</file>

<file path=ppt/slides/_rels/slide3.xml.rels><?xml version="1.0" encoding="UTF-8" standalone="yes"?>
<Relationships xmlns="http://schemas.openxmlformats.org/package/2006/relationships"><Relationship Id="rId8" Type="http://schemas.openxmlformats.org/officeDocument/2006/relationships/image" Target="../media/image34.jpeg"/><Relationship Id="rId13" Type="http://schemas.openxmlformats.org/officeDocument/2006/relationships/image" Target="../media/image39.jpeg"/><Relationship Id="rId3" Type="http://schemas.openxmlformats.org/officeDocument/2006/relationships/image" Target="../media/image29.jpeg"/><Relationship Id="rId7" Type="http://schemas.openxmlformats.org/officeDocument/2006/relationships/image" Target="../media/image33.jpeg"/><Relationship Id="rId12" Type="http://schemas.openxmlformats.org/officeDocument/2006/relationships/image" Target="../media/image38.jpeg"/><Relationship Id="rId2"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image" Target="../media/image32.jpeg"/><Relationship Id="rId11" Type="http://schemas.openxmlformats.org/officeDocument/2006/relationships/image" Target="../media/image37.jpeg"/><Relationship Id="rId5" Type="http://schemas.openxmlformats.org/officeDocument/2006/relationships/image" Target="../media/image31.jpeg"/><Relationship Id="rId10" Type="http://schemas.openxmlformats.org/officeDocument/2006/relationships/image" Target="../media/image36.jpeg"/><Relationship Id="rId4" Type="http://schemas.openxmlformats.org/officeDocument/2006/relationships/image" Target="../media/image30.jpeg"/><Relationship Id="rId9" Type="http://schemas.openxmlformats.org/officeDocument/2006/relationships/image" Target="../media/image35.jpeg"/><Relationship Id="rId14" Type="http://schemas.openxmlformats.org/officeDocument/2006/relationships/image" Target="../media/image40.jpeg"/></Relationships>
</file>

<file path=ppt/slides/_rels/slide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5.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48.jpeg"/><Relationship Id="rId2" Type="http://schemas.openxmlformats.org/officeDocument/2006/relationships/image" Target="../media/image44.jpeg"/><Relationship Id="rId1" Type="http://schemas.openxmlformats.org/officeDocument/2006/relationships/slideLayout" Target="../slideLayouts/slideLayout2.xml"/><Relationship Id="rId6" Type="http://schemas.openxmlformats.org/officeDocument/2006/relationships/image" Target="../media/image47.jpeg"/><Relationship Id="rId5" Type="http://schemas.openxmlformats.org/officeDocument/2006/relationships/image" Target="../media/image46.jpe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5"/>
          <p:cNvPicPr>
            <a:picLocks noChangeAspect="1"/>
          </p:cNvPicPr>
          <p:nvPr/>
        </p:nvPicPr>
        <p:blipFill>
          <a:blip r:embed="rId2"/>
          <a:stretch>
            <a:fillRect/>
          </a:stretch>
        </p:blipFill>
        <p:spPr>
          <a:xfrm>
            <a:off x="387088" y="4973399"/>
            <a:ext cx="3817801" cy="1545190"/>
          </a:xfrm>
          <a:prstGeom prst="rect">
            <a:avLst/>
          </a:prstGeom>
        </p:spPr>
      </p:pic>
      <p:sp>
        <p:nvSpPr>
          <p:cNvPr id="73" name="正方形/長方形 72"/>
          <p:cNvSpPr/>
          <p:nvPr/>
        </p:nvSpPr>
        <p:spPr>
          <a:xfrm>
            <a:off x="441506" y="3675873"/>
            <a:ext cx="3174405" cy="932563"/>
          </a:xfrm>
          <a:prstGeom prst="rect">
            <a:avLst/>
          </a:prstGeom>
        </p:spPr>
        <p:txBody>
          <a:bodyPr wrap="square">
            <a:spAutoFit/>
          </a:bodyPr>
          <a:lstStyle/>
          <a:p>
            <a:pPr marL="77769" indent="-77769">
              <a:lnSpc>
                <a:spcPts val="1700"/>
              </a:lnSpc>
            </a:pPr>
            <a:r>
              <a:rPr lang="ja-JP" altLang="en-US" sz="1050" dirty="0">
                <a:latin typeface="ＭＳ 明朝" panose="02020609040205080304" pitchFamily="17" charset="-128"/>
                <a:ea typeface="ＭＳ 明朝" panose="02020609040205080304" pitchFamily="17" charset="-128"/>
                <a:cs typeface="Times New Roman" panose="02020603050405020304" pitchFamily="18" charset="0"/>
              </a:rPr>
              <a:t>・なお、</a:t>
            </a:r>
            <a:r>
              <a:rPr lang="en-US" altLang="ja-JP" sz="1050" dirty="0">
                <a:latin typeface="ＭＳ 明朝" panose="02020609040205080304" pitchFamily="17" charset="-128"/>
                <a:ea typeface="ＭＳ 明朝" panose="02020609040205080304" pitchFamily="17" charset="-128"/>
                <a:cs typeface="Times New Roman" panose="02020603050405020304" pitchFamily="18" charset="0"/>
              </a:rPr>
              <a:t>2018</a:t>
            </a:r>
            <a:r>
              <a:rPr lang="ja-JP" altLang="en-US" sz="1050" dirty="0">
                <a:latin typeface="ＭＳ 明朝" panose="02020609040205080304" pitchFamily="17" charset="-128"/>
                <a:ea typeface="ＭＳ 明朝" panose="02020609040205080304" pitchFamily="17" charset="-128"/>
                <a:cs typeface="Times New Roman" panose="02020603050405020304" pitchFamily="18" charset="0"/>
              </a:rPr>
              <a:t>年に本地域が都市再生緊急</a:t>
            </a:r>
            <a:r>
              <a:rPr lang="ja-JP" altLang="en-US" sz="1050" dirty="0" smtClean="0">
                <a:latin typeface="ＭＳ 明朝" panose="02020609040205080304" pitchFamily="17" charset="-128"/>
                <a:ea typeface="ＭＳ 明朝" panose="02020609040205080304" pitchFamily="17" charset="-128"/>
                <a:cs typeface="Times New Roman" panose="02020603050405020304" pitchFamily="18" charset="0"/>
              </a:rPr>
              <a:t>整備</a:t>
            </a:r>
            <a:r>
              <a:rPr lang="ja-JP" altLang="en-US" sz="1050" dirty="0">
                <a:latin typeface="ＭＳ 明朝" panose="02020609040205080304" pitchFamily="17" charset="-128"/>
                <a:ea typeface="ＭＳ 明朝" panose="02020609040205080304" pitchFamily="17" charset="-128"/>
                <a:cs typeface="Times New Roman" panose="02020603050405020304" pitchFamily="18" charset="0"/>
              </a:rPr>
              <a:t>地域の候補地域として公表されたことを受け、</a:t>
            </a:r>
            <a:r>
              <a:rPr lang="en-US" altLang="ja-JP" sz="1050" dirty="0">
                <a:latin typeface="ＭＳ 明朝" panose="02020609040205080304" pitchFamily="17" charset="-128"/>
                <a:ea typeface="ＭＳ 明朝" panose="02020609040205080304" pitchFamily="17" charset="-128"/>
                <a:cs typeface="Times New Roman" panose="02020603050405020304" pitchFamily="18" charset="0"/>
              </a:rPr>
              <a:t>2020</a:t>
            </a:r>
            <a:r>
              <a:rPr lang="ja-JP" altLang="en-US" sz="1050" dirty="0">
                <a:latin typeface="ＭＳ 明朝" panose="02020609040205080304" pitchFamily="17" charset="-128"/>
                <a:ea typeface="ＭＳ 明朝" panose="02020609040205080304" pitchFamily="17" charset="-128"/>
                <a:cs typeface="Times New Roman" panose="02020603050405020304" pitchFamily="18" charset="0"/>
              </a:rPr>
              <a:t>年に策定したまちづくり方針の骨格を基に、検討内容等を加えて作成した。</a:t>
            </a:r>
            <a:endParaRPr lang="en-US" altLang="ja-JP" sz="1050" dirty="0">
              <a:latin typeface="ＭＳ 明朝" panose="02020609040205080304" pitchFamily="17" charset="-128"/>
              <a:ea typeface="ＭＳ 明朝" panose="02020609040205080304" pitchFamily="17" charset="-128"/>
              <a:cs typeface="Times New Roman" panose="02020603050405020304" pitchFamily="18" charset="0"/>
            </a:endParaRPr>
          </a:p>
        </p:txBody>
      </p:sp>
      <p:grpSp>
        <p:nvGrpSpPr>
          <p:cNvPr id="4" name="グループ化 3"/>
          <p:cNvGrpSpPr/>
          <p:nvPr/>
        </p:nvGrpSpPr>
        <p:grpSpPr>
          <a:xfrm>
            <a:off x="232820" y="215158"/>
            <a:ext cx="7146480" cy="4696715"/>
            <a:chOff x="217680" y="211321"/>
            <a:chExt cx="6637732" cy="4362363"/>
          </a:xfrm>
        </p:grpSpPr>
        <p:pic>
          <p:nvPicPr>
            <p:cNvPr id="34" name="図 33"/>
            <p:cNvPicPr>
              <a:picLocks noChangeAspect="1"/>
            </p:cNvPicPr>
            <p:nvPr/>
          </p:nvPicPr>
          <p:blipFill>
            <a:blip r:embed="rId3"/>
            <a:stretch>
              <a:fillRect/>
            </a:stretch>
          </p:blipFill>
          <p:spPr>
            <a:xfrm>
              <a:off x="2535242" y="221581"/>
              <a:ext cx="1877852" cy="1237795"/>
            </a:xfrm>
            <a:prstGeom prst="rect">
              <a:avLst/>
            </a:prstGeom>
          </p:spPr>
        </p:pic>
        <p:sp>
          <p:nvSpPr>
            <p:cNvPr id="35" name="テキスト ボックス 2"/>
            <p:cNvSpPr txBox="1">
              <a:spLocks noChangeArrowheads="1"/>
            </p:cNvSpPr>
            <p:nvPr/>
          </p:nvSpPr>
          <p:spPr bwMode="auto">
            <a:xfrm>
              <a:off x="3458904" y="3687190"/>
              <a:ext cx="3353206" cy="128639"/>
            </a:xfrm>
            <a:prstGeom prst="rect">
              <a:avLst/>
            </a:prstGeom>
            <a:noFill/>
            <a:ln w="9525">
              <a:noFill/>
              <a:miter lim="800000"/>
              <a:headEnd/>
              <a:tailEnd/>
            </a:ln>
          </p:spPr>
          <p:txBody>
            <a:bodyPr rot="0" vert="horz" wrap="square" lIns="65317" tIns="0" rIns="65317" bIns="0" anchor="t" anchorCtr="0">
              <a:spAutoFit/>
            </a:bodyPr>
            <a:lstStyle/>
            <a:p>
              <a:pPr algn="ctr"/>
              <a:r>
                <a:rPr lang="ja-JP" altLang="en-US" sz="900" kern="100" dirty="0">
                  <a:latin typeface="Century" panose="02040604050505020304" pitchFamily="18" charset="0"/>
                  <a:ea typeface="ＭＳ 明朝" panose="02020609040205080304" pitchFamily="17" charset="-128"/>
                  <a:cs typeface="Times New Roman" panose="02020603050405020304" pitchFamily="18" charset="0"/>
                </a:rPr>
                <a:t>図</a:t>
              </a:r>
              <a:r>
                <a:rPr lang="en-US" sz="900" kern="100" dirty="0">
                  <a:latin typeface="Century" panose="02040604050505020304" pitchFamily="18" charset="0"/>
                  <a:ea typeface="ＭＳ 明朝" panose="02020609040205080304" pitchFamily="17" charset="-128"/>
                  <a:cs typeface="Times New Roman" panose="02020603050405020304" pitchFamily="18" charset="0"/>
                </a:rPr>
                <a:t>1</a:t>
              </a:r>
              <a:r>
                <a:rPr lang="ja-JP" altLang="en-US" sz="900" kern="100" dirty="0" err="1">
                  <a:latin typeface="Century" panose="02040604050505020304" pitchFamily="18" charset="0"/>
                  <a:ea typeface="ＭＳ 明朝" panose="02020609040205080304" pitchFamily="17" charset="-128"/>
                  <a:cs typeface="Times New Roman" panose="02020603050405020304" pitchFamily="18" charset="0"/>
                </a:rPr>
                <a:t>．</a:t>
              </a:r>
              <a:r>
                <a:rPr lang="ja-JP" altLang="en-US" sz="900" kern="100" dirty="0">
                  <a:latin typeface="Century" panose="02040604050505020304" pitchFamily="18" charset="0"/>
                  <a:ea typeface="ＭＳ 明朝" panose="02020609040205080304" pitchFamily="17" charset="-128"/>
                  <a:cs typeface="Times New Roman" panose="02020603050405020304" pitchFamily="18" charset="0"/>
                </a:rPr>
                <a:t>新大阪をとりまく環境（イメージ）と対象地域</a:t>
              </a:r>
            </a:p>
          </p:txBody>
        </p:sp>
        <p:grpSp>
          <p:nvGrpSpPr>
            <p:cNvPr id="37" name="グループ化 36"/>
            <p:cNvGrpSpPr/>
            <p:nvPr/>
          </p:nvGrpSpPr>
          <p:grpSpPr>
            <a:xfrm>
              <a:off x="458693" y="1455276"/>
              <a:ext cx="3706696" cy="285867"/>
              <a:chOff x="290878" y="1464911"/>
              <a:chExt cx="4209547" cy="315114"/>
            </a:xfrm>
          </p:grpSpPr>
          <p:sp>
            <p:nvSpPr>
              <p:cNvPr id="38" name="テキスト ボックス 15"/>
              <p:cNvSpPr txBox="1"/>
              <p:nvPr/>
            </p:nvSpPr>
            <p:spPr>
              <a:xfrm>
                <a:off x="290878" y="1527343"/>
                <a:ext cx="207645" cy="228600"/>
              </a:xfrm>
              <a:prstGeom prst="rect">
                <a:avLst/>
              </a:prstGeom>
              <a:solidFill>
                <a:schemeClr val="tx1"/>
              </a:solidFill>
              <a:ln w="6350">
                <a:solidFill>
                  <a:prstClr val="black"/>
                </a:solidFill>
              </a:ln>
            </p:spPr>
            <p:txBody>
              <a:bodyPr rot="0" spcFirstLastPara="0" vert="horz" wrap="square" lIns="0" tIns="0" rIns="0" bIns="0" numCol="1" spcCol="0" rtlCol="0" fromWordArt="0" anchor="t" anchorCtr="0" forceAA="0" compatLnSpc="1">
                <a:prstTxWarp prst="textNoShape">
                  <a:avLst/>
                </a:prstTxWarp>
                <a:noAutofit/>
              </a:bodyPr>
              <a:lstStyle/>
              <a:p>
                <a:pPr algn="ctr">
                  <a:lnSpc>
                    <a:spcPts val="1633"/>
                  </a:lnSpc>
                </a:pPr>
                <a:r>
                  <a:rPr lang="ja-JP" altLang="en-US" sz="1452" kern="100"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１</a:t>
                </a:r>
              </a:p>
            </p:txBody>
          </p:sp>
          <p:cxnSp>
            <p:nvCxnSpPr>
              <p:cNvPr id="39" name="直線コネクタ 38"/>
              <p:cNvCxnSpPr/>
              <p:nvPr/>
            </p:nvCxnSpPr>
            <p:spPr>
              <a:xfrm>
                <a:off x="394701" y="1751499"/>
                <a:ext cx="410572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テキスト ボックス 39"/>
              <p:cNvSpPr txBox="1"/>
              <p:nvPr/>
            </p:nvSpPr>
            <p:spPr>
              <a:xfrm>
                <a:off x="498524" y="1464911"/>
                <a:ext cx="3353118" cy="315114"/>
              </a:xfrm>
              <a:prstGeom prst="rect">
                <a:avLst/>
              </a:prstGeom>
              <a:noFill/>
            </p:spPr>
            <p:txBody>
              <a:bodyPr wrap="square" rtlCol="0">
                <a:spAutoFit/>
              </a:bodyPr>
              <a:lstStyle/>
              <a:p>
                <a:r>
                  <a:rPr lang="ja-JP" altLang="ja-JP" sz="1400" b="1" dirty="0">
                    <a:latin typeface="HGPｺﾞｼｯｸM" panose="020B0600000000000000" pitchFamily="50" charset="-128"/>
                    <a:ea typeface="HGPｺﾞｼｯｸM" panose="020B0600000000000000" pitchFamily="50" charset="-128"/>
                  </a:rPr>
                  <a:t>まちづくり方針</a:t>
                </a:r>
                <a:r>
                  <a:rPr lang="ja-JP" altLang="ja-JP" sz="1400" b="1" dirty="0" smtClean="0">
                    <a:latin typeface="HGPｺﾞｼｯｸM" panose="020B0600000000000000" pitchFamily="50" charset="-128"/>
                    <a:ea typeface="HGPｺﾞｼｯｸM" panose="020B0600000000000000" pitchFamily="50" charset="-128"/>
                  </a:rPr>
                  <a:t>の</a:t>
                </a:r>
                <a:r>
                  <a:rPr lang="ja-JP" altLang="en-US" sz="1400" b="1" dirty="0" smtClean="0">
                    <a:latin typeface="HGPｺﾞｼｯｸM" panose="020B0600000000000000" pitchFamily="50" charset="-128"/>
                    <a:ea typeface="HGPｺﾞｼｯｸM" panose="020B0600000000000000" pitchFamily="50" charset="-128"/>
                  </a:rPr>
                  <a:t>構成と</a:t>
                </a:r>
                <a:r>
                  <a:rPr lang="ja-JP" altLang="ja-JP" sz="1400" b="1" dirty="0" smtClean="0">
                    <a:latin typeface="HGPｺﾞｼｯｸM" panose="020B0600000000000000" pitchFamily="50" charset="-128"/>
                    <a:ea typeface="HGPｺﾞｼｯｸM" panose="020B0600000000000000" pitchFamily="50" charset="-128"/>
                  </a:rPr>
                  <a:t>位置づけ</a:t>
                </a:r>
                <a:endParaRPr kumimoji="1" lang="ja-JP" altLang="en-US" sz="1400" dirty="0">
                  <a:latin typeface="HGPｺﾞｼｯｸM" panose="020B0600000000000000" pitchFamily="50" charset="-128"/>
                  <a:ea typeface="HGPｺﾞｼｯｸM" panose="020B0600000000000000" pitchFamily="50" charset="-128"/>
                </a:endParaRPr>
              </a:p>
            </p:txBody>
          </p:sp>
        </p:grpSp>
        <p:sp>
          <p:nvSpPr>
            <p:cNvPr id="41" name="正方形/長方形 40"/>
            <p:cNvSpPr/>
            <p:nvPr/>
          </p:nvSpPr>
          <p:spPr>
            <a:xfrm>
              <a:off x="460708" y="1753079"/>
              <a:ext cx="2286098" cy="22861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089"/>
                </a:lnSpc>
              </a:pPr>
              <a:r>
                <a:rPr kumimoji="1" lang="ja-JP" altLang="en-US" sz="1200" dirty="0">
                  <a:latin typeface="HGPｺﾞｼｯｸM" panose="020B0600000000000000" pitchFamily="50" charset="-128"/>
                  <a:ea typeface="HGPｺﾞｼｯｸM" panose="020B0600000000000000" pitchFamily="50" charset="-128"/>
                </a:rPr>
                <a:t>まちづくり</a:t>
              </a:r>
              <a:r>
                <a:rPr kumimoji="1" lang="ja-JP" altLang="en-US" sz="1200" dirty="0" smtClean="0">
                  <a:latin typeface="HGPｺﾞｼｯｸM" panose="020B0600000000000000" pitchFamily="50" charset="-128"/>
                  <a:ea typeface="HGPｺﾞｼｯｸM" panose="020B0600000000000000" pitchFamily="50" charset="-128"/>
                </a:rPr>
                <a:t>方針作成の背景</a:t>
              </a:r>
              <a:r>
                <a:rPr kumimoji="1" lang="ja-JP" altLang="en-US" sz="1200" dirty="0">
                  <a:latin typeface="HGPｺﾞｼｯｸM" panose="020B0600000000000000" pitchFamily="50" charset="-128"/>
                  <a:ea typeface="HGPｺﾞｼｯｸM" panose="020B0600000000000000" pitchFamily="50" charset="-128"/>
                </a:rPr>
                <a:t>とねらい</a:t>
              </a:r>
            </a:p>
          </p:txBody>
        </p:sp>
        <p:sp>
          <p:nvSpPr>
            <p:cNvPr id="42" name="正方形/長方形 41"/>
            <p:cNvSpPr/>
            <p:nvPr/>
          </p:nvSpPr>
          <p:spPr>
            <a:xfrm>
              <a:off x="217680" y="211321"/>
              <a:ext cx="2317561" cy="1276870"/>
            </a:xfrm>
            <a:prstGeom prst="rect">
              <a:avLst/>
            </a:prstGeom>
          </p:spPr>
          <p:txBody>
            <a:bodyPr wrap="square">
              <a:spAutoFit/>
            </a:bodyPr>
            <a:lstStyle/>
            <a:p>
              <a:pPr marL="210840" indent="-207384" algn="dist">
                <a:lnSpc>
                  <a:spcPts val="2000"/>
                </a:lnSpc>
              </a:pPr>
              <a:r>
                <a:rPr lang="ja-JP" altLang="ja-JP" sz="1633" b="1" kern="100" dirty="0">
                  <a:latin typeface="Century" panose="02040604050505020304" pitchFamily="18" charset="0"/>
                  <a:ea typeface="Meiryo UI" panose="020B0604030504040204" pitchFamily="50" charset="-128"/>
                  <a:cs typeface="Times New Roman" panose="02020603050405020304" pitchFamily="18" charset="0"/>
                </a:rPr>
                <a:t>新大阪駅周辺地域</a:t>
              </a:r>
              <a:endParaRPr lang="en-US" altLang="ja-JP" sz="1633" b="1" kern="100" dirty="0">
                <a:latin typeface="Century" panose="02040604050505020304" pitchFamily="18" charset="0"/>
                <a:ea typeface="Meiryo UI" panose="020B0604030504040204" pitchFamily="50" charset="-128"/>
                <a:cs typeface="Times New Roman" panose="02020603050405020304" pitchFamily="18" charset="0"/>
              </a:endParaRPr>
            </a:p>
            <a:p>
              <a:pPr marL="210840" indent="-207384" algn="dist">
                <a:lnSpc>
                  <a:spcPts val="2000"/>
                </a:lnSpc>
              </a:pPr>
              <a:r>
                <a:rPr lang="ja-JP" altLang="ja-JP" sz="1633" b="1" kern="100" dirty="0">
                  <a:latin typeface="Century" panose="02040604050505020304" pitchFamily="18" charset="0"/>
                  <a:ea typeface="Meiryo UI" panose="020B0604030504040204" pitchFamily="50" charset="-128"/>
                  <a:cs typeface="Times New Roman" panose="02020603050405020304" pitchFamily="18" charset="0"/>
                </a:rPr>
                <a:t>都市再生緊急整備地域</a:t>
              </a:r>
              <a:endParaRPr lang="en-US" altLang="ja-JP" sz="1633" b="1" kern="100" dirty="0">
                <a:latin typeface="Century" panose="02040604050505020304" pitchFamily="18" charset="0"/>
                <a:ea typeface="Meiryo UI" panose="020B0604030504040204" pitchFamily="50" charset="-128"/>
                <a:cs typeface="Times New Roman" panose="02020603050405020304" pitchFamily="18" charset="0"/>
              </a:endParaRPr>
            </a:p>
            <a:p>
              <a:pPr marL="210840" indent="-207384" algn="dist">
                <a:lnSpc>
                  <a:spcPts val="2000"/>
                </a:lnSpc>
              </a:pPr>
              <a:r>
                <a:rPr lang="ja-JP" altLang="ja-JP" sz="1633" b="1" kern="100" dirty="0">
                  <a:latin typeface="Century" panose="02040604050505020304" pitchFamily="18" charset="0"/>
                  <a:ea typeface="Meiryo UI" panose="020B0604030504040204" pitchFamily="50" charset="-128"/>
                  <a:cs typeface="Times New Roman" panose="02020603050405020304" pitchFamily="18" charset="0"/>
                </a:rPr>
                <a:t>まちづくり方針</a:t>
              </a:r>
              <a:endParaRPr lang="en-US" altLang="ja-JP" sz="1633" b="1" kern="100" dirty="0">
                <a:latin typeface="Century" panose="02040604050505020304" pitchFamily="18" charset="0"/>
                <a:ea typeface="Meiryo UI" panose="020B0604030504040204" pitchFamily="50" charset="-128"/>
                <a:cs typeface="Times New Roman" panose="02020603050405020304" pitchFamily="18" charset="0"/>
              </a:endParaRPr>
            </a:p>
            <a:p>
              <a:pPr marL="210840" indent="-207384" algn="ctr">
                <a:lnSpc>
                  <a:spcPts val="2000"/>
                </a:lnSpc>
              </a:pPr>
              <a:r>
                <a:rPr lang="ja-JP" altLang="en-US" sz="1633" b="1" kern="100" dirty="0" smtClean="0">
                  <a:latin typeface="Century" panose="02040604050505020304" pitchFamily="18" charset="0"/>
                  <a:ea typeface="Meiryo UI" panose="020B0604030504040204" pitchFamily="50" charset="-128"/>
                  <a:cs typeface="Times New Roman" panose="02020603050405020304" pitchFamily="18" charset="0"/>
                </a:rPr>
                <a:t>２０２２</a:t>
              </a:r>
              <a:endParaRPr lang="en-US" altLang="ja-JP" sz="1633" b="1" kern="100" dirty="0" smtClean="0">
                <a:latin typeface="Century" panose="02040604050505020304" pitchFamily="18" charset="0"/>
                <a:ea typeface="Meiryo UI" panose="020B0604030504040204" pitchFamily="50" charset="-128"/>
                <a:cs typeface="Times New Roman" panose="02020603050405020304" pitchFamily="18" charset="0"/>
              </a:endParaRPr>
            </a:p>
            <a:p>
              <a:pPr marL="210840" indent="-207384" algn="ctr">
                <a:lnSpc>
                  <a:spcPts val="2000"/>
                </a:lnSpc>
              </a:pPr>
              <a:r>
                <a:rPr lang="en-US" altLang="ja-JP" sz="1633" b="1" kern="100" dirty="0" smtClean="0">
                  <a:latin typeface="Century" panose="02040604050505020304" pitchFamily="18" charset="0"/>
                  <a:ea typeface="Meiryo UI" panose="020B0604030504040204" pitchFamily="50" charset="-128"/>
                  <a:cs typeface="Times New Roman" panose="02020603050405020304" pitchFamily="18" charset="0"/>
                </a:rPr>
                <a:t>【</a:t>
              </a:r>
              <a:r>
                <a:rPr lang="ja-JP" altLang="en-US" sz="1633" b="1" kern="100" dirty="0">
                  <a:latin typeface="Century" panose="02040604050505020304" pitchFamily="18" charset="0"/>
                  <a:ea typeface="Meiryo UI" panose="020B0604030504040204" pitchFamily="50" charset="-128"/>
                  <a:cs typeface="Times New Roman" panose="02020603050405020304" pitchFamily="18" charset="0"/>
                </a:rPr>
                <a:t>　</a:t>
              </a:r>
              <a:r>
                <a:rPr lang="ja-JP" altLang="ja-JP" sz="1633" b="1" kern="100" dirty="0">
                  <a:latin typeface="Century" panose="02040604050505020304" pitchFamily="18" charset="0"/>
                  <a:ea typeface="Meiryo UI" panose="020B0604030504040204" pitchFamily="50" charset="-128"/>
                  <a:cs typeface="Times New Roman" panose="02020603050405020304" pitchFamily="18" charset="0"/>
                </a:rPr>
                <a:t>概</a:t>
              </a:r>
              <a:r>
                <a:rPr lang="ja-JP" altLang="en-US" sz="1633" b="1" kern="100" dirty="0">
                  <a:latin typeface="Century" panose="02040604050505020304" pitchFamily="18" charset="0"/>
                  <a:ea typeface="Meiryo UI" panose="020B0604030504040204" pitchFamily="50" charset="-128"/>
                  <a:cs typeface="Times New Roman" panose="02020603050405020304" pitchFamily="18" charset="0"/>
                </a:rPr>
                <a:t>　</a:t>
              </a:r>
              <a:r>
                <a:rPr lang="ja-JP" altLang="ja-JP" sz="1633" b="1" kern="100" dirty="0">
                  <a:latin typeface="Century" panose="02040604050505020304" pitchFamily="18" charset="0"/>
                  <a:ea typeface="Meiryo UI" panose="020B0604030504040204" pitchFamily="50" charset="-128"/>
                  <a:cs typeface="Times New Roman" panose="02020603050405020304" pitchFamily="18" charset="0"/>
                </a:rPr>
                <a:t>要</a:t>
              </a:r>
              <a:r>
                <a:rPr lang="ja-JP" altLang="en-US" sz="1633" b="1" kern="100" dirty="0">
                  <a:latin typeface="Century" panose="02040604050505020304" pitchFamily="18" charset="0"/>
                  <a:ea typeface="Meiryo UI" panose="020B0604030504040204" pitchFamily="50" charset="-128"/>
                  <a:cs typeface="Times New Roman" panose="02020603050405020304" pitchFamily="18" charset="0"/>
                </a:rPr>
                <a:t>　</a:t>
              </a:r>
              <a:r>
                <a:rPr lang="ja-JP" altLang="ja-JP" sz="1633" b="1" kern="100" dirty="0">
                  <a:latin typeface="Century" panose="02040604050505020304" pitchFamily="18" charset="0"/>
                  <a:ea typeface="Meiryo UI" panose="020B0604030504040204" pitchFamily="50" charset="-128"/>
                  <a:cs typeface="Times New Roman" panose="02020603050405020304" pitchFamily="18" charset="0"/>
                </a:rPr>
                <a:t>版</a:t>
              </a:r>
              <a:r>
                <a:rPr lang="ja-JP" altLang="en-US" sz="1633" b="1" kern="100" dirty="0">
                  <a:latin typeface="Century" panose="02040604050505020304" pitchFamily="18" charset="0"/>
                  <a:ea typeface="Meiryo UI" panose="020B0604030504040204" pitchFamily="50" charset="-128"/>
                  <a:cs typeface="Times New Roman" panose="02020603050405020304" pitchFamily="18" charset="0"/>
                </a:rPr>
                <a:t>　</a:t>
              </a:r>
              <a:r>
                <a:rPr lang="en-US" altLang="ja-JP" sz="1633" b="1" kern="100" dirty="0">
                  <a:latin typeface="Century" panose="02040604050505020304" pitchFamily="18" charset="0"/>
                  <a:ea typeface="Meiryo UI" panose="020B0604030504040204" pitchFamily="50" charset="-128"/>
                  <a:cs typeface="Times New Roman" panose="02020603050405020304" pitchFamily="18" charset="0"/>
                </a:rPr>
                <a:t>】</a:t>
              </a:r>
              <a:endParaRPr lang="ja-JP" altLang="ja-JP" sz="1633" kern="100" dirty="0">
                <a:latin typeface="Century" panose="02040604050505020304" pitchFamily="18" charset="0"/>
                <a:ea typeface="ＭＳ 明朝" panose="02020609040205080304" pitchFamily="17" charset="-128"/>
                <a:cs typeface="Times New Roman" panose="02020603050405020304" pitchFamily="18" charset="0"/>
              </a:endParaRPr>
            </a:p>
          </p:txBody>
        </p:sp>
        <p:pic>
          <p:nvPicPr>
            <p:cNvPr id="44" name="図 43"/>
            <p:cNvPicPr>
              <a:picLocks noChangeAspect="1"/>
            </p:cNvPicPr>
            <p:nvPr/>
          </p:nvPicPr>
          <p:blipFill rotWithShape="1">
            <a:blip r:embed="rId4"/>
            <a:srcRect t="1" b="-7185"/>
            <a:stretch/>
          </p:blipFill>
          <p:spPr>
            <a:xfrm>
              <a:off x="3359935" y="1871621"/>
              <a:ext cx="3495477" cy="1787784"/>
            </a:xfrm>
            <a:prstGeom prst="rect">
              <a:avLst/>
            </a:prstGeom>
            <a:ln>
              <a:solidFill>
                <a:schemeClr val="bg2"/>
              </a:solidFill>
            </a:ln>
          </p:spPr>
        </p:pic>
        <p:sp>
          <p:nvSpPr>
            <p:cNvPr id="46" name="正方形/長方形 45"/>
            <p:cNvSpPr/>
            <p:nvPr/>
          </p:nvSpPr>
          <p:spPr>
            <a:xfrm>
              <a:off x="460707" y="4345074"/>
              <a:ext cx="2286098" cy="22861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089"/>
                </a:lnSpc>
              </a:pPr>
              <a:r>
                <a:rPr kumimoji="1" lang="ja-JP" altLang="en-US" sz="1200" dirty="0">
                  <a:latin typeface="HGPｺﾞｼｯｸM" panose="020B0600000000000000" pitchFamily="50" charset="-128"/>
                  <a:ea typeface="HGPｺﾞｼｯｸM" panose="020B0600000000000000" pitchFamily="50" charset="-128"/>
                </a:rPr>
                <a:t>新しいまちづくりのインパクトと時間軸</a:t>
              </a:r>
            </a:p>
          </p:txBody>
        </p:sp>
        <p:sp>
          <p:nvSpPr>
            <p:cNvPr id="36" name="正方形/長方形 35"/>
            <p:cNvSpPr/>
            <p:nvPr/>
          </p:nvSpPr>
          <p:spPr>
            <a:xfrm>
              <a:off x="411511" y="1970314"/>
              <a:ext cx="2928217" cy="1473641"/>
            </a:xfrm>
            <a:prstGeom prst="rect">
              <a:avLst/>
            </a:prstGeom>
          </p:spPr>
          <p:txBody>
            <a:bodyPr wrap="square">
              <a:spAutoFit/>
            </a:bodyPr>
            <a:lstStyle/>
            <a:p>
              <a:pPr marL="77769" indent="-77769">
                <a:lnSpc>
                  <a:spcPts val="1700"/>
                </a:lnSpc>
              </a:pPr>
              <a:r>
                <a:rPr lang="ja-JP" altLang="ja-JP" sz="1050" dirty="0">
                  <a:latin typeface="ＭＳ 明朝" panose="02020609040205080304" pitchFamily="17" charset="-128"/>
                  <a:ea typeface="ＭＳ 明朝" panose="02020609040205080304" pitchFamily="17" charset="-128"/>
                  <a:cs typeface="Times New Roman" panose="02020603050405020304" pitchFamily="18" charset="0"/>
                </a:rPr>
                <a:t>・</a:t>
              </a:r>
              <a:r>
                <a:rPr lang="ja-JP" altLang="en-US" sz="1050" dirty="0">
                  <a:latin typeface="ＭＳ 明朝" panose="02020609040205080304" pitchFamily="17" charset="-128"/>
                  <a:ea typeface="ＭＳ 明朝" panose="02020609040205080304" pitchFamily="17" charset="-128"/>
                  <a:cs typeface="Times New Roman" panose="02020603050405020304" pitchFamily="18" charset="0"/>
                </a:rPr>
                <a:t>本まちづくり方針は、</a:t>
              </a:r>
              <a:r>
                <a:rPr lang="ja-JP" altLang="ja-JP" sz="1050" dirty="0">
                  <a:latin typeface="ＭＳ 明朝" panose="02020609040205080304" pitchFamily="17" charset="-128"/>
                  <a:ea typeface="ＭＳ 明朝" panose="02020609040205080304" pitchFamily="17" charset="-128"/>
                  <a:cs typeface="Times New Roman" panose="02020603050405020304" pitchFamily="18" charset="0"/>
                </a:rPr>
                <a:t>リニア中央新幹線の全線開業によるスーパー・メガリージョンの形成や社会</a:t>
              </a:r>
              <a:r>
                <a:rPr lang="ja-JP" altLang="en-US" sz="1050" dirty="0">
                  <a:latin typeface="ＭＳ 明朝" panose="02020609040205080304" pitchFamily="17" charset="-128"/>
                  <a:ea typeface="ＭＳ 明朝" panose="02020609040205080304" pitchFamily="17" charset="-128"/>
                  <a:cs typeface="Times New Roman" panose="02020603050405020304" pitchFamily="18" charset="0"/>
                </a:rPr>
                <a:t>状況</a:t>
              </a:r>
              <a:r>
                <a:rPr lang="ja-JP" altLang="ja-JP" sz="1050" dirty="0">
                  <a:latin typeface="ＭＳ 明朝" panose="02020609040205080304" pitchFamily="17" charset="-128"/>
                  <a:ea typeface="ＭＳ 明朝" panose="02020609040205080304" pitchFamily="17" charset="-128"/>
                  <a:cs typeface="Times New Roman" panose="02020603050405020304" pitchFamily="18" charset="0"/>
                </a:rPr>
                <a:t>の変化に備え、</a:t>
              </a:r>
              <a:r>
                <a:rPr lang="ja-JP" altLang="en-US" sz="1050" dirty="0">
                  <a:latin typeface="ＭＳ 明朝" panose="02020609040205080304" pitchFamily="17" charset="-128"/>
                  <a:ea typeface="ＭＳ 明朝" panose="02020609040205080304" pitchFamily="17" charset="-128"/>
                  <a:cs typeface="Times New Roman" panose="02020603050405020304" pitchFamily="18" charset="0"/>
                </a:rPr>
                <a:t>広域交通の一大ハブ拠点となる</a:t>
              </a:r>
              <a:r>
                <a:rPr lang="ja-JP" altLang="ja-JP" sz="1050" dirty="0">
                  <a:latin typeface="ＭＳ 明朝" panose="02020609040205080304" pitchFamily="17" charset="-128"/>
                  <a:ea typeface="ＭＳ 明朝" panose="02020609040205080304" pitchFamily="17" charset="-128"/>
                  <a:cs typeface="Times New Roman" panose="02020603050405020304" pitchFamily="18" charset="0"/>
                </a:rPr>
                <a:t>新大阪駅周辺地域</a:t>
              </a:r>
              <a:r>
                <a:rPr lang="ja-JP" altLang="en-US" sz="1050" dirty="0">
                  <a:latin typeface="ＭＳ 明朝" panose="02020609040205080304" pitchFamily="17" charset="-128"/>
                  <a:ea typeface="ＭＳ 明朝" panose="02020609040205080304" pitchFamily="17" charset="-128"/>
                  <a:cs typeface="Times New Roman" panose="02020603050405020304" pitchFamily="18" charset="0"/>
                </a:rPr>
                <a:t>（新大阪・十三・淡路）</a:t>
              </a:r>
              <a:r>
                <a:rPr lang="ja-JP" altLang="ja-JP" sz="1050" dirty="0">
                  <a:latin typeface="ＭＳ 明朝" panose="02020609040205080304" pitchFamily="17" charset="-128"/>
                  <a:ea typeface="ＭＳ 明朝" panose="02020609040205080304" pitchFamily="17" charset="-128"/>
                  <a:cs typeface="Times New Roman" panose="02020603050405020304" pitchFamily="18" charset="0"/>
                </a:rPr>
                <a:t>の</a:t>
              </a:r>
              <a:r>
                <a:rPr lang="en-US" altLang="ja-JP" sz="1050" dirty="0">
                  <a:latin typeface="ＭＳ 明朝" panose="02020609040205080304" pitchFamily="17" charset="-128"/>
                  <a:ea typeface="ＭＳ 明朝" panose="02020609040205080304" pitchFamily="17" charset="-128"/>
                  <a:cs typeface="Times New Roman" panose="02020603050405020304" pitchFamily="18" charset="0"/>
                </a:rPr>
                <a:t>20</a:t>
              </a:r>
              <a:r>
                <a:rPr lang="ja-JP" altLang="ja-JP" sz="1050" dirty="0">
                  <a:latin typeface="ＭＳ 明朝" panose="02020609040205080304" pitchFamily="17" charset="-128"/>
                  <a:ea typeface="ＭＳ 明朝" panose="02020609040205080304" pitchFamily="17" charset="-128"/>
                  <a:cs typeface="Times New Roman" panose="02020603050405020304" pitchFamily="18" charset="0"/>
                </a:rPr>
                <a:t>年から</a:t>
              </a:r>
              <a:r>
                <a:rPr lang="en-US" altLang="ja-JP" sz="1050" dirty="0">
                  <a:latin typeface="ＭＳ 明朝" panose="02020609040205080304" pitchFamily="17" charset="-128"/>
                  <a:ea typeface="ＭＳ 明朝" panose="02020609040205080304" pitchFamily="17" charset="-128"/>
                  <a:cs typeface="Times New Roman" panose="02020603050405020304" pitchFamily="18" charset="0"/>
                </a:rPr>
                <a:t>30</a:t>
              </a:r>
              <a:r>
                <a:rPr lang="ja-JP" altLang="ja-JP" sz="1050" dirty="0">
                  <a:latin typeface="ＭＳ 明朝" panose="02020609040205080304" pitchFamily="17" charset="-128"/>
                  <a:ea typeface="ＭＳ 明朝" panose="02020609040205080304" pitchFamily="17" charset="-128"/>
                  <a:cs typeface="Times New Roman" panose="02020603050405020304" pitchFamily="18" charset="0"/>
                </a:rPr>
                <a:t>年先を見据えた新しいまちづくり</a:t>
              </a:r>
              <a:r>
                <a:rPr lang="ja-JP" altLang="en-US" sz="1050" dirty="0">
                  <a:latin typeface="ＭＳ 明朝" panose="02020609040205080304" pitchFamily="17" charset="-128"/>
                  <a:ea typeface="ＭＳ 明朝" panose="02020609040205080304" pitchFamily="17" charset="-128"/>
                  <a:cs typeface="Times New Roman" panose="02020603050405020304" pitchFamily="18" charset="0"/>
                </a:rPr>
                <a:t>を官民が共有して進めていくために取りまとめるものである</a:t>
              </a:r>
              <a:r>
                <a:rPr lang="ja-JP" altLang="ja-JP" sz="1050" dirty="0">
                  <a:latin typeface="ＭＳ 明朝" panose="02020609040205080304" pitchFamily="17" charset="-128"/>
                  <a:ea typeface="ＭＳ 明朝" panose="02020609040205080304" pitchFamily="17" charset="-128"/>
                  <a:cs typeface="Times New Roman" panose="02020603050405020304" pitchFamily="18" charset="0"/>
                </a:rPr>
                <a:t>。</a:t>
              </a:r>
              <a:endParaRPr lang="en-US" altLang="ja-JP" sz="1050" dirty="0">
                <a:latin typeface="ＭＳ 明朝" panose="02020609040205080304" pitchFamily="17" charset="-128"/>
                <a:ea typeface="ＭＳ 明朝" panose="02020609040205080304" pitchFamily="17" charset="-128"/>
                <a:cs typeface="Times New Roman" panose="02020603050405020304" pitchFamily="18" charset="0"/>
              </a:endParaRPr>
            </a:p>
          </p:txBody>
        </p:sp>
      </p:grpSp>
      <p:grpSp>
        <p:nvGrpSpPr>
          <p:cNvPr id="10" name="グループ化 9"/>
          <p:cNvGrpSpPr/>
          <p:nvPr/>
        </p:nvGrpSpPr>
        <p:grpSpPr>
          <a:xfrm>
            <a:off x="332710" y="7530558"/>
            <a:ext cx="3299075" cy="2984876"/>
            <a:chOff x="88909" y="7331271"/>
            <a:chExt cx="3213612" cy="2984876"/>
          </a:xfrm>
        </p:grpSpPr>
        <p:sp>
          <p:nvSpPr>
            <p:cNvPr id="91" name="正方形/長方形 90"/>
            <p:cNvSpPr/>
            <p:nvPr/>
          </p:nvSpPr>
          <p:spPr>
            <a:xfrm>
              <a:off x="141878" y="7331271"/>
              <a:ext cx="2461315" cy="246132"/>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089"/>
                </a:lnSpc>
              </a:pPr>
              <a:r>
                <a:rPr kumimoji="1" lang="ja-JP" altLang="en-US" sz="1200" dirty="0">
                  <a:latin typeface="HGPｺﾞｼｯｸM" panose="020B0600000000000000" pitchFamily="50" charset="-128"/>
                  <a:ea typeface="HGPｺﾞｼｯｸM" panose="020B0600000000000000" pitchFamily="50" charset="-128"/>
                </a:rPr>
                <a:t>まちづくり方針の構成</a:t>
              </a:r>
            </a:p>
          </p:txBody>
        </p:sp>
        <p:sp>
          <p:nvSpPr>
            <p:cNvPr id="92" name="正方形/長方形 91"/>
            <p:cNvSpPr/>
            <p:nvPr/>
          </p:nvSpPr>
          <p:spPr>
            <a:xfrm>
              <a:off x="88910" y="7559012"/>
              <a:ext cx="3213611" cy="1733808"/>
            </a:xfrm>
            <a:prstGeom prst="rect">
              <a:avLst/>
            </a:prstGeom>
          </p:spPr>
          <p:txBody>
            <a:bodyPr wrap="square">
              <a:spAutoFit/>
            </a:bodyPr>
            <a:lstStyle/>
            <a:p>
              <a:pPr marL="77769" indent="-77769">
                <a:lnSpc>
                  <a:spcPts val="1600"/>
                </a:lnSpc>
              </a:pPr>
              <a:r>
                <a:rPr lang="ja-JP" altLang="ja-JP" sz="1050" dirty="0">
                  <a:latin typeface="ＭＳ 明朝" panose="02020609040205080304" pitchFamily="17" charset="-128"/>
                  <a:ea typeface="ＭＳ 明朝" panose="02020609040205080304" pitchFamily="17" charset="-128"/>
                  <a:cs typeface="Times New Roman" panose="02020603050405020304" pitchFamily="18" charset="0"/>
                </a:rPr>
                <a:t>・</a:t>
              </a:r>
              <a:r>
                <a:rPr lang="ja-JP" altLang="en-US" sz="1050" dirty="0">
                  <a:latin typeface="ＭＳ 明朝" panose="02020609040205080304" pitchFamily="17" charset="-128"/>
                  <a:ea typeface="ＭＳ 明朝" panose="02020609040205080304" pitchFamily="17" charset="-128"/>
                  <a:cs typeface="Times New Roman" panose="02020603050405020304" pitchFamily="18" charset="0"/>
                </a:rPr>
                <a:t>事業計画の確定時期や整備完了時期の時間軸が異なるプロジェクトについて、官民でめざすべき将来像を共有しつつ、相互に連携し一体的なまちづくりを進めていける</a:t>
              </a:r>
              <a:r>
                <a:rPr lang="ja-JP" altLang="en-US" sz="1050" dirty="0" smtClean="0">
                  <a:latin typeface="ＭＳ 明朝" panose="02020609040205080304" pitchFamily="17" charset="-128"/>
                  <a:ea typeface="ＭＳ 明朝" panose="02020609040205080304" pitchFamily="17" charset="-128"/>
                  <a:cs typeface="Times New Roman" panose="02020603050405020304" pitchFamily="18" charset="0"/>
                </a:rPr>
                <a:t>ように、まちのめざすべき姿として大きな方向性を指し示す</a:t>
              </a:r>
              <a:r>
                <a:rPr lang="ja-JP" altLang="en-US" sz="1050" b="1" dirty="0" smtClean="0">
                  <a:latin typeface="ＭＳ ゴシック" panose="020B0609070205080204" pitchFamily="49" charset="-128"/>
                  <a:ea typeface="ＭＳ ゴシック" panose="020B0609070205080204" pitchFamily="49" charset="-128"/>
                  <a:cs typeface="Times New Roman" panose="02020603050405020304" pitchFamily="18" charset="0"/>
                </a:rPr>
                <a:t>「全体構想」</a:t>
              </a:r>
              <a:r>
                <a:rPr lang="ja-JP" altLang="en-US" sz="1050" dirty="0" smtClean="0">
                  <a:latin typeface="ＭＳ 明朝" panose="02020609040205080304" pitchFamily="17" charset="-128"/>
                  <a:ea typeface="ＭＳ 明朝" panose="02020609040205080304" pitchFamily="17" charset="-128"/>
                  <a:cs typeface="Times New Roman" panose="02020603050405020304" pitchFamily="18" charset="0"/>
                </a:rPr>
                <a:t>と、具体化していく基盤整備や民間都市開発などのプロジェクトに必要な内容を盛り込み、順次更新していく</a:t>
              </a:r>
              <a:r>
                <a:rPr lang="ja-JP" altLang="en-US" sz="1050" b="1" dirty="0" smtClean="0">
                  <a:latin typeface="ＭＳ ゴシック" panose="020B0609070205080204" pitchFamily="49" charset="-128"/>
                  <a:ea typeface="ＭＳ ゴシック" panose="020B0609070205080204" pitchFamily="49" charset="-128"/>
                  <a:cs typeface="Times New Roman" panose="02020603050405020304" pitchFamily="18" charset="0"/>
                </a:rPr>
                <a:t>「エリア計画」</a:t>
              </a:r>
              <a:r>
                <a:rPr lang="ja-JP" altLang="en-US" sz="1050" dirty="0" smtClean="0">
                  <a:latin typeface="ＭＳ 明朝" panose="02020609040205080304" pitchFamily="17" charset="-128"/>
                  <a:ea typeface="ＭＳ 明朝" panose="02020609040205080304" pitchFamily="17" charset="-128"/>
                  <a:cs typeface="Times New Roman" panose="02020603050405020304" pitchFamily="18" charset="0"/>
                </a:rPr>
                <a:t>に分けてとりまとめる。</a:t>
              </a:r>
              <a:endParaRPr lang="en-US" altLang="ja-JP" sz="1050" dirty="0">
                <a:latin typeface="ＭＳ 明朝" panose="02020609040205080304" pitchFamily="17" charset="-128"/>
                <a:ea typeface="ＭＳ 明朝" panose="02020609040205080304" pitchFamily="17" charset="-128"/>
                <a:cs typeface="Times New Roman" panose="02020603050405020304" pitchFamily="18" charset="0"/>
              </a:endParaRPr>
            </a:p>
          </p:txBody>
        </p:sp>
        <p:sp>
          <p:nvSpPr>
            <p:cNvPr id="93" name="正方形/長方形 92"/>
            <p:cNvSpPr/>
            <p:nvPr/>
          </p:nvSpPr>
          <p:spPr>
            <a:xfrm>
              <a:off x="88909" y="9226490"/>
              <a:ext cx="3198149" cy="1089657"/>
            </a:xfrm>
            <a:prstGeom prst="rect">
              <a:avLst/>
            </a:prstGeom>
          </p:spPr>
          <p:txBody>
            <a:bodyPr wrap="square">
              <a:spAutoFit/>
            </a:bodyPr>
            <a:lstStyle/>
            <a:p>
              <a:pPr marL="77769" indent="-77769">
                <a:lnSpc>
                  <a:spcPts val="1600"/>
                </a:lnSpc>
              </a:pPr>
              <a:r>
                <a:rPr lang="ja-JP" altLang="en-US" sz="1050" dirty="0">
                  <a:latin typeface="ＭＳ 明朝" panose="02020609040205080304" pitchFamily="17" charset="-128"/>
                  <a:ea typeface="ＭＳ 明朝" panose="02020609040205080304" pitchFamily="17" charset="-128"/>
                  <a:cs typeface="Times New Roman" panose="02020603050405020304" pitchFamily="18" charset="0"/>
                </a:rPr>
                <a:t>・エリア計画については、まずは民間都市開発の機運がある新大阪駅エリアについて作成のうえ、新しいまちづくりに着手することとし、十三駅エリアや淡路駅エリアについては引き続き作成に向けた取り組みを進める。</a:t>
              </a:r>
              <a:endParaRPr lang="en-US" altLang="ja-JP" sz="1050" dirty="0">
                <a:latin typeface="ＭＳ 明朝" panose="02020609040205080304" pitchFamily="17" charset="-128"/>
                <a:ea typeface="ＭＳ 明朝" panose="02020609040205080304" pitchFamily="17" charset="-128"/>
                <a:cs typeface="Times New Roman" panose="02020603050405020304" pitchFamily="18" charset="0"/>
              </a:endParaRPr>
            </a:p>
          </p:txBody>
        </p:sp>
      </p:grpSp>
      <p:pic>
        <p:nvPicPr>
          <p:cNvPr id="13" name="図 12"/>
          <p:cNvPicPr>
            <a:picLocks noChangeAspect="1"/>
          </p:cNvPicPr>
          <p:nvPr/>
        </p:nvPicPr>
        <p:blipFill rotWithShape="1">
          <a:blip r:embed="rId5"/>
          <a:srcRect l="22081" b="61687"/>
          <a:stretch/>
        </p:blipFill>
        <p:spPr>
          <a:xfrm>
            <a:off x="5711325" y="3203456"/>
            <a:ext cx="1648924" cy="711260"/>
          </a:xfrm>
          <a:prstGeom prst="rect">
            <a:avLst/>
          </a:prstGeom>
          <a:ln>
            <a:solidFill>
              <a:schemeClr val="bg2">
                <a:lumMod val="90000"/>
              </a:schemeClr>
            </a:solidFill>
          </a:ln>
        </p:spPr>
      </p:pic>
      <p:sp>
        <p:nvSpPr>
          <p:cNvPr id="2" name="テキスト ボックス 1"/>
          <p:cNvSpPr txBox="1"/>
          <p:nvPr/>
        </p:nvSpPr>
        <p:spPr>
          <a:xfrm>
            <a:off x="3225800" y="1475881"/>
            <a:ext cx="2514600" cy="369332"/>
          </a:xfrm>
          <a:prstGeom prst="rect">
            <a:avLst/>
          </a:prstGeom>
          <a:noFill/>
        </p:spPr>
        <p:txBody>
          <a:bodyPr wrap="square" rtlCol="0">
            <a:spAutoFit/>
          </a:bodyPr>
          <a:lstStyle/>
          <a:p>
            <a:r>
              <a:rPr kumimoji="1" lang="ja-JP" altLang="en-US" b="1" dirty="0" smtClean="0">
                <a:effectLst>
                  <a:glow rad="25400">
                    <a:schemeClr val="bg1">
                      <a:alpha val="40000"/>
                    </a:schemeClr>
                  </a:glow>
                </a:effectLst>
              </a:rPr>
              <a:t>（素案</a:t>
            </a:r>
            <a:r>
              <a:rPr kumimoji="1" lang="ja-JP" altLang="en-US" b="1" dirty="0">
                <a:effectLst>
                  <a:glow rad="25400">
                    <a:schemeClr val="bg1">
                      <a:alpha val="40000"/>
                    </a:schemeClr>
                  </a:glow>
                </a:effectLst>
              </a:rPr>
              <a:t>）</a:t>
            </a:r>
          </a:p>
        </p:txBody>
      </p:sp>
      <p:sp>
        <p:nvSpPr>
          <p:cNvPr id="56" name="テキスト ボックス 2"/>
          <p:cNvSpPr txBox="1">
            <a:spLocks noChangeArrowheads="1"/>
          </p:cNvSpPr>
          <p:nvPr/>
        </p:nvSpPr>
        <p:spPr bwMode="auto">
          <a:xfrm>
            <a:off x="4054215" y="7213453"/>
            <a:ext cx="3610212" cy="138499"/>
          </a:xfrm>
          <a:prstGeom prst="rect">
            <a:avLst/>
          </a:prstGeom>
          <a:noFill/>
          <a:ln w="9525">
            <a:noFill/>
            <a:miter lim="800000"/>
            <a:headEnd/>
            <a:tailEnd/>
          </a:ln>
        </p:spPr>
        <p:txBody>
          <a:bodyPr rot="0" vert="horz" wrap="square" lIns="65317" tIns="0" rIns="65317" bIns="0" anchor="t" anchorCtr="0">
            <a:spAutoFit/>
          </a:bodyPr>
          <a:lstStyle/>
          <a:p>
            <a:pPr algn="ctr"/>
            <a:r>
              <a:rPr lang="ja-JP" altLang="en-US" sz="900" kern="100" dirty="0">
                <a:latin typeface="Century" panose="02040604050505020304" pitchFamily="18" charset="0"/>
                <a:ea typeface="ＭＳ 明朝" panose="02020609040205080304" pitchFamily="17" charset="-128"/>
                <a:cs typeface="Times New Roman" panose="02020603050405020304" pitchFamily="18" charset="0"/>
              </a:rPr>
              <a:t>図</a:t>
            </a:r>
            <a:r>
              <a:rPr lang="en-US" altLang="ja-JP" sz="900" kern="100" dirty="0">
                <a:latin typeface="Century" panose="02040604050505020304" pitchFamily="18" charset="0"/>
                <a:ea typeface="ＭＳ 明朝" panose="02020609040205080304" pitchFamily="17" charset="-128"/>
                <a:cs typeface="Times New Roman" panose="02020603050405020304" pitchFamily="18" charset="0"/>
              </a:rPr>
              <a:t>2</a:t>
            </a:r>
            <a:r>
              <a:rPr lang="ja-JP" altLang="en-US" sz="900" kern="100" dirty="0" err="1">
                <a:latin typeface="Century" panose="02040604050505020304" pitchFamily="18" charset="0"/>
                <a:ea typeface="ＭＳ 明朝" panose="02020609040205080304" pitchFamily="17" charset="-128"/>
                <a:cs typeface="Times New Roman" panose="02020603050405020304" pitchFamily="18" charset="0"/>
              </a:rPr>
              <a:t>．</a:t>
            </a:r>
            <a:r>
              <a:rPr lang="ja-JP" altLang="en-US" sz="900" kern="100" dirty="0">
                <a:latin typeface="Century" panose="02040604050505020304" pitchFamily="18" charset="0"/>
                <a:ea typeface="ＭＳ 明朝" panose="02020609040205080304" pitchFamily="17" charset="-128"/>
                <a:cs typeface="Times New Roman" panose="02020603050405020304" pitchFamily="18" charset="0"/>
              </a:rPr>
              <a:t>新大阪駅周辺地域のまちづくりのインパクト</a:t>
            </a:r>
          </a:p>
        </p:txBody>
      </p:sp>
      <p:sp>
        <p:nvSpPr>
          <p:cNvPr id="57" name="正方形/長方形 56"/>
          <p:cNvSpPr/>
          <p:nvPr/>
        </p:nvSpPr>
        <p:spPr>
          <a:xfrm>
            <a:off x="185180" y="6299829"/>
            <a:ext cx="855772" cy="297517"/>
          </a:xfrm>
          <a:prstGeom prst="rect">
            <a:avLst/>
          </a:prstGeom>
        </p:spPr>
        <p:txBody>
          <a:bodyPr wrap="square">
            <a:spAutoFit/>
          </a:bodyPr>
          <a:lstStyle/>
          <a:p>
            <a:pPr marL="77769" indent="-77769">
              <a:lnSpc>
                <a:spcPts val="1633"/>
              </a:lnSpc>
            </a:pPr>
            <a:r>
              <a:rPr lang="ja-JP" altLang="en-US" sz="1089" b="1" dirty="0">
                <a:latin typeface="HGPｺﾞｼｯｸM" panose="020B0600000000000000" pitchFamily="50" charset="-128"/>
                <a:ea typeface="HGPｺﾞｼｯｸM" panose="020B0600000000000000" pitchFamily="50" charset="-128"/>
                <a:cs typeface="Times New Roman" panose="02020603050405020304" pitchFamily="18" charset="0"/>
              </a:rPr>
              <a:t>（時間軸）</a:t>
            </a:r>
            <a:endParaRPr lang="en-US" altLang="ja-JP" sz="1089" b="1" dirty="0">
              <a:latin typeface="HGPｺﾞｼｯｸM" panose="020B0600000000000000" pitchFamily="50" charset="-128"/>
              <a:ea typeface="HGPｺﾞｼｯｸM" panose="020B0600000000000000" pitchFamily="50" charset="-128"/>
              <a:cs typeface="Times New Roman" panose="02020603050405020304" pitchFamily="18" charset="0"/>
            </a:endParaRPr>
          </a:p>
        </p:txBody>
      </p:sp>
      <p:pic>
        <p:nvPicPr>
          <p:cNvPr id="19" name="図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35673" y="201588"/>
            <a:ext cx="931810" cy="621052"/>
          </a:xfrm>
          <a:prstGeom prst="rect">
            <a:avLst/>
          </a:prstGeom>
        </p:spPr>
      </p:pic>
      <p:pic>
        <p:nvPicPr>
          <p:cNvPr id="21" name="図 2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577372" y="1273495"/>
            <a:ext cx="944324" cy="568483"/>
          </a:xfrm>
          <a:prstGeom prst="rect">
            <a:avLst/>
          </a:prstGeom>
        </p:spPr>
      </p:pic>
      <p:pic>
        <p:nvPicPr>
          <p:cNvPr id="24" name="図 2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444577" y="761416"/>
            <a:ext cx="870822" cy="580838"/>
          </a:xfrm>
          <a:prstGeom prst="rect">
            <a:avLst/>
          </a:prstGeom>
        </p:spPr>
      </p:pic>
      <p:pic>
        <p:nvPicPr>
          <p:cNvPr id="25" name="図 2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780073" y="781333"/>
            <a:ext cx="1027877" cy="578181"/>
          </a:xfrm>
          <a:prstGeom prst="rect">
            <a:avLst/>
          </a:prstGeom>
        </p:spPr>
      </p:pic>
      <p:pic>
        <p:nvPicPr>
          <p:cNvPr id="26" name="図 2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773463" y="1297935"/>
            <a:ext cx="856866" cy="571101"/>
          </a:xfrm>
          <a:prstGeom prst="rect">
            <a:avLst/>
          </a:prstGeom>
        </p:spPr>
      </p:pic>
      <p:pic>
        <p:nvPicPr>
          <p:cNvPr id="27" name="図 2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415361" y="200935"/>
            <a:ext cx="870858" cy="580427"/>
          </a:xfrm>
          <a:prstGeom prst="rect">
            <a:avLst/>
          </a:prstGeom>
        </p:spPr>
      </p:pic>
      <p:pic>
        <p:nvPicPr>
          <p:cNvPr id="48" name="図 4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459321" y="1304019"/>
            <a:ext cx="876017" cy="584011"/>
          </a:xfrm>
          <a:prstGeom prst="rect">
            <a:avLst/>
          </a:prstGeom>
        </p:spPr>
      </p:pic>
      <p:pic>
        <p:nvPicPr>
          <p:cNvPr id="49" name="図 4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622431" y="250467"/>
            <a:ext cx="868406" cy="579707"/>
          </a:xfrm>
          <a:prstGeom prst="rect">
            <a:avLst/>
          </a:prstGeom>
        </p:spPr>
      </p:pic>
      <p:pic>
        <p:nvPicPr>
          <p:cNvPr id="50" name="図 4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644034" y="782381"/>
            <a:ext cx="863884" cy="575779"/>
          </a:xfrm>
          <a:prstGeom prst="rect">
            <a:avLst/>
          </a:prstGeom>
        </p:spPr>
      </p:pic>
      <p:pic>
        <p:nvPicPr>
          <p:cNvPr id="14" name="図 13"/>
          <p:cNvPicPr>
            <a:picLocks noChangeAspect="1"/>
          </p:cNvPicPr>
          <p:nvPr/>
        </p:nvPicPr>
        <p:blipFill rotWithShape="1">
          <a:blip r:embed="rId15"/>
          <a:srcRect l="2030" t="1697" r="2208" b="31845"/>
          <a:stretch/>
        </p:blipFill>
        <p:spPr>
          <a:xfrm>
            <a:off x="4238218" y="4320475"/>
            <a:ext cx="3244622" cy="2792767"/>
          </a:xfrm>
          <a:prstGeom prst="rect">
            <a:avLst/>
          </a:prstGeom>
        </p:spPr>
      </p:pic>
      <p:grpSp>
        <p:nvGrpSpPr>
          <p:cNvPr id="47" name="グループ化 46">
            <a:extLst>
              <a:ext uri="{FF2B5EF4-FFF2-40B4-BE49-F238E27FC236}">
                <a16:creationId xmlns:a16="http://schemas.microsoft.com/office/drawing/2014/main" id="{53EFA65F-4B05-4147-9552-191AEA24FA67}"/>
              </a:ext>
            </a:extLst>
          </p:cNvPr>
          <p:cNvGrpSpPr/>
          <p:nvPr/>
        </p:nvGrpSpPr>
        <p:grpSpPr>
          <a:xfrm>
            <a:off x="265117" y="6501139"/>
            <a:ext cx="4061742" cy="977863"/>
            <a:chOff x="144357" y="6788862"/>
            <a:chExt cx="4061742" cy="977863"/>
          </a:xfrm>
        </p:grpSpPr>
        <p:sp>
          <p:nvSpPr>
            <p:cNvPr id="51" name="テキスト ボックス 50">
              <a:extLst>
                <a:ext uri="{FF2B5EF4-FFF2-40B4-BE49-F238E27FC236}">
                  <a16:creationId xmlns:a16="http://schemas.microsoft.com/office/drawing/2014/main" id="{712F8EFB-1502-43FA-AAA0-5161A2E53241}"/>
                </a:ext>
              </a:extLst>
            </p:cNvPr>
            <p:cNvSpPr txBox="1"/>
            <p:nvPr/>
          </p:nvSpPr>
          <p:spPr>
            <a:xfrm>
              <a:off x="144357" y="6788862"/>
              <a:ext cx="702772" cy="298228"/>
            </a:xfrm>
            <a:prstGeom prst="rect">
              <a:avLst/>
            </a:prstGeom>
            <a:noFill/>
          </p:spPr>
          <p:txBody>
            <a:bodyPr wrap="none" rtlCol="0">
              <a:spAutoFit/>
            </a:bodyPr>
            <a:lstStyle/>
            <a:p>
              <a:r>
                <a:rPr kumimoji="1" lang="en-US" altLang="ja-JP" sz="1200" b="1" dirty="0"/>
                <a:t>2022</a:t>
              </a:r>
              <a:r>
                <a:rPr kumimoji="1" lang="ja-JP" altLang="en-US" sz="1200" b="1" dirty="0"/>
                <a:t>年</a:t>
              </a:r>
            </a:p>
          </p:txBody>
        </p:sp>
        <p:grpSp>
          <p:nvGrpSpPr>
            <p:cNvPr id="52" name="グループ化 51">
              <a:extLst>
                <a:ext uri="{FF2B5EF4-FFF2-40B4-BE49-F238E27FC236}">
                  <a16:creationId xmlns:a16="http://schemas.microsoft.com/office/drawing/2014/main" id="{2F81755E-2F21-4BE2-81BB-FDB6187EBF34}"/>
                </a:ext>
              </a:extLst>
            </p:cNvPr>
            <p:cNvGrpSpPr/>
            <p:nvPr/>
          </p:nvGrpSpPr>
          <p:grpSpPr>
            <a:xfrm>
              <a:off x="492306" y="6790413"/>
              <a:ext cx="3713793" cy="976312"/>
              <a:chOff x="-3576761" y="5474300"/>
              <a:chExt cx="3713793" cy="976312"/>
            </a:xfrm>
          </p:grpSpPr>
          <p:sp>
            <p:nvSpPr>
              <p:cNvPr id="53" name="ホームベース 61">
                <a:extLst>
                  <a:ext uri="{FF2B5EF4-FFF2-40B4-BE49-F238E27FC236}">
                    <a16:creationId xmlns:a16="http://schemas.microsoft.com/office/drawing/2014/main" id="{D3512FDF-01B9-47E7-9F0F-93CAA1325733}"/>
                  </a:ext>
                </a:extLst>
              </p:cNvPr>
              <p:cNvSpPr/>
              <p:nvPr/>
            </p:nvSpPr>
            <p:spPr>
              <a:xfrm>
                <a:off x="-3576761" y="5729003"/>
                <a:ext cx="3625816" cy="470437"/>
              </a:xfrm>
              <a:prstGeom prst="homePlate">
                <a:avLst>
                  <a:gd name="adj" fmla="val 32609"/>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4" name="テキスト ボックス 53">
                <a:extLst>
                  <a:ext uri="{FF2B5EF4-FFF2-40B4-BE49-F238E27FC236}">
                    <a16:creationId xmlns:a16="http://schemas.microsoft.com/office/drawing/2014/main" id="{5B2208E4-519E-42EF-BF9E-8D493B124C10}"/>
                  </a:ext>
                </a:extLst>
              </p:cNvPr>
              <p:cNvSpPr txBox="1"/>
              <p:nvPr/>
            </p:nvSpPr>
            <p:spPr>
              <a:xfrm>
                <a:off x="-2708306" y="5481132"/>
                <a:ext cx="868455" cy="298230"/>
              </a:xfrm>
              <a:prstGeom prst="rect">
                <a:avLst/>
              </a:prstGeom>
              <a:noFill/>
            </p:spPr>
            <p:txBody>
              <a:bodyPr wrap="none" rtlCol="0">
                <a:spAutoFit/>
              </a:bodyPr>
              <a:lstStyle/>
              <a:p>
                <a:r>
                  <a:rPr kumimoji="1" lang="en-US" altLang="ja-JP" sz="1200" b="1" dirty="0"/>
                  <a:t>2030</a:t>
                </a:r>
                <a:r>
                  <a:rPr kumimoji="1" lang="ja-JP" altLang="en-US" sz="1200" b="1" dirty="0"/>
                  <a:t>年～</a:t>
                </a:r>
                <a:endParaRPr kumimoji="1" lang="en-US" altLang="ja-JP" sz="1200" b="1" dirty="0"/>
              </a:p>
            </p:txBody>
          </p:sp>
          <p:sp>
            <p:nvSpPr>
              <p:cNvPr id="55" name="テキスト ボックス 54">
                <a:extLst>
                  <a:ext uri="{FF2B5EF4-FFF2-40B4-BE49-F238E27FC236}">
                    <a16:creationId xmlns:a16="http://schemas.microsoft.com/office/drawing/2014/main" id="{2E72BDE8-77E4-4459-B624-D35319E2B181}"/>
                  </a:ext>
                </a:extLst>
              </p:cNvPr>
              <p:cNvSpPr txBox="1"/>
              <p:nvPr/>
            </p:nvSpPr>
            <p:spPr>
              <a:xfrm>
                <a:off x="-3406923" y="5474300"/>
                <a:ext cx="702772" cy="298229"/>
              </a:xfrm>
              <a:prstGeom prst="rect">
                <a:avLst/>
              </a:prstGeom>
              <a:noFill/>
            </p:spPr>
            <p:txBody>
              <a:bodyPr wrap="none" rtlCol="0">
                <a:spAutoFit/>
              </a:bodyPr>
              <a:lstStyle/>
              <a:p>
                <a:r>
                  <a:rPr kumimoji="1" lang="en-US" altLang="ja-JP" sz="1200" b="1" dirty="0"/>
                  <a:t>2025</a:t>
                </a:r>
                <a:r>
                  <a:rPr kumimoji="1" lang="ja-JP" altLang="en-US" sz="1200" b="1" dirty="0"/>
                  <a:t>年</a:t>
                </a:r>
              </a:p>
            </p:txBody>
          </p:sp>
          <p:sp>
            <p:nvSpPr>
              <p:cNvPr id="58" name="テキスト ボックス 57">
                <a:extLst>
                  <a:ext uri="{FF2B5EF4-FFF2-40B4-BE49-F238E27FC236}">
                    <a16:creationId xmlns:a16="http://schemas.microsoft.com/office/drawing/2014/main" id="{248D07FB-26A7-412D-AA9A-0B0C6DD36AD4}"/>
                  </a:ext>
                </a:extLst>
              </p:cNvPr>
              <p:cNvSpPr txBox="1"/>
              <p:nvPr/>
            </p:nvSpPr>
            <p:spPr>
              <a:xfrm>
                <a:off x="-731423" y="5481134"/>
                <a:ext cx="868455" cy="298229"/>
              </a:xfrm>
              <a:prstGeom prst="rect">
                <a:avLst/>
              </a:prstGeom>
              <a:noFill/>
            </p:spPr>
            <p:txBody>
              <a:bodyPr wrap="none" rtlCol="0">
                <a:spAutoFit/>
              </a:bodyPr>
              <a:lstStyle/>
              <a:p>
                <a:r>
                  <a:rPr kumimoji="1" lang="en-US" altLang="ja-JP" sz="1200" b="1" dirty="0"/>
                  <a:t>2040</a:t>
                </a:r>
                <a:r>
                  <a:rPr kumimoji="1" lang="ja-JP" altLang="en-US" sz="1200" b="1" dirty="0"/>
                  <a:t>年～</a:t>
                </a:r>
                <a:endParaRPr kumimoji="1" lang="en-US" altLang="ja-JP" sz="1200" b="1" dirty="0"/>
              </a:p>
            </p:txBody>
          </p:sp>
          <p:sp>
            <p:nvSpPr>
              <p:cNvPr id="59" name="テキスト ボックス 58">
                <a:extLst>
                  <a:ext uri="{FF2B5EF4-FFF2-40B4-BE49-F238E27FC236}">
                    <a16:creationId xmlns:a16="http://schemas.microsoft.com/office/drawing/2014/main" id="{286F3911-3031-4D50-ACDC-CA6C96421C67}"/>
                  </a:ext>
                </a:extLst>
              </p:cNvPr>
              <p:cNvSpPr txBox="1"/>
              <p:nvPr/>
            </p:nvSpPr>
            <p:spPr>
              <a:xfrm>
                <a:off x="-2186212" y="5898813"/>
                <a:ext cx="1377197" cy="198820"/>
              </a:xfrm>
              <a:prstGeom prst="rect">
                <a:avLst/>
              </a:prstGeom>
              <a:noFill/>
            </p:spPr>
            <p:txBody>
              <a:bodyPr wrap="square" rtlCol="0">
                <a:spAutoFit/>
              </a:bodyPr>
              <a:lstStyle/>
              <a:p>
                <a:pPr algn="ctr"/>
                <a:r>
                  <a:rPr kumimoji="1" lang="ja-JP" altLang="en-US" sz="600" b="1" dirty="0"/>
                  <a:t>柴島浄水場ダウンサイジング</a:t>
                </a:r>
                <a:endParaRPr kumimoji="1" lang="en-US" altLang="ja-JP" sz="600" b="1" dirty="0"/>
              </a:p>
            </p:txBody>
          </p:sp>
          <p:sp>
            <p:nvSpPr>
              <p:cNvPr id="60" name="テキスト ボックス 59">
                <a:extLst>
                  <a:ext uri="{FF2B5EF4-FFF2-40B4-BE49-F238E27FC236}">
                    <a16:creationId xmlns:a16="http://schemas.microsoft.com/office/drawing/2014/main" id="{B0675E50-78AB-428C-B10A-0736ADAC0614}"/>
                  </a:ext>
                </a:extLst>
              </p:cNvPr>
              <p:cNvSpPr txBox="1"/>
              <p:nvPr/>
            </p:nvSpPr>
            <p:spPr>
              <a:xfrm>
                <a:off x="-1049046" y="5743490"/>
                <a:ext cx="905707" cy="198820"/>
              </a:xfrm>
              <a:prstGeom prst="rect">
                <a:avLst/>
              </a:prstGeom>
              <a:noFill/>
            </p:spPr>
            <p:txBody>
              <a:bodyPr wrap="square" rtlCol="0">
                <a:spAutoFit/>
              </a:bodyPr>
              <a:lstStyle/>
              <a:p>
                <a:pPr algn="ctr"/>
                <a:r>
                  <a:rPr kumimoji="1" lang="ja-JP" altLang="en-US" sz="600" b="1" dirty="0"/>
                  <a:t>リニア中央新幹線</a:t>
                </a:r>
                <a:endParaRPr kumimoji="1" lang="en-US" altLang="ja-JP" sz="600" b="1" dirty="0"/>
              </a:p>
            </p:txBody>
          </p:sp>
          <p:sp>
            <p:nvSpPr>
              <p:cNvPr id="61" name="テキスト ボックス 60">
                <a:extLst>
                  <a:ext uri="{FF2B5EF4-FFF2-40B4-BE49-F238E27FC236}">
                    <a16:creationId xmlns:a16="http://schemas.microsoft.com/office/drawing/2014/main" id="{555E5DF2-AA87-41EA-8090-7B7F7F266296}"/>
                  </a:ext>
                </a:extLst>
              </p:cNvPr>
              <p:cNvSpPr txBox="1"/>
              <p:nvPr/>
            </p:nvSpPr>
            <p:spPr>
              <a:xfrm>
                <a:off x="-1009767" y="5873843"/>
                <a:ext cx="652626" cy="198820"/>
              </a:xfrm>
              <a:prstGeom prst="rect">
                <a:avLst/>
              </a:prstGeom>
              <a:noFill/>
            </p:spPr>
            <p:txBody>
              <a:bodyPr wrap="square" rtlCol="0">
                <a:spAutoFit/>
              </a:bodyPr>
              <a:lstStyle/>
              <a:p>
                <a:pPr algn="ctr"/>
                <a:r>
                  <a:rPr kumimoji="1" lang="ja-JP" altLang="en-US" sz="600" b="1" dirty="0"/>
                  <a:t>北陸新幹線</a:t>
                </a:r>
                <a:endParaRPr kumimoji="1" lang="en-US" altLang="ja-JP" sz="600" b="1" dirty="0"/>
              </a:p>
            </p:txBody>
          </p:sp>
          <p:sp>
            <p:nvSpPr>
              <p:cNvPr id="62" name="テキスト ボックス 61">
                <a:extLst>
                  <a:ext uri="{FF2B5EF4-FFF2-40B4-BE49-F238E27FC236}">
                    <a16:creationId xmlns:a16="http://schemas.microsoft.com/office/drawing/2014/main" id="{20CB9F53-A02E-414C-91CA-F536DCDEE659}"/>
                  </a:ext>
                </a:extLst>
              </p:cNvPr>
              <p:cNvSpPr txBox="1"/>
              <p:nvPr/>
            </p:nvSpPr>
            <p:spPr>
              <a:xfrm>
                <a:off x="-3462055" y="5904747"/>
                <a:ext cx="753749" cy="184666"/>
              </a:xfrm>
              <a:prstGeom prst="rect">
                <a:avLst/>
              </a:prstGeom>
              <a:noFill/>
            </p:spPr>
            <p:txBody>
              <a:bodyPr wrap="square" rtlCol="0">
                <a:spAutoFit/>
              </a:bodyPr>
              <a:lstStyle/>
              <a:p>
                <a:pPr algn="ctr"/>
                <a:r>
                  <a:rPr kumimoji="1" lang="ja-JP" altLang="en-US" sz="600" b="1" dirty="0" smtClean="0"/>
                  <a:t>大阪・関西</a:t>
                </a:r>
                <a:r>
                  <a:rPr kumimoji="1" lang="ja-JP" altLang="en-US" sz="600" b="1" dirty="0"/>
                  <a:t>万博</a:t>
                </a:r>
                <a:endParaRPr kumimoji="1" lang="en-US" altLang="ja-JP" sz="600" b="1" dirty="0"/>
              </a:p>
            </p:txBody>
          </p:sp>
          <p:sp>
            <p:nvSpPr>
              <p:cNvPr id="63" name="テキスト ボックス 62">
                <a:extLst>
                  <a:ext uri="{FF2B5EF4-FFF2-40B4-BE49-F238E27FC236}">
                    <a16:creationId xmlns:a16="http://schemas.microsoft.com/office/drawing/2014/main" id="{7044C4C7-5D7B-48C9-AFEB-29D4644871BB}"/>
                  </a:ext>
                </a:extLst>
              </p:cNvPr>
              <p:cNvSpPr txBox="1"/>
              <p:nvPr/>
            </p:nvSpPr>
            <p:spPr>
              <a:xfrm>
                <a:off x="-1124787" y="6020386"/>
                <a:ext cx="957232" cy="198820"/>
              </a:xfrm>
              <a:prstGeom prst="rect">
                <a:avLst/>
              </a:prstGeom>
              <a:noFill/>
            </p:spPr>
            <p:txBody>
              <a:bodyPr wrap="square" rtlCol="0">
                <a:spAutoFit/>
              </a:bodyPr>
              <a:lstStyle/>
              <a:p>
                <a:pPr algn="ctr"/>
                <a:r>
                  <a:rPr kumimoji="1" lang="ja-JP" altLang="en-US" sz="600" b="1" dirty="0"/>
                  <a:t>新大阪連絡線</a:t>
                </a:r>
                <a:endParaRPr kumimoji="1" lang="en-US" altLang="ja-JP" sz="600" b="1" dirty="0"/>
              </a:p>
            </p:txBody>
          </p:sp>
          <p:sp>
            <p:nvSpPr>
              <p:cNvPr id="64" name="テキスト ボックス 63">
                <a:extLst>
                  <a:ext uri="{FF2B5EF4-FFF2-40B4-BE49-F238E27FC236}">
                    <a16:creationId xmlns:a16="http://schemas.microsoft.com/office/drawing/2014/main" id="{BEB0D904-6F12-4ADF-A82C-AC2642F71165}"/>
                  </a:ext>
                </a:extLst>
              </p:cNvPr>
              <p:cNvSpPr txBox="1"/>
              <p:nvPr/>
            </p:nvSpPr>
            <p:spPr>
              <a:xfrm>
                <a:off x="-2819980" y="5928490"/>
                <a:ext cx="868454" cy="276999"/>
              </a:xfrm>
              <a:prstGeom prst="rect">
                <a:avLst/>
              </a:prstGeom>
              <a:noFill/>
            </p:spPr>
            <p:txBody>
              <a:bodyPr wrap="square" rtlCol="0">
                <a:spAutoFit/>
              </a:bodyPr>
              <a:lstStyle/>
              <a:p>
                <a:pPr algn="ctr"/>
                <a:r>
                  <a:rPr kumimoji="1" lang="ja-JP" altLang="en-US" sz="600" b="1" dirty="0"/>
                  <a:t>阪急高架化</a:t>
                </a:r>
                <a:endParaRPr kumimoji="1" lang="en-US" altLang="ja-JP" sz="600" b="1" dirty="0"/>
              </a:p>
              <a:p>
                <a:pPr algn="ctr"/>
                <a:r>
                  <a:rPr kumimoji="1" lang="ja-JP" altLang="en-US" sz="600" b="1" dirty="0"/>
                  <a:t>　　　歌島豊里線</a:t>
                </a:r>
                <a:endParaRPr kumimoji="1" lang="en-US" altLang="ja-JP" sz="600" b="1" dirty="0"/>
              </a:p>
            </p:txBody>
          </p:sp>
          <p:sp>
            <p:nvSpPr>
              <p:cNvPr id="65" name="テキスト ボックス 64">
                <a:extLst>
                  <a:ext uri="{FF2B5EF4-FFF2-40B4-BE49-F238E27FC236}">
                    <a16:creationId xmlns:a16="http://schemas.microsoft.com/office/drawing/2014/main" id="{510F4F0E-4A6B-4804-BD6E-6B5639A31047}"/>
                  </a:ext>
                </a:extLst>
              </p:cNvPr>
              <p:cNvSpPr txBox="1"/>
              <p:nvPr/>
            </p:nvSpPr>
            <p:spPr>
              <a:xfrm>
                <a:off x="-3102574" y="5692018"/>
                <a:ext cx="1010648" cy="276999"/>
              </a:xfrm>
              <a:prstGeom prst="rect">
                <a:avLst/>
              </a:prstGeom>
              <a:noFill/>
            </p:spPr>
            <p:txBody>
              <a:bodyPr wrap="square" rtlCol="0">
                <a:spAutoFit/>
              </a:bodyPr>
              <a:lstStyle/>
              <a:p>
                <a:pPr algn="ctr"/>
                <a:r>
                  <a:rPr kumimoji="1" lang="ja-JP" altLang="en-US" sz="600" b="1" dirty="0"/>
                  <a:t>大阪都市再生環状道路</a:t>
                </a:r>
                <a:endParaRPr kumimoji="1" lang="en-US" altLang="ja-JP" sz="600" b="1" dirty="0"/>
              </a:p>
              <a:p>
                <a:pPr algn="ctr"/>
                <a:r>
                  <a:rPr kumimoji="1" lang="ja-JP" altLang="en-US" sz="600" b="1" dirty="0"/>
                  <a:t>淀川左岸線２期</a:t>
                </a:r>
                <a:endParaRPr kumimoji="1" lang="en-US" altLang="ja-JP" sz="600" b="1" dirty="0"/>
              </a:p>
            </p:txBody>
          </p:sp>
          <p:sp>
            <p:nvSpPr>
              <p:cNvPr id="66" name="テキスト ボックス 65">
                <a:extLst>
                  <a:ext uri="{FF2B5EF4-FFF2-40B4-BE49-F238E27FC236}">
                    <a16:creationId xmlns:a16="http://schemas.microsoft.com/office/drawing/2014/main" id="{21C0CBBB-62EA-4059-97DE-AA7D648DC189}"/>
                  </a:ext>
                </a:extLst>
              </p:cNvPr>
              <p:cNvSpPr txBox="1"/>
              <p:nvPr/>
            </p:nvSpPr>
            <p:spPr>
              <a:xfrm>
                <a:off x="-2019632" y="5694232"/>
                <a:ext cx="1036607" cy="276999"/>
              </a:xfrm>
              <a:prstGeom prst="rect">
                <a:avLst/>
              </a:prstGeom>
              <a:noFill/>
            </p:spPr>
            <p:txBody>
              <a:bodyPr wrap="square" rtlCol="0">
                <a:spAutoFit/>
              </a:bodyPr>
              <a:lstStyle/>
              <a:p>
                <a:pPr algn="ctr"/>
                <a:r>
                  <a:rPr kumimoji="1" lang="ja-JP" altLang="en-US" sz="600" b="1" dirty="0"/>
                  <a:t>大阪都市再生環状道路</a:t>
                </a:r>
                <a:endParaRPr kumimoji="1" lang="en-US" altLang="ja-JP" sz="600" b="1" dirty="0"/>
              </a:p>
              <a:p>
                <a:pPr algn="ctr"/>
                <a:r>
                  <a:rPr kumimoji="1" lang="ja-JP" altLang="en-US" sz="600" b="1" smtClean="0"/>
                  <a:t>淀川</a:t>
                </a:r>
                <a:r>
                  <a:rPr kumimoji="1" lang="ja-JP" altLang="en-US" sz="600" b="1" dirty="0"/>
                  <a:t>左岸線延伸部</a:t>
                </a:r>
                <a:endParaRPr kumimoji="1" lang="en-US" altLang="ja-JP" sz="600" b="1" dirty="0"/>
              </a:p>
            </p:txBody>
          </p:sp>
          <p:sp>
            <p:nvSpPr>
              <p:cNvPr id="67" name="テキスト ボックス 66">
                <a:extLst>
                  <a:ext uri="{FF2B5EF4-FFF2-40B4-BE49-F238E27FC236}">
                    <a16:creationId xmlns:a16="http://schemas.microsoft.com/office/drawing/2014/main" id="{443DAAFF-BC4D-4854-9BA6-05C8DE44772B}"/>
                  </a:ext>
                </a:extLst>
              </p:cNvPr>
              <p:cNvSpPr txBox="1"/>
              <p:nvPr/>
            </p:nvSpPr>
            <p:spPr>
              <a:xfrm>
                <a:off x="-3387639" y="6268361"/>
                <a:ext cx="3121180" cy="182251"/>
              </a:xfrm>
              <a:prstGeom prst="rect">
                <a:avLst/>
              </a:prstGeom>
              <a:solidFill>
                <a:schemeClr val="accent4">
                  <a:lumMod val="20000"/>
                  <a:lumOff val="80000"/>
                </a:schemeClr>
              </a:solidFill>
            </p:spPr>
            <p:txBody>
              <a:bodyPr wrap="square" lIns="36000" tIns="0" rIns="36000" bIns="0" rtlCol="0">
                <a:spAutoFit/>
              </a:bodyPr>
              <a:lstStyle/>
              <a:p>
                <a:pPr algn="ctr"/>
                <a:r>
                  <a:rPr kumimoji="1" lang="ja-JP" altLang="en-US" sz="1100" b="1" dirty="0"/>
                  <a:t>新大阪駅エリアにおける民間都市開発の機運</a:t>
                </a:r>
                <a:endParaRPr kumimoji="1" lang="en-US" altLang="ja-JP" sz="1100" b="1" dirty="0"/>
              </a:p>
            </p:txBody>
          </p:sp>
          <p:sp>
            <p:nvSpPr>
              <p:cNvPr id="68" name="正方形/長方形 67">
                <a:extLst>
                  <a:ext uri="{FF2B5EF4-FFF2-40B4-BE49-F238E27FC236}">
                    <a16:creationId xmlns:a16="http://schemas.microsoft.com/office/drawing/2014/main" id="{B8894BAB-5083-450D-A843-5D659B424299}"/>
                  </a:ext>
                </a:extLst>
              </p:cNvPr>
              <p:cNvSpPr/>
              <p:nvPr/>
            </p:nvSpPr>
            <p:spPr>
              <a:xfrm>
                <a:off x="-3573177" y="5738524"/>
                <a:ext cx="74427" cy="4640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cxnSp>
            <p:nvCxnSpPr>
              <p:cNvPr id="69" name="直線矢印コネクタ 68">
                <a:extLst>
                  <a:ext uri="{FF2B5EF4-FFF2-40B4-BE49-F238E27FC236}">
                    <a16:creationId xmlns:a16="http://schemas.microsoft.com/office/drawing/2014/main" id="{070CB0F9-76E4-425B-8552-0C64F01E946C}"/>
                  </a:ext>
                </a:extLst>
              </p:cNvPr>
              <p:cNvCxnSpPr>
                <a:stCxn id="67" idx="1"/>
              </p:cNvCxnSpPr>
              <p:nvPr/>
            </p:nvCxnSpPr>
            <p:spPr>
              <a:xfrm flipH="1" flipV="1">
                <a:off x="-3536482" y="6072663"/>
                <a:ext cx="148843" cy="28682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pic>
        <p:nvPicPr>
          <p:cNvPr id="6" name="図 5"/>
          <p:cNvPicPr>
            <a:picLocks noChangeAspect="1"/>
          </p:cNvPicPr>
          <p:nvPr/>
        </p:nvPicPr>
        <p:blipFill>
          <a:blip r:embed="rId16"/>
          <a:stretch>
            <a:fillRect/>
          </a:stretch>
        </p:blipFill>
        <p:spPr>
          <a:xfrm>
            <a:off x="3548437" y="7607693"/>
            <a:ext cx="3888683" cy="2769335"/>
          </a:xfrm>
          <a:prstGeom prst="rect">
            <a:avLst/>
          </a:prstGeom>
        </p:spPr>
      </p:pic>
      <p:sp>
        <p:nvSpPr>
          <p:cNvPr id="72" name="テキスト ボックス 71">
            <a:extLst>
              <a:ext uri="{FF2B5EF4-FFF2-40B4-BE49-F238E27FC236}">
                <a16:creationId xmlns:a16="http://schemas.microsoft.com/office/drawing/2014/main" id="{A69059CF-B02C-4235-AA68-CDB595B05188}"/>
              </a:ext>
            </a:extLst>
          </p:cNvPr>
          <p:cNvSpPr txBox="1"/>
          <p:nvPr/>
        </p:nvSpPr>
        <p:spPr>
          <a:xfrm>
            <a:off x="3246114" y="191791"/>
            <a:ext cx="1083211" cy="307777"/>
          </a:xfrm>
          <a:prstGeom prst="rect">
            <a:avLst/>
          </a:prstGeom>
          <a:solidFill>
            <a:schemeClr val="bg1"/>
          </a:solidFill>
          <a:ln>
            <a:solidFill>
              <a:schemeClr val="tx1"/>
            </a:solidFill>
          </a:ln>
        </p:spPr>
        <p:txBody>
          <a:bodyPr wrap="square" rtlCol="0">
            <a:spAutoFit/>
          </a:bodyPr>
          <a:lstStyle/>
          <a:p>
            <a:pPr algn="ctr"/>
            <a:r>
              <a:rPr kumimoji="1" lang="ja-JP" altLang="en-US" sz="1400" dirty="0">
                <a:effectLst>
                  <a:glow rad="63500">
                    <a:schemeClr val="bg1">
                      <a:alpha val="40000"/>
                    </a:schemeClr>
                  </a:glow>
                </a:effectLst>
                <a:latin typeface="ＭＳ ゴシック" panose="020B0609070205080204" pitchFamily="49" charset="-128"/>
                <a:ea typeface="ＭＳ ゴシック" panose="020B0609070205080204" pitchFamily="49" charset="-128"/>
              </a:rPr>
              <a:t>資料３－１</a:t>
            </a:r>
          </a:p>
        </p:txBody>
      </p:sp>
      <p:sp>
        <p:nvSpPr>
          <p:cNvPr id="3" name="スライド番号プレースホルダー 2"/>
          <p:cNvSpPr>
            <a:spLocks noGrp="1"/>
          </p:cNvSpPr>
          <p:nvPr>
            <p:ph type="sldNum" sz="quarter" idx="12"/>
          </p:nvPr>
        </p:nvSpPr>
        <p:spPr>
          <a:xfrm>
            <a:off x="3629646" y="10246853"/>
            <a:ext cx="555885" cy="569240"/>
          </a:xfrm>
        </p:spPr>
        <p:txBody>
          <a:bodyPr/>
          <a:lstStyle/>
          <a:p>
            <a:pPr algn="ctr"/>
            <a:r>
              <a:rPr kumimoji="1" lang="en-US" altLang="ja-JP" b="1" dirty="0" smtClean="0">
                <a:solidFill>
                  <a:schemeClr val="tx1">
                    <a:lumMod val="65000"/>
                    <a:lumOff val="35000"/>
                  </a:schemeClr>
                </a:solidFill>
                <a:latin typeface="+mn-ea"/>
              </a:rPr>
              <a:t>-</a:t>
            </a:r>
            <a:r>
              <a:rPr kumimoji="1" lang="ja-JP" altLang="en-US" b="1" dirty="0">
                <a:solidFill>
                  <a:schemeClr val="tx1">
                    <a:lumMod val="65000"/>
                    <a:lumOff val="35000"/>
                  </a:schemeClr>
                </a:solidFill>
                <a:latin typeface="+mn-ea"/>
              </a:rPr>
              <a:t>１</a:t>
            </a:r>
            <a:r>
              <a:rPr kumimoji="1" lang="en-US" altLang="ja-JP" b="1" dirty="0" smtClean="0">
                <a:solidFill>
                  <a:schemeClr val="tx1">
                    <a:lumMod val="65000"/>
                    <a:lumOff val="35000"/>
                  </a:schemeClr>
                </a:solidFill>
                <a:latin typeface="+mn-ea"/>
              </a:rPr>
              <a:t>-</a:t>
            </a:r>
          </a:p>
          <a:p>
            <a:pPr algn="ctr"/>
            <a:endParaRPr kumimoji="1" lang="ja-JP" altLang="en-US" b="1" dirty="0">
              <a:solidFill>
                <a:schemeClr val="tx1">
                  <a:lumMod val="65000"/>
                  <a:lumOff val="35000"/>
                </a:schemeClr>
              </a:solidFill>
              <a:latin typeface="+mn-ea"/>
            </a:endParaRPr>
          </a:p>
        </p:txBody>
      </p:sp>
    </p:spTree>
    <p:extLst>
      <p:ext uri="{BB962C8B-B14F-4D97-AF65-F5344CB8AC3E}">
        <p14:creationId xmlns:p14="http://schemas.microsoft.com/office/powerpoint/2010/main" val="35572728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p:cNvGrpSpPr/>
          <p:nvPr/>
        </p:nvGrpSpPr>
        <p:grpSpPr>
          <a:xfrm>
            <a:off x="268193" y="172326"/>
            <a:ext cx="7038019" cy="307777"/>
            <a:chOff x="290878" y="1480901"/>
            <a:chExt cx="7992799" cy="291156"/>
          </a:xfrm>
        </p:grpSpPr>
        <p:sp>
          <p:nvSpPr>
            <p:cNvPr id="5" name="テキスト ボックス 15"/>
            <p:cNvSpPr txBox="1"/>
            <p:nvPr/>
          </p:nvSpPr>
          <p:spPr>
            <a:xfrm>
              <a:off x="290878" y="1527343"/>
              <a:ext cx="207645" cy="228600"/>
            </a:xfrm>
            <a:prstGeom prst="rect">
              <a:avLst/>
            </a:prstGeom>
            <a:solidFill>
              <a:schemeClr val="tx1"/>
            </a:solidFill>
            <a:ln w="6350">
              <a:solidFill>
                <a:prstClr val="black"/>
              </a:solidFill>
            </a:ln>
          </p:spPr>
          <p:txBody>
            <a:bodyPr rot="0" spcFirstLastPara="0" vert="horz" wrap="square" lIns="0" tIns="0" rIns="0" bIns="0" numCol="1" spcCol="0" rtlCol="0" fromWordArt="0" anchor="t" anchorCtr="0" forceAA="0" compatLnSpc="1">
              <a:prstTxWarp prst="textNoShape">
                <a:avLst/>
              </a:prstTxWarp>
              <a:noAutofit/>
            </a:bodyPr>
            <a:lstStyle/>
            <a:p>
              <a:pPr algn="ctr">
                <a:lnSpc>
                  <a:spcPts val="1633"/>
                </a:lnSpc>
              </a:pPr>
              <a:r>
                <a:rPr lang="ja-JP" altLang="en-US" sz="1452" kern="100"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２</a:t>
              </a:r>
            </a:p>
          </p:txBody>
        </p:sp>
        <p:cxnSp>
          <p:nvCxnSpPr>
            <p:cNvPr id="6" name="直線コネクタ 5"/>
            <p:cNvCxnSpPr/>
            <p:nvPr/>
          </p:nvCxnSpPr>
          <p:spPr>
            <a:xfrm>
              <a:off x="394701" y="1751499"/>
              <a:ext cx="788897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482041" y="1480901"/>
              <a:ext cx="3353118" cy="291156"/>
            </a:xfrm>
            <a:prstGeom prst="rect">
              <a:avLst/>
            </a:prstGeom>
            <a:noFill/>
          </p:spPr>
          <p:txBody>
            <a:bodyPr wrap="square" rtlCol="0">
              <a:spAutoFit/>
            </a:bodyPr>
            <a:lstStyle/>
            <a:p>
              <a:r>
                <a:rPr lang="ja-JP" altLang="en-US" sz="1400" b="1" dirty="0">
                  <a:latin typeface="HGPｺﾞｼｯｸM" panose="020B0600000000000000" pitchFamily="50" charset="-128"/>
                  <a:ea typeface="HGPｺﾞｼｯｸM" panose="020B0600000000000000" pitchFamily="50" charset="-128"/>
                </a:rPr>
                <a:t>新大阪駅周辺地域の全体構想</a:t>
              </a:r>
              <a:endParaRPr kumimoji="1" lang="ja-JP" altLang="en-US" sz="1400" dirty="0">
                <a:latin typeface="HGPｺﾞｼｯｸM" panose="020B0600000000000000" pitchFamily="50" charset="-128"/>
                <a:ea typeface="HGPｺﾞｼｯｸM" panose="020B0600000000000000" pitchFamily="50" charset="-128"/>
              </a:endParaRPr>
            </a:p>
          </p:txBody>
        </p:sp>
      </p:grpSp>
      <p:sp>
        <p:nvSpPr>
          <p:cNvPr id="9" name="正方形/長方形 8"/>
          <p:cNvSpPr/>
          <p:nvPr/>
        </p:nvSpPr>
        <p:spPr>
          <a:xfrm>
            <a:off x="194295" y="1103824"/>
            <a:ext cx="3180557" cy="1323439"/>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85724" indent="-85724">
              <a:lnSpc>
                <a:spcPts val="1600"/>
              </a:lnSpc>
            </a:pPr>
            <a:r>
              <a:rPr lang="ja-JP" altLang="en-US" sz="1050" dirty="0">
                <a:latin typeface="ＭＳ 明朝" panose="02020609040205080304" pitchFamily="17" charset="-128"/>
                <a:ea typeface="ＭＳ 明朝" panose="02020609040205080304" pitchFamily="17" charset="-128"/>
                <a:cs typeface="Times New Roman" panose="02020603050405020304" pitchFamily="18" charset="0"/>
              </a:rPr>
              <a:t>・スーパー・メガリージョンの形成</a:t>
            </a:r>
            <a:endParaRPr lang="en-US" altLang="ja-JP" sz="1050" dirty="0">
              <a:latin typeface="ＭＳ 明朝" panose="02020609040205080304" pitchFamily="17" charset="-128"/>
              <a:ea typeface="ＭＳ 明朝" panose="02020609040205080304" pitchFamily="17" charset="-128"/>
              <a:cs typeface="Times New Roman" panose="02020603050405020304" pitchFamily="18" charset="0"/>
            </a:endParaRPr>
          </a:p>
          <a:p>
            <a:pPr marL="85724" indent="-85724">
              <a:lnSpc>
                <a:spcPts val="1600"/>
              </a:lnSpc>
            </a:pPr>
            <a:r>
              <a:rPr lang="ja-JP" altLang="en-US" sz="1050" dirty="0">
                <a:latin typeface="ＭＳ 明朝" panose="02020609040205080304" pitchFamily="17" charset="-128"/>
                <a:ea typeface="ＭＳ 明朝" panose="02020609040205080304" pitchFamily="17" charset="-128"/>
                <a:cs typeface="Times New Roman" panose="02020603050405020304" pitchFamily="18" charset="0"/>
              </a:rPr>
              <a:t>・新型コロナ危機を契機とした社会変化</a:t>
            </a:r>
            <a:endParaRPr lang="en-US" altLang="ja-JP" sz="1050" dirty="0">
              <a:latin typeface="ＭＳ 明朝" panose="02020609040205080304" pitchFamily="17" charset="-128"/>
              <a:ea typeface="ＭＳ 明朝" panose="02020609040205080304" pitchFamily="17" charset="-128"/>
              <a:cs typeface="Times New Roman" panose="02020603050405020304" pitchFamily="18" charset="0"/>
            </a:endParaRPr>
          </a:p>
          <a:p>
            <a:pPr marL="85724" indent="-85724">
              <a:lnSpc>
                <a:spcPts val="1600"/>
              </a:lnSpc>
            </a:pPr>
            <a:r>
              <a:rPr lang="ja-JP" altLang="en-US" sz="1050" dirty="0">
                <a:latin typeface="ＭＳ 明朝" panose="02020609040205080304" pitchFamily="17" charset="-128"/>
                <a:ea typeface="ＭＳ 明朝" panose="02020609040205080304" pitchFamily="17" charset="-128"/>
                <a:cs typeface="Times New Roman" panose="02020603050405020304" pitchFamily="18" charset="0"/>
              </a:rPr>
              <a:t>・</a:t>
            </a:r>
            <a:r>
              <a:rPr lang="ja-JP" altLang="en-US" sz="1050" dirty="0" smtClean="0">
                <a:latin typeface="ＭＳ 明朝" panose="02020609040205080304" pitchFamily="17" charset="-128"/>
                <a:ea typeface="ＭＳ 明朝" panose="02020609040205080304" pitchFamily="17" charset="-128"/>
                <a:cs typeface="Times New Roman" panose="02020603050405020304" pitchFamily="18" charset="0"/>
              </a:rPr>
              <a:t>アジアダイナミズム</a:t>
            </a:r>
            <a:r>
              <a:rPr lang="en-US" altLang="ja-JP" sz="1050" dirty="0" smtClean="0">
                <a:latin typeface="ＭＳ 明朝" panose="02020609040205080304" pitchFamily="17" charset="-128"/>
                <a:ea typeface="ＭＳ 明朝" panose="02020609040205080304" pitchFamily="17" charset="-128"/>
                <a:cs typeface="Times New Roman" panose="02020603050405020304" pitchFamily="18" charset="0"/>
              </a:rPr>
              <a:t>(</a:t>
            </a:r>
            <a:r>
              <a:rPr lang="ja-JP" altLang="en-US" sz="1050" dirty="0" smtClean="0">
                <a:latin typeface="ＭＳ 明朝" panose="02020609040205080304" pitchFamily="17" charset="-128"/>
                <a:ea typeface="ＭＳ 明朝" panose="02020609040205080304" pitchFamily="17" charset="-128"/>
                <a:cs typeface="Times New Roman" panose="02020603050405020304" pitchFamily="18" charset="0"/>
              </a:rPr>
              <a:t>人口・経済</a:t>
            </a:r>
            <a:r>
              <a:rPr lang="en-US" altLang="ja-JP" sz="1050" dirty="0" smtClean="0">
                <a:latin typeface="ＭＳ 明朝" panose="02020609040205080304" pitchFamily="17" charset="-128"/>
                <a:ea typeface="ＭＳ 明朝" panose="02020609040205080304" pitchFamily="17" charset="-128"/>
                <a:cs typeface="Times New Roman" panose="02020603050405020304" pitchFamily="18" charset="0"/>
              </a:rPr>
              <a:t>)</a:t>
            </a:r>
            <a:r>
              <a:rPr lang="ja-JP" altLang="en-US" sz="1050" dirty="0" smtClean="0">
                <a:latin typeface="ＭＳ 明朝" panose="02020609040205080304" pitchFamily="17" charset="-128"/>
                <a:ea typeface="ＭＳ 明朝" panose="02020609040205080304" pitchFamily="17" charset="-128"/>
                <a:cs typeface="Times New Roman" panose="02020603050405020304" pitchFamily="18" charset="0"/>
              </a:rPr>
              <a:t>の</a:t>
            </a:r>
            <a:r>
              <a:rPr lang="ja-JP" altLang="en-US" sz="1050" dirty="0">
                <a:latin typeface="ＭＳ 明朝" panose="02020609040205080304" pitchFamily="17" charset="-128"/>
                <a:ea typeface="ＭＳ 明朝" panose="02020609040205080304" pitchFamily="17" charset="-128"/>
                <a:cs typeface="Times New Roman" panose="02020603050405020304" pitchFamily="18" charset="0"/>
              </a:rPr>
              <a:t>進展</a:t>
            </a:r>
            <a:endParaRPr lang="en-US" altLang="ja-JP" sz="1050" dirty="0">
              <a:latin typeface="ＭＳ 明朝" panose="02020609040205080304" pitchFamily="17" charset="-128"/>
              <a:ea typeface="ＭＳ 明朝" panose="02020609040205080304" pitchFamily="17" charset="-128"/>
              <a:cs typeface="Times New Roman" panose="02020603050405020304" pitchFamily="18" charset="0"/>
            </a:endParaRPr>
          </a:p>
          <a:p>
            <a:pPr marL="85724" indent="-85724">
              <a:lnSpc>
                <a:spcPts val="1600"/>
              </a:lnSpc>
            </a:pPr>
            <a:r>
              <a:rPr lang="ja-JP" altLang="en-US" sz="1050" dirty="0">
                <a:latin typeface="ＭＳ 明朝" panose="02020609040205080304" pitchFamily="17" charset="-128"/>
                <a:ea typeface="ＭＳ 明朝" panose="02020609040205080304" pitchFamily="17" charset="-128"/>
                <a:cs typeface="Times New Roman" panose="02020603050405020304" pitchFamily="18" charset="0"/>
              </a:rPr>
              <a:t>・</a:t>
            </a:r>
            <a:r>
              <a:rPr lang="en-US" altLang="ja-JP" sz="1050" dirty="0" smtClean="0">
                <a:latin typeface="ＭＳ 明朝" panose="02020609040205080304" pitchFamily="17" charset="-128"/>
                <a:ea typeface="ＭＳ 明朝" panose="02020609040205080304" pitchFamily="17" charset="-128"/>
                <a:cs typeface="Times New Roman" panose="02020603050405020304" pitchFamily="18" charset="0"/>
              </a:rPr>
              <a:t>Society5.0</a:t>
            </a:r>
            <a:r>
              <a:rPr lang="en-US" altLang="ja-JP" sz="1050" dirty="0">
                <a:latin typeface="ＭＳ 明朝" panose="02020609040205080304" pitchFamily="17" charset="-128"/>
                <a:ea typeface="ＭＳ 明朝" panose="02020609040205080304" pitchFamily="17" charset="-128"/>
                <a:cs typeface="Times New Roman" panose="02020603050405020304" pitchFamily="18" charset="0"/>
              </a:rPr>
              <a:t>(</a:t>
            </a:r>
            <a:r>
              <a:rPr lang="ja-JP" altLang="en-US" sz="1050" dirty="0" smtClean="0">
                <a:latin typeface="ＭＳ 明朝" panose="02020609040205080304" pitchFamily="17" charset="-128"/>
                <a:ea typeface="ＭＳ 明朝" panose="02020609040205080304" pitchFamily="17" charset="-128"/>
                <a:cs typeface="Times New Roman" panose="02020603050405020304" pitchFamily="18" charset="0"/>
              </a:rPr>
              <a:t>超スマート社会</a:t>
            </a:r>
            <a:r>
              <a:rPr lang="en-US" altLang="ja-JP" sz="1050" dirty="0" smtClean="0">
                <a:latin typeface="ＭＳ 明朝" panose="02020609040205080304" pitchFamily="17" charset="-128"/>
                <a:ea typeface="ＭＳ 明朝" panose="02020609040205080304" pitchFamily="17" charset="-128"/>
                <a:cs typeface="Times New Roman" panose="02020603050405020304" pitchFamily="18" charset="0"/>
              </a:rPr>
              <a:t>)</a:t>
            </a:r>
            <a:r>
              <a:rPr lang="ja-JP" altLang="en-US" sz="1050" dirty="0" smtClean="0">
                <a:latin typeface="ＭＳ 明朝" panose="02020609040205080304" pitchFamily="17" charset="-128"/>
                <a:ea typeface="ＭＳ 明朝" panose="02020609040205080304" pitchFamily="17" charset="-128"/>
                <a:cs typeface="Times New Roman" panose="02020603050405020304" pitchFamily="18" charset="0"/>
              </a:rPr>
              <a:t>の</a:t>
            </a:r>
            <a:r>
              <a:rPr lang="ja-JP" altLang="en-US" sz="1050" dirty="0">
                <a:latin typeface="ＭＳ 明朝" panose="02020609040205080304" pitchFamily="17" charset="-128"/>
                <a:ea typeface="ＭＳ 明朝" panose="02020609040205080304" pitchFamily="17" charset="-128"/>
                <a:cs typeface="Times New Roman" panose="02020603050405020304" pitchFamily="18" charset="0"/>
              </a:rPr>
              <a:t>到来</a:t>
            </a:r>
            <a:endParaRPr lang="en-US" altLang="ja-JP" sz="1050" dirty="0">
              <a:latin typeface="ＭＳ 明朝" panose="02020609040205080304" pitchFamily="17" charset="-128"/>
              <a:ea typeface="ＭＳ 明朝" panose="02020609040205080304" pitchFamily="17" charset="-128"/>
              <a:cs typeface="Times New Roman" panose="02020603050405020304" pitchFamily="18" charset="0"/>
            </a:endParaRPr>
          </a:p>
          <a:p>
            <a:pPr marL="85724" indent="-85724">
              <a:lnSpc>
                <a:spcPts val="1600"/>
              </a:lnSpc>
            </a:pPr>
            <a:r>
              <a:rPr lang="ja-JP" altLang="en-US" sz="1050" dirty="0">
                <a:latin typeface="ＭＳ 明朝" panose="02020609040205080304" pitchFamily="17" charset="-128"/>
                <a:ea typeface="ＭＳ 明朝" panose="02020609040205080304" pitchFamily="17" charset="-128"/>
                <a:cs typeface="Times New Roman" panose="02020603050405020304" pitchFamily="18" charset="0"/>
              </a:rPr>
              <a:t>・災害（大規模地震等）への対応</a:t>
            </a:r>
            <a:endParaRPr lang="en-US" altLang="ja-JP" sz="1050" dirty="0">
              <a:latin typeface="ＭＳ 明朝" panose="02020609040205080304" pitchFamily="17" charset="-128"/>
              <a:ea typeface="ＭＳ 明朝" panose="02020609040205080304" pitchFamily="17" charset="-128"/>
              <a:cs typeface="Times New Roman" panose="02020603050405020304" pitchFamily="18" charset="0"/>
            </a:endParaRPr>
          </a:p>
          <a:p>
            <a:pPr marL="85724" indent="-85724">
              <a:lnSpc>
                <a:spcPts val="1600"/>
              </a:lnSpc>
            </a:pPr>
            <a:r>
              <a:rPr lang="ja-JP" altLang="en-US" sz="1050" dirty="0">
                <a:latin typeface="ＭＳ 明朝" panose="02020609040205080304" pitchFamily="17" charset="-128"/>
                <a:ea typeface="ＭＳ 明朝" panose="02020609040205080304" pitchFamily="17" charset="-128"/>
                <a:cs typeface="Times New Roman" panose="02020603050405020304" pitchFamily="18" charset="0"/>
              </a:rPr>
              <a:t>・持続可能なまちづくり（</a:t>
            </a:r>
            <a:r>
              <a:rPr lang="en-US" altLang="ja-JP" sz="1050" dirty="0">
                <a:latin typeface="ＭＳ 明朝" panose="02020609040205080304" pitchFamily="17" charset="-128"/>
                <a:ea typeface="ＭＳ 明朝" panose="02020609040205080304" pitchFamily="17" charset="-128"/>
                <a:cs typeface="Times New Roman" panose="02020603050405020304" pitchFamily="18" charset="0"/>
              </a:rPr>
              <a:t>SDG</a:t>
            </a:r>
            <a:r>
              <a:rPr lang="ja-JP" altLang="en-US" sz="1050" dirty="0">
                <a:latin typeface="ＭＳ 明朝" panose="02020609040205080304" pitchFamily="17" charset="-128"/>
                <a:ea typeface="ＭＳ 明朝" panose="02020609040205080304" pitchFamily="17" charset="-128"/>
                <a:cs typeface="Times New Roman" panose="02020603050405020304" pitchFamily="18" charset="0"/>
              </a:rPr>
              <a:t>ｓ）など</a:t>
            </a:r>
            <a:endParaRPr lang="ja-JP" altLang="en-US" sz="1050" dirty="0">
              <a:latin typeface="ＭＳ 明朝" panose="02020609040205080304" pitchFamily="17" charset="-128"/>
              <a:ea typeface="ＭＳ 明朝" panose="02020609040205080304" pitchFamily="17" charset="-128"/>
            </a:endParaRPr>
          </a:p>
        </p:txBody>
      </p:sp>
      <p:sp>
        <p:nvSpPr>
          <p:cNvPr id="10" name="正方形/長方形 9"/>
          <p:cNvSpPr/>
          <p:nvPr/>
        </p:nvSpPr>
        <p:spPr>
          <a:xfrm>
            <a:off x="279160" y="874232"/>
            <a:ext cx="2340000" cy="25200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ts val="1200"/>
              </a:lnSpc>
            </a:pPr>
            <a:r>
              <a:rPr kumimoji="1" lang="ja-JP" altLang="en-US" sz="1200">
                <a:latin typeface="HGPｺﾞｼｯｸM" panose="020B0600000000000000" pitchFamily="50" charset="-128"/>
                <a:ea typeface="HGPｺﾞｼｯｸM" panose="020B0600000000000000" pitchFamily="50" charset="-128"/>
              </a:rPr>
              <a:t>踏まえるべき社会状況</a:t>
            </a:r>
            <a:endParaRPr kumimoji="1" lang="ja-JP" altLang="en-US" sz="1200" dirty="0">
              <a:latin typeface="HGPｺﾞｼｯｸM" panose="020B0600000000000000" pitchFamily="50" charset="-128"/>
              <a:ea typeface="HGPｺﾞｼｯｸM" panose="020B0600000000000000" pitchFamily="50" charset="-128"/>
            </a:endParaRPr>
          </a:p>
        </p:txBody>
      </p:sp>
      <p:sp>
        <p:nvSpPr>
          <p:cNvPr id="11" name="正方形/長方形 10"/>
          <p:cNvSpPr/>
          <p:nvPr/>
        </p:nvSpPr>
        <p:spPr>
          <a:xfrm>
            <a:off x="197476" y="2625136"/>
            <a:ext cx="3060074" cy="913070"/>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85724" indent="-85724">
              <a:lnSpc>
                <a:spcPts val="1600"/>
              </a:lnSpc>
            </a:pPr>
            <a:r>
              <a:rPr lang="ja-JP" altLang="en-US" sz="1050" dirty="0">
                <a:latin typeface="ＭＳ 明朝" panose="02020609040205080304" pitchFamily="17" charset="-128"/>
                <a:ea typeface="ＭＳ 明朝" panose="02020609040205080304" pitchFamily="17" charset="-128"/>
                <a:cs typeface="Times New Roman" panose="02020603050405020304" pitchFamily="18" charset="0"/>
              </a:rPr>
              <a:t>・大阪都市圏にはものづくりや医療、ライフサイエンスなどの産業・学術研究拠点、ベンチャー企業の集積、観光資源など多様な魅力をもつ都市拠点が立地。</a:t>
            </a:r>
            <a:endParaRPr lang="ja-JP" altLang="en-US" sz="1050" dirty="0">
              <a:latin typeface="ＭＳ 明朝" panose="02020609040205080304" pitchFamily="17" charset="-128"/>
              <a:ea typeface="ＭＳ 明朝" panose="02020609040205080304" pitchFamily="17" charset="-128"/>
            </a:endParaRPr>
          </a:p>
        </p:txBody>
      </p:sp>
      <p:sp>
        <p:nvSpPr>
          <p:cNvPr id="12" name="正方形/長方形 11"/>
          <p:cNvSpPr/>
          <p:nvPr/>
        </p:nvSpPr>
        <p:spPr>
          <a:xfrm>
            <a:off x="279161" y="2391655"/>
            <a:ext cx="2340000" cy="25200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ts val="1200"/>
              </a:lnSpc>
            </a:pPr>
            <a:r>
              <a:rPr kumimoji="1" lang="ja-JP" altLang="en-US" sz="1200" dirty="0">
                <a:latin typeface="HGPｺﾞｼｯｸM" panose="020B0600000000000000" pitchFamily="50" charset="-128"/>
                <a:ea typeface="HGPｺﾞｼｯｸM" panose="020B0600000000000000" pitchFamily="50" charset="-128"/>
              </a:rPr>
              <a:t>大阪都市圏のポテンシャル</a:t>
            </a:r>
          </a:p>
        </p:txBody>
      </p:sp>
      <p:sp>
        <p:nvSpPr>
          <p:cNvPr id="13" name="正方形/長方形 12"/>
          <p:cNvSpPr/>
          <p:nvPr/>
        </p:nvSpPr>
        <p:spPr>
          <a:xfrm>
            <a:off x="210262" y="3754679"/>
            <a:ext cx="2894887" cy="913070"/>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85724" indent="-85724">
              <a:lnSpc>
                <a:spcPts val="1600"/>
              </a:lnSpc>
            </a:pPr>
            <a:r>
              <a:rPr lang="ja-JP" altLang="en-US" sz="1050" dirty="0">
                <a:latin typeface="ＭＳ 明朝" panose="02020609040205080304" pitchFamily="17" charset="-128"/>
                <a:ea typeface="ＭＳ 明朝" panose="02020609040205080304" pitchFamily="17" charset="-128"/>
                <a:cs typeface="Times New Roman" panose="02020603050405020304" pitchFamily="18" charset="0"/>
              </a:rPr>
              <a:t>・新大阪駅は、リニア中央新幹線・北陸新幹線、淀川左岸線など、広域交通ネットワークの整備が進み、日本屈指の一大広域交通ターミナルとなる。</a:t>
            </a:r>
            <a:endParaRPr lang="ja-JP" altLang="en-US" sz="1050" dirty="0">
              <a:latin typeface="ＭＳ 明朝" panose="02020609040205080304" pitchFamily="17" charset="-128"/>
              <a:ea typeface="ＭＳ 明朝" panose="02020609040205080304" pitchFamily="17" charset="-128"/>
            </a:endParaRPr>
          </a:p>
        </p:txBody>
      </p:sp>
      <p:sp>
        <p:nvSpPr>
          <p:cNvPr id="14" name="正方形/長方形 13"/>
          <p:cNvSpPr/>
          <p:nvPr/>
        </p:nvSpPr>
        <p:spPr>
          <a:xfrm>
            <a:off x="279161" y="3502678"/>
            <a:ext cx="2340000" cy="25200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ts val="1200"/>
              </a:lnSpc>
            </a:pPr>
            <a:r>
              <a:rPr kumimoji="1" lang="ja-JP" altLang="en-US" sz="1200" dirty="0">
                <a:latin typeface="HGPｺﾞｼｯｸM" panose="020B0600000000000000" pitchFamily="50" charset="-128"/>
                <a:ea typeface="HGPｺﾞｼｯｸM" panose="020B0600000000000000" pitchFamily="50" charset="-128"/>
              </a:rPr>
              <a:t>新大阪の広域交通ターミナル化</a:t>
            </a:r>
          </a:p>
        </p:txBody>
      </p:sp>
      <p:sp>
        <p:nvSpPr>
          <p:cNvPr id="28" name="テキスト ボックス 2"/>
          <p:cNvSpPr txBox="1">
            <a:spLocks noChangeArrowheads="1"/>
          </p:cNvSpPr>
          <p:nvPr/>
        </p:nvSpPr>
        <p:spPr bwMode="auto">
          <a:xfrm>
            <a:off x="3027947" y="4115127"/>
            <a:ext cx="4278264" cy="138499"/>
          </a:xfrm>
          <a:prstGeom prst="rect">
            <a:avLst/>
          </a:prstGeom>
          <a:noFill/>
          <a:ln w="9525">
            <a:noFill/>
            <a:miter lim="800000"/>
            <a:headEnd/>
            <a:tailEnd/>
          </a:ln>
        </p:spPr>
        <p:txBody>
          <a:bodyPr rot="0" vert="horz" wrap="square" lIns="72000" tIns="0" rIns="72000" bIns="0" anchor="t" anchorCtr="0">
            <a:spAutoFit/>
          </a:bodyPr>
          <a:lstStyle/>
          <a:p>
            <a:pPr algn="ctr">
              <a:spcAft>
                <a:spcPts val="0"/>
              </a:spcAft>
            </a:pPr>
            <a:r>
              <a:rPr lang="ja-JP" sz="900" kern="100" dirty="0">
                <a:effectLst/>
                <a:latin typeface="Century" panose="02040604050505020304" pitchFamily="18" charset="0"/>
                <a:ea typeface="ＭＳ 明朝" panose="02020609040205080304" pitchFamily="17" charset="-128"/>
                <a:cs typeface="Times New Roman" panose="02020603050405020304" pitchFamily="18" charset="0"/>
              </a:rPr>
              <a:t>図</a:t>
            </a:r>
            <a:r>
              <a:rPr lang="en-US" sz="900" kern="100" dirty="0">
                <a:effectLst/>
                <a:latin typeface="Century" panose="02040604050505020304" pitchFamily="18" charset="0"/>
                <a:ea typeface="ＭＳ 明朝" panose="02020609040205080304" pitchFamily="17" charset="-128"/>
                <a:cs typeface="Times New Roman" panose="02020603050405020304" pitchFamily="18" charset="0"/>
              </a:rPr>
              <a:t>3</a:t>
            </a:r>
            <a:r>
              <a:rPr lang="ja-JP" sz="900" kern="100" dirty="0" err="1">
                <a:effectLst/>
                <a:latin typeface="Century" panose="02040604050505020304" pitchFamily="18" charset="0"/>
                <a:ea typeface="ＭＳ 明朝" panose="02020609040205080304" pitchFamily="17" charset="-128"/>
                <a:cs typeface="Times New Roman" panose="02020603050405020304" pitchFamily="18" charset="0"/>
              </a:rPr>
              <a:t>．</a:t>
            </a:r>
            <a:r>
              <a:rPr lang="ja-JP" altLang="en-US" sz="900" kern="100" dirty="0">
                <a:latin typeface="Century" panose="02040604050505020304" pitchFamily="18" charset="0"/>
                <a:ea typeface="ＭＳ 明朝" panose="02020609040205080304" pitchFamily="17" charset="-128"/>
                <a:cs typeface="Times New Roman" panose="02020603050405020304" pitchFamily="18" charset="0"/>
              </a:rPr>
              <a:t>踏まえるべき社会状況と新大阪駅の広域交通ターミナル化の進展イメージ</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36" name="右矢印 35"/>
          <p:cNvSpPr/>
          <p:nvPr/>
        </p:nvSpPr>
        <p:spPr>
          <a:xfrm flipH="1">
            <a:off x="10133824" y="7363790"/>
            <a:ext cx="555316" cy="707109"/>
          </a:xfrm>
          <a:prstGeom prst="rightArrow">
            <a:avLst>
              <a:gd name="adj1" fmla="val 50000"/>
              <a:gd name="adj2" fmla="val 33579"/>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角丸四角形 63">
            <a:extLst>
              <a:ext uri="{FF2B5EF4-FFF2-40B4-BE49-F238E27FC236}">
                <a16:creationId xmlns:a16="http://schemas.microsoft.com/office/drawing/2014/main" id="{FE9E2A5D-8AF2-4A9D-9CC8-12CB09AAA46A}"/>
              </a:ext>
            </a:extLst>
          </p:cNvPr>
          <p:cNvSpPr/>
          <p:nvPr/>
        </p:nvSpPr>
        <p:spPr>
          <a:xfrm>
            <a:off x="342989" y="4943939"/>
            <a:ext cx="543473" cy="30774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ja-JP" altLang="en-US" sz="1100" b="1" dirty="0">
                <a:solidFill>
                  <a:schemeClr val="bg1"/>
                </a:solidFill>
              </a:rPr>
              <a:t>方向性</a:t>
            </a:r>
          </a:p>
        </p:txBody>
      </p:sp>
      <p:sp>
        <p:nvSpPr>
          <p:cNvPr id="51" name="テキスト ボックス 50">
            <a:extLst>
              <a:ext uri="{FF2B5EF4-FFF2-40B4-BE49-F238E27FC236}">
                <a16:creationId xmlns:a16="http://schemas.microsoft.com/office/drawing/2014/main" id="{17BF9209-2A19-438D-80F6-F79B197D5A3D}"/>
              </a:ext>
            </a:extLst>
          </p:cNvPr>
          <p:cNvSpPr txBox="1"/>
          <p:nvPr/>
        </p:nvSpPr>
        <p:spPr>
          <a:xfrm>
            <a:off x="930804" y="4940048"/>
            <a:ext cx="3650722" cy="335989"/>
          </a:xfrm>
          <a:prstGeom prst="rect">
            <a:avLst/>
          </a:prstGeom>
          <a:solidFill>
            <a:schemeClr val="accent1">
              <a:lumMod val="20000"/>
              <a:lumOff val="80000"/>
            </a:schemeClr>
          </a:solidFill>
        </p:spPr>
        <p:txBody>
          <a:bodyPr wrap="square" rtlCol="0">
            <a:spAutoFit/>
          </a:bodyPr>
          <a:lstStyle/>
          <a:p>
            <a:pPr marL="88900" indent="-88900">
              <a:lnSpc>
                <a:spcPts val="1900"/>
              </a:lnSpc>
            </a:pPr>
            <a:r>
              <a:rPr kumimoji="1" lang="ja-JP" altLang="en-US" sz="1200" b="1" dirty="0"/>
              <a:t>世界一の広域交通ターミナルのまちづくりの実現</a:t>
            </a:r>
            <a:endParaRPr kumimoji="1" lang="en-US" altLang="ja-JP" sz="1200" b="1" dirty="0">
              <a:solidFill>
                <a:srgbClr val="FF0000"/>
              </a:solidFill>
            </a:endParaRPr>
          </a:p>
        </p:txBody>
      </p:sp>
      <p:sp>
        <p:nvSpPr>
          <p:cNvPr id="59" name="正方形/長方形 58"/>
          <p:cNvSpPr/>
          <p:nvPr/>
        </p:nvSpPr>
        <p:spPr>
          <a:xfrm>
            <a:off x="279161" y="4630032"/>
            <a:ext cx="2892664" cy="25200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ts val="1200"/>
              </a:lnSpc>
            </a:pPr>
            <a:r>
              <a:rPr kumimoji="1" lang="ja-JP" altLang="en-US" sz="1200" dirty="0">
                <a:latin typeface="HGPｺﾞｼｯｸM" panose="020B0600000000000000" pitchFamily="50" charset="-128"/>
                <a:ea typeface="HGPｺﾞｼｯｸM" panose="020B0600000000000000" pitchFamily="50" charset="-128"/>
              </a:rPr>
              <a:t>めざすべき大きな方向性</a:t>
            </a:r>
          </a:p>
        </p:txBody>
      </p:sp>
      <p:pic>
        <p:nvPicPr>
          <p:cNvPr id="69" name="図 68"/>
          <p:cNvPicPr>
            <a:picLocks noChangeAspect="1"/>
          </p:cNvPicPr>
          <p:nvPr/>
        </p:nvPicPr>
        <p:blipFill>
          <a:blip r:embed="rId2"/>
          <a:stretch>
            <a:fillRect/>
          </a:stretch>
        </p:blipFill>
        <p:spPr>
          <a:xfrm>
            <a:off x="4683018" y="4835371"/>
            <a:ext cx="2439685" cy="1725270"/>
          </a:xfrm>
          <a:prstGeom prst="rect">
            <a:avLst/>
          </a:prstGeom>
        </p:spPr>
      </p:pic>
      <p:sp>
        <p:nvSpPr>
          <p:cNvPr id="70" name="正方形/長方形 69"/>
          <p:cNvSpPr/>
          <p:nvPr/>
        </p:nvSpPr>
        <p:spPr>
          <a:xfrm>
            <a:off x="342989" y="5282755"/>
            <a:ext cx="4267112" cy="1294842"/>
          </a:xfrm>
          <a:prstGeom prst="rect">
            <a:avLst/>
          </a:prstGeom>
        </p:spPr>
        <p:txBody>
          <a:bodyPr wrap="square">
            <a:spAutoFit/>
          </a:bodyPr>
          <a:lstStyle/>
          <a:p>
            <a:pPr marL="85725" indent="-85725">
              <a:lnSpc>
                <a:spcPts val="1600"/>
              </a:lnSpc>
            </a:pPr>
            <a:r>
              <a:rPr lang="ja-JP" altLang="ja-JP" sz="1050" dirty="0">
                <a:latin typeface="ＭＳ 明朝" panose="02020609040205080304" pitchFamily="17" charset="-128"/>
                <a:ea typeface="ＭＳ 明朝" panose="02020609040205080304" pitchFamily="17" charset="-128"/>
                <a:cs typeface="Times New Roman" panose="02020603050405020304" pitchFamily="18" charset="0"/>
              </a:rPr>
              <a:t>・</a:t>
            </a:r>
            <a:r>
              <a:rPr lang="ja-JP" altLang="en-US" sz="1050" dirty="0">
                <a:latin typeface="ＭＳ 明朝" panose="02020609040205080304" pitchFamily="17" charset="-128"/>
                <a:ea typeface="ＭＳ 明朝" panose="02020609040205080304" pitchFamily="17" charset="-128"/>
                <a:cs typeface="Times New Roman" panose="02020603050405020304" pitchFamily="18" charset="0"/>
              </a:rPr>
              <a:t>大阪が、世界の中で存在感を発揮していくためには、日本各地との連携を深め、アジアと直接つながり、その活力を取り込み、進化しつづける国際都市となることが重要。</a:t>
            </a:r>
          </a:p>
          <a:p>
            <a:pPr marL="85725" indent="-85725">
              <a:lnSpc>
                <a:spcPts val="1600"/>
              </a:lnSpc>
            </a:pPr>
            <a:r>
              <a:rPr lang="ja-JP" altLang="en-US" sz="1050" dirty="0">
                <a:latin typeface="ＭＳ 明朝" panose="02020609040205080304" pitchFamily="17" charset="-128"/>
                <a:ea typeface="ＭＳ 明朝" panose="02020609040205080304" pitchFamily="17" charset="-128"/>
                <a:cs typeface="Times New Roman" panose="02020603050405020304" pitchFamily="18" charset="0"/>
              </a:rPr>
              <a:t>・新大阪の圧倒的な広域交通アクセスの良さを活かし、世界一の広域交通ターミナルのまちづくりを実現し、大阪の国際都市化のフラッグシップとなり、関西、日本の発展を支えることをめざす</a:t>
            </a:r>
            <a:r>
              <a:rPr lang="ja-JP" altLang="ja-JP" sz="1050" dirty="0">
                <a:latin typeface="ＭＳ 明朝" panose="02020609040205080304" pitchFamily="17" charset="-128"/>
                <a:ea typeface="ＭＳ 明朝" panose="02020609040205080304" pitchFamily="17" charset="-128"/>
                <a:cs typeface="Times New Roman" panose="02020603050405020304" pitchFamily="18" charset="0"/>
              </a:rPr>
              <a:t>。</a:t>
            </a:r>
            <a:endParaRPr lang="ja-JP" altLang="en-US" sz="1050" dirty="0">
              <a:latin typeface="ＭＳ 明朝" panose="02020609040205080304" pitchFamily="17" charset="-128"/>
              <a:ea typeface="ＭＳ 明朝" panose="02020609040205080304" pitchFamily="17" charset="-128"/>
            </a:endParaRPr>
          </a:p>
        </p:txBody>
      </p:sp>
      <p:pic>
        <p:nvPicPr>
          <p:cNvPr id="73" name="図 72"/>
          <p:cNvPicPr>
            <a:picLocks noChangeAspect="1"/>
          </p:cNvPicPr>
          <p:nvPr/>
        </p:nvPicPr>
        <p:blipFill>
          <a:blip r:embed="rId3"/>
          <a:stretch>
            <a:fillRect/>
          </a:stretch>
        </p:blipFill>
        <p:spPr>
          <a:xfrm>
            <a:off x="2830476" y="8949492"/>
            <a:ext cx="1917088" cy="1328946"/>
          </a:xfrm>
          <a:prstGeom prst="rect">
            <a:avLst/>
          </a:prstGeom>
        </p:spPr>
      </p:pic>
      <p:pic>
        <p:nvPicPr>
          <p:cNvPr id="75" name="図 74"/>
          <p:cNvPicPr>
            <a:picLocks noChangeAspect="1"/>
          </p:cNvPicPr>
          <p:nvPr/>
        </p:nvPicPr>
        <p:blipFill>
          <a:blip r:embed="rId4"/>
          <a:stretch>
            <a:fillRect/>
          </a:stretch>
        </p:blipFill>
        <p:spPr>
          <a:xfrm>
            <a:off x="5525271" y="6743092"/>
            <a:ext cx="1727049" cy="2059155"/>
          </a:xfrm>
          <a:prstGeom prst="rect">
            <a:avLst/>
          </a:prstGeom>
        </p:spPr>
      </p:pic>
      <p:sp>
        <p:nvSpPr>
          <p:cNvPr id="79" name="テキスト ボックス 78">
            <a:extLst>
              <a:ext uri="{FF2B5EF4-FFF2-40B4-BE49-F238E27FC236}">
                <a16:creationId xmlns:a16="http://schemas.microsoft.com/office/drawing/2014/main" id="{C0F6F2AE-AFF6-43C0-98F2-076F71FA858C}"/>
              </a:ext>
            </a:extLst>
          </p:cNvPr>
          <p:cNvSpPr txBox="1"/>
          <p:nvPr/>
        </p:nvSpPr>
        <p:spPr>
          <a:xfrm>
            <a:off x="268193" y="9553275"/>
            <a:ext cx="2203362" cy="218696"/>
          </a:xfrm>
          <a:prstGeom prst="rect">
            <a:avLst/>
          </a:prstGeom>
          <a:solidFill>
            <a:srgbClr val="FFFFCC"/>
          </a:solidFill>
        </p:spPr>
        <p:txBody>
          <a:bodyPr wrap="square" rtlCol="0">
            <a:noAutofit/>
          </a:bodyPr>
          <a:lstStyle/>
          <a:p>
            <a:pPr>
              <a:lnSpc>
                <a:spcPts val="1100"/>
              </a:lnSpc>
            </a:pPr>
            <a:r>
              <a:rPr kumimoji="1" lang="ja-JP" altLang="en-US" sz="1200" b="1" dirty="0">
                <a:latin typeface="+mn-ea"/>
              </a:rPr>
              <a:t>〇エリアで活動する人の目線</a:t>
            </a:r>
            <a:endParaRPr kumimoji="1" lang="en-US" altLang="ja-JP" sz="1200" b="1" dirty="0">
              <a:latin typeface="+mn-ea"/>
            </a:endParaRPr>
          </a:p>
        </p:txBody>
      </p:sp>
      <p:pic>
        <p:nvPicPr>
          <p:cNvPr id="80" name="図 79"/>
          <p:cNvPicPr>
            <a:picLocks noChangeAspect="1"/>
          </p:cNvPicPr>
          <p:nvPr/>
        </p:nvPicPr>
        <p:blipFill>
          <a:blip r:embed="rId5"/>
          <a:stretch>
            <a:fillRect/>
          </a:stretch>
        </p:blipFill>
        <p:spPr>
          <a:xfrm>
            <a:off x="4966154" y="9132456"/>
            <a:ext cx="2217591" cy="1100128"/>
          </a:xfrm>
          <a:prstGeom prst="rect">
            <a:avLst/>
          </a:prstGeom>
        </p:spPr>
      </p:pic>
      <p:sp>
        <p:nvSpPr>
          <p:cNvPr id="81" name="テキスト ボックス 80">
            <a:extLst>
              <a:ext uri="{FF2B5EF4-FFF2-40B4-BE49-F238E27FC236}">
                <a16:creationId xmlns:a16="http://schemas.microsoft.com/office/drawing/2014/main" id="{C0F6F2AE-AFF6-43C0-98F2-076F71FA858C}"/>
              </a:ext>
            </a:extLst>
          </p:cNvPr>
          <p:cNvSpPr txBox="1"/>
          <p:nvPr/>
        </p:nvSpPr>
        <p:spPr>
          <a:xfrm>
            <a:off x="268193" y="6780301"/>
            <a:ext cx="2227357" cy="190556"/>
          </a:xfrm>
          <a:prstGeom prst="rect">
            <a:avLst/>
          </a:prstGeom>
          <a:solidFill>
            <a:srgbClr val="FFFFCC"/>
          </a:solidFill>
        </p:spPr>
        <p:txBody>
          <a:bodyPr wrap="square" rtlCol="0">
            <a:noAutofit/>
          </a:bodyPr>
          <a:lstStyle/>
          <a:p>
            <a:pPr>
              <a:lnSpc>
                <a:spcPts val="1100"/>
              </a:lnSpc>
            </a:pPr>
            <a:r>
              <a:rPr kumimoji="1" lang="ja-JP" altLang="en-US" sz="1200" b="1" dirty="0">
                <a:latin typeface="+mn-ea"/>
              </a:rPr>
              <a:t>〇新大阪の地理的条件</a:t>
            </a:r>
            <a:endParaRPr kumimoji="1" lang="en-US" altLang="ja-JP" sz="1200" b="1" dirty="0">
              <a:latin typeface="+mn-ea"/>
            </a:endParaRPr>
          </a:p>
        </p:txBody>
      </p:sp>
      <p:sp>
        <p:nvSpPr>
          <p:cNvPr id="71" name="正方形/長方形 70"/>
          <p:cNvSpPr/>
          <p:nvPr/>
        </p:nvSpPr>
        <p:spPr>
          <a:xfrm>
            <a:off x="114299" y="6530525"/>
            <a:ext cx="1408541" cy="25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ts val="1200"/>
              </a:lnSpc>
            </a:pPr>
            <a:r>
              <a:rPr kumimoji="1" lang="en-US" altLang="ja-JP" sz="1200" b="1" u="sng" dirty="0" smtClean="0">
                <a:solidFill>
                  <a:schemeClr val="tx1"/>
                </a:solidFill>
                <a:latin typeface="HGPｺﾞｼｯｸM" panose="020B0600000000000000" pitchFamily="50" charset="-128"/>
                <a:ea typeface="HGPｺﾞｼｯｸM" panose="020B0600000000000000" pitchFamily="50" charset="-128"/>
              </a:rPr>
              <a:t>&lt;</a:t>
            </a:r>
            <a:r>
              <a:rPr kumimoji="1" lang="ja-JP" altLang="en-US" sz="1200" b="1" u="sng" dirty="0" smtClean="0">
                <a:solidFill>
                  <a:schemeClr val="tx1"/>
                </a:solidFill>
                <a:latin typeface="HGPｺﾞｼｯｸM" panose="020B0600000000000000" pitchFamily="50" charset="-128"/>
                <a:ea typeface="HGPｺﾞｼｯｸM" panose="020B0600000000000000" pitchFamily="50" charset="-128"/>
              </a:rPr>
              <a:t>まちづくり</a:t>
            </a:r>
            <a:r>
              <a:rPr kumimoji="1" lang="ja-JP" altLang="en-US" sz="1200" b="1" u="sng" dirty="0">
                <a:solidFill>
                  <a:schemeClr val="tx1"/>
                </a:solidFill>
                <a:latin typeface="HGPｺﾞｼｯｸM" panose="020B0600000000000000" pitchFamily="50" charset="-128"/>
                <a:ea typeface="HGPｺﾞｼｯｸM" panose="020B0600000000000000" pitchFamily="50" charset="-128"/>
              </a:rPr>
              <a:t>の</a:t>
            </a:r>
            <a:r>
              <a:rPr kumimoji="1" lang="ja-JP" altLang="en-US" sz="1200" b="1" u="sng" dirty="0" smtClean="0">
                <a:solidFill>
                  <a:schemeClr val="tx1"/>
                </a:solidFill>
                <a:latin typeface="HGPｺﾞｼｯｸM" panose="020B0600000000000000" pitchFamily="50" charset="-128"/>
                <a:ea typeface="HGPｺﾞｼｯｸM" panose="020B0600000000000000" pitchFamily="50" charset="-128"/>
              </a:rPr>
              <a:t>視点</a:t>
            </a:r>
            <a:r>
              <a:rPr kumimoji="1" lang="en-US" altLang="ja-JP" sz="1200" b="1" u="sng" dirty="0">
                <a:solidFill>
                  <a:schemeClr val="tx1"/>
                </a:solidFill>
                <a:latin typeface="HGPｺﾞｼｯｸM" panose="020B0600000000000000" pitchFamily="50" charset="-128"/>
                <a:ea typeface="HGPｺﾞｼｯｸM" panose="020B0600000000000000" pitchFamily="50" charset="-128"/>
              </a:rPr>
              <a:t>&gt;</a:t>
            </a:r>
          </a:p>
        </p:txBody>
      </p:sp>
      <p:sp>
        <p:nvSpPr>
          <p:cNvPr id="84" name="正方形/長方形 83"/>
          <p:cNvSpPr/>
          <p:nvPr/>
        </p:nvSpPr>
        <p:spPr>
          <a:xfrm>
            <a:off x="320902" y="6918336"/>
            <a:ext cx="2643617" cy="769441"/>
          </a:xfrm>
          <a:prstGeom prst="rect">
            <a:avLst/>
          </a:prstGeom>
        </p:spPr>
        <p:txBody>
          <a:bodyPr wrap="square">
            <a:spAutoFit/>
          </a:bodyPr>
          <a:lstStyle/>
          <a:p>
            <a:pPr marL="85725" indent="-85725"/>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①広域のハブ拠点</a:t>
            </a:r>
            <a:endParaRPr lang="en-US" altLang="ja-JP" sz="1200" dirty="0">
              <a:latin typeface="HGPｺﾞｼｯｸM" panose="020B0600000000000000" pitchFamily="50" charset="-128"/>
              <a:ea typeface="HGPｺﾞｼｯｸM" panose="020B0600000000000000" pitchFamily="50" charset="-128"/>
              <a:cs typeface="Times New Roman" panose="02020603050405020304" pitchFamily="18" charset="0"/>
            </a:endParaRPr>
          </a:p>
          <a:p>
            <a:pPr marL="180975" indent="-180975"/>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②国土軸と大阪都市軸の</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クロスポイント</a:t>
            </a:r>
            <a:endParaRPr lang="en-US" altLang="ja-JP" sz="1200" dirty="0">
              <a:latin typeface="HGPｺﾞｼｯｸM" panose="020B0600000000000000" pitchFamily="50" charset="-128"/>
              <a:ea typeface="HGPｺﾞｼｯｸM" panose="020B0600000000000000" pitchFamily="50" charset="-128"/>
              <a:cs typeface="Times New Roman" panose="02020603050405020304" pitchFamily="18" charset="0"/>
            </a:endParaRPr>
          </a:p>
          <a:p>
            <a:pPr marL="180975"/>
            <a:r>
              <a:rPr kumimoji="1" lang="ja-JP" altLang="en-US" sz="1000" dirty="0" smtClean="0">
                <a:latin typeface="ＭＳ 明朝" panose="02020609040205080304" pitchFamily="17" charset="-128"/>
                <a:ea typeface="ＭＳ 明朝" panose="02020609040205080304" pitchFamily="17" charset="-128"/>
              </a:rPr>
              <a:t>→</a:t>
            </a:r>
            <a:r>
              <a:rPr kumimoji="1" lang="ja-JP" altLang="en-US" sz="1000" dirty="0">
                <a:latin typeface="ＭＳ 明朝" panose="02020609040205080304" pitchFamily="17" charset="-128"/>
                <a:ea typeface="ＭＳ 明朝" panose="02020609040205080304" pitchFamily="17" charset="-128"/>
              </a:rPr>
              <a:t>広域交流、世界・</a:t>
            </a:r>
            <a:r>
              <a:rPr kumimoji="1" lang="ja-JP" altLang="en-US" sz="1000" dirty="0" smtClean="0">
                <a:latin typeface="ＭＳ 明朝" panose="02020609040205080304" pitchFamily="17" charset="-128"/>
                <a:ea typeface="ＭＳ 明朝" panose="02020609040205080304" pitchFamily="17" charset="-128"/>
              </a:rPr>
              <a:t>日本中</a:t>
            </a:r>
            <a:endParaRPr kumimoji="1" lang="en-US" altLang="ja-JP" sz="1000" dirty="0" smtClean="0">
              <a:latin typeface="ＭＳ 明朝" panose="02020609040205080304" pitchFamily="17" charset="-128"/>
              <a:ea typeface="ＭＳ 明朝" panose="02020609040205080304" pitchFamily="17" charset="-128"/>
            </a:endParaRPr>
          </a:p>
          <a:p>
            <a:pPr marL="180975"/>
            <a:r>
              <a:rPr kumimoji="1" lang="en-US" altLang="ja-JP" sz="1000" dirty="0">
                <a:latin typeface="ＭＳ 明朝" panose="02020609040205080304" pitchFamily="17" charset="-128"/>
                <a:ea typeface="ＭＳ 明朝" panose="02020609040205080304" pitchFamily="17" charset="-128"/>
              </a:rPr>
              <a:t> </a:t>
            </a:r>
            <a:r>
              <a:rPr kumimoji="1" lang="en-US" altLang="ja-JP" sz="1000" dirty="0" smtClean="0">
                <a:latin typeface="ＭＳ 明朝" panose="02020609040205080304" pitchFamily="17" charset="-128"/>
                <a:ea typeface="ＭＳ 明朝" panose="02020609040205080304" pitchFamily="17" charset="-128"/>
              </a:rPr>
              <a:t> </a:t>
            </a:r>
            <a:r>
              <a:rPr kumimoji="1" lang="ja-JP" altLang="en-US" sz="1000" dirty="0" smtClean="0">
                <a:latin typeface="ＭＳ 明朝" panose="02020609040205080304" pitchFamily="17" charset="-128"/>
                <a:ea typeface="ＭＳ 明朝" panose="02020609040205080304" pitchFamily="17" charset="-128"/>
              </a:rPr>
              <a:t>と</a:t>
            </a:r>
            <a:r>
              <a:rPr kumimoji="1" lang="ja-JP" altLang="en-US" sz="1000" dirty="0">
                <a:latin typeface="ＭＳ 明朝" panose="02020609040205080304" pitchFamily="17" charset="-128"/>
                <a:ea typeface="ＭＳ 明朝" panose="02020609040205080304" pitchFamily="17" charset="-128"/>
              </a:rPr>
              <a:t>関西をつなぐ</a:t>
            </a:r>
            <a:endParaRPr kumimoji="1" lang="en-US" altLang="ja-JP" sz="1000" b="1" dirty="0">
              <a:latin typeface="ＭＳ 明朝" panose="02020609040205080304" pitchFamily="17" charset="-128"/>
              <a:ea typeface="ＭＳ 明朝" panose="02020609040205080304" pitchFamily="17" charset="-128"/>
            </a:endParaRPr>
          </a:p>
        </p:txBody>
      </p:sp>
      <p:sp>
        <p:nvSpPr>
          <p:cNvPr id="85" name="正方形/長方形 84"/>
          <p:cNvSpPr/>
          <p:nvPr/>
        </p:nvSpPr>
        <p:spPr>
          <a:xfrm>
            <a:off x="350087" y="8358900"/>
            <a:ext cx="2411030" cy="1107996"/>
          </a:xfrm>
          <a:prstGeom prst="rect">
            <a:avLst/>
          </a:prstGeom>
        </p:spPr>
        <p:txBody>
          <a:bodyPr wrap="square">
            <a:spAutoFit/>
          </a:bodyPr>
          <a:lstStyle/>
          <a:p>
            <a:r>
              <a:rPr kumimoji="1" lang="ja-JP" altLang="en-US" sz="1200" dirty="0">
                <a:latin typeface="HGPｺﾞｼｯｸM" panose="020B0600000000000000" pitchFamily="50" charset="-128"/>
                <a:ea typeface="HGPｺﾞｼｯｸM" panose="020B0600000000000000" pitchFamily="50" charset="-128"/>
              </a:rPr>
              <a:t>①</a:t>
            </a:r>
            <a:r>
              <a:rPr kumimoji="1" lang="en-US" altLang="ja-JP" sz="1200" dirty="0">
                <a:latin typeface="HGPｺﾞｼｯｸM" panose="020B0600000000000000" pitchFamily="50" charset="-128"/>
                <a:ea typeface="HGPｺﾞｼｯｸM" panose="020B0600000000000000" pitchFamily="50" charset="-128"/>
              </a:rPr>
              <a:t>Society5.0</a:t>
            </a:r>
          </a:p>
          <a:p>
            <a:r>
              <a:rPr kumimoji="1" lang="ja-JP" altLang="en-US" sz="1200" dirty="0">
                <a:latin typeface="HGPｺﾞｼｯｸM" panose="020B0600000000000000" pitchFamily="50" charset="-128"/>
                <a:ea typeface="HGPｺﾞｼｯｸM" panose="020B0600000000000000" pitchFamily="50" charset="-128"/>
              </a:rPr>
              <a:t>②新型コロナによる変化</a:t>
            </a:r>
          </a:p>
          <a:p>
            <a:pPr marL="266700" indent="-266700"/>
            <a:r>
              <a:rPr kumimoji="1" lang="ja-JP" altLang="en-US" sz="1200" dirty="0">
                <a:latin typeface="HGPｺﾞｼｯｸM" panose="020B0600000000000000" pitchFamily="50" charset="-128"/>
                <a:ea typeface="HGPｺﾞｼｯｸM" panose="020B0600000000000000" pitchFamily="50" charset="-128"/>
              </a:rPr>
              <a:t>　</a:t>
            </a:r>
            <a:r>
              <a:rPr kumimoji="1" lang="ja-JP" altLang="en-US" sz="1150" dirty="0">
                <a:latin typeface="ＭＳ 明朝" panose="02020609040205080304" pitchFamily="17" charset="-128"/>
                <a:ea typeface="ＭＳ 明朝" panose="02020609040205080304" pitchFamily="17" charset="-128"/>
              </a:rPr>
              <a:t>→</a:t>
            </a:r>
            <a:r>
              <a:rPr kumimoji="1" lang="ja-JP" altLang="en-US" sz="1000" dirty="0">
                <a:latin typeface="ＭＳ 明朝" panose="02020609040205080304" pitchFamily="17" charset="-128"/>
                <a:ea typeface="ＭＳ 明朝" panose="02020609040205080304" pitchFamily="17" charset="-128"/>
              </a:rPr>
              <a:t>デジタル化やオンライン化</a:t>
            </a:r>
            <a:r>
              <a:rPr kumimoji="1" lang="ja-JP" altLang="en-US" sz="1000" dirty="0" smtClean="0">
                <a:latin typeface="ＭＳ 明朝" panose="02020609040205080304" pitchFamily="17" charset="-128"/>
                <a:ea typeface="ＭＳ 明朝" panose="02020609040205080304" pitchFamily="17" charset="-128"/>
              </a:rPr>
              <a:t>を活用</a:t>
            </a:r>
            <a:r>
              <a:rPr kumimoji="1" lang="ja-JP" altLang="en-US" sz="1000" dirty="0">
                <a:latin typeface="ＭＳ 明朝" panose="02020609040205080304" pitchFamily="17" charset="-128"/>
                <a:ea typeface="ＭＳ 明朝" panose="02020609040205080304" pitchFamily="17" charset="-128"/>
              </a:rPr>
              <a:t>したフェイス・トゥ・フェイス、リアルな空間、オープン空間及び職住近接など</a:t>
            </a:r>
            <a:endParaRPr kumimoji="1" lang="en-US" altLang="ja-JP" sz="1000" dirty="0">
              <a:latin typeface="ＭＳ 明朝" panose="02020609040205080304" pitchFamily="17" charset="-128"/>
              <a:ea typeface="ＭＳ 明朝" panose="02020609040205080304" pitchFamily="17" charset="-128"/>
            </a:endParaRPr>
          </a:p>
        </p:txBody>
      </p:sp>
      <p:sp>
        <p:nvSpPr>
          <p:cNvPr id="86" name="正方形/長方形 85"/>
          <p:cNvSpPr/>
          <p:nvPr/>
        </p:nvSpPr>
        <p:spPr>
          <a:xfrm>
            <a:off x="359612" y="9705357"/>
            <a:ext cx="2270914" cy="823302"/>
          </a:xfrm>
          <a:prstGeom prst="rect">
            <a:avLst/>
          </a:prstGeom>
        </p:spPr>
        <p:txBody>
          <a:bodyPr wrap="square">
            <a:spAutoFit/>
          </a:bodyPr>
          <a:lstStyle/>
          <a:p>
            <a:r>
              <a:rPr kumimoji="1" lang="ja-JP" altLang="en-US" sz="1200" dirty="0">
                <a:latin typeface="HGPｺﾞｼｯｸM" panose="020B0600000000000000" pitchFamily="50" charset="-128"/>
                <a:ea typeface="HGPｺﾞｼｯｸM" panose="020B0600000000000000" pitchFamily="50" charset="-128"/>
              </a:rPr>
              <a:t>①ハブとして利用する人</a:t>
            </a:r>
            <a:endParaRPr kumimoji="1" lang="en-US" altLang="ja-JP" sz="1200" dirty="0">
              <a:latin typeface="HGPｺﾞｼｯｸM" panose="020B0600000000000000" pitchFamily="50" charset="-128"/>
              <a:ea typeface="HGPｺﾞｼｯｸM" panose="020B0600000000000000" pitchFamily="50" charset="-128"/>
            </a:endParaRPr>
          </a:p>
          <a:p>
            <a:r>
              <a:rPr kumimoji="1" lang="ja-JP" altLang="en-US" sz="1200" dirty="0">
                <a:latin typeface="HGPｺﾞｼｯｸM" panose="020B0600000000000000" pitchFamily="50" charset="-128"/>
                <a:ea typeface="HGPｺﾞｼｯｸM" panose="020B0600000000000000" pitchFamily="50" charset="-128"/>
              </a:rPr>
              <a:t>②目的地とする人など</a:t>
            </a:r>
          </a:p>
          <a:p>
            <a:pPr marL="209550" indent="-209550"/>
            <a:r>
              <a:rPr kumimoji="1" lang="ja-JP" altLang="en-US" sz="1200" dirty="0">
                <a:latin typeface="HGPｺﾞｼｯｸM" panose="020B0600000000000000" pitchFamily="50" charset="-128"/>
                <a:ea typeface="HGPｺﾞｼｯｸM" panose="020B0600000000000000" pitchFamily="50" charset="-128"/>
              </a:rPr>
              <a:t>　</a:t>
            </a:r>
            <a:r>
              <a:rPr kumimoji="1" lang="ja-JP" altLang="en-US" sz="1000" dirty="0">
                <a:latin typeface="ＭＳ 明朝" panose="02020609040205080304" pitchFamily="17" charset="-128"/>
                <a:ea typeface="ＭＳ 明朝" panose="02020609040205080304" pitchFamily="17" charset="-128"/>
              </a:rPr>
              <a:t>→国内外の誰もが利用しやすい、多様で柔軟なサービス</a:t>
            </a:r>
            <a:endParaRPr kumimoji="1" lang="en-US" altLang="ja-JP" sz="1000" dirty="0">
              <a:latin typeface="ＭＳ 明朝" panose="02020609040205080304" pitchFamily="17" charset="-128"/>
              <a:ea typeface="ＭＳ 明朝" panose="02020609040205080304" pitchFamily="17" charset="-128"/>
            </a:endParaRPr>
          </a:p>
        </p:txBody>
      </p:sp>
      <p:sp>
        <p:nvSpPr>
          <p:cNvPr id="32" name="正方形/長方形 31">
            <a:extLst>
              <a:ext uri="{FF2B5EF4-FFF2-40B4-BE49-F238E27FC236}">
                <a16:creationId xmlns:a16="http://schemas.microsoft.com/office/drawing/2014/main" id="{4BCB9B24-1AD2-4E43-B7E1-95EC1BE806AF}"/>
              </a:ext>
            </a:extLst>
          </p:cNvPr>
          <p:cNvSpPr/>
          <p:nvPr/>
        </p:nvSpPr>
        <p:spPr>
          <a:xfrm>
            <a:off x="279160" y="442549"/>
            <a:ext cx="6973160" cy="477054"/>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indent="177800">
              <a:lnSpc>
                <a:spcPts val="1500"/>
              </a:lnSpc>
            </a:pPr>
            <a:r>
              <a:rPr lang="ja-JP" altLang="en-US" sz="1050" dirty="0">
                <a:latin typeface="ＭＳ 明朝" panose="02020609040205080304" pitchFamily="17" charset="-128"/>
                <a:ea typeface="ＭＳ 明朝" panose="02020609040205080304" pitchFamily="17" charset="-128"/>
                <a:cs typeface="Times New Roman" panose="02020603050405020304" pitchFamily="18" charset="0"/>
              </a:rPr>
              <a:t>新大阪駅周辺地域（新</a:t>
            </a:r>
            <a:r>
              <a:rPr lang="ja-JP" altLang="en-US" sz="1050" dirty="0" smtClean="0">
                <a:latin typeface="ＭＳ 明朝" panose="02020609040205080304" pitchFamily="17" charset="-128"/>
                <a:ea typeface="ＭＳ 明朝" panose="02020609040205080304" pitchFamily="17" charset="-128"/>
                <a:cs typeface="Times New Roman" panose="02020603050405020304" pitchFamily="18" charset="0"/>
              </a:rPr>
              <a:t>大阪・十三・淡路）</a:t>
            </a:r>
            <a:r>
              <a:rPr lang="ja-JP" altLang="en-US" sz="1050" dirty="0">
                <a:latin typeface="ＭＳ 明朝" panose="02020609040205080304" pitchFamily="17" charset="-128"/>
                <a:ea typeface="ＭＳ 明朝" panose="02020609040205080304" pitchFamily="17" charset="-128"/>
                <a:cs typeface="Times New Roman" panose="02020603050405020304" pitchFamily="18" charset="0"/>
              </a:rPr>
              <a:t>において、リニア中央新幹線などの将来の基盤整備を見据えて、官民が共有して進めていくためのまちづくりのめざすべき姿として取りまとめるものである。</a:t>
            </a:r>
            <a:endParaRPr lang="ja-JP" altLang="en-US" sz="1050" dirty="0">
              <a:latin typeface="ＭＳ 明朝" panose="02020609040205080304" pitchFamily="17" charset="-128"/>
              <a:ea typeface="ＭＳ 明朝" panose="02020609040205080304" pitchFamily="17" charset="-128"/>
            </a:endParaRPr>
          </a:p>
        </p:txBody>
      </p:sp>
      <p:sp>
        <p:nvSpPr>
          <p:cNvPr id="39" name="テキスト ボックス 2"/>
          <p:cNvSpPr txBox="1">
            <a:spLocks noChangeArrowheads="1"/>
          </p:cNvSpPr>
          <p:nvPr/>
        </p:nvSpPr>
        <p:spPr bwMode="auto">
          <a:xfrm>
            <a:off x="3924291" y="6522806"/>
            <a:ext cx="4006937" cy="138499"/>
          </a:xfrm>
          <a:prstGeom prst="rect">
            <a:avLst/>
          </a:prstGeom>
          <a:noFill/>
          <a:ln w="9525">
            <a:noFill/>
            <a:miter lim="800000"/>
            <a:headEnd/>
            <a:tailEnd/>
          </a:ln>
        </p:spPr>
        <p:txBody>
          <a:bodyPr rot="0" vert="horz" wrap="square" lIns="72000" tIns="0" rIns="72000" bIns="0" anchor="t" anchorCtr="0">
            <a:spAutoFit/>
          </a:bodyPr>
          <a:lstStyle/>
          <a:p>
            <a:pPr algn="ctr">
              <a:spcAft>
                <a:spcPts val="0"/>
              </a:spcAft>
            </a:pPr>
            <a:r>
              <a:rPr lang="ja-JP" sz="900" kern="100" dirty="0">
                <a:effectLst/>
                <a:latin typeface="Century" panose="02040604050505020304" pitchFamily="18" charset="0"/>
                <a:ea typeface="ＭＳ 明朝" panose="02020609040205080304" pitchFamily="17" charset="-128"/>
                <a:cs typeface="Times New Roman" panose="02020603050405020304" pitchFamily="18" charset="0"/>
              </a:rPr>
              <a:t>図</a:t>
            </a:r>
            <a:r>
              <a:rPr lang="en-US" altLang="ja-JP" sz="900" kern="100" dirty="0">
                <a:latin typeface="Century" panose="02040604050505020304" pitchFamily="18" charset="0"/>
                <a:ea typeface="ＭＳ 明朝" panose="02020609040205080304" pitchFamily="17" charset="-128"/>
                <a:cs typeface="Times New Roman" panose="02020603050405020304" pitchFamily="18" charset="0"/>
              </a:rPr>
              <a:t>4</a:t>
            </a:r>
            <a:r>
              <a:rPr lang="ja-JP" sz="900" kern="100" dirty="0" err="1">
                <a:effectLst/>
                <a:latin typeface="Century" panose="02040604050505020304" pitchFamily="18" charset="0"/>
                <a:ea typeface="ＭＳ 明朝" panose="02020609040205080304" pitchFamily="17" charset="-128"/>
                <a:cs typeface="Times New Roman" panose="02020603050405020304" pitchFamily="18" charset="0"/>
              </a:rPr>
              <a:t>．</a:t>
            </a:r>
            <a:r>
              <a:rPr lang="en-US" altLang="ja-JP" sz="900" kern="100" dirty="0">
                <a:latin typeface="Century" panose="02040604050505020304" pitchFamily="18" charset="0"/>
                <a:ea typeface="ＭＳ 明朝" panose="02020609040205080304" pitchFamily="17" charset="-128"/>
                <a:cs typeface="Times New Roman" panose="02020603050405020304" pitchFamily="18" charset="0"/>
              </a:rPr>
              <a:t>50</a:t>
            </a:r>
            <a:r>
              <a:rPr lang="ja-JP" altLang="en-US" sz="900" kern="100" dirty="0">
                <a:latin typeface="Century" panose="02040604050505020304" pitchFamily="18" charset="0"/>
                <a:ea typeface="ＭＳ 明朝" panose="02020609040205080304" pitchFamily="17" charset="-128"/>
                <a:cs typeface="Times New Roman" panose="02020603050405020304" pitchFamily="18" charset="0"/>
              </a:rPr>
              <a:t>年後におけるアジア地域における人口</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pic>
        <p:nvPicPr>
          <p:cNvPr id="3" name="図 2"/>
          <p:cNvPicPr>
            <a:picLocks noChangeAspect="1"/>
          </p:cNvPicPr>
          <p:nvPr/>
        </p:nvPicPr>
        <p:blipFill>
          <a:blip r:embed="rId6"/>
          <a:stretch>
            <a:fillRect/>
          </a:stretch>
        </p:blipFill>
        <p:spPr>
          <a:xfrm>
            <a:off x="2333625" y="6241672"/>
            <a:ext cx="3673378" cy="2586043"/>
          </a:xfrm>
          <a:prstGeom prst="rect">
            <a:avLst/>
          </a:prstGeom>
        </p:spPr>
      </p:pic>
      <p:sp>
        <p:nvSpPr>
          <p:cNvPr id="40" name="テキスト ボックス 2"/>
          <p:cNvSpPr txBox="1">
            <a:spLocks noChangeArrowheads="1"/>
          </p:cNvSpPr>
          <p:nvPr/>
        </p:nvSpPr>
        <p:spPr bwMode="auto">
          <a:xfrm>
            <a:off x="2601080" y="8811506"/>
            <a:ext cx="2771752" cy="138499"/>
          </a:xfrm>
          <a:prstGeom prst="rect">
            <a:avLst/>
          </a:prstGeom>
          <a:noFill/>
          <a:ln w="9525">
            <a:noFill/>
            <a:miter lim="800000"/>
            <a:headEnd/>
            <a:tailEnd/>
          </a:ln>
        </p:spPr>
        <p:txBody>
          <a:bodyPr rot="0" vert="horz" wrap="square" lIns="72000" tIns="0" rIns="72000" bIns="0" anchor="t" anchorCtr="0">
            <a:spAutoFit/>
          </a:bodyPr>
          <a:lstStyle/>
          <a:p>
            <a:pPr algn="ctr">
              <a:spcAft>
                <a:spcPts val="0"/>
              </a:spcAft>
            </a:pPr>
            <a:r>
              <a:rPr lang="ja-JP" sz="900" kern="100" dirty="0">
                <a:effectLst/>
                <a:latin typeface="Century" panose="02040604050505020304" pitchFamily="18" charset="0"/>
                <a:ea typeface="ＭＳ 明朝" panose="02020609040205080304" pitchFamily="17" charset="-128"/>
                <a:cs typeface="Times New Roman" panose="02020603050405020304" pitchFamily="18" charset="0"/>
              </a:rPr>
              <a:t>図</a:t>
            </a:r>
            <a:r>
              <a:rPr lang="en-US" altLang="ja-JP" sz="900" kern="100" dirty="0">
                <a:latin typeface="Century" panose="02040604050505020304" pitchFamily="18" charset="0"/>
                <a:ea typeface="ＭＳ 明朝" panose="02020609040205080304" pitchFamily="17" charset="-128"/>
                <a:cs typeface="Times New Roman" panose="02020603050405020304" pitchFamily="18" charset="0"/>
              </a:rPr>
              <a:t>5</a:t>
            </a:r>
            <a:r>
              <a:rPr lang="ja-JP" sz="900" kern="100" dirty="0" err="1">
                <a:effectLst/>
                <a:latin typeface="Century" panose="02040604050505020304" pitchFamily="18" charset="0"/>
                <a:ea typeface="ＭＳ 明朝" panose="02020609040205080304" pitchFamily="17" charset="-128"/>
                <a:cs typeface="Times New Roman" panose="02020603050405020304" pitchFamily="18" charset="0"/>
              </a:rPr>
              <a:t>．</a:t>
            </a:r>
            <a:r>
              <a:rPr lang="ja-JP" altLang="en-US" sz="900" kern="100" dirty="0">
                <a:effectLst/>
                <a:latin typeface="Century" panose="02040604050505020304" pitchFamily="18" charset="0"/>
                <a:ea typeface="ＭＳ 明朝" panose="02020609040205080304" pitchFamily="17" charset="-128"/>
                <a:cs typeface="Times New Roman" panose="02020603050405020304" pitchFamily="18" charset="0"/>
              </a:rPr>
              <a:t>広域のハブ拠点としての新大阪</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41" name="テキスト ボックス 2"/>
          <p:cNvSpPr txBox="1">
            <a:spLocks noChangeArrowheads="1"/>
          </p:cNvSpPr>
          <p:nvPr/>
        </p:nvSpPr>
        <p:spPr bwMode="auto">
          <a:xfrm>
            <a:off x="5436453" y="8849929"/>
            <a:ext cx="1947242" cy="276999"/>
          </a:xfrm>
          <a:prstGeom prst="rect">
            <a:avLst/>
          </a:prstGeom>
          <a:noFill/>
          <a:ln w="9525">
            <a:noFill/>
            <a:miter lim="800000"/>
            <a:headEnd/>
            <a:tailEnd/>
          </a:ln>
        </p:spPr>
        <p:txBody>
          <a:bodyPr rot="0" vert="horz" wrap="square" lIns="72000" tIns="0" rIns="72000" bIns="0" anchor="t" anchorCtr="0">
            <a:spAutoFit/>
          </a:bodyPr>
          <a:lstStyle/>
          <a:p>
            <a:pPr>
              <a:spcAft>
                <a:spcPts val="0"/>
              </a:spcAft>
            </a:pPr>
            <a:r>
              <a:rPr lang="ja-JP" sz="900" kern="100" dirty="0">
                <a:effectLst/>
                <a:latin typeface="Century" panose="02040604050505020304" pitchFamily="18" charset="0"/>
                <a:ea typeface="ＭＳ 明朝" panose="02020609040205080304" pitchFamily="17" charset="-128"/>
                <a:cs typeface="Times New Roman" panose="02020603050405020304" pitchFamily="18" charset="0"/>
              </a:rPr>
              <a:t>図</a:t>
            </a:r>
            <a:r>
              <a:rPr lang="en-US" altLang="ja-JP" sz="900" kern="100" dirty="0">
                <a:latin typeface="Century" panose="02040604050505020304" pitchFamily="18" charset="0"/>
                <a:ea typeface="ＭＳ 明朝" panose="02020609040205080304" pitchFamily="17" charset="-128"/>
                <a:cs typeface="Times New Roman" panose="02020603050405020304" pitchFamily="18" charset="0"/>
              </a:rPr>
              <a:t>6</a:t>
            </a:r>
            <a:r>
              <a:rPr lang="ja-JP" sz="900" kern="100" dirty="0" err="1">
                <a:effectLst/>
                <a:latin typeface="Century" panose="02040604050505020304" pitchFamily="18" charset="0"/>
                <a:ea typeface="ＭＳ 明朝" panose="02020609040205080304" pitchFamily="17" charset="-128"/>
                <a:cs typeface="Times New Roman" panose="02020603050405020304" pitchFamily="18" charset="0"/>
              </a:rPr>
              <a:t>．</a:t>
            </a:r>
            <a:r>
              <a:rPr lang="ja-JP" altLang="en-US" sz="900" kern="100" dirty="0">
                <a:effectLst/>
                <a:latin typeface="Century" panose="02040604050505020304" pitchFamily="18" charset="0"/>
                <a:ea typeface="ＭＳ 明朝" panose="02020609040205080304" pitchFamily="17" charset="-128"/>
                <a:cs typeface="Times New Roman" panose="02020603050405020304" pitchFamily="18" charset="0"/>
              </a:rPr>
              <a:t>大阪都市圏と国土軸のクロス  </a:t>
            </a:r>
            <a:endParaRPr lang="en-US" alt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spcAft>
                <a:spcPts val="0"/>
              </a:spcAft>
            </a:pPr>
            <a:r>
              <a:rPr lang="en-US" altLang="ja-JP" sz="900" kern="100" dirty="0">
                <a:latin typeface="Century" panose="02040604050505020304" pitchFamily="18" charset="0"/>
                <a:ea typeface="ＭＳ 明朝" panose="02020609040205080304" pitchFamily="17" charset="-128"/>
                <a:cs typeface="Times New Roman" panose="02020603050405020304" pitchFamily="18" charset="0"/>
              </a:rPr>
              <a:t>         </a:t>
            </a:r>
            <a:r>
              <a:rPr lang="ja-JP" altLang="en-US" sz="900" kern="100" dirty="0">
                <a:effectLst/>
                <a:latin typeface="Century" panose="02040604050505020304" pitchFamily="18" charset="0"/>
                <a:ea typeface="ＭＳ 明朝" panose="02020609040205080304" pitchFamily="17" charset="-128"/>
                <a:cs typeface="Times New Roman" panose="02020603050405020304" pitchFamily="18" charset="0"/>
              </a:rPr>
              <a:t>ポイントに位置する新大阪</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42" name="テキスト ボックス 2"/>
          <p:cNvSpPr txBox="1">
            <a:spLocks noChangeArrowheads="1"/>
          </p:cNvSpPr>
          <p:nvPr/>
        </p:nvSpPr>
        <p:spPr bwMode="auto">
          <a:xfrm>
            <a:off x="2416727" y="10246500"/>
            <a:ext cx="2529841" cy="276999"/>
          </a:xfrm>
          <a:prstGeom prst="rect">
            <a:avLst/>
          </a:prstGeom>
          <a:noFill/>
          <a:ln w="9525">
            <a:noFill/>
            <a:miter lim="800000"/>
            <a:headEnd/>
            <a:tailEnd/>
          </a:ln>
        </p:spPr>
        <p:txBody>
          <a:bodyPr rot="0" vert="horz" wrap="square" lIns="72000" tIns="0" rIns="72000" bIns="0" anchor="t" anchorCtr="0">
            <a:spAutoFit/>
          </a:bodyPr>
          <a:lstStyle/>
          <a:p>
            <a:pPr algn="ctr">
              <a:spcAft>
                <a:spcPts val="0"/>
              </a:spcAft>
            </a:pPr>
            <a:r>
              <a:rPr lang="ja-JP" sz="900" kern="100" dirty="0">
                <a:effectLst/>
                <a:latin typeface="Century" panose="02040604050505020304" pitchFamily="18" charset="0"/>
                <a:ea typeface="ＭＳ 明朝" panose="02020609040205080304" pitchFamily="17" charset="-128"/>
                <a:cs typeface="Times New Roman" panose="02020603050405020304" pitchFamily="18" charset="0"/>
              </a:rPr>
              <a:t>図</a:t>
            </a:r>
            <a:r>
              <a:rPr lang="en-US" altLang="ja-JP" sz="900" kern="100" dirty="0">
                <a:latin typeface="Century" panose="02040604050505020304" pitchFamily="18" charset="0"/>
                <a:ea typeface="ＭＳ 明朝" panose="02020609040205080304" pitchFamily="17" charset="-128"/>
                <a:cs typeface="Times New Roman" panose="02020603050405020304" pitchFamily="18" charset="0"/>
              </a:rPr>
              <a:t>7</a:t>
            </a:r>
            <a:r>
              <a:rPr lang="ja-JP" sz="900" kern="100" dirty="0" err="1">
                <a:effectLst/>
                <a:latin typeface="Century" panose="02040604050505020304" pitchFamily="18" charset="0"/>
                <a:ea typeface="ＭＳ 明朝" panose="02020609040205080304" pitchFamily="17" charset="-128"/>
                <a:cs typeface="Times New Roman" panose="02020603050405020304" pitchFamily="18" charset="0"/>
              </a:rPr>
              <a:t>．</a:t>
            </a:r>
            <a:r>
              <a:rPr lang="en-US" altLang="ja-JP" sz="900" kern="100" dirty="0" smtClean="0">
                <a:latin typeface="Century" panose="02040604050505020304" pitchFamily="18" charset="0"/>
                <a:ea typeface="ＭＳ 明朝" panose="02020609040205080304" pitchFamily="17" charset="-128"/>
                <a:cs typeface="Times New Roman" panose="02020603050405020304" pitchFamily="18" charset="0"/>
              </a:rPr>
              <a:t>Society5.0</a:t>
            </a:r>
            <a:r>
              <a:rPr lang="ja-JP" altLang="en-US" sz="900" kern="100" dirty="0">
                <a:latin typeface="Century" panose="02040604050505020304" pitchFamily="18" charset="0"/>
                <a:ea typeface="ＭＳ 明朝" panose="02020609040205080304" pitchFamily="17" charset="-128"/>
                <a:cs typeface="Times New Roman" panose="02020603050405020304" pitchFamily="18" charset="0"/>
              </a:rPr>
              <a:t>（超スマート社会）における</a:t>
            </a:r>
            <a:endParaRPr lang="en-US" altLang="ja-JP" sz="900" kern="100" dirty="0">
              <a:latin typeface="Century" panose="02040604050505020304" pitchFamily="18" charset="0"/>
              <a:ea typeface="ＭＳ 明朝" panose="02020609040205080304" pitchFamily="17" charset="-128"/>
              <a:cs typeface="Times New Roman" panose="02020603050405020304" pitchFamily="18" charset="0"/>
            </a:endParaRPr>
          </a:p>
          <a:p>
            <a:pPr>
              <a:spcAft>
                <a:spcPts val="0"/>
              </a:spcAft>
            </a:pPr>
            <a:r>
              <a:rPr lang="en-US" altLang="ja-JP" sz="900" kern="100" dirty="0">
                <a:latin typeface="Century" panose="02040604050505020304" pitchFamily="18" charset="0"/>
                <a:ea typeface="ＭＳ 明朝" panose="02020609040205080304" pitchFamily="17" charset="-128"/>
                <a:cs typeface="Times New Roman" panose="02020603050405020304" pitchFamily="18" charset="0"/>
              </a:rPr>
              <a:t>           </a:t>
            </a:r>
            <a:r>
              <a:rPr lang="ja-JP" altLang="en-US" sz="900" kern="100" dirty="0">
                <a:latin typeface="Century" panose="02040604050505020304" pitchFamily="18" charset="0"/>
                <a:ea typeface="ＭＳ 明朝" panose="02020609040205080304" pitchFamily="17" charset="-128"/>
                <a:cs typeface="Times New Roman" panose="02020603050405020304" pitchFamily="18" charset="0"/>
              </a:rPr>
              <a:t>拠点のあり方</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43" name="テキスト ボックス 2"/>
          <p:cNvSpPr txBox="1">
            <a:spLocks noChangeArrowheads="1"/>
          </p:cNvSpPr>
          <p:nvPr/>
        </p:nvSpPr>
        <p:spPr bwMode="auto">
          <a:xfrm>
            <a:off x="4869131" y="10254384"/>
            <a:ext cx="2437081" cy="276999"/>
          </a:xfrm>
          <a:prstGeom prst="rect">
            <a:avLst/>
          </a:prstGeom>
          <a:noFill/>
          <a:ln w="9525">
            <a:noFill/>
            <a:miter lim="800000"/>
            <a:headEnd/>
            <a:tailEnd/>
          </a:ln>
        </p:spPr>
        <p:txBody>
          <a:bodyPr rot="0" vert="horz" wrap="square" lIns="72000" tIns="0" rIns="72000" bIns="0" anchor="t" anchorCtr="0">
            <a:spAutoFit/>
          </a:bodyPr>
          <a:lstStyle/>
          <a:p>
            <a:pPr>
              <a:spcAft>
                <a:spcPts val="0"/>
              </a:spcAft>
            </a:pPr>
            <a:r>
              <a:rPr lang="ja-JP" sz="900" kern="100" dirty="0">
                <a:effectLst/>
                <a:latin typeface="Century" panose="02040604050505020304" pitchFamily="18" charset="0"/>
                <a:ea typeface="ＭＳ 明朝" panose="02020609040205080304" pitchFamily="17" charset="-128"/>
                <a:cs typeface="Times New Roman" panose="02020603050405020304" pitchFamily="18" charset="0"/>
              </a:rPr>
              <a:t>図</a:t>
            </a:r>
            <a:r>
              <a:rPr lang="en-US" altLang="ja-JP" sz="900" kern="100" dirty="0">
                <a:latin typeface="Century" panose="02040604050505020304" pitchFamily="18" charset="0"/>
                <a:ea typeface="ＭＳ 明朝" panose="02020609040205080304" pitchFamily="17" charset="-128"/>
                <a:cs typeface="Times New Roman" panose="02020603050405020304" pitchFamily="18" charset="0"/>
              </a:rPr>
              <a:t>8</a:t>
            </a:r>
            <a:r>
              <a:rPr lang="ja-JP" sz="900" kern="100" dirty="0" err="1">
                <a:effectLst/>
                <a:latin typeface="Century" panose="02040604050505020304" pitchFamily="18" charset="0"/>
                <a:ea typeface="ＭＳ 明朝" panose="02020609040205080304" pitchFamily="17" charset="-128"/>
                <a:cs typeface="Times New Roman" panose="02020603050405020304" pitchFamily="18" charset="0"/>
              </a:rPr>
              <a:t>．</a:t>
            </a:r>
            <a:r>
              <a:rPr lang="ja-JP" altLang="en-US" sz="900" kern="100" dirty="0">
                <a:effectLst/>
                <a:latin typeface="Century" panose="02040604050505020304" pitchFamily="18" charset="0"/>
                <a:ea typeface="ＭＳ 明朝" panose="02020609040205080304" pitchFamily="17" charset="-128"/>
                <a:cs typeface="Times New Roman" panose="02020603050405020304" pitchFamily="18" charset="0"/>
              </a:rPr>
              <a:t>利用者目線から求められる新</a:t>
            </a:r>
            <a:r>
              <a:rPr lang="ja-JP" altLang="en-US" sz="900" kern="100" dirty="0" smtClean="0">
                <a:effectLst/>
                <a:latin typeface="Century" panose="02040604050505020304" pitchFamily="18" charset="0"/>
                <a:ea typeface="ＭＳ 明朝" panose="02020609040205080304" pitchFamily="17" charset="-128"/>
                <a:cs typeface="Times New Roman" panose="02020603050405020304" pitchFamily="18" charset="0"/>
              </a:rPr>
              <a:t>大阪駅</a:t>
            </a:r>
            <a:endParaRPr lang="en-US" altLang="ja-JP" sz="900" kern="100" dirty="0" smtClean="0">
              <a:effectLst/>
              <a:latin typeface="Century" panose="02040604050505020304" pitchFamily="18" charset="0"/>
              <a:ea typeface="ＭＳ 明朝" panose="02020609040205080304" pitchFamily="17" charset="-128"/>
              <a:cs typeface="Times New Roman" panose="02020603050405020304" pitchFamily="18" charset="0"/>
            </a:endParaRPr>
          </a:p>
          <a:p>
            <a:pPr>
              <a:spcAft>
                <a:spcPts val="0"/>
              </a:spcAft>
            </a:pPr>
            <a:r>
              <a:rPr lang="ja-JP" altLang="en-US" sz="900" kern="100" dirty="0" smtClean="0">
                <a:effectLst/>
                <a:latin typeface="Century" panose="02040604050505020304" pitchFamily="18" charset="0"/>
                <a:ea typeface="ＭＳ 明朝" panose="02020609040205080304" pitchFamily="17" charset="-128"/>
                <a:cs typeface="Times New Roman" panose="02020603050405020304" pitchFamily="18" charset="0"/>
              </a:rPr>
              <a:t>　　  周辺地域の機能</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pic>
        <p:nvPicPr>
          <p:cNvPr id="15" name="図 14"/>
          <p:cNvPicPr>
            <a:picLocks noChangeAspect="1"/>
          </p:cNvPicPr>
          <p:nvPr/>
        </p:nvPicPr>
        <p:blipFill>
          <a:blip r:embed="rId7"/>
          <a:stretch>
            <a:fillRect/>
          </a:stretch>
        </p:blipFill>
        <p:spPr>
          <a:xfrm>
            <a:off x="3171824" y="926127"/>
            <a:ext cx="4134387" cy="3120946"/>
          </a:xfrm>
          <a:prstGeom prst="rect">
            <a:avLst/>
          </a:prstGeom>
        </p:spPr>
      </p:pic>
      <p:pic>
        <p:nvPicPr>
          <p:cNvPr id="8" name="図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015959" y="8463469"/>
            <a:ext cx="494031" cy="329272"/>
          </a:xfrm>
          <a:prstGeom prst="rect">
            <a:avLst/>
          </a:prstGeom>
        </p:spPr>
      </p:pic>
      <p:pic>
        <p:nvPicPr>
          <p:cNvPr id="19" name="図 1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535186" y="8462914"/>
            <a:ext cx="499685" cy="333123"/>
          </a:xfrm>
          <a:prstGeom prst="rect">
            <a:avLst/>
          </a:prstGeom>
        </p:spPr>
      </p:pic>
      <p:pic>
        <p:nvPicPr>
          <p:cNvPr id="20" name="図 1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049993" y="8457626"/>
            <a:ext cx="495282" cy="329610"/>
          </a:xfrm>
          <a:prstGeom prst="rect">
            <a:avLst/>
          </a:prstGeom>
        </p:spPr>
      </p:pic>
      <p:pic>
        <p:nvPicPr>
          <p:cNvPr id="21" name="図 2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008679" y="8111588"/>
            <a:ext cx="498892" cy="333037"/>
          </a:xfrm>
          <a:prstGeom prst="rect">
            <a:avLst/>
          </a:prstGeom>
        </p:spPr>
      </p:pic>
      <p:pic>
        <p:nvPicPr>
          <p:cNvPr id="22" name="図 2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535769" y="8109605"/>
            <a:ext cx="499102" cy="333037"/>
          </a:xfrm>
          <a:prstGeom prst="rect">
            <a:avLst/>
          </a:prstGeom>
        </p:spPr>
      </p:pic>
      <p:pic>
        <p:nvPicPr>
          <p:cNvPr id="23" name="図 2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049993" y="8109605"/>
            <a:ext cx="499306" cy="333037"/>
          </a:xfrm>
          <a:prstGeom prst="rect">
            <a:avLst/>
          </a:prstGeom>
        </p:spPr>
      </p:pic>
      <p:sp>
        <p:nvSpPr>
          <p:cNvPr id="78" name="テキスト ボックス 77">
            <a:extLst>
              <a:ext uri="{FF2B5EF4-FFF2-40B4-BE49-F238E27FC236}">
                <a16:creationId xmlns:a16="http://schemas.microsoft.com/office/drawing/2014/main" id="{C0F6F2AE-AFF6-43C0-98F2-076F71FA858C}"/>
              </a:ext>
            </a:extLst>
          </p:cNvPr>
          <p:cNvSpPr txBox="1"/>
          <p:nvPr/>
        </p:nvSpPr>
        <p:spPr>
          <a:xfrm>
            <a:off x="215047" y="7752667"/>
            <a:ext cx="2224487" cy="606590"/>
          </a:xfrm>
          <a:prstGeom prst="rect">
            <a:avLst/>
          </a:prstGeom>
          <a:solidFill>
            <a:srgbClr val="FFFFCC"/>
          </a:solidFill>
        </p:spPr>
        <p:txBody>
          <a:bodyPr wrap="square" rtlCol="0">
            <a:noAutofit/>
          </a:bodyPr>
          <a:lstStyle/>
          <a:p>
            <a:pPr marL="142875" indent="-142875" algn="dist">
              <a:lnSpc>
                <a:spcPts val="1200"/>
              </a:lnSpc>
            </a:pPr>
            <a:r>
              <a:rPr kumimoji="1" lang="ja-JP" altLang="en-US" sz="1200" b="1" dirty="0">
                <a:latin typeface="+mn-ea"/>
              </a:rPr>
              <a:t>〇新型コロナ危機を契機とした社会変化を踏まえた</a:t>
            </a:r>
            <a:r>
              <a:rPr kumimoji="1" lang="en-US" altLang="ja-JP" sz="1200" b="1" dirty="0">
                <a:latin typeface="+mn-ea"/>
              </a:rPr>
              <a:t>Society5.0</a:t>
            </a:r>
            <a:r>
              <a:rPr kumimoji="1" lang="ja-JP" altLang="en-US" sz="1200" b="1" dirty="0">
                <a:latin typeface="+mn-ea"/>
              </a:rPr>
              <a:t>（超スマート社会）における拠点のあり方</a:t>
            </a:r>
            <a:endParaRPr kumimoji="1" lang="en-US" altLang="ja-JP" sz="1200" b="1" dirty="0">
              <a:latin typeface="+mn-ea"/>
            </a:endParaRPr>
          </a:p>
        </p:txBody>
      </p:sp>
      <p:sp>
        <p:nvSpPr>
          <p:cNvPr id="2" name="スライド番号プレースホルダー 1"/>
          <p:cNvSpPr>
            <a:spLocks noGrp="1"/>
          </p:cNvSpPr>
          <p:nvPr>
            <p:ph type="sldNum" sz="quarter" idx="12"/>
          </p:nvPr>
        </p:nvSpPr>
        <p:spPr>
          <a:xfrm>
            <a:off x="2964520" y="10184408"/>
            <a:ext cx="1878693" cy="569240"/>
          </a:xfrm>
        </p:spPr>
        <p:txBody>
          <a:bodyPr/>
          <a:lstStyle/>
          <a:p>
            <a:pPr algn="ctr"/>
            <a:r>
              <a:rPr kumimoji="1" lang="en-US" altLang="ja-JP" b="1" dirty="0" smtClean="0">
                <a:solidFill>
                  <a:schemeClr val="tx1">
                    <a:lumMod val="65000"/>
                    <a:lumOff val="35000"/>
                  </a:schemeClr>
                </a:solidFill>
                <a:latin typeface="+mn-ea"/>
              </a:rPr>
              <a:t>-</a:t>
            </a:r>
            <a:r>
              <a:rPr kumimoji="1" lang="ja-JP" altLang="en-US" b="1" dirty="0">
                <a:solidFill>
                  <a:schemeClr val="tx1">
                    <a:lumMod val="65000"/>
                    <a:lumOff val="35000"/>
                  </a:schemeClr>
                </a:solidFill>
                <a:latin typeface="+mn-ea"/>
              </a:rPr>
              <a:t>２</a:t>
            </a:r>
            <a:r>
              <a:rPr kumimoji="1" lang="en-US" altLang="ja-JP" b="1" dirty="0" smtClean="0">
                <a:solidFill>
                  <a:schemeClr val="tx1">
                    <a:lumMod val="65000"/>
                    <a:lumOff val="35000"/>
                  </a:schemeClr>
                </a:solidFill>
                <a:latin typeface="+mn-ea"/>
              </a:rPr>
              <a:t>-</a:t>
            </a:r>
            <a:endParaRPr kumimoji="1" lang="ja-JP" altLang="en-US" b="1" dirty="0">
              <a:solidFill>
                <a:schemeClr val="tx1">
                  <a:lumMod val="65000"/>
                  <a:lumOff val="35000"/>
                </a:schemeClr>
              </a:solidFill>
              <a:latin typeface="+mn-ea"/>
            </a:endParaRPr>
          </a:p>
        </p:txBody>
      </p:sp>
    </p:spTree>
    <p:extLst>
      <p:ext uri="{BB962C8B-B14F-4D97-AF65-F5344CB8AC3E}">
        <p14:creationId xmlns:p14="http://schemas.microsoft.com/office/powerpoint/2010/main" val="12956116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図 38"/>
          <p:cNvPicPr>
            <a:picLocks noChangeAspect="1"/>
          </p:cNvPicPr>
          <p:nvPr/>
        </p:nvPicPr>
        <p:blipFill>
          <a:blip r:embed="rId2"/>
          <a:stretch>
            <a:fillRect/>
          </a:stretch>
        </p:blipFill>
        <p:spPr>
          <a:xfrm>
            <a:off x="342687" y="903942"/>
            <a:ext cx="7213812" cy="2852997"/>
          </a:xfrm>
          <a:prstGeom prst="rect">
            <a:avLst/>
          </a:prstGeom>
        </p:spPr>
      </p:pic>
      <p:grpSp>
        <p:nvGrpSpPr>
          <p:cNvPr id="54" name="グループ化 53"/>
          <p:cNvGrpSpPr/>
          <p:nvPr/>
        </p:nvGrpSpPr>
        <p:grpSpPr>
          <a:xfrm>
            <a:off x="201314" y="6099809"/>
            <a:ext cx="7061512" cy="2920896"/>
            <a:chOff x="201313" y="5347736"/>
            <a:chExt cx="7460853" cy="2060578"/>
          </a:xfrm>
        </p:grpSpPr>
        <p:sp>
          <p:nvSpPr>
            <p:cNvPr id="5" name="四角形: 角を丸くする 85">
              <a:extLst>
                <a:ext uri="{FF2B5EF4-FFF2-40B4-BE49-F238E27FC236}">
                  <a16:creationId xmlns:a16="http://schemas.microsoft.com/office/drawing/2014/main" id="{504A4D41-17D1-4386-B7F6-5DD743B46CB3}"/>
                </a:ext>
              </a:extLst>
            </p:cNvPr>
            <p:cNvSpPr/>
            <p:nvPr/>
          </p:nvSpPr>
          <p:spPr>
            <a:xfrm>
              <a:off x="201313" y="5347737"/>
              <a:ext cx="2363493" cy="2060576"/>
            </a:xfrm>
            <a:prstGeom prst="roundRect">
              <a:avLst>
                <a:gd name="adj" fmla="val 2800"/>
              </a:avLst>
            </a:prstGeom>
            <a:gradFill>
              <a:gsLst>
                <a:gs pos="3000">
                  <a:srgbClr val="FFCDCD">
                    <a:alpha val="48000"/>
                  </a:srgbClr>
                </a:gs>
                <a:gs pos="100000">
                  <a:srgbClr val="FF9797">
                    <a:alpha val="44000"/>
                  </a:srgbClr>
                </a:gs>
              </a:gsLst>
              <a:lin ang="10800000" scaled="1"/>
            </a:gradFill>
            <a:ln w="76200">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endParaRPr lang="ja-JP" altLang="en-US" sz="1050" kern="100">
                <a:ea typeface="ＭＳ 明朝" panose="02020609040205080304" pitchFamily="17" charset="-128"/>
                <a:cs typeface="Times New Roman" panose="02020603050405020304" pitchFamily="18" charset="0"/>
              </a:endParaRPr>
            </a:p>
          </p:txBody>
        </p:sp>
        <p:sp>
          <p:nvSpPr>
            <p:cNvPr id="10" name="四角形: 角を丸くする 180">
              <a:extLst>
                <a:ext uri="{FF2B5EF4-FFF2-40B4-BE49-F238E27FC236}">
                  <a16:creationId xmlns:a16="http://schemas.microsoft.com/office/drawing/2014/main" id="{18EFEF86-1F08-44BD-A500-EB75DB230286}"/>
                </a:ext>
              </a:extLst>
            </p:cNvPr>
            <p:cNvSpPr/>
            <p:nvPr/>
          </p:nvSpPr>
          <p:spPr>
            <a:xfrm>
              <a:off x="2751221" y="5347736"/>
              <a:ext cx="2363493" cy="2060577"/>
            </a:xfrm>
            <a:prstGeom prst="roundRect">
              <a:avLst>
                <a:gd name="adj" fmla="val 2800"/>
              </a:avLst>
            </a:prstGeom>
            <a:gradFill>
              <a:gsLst>
                <a:gs pos="3000">
                  <a:schemeClr val="accent1">
                    <a:lumMod val="20000"/>
                    <a:lumOff val="80000"/>
                  </a:schemeClr>
                </a:gs>
                <a:gs pos="100000">
                  <a:schemeClr val="accent1">
                    <a:lumMod val="60000"/>
                    <a:lumOff val="40000"/>
                  </a:schemeClr>
                </a:gs>
              </a:gsLst>
              <a:lin ang="10800000" scaled="1"/>
            </a:gradFill>
            <a:ln w="76200">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endParaRPr lang="ja-JP" altLang="en-US" sz="1050" kern="100">
                <a:ea typeface="ＭＳ 明朝" panose="02020609040205080304" pitchFamily="17" charset="-128"/>
                <a:cs typeface="Times New Roman" panose="02020603050405020304" pitchFamily="18" charset="0"/>
              </a:endParaRPr>
            </a:p>
          </p:txBody>
        </p:sp>
        <p:sp>
          <p:nvSpPr>
            <p:cNvPr id="11" name="四角形: 角を丸くする 181">
              <a:extLst>
                <a:ext uri="{FF2B5EF4-FFF2-40B4-BE49-F238E27FC236}">
                  <a16:creationId xmlns:a16="http://schemas.microsoft.com/office/drawing/2014/main" id="{F301F3D5-0461-4211-BBCA-9B094B81C527}"/>
                </a:ext>
              </a:extLst>
            </p:cNvPr>
            <p:cNvSpPr/>
            <p:nvPr/>
          </p:nvSpPr>
          <p:spPr>
            <a:xfrm>
              <a:off x="5298673" y="5347736"/>
              <a:ext cx="2363493" cy="2060578"/>
            </a:xfrm>
            <a:prstGeom prst="roundRect">
              <a:avLst>
                <a:gd name="adj" fmla="val 2800"/>
              </a:avLst>
            </a:prstGeom>
            <a:gradFill>
              <a:gsLst>
                <a:gs pos="3000">
                  <a:schemeClr val="accent6">
                    <a:lumMod val="20000"/>
                    <a:lumOff val="80000"/>
                  </a:schemeClr>
                </a:gs>
                <a:gs pos="100000">
                  <a:schemeClr val="accent6">
                    <a:lumMod val="40000"/>
                    <a:lumOff val="60000"/>
                  </a:schemeClr>
                </a:gs>
              </a:gsLst>
              <a:lin ang="10800000" scaled="1"/>
            </a:gradFill>
            <a:ln w="76200">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endParaRPr lang="ja-JP" altLang="en-US" sz="1050" kern="100">
                <a:ea typeface="ＭＳ 明朝" panose="02020609040205080304" pitchFamily="17" charset="-128"/>
                <a:cs typeface="Times New Roman" panose="02020603050405020304" pitchFamily="18" charset="0"/>
              </a:endParaRPr>
            </a:p>
          </p:txBody>
        </p:sp>
      </p:grpSp>
      <p:sp>
        <p:nvSpPr>
          <p:cNvPr id="12" name="テキスト ボックス 11"/>
          <p:cNvSpPr txBox="1"/>
          <p:nvPr/>
        </p:nvSpPr>
        <p:spPr>
          <a:xfrm>
            <a:off x="555531" y="6100495"/>
            <a:ext cx="1501258" cy="276999"/>
          </a:xfrm>
          <a:prstGeom prst="rect">
            <a:avLst/>
          </a:prstGeom>
          <a:noFill/>
          <a:ln>
            <a:noFill/>
          </a:ln>
        </p:spPr>
        <p:txBody>
          <a:bodyPr wrap="square" rtlCol="0" anchor="ctr">
            <a:spAutoFit/>
          </a:bodyPr>
          <a:lstStyle/>
          <a:p>
            <a:pPr algn="ctr"/>
            <a:r>
              <a:rPr kumimoji="1" lang="ja-JP" altLang="en-US" sz="1200" b="1" dirty="0"/>
              <a:t>交流促進機能</a:t>
            </a:r>
            <a:endParaRPr kumimoji="1" lang="en-US" altLang="ja-JP" sz="1200" b="1" dirty="0"/>
          </a:p>
        </p:txBody>
      </p:sp>
      <p:sp>
        <p:nvSpPr>
          <p:cNvPr id="13" name="テキスト ボックス 12"/>
          <p:cNvSpPr txBox="1"/>
          <p:nvPr/>
        </p:nvSpPr>
        <p:spPr>
          <a:xfrm>
            <a:off x="2986886" y="6091899"/>
            <a:ext cx="1501259" cy="276999"/>
          </a:xfrm>
          <a:prstGeom prst="rect">
            <a:avLst/>
          </a:prstGeom>
          <a:noFill/>
          <a:ln>
            <a:noFill/>
          </a:ln>
        </p:spPr>
        <p:txBody>
          <a:bodyPr wrap="square" rtlCol="0" anchor="ctr">
            <a:spAutoFit/>
          </a:bodyPr>
          <a:lstStyle/>
          <a:p>
            <a:pPr algn="ctr"/>
            <a:r>
              <a:rPr kumimoji="1" lang="ja-JP" altLang="en-US" sz="1200" b="1" dirty="0"/>
              <a:t>交通結節機能</a:t>
            </a:r>
            <a:endParaRPr kumimoji="1" lang="en-US" altLang="ja-JP" sz="1200" b="1" dirty="0"/>
          </a:p>
        </p:txBody>
      </p:sp>
      <p:sp>
        <p:nvSpPr>
          <p:cNvPr id="28" name="テキスト ボックス 27"/>
          <p:cNvSpPr txBox="1"/>
          <p:nvPr/>
        </p:nvSpPr>
        <p:spPr>
          <a:xfrm>
            <a:off x="147664" y="7993468"/>
            <a:ext cx="2568805" cy="1079783"/>
          </a:xfrm>
          <a:prstGeom prst="rect">
            <a:avLst/>
          </a:prstGeom>
          <a:noFill/>
        </p:spPr>
        <p:txBody>
          <a:bodyPr wrap="square" rtlCol="0">
            <a:spAutoFit/>
          </a:bodyPr>
          <a:lstStyle/>
          <a:p>
            <a:pPr marL="88900" indent="-88900">
              <a:lnSpc>
                <a:spcPts val="1100"/>
              </a:lnSpc>
            </a:pPr>
            <a:r>
              <a:rPr kumimoji="1" lang="ja-JP" altLang="en-US" sz="1000" dirty="0"/>
              <a:t>（ビジネス・産業）</a:t>
            </a:r>
            <a:endParaRPr kumimoji="1" lang="en-US" altLang="ja-JP" sz="1000" dirty="0"/>
          </a:p>
          <a:p>
            <a:pPr marL="88900" indent="-88900">
              <a:lnSpc>
                <a:spcPts val="1100"/>
              </a:lnSpc>
            </a:pPr>
            <a:r>
              <a:rPr kumimoji="1" lang="ja-JP" altLang="en-US" sz="1000" dirty="0"/>
              <a:t>　〇人材、アイデア、モノの集積</a:t>
            </a:r>
            <a:endParaRPr kumimoji="1" lang="en-US" altLang="ja-JP" sz="1000" dirty="0"/>
          </a:p>
          <a:p>
            <a:pPr marL="88900" indent="-88900">
              <a:lnSpc>
                <a:spcPts val="1100"/>
              </a:lnSpc>
            </a:pPr>
            <a:r>
              <a:rPr kumimoji="1" lang="ja-JP" altLang="en-US" sz="1000" dirty="0"/>
              <a:t>　〇人と人の関係性の構築</a:t>
            </a:r>
            <a:endParaRPr kumimoji="1" lang="en-US" altLang="ja-JP" sz="1000" dirty="0"/>
          </a:p>
          <a:p>
            <a:pPr marL="88900" indent="-88900">
              <a:lnSpc>
                <a:spcPts val="1100"/>
              </a:lnSpc>
            </a:pPr>
            <a:r>
              <a:rPr kumimoji="1" lang="ja-JP" altLang="en-US" sz="1000" dirty="0"/>
              <a:t>（観光・文化・</a:t>
            </a:r>
            <a:r>
              <a:rPr kumimoji="1" lang="ja-JP" altLang="en-US" sz="1000" dirty="0" smtClean="0"/>
              <a:t>エンターテインメント）</a:t>
            </a:r>
            <a:endParaRPr kumimoji="1" lang="en-US" altLang="ja-JP" sz="1000" dirty="0"/>
          </a:p>
          <a:p>
            <a:pPr marL="88900" indent="-88900">
              <a:lnSpc>
                <a:spcPts val="1100"/>
              </a:lnSpc>
            </a:pPr>
            <a:r>
              <a:rPr kumimoji="1" lang="ja-JP" altLang="en-US" sz="1000" dirty="0"/>
              <a:t>　〇関西・西日本の魅力の体感</a:t>
            </a:r>
            <a:endParaRPr kumimoji="1" lang="en-US" altLang="ja-JP" sz="1000" dirty="0"/>
          </a:p>
          <a:p>
            <a:pPr marL="88900" indent="-88900">
              <a:lnSpc>
                <a:spcPts val="1100"/>
              </a:lnSpc>
            </a:pPr>
            <a:r>
              <a:rPr kumimoji="1" lang="ja-JP" altLang="en-US" sz="1000" dirty="0"/>
              <a:t>　〇ツーリストの快適な滞在</a:t>
            </a:r>
            <a:endParaRPr kumimoji="1" lang="en-US" altLang="ja-JP" sz="1000" dirty="0"/>
          </a:p>
          <a:p>
            <a:pPr marL="88900" indent="-88900">
              <a:lnSpc>
                <a:spcPts val="1100"/>
              </a:lnSpc>
            </a:pPr>
            <a:r>
              <a:rPr kumimoji="1" lang="ja-JP" altLang="en-US" sz="1000" dirty="0"/>
              <a:t>　〇ナイトアクティビティ　など</a:t>
            </a:r>
            <a:endParaRPr kumimoji="1" lang="en-US" altLang="ja-JP" sz="1000" dirty="0"/>
          </a:p>
        </p:txBody>
      </p:sp>
      <p:sp>
        <p:nvSpPr>
          <p:cNvPr id="29" name="テキスト ボックス 28"/>
          <p:cNvSpPr txBox="1"/>
          <p:nvPr/>
        </p:nvSpPr>
        <p:spPr>
          <a:xfrm>
            <a:off x="2650779" y="8005042"/>
            <a:ext cx="2213648" cy="1015663"/>
          </a:xfrm>
          <a:prstGeom prst="rect">
            <a:avLst/>
          </a:prstGeom>
          <a:noFill/>
        </p:spPr>
        <p:txBody>
          <a:bodyPr wrap="square" rtlCol="0">
            <a:spAutoFit/>
          </a:bodyPr>
          <a:lstStyle/>
          <a:p>
            <a:pPr marL="88900" indent="-88900">
              <a:lnSpc>
                <a:spcPts val="1200"/>
              </a:lnSpc>
            </a:pPr>
            <a:r>
              <a:rPr kumimoji="1" lang="ja-JP" altLang="en-US" sz="1000" dirty="0"/>
              <a:t>（新大阪駅）</a:t>
            </a:r>
            <a:endParaRPr kumimoji="1" lang="en-US" altLang="ja-JP" sz="1000" dirty="0"/>
          </a:p>
          <a:p>
            <a:pPr marL="88900" indent="-88900">
              <a:lnSpc>
                <a:spcPts val="1200"/>
              </a:lnSpc>
            </a:pPr>
            <a:r>
              <a:rPr kumimoji="1" lang="ja-JP" altLang="en-US" sz="1000" dirty="0"/>
              <a:t>　〇多様な交通モードの拡充</a:t>
            </a:r>
            <a:endParaRPr kumimoji="1" lang="en-US" altLang="ja-JP" sz="1000" dirty="0"/>
          </a:p>
          <a:p>
            <a:pPr marL="88900" indent="-88900">
              <a:lnSpc>
                <a:spcPts val="1200"/>
              </a:lnSpc>
            </a:pPr>
            <a:r>
              <a:rPr kumimoji="1" lang="ja-JP" altLang="en-US" sz="1000" dirty="0"/>
              <a:t>　〇人に寄り添ったサービス</a:t>
            </a:r>
            <a:endParaRPr kumimoji="1" lang="en-US" altLang="ja-JP" sz="1000" dirty="0"/>
          </a:p>
          <a:p>
            <a:pPr marL="88900" indent="-88900">
              <a:lnSpc>
                <a:spcPts val="1200"/>
              </a:lnSpc>
            </a:pPr>
            <a:r>
              <a:rPr kumimoji="1" lang="ja-JP" altLang="en-US" sz="1000" dirty="0"/>
              <a:t>（新大阪・十三・淡路）</a:t>
            </a:r>
            <a:endParaRPr kumimoji="1" lang="en-US" altLang="ja-JP" sz="1000" dirty="0"/>
          </a:p>
          <a:p>
            <a:pPr marL="88900" indent="-88900">
              <a:lnSpc>
                <a:spcPts val="1200"/>
              </a:lnSpc>
            </a:pPr>
            <a:r>
              <a:rPr kumimoji="1" lang="ja-JP" altLang="en-US" sz="1000" dirty="0"/>
              <a:t>　〇回遊性・リダンダンシー</a:t>
            </a:r>
            <a:endParaRPr kumimoji="1" lang="en-US" altLang="ja-JP" sz="1000" dirty="0"/>
          </a:p>
          <a:p>
            <a:pPr marL="88900" indent="-88900">
              <a:lnSpc>
                <a:spcPts val="1200"/>
              </a:lnSpc>
            </a:pPr>
            <a:r>
              <a:rPr kumimoji="1" lang="ja-JP" altLang="en-US" sz="1000" dirty="0"/>
              <a:t>　〇災害への</a:t>
            </a:r>
            <a:r>
              <a:rPr kumimoji="1" lang="ja-JP" altLang="en-US" sz="1000" dirty="0" smtClean="0"/>
              <a:t>対応    </a:t>
            </a:r>
            <a:r>
              <a:rPr kumimoji="1" lang="ja-JP" altLang="en-US" sz="1000" dirty="0"/>
              <a:t>　など</a:t>
            </a:r>
            <a:endParaRPr kumimoji="1" lang="en-US" altLang="ja-JP" sz="1000" dirty="0"/>
          </a:p>
        </p:txBody>
      </p:sp>
      <p:sp>
        <p:nvSpPr>
          <p:cNvPr id="30" name="テキスト ボックス 29"/>
          <p:cNvSpPr txBox="1"/>
          <p:nvPr/>
        </p:nvSpPr>
        <p:spPr>
          <a:xfrm>
            <a:off x="5100857" y="7968422"/>
            <a:ext cx="2060845" cy="1015663"/>
          </a:xfrm>
          <a:prstGeom prst="rect">
            <a:avLst/>
          </a:prstGeom>
          <a:noFill/>
        </p:spPr>
        <p:txBody>
          <a:bodyPr wrap="square" rtlCol="0">
            <a:spAutoFit/>
          </a:bodyPr>
          <a:lstStyle/>
          <a:p>
            <a:pPr marL="88900" indent="-88900">
              <a:lnSpc>
                <a:spcPts val="1200"/>
              </a:lnSpc>
            </a:pPr>
            <a:r>
              <a:rPr kumimoji="1" lang="ja-JP" altLang="en-US" sz="1000" dirty="0"/>
              <a:t>（新大阪駅）</a:t>
            </a:r>
            <a:endParaRPr kumimoji="1" lang="en-US" altLang="ja-JP" sz="1000" dirty="0"/>
          </a:p>
          <a:p>
            <a:pPr marL="88900" indent="-88900">
              <a:lnSpc>
                <a:spcPts val="1200"/>
              </a:lnSpc>
            </a:pPr>
            <a:r>
              <a:rPr kumimoji="1" lang="ja-JP" altLang="en-US" sz="1000" dirty="0"/>
              <a:t>　〇駅からまちへの演出</a:t>
            </a:r>
            <a:endParaRPr kumimoji="1" lang="en-US" altLang="ja-JP" sz="1000" dirty="0"/>
          </a:p>
          <a:p>
            <a:pPr marL="88900" indent="-88900">
              <a:lnSpc>
                <a:spcPts val="1200"/>
              </a:lnSpc>
            </a:pPr>
            <a:r>
              <a:rPr kumimoji="1" lang="ja-JP" altLang="en-US" sz="1000" dirty="0"/>
              <a:t>　〇多様な空間</a:t>
            </a:r>
            <a:endParaRPr kumimoji="1" lang="en-US" altLang="ja-JP" sz="1000" dirty="0"/>
          </a:p>
          <a:p>
            <a:pPr marL="88900" indent="-88900">
              <a:lnSpc>
                <a:spcPts val="1200"/>
              </a:lnSpc>
            </a:pPr>
            <a:r>
              <a:rPr kumimoji="1" lang="ja-JP" altLang="en-US" sz="1000" dirty="0"/>
              <a:t>　〇新しいシンボル</a:t>
            </a:r>
            <a:endParaRPr kumimoji="1" lang="en-US" altLang="ja-JP" sz="1000" dirty="0"/>
          </a:p>
          <a:p>
            <a:pPr marL="88900" indent="-88900">
              <a:lnSpc>
                <a:spcPts val="1200"/>
              </a:lnSpc>
            </a:pPr>
            <a:r>
              <a:rPr kumimoji="1" lang="ja-JP" altLang="en-US" sz="1000" dirty="0"/>
              <a:t>（十三・淡路）</a:t>
            </a:r>
            <a:endParaRPr kumimoji="1" lang="en-US" altLang="ja-JP" sz="1000" dirty="0"/>
          </a:p>
          <a:p>
            <a:pPr marL="88900" indent="-88900">
              <a:lnSpc>
                <a:spcPts val="1200"/>
              </a:lnSpc>
            </a:pPr>
            <a:r>
              <a:rPr kumimoji="1" lang="ja-JP" altLang="en-US" sz="1000" dirty="0"/>
              <a:t>　〇水辺、</a:t>
            </a:r>
            <a:r>
              <a:rPr kumimoji="1" lang="ja-JP" altLang="en-US" sz="1000" dirty="0" smtClean="0"/>
              <a:t>なつかしさ </a:t>
            </a:r>
            <a:r>
              <a:rPr kumimoji="1" lang="ja-JP" altLang="en-US" sz="1000" dirty="0"/>
              <a:t>　など</a:t>
            </a:r>
          </a:p>
        </p:txBody>
      </p:sp>
      <p:sp>
        <p:nvSpPr>
          <p:cNvPr id="31" name="四角形: 角を丸くする 180">
            <a:extLst>
              <a:ext uri="{FF2B5EF4-FFF2-40B4-BE49-F238E27FC236}">
                <a16:creationId xmlns:a16="http://schemas.microsoft.com/office/drawing/2014/main" id="{18EFEF86-1F08-44BD-A500-EB75DB230286}"/>
              </a:ext>
            </a:extLst>
          </p:cNvPr>
          <p:cNvSpPr/>
          <p:nvPr/>
        </p:nvSpPr>
        <p:spPr>
          <a:xfrm>
            <a:off x="2614739" y="9078014"/>
            <a:ext cx="2236988" cy="479093"/>
          </a:xfrm>
          <a:prstGeom prst="roundRect">
            <a:avLst>
              <a:gd name="adj" fmla="val 2800"/>
            </a:avLst>
          </a:prstGeom>
          <a:gradFill>
            <a:gsLst>
              <a:gs pos="3000">
                <a:schemeClr val="accent1">
                  <a:lumMod val="20000"/>
                  <a:lumOff val="80000"/>
                </a:schemeClr>
              </a:gs>
              <a:gs pos="100000">
                <a:schemeClr val="accent1">
                  <a:lumMod val="60000"/>
                  <a:lumOff val="40000"/>
                </a:schemeClr>
              </a:gs>
            </a:gsLst>
            <a:lin ang="10800000" scaled="1"/>
          </a:gradFill>
          <a:ln w="76200">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0" rIns="91440" bIns="0" numCol="1" spcCol="0" rtlCol="0" fromWordArt="0" anchor="ctr" anchorCtr="0" forceAA="0" compatLnSpc="1">
            <a:prstTxWarp prst="textNoShape">
              <a:avLst/>
            </a:prstTxWarp>
            <a:noAutofit/>
          </a:bodyPr>
          <a:lstStyle/>
          <a:p>
            <a:pPr marL="180975" indent="-180975" algn="just">
              <a:lnSpc>
                <a:spcPts val="1100"/>
              </a:lnSpc>
            </a:pPr>
            <a:r>
              <a:rPr lang="ja-JP" altLang="en-US" sz="800" kern="100" dirty="0">
                <a:solidFill>
                  <a:schemeClr val="tx1"/>
                </a:solidFill>
                <a:latin typeface="+mn-ea"/>
                <a:cs typeface="Times New Roman" panose="02020603050405020304" pitchFamily="18" charset="0"/>
              </a:rPr>
              <a:t>例：乗換とまちへの人の動線、利用者へのサービス施設、高速バス拠点、新技術の実証、ユニバーサルデザイン</a:t>
            </a:r>
          </a:p>
        </p:txBody>
      </p:sp>
      <p:sp>
        <p:nvSpPr>
          <p:cNvPr id="32" name="四角形: 角を丸くする 181">
            <a:extLst>
              <a:ext uri="{FF2B5EF4-FFF2-40B4-BE49-F238E27FC236}">
                <a16:creationId xmlns:a16="http://schemas.microsoft.com/office/drawing/2014/main" id="{F301F3D5-0461-4211-BBCA-9B094B81C527}"/>
              </a:ext>
            </a:extLst>
          </p:cNvPr>
          <p:cNvSpPr/>
          <p:nvPr/>
        </p:nvSpPr>
        <p:spPr>
          <a:xfrm>
            <a:off x="5025839" y="9062166"/>
            <a:ext cx="2236987" cy="486593"/>
          </a:xfrm>
          <a:prstGeom prst="roundRect">
            <a:avLst>
              <a:gd name="adj" fmla="val 2800"/>
            </a:avLst>
          </a:prstGeom>
          <a:gradFill>
            <a:gsLst>
              <a:gs pos="3000">
                <a:schemeClr val="accent6">
                  <a:lumMod val="20000"/>
                  <a:lumOff val="80000"/>
                </a:schemeClr>
              </a:gs>
              <a:gs pos="100000">
                <a:schemeClr val="accent6">
                  <a:lumMod val="40000"/>
                  <a:lumOff val="60000"/>
                </a:schemeClr>
              </a:gs>
            </a:gsLst>
            <a:lin ang="10800000" scaled="1"/>
          </a:gradFill>
          <a:ln w="76200">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0" rIns="91440" bIns="0" numCol="1" spcCol="0" rtlCol="0" fromWordArt="0" anchor="ctr" anchorCtr="0" forceAA="0" compatLnSpc="1">
            <a:prstTxWarp prst="textNoShape">
              <a:avLst/>
            </a:prstTxWarp>
            <a:noAutofit/>
          </a:bodyPr>
          <a:lstStyle/>
          <a:p>
            <a:pPr marL="180975" indent="-180975" algn="just">
              <a:lnSpc>
                <a:spcPts val="1100"/>
              </a:lnSpc>
            </a:pPr>
            <a:r>
              <a:rPr lang="ja-JP" altLang="en-US" sz="800" kern="100" dirty="0">
                <a:solidFill>
                  <a:schemeClr val="tx1"/>
                </a:solidFill>
                <a:latin typeface="+mn-ea"/>
                <a:cs typeface="Times New Roman" panose="02020603050405020304" pitchFamily="18" charset="0"/>
              </a:rPr>
              <a:t>例：賑わいや、潤いなど、ホッとするハッとする空間づくり、まちと一体的な水辺の活用</a:t>
            </a:r>
          </a:p>
        </p:txBody>
      </p:sp>
      <p:sp>
        <p:nvSpPr>
          <p:cNvPr id="33" name="四角形: 角を丸くする 85">
            <a:extLst>
              <a:ext uri="{FF2B5EF4-FFF2-40B4-BE49-F238E27FC236}">
                <a16:creationId xmlns:a16="http://schemas.microsoft.com/office/drawing/2014/main" id="{504A4D41-17D1-4386-B7F6-5DD743B46CB3}"/>
              </a:ext>
            </a:extLst>
          </p:cNvPr>
          <p:cNvSpPr/>
          <p:nvPr/>
        </p:nvSpPr>
        <p:spPr>
          <a:xfrm>
            <a:off x="187208" y="9062166"/>
            <a:ext cx="2251093" cy="486593"/>
          </a:xfrm>
          <a:prstGeom prst="roundRect">
            <a:avLst>
              <a:gd name="adj" fmla="val 2800"/>
            </a:avLst>
          </a:prstGeom>
          <a:gradFill>
            <a:gsLst>
              <a:gs pos="3000">
                <a:srgbClr val="FFCDCD">
                  <a:alpha val="34000"/>
                </a:srgbClr>
              </a:gs>
              <a:gs pos="100000">
                <a:srgbClr val="FF9797">
                  <a:alpha val="44000"/>
                </a:srgbClr>
              </a:gs>
            </a:gsLst>
            <a:lin ang="10800000" scaled="1"/>
          </a:gradFill>
          <a:ln w="76200">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0" rIns="91440" bIns="0" numCol="1" spcCol="0" rtlCol="0" fromWordArt="0" anchor="ctr" anchorCtr="0" forceAA="0" compatLnSpc="1">
            <a:prstTxWarp prst="textNoShape">
              <a:avLst/>
            </a:prstTxWarp>
            <a:noAutofit/>
          </a:bodyPr>
          <a:lstStyle/>
          <a:p>
            <a:pPr marL="180975" indent="-180975" algn="just">
              <a:lnSpc>
                <a:spcPts val="1100"/>
              </a:lnSpc>
            </a:pPr>
            <a:r>
              <a:rPr lang="ja-JP" altLang="en-US" sz="8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例：大規模交流施設、グローバル企業・スタートアップ、サードプレイス、文化・芸術施設、食文化などの体験施設など</a:t>
            </a:r>
            <a:endParaRPr lang="en-US" altLang="ja-JP" sz="8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51" name="正方形/長方形 50"/>
          <p:cNvSpPr/>
          <p:nvPr/>
        </p:nvSpPr>
        <p:spPr>
          <a:xfrm>
            <a:off x="279160" y="172791"/>
            <a:ext cx="6995966" cy="249525"/>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nSpc>
                <a:spcPts val="1200"/>
              </a:lnSpc>
            </a:pPr>
            <a:r>
              <a:rPr kumimoji="1" lang="ja-JP" altLang="en-US" sz="1200" dirty="0">
                <a:latin typeface="HGPｺﾞｼｯｸM" panose="020B0600000000000000" pitchFamily="50" charset="-128"/>
                <a:ea typeface="HGPｺﾞｼｯｸM" panose="020B0600000000000000" pitchFamily="50" charset="-128"/>
              </a:rPr>
              <a:t>新大阪駅周辺地域が担うべき役割、導入すべき機能及び地域内の役割分担</a:t>
            </a:r>
          </a:p>
        </p:txBody>
      </p:sp>
      <p:sp>
        <p:nvSpPr>
          <p:cNvPr id="56" name="テキスト ボックス 55"/>
          <p:cNvSpPr txBox="1"/>
          <p:nvPr/>
        </p:nvSpPr>
        <p:spPr>
          <a:xfrm>
            <a:off x="5393702" y="6099810"/>
            <a:ext cx="1501259" cy="276999"/>
          </a:xfrm>
          <a:prstGeom prst="rect">
            <a:avLst/>
          </a:prstGeom>
          <a:noFill/>
          <a:ln>
            <a:noFill/>
          </a:ln>
        </p:spPr>
        <p:txBody>
          <a:bodyPr wrap="square" rtlCol="0" anchor="ctr">
            <a:spAutoFit/>
          </a:bodyPr>
          <a:lstStyle/>
          <a:p>
            <a:pPr algn="ctr"/>
            <a:r>
              <a:rPr kumimoji="1" lang="ja-JP" altLang="en-US" sz="1200" b="1" dirty="0"/>
              <a:t>都市空間機能</a:t>
            </a:r>
            <a:endParaRPr kumimoji="1" lang="en-US" altLang="ja-JP" sz="1200" b="1" dirty="0"/>
          </a:p>
        </p:txBody>
      </p:sp>
      <p:sp>
        <p:nvSpPr>
          <p:cNvPr id="59" name="正方形/長方形 58"/>
          <p:cNvSpPr/>
          <p:nvPr/>
        </p:nvSpPr>
        <p:spPr>
          <a:xfrm>
            <a:off x="279161" y="9588461"/>
            <a:ext cx="6983664" cy="249525"/>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nSpc>
                <a:spcPts val="1200"/>
              </a:lnSpc>
            </a:pPr>
            <a:r>
              <a:rPr kumimoji="1" lang="ja-JP" altLang="en-US" sz="1200" dirty="0">
                <a:latin typeface="HGPｺﾞｼｯｸM" panose="020B0600000000000000" pitchFamily="50" charset="-128"/>
                <a:ea typeface="HGPｺﾞｼｯｸM" panose="020B0600000000000000" pitchFamily="50" charset="-128"/>
              </a:rPr>
              <a:t>新しいまちづくりの基本的な進め方</a:t>
            </a:r>
          </a:p>
        </p:txBody>
      </p:sp>
      <p:sp>
        <p:nvSpPr>
          <p:cNvPr id="60" name="正方形/長方形 59"/>
          <p:cNvSpPr/>
          <p:nvPr/>
        </p:nvSpPr>
        <p:spPr>
          <a:xfrm>
            <a:off x="241088" y="9785759"/>
            <a:ext cx="7034037" cy="644022"/>
          </a:xfrm>
          <a:prstGeom prst="rect">
            <a:avLst/>
          </a:prstGeom>
        </p:spPr>
        <p:txBody>
          <a:bodyPr wrap="square">
            <a:spAutoFit/>
          </a:bodyPr>
          <a:lstStyle/>
          <a:p>
            <a:pPr marL="88900" indent="-88900">
              <a:lnSpc>
                <a:spcPts val="1500"/>
              </a:lnSpc>
            </a:pPr>
            <a:r>
              <a:rPr kumimoji="1" lang="ja-JP" altLang="en-US" sz="1050" dirty="0">
                <a:latin typeface="ＭＳ 明朝" panose="02020609040205080304" pitchFamily="17" charset="-128"/>
                <a:ea typeface="ＭＳ 明朝" panose="02020609040205080304" pitchFamily="17" charset="-128"/>
              </a:rPr>
              <a:t>・</a:t>
            </a:r>
            <a:r>
              <a:rPr kumimoji="1" lang="ja-JP" altLang="en-US" sz="1050" dirty="0" smtClean="0">
                <a:latin typeface="ＭＳ 明朝" panose="02020609040205080304" pitchFamily="17" charset="-128"/>
                <a:ea typeface="ＭＳ 明朝" panose="02020609040205080304" pitchFamily="17" charset="-128"/>
              </a:rPr>
              <a:t>新</a:t>
            </a:r>
            <a:r>
              <a:rPr kumimoji="1" lang="ja-JP" altLang="en-US" sz="1050" dirty="0">
                <a:latin typeface="ＭＳ 明朝" panose="02020609040205080304" pitchFamily="17" charset="-128"/>
                <a:ea typeface="ＭＳ 明朝" panose="02020609040205080304" pitchFamily="17" charset="-128"/>
              </a:rPr>
              <a:t>大阪駅・十三駅・淡路駅の各エリアにおいて、具体化するプロジェクトを取りまとめたエリア計画を定める。</a:t>
            </a:r>
            <a:endParaRPr kumimoji="1" lang="en-US" altLang="ja-JP" sz="1050" dirty="0">
              <a:latin typeface="ＭＳ 明朝" panose="02020609040205080304" pitchFamily="17" charset="-128"/>
              <a:ea typeface="ＭＳ 明朝" panose="02020609040205080304" pitchFamily="17" charset="-128"/>
            </a:endParaRPr>
          </a:p>
          <a:p>
            <a:pPr marL="88900" indent="-88900">
              <a:lnSpc>
                <a:spcPts val="1500"/>
              </a:lnSpc>
            </a:pPr>
            <a:r>
              <a:rPr kumimoji="1" lang="ja-JP" altLang="en-US" sz="1050" dirty="0">
                <a:latin typeface="ＭＳ 明朝" panose="02020609040205080304" pitchFamily="17" charset="-128"/>
                <a:ea typeface="ＭＳ 明朝" panose="02020609040205080304" pitchFamily="17" charset="-128"/>
              </a:rPr>
              <a:t>・</a:t>
            </a:r>
            <a:r>
              <a:rPr kumimoji="1" lang="ja-JP" altLang="en-US" sz="1050" dirty="0" smtClean="0">
                <a:latin typeface="ＭＳ 明朝" panose="02020609040205080304" pitchFamily="17" charset="-128"/>
                <a:ea typeface="ＭＳ 明朝" panose="02020609040205080304" pitchFamily="17" charset="-128"/>
              </a:rPr>
              <a:t>新た</a:t>
            </a:r>
            <a:r>
              <a:rPr kumimoji="1" lang="ja-JP" altLang="en-US" sz="1050" dirty="0">
                <a:latin typeface="ＭＳ 明朝" panose="02020609040205080304" pitchFamily="17" charset="-128"/>
                <a:ea typeface="ＭＳ 明朝" panose="02020609040205080304" pitchFamily="17" charset="-128"/>
              </a:rPr>
              <a:t>な交通施設や開発ビルなどの都市のハードの整備とともに、活動する人々の満足度の向上などを</a:t>
            </a:r>
            <a:r>
              <a:rPr kumimoji="1" lang="ja-JP" altLang="en-US" sz="1050" dirty="0" smtClean="0">
                <a:latin typeface="ＭＳ 明朝" panose="02020609040205080304" pitchFamily="17" charset="-128"/>
                <a:ea typeface="ＭＳ 明朝" panose="02020609040205080304" pitchFamily="17" charset="-128"/>
              </a:rPr>
              <a:t>図るソフト</a:t>
            </a:r>
            <a:r>
              <a:rPr kumimoji="1" lang="ja-JP" altLang="en-US" sz="1050" dirty="0">
                <a:latin typeface="ＭＳ 明朝" panose="02020609040205080304" pitchFamily="17" charset="-128"/>
                <a:ea typeface="ＭＳ 明朝" panose="02020609040205080304" pitchFamily="17" charset="-128"/>
              </a:rPr>
              <a:t>施策を官民一体で取り組むことにより、エリア価値の向上を図る。</a:t>
            </a:r>
            <a:endParaRPr kumimoji="1" lang="en-US" altLang="ja-JP" sz="1050" dirty="0">
              <a:latin typeface="ＭＳ 明朝" panose="02020609040205080304" pitchFamily="17" charset="-128"/>
              <a:ea typeface="ＭＳ 明朝" panose="02020609040205080304" pitchFamily="17" charset="-128"/>
            </a:endParaRPr>
          </a:p>
        </p:txBody>
      </p:sp>
      <p:sp>
        <p:nvSpPr>
          <p:cNvPr id="62" name="テキスト ボックス 61"/>
          <p:cNvSpPr txBox="1"/>
          <p:nvPr/>
        </p:nvSpPr>
        <p:spPr>
          <a:xfrm>
            <a:off x="469441" y="6298244"/>
            <a:ext cx="1745747" cy="630942"/>
          </a:xfrm>
          <a:prstGeom prst="rect">
            <a:avLst/>
          </a:prstGeom>
          <a:noFill/>
        </p:spPr>
        <p:txBody>
          <a:bodyPr wrap="square" rtlCol="0">
            <a:spAutoFit/>
          </a:bodyPr>
          <a:lstStyle/>
          <a:p>
            <a:pPr>
              <a:lnSpc>
                <a:spcPts val="1400"/>
              </a:lnSpc>
            </a:pPr>
            <a:r>
              <a:rPr kumimoji="1" lang="ja-JP" altLang="en-US" sz="1100" dirty="0"/>
              <a:t>国内外から多様な人と情報が集まり、新しい価値を生み出す。</a:t>
            </a:r>
            <a:endParaRPr kumimoji="1" lang="en-US" altLang="ja-JP" sz="1100" dirty="0"/>
          </a:p>
        </p:txBody>
      </p:sp>
      <p:sp>
        <p:nvSpPr>
          <p:cNvPr id="63" name="テキスト ボックス 62"/>
          <p:cNvSpPr txBox="1"/>
          <p:nvPr/>
        </p:nvSpPr>
        <p:spPr>
          <a:xfrm>
            <a:off x="2720692" y="6298316"/>
            <a:ext cx="2068239" cy="630942"/>
          </a:xfrm>
          <a:prstGeom prst="rect">
            <a:avLst/>
          </a:prstGeom>
          <a:noFill/>
        </p:spPr>
        <p:txBody>
          <a:bodyPr wrap="square" rtlCol="0">
            <a:spAutoFit/>
          </a:bodyPr>
          <a:lstStyle/>
          <a:p>
            <a:pPr>
              <a:lnSpc>
                <a:spcPts val="1400"/>
              </a:lnSpc>
            </a:pPr>
            <a:r>
              <a:rPr kumimoji="1" lang="ja-JP" altLang="en-US" sz="1100" dirty="0"/>
              <a:t>日本・世界と関西をつなぎ、広域の人の流れを集めて、まちへつなげる。</a:t>
            </a:r>
            <a:endParaRPr kumimoji="1" lang="en-US" altLang="ja-JP" sz="1100" dirty="0"/>
          </a:p>
        </p:txBody>
      </p:sp>
      <p:sp>
        <p:nvSpPr>
          <p:cNvPr id="64" name="テキスト ボックス 63"/>
          <p:cNvSpPr txBox="1"/>
          <p:nvPr/>
        </p:nvSpPr>
        <p:spPr>
          <a:xfrm>
            <a:off x="5203423" y="6294412"/>
            <a:ext cx="1898146" cy="630942"/>
          </a:xfrm>
          <a:prstGeom prst="rect">
            <a:avLst/>
          </a:prstGeom>
          <a:noFill/>
        </p:spPr>
        <p:txBody>
          <a:bodyPr wrap="square" rtlCol="0">
            <a:spAutoFit/>
          </a:bodyPr>
          <a:lstStyle/>
          <a:p>
            <a:pPr>
              <a:lnSpc>
                <a:spcPts val="1400"/>
              </a:lnSpc>
            </a:pPr>
            <a:r>
              <a:rPr kumimoji="1" lang="ja-JP" altLang="en-US" sz="1100" dirty="0"/>
              <a:t>シンボル性と、懐かしさをもつ、光・緑・水などによる居心地の良い空間形成。</a:t>
            </a:r>
            <a:endParaRPr kumimoji="1" lang="en-US" altLang="ja-JP" sz="1100" dirty="0"/>
          </a:p>
        </p:txBody>
      </p:sp>
      <p:sp>
        <p:nvSpPr>
          <p:cNvPr id="4" name="正方形/長方形 3"/>
          <p:cNvSpPr/>
          <p:nvPr/>
        </p:nvSpPr>
        <p:spPr>
          <a:xfrm>
            <a:off x="287204" y="447684"/>
            <a:ext cx="2943676" cy="190417"/>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テキスト ボックス 45">
            <a:extLst>
              <a:ext uri="{FF2B5EF4-FFF2-40B4-BE49-F238E27FC236}">
                <a16:creationId xmlns:a16="http://schemas.microsoft.com/office/drawing/2014/main" id="{17BF9209-2A19-438D-80F6-F79B197D5A3D}"/>
              </a:ext>
            </a:extLst>
          </p:cNvPr>
          <p:cNvSpPr txBox="1"/>
          <p:nvPr/>
        </p:nvSpPr>
        <p:spPr>
          <a:xfrm>
            <a:off x="258656" y="423937"/>
            <a:ext cx="7107344" cy="480507"/>
          </a:xfrm>
          <a:prstGeom prst="rect">
            <a:avLst/>
          </a:prstGeom>
          <a:noFill/>
        </p:spPr>
        <p:txBody>
          <a:bodyPr wrap="square" lIns="72000" tIns="36000" rIns="72000" bIns="36000" rtlCol="0" anchor="t">
            <a:spAutoFit/>
          </a:bodyPr>
          <a:lstStyle/>
          <a:p>
            <a:pPr marL="88900" indent="-88900"/>
            <a:r>
              <a:rPr kumimoji="1" lang="ja-JP" altLang="en-US" sz="1200" b="1" dirty="0"/>
              <a:t>〇新大阪駅周辺地域が担うべき役割</a:t>
            </a:r>
            <a:endParaRPr kumimoji="1" lang="en-US" altLang="ja-JP" sz="1200" b="1" dirty="0"/>
          </a:p>
          <a:p>
            <a:pPr marL="88900" indent="-88900">
              <a:spcBef>
                <a:spcPts val="300"/>
              </a:spcBef>
            </a:pPr>
            <a:r>
              <a:rPr kumimoji="1" lang="ja-JP" altLang="en-US" sz="1200" b="1" dirty="0"/>
              <a:t>　</a:t>
            </a:r>
            <a:r>
              <a:rPr kumimoji="1" lang="ja-JP" altLang="en-US" sz="1200" b="1" dirty="0" smtClean="0"/>
              <a:t>①</a:t>
            </a:r>
            <a:r>
              <a:rPr kumimoji="1" lang="ja-JP" altLang="en-US" sz="1200" b="1" dirty="0"/>
              <a:t>スーパー・メガリージョンの西の</a:t>
            </a:r>
            <a:r>
              <a:rPr kumimoji="1" lang="ja-JP" altLang="en-US" sz="1200" b="1" dirty="0" smtClean="0"/>
              <a:t>拠点</a:t>
            </a:r>
            <a:r>
              <a:rPr kumimoji="1" lang="en-US" altLang="ja-JP" sz="1200" b="1" dirty="0" smtClean="0"/>
              <a:t>  </a:t>
            </a:r>
            <a:r>
              <a:rPr kumimoji="1" lang="ja-JP" altLang="en-US" sz="1200" b="1" dirty="0" smtClean="0"/>
              <a:t>②</a:t>
            </a:r>
            <a:r>
              <a:rPr kumimoji="1" lang="ja-JP" altLang="en-US" sz="1200" b="1" dirty="0"/>
              <a:t>広域交通のハブ</a:t>
            </a:r>
            <a:r>
              <a:rPr kumimoji="1" lang="ja-JP" altLang="en-US" sz="1200" b="1" dirty="0" smtClean="0"/>
              <a:t>拠点</a:t>
            </a:r>
            <a:r>
              <a:rPr kumimoji="1" lang="en-US" altLang="ja-JP" sz="1200" b="1" dirty="0"/>
              <a:t> </a:t>
            </a:r>
            <a:r>
              <a:rPr kumimoji="1" lang="en-US" altLang="ja-JP" sz="1200" b="1" dirty="0" smtClean="0"/>
              <a:t> </a:t>
            </a:r>
            <a:r>
              <a:rPr kumimoji="1" lang="ja-JP" altLang="en-US" sz="1200" b="1" dirty="0" smtClean="0"/>
              <a:t>③</a:t>
            </a:r>
            <a:r>
              <a:rPr kumimoji="1" lang="ja-JP" altLang="en-US" sz="1200" b="1" dirty="0"/>
              <a:t>関西・アジアのゲートウェイ</a:t>
            </a:r>
            <a:endParaRPr kumimoji="1" lang="en-US" altLang="ja-JP" sz="1200" b="1" dirty="0">
              <a:solidFill>
                <a:srgbClr val="FF0000"/>
              </a:solidFill>
            </a:endParaRPr>
          </a:p>
        </p:txBody>
      </p:sp>
      <p:sp>
        <p:nvSpPr>
          <p:cNvPr id="48" name="正方形/長方形 47"/>
          <p:cNvSpPr/>
          <p:nvPr/>
        </p:nvSpPr>
        <p:spPr>
          <a:xfrm>
            <a:off x="239607" y="883186"/>
            <a:ext cx="2972223" cy="190417"/>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テキスト ボックス 48"/>
          <p:cNvSpPr txBox="1"/>
          <p:nvPr/>
        </p:nvSpPr>
        <p:spPr>
          <a:xfrm>
            <a:off x="239607" y="845005"/>
            <a:ext cx="2954655" cy="276999"/>
          </a:xfrm>
          <a:prstGeom prst="rect">
            <a:avLst/>
          </a:prstGeom>
          <a:noFill/>
        </p:spPr>
        <p:txBody>
          <a:bodyPr wrap="none" rtlCol="0">
            <a:spAutoFit/>
          </a:bodyPr>
          <a:lstStyle/>
          <a:p>
            <a:r>
              <a:rPr kumimoji="1" lang="ja-JP" altLang="en-US" sz="1200" b="1" dirty="0"/>
              <a:t>〇新大阪、十三、淡路の各エリアの分担</a:t>
            </a:r>
          </a:p>
        </p:txBody>
      </p:sp>
      <p:grpSp>
        <p:nvGrpSpPr>
          <p:cNvPr id="8" name="グループ化 7"/>
          <p:cNvGrpSpPr/>
          <p:nvPr/>
        </p:nvGrpSpPr>
        <p:grpSpPr>
          <a:xfrm>
            <a:off x="126185" y="5830438"/>
            <a:ext cx="3124623" cy="276999"/>
            <a:chOff x="6608347" y="2913768"/>
            <a:chExt cx="3124623" cy="276999"/>
          </a:xfrm>
        </p:grpSpPr>
        <p:sp>
          <p:nvSpPr>
            <p:cNvPr id="52" name="正方形/長方形 51"/>
            <p:cNvSpPr/>
            <p:nvPr/>
          </p:nvSpPr>
          <p:spPr>
            <a:xfrm>
              <a:off x="6760747" y="2943597"/>
              <a:ext cx="2972223" cy="190417"/>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p:cNvSpPr txBox="1"/>
            <p:nvPr/>
          </p:nvSpPr>
          <p:spPr>
            <a:xfrm>
              <a:off x="6608347" y="2913768"/>
              <a:ext cx="2954655" cy="276999"/>
            </a:xfrm>
            <a:prstGeom prst="rect">
              <a:avLst/>
            </a:prstGeom>
            <a:noFill/>
          </p:spPr>
          <p:txBody>
            <a:bodyPr wrap="none" rtlCol="0">
              <a:spAutoFit/>
            </a:bodyPr>
            <a:lstStyle/>
            <a:p>
              <a:r>
                <a:rPr kumimoji="1" lang="ja-JP" altLang="en-US" sz="1200" b="1" dirty="0"/>
                <a:t>〇導入すべき都市機能の具体的な考え方</a:t>
              </a:r>
            </a:p>
          </p:txBody>
        </p:sp>
      </p:grpSp>
      <p:sp>
        <p:nvSpPr>
          <p:cNvPr id="34" name="正方形/長方形 33"/>
          <p:cNvSpPr/>
          <p:nvPr/>
        </p:nvSpPr>
        <p:spPr>
          <a:xfrm>
            <a:off x="821584" y="6133934"/>
            <a:ext cx="969153" cy="19710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正方形/長方形 60"/>
          <p:cNvSpPr/>
          <p:nvPr/>
        </p:nvSpPr>
        <p:spPr>
          <a:xfrm>
            <a:off x="3246588" y="6129227"/>
            <a:ext cx="969153" cy="19710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正方形/長方形 64"/>
          <p:cNvSpPr/>
          <p:nvPr/>
        </p:nvSpPr>
        <p:spPr>
          <a:xfrm>
            <a:off x="5667919" y="6132335"/>
            <a:ext cx="969153" cy="19710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テキスト ボックス 68"/>
          <p:cNvSpPr txBox="1"/>
          <p:nvPr/>
        </p:nvSpPr>
        <p:spPr>
          <a:xfrm>
            <a:off x="295659" y="3610016"/>
            <a:ext cx="6866043" cy="2323713"/>
          </a:xfrm>
          <a:prstGeom prst="rect">
            <a:avLst/>
          </a:prstGeom>
          <a:noFill/>
        </p:spPr>
        <p:txBody>
          <a:bodyPr wrap="square" rtlCol="0">
            <a:spAutoFit/>
          </a:bodyPr>
          <a:lstStyle/>
          <a:p>
            <a:pPr marL="142875" indent="-142875" algn="just">
              <a:lnSpc>
                <a:spcPts val="1400"/>
              </a:lnSpc>
            </a:pPr>
            <a:r>
              <a:rPr kumimoji="1" lang="en-US" altLang="ja-JP" sz="1100" b="1" dirty="0" smtClean="0">
                <a:latin typeface="HGPｺﾞｼｯｸM" panose="020B0600000000000000" pitchFamily="50" charset="-128"/>
                <a:ea typeface="HGPｺﾞｼｯｸM" panose="020B0600000000000000" pitchFamily="50" charset="-128"/>
              </a:rPr>
              <a:t>(</a:t>
            </a:r>
            <a:r>
              <a:rPr kumimoji="1" lang="ja-JP" altLang="en-US" sz="1100" b="1" dirty="0" smtClean="0">
                <a:latin typeface="HGPｺﾞｼｯｸM" panose="020B0600000000000000" pitchFamily="50" charset="-128"/>
                <a:ea typeface="HGPｺﾞｼｯｸM" panose="020B0600000000000000" pitchFamily="50" charset="-128"/>
              </a:rPr>
              <a:t>新</a:t>
            </a:r>
            <a:r>
              <a:rPr kumimoji="1" lang="ja-JP" altLang="en-US" sz="1100" b="1" dirty="0">
                <a:latin typeface="HGPｺﾞｼｯｸM" panose="020B0600000000000000" pitchFamily="50" charset="-128"/>
                <a:ea typeface="HGPｺﾞｼｯｸM" panose="020B0600000000000000" pitchFamily="50" charset="-128"/>
              </a:rPr>
              <a:t>大阪駅</a:t>
            </a:r>
            <a:r>
              <a:rPr kumimoji="1" lang="ja-JP" altLang="en-US" sz="1100" b="1" dirty="0" smtClean="0">
                <a:latin typeface="HGPｺﾞｼｯｸM" panose="020B0600000000000000" pitchFamily="50" charset="-128"/>
                <a:ea typeface="HGPｺﾞｼｯｸM" panose="020B0600000000000000" pitchFamily="50" charset="-128"/>
              </a:rPr>
              <a:t>エリア</a:t>
            </a:r>
            <a:r>
              <a:rPr kumimoji="1" lang="en-US" altLang="ja-JP" sz="1100" b="1" dirty="0" smtClean="0">
                <a:latin typeface="HGPｺﾞｼｯｸM" panose="020B0600000000000000" pitchFamily="50" charset="-128"/>
                <a:ea typeface="HGPｺﾞｼｯｸM" panose="020B0600000000000000" pitchFamily="50" charset="-128"/>
              </a:rPr>
              <a:t>)</a:t>
            </a:r>
          </a:p>
          <a:p>
            <a:pPr marL="142875" indent="-142875" algn="just">
              <a:lnSpc>
                <a:spcPts val="1400"/>
              </a:lnSpc>
            </a:pPr>
            <a:r>
              <a:rPr kumimoji="1" lang="en-US" altLang="ja-JP" sz="1050" dirty="0">
                <a:latin typeface="ＭＳ 明朝" panose="02020609040205080304" pitchFamily="17" charset="-128"/>
                <a:ea typeface="ＭＳ 明朝" panose="02020609040205080304" pitchFamily="17" charset="-128"/>
              </a:rPr>
              <a:t> </a:t>
            </a:r>
            <a:r>
              <a:rPr kumimoji="1" lang="en-US" altLang="ja-JP" sz="1050" dirty="0" smtClean="0">
                <a:latin typeface="ＭＳ 明朝" panose="02020609040205080304" pitchFamily="17" charset="-128"/>
                <a:ea typeface="ＭＳ 明朝" panose="02020609040205080304" pitchFamily="17" charset="-128"/>
              </a:rPr>
              <a:t>  </a:t>
            </a:r>
            <a:r>
              <a:rPr kumimoji="1" lang="ja-JP" altLang="en-US" sz="1050" dirty="0" smtClean="0">
                <a:latin typeface="ＭＳ 明朝" panose="02020609040205080304" pitchFamily="17" charset="-128"/>
                <a:ea typeface="ＭＳ 明朝" panose="02020609040205080304" pitchFamily="17" charset="-128"/>
              </a:rPr>
              <a:t>新幹線</a:t>
            </a:r>
            <a:r>
              <a:rPr kumimoji="1" lang="ja-JP" altLang="en-US" sz="1050" dirty="0">
                <a:latin typeface="ＭＳ 明朝" panose="02020609040205080304" pitchFamily="17" charset="-128"/>
                <a:ea typeface="ＭＳ 明朝" panose="02020609040205080304" pitchFamily="17" charset="-128"/>
              </a:rPr>
              <a:t>駅をはじめとする広域交通の利便性が高いポテンシャルを活かして質の高い機能の集積を図り、３つのエリアのリーディング拠点として、国内外の広域の人の流れを集めて、まちに広げる重要な役割を担う。特に、目的地のシンボルとなる大規模な交流施設の立地、広域交通結節施設として人の空間の拡充や高速バス拠点化、駅からまちへの空間の演出などにより、新大阪駅周辺地域の拠点性の向上をけん引する。</a:t>
            </a:r>
          </a:p>
          <a:p>
            <a:pPr marL="142875" indent="-142875" algn="just">
              <a:lnSpc>
                <a:spcPts val="1400"/>
              </a:lnSpc>
              <a:spcBef>
                <a:spcPts val="300"/>
              </a:spcBef>
            </a:pPr>
            <a:r>
              <a:rPr kumimoji="1" lang="en-US" altLang="ja-JP" sz="1100" b="1" dirty="0" smtClean="0">
                <a:latin typeface="HGPｺﾞｼｯｸM" panose="020B0600000000000000" pitchFamily="50" charset="-128"/>
                <a:ea typeface="HGPｺﾞｼｯｸM" panose="020B0600000000000000" pitchFamily="50" charset="-128"/>
              </a:rPr>
              <a:t>(</a:t>
            </a:r>
            <a:r>
              <a:rPr kumimoji="1" lang="ja-JP" altLang="en-US" sz="1100" b="1" dirty="0" smtClean="0">
                <a:latin typeface="HGPｺﾞｼｯｸM" panose="020B0600000000000000" pitchFamily="50" charset="-128"/>
                <a:ea typeface="HGPｺﾞｼｯｸM" panose="020B0600000000000000" pitchFamily="50" charset="-128"/>
              </a:rPr>
              <a:t>十三駅</a:t>
            </a:r>
            <a:r>
              <a:rPr kumimoji="1" lang="ja-JP" altLang="en-US" sz="1100" b="1" dirty="0">
                <a:latin typeface="HGPｺﾞｼｯｸM" panose="020B0600000000000000" pitchFamily="50" charset="-128"/>
                <a:ea typeface="HGPｺﾞｼｯｸM" panose="020B0600000000000000" pitchFamily="50" charset="-128"/>
              </a:rPr>
              <a:t>エリア・淡路駅</a:t>
            </a:r>
            <a:r>
              <a:rPr kumimoji="1" lang="ja-JP" altLang="en-US" sz="1100" b="1" dirty="0" smtClean="0">
                <a:latin typeface="HGPｺﾞｼｯｸM" panose="020B0600000000000000" pitchFamily="50" charset="-128"/>
                <a:ea typeface="HGPｺﾞｼｯｸM" panose="020B0600000000000000" pitchFamily="50" charset="-128"/>
              </a:rPr>
              <a:t>エリア</a:t>
            </a:r>
            <a:r>
              <a:rPr kumimoji="1" lang="en-US" altLang="ja-JP" sz="1100" b="1" dirty="0" smtClean="0">
                <a:latin typeface="HGPｺﾞｼｯｸM" panose="020B0600000000000000" pitchFamily="50" charset="-128"/>
                <a:ea typeface="HGPｺﾞｼｯｸM" panose="020B0600000000000000" pitchFamily="50" charset="-128"/>
              </a:rPr>
              <a:t>)</a:t>
            </a:r>
            <a:endParaRPr kumimoji="1" lang="en-US" altLang="ja-JP" sz="1100" b="1" dirty="0">
              <a:latin typeface="HGPｺﾞｼｯｸM" panose="020B0600000000000000" pitchFamily="50" charset="-128"/>
              <a:ea typeface="HGPｺﾞｼｯｸM" panose="020B0600000000000000" pitchFamily="50" charset="-128"/>
            </a:endParaRPr>
          </a:p>
          <a:p>
            <a:pPr marL="142875" indent="-142875" algn="just">
              <a:lnSpc>
                <a:spcPts val="1400"/>
              </a:lnSpc>
            </a:pPr>
            <a:r>
              <a:rPr kumimoji="1" lang="en-US" altLang="ja-JP" sz="1050" dirty="0" smtClean="0">
                <a:latin typeface="ＭＳ 明朝" panose="02020609040205080304" pitchFamily="17" charset="-128"/>
                <a:ea typeface="ＭＳ 明朝" panose="02020609040205080304" pitchFamily="17" charset="-128"/>
              </a:rPr>
              <a:t>   </a:t>
            </a:r>
            <a:r>
              <a:rPr kumimoji="1" lang="ja-JP" altLang="en-US" sz="1050" dirty="0" smtClean="0">
                <a:latin typeface="ＭＳ 明朝" panose="02020609040205080304" pitchFamily="17" charset="-128"/>
                <a:ea typeface="ＭＳ 明朝" panose="02020609040205080304" pitchFamily="17" charset="-128"/>
              </a:rPr>
              <a:t>新大阪駅エリア</a:t>
            </a:r>
            <a:r>
              <a:rPr kumimoji="1" lang="ja-JP" altLang="en-US" sz="1050" dirty="0">
                <a:latin typeface="ＭＳ 明朝" panose="02020609040205080304" pitchFamily="17" charset="-128"/>
                <a:ea typeface="ＭＳ 明朝" panose="02020609040205080304" pitchFamily="17" charset="-128"/>
              </a:rPr>
              <a:t>と多様な交通モードでネットワークさせつつも、懐かしさや、空間的なゆとりなど新大阪にないそれぞれの特色</a:t>
            </a:r>
            <a:r>
              <a:rPr kumimoji="1" lang="ja-JP" altLang="en-US" sz="1050" dirty="0" smtClean="0">
                <a:latin typeface="ＭＳ 明朝" panose="02020609040205080304" pitchFamily="17" charset="-128"/>
                <a:ea typeface="ＭＳ 明朝" panose="02020609040205080304" pitchFamily="17" charset="-128"/>
              </a:rPr>
              <a:t>を活かした</a:t>
            </a:r>
            <a:r>
              <a:rPr kumimoji="1" lang="ja-JP" altLang="en-US" sz="1050" dirty="0">
                <a:latin typeface="ＭＳ 明朝" panose="02020609040205080304" pitchFamily="17" charset="-128"/>
                <a:ea typeface="ＭＳ 明朝" panose="02020609040205080304" pitchFamily="17" charset="-128"/>
              </a:rPr>
              <a:t>独自性を持つことにより、新大阪駅エリアの役割や広域的な機能を補完するサブ拠点としての役割を担うことで、３エリアが一体となって魅力の高い拠点を形成する。</a:t>
            </a:r>
          </a:p>
          <a:p>
            <a:pPr marL="142875" indent="-142875" algn="just">
              <a:lnSpc>
                <a:spcPts val="1400"/>
              </a:lnSpc>
              <a:spcBef>
                <a:spcPts val="300"/>
              </a:spcBef>
            </a:pPr>
            <a:r>
              <a:rPr kumimoji="1" lang="en-US" altLang="ja-JP" sz="1100" b="1" dirty="0" smtClean="0">
                <a:latin typeface="HGPｺﾞｼｯｸM" panose="020B0600000000000000" pitchFamily="50" charset="-128"/>
                <a:ea typeface="HGPｺﾞｼｯｸM" panose="020B0600000000000000" pitchFamily="50" charset="-128"/>
              </a:rPr>
              <a:t>(3</a:t>
            </a:r>
            <a:r>
              <a:rPr kumimoji="1" lang="ja-JP" altLang="en-US" sz="1100" b="1" dirty="0" smtClean="0">
                <a:latin typeface="HGPｺﾞｼｯｸM" panose="020B0600000000000000" pitchFamily="50" charset="-128"/>
                <a:ea typeface="HGPｺﾞｼｯｸM" panose="020B0600000000000000" pitchFamily="50" charset="-128"/>
              </a:rPr>
              <a:t>エリア共通</a:t>
            </a:r>
            <a:r>
              <a:rPr kumimoji="1" lang="en-US" altLang="ja-JP" sz="1100" b="1" dirty="0" smtClean="0">
                <a:latin typeface="HGPｺﾞｼｯｸM" panose="020B0600000000000000" pitchFamily="50" charset="-128"/>
                <a:ea typeface="HGPｺﾞｼｯｸM" panose="020B0600000000000000" pitchFamily="50" charset="-128"/>
              </a:rPr>
              <a:t>)</a:t>
            </a:r>
          </a:p>
          <a:p>
            <a:pPr marL="142875" indent="-142875" algn="just">
              <a:lnSpc>
                <a:spcPts val="1400"/>
              </a:lnSpc>
            </a:pPr>
            <a:r>
              <a:rPr kumimoji="1" lang="ja-JP" altLang="en-US" sz="1050" dirty="0" smtClean="0">
                <a:latin typeface="ＭＳ 明朝" panose="02020609040205080304" pitchFamily="17" charset="-128"/>
                <a:ea typeface="ＭＳ 明朝" panose="02020609040205080304" pitchFamily="17" charset="-128"/>
              </a:rPr>
              <a:t>　　各エリア</a:t>
            </a:r>
            <a:r>
              <a:rPr kumimoji="1" lang="ja-JP" altLang="en-US" sz="1050" dirty="0">
                <a:latin typeface="ＭＳ 明朝" panose="02020609040205080304" pitchFamily="17" charset="-128"/>
                <a:ea typeface="ＭＳ 明朝" panose="02020609040205080304" pitchFamily="17" charset="-128"/>
              </a:rPr>
              <a:t>においては、駅とまちが一体となった居心地のよい歩きたくなるまちなかの空間の形成を図り、駅からの人の流れ（広域からの交流人口）と、まちからの人の流れ（定着人口）を生み出す。</a:t>
            </a:r>
          </a:p>
        </p:txBody>
      </p:sp>
      <p:pic>
        <p:nvPicPr>
          <p:cNvPr id="15" name="図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70650" y="7418175"/>
            <a:ext cx="847292" cy="565144"/>
          </a:xfrm>
          <a:prstGeom prst="rect">
            <a:avLst/>
          </a:prstGeom>
        </p:spPr>
      </p:pic>
      <p:pic>
        <p:nvPicPr>
          <p:cNvPr id="16" name="図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02844" y="6873127"/>
            <a:ext cx="844066" cy="562570"/>
          </a:xfrm>
          <a:prstGeom prst="rect">
            <a:avLst/>
          </a:prstGeom>
        </p:spPr>
      </p:pic>
      <p:pic>
        <p:nvPicPr>
          <p:cNvPr id="18" name="図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90644" y="6841259"/>
            <a:ext cx="843945" cy="562489"/>
          </a:xfrm>
          <a:prstGeom prst="rect">
            <a:avLst/>
          </a:prstGeom>
        </p:spPr>
      </p:pic>
      <p:pic>
        <p:nvPicPr>
          <p:cNvPr id="19" name="図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75412" y="6850524"/>
            <a:ext cx="918977" cy="553224"/>
          </a:xfrm>
          <a:prstGeom prst="rect">
            <a:avLst/>
          </a:prstGeom>
        </p:spPr>
      </p:pic>
      <p:pic>
        <p:nvPicPr>
          <p:cNvPr id="20" name="図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29882" y="6846126"/>
            <a:ext cx="843240" cy="562020"/>
          </a:xfrm>
          <a:prstGeom prst="rect">
            <a:avLst/>
          </a:prstGeom>
        </p:spPr>
      </p:pic>
      <p:pic>
        <p:nvPicPr>
          <p:cNvPr id="21" name="図 2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66146" y="7424847"/>
            <a:ext cx="928243" cy="619097"/>
          </a:xfrm>
          <a:prstGeom prst="rect">
            <a:avLst/>
          </a:prstGeom>
        </p:spPr>
      </p:pic>
      <p:pic>
        <p:nvPicPr>
          <p:cNvPr id="22" name="図 2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289856" y="7420163"/>
            <a:ext cx="844733" cy="563156"/>
          </a:xfrm>
          <a:prstGeom prst="rect">
            <a:avLst/>
          </a:prstGeom>
        </p:spPr>
      </p:pic>
      <p:pic>
        <p:nvPicPr>
          <p:cNvPr id="24" name="図 2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05173" y="6876674"/>
            <a:ext cx="838533" cy="559022"/>
          </a:xfrm>
          <a:prstGeom prst="rect">
            <a:avLst/>
          </a:prstGeom>
        </p:spPr>
      </p:pic>
      <p:pic>
        <p:nvPicPr>
          <p:cNvPr id="25" name="図 2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170650" y="6847908"/>
            <a:ext cx="833968" cy="555840"/>
          </a:xfrm>
          <a:prstGeom prst="rect">
            <a:avLst/>
          </a:prstGeom>
        </p:spPr>
      </p:pic>
      <p:pic>
        <p:nvPicPr>
          <p:cNvPr id="26" name="図 25"/>
          <p:cNvPicPr>
            <a:picLocks noChangeAspect="1"/>
          </p:cNvPicPr>
          <p:nvPr/>
        </p:nvPicPr>
        <p:blipFill rotWithShape="1">
          <a:blip r:embed="rId12" cstate="print">
            <a:extLst>
              <a:ext uri="{28A0092B-C50C-407E-A947-70E740481C1C}">
                <a14:useLocalDpi xmlns:a14="http://schemas.microsoft.com/office/drawing/2010/main" val="0"/>
              </a:ext>
            </a:extLst>
          </a:blip>
          <a:srcRect l="6371"/>
          <a:stretch/>
        </p:blipFill>
        <p:spPr>
          <a:xfrm>
            <a:off x="3830538" y="7431982"/>
            <a:ext cx="859683" cy="611962"/>
          </a:xfrm>
          <a:prstGeom prst="rect">
            <a:avLst/>
          </a:prstGeom>
        </p:spPr>
      </p:pic>
      <p:pic>
        <p:nvPicPr>
          <p:cNvPr id="27" name="図 2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92778" y="7454737"/>
            <a:ext cx="842269" cy="561372"/>
          </a:xfrm>
          <a:prstGeom prst="rect">
            <a:avLst/>
          </a:prstGeom>
        </p:spPr>
      </p:pic>
      <p:sp>
        <p:nvSpPr>
          <p:cNvPr id="2" name="スライド番号プレースホルダー 1"/>
          <p:cNvSpPr>
            <a:spLocks noGrp="1"/>
          </p:cNvSpPr>
          <p:nvPr>
            <p:ph type="sldNum" sz="quarter" idx="12"/>
          </p:nvPr>
        </p:nvSpPr>
        <p:spPr>
          <a:xfrm>
            <a:off x="2964179" y="10169102"/>
            <a:ext cx="1700927" cy="569240"/>
          </a:xfrm>
        </p:spPr>
        <p:txBody>
          <a:bodyPr/>
          <a:lstStyle/>
          <a:p>
            <a:pPr algn="ctr"/>
            <a:r>
              <a:rPr kumimoji="1" lang="en-US" altLang="ja-JP" b="1" dirty="0" smtClean="0">
                <a:solidFill>
                  <a:schemeClr val="tx1">
                    <a:lumMod val="65000"/>
                    <a:lumOff val="35000"/>
                  </a:schemeClr>
                </a:solidFill>
                <a:latin typeface="+mn-ea"/>
              </a:rPr>
              <a:t>-</a:t>
            </a:r>
            <a:r>
              <a:rPr kumimoji="1" lang="ja-JP" altLang="en-US" b="1" dirty="0">
                <a:solidFill>
                  <a:schemeClr val="tx1">
                    <a:lumMod val="65000"/>
                    <a:lumOff val="35000"/>
                  </a:schemeClr>
                </a:solidFill>
                <a:latin typeface="+mn-ea"/>
              </a:rPr>
              <a:t>３</a:t>
            </a:r>
            <a:r>
              <a:rPr kumimoji="1" lang="en-US" altLang="ja-JP" b="1" dirty="0" smtClean="0">
                <a:solidFill>
                  <a:schemeClr val="tx1">
                    <a:lumMod val="65000"/>
                    <a:lumOff val="35000"/>
                  </a:schemeClr>
                </a:solidFill>
                <a:latin typeface="+mn-ea"/>
              </a:rPr>
              <a:t>-</a:t>
            </a:r>
            <a:endParaRPr kumimoji="1" lang="ja-JP" altLang="en-US" b="1" dirty="0">
              <a:solidFill>
                <a:schemeClr val="tx1">
                  <a:lumMod val="65000"/>
                  <a:lumOff val="35000"/>
                </a:schemeClr>
              </a:solidFill>
              <a:latin typeface="+mn-ea"/>
            </a:endParaRPr>
          </a:p>
        </p:txBody>
      </p:sp>
      <p:pic>
        <p:nvPicPr>
          <p:cNvPr id="3" name="図 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400766" y="7452111"/>
            <a:ext cx="848222" cy="565481"/>
          </a:xfrm>
          <a:prstGeom prst="rect">
            <a:avLst/>
          </a:prstGeom>
        </p:spPr>
      </p:pic>
      <p:sp>
        <p:nvSpPr>
          <p:cNvPr id="47" name="テキスト ボックス 46"/>
          <p:cNvSpPr txBox="1"/>
          <p:nvPr/>
        </p:nvSpPr>
        <p:spPr>
          <a:xfrm>
            <a:off x="239606" y="1050441"/>
            <a:ext cx="3075303" cy="990015"/>
          </a:xfrm>
          <a:prstGeom prst="rect">
            <a:avLst/>
          </a:prstGeom>
          <a:noFill/>
        </p:spPr>
        <p:txBody>
          <a:bodyPr wrap="square" rtlCol="0">
            <a:spAutoFit/>
          </a:bodyPr>
          <a:lstStyle/>
          <a:p>
            <a:pPr marL="142875" indent="-142875" algn="just">
              <a:lnSpc>
                <a:spcPts val="1400"/>
              </a:lnSpc>
            </a:pPr>
            <a:r>
              <a:rPr kumimoji="1" lang="ja-JP" altLang="en-US" sz="1050" dirty="0">
                <a:latin typeface="ＭＳ 明朝" panose="02020609040205080304" pitchFamily="17" charset="-128"/>
                <a:ea typeface="ＭＳ 明朝" panose="02020609040205080304" pitchFamily="17" charset="-128"/>
              </a:rPr>
              <a:t>　</a:t>
            </a:r>
            <a:r>
              <a:rPr kumimoji="1" lang="ja-JP" altLang="en-US" sz="1050" dirty="0" smtClean="0">
                <a:latin typeface="ＭＳ 明朝" panose="02020609040205080304" pitchFamily="17" charset="-128"/>
                <a:ea typeface="ＭＳ 明朝" panose="02020609040205080304" pitchFamily="17" charset="-128"/>
              </a:rPr>
              <a:t>　新</a:t>
            </a:r>
            <a:r>
              <a:rPr kumimoji="1" lang="ja-JP" altLang="en-US" sz="1050" dirty="0">
                <a:latin typeface="ＭＳ 明朝" panose="02020609040205080304" pitchFamily="17" charset="-128"/>
                <a:ea typeface="ＭＳ 明朝" panose="02020609040205080304" pitchFamily="17" charset="-128"/>
              </a:rPr>
              <a:t>大阪駅周辺地域全体としては、３つの駅を中心とした来訪者の徒歩圏において、防災性を高めることはもとより、現状の土地利用にも配慮しながら、交流促進・交通結節・都市空間の機能向上を図る</a:t>
            </a:r>
            <a:r>
              <a:rPr kumimoji="1" lang="ja-JP" altLang="en-US" sz="1050" dirty="0" smtClean="0">
                <a:latin typeface="ＭＳ 明朝" panose="02020609040205080304" pitchFamily="17" charset="-128"/>
                <a:ea typeface="ＭＳ 明朝" panose="02020609040205080304" pitchFamily="17" charset="-128"/>
              </a:rPr>
              <a:t>。</a:t>
            </a:r>
            <a:endParaRPr kumimoji="1" lang="ja-JP" altLang="en-US" sz="1050"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13147155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184988" y="3368073"/>
            <a:ext cx="2020050" cy="181429"/>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p:cNvSpPr/>
          <p:nvPr/>
        </p:nvSpPr>
        <p:spPr>
          <a:xfrm>
            <a:off x="184988" y="4323055"/>
            <a:ext cx="1381875" cy="181429"/>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p:cNvPicPr>
            <a:picLocks noChangeAspect="1"/>
          </p:cNvPicPr>
          <p:nvPr/>
        </p:nvPicPr>
        <p:blipFill>
          <a:blip r:embed="rId2"/>
          <a:stretch>
            <a:fillRect/>
          </a:stretch>
        </p:blipFill>
        <p:spPr>
          <a:xfrm>
            <a:off x="285299" y="2122429"/>
            <a:ext cx="6949969" cy="1006587"/>
          </a:xfrm>
          <a:prstGeom prst="rect">
            <a:avLst/>
          </a:prstGeom>
        </p:spPr>
      </p:pic>
      <p:grpSp>
        <p:nvGrpSpPr>
          <p:cNvPr id="4" name="グループ化 3"/>
          <p:cNvGrpSpPr/>
          <p:nvPr/>
        </p:nvGrpSpPr>
        <p:grpSpPr>
          <a:xfrm>
            <a:off x="268193" y="186840"/>
            <a:ext cx="6205124" cy="307777"/>
            <a:chOff x="290878" y="1494631"/>
            <a:chExt cx="7046913" cy="291156"/>
          </a:xfrm>
        </p:grpSpPr>
        <p:sp>
          <p:nvSpPr>
            <p:cNvPr id="5" name="テキスト ボックス 15"/>
            <p:cNvSpPr txBox="1"/>
            <p:nvPr/>
          </p:nvSpPr>
          <p:spPr>
            <a:xfrm>
              <a:off x="290878" y="1527343"/>
              <a:ext cx="207645" cy="228600"/>
            </a:xfrm>
            <a:prstGeom prst="rect">
              <a:avLst/>
            </a:prstGeom>
            <a:solidFill>
              <a:schemeClr val="tx1"/>
            </a:solidFill>
            <a:ln w="6350">
              <a:solidFill>
                <a:prstClr val="black"/>
              </a:solidFill>
            </a:ln>
          </p:spPr>
          <p:txBody>
            <a:bodyPr rot="0" spcFirstLastPara="0" vert="horz" wrap="square" lIns="0" tIns="0" rIns="0" bIns="0" numCol="1" spcCol="0" rtlCol="0" fromWordArt="0" anchor="t" anchorCtr="0" forceAA="0" compatLnSpc="1">
              <a:prstTxWarp prst="textNoShape">
                <a:avLst/>
              </a:prstTxWarp>
              <a:noAutofit/>
            </a:bodyPr>
            <a:lstStyle/>
            <a:p>
              <a:pPr algn="ctr">
                <a:lnSpc>
                  <a:spcPts val="1633"/>
                </a:lnSpc>
              </a:pPr>
              <a:r>
                <a:rPr lang="ja-JP" altLang="en-US" sz="1452" kern="100"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３</a:t>
              </a:r>
            </a:p>
          </p:txBody>
        </p:sp>
        <p:cxnSp>
          <p:nvCxnSpPr>
            <p:cNvPr id="6" name="直線コネクタ 5"/>
            <p:cNvCxnSpPr/>
            <p:nvPr/>
          </p:nvCxnSpPr>
          <p:spPr>
            <a:xfrm>
              <a:off x="394701" y="1760510"/>
              <a:ext cx="694309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498524" y="1494631"/>
              <a:ext cx="3353118" cy="291156"/>
            </a:xfrm>
            <a:prstGeom prst="rect">
              <a:avLst/>
            </a:prstGeom>
            <a:noFill/>
          </p:spPr>
          <p:txBody>
            <a:bodyPr wrap="square" rtlCol="0">
              <a:spAutoFit/>
            </a:bodyPr>
            <a:lstStyle/>
            <a:p>
              <a:r>
                <a:rPr lang="ja-JP" altLang="en-US" sz="1400" b="1" dirty="0">
                  <a:latin typeface="HGPｺﾞｼｯｸM" panose="020B0600000000000000" pitchFamily="50" charset="-128"/>
                  <a:ea typeface="HGPｺﾞｼｯｸM" panose="020B0600000000000000" pitchFamily="50" charset="-128"/>
                </a:rPr>
                <a:t>エリア計画</a:t>
              </a:r>
              <a:endParaRPr kumimoji="1" lang="ja-JP" altLang="en-US" sz="1400" dirty="0">
                <a:latin typeface="HGPｺﾞｼｯｸM" panose="020B0600000000000000" pitchFamily="50" charset="-128"/>
                <a:ea typeface="HGPｺﾞｼｯｸM" panose="020B0600000000000000" pitchFamily="50" charset="-128"/>
              </a:endParaRPr>
            </a:p>
          </p:txBody>
        </p:sp>
      </p:grpSp>
      <p:sp>
        <p:nvSpPr>
          <p:cNvPr id="8" name="テキスト ボックス 7">
            <a:extLst>
              <a:ext uri="{FF2B5EF4-FFF2-40B4-BE49-F238E27FC236}">
                <a16:creationId xmlns:a16="http://schemas.microsoft.com/office/drawing/2014/main" id="{78A41174-AE38-4640-AC40-68206D70051C}"/>
              </a:ext>
            </a:extLst>
          </p:cNvPr>
          <p:cNvSpPr txBox="1"/>
          <p:nvPr/>
        </p:nvSpPr>
        <p:spPr>
          <a:xfrm>
            <a:off x="333997" y="1019742"/>
            <a:ext cx="6891791" cy="1169551"/>
          </a:xfrm>
          <a:prstGeom prst="rect">
            <a:avLst/>
          </a:prstGeom>
          <a:noFill/>
          <a:ln>
            <a:noFill/>
          </a:ln>
        </p:spPr>
        <p:txBody>
          <a:bodyPr wrap="square" rtlCol="0" anchor="t">
            <a:spAutoFit/>
          </a:bodyPr>
          <a:lstStyle/>
          <a:p>
            <a:pPr>
              <a:lnSpc>
                <a:spcPts val="1400"/>
              </a:lnSpc>
            </a:pPr>
            <a:r>
              <a:rPr kumimoji="1" lang="ja-JP" altLang="en-US" sz="1050" dirty="0">
                <a:latin typeface="ＭＳ 明朝" panose="02020609040205080304" pitchFamily="17" charset="-128"/>
                <a:ea typeface="ＭＳ 明朝" panose="02020609040205080304" pitchFamily="17" charset="-128"/>
              </a:rPr>
              <a:t>　新大阪駅エリアは、リーディング拠点として、新幹線駅の徒歩圏であるというポテンシャルを活かして、新幹線新駅関連プロジェクトと民間都市開発プロジェクトにより、都市機能の向上を図る。</a:t>
            </a:r>
            <a:endParaRPr kumimoji="1" lang="en-US" altLang="ja-JP" sz="1050" dirty="0">
              <a:latin typeface="ＭＳ 明朝" panose="02020609040205080304" pitchFamily="17" charset="-128"/>
              <a:ea typeface="ＭＳ 明朝" panose="02020609040205080304" pitchFamily="17" charset="-128"/>
            </a:endParaRPr>
          </a:p>
          <a:p>
            <a:pPr>
              <a:lnSpc>
                <a:spcPts val="1400"/>
              </a:lnSpc>
            </a:pPr>
            <a:r>
              <a:rPr kumimoji="1" lang="ja-JP" altLang="en-US" sz="1050" dirty="0">
                <a:latin typeface="ＭＳ 明朝" panose="02020609040205080304" pitchFamily="17" charset="-128"/>
                <a:ea typeface="ＭＳ 明朝" panose="02020609040205080304" pitchFamily="17" charset="-128"/>
              </a:rPr>
              <a:t>　リニア中央新幹線などの新駅の位置は定まっていないが、民間都市開発の機運が高まりがあることから、これまでの検討内容を盛り込んだエリア計画を策定し、新しいまちづくりを進める。</a:t>
            </a:r>
            <a:endParaRPr kumimoji="1" lang="en-US" altLang="ja-JP" sz="1050" dirty="0">
              <a:latin typeface="ＭＳ 明朝" panose="02020609040205080304" pitchFamily="17" charset="-128"/>
              <a:ea typeface="ＭＳ 明朝" panose="02020609040205080304" pitchFamily="17" charset="-128"/>
            </a:endParaRPr>
          </a:p>
          <a:p>
            <a:pPr>
              <a:lnSpc>
                <a:spcPts val="1400"/>
              </a:lnSpc>
            </a:pPr>
            <a:r>
              <a:rPr kumimoji="1" lang="ja-JP" altLang="en-US" sz="1050" dirty="0">
                <a:latin typeface="ＭＳ 明朝" panose="02020609040205080304" pitchFamily="17" charset="-128"/>
                <a:ea typeface="ＭＳ 明朝" panose="02020609040205080304" pitchFamily="17" charset="-128"/>
              </a:rPr>
              <a:t>　民間都市開発が先行し、今後、新幹線新駅の位置が示されるなどのタイミングを踏まえて、エリア計画を更新し新幹線新駅に関連するプロジェクトを進める。</a:t>
            </a:r>
            <a:endParaRPr kumimoji="1" lang="en-US" altLang="ja-JP" sz="1050" dirty="0">
              <a:latin typeface="ＭＳ 明朝" panose="02020609040205080304" pitchFamily="17" charset="-128"/>
              <a:ea typeface="ＭＳ 明朝" panose="02020609040205080304" pitchFamily="17" charset="-128"/>
            </a:endParaRPr>
          </a:p>
        </p:txBody>
      </p:sp>
      <p:sp>
        <p:nvSpPr>
          <p:cNvPr id="77" name="正方形/長方形 76"/>
          <p:cNvSpPr/>
          <p:nvPr/>
        </p:nvSpPr>
        <p:spPr>
          <a:xfrm>
            <a:off x="268193" y="777447"/>
            <a:ext cx="2436907" cy="249525"/>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ts val="1200"/>
              </a:lnSpc>
            </a:pPr>
            <a:r>
              <a:rPr kumimoji="1" lang="ja-JP" altLang="en-US" sz="1200" dirty="0">
                <a:latin typeface="HGPｺﾞｼｯｸM" panose="020B0600000000000000" pitchFamily="50" charset="-128"/>
                <a:ea typeface="HGPｺﾞｼｯｸM" panose="020B0600000000000000" pitchFamily="50" charset="-128"/>
              </a:rPr>
              <a:t>新大阪駅エリア計画の作成の背景</a:t>
            </a:r>
          </a:p>
        </p:txBody>
      </p:sp>
      <p:sp>
        <p:nvSpPr>
          <p:cNvPr id="78" name="正方形/長方形 77"/>
          <p:cNvSpPr/>
          <p:nvPr/>
        </p:nvSpPr>
        <p:spPr>
          <a:xfrm>
            <a:off x="268193" y="3072049"/>
            <a:ext cx="2436907" cy="249525"/>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ts val="1200"/>
              </a:lnSpc>
            </a:pPr>
            <a:r>
              <a:rPr kumimoji="1" lang="ja-JP" altLang="en-US" sz="1200" dirty="0">
                <a:latin typeface="HGPｺﾞｼｯｸM" panose="020B0600000000000000" pitchFamily="50" charset="-128"/>
                <a:ea typeface="HGPｺﾞｼｯｸM" panose="020B0600000000000000" pitchFamily="50" charset="-128"/>
              </a:rPr>
              <a:t>まちづくりの基本的な進め方</a:t>
            </a:r>
          </a:p>
        </p:txBody>
      </p:sp>
      <p:sp>
        <p:nvSpPr>
          <p:cNvPr id="13" name="正方形/長方形 12"/>
          <p:cNvSpPr/>
          <p:nvPr/>
        </p:nvSpPr>
        <p:spPr>
          <a:xfrm>
            <a:off x="268193" y="497646"/>
            <a:ext cx="2436907" cy="249525"/>
          </a:xfrm>
          <a:prstGeom prst="rect">
            <a:avLst/>
          </a:prstGeom>
          <a:noFill/>
          <a:ln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ts val="1200"/>
              </a:lnSpc>
            </a:pPr>
            <a:r>
              <a:rPr kumimoji="1" lang="ja-JP" altLang="en-US" sz="1200" dirty="0">
                <a:solidFill>
                  <a:schemeClr val="tx1"/>
                </a:solidFill>
                <a:latin typeface="HGPｺﾞｼｯｸM" panose="020B0600000000000000" pitchFamily="50" charset="-128"/>
                <a:ea typeface="HGPｺﾞｼｯｸM" panose="020B0600000000000000" pitchFamily="50" charset="-128"/>
              </a:rPr>
              <a:t>新大阪駅エリア計画</a:t>
            </a:r>
          </a:p>
        </p:txBody>
      </p:sp>
      <p:sp>
        <p:nvSpPr>
          <p:cNvPr id="11" name="テキスト ボックス 10"/>
          <p:cNvSpPr txBox="1"/>
          <p:nvPr/>
        </p:nvSpPr>
        <p:spPr>
          <a:xfrm>
            <a:off x="184988" y="6591209"/>
            <a:ext cx="7069864" cy="630942"/>
          </a:xfrm>
          <a:prstGeom prst="rect">
            <a:avLst/>
          </a:prstGeom>
          <a:noFill/>
        </p:spPr>
        <p:txBody>
          <a:bodyPr wrap="square" rtlCol="0" anchor="ctr">
            <a:spAutoFit/>
          </a:bodyPr>
          <a:lstStyle/>
          <a:p>
            <a:pPr marL="182563" indent="-180975">
              <a:lnSpc>
                <a:spcPts val="1400"/>
              </a:lnSpc>
            </a:pPr>
            <a:r>
              <a:rPr kumimoji="1" lang="en-US" altLang="ja-JP" sz="1100" b="1" dirty="0">
                <a:latin typeface="HGPｺﾞｼｯｸM" panose="020B0600000000000000" pitchFamily="50" charset="-128"/>
                <a:ea typeface="HGPｺﾞｼｯｸM" panose="020B0600000000000000" pitchFamily="50" charset="-128"/>
              </a:rPr>
              <a:t>〔</a:t>
            </a:r>
            <a:r>
              <a:rPr kumimoji="1" lang="ja-JP" altLang="en-US" sz="1100" b="1" dirty="0">
                <a:latin typeface="HGPｺﾞｼｯｸM" panose="020B0600000000000000" pitchFamily="50" charset="-128"/>
                <a:ea typeface="HGPｺﾞｼｯｸM" panose="020B0600000000000000" pitchFamily="50" charset="-128"/>
              </a:rPr>
              <a:t>人と人をつなぎエリアの活性化を図る取組み（ソフト施策）</a:t>
            </a:r>
            <a:r>
              <a:rPr kumimoji="1" lang="en-US" altLang="ja-JP" sz="1100" b="1" dirty="0">
                <a:latin typeface="HGPｺﾞｼｯｸM" panose="020B0600000000000000" pitchFamily="50" charset="-128"/>
                <a:ea typeface="HGPｺﾞｼｯｸM" panose="020B0600000000000000" pitchFamily="50" charset="-128"/>
              </a:rPr>
              <a:t>〕</a:t>
            </a:r>
          </a:p>
          <a:p>
            <a:pPr marL="85725" indent="-84138">
              <a:lnSpc>
                <a:spcPts val="1400"/>
              </a:lnSpc>
            </a:pPr>
            <a:r>
              <a:rPr kumimoji="1" lang="ja-JP" altLang="en-US" sz="1200" dirty="0">
                <a:latin typeface="HGPｺﾞｼｯｸM" panose="020B0600000000000000" pitchFamily="50" charset="-128"/>
                <a:ea typeface="HGPｺﾞｼｯｸM" panose="020B0600000000000000" pitchFamily="50" charset="-128"/>
              </a:rPr>
              <a:t>　</a:t>
            </a:r>
            <a:r>
              <a:rPr kumimoji="1" lang="ja-JP" altLang="en-US" sz="1200" dirty="0" smtClean="0">
                <a:latin typeface="HGPｺﾞｼｯｸM" panose="020B0600000000000000" pitchFamily="50" charset="-128"/>
                <a:ea typeface="HGPｺﾞｼｯｸM" panose="020B0600000000000000" pitchFamily="50" charset="-128"/>
              </a:rPr>
              <a:t>　</a:t>
            </a:r>
            <a:r>
              <a:rPr kumimoji="1" lang="ja-JP" altLang="en-US" sz="1050" dirty="0" smtClean="0">
                <a:latin typeface="ＭＳ 明朝" panose="02020609040205080304" pitchFamily="17" charset="-128"/>
                <a:ea typeface="ＭＳ 明朝" panose="02020609040205080304" pitchFamily="17" charset="-128"/>
              </a:rPr>
              <a:t>エリアの価値を高めるために官民連携したソフト施策が必要であり、まちづくりを担う組織やプロジェクト組成の取り組みを進める。</a:t>
            </a:r>
            <a:endParaRPr kumimoji="1" lang="en-US" altLang="ja-JP" sz="1050" dirty="0">
              <a:latin typeface="ＭＳ 明朝" panose="02020609040205080304" pitchFamily="17" charset="-128"/>
              <a:ea typeface="ＭＳ 明朝" panose="02020609040205080304" pitchFamily="17" charset="-128"/>
            </a:endParaRPr>
          </a:p>
        </p:txBody>
      </p:sp>
      <p:sp>
        <p:nvSpPr>
          <p:cNvPr id="15" name="テキスト ボックス 2"/>
          <p:cNvSpPr txBox="1">
            <a:spLocks noChangeArrowheads="1"/>
          </p:cNvSpPr>
          <p:nvPr/>
        </p:nvSpPr>
        <p:spPr bwMode="auto">
          <a:xfrm>
            <a:off x="4371930" y="6592738"/>
            <a:ext cx="2853858" cy="138499"/>
          </a:xfrm>
          <a:prstGeom prst="rect">
            <a:avLst/>
          </a:prstGeom>
          <a:noFill/>
          <a:ln w="9525">
            <a:noFill/>
            <a:miter lim="800000"/>
            <a:headEnd/>
            <a:tailEnd/>
          </a:ln>
        </p:spPr>
        <p:txBody>
          <a:bodyPr rot="0" vert="horz" wrap="square" lIns="72000" tIns="0" rIns="72000" bIns="0" anchor="t" anchorCtr="0">
            <a:spAutoFit/>
          </a:bodyPr>
          <a:lstStyle/>
          <a:p>
            <a:pPr>
              <a:spcAft>
                <a:spcPts val="0"/>
              </a:spcAft>
            </a:pPr>
            <a:r>
              <a:rPr lang="ja-JP" sz="900" kern="100" dirty="0">
                <a:effectLst/>
                <a:latin typeface="Century" panose="02040604050505020304" pitchFamily="18" charset="0"/>
                <a:ea typeface="ＭＳ 明朝" panose="02020609040205080304" pitchFamily="17" charset="-128"/>
                <a:cs typeface="Times New Roman" panose="02020603050405020304" pitchFamily="18" charset="0"/>
              </a:rPr>
              <a:t>図</a:t>
            </a:r>
            <a:r>
              <a:rPr lang="en-US" altLang="ja-JP" sz="900" kern="100" dirty="0">
                <a:latin typeface="Century" panose="02040604050505020304" pitchFamily="18" charset="0"/>
                <a:ea typeface="ＭＳ 明朝" panose="02020609040205080304" pitchFamily="17" charset="-128"/>
                <a:cs typeface="Times New Roman" panose="02020603050405020304" pitchFamily="18" charset="0"/>
              </a:rPr>
              <a:t>9</a:t>
            </a:r>
            <a:r>
              <a:rPr lang="ja-JP" sz="900" kern="100" dirty="0" err="1">
                <a:effectLst/>
                <a:latin typeface="Century" panose="02040604050505020304" pitchFamily="18" charset="0"/>
                <a:ea typeface="ＭＳ 明朝" panose="02020609040205080304" pitchFamily="17" charset="-128"/>
                <a:cs typeface="Times New Roman" panose="02020603050405020304" pitchFamily="18" charset="0"/>
              </a:rPr>
              <a:t>．</a:t>
            </a:r>
            <a:r>
              <a:rPr lang="ja-JP" altLang="en-US" sz="900" kern="100" dirty="0">
                <a:latin typeface="Century" panose="02040604050505020304" pitchFamily="18" charset="0"/>
                <a:ea typeface="ＭＳ 明朝" panose="02020609040205080304" pitchFamily="17" charset="-128"/>
                <a:cs typeface="Times New Roman" panose="02020603050405020304" pitchFamily="18" charset="0"/>
              </a:rPr>
              <a:t>都市機能の向上を図るゾーン</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pic>
        <p:nvPicPr>
          <p:cNvPr id="10" name="図 9"/>
          <p:cNvPicPr>
            <a:picLocks noChangeAspect="1"/>
          </p:cNvPicPr>
          <p:nvPr/>
        </p:nvPicPr>
        <p:blipFill rotWithShape="1">
          <a:blip r:embed="rId3"/>
          <a:srcRect r="13721" b="20445"/>
          <a:stretch/>
        </p:blipFill>
        <p:spPr>
          <a:xfrm>
            <a:off x="3422655" y="3187700"/>
            <a:ext cx="3921670" cy="3351829"/>
          </a:xfrm>
          <a:prstGeom prst="rect">
            <a:avLst/>
          </a:prstGeom>
        </p:spPr>
      </p:pic>
      <p:sp>
        <p:nvSpPr>
          <p:cNvPr id="18" name="テキスト ボックス 2"/>
          <p:cNvSpPr txBox="1">
            <a:spLocks noChangeArrowheads="1"/>
          </p:cNvSpPr>
          <p:nvPr/>
        </p:nvSpPr>
        <p:spPr bwMode="auto">
          <a:xfrm>
            <a:off x="882462" y="10209948"/>
            <a:ext cx="5899338" cy="138499"/>
          </a:xfrm>
          <a:prstGeom prst="rect">
            <a:avLst/>
          </a:prstGeom>
          <a:noFill/>
          <a:ln w="9525">
            <a:noFill/>
            <a:miter lim="800000"/>
            <a:headEnd/>
            <a:tailEnd/>
          </a:ln>
        </p:spPr>
        <p:txBody>
          <a:bodyPr rot="0" vert="horz" wrap="square" lIns="72000" tIns="0" rIns="72000" bIns="0" anchor="t" anchorCtr="0">
            <a:spAutoFit/>
          </a:bodyPr>
          <a:lstStyle/>
          <a:p>
            <a:pPr>
              <a:spcAft>
                <a:spcPts val="0"/>
              </a:spcAft>
            </a:pPr>
            <a:r>
              <a:rPr lang="ja-JP" altLang="en-US" sz="900" kern="100" dirty="0" smtClean="0">
                <a:latin typeface="Century" panose="02040604050505020304" pitchFamily="18" charset="0"/>
                <a:ea typeface="ＭＳ 明朝" panose="02020609040205080304" pitchFamily="17" charset="-128"/>
                <a:cs typeface="Times New Roman" panose="02020603050405020304" pitchFamily="18" charset="0"/>
              </a:rPr>
              <a:t>図</a:t>
            </a:r>
            <a:r>
              <a:rPr lang="en-US" altLang="ja-JP" sz="900" kern="100" dirty="0" smtClean="0">
                <a:latin typeface="Century" panose="02040604050505020304" pitchFamily="18" charset="0"/>
                <a:ea typeface="ＭＳ 明朝" panose="02020609040205080304" pitchFamily="17" charset="-128"/>
                <a:cs typeface="Times New Roman" panose="02020603050405020304" pitchFamily="18" charset="0"/>
              </a:rPr>
              <a:t>10</a:t>
            </a:r>
            <a:r>
              <a:rPr lang="ja-JP" altLang="en-US" sz="900" kern="100" dirty="0" err="1" smtClean="0">
                <a:latin typeface="Century" panose="02040604050505020304" pitchFamily="18" charset="0"/>
                <a:ea typeface="ＭＳ 明朝" panose="02020609040205080304" pitchFamily="17" charset="-128"/>
                <a:cs typeface="Times New Roman" panose="02020603050405020304" pitchFamily="18" charset="0"/>
              </a:rPr>
              <a:t>．</a:t>
            </a:r>
            <a:r>
              <a:rPr lang="ja-JP" altLang="en-US" sz="900" kern="100" dirty="0" smtClean="0">
                <a:effectLst/>
                <a:latin typeface="Century" panose="02040604050505020304" pitchFamily="18" charset="0"/>
                <a:ea typeface="ＭＳ 明朝" panose="02020609040205080304" pitchFamily="17" charset="-128"/>
                <a:cs typeface="Times New Roman" panose="02020603050405020304" pitchFamily="18" charset="0"/>
              </a:rPr>
              <a:t>機能の向上を図るゾーンにおける駅とまちが一体となった</a:t>
            </a:r>
            <a:r>
              <a:rPr lang="ja-JP" altLang="en-US" sz="900" kern="100" dirty="0" smtClean="0">
                <a:latin typeface="Century" panose="02040604050505020304" pitchFamily="18" charset="0"/>
                <a:ea typeface="ＭＳ 明朝" panose="02020609040205080304" pitchFamily="17" charset="-128"/>
                <a:cs typeface="Times New Roman" panose="02020603050405020304" pitchFamily="18" charset="0"/>
              </a:rPr>
              <a:t>空間形成</a:t>
            </a:r>
            <a:r>
              <a:rPr lang="ja-JP" altLang="en-US" sz="900" kern="100" dirty="0" smtClean="0">
                <a:effectLst/>
                <a:latin typeface="Century" panose="02040604050505020304" pitchFamily="18" charset="0"/>
                <a:ea typeface="ＭＳ 明朝" panose="02020609040205080304" pitchFamily="17" charset="-128"/>
                <a:cs typeface="Times New Roman" panose="02020603050405020304" pitchFamily="18" charset="0"/>
              </a:rPr>
              <a:t>と周辺ゾーンの関係性のイメージ</a:t>
            </a:r>
            <a:endParaRPr lang="en-US" altLang="ja-JP" sz="900" kern="100" dirty="0" smtClean="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9" name="スライド番号プレースホルダー 8"/>
          <p:cNvSpPr>
            <a:spLocks noGrp="1"/>
          </p:cNvSpPr>
          <p:nvPr>
            <p:ph type="sldNum" sz="quarter" idx="12"/>
          </p:nvPr>
        </p:nvSpPr>
        <p:spPr>
          <a:xfrm>
            <a:off x="3005607" y="10196887"/>
            <a:ext cx="1700927" cy="569240"/>
          </a:xfrm>
        </p:spPr>
        <p:txBody>
          <a:bodyPr/>
          <a:lstStyle/>
          <a:p>
            <a:pPr algn="ctr"/>
            <a:r>
              <a:rPr kumimoji="1" lang="en-US" altLang="ja-JP" b="1" dirty="0" smtClean="0">
                <a:solidFill>
                  <a:schemeClr val="tx1">
                    <a:lumMod val="65000"/>
                    <a:lumOff val="35000"/>
                  </a:schemeClr>
                </a:solidFill>
                <a:latin typeface="+mn-ea"/>
              </a:rPr>
              <a:t>-</a:t>
            </a:r>
            <a:r>
              <a:rPr kumimoji="1" lang="ja-JP" altLang="en-US" b="1" dirty="0" smtClean="0">
                <a:solidFill>
                  <a:schemeClr val="tx1">
                    <a:lumMod val="65000"/>
                    <a:lumOff val="35000"/>
                  </a:schemeClr>
                </a:solidFill>
                <a:latin typeface="+mn-ea"/>
              </a:rPr>
              <a:t>４</a:t>
            </a:r>
            <a:r>
              <a:rPr kumimoji="1" lang="en-US" altLang="ja-JP" b="1" dirty="0" smtClean="0">
                <a:solidFill>
                  <a:schemeClr val="tx1">
                    <a:lumMod val="65000"/>
                    <a:lumOff val="35000"/>
                  </a:schemeClr>
                </a:solidFill>
                <a:latin typeface="+mn-ea"/>
              </a:rPr>
              <a:t>-</a:t>
            </a:r>
            <a:endParaRPr kumimoji="1" lang="ja-JP" altLang="en-US" b="1" dirty="0">
              <a:solidFill>
                <a:schemeClr val="tx1">
                  <a:lumMod val="65000"/>
                  <a:lumOff val="35000"/>
                </a:schemeClr>
              </a:solidFill>
              <a:latin typeface="+mn-ea"/>
            </a:endParaRPr>
          </a:p>
        </p:txBody>
      </p:sp>
      <p:sp>
        <p:nvSpPr>
          <p:cNvPr id="79" name="テキスト ボックス 78">
            <a:extLst>
              <a:ext uri="{FF2B5EF4-FFF2-40B4-BE49-F238E27FC236}">
                <a16:creationId xmlns:a16="http://schemas.microsoft.com/office/drawing/2014/main" id="{78A41174-AE38-4640-AC40-68206D70051C}"/>
              </a:ext>
            </a:extLst>
          </p:cNvPr>
          <p:cNvSpPr txBox="1"/>
          <p:nvPr/>
        </p:nvSpPr>
        <p:spPr>
          <a:xfrm>
            <a:off x="85724" y="3299977"/>
            <a:ext cx="3390901" cy="3349635"/>
          </a:xfrm>
          <a:prstGeom prst="rect">
            <a:avLst/>
          </a:prstGeom>
          <a:noFill/>
          <a:ln>
            <a:noFill/>
          </a:ln>
        </p:spPr>
        <p:txBody>
          <a:bodyPr wrap="square" rtlCol="0" anchor="t">
            <a:spAutoFit/>
          </a:bodyPr>
          <a:lstStyle/>
          <a:p>
            <a:pPr marL="180975" indent="-180975">
              <a:lnSpc>
                <a:spcPts val="1400"/>
              </a:lnSpc>
            </a:pPr>
            <a:r>
              <a:rPr kumimoji="1" lang="ja-JP" altLang="en-US" sz="1200" b="1" dirty="0">
                <a:latin typeface="HGPｺﾞｼｯｸM" panose="020B0600000000000000" pitchFamily="50" charset="-128"/>
                <a:ea typeface="HGPｺﾞｼｯｸM" panose="020B0600000000000000" pitchFamily="50" charset="-128"/>
              </a:rPr>
              <a:t>〇都市機能の向上を図るゾーン</a:t>
            </a:r>
            <a:endParaRPr kumimoji="1" lang="en-US" altLang="ja-JP" sz="1200" b="1" dirty="0">
              <a:latin typeface="HGPｺﾞｼｯｸM" panose="020B0600000000000000" pitchFamily="50" charset="-128"/>
              <a:ea typeface="HGPｺﾞｼｯｸM" panose="020B0600000000000000" pitchFamily="50" charset="-128"/>
            </a:endParaRPr>
          </a:p>
          <a:p>
            <a:pPr marL="180975" indent="-180975">
              <a:lnSpc>
                <a:spcPts val="1400"/>
              </a:lnSpc>
            </a:pPr>
            <a:r>
              <a:rPr kumimoji="1" lang="ja-JP" altLang="en-US" sz="1150" dirty="0">
                <a:latin typeface="ＭＳ 明朝" panose="02020609040205080304" pitchFamily="17" charset="-128"/>
                <a:ea typeface="ＭＳ 明朝" panose="02020609040205080304" pitchFamily="17" charset="-128"/>
              </a:rPr>
              <a:t>　　</a:t>
            </a:r>
            <a:r>
              <a:rPr kumimoji="1" lang="ja-JP" altLang="en-US" sz="1050" dirty="0">
                <a:latin typeface="ＭＳ 明朝" panose="02020609040205080304" pitchFamily="17" charset="-128"/>
                <a:ea typeface="ＭＳ 明朝" panose="02020609040205080304" pitchFamily="17" charset="-128"/>
              </a:rPr>
              <a:t>ビジネスや観光での駅からまちへの人の流れと、周辺から駅への人の流れが交わる駅から</a:t>
            </a:r>
            <a:r>
              <a:rPr kumimoji="1" lang="en-US" altLang="ja-JP" sz="1050" dirty="0">
                <a:latin typeface="ＭＳ 明朝" panose="02020609040205080304" pitchFamily="17" charset="-128"/>
                <a:ea typeface="ＭＳ 明朝" panose="02020609040205080304" pitchFamily="17" charset="-128"/>
              </a:rPr>
              <a:t>500m</a:t>
            </a:r>
            <a:r>
              <a:rPr kumimoji="1" lang="ja-JP" altLang="en-US" sz="1050" dirty="0">
                <a:latin typeface="ＭＳ 明朝" panose="02020609040205080304" pitchFamily="17" charset="-128"/>
                <a:ea typeface="ＭＳ 明朝" panose="02020609040205080304" pitchFamily="17" charset="-128"/>
              </a:rPr>
              <a:t>圏域（来訪者の徒歩圏）で、まとまりのある商業地域などを、都市機能の向上を図るゾーンとする。</a:t>
            </a:r>
            <a:endParaRPr kumimoji="1" lang="en-US" altLang="ja-JP" sz="1050" dirty="0">
              <a:latin typeface="ＭＳ 明朝" panose="02020609040205080304" pitchFamily="17" charset="-128"/>
              <a:ea typeface="ＭＳ 明朝" panose="02020609040205080304" pitchFamily="17" charset="-128"/>
            </a:endParaRPr>
          </a:p>
          <a:p>
            <a:pPr marL="180975" indent="-180975">
              <a:lnSpc>
                <a:spcPts val="1400"/>
              </a:lnSpc>
              <a:spcBef>
                <a:spcPts val="600"/>
              </a:spcBef>
            </a:pPr>
            <a:r>
              <a:rPr kumimoji="1" lang="ja-JP" altLang="en-US" sz="1200" b="1" dirty="0" smtClean="0">
                <a:latin typeface="HGPｺﾞｼｯｸM" panose="020B0600000000000000" pitchFamily="50" charset="-128"/>
                <a:ea typeface="HGPｺﾞｼｯｸM" panose="020B0600000000000000" pitchFamily="50" charset="-128"/>
              </a:rPr>
              <a:t>〇まちづくりの進め方</a:t>
            </a:r>
            <a:endParaRPr kumimoji="1" lang="en-US" altLang="ja-JP" sz="1200" b="1" dirty="0" smtClean="0">
              <a:latin typeface="HGPｺﾞｼｯｸM" panose="020B0600000000000000" pitchFamily="50" charset="-128"/>
              <a:ea typeface="HGPｺﾞｼｯｸM" panose="020B0600000000000000" pitchFamily="50" charset="-128"/>
            </a:endParaRPr>
          </a:p>
          <a:p>
            <a:pPr marL="180975" indent="-180975">
              <a:lnSpc>
                <a:spcPts val="1400"/>
              </a:lnSpc>
            </a:pPr>
            <a:r>
              <a:rPr kumimoji="1" lang="ja-JP" altLang="en-US" sz="1200" dirty="0" smtClean="0">
                <a:latin typeface="ＭＳ 明朝" panose="02020609040205080304" pitchFamily="17" charset="-128"/>
                <a:ea typeface="ＭＳ 明朝" panose="02020609040205080304" pitchFamily="17" charset="-128"/>
              </a:rPr>
              <a:t> </a:t>
            </a:r>
            <a:r>
              <a:rPr kumimoji="1" lang="en-US" altLang="ja-JP" sz="1100" b="1" dirty="0" smtClean="0">
                <a:latin typeface="HGPｺﾞｼｯｸM" panose="020B0600000000000000" pitchFamily="50" charset="-128"/>
                <a:ea typeface="HGPｺﾞｼｯｸM" panose="020B0600000000000000" pitchFamily="50" charset="-128"/>
              </a:rPr>
              <a:t>〔</a:t>
            </a:r>
            <a:r>
              <a:rPr kumimoji="1" lang="ja-JP" altLang="en-US" sz="1100" b="1" dirty="0" smtClean="0">
                <a:latin typeface="HGPｺﾞｼｯｸM" panose="020B0600000000000000" pitchFamily="50" charset="-128"/>
                <a:ea typeface="HGPｺﾞｼｯｸM" panose="020B0600000000000000" pitchFamily="50" charset="-128"/>
              </a:rPr>
              <a:t>駅まち一体の空間づくり（ハード整備）</a:t>
            </a:r>
            <a:r>
              <a:rPr kumimoji="1" lang="en-US" altLang="ja-JP" sz="1100" b="1" dirty="0" smtClean="0">
                <a:latin typeface="HGPｺﾞｼｯｸM" panose="020B0600000000000000" pitchFamily="50" charset="-128"/>
                <a:ea typeface="HGPｺﾞｼｯｸM" panose="020B0600000000000000" pitchFamily="50" charset="-128"/>
              </a:rPr>
              <a:t>〕</a:t>
            </a:r>
          </a:p>
          <a:p>
            <a:pPr marL="180975" indent="-180975">
              <a:lnSpc>
                <a:spcPts val="1400"/>
              </a:lnSpc>
            </a:pPr>
            <a:r>
              <a:rPr kumimoji="1" lang="ja-JP" altLang="en-US" sz="1150" dirty="0" smtClean="0">
                <a:latin typeface="ＭＳ 明朝" panose="02020609040205080304" pitchFamily="17" charset="-128"/>
                <a:ea typeface="ＭＳ 明朝" panose="02020609040205080304" pitchFamily="17" charset="-128"/>
              </a:rPr>
              <a:t>　　</a:t>
            </a:r>
            <a:r>
              <a:rPr kumimoji="1" lang="ja-JP" altLang="en-US" sz="1050" dirty="0" smtClean="0">
                <a:latin typeface="ＭＳ 明朝" panose="02020609040205080304" pitchFamily="17" charset="-128"/>
                <a:ea typeface="ＭＳ 明朝" panose="02020609040205080304" pitchFamily="17" charset="-128"/>
              </a:rPr>
              <a:t>土地利用に配慮し、駅まち一体として、駅の周辺の</a:t>
            </a:r>
            <a:r>
              <a:rPr kumimoji="1" lang="ja-JP" altLang="en-US" sz="1050" dirty="0">
                <a:latin typeface="ＭＳ 明朝" panose="02020609040205080304" pitchFamily="17" charset="-128"/>
                <a:ea typeface="ＭＳ 明朝" panose="02020609040205080304" pitchFamily="17" charset="-128"/>
              </a:rPr>
              <a:t>６</a:t>
            </a:r>
            <a:r>
              <a:rPr kumimoji="1" lang="ja-JP" altLang="en-US" sz="1050" dirty="0" smtClean="0">
                <a:latin typeface="ＭＳ 明朝" panose="02020609040205080304" pitchFamily="17" charset="-128"/>
                <a:ea typeface="ＭＳ 明朝" panose="02020609040205080304" pitchFamily="17" charset="-128"/>
              </a:rPr>
              <a:t>ブロックごとに人の主要動線を設けて、エリア価値の高める機能の集積と、居心地が良く歩きたくなるまちなかの形成を図る。</a:t>
            </a:r>
            <a:endParaRPr kumimoji="1" lang="en-US" altLang="ja-JP" sz="1050" dirty="0" smtClean="0">
              <a:latin typeface="ＭＳ 明朝" panose="02020609040205080304" pitchFamily="17" charset="-128"/>
              <a:ea typeface="ＭＳ 明朝" panose="02020609040205080304" pitchFamily="17" charset="-128"/>
            </a:endParaRPr>
          </a:p>
          <a:p>
            <a:pPr marL="266700" indent="-85725">
              <a:lnSpc>
                <a:spcPts val="1400"/>
              </a:lnSpc>
              <a:spcBef>
                <a:spcPts val="600"/>
              </a:spcBef>
            </a:pPr>
            <a:r>
              <a:rPr kumimoji="1" lang="ja-JP" altLang="en-US" sz="1150" b="1" u="sng" dirty="0" smtClean="0">
                <a:latin typeface="HGPｺﾞｼｯｸM" panose="020B0600000000000000" pitchFamily="50" charset="-128"/>
                <a:ea typeface="HGPｺﾞｼｯｸM" panose="020B0600000000000000" pitchFamily="50" charset="-128"/>
              </a:rPr>
              <a:t>・新幹線新駅</a:t>
            </a:r>
            <a:r>
              <a:rPr kumimoji="1" lang="ja-JP" altLang="en-US" sz="1150" b="1" u="sng" dirty="0">
                <a:latin typeface="HGPｺﾞｼｯｸM" panose="020B0600000000000000" pitchFamily="50" charset="-128"/>
                <a:ea typeface="HGPｺﾞｼｯｸM" panose="020B0600000000000000" pitchFamily="50" charset="-128"/>
              </a:rPr>
              <a:t>関連</a:t>
            </a:r>
            <a:r>
              <a:rPr kumimoji="1" lang="ja-JP" altLang="en-US" sz="1150" b="1" u="sng" dirty="0" smtClean="0">
                <a:latin typeface="HGPｺﾞｼｯｸM" panose="020B0600000000000000" pitchFamily="50" charset="-128"/>
                <a:ea typeface="HGPｺﾞｼｯｸM" panose="020B0600000000000000" pitchFamily="50" charset="-128"/>
              </a:rPr>
              <a:t>プロジェクト</a:t>
            </a:r>
            <a:endParaRPr kumimoji="1" lang="en-US" altLang="ja-JP" sz="1150" b="1" u="sng" dirty="0" smtClean="0">
              <a:latin typeface="HGPｺﾞｼｯｸM" panose="020B0600000000000000" pitchFamily="50" charset="-128"/>
              <a:ea typeface="HGPｺﾞｼｯｸM" panose="020B0600000000000000" pitchFamily="50" charset="-128"/>
            </a:endParaRPr>
          </a:p>
          <a:p>
            <a:pPr marL="266700" indent="-85725">
              <a:lnSpc>
                <a:spcPts val="1400"/>
              </a:lnSpc>
            </a:pPr>
            <a:r>
              <a:rPr kumimoji="1" lang="en-US" altLang="ja-JP" sz="1150" dirty="0">
                <a:latin typeface="HGPｺﾞｼｯｸM" panose="020B0600000000000000" pitchFamily="50" charset="-128"/>
                <a:ea typeface="HGPｺﾞｼｯｸM" panose="020B0600000000000000" pitchFamily="50" charset="-128"/>
              </a:rPr>
              <a:t> </a:t>
            </a:r>
            <a:r>
              <a:rPr kumimoji="1" lang="en-US" altLang="ja-JP" sz="1150" dirty="0" smtClean="0">
                <a:latin typeface="HGPｺﾞｼｯｸM" panose="020B0600000000000000" pitchFamily="50" charset="-128"/>
                <a:ea typeface="HGPｺﾞｼｯｸM" panose="020B0600000000000000" pitchFamily="50" charset="-128"/>
              </a:rPr>
              <a:t>  </a:t>
            </a:r>
            <a:r>
              <a:rPr kumimoji="1" lang="ja-JP" altLang="en-US" sz="1150" dirty="0">
                <a:latin typeface="HGPｺﾞｼｯｸM" panose="020B0600000000000000" pitchFamily="50" charset="-128"/>
                <a:ea typeface="HGPｺﾞｼｯｸM" panose="020B0600000000000000" pitchFamily="50" charset="-128"/>
              </a:rPr>
              <a:t> </a:t>
            </a:r>
            <a:r>
              <a:rPr kumimoji="1" lang="ja-JP" altLang="en-US" sz="1050" dirty="0" smtClean="0">
                <a:latin typeface="ＭＳ 明朝" panose="02020609040205080304" pitchFamily="17" charset="-128"/>
                <a:ea typeface="ＭＳ 明朝" panose="02020609040205080304" pitchFamily="17" charset="-128"/>
              </a:rPr>
              <a:t>広域</a:t>
            </a:r>
            <a:r>
              <a:rPr kumimoji="1" lang="ja-JP" altLang="en-US" sz="1050" dirty="0">
                <a:latin typeface="ＭＳ 明朝" panose="02020609040205080304" pitchFamily="17" charset="-128"/>
                <a:ea typeface="ＭＳ 明朝" panose="02020609040205080304" pitchFamily="17" charset="-128"/>
              </a:rPr>
              <a:t>交通結節施設、大規模交流施設、駅とまちをつなぐ歩行者動線、新大阪連絡線新駅ビル</a:t>
            </a:r>
            <a:r>
              <a:rPr kumimoji="1" lang="ja-JP" altLang="en-US" sz="1050" dirty="0" smtClean="0">
                <a:latin typeface="ＭＳ 明朝" panose="02020609040205080304" pitchFamily="17" charset="-128"/>
                <a:ea typeface="ＭＳ 明朝" panose="02020609040205080304" pitchFamily="17" charset="-128"/>
              </a:rPr>
              <a:t>開発</a:t>
            </a:r>
            <a:endParaRPr kumimoji="1" lang="en-US" altLang="ja-JP" sz="1050" dirty="0" smtClean="0">
              <a:latin typeface="ＭＳ 明朝" panose="02020609040205080304" pitchFamily="17" charset="-128"/>
              <a:ea typeface="ＭＳ 明朝" panose="02020609040205080304" pitchFamily="17" charset="-128"/>
            </a:endParaRPr>
          </a:p>
          <a:p>
            <a:pPr marL="266700" indent="-85725">
              <a:lnSpc>
                <a:spcPts val="1400"/>
              </a:lnSpc>
              <a:spcBef>
                <a:spcPts val="400"/>
              </a:spcBef>
            </a:pPr>
            <a:r>
              <a:rPr kumimoji="1" lang="ja-JP" altLang="en-US" sz="1150" b="1" u="sng" dirty="0" smtClean="0">
                <a:latin typeface="HGPｺﾞｼｯｸM" panose="020B0600000000000000" pitchFamily="50" charset="-128"/>
                <a:ea typeface="HGPｺﾞｼｯｸM" panose="020B0600000000000000" pitchFamily="50" charset="-128"/>
              </a:rPr>
              <a:t>・民間都市開発プロジェクト</a:t>
            </a:r>
            <a:endParaRPr kumimoji="1" lang="en-US" altLang="ja-JP" sz="1150" b="1" u="sng" dirty="0" smtClean="0">
              <a:latin typeface="HGPｺﾞｼｯｸM" panose="020B0600000000000000" pitchFamily="50" charset="-128"/>
              <a:ea typeface="HGPｺﾞｼｯｸM" panose="020B0600000000000000" pitchFamily="50" charset="-128"/>
            </a:endParaRPr>
          </a:p>
          <a:p>
            <a:pPr marL="266700" indent="-85725">
              <a:lnSpc>
                <a:spcPts val="1400"/>
              </a:lnSpc>
            </a:pPr>
            <a:r>
              <a:rPr kumimoji="1" lang="en-US" altLang="ja-JP" sz="1150" dirty="0">
                <a:latin typeface="ＭＳ 明朝" panose="02020609040205080304" pitchFamily="17" charset="-128"/>
                <a:ea typeface="ＭＳ 明朝" panose="02020609040205080304" pitchFamily="17" charset="-128"/>
              </a:rPr>
              <a:t> </a:t>
            </a:r>
            <a:r>
              <a:rPr kumimoji="1" lang="en-US" altLang="ja-JP" sz="1150" dirty="0" smtClean="0">
                <a:latin typeface="ＭＳ 明朝" panose="02020609040205080304" pitchFamily="17" charset="-128"/>
                <a:ea typeface="ＭＳ 明朝" panose="02020609040205080304" pitchFamily="17" charset="-128"/>
              </a:rPr>
              <a:t> </a:t>
            </a:r>
            <a:r>
              <a:rPr kumimoji="1" lang="ja-JP" altLang="en-US" sz="1050" spc="-80" dirty="0" smtClean="0">
                <a:latin typeface="ＭＳ 明朝" panose="02020609040205080304" pitchFamily="17" charset="-128"/>
                <a:ea typeface="ＭＳ 明朝" panose="02020609040205080304" pitchFamily="17" charset="-128"/>
              </a:rPr>
              <a:t>大規模な敷地における建て替え、土地利用転換などの開発</a:t>
            </a:r>
            <a:endParaRPr kumimoji="1" lang="en-US" altLang="ja-JP" sz="1050" spc="-80" dirty="0">
              <a:latin typeface="ＭＳ 明朝" panose="02020609040205080304" pitchFamily="17" charset="-128"/>
              <a:ea typeface="ＭＳ 明朝" panose="02020609040205080304" pitchFamily="17" charset="-128"/>
            </a:endParaRPr>
          </a:p>
        </p:txBody>
      </p:sp>
      <p:pic>
        <p:nvPicPr>
          <p:cNvPr id="16" name="図 15"/>
          <p:cNvPicPr>
            <a:picLocks noChangeAspect="1"/>
          </p:cNvPicPr>
          <p:nvPr/>
        </p:nvPicPr>
        <p:blipFill>
          <a:blip r:embed="rId4"/>
          <a:stretch>
            <a:fillRect/>
          </a:stretch>
        </p:blipFill>
        <p:spPr>
          <a:xfrm>
            <a:off x="451034" y="7222151"/>
            <a:ext cx="6733884" cy="2950330"/>
          </a:xfrm>
          <a:prstGeom prst="rect">
            <a:avLst/>
          </a:prstGeom>
        </p:spPr>
      </p:pic>
    </p:spTree>
    <p:extLst>
      <p:ext uri="{BB962C8B-B14F-4D97-AF65-F5344CB8AC3E}">
        <p14:creationId xmlns:p14="http://schemas.microsoft.com/office/powerpoint/2010/main" val="19808642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304800" y="189595"/>
            <a:ext cx="6286500" cy="29817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200" b="1" dirty="0">
              <a:solidFill>
                <a:schemeClr val="tx1"/>
              </a:solidFill>
              <a:latin typeface="HGPｺﾞｼｯｸM" panose="020B0600000000000000" pitchFamily="50" charset="-128"/>
              <a:ea typeface="HGPｺﾞｼｯｸM" panose="020B0600000000000000" pitchFamily="50" charset="-128"/>
            </a:endParaRPr>
          </a:p>
        </p:txBody>
      </p:sp>
      <p:sp>
        <p:nvSpPr>
          <p:cNvPr id="7" name="テキスト ボックス 6">
            <a:extLst>
              <a:ext uri="{FF2B5EF4-FFF2-40B4-BE49-F238E27FC236}">
                <a16:creationId xmlns:a16="http://schemas.microsoft.com/office/drawing/2014/main" id="{9DE325FD-24E5-456D-A3F1-521806D6409F}"/>
              </a:ext>
            </a:extLst>
          </p:cNvPr>
          <p:cNvSpPr txBox="1"/>
          <p:nvPr/>
        </p:nvSpPr>
        <p:spPr>
          <a:xfrm>
            <a:off x="436563" y="9536911"/>
            <a:ext cx="6526316" cy="925894"/>
          </a:xfrm>
          <a:prstGeom prst="rect">
            <a:avLst/>
          </a:prstGeom>
          <a:noFill/>
          <a:ln>
            <a:noFill/>
          </a:ln>
        </p:spPr>
        <p:txBody>
          <a:bodyPr wrap="square" rtlCol="0" anchor="t">
            <a:spAutoFit/>
          </a:bodyPr>
          <a:lstStyle/>
          <a:p>
            <a:pPr>
              <a:lnSpc>
                <a:spcPts val="1300"/>
              </a:lnSpc>
            </a:pPr>
            <a:r>
              <a:rPr kumimoji="1" lang="ja-JP" altLang="en-US" sz="1050" dirty="0" smtClean="0">
                <a:latin typeface="ＭＳ 明朝" panose="02020609040205080304" pitchFamily="17" charset="-128"/>
                <a:ea typeface="ＭＳ 明朝" panose="02020609040205080304" pitchFamily="17" charset="-128"/>
              </a:rPr>
              <a:t> 新大阪駅エリアのハード整備に合わせたエリアの価値を高め</a:t>
            </a:r>
            <a:r>
              <a:rPr kumimoji="1" lang="ja-JP" altLang="en-US" sz="1050" dirty="0">
                <a:latin typeface="ＭＳ 明朝" panose="02020609040205080304" pitchFamily="17" charset="-128"/>
                <a:ea typeface="ＭＳ 明朝" panose="02020609040205080304" pitchFamily="17" charset="-128"/>
              </a:rPr>
              <a:t>る</a:t>
            </a:r>
            <a:r>
              <a:rPr kumimoji="1" lang="ja-JP" altLang="en-US" sz="1050" dirty="0" smtClean="0">
                <a:latin typeface="ＭＳ 明朝" panose="02020609040205080304" pitchFamily="17" charset="-128"/>
                <a:ea typeface="ＭＳ 明朝" panose="02020609040205080304" pitchFamily="17" charset="-128"/>
              </a:rPr>
              <a:t>官民連携のソフト施策（エリアマネジメントなど）は、テーマを定めつつ、まちづくり</a:t>
            </a:r>
            <a:r>
              <a:rPr kumimoji="1" lang="ja-JP" altLang="en-US" sz="1050" dirty="0">
                <a:latin typeface="ＭＳ 明朝" panose="02020609040205080304" pitchFamily="17" charset="-128"/>
                <a:ea typeface="ＭＳ 明朝" panose="02020609040205080304" pitchFamily="17" charset="-128"/>
              </a:rPr>
              <a:t>を担う</a:t>
            </a:r>
            <a:r>
              <a:rPr kumimoji="1" lang="ja-JP" altLang="en-US" sz="1050" dirty="0" smtClean="0">
                <a:latin typeface="ＭＳ 明朝" panose="02020609040205080304" pitchFamily="17" charset="-128"/>
                <a:ea typeface="ＭＳ 明朝" panose="02020609040205080304" pitchFamily="17" charset="-128"/>
              </a:rPr>
              <a:t>組織や、プロジェクトの組成</a:t>
            </a:r>
            <a:r>
              <a:rPr kumimoji="1" lang="ja-JP" altLang="en-US" sz="1050" dirty="0">
                <a:latin typeface="ＭＳ 明朝" panose="02020609040205080304" pitchFamily="17" charset="-128"/>
                <a:ea typeface="ＭＳ 明朝" panose="02020609040205080304" pitchFamily="17" charset="-128"/>
              </a:rPr>
              <a:t>の取り組みを進める</a:t>
            </a:r>
            <a:r>
              <a:rPr kumimoji="1" lang="ja-JP" altLang="en-US" sz="1050" dirty="0" smtClean="0">
                <a:latin typeface="ＭＳ 明朝" panose="02020609040205080304" pitchFamily="17" charset="-128"/>
                <a:ea typeface="ＭＳ 明朝" panose="02020609040205080304" pitchFamily="17" charset="-128"/>
              </a:rPr>
              <a:t>。</a:t>
            </a:r>
            <a:r>
              <a:rPr kumimoji="1" lang="ja-JP" altLang="en-US" sz="1050" dirty="0">
                <a:latin typeface="ＭＳ 明朝" panose="02020609040205080304" pitchFamily="17" charset="-128"/>
                <a:ea typeface="ＭＳ 明朝" panose="02020609040205080304" pitchFamily="17" charset="-128"/>
              </a:rPr>
              <a:t>なお、</a:t>
            </a:r>
            <a:r>
              <a:rPr kumimoji="1" lang="ja-JP" altLang="en-US" sz="1050" dirty="0" smtClean="0">
                <a:latin typeface="ＭＳ 明朝" panose="02020609040205080304" pitchFamily="17" charset="-128"/>
                <a:ea typeface="ＭＳ 明朝" panose="02020609040205080304" pitchFamily="17" charset="-128"/>
              </a:rPr>
              <a:t>大規模な民間都市開発においては、これらの取り組みを期待する。</a:t>
            </a:r>
            <a:endParaRPr kumimoji="1" lang="en-US" altLang="ja-JP" sz="1050" dirty="0">
              <a:latin typeface="ＭＳ 明朝" panose="02020609040205080304" pitchFamily="17" charset="-128"/>
              <a:ea typeface="ＭＳ 明朝" panose="02020609040205080304" pitchFamily="17" charset="-128"/>
            </a:endParaRPr>
          </a:p>
          <a:p>
            <a:pPr marL="266700" indent="-266700">
              <a:lnSpc>
                <a:spcPts val="1300"/>
              </a:lnSpc>
            </a:pPr>
            <a:r>
              <a:rPr kumimoji="1" lang="ja-JP" altLang="en-US" sz="1050" dirty="0">
                <a:latin typeface="ＭＳ 明朝" panose="02020609040205080304" pitchFamily="17" charset="-128"/>
                <a:ea typeface="ＭＳ 明朝" panose="02020609040205080304" pitchFamily="17" charset="-128"/>
              </a:rPr>
              <a:t>　</a:t>
            </a:r>
            <a:r>
              <a:rPr kumimoji="1" lang="ja-JP" altLang="en-US" sz="1050" dirty="0" smtClean="0">
                <a:latin typeface="ＭＳ 明朝" panose="02020609040205080304" pitchFamily="17" charset="-128"/>
                <a:ea typeface="ＭＳ 明朝" panose="02020609040205080304" pitchFamily="17" charset="-128"/>
              </a:rPr>
              <a:t>例：企業</a:t>
            </a:r>
            <a:r>
              <a:rPr kumimoji="1" lang="ja-JP" altLang="en-US" sz="1050" dirty="0">
                <a:latin typeface="ＭＳ 明朝" panose="02020609040205080304" pitchFamily="17" charset="-128"/>
                <a:ea typeface="ＭＳ 明朝" panose="02020609040205080304" pitchFamily="17" charset="-128"/>
              </a:rPr>
              <a:t>や人の誘致の方策、イベント、文化・エンタメ機能の誘致、エリア防災、新しいテクノロジーやスマート技術（モビリティ、人等）の実証実験　</a:t>
            </a:r>
            <a:endParaRPr kumimoji="1" lang="en-US" altLang="ja-JP" sz="1050" dirty="0">
              <a:latin typeface="ＭＳ 明朝" panose="02020609040205080304" pitchFamily="17" charset="-128"/>
              <a:ea typeface="ＭＳ 明朝" panose="02020609040205080304" pitchFamily="17" charset="-128"/>
            </a:endParaRPr>
          </a:p>
        </p:txBody>
      </p:sp>
      <p:sp>
        <p:nvSpPr>
          <p:cNvPr id="8" name="テキスト ボックス 7">
            <a:extLst>
              <a:ext uri="{FF2B5EF4-FFF2-40B4-BE49-F238E27FC236}">
                <a16:creationId xmlns:a16="http://schemas.microsoft.com/office/drawing/2014/main" id="{05D1C8C9-1CEB-4298-A1F4-DC8F5797E23E}"/>
              </a:ext>
            </a:extLst>
          </p:cNvPr>
          <p:cNvSpPr txBox="1"/>
          <p:nvPr/>
        </p:nvSpPr>
        <p:spPr>
          <a:xfrm>
            <a:off x="456746" y="5323149"/>
            <a:ext cx="6053157" cy="429220"/>
          </a:xfrm>
          <a:prstGeom prst="rect">
            <a:avLst/>
          </a:prstGeom>
          <a:noFill/>
          <a:ln>
            <a:noFill/>
          </a:ln>
        </p:spPr>
        <p:txBody>
          <a:bodyPr wrap="square" rtlCol="0" anchor="t">
            <a:spAutoFit/>
          </a:bodyPr>
          <a:lstStyle/>
          <a:p>
            <a:pPr>
              <a:lnSpc>
                <a:spcPts val="1400"/>
              </a:lnSpc>
            </a:pPr>
            <a:r>
              <a:rPr kumimoji="1" lang="ja-JP" altLang="en-US" sz="1050" dirty="0">
                <a:latin typeface="ＭＳ 明朝" panose="02020609040205080304" pitchFamily="17" charset="-128"/>
                <a:ea typeface="ＭＳ 明朝" panose="02020609040205080304" pitchFamily="17" charset="-128"/>
              </a:rPr>
              <a:t>　人の集積を図るために、大規模な建て替え、土地利用転換などのまとまりのある民間都市開発に合わせて、交流促進・交通結節・都市空間の機能の向上を図る。</a:t>
            </a:r>
            <a:endParaRPr kumimoji="1" lang="en-US" altLang="ja-JP" sz="1050" dirty="0">
              <a:latin typeface="ＭＳ 明朝" panose="02020609040205080304" pitchFamily="17" charset="-128"/>
              <a:ea typeface="ＭＳ 明朝" panose="02020609040205080304" pitchFamily="17" charset="-128"/>
            </a:endParaRPr>
          </a:p>
        </p:txBody>
      </p:sp>
      <p:sp>
        <p:nvSpPr>
          <p:cNvPr id="21" name="テキスト ボックス 20">
            <a:extLst>
              <a:ext uri="{FF2B5EF4-FFF2-40B4-BE49-F238E27FC236}">
                <a16:creationId xmlns:a16="http://schemas.microsoft.com/office/drawing/2014/main" id="{709DE1AA-D843-45C7-8030-B577583C0205}"/>
              </a:ext>
            </a:extLst>
          </p:cNvPr>
          <p:cNvSpPr txBox="1"/>
          <p:nvPr/>
        </p:nvSpPr>
        <p:spPr>
          <a:xfrm>
            <a:off x="300660" y="2382339"/>
            <a:ext cx="3793094" cy="261610"/>
          </a:xfrm>
          <a:prstGeom prst="rect">
            <a:avLst/>
          </a:prstGeom>
          <a:noFill/>
          <a:ln>
            <a:noFill/>
          </a:ln>
        </p:spPr>
        <p:txBody>
          <a:bodyPr wrap="square" rtlCol="0" anchor="ctr">
            <a:spAutoFit/>
          </a:bodyPr>
          <a:lstStyle/>
          <a:p>
            <a:r>
              <a:rPr kumimoji="1" lang="ja-JP" altLang="en-US" sz="1100" b="1" dirty="0">
                <a:latin typeface="HGPｺﾞｼｯｸM" panose="020B0600000000000000" pitchFamily="50" charset="-128"/>
                <a:ea typeface="HGPｺﾞｼｯｸM" panose="020B0600000000000000" pitchFamily="50" charset="-128"/>
              </a:rPr>
              <a:t>（２）駅とまちをつなぐ歩行者動線（歩きたくなるまちなか）</a:t>
            </a:r>
            <a:endParaRPr kumimoji="1" lang="en-US" altLang="ja-JP" sz="1100" b="1" dirty="0">
              <a:latin typeface="HGPｺﾞｼｯｸM" panose="020B0600000000000000" pitchFamily="50" charset="-128"/>
              <a:ea typeface="HGPｺﾞｼｯｸM" panose="020B0600000000000000" pitchFamily="50" charset="-128"/>
            </a:endParaRPr>
          </a:p>
        </p:txBody>
      </p:sp>
      <p:sp>
        <p:nvSpPr>
          <p:cNvPr id="22" name="テキスト ボックス 21">
            <a:extLst>
              <a:ext uri="{FF2B5EF4-FFF2-40B4-BE49-F238E27FC236}">
                <a16:creationId xmlns:a16="http://schemas.microsoft.com/office/drawing/2014/main" id="{EBF503A9-4556-42FA-9137-1A58C85DE520}"/>
              </a:ext>
            </a:extLst>
          </p:cNvPr>
          <p:cNvSpPr txBox="1"/>
          <p:nvPr/>
        </p:nvSpPr>
        <p:spPr>
          <a:xfrm>
            <a:off x="497106" y="2549205"/>
            <a:ext cx="3596648" cy="836383"/>
          </a:xfrm>
          <a:prstGeom prst="rect">
            <a:avLst/>
          </a:prstGeom>
          <a:noFill/>
          <a:ln>
            <a:noFill/>
          </a:ln>
        </p:spPr>
        <p:txBody>
          <a:bodyPr wrap="square" rtlCol="0" anchor="t">
            <a:spAutoFit/>
          </a:bodyPr>
          <a:lstStyle/>
          <a:p>
            <a:pPr>
              <a:lnSpc>
                <a:spcPts val="1500"/>
              </a:lnSpc>
            </a:pPr>
            <a:r>
              <a:rPr kumimoji="1" lang="ja-JP" altLang="en-US" sz="1050" dirty="0">
                <a:latin typeface="ＭＳ 明朝" panose="02020609040205080304" pitchFamily="17" charset="-128"/>
                <a:ea typeface="ＭＳ 明朝" panose="02020609040205080304" pitchFamily="17" charset="-128"/>
              </a:rPr>
              <a:t>　新大阪駅の３</a:t>
            </a:r>
            <a:r>
              <a:rPr kumimoji="1" lang="en-US" altLang="ja-JP" sz="1050" dirty="0">
                <a:latin typeface="ＭＳ 明朝" panose="02020609040205080304" pitchFamily="17" charset="-128"/>
                <a:ea typeface="ＭＳ 明朝" panose="02020609040205080304" pitchFamily="17" charset="-128"/>
              </a:rPr>
              <a:t>F</a:t>
            </a:r>
            <a:r>
              <a:rPr kumimoji="1" lang="ja-JP" altLang="en-US" sz="1050" dirty="0">
                <a:latin typeface="ＭＳ 明朝" panose="02020609040205080304" pitchFamily="17" charset="-128"/>
                <a:ea typeface="ＭＳ 明朝" panose="02020609040205080304" pitchFamily="17" charset="-128"/>
              </a:rPr>
              <a:t>の南北通路から６ブロックの方面に、駅、交通結節施設などと民間都市開発の低層部を一体的な空間として、動線を確保するとともに、賑わいや潤いのある連続的な空間形成を図る。</a:t>
            </a:r>
            <a:endParaRPr kumimoji="1" lang="en-US" altLang="ja-JP" sz="1050" dirty="0">
              <a:latin typeface="ＭＳ 明朝" panose="02020609040205080304" pitchFamily="17" charset="-128"/>
              <a:ea typeface="ＭＳ 明朝" panose="02020609040205080304" pitchFamily="17" charset="-128"/>
            </a:endParaRPr>
          </a:p>
        </p:txBody>
      </p:sp>
      <p:sp>
        <p:nvSpPr>
          <p:cNvPr id="23" name="テキスト ボックス 22">
            <a:extLst>
              <a:ext uri="{FF2B5EF4-FFF2-40B4-BE49-F238E27FC236}">
                <a16:creationId xmlns:a16="http://schemas.microsoft.com/office/drawing/2014/main" id="{EBF503A9-4556-42FA-9137-1A58C85DE520}"/>
              </a:ext>
            </a:extLst>
          </p:cNvPr>
          <p:cNvSpPr txBox="1"/>
          <p:nvPr/>
        </p:nvSpPr>
        <p:spPr>
          <a:xfrm>
            <a:off x="409212" y="765045"/>
            <a:ext cx="3726139" cy="415498"/>
          </a:xfrm>
          <a:prstGeom prst="rect">
            <a:avLst/>
          </a:prstGeom>
          <a:noFill/>
          <a:ln>
            <a:noFill/>
          </a:ln>
        </p:spPr>
        <p:txBody>
          <a:bodyPr wrap="square" rtlCol="0" anchor="t">
            <a:spAutoFit/>
          </a:bodyPr>
          <a:lstStyle/>
          <a:p>
            <a:r>
              <a:rPr kumimoji="1" lang="ja-JP" altLang="en-US" sz="1050" dirty="0">
                <a:latin typeface="ＭＳ 明朝" panose="02020609040205080304" pitchFamily="17" charset="-128"/>
                <a:ea typeface="ＭＳ 明朝" panose="02020609040205080304" pitchFamily="17" charset="-128"/>
              </a:rPr>
              <a:t>　リニア中央新幹線・北陸新幹線の駅位置を踏まえて、以下の４つの関連プロジェクトの検討の具体化を進める。</a:t>
            </a:r>
            <a:endParaRPr kumimoji="1" lang="en-US" altLang="ja-JP" sz="1050" dirty="0">
              <a:latin typeface="ＭＳ 明朝" panose="02020609040205080304" pitchFamily="17" charset="-128"/>
              <a:ea typeface="ＭＳ 明朝" panose="02020609040205080304" pitchFamily="17" charset="-128"/>
            </a:endParaRPr>
          </a:p>
        </p:txBody>
      </p:sp>
      <p:sp>
        <p:nvSpPr>
          <p:cNvPr id="24" name="テキスト ボックス 23">
            <a:extLst>
              <a:ext uri="{FF2B5EF4-FFF2-40B4-BE49-F238E27FC236}">
                <a16:creationId xmlns:a16="http://schemas.microsoft.com/office/drawing/2014/main" id="{175DD6A8-BDB3-4597-865A-EF44928EFBA0}"/>
              </a:ext>
            </a:extLst>
          </p:cNvPr>
          <p:cNvSpPr txBox="1"/>
          <p:nvPr/>
        </p:nvSpPr>
        <p:spPr>
          <a:xfrm>
            <a:off x="388971" y="539023"/>
            <a:ext cx="3420392" cy="257369"/>
          </a:xfrm>
          <a:prstGeom prst="rect">
            <a:avLst/>
          </a:prstGeom>
          <a:solidFill>
            <a:srgbClr val="FFFFCC"/>
          </a:solidFill>
          <a:ln>
            <a:noFill/>
          </a:ln>
        </p:spPr>
        <p:txBody>
          <a:bodyPr wrap="square" lIns="36000" tIns="36000" rIns="0" bIns="36000" rtlCol="0" anchor="ctr">
            <a:spAutoFit/>
          </a:bodyPr>
          <a:lstStyle/>
          <a:p>
            <a:r>
              <a:rPr kumimoji="1" lang="ja-JP" altLang="en-US" sz="1200" b="1" dirty="0">
                <a:latin typeface="HGPｺﾞｼｯｸM" panose="020B0600000000000000" pitchFamily="50" charset="-128"/>
                <a:ea typeface="HGPｺﾞｼｯｸM" panose="020B0600000000000000" pitchFamily="50" charset="-128"/>
              </a:rPr>
              <a:t>〇新幹線新駅関連プロジェクト（検討の方向性）</a:t>
            </a:r>
            <a:endParaRPr kumimoji="1" lang="en-US" altLang="ja-JP" sz="1200" b="1" dirty="0">
              <a:latin typeface="HGPｺﾞｼｯｸM" panose="020B0600000000000000" pitchFamily="50" charset="-128"/>
              <a:ea typeface="HGPｺﾞｼｯｸM" panose="020B0600000000000000" pitchFamily="50" charset="-128"/>
            </a:endParaRPr>
          </a:p>
        </p:txBody>
      </p:sp>
      <p:sp>
        <p:nvSpPr>
          <p:cNvPr id="25" name="テキスト ボックス 24">
            <a:extLst>
              <a:ext uri="{FF2B5EF4-FFF2-40B4-BE49-F238E27FC236}">
                <a16:creationId xmlns:a16="http://schemas.microsoft.com/office/drawing/2014/main" id="{1F1B6F1E-885C-4A64-AA5C-163B2CFBFD0D}"/>
              </a:ext>
            </a:extLst>
          </p:cNvPr>
          <p:cNvSpPr txBox="1"/>
          <p:nvPr/>
        </p:nvSpPr>
        <p:spPr>
          <a:xfrm>
            <a:off x="296293" y="1185216"/>
            <a:ext cx="3543181" cy="261610"/>
          </a:xfrm>
          <a:prstGeom prst="rect">
            <a:avLst/>
          </a:prstGeom>
          <a:noFill/>
          <a:ln>
            <a:noFill/>
          </a:ln>
        </p:spPr>
        <p:txBody>
          <a:bodyPr wrap="square" rtlCol="0" anchor="ctr">
            <a:spAutoFit/>
          </a:bodyPr>
          <a:lstStyle/>
          <a:p>
            <a:r>
              <a:rPr kumimoji="1" lang="ja-JP" altLang="en-US" sz="1100" b="1" dirty="0">
                <a:latin typeface="HGPｺﾞｼｯｸM" panose="020B0600000000000000" pitchFamily="50" charset="-128"/>
                <a:ea typeface="HGPｺﾞｼｯｸM" panose="020B0600000000000000" pitchFamily="50" charset="-128"/>
              </a:rPr>
              <a:t>（１）広域交通結節施設の機能向上</a:t>
            </a:r>
            <a:endParaRPr kumimoji="1" lang="en-US" altLang="ja-JP" sz="1100" b="1" dirty="0">
              <a:latin typeface="HGPｺﾞｼｯｸM" panose="020B0600000000000000" pitchFamily="50" charset="-128"/>
              <a:ea typeface="HGPｺﾞｼｯｸM" panose="020B0600000000000000" pitchFamily="50" charset="-128"/>
            </a:endParaRPr>
          </a:p>
        </p:txBody>
      </p:sp>
      <p:pic>
        <p:nvPicPr>
          <p:cNvPr id="26" name="図 2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6794" y="7817966"/>
            <a:ext cx="6366085" cy="1457567"/>
          </a:xfrm>
          <a:prstGeom prst="rect">
            <a:avLst/>
          </a:prstGeom>
        </p:spPr>
      </p:pic>
      <p:sp>
        <p:nvSpPr>
          <p:cNvPr id="27" name="テキスト ボックス 26"/>
          <p:cNvSpPr txBox="1"/>
          <p:nvPr/>
        </p:nvSpPr>
        <p:spPr>
          <a:xfrm>
            <a:off x="196518" y="7801816"/>
            <a:ext cx="2017077" cy="226591"/>
          </a:xfrm>
          <a:prstGeom prst="rect">
            <a:avLst/>
          </a:prstGeom>
          <a:solidFill>
            <a:schemeClr val="bg1"/>
          </a:solidFill>
        </p:spPr>
        <p:txBody>
          <a:bodyPr wrap="square" lIns="0" tIns="36000" rIns="0" bIns="36000" rtlCol="0">
            <a:spAutoFit/>
          </a:bodyPr>
          <a:lstStyle/>
          <a:p>
            <a:pPr algn="ctr"/>
            <a:r>
              <a:rPr kumimoji="1" lang="ja-JP" altLang="en-US" sz="1000" dirty="0">
                <a:latin typeface="ＭＳ 明朝" panose="02020609040205080304" pitchFamily="17" charset="-128"/>
                <a:ea typeface="ＭＳ 明朝" panose="02020609040205080304" pitchFamily="17" charset="-128"/>
              </a:rPr>
              <a:t>（魅力ある低層部のイメージ）</a:t>
            </a:r>
          </a:p>
        </p:txBody>
      </p:sp>
      <p:sp>
        <p:nvSpPr>
          <p:cNvPr id="30" name="テキスト ボックス 29">
            <a:extLst>
              <a:ext uri="{FF2B5EF4-FFF2-40B4-BE49-F238E27FC236}">
                <a16:creationId xmlns:a16="http://schemas.microsoft.com/office/drawing/2014/main" id="{709DE1AA-D843-45C7-8030-B577583C0205}"/>
              </a:ext>
            </a:extLst>
          </p:cNvPr>
          <p:cNvSpPr txBox="1"/>
          <p:nvPr/>
        </p:nvSpPr>
        <p:spPr>
          <a:xfrm>
            <a:off x="315379" y="3427146"/>
            <a:ext cx="3285873" cy="261610"/>
          </a:xfrm>
          <a:prstGeom prst="rect">
            <a:avLst/>
          </a:prstGeom>
          <a:noFill/>
          <a:ln>
            <a:noFill/>
          </a:ln>
        </p:spPr>
        <p:txBody>
          <a:bodyPr wrap="square" rtlCol="0" anchor="ctr">
            <a:spAutoFit/>
          </a:bodyPr>
          <a:lstStyle/>
          <a:p>
            <a:r>
              <a:rPr kumimoji="1" lang="ja-JP" altLang="en-US" sz="1100" b="1" dirty="0">
                <a:latin typeface="HGPｺﾞｼｯｸM" panose="020B0600000000000000" pitchFamily="50" charset="-128"/>
                <a:ea typeface="HGPｺﾞｼｯｸM" panose="020B0600000000000000" pitchFamily="50" charset="-128"/>
              </a:rPr>
              <a:t>（３）大規模交流施設の立地</a:t>
            </a:r>
            <a:endParaRPr kumimoji="1" lang="en-US" altLang="ja-JP" sz="1100" b="1" dirty="0">
              <a:latin typeface="HGPｺﾞｼｯｸM" panose="020B0600000000000000" pitchFamily="50" charset="-128"/>
              <a:ea typeface="HGPｺﾞｼｯｸM" panose="020B0600000000000000" pitchFamily="50" charset="-128"/>
            </a:endParaRPr>
          </a:p>
        </p:txBody>
      </p:sp>
      <p:sp>
        <p:nvSpPr>
          <p:cNvPr id="31" name="テキスト ボックス 30">
            <a:extLst>
              <a:ext uri="{FF2B5EF4-FFF2-40B4-BE49-F238E27FC236}">
                <a16:creationId xmlns:a16="http://schemas.microsoft.com/office/drawing/2014/main" id="{709DE1AA-D843-45C7-8030-B577583C0205}"/>
              </a:ext>
            </a:extLst>
          </p:cNvPr>
          <p:cNvSpPr txBox="1"/>
          <p:nvPr/>
        </p:nvSpPr>
        <p:spPr>
          <a:xfrm>
            <a:off x="319710" y="4060055"/>
            <a:ext cx="3285873" cy="261610"/>
          </a:xfrm>
          <a:prstGeom prst="rect">
            <a:avLst/>
          </a:prstGeom>
          <a:noFill/>
          <a:ln>
            <a:noFill/>
          </a:ln>
        </p:spPr>
        <p:txBody>
          <a:bodyPr wrap="square" rtlCol="0" anchor="ctr">
            <a:spAutoFit/>
          </a:bodyPr>
          <a:lstStyle/>
          <a:p>
            <a:r>
              <a:rPr kumimoji="1" lang="ja-JP" altLang="en-US" sz="1100" b="1" dirty="0">
                <a:latin typeface="HGPｺﾞｼｯｸM" panose="020B0600000000000000" pitchFamily="50" charset="-128"/>
                <a:ea typeface="HGPｺﾞｼｯｸM" panose="020B0600000000000000" pitchFamily="50" charset="-128"/>
              </a:rPr>
              <a:t>（４）新大阪連絡線新駅プロジェクト</a:t>
            </a:r>
            <a:endParaRPr kumimoji="1" lang="en-US" altLang="ja-JP" sz="1100" b="1" dirty="0">
              <a:latin typeface="HGPｺﾞｼｯｸM" panose="020B0600000000000000" pitchFamily="50" charset="-128"/>
              <a:ea typeface="HGPｺﾞｼｯｸM" panose="020B0600000000000000" pitchFamily="50" charset="-128"/>
            </a:endParaRPr>
          </a:p>
        </p:txBody>
      </p:sp>
      <p:sp>
        <p:nvSpPr>
          <p:cNvPr id="32" name="テキスト ボックス 31">
            <a:extLst>
              <a:ext uri="{FF2B5EF4-FFF2-40B4-BE49-F238E27FC236}">
                <a16:creationId xmlns:a16="http://schemas.microsoft.com/office/drawing/2014/main" id="{114116ED-0D25-4EB1-A552-1DD52295F987}"/>
              </a:ext>
            </a:extLst>
          </p:cNvPr>
          <p:cNvSpPr txBox="1"/>
          <p:nvPr/>
        </p:nvSpPr>
        <p:spPr>
          <a:xfrm>
            <a:off x="497105" y="1353949"/>
            <a:ext cx="3596649" cy="1028743"/>
          </a:xfrm>
          <a:prstGeom prst="rect">
            <a:avLst/>
          </a:prstGeom>
          <a:noFill/>
          <a:ln>
            <a:noFill/>
          </a:ln>
        </p:spPr>
        <p:txBody>
          <a:bodyPr wrap="square" rtlCol="0" anchor="t">
            <a:spAutoFit/>
          </a:bodyPr>
          <a:lstStyle/>
          <a:p>
            <a:pPr>
              <a:lnSpc>
                <a:spcPts val="1500"/>
              </a:lnSpc>
            </a:pPr>
            <a:r>
              <a:rPr kumimoji="1" lang="ja-JP" altLang="en-US" sz="1050" dirty="0">
                <a:latin typeface="ＭＳ 明朝" panose="02020609040205080304" pitchFamily="17" charset="-128"/>
                <a:ea typeface="ＭＳ 明朝" panose="02020609040205080304" pitchFamily="17" charset="-128"/>
              </a:rPr>
              <a:t>　鉄道・道路とまちを繋ぐ役割を担う交通結節施設は、利便性・円滑性・快適性の観点から、歩行者・自動車等交通・利用者サービスの空間をバランスよく設ける。</a:t>
            </a:r>
            <a:endParaRPr kumimoji="1" lang="en-US" altLang="ja-JP" sz="1050" dirty="0">
              <a:latin typeface="ＭＳ 明朝" panose="02020609040205080304" pitchFamily="17" charset="-128"/>
              <a:ea typeface="ＭＳ 明朝" panose="02020609040205080304" pitchFamily="17" charset="-128"/>
            </a:endParaRPr>
          </a:p>
          <a:p>
            <a:pPr>
              <a:lnSpc>
                <a:spcPts val="1500"/>
              </a:lnSpc>
            </a:pPr>
            <a:r>
              <a:rPr kumimoji="1" lang="ja-JP" altLang="en-US" sz="1050" dirty="0">
                <a:latin typeface="ＭＳ 明朝" panose="02020609040205080304" pitchFamily="17" charset="-128"/>
                <a:ea typeface="ＭＳ 明朝" panose="02020609040205080304" pitchFamily="17" charset="-128"/>
              </a:rPr>
              <a:t>　現状の課題解決はもとより、</a:t>
            </a:r>
            <a:r>
              <a:rPr kumimoji="1" lang="ja-JP" altLang="en-US" sz="1050" dirty="0" smtClean="0">
                <a:latin typeface="ＭＳ 明朝" panose="02020609040205080304" pitchFamily="17" charset="-128"/>
                <a:ea typeface="ＭＳ 明朝" panose="02020609040205080304" pitchFamily="17" charset="-128"/>
              </a:rPr>
              <a:t>人の空間</a:t>
            </a:r>
            <a:r>
              <a:rPr kumimoji="1" lang="ja-JP" altLang="en-US" sz="1050" dirty="0">
                <a:latin typeface="ＭＳ 明朝" panose="02020609040205080304" pitchFamily="17" charset="-128"/>
                <a:ea typeface="ＭＳ 明朝" panose="02020609040205080304" pitchFamily="17" charset="-128"/>
              </a:rPr>
              <a:t>の拡充及び高速バスの拠点化に向けて、多層化の検討を進める。</a:t>
            </a:r>
            <a:endParaRPr kumimoji="1" lang="en-US" altLang="ja-JP" sz="1050" dirty="0">
              <a:latin typeface="ＭＳ 明朝" panose="02020609040205080304" pitchFamily="17" charset="-128"/>
              <a:ea typeface="ＭＳ 明朝" panose="02020609040205080304" pitchFamily="17" charset="-128"/>
            </a:endParaRPr>
          </a:p>
        </p:txBody>
      </p:sp>
      <p:sp>
        <p:nvSpPr>
          <p:cNvPr id="33" name="テキスト ボックス 32">
            <a:extLst>
              <a:ext uri="{FF2B5EF4-FFF2-40B4-BE49-F238E27FC236}">
                <a16:creationId xmlns:a16="http://schemas.microsoft.com/office/drawing/2014/main" id="{EBF503A9-4556-42FA-9137-1A58C85DE520}"/>
              </a:ext>
            </a:extLst>
          </p:cNvPr>
          <p:cNvSpPr txBox="1"/>
          <p:nvPr/>
        </p:nvSpPr>
        <p:spPr>
          <a:xfrm>
            <a:off x="497106" y="3579835"/>
            <a:ext cx="3381808" cy="451662"/>
          </a:xfrm>
          <a:prstGeom prst="rect">
            <a:avLst/>
          </a:prstGeom>
          <a:noFill/>
          <a:ln>
            <a:noFill/>
          </a:ln>
        </p:spPr>
        <p:txBody>
          <a:bodyPr wrap="square" rtlCol="0" anchor="t">
            <a:spAutoFit/>
          </a:bodyPr>
          <a:lstStyle/>
          <a:p>
            <a:pPr>
              <a:lnSpc>
                <a:spcPts val="1500"/>
              </a:lnSpc>
            </a:pPr>
            <a:r>
              <a:rPr kumimoji="1" lang="ja-JP" altLang="en-US" sz="1050" dirty="0">
                <a:latin typeface="ＭＳ 明朝" panose="02020609040205080304" pitchFamily="17" charset="-128"/>
                <a:ea typeface="ＭＳ 明朝" panose="02020609040205080304" pitchFamily="17" charset="-128"/>
              </a:rPr>
              <a:t>　</a:t>
            </a:r>
            <a:r>
              <a:rPr kumimoji="1" lang="en-US" altLang="ja-JP" sz="1050" dirty="0" smtClean="0">
                <a:latin typeface="ＭＳ 明朝" panose="02020609040205080304" pitchFamily="17" charset="-128"/>
                <a:ea typeface="ＭＳ 明朝" panose="02020609040205080304" pitchFamily="17" charset="-128"/>
              </a:rPr>
              <a:t>0.5</a:t>
            </a:r>
            <a:r>
              <a:rPr kumimoji="1" lang="ja-JP" altLang="en-US" sz="1050" dirty="0">
                <a:latin typeface="ＭＳ 明朝" panose="02020609040205080304" pitchFamily="17" charset="-128"/>
                <a:ea typeface="ＭＳ 明朝" panose="02020609040205080304" pitchFamily="17" charset="-128"/>
              </a:rPr>
              <a:t>～</a:t>
            </a:r>
            <a:r>
              <a:rPr kumimoji="1" lang="en-US" altLang="ja-JP" sz="1050" dirty="0">
                <a:latin typeface="ＭＳ 明朝" panose="02020609040205080304" pitchFamily="17" charset="-128"/>
                <a:ea typeface="ＭＳ 明朝" panose="02020609040205080304" pitchFamily="17" charset="-128"/>
              </a:rPr>
              <a:t>1ha</a:t>
            </a:r>
            <a:r>
              <a:rPr kumimoji="1" lang="ja-JP" altLang="en-US" sz="1050" dirty="0">
                <a:latin typeface="ＭＳ 明朝" panose="02020609040205080304" pitchFamily="17" charset="-128"/>
                <a:ea typeface="ＭＳ 明朝" panose="02020609040205080304" pitchFamily="17" charset="-128"/>
              </a:rPr>
              <a:t>規模以上で、広い圏域からの人の集積が可能な空間の確保などを図る。</a:t>
            </a:r>
            <a:endParaRPr kumimoji="1" lang="en-US" altLang="ja-JP" sz="1050" dirty="0">
              <a:latin typeface="ＭＳ 明朝" panose="02020609040205080304" pitchFamily="17" charset="-128"/>
              <a:ea typeface="ＭＳ 明朝" panose="02020609040205080304" pitchFamily="17" charset="-128"/>
            </a:endParaRPr>
          </a:p>
        </p:txBody>
      </p:sp>
      <p:sp>
        <p:nvSpPr>
          <p:cNvPr id="34" name="テキスト ボックス 33">
            <a:extLst>
              <a:ext uri="{FF2B5EF4-FFF2-40B4-BE49-F238E27FC236}">
                <a16:creationId xmlns:a16="http://schemas.microsoft.com/office/drawing/2014/main" id="{EBF503A9-4556-42FA-9137-1A58C85DE520}"/>
              </a:ext>
            </a:extLst>
          </p:cNvPr>
          <p:cNvSpPr txBox="1"/>
          <p:nvPr/>
        </p:nvSpPr>
        <p:spPr>
          <a:xfrm>
            <a:off x="497105" y="4271833"/>
            <a:ext cx="3712381" cy="861774"/>
          </a:xfrm>
          <a:prstGeom prst="rect">
            <a:avLst/>
          </a:prstGeom>
          <a:noFill/>
          <a:ln>
            <a:noFill/>
          </a:ln>
        </p:spPr>
        <p:txBody>
          <a:bodyPr wrap="square" rtlCol="0" anchor="t">
            <a:spAutoFit/>
          </a:bodyPr>
          <a:lstStyle/>
          <a:p>
            <a:pPr>
              <a:lnSpc>
                <a:spcPts val="1500"/>
              </a:lnSpc>
            </a:pPr>
            <a:r>
              <a:rPr kumimoji="1" lang="ja-JP" altLang="en-US" sz="1050" dirty="0">
                <a:latin typeface="ＭＳ 明朝" panose="02020609040205080304" pitchFamily="17" charset="-128"/>
                <a:ea typeface="ＭＳ 明朝" panose="02020609040205080304" pitchFamily="17" charset="-128"/>
              </a:rPr>
              <a:t>　新大阪と十三のネットワークを強化する新大阪連絡線の新駅は、新大阪駅の北西部として、駅ビル整備と合わせて、一体的にエリアの価値を向上する機能の導入を図る。</a:t>
            </a:r>
            <a:endParaRPr kumimoji="1" lang="en-US" altLang="ja-JP" sz="1050" dirty="0">
              <a:latin typeface="ＭＳ 明朝" panose="02020609040205080304" pitchFamily="17" charset="-128"/>
              <a:ea typeface="ＭＳ 明朝" panose="02020609040205080304" pitchFamily="17" charset="-128"/>
            </a:endParaRPr>
          </a:p>
          <a:p>
            <a:pPr>
              <a:lnSpc>
                <a:spcPts val="1500"/>
              </a:lnSpc>
            </a:pPr>
            <a:endParaRPr kumimoji="1" lang="en-US" altLang="ja-JP" sz="1050" dirty="0">
              <a:latin typeface="ＭＳ 明朝" panose="02020609040205080304" pitchFamily="17" charset="-128"/>
              <a:ea typeface="ＭＳ 明朝" panose="02020609040205080304" pitchFamily="17" charset="-128"/>
            </a:endParaRPr>
          </a:p>
        </p:txBody>
      </p:sp>
      <p:sp>
        <p:nvSpPr>
          <p:cNvPr id="36" name="正方形/長方形 35"/>
          <p:cNvSpPr/>
          <p:nvPr/>
        </p:nvSpPr>
        <p:spPr>
          <a:xfrm>
            <a:off x="397126" y="227796"/>
            <a:ext cx="3437637" cy="249525"/>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ts val="1200"/>
              </a:lnSpc>
            </a:pPr>
            <a:r>
              <a:rPr kumimoji="1" lang="ja-JP" altLang="en-US" sz="1200" dirty="0">
                <a:latin typeface="HGPｺﾞｼｯｸM" panose="020B0600000000000000" pitchFamily="50" charset="-128"/>
                <a:ea typeface="HGPｺﾞｼｯｸM" panose="020B0600000000000000" pitchFamily="50" charset="-128"/>
              </a:rPr>
              <a:t>駅まち一体の空間づくり（ハード整備）</a:t>
            </a:r>
          </a:p>
        </p:txBody>
      </p:sp>
      <p:sp>
        <p:nvSpPr>
          <p:cNvPr id="37" name="正方形/長方形 36"/>
          <p:cNvSpPr/>
          <p:nvPr/>
        </p:nvSpPr>
        <p:spPr>
          <a:xfrm>
            <a:off x="397125" y="9301292"/>
            <a:ext cx="3812361" cy="249525"/>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ts val="1200"/>
              </a:lnSpc>
            </a:pPr>
            <a:r>
              <a:rPr kumimoji="1" lang="ja-JP" altLang="en-US" sz="1200" dirty="0">
                <a:latin typeface="HGPｺﾞｼｯｸM" panose="020B0600000000000000" pitchFamily="50" charset="-128"/>
                <a:ea typeface="HGPｺﾞｼｯｸM" panose="020B0600000000000000" pitchFamily="50" charset="-128"/>
              </a:rPr>
              <a:t>人と人をつなぎエリアの活性化を図る</a:t>
            </a:r>
            <a:r>
              <a:rPr kumimoji="1" lang="ja-JP" altLang="en-US" sz="1200" dirty="0" smtClean="0">
                <a:latin typeface="HGPｺﾞｼｯｸM" panose="020B0600000000000000" pitchFamily="50" charset="-128"/>
                <a:ea typeface="HGPｺﾞｼｯｸM" panose="020B0600000000000000" pitchFamily="50" charset="-128"/>
              </a:rPr>
              <a:t>取り組み（</a:t>
            </a:r>
            <a:r>
              <a:rPr kumimoji="1" lang="ja-JP" altLang="en-US" sz="1200" dirty="0">
                <a:latin typeface="HGPｺﾞｼｯｸM" panose="020B0600000000000000" pitchFamily="50" charset="-128"/>
                <a:ea typeface="HGPｺﾞｼｯｸM" panose="020B0600000000000000" pitchFamily="50" charset="-128"/>
              </a:rPr>
              <a:t>ソフト施策）</a:t>
            </a:r>
          </a:p>
        </p:txBody>
      </p:sp>
      <p:sp>
        <p:nvSpPr>
          <p:cNvPr id="42" name="テキスト ボックス 2"/>
          <p:cNvSpPr txBox="1">
            <a:spLocks noChangeArrowheads="1"/>
          </p:cNvSpPr>
          <p:nvPr/>
        </p:nvSpPr>
        <p:spPr bwMode="auto">
          <a:xfrm>
            <a:off x="4776065" y="2785761"/>
            <a:ext cx="2853858" cy="138499"/>
          </a:xfrm>
          <a:prstGeom prst="rect">
            <a:avLst/>
          </a:prstGeom>
          <a:noFill/>
          <a:ln w="9525">
            <a:noFill/>
            <a:miter lim="800000"/>
            <a:headEnd/>
            <a:tailEnd/>
          </a:ln>
        </p:spPr>
        <p:txBody>
          <a:bodyPr rot="0" vert="horz" wrap="square" lIns="72000" tIns="0" rIns="72000" bIns="0" anchor="t" anchorCtr="0">
            <a:spAutoFit/>
          </a:bodyPr>
          <a:lstStyle/>
          <a:p>
            <a:pPr>
              <a:spcAft>
                <a:spcPts val="0"/>
              </a:spcAft>
            </a:pPr>
            <a:r>
              <a:rPr lang="ja-JP" sz="900" kern="100" dirty="0">
                <a:effectLst/>
                <a:latin typeface="Century" panose="02040604050505020304" pitchFamily="18" charset="0"/>
                <a:ea typeface="ＭＳ 明朝" panose="02020609040205080304" pitchFamily="17" charset="-128"/>
                <a:cs typeface="Times New Roman" panose="02020603050405020304" pitchFamily="18" charset="0"/>
              </a:rPr>
              <a:t>図</a:t>
            </a:r>
            <a:r>
              <a:rPr lang="en-US" altLang="ja-JP" sz="900" kern="100" dirty="0" smtClean="0">
                <a:latin typeface="Century" panose="02040604050505020304" pitchFamily="18" charset="0"/>
                <a:ea typeface="ＭＳ 明朝" panose="02020609040205080304" pitchFamily="17" charset="-128"/>
                <a:cs typeface="Times New Roman" panose="02020603050405020304" pitchFamily="18" charset="0"/>
              </a:rPr>
              <a:t>11</a:t>
            </a:r>
            <a:r>
              <a:rPr lang="ja-JP" sz="900" kern="100" dirty="0" err="1" smtClean="0">
                <a:effectLst/>
                <a:latin typeface="Century" panose="02040604050505020304" pitchFamily="18" charset="0"/>
                <a:ea typeface="ＭＳ 明朝" panose="02020609040205080304" pitchFamily="17" charset="-128"/>
                <a:cs typeface="Times New Roman" panose="02020603050405020304" pitchFamily="18" charset="0"/>
              </a:rPr>
              <a:t>．</a:t>
            </a:r>
            <a:r>
              <a:rPr lang="ja-JP" altLang="en-US" sz="900" kern="100" dirty="0">
                <a:effectLst/>
                <a:latin typeface="Century" panose="02040604050505020304" pitchFamily="18" charset="0"/>
                <a:ea typeface="ＭＳ 明朝" panose="02020609040205080304" pitchFamily="17" charset="-128"/>
                <a:cs typeface="Times New Roman" panose="02020603050405020304" pitchFamily="18" charset="0"/>
              </a:rPr>
              <a:t>新大阪駅の交通結節施設の全体像</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43" name="テキスト ボックス 2"/>
          <p:cNvSpPr txBox="1">
            <a:spLocks noChangeArrowheads="1"/>
          </p:cNvSpPr>
          <p:nvPr/>
        </p:nvSpPr>
        <p:spPr bwMode="auto">
          <a:xfrm>
            <a:off x="4853611" y="5225216"/>
            <a:ext cx="2853858" cy="138499"/>
          </a:xfrm>
          <a:prstGeom prst="rect">
            <a:avLst/>
          </a:prstGeom>
          <a:noFill/>
          <a:ln w="9525">
            <a:noFill/>
            <a:miter lim="800000"/>
            <a:headEnd/>
            <a:tailEnd/>
          </a:ln>
        </p:spPr>
        <p:txBody>
          <a:bodyPr rot="0" vert="horz" wrap="square" lIns="72000" tIns="0" rIns="72000" bIns="0" anchor="t" anchorCtr="0">
            <a:spAutoFit/>
          </a:bodyPr>
          <a:lstStyle/>
          <a:p>
            <a:pPr>
              <a:spcAft>
                <a:spcPts val="0"/>
              </a:spcAft>
            </a:pPr>
            <a:r>
              <a:rPr lang="ja-JP" sz="900" kern="100" dirty="0">
                <a:effectLst/>
                <a:latin typeface="Century" panose="02040604050505020304" pitchFamily="18" charset="0"/>
                <a:ea typeface="ＭＳ 明朝" panose="02020609040205080304" pitchFamily="17" charset="-128"/>
                <a:cs typeface="Times New Roman" panose="02020603050405020304" pitchFamily="18" charset="0"/>
              </a:rPr>
              <a:t>図</a:t>
            </a:r>
            <a:r>
              <a:rPr lang="en-US" altLang="ja-JP" sz="900" kern="100" dirty="0" smtClean="0">
                <a:latin typeface="Century" panose="02040604050505020304" pitchFamily="18" charset="0"/>
                <a:ea typeface="ＭＳ 明朝" panose="02020609040205080304" pitchFamily="17" charset="-128"/>
                <a:cs typeface="Times New Roman" panose="02020603050405020304" pitchFamily="18" charset="0"/>
              </a:rPr>
              <a:t>12</a:t>
            </a:r>
            <a:r>
              <a:rPr lang="ja-JP" sz="900" kern="100" dirty="0" err="1" smtClean="0">
                <a:effectLst/>
                <a:latin typeface="Century" panose="02040604050505020304" pitchFamily="18" charset="0"/>
                <a:ea typeface="ＭＳ 明朝" panose="02020609040205080304" pitchFamily="17" charset="-128"/>
                <a:cs typeface="Times New Roman" panose="02020603050405020304" pitchFamily="18" charset="0"/>
              </a:rPr>
              <a:t>．</a:t>
            </a:r>
            <a:r>
              <a:rPr lang="ja-JP" altLang="en-US" sz="900" kern="100" dirty="0">
                <a:effectLst/>
                <a:latin typeface="Century" panose="02040604050505020304" pitchFamily="18" charset="0"/>
                <a:ea typeface="ＭＳ 明朝" panose="02020609040205080304" pitchFamily="17" charset="-128"/>
                <a:cs typeface="Times New Roman" panose="02020603050405020304" pitchFamily="18" charset="0"/>
              </a:rPr>
              <a:t>駅とまちをつなぐ歩行者動線イメージ</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pic>
        <p:nvPicPr>
          <p:cNvPr id="2" name="図 1"/>
          <p:cNvPicPr>
            <a:picLocks noChangeAspect="1"/>
          </p:cNvPicPr>
          <p:nvPr/>
        </p:nvPicPr>
        <p:blipFill>
          <a:blip r:embed="rId3">
            <a:extLst>
              <a:ext uri="{BEBA8EAE-BF5A-486C-A8C5-ECC9F3942E4B}">
                <a14:imgProps xmlns:a14="http://schemas.microsoft.com/office/drawing/2010/main">
                  <a14:imgLayer r:embed="rId4">
                    <a14:imgEffect>
                      <a14:brightnessContrast bright="-5000"/>
                    </a14:imgEffect>
                  </a14:imgLayer>
                </a14:imgProps>
              </a:ext>
            </a:extLst>
          </a:blip>
          <a:stretch>
            <a:fillRect/>
          </a:stretch>
        </p:blipFill>
        <p:spPr>
          <a:xfrm>
            <a:off x="285386" y="5916802"/>
            <a:ext cx="3648317" cy="1897355"/>
          </a:xfrm>
          <a:prstGeom prst="rect">
            <a:avLst/>
          </a:prstGeom>
        </p:spPr>
      </p:pic>
      <p:pic>
        <p:nvPicPr>
          <p:cNvPr id="4" name="図 3"/>
          <p:cNvPicPr>
            <a:picLocks noChangeAspect="1"/>
          </p:cNvPicPr>
          <p:nvPr/>
        </p:nvPicPr>
        <p:blipFill>
          <a:blip r:embed="rId5"/>
          <a:stretch>
            <a:fillRect/>
          </a:stretch>
        </p:blipFill>
        <p:spPr>
          <a:xfrm>
            <a:off x="4065644" y="70750"/>
            <a:ext cx="3408765" cy="2698862"/>
          </a:xfrm>
          <a:prstGeom prst="rect">
            <a:avLst/>
          </a:prstGeom>
        </p:spPr>
      </p:pic>
      <p:pic>
        <p:nvPicPr>
          <p:cNvPr id="11" name="図 10"/>
          <p:cNvPicPr>
            <a:picLocks noChangeAspect="1"/>
          </p:cNvPicPr>
          <p:nvPr/>
        </p:nvPicPr>
        <p:blipFill>
          <a:blip r:embed="rId6"/>
          <a:stretch>
            <a:fillRect/>
          </a:stretch>
        </p:blipFill>
        <p:spPr>
          <a:xfrm>
            <a:off x="4075360" y="3032444"/>
            <a:ext cx="3339545" cy="2156305"/>
          </a:xfrm>
          <a:prstGeom prst="rect">
            <a:avLst/>
          </a:prstGeom>
        </p:spPr>
      </p:pic>
      <p:sp>
        <p:nvSpPr>
          <p:cNvPr id="3" name="スライド番号プレースホルダー 2"/>
          <p:cNvSpPr>
            <a:spLocks noGrp="1"/>
          </p:cNvSpPr>
          <p:nvPr>
            <p:ph type="sldNum" sz="quarter" idx="12"/>
          </p:nvPr>
        </p:nvSpPr>
        <p:spPr>
          <a:xfrm>
            <a:off x="2993153" y="10218506"/>
            <a:ext cx="1700927" cy="569240"/>
          </a:xfrm>
        </p:spPr>
        <p:txBody>
          <a:bodyPr/>
          <a:lstStyle/>
          <a:p>
            <a:pPr algn="ctr"/>
            <a:r>
              <a:rPr kumimoji="1" lang="en-US" altLang="ja-JP" b="1" dirty="0" smtClean="0">
                <a:solidFill>
                  <a:schemeClr val="tx1">
                    <a:lumMod val="65000"/>
                    <a:lumOff val="35000"/>
                  </a:schemeClr>
                </a:solidFill>
                <a:latin typeface="+mn-ea"/>
              </a:rPr>
              <a:t>-</a:t>
            </a:r>
            <a:r>
              <a:rPr kumimoji="1" lang="ja-JP" altLang="en-US" b="1" dirty="0" smtClean="0">
                <a:solidFill>
                  <a:schemeClr val="tx1">
                    <a:lumMod val="65000"/>
                    <a:lumOff val="35000"/>
                  </a:schemeClr>
                </a:solidFill>
                <a:latin typeface="+mn-ea"/>
              </a:rPr>
              <a:t>５</a:t>
            </a:r>
            <a:r>
              <a:rPr kumimoji="1" lang="en-US" altLang="ja-JP" b="1" dirty="0" smtClean="0">
                <a:solidFill>
                  <a:schemeClr val="tx1">
                    <a:lumMod val="65000"/>
                    <a:lumOff val="35000"/>
                  </a:schemeClr>
                </a:solidFill>
                <a:latin typeface="+mn-ea"/>
              </a:rPr>
              <a:t>-</a:t>
            </a:r>
            <a:endParaRPr kumimoji="1" lang="ja-JP" altLang="en-US" b="1" dirty="0">
              <a:solidFill>
                <a:schemeClr val="tx1">
                  <a:lumMod val="65000"/>
                  <a:lumOff val="35000"/>
                </a:schemeClr>
              </a:solidFill>
              <a:latin typeface="+mn-ea"/>
            </a:endParaRPr>
          </a:p>
        </p:txBody>
      </p:sp>
      <p:sp>
        <p:nvSpPr>
          <p:cNvPr id="49" name="テキスト ボックス 48">
            <a:extLst>
              <a:ext uri="{FF2B5EF4-FFF2-40B4-BE49-F238E27FC236}">
                <a16:creationId xmlns:a16="http://schemas.microsoft.com/office/drawing/2014/main" id="{175DD6A8-BDB3-4597-865A-EF44928EFBA0}"/>
              </a:ext>
            </a:extLst>
          </p:cNvPr>
          <p:cNvSpPr txBox="1"/>
          <p:nvPr/>
        </p:nvSpPr>
        <p:spPr>
          <a:xfrm>
            <a:off x="390651" y="5102790"/>
            <a:ext cx="3420392" cy="257369"/>
          </a:xfrm>
          <a:prstGeom prst="rect">
            <a:avLst/>
          </a:prstGeom>
          <a:solidFill>
            <a:srgbClr val="FFFFCC"/>
          </a:solidFill>
          <a:ln>
            <a:noFill/>
          </a:ln>
        </p:spPr>
        <p:txBody>
          <a:bodyPr wrap="square" lIns="36000" tIns="36000" rIns="0" bIns="36000" rtlCol="0" anchor="ctr">
            <a:spAutoFit/>
          </a:bodyPr>
          <a:lstStyle/>
          <a:p>
            <a:r>
              <a:rPr kumimoji="1" lang="ja-JP" altLang="en-US" sz="1200" b="1" dirty="0">
                <a:latin typeface="HGPｺﾞｼｯｸM" panose="020B0600000000000000" pitchFamily="50" charset="-128"/>
                <a:ea typeface="HGPｺﾞｼｯｸM" panose="020B0600000000000000" pitchFamily="50" charset="-128"/>
              </a:rPr>
              <a:t>〇エリアの価値向上に向けた民間都市開発への期待</a:t>
            </a:r>
          </a:p>
        </p:txBody>
      </p:sp>
      <p:sp>
        <p:nvSpPr>
          <p:cNvPr id="46" name="テキスト ボックス 2"/>
          <p:cNvSpPr txBox="1">
            <a:spLocks noChangeArrowheads="1"/>
          </p:cNvSpPr>
          <p:nvPr/>
        </p:nvSpPr>
        <p:spPr bwMode="auto">
          <a:xfrm>
            <a:off x="4048197" y="5791445"/>
            <a:ext cx="2853858" cy="153888"/>
          </a:xfrm>
          <a:prstGeom prst="rect">
            <a:avLst/>
          </a:prstGeom>
          <a:noFill/>
          <a:ln w="9525">
            <a:noFill/>
            <a:miter lim="800000"/>
            <a:headEnd/>
            <a:tailEnd/>
          </a:ln>
        </p:spPr>
        <p:txBody>
          <a:bodyPr rot="0" vert="horz" wrap="square" lIns="72000" tIns="0" rIns="72000" bIns="0" anchor="t" anchorCtr="0">
            <a:spAutoFit/>
          </a:bodyPr>
          <a:lstStyle/>
          <a:p>
            <a:pPr>
              <a:spcAft>
                <a:spcPts val="0"/>
              </a:spcAft>
            </a:pPr>
            <a:r>
              <a:rPr lang="ja-JP" altLang="en-US" sz="1000" kern="100" dirty="0">
                <a:effectLst/>
                <a:latin typeface="Century" panose="02040604050505020304" pitchFamily="18" charset="0"/>
                <a:ea typeface="ＭＳ 明朝" panose="02020609040205080304" pitchFamily="17" charset="-128"/>
                <a:cs typeface="Times New Roman" panose="02020603050405020304" pitchFamily="18" charset="0"/>
              </a:rPr>
              <a:t>（民間都市開発のイメージ）</a:t>
            </a:r>
            <a:endParaRPr lang="ja-JP" sz="10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pic>
        <p:nvPicPr>
          <p:cNvPr id="51" name="図 50"/>
          <p:cNvPicPr>
            <a:picLocks noChangeAspect="1"/>
          </p:cNvPicPr>
          <p:nvPr/>
        </p:nvPicPr>
        <p:blipFill>
          <a:blip r:embed="rId7"/>
          <a:stretch>
            <a:fillRect/>
          </a:stretch>
        </p:blipFill>
        <p:spPr>
          <a:xfrm>
            <a:off x="4331739" y="6140520"/>
            <a:ext cx="3013357" cy="1651687"/>
          </a:xfrm>
          <a:prstGeom prst="rect">
            <a:avLst/>
          </a:prstGeom>
        </p:spPr>
      </p:pic>
      <p:grpSp>
        <p:nvGrpSpPr>
          <p:cNvPr id="52" name="グループ化 51"/>
          <p:cNvGrpSpPr/>
          <p:nvPr/>
        </p:nvGrpSpPr>
        <p:grpSpPr>
          <a:xfrm>
            <a:off x="3944501" y="5817879"/>
            <a:ext cx="3992194" cy="2064632"/>
            <a:chOff x="2834786" y="140983"/>
            <a:chExt cx="3992194" cy="2064632"/>
          </a:xfrm>
        </p:grpSpPr>
        <p:grpSp>
          <p:nvGrpSpPr>
            <p:cNvPr id="53" name="グループ化 52"/>
            <p:cNvGrpSpPr/>
            <p:nvPr/>
          </p:nvGrpSpPr>
          <p:grpSpPr>
            <a:xfrm>
              <a:off x="2834786" y="140983"/>
              <a:ext cx="3992194" cy="2064632"/>
              <a:chOff x="2256024" y="2348375"/>
              <a:chExt cx="3992194" cy="2064632"/>
            </a:xfrm>
          </p:grpSpPr>
          <p:grpSp>
            <p:nvGrpSpPr>
              <p:cNvPr id="57" name="グループ化 56"/>
              <p:cNvGrpSpPr/>
              <p:nvPr/>
            </p:nvGrpSpPr>
            <p:grpSpPr>
              <a:xfrm>
                <a:off x="2256024" y="2348375"/>
                <a:ext cx="3057552" cy="2064632"/>
                <a:chOff x="2087449" y="1616111"/>
                <a:chExt cx="4943997" cy="3338468"/>
              </a:xfrm>
            </p:grpSpPr>
            <p:sp>
              <p:nvSpPr>
                <p:cNvPr id="69" name="テキスト ボックス 68"/>
                <p:cNvSpPr txBox="1"/>
                <p:nvPr/>
              </p:nvSpPr>
              <p:spPr>
                <a:xfrm>
                  <a:off x="5239154" y="1616111"/>
                  <a:ext cx="1792292" cy="199061"/>
                </a:xfrm>
                <a:prstGeom prst="rect">
                  <a:avLst/>
                </a:prstGeom>
                <a:solidFill>
                  <a:schemeClr val="bg1"/>
                </a:solidFill>
                <a:ln>
                  <a:solidFill>
                    <a:schemeClr val="tx1"/>
                  </a:solidFill>
                </a:ln>
              </p:spPr>
              <p:txBody>
                <a:bodyPr wrap="square" lIns="36000" tIns="0" rIns="36000" bIns="0" rtlCol="0">
                  <a:noAutofit/>
                </a:bodyPr>
                <a:lstStyle/>
                <a:p>
                  <a:pPr algn="dist"/>
                  <a:r>
                    <a:rPr kumimoji="1" lang="ja-JP" altLang="en-US" sz="800" b="1" dirty="0">
                      <a:solidFill>
                        <a:schemeClr val="tx1">
                          <a:lumMod val="75000"/>
                          <a:lumOff val="25000"/>
                        </a:schemeClr>
                      </a:solidFill>
                      <a:effectLst>
                        <a:glow rad="12700">
                          <a:schemeClr val="bg1"/>
                        </a:glow>
                      </a:effectLst>
                    </a:rPr>
                    <a:t>歩きたくなるまちなか</a:t>
                  </a:r>
                </a:p>
              </p:txBody>
            </p:sp>
            <p:sp>
              <p:nvSpPr>
                <p:cNvPr id="73" name="テキスト ボックス 72"/>
                <p:cNvSpPr txBox="1"/>
                <p:nvPr/>
              </p:nvSpPr>
              <p:spPr>
                <a:xfrm>
                  <a:off x="2171271" y="2525984"/>
                  <a:ext cx="1291328" cy="288160"/>
                </a:xfrm>
                <a:prstGeom prst="rect">
                  <a:avLst/>
                </a:prstGeom>
                <a:solidFill>
                  <a:schemeClr val="accent4">
                    <a:lumMod val="20000"/>
                    <a:lumOff val="80000"/>
                  </a:schemeClr>
                </a:solidFill>
                <a:ln>
                  <a:solidFill>
                    <a:schemeClr val="tx1"/>
                  </a:solidFill>
                </a:ln>
              </p:spPr>
              <p:txBody>
                <a:bodyPr wrap="square" lIns="36000" tIns="36000" rIns="36000" bIns="36000" rtlCol="0">
                  <a:noAutofit/>
                </a:bodyPr>
                <a:lstStyle/>
                <a:p>
                  <a:pPr algn="dist"/>
                  <a:r>
                    <a:rPr kumimoji="1" lang="ja-JP" altLang="en-US" sz="800" dirty="0"/>
                    <a:t>質の高い機能</a:t>
                  </a:r>
                </a:p>
              </p:txBody>
            </p:sp>
            <p:sp>
              <p:nvSpPr>
                <p:cNvPr id="74" name="テキスト ボックス 73"/>
                <p:cNvSpPr txBox="1"/>
                <p:nvPr/>
              </p:nvSpPr>
              <p:spPr>
                <a:xfrm>
                  <a:off x="2392886" y="2038730"/>
                  <a:ext cx="1291328" cy="288160"/>
                </a:xfrm>
                <a:prstGeom prst="rect">
                  <a:avLst/>
                </a:prstGeom>
                <a:solidFill>
                  <a:schemeClr val="accent4">
                    <a:lumMod val="20000"/>
                    <a:lumOff val="80000"/>
                  </a:schemeClr>
                </a:solidFill>
                <a:ln>
                  <a:solidFill>
                    <a:schemeClr val="tx1"/>
                  </a:solidFill>
                </a:ln>
              </p:spPr>
              <p:txBody>
                <a:bodyPr wrap="square" lIns="36000" tIns="36000" rIns="36000" bIns="36000" rtlCol="0">
                  <a:noAutofit/>
                </a:bodyPr>
                <a:lstStyle/>
                <a:p>
                  <a:pPr algn="dist"/>
                  <a:r>
                    <a:rPr kumimoji="1" lang="ja-JP" altLang="en-US" sz="800" dirty="0"/>
                    <a:t>まちの景観</a:t>
                  </a:r>
                </a:p>
              </p:txBody>
            </p:sp>
            <p:sp>
              <p:nvSpPr>
                <p:cNvPr id="75" name="角丸四角形 74"/>
                <p:cNvSpPr/>
                <p:nvPr/>
              </p:nvSpPr>
              <p:spPr>
                <a:xfrm>
                  <a:off x="4946854" y="2014174"/>
                  <a:ext cx="635000" cy="271044"/>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800" dirty="0">
                      <a:solidFill>
                        <a:schemeClr val="tx1"/>
                      </a:solidFill>
                    </a:rPr>
                    <a:t>環境</a:t>
                  </a:r>
                </a:p>
              </p:txBody>
            </p:sp>
            <p:sp>
              <p:nvSpPr>
                <p:cNvPr id="78" name="角丸四角形 77"/>
                <p:cNvSpPr/>
                <p:nvPr/>
              </p:nvSpPr>
              <p:spPr>
                <a:xfrm>
                  <a:off x="4512979" y="4683534"/>
                  <a:ext cx="1068876" cy="271045"/>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800" dirty="0">
                      <a:solidFill>
                        <a:schemeClr val="tx1"/>
                      </a:solidFill>
                    </a:rPr>
                    <a:t>交通、防災</a:t>
                  </a:r>
                </a:p>
              </p:txBody>
            </p:sp>
            <p:sp>
              <p:nvSpPr>
                <p:cNvPr id="80" name="テキスト ボックス 79"/>
                <p:cNvSpPr txBox="1"/>
                <p:nvPr/>
              </p:nvSpPr>
              <p:spPr>
                <a:xfrm>
                  <a:off x="2087449" y="4344622"/>
                  <a:ext cx="1291329" cy="288160"/>
                </a:xfrm>
                <a:prstGeom prst="rect">
                  <a:avLst/>
                </a:prstGeom>
                <a:solidFill>
                  <a:schemeClr val="accent4">
                    <a:lumMod val="20000"/>
                    <a:lumOff val="80000"/>
                  </a:schemeClr>
                </a:solidFill>
                <a:ln>
                  <a:solidFill>
                    <a:schemeClr val="tx1"/>
                  </a:solidFill>
                </a:ln>
              </p:spPr>
              <p:txBody>
                <a:bodyPr wrap="square" lIns="36000" tIns="36000" rIns="36000" bIns="36000" rtlCol="0">
                  <a:noAutofit/>
                </a:bodyPr>
                <a:lstStyle/>
                <a:p>
                  <a:pPr algn="dist"/>
                  <a:r>
                    <a:rPr kumimoji="1" lang="ja-JP" altLang="en-US" sz="800" dirty="0"/>
                    <a:t>魅力的な低層部</a:t>
                  </a:r>
                </a:p>
              </p:txBody>
            </p:sp>
          </p:grpSp>
          <p:cxnSp>
            <p:nvCxnSpPr>
              <p:cNvPr id="58" name="直線コネクタ 57"/>
              <p:cNvCxnSpPr>
                <a:stCxn id="80" idx="0"/>
              </p:cNvCxnSpPr>
              <p:nvPr/>
            </p:nvCxnSpPr>
            <p:spPr>
              <a:xfrm flipV="1">
                <a:off x="2655327" y="3961891"/>
                <a:ext cx="510331" cy="73896"/>
              </a:xfrm>
              <a:prstGeom prst="line">
                <a:avLst/>
              </a:prstGeom>
              <a:ln>
                <a:solidFill>
                  <a:schemeClr val="tx1"/>
                </a:solidFill>
              </a:ln>
              <a:effectLst>
                <a:glow rad="12700">
                  <a:schemeClr val="bg1"/>
                </a:glow>
              </a:effectLst>
            </p:spPr>
            <p:style>
              <a:lnRef idx="1">
                <a:schemeClr val="accent1"/>
              </a:lnRef>
              <a:fillRef idx="0">
                <a:schemeClr val="accent1"/>
              </a:fillRef>
              <a:effectRef idx="0">
                <a:schemeClr val="accent1"/>
              </a:effectRef>
              <a:fontRef idx="minor">
                <a:schemeClr val="tx1"/>
              </a:fontRef>
            </p:style>
          </p:cxnSp>
          <p:cxnSp>
            <p:nvCxnSpPr>
              <p:cNvPr id="59" name="直線コネクタ 58"/>
              <p:cNvCxnSpPr/>
              <p:nvPr/>
            </p:nvCxnSpPr>
            <p:spPr>
              <a:xfrm>
                <a:off x="2707163" y="3077634"/>
                <a:ext cx="548363" cy="219927"/>
              </a:xfrm>
              <a:prstGeom prst="line">
                <a:avLst/>
              </a:prstGeom>
              <a:ln>
                <a:solidFill>
                  <a:schemeClr val="tx1"/>
                </a:solidFill>
              </a:ln>
              <a:effectLst>
                <a:glow rad="12700">
                  <a:schemeClr val="bg1"/>
                </a:glow>
              </a:effectLst>
            </p:spPr>
            <p:style>
              <a:lnRef idx="1">
                <a:schemeClr val="accent1"/>
              </a:lnRef>
              <a:fillRef idx="0">
                <a:schemeClr val="accent1"/>
              </a:fillRef>
              <a:effectRef idx="0">
                <a:schemeClr val="accent1"/>
              </a:effectRef>
              <a:fontRef idx="minor">
                <a:schemeClr val="tx1"/>
              </a:fontRef>
            </p:style>
          </p:cxnSp>
          <p:cxnSp>
            <p:nvCxnSpPr>
              <p:cNvPr id="60" name="直線コネクタ 59"/>
              <p:cNvCxnSpPr/>
              <p:nvPr/>
            </p:nvCxnSpPr>
            <p:spPr>
              <a:xfrm>
                <a:off x="2707163" y="3077634"/>
                <a:ext cx="539479" cy="655969"/>
              </a:xfrm>
              <a:prstGeom prst="line">
                <a:avLst/>
              </a:prstGeom>
              <a:ln>
                <a:solidFill>
                  <a:schemeClr val="tx1"/>
                </a:solidFill>
              </a:ln>
              <a:effectLst>
                <a:glow rad="12700">
                  <a:schemeClr val="bg1"/>
                </a:glow>
                <a:softEdge rad="0"/>
              </a:effectLst>
            </p:spPr>
            <p:style>
              <a:lnRef idx="1">
                <a:schemeClr val="accent1"/>
              </a:lnRef>
              <a:fillRef idx="0">
                <a:schemeClr val="accent1"/>
              </a:fillRef>
              <a:effectRef idx="0">
                <a:schemeClr val="accent1"/>
              </a:effectRef>
              <a:fontRef idx="minor">
                <a:schemeClr val="tx1"/>
              </a:fontRef>
            </p:style>
          </p:cxnSp>
          <p:cxnSp>
            <p:nvCxnSpPr>
              <p:cNvPr id="61" name="直線コネクタ 60"/>
              <p:cNvCxnSpPr/>
              <p:nvPr/>
            </p:nvCxnSpPr>
            <p:spPr>
              <a:xfrm>
                <a:off x="4220740" y="2762176"/>
                <a:ext cx="69319" cy="633272"/>
              </a:xfrm>
              <a:prstGeom prst="line">
                <a:avLst/>
              </a:prstGeom>
              <a:ln>
                <a:solidFill>
                  <a:schemeClr val="tx1"/>
                </a:solidFill>
              </a:ln>
              <a:effectLst>
                <a:glow rad="12700">
                  <a:schemeClr val="bg1"/>
                </a:glow>
              </a:effectLst>
            </p:spPr>
            <p:style>
              <a:lnRef idx="1">
                <a:schemeClr val="accent1"/>
              </a:lnRef>
              <a:fillRef idx="0">
                <a:schemeClr val="accent1"/>
              </a:fillRef>
              <a:effectRef idx="0">
                <a:schemeClr val="accent1"/>
              </a:effectRef>
              <a:fontRef idx="minor">
                <a:schemeClr val="tx1"/>
              </a:fontRef>
            </p:style>
          </p:cxnSp>
          <p:cxnSp>
            <p:nvCxnSpPr>
              <p:cNvPr id="62" name="直線コネクタ 61"/>
              <p:cNvCxnSpPr/>
              <p:nvPr/>
            </p:nvCxnSpPr>
            <p:spPr>
              <a:xfrm flipH="1">
                <a:off x="3657011" y="2762176"/>
                <a:ext cx="563729" cy="309273"/>
              </a:xfrm>
              <a:prstGeom prst="line">
                <a:avLst/>
              </a:prstGeom>
              <a:ln>
                <a:solidFill>
                  <a:schemeClr val="tx1"/>
                </a:solidFill>
              </a:ln>
              <a:effectLst>
                <a:glow rad="12700">
                  <a:schemeClr val="bg1"/>
                </a:glow>
              </a:effectLst>
            </p:spPr>
            <p:style>
              <a:lnRef idx="1">
                <a:schemeClr val="accent1"/>
              </a:lnRef>
              <a:fillRef idx="0">
                <a:schemeClr val="accent1"/>
              </a:fillRef>
              <a:effectRef idx="0">
                <a:schemeClr val="accent1"/>
              </a:effectRef>
              <a:fontRef idx="minor">
                <a:schemeClr val="tx1"/>
              </a:fontRef>
            </p:style>
          </p:cxnSp>
          <p:sp>
            <p:nvSpPr>
              <p:cNvPr id="63" name="テキスト ボックス 62"/>
              <p:cNvSpPr txBox="1"/>
              <p:nvPr/>
            </p:nvSpPr>
            <p:spPr>
              <a:xfrm>
                <a:off x="4952862" y="3466592"/>
                <a:ext cx="686482" cy="178209"/>
              </a:xfrm>
              <a:prstGeom prst="rect">
                <a:avLst/>
              </a:prstGeom>
              <a:solidFill>
                <a:schemeClr val="accent4">
                  <a:lumMod val="20000"/>
                  <a:lumOff val="80000"/>
                </a:schemeClr>
              </a:solidFill>
              <a:ln>
                <a:solidFill>
                  <a:schemeClr val="tx1"/>
                </a:solidFill>
              </a:ln>
            </p:spPr>
            <p:txBody>
              <a:bodyPr wrap="square" lIns="36000" tIns="36000" rIns="36000" bIns="36000" rtlCol="0">
                <a:noAutofit/>
              </a:bodyPr>
              <a:lstStyle/>
              <a:p>
                <a:pPr algn="dist"/>
                <a:r>
                  <a:rPr kumimoji="1" lang="ja-JP" altLang="en-US" sz="800" dirty="0"/>
                  <a:t>周辺機能向上</a:t>
                </a:r>
              </a:p>
            </p:txBody>
          </p:sp>
          <p:sp>
            <p:nvSpPr>
              <p:cNvPr id="64" name="テキスト ボックス 63"/>
              <p:cNvSpPr txBox="1"/>
              <p:nvPr/>
            </p:nvSpPr>
            <p:spPr>
              <a:xfrm>
                <a:off x="4395663" y="3831490"/>
                <a:ext cx="1852555" cy="276999"/>
              </a:xfrm>
              <a:prstGeom prst="rect">
                <a:avLst/>
              </a:prstGeom>
              <a:noFill/>
            </p:spPr>
            <p:txBody>
              <a:bodyPr wrap="square" rtlCol="0">
                <a:spAutoFit/>
              </a:bodyPr>
              <a:lstStyle/>
              <a:p>
                <a:r>
                  <a:rPr kumimoji="1" lang="ja-JP" altLang="en-US" sz="600" dirty="0"/>
                  <a:t>広場・公園等</a:t>
                </a:r>
                <a:endParaRPr kumimoji="1" lang="en-US" altLang="ja-JP" sz="600" dirty="0"/>
              </a:p>
              <a:p>
                <a:r>
                  <a:rPr kumimoji="1" lang="ja-JP" altLang="en-US" sz="600" dirty="0"/>
                  <a:t>の美装化</a:t>
                </a:r>
              </a:p>
            </p:txBody>
          </p:sp>
          <p:sp>
            <p:nvSpPr>
              <p:cNvPr id="65" name="テキスト ボックス 64"/>
              <p:cNvSpPr txBox="1"/>
              <p:nvPr/>
            </p:nvSpPr>
            <p:spPr>
              <a:xfrm rot="2209327">
                <a:off x="4455826" y="3313629"/>
                <a:ext cx="306110" cy="470608"/>
              </a:xfrm>
              <a:prstGeom prst="flowChartInputOutput">
                <a:avLst/>
              </a:prstGeom>
              <a:noFill/>
              <a:scene3d>
                <a:camera prst="orthographicFront">
                  <a:rot lat="1800000" lon="19799989" rev="0"/>
                </a:camera>
                <a:lightRig rig="threePt" dir="t"/>
              </a:scene3d>
            </p:spPr>
            <p:txBody>
              <a:bodyPr vert="eaVert" wrap="square" lIns="0" tIns="0" rIns="0" bIns="0" rtlCol="0">
                <a:spAutoFit/>
              </a:bodyPr>
              <a:lstStyle/>
              <a:p>
                <a:r>
                  <a:rPr kumimoji="1" lang="ja-JP" altLang="en-US" sz="600" dirty="0"/>
                  <a:t>美装化</a:t>
                </a:r>
                <a:endParaRPr kumimoji="1" lang="en-US" altLang="ja-JP" sz="600" dirty="0"/>
              </a:p>
              <a:p>
                <a:r>
                  <a:rPr kumimoji="1" lang="ja-JP" altLang="en-US" sz="600" dirty="0"/>
                  <a:t>空間再編</a:t>
                </a:r>
              </a:p>
            </p:txBody>
          </p:sp>
          <p:sp>
            <p:nvSpPr>
              <p:cNvPr id="66" name="テキスト ボックス 65"/>
              <p:cNvSpPr txBox="1"/>
              <p:nvPr/>
            </p:nvSpPr>
            <p:spPr>
              <a:xfrm>
                <a:off x="4339700" y="3592555"/>
                <a:ext cx="1852555" cy="184666"/>
              </a:xfrm>
              <a:prstGeom prst="rect">
                <a:avLst/>
              </a:prstGeom>
              <a:noFill/>
            </p:spPr>
            <p:txBody>
              <a:bodyPr wrap="square" rtlCol="0">
                <a:spAutoFit/>
              </a:bodyPr>
              <a:lstStyle/>
              <a:p>
                <a:r>
                  <a:rPr kumimoji="1" lang="ja-JP" altLang="en-US" sz="600" dirty="0"/>
                  <a:t>デッキの整備</a:t>
                </a:r>
                <a:endParaRPr kumimoji="1" lang="en-US" altLang="ja-JP" sz="600" dirty="0"/>
              </a:p>
            </p:txBody>
          </p:sp>
          <p:sp>
            <p:nvSpPr>
              <p:cNvPr id="67" name="テキスト ボックス 66"/>
              <p:cNvSpPr txBox="1"/>
              <p:nvPr/>
            </p:nvSpPr>
            <p:spPr>
              <a:xfrm>
                <a:off x="3098108" y="4051418"/>
                <a:ext cx="1852555" cy="276999"/>
              </a:xfrm>
              <a:prstGeom prst="rect">
                <a:avLst/>
              </a:prstGeom>
              <a:noFill/>
            </p:spPr>
            <p:txBody>
              <a:bodyPr wrap="square" rtlCol="0">
                <a:spAutoFit/>
              </a:bodyPr>
              <a:lstStyle/>
              <a:p>
                <a:r>
                  <a:rPr kumimoji="1" lang="ja-JP" altLang="en-US" sz="600" dirty="0"/>
                  <a:t>エリアのための駐車場</a:t>
                </a:r>
                <a:endParaRPr kumimoji="1" lang="en-US" altLang="ja-JP" sz="600" dirty="0"/>
              </a:p>
              <a:p>
                <a:r>
                  <a:rPr kumimoji="1" lang="ja-JP" altLang="en-US" sz="600" dirty="0" smtClean="0"/>
                  <a:t>貯水施設</a:t>
                </a:r>
                <a:r>
                  <a:rPr kumimoji="1" lang="ja-JP" altLang="en-US" sz="600" dirty="0"/>
                  <a:t>　など</a:t>
                </a:r>
              </a:p>
            </p:txBody>
          </p:sp>
          <p:cxnSp>
            <p:nvCxnSpPr>
              <p:cNvPr id="68" name="直線コネクタ 67"/>
              <p:cNvCxnSpPr>
                <a:stCxn id="69" idx="2"/>
              </p:cNvCxnSpPr>
              <p:nvPr/>
            </p:nvCxnSpPr>
            <p:spPr>
              <a:xfrm flipH="1">
                <a:off x="4669565" y="2471482"/>
                <a:ext cx="89801" cy="845851"/>
              </a:xfrm>
              <a:prstGeom prst="line">
                <a:avLst/>
              </a:prstGeom>
              <a:ln>
                <a:solidFill>
                  <a:schemeClr val="tx1"/>
                </a:solidFill>
              </a:ln>
              <a:effectLst>
                <a:glow rad="12700">
                  <a:schemeClr val="bg1"/>
                </a:glow>
              </a:effectLst>
            </p:spPr>
            <p:style>
              <a:lnRef idx="1">
                <a:schemeClr val="accent1"/>
              </a:lnRef>
              <a:fillRef idx="0">
                <a:schemeClr val="accent1"/>
              </a:fillRef>
              <a:effectRef idx="0">
                <a:schemeClr val="accent1"/>
              </a:effectRef>
              <a:fontRef idx="minor">
                <a:schemeClr val="tx1"/>
              </a:fontRef>
            </p:style>
          </p:cxnSp>
        </p:grpSp>
        <p:sp>
          <p:nvSpPr>
            <p:cNvPr id="54" name="テキスト ボックス 53"/>
            <p:cNvSpPr txBox="1"/>
            <p:nvPr/>
          </p:nvSpPr>
          <p:spPr>
            <a:xfrm>
              <a:off x="3834288" y="1456479"/>
              <a:ext cx="432294" cy="123111"/>
            </a:xfrm>
            <a:prstGeom prst="rect">
              <a:avLst/>
            </a:prstGeom>
            <a:solidFill>
              <a:schemeClr val="bg1"/>
            </a:solidFill>
          </p:spPr>
          <p:txBody>
            <a:bodyPr wrap="square" lIns="0" tIns="0" rIns="0" bIns="0" rtlCol="0">
              <a:spAutoFit/>
            </a:bodyPr>
            <a:lstStyle/>
            <a:p>
              <a:pPr algn="ctr"/>
              <a:r>
                <a:rPr kumimoji="1" lang="ja-JP" altLang="en-US" sz="800" b="1" dirty="0" smtClean="0"/>
                <a:t>直接機能</a:t>
              </a:r>
              <a:endParaRPr kumimoji="1" lang="ja-JP" altLang="en-US" sz="800" b="1" dirty="0"/>
            </a:p>
          </p:txBody>
        </p:sp>
        <p:sp>
          <p:nvSpPr>
            <p:cNvPr id="55" name="テキスト ボックス 54"/>
            <p:cNvSpPr txBox="1"/>
            <p:nvPr/>
          </p:nvSpPr>
          <p:spPr>
            <a:xfrm>
              <a:off x="3854564" y="1021327"/>
              <a:ext cx="432294" cy="123111"/>
            </a:xfrm>
            <a:prstGeom prst="rect">
              <a:avLst/>
            </a:prstGeom>
            <a:solidFill>
              <a:schemeClr val="bg1"/>
            </a:solidFill>
          </p:spPr>
          <p:txBody>
            <a:bodyPr wrap="square" lIns="0" tIns="0" rIns="0" bIns="0" rtlCol="0">
              <a:spAutoFit/>
            </a:bodyPr>
            <a:lstStyle/>
            <a:p>
              <a:pPr algn="ctr"/>
              <a:r>
                <a:rPr kumimoji="1" lang="ja-JP" altLang="en-US" sz="800" b="1" dirty="0" smtClean="0"/>
                <a:t>間接機能</a:t>
              </a:r>
              <a:endParaRPr kumimoji="1" lang="ja-JP" altLang="en-US" sz="800" b="1" dirty="0"/>
            </a:p>
          </p:txBody>
        </p:sp>
        <p:sp>
          <p:nvSpPr>
            <p:cNvPr id="56" name="テキスト ボックス 55"/>
            <p:cNvSpPr txBox="1"/>
            <p:nvPr/>
          </p:nvSpPr>
          <p:spPr>
            <a:xfrm>
              <a:off x="3777039" y="1236551"/>
              <a:ext cx="628108" cy="123111"/>
            </a:xfrm>
            <a:prstGeom prst="rect">
              <a:avLst/>
            </a:prstGeom>
            <a:solidFill>
              <a:schemeClr val="bg1"/>
            </a:solidFill>
          </p:spPr>
          <p:txBody>
            <a:bodyPr wrap="square" lIns="0" tIns="0" rIns="0" bIns="0" rtlCol="0">
              <a:spAutoFit/>
            </a:bodyPr>
            <a:lstStyle/>
            <a:p>
              <a:pPr algn="ctr"/>
              <a:r>
                <a:rPr kumimoji="1" lang="ja-JP" altLang="en-US" sz="800" b="1" dirty="0" smtClean="0"/>
                <a:t>一般的な機能</a:t>
              </a:r>
              <a:endParaRPr kumimoji="1" lang="ja-JP" altLang="en-US" sz="800" b="1" dirty="0"/>
            </a:p>
          </p:txBody>
        </p:sp>
      </p:grpSp>
      <p:sp>
        <p:nvSpPr>
          <p:cNvPr id="70" name="テキスト ボックス 69"/>
          <p:cNvSpPr txBox="1"/>
          <p:nvPr/>
        </p:nvSpPr>
        <p:spPr>
          <a:xfrm>
            <a:off x="69518" y="5724892"/>
            <a:ext cx="2591132" cy="226591"/>
          </a:xfrm>
          <a:prstGeom prst="rect">
            <a:avLst/>
          </a:prstGeom>
          <a:noFill/>
        </p:spPr>
        <p:txBody>
          <a:bodyPr wrap="square" lIns="0" tIns="36000" rIns="0" bIns="36000" rtlCol="0">
            <a:spAutoFit/>
          </a:bodyPr>
          <a:lstStyle/>
          <a:p>
            <a:pPr algn="ctr"/>
            <a:r>
              <a:rPr kumimoji="1" lang="ja-JP" altLang="en-US" sz="1000" dirty="0" smtClean="0">
                <a:latin typeface="ＭＳ 明朝" panose="02020609040205080304" pitchFamily="17" charset="-128"/>
                <a:ea typeface="ＭＳ 明朝" panose="02020609040205080304" pitchFamily="17" charset="-128"/>
              </a:rPr>
              <a:t>（民間都市開発に期待する内容の概要）</a:t>
            </a:r>
            <a:endParaRPr kumimoji="1" lang="ja-JP" altLang="en-US" sz="1000"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30662313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p:cNvGrpSpPr/>
          <p:nvPr/>
        </p:nvGrpSpPr>
        <p:grpSpPr>
          <a:xfrm>
            <a:off x="669635" y="9677399"/>
            <a:ext cx="6527430" cy="709463"/>
            <a:chOff x="774699" y="9413874"/>
            <a:chExt cx="6646539" cy="709463"/>
          </a:xfrm>
        </p:grpSpPr>
        <p:sp>
          <p:nvSpPr>
            <p:cNvPr id="5" name="角丸四角形 4"/>
            <p:cNvSpPr/>
            <p:nvPr/>
          </p:nvSpPr>
          <p:spPr>
            <a:xfrm>
              <a:off x="774699" y="9413874"/>
              <a:ext cx="6623445" cy="680435"/>
            </a:xfrm>
            <a:prstGeom prst="roundRect">
              <a:avLst/>
            </a:prstGeom>
            <a:noFill/>
            <a:ln w="38100" cmpd="db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6" name="正方形/長方形 5"/>
            <p:cNvSpPr/>
            <p:nvPr/>
          </p:nvSpPr>
          <p:spPr>
            <a:xfrm>
              <a:off x="899393" y="9435969"/>
              <a:ext cx="6521845" cy="687368"/>
            </a:xfrm>
            <a:prstGeom prst="rect">
              <a:avLst/>
            </a:prstGeom>
          </p:spPr>
          <p:txBody>
            <a:bodyPr wrap="square">
              <a:spAutoFit/>
            </a:bodyPr>
            <a:lstStyle/>
            <a:p>
              <a:pPr algn="just">
                <a:spcAft>
                  <a:spcPts val="0"/>
                </a:spcAft>
              </a:pPr>
              <a:r>
                <a:rPr lang="ja-JP" altLang="ja-JP" sz="1050" kern="100" dirty="0">
                  <a:latin typeface="HGPｺﾞｼｯｸM" panose="020B0600000000000000" pitchFamily="50" charset="-128"/>
                  <a:ea typeface="HGPｺﾞｼｯｸM" panose="020B0600000000000000" pitchFamily="50" charset="-128"/>
                  <a:cs typeface="Times New Roman" panose="02020603050405020304" pitchFamily="18" charset="0"/>
                </a:rPr>
                <a:t>（本資料に関する問い合わせ先）</a:t>
              </a:r>
            </a:p>
            <a:p>
              <a:pPr indent="355600" algn="just">
                <a:lnSpc>
                  <a:spcPts val="1600"/>
                </a:lnSpc>
                <a:spcAft>
                  <a:spcPts val="0"/>
                </a:spcAft>
              </a:pPr>
              <a:r>
                <a:rPr lang="ja-JP" altLang="ja-JP" sz="1050" kern="100" dirty="0">
                  <a:latin typeface="HGPｺﾞｼｯｸM" panose="020B0600000000000000" pitchFamily="50" charset="-128"/>
                  <a:ea typeface="HGPｺﾞｼｯｸM" panose="020B0600000000000000" pitchFamily="50" charset="-128"/>
                  <a:cs typeface="Times New Roman" panose="02020603050405020304" pitchFamily="18" charset="0"/>
                </a:rPr>
                <a:t>・大阪府</a:t>
              </a:r>
              <a:r>
                <a:rPr lang="ja-JP" altLang="en-US" sz="1050" kern="100" dirty="0">
                  <a:latin typeface="HGPｺﾞｼｯｸM" panose="020B0600000000000000" pitchFamily="50" charset="-128"/>
                  <a:ea typeface="HGPｺﾞｼｯｸM" panose="020B0600000000000000" pitchFamily="50" charset="-128"/>
                  <a:cs typeface="Times New Roman" panose="02020603050405020304" pitchFamily="18" charset="0"/>
                </a:rPr>
                <a:t>・大阪市　大阪都市計画局 拠点開発室 広域拠点開発課</a:t>
              </a:r>
              <a:r>
                <a:rPr lang="ja-JP" altLang="ja-JP" sz="1050" kern="100" dirty="0">
                  <a:latin typeface="HGPｺﾞｼｯｸM" panose="020B0600000000000000" pitchFamily="50" charset="-128"/>
                  <a:ea typeface="HGPｺﾞｼｯｸM" panose="020B0600000000000000" pitchFamily="50" charset="-128"/>
                  <a:cs typeface="Times New Roman" panose="02020603050405020304" pitchFamily="18" charset="0"/>
                </a:rPr>
                <a:t>　　</a:t>
              </a:r>
              <a:r>
                <a:rPr lang="en-US" altLang="ja-JP" sz="1050" kern="100" dirty="0">
                  <a:latin typeface="HGPｺﾞｼｯｸM" panose="020B0600000000000000" pitchFamily="50" charset="-128"/>
                  <a:ea typeface="HGPｺﾞｼｯｸM" panose="020B0600000000000000" pitchFamily="50" charset="-128"/>
                  <a:cs typeface="Times New Roman" panose="02020603050405020304" pitchFamily="18" charset="0"/>
                </a:rPr>
                <a:t>TEL</a:t>
              </a:r>
              <a:r>
                <a:rPr lang="ja-JP" altLang="ja-JP" sz="1050" kern="100" dirty="0">
                  <a:latin typeface="HGPｺﾞｼｯｸM" panose="020B0600000000000000" pitchFamily="50" charset="-128"/>
                  <a:ea typeface="HGPｺﾞｼｯｸM" panose="020B0600000000000000" pitchFamily="50" charset="-128"/>
                  <a:cs typeface="Times New Roman" panose="02020603050405020304" pitchFamily="18" charset="0"/>
                </a:rPr>
                <a:t>：</a:t>
              </a:r>
              <a:r>
                <a:rPr lang="en-US" altLang="ja-JP" sz="1050" kern="100" dirty="0">
                  <a:latin typeface="HGPｺﾞｼｯｸM" panose="020B0600000000000000" pitchFamily="50" charset="-128"/>
                  <a:ea typeface="HGPｺﾞｼｯｸM" panose="020B0600000000000000" pitchFamily="50" charset="-128"/>
                  <a:cs typeface="Times New Roman" panose="02020603050405020304" pitchFamily="18" charset="0"/>
                </a:rPr>
                <a:t>06-6210-9327</a:t>
              </a:r>
            </a:p>
            <a:p>
              <a:pPr indent="355600" algn="just">
                <a:lnSpc>
                  <a:spcPts val="1600"/>
                </a:lnSpc>
                <a:spcAft>
                  <a:spcPts val="0"/>
                </a:spcAft>
              </a:pPr>
              <a:r>
                <a:rPr lang="ja-JP" altLang="ja-JP" sz="1050" kern="100" dirty="0">
                  <a:latin typeface="HGPｺﾞｼｯｸM" panose="020B0600000000000000" pitchFamily="50" charset="-128"/>
                  <a:ea typeface="HGPｺﾞｼｯｸM" panose="020B0600000000000000" pitchFamily="50" charset="-128"/>
                  <a:cs typeface="Times New Roman" panose="02020603050405020304" pitchFamily="18" charset="0"/>
                </a:rPr>
                <a:t>・大阪市 </a:t>
              </a:r>
              <a:r>
                <a:rPr lang="ja-JP" altLang="en-US" sz="1050" kern="100" dirty="0">
                  <a:latin typeface="HGPｺﾞｼｯｸM" panose="020B0600000000000000" pitchFamily="50" charset="-128"/>
                  <a:ea typeface="HGPｺﾞｼｯｸM" panose="020B0600000000000000" pitchFamily="50" charset="-128"/>
                  <a:cs typeface="Times New Roman" panose="02020603050405020304" pitchFamily="18" charset="0"/>
                </a:rPr>
                <a:t>　　　　　　計画調整</a:t>
              </a:r>
              <a:r>
                <a:rPr lang="ja-JP" altLang="ja-JP" sz="1050" kern="100" dirty="0">
                  <a:latin typeface="HGPｺﾞｼｯｸM" panose="020B0600000000000000" pitchFamily="50" charset="-128"/>
                  <a:ea typeface="HGPｺﾞｼｯｸM" panose="020B0600000000000000" pitchFamily="50" charset="-128"/>
                  <a:cs typeface="Times New Roman" panose="02020603050405020304" pitchFamily="18" charset="0"/>
                </a:rPr>
                <a:t>局</a:t>
              </a:r>
              <a:r>
                <a:rPr lang="ja-JP" altLang="en-US" sz="1050" kern="100" dirty="0">
                  <a:latin typeface="HGPｺﾞｼｯｸM" panose="020B0600000000000000" pitchFamily="50" charset="-128"/>
                  <a:ea typeface="HGPｺﾞｼｯｸM" panose="020B0600000000000000" pitchFamily="50" charset="-128"/>
                  <a:cs typeface="Times New Roman" panose="02020603050405020304" pitchFamily="18" charset="0"/>
                </a:rPr>
                <a:t> </a:t>
              </a:r>
              <a:r>
                <a:rPr lang="ja-JP" altLang="ja-JP" sz="1050" kern="100" dirty="0">
                  <a:latin typeface="HGPｺﾞｼｯｸM" panose="020B0600000000000000" pitchFamily="50" charset="-128"/>
                  <a:ea typeface="HGPｺﾞｼｯｸM" panose="020B0600000000000000" pitchFamily="50" charset="-128"/>
                  <a:cs typeface="Times New Roman" panose="02020603050405020304" pitchFamily="18" charset="0"/>
                </a:rPr>
                <a:t>計画部</a:t>
              </a:r>
              <a:r>
                <a:rPr lang="ja-JP" altLang="en-US" sz="1050" kern="100" dirty="0">
                  <a:latin typeface="HGPｺﾞｼｯｸM" panose="020B0600000000000000" pitchFamily="50" charset="-128"/>
                  <a:ea typeface="HGPｺﾞｼｯｸM" panose="020B0600000000000000" pitchFamily="50" charset="-128"/>
                  <a:cs typeface="Times New Roman" panose="02020603050405020304" pitchFamily="18" charset="0"/>
                </a:rPr>
                <a:t> </a:t>
              </a:r>
              <a:r>
                <a:rPr lang="ja-JP" altLang="ja-JP" sz="1050" kern="100" dirty="0">
                  <a:latin typeface="HGPｺﾞｼｯｸM" panose="020B0600000000000000" pitchFamily="50" charset="-128"/>
                  <a:ea typeface="HGPｺﾞｼｯｸM" panose="020B0600000000000000" pitchFamily="50" charset="-128"/>
                  <a:cs typeface="Times New Roman" panose="02020603050405020304" pitchFamily="18" charset="0"/>
                </a:rPr>
                <a:t>都市計画課　</a:t>
              </a:r>
              <a:r>
                <a:rPr lang="ja-JP" altLang="en-US" sz="1050" kern="100" dirty="0">
                  <a:latin typeface="HGPｺﾞｼｯｸM" panose="020B0600000000000000" pitchFamily="50" charset="-128"/>
                  <a:ea typeface="HGPｺﾞｼｯｸM" panose="020B0600000000000000" pitchFamily="50" charset="-128"/>
                  <a:cs typeface="Times New Roman" panose="02020603050405020304" pitchFamily="18" charset="0"/>
                </a:rPr>
                <a:t>　　　　　　　　</a:t>
              </a:r>
              <a:r>
                <a:rPr lang="ja-JP" altLang="ja-JP" sz="1050" kern="100" dirty="0">
                  <a:latin typeface="HGPｺﾞｼｯｸM" panose="020B0600000000000000" pitchFamily="50" charset="-128"/>
                  <a:ea typeface="HGPｺﾞｼｯｸM" panose="020B0600000000000000" pitchFamily="50" charset="-128"/>
                  <a:cs typeface="Times New Roman" panose="02020603050405020304" pitchFamily="18" charset="0"/>
                </a:rPr>
                <a:t>　　</a:t>
              </a:r>
              <a:r>
                <a:rPr lang="en-US" altLang="ja-JP" sz="1050" kern="100" dirty="0">
                  <a:latin typeface="HGPｺﾞｼｯｸM" panose="020B0600000000000000" pitchFamily="50" charset="-128"/>
                  <a:ea typeface="HGPｺﾞｼｯｸM" panose="020B0600000000000000" pitchFamily="50" charset="-128"/>
                  <a:cs typeface="Times New Roman" panose="02020603050405020304" pitchFamily="18" charset="0"/>
                </a:rPr>
                <a:t>TEL</a:t>
              </a:r>
              <a:r>
                <a:rPr lang="ja-JP" altLang="ja-JP" sz="1050" kern="100" dirty="0">
                  <a:latin typeface="HGPｺﾞｼｯｸM" panose="020B0600000000000000" pitchFamily="50" charset="-128"/>
                  <a:ea typeface="HGPｺﾞｼｯｸM" panose="020B0600000000000000" pitchFamily="50" charset="-128"/>
                  <a:cs typeface="Times New Roman" panose="02020603050405020304" pitchFamily="18" charset="0"/>
                </a:rPr>
                <a:t>：</a:t>
              </a:r>
              <a:r>
                <a:rPr lang="en-US" altLang="ja-JP" sz="1050" kern="100" dirty="0">
                  <a:latin typeface="HGPｺﾞｼｯｸM" panose="020B0600000000000000" pitchFamily="50" charset="-128"/>
                  <a:ea typeface="HGPｺﾞｼｯｸM" panose="020B0600000000000000" pitchFamily="50" charset="-128"/>
                  <a:cs typeface="Times New Roman" panose="02020603050405020304" pitchFamily="18" charset="0"/>
                </a:rPr>
                <a:t>06-6208-7871</a:t>
              </a:r>
              <a:endParaRPr lang="ja-JP" altLang="ja-JP" sz="1050" kern="100" dirty="0">
                <a:effectLst/>
                <a:latin typeface="HGPｺﾞｼｯｸM" panose="020B0600000000000000" pitchFamily="50" charset="-128"/>
                <a:ea typeface="HGPｺﾞｼｯｸM" panose="020B0600000000000000" pitchFamily="50" charset="-128"/>
                <a:cs typeface="Times New Roman" panose="02020603050405020304" pitchFamily="18" charset="0"/>
              </a:endParaRPr>
            </a:p>
          </p:txBody>
        </p:sp>
      </p:grpSp>
      <p:sp>
        <p:nvSpPr>
          <p:cNvPr id="7" name="正方形/長方形 6"/>
          <p:cNvSpPr/>
          <p:nvPr/>
        </p:nvSpPr>
        <p:spPr>
          <a:xfrm>
            <a:off x="286588" y="8633195"/>
            <a:ext cx="6837996" cy="1032014"/>
          </a:xfrm>
          <a:prstGeom prst="rect">
            <a:avLst/>
          </a:prstGeom>
        </p:spPr>
        <p:txBody>
          <a:bodyPr wrap="square">
            <a:spAutoFit/>
          </a:bodyPr>
          <a:lstStyle/>
          <a:p>
            <a:pPr marL="85725" indent="-85725">
              <a:lnSpc>
                <a:spcPts val="1500"/>
              </a:lnSpc>
            </a:pPr>
            <a:r>
              <a:rPr lang="ja-JP" altLang="en-US" sz="1050" dirty="0">
                <a:latin typeface="HGPｺﾞｼｯｸM" panose="020B0600000000000000" pitchFamily="50" charset="-128"/>
                <a:ea typeface="HGPｺﾞｼｯｸM" panose="020B0600000000000000" pitchFamily="50" charset="-128"/>
                <a:cs typeface="Times New Roman" panose="02020603050405020304" pitchFamily="18" charset="0"/>
              </a:rPr>
              <a:t>構成員：国　（内閣府、近畿地方整備局、近畿運輸局）</a:t>
            </a:r>
          </a:p>
          <a:p>
            <a:pPr marL="533400" lvl="2">
              <a:lnSpc>
                <a:spcPts val="1500"/>
              </a:lnSpc>
            </a:pPr>
            <a:r>
              <a:rPr lang="ja-JP" altLang="en-US" sz="1050" dirty="0">
                <a:latin typeface="HGPｺﾞｼｯｸM" panose="020B0600000000000000" pitchFamily="50" charset="-128"/>
                <a:ea typeface="HGPｺﾞｼｯｸM" panose="020B0600000000000000" pitchFamily="50" charset="-128"/>
                <a:cs typeface="Times New Roman" panose="02020603050405020304" pitchFamily="18" charset="0"/>
              </a:rPr>
              <a:t>地方公共団体（大阪府、大阪市）</a:t>
            </a:r>
          </a:p>
          <a:p>
            <a:pPr marL="533400" lvl="2">
              <a:lnSpc>
                <a:spcPts val="1500"/>
              </a:lnSpc>
            </a:pPr>
            <a:r>
              <a:rPr lang="ja-JP" altLang="en-US" sz="1050" dirty="0">
                <a:latin typeface="HGPｺﾞｼｯｸM" panose="020B0600000000000000" pitchFamily="50" charset="-128"/>
                <a:ea typeface="HGPｺﾞｼｯｸM" panose="020B0600000000000000" pitchFamily="50" charset="-128"/>
                <a:cs typeface="Times New Roman" panose="02020603050405020304" pitchFamily="18" charset="0"/>
              </a:rPr>
              <a:t>民間企業等（ＪＲ西日本、阪急電鉄、</a:t>
            </a:r>
            <a:r>
              <a:rPr lang="en-US" altLang="ja-JP" sz="1050" dirty="0">
                <a:latin typeface="HGPｺﾞｼｯｸM" panose="020B0600000000000000" pitchFamily="50" charset="-128"/>
                <a:ea typeface="HGPｺﾞｼｯｸM" panose="020B0600000000000000" pitchFamily="50" charset="-128"/>
                <a:cs typeface="Times New Roman" panose="02020603050405020304" pitchFamily="18" charset="0"/>
              </a:rPr>
              <a:t>Osaka Metro</a:t>
            </a:r>
            <a:r>
              <a:rPr lang="ja-JP" altLang="en-US" sz="1050" dirty="0" err="1">
                <a:latin typeface="HGPｺﾞｼｯｸM" panose="020B0600000000000000" pitchFamily="50" charset="-128"/>
                <a:ea typeface="HGPｺﾞｼｯｸM" panose="020B0600000000000000" pitchFamily="50" charset="-128"/>
                <a:cs typeface="Times New Roman" panose="02020603050405020304" pitchFamily="18" charset="0"/>
              </a:rPr>
              <a:t>、</a:t>
            </a:r>
            <a:r>
              <a:rPr lang="ja-JP" altLang="en-US" sz="1050" dirty="0">
                <a:latin typeface="HGPｺﾞｼｯｸM" panose="020B0600000000000000" pitchFamily="50" charset="-128"/>
                <a:ea typeface="HGPｺﾞｼｯｸM" panose="020B0600000000000000" pitchFamily="50" charset="-128"/>
                <a:cs typeface="Times New Roman" panose="02020603050405020304" pitchFamily="18" charset="0"/>
              </a:rPr>
              <a:t>ＵＲ都市機構）</a:t>
            </a:r>
          </a:p>
          <a:p>
            <a:pPr marL="533400" lvl="2">
              <a:lnSpc>
                <a:spcPts val="1500"/>
              </a:lnSpc>
            </a:pPr>
            <a:r>
              <a:rPr lang="ja-JP" altLang="en-US" sz="1050" dirty="0">
                <a:latin typeface="HGPｺﾞｼｯｸM" panose="020B0600000000000000" pitchFamily="50" charset="-128"/>
                <a:ea typeface="HGPｺﾞｼｯｸM" panose="020B0600000000000000" pitchFamily="50" charset="-128"/>
                <a:cs typeface="Times New Roman" panose="02020603050405020304" pitchFamily="18" charset="0"/>
              </a:rPr>
              <a:t>経済界（関西経済連合会、大阪商工会議所、関西経済同友会）</a:t>
            </a:r>
          </a:p>
          <a:p>
            <a:pPr marL="85725" indent="-85725">
              <a:lnSpc>
                <a:spcPts val="1500"/>
              </a:lnSpc>
            </a:pPr>
            <a:r>
              <a:rPr lang="ja-JP" altLang="en-US" sz="1050" dirty="0">
                <a:latin typeface="HGPｺﾞｼｯｸM" panose="020B0600000000000000" pitchFamily="50" charset="-128"/>
                <a:ea typeface="HGPｺﾞｼｯｸM" panose="020B0600000000000000" pitchFamily="50" charset="-128"/>
                <a:cs typeface="Times New Roman" panose="02020603050405020304" pitchFamily="18" charset="0"/>
              </a:rPr>
              <a:t>委　員：小林委員（京都大学）、森川委員（名古屋大学）、橋爪委員（大阪府立大学）</a:t>
            </a:r>
            <a:endParaRPr lang="en-US" altLang="ja-JP" sz="1050" dirty="0">
              <a:latin typeface="HGPｺﾞｼｯｸM" panose="020B0600000000000000" pitchFamily="50" charset="-128"/>
              <a:ea typeface="HGPｺﾞｼｯｸM" panose="020B0600000000000000" pitchFamily="50" charset="-128"/>
              <a:cs typeface="Times New Roman" panose="02020603050405020304" pitchFamily="18" charset="0"/>
            </a:endParaRPr>
          </a:p>
        </p:txBody>
      </p:sp>
      <p:sp>
        <p:nvSpPr>
          <p:cNvPr id="8" name="正方形/長方形 7"/>
          <p:cNvSpPr/>
          <p:nvPr/>
        </p:nvSpPr>
        <p:spPr>
          <a:xfrm>
            <a:off x="185812" y="8438975"/>
            <a:ext cx="2160000" cy="21600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pPr>
            <a:r>
              <a:rPr kumimoji="1" lang="ja-JP" altLang="en-US" sz="1200" dirty="0">
                <a:latin typeface="HGPｺﾞｼｯｸM" panose="020B0600000000000000" pitchFamily="50" charset="-128"/>
                <a:ea typeface="HGPｺﾞｼｯｸM" panose="020B0600000000000000" pitchFamily="50" charset="-128"/>
              </a:rPr>
              <a:t>検討体制</a:t>
            </a:r>
          </a:p>
        </p:txBody>
      </p:sp>
      <p:sp>
        <p:nvSpPr>
          <p:cNvPr id="9" name="正方形/長方形 8"/>
          <p:cNvSpPr/>
          <p:nvPr/>
        </p:nvSpPr>
        <p:spPr>
          <a:xfrm>
            <a:off x="286588" y="6604501"/>
            <a:ext cx="6887798" cy="1887696"/>
          </a:xfrm>
          <a:prstGeom prst="rect">
            <a:avLst/>
          </a:prstGeom>
        </p:spPr>
        <p:txBody>
          <a:bodyPr wrap="square">
            <a:spAutoFit/>
          </a:bodyPr>
          <a:lstStyle/>
          <a:p>
            <a:pPr marL="85725" indent="-85725">
              <a:lnSpc>
                <a:spcPts val="1400"/>
              </a:lnSpc>
            </a:pPr>
            <a:r>
              <a:rPr lang="en-US" altLang="ja-JP" sz="1050" dirty="0">
                <a:latin typeface="HGPｺﾞｼｯｸM" panose="020B0600000000000000" pitchFamily="50" charset="-128"/>
                <a:ea typeface="HGPｺﾞｼｯｸM" panose="020B0600000000000000" pitchFamily="50" charset="-128"/>
                <a:cs typeface="Times New Roman" panose="02020603050405020304" pitchFamily="18" charset="0"/>
              </a:rPr>
              <a:t>H30</a:t>
            </a:r>
            <a:r>
              <a:rPr lang="ja-JP" altLang="en-US" sz="1050" dirty="0">
                <a:latin typeface="HGPｺﾞｼｯｸM" panose="020B0600000000000000" pitchFamily="50" charset="-128"/>
                <a:ea typeface="HGPｺﾞｼｯｸM" panose="020B0600000000000000" pitchFamily="50" charset="-128"/>
                <a:cs typeface="Times New Roman" panose="02020603050405020304" pitchFamily="18" charset="0"/>
              </a:rPr>
              <a:t>（</a:t>
            </a:r>
            <a:r>
              <a:rPr lang="en-US" altLang="ja-JP" sz="1050" dirty="0">
                <a:latin typeface="HGPｺﾞｼｯｸM" panose="020B0600000000000000" pitchFamily="50" charset="-128"/>
                <a:ea typeface="HGPｺﾞｼｯｸM" panose="020B0600000000000000" pitchFamily="50" charset="-128"/>
                <a:cs typeface="Times New Roman" panose="02020603050405020304" pitchFamily="18" charset="0"/>
              </a:rPr>
              <a:t>2018</a:t>
            </a:r>
            <a:r>
              <a:rPr lang="ja-JP" altLang="en-US" sz="1050" dirty="0">
                <a:latin typeface="HGPｺﾞｼｯｸM" panose="020B0600000000000000" pitchFamily="50" charset="-128"/>
                <a:ea typeface="HGPｺﾞｼｯｸM" panose="020B0600000000000000" pitchFamily="50" charset="-128"/>
                <a:cs typeface="Times New Roman" panose="02020603050405020304" pitchFamily="18" charset="0"/>
              </a:rPr>
              <a:t>）</a:t>
            </a:r>
            <a:r>
              <a:rPr lang="en-US" altLang="ja-JP" sz="1050" dirty="0">
                <a:latin typeface="HGPｺﾞｼｯｸM" panose="020B0600000000000000" pitchFamily="50" charset="-128"/>
                <a:ea typeface="HGPｺﾞｼｯｸM" panose="020B0600000000000000" pitchFamily="50" charset="-128"/>
                <a:cs typeface="Times New Roman" panose="02020603050405020304" pitchFamily="18" charset="0"/>
              </a:rPr>
              <a:t>.8	</a:t>
            </a:r>
            <a:r>
              <a:rPr lang="ja-JP" altLang="en-US" sz="1050" dirty="0">
                <a:latin typeface="HGPｺﾞｼｯｸM" panose="020B0600000000000000" pitchFamily="50" charset="-128"/>
                <a:ea typeface="HGPｺﾞｼｯｸM" panose="020B0600000000000000" pitchFamily="50" charset="-128"/>
                <a:cs typeface="Times New Roman" panose="02020603050405020304" pitchFamily="18" charset="0"/>
              </a:rPr>
              <a:t>新大阪駅周辺地域が都市再生緊急整備地域の候補地域として、内閣府より公表</a:t>
            </a:r>
          </a:p>
          <a:p>
            <a:pPr marL="85725" indent="-85725">
              <a:lnSpc>
                <a:spcPts val="1400"/>
              </a:lnSpc>
            </a:pPr>
            <a:r>
              <a:rPr lang="en-US" altLang="ja-JP" sz="1050" dirty="0">
                <a:latin typeface="HGPｺﾞｼｯｸM" panose="020B0600000000000000" pitchFamily="50" charset="-128"/>
                <a:ea typeface="HGPｺﾞｼｯｸM" panose="020B0600000000000000" pitchFamily="50" charset="-128"/>
                <a:cs typeface="Times New Roman" panose="02020603050405020304" pitchFamily="18" charset="0"/>
              </a:rPr>
              <a:t>H31(2019).1	</a:t>
            </a:r>
            <a:r>
              <a:rPr lang="ja-JP" altLang="en-US" sz="1050" dirty="0">
                <a:latin typeface="HGPｺﾞｼｯｸM" panose="020B0600000000000000" pitchFamily="50" charset="-128"/>
                <a:ea typeface="HGPｺﾞｼｯｸM" panose="020B0600000000000000" pitchFamily="50" charset="-128"/>
                <a:cs typeface="Times New Roman" panose="02020603050405020304" pitchFamily="18" charset="0"/>
              </a:rPr>
              <a:t>第１回会議　「新大阪駅周辺地域都市再生緊急整備地域検討協議会」の設置</a:t>
            </a:r>
          </a:p>
          <a:p>
            <a:pPr marL="1701800" indent="38100">
              <a:lnSpc>
                <a:spcPts val="1400"/>
              </a:lnSpc>
            </a:pPr>
            <a:r>
              <a:rPr lang="ja-JP" altLang="en-US" sz="1050" dirty="0">
                <a:latin typeface="HGPｺﾞｼｯｸM" panose="020B0600000000000000" pitchFamily="50" charset="-128"/>
                <a:ea typeface="HGPｺﾞｼｯｸM" panose="020B0600000000000000" pitchFamily="50" charset="-128"/>
                <a:cs typeface="Times New Roman" panose="02020603050405020304" pitchFamily="18" charset="0"/>
              </a:rPr>
              <a:t>新大阪駅周辺地域が担うべき役割</a:t>
            </a:r>
          </a:p>
          <a:p>
            <a:pPr marL="85725" indent="-85725">
              <a:lnSpc>
                <a:spcPts val="1400"/>
              </a:lnSpc>
            </a:pPr>
            <a:r>
              <a:rPr lang="en-US" altLang="ja-JP" sz="1050" dirty="0">
                <a:latin typeface="HGPｺﾞｼｯｸM" panose="020B0600000000000000" pitchFamily="50" charset="-128"/>
                <a:ea typeface="HGPｺﾞｼｯｸM" panose="020B0600000000000000" pitchFamily="50" charset="-128"/>
                <a:cs typeface="Times New Roman" panose="02020603050405020304" pitchFamily="18" charset="0"/>
              </a:rPr>
              <a:t>R1(2019).9	</a:t>
            </a:r>
            <a:r>
              <a:rPr lang="ja-JP" altLang="en-US" sz="1050" dirty="0">
                <a:latin typeface="HGPｺﾞｼｯｸM" panose="020B0600000000000000" pitchFamily="50" charset="-128"/>
                <a:ea typeface="HGPｺﾞｼｯｸM" panose="020B0600000000000000" pitchFamily="50" charset="-128"/>
                <a:cs typeface="Times New Roman" panose="02020603050405020304" pitchFamily="18" charset="0"/>
              </a:rPr>
              <a:t>第２回会議　新大阪駅周辺地域に導入すべき都市機能</a:t>
            </a:r>
          </a:p>
          <a:p>
            <a:pPr marL="85725" indent="-85725">
              <a:lnSpc>
                <a:spcPts val="1400"/>
              </a:lnSpc>
            </a:pPr>
            <a:r>
              <a:rPr lang="en-US" altLang="ja-JP" sz="1050" dirty="0">
                <a:latin typeface="HGPｺﾞｼｯｸM" panose="020B0600000000000000" pitchFamily="50" charset="-128"/>
                <a:ea typeface="HGPｺﾞｼｯｸM" panose="020B0600000000000000" pitchFamily="50" charset="-128"/>
                <a:cs typeface="Times New Roman" panose="02020603050405020304" pitchFamily="18" charset="0"/>
              </a:rPr>
              <a:t>R2(2020).1	</a:t>
            </a:r>
            <a:r>
              <a:rPr lang="ja-JP" altLang="en-US" sz="1050" dirty="0">
                <a:latin typeface="HGPｺﾞｼｯｸM" panose="020B0600000000000000" pitchFamily="50" charset="-128"/>
                <a:ea typeface="HGPｺﾞｼｯｸM" panose="020B0600000000000000" pitchFamily="50" charset="-128"/>
                <a:cs typeface="Times New Roman" panose="02020603050405020304" pitchFamily="18" charset="0"/>
              </a:rPr>
              <a:t>第３回会議　まちづくり方針の骨格（素案）</a:t>
            </a:r>
          </a:p>
          <a:p>
            <a:pPr marL="85725" indent="-85725">
              <a:lnSpc>
                <a:spcPts val="1400"/>
              </a:lnSpc>
            </a:pPr>
            <a:r>
              <a:rPr lang="en-US" altLang="ja-JP" sz="1050" dirty="0">
                <a:latin typeface="HGPｺﾞｼｯｸM" panose="020B0600000000000000" pitchFamily="50" charset="-128"/>
                <a:ea typeface="HGPｺﾞｼｯｸM" panose="020B0600000000000000" pitchFamily="50" charset="-128"/>
                <a:cs typeface="Times New Roman" panose="02020603050405020304" pitchFamily="18" charset="0"/>
              </a:rPr>
              <a:t>R2(2020).3	</a:t>
            </a:r>
            <a:r>
              <a:rPr lang="ja-JP" altLang="en-US" sz="1050" dirty="0">
                <a:latin typeface="HGPｺﾞｼｯｸM" panose="020B0600000000000000" pitchFamily="50" charset="-128"/>
                <a:ea typeface="HGPｺﾞｼｯｸM" panose="020B0600000000000000" pitchFamily="50" charset="-128"/>
                <a:cs typeface="Times New Roman" panose="02020603050405020304" pitchFamily="18" charset="0"/>
              </a:rPr>
              <a:t>新大阪駅周辺</a:t>
            </a:r>
            <a:r>
              <a:rPr lang="ja-JP" altLang="en-US" sz="1050" dirty="0" smtClean="0">
                <a:latin typeface="HGPｺﾞｼｯｸM" panose="020B0600000000000000" pitchFamily="50" charset="-128"/>
                <a:ea typeface="HGPｺﾞｼｯｸM" panose="020B0600000000000000" pitchFamily="50" charset="-128"/>
                <a:cs typeface="Times New Roman" panose="02020603050405020304" pitchFamily="18" charset="0"/>
              </a:rPr>
              <a:t>地域都市再生緊急</a:t>
            </a:r>
            <a:r>
              <a:rPr lang="ja-JP" altLang="en-US" sz="1050" dirty="0">
                <a:latin typeface="HGPｺﾞｼｯｸM" panose="020B0600000000000000" pitchFamily="50" charset="-128"/>
                <a:ea typeface="HGPｺﾞｼｯｸM" panose="020B0600000000000000" pitchFamily="50" charset="-128"/>
                <a:cs typeface="Times New Roman" panose="02020603050405020304" pitchFamily="18" charset="0"/>
              </a:rPr>
              <a:t>整備地域まちづくり方針の骨格　公表</a:t>
            </a:r>
          </a:p>
          <a:p>
            <a:pPr marL="85725" indent="-85725">
              <a:lnSpc>
                <a:spcPts val="1400"/>
              </a:lnSpc>
            </a:pPr>
            <a:r>
              <a:rPr lang="en-US" altLang="ja-JP" sz="1050" dirty="0">
                <a:latin typeface="HGPｺﾞｼｯｸM" panose="020B0600000000000000" pitchFamily="50" charset="-128"/>
                <a:ea typeface="HGPｺﾞｼｯｸM" panose="020B0600000000000000" pitchFamily="50" charset="-128"/>
                <a:cs typeface="Times New Roman" panose="02020603050405020304" pitchFamily="18" charset="0"/>
              </a:rPr>
              <a:t>R2(2020).10	</a:t>
            </a:r>
            <a:r>
              <a:rPr lang="ja-JP" altLang="en-US" sz="1050" dirty="0">
                <a:latin typeface="HGPｺﾞｼｯｸM" panose="020B0600000000000000" pitchFamily="50" charset="-128"/>
                <a:ea typeface="HGPｺﾞｼｯｸM" panose="020B0600000000000000" pitchFamily="50" charset="-128"/>
                <a:cs typeface="Times New Roman" panose="02020603050405020304" pitchFamily="18" charset="0"/>
              </a:rPr>
              <a:t>第４回会議　交通結節施設のあり方</a:t>
            </a:r>
          </a:p>
          <a:p>
            <a:pPr marL="85725" indent="-85725">
              <a:lnSpc>
                <a:spcPts val="1400"/>
              </a:lnSpc>
            </a:pPr>
            <a:r>
              <a:rPr lang="en-US" altLang="ja-JP" sz="1050" dirty="0">
                <a:latin typeface="HGPｺﾞｼｯｸM" panose="020B0600000000000000" pitchFamily="50" charset="-128"/>
                <a:ea typeface="HGPｺﾞｼｯｸM" panose="020B0600000000000000" pitchFamily="50" charset="-128"/>
                <a:cs typeface="Times New Roman" panose="02020603050405020304" pitchFamily="18" charset="0"/>
              </a:rPr>
              <a:t>R3(2021).8	</a:t>
            </a:r>
            <a:r>
              <a:rPr lang="ja-JP" altLang="en-US" sz="1050" dirty="0">
                <a:latin typeface="HGPｺﾞｼｯｸM" panose="020B0600000000000000" pitchFamily="50" charset="-128"/>
                <a:ea typeface="HGPｺﾞｼｯｸM" panose="020B0600000000000000" pitchFamily="50" charset="-128"/>
                <a:cs typeface="Times New Roman" panose="02020603050405020304" pitchFamily="18" charset="0"/>
              </a:rPr>
              <a:t>第５回会議　新型コロナとまちづくり、都市機能、民間都市開発誘導の仕組み</a:t>
            </a:r>
          </a:p>
          <a:p>
            <a:pPr marL="85725" indent="-85725">
              <a:lnSpc>
                <a:spcPts val="1400"/>
              </a:lnSpc>
            </a:pPr>
            <a:r>
              <a:rPr lang="en-US" altLang="ja-JP" sz="1050" dirty="0">
                <a:latin typeface="HGPｺﾞｼｯｸM" panose="020B0600000000000000" pitchFamily="50" charset="-128"/>
                <a:ea typeface="HGPｺﾞｼｯｸM" panose="020B0600000000000000" pitchFamily="50" charset="-128"/>
                <a:cs typeface="Times New Roman" panose="02020603050405020304" pitchFamily="18" charset="0"/>
              </a:rPr>
              <a:t>R4(2022).2</a:t>
            </a:r>
            <a:r>
              <a:rPr lang="ja-JP" altLang="en-US" sz="1050" dirty="0">
                <a:latin typeface="HGPｺﾞｼｯｸM" panose="020B0600000000000000" pitchFamily="50" charset="-128"/>
                <a:ea typeface="HGPｺﾞｼｯｸM" panose="020B0600000000000000" pitchFamily="50" charset="-128"/>
                <a:cs typeface="Times New Roman" panose="02020603050405020304" pitchFamily="18" charset="0"/>
              </a:rPr>
              <a:t>　</a:t>
            </a:r>
            <a:r>
              <a:rPr lang="ja-JP" altLang="en-US" sz="1050" dirty="0" smtClean="0">
                <a:latin typeface="HGPｺﾞｼｯｸM" panose="020B0600000000000000" pitchFamily="50" charset="-128"/>
                <a:ea typeface="HGPｺﾞｼｯｸM" panose="020B0600000000000000" pitchFamily="50" charset="-128"/>
                <a:cs typeface="Times New Roman" panose="02020603050405020304" pitchFamily="18" charset="0"/>
              </a:rPr>
              <a:t> 　第６回</a:t>
            </a:r>
            <a:r>
              <a:rPr lang="ja-JP" altLang="en-US" sz="1050" dirty="0">
                <a:latin typeface="HGPｺﾞｼｯｸM" panose="020B0600000000000000" pitchFamily="50" charset="-128"/>
                <a:ea typeface="HGPｺﾞｼｯｸM" panose="020B0600000000000000" pitchFamily="50" charset="-128"/>
                <a:cs typeface="Times New Roman" panose="02020603050405020304" pitchFamily="18" charset="0"/>
              </a:rPr>
              <a:t>会議　</a:t>
            </a:r>
            <a:r>
              <a:rPr lang="ja-JP" altLang="en-US" sz="1050" dirty="0" smtClean="0">
                <a:latin typeface="HGPｺﾞｼｯｸM" panose="020B0600000000000000" pitchFamily="50" charset="-128"/>
                <a:ea typeface="HGPｺﾞｼｯｸM" panose="020B0600000000000000" pitchFamily="50" charset="-128"/>
                <a:cs typeface="Times New Roman" panose="02020603050405020304" pitchFamily="18" charset="0"/>
              </a:rPr>
              <a:t>まちづくり方針 </a:t>
            </a:r>
            <a:r>
              <a:rPr lang="en-US" altLang="ja-JP" sz="1050" dirty="0">
                <a:latin typeface="HGPｺﾞｼｯｸM" panose="020B0600000000000000" pitchFamily="50" charset="-128"/>
                <a:ea typeface="HGPｺﾞｼｯｸM" panose="020B0600000000000000" pitchFamily="50" charset="-128"/>
                <a:cs typeface="Times New Roman" panose="02020603050405020304" pitchFamily="18" charset="0"/>
              </a:rPr>
              <a:t>2022</a:t>
            </a:r>
            <a:r>
              <a:rPr lang="ja-JP" altLang="en-US" sz="1050" dirty="0">
                <a:latin typeface="HGPｺﾞｼｯｸM" panose="020B0600000000000000" pitchFamily="50" charset="-128"/>
                <a:ea typeface="HGPｺﾞｼｯｸM" panose="020B0600000000000000" pitchFamily="50" charset="-128"/>
                <a:cs typeface="Times New Roman" panose="02020603050405020304" pitchFamily="18" charset="0"/>
              </a:rPr>
              <a:t>（全体構想、新大阪駅エリア計画）</a:t>
            </a:r>
            <a:r>
              <a:rPr lang="ja-JP" altLang="en-US" sz="1050" dirty="0" smtClean="0">
                <a:latin typeface="HGPｺﾞｼｯｸM" panose="020B0600000000000000" pitchFamily="50" charset="-128"/>
                <a:ea typeface="HGPｺﾞｼｯｸM" panose="020B0600000000000000" pitchFamily="50" charset="-128"/>
                <a:cs typeface="Times New Roman" panose="02020603050405020304" pitchFamily="18" charset="0"/>
              </a:rPr>
              <a:t>（素案</a:t>
            </a:r>
            <a:r>
              <a:rPr lang="ja-JP" altLang="en-US" sz="1050" dirty="0">
                <a:latin typeface="HGPｺﾞｼｯｸM" panose="020B0600000000000000" pitchFamily="50" charset="-128"/>
                <a:ea typeface="HGPｺﾞｼｯｸM" panose="020B0600000000000000" pitchFamily="50" charset="-128"/>
                <a:cs typeface="Times New Roman" panose="02020603050405020304" pitchFamily="18" charset="0"/>
              </a:rPr>
              <a:t>）</a:t>
            </a:r>
          </a:p>
          <a:p>
            <a:pPr marL="85725" indent="-85725">
              <a:lnSpc>
                <a:spcPts val="1400"/>
              </a:lnSpc>
            </a:pPr>
            <a:r>
              <a:rPr lang="en-US" altLang="ja-JP" sz="1050" dirty="0">
                <a:latin typeface="HGPｺﾞｼｯｸM" panose="020B0600000000000000" pitchFamily="50" charset="-128"/>
                <a:ea typeface="HGPｺﾞｼｯｸM" panose="020B0600000000000000" pitchFamily="50" charset="-128"/>
                <a:cs typeface="Times New Roman" panose="02020603050405020304" pitchFamily="18" charset="0"/>
              </a:rPr>
              <a:t>R4(2022).</a:t>
            </a:r>
            <a:r>
              <a:rPr lang="ja-JP" altLang="en-US" sz="1050" dirty="0">
                <a:latin typeface="HGPｺﾞｼｯｸM" panose="020B0600000000000000" pitchFamily="50" charset="-128"/>
                <a:ea typeface="HGPｺﾞｼｯｸM" panose="020B0600000000000000" pitchFamily="50" charset="-128"/>
                <a:cs typeface="Times New Roman" panose="02020603050405020304" pitchFamily="18" charset="0"/>
              </a:rPr>
              <a:t>〇　</a:t>
            </a:r>
            <a:r>
              <a:rPr lang="ja-JP" altLang="en-US" sz="1050" dirty="0" smtClean="0">
                <a:latin typeface="HGPｺﾞｼｯｸM" panose="020B0600000000000000" pitchFamily="50" charset="-128"/>
                <a:ea typeface="HGPｺﾞｼｯｸM" panose="020B0600000000000000" pitchFamily="50" charset="-128"/>
                <a:cs typeface="Times New Roman" panose="02020603050405020304" pitchFamily="18" charset="0"/>
              </a:rPr>
              <a:t>　新</a:t>
            </a:r>
            <a:r>
              <a:rPr lang="ja-JP" altLang="en-US" sz="1050" dirty="0">
                <a:latin typeface="HGPｺﾞｼｯｸM" panose="020B0600000000000000" pitchFamily="50" charset="-128"/>
                <a:ea typeface="HGPｺﾞｼｯｸM" panose="020B0600000000000000" pitchFamily="50" charset="-128"/>
                <a:cs typeface="Times New Roman" panose="02020603050405020304" pitchFamily="18" charset="0"/>
              </a:rPr>
              <a:t>大阪駅周辺</a:t>
            </a:r>
            <a:r>
              <a:rPr lang="ja-JP" altLang="en-US" sz="1050" dirty="0" smtClean="0">
                <a:latin typeface="HGPｺﾞｼｯｸM" panose="020B0600000000000000" pitchFamily="50" charset="-128"/>
                <a:ea typeface="HGPｺﾞｼｯｸM" panose="020B0600000000000000" pitchFamily="50" charset="-128"/>
                <a:cs typeface="Times New Roman" panose="02020603050405020304" pitchFamily="18" charset="0"/>
              </a:rPr>
              <a:t>地域都市再生緊急</a:t>
            </a:r>
            <a:r>
              <a:rPr lang="ja-JP" altLang="en-US" sz="1050" dirty="0">
                <a:latin typeface="HGPｺﾞｼｯｸM" panose="020B0600000000000000" pitchFamily="50" charset="-128"/>
                <a:ea typeface="HGPｺﾞｼｯｸM" panose="020B0600000000000000" pitchFamily="50" charset="-128"/>
                <a:cs typeface="Times New Roman" panose="02020603050405020304" pitchFamily="18" charset="0"/>
              </a:rPr>
              <a:t>整備地域まちづくり方針 </a:t>
            </a:r>
            <a:r>
              <a:rPr lang="en-US" altLang="ja-JP" sz="1050" dirty="0">
                <a:latin typeface="HGPｺﾞｼｯｸM" panose="020B0600000000000000" pitchFamily="50" charset="-128"/>
                <a:ea typeface="HGPｺﾞｼｯｸM" panose="020B0600000000000000" pitchFamily="50" charset="-128"/>
                <a:cs typeface="Times New Roman" panose="02020603050405020304" pitchFamily="18" charset="0"/>
              </a:rPr>
              <a:t>2022</a:t>
            </a:r>
            <a:r>
              <a:rPr lang="ja-JP" altLang="en-US" sz="1050" dirty="0">
                <a:latin typeface="HGPｺﾞｼｯｸM" panose="020B0600000000000000" pitchFamily="50" charset="-128"/>
                <a:ea typeface="HGPｺﾞｼｯｸM" panose="020B0600000000000000" pitchFamily="50" charset="-128"/>
                <a:cs typeface="Times New Roman" panose="02020603050405020304" pitchFamily="18" charset="0"/>
              </a:rPr>
              <a:t>　公表</a:t>
            </a:r>
          </a:p>
        </p:txBody>
      </p:sp>
      <p:sp>
        <p:nvSpPr>
          <p:cNvPr id="10" name="正方形/長方形 9"/>
          <p:cNvSpPr/>
          <p:nvPr/>
        </p:nvSpPr>
        <p:spPr>
          <a:xfrm>
            <a:off x="185812" y="6387816"/>
            <a:ext cx="4934827" cy="21600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pP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新大阪駅周辺地域都市再生緊急整備地域</a:t>
            </a:r>
            <a:r>
              <a:rPr lang="ja-JP" altLang="en-US" sz="1200">
                <a:latin typeface="HGPｺﾞｼｯｸM" panose="020B0600000000000000" pitchFamily="50" charset="-128"/>
                <a:ea typeface="HGPｺﾞｼｯｸM" panose="020B0600000000000000" pitchFamily="50" charset="-128"/>
                <a:cs typeface="Times New Roman" panose="02020603050405020304" pitchFamily="18" charset="0"/>
              </a:rPr>
              <a:t>検討協議会の</a:t>
            </a:r>
            <a:r>
              <a:rPr kumimoji="1" lang="ja-JP" altLang="en-US" sz="1200" dirty="0">
                <a:latin typeface="HGPｺﾞｼｯｸM" panose="020B0600000000000000" pitchFamily="50" charset="-128"/>
                <a:ea typeface="HGPｺﾞｼｯｸM" panose="020B0600000000000000" pitchFamily="50" charset="-128"/>
              </a:rPr>
              <a:t>検討経過</a:t>
            </a:r>
          </a:p>
        </p:txBody>
      </p:sp>
      <p:grpSp>
        <p:nvGrpSpPr>
          <p:cNvPr id="11" name="グループ化 10"/>
          <p:cNvGrpSpPr/>
          <p:nvPr/>
        </p:nvGrpSpPr>
        <p:grpSpPr>
          <a:xfrm>
            <a:off x="185813" y="6046150"/>
            <a:ext cx="7129387" cy="307777"/>
            <a:chOff x="290877" y="6423343"/>
            <a:chExt cx="7345054" cy="307777"/>
          </a:xfrm>
        </p:grpSpPr>
        <p:sp>
          <p:nvSpPr>
            <p:cNvPr id="12" name="テキスト ボックス 11"/>
            <p:cNvSpPr txBox="1"/>
            <p:nvPr/>
          </p:nvSpPr>
          <p:spPr>
            <a:xfrm>
              <a:off x="290877" y="6485083"/>
              <a:ext cx="207645" cy="228600"/>
            </a:xfrm>
            <a:prstGeom prst="rect">
              <a:avLst/>
            </a:prstGeom>
            <a:solidFill>
              <a:schemeClr val="tx1"/>
            </a:solidFill>
            <a:ln w="6350">
              <a:solidFill>
                <a:prstClr val="black"/>
              </a:solidFill>
            </a:ln>
          </p:spPr>
          <p:txBody>
            <a:bodyPr rot="0" spcFirstLastPara="0" vert="horz" wrap="square" lIns="0" tIns="0" rIns="0" bIns="0" numCol="1" spcCol="0" rtlCol="0" fromWordArt="0" anchor="t" anchorCtr="0" forceAA="0" compatLnSpc="1">
              <a:prstTxWarp prst="textNoShape">
                <a:avLst/>
              </a:prstTxWarp>
              <a:noAutofit/>
            </a:bodyPr>
            <a:lstStyle/>
            <a:p>
              <a:pPr algn="ctr">
                <a:lnSpc>
                  <a:spcPts val="1800"/>
                </a:lnSpc>
                <a:spcAft>
                  <a:spcPts val="0"/>
                </a:spcAft>
              </a:pPr>
              <a:r>
                <a:rPr lang="ja-JP" altLang="en-US" sz="1600" kern="100"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５</a:t>
              </a:r>
              <a:endParaRPr lang="ja-JP" sz="1600"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p:txBody>
        </p:sp>
        <p:cxnSp>
          <p:nvCxnSpPr>
            <p:cNvPr id="13" name="直線コネクタ 12"/>
            <p:cNvCxnSpPr/>
            <p:nvPr/>
          </p:nvCxnSpPr>
          <p:spPr>
            <a:xfrm>
              <a:off x="394700" y="6711052"/>
              <a:ext cx="724123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テキスト ボックス 13"/>
            <p:cNvSpPr txBox="1"/>
            <p:nvPr/>
          </p:nvSpPr>
          <p:spPr>
            <a:xfrm>
              <a:off x="468617" y="6423343"/>
              <a:ext cx="4164917" cy="307777"/>
            </a:xfrm>
            <a:prstGeom prst="rect">
              <a:avLst/>
            </a:prstGeom>
            <a:noFill/>
          </p:spPr>
          <p:txBody>
            <a:bodyPr wrap="square" rtlCol="0">
              <a:spAutoFit/>
            </a:bodyPr>
            <a:lstStyle/>
            <a:p>
              <a:r>
                <a:rPr kumimoji="1" lang="ja-JP" altLang="en-US" sz="1400" b="1" dirty="0">
                  <a:latin typeface="HGPｺﾞｼｯｸM" panose="020B0600000000000000" pitchFamily="50" charset="-128"/>
                  <a:ea typeface="HGPｺﾞｼｯｸM" panose="020B0600000000000000" pitchFamily="50" charset="-128"/>
                </a:rPr>
                <a:t>検討経過と検討体制</a:t>
              </a:r>
            </a:p>
          </p:txBody>
        </p:sp>
      </p:grpSp>
      <p:grpSp>
        <p:nvGrpSpPr>
          <p:cNvPr id="68" name="グループ化 67"/>
          <p:cNvGrpSpPr/>
          <p:nvPr/>
        </p:nvGrpSpPr>
        <p:grpSpPr>
          <a:xfrm>
            <a:off x="185813" y="184581"/>
            <a:ext cx="7129387" cy="307777"/>
            <a:chOff x="290877" y="6488657"/>
            <a:chExt cx="7345054" cy="307777"/>
          </a:xfrm>
        </p:grpSpPr>
        <p:sp>
          <p:nvSpPr>
            <p:cNvPr id="69" name="テキスト ボックス 68"/>
            <p:cNvSpPr txBox="1"/>
            <p:nvPr/>
          </p:nvSpPr>
          <p:spPr>
            <a:xfrm>
              <a:off x="290877" y="6521369"/>
              <a:ext cx="207645" cy="228600"/>
            </a:xfrm>
            <a:prstGeom prst="rect">
              <a:avLst/>
            </a:prstGeom>
            <a:solidFill>
              <a:schemeClr val="tx1"/>
            </a:solidFill>
            <a:ln w="6350">
              <a:solidFill>
                <a:prstClr val="black"/>
              </a:solidFill>
            </a:ln>
          </p:spPr>
          <p:txBody>
            <a:bodyPr rot="0" spcFirstLastPara="0" vert="horz" wrap="square" lIns="0" tIns="0" rIns="0" bIns="0" numCol="1" spcCol="0" rtlCol="0" fromWordArt="0" anchor="t" anchorCtr="0" forceAA="0" compatLnSpc="1">
              <a:prstTxWarp prst="textNoShape">
                <a:avLst/>
              </a:prstTxWarp>
              <a:noAutofit/>
            </a:bodyPr>
            <a:lstStyle/>
            <a:p>
              <a:pPr algn="ctr">
                <a:lnSpc>
                  <a:spcPts val="1800"/>
                </a:lnSpc>
                <a:spcAft>
                  <a:spcPts val="0"/>
                </a:spcAft>
              </a:pPr>
              <a:r>
                <a:rPr lang="ja-JP" altLang="en-US" sz="1600" kern="100"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４</a:t>
              </a:r>
              <a:endParaRPr lang="ja-JP" sz="1600"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p:txBody>
        </p:sp>
        <p:cxnSp>
          <p:nvCxnSpPr>
            <p:cNvPr id="70" name="直線コネクタ 69"/>
            <p:cNvCxnSpPr/>
            <p:nvPr/>
          </p:nvCxnSpPr>
          <p:spPr>
            <a:xfrm>
              <a:off x="394700" y="6747338"/>
              <a:ext cx="724123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1" name="テキスト ボックス 70"/>
            <p:cNvSpPr txBox="1"/>
            <p:nvPr/>
          </p:nvSpPr>
          <p:spPr>
            <a:xfrm>
              <a:off x="483570" y="6488657"/>
              <a:ext cx="4164917" cy="307777"/>
            </a:xfrm>
            <a:prstGeom prst="rect">
              <a:avLst/>
            </a:prstGeom>
            <a:noFill/>
          </p:spPr>
          <p:txBody>
            <a:bodyPr wrap="square" rtlCol="0">
              <a:spAutoFit/>
            </a:bodyPr>
            <a:lstStyle/>
            <a:p>
              <a:r>
                <a:rPr kumimoji="1" lang="ja-JP" altLang="en-US" sz="1400" b="1" dirty="0">
                  <a:latin typeface="HGPｺﾞｼｯｸM" panose="020B0600000000000000" pitchFamily="50" charset="-128"/>
                  <a:ea typeface="HGPｺﾞｼｯｸM" panose="020B0600000000000000" pitchFamily="50" charset="-128"/>
                </a:rPr>
                <a:t>まちづくりの今後の取り組み</a:t>
              </a:r>
            </a:p>
          </p:txBody>
        </p:sp>
      </p:grpSp>
      <p:sp>
        <p:nvSpPr>
          <p:cNvPr id="72" name="正方形/長方形 71"/>
          <p:cNvSpPr/>
          <p:nvPr/>
        </p:nvSpPr>
        <p:spPr>
          <a:xfrm>
            <a:off x="284585" y="431407"/>
            <a:ext cx="6982989" cy="1938992"/>
          </a:xfrm>
          <a:prstGeom prst="rect">
            <a:avLst/>
          </a:prstGeom>
        </p:spPr>
        <p:txBody>
          <a:bodyPr wrap="square">
            <a:spAutoFit/>
          </a:bodyPr>
          <a:lstStyle/>
          <a:p>
            <a:pPr marL="88900" indent="-88900">
              <a:lnSpc>
                <a:spcPts val="1600"/>
              </a:lnSpc>
            </a:pPr>
            <a:r>
              <a:rPr lang="ja-JP" altLang="en-US" sz="1050" kern="100" dirty="0">
                <a:latin typeface="ＭＳ 明朝" panose="02020609040205080304" pitchFamily="17" charset="-128"/>
                <a:ea typeface="ＭＳ 明朝" panose="02020609040205080304" pitchFamily="17" charset="-128"/>
                <a:cs typeface="Times New Roman" panose="02020603050405020304" pitchFamily="18" charset="0"/>
              </a:rPr>
              <a:t>・</a:t>
            </a:r>
            <a:r>
              <a:rPr lang="ja-JP" altLang="ja-JP" sz="1050" kern="100" dirty="0">
                <a:latin typeface="ＭＳ 明朝" panose="02020609040205080304" pitchFamily="17" charset="-128"/>
                <a:ea typeface="ＭＳ 明朝" panose="02020609040205080304" pitchFamily="17" charset="-128"/>
                <a:cs typeface="Times New Roman" panose="02020603050405020304" pitchFamily="18" charset="0"/>
              </a:rPr>
              <a:t>まちづくり方針を用いて、新大阪の動きを広くプロモーションし、大阪府民、市民はもとより国内外に広く知ってもらうことにより、さらなる民間都市開発</a:t>
            </a:r>
            <a:r>
              <a:rPr lang="ja-JP" altLang="en-US" sz="1050" kern="100" dirty="0">
                <a:latin typeface="ＭＳ 明朝" panose="02020609040205080304" pitchFamily="17" charset="-128"/>
                <a:ea typeface="ＭＳ 明朝" panose="02020609040205080304" pitchFamily="17" charset="-128"/>
                <a:cs typeface="Times New Roman" panose="02020603050405020304" pitchFamily="18" charset="0"/>
              </a:rPr>
              <a:t>の</a:t>
            </a:r>
            <a:r>
              <a:rPr lang="ja-JP" altLang="ja-JP" sz="1050" kern="100" dirty="0">
                <a:latin typeface="ＭＳ 明朝" panose="02020609040205080304" pitchFamily="17" charset="-128"/>
                <a:ea typeface="ＭＳ 明朝" panose="02020609040205080304" pitchFamily="17" charset="-128"/>
                <a:cs typeface="Times New Roman" panose="02020603050405020304" pitchFamily="18" charset="0"/>
              </a:rPr>
              <a:t>機運の醸成、新たな事業の創出、人の集積を</a:t>
            </a:r>
            <a:r>
              <a:rPr lang="ja-JP" altLang="en-US" sz="1050" kern="100" dirty="0">
                <a:latin typeface="ＭＳ 明朝" panose="02020609040205080304" pitchFamily="17" charset="-128"/>
                <a:ea typeface="ＭＳ 明朝" panose="02020609040205080304" pitchFamily="17" charset="-128"/>
                <a:cs typeface="Times New Roman" panose="02020603050405020304" pitchFamily="18" charset="0"/>
              </a:rPr>
              <a:t>図る</a:t>
            </a:r>
            <a:r>
              <a:rPr lang="ja-JP" altLang="ja-JP" sz="1050" kern="100" dirty="0">
                <a:latin typeface="ＭＳ 明朝" panose="02020609040205080304" pitchFamily="17" charset="-128"/>
                <a:ea typeface="ＭＳ 明朝" panose="02020609040205080304" pitchFamily="17" charset="-128"/>
                <a:cs typeface="Times New Roman" panose="02020603050405020304" pitchFamily="18" charset="0"/>
              </a:rPr>
              <a:t>。</a:t>
            </a:r>
          </a:p>
          <a:p>
            <a:pPr marL="88900" indent="-88900">
              <a:lnSpc>
                <a:spcPts val="1600"/>
              </a:lnSpc>
            </a:pPr>
            <a:r>
              <a:rPr lang="ja-JP" altLang="en-US" sz="1050" kern="100" dirty="0">
                <a:latin typeface="ＭＳ 明朝" panose="02020609040205080304" pitchFamily="17" charset="-128"/>
                <a:ea typeface="ＭＳ 明朝" panose="02020609040205080304" pitchFamily="17" charset="-128"/>
                <a:cs typeface="Times New Roman" panose="02020603050405020304" pitchFamily="18" charset="0"/>
              </a:rPr>
              <a:t>・</a:t>
            </a:r>
            <a:r>
              <a:rPr lang="ja-JP" altLang="ja-JP" sz="1050" kern="100" dirty="0">
                <a:latin typeface="ＭＳ 明朝" panose="02020609040205080304" pitchFamily="17" charset="-128"/>
                <a:ea typeface="ＭＳ 明朝" panose="02020609040205080304" pitchFamily="17" charset="-128"/>
                <a:cs typeface="Times New Roman" panose="02020603050405020304" pitchFamily="18" charset="0"/>
              </a:rPr>
              <a:t>新</a:t>
            </a:r>
            <a:r>
              <a:rPr lang="ja-JP" altLang="ja-JP" sz="1050" kern="100" dirty="0" smtClean="0">
                <a:latin typeface="ＭＳ 明朝" panose="02020609040205080304" pitchFamily="17" charset="-128"/>
                <a:ea typeface="ＭＳ 明朝" panose="02020609040205080304" pitchFamily="17" charset="-128"/>
                <a:cs typeface="Times New Roman" panose="02020603050405020304" pitchFamily="18" charset="0"/>
              </a:rPr>
              <a:t>大阪</a:t>
            </a:r>
            <a:r>
              <a:rPr lang="ja-JP" altLang="en-US" sz="1050" kern="100" dirty="0" smtClean="0">
                <a:latin typeface="ＭＳ 明朝" panose="02020609040205080304" pitchFamily="17" charset="-128"/>
                <a:ea typeface="ＭＳ 明朝" panose="02020609040205080304" pitchFamily="17" charset="-128"/>
                <a:cs typeface="Times New Roman" panose="02020603050405020304" pitchFamily="18" charset="0"/>
              </a:rPr>
              <a:t>駅</a:t>
            </a:r>
            <a:r>
              <a:rPr lang="ja-JP" altLang="ja-JP" sz="1050" kern="100" dirty="0" smtClean="0">
                <a:latin typeface="ＭＳ 明朝" panose="02020609040205080304" pitchFamily="17" charset="-128"/>
                <a:ea typeface="ＭＳ 明朝" panose="02020609040205080304" pitchFamily="17" charset="-128"/>
                <a:cs typeface="Times New Roman" panose="02020603050405020304" pitchFamily="18" charset="0"/>
              </a:rPr>
              <a:t>エリア</a:t>
            </a:r>
            <a:r>
              <a:rPr lang="ja-JP" altLang="ja-JP" sz="1050" kern="100" dirty="0">
                <a:latin typeface="ＭＳ 明朝" panose="02020609040205080304" pitchFamily="17" charset="-128"/>
                <a:ea typeface="ＭＳ 明朝" panose="02020609040205080304" pitchFamily="17" charset="-128"/>
                <a:cs typeface="Times New Roman" panose="02020603050405020304" pitchFamily="18" charset="0"/>
              </a:rPr>
              <a:t>においては、民間都市開発を推し進めてエリア価値の向上を図るとともに、リニア中央新幹線・北陸新幹線の駅位置が示されれば、駅関連プロジェクトの検討を行い、エリア計画の</a:t>
            </a:r>
            <a:r>
              <a:rPr lang="ja-JP" altLang="en-US" sz="1050" kern="100" dirty="0">
                <a:latin typeface="ＭＳ 明朝" panose="02020609040205080304" pitchFamily="17" charset="-128"/>
                <a:ea typeface="ＭＳ 明朝" panose="02020609040205080304" pitchFamily="17" charset="-128"/>
                <a:cs typeface="Times New Roman" panose="02020603050405020304" pitchFamily="18" charset="0"/>
              </a:rPr>
              <a:t>更新</a:t>
            </a:r>
            <a:r>
              <a:rPr lang="ja-JP" altLang="ja-JP" sz="1050" kern="100" dirty="0">
                <a:latin typeface="ＭＳ 明朝" panose="02020609040205080304" pitchFamily="17" charset="-128"/>
                <a:ea typeface="ＭＳ 明朝" panose="02020609040205080304" pitchFamily="17" charset="-128"/>
                <a:cs typeface="Times New Roman" panose="02020603050405020304" pitchFamily="18" charset="0"/>
              </a:rPr>
              <a:t>を行う。</a:t>
            </a:r>
            <a:endParaRPr lang="en-US" altLang="ja-JP" sz="1050" kern="100" dirty="0">
              <a:latin typeface="ＭＳ 明朝" panose="02020609040205080304" pitchFamily="17" charset="-128"/>
              <a:ea typeface="ＭＳ 明朝" panose="02020609040205080304" pitchFamily="17" charset="-128"/>
              <a:cs typeface="Times New Roman" panose="02020603050405020304" pitchFamily="18" charset="0"/>
            </a:endParaRPr>
          </a:p>
          <a:p>
            <a:pPr marL="88900" indent="-88900">
              <a:lnSpc>
                <a:spcPts val="1600"/>
              </a:lnSpc>
            </a:pPr>
            <a:r>
              <a:rPr lang="ja-JP" altLang="en-US" sz="1050" kern="100" dirty="0">
                <a:latin typeface="ＭＳ 明朝" panose="02020609040205080304" pitchFamily="17" charset="-128"/>
                <a:ea typeface="ＭＳ 明朝" panose="02020609040205080304" pitchFamily="17" charset="-128"/>
                <a:cs typeface="Times New Roman" panose="02020603050405020304" pitchFamily="18" charset="0"/>
              </a:rPr>
              <a:t>・</a:t>
            </a:r>
            <a:r>
              <a:rPr lang="ja-JP" altLang="ja-JP" sz="1050" kern="100" dirty="0" smtClean="0">
                <a:latin typeface="ＭＳ 明朝" panose="02020609040205080304" pitchFamily="17" charset="-128"/>
                <a:ea typeface="ＭＳ 明朝" panose="02020609040205080304" pitchFamily="17" charset="-128"/>
                <a:cs typeface="Times New Roman" panose="02020603050405020304" pitchFamily="18" charset="0"/>
              </a:rPr>
              <a:t>十三</a:t>
            </a:r>
            <a:r>
              <a:rPr lang="ja-JP" altLang="en-US" sz="1050" kern="100" dirty="0" smtClean="0">
                <a:latin typeface="ＭＳ 明朝" panose="02020609040205080304" pitchFamily="17" charset="-128"/>
                <a:ea typeface="ＭＳ 明朝" panose="02020609040205080304" pitchFamily="17" charset="-128"/>
                <a:cs typeface="Times New Roman" panose="02020603050405020304" pitchFamily="18" charset="0"/>
              </a:rPr>
              <a:t>駅</a:t>
            </a:r>
            <a:r>
              <a:rPr lang="ja-JP" altLang="ja-JP" sz="1050" kern="100" dirty="0" smtClean="0">
                <a:latin typeface="ＭＳ 明朝" panose="02020609040205080304" pitchFamily="17" charset="-128"/>
                <a:ea typeface="ＭＳ 明朝" panose="02020609040205080304" pitchFamily="17" charset="-128"/>
                <a:cs typeface="Times New Roman" panose="02020603050405020304" pitchFamily="18" charset="0"/>
              </a:rPr>
              <a:t>エリア</a:t>
            </a:r>
            <a:r>
              <a:rPr lang="ja-JP" altLang="ja-JP" sz="1050" kern="100" dirty="0">
                <a:latin typeface="ＭＳ 明朝" panose="02020609040205080304" pitchFamily="17" charset="-128"/>
                <a:ea typeface="ＭＳ 明朝" panose="02020609040205080304" pitchFamily="17" charset="-128"/>
                <a:cs typeface="Times New Roman" panose="02020603050405020304" pitchFamily="18" charset="0"/>
              </a:rPr>
              <a:t>については、新大阪連絡線の駅位置の方向性を踏まえてエリア計画作成に向けた検討を進め、</a:t>
            </a:r>
            <a:r>
              <a:rPr lang="ja-JP" altLang="ja-JP" sz="1050" kern="100" dirty="0" smtClean="0">
                <a:latin typeface="ＭＳ 明朝" panose="02020609040205080304" pitchFamily="17" charset="-128"/>
                <a:ea typeface="ＭＳ 明朝" panose="02020609040205080304" pitchFamily="17" charset="-128"/>
                <a:cs typeface="Times New Roman" panose="02020603050405020304" pitchFamily="18" charset="0"/>
              </a:rPr>
              <a:t>淡路</a:t>
            </a:r>
            <a:r>
              <a:rPr lang="ja-JP" altLang="en-US" sz="1050" kern="100" dirty="0" smtClean="0">
                <a:latin typeface="ＭＳ 明朝" panose="02020609040205080304" pitchFamily="17" charset="-128"/>
                <a:ea typeface="ＭＳ 明朝" panose="02020609040205080304" pitchFamily="17" charset="-128"/>
                <a:cs typeface="Times New Roman" panose="02020603050405020304" pitchFamily="18" charset="0"/>
              </a:rPr>
              <a:t>駅</a:t>
            </a:r>
            <a:r>
              <a:rPr lang="ja-JP" altLang="ja-JP" sz="1050" kern="100" dirty="0" smtClean="0">
                <a:latin typeface="ＭＳ 明朝" panose="02020609040205080304" pitchFamily="17" charset="-128"/>
                <a:ea typeface="ＭＳ 明朝" panose="02020609040205080304" pitchFamily="17" charset="-128"/>
                <a:cs typeface="Times New Roman" panose="02020603050405020304" pitchFamily="18" charset="0"/>
              </a:rPr>
              <a:t>エリア</a:t>
            </a:r>
            <a:r>
              <a:rPr lang="ja-JP" altLang="ja-JP" sz="1050" kern="100" dirty="0">
                <a:latin typeface="ＭＳ 明朝" panose="02020609040205080304" pitchFamily="17" charset="-128"/>
                <a:ea typeface="ＭＳ 明朝" panose="02020609040205080304" pitchFamily="17" charset="-128"/>
                <a:cs typeface="Times New Roman" panose="02020603050405020304" pitchFamily="18" charset="0"/>
              </a:rPr>
              <a:t>については、阪急千里線・京都線の高架化や柴島浄水場のダウンサイジングの時期などを踏まえてエリア計画作成に向けた検討を進める。</a:t>
            </a:r>
          </a:p>
          <a:p>
            <a:pPr marL="88900" indent="-88900">
              <a:lnSpc>
                <a:spcPts val="1600"/>
              </a:lnSpc>
            </a:pPr>
            <a:r>
              <a:rPr lang="ja-JP" altLang="en-US" sz="1050" kern="100" dirty="0" smtClean="0">
                <a:latin typeface="ＭＳ 明朝" panose="02020609040205080304" pitchFamily="17" charset="-128"/>
                <a:ea typeface="ＭＳ 明朝" panose="02020609040205080304" pitchFamily="17" charset="-128"/>
                <a:cs typeface="Times New Roman" panose="02020603050405020304" pitchFamily="18" charset="0"/>
              </a:rPr>
              <a:t>・</a:t>
            </a:r>
            <a:r>
              <a:rPr lang="ja-JP" altLang="en-US" sz="1050" kern="100" dirty="0">
                <a:latin typeface="ＭＳ 明朝" panose="02020609040205080304" pitchFamily="17" charset="-128"/>
                <a:ea typeface="ＭＳ 明朝" panose="02020609040205080304" pitchFamily="17" charset="-128"/>
                <a:cs typeface="Times New Roman" panose="02020603050405020304" pitchFamily="18" charset="0"/>
              </a:rPr>
              <a:t>３</a:t>
            </a:r>
            <a:r>
              <a:rPr lang="ja-JP" altLang="ja-JP" sz="1050" kern="100" dirty="0" smtClean="0">
                <a:latin typeface="ＭＳ 明朝" panose="02020609040205080304" pitchFamily="17" charset="-128"/>
                <a:ea typeface="ＭＳ 明朝" panose="02020609040205080304" pitchFamily="17" charset="-128"/>
                <a:cs typeface="Times New Roman" panose="02020603050405020304" pitchFamily="18" charset="0"/>
              </a:rPr>
              <a:t>つの</a:t>
            </a:r>
            <a:r>
              <a:rPr lang="ja-JP" altLang="ja-JP" sz="1050" kern="100" dirty="0">
                <a:latin typeface="ＭＳ 明朝" panose="02020609040205080304" pitchFamily="17" charset="-128"/>
                <a:ea typeface="ＭＳ 明朝" panose="02020609040205080304" pitchFamily="17" charset="-128"/>
                <a:cs typeface="Times New Roman" panose="02020603050405020304" pitchFamily="18" charset="0"/>
              </a:rPr>
              <a:t>エリアを連携させつつ、まちづくりを進め、広域交通ターミナルのまちとして全体構想の実現に向けて取り組む。</a:t>
            </a:r>
            <a:endParaRPr lang="ja-JP" alt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p:txBody>
      </p:sp>
      <p:pic>
        <p:nvPicPr>
          <p:cNvPr id="15" name="図 14">
            <a:extLst>
              <a:ext uri="{FF2B5EF4-FFF2-40B4-BE49-F238E27FC236}">
                <a16:creationId xmlns:a16="http://schemas.microsoft.com/office/drawing/2014/main" id="{77AC6B89-563D-429A-8A35-9E6293728AC9}"/>
              </a:ext>
            </a:extLst>
          </p:cNvPr>
          <p:cNvPicPr>
            <a:picLocks noChangeAspect="1"/>
          </p:cNvPicPr>
          <p:nvPr/>
        </p:nvPicPr>
        <p:blipFill>
          <a:blip r:embed="rId2"/>
          <a:stretch>
            <a:fillRect/>
          </a:stretch>
        </p:blipFill>
        <p:spPr>
          <a:xfrm>
            <a:off x="5489922" y="2412608"/>
            <a:ext cx="1644187" cy="3652098"/>
          </a:xfrm>
          <a:prstGeom prst="rect">
            <a:avLst/>
          </a:prstGeom>
        </p:spPr>
      </p:pic>
      <p:sp>
        <p:nvSpPr>
          <p:cNvPr id="2" name="テキスト ボックス 1"/>
          <p:cNvSpPr txBox="1"/>
          <p:nvPr/>
        </p:nvSpPr>
        <p:spPr>
          <a:xfrm>
            <a:off x="5633594" y="2245713"/>
            <a:ext cx="1424823" cy="161583"/>
          </a:xfrm>
          <a:prstGeom prst="rect">
            <a:avLst/>
          </a:prstGeom>
          <a:solidFill>
            <a:schemeClr val="bg1"/>
          </a:solidFill>
        </p:spPr>
        <p:txBody>
          <a:bodyPr wrap="square" lIns="0" tIns="0" rIns="0" bIns="0" rtlCol="0">
            <a:spAutoFit/>
          </a:bodyPr>
          <a:lstStyle/>
          <a:p>
            <a:r>
              <a:rPr kumimoji="1" lang="ja-JP" altLang="en-US" sz="1050" dirty="0"/>
              <a:t>３</a:t>
            </a:r>
            <a:r>
              <a:rPr kumimoji="1" lang="en-US" altLang="ja-JP" sz="1050" dirty="0"/>
              <a:t>D</a:t>
            </a:r>
            <a:r>
              <a:rPr kumimoji="1" lang="ja-JP" altLang="en-US" sz="1050" dirty="0"/>
              <a:t>都市モデル活用検討</a:t>
            </a:r>
          </a:p>
        </p:txBody>
      </p:sp>
      <p:pic>
        <p:nvPicPr>
          <p:cNvPr id="3" name="図 2">
            <a:extLst>
              <a:ext uri="{FF2B5EF4-FFF2-40B4-BE49-F238E27FC236}">
                <a16:creationId xmlns:a16="http://schemas.microsoft.com/office/drawing/2014/main" id="{B7AA44B4-1E6F-4CB1-84C7-B7E4DF82204D}"/>
              </a:ext>
            </a:extLst>
          </p:cNvPr>
          <p:cNvPicPr>
            <a:picLocks noChangeAspect="1"/>
          </p:cNvPicPr>
          <p:nvPr/>
        </p:nvPicPr>
        <p:blipFill>
          <a:blip r:embed="rId3"/>
          <a:stretch>
            <a:fillRect/>
          </a:stretch>
        </p:blipFill>
        <p:spPr>
          <a:xfrm>
            <a:off x="315641" y="2420747"/>
            <a:ext cx="5106700" cy="3640897"/>
          </a:xfrm>
          <a:prstGeom prst="rect">
            <a:avLst/>
          </a:prstGeom>
        </p:spPr>
      </p:pic>
      <p:sp>
        <p:nvSpPr>
          <p:cNvPr id="21" name="テキスト ボックス 20">
            <a:extLst>
              <a:ext uri="{FF2B5EF4-FFF2-40B4-BE49-F238E27FC236}">
                <a16:creationId xmlns:a16="http://schemas.microsoft.com/office/drawing/2014/main" id="{0DEC8B51-4677-4BF2-937B-BFC4EF27669E}"/>
              </a:ext>
            </a:extLst>
          </p:cNvPr>
          <p:cNvSpPr txBox="1"/>
          <p:nvPr/>
        </p:nvSpPr>
        <p:spPr>
          <a:xfrm>
            <a:off x="5515485" y="2426060"/>
            <a:ext cx="315403" cy="92333"/>
          </a:xfrm>
          <a:prstGeom prst="rect">
            <a:avLst/>
          </a:prstGeom>
          <a:solidFill>
            <a:schemeClr val="bg1"/>
          </a:solidFill>
        </p:spPr>
        <p:txBody>
          <a:bodyPr wrap="square" lIns="0" tIns="0" rIns="0" bIns="0" rtlCol="0">
            <a:spAutoFit/>
          </a:bodyPr>
          <a:lstStyle/>
          <a:p>
            <a:pPr algn="dist"/>
            <a:r>
              <a:rPr kumimoji="1" lang="ja-JP" altLang="en-US" sz="600" dirty="0"/>
              <a:t>新大阪</a:t>
            </a:r>
          </a:p>
        </p:txBody>
      </p:sp>
      <p:sp>
        <p:nvSpPr>
          <p:cNvPr id="22" name="テキスト ボックス 21">
            <a:extLst>
              <a:ext uri="{FF2B5EF4-FFF2-40B4-BE49-F238E27FC236}">
                <a16:creationId xmlns:a16="http://schemas.microsoft.com/office/drawing/2014/main" id="{49212D3E-6DF0-4295-BBCE-4851BBA819C2}"/>
              </a:ext>
            </a:extLst>
          </p:cNvPr>
          <p:cNvSpPr txBox="1"/>
          <p:nvPr/>
        </p:nvSpPr>
        <p:spPr>
          <a:xfrm>
            <a:off x="5515485" y="4016671"/>
            <a:ext cx="315403" cy="92333"/>
          </a:xfrm>
          <a:prstGeom prst="rect">
            <a:avLst/>
          </a:prstGeom>
          <a:solidFill>
            <a:schemeClr val="bg1"/>
          </a:solidFill>
        </p:spPr>
        <p:txBody>
          <a:bodyPr wrap="square" lIns="0" tIns="0" rIns="0" bIns="0" rtlCol="0">
            <a:spAutoFit/>
          </a:bodyPr>
          <a:lstStyle/>
          <a:p>
            <a:pPr algn="dist"/>
            <a:r>
              <a:rPr kumimoji="1" lang="ja-JP" altLang="en-US" sz="600" dirty="0"/>
              <a:t>十三</a:t>
            </a:r>
          </a:p>
        </p:txBody>
      </p:sp>
      <p:sp>
        <p:nvSpPr>
          <p:cNvPr id="23" name="テキスト ボックス 22">
            <a:extLst>
              <a:ext uri="{FF2B5EF4-FFF2-40B4-BE49-F238E27FC236}">
                <a16:creationId xmlns:a16="http://schemas.microsoft.com/office/drawing/2014/main" id="{FDB7F9D1-6E14-48D5-AD3F-49EC995482A9}"/>
              </a:ext>
            </a:extLst>
          </p:cNvPr>
          <p:cNvSpPr txBox="1"/>
          <p:nvPr/>
        </p:nvSpPr>
        <p:spPr>
          <a:xfrm>
            <a:off x="5515485" y="5027988"/>
            <a:ext cx="315403" cy="92333"/>
          </a:xfrm>
          <a:prstGeom prst="rect">
            <a:avLst/>
          </a:prstGeom>
          <a:solidFill>
            <a:schemeClr val="bg1"/>
          </a:solidFill>
        </p:spPr>
        <p:txBody>
          <a:bodyPr wrap="square" lIns="0" tIns="0" rIns="0" bIns="0" rtlCol="0">
            <a:spAutoFit/>
          </a:bodyPr>
          <a:lstStyle/>
          <a:p>
            <a:pPr algn="dist"/>
            <a:r>
              <a:rPr kumimoji="1" lang="ja-JP" altLang="en-US" sz="600" dirty="0"/>
              <a:t>淡路</a:t>
            </a:r>
          </a:p>
        </p:txBody>
      </p:sp>
      <p:sp>
        <p:nvSpPr>
          <p:cNvPr id="24" name="テキスト ボックス 23">
            <a:extLst>
              <a:ext uri="{FF2B5EF4-FFF2-40B4-BE49-F238E27FC236}">
                <a16:creationId xmlns:a16="http://schemas.microsoft.com/office/drawing/2014/main" id="{F6F651C5-2EE2-4291-84EF-1488C82FF5DE}"/>
              </a:ext>
            </a:extLst>
          </p:cNvPr>
          <p:cNvSpPr txBox="1"/>
          <p:nvPr/>
        </p:nvSpPr>
        <p:spPr>
          <a:xfrm>
            <a:off x="5499447" y="3353952"/>
            <a:ext cx="331441" cy="92333"/>
          </a:xfrm>
          <a:prstGeom prst="rect">
            <a:avLst/>
          </a:prstGeom>
          <a:solidFill>
            <a:schemeClr val="bg1"/>
          </a:solidFill>
        </p:spPr>
        <p:txBody>
          <a:bodyPr wrap="square" lIns="0" tIns="0" rIns="0" bIns="0" rtlCol="0">
            <a:spAutoFit/>
          </a:bodyPr>
          <a:lstStyle/>
          <a:p>
            <a:pPr algn="dist"/>
            <a:r>
              <a:rPr kumimoji="1" lang="ja-JP" altLang="en-US" sz="600" dirty="0"/>
              <a:t>活用の例</a:t>
            </a:r>
          </a:p>
        </p:txBody>
      </p:sp>
      <p:sp>
        <p:nvSpPr>
          <p:cNvPr id="16" name="スライド番号プレースホルダー 15"/>
          <p:cNvSpPr>
            <a:spLocks noGrp="1"/>
          </p:cNvSpPr>
          <p:nvPr>
            <p:ph type="sldNum" sz="quarter" idx="12"/>
          </p:nvPr>
        </p:nvSpPr>
        <p:spPr>
          <a:xfrm>
            <a:off x="3041525" y="10194003"/>
            <a:ext cx="1700927" cy="569240"/>
          </a:xfrm>
        </p:spPr>
        <p:txBody>
          <a:bodyPr/>
          <a:lstStyle/>
          <a:p>
            <a:pPr algn="ctr"/>
            <a:r>
              <a:rPr kumimoji="1" lang="en-US" altLang="ja-JP" b="1" dirty="0" smtClean="0">
                <a:solidFill>
                  <a:schemeClr val="tx1">
                    <a:lumMod val="65000"/>
                    <a:lumOff val="35000"/>
                  </a:schemeClr>
                </a:solidFill>
                <a:latin typeface="+mn-ea"/>
              </a:rPr>
              <a:t>-</a:t>
            </a:r>
            <a:r>
              <a:rPr kumimoji="1" lang="ja-JP" altLang="en-US" b="1" dirty="0" smtClean="0">
                <a:solidFill>
                  <a:schemeClr val="tx1">
                    <a:lumMod val="65000"/>
                    <a:lumOff val="35000"/>
                  </a:schemeClr>
                </a:solidFill>
                <a:latin typeface="+mn-ea"/>
              </a:rPr>
              <a:t>６</a:t>
            </a:r>
            <a:r>
              <a:rPr kumimoji="1" lang="en-US" altLang="ja-JP" b="1" dirty="0" smtClean="0">
                <a:solidFill>
                  <a:schemeClr val="tx1">
                    <a:lumMod val="65000"/>
                    <a:lumOff val="35000"/>
                  </a:schemeClr>
                </a:solidFill>
                <a:latin typeface="+mn-ea"/>
              </a:rPr>
              <a:t>-</a:t>
            </a:r>
            <a:endParaRPr kumimoji="1" lang="ja-JP" altLang="en-US" b="1" dirty="0">
              <a:solidFill>
                <a:schemeClr val="tx1">
                  <a:lumMod val="65000"/>
                  <a:lumOff val="35000"/>
                </a:schemeClr>
              </a:solidFill>
              <a:latin typeface="+mn-ea"/>
            </a:endParaRPr>
          </a:p>
        </p:txBody>
      </p:sp>
    </p:spTree>
    <p:extLst>
      <p:ext uri="{BB962C8B-B14F-4D97-AF65-F5344CB8AC3E}">
        <p14:creationId xmlns:p14="http://schemas.microsoft.com/office/powerpoint/2010/main" val="2063661571"/>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4506</TotalTime>
  <Words>3133</Words>
  <PresentationFormat>ユーザー設定</PresentationFormat>
  <Paragraphs>219</Paragraphs>
  <Slides>6</Slides>
  <Notes>0</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6</vt:i4>
      </vt:variant>
    </vt:vector>
  </HeadingPairs>
  <TitlesOfParts>
    <vt:vector size="18" baseType="lpstr">
      <vt:lpstr>HGPｺﾞｼｯｸM</vt:lpstr>
      <vt:lpstr>Meiryo UI</vt:lpstr>
      <vt:lpstr>ＭＳ ゴシック</vt:lpstr>
      <vt:lpstr>ＭＳ 明朝</vt:lpstr>
      <vt:lpstr>游ゴシック</vt:lpstr>
      <vt:lpstr>游ゴシック Light</vt:lpstr>
      <vt:lpstr>Arial</vt:lpstr>
      <vt:lpstr>Calibri</vt:lpstr>
      <vt:lpstr>Calibri Light</vt:lpstr>
      <vt:lpstr>Century</vt:lpstr>
      <vt:lpstr>Times New Roman</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2022-01-31T11:35:25Z</cp:lastPrinted>
  <dcterms:created xsi:type="dcterms:W3CDTF">2020-01-16T05:28:42Z</dcterms:created>
  <dcterms:modified xsi:type="dcterms:W3CDTF">2022-02-03T08:01:57Z</dcterms:modified>
</cp:coreProperties>
</file>