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8"/>
  </p:notesMasterIdLst>
  <p:handoutMasterIdLst>
    <p:handoutMasterId r:id="rId9"/>
  </p:handoutMasterIdLst>
  <p:sldIdLst>
    <p:sldId id="740" r:id="rId2"/>
    <p:sldId id="796" r:id="rId3"/>
    <p:sldId id="797" r:id="rId4"/>
    <p:sldId id="847" r:id="rId5"/>
    <p:sldId id="798" r:id="rId6"/>
    <p:sldId id="799" r:id="rId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　賢明" initials="東　賢明" lastIdx="3" clrIdx="0">
    <p:extLst>
      <p:ext uri="{19B8F6BF-5375-455C-9EA6-DF929625EA0E}">
        <p15:presenceInfo xmlns:p15="http://schemas.microsoft.com/office/powerpoint/2012/main" userId="東　賢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B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0485" autoAdjust="0"/>
  </p:normalViewPr>
  <p:slideViewPr>
    <p:cSldViewPr snapToGrid="0" showGuides="1">
      <p:cViewPr varScale="1">
        <p:scale>
          <a:sx n="67" d="100"/>
          <a:sy n="67" d="100"/>
        </p:scale>
        <p:origin x="3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25" tIns="45712" rIns="91425" bIns="45712" rtlCol="0"/>
          <a:lstStyle>
            <a:lvl1pPr algn="r">
              <a:defRPr sz="1200"/>
            </a:lvl1pPr>
          </a:lstStyle>
          <a:p>
            <a:fld id="{954467E1-52FE-4FEB-AE93-4460DE26BDE2}" type="datetimeFigureOut">
              <a:rPr kumimoji="1" lang="ja-JP" altLang="en-US" smtClean="0"/>
              <a:t>2021/8/24</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5" tIns="45712" rIns="91425"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5"/>
            <a:ext cx="2949575" cy="498475"/>
          </a:xfrm>
          <a:prstGeom prst="rect">
            <a:avLst/>
          </a:prstGeom>
        </p:spPr>
        <p:txBody>
          <a:bodyPr vert="horz" lIns="91425" tIns="45712" rIns="91425" bIns="45712" rtlCol="0" anchor="b"/>
          <a:lstStyle>
            <a:lvl1pPr algn="r">
              <a:defRPr sz="1200"/>
            </a:lvl1pPr>
          </a:lstStyle>
          <a:p>
            <a:fld id="{49C676EB-8128-45D1-BDBE-CFFDC062ADE9}" type="slidenum">
              <a:rPr kumimoji="1" lang="ja-JP" altLang="en-US" smtClean="0"/>
              <a:t>‹#›</a:t>
            </a:fld>
            <a:endParaRPr kumimoji="1" lang="ja-JP" altLang="en-US"/>
          </a:p>
        </p:txBody>
      </p:sp>
    </p:spTree>
    <p:extLst>
      <p:ext uri="{BB962C8B-B14F-4D97-AF65-F5344CB8AC3E}">
        <p14:creationId xmlns:p14="http://schemas.microsoft.com/office/powerpoint/2010/main" val="1362579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25" tIns="45712" rIns="91425" bIns="45712" rtlCol="0"/>
          <a:lstStyle>
            <a:lvl1pPr algn="r">
              <a:defRPr sz="1200"/>
            </a:lvl1pPr>
          </a:lstStyle>
          <a:p>
            <a:fld id="{D5D93500-1B6D-4681-8D65-E65C90798684}" type="datetimeFigureOut">
              <a:rPr kumimoji="1" lang="ja-JP" altLang="en-US" smtClean="0"/>
              <a:t>2021/8/24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5" tIns="45712" rIns="91425" bIns="45712" rtlCol="0" anchor="b"/>
          <a:lstStyle>
            <a:lvl1pPr algn="r">
              <a:defRPr sz="1200"/>
            </a:lvl1pPr>
          </a:lstStyle>
          <a:p>
            <a:fld id="{1A1A20EE-D8CA-4AFD-8E06-0234650C53EE}" type="slidenum">
              <a:rPr kumimoji="1" lang="ja-JP" altLang="en-US" smtClean="0"/>
              <a:t>‹#›</a:t>
            </a:fld>
            <a:endParaRPr kumimoji="1" lang="ja-JP" altLang="en-US"/>
          </a:p>
        </p:txBody>
      </p:sp>
    </p:spTree>
    <p:extLst>
      <p:ext uri="{BB962C8B-B14F-4D97-AF65-F5344CB8AC3E}">
        <p14:creationId xmlns:p14="http://schemas.microsoft.com/office/powerpoint/2010/main" val="3326435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3</a:t>
            </a:fld>
            <a:endParaRPr kumimoji="1" lang="ja-JP" altLang="en-US"/>
          </a:p>
        </p:txBody>
      </p:sp>
    </p:spTree>
    <p:extLst>
      <p:ext uri="{BB962C8B-B14F-4D97-AF65-F5344CB8AC3E}">
        <p14:creationId xmlns:p14="http://schemas.microsoft.com/office/powerpoint/2010/main" val="122322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240728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413016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415818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329529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193298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226697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83899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166392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59574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318197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A38654-9FCC-4DB9-AC60-30DF7CEC7684}" type="datetimeFigureOut">
              <a:rPr kumimoji="1" lang="ja-JP" altLang="en-US" smtClean="0"/>
              <a:t>2021/8/24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326762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38654-9FCC-4DB9-AC60-30DF7CEC7684}" type="datetimeFigureOut">
              <a:rPr kumimoji="1" lang="ja-JP" altLang="en-US" smtClean="0"/>
              <a:t>2021/8/24</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4F1B1-B324-44B2-9742-C8DEAD7F7FF1}" type="slidenum">
              <a:rPr kumimoji="1" lang="ja-JP" altLang="en-US" smtClean="0"/>
              <a:t>‹#›</a:t>
            </a:fld>
            <a:endParaRPr kumimoji="1" lang="ja-JP" altLang="en-US"/>
          </a:p>
        </p:txBody>
      </p:sp>
    </p:spTree>
    <p:extLst>
      <p:ext uri="{BB962C8B-B14F-4D97-AF65-F5344CB8AC3E}">
        <p14:creationId xmlns:p14="http://schemas.microsoft.com/office/powerpoint/2010/main" val="4289051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7277" y="1298255"/>
            <a:ext cx="9902071" cy="461665"/>
          </a:xfrm>
          <a:prstGeom prst="rect">
            <a:avLst/>
          </a:prstGeom>
          <a:noFill/>
        </p:spPr>
        <p:txBody>
          <a:bodyPr wrap="none" rtlCol="0">
            <a:spAutoFit/>
          </a:bodyPr>
          <a:lstStyle/>
          <a:p>
            <a:pPr algn="ctr"/>
            <a:r>
              <a:rPr kumimoji="1" lang="ja-JP" altLang="en-US" sz="2400" b="1" dirty="0"/>
              <a:t>第</a:t>
            </a:r>
            <a:r>
              <a:rPr kumimoji="1" lang="en-US" altLang="ja-JP" sz="2400" b="1" dirty="0"/>
              <a:t>5</a:t>
            </a:r>
            <a:r>
              <a:rPr kumimoji="1" lang="ja-JP" altLang="en-US" sz="2400" b="1" dirty="0"/>
              <a:t>回　新大阪駅周辺地域都市再生緊急整備地域検討協</a:t>
            </a:r>
            <a:r>
              <a:rPr kumimoji="1" lang="ja-JP" altLang="en-US" sz="2400" b="1" dirty="0" smtClean="0"/>
              <a:t>議会会議資料</a:t>
            </a:r>
            <a:endParaRPr kumimoji="1" lang="en-US" altLang="ja-JP" sz="2400" b="1" dirty="0"/>
          </a:p>
        </p:txBody>
      </p:sp>
      <p:sp>
        <p:nvSpPr>
          <p:cNvPr id="6" name="テキスト ボックス 5"/>
          <p:cNvSpPr txBox="1"/>
          <p:nvPr/>
        </p:nvSpPr>
        <p:spPr>
          <a:xfrm>
            <a:off x="588228" y="1958959"/>
            <a:ext cx="9202578" cy="4031873"/>
          </a:xfrm>
          <a:prstGeom prst="rect">
            <a:avLst/>
          </a:prstGeom>
          <a:noFill/>
        </p:spPr>
        <p:txBody>
          <a:bodyPr wrap="square" rtlCol="0">
            <a:spAutoFit/>
          </a:bodyPr>
          <a:lstStyle/>
          <a:p>
            <a:pPr>
              <a:lnSpc>
                <a:spcPct val="200000"/>
              </a:lnSpc>
            </a:pPr>
            <a:r>
              <a:rPr lang="ja-JP" altLang="en-US" sz="1600" b="1" dirty="0"/>
              <a:t>資料１　　　これまでの</a:t>
            </a:r>
            <a:r>
              <a:rPr lang="ja-JP" altLang="en-US" sz="1600" b="1" dirty="0" smtClean="0"/>
              <a:t>取り組み</a:t>
            </a:r>
            <a:r>
              <a:rPr lang="ja-JP" altLang="en-US" sz="1600" b="1" dirty="0"/>
              <a:t>の経過 （</a:t>
            </a:r>
            <a:r>
              <a:rPr lang="en-US" altLang="ja-JP" sz="1600" b="1" dirty="0" smtClean="0"/>
              <a:t>P</a:t>
            </a:r>
            <a:r>
              <a:rPr lang="ja-JP" altLang="en-US" sz="1600" b="1" dirty="0" smtClean="0"/>
              <a:t>１</a:t>
            </a:r>
            <a:r>
              <a:rPr lang="en-US" altLang="ja-JP" sz="1600" b="1" dirty="0" smtClean="0"/>
              <a:t>~P</a:t>
            </a:r>
            <a:r>
              <a:rPr lang="en-US" altLang="ja-JP" sz="1600" b="1" dirty="0"/>
              <a:t>5</a:t>
            </a:r>
            <a:r>
              <a:rPr lang="en-US" altLang="ja-JP" sz="1600" b="1" dirty="0" smtClean="0"/>
              <a:t>)</a:t>
            </a:r>
            <a:endParaRPr lang="ja-JP" altLang="en-US" sz="1600" b="1" dirty="0"/>
          </a:p>
          <a:p>
            <a:pPr>
              <a:lnSpc>
                <a:spcPct val="200000"/>
              </a:lnSpc>
            </a:pPr>
            <a:r>
              <a:rPr lang="ja-JP" altLang="en-US" sz="1600" b="1" dirty="0"/>
              <a:t>資料２　　　新大阪駅周辺地域のプロモーション等について（</a:t>
            </a:r>
            <a:r>
              <a:rPr lang="en-US" altLang="ja-JP" sz="1600" b="1" dirty="0" smtClean="0"/>
              <a:t>P6~P16</a:t>
            </a:r>
            <a:r>
              <a:rPr lang="ja-JP" altLang="en-US" sz="1600" b="1" dirty="0" smtClean="0"/>
              <a:t>）</a:t>
            </a:r>
            <a:endParaRPr lang="ja-JP" altLang="en-US" sz="1600" b="1" dirty="0"/>
          </a:p>
          <a:p>
            <a:pPr>
              <a:lnSpc>
                <a:spcPct val="200000"/>
              </a:lnSpc>
            </a:pPr>
            <a:r>
              <a:rPr lang="ja-JP" altLang="en-US" sz="1600" b="1" dirty="0"/>
              <a:t>資料３－１　新型コロナ危機を契機とした社会変化を踏まえた新大阪駅周辺地域のまちづくりの</a:t>
            </a:r>
            <a:endParaRPr lang="en-US" altLang="ja-JP" sz="1600" b="1" dirty="0"/>
          </a:p>
          <a:p>
            <a:pPr>
              <a:lnSpc>
                <a:spcPct val="200000"/>
              </a:lnSpc>
            </a:pPr>
            <a:r>
              <a:rPr lang="ja-JP" altLang="en-US" sz="1600" b="1" dirty="0"/>
              <a:t>　　　　　　検討の際に配慮すべき視点（</a:t>
            </a:r>
            <a:r>
              <a:rPr lang="en-US" altLang="ja-JP" sz="1600" b="1" dirty="0" smtClean="0"/>
              <a:t>P17~P21)</a:t>
            </a:r>
            <a:endParaRPr lang="en-US" altLang="ja-JP" sz="1600" b="1" dirty="0"/>
          </a:p>
          <a:p>
            <a:pPr>
              <a:lnSpc>
                <a:spcPct val="200000"/>
              </a:lnSpc>
            </a:pPr>
            <a:r>
              <a:rPr lang="ja-JP" altLang="en-US" sz="1600" b="1" dirty="0"/>
              <a:t>資料３－２　導入すべき都市機能（交通結節機能、交流促進機能、都市空間機能</a:t>
            </a:r>
            <a:r>
              <a:rPr lang="ja-JP" altLang="en-US" sz="1600" b="1" dirty="0" smtClean="0"/>
              <a:t>）</a:t>
            </a:r>
            <a:r>
              <a:rPr lang="ja-JP" altLang="en-US" sz="1600" b="1" dirty="0"/>
              <a:t>　</a:t>
            </a:r>
            <a:endParaRPr lang="en-US" altLang="ja-JP" sz="1600" b="1" dirty="0"/>
          </a:p>
          <a:p>
            <a:pPr>
              <a:lnSpc>
                <a:spcPct val="200000"/>
              </a:lnSpc>
            </a:pPr>
            <a:r>
              <a:rPr lang="ja-JP" altLang="en-US" sz="1600" b="1" dirty="0"/>
              <a:t>　　　　　　（</a:t>
            </a:r>
            <a:r>
              <a:rPr lang="en-US" altLang="ja-JP" sz="1600" b="1" dirty="0" smtClean="0"/>
              <a:t>P22~P40)</a:t>
            </a:r>
            <a:endParaRPr lang="en-US" altLang="ja-JP" sz="1600" b="1" dirty="0"/>
          </a:p>
          <a:p>
            <a:pPr>
              <a:lnSpc>
                <a:spcPct val="200000"/>
              </a:lnSpc>
            </a:pPr>
            <a:r>
              <a:rPr lang="ja-JP" altLang="en-US" sz="1600" b="1" dirty="0"/>
              <a:t>資料３－３　新大阪駅周辺地域の都市機能の集積イメージならび</a:t>
            </a:r>
            <a:r>
              <a:rPr lang="ja-JP" altLang="en-US" sz="1600" b="1" dirty="0" smtClean="0"/>
              <a:t>に新大阪エリアにおける都市機能　　</a:t>
            </a:r>
            <a:endParaRPr lang="en-US" altLang="ja-JP" sz="1600" b="1" dirty="0" smtClean="0"/>
          </a:p>
          <a:p>
            <a:pPr>
              <a:lnSpc>
                <a:spcPct val="200000"/>
              </a:lnSpc>
            </a:pPr>
            <a:r>
              <a:rPr lang="ja-JP" altLang="en-US" sz="1600" b="1" dirty="0"/>
              <a:t>　</a:t>
            </a:r>
            <a:r>
              <a:rPr lang="ja-JP" altLang="en-US" sz="1600" b="1" dirty="0" smtClean="0"/>
              <a:t>　　　　　の</a:t>
            </a:r>
            <a:r>
              <a:rPr lang="ja-JP" altLang="en-US" sz="1600" b="1" dirty="0"/>
              <a:t>充実に向けた民間</a:t>
            </a:r>
            <a:r>
              <a:rPr lang="ja-JP" altLang="en-US" sz="1600" b="1" dirty="0" smtClean="0"/>
              <a:t>都市</a:t>
            </a:r>
            <a:r>
              <a:rPr lang="ja-JP" altLang="en-US" sz="1600" b="1" dirty="0"/>
              <a:t>開発の誘導</a:t>
            </a:r>
            <a:r>
              <a:rPr lang="ja-JP" altLang="en-US" sz="1600" b="1" dirty="0" smtClean="0"/>
              <a:t>イメージ（</a:t>
            </a:r>
            <a:r>
              <a:rPr lang="ja-JP" altLang="en-US" sz="1600" b="1" dirty="0"/>
              <a:t>たたき台</a:t>
            </a:r>
            <a:r>
              <a:rPr lang="ja-JP" altLang="en-US" sz="1600" b="1" dirty="0" smtClean="0"/>
              <a:t>）（</a:t>
            </a:r>
            <a:r>
              <a:rPr lang="en-US" altLang="ja-JP" sz="1600" b="1" dirty="0" smtClean="0"/>
              <a:t>P41~P45)</a:t>
            </a:r>
            <a:endParaRPr lang="ja-JP" altLang="en-US" sz="1600" b="1" dirty="0"/>
          </a:p>
        </p:txBody>
      </p:sp>
      <p:sp>
        <p:nvSpPr>
          <p:cNvPr id="7" name="テキスト ボックス 6"/>
          <p:cNvSpPr txBox="1"/>
          <p:nvPr/>
        </p:nvSpPr>
        <p:spPr>
          <a:xfrm>
            <a:off x="7876206" y="89969"/>
            <a:ext cx="1914600" cy="338554"/>
          </a:xfrm>
          <a:prstGeom prst="rect">
            <a:avLst/>
          </a:prstGeom>
          <a:solidFill>
            <a:schemeClr val="bg1"/>
          </a:solidFill>
          <a:ln>
            <a:solidFill>
              <a:schemeClr val="tx1"/>
            </a:solidFill>
          </a:ln>
        </p:spPr>
        <p:txBody>
          <a:bodyPr wrap="square" rtlCol="0">
            <a:spAutoFit/>
          </a:bodyPr>
          <a:lstStyle/>
          <a:p>
            <a:pPr algn="ctr"/>
            <a:r>
              <a:rPr kumimoji="1" lang="ja-JP" altLang="en-US" sz="1600" dirty="0"/>
              <a:t>資料１～資料３　</a:t>
            </a:r>
          </a:p>
        </p:txBody>
      </p:sp>
    </p:spTree>
    <p:extLst>
      <p:ext uri="{BB962C8B-B14F-4D97-AF65-F5344CB8AC3E}">
        <p14:creationId xmlns:p14="http://schemas.microsoft.com/office/powerpoint/2010/main" val="426486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6562" y="2616839"/>
            <a:ext cx="8897649" cy="738664"/>
          </a:xfrm>
        </p:spPr>
        <p:txBody>
          <a:bodyPr wrap="square">
            <a:spAutoFit/>
          </a:bodyPr>
          <a:lstStyle/>
          <a:p>
            <a:pPr>
              <a:lnSpc>
                <a:spcPct val="150000"/>
              </a:lnSpc>
            </a:pPr>
            <a:r>
              <a:rPr lang="ja-JP" altLang="en-US" sz="2800" dirty="0"/>
              <a:t>これまでの</a:t>
            </a:r>
            <a:r>
              <a:rPr lang="ja-JP" altLang="en-US" sz="2800" dirty="0" smtClean="0"/>
              <a:t>取り組み</a:t>
            </a:r>
            <a:r>
              <a:rPr lang="ja-JP" altLang="en-US" sz="2800" dirty="0"/>
              <a:t>の経過</a:t>
            </a:r>
            <a:endParaRPr kumimoji="1" lang="ja-JP" altLang="en-US" sz="2800" dirty="0"/>
          </a:p>
        </p:txBody>
      </p:sp>
      <p:sp>
        <p:nvSpPr>
          <p:cNvPr id="6" name="テキスト ボックス 5"/>
          <p:cNvSpPr txBox="1"/>
          <p:nvPr/>
        </p:nvSpPr>
        <p:spPr>
          <a:xfrm>
            <a:off x="8704333" y="95629"/>
            <a:ext cx="1059707" cy="338554"/>
          </a:xfrm>
          <a:prstGeom prst="rect">
            <a:avLst/>
          </a:prstGeom>
          <a:solidFill>
            <a:schemeClr val="bg1"/>
          </a:solidFill>
          <a:ln>
            <a:solidFill>
              <a:schemeClr val="tx1"/>
            </a:solidFill>
          </a:ln>
        </p:spPr>
        <p:txBody>
          <a:bodyPr wrap="square" rtlCol="0">
            <a:spAutoFit/>
          </a:bodyPr>
          <a:lstStyle/>
          <a:p>
            <a:pPr algn="ctr"/>
            <a:r>
              <a:rPr kumimoji="1" lang="ja-JP" altLang="en-US" sz="1600" dirty="0"/>
              <a:t>資料１</a:t>
            </a:r>
          </a:p>
        </p:txBody>
      </p:sp>
      <p:sp>
        <p:nvSpPr>
          <p:cNvPr id="7" name="スライド番号プレースホルダー 7">
            <a:extLst>
              <a:ext uri="{FF2B5EF4-FFF2-40B4-BE49-F238E27FC236}">
                <a16:creationId xmlns:a16="http://schemas.microsoft.com/office/drawing/2014/main" id="{CEF08A3A-44CE-407D-B0BF-264DFBB1BD2B}"/>
              </a:ext>
            </a:extLst>
          </p:cNvPr>
          <p:cNvSpPr>
            <a:spLocks noGrp="1"/>
          </p:cNvSpPr>
          <p:nvPr>
            <p:ph type="sldNum" sz="quarter" idx="12"/>
          </p:nvPr>
        </p:nvSpPr>
        <p:spPr>
          <a:xfrm>
            <a:off x="7473791" y="6323547"/>
            <a:ext cx="2228850" cy="365125"/>
          </a:xfrm>
        </p:spPr>
        <p:txBody>
          <a:bodyPr/>
          <a:lstStyle/>
          <a:p>
            <a:fld id="{014D57DD-AECA-42EB-9D63-1BD6179D20D1}" type="slidenum">
              <a:rPr kumimoji="1" lang="ja-JP" altLang="en-US" b="1" smtClean="0">
                <a:solidFill>
                  <a:schemeClr val="tx1"/>
                </a:solidFill>
              </a:rPr>
              <a:t>1</a:t>
            </a:fld>
            <a:endParaRPr kumimoji="1" lang="ja-JP" altLang="en-US" b="1" dirty="0">
              <a:solidFill>
                <a:schemeClr val="tx1"/>
              </a:solidFill>
            </a:endParaRPr>
          </a:p>
        </p:txBody>
      </p:sp>
    </p:spTree>
    <p:extLst>
      <p:ext uri="{BB962C8B-B14F-4D97-AF65-F5344CB8AC3E}">
        <p14:creationId xmlns:p14="http://schemas.microsoft.com/office/powerpoint/2010/main" val="153838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テキスト ボックス 111"/>
          <p:cNvSpPr txBox="1"/>
          <p:nvPr/>
        </p:nvSpPr>
        <p:spPr>
          <a:xfrm>
            <a:off x="-9616" y="-22638"/>
            <a:ext cx="9915616" cy="400110"/>
          </a:xfrm>
          <a:prstGeom prst="rect">
            <a:avLst/>
          </a:prstGeom>
          <a:solidFill>
            <a:schemeClr val="accent5"/>
          </a:solidFill>
          <a:ln>
            <a:solidFill>
              <a:schemeClr val="accent5">
                <a:lumMod val="50000"/>
              </a:schemeClr>
            </a:solidFill>
          </a:ln>
        </p:spPr>
        <p:txBody>
          <a:bodyPr wrap="square" rtlCol="0">
            <a:spAutoFit/>
          </a:bodyPr>
          <a:lstStyle/>
          <a:p>
            <a:pPr algn="ctr"/>
            <a:r>
              <a:rPr kumimoji="1" lang="ja-JP" altLang="en-US" b="1" dirty="0">
                <a:solidFill>
                  <a:schemeClr val="bg1"/>
                </a:solidFill>
                <a:latin typeface="+mn-ea"/>
              </a:rPr>
              <a:t>新大阪駅周辺地域の</a:t>
            </a:r>
            <a:r>
              <a:rPr kumimoji="1" lang="ja-JP" altLang="en-US" sz="2000" b="1" dirty="0">
                <a:solidFill>
                  <a:schemeClr val="bg1"/>
                </a:solidFill>
                <a:latin typeface="+mn-ea"/>
              </a:rPr>
              <a:t>まちづくり</a:t>
            </a:r>
            <a:r>
              <a:rPr kumimoji="1" lang="ja-JP" altLang="en-US" b="1" dirty="0">
                <a:solidFill>
                  <a:schemeClr val="bg1"/>
                </a:solidFill>
                <a:latin typeface="+mn-ea"/>
              </a:rPr>
              <a:t>及び都市再生緊急整備地域検討協議会の進め方</a:t>
            </a:r>
          </a:p>
        </p:txBody>
      </p:sp>
      <p:sp>
        <p:nvSpPr>
          <p:cNvPr id="3" name="スライド番号プレースホルダー 2"/>
          <p:cNvSpPr>
            <a:spLocks noGrp="1"/>
          </p:cNvSpPr>
          <p:nvPr>
            <p:ph type="sldNum" sz="quarter" idx="12"/>
          </p:nvPr>
        </p:nvSpPr>
        <p:spPr>
          <a:xfrm>
            <a:off x="7502869" y="6493471"/>
            <a:ext cx="2228850" cy="365125"/>
          </a:xfrm>
        </p:spPr>
        <p:txBody>
          <a:bodyPr/>
          <a:lstStyle/>
          <a:p>
            <a:fld id="{E0378C3E-9E0F-49CE-9D32-3D7344D3A22C}" type="slidenum">
              <a:rPr kumimoji="1" lang="ja-JP" altLang="en-US" smtClean="0"/>
              <a:t>2</a:t>
            </a:fld>
            <a:endParaRPr kumimoji="1" lang="ja-JP" altLang="en-US" dirty="0"/>
          </a:p>
        </p:txBody>
      </p:sp>
      <p:pic>
        <p:nvPicPr>
          <p:cNvPr id="7" name="図 6"/>
          <p:cNvPicPr>
            <a:picLocks noChangeAspect="1"/>
          </p:cNvPicPr>
          <p:nvPr/>
        </p:nvPicPr>
        <p:blipFill>
          <a:blip r:embed="rId2"/>
          <a:stretch>
            <a:fillRect/>
          </a:stretch>
        </p:blipFill>
        <p:spPr>
          <a:xfrm>
            <a:off x="102928" y="685109"/>
            <a:ext cx="9690527" cy="6101451"/>
          </a:xfrm>
          <a:prstGeom prst="rect">
            <a:avLst/>
          </a:prstGeom>
        </p:spPr>
      </p:pic>
    </p:spTree>
    <p:extLst>
      <p:ext uri="{BB962C8B-B14F-4D97-AF65-F5344CB8AC3E}">
        <p14:creationId xmlns:p14="http://schemas.microsoft.com/office/powerpoint/2010/main" val="353803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400110"/>
          </a:xfrm>
          <a:prstGeom prst="rect">
            <a:avLst/>
          </a:prstGeom>
          <a:solidFill>
            <a:schemeClr val="accent5"/>
          </a:solidFill>
          <a:ln>
            <a:solidFill>
              <a:schemeClr val="accent5">
                <a:lumMod val="50000"/>
              </a:schemeClr>
            </a:solidFill>
          </a:ln>
        </p:spPr>
        <p:txBody>
          <a:bodyPr wrap="square" rtlCol="0">
            <a:spAutoFit/>
          </a:bodyPr>
          <a:lstStyle/>
          <a:p>
            <a:pPr algn="ctr"/>
            <a:r>
              <a:rPr lang="ja-JP" altLang="en-US" sz="2000" b="1" dirty="0" smtClean="0">
                <a:solidFill>
                  <a:schemeClr val="bg1"/>
                </a:solidFill>
              </a:rPr>
              <a:t>第１回～第３回協議会　まちづくり方針の骨格の作成（令和</a:t>
            </a:r>
            <a:r>
              <a:rPr lang="en-US" altLang="ja-JP" sz="2000" b="1" dirty="0">
                <a:solidFill>
                  <a:schemeClr val="bg1"/>
                </a:solidFill>
              </a:rPr>
              <a:t>2</a:t>
            </a:r>
            <a:r>
              <a:rPr lang="ja-JP" altLang="en-US" sz="2000" b="1" dirty="0">
                <a:solidFill>
                  <a:schemeClr val="bg1"/>
                </a:solidFill>
              </a:rPr>
              <a:t>年</a:t>
            </a:r>
            <a:r>
              <a:rPr lang="en-US" altLang="ja-JP" sz="2000" b="1" dirty="0">
                <a:solidFill>
                  <a:schemeClr val="bg1"/>
                </a:solidFill>
              </a:rPr>
              <a:t>3</a:t>
            </a:r>
            <a:r>
              <a:rPr lang="ja-JP" altLang="en-US" sz="2000" b="1" dirty="0">
                <a:solidFill>
                  <a:schemeClr val="bg1"/>
                </a:solidFill>
              </a:rPr>
              <a:t>月作成</a:t>
            </a:r>
            <a:r>
              <a:rPr lang="ja-JP" altLang="en-US" sz="2000" b="1" dirty="0" smtClean="0">
                <a:solidFill>
                  <a:schemeClr val="bg1"/>
                </a:solidFill>
              </a:rPr>
              <a:t>）</a:t>
            </a:r>
            <a:endParaRPr lang="ja-JP" altLang="en-US" sz="2000" b="1" kern="100" dirty="0">
              <a:solidFill>
                <a:schemeClr val="bg1"/>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a:xfrm>
            <a:off x="9414776" y="6381021"/>
            <a:ext cx="461962" cy="365125"/>
          </a:xfrm>
        </p:spPr>
        <p:txBody>
          <a:bodyPr/>
          <a:lstStyle/>
          <a:p>
            <a:fld id="{E0378C3E-9E0F-49CE-9D32-3D7344D3A22C}" type="slidenum">
              <a:rPr kumimoji="1" lang="ja-JP" altLang="en-US" smtClean="0"/>
              <a:t>3</a:t>
            </a:fld>
            <a:endParaRPr kumimoji="1" lang="ja-JP" altLang="en-US" dirty="0"/>
          </a:p>
        </p:txBody>
      </p:sp>
      <p:pic>
        <p:nvPicPr>
          <p:cNvPr id="5" name="図 4"/>
          <p:cNvPicPr>
            <a:picLocks noChangeAspect="1"/>
          </p:cNvPicPr>
          <p:nvPr/>
        </p:nvPicPr>
        <p:blipFill>
          <a:blip r:embed="rId3"/>
          <a:stretch>
            <a:fillRect/>
          </a:stretch>
        </p:blipFill>
        <p:spPr>
          <a:xfrm>
            <a:off x="64685" y="563567"/>
            <a:ext cx="9976101" cy="6168291"/>
          </a:xfrm>
          <a:prstGeom prst="rect">
            <a:avLst/>
          </a:prstGeom>
        </p:spPr>
      </p:pic>
    </p:spTree>
    <p:extLst>
      <p:ext uri="{BB962C8B-B14F-4D97-AF65-F5344CB8AC3E}">
        <p14:creationId xmlns:p14="http://schemas.microsoft.com/office/powerpoint/2010/main" val="170424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0" y="-4087"/>
            <a:ext cx="9906000" cy="400110"/>
          </a:xfrm>
          <a:prstGeom prst="rect">
            <a:avLst/>
          </a:prstGeom>
          <a:solidFill>
            <a:schemeClr val="accent5"/>
          </a:solidFill>
          <a:ln>
            <a:solidFill>
              <a:schemeClr val="accent5">
                <a:lumMod val="50000"/>
              </a:schemeClr>
            </a:solidFill>
          </a:ln>
        </p:spPr>
        <p:txBody>
          <a:bodyPr wrap="square" rtlCol="0">
            <a:spAutoFit/>
          </a:bodyPr>
          <a:lstStyle/>
          <a:p>
            <a:pPr algn="ctr"/>
            <a:r>
              <a:rPr lang="ja-JP" altLang="en-US" sz="2000" b="1" dirty="0">
                <a:solidFill>
                  <a:schemeClr val="bg1"/>
                </a:solidFill>
              </a:rPr>
              <a:t>第４回協議会　交通結節機能の強化に向けて（令和２年１０月）</a:t>
            </a:r>
          </a:p>
        </p:txBody>
      </p:sp>
      <p:sp>
        <p:nvSpPr>
          <p:cNvPr id="4" name="スライド番号プレースホルダー 3"/>
          <p:cNvSpPr>
            <a:spLocks noGrp="1"/>
          </p:cNvSpPr>
          <p:nvPr>
            <p:ph type="sldNum" sz="quarter" idx="12"/>
          </p:nvPr>
        </p:nvSpPr>
        <p:spPr>
          <a:xfrm>
            <a:off x="7628442" y="6458884"/>
            <a:ext cx="2228850" cy="365125"/>
          </a:xfrm>
        </p:spPr>
        <p:txBody>
          <a:bodyPr/>
          <a:lstStyle/>
          <a:p>
            <a:fld id="{014D57DD-AECA-42EB-9D63-1BD6179D20D1}" type="slidenum">
              <a:rPr kumimoji="1" lang="ja-JP" altLang="en-US" smtClean="0"/>
              <a:t>4</a:t>
            </a:fld>
            <a:endParaRPr kumimoji="1" lang="ja-JP" altLang="en-US" dirty="0"/>
          </a:p>
        </p:txBody>
      </p:sp>
      <p:pic>
        <p:nvPicPr>
          <p:cNvPr id="2" name="図 1"/>
          <p:cNvPicPr>
            <a:picLocks noChangeAspect="1"/>
          </p:cNvPicPr>
          <p:nvPr/>
        </p:nvPicPr>
        <p:blipFill>
          <a:blip r:embed="rId2"/>
          <a:stretch>
            <a:fillRect/>
          </a:stretch>
        </p:blipFill>
        <p:spPr>
          <a:xfrm>
            <a:off x="-140014" y="381735"/>
            <a:ext cx="10547252" cy="6550229"/>
          </a:xfrm>
          <a:prstGeom prst="rect">
            <a:avLst/>
          </a:prstGeom>
        </p:spPr>
      </p:pic>
    </p:spTree>
    <p:extLst>
      <p:ext uri="{BB962C8B-B14F-4D97-AF65-F5344CB8AC3E}">
        <p14:creationId xmlns:p14="http://schemas.microsoft.com/office/powerpoint/2010/main" val="272583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0" y="5403"/>
            <a:ext cx="9917649" cy="400110"/>
          </a:xfrm>
          <a:prstGeom prst="rect">
            <a:avLst/>
          </a:prstGeom>
          <a:solidFill>
            <a:schemeClr val="accent5"/>
          </a:solidFill>
          <a:ln>
            <a:solidFill>
              <a:schemeClr val="accent5">
                <a:lumMod val="50000"/>
              </a:schemeClr>
            </a:solidFill>
          </a:ln>
        </p:spPr>
        <p:txBody>
          <a:bodyPr wrap="square" rtlCol="0">
            <a:spAutoFit/>
          </a:bodyPr>
          <a:lstStyle/>
          <a:p>
            <a:r>
              <a:rPr lang="ja-JP" altLang="en-US" sz="2000" b="1" dirty="0">
                <a:solidFill>
                  <a:schemeClr val="bg1"/>
                </a:solidFill>
              </a:rPr>
              <a:t>　３</a:t>
            </a:r>
            <a:r>
              <a:rPr lang="en-US" altLang="ja-JP" sz="2000" b="1" dirty="0">
                <a:solidFill>
                  <a:schemeClr val="bg1"/>
                </a:solidFill>
              </a:rPr>
              <a:t>D</a:t>
            </a:r>
            <a:r>
              <a:rPr lang="ja-JP" altLang="en-US" sz="2000" b="1" dirty="0">
                <a:solidFill>
                  <a:schemeClr val="bg1"/>
                </a:solidFill>
              </a:rPr>
              <a:t>都市モデルの活用（新大阪、十三、淡路）　　　</a:t>
            </a:r>
            <a:endParaRPr lang="ja-JP" altLang="en-US" sz="800" b="1" dirty="0">
              <a:solidFill>
                <a:schemeClr val="bg1"/>
              </a:solidFill>
            </a:endParaRPr>
          </a:p>
        </p:txBody>
      </p:sp>
      <p:sp>
        <p:nvSpPr>
          <p:cNvPr id="23" name="テキスト ボックス 22"/>
          <p:cNvSpPr txBox="1"/>
          <p:nvPr/>
        </p:nvSpPr>
        <p:spPr>
          <a:xfrm>
            <a:off x="5574760" y="-35945"/>
            <a:ext cx="4281124" cy="523220"/>
          </a:xfrm>
          <a:prstGeom prst="rect">
            <a:avLst/>
          </a:prstGeom>
          <a:noFill/>
        </p:spPr>
        <p:txBody>
          <a:bodyPr wrap="square" rtlCol="0">
            <a:spAutoFit/>
          </a:bodyPr>
          <a:lstStyle/>
          <a:p>
            <a:r>
              <a:rPr lang="ja-JP" altLang="en-US" sz="1400" b="1" dirty="0">
                <a:solidFill>
                  <a:schemeClr val="bg1"/>
                </a:solidFill>
              </a:rPr>
              <a:t>（令和</a:t>
            </a:r>
            <a:r>
              <a:rPr lang="en-US" altLang="ja-JP" sz="1400" b="1" dirty="0">
                <a:solidFill>
                  <a:schemeClr val="bg1"/>
                </a:solidFill>
              </a:rPr>
              <a:t>2</a:t>
            </a:r>
            <a:r>
              <a:rPr lang="ja-JP" altLang="en-US" sz="1400" b="1" dirty="0">
                <a:solidFill>
                  <a:schemeClr val="bg1"/>
                </a:solidFill>
              </a:rPr>
              <a:t>年度国直轄業務「まちづくりの</a:t>
            </a:r>
            <a:r>
              <a:rPr lang="ja-JP" altLang="en-US" sz="1400" b="1" dirty="0" smtClean="0">
                <a:solidFill>
                  <a:schemeClr val="bg1"/>
                </a:solidFill>
              </a:rPr>
              <a:t>デジタル化　</a:t>
            </a:r>
            <a:endParaRPr lang="en-US" altLang="ja-JP" sz="1400" b="1" dirty="0" smtClean="0">
              <a:solidFill>
                <a:schemeClr val="bg1"/>
              </a:solidFill>
            </a:endParaRPr>
          </a:p>
          <a:p>
            <a:r>
              <a:rPr lang="ja-JP" altLang="en-US" sz="1400" b="1" dirty="0">
                <a:solidFill>
                  <a:schemeClr val="bg1"/>
                </a:solidFill>
              </a:rPr>
              <a:t>　</a:t>
            </a:r>
            <a:r>
              <a:rPr lang="ja-JP" altLang="en-US" sz="1400" b="1" dirty="0" smtClean="0">
                <a:solidFill>
                  <a:schemeClr val="bg1"/>
                </a:solidFill>
              </a:rPr>
              <a:t>に</a:t>
            </a:r>
            <a:r>
              <a:rPr lang="ja-JP" altLang="en-US" sz="1400" b="1" dirty="0">
                <a:solidFill>
                  <a:schemeClr val="bg1"/>
                </a:solidFill>
              </a:rPr>
              <a:t>向けた「３</a:t>
            </a:r>
            <a:r>
              <a:rPr lang="en-US" altLang="ja-JP" sz="1400" b="1" dirty="0">
                <a:solidFill>
                  <a:schemeClr val="bg1"/>
                </a:solidFill>
              </a:rPr>
              <a:t>D</a:t>
            </a:r>
            <a:r>
              <a:rPr lang="ja-JP" altLang="en-US" sz="1400" b="1" dirty="0">
                <a:solidFill>
                  <a:schemeClr val="bg1"/>
                </a:solidFill>
              </a:rPr>
              <a:t>都市モデル」の構築」）</a:t>
            </a:r>
            <a:endParaRPr kumimoji="1" lang="ja-JP" altLang="en-US" sz="1400" dirty="0"/>
          </a:p>
        </p:txBody>
      </p:sp>
      <p:sp>
        <p:nvSpPr>
          <p:cNvPr id="2" name="スライド番号プレースホルダー 1"/>
          <p:cNvSpPr>
            <a:spLocks noGrp="1"/>
          </p:cNvSpPr>
          <p:nvPr>
            <p:ph type="sldNum" sz="quarter" idx="12"/>
          </p:nvPr>
        </p:nvSpPr>
        <p:spPr>
          <a:xfrm>
            <a:off x="7518784" y="6362126"/>
            <a:ext cx="2228850" cy="365125"/>
          </a:xfrm>
        </p:spPr>
        <p:txBody>
          <a:bodyPr/>
          <a:lstStyle/>
          <a:p>
            <a:fld id="{014D57DD-AECA-42EB-9D63-1BD6179D20D1}" type="slidenum">
              <a:rPr kumimoji="1" lang="ja-JP" altLang="en-US" smtClean="0"/>
              <a:t>5</a:t>
            </a:fld>
            <a:endParaRPr kumimoji="1" lang="ja-JP" altLang="en-US"/>
          </a:p>
        </p:txBody>
      </p:sp>
      <p:pic>
        <p:nvPicPr>
          <p:cNvPr id="4" name="図 3"/>
          <p:cNvPicPr>
            <a:picLocks noChangeAspect="1"/>
          </p:cNvPicPr>
          <p:nvPr/>
        </p:nvPicPr>
        <p:blipFill>
          <a:blip r:embed="rId2"/>
          <a:stretch>
            <a:fillRect/>
          </a:stretch>
        </p:blipFill>
        <p:spPr>
          <a:xfrm>
            <a:off x="-47490" y="403688"/>
            <a:ext cx="10071293" cy="6397454"/>
          </a:xfrm>
          <a:prstGeom prst="rect">
            <a:avLst/>
          </a:prstGeom>
        </p:spPr>
      </p:pic>
    </p:spTree>
    <p:extLst>
      <p:ext uri="{BB962C8B-B14F-4D97-AF65-F5344CB8AC3E}">
        <p14:creationId xmlns:p14="http://schemas.microsoft.com/office/powerpoint/2010/main" val="18675968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3894</TotalTime>
  <Words>277</Words>
  <PresentationFormat>A4 210 x 297 mm</PresentationFormat>
  <Paragraphs>24</Paragraphs>
  <Slides>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HGPｺﾞｼｯｸM</vt:lpstr>
      <vt:lpstr>游ゴシック</vt:lpstr>
      <vt:lpstr>游ゴシック Light</vt:lpstr>
      <vt:lpstr>Arial</vt:lpstr>
      <vt:lpstr>Office テーマ</vt:lpstr>
      <vt:lpstr>PowerPoint プレゼンテーション</vt:lpstr>
      <vt:lpstr>これまでの取り組みの経過</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2021-08-18T04:15:31Z</cp:lastPrinted>
  <dcterms:created xsi:type="dcterms:W3CDTF">2021-07-02T00:56:51Z</dcterms:created>
  <dcterms:modified xsi:type="dcterms:W3CDTF">2021-08-24T06:11:00Z</dcterms:modified>
</cp:coreProperties>
</file>