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 snapToGrid="0">
      <p:cViewPr varScale="1">
        <p:scale>
          <a:sx n="49" d="100"/>
          <a:sy n="49" d="100"/>
        </p:scale>
        <p:origin x="25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94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18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39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47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03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35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90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93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14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6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15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F3F96-EB61-4E4D-B558-E26CE2F1AF93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48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/>
        </p:nvGrpSpPr>
        <p:grpSpPr>
          <a:xfrm>
            <a:off x="1776315" y="3276600"/>
            <a:ext cx="3263805" cy="3529076"/>
            <a:chOff x="1970947" y="2152649"/>
            <a:chExt cx="3435768" cy="3095072"/>
          </a:xfrm>
        </p:grpSpPr>
        <p:sp>
          <p:nvSpPr>
            <p:cNvPr id="6" name="正方形/長方形 5"/>
            <p:cNvSpPr/>
            <p:nvPr/>
          </p:nvSpPr>
          <p:spPr>
            <a:xfrm rot="16200000">
              <a:off x="2141295" y="1982301"/>
              <a:ext cx="3095072" cy="3435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2282935" y="2444204"/>
              <a:ext cx="2811792" cy="25109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5277229" y="5741473"/>
            <a:ext cx="1369696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 smtClean="0"/>
              <a:t>（公）関西経済連合会　</a:t>
            </a:r>
            <a:endParaRPr lang="en-US" altLang="ja-JP" sz="1050" dirty="0" smtClean="0"/>
          </a:p>
          <a:p>
            <a:r>
              <a:rPr lang="ja-JP" altLang="ja-JP" sz="1050" kern="0" dirty="0"/>
              <a:t>専務</a:t>
            </a:r>
            <a:r>
              <a:rPr lang="ja-JP" altLang="ja-JP" sz="1050" kern="0" dirty="0" smtClean="0"/>
              <a:t>理事</a:t>
            </a:r>
            <a:endParaRPr lang="ja-JP" altLang="ja-JP" sz="900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kumimoji="1" lang="ja-JP" altLang="en-US" sz="1050" dirty="0" smtClean="0"/>
              <a:t>　</a:t>
            </a:r>
            <a:r>
              <a:rPr lang="ja-JP" altLang="ja-JP" sz="1050" kern="0" dirty="0" smtClean="0">
                <a:latin typeface="+mn-ea"/>
              </a:rPr>
              <a:t>関　総一郎</a:t>
            </a:r>
            <a:endParaRPr lang="en-US" altLang="ja-JP" sz="1050" kern="0" dirty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82308" y="6443757"/>
            <a:ext cx="1555956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 smtClean="0"/>
              <a:t>大阪商工会議所　</a:t>
            </a:r>
            <a:endParaRPr lang="en-US" altLang="ja-JP" sz="1050" dirty="0" smtClean="0"/>
          </a:p>
          <a:p>
            <a:r>
              <a:rPr lang="zh-TW" altLang="en-US" sz="1050" kern="0" dirty="0">
                <a:latin typeface="+mn-ea"/>
                <a:cs typeface="Times New Roman" panose="02020603050405020304" pitchFamily="18" charset="0"/>
              </a:rPr>
              <a:t>部長 兼 万博協力推進</a:t>
            </a:r>
            <a:r>
              <a:rPr lang="zh-TW" altLang="en-US" sz="1050" kern="0" dirty="0" smtClean="0">
                <a:latin typeface="+mn-ea"/>
                <a:cs typeface="Times New Roman" panose="02020603050405020304" pitchFamily="18" charset="0"/>
              </a:rPr>
              <a:t>室長</a:t>
            </a:r>
            <a:endParaRPr lang="en-US" altLang="zh-TW" sz="1050" kern="0" dirty="0" smtClean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1050" dirty="0"/>
              <a:t> </a:t>
            </a:r>
            <a:r>
              <a:rPr lang="ja-JP" altLang="en-US" sz="1050" dirty="0" smtClean="0"/>
              <a:t>   </a:t>
            </a:r>
            <a:r>
              <a:rPr lang="ja-JP" altLang="en-US" sz="1050" kern="0" dirty="0" smtClean="0">
                <a:latin typeface="+mn-ea"/>
              </a:rPr>
              <a:t>楠本</a:t>
            </a:r>
            <a:r>
              <a:rPr lang="ja-JP" altLang="en-US" sz="1050" kern="0" dirty="0">
                <a:latin typeface="+mn-ea"/>
              </a:rPr>
              <a:t>　</a:t>
            </a:r>
            <a:r>
              <a:rPr lang="ja-JP" altLang="en-US" sz="1050" kern="0" dirty="0" smtClean="0">
                <a:latin typeface="+mn-ea"/>
              </a:rPr>
              <a:t>浩司（代理）</a:t>
            </a:r>
            <a:endParaRPr kumimoji="1" lang="ja-JP" altLang="en-US" sz="1050" dirty="0"/>
          </a:p>
        </p:txBody>
      </p:sp>
      <p:sp>
        <p:nvSpPr>
          <p:cNvPr id="22" name="円/楕円 21"/>
          <p:cNvSpPr/>
          <p:nvPr/>
        </p:nvSpPr>
        <p:spPr>
          <a:xfrm>
            <a:off x="2205086" y="3065413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23" name="円/楕円 22"/>
          <p:cNvSpPr/>
          <p:nvPr/>
        </p:nvSpPr>
        <p:spPr>
          <a:xfrm>
            <a:off x="2746733" y="3065413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24" name="円/楕円 23"/>
          <p:cNvSpPr/>
          <p:nvPr/>
        </p:nvSpPr>
        <p:spPr>
          <a:xfrm>
            <a:off x="3324294" y="3065413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944056" y="7088916"/>
            <a:ext cx="549413" cy="16158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050" dirty="0"/>
              <a:t>〈</a:t>
            </a:r>
            <a:r>
              <a:rPr kumimoji="1" lang="ja-JP" altLang="en-US" sz="1050" dirty="0" smtClean="0"/>
              <a:t>事務局</a:t>
            </a:r>
            <a:r>
              <a:rPr kumimoji="1" lang="en-US" altLang="ja-JP" sz="1050" dirty="0" smtClean="0"/>
              <a:t>〉</a:t>
            </a:r>
            <a:endParaRPr kumimoji="1" lang="ja-JP" altLang="en-US" sz="105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29197" y="7312091"/>
            <a:ext cx="323165" cy="2339679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 smtClean="0"/>
              <a:t>大阪市　淀川区　区長</a:t>
            </a:r>
            <a:endParaRPr lang="en-US" altLang="ja-JP" sz="1050" dirty="0" smtClean="0"/>
          </a:p>
          <a:p>
            <a:r>
              <a:rPr kumimoji="1" lang="ja-JP" altLang="en-US" sz="1050" dirty="0" smtClean="0"/>
              <a:t>　　　　　　　　　　　　　　</a:t>
            </a:r>
            <a:r>
              <a:rPr lang="ja-JP" altLang="en-US" sz="1050" dirty="0" smtClean="0"/>
              <a:t>山本</a:t>
            </a:r>
            <a:r>
              <a:rPr lang="ja-JP" altLang="en-US" sz="1050" dirty="0"/>
              <a:t>　</a:t>
            </a:r>
            <a:r>
              <a:rPr lang="ja-JP" altLang="en-US" sz="1050" dirty="0" smtClean="0"/>
              <a:t>正広</a:t>
            </a:r>
            <a:endParaRPr lang="ja-JP" altLang="en-US" sz="105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839505" y="7301716"/>
            <a:ext cx="323165" cy="2350053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 smtClean="0"/>
              <a:t>大阪市　東淀川区　区長</a:t>
            </a:r>
            <a:endParaRPr lang="en-US" altLang="ja-JP" sz="1050" dirty="0" smtClean="0"/>
          </a:p>
          <a:p>
            <a:pPr algn="ctr"/>
            <a:r>
              <a:rPr kumimoji="1" lang="ja-JP" altLang="en-US" sz="1050" dirty="0" smtClean="0"/>
              <a:t>　　　　　　　　　　</a:t>
            </a:r>
            <a:r>
              <a:rPr lang="ja-JP" altLang="en-US" sz="1050" kern="1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西山　忠邦</a:t>
            </a:r>
          </a:p>
        </p:txBody>
      </p:sp>
      <p:sp>
        <p:nvSpPr>
          <p:cNvPr id="31" name="円/楕円 30"/>
          <p:cNvSpPr/>
          <p:nvPr/>
        </p:nvSpPr>
        <p:spPr>
          <a:xfrm>
            <a:off x="5076872" y="4064792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5348" y="4430032"/>
            <a:ext cx="141723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ja-JP" altLang="en-US" sz="1050" dirty="0" smtClean="0"/>
              <a:t>西日本旅客鉄道㈱</a:t>
            </a:r>
            <a:endParaRPr lang="en-US" altLang="ja-JP" sz="1050" dirty="0" smtClean="0"/>
          </a:p>
          <a:p>
            <a:pPr algn="r"/>
            <a:r>
              <a:rPr lang="zh-TW" altLang="en-US" sz="1050" dirty="0"/>
              <a:t>取締役兼専務執行役員　　　　　　　　　　　　　　　　　　　　　　　　　総合企画本部長</a:t>
            </a:r>
          </a:p>
          <a:p>
            <a:pPr algn="r"/>
            <a:r>
              <a:rPr kumimoji="1" lang="ja-JP" altLang="en-US" sz="1050" dirty="0" smtClean="0"/>
              <a:t>　</a:t>
            </a:r>
            <a:r>
              <a:rPr lang="ja-JP" altLang="en-US" sz="1050" dirty="0"/>
              <a:t>倉坂　昇</a:t>
            </a:r>
            <a:r>
              <a:rPr lang="ja-JP" altLang="en-US" sz="1050" dirty="0" smtClean="0"/>
              <a:t>治</a:t>
            </a:r>
            <a:endParaRPr lang="ja-JP" altLang="en-US" sz="105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344" y="5236728"/>
            <a:ext cx="1445892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ja-JP" altLang="en-US" sz="1050" dirty="0"/>
              <a:t>阪</a:t>
            </a:r>
            <a:r>
              <a:rPr lang="ja-JP" altLang="en-US" sz="1050" dirty="0" smtClean="0"/>
              <a:t>急電鉄㈱　</a:t>
            </a:r>
            <a:r>
              <a:rPr lang="ja-JP" altLang="en-US" sz="1050" dirty="0"/>
              <a:t>　</a:t>
            </a:r>
            <a:endParaRPr lang="en-US" altLang="ja-JP" sz="1050" dirty="0" smtClean="0"/>
          </a:p>
          <a:p>
            <a:pPr algn="r"/>
            <a:r>
              <a:rPr lang="ja-JP" altLang="en-US" sz="1050" dirty="0"/>
              <a:t>常務取締役</a:t>
            </a:r>
          </a:p>
          <a:p>
            <a:pPr algn="r"/>
            <a:r>
              <a:rPr kumimoji="1" lang="ja-JP" altLang="en-US" sz="1050" dirty="0" smtClean="0"/>
              <a:t>　　</a:t>
            </a:r>
            <a:r>
              <a:rPr lang="ja-JP" altLang="en-US" sz="1050" dirty="0">
                <a:latin typeface="ＭＳ Ｐゴシック" panose="020B0600070205080204" pitchFamily="50" charset="-128"/>
              </a:rPr>
              <a:t>上村　正美</a:t>
            </a:r>
            <a:endParaRPr lang="ja-JP" altLang="en-US" sz="1050" kern="100" dirty="0">
              <a:latin typeface="ＭＳ Ｐゴシック" panose="020B060007020508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277229" y="5135531"/>
            <a:ext cx="1478522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 smtClean="0"/>
              <a:t>大阪市高速電気軌道㈱</a:t>
            </a:r>
            <a:endParaRPr lang="en-US" altLang="ja-JP" sz="1050" dirty="0"/>
          </a:p>
          <a:p>
            <a:r>
              <a:rPr lang="zh-TW" altLang="en-US" sz="1050" kern="0" dirty="0" smtClean="0">
                <a:latin typeface="+mn-ea"/>
              </a:rPr>
              <a:t>常務取締役</a:t>
            </a:r>
            <a:endParaRPr lang="en-US" altLang="ja-JP" sz="1050" dirty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西野</a:t>
            </a:r>
            <a:r>
              <a:rPr lang="ja-JP" altLang="en-US" sz="1050" dirty="0"/>
              <a:t>　肇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92266" y="5935164"/>
            <a:ext cx="1141860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ja-JP" altLang="en-US" sz="1050" dirty="0" smtClean="0"/>
              <a:t>（独）都市再生機構　</a:t>
            </a:r>
            <a:endParaRPr lang="en-US" altLang="ja-JP" sz="1050" dirty="0" smtClean="0"/>
          </a:p>
          <a:p>
            <a:pPr algn="r"/>
            <a:r>
              <a:rPr lang="ja-JP" altLang="en-US" sz="1050" dirty="0" smtClean="0"/>
              <a:t>理事・西日本支社長</a:t>
            </a:r>
            <a:endParaRPr lang="en-US" altLang="ja-JP" sz="1050" dirty="0" smtClean="0"/>
          </a:p>
          <a:p>
            <a:pPr algn="r"/>
            <a:r>
              <a:rPr kumimoji="1" lang="ja-JP" altLang="en-US" sz="1050" dirty="0" smtClean="0"/>
              <a:t>　</a:t>
            </a:r>
            <a:r>
              <a:rPr lang="ja-JP" altLang="en-US" sz="1050" dirty="0"/>
              <a:t>田中　伸和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223389" y="1840060"/>
            <a:ext cx="323165" cy="1167077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 smtClean="0"/>
              <a:t>大阪府　副知事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　　　　田中　清剛</a:t>
            </a:r>
            <a:endParaRPr lang="en-US" altLang="ja-JP" sz="1050" dirty="0" smtClean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862870" y="1848542"/>
            <a:ext cx="323165" cy="1178417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 smtClean="0"/>
              <a:t>大阪市　副市長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　　　　高橋　徹</a:t>
            </a:r>
            <a:endParaRPr lang="en-US" altLang="ja-JP" sz="1050" dirty="0" smtClean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491350" y="803943"/>
            <a:ext cx="323165" cy="2254726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 smtClean="0"/>
              <a:t>京都大学経営管理大学院　特任教授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　　　　　　　　　　　　　　　　 小林　潔司</a:t>
            </a:r>
            <a:endParaRPr lang="en-US" altLang="ja-JP" sz="1050" dirty="0" smtClean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583909" y="662806"/>
            <a:ext cx="323165" cy="2402607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 smtClean="0"/>
              <a:t>内閣府地方創生推進事務局　参事官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　　　　　　　　　　　　　　　　　　森本　励</a:t>
            </a:r>
            <a:endParaRPr lang="en-US" altLang="ja-JP" sz="1050" dirty="0" smtClean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995414" y="683569"/>
            <a:ext cx="323165" cy="2407244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 smtClean="0"/>
              <a:t>国土交通省近畿地方整備局　建政部長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　　　　　　　　　　　　　　　　</a:t>
            </a:r>
            <a:r>
              <a:rPr lang="ja-JP" altLang="en-US" sz="1050" dirty="0"/>
              <a:t>　</a:t>
            </a:r>
            <a:r>
              <a:rPr lang="ja-JP" altLang="en-US" sz="1050" dirty="0" smtClean="0"/>
              <a:t>伊藤</a:t>
            </a:r>
            <a:r>
              <a:rPr lang="ja-JP" altLang="en-US" sz="1050" dirty="0"/>
              <a:t>　康行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270407" y="1645044"/>
            <a:ext cx="407981" cy="16158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 smtClean="0"/>
              <a:t>（会長）</a:t>
            </a:r>
            <a:endParaRPr lang="en-US" altLang="ja-JP" sz="1050" dirty="0" smtClean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893226" y="1645044"/>
            <a:ext cx="411763" cy="16158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 smtClean="0"/>
              <a:t>（座長）</a:t>
            </a:r>
            <a:endParaRPr lang="en-US" altLang="ja-JP" sz="1050" dirty="0" smtClean="0"/>
          </a:p>
        </p:txBody>
      </p:sp>
      <p:sp>
        <p:nvSpPr>
          <p:cNvPr id="46" name="円/楕円 45"/>
          <p:cNvSpPr/>
          <p:nvPr/>
        </p:nvSpPr>
        <p:spPr>
          <a:xfrm>
            <a:off x="3954170" y="3039710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49" name="円/楕円 48"/>
          <p:cNvSpPr/>
          <p:nvPr/>
        </p:nvSpPr>
        <p:spPr>
          <a:xfrm>
            <a:off x="4513049" y="3065413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50" name="円/楕円 49"/>
          <p:cNvSpPr/>
          <p:nvPr/>
        </p:nvSpPr>
        <p:spPr>
          <a:xfrm>
            <a:off x="5076872" y="5173605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51" name="円/楕円 50"/>
          <p:cNvSpPr/>
          <p:nvPr/>
        </p:nvSpPr>
        <p:spPr>
          <a:xfrm>
            <a:off x="5063128" y="5902402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52" name="円/楕円 51"/>
          <p:cNvSpPr/>
          <p:nvPr/>
        </p:nvSpPr>
        <p:spPr>
          <a:xfrm>
            <a:off x="1546144" y="3864243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59" name="円/楕円 58"/>
          <p:cNvSpPr/>
          <p:nvPr/>
        </p:nvSpPr>
        <p:spPr>
          <a:xfrm>
            <a:off x="1988540" y="6901900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0" name="円/楕円 59"/>
          <p:cNvSpPr/>
          <p:nvPr/>
        </p:nvSpPr>
        <p:spPr>
          <a:xfrm>
            <a:off x="2440411" y="6901900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1" name="円/楕円 60"/>
          <p:cNvSpPr/>
          <p:nvPr/>
        </p:nvSpPr>
        <p:spPr>
          <a:xfrm>
            <a:off x="2892282" y="6901900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2" name="円/楕円 61"/>
          <p:cNvSpPr/>
          <p:nvPr/>
        </p:nvSpPr>
        <p:spPr>
          <a:xfrm>
            <a:off x="3344153" y="6901900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3" name="円/楕円 62"/>
          <p:cNvSpPr/>
          <p:nvPr/>
        </p:nvSpPr>
        <p:spPr>
          <a:xfrm>
            <a:off x="3796024" y="6901900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4" name="円/楕円 63"/>
          <p:cNvSpPr/>
          <p:nvPr/>
        </p:nvSpPr>
        <p:spPr>
          <a:xfrm>
            <a:off x="4247894" y="6901900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045187" y="7088916"/>
            <a:ext cx="549413" cy="16158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050" dirty="0"/>
              <a:t>〈</a:t>
            </a:r>
            <a:r>
              <a:rPr kumimoji="1" lang="ja-JP" altLang="en-US" sz="1050" dirty="0" smtClean="0"/>
              <a:t>事務局</a:t>
            </a:r>
            <a:r>
              <a:rPr kumimoji="1" lang="en-US" altLang="ja-JP" sz="1050" dirty="0" smtClean="0"/>
              <a:t>〉</a:t>
            </a:r>
            <a:endParaRPr kumimoji="1" lang="ja-JP" altLang="en-US" sz="105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077520" y="7306312"/>
            <a:ext cx="484748" cy="1935147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 smtClean="0"/>
              <a:t>大阪府　住宅まちづくり部</a:t>
            </a:r>
            <a:endParaRPr lang="en-US" altLang="ja-JP" sz="1050" dirty="0" smtClean="0"/>
          </a:p>
          <a:p>
            <a:r>
              <a:rPr lang="ja-JP" altLang="en-US" sz="1050" dirty="0" smtClean="0"/>
              <a:t>　　　　　　まちづくり戦略監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　　　　　　　  　　　　　</a:t>
            </a:r>
            <a:r>
              <a:rPr lang="ja-JP" altLang="en-US" sz="1050" dirty="0"/>
              <a:t>寺前　真次</a:t>
            </a:r>
            <a:endParaRPr lang="ja-JP" altLang="en-US" sz="1050" dirty="0" smtClean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236938" y="7301716"/>
            <a:ext cx="323165" cy="2068493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 smtClean="0"/>
              <a:t>大阪市　都市計画局長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　　　　　                       角田　悟史</a:t>
            </a:r>
          </a:p>
        </p:txBody>
      </p:sp>
      <p:sp>
        <p:nvSpPr>
          <p:cNvPr id="68" name="円/楕円 67"/>
          <p:cNvSpPr/>
          <p:nvPr/>
        </p:nvSpPr>
        <p:spPr>
          <a:xfrm>
            <a:off x="1546144" y="4617526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9" name="円/楕円 68"/>
          <p:cNvSpPr/>
          <p:nvPr/>
        </p:nvSpPr>
        <p:spPr>
          <a:xfrm>
            <a:off x="1546144" y="5384423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70" name="円/楕円 69"/>
          <p:cNvSpPr/>
          <p:nvPr/>
        </p:nvSpPr>
        <p:spPr>
          <a:xfrm>
            <a:off x="1546144" y="603353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0395" y="103909"/>
            <a:ext cx="6797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第</a:t>
            </a:r>
            <a:r>
              <a:rPr lang="en-US" altLang="ja-JP" sz="1600" dirty="0" smtClean="0"/>
              <a:t>4</a:t>
            </a:r>
            <a:r>
              <a:rPr kumimoji="1" lang="ja-JP" altLang="en-US" sz="1600" dirty="0" smtClean="0"/>
              <a:t>回　新大阪駅周辺地域都市再生緊急整備地域検討協議会会議　配席図</a:t>
            </a:r>
            <a:endParaRPr kumimoji="1" lang="ja-JP" altLang="en-US" sz="16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773224" y="7311673"/>
            <a:ext cx="323165" cy="2311545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 smtClean="0"/>
              <a:t>大阪市　都市計画局　計画部長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　　　　　        　　　　　</a:t>
            </a:r>
            <a:r>
              <a:rPr lang="ja-JP" altLang="en-US" sz="1050" dirty="0"/>
              <a:t>山田</a:t>
            </a:r>
            <a:r>
              <a:rPr lang="ja-JP" altLang="en-US" sz="1050" dirty="0" smtClean="0"/>
              <a:t>　裕文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665587" y="7293515"/>
            <a:ext cx="323165" cy="1935146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 smtClean="0"/>
              <a:t>大阪府　住宅まちづくり部長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　　　　　　　</a:t>
            </a:r>
            <a:r>
              <a:rPr lang="ja-JP" altLang="en-US" sz="1050" dirty="0"/>
              <a:t>  </a:t>
            </a:r>
            <a:r>
              <a:rPr lang="ja-JP" altLang="en-US" sz="1050" dirty="0" smtClean="0"/>
              <a:t>　　　　　藤本　秀司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864125" y="7107074"/>
            <a:ext cx="920096" cy="16158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 smtClean="0"/>
              <a:t>（オブザーバー）</a:t>
            </a:r>
            <a:endParaRPr kumimoji="1" lang="en-US" altLang="ja-JP" sz="1050" dirty="0" smtClean="0"/>
          </a:p>
        </p:txBody>
      </p:sp>
      <p:sp>
        <p:nvSpPr>
          <p:cNvPr id="57" name="円/楕円 50"/>
          <p:cNvSpPr/>
          <p:nvPr/>
        </p:nvSpPr>
        <p:spPr>
          <a:xfrm>
            <a:off x="5074345" y="644945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73" name="円/楕円 50"/>
          <p:cNvSpPr/>
          <p:nvPr/>
        </p:nvSpPr>
        <p:spPr>
          <a:xfrm>
            <a:off x="5076872" y="3517735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272195" y="3992679"/>
            <a:ext cx="1623905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/>
              <a:t>名古屋</a:t>
            </a:r>
            <a:r>
              <a:rPr lang="ja-JP" altLang="en-US" sz="1050" dirty="0" smtClean="0"/>
              <a:t>大学</a:t>
            </a:r>
            <a:endParaRPr lang="en-US" altLang="ja-JP" sz="1050" dirty="0" smtClean="0"/>
          </a:p>
          <a:p>
            <a:r>
              <a:rPr lang="ja-JP" altLang="en-US" sz="1050" dirty="0" smtClean="0"/>
              <a:t>未来</a:t>
            </a:r>
            <a:r>
              <a:rPr lang="ja-JP" altLang="en-US" sz="1050" dirty="0"/>
              <a:t>社会創造機構　教授</a:t>
            </a:r>
            <a:endParaRPr lang="en-US" altLang="ja-JP" sz="1050" dirty="0"/>
          </a:p>
          <a:p>
            <a:r>
              <a:rPr lang="ja-JP" altLang="en-US" sz="1050" dirty="0"/>
              <a:t>　  </a:t>
            </a:r>
            <a:r>
              <a:rPr lang="ja-JP" altLang="en-US" sz="1050" dirty="0" smtClean="0"/>
              <a:t> </a:t>
            </a:r>
            <a:r>
              <a:rPr lang="ja-JP" altLang="en-US" sz="1050" dirty="0"/>
              <a:t>森川　高行</a:t>
            </a:r>
            <a:endParaRPr lang="en-US" altLang="ja-JP" sz="105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323518" y="3389071"/>
            <a:ext cx="1534482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/>
              <a:t>大阪府立</a:t>
            </a:r>
            <a:r>
              <a:rPr lang="ja-JP" altLang="en-US" sz="1050" dirty="0" smtClean="0"/>
              <a:t>大学</a:t>
            </a:r>
            <a:endParaRPr lang="en-US" altLang="ja-JP" sz="1050" dirty="0" smtClean="0"/>
          </a:p>
          <a:p>
            <a:r>
              <a:rPr lang="ja-JP" altLang="en-US" sz="1050" dirty="0" smtClean="0"/>
              <a:t>研究</a:t>
            </a:r>
            <a:r>
              <a:rPr lang="ja-JP" altLang="en-US" sz="1050" dirty="0"/>
              <a:t>推進機構　</a:t>
            </a:r>
            <a:r>
              <a:rPr lang="ja-JP" altLang="en-US" sz="1050" dirty="0" smtClean="0"/>
              <a:t>教授</a:t>
            </a:r>
            <a:endParaRPr lang="en-US" altLang="ja-JP" sz="1050" dirty="0" smtClean="0"/>
          </a:p>
          <a:p>
            <a:r>
              <a:rPr lang="ja-JP" altLang="en-US" sz="1050" dirty="0" smtClean="0"/>
              <a:t>      橋爪　紳也</a:t>
            </a:r>
            <a:endParaRPr lang="en-US" altLang="ja-JP" sz="105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1969" y="3765869"/>
            <a:ext cx="1417231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ja-JP" altLang="en-US" sz="1050" dirty="0"/>
              <a:t>国土交通省近畿運輸局　</a:t>
            </a:r>
            <a:r>
              <a:rPr lang="ja-JP" altLang="en-US" sz="1050" dirty="0" smtClean="0"/>
              <a:t>交通企画課長</a:t>
            </a:r>
            <a:r>
              <a:rPr lang="ja-JP" altLang="en-US" sz="1050" dirty="0"/>
              <a:t>　　　　　　　　　　　　　　　　　　 　</a:t>
            </a:r>
            <a:r>
              <a:rPr lang="ja-JP" altLang="en-US" sz="1050" dirty="0" smtClean="0"/>
              <a:t>　　</a:t>
            </a:r>
            <a:r>
              <a:rPr lang="ja-JP" altLang="en-US" sz="1050" kern="0" dirty="0" smtClean="0">
                <a:latin typeface="+mn-ea"/>
                <a:cs typeface="Times New Roman" panose="02020603050405020304" pitchFamily="18" charset="0"/>
              </a:rPr>
              <a:t>片田</a:t>
            </a:r>
            <a:r>
              <a:rPr lang="ja-JP" altLang="en-US" sz="1050" kern="0" dirty="0">
                <a:latin typeface="+mn-ea"/>
                <a:cs typeface="Times New Roman" panose="02020603050405020304" pitchFamily="18" charset="0"/>
              </a:rPr>
              <a:t>　一</a:t>
            </a:r>
            <a:r>
              <a:rPr lang="ja-JP" altLang="en-US" sz="1050" kern="0" dirty="0" smtClean="0">
                <a:latin typeface="+mn-ea"/>
                <a:cs typeface="Times New Roman" panose="02020603050405020304" pitchFamily="18" charset="0"/>
              </a:rPr>
              <a:t>真（代理）</a:t>
            </a:r>
            <a:endParaRPr lang="ja-JP" altLang="en-US" sz="105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582522" y="7301716"/>
            <a:ext cx="484748" cy="1935147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 smtClean="0"/>
              <a:t>大阪府　住宅まちづくり部</a:t>
            </a:r>
            <a:endParaRPr lang="en-US" altLang="ja-JP" sz="1050" dirty="0" smtClean="0"/>
          </a:p>
          <a:p>
            <a:r>
              <a:rPr lang="ja-JP" altLang="en-US" sz="1050" dirty="0" smtClean="0"/>
              <a:t>　　　　　　まちづくり戦略室長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　　　　　　　  　　　　　</a:t>
            </a:r>
            <a:r>
              <a:rPr lang="ja-JP" altLang="en-US" sz="1050" dirty="0"/>
              <a:t>財部　祐</a:t>
            </a:r>
            <a:r>
              <a:rPr lang="ja-JP" altLang="en-US" sz="1050" dirty="0" smtClean="0"/>
              <a:t>介</a:t>
            </a:r>
          </a:p>
        </p:txBody>
      </p:sp>
      <p:sp>
        <p:nvSpPr>
          <p:cNvPr id="58" name="円/楕円 63"/>
          <p:cNvSpPr/>
          <p:nvPr/>
        </p:nvSpPr>
        <p:spPr>
          <a:xfrm>
            <a:off x="4782169" y="6901900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72" name="円/楕円 71"/>
          <p:cNvSpPr/>
          <p:nvPr/>
        </p:nvSpPr>
        <p:spPr>
          <a:xfrm>
            <a:off x="5076872" y="462940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272195" y="4557295"/>
            <a:ext cx="1623905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 smtClean="0"/>
              <a:t>高速バスマーケテイング</a:t>
            </a:r>
            <a:endParaRPr lang="en-US" altLang="ja-JP" sz="1050" dirty="0" smtClean="0"/>
          </a:p>
          <a:p>
            <a:r>
              <a:rPr lang="ja-JP" altLang="en-US" sz="1050" dirty="0" smtClean="0"/>
              <a:t>研究所（株）　代表</a:t>
            </a:r>
            <a:endParaRPr lang="en-US" altLang="ja-JP" sz="1050" dirty="0" smtClean="0"/>
          </a:p>
          <a:p>
            <a:r>
              <a:rPr lang="ja-JP" altLang="en-US" sz="1050" dirty="0"/>
              <a:t>　  </a:t>
            </a:r>
            <a:r>
              <a:rPr lang="ja-JP" altLang="en-US" sz="1050" dirty="0" smtClean="0"/>
              <a:t> 成定</a:t>
            </a:r>
            <a:r>
              <a:rPr lang="ja-JP" altLang="en-US" sz="1050" dirty="0"/>
              <a:t>　竜一</a:t>
            </a:r>
            <a:endParaRPr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3242002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A4 210 x 297 mm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明朝</vt:lpstr>
      <vt:lpstr>新細明體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2020-10-05T10:15:02Z</dcterms:modified>
</cp:coreProperties>
</file>