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63" r:id="rId2"/>
    <p:sldId id="264" r:id="rId3"/>
  </p:sldIdLst>
  <p:sldSz cx="15122525" cy="10693400"/>
  <p:notesSz cx="6807200" cy="9939338"/>
  <p:defaultTextStyle>
    <a:defPPr>
      <a:defRPr lang="ja-JP"/>
    </a:defPPr>
    <a:lvl1pPr marL="0" algn="l" defTabSz="1408010" rtl="0" eaLnBrk="1" latinLnBrk="0" hangingPunct="1">
      <a:defRPr kumimoji="1" sz="2800" kern="1200">
        <a:solidFill>
          <a:schemeClr val="tx1"/>
        </a:solidFill>
        <a:latin typeface="+mn-lt"/>
        <a:ea typeface="+mn-ea"/>
        <a:cs typeface="+mn-cs"/>
      </a:defRPr>
    </a:lvl1pPr>
    <a:lvl2pPr marL="704005" algn="l" defTabSz="1408010" rtl="0" eaLnBrk="1" latinLnBrk="0" hangingPunct="1">
      <a:defRPr kumimoji="1" sz="2800" kern="1200">
        <a:solidFill>
          <a:schemeClr val="tx1"/>
        </a:solidFill>
        <a:latin typeface="+mn-lt"/>
        <a:ea typeface="+mn-ea"/>
        <a:cs typeface="+mn-cs"/>
      </a:defRPr>
    </a:lvl2pPr>
    <a:lvl3pPr marL="1408010" algn="l" defTabSz="1408010" rtl="0" eaLnBrk="1" latinLnBrk="0" hangingPunct="1">
      <a:defRPr kumimoji="1" sz="2800" kern="1200">
        <a:solidFill>
          <a:schemeClr val="tx1"/>
        </a:solidFill>
        <a:latin typeface="+mn-lt"/>
        <a:ea typeface="+mn-ea"/>
        <a:cs typeface="+mn-cs"/>
      </a:defRPr>
    </a:lvl3pPr>
    <a:lvl4pPr marL="2112015" algn="l" defTabSz="1408010" rtl="0" eaLnBrk="1" latinLnBrk="0" hangingPunct="1">
      <a:defRPr kumimoji="1" sz="2800" kern="1200">
        <a:solidFill>
          <a:schemeClr val="tx1"/>
        </a:solidFill>
        <a:latin typeface="+mn-lt"/>
        <a:ea typeface="+mn-ea"/>
        <a:cs typeface="+mn-cs"/>
      </a:defRPr>
    </a:lvl4pPr>
    <a:lvl5pPr marL="2816020" algn="l" defTabSz="1408010" rtl="0" eaLnBrk="1" latinLnBrk="0" hangingPunct="1">
      <a:defRPr kumimoji="1" sz="2800" kern="1200">
        <a:solidFill>
          <a:schemeClr val="tx1"/>
        </a:solidFill>
        <a:latin typeface="+mn-lt"/>
        <a:ea typeface="+mn-ea"/>
        <a:cs typeface="+mn-cs"/>
      </a:defRPr>
    </a:lvl5pPr>
    <a:lvl6pPr marL="3520025" algn="l" defTabSz="1408010" rtl="0" eaLnBrk="1" latinLnBrk="0" hangingPunct="1">
      <a:defRPr kumimoji="1" sz="2800" kern="1200">
        <a:solidFill>
          <a:schemeClr val="tx1"/>
        </a:solidFill>
        <a:latin typeface="+mn-lt"/>
        <a:ea typeface="+mn-ea"/>
        <a:cs typeface="+mn-cs"/>
      </a:defRPr>
    </a:lvl6pPr>
    <a:lvl7pPr marL="4224030" algn="l" defTabSz="1408010" rtl="0" eaLnBrk="1" latinLnBrk="0" hangingPunct="1">
      <a:defRPr kumimoji="1" sz="2800" kern="1200">
        <a:solidFill>
          <a:schemeClr val="tx1"/>
        </a:solidFill>
        <a:latin typeface="+mn-lt"/>
        <a:ea typeface="+mn-ea"/>
        <a:cs typeface="+mn-cs"/>
      </a:defRPr>
    </a:lvl7pPr>
    <a:lvl8pPr marL="4928036" algn="l" defTabSz="1408010" rtl="0" eaLnBrk="1" latinLnBrk="0" hangingPunct="1">
      <a:defRPr kumimoji="1" sz="2800" kern="1200">
        <a:solidFill>
          <a:schemeClr val="tx1"/>
        </a:solidFill>
        <a:latin typeface="+mn-lt"/>
        <a:ea typeface="+mn-ea"/>
        <a:cs typeface="+mn-cs"/>
      </a:defRPr>
    </a:lvl8pPr>
    <a:lvl9pPr marL="5632040" algn="l" defTabSz="1408010" rtl="0" eaLnBrk="1" latinLnBrk="0" hangingPunct="1">
      <a:defRPr kumimoji="1" sz="2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なしのセクション" id="{EA605B47-2FFD-4E8F-81B0-CD320E167F7A}">
          <p14:sldIdLst>
            <p14:sldId id="263"/>
            <p14:sldId id="264"/>
          </p14:sldIdLst>
        </p14:section>
      </p14:sectionLst>
    </p:ext>
    <p:ext uri="{EFAFB233-063F-42B5-8137-9DF3F51BA10A}">
      <p15:sldGuideLst xmlns:p15="http://schemas.microsoft.com/office/powerpoint/2012/main">
        <p15:guide id="1" orient="horz" pos="3368">
          <p15:clr>
            <a:srgbClr val="A4A3A4"/>
          </p15:clr>
        </p15:guide>
        <p15:guide id="2" pos="47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CABD"/>
    <a:srgbClr val="FFFF99"/>
    <a:srgbClr val="256EFF"/>
    <a:srgbClr val="000066"/>
    <a:srgbClr val="FF4B21"/>
    <a:srgbClr val="FF714F"/>
    <a:srgbClr val="FF967D"/>
    <a:srgbClr val="FF8F75"/>
    <a:srgbClr val="94B1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21" autoAdjust="0"/>
    <p:restoredTop sz="95796" autoAdjust="0"/>
  </p:normalViewPr>
  <p:slideViewPr>
    <p:cSldViewPr showGuides="1">
      <p:cViewPr varScale="1">
        <p:scale>
          <a:sx n="60" d="100"/>
          <a:sy n="60" d="100"/>
        </p:scale>
        <p:origin x="1128" y="58"/>
      </p:cViewPr>
      <p:guideLst>
        <p:guide orient="horz" pos="3368"/>
        <p:guide pos="4763"/>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949575" cy="496888"/>
          </a:xfrm>
          <a:prstGeom prst="rect">
            <a:avLst/>
          </a:prstGeom>
        </p:spPr>
        <p:txBody>
          <a:bodyPr vert="horz" lIns="91416" tIns="45708" rIns="91416" bIns="4570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2" y="0"/>
            <a:ext cx="2949575" cy="496888"/>
          </a:xfrm>
          <a:prstGeom prst="rect">
            <a:avLst/>
          </a:prstGeom>
        </p:spPr>
        <p:txBody>
          <a:bodyPr vert="horz" lIns="91416" tIns="45708" rIns="91416" bIns="45708" rtlCol="0"/>
          <a:lstStyle>
            <a:lvl1pPr algn="r">
              <a:defRPr sz="1200"/>
            </a:lvl1pPr>
          </a:lstStyle>
          <a:p>
            <a:fld id="{0C8DD1BE-2953-48A1-9B0F-C38EFFD7B669}" type="datetimeFigureOut">
              <a:rPr kumimoji="1" lang="ja-JP" altLang="en-US" smtClean="0"/>
              <a:t>2026/6/5</a:t>
            </a:fld>
            <a:endParaRPr kumimoji="1" lang="ja-JP" altLang="en-US"/>
          </a:p>
        </p:txBody>
      </p:sp>
      <p:sp>
        <p:nvSpPr>
          <p:cNvPr id="4" name="スライド イメージ プレースホルダー 3"/>
          <p:cNvSpPr>
            <a:spLocks noGrp="1" noRot="1" noChangeAspect="1"/>
          </p:cNvSpPr>
          <p:nvPr>
            <p:ph type="sldImg" idx="2"/>
          </p:nvPr>
        </p:nvSpPr>
        <p:spPr>
          <a:xfrm>
            <a:off x="768350" y="746125"/>
            <a:ext cx="5270500" cy="3725863"/>
          </a:xfrm>
          <a:prstGeom prst="rect">
            <a:avLst/>
          </a:prstGeom>
          <a:noFill/>
          <a:ln w="12700">
            <a:solidFill>
              <a:prstClr val="black"/>
            </a:solidFill>
          </a:ln>
        </p:spPr>
        <p:txBody>
          <a:bodyPr vert="horz" lIns="91416" tIns="45708" rIns="91416" bIns="45708" rtlCol="0" anchor="ctr"/>
          <a:lstStyle/>
          <a:p>
            <a:endParaRPr lang="ja-JP" altLang="en-US"/>
          </a:p>
        </p:txBody>
      </p:sp>
      <p:sp>
        <p:nvSpPr>
          <p:cNvPr id="5" name="ノート プレースホルダー 4"/>
          <p:cNvSpPr>
            <a:spLocks noGrp="1"/>
          </p:cNvSpPr>
          <p:nvPr>
            <p:ph type="body" sz="quarter" idx="3"/>
          </p:nvPr>
        </p:nvSpPr>
        <p:spPr>
          <a:xfrm>
            <a:off x="681041" y="4721225"/>
            <a:ext cx="5445125" cy="4471988"/>
          </a:xfrm>
          <a:prstGeom prst="rect">
            <a:avLst/>
          </a:prstGeom>
        </p:spPr>
        <p:txBody>
          <a:bodyPr vert="horz" lIns="91416" tIns="45708" rIns="91416" bIns="457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863"/>
            <a:ext cx="2949575" cy="496887"/>
          </a:xfrm>
          <a:prstGeom prst="rect">
            <a:avLst/>
          </a:prstGeom>
        </p:spPr>
        <p:txBody>
          <a:bodyPr vert="horz" lIns="91416" tIns="45708" rIns="91416" bIns="4570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2" y="9440863"/>
            <a:ext cx="2949575" cy="496887"/>
          </a:xfrm>
          <a:prstGeom prst="rect">
            <a:avLst/>
          </a:prstGeom>
        </p:spPr>
        <p:txBody>
          <a:bodyPr vert="horz" lIns="91416" tIns="45708" rIns="91416" bIns="45708" rtlCol="0" anchor="b"/>
          <a:lstStyle>
            <a:lvl1pPr algn="r">
              <a:defRPr sz="1200"/>
            </a:lvl1pPr>
          </a:lstStyle>
          <a:p>
            <a:fld id="{D128A1AF-D8EE-4EB1-B0FF-6B38B37F22F9}" type="slidenum">
              <a:rPr kumimoji="1" lang="ja-JP" altLang="en-US" smtClean="0"/>
              <a:t>‹#›</a:t>
            </a:fld>
            <a:endParaRPr kumimoji="1" lang="ja-JP" altLang="en-US"/>
          </a:p>
        </p:txBody>
      </p:sp>
    </p:spTree>
    <p:extLst>
      <p:ext uri="{BB962C8B-B14F-4D97-AF65-F5344CB8AC3E}">
        <p14:creationId xmlns:p14="http://schemas.microsoft.com/office/powerpoint/2010/main" val="643537472"/>
      </p:ext>
    </p:extLst>
  </p:cSld>
  <p:clrMap bg1="lt1" tx1="dk1" bg2="lt2" tx2="dk2" accent1="accent1" accent2="accent2" accent3="accent3" accent4="accent4" accent5="accent5" accent6="accent6" hlink="hlink" folHlink="folHlink"/>
  <p:notesStyle>
    <a:lvl1pPr marL="0" algn="l" defTabSz="1408010" rtl="0" eaLnBrk="1" latinLnBrk="0" hangingPunct="1">
      <a:defRPr kumimoji="1" sz="1800" kern="1200">
        <a:solidFill>
          <a:schemeClr val="tx1"/>
        </a:solidFill>
        <a:latin typeface="+mn-lt"/>
        <a:ea typeface="+mn-ea"/>
        <a:cs typeface="+mn-cs"/>
      </a:defRPr>
    </a:lvl1pPr>
    <a:lvl2pPr marL="704005" algn="l" defTabSz="1408010" rtl="0" eaLnBrk="1" latinLnBrk="0" hangingPunct="1">
      <a:defRPr kumimoji="1" sz="1800" kern="1200">
        <a:solidFill>
          <a:schemeClr val="tx1"/>
        </a:solidFill>
        <a:latin typeface="+mn-lt"/>
        <a:ea typeface="+mn-ea"/>
        <a:cs typeface="+mn-cs"/>
      </a:defRPr>
    </a:lvl2pPr>
    <a:lvl3pPr marL="1408010" algn="l" defTabSz="1408010" rtl="0" eaLnBrk="1" latinLnBrk="0" hangingPunct="1">
      <a:defRPr kumimoji="1" sz="1800" kern="1200">
        <a:solidFill>
          <a:schemeClr val="tx1"/>
        </a:solidFill>
        <a:latin typeface="+mn-lt"/>
        <a:ea typeface="+mn-ea"/>
        <a:cs typeface="+mn-cs"/>
      </a:defRPr>
    </a:lvl3pPr>
    <a:lvl4pPr marL="2112015" algn="l" defTabSz="1408010" rtl="0" eaLnBrk="1" latinLnBrk="0" hangingPunct="1">
      <a:defRPr kumimoji="1" sz="1800" kern="1200">
        <a:solidFill>
          <a:schemeClr val="tx1"/>
        </a:solidFill>
        <a:latin typeface="+mn-lt"/>
        <a:ea typeface="+mn-ea"/>
        <a:cs typeface="+mn-cs"/>
      </a:defRPr>
    </a:lvl4pPr>
    <a:lvl5pPr marL="2816020" algn="l" defTabSz="1408010" rtl="0" eaLnBrk="1" latinLnBrk="0" hangingPunct="1">
      <a:defRPr kumimoji="1" sz="1800" kern="1200">
        <a:solidFill>
          <a:schemeClr val="tx1"/>
        </a:solidFill>
        <a:latin typeface="+mn-lt"/>
        <a:ea typeface="+mn-ea"/>
        <a:cs typeface="+mn-cs"/>
      </a:defRPr>
    </a:lvl5pPr>
    <a:lvl6pPr marL="3520025" algn="l" defTabSz="1408010" rtl="0" eaLnBrk="1" latinLnBrk="0" hangingPunct="1">
      <a:defRPr kumimoji="1" sz="1800" kern="1200">
        <a:solidFill>
          <a:schemeClr val="tx1"/>
        </a:solidFill>
        <a:latin typeface="+mn-lt"/>
        <a:ea typeface="+mn-ea"/>
        <a:cs typeface="+mn-cs"/>
      </a:defRPr>
    </a:lvl6pPr>
    <a:lvl7pPr marL="4224030" algn="l" defTabSz="1408010" rtl="0" eaLnBrk="1" latinLnBrk="0" hangingPunct="1">
      <a:defRPr kumimoji="1" sz="1800" kern="1200">
        <a:solidFill>
          <a:schemeClr val="tx1"/>
        </a:solidFill>
        <a:latin typeface="+mn-lt"/>
        <a:ea typeface="+mn-ea"/>
        <a:cs typeface="+mn-cs"/>
      </a:defRPr>
    </a:lvl7pPr>
    <a:lvl8pPr marL="4928036" algn="l" defTabSz="1408010" rtl="0" eaLnBrk="1" latinLnBrk="0" hangingPunct="1">
      <a:defRPr kumimoji="1" sz="1800" kern="1200">
        <a:solidFill>
          <a:schemeClr val="tx1"/>
        </a:solidFill>
        <a:latin typeface="+mn-lt"/>
        <a:ea typeface="+mn-ea"/>
        <a:cs typeface="+mn-cs"/>
      </a:defRPr>
    </a:lvl8pPr>
    <a:lvl9pPr marL="5632040" algn="l" defTabSz="1408010"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51024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916848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34190" y="3321888"/>
            <a:ext cx="12854146" cy="2292150"/>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2268379" y="6059593"/>
            <a:ext cx="10585768" cy="2732758"/>
          </a:xfrm>
        </p:spPr>
        <p:txBody>
          <a:bodyPr/>
          <a:lstStyle>
            <a:lvl1pPr marL="0" indent="0" algn="ctr">
              <a:buNone/>
              <a:defRPr>
                <a:solidFill>
                  <a:schemeClr val="tx1">
                    <a:tint val="75000"/>
                  </a:schemeClr>
                </a:solidFill>
              </a:defRPr>
            </a:lvl1pPr>
            <a:lvl2pPr marL="704005" indent="0" algn="ctr">
              <a:buNone/>
              <a:defRPr>
                <a:solidFill>
                  <a:schemeClr val="tx1">
                    <a:tint val="75000"/>
                  </a:schemeClr>
                </a:solidFill>
              </a:defRPr>
            </a:lvl2pPr>
            <a:lvl3pPr marL="1408010" indent="0" algn="ctr">
              <a:buNone/>
              <a:defRPr>
                <a:solidFill>
                  <a:schemeClr val="tx1">
                    <a:tint val="75000"/>
                  </a:schemeClr>
                </a:solidFill>
              </a:defRPr>
            </a:lvl3pPr>
            <a:lvl4pPr marL="2112015" indent="0" algn="ctr">
              <a:buNone/>
              <a:defRPr>
                <a:solidFill>
                  <a:schemeClr val="tx1">
                    <a:tint val="75000"/>
                  </a:schemeClr>
                </a:solidFill>
              </a:defRPr>
            </a:lvl4pPr>
            <a:lvl5pPr marL="2816020" indent="0" algn="ctr">
              <a:buNone/>
              <a:defRPr>
                <a:solidFill>
                  <a:schemeClr val="tx1">
                    <a:tint val="75000"/>
                  </a:schemeClr>
                </a:solidFill>
              </a:defRPr>
            </a:lvl5pPr>
            <a:lvl6pPr marL="3520025" indent="0" algn="ctr">
              <a:buNone/>
              <a:defRPr>
                <a:solidFill>
                  <a:schemeClr val="tx1">
                    <a:tint val="75000"/>
                  </a:schemeClr>
                </a:solidFill>
              </a:defRPr>
            </a:lvl6pPr>
            <a:lvl7pPr marL="4224030" indent="0" algn="ctr">
              <a:buNone/>
              <a:defRPr>
                <a:solidFill>
                  <a:schemeClr val="tx1">
                    <a:tint val="75000"/>
                  </a:schemeClr>
                </a:solidFill>
              </a:defRPr>
            </a:lvl7pPr>
            <a:lvl8pPr marL="4928036" indent="0" algn="ctr">
              <a:buNone/>
              <a:defRPr>
                <a:solidFill>
                  <a:schemeClr val="tx1">
                    <a:tint val="75000"/>
                  </a:schemeClr>
                </a:solidFill>
              </a:defRPr>
            </a:lvl8pPr>
            <a:lvl9pPr marL="563204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12E86C54-A728-49FF-AEB6-9382D566D249}" type="datetimeFigureOut">
              <a:rPr kumimoji="1" lang="ja-JP" altLang="en-US" smtClean="0"/>
              <a:t>2026/6/5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5C63D4-E9A9-4E53-864D-16A6A9D4F371}" type="slidenum">
              <a:rPr kumimoji="1" lang="ja-JP" altLang="en-US" smtClean="0"/>
              <a:t>‹#›</a:t>
            </a:fld>
            <a:endParaRPr kumimoji="1" lang="ja-JP" altLang="en-US"/>
          </a:p>
        </p:txBody>
      </p:sp>
    </p:spTree>
    <p:extLst>
      <p:ext uri="{BB962C8B-B14F-4D97-AF65-F5344CB8AC3E}">
        <p14:creationId xmlns:p14="http://schemas.microsoft.com/office/powerpoint/2010/main" val="421249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E86C54-A728-49FF-AEB6-9382D566D249}" type="datetimeFigureOut">
              <a:rPr kumimoji="1" lang="ja-JP" altLang="en-US" smtClean="0"/>
              <a:t>2026/6/5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5C63D4-E9A9-4E53-864D-16A6A9D4F371}" type="slidenum">
              <a:rPr kumimoji="1" lang="ja-JP" altLang="en-US" smtClean="0"/>
              <a:t>‹#›</a:t>
            </a:fld>
            <a:endParaRPr kumimoji="1" lang="ja-JP" altLang="en-US"/>
          </a:p>
        </p:txBody>
      </p:sp>
    </p:spTree>
    <p:extLst>
      <p:ext uri="{BB962C8B-B14F-4D97-AF65-F5344CB8AC3E}">
        <p14:creationId xmlns:p14="http://schemas.microsoft.com/office/powerpoint/2010/main" val="3423157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0963831" y="428236"/>
            <a:ext cx="3402568" cy="912404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756129" y="428236"/>
            <a:ext cx="9955661" cy="912404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E86C54-A728-49FF-AEB6-9382D566D249}" type="datetimeFigureOut">
              <a:rPr kumimoji="1" lang="ja-JP" altLang="en-US" smtClean="0"/>
              <a:t>2026/6/5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5C63D4-E9A9-4E53-864D-16A6A9D4F371}" type="slidenum">
              <a:rPr kumimoji="1" lang="ja-JP" altLang="en-US" smtClean="0"/>
              <a:t>‹#›</a:t>
            </a:fld>
            <a:endParaRPr kumimoji="1" lang="ja-JP" altLang="en-US"/>
          </a:p>
        </p:txBody>
      </p:sp>
    </p:spTree>
    <p:extLst>
      <p:ext uri="{BB962C8B-B14F-4D97-AF65-F5344CB8AC3E}">
        <p14:creationId xmlns:p14="http://schemas.microsoft.com/office/powerpoint/2010/main" val="4130323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2E86C54-A728-49FF-AEB6-9382D566D249}" type="datetimeFigureOut">
              <a:rPr kumimoji="1" lang="ja-JP" altLang="en-US" smtClean="0"/>
              <a:t>2026/6/5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5C63D4-E9A9-4E53-864D-16A6A9D4F371}" type="slidenum">
              <a:rPr kumimoji="1" lang="ja-JP" altLang="en-US" smtClean="0"/>
              <a:t>‹#›</a:t>
            </a:fld>
            <a:endParaRPr kumimoji="1" lang="ja-JP" altLang="en-US"/>
          </a:p>
        </p:txBody>
      </p:sp>
    </p:spTree>
    <p:extLst>
      <p:ext uri="{BB962C8B-B14F-4D97-AF65-F5344CB8AC3E}">
        <p14:creationId xmlns:p14="http://schemas.microsoft.com/office/powerpoint/2010/main" val="163124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194576" y="6871502"/>
            <a:ext cx="12854146" cy="2123828"/>
          </a:xfrm>
        </p:spPr>
        <p:txBody>
          <a:bodyPr anchor="t"/>
          <a:lstStyle>
            <a:lvl1pPr algn="l">
              <a:defRPr sz="61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194576" y="4532320"/>
            <a:ext cx="12854146" cy="2339181"/>
          </a:xfrm>
        </p:spPr>
        <p:txBody>
          <a:bodyPr anchor="b"/>
          <a:lstStyle>
            <a:lvl1pPr marL="0" indent="0">
              <a:buNone/>
              <a:defRPr sz="3100">
                <a:solidFill>
                  <a:schemeClr val="tx1">
                    <a:tint val="75000"/>
                  </a:schemeClr>
                </a:solidFill>
              </a:defRPr>
            </a:lvl1pPr>
            <a:lvl2pPr marL="704005" indent="0">
              <a:buNone/>
              <a:defRPr sz="2800">
                <a:solidFill>
                  <a:schemeClr val="tx1">
                    <a:tint val="75000"/>
                  </a:schemeClr>
                </a:solidFill>
              </a:defRPr>
            </a:lvl2pPr>
            <a:lvl3pPr marL="1408010" indent="0">
              <a:buNone/>
              <a:defRPr sz="2400">
                <a:solidFill>
                  <a:schemeClr val="tx1">
                    <a:tint val="75000"/>
                  </a:schemeClr>
                </a:solidFill>
              </a:defRPr>
            </a:lvl3pPr>
            <a:lvl4pPr marL="2112015" indent="0">
              <a:buNone/>
              <a:defRPr sz="2200">
                <a:solidFill>
                  <a:schemeClr val="tx1">
                    <a:tint val="75000"/>
                  </a:schemeClr>
                </a:solidFill>
              </a:defRPr>
            </a:lvl4pPr>
            <a:lvl5pPr marL="2816020" indent="0">
              <a:buNone/>
              <a:defRPr sz="2200">
                <a:solidFill>
                  <a:schemeClr val="tx1">
                    <a:tint val="75000"/>
                  </a:schemeClr>
                </a:solidFill>
              </a:defRPr>
            </a:lvl5pPr>
            <a:lvl6pPr marL="3520025" indent="0">
              <a:buNone/>
              <a:defRPr sz="2200">
                <a:solidFill>
                  <a:schemeClr val="tx1">
                    <a:tint val="75000"/>
                  </a:schemeClr>
                </a:solidFill>
              </a:defRPr>
            </a:lvl6pPr>
            <a:lvl7pPr marL="4224030" indent="0">
              <a:buNone/>
              <a:defRPr sz="2200">
                <a:solidFill>
                  <a:schemeClr val="tx1">
                    <a:tint val="75000"/>
                  </a:schemeClr>
                </a:solidFill>
              </a:defRPr>
            </a:lvl7pPr>
            <a:lvl8pPr marL="4928036" indent="0">
              <a:buNone/>
              <a:defRPr sz="2200">
                <a:solidFill>
                  <a:schemeClr val="tx1">
                    <a:tint val="75000"/>
                  </a:schemeClr>
                </a:solidFill>
              </a:defRPr>
            </a:lvl8pPr>
            <a:lvl9pPr marL="5632040" indent="0">
              <a:buNone/>
              <a:defRPr sz="2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2E86C54-A728-49FF-AEB6-9382D566D249}" type="datetimeFigureOut">
              <a:rPr kumimoji="1" lang="ja-JP" altLang="en-US" smtClean="0"/>
              <a:t>2026/6/5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65C63D4-E9A9-4E53-864D-16A6A9D4F371}" type="slidenum">
              <a:rPr kumimoji="1" lang="ja-JP" altLang="en-US" smtClean="0"/>
              <a:t>‹#›</a:t>
            </a:fld>
            <a:endParaRPr kumimoji="1" lang="ja-JP" altLang="en-US"/>
          </a:p>
        </p:txBody>
      </p:sp>
    </p:spTree>
    <p:extLst>
      <p:ext uri="{BB962C8B-B14F-4D97-AF65-F5344CB8AC3E}">
        <p14:creationId xmlns:p14="http://schemas.microsoft.com/office/powerpoint/2010/main" val="193982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756126" y="2495129"/>
            <a:ext cx="6679115" cy="7057149"/>
          </a:xfrm>
        </p:spPr>
        <p:txBody>
          <a:bodyPr/>
          <a:lstStyle>
            <a:lvl1pPr>
              <a:defRPr sz="43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7687284" y="2495129"/>
            <a:ext cx="6679115" cy="7057149"/>
          </a:xfrm>
        </p:spPr>
        <p:txBody>
          <a:bodyPr/>
          <a:lstStyle>
            <a:lvl1pPr>
              <a:defRPr sz="43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12E86C54-A728-49FF-AEB6-9382D566D249}" type="datetimeFigureOut">
              <a:rPr kumimoji="1" lang="ja-JP" altLang="en-US" smtClean="0"/>
              <a:t>2026/6/5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65C63D4-E9A9-4E53-864D-16A6A9D4F371}" type="slidenum">
              <a:rPr kumimoji="1" lang="ja-JP" altLang="en-US" smtClean="0"/>
              <a:t>‹#›</a:t>
            </a:fld>
            <a:endParaRPr kumimoji="1" lang="ja-JP" altLang="en-US"/>
          </a:p>
        </p:txBody>
      </p:sp>
    </p:spTree>
    <p:extLst>
      <p:ext uri="{BB962C8B-B14F-4D97-AF65-F5344CB8AC3E}">
        <p14:creationId xmlns:p14="http://schemas.microsoft.com/office/powerpoint/2010/main" val="1778968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56130" y="2393642"/>
            <a:ext cx="6681741" cy="997555"/>
          </a:xfrm>
        </p:spPr>
        <p:txBody>
          <a:bodyPr anchor="b"/>
          <a:lstStyle>
            <a:lvl1pPr marL="0" indent="0">
              <a:buNone/>
              <a:defRPr sz="3700" b="1"/>
            </a:lvl1pPr>
            <a:lvl2pPr marL="704005" indent="0">
              <a:buNone/>
              <a:defRPr sz="3100" b="1"/>
            </a:lvl2pPr>
            <a:lvl3pPr marL="1408010" indent="0">
              <a:buNone/>
              <a:defRPr sz="2800" b="1"/>
            </a:lvl3pPr>
            <a:lvl4pPr marL="2112015" indent="0">
              <a:buNone/>
              <a:defRPr sz="2400" b="1"/>
            </a:lvl4pPr>
            <a:lvl5pPr marL="2816020" indent="0">
              <a:buNone/>
              <a:defRPr sz="2400" b="1"/>
            </a:lvl5pPr>
            <a:lvl6pPr marL="3520025" indent="0">
              <a:buNone/>
              <a:defRPr sz="2400" b="1"/>
            </a:lvl6pPr>
            <a:lvl7pPr marL="4224030" indent="0">
              <a:buNone/>
              <a:defRPr sz="2400" b="1"/>
            </a:lvl7pPr>
            <a:lvl8pPr marL="4928036" indent="0">
              <a:buNone/>
              <a:defRPr sz="2400" b="1"/>
            </a:lvl8pPr>
            <a:lvl9pPr marL="5632040" indent="0">
              <a:buNone/>
              <a:defRPr sz="24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756130" y="3391195"/>
            <a:ext cx="6681741" cy="6161082"/>
          </a:xfrm>
        </p:spPr>
        <p:txBody>
          <a:bodyPr/>
          <a:lstStyle>
            <a:lvl1pPr>
              <a:defRPr sz="3700"/>
            </a:lvl1pPr>
            <a:lvl2pPr>
              <a:defRPr sz="3100"/>
            </a:lvl2pPr>
            <a:lvl3pPr>
              <a:defRPr sz="2800"/>
            </a:lvl3pPr>
            <a:lvl4pPr>
              <a:defRPr sz="2400"/>
            </a:lvl4pPr>
            <a:lvl5pPr>
              <a:defRPr sz="2400"/>
            </a:lvl5pPr>
            <a:lvl6pPr>
              <a:defRPr sz="2400"/>
            </a:lvl6pPr>
            <a:lvl7pPr>
              <a:defRPr sz="2400"/>
            </a:lvl7pPr>
            <a:lvl8pPr>
              <a:defRPr sz="2400"/>
            </a:lvl8pPr>
            <a:lvl9pPr>
              <a:defRPr sz="24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7682036" y="2393642"/>
            <a:ext cx="6684367" cy="997555"/>
          </a:xfrm>
        </p:spPr>
        <p:txBody>
          <a:bodyPr anchor="b"/>
          <a:lstStyle>
            <a:lvl1pPr marL="0" indent="0">
              <a:buNone/>
              <a:defRPr sz="3700" b="1"/>
            </a:lvl1pPr>
            <a:lvl2pPr marL="704005" indent="0">
              <a:buNone/>
              <a:defRPr sz="3100" b="1"/>
            </a:lvl2pPr>
            <a:lvl3pPr marL="1408010" indent="0">
              <a:buNone/>
              <a:defRPr sz="2800" b="1"/>
            </a:lvl3pPr>
            <a:lvl4pPr marL="2112015" indent="0">
              <a:buNone/>
              <a:defRPr sz="2400" b="1"/>
            </a:lvl4pPr>
            <a:lvl5pPr marL="2816020" indent="0">
              <a:buNone/>
              <a:defRPr sz="2400" b="1"/>
            </a:lvl5pPr>
            <a:lvl6pPr marL="3520025" indent="0">
              <a:buNone/>
              <a:defRPr sz="2400" b="1"/>
            </a:lvl6pPr>
            <a:lvl7pPr marL="4224030" indent="0">
              <a:buNone/>
              <a:defRPr sz="2400" b="1"/>
            </a:lvl7pPr>
            <a:lvl8pPr marL="4928036" indent="0">
              <a:buNone/>
              <a:defRPr sz="2400" b="1"/>
            </a:lvl8pPr>
            <a:lvl9pPr marL="5632040" indent="0">
              <a:buNone/>
              <a:defRPr sz="24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7682036" y="3391195"/>
            <a:ext cx="6684367" cy="6161082"/>
          </a:xfrm>
        </p:spPr>
        <p:txBody>
          <a:bodyPr/>
          <a:lstStyle>
            <a:lvl1pPr>
              <a:defRPr sz="3700"/>
            </a:lvl1pPr>
            <a:lvl2pPr>
              <a:defRPr sz="3100"/>
            </a:lvl2pPr>
            <a:lvl3pPr>
              <a:defRPr sz="2800"/>
            </a:lvl3pPr>
            <a:lvl4pPr>
              <a:defRPr sz="2400"/>
            </a:lvl4pPr>
            <a:lvl5pPr>
              <a:defRPr sz="2400"/>
            </a:lvl5pPr>
            <a:lvl6pPr>
              <a:defRPr sz="2400"/>
            </a:lvl6pPr>
            <a:lvl7pPr>
              <a:defRPr sz="2400"/>
            </a:lvl7pPr>
            <a:lvl8pPr>
              <a:defRPr sz="2400"/>
            </a:lvl8pPr>
            <a:lvl9pPr>
              <a:defRPr sz="24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12E86C54-A728-49FF-AEB6-9382D566D249}" type="datetimeFigureOut">
              <a:rPr kumimoji="1" lang="ja-JP" altLang="en-US" smtClean="0"/>
              <a:t>2026/6/5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65C63D4-E9A9-4E53-864D-16A6A9D4F371}" type="slidenum">
              <a:rPr kumimoji="1" lang="ja-JP" altLang="en-US" smtClean="0"/>
              <a:t>‹#›</a:t>
            </a:fld>
            <a:endParaRPr kumimoji="1" lang="ja-JP" altLang="en-US"/>
          </a:p>
        </p:txBody>
      </p:sp>
    </p:spTree>
    <p:extLst>
      <p:ext uri="{BB962C8B-B14F-4D97-AF65-F5344CB8AC3E}">
        <p14:creationId xmlns:p14="http://schemas.microsoft.com/office/powerpoint/2010/main" val="1270703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2E86C54-A728-49FF-AEB6-9382D566D249}" type="datetimeFigureOut">
              <a:rPr kumimoji="1" lang="ja-JP" altLang="en-US" smtClean="0"/>
              <a:t>2026/6/5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65C63D4-E9A9-4E53-864D-16A6A9D4F371}" type="slidenum">
              <a:rPr kumimoji="1" lang="ja-JP" altLang="en-US" smtClean="0"/>
              <a:t>‹#›</a:t>
            </a:fld>
            <a:endParaRPr kumimoji="1" lang="ja-JP" altLang="en-US"/>
          </a:p>
        </p:txBody>
      </p:sp>
    </p:spTree>
    <p:extLst>
      <p:ext uri="{BB962C8B-B14F-4D97-AF65-F5344CB8AC3E}">
        <p14:creationId xmlns:p14="http://schemas.microsoft.com/office/powerpoint/2010/main" val="4015783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2E86C54-A728-49FF-AEB6-9382D566D249}" type="datetimeFigureOut">
              <a:rPr kumimoji="1" lang="ja-JP" altLang="en-US" smtClean="0"/>
              <a:t>2026/6/5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865C63D4-E9A9-4E53-864D-16A6A9D4F371}" type="slidenum">
              <a:rPr kumimoji="1" lang="ja-JP" altLang="en-US" smtClean="0"/>
              <a:t>‹#›</a:t>
            </a:fld>
            <a:endParaRPr kumimoji="1" lang="ja-JP" altLang="en-US"/>
          </a:p>
        </p:txBody>
      </p:sp>
    </p:spTree>
    <p:extLst>
      <p:ext uri="{BB962C8B-B14F-4D97-AF65-F5344CB8AC3E}">
        <p14:creationId xmlns:p14="http://schemas.microsoft.com/office/powerpoint/2010/main" val="3368444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56130" y="425756"/>
            <a:ext cx="4975207" cy="1811937"/>
          </a:xfrm>
        </p:spPr>
        <p:txBody>
          <a:bodyPr anchor="b"/>
          <a:lstStyle>
            <a:lvl1pPr algn="l">
              <a:defRPr sz="31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5912488" y="425758"/>
            <a:ext cx="8453912" cy="9126520"/>
          </a:xfrm>
        </p:spPr>
        <p:txBody>
          <a:bodyPr/>
          <a:lstStyle>
            <a:lvl1pPr>
              <a:defRPr sz="5000"/>
            </a:lvl1pPr>
            <a:lvl2pPr>
              <a:defRPr sz="4300"/>
            </a:lvl2pPr>
            <a:lvl3pPr>
              <a:defRPr sz="3700"/>
            </a:lvl3pPr>
            <a:lvl4pPr>
              <a:defRPr sz="3100"/>
            </a:lvl4pPr>
            <a:lvl5pPr>
              <a:defRPr sz="3100"/>
            </a:lvl5pPr>
            <a:lvl6pPr>
              <a:defRPr sz="3100"/>
            </a:lvl6pPr>
            <a:lvl7pPr>
              <a:defRPr sz="3100"/>
            </a:lvl7pPr>
            <a:lvl8pPr>
              <a:defRPr sz="3100"/>
            </a:lvl8pPr>
            <a:lvl9pPr>
              <a:defRPr sz="31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756130" y="2237696"/>
            <a:ext cx="4975207" cy="7314583"/>
          </a:xfrm>
        </p:spPr>
        <p:txBody>
          <a:bodyPr/>
          <a:lstStyle>
            <a:lvl1pPr marL="0" indent="0">
              <a:buNone/>
              <a:defRPr sz="2200"/>
            </a:lvl1pPr>
            <a:lvl2pPr marL="704005" indent="0">
              <a:buNone/>
              <a:defRPr sz="1800"/>
            </a:lvl2pPr>
            <a:lvl3pPr marL="1408010" indent="0">
              <a:buNone/>
              <a:defRPr sz="1500"/>
            </a:lvl3pPr>
            <a:lvl4pPr marL="2112015" indent="0">
              <a:buNone/>
              <a:defRPr sz="1400"/>
            </a:lvl4pPr>
            <a:lvl5pPr marL="2816020" indent="0">
              <a:buNone/>
              <a:defRPr sz="1400"/>
            </a:lvl5pPr>
            <a:lvl6pPr marL="3520025" indent="0">
              <a:buNone/>
              <a:defRPr sz="1400"/>
            </a:lvl6pPr>
            <a:lvl7pPr marL="4224030" indent="0">
              <a:buNone/>
              <a:defRPr sz="1400"/>
            </a:lvl7pPr>
            <a:lvl8pPr marL="4928036" indent="0">
              <a:buNone/>
              <a:defRPr sz="1400"/>
            </a:lvl8pPr>
            <a:lvl9pPr marL="5632040" indent="0">
              <a:buNone/>
              <a:defRPr sz="14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E86C54-A728-49FF-AEB6-9382D566D249}" type="datetimeFigureOut">
              <a:rPr kumimoji="1" lang="ja-JP" altLang="en-US" smtClean="0"/>
              <a:t>2026/6/5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65C63D4-E9A9-4E53-864D-16A6A9D4F371}" type="slidenum">
              <a:rPr kumimoji="1" lang="ja-JP" altLang="en-US" smtClean="0"/>
              <a:t>‹#›</a:t>
            </a:fld>
            <a:endParaRPr kumimoji="1" lang="ja-JP" altLang="en-US"/>
          </a:p>
        </p:txBody>
      </p:sp>
    </p:spTree>
    <p:extLst>
      <p:ext uri="{BB962C8B-B14F-4D97-AF65-F5344CB8AC3E}">
        <p14:creationId xmlns:p14="http://schemas.microsoft.com/office/powerpoint/2010/main" val="1558550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964122" y="7485383"/>
            <a:ext cx="9073515" cy="883691"/>
          </a:xfrm>
        </p:spPr>
        <p:txBody>
          <a:bodyPr anchor="b"/>
          <a:lstStyle>
            <a:lvl1pPr algn="l">
              <a:defRPr sz="3100" b="1"/>
            </a:lvl1pPr>
          </a:lstStyle>
          <a:p>
            <a:r>
              <a:rPr kumimoji="1" lang="ja-JP" altLang="en-US"/>
              <a:t>マスター タイトルの書式設定</a:t>
            </a:r>
          </a:p>
        </p:txBody>
      </p:sp>
      <p:sp>
        <p:nvSpPr>
          <p:cNvPr id="3" name="図プレースホルダー 2"/>
          <p:cNvSpPr>
            <a:spLocks noGrp="1"/>
          </p:cNvSpPr>
          <p:nvPr>
            <p:ph type="pic" idx="1"/>
          </p:nvPr>
        </p:nvSpPr>
        <p:spPr>
          <a:xfrm>
            <a:off x="2964122" y="955475"/>
            <a:ext cx="9073515" cy="6416040"/>
          </a:xfrm>
        </p:spPr>
        <p:txBody>
          <a:bodyPr/>
          <a:lstStyle>
            <a:lvl1pPr marL="0" indent="0">
              <a:buNone/>
              <a:defRPr sz="5000"/>
            </a:lvl1pPr>
            <a:lvl2pPr marL="704005" indent="0">
              <a:buNone/>
              <a:defRPr sz="4300"/>
            </a:lvl2pPr>
            <a:lvl3pPr marL="1408010" indent="0">
              <a:buNone/>
              <a:defRPr sz="3700"/>
            </a:lvl3pPr>
            <a:lvl4pPr marL="2112015" indent="0">
              <a:buNone/>
              <a:defRPr sz="3100"/>
            </a:lvl4pPr>
            <a:lvl5pPr marL="2816020" indent="0">
              <a:buNone/>
              <a:defRPr sz="3100"/>
            </a:lvl5pPr>
            <a:lvl6pPr marL="3520025" indent="0">
              <a:buNone/>
              <a:defRPr sz="3100"/>
            </a:lvl6pPr>
            <a:lvl7pPr marL="4224030" indent="0">
              <a:buNone/>
              <a:defRPr sz="3100"/>
            </a:lvl7pPr>
            <a:lvl8pPr marL="4928036" indent="0">
              <a:buNone/>
              <a:defRPr sz="3100"/>
            </a:lvl8pPr>
            <a:lvl9pPr marL="5632040" indent="0">
              <a:buNone/>
              <a:defRPr sz="3100"/>
            </a:lvl9pPr>
          </a:lstStyle>
          <a:p>
            <a:endParaRPr kumimoji="1" lang="ja-JP" altLang="en-US"/>
          </a:p>
        </p:txBody>
      </p:sp>
      <p:sp>
        <p:nvSpPr>
          <p:cNvPr id="4" name="テキスト プレースホルダー 3"/>
          <p:cNvSpPr>
            <a:spLocks noGrp="1"/>
          </p:cNvSpPr>
          <p:nvPr>
            <p:ph type="body" sz="half" idx="2"/>
          </p:nvPr>
        </p:nvSpPr>
        <p:spPr>
          <a:xfrm>
            <a:off x="2964122" y="8369073"/>
            <a:ext cx="9073515" cy="1254989"/>
          </a:xfrm>
        </p:spPr>
        <p:txBody>
          <a:bodyPr/>
          <a:lstStyle>
            <a:lvl1pPr marL="0" indent="0">
              <a:buNone/>
              <a:defRPr sz="2200"/>
            </a:lvl1pPr>
            <a:lvl2pPr marL="704005" indent="0">
              <a:buNone/>
              <a:defRPr sz="1800"/>
            </a:lvl2pPr>
            <a:lvl3pPr marL="1408010" indent="0">
              <a:buNone/>
              <a:defRPr sz="1500"/>
            </a:lvl3pPr>
            <a:lvl4pPr marL="2112015" indent="0">
              <a:buNone/>
              <a:defRPr sz="1400"/>
            </a:lvl4pPr>
            <a:lvl5pPr marL="2816020" indent="0">
              <a:buNone/>
              <a:defRPr sz="1400"/>
            </a:lvl5pPr>
            <a:lvl6pPr marL="3520025" indent="0">
              <a:buNone/>
              <a:defRPr sz="1400"/>
            </a:lvl6pPr>
            <a:lvl7pPr marL="4224030" indent="0">
              <a:buNone/>
              <a:defRPr sz="1400"/>
            </a:lvl7pPr>
            <a:lvl8pPr marL="4928036" indent="0">
              <a:buNone/>
              <a:defRPr sz="1400"/>
            </a:lvl8pPr>
            <a:lvl9pPr marL="5632040" indent="0">
              <a:buNone/>
              <a:defRPr sz="14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2E86C54-A728-49FF-AEB6-9382D566D249}" type="datetimeFigureOut">
              <a:rPr kumimoji="1" lang="ja-JP" altLang="en-US" smtClean="0"/>
              <a:t>2026/6/5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65C63D4-E9A9-4E53-864D-16A6A9D4F371}" type="slidenum">
              <a:rPr kumimoji="1" lang="ja-JP" altLang="en-US" smtClean="0"/>
              <a:t>‹#›</a:t>
            </a:fld>
            <a:endParaRPr kumimoji="1" lang="ja-JP" altLang="en-US"/>
          </a:p>
        </p:txBody>
      </p:sp>
    </p:spTree>
    <p:extLst>
      <p:ext uri="{BB962C8B-B14F-4D97-AF65-F5344CB8AC3E}">
        <p14:creationId xmlns:p14="http://schemas.microsoft.com/office/powerpoint/2010/main" val="1219409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756126" y="428232"/>
            <a:ext cx="13610273" cy="1782233"/>
          </a:xfrm>
          <a:prstGeom prst="rect">
            <a:avLst/>
          </a:prstGeom>
        </p:spPr>
        <p:txBody>
          <a:bodyPr vert="horz" lIns="140801" tIns="70401" rIns="140801" bIns="70401"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756126" y="2495129"/>
            <a:ext cx="13610273" cy="7057149"/>
          </a:xfrm>
          <a:prstGeom prst="rect">
            <a:avLst/>
          </a:prstGeom>
        </p:spPr>
        <p:txBody>
          <a:bodyPr vert="horz" lIns="140801" tIns="70401" rIns="140801" bIns="70401"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756128" y="9911202"/>
            <a:ext cx="3528590" cy="569325"/>
          </a:xfrm>
          <a:prstGeom prst="rect">
            <a:avLst/>
          </a:prstGeom>
        </p:spPr>
        <p:txBody>
          <a:bodyPr vert="horz" lIns="140801" tIns="70401" rIns="140801" bIns="70401" rtlCol="0" anchor="ctr"/>
          <a:lstStyle>
            <a:lvl1pPr algn="l">
              <a:defRPr sz="1800">
                <a:solidFill>
                  <a:schemeClr val="tx1">
                    <a:tint val="75000"/>
                  </a:schemeClr>
                </a:solidFill>
              </a:defRPr>
            </a:lvl1pPr>
          </a:lstStyle>
          <a:p>
            <a:fld id="{12E86C54-A728-49FF-AEB6-9382D566D249}" type="datetimeFigureOut">
              <a:rPr kumimoji="1" lang="ja-JP" altLang="en-US" smtClean="0"/>
              <a:t>2026/6/5</a:t>
            </a:fld>
            <a:endParaRPr kumimoji="1" lang="ja-JP" altLang="en-US"/>
          </a:p>
        </p:txBody>
      </p:sp>
      <p:sp>
        <p:nvSpPr>
          <p:cNvPr id="5" name="フッター プレースホルダー 4"/>
          <p:cNvSpPr>
            <a:spLocks noGrp="1"/>
          </p:cNvSpPr>
          <p:nvPr>
            <p:ph type="ftr" sz="quarter" idx="3"/>
          </p:nvPr>
        </p:nvSpPr>
        <p:spPr>
          <a:xfrm>
            <a:off x="5166862" y="9911202"/>
            <a:ext cx="4788801" cy="569325"/>
          </a:xfrm>
          <a:prstGeom prst="rect">
            <a:avLst/>
          </a:prstGeom>
        </p:spPr>
        <p:txBody>
          <a:bodyPr vert="horz" lIns="140801" tIns="70401" rIns="140801" bIns="70401" rtlCol="0" anchor="ctr"/>
          <a:lstStyle>
            <a:lvl1pPr algn="ctr">
              <a:defRPr sz="18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10837811" y="9911202"/>
            <a:ext cx="3528590" cy="569325"/>
          </a:xfrm>
          <a:prstGeom prst="rect">
            <a:avLst/>
          </a:prstGeom>
        </p:spPr>
        <p:txBody>
          <a:bodyPr vert="horz" lIns="140801" tIns="70401" rIns="140801" bIns="70401" rtlCol="0" anchor="ctr"/>
          <a:lstStyle>
            <a:lvl1pPr algn="r">
              <a:defRPr sz="1800">
                <a:solidFill>
                  <a:schemeClr val="tx1">
                    <a:tint val="75000"/>
                  </a:schemeClr>
                </a:solidFill>
              </a:defRPr>
            </a:lvl1pPr>
          </a:lstStyle>
          <a:p>
            <a:fld id="{865C63D4-E9A9-4E53-864D-16A6A9D4F371}" type="slidenum">
              <a:rPr kumimoji="1" lang="ja-JP" altLang="en-US" smtClean="0"/>
              <a:t>‹#›</a:t>
            </a:fld>
            <a:endParaRPr kumimoji="1" lang="ja-JP" altLang="en-US"/>
          </a:p>
        </p:txBody>
      </p:sp>
    </p:spTree>
    <p:extLst>
      <p:ext uri="{BB962C8B-B14F-4D97-AF65-F5344CB8AC3E}">
        <p14:creationId xmlns:p14="http://schemas.microsoft.com/office/powerpoint/2010/main" val="357539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08010" rtl="0" eaLnBrk="1" latinLnBrk="0" hangingPunct="1">
        <a:spcBef>
          <a:spcPct val="0"/>
        </a:spcBef>
        <a:buNone/>
        <a:defRPr kumimoji="1" sz="6800" kern="1200">
          <a:solidFill>
            <a:schemeClr val="tx1"/>
          </a:solidFill>
          <a:latin typeface="+mj-lt"/>
          <a:ea typeface="+mj-ea"/>
          <a:cs typeface="+mj-cs"/>
        </a:defRPr>
      </a:lvl1pPr>
    </p:titleStyle>
    <p:bodyStyle>
      <a:lvl1pPr marL="528003" indent="-528003" algn="l" defTabSz="1408010"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1pPr>
      <a:lvl2pPr marL="1144008" indent="-440003" algn="l" defTabSz="1408010"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2pPr>
      <a:lvl3pPr marL="1760013" indent="-352002" algn="l" defTabSz="1408010" rtl="0" eaLnBrk="1" latinLnBrk="0" hangingPunct="1">
        <a:spcBef>
          <a:spcPct val="20000"/>
        </a:spcBef>
        <a:buFont typeface="Arial" panose="020B0604020202020204" pitchFamily="34" charset="0"/>
        <a:buChar char="•"/>
        <a:defRPr kumimoji="1" sz="3700" kern="1200">
          <a:solidFill>
            <a:schemeClr val="tx1"/>
          </a:solidFill>
          <a:latin typeface="+mn-lt"/>
          <a:ea typeface="+mn-ea"/>
          <a:cs typeface="+mn-cs"/>
        </a:defRPr>
      </a:lvl3pPr>
      <a:lvl4pPr marL="2464017" indent="-352002" algn="l" defTabSz="1408010" rtl="0" eaLnBrk="1" latinLnBrk="0" hangingPunct="1">
        <a:spcBef>
          <a:spcPct val="20000"/>
        </a:spcBef>
        <a:buFont typeface="Arial" panose="020B0604020202020204" pitchFamily="34" charset="0"/>
        <a:buChar char="–"/>
        <a:defRPr kumimoji="1" sz="3100" kern="1200">
          <a:solidFill>
            <a:schemeClr val="tx1"/>
          </a:solidFill>
          <a:latin typeface="+mn-lt"/>
          <a:ea typeface="+mn-ea"/>
          <a:cs typeface="+mn-cs"/>
        </a:defRPr>
      </a:lvl4pPr>
      <a:lvl5pPr marL="3168023" indent="-352002" algn="l" defTabSz="1408010" rtl="0" eaLnBrk="1" latinLnBrk="0" hangingPunct="1">
        <a:spcBef>
          <a:spcPct val="20000"/>
        </a:spcBef>
        <a:buFont typeface="Arial" panose="020B0604020202020204" pitchFamily="34" charset="0"/>
        <a:buChar char="»"/>
        <a:defRPr kumimoji="1" sz="3100" kern="1200">
          <a:solidFill>
            <a:schemeClr val="tx1"/>
          </a:solidFill>
          <a:latin typeface="+mn-lt"/>
          <a:ea typeface="+mn-ea"/>
          <a:cs typeface="+mn-cs"/>
        </a:defRPr>
      </a:lvl5pPr>
      <a:lvl6pPr marL="3872028" indent="-352002" algn="l" defTabSz="1408010" rtl="0" eaLnBrk="1" latinLnBrk="0" hangingPunct="1">
        <a:spcBef>
          <a:spcPct val="20000"/>
        </a:spcBef>
        <a:buFont typeface="Arial" panose="020B0604020202020204" pitchFamily="34" charset="0"/>
        <a:buChar char="•"/>
        <a:defRPr kumimoji="1" sz="3100" kern="1200">
          <a:solidFill>
            <a:schemeClr val="tx1"/>
          </a:solidFill>
          <a:latin typeface="+mn-lt"/>
          <a:ea typeface="+mn-ea"/>
          <a:cs typeface="+mn-cs"/>
        </a:defRPr>
      </a:lvl6pPr>
      <a:lvl7pPr marL="4576032" indent="-352002" algn="l" defTabSz="1408010" rtl="0" eaLnBrk="1" latinLnBrk="0" hangingPunct="1">
        <a:spcBef>
          <a:spcPct val="20000"/>
        </a:spcBef>
        <a:buFont typeface="Arial" panose="020B0604020202020204" pitchFamily="34" charset="0"/>
        <a:buChar char="•"/>
        <a:defRPr kumimoji="1" sz="3100" kern="1200">
          <a:solidFill>
            <a:schemeClr val="tx1"/>
          </a:solidFill>
          <a:latin typeface="+mn-lt"/>
          <a:ea typeface="+mn-ea"/>
          <a:cs typeface="+mn-cs"/>
        </a:defRPr>
      </a:lvl7pPr>
      <a:lvl8pPr marL="5280038" indent="-352002" algn="l" defTabSz="1408010" rtl="0" eaLnBrk="1" latinLnBrk="0" hangingPunct="1">
        <a:spcBef>
          <a:spcPct val="20000"/>
        </a:spcBef>
        <a:buFont typeface="Arial" panose="020B0604020202020204" pitchFamily="34" charset="0"/>
        <a:buChar char="•"/>
        <a:defRPr kumimoji="1" sz="3100" kern="1200">
          <a:solidFill>
            <a:schemeClr val="tx1"/>
          </a:solidFill>
          <a:latin typeface="+mn-lt"/>
          <a:ea typeface="+mn-ea"/>
          <a:cs typeface="+mn-cs"/>
        </a:defRPr>
      </a:lvl8pPr>
      <a:lvl9pPr marL="5984043" indent="-352002" algn="l" defTabSz="1408010" rtl="0" eaLnBrk="1" latinLnBrk="0" hangingPunct="1">
        <a:spcBef>
          <a:spcPct val="20000"/>
        </a:spcBef>
        <a:buFont typeface="Arial" panose="020B0604020202020204" pitchFamily="34" charset="0"/>
        <a:buChar char="•"/>
        <a:defRPr kumimoji="1" sz="3100" kern="1200">
          <a:solidFill>
            <a:schemeClr val="tx1"/>
          </a:solidFill>
          <a:latin typeface="+mn-lt"/>
          <a:ea typeface="+mn-ea"/>
          <a:cs typeface="+mn-cs"/>
        </a:defRPr>
      </a:lvl9pPr>
    </p:bodyStyle>
    <p:otherStyle>
      <a:defPPr>
        <a:defRPr lang="ja-JP"/>
      </a:defPPr>
      <a:lvl1pPr marL="0" algn="l" defTabSz="1408010" rtl="0" eaLnBrk="1" latinLnBrk="0" hangingPunct="1">
        <a:defRPr kumimoji="1" sz="2800" kern="1200">
          <a:solidFill>
            <a:schemeClr val="tx1"/>
          </a:solidFill>
          <a:latin typeface="+mn-lt"/>
          <a:ea typeface="+mn-ea"/>
          <a:cs typeface="+mn-cs"/>
        </a:defRPr>
      </a:lvl1pPr>
      <a:lvl2pPr marL="704005" algn="l" defTabSz="1408010" rtl="0" eaLnBrk="1" latinLnBrk="0" hangingPunct="1">
        <a:defRPr kumimoji="1" sz="2800" kern="1200">
          <a:solidFill>
            <a:schemeClr val="tx1"/>
          </a:solidFill>
          <a:latin typeface="+mn-lt"/>
          <a:ea typeface="+mn-ea"/>
          <a:cs typeface="+mn-cs"/>
        </a:defRPr>
      </a:lvl2pPr>
      <a:lvl3pPr marL="1408010" algn="l" defTabSz="1408010" rtl="0" eaLnBrk="1" latinLnBrk="0" hangingPunct="1">
        <a:defRPr kumimoji="1" sz="2800" kern="1200">
          <a:solidFill>
            <a:schemeClr val="tx1"/>
          </a:solidFill>
          <a:latin typeface="+mn-lt"/>
          <a:ea typeface="+mn-ea"/>
          <a:cs typeface="+mn-cs"/>
        </a:defRPr>
      </a:lvl3pPr>
      <a:lvl4pPr marL="2112015" algn="l" defTabSz="1408010" rtl="0" eaLnBrk="1" latinLnBrk="0" hangingPunct="1">
        <a:defRPr kumimoji="1" sz="2800" kern="1200">
          <a:solidFill>
            <a:schemeClr val="tx1"/>
          </a:solidFill>
          <a:latin typeface="+mn-lt"/>
          <a:ea typeface="+mn-ea"/>
          <a:cs typeface="+mn-cs"/>
        </a:defRPr>
      </a:lvl4pPr>
      <a:lvl5pPr marL="2816020" algn="l" defTabSz="1408010" rtl="0" eaLnBrk="1" latinLnBrk="0" hangingPunct="1">
        <a:defRPr kumimoji="1" sz="2800" kern="1200">
          <a:solidFill>
            <a:schemeClr val="tx1"/>
          </a:solidFill>
          <a:latin typeface="+mn-lt"/>
          <a:ea typeface="+mn-ea"/>
          <a:cs typeface="+mn-cs"/>
        </a:defRPr>
      </a:lvl5pPr>
      <a:lvl6pPr marL="3520025" algn="l" defTabSz="1408010" rtl="0" eaLnBrk="1" latinLnBrk="0" hangingPunct="1">
        <a:defRPr kumimoji="1" sz="2800" kern="1200">
          <a:solidFill>
            <a:schemeClr val="tx1"/>
          </a:solidFill>
          <a:latin typeface="+mn-lt"/>
          <a:ea typeface="+mn-ea"/>
          <a:cs typeface="+mn-cs"/>
        </a:defRPr>
      </a:lvl6pPr>
      <a:lvl7pPr marL="4224030" algn="l" defTabSz="1408010" rtl="0" eaLnBrk="1" latinLnBrk="0" hangingPunct="1">
        <a:defRPr kumimoji="1" sz="2800" kern="1200">
          <a:solidFill>
            <a:schemeClr val="tx1"/>
          </a:solidFill>
          <a:latin typeface="+mn-lt"/>
          <a:ea typeface="+mn-ea"/>
          <a:cs typeface="+mn-cs"/>
        </a:defRPr>
      </a:lvl7pPr>
      <a:lvl8pPr marL="4928036" algn="l" defTabSz="1408010" rtl="0" eaLnBrk="1" latinLnBrk="0" hangingPunct="1">
        <a:defRPr kumimoji="1" sz="2800" kern="1200">
          <a:solidFill>
            <a:schemeClr val="tx1"/>
          </a:solidFill>
          <a:latin typeface="+mn-lt"/>
          <a:ea typeface="+mn-ea"/>
          <a:cs typeface="+mn-cs"/>
        </a:defRPr>
      </a:lvl8pPr>
      <a:lvl9pPr marL="5632040" algn="l" defTabSz="1408010" rtl="0" eaLnBrk="1" latinLnBrk="0" hangingPunct="1">
        <a:defRPr kumimoji="1"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emf"/><Relationship Id="rId4" Type="http://schemas.openxmlformats.org/officeDocument/2006/relationships/image" Target="../media/image11.pn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角丸四角形 185"/>
          <p:cNvSpPr/>
          <p:nvPr/>
        </p:nvSpPr>
        <p:spPr bwMode="gray">
          <a:xfrm>
            <a:off x="10316959" y="498090"/>
            <a:ext cx="4705293" cy="3031793"/>
          </a:xfrm>
          <a:prstGeom prst="roundRect">
            <a:avLst>
              <a:gd name="adj" fmla="val 1350"/>
            </a:avLst>
          </a:prstGeom>
          <a:solidFill>
            <a:schemeClr val="accent4">
              <a:lumMod val="20000"/>
              <a:lumOff val="80000"/>
            </a:schemeClr>
          </a:solidFill>
          <a:ln w="41275">
            <a:solidFill>
              <a:schemeClr val="accent1">
                <a:lumMod val="75000"/>
              </a:schemeClr>
            </a:solidFill>
          </a:ln>
          <a:effectLst>
            <a:softEdge rad="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274"/>
          </a:p>
        </p:txBody>
      </p:sp>
      <p:sp>
        <p:nvSpPr>
          <p:cNvPr id="184" name="角丸四角形 183"/>
          <p:cNvSpPr/>
          <p:nvPr/>
        </p:nvSpPr>
        <p:spPr bwMode="gray">
          <a:xfrm>
            <a:off x="5177051" y="526904"/>
            <a:ext cx="4958078" cy="3002978"/>
          </a:xfrm>
          <a:prstGeom prst="roundRect">
            <a:avLst>
              <a:gd name="adj" fmla="val 1350"/>
            </a:avLst>
          </a:prstGeom>
          <a:solidFill>
            <a:schemeClr val="accent4">
              <a:lumMod val="20000"/>
              <a:lumOff val="80000"/>
            </a:schemeClr>
          </a:solidFill>
          <a:ln w="41275">
            <a:solidFill>
              <a:schemeClr val="accent1">
                <a:lumMod val="75000"/>
              </a:schemeClr>
            </a:solidFill>
          </a:ln>
          <a:effectLst>
            <a:softEdge rad="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274"/>
          </a:p>
        </p:txBody>
      </p:sp>
      <p:sp>
        <p:nvSpPr>
          <p:cNvPr id="183" name="角丸四角形 182"/>
          <p:cNvSpPr/>
          <p:nvPr/>
        </p:nvSpPr>
        <p:spPr bwMode="gray">
          <a:xfrm>
            <a:off x="129210" y="526904"/>
            <a:ext cx="4946192" cy="3002978"/>
          </a:xfrm>
          <a:prstGeom prst="roundRect">
            <a:avLst>
              <a:gd name="adj" fmla="val 1350"/>
            </a:avLst>
          </a:prstGeom>
          <a:solidFill>
            <a:schemeClr val="accent4">
              <a:lumMod val="20000"/>
              <a:lumOff val="80000"/>
            </a:schemeClr>
          </a:solidFill>
          <a:ln w="41275">
            <a:solidFill>
              <a:schemeClr val="accent1">
                <a:lumMod val="75000"/>
              </a:schemeClr>
            </a:solidFill>
          </a:ln>
          <a:effectLst>
            <a:softEdge rad="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274"/>
          </a:p>
        </p:txBody>
      </p:sp>
      <p:sp>
        <p:nvSpPr>
          <p:cNvPr id="4" name="正方形/長方形 3"/>
          <p:cNvSpPr/>
          <p:nvPr/>
        </p:nvSpPr>
        <p:spPr>
          <a:xfrm>
            <a:off x="-1" y="111983"/>
            <a:ext cx="15122525" cy="334560"/>
          </a:xfrm>
          <a:prstGeom prst="rect">
            <a:avLst/>
          </a:prstGeom>
          <a:solidFill>
            <a:schemeClr val="accent4"/>
          </a:solidFill>
          <a:ln/>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54958" tIns="54958" rIns="54958" bIns="54958" numCol="1" spcCol="0" rtlCol="0" fromWordArt="0" anchor="ctr" anchorCtr="0" forceAA="0" compatLnSpc="1">
            <a:prstTxWarp prst="textNoShape">
              <a:avLst/>
            </a:prstTxWarp>
            <a:noAutofit/>
          </a:bodyPr>
          <a:lstStyle/>
          <a:p>
            <a:pPr algn="ctr"/>
            <a:r>
              <a:rPr lang="ja-JP" altLang="en-US" sz="2366"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新・大阪府地震防災アクションプラン～令和７年度の進捗結果＜まとめ＞～</a:t>
            </a:r>
          </a:p>
        </p:txBody>
      </p:sp>
      <p:sp>
        <p:nvSpPr>
          <p:cNvPr id="10" name="テキスト ボックス 9"/>
          <p:cNvSpPr txBox="1"/>
          <p:nvPr/>
        </p:nvSpPr>
        <p:spPr>
          <a:xfrm>
            <a:off x="239395" y="582573"/>
            <a:ext cx="3245322" cy="211468"/>
          </a:xfrm>
          <a:prstGeom prst="rect">
            <a:avLst/>
          </a:prstGeom>
          <a:noFill/>
          <a:ln>
            <a:noFill/>
          </a:ln>
        </p:spPr>
        <p:txBody>
          <a:bodyPr wrap="square" lIns="0" tIns="0" rIns="0" bIns="0" rtlCol="0" anchor="ctr" anchorCtr="0">
            <a:spAutoFit/>
          </a:bodyPr>
          <a:lstStyle/>
          <a:p>
            <a:r>
              <a:rPr lang="ja-JP" altLang="en-US" sz="1374"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新・大阪府地震防災アクションプランについて</a:t>
            </a:r>
            <a:endParaRPr lang="en-US" altLang="ja-JP" sz="1374"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5459074" y="598190"/>
            <a:ext cx="2122588" cy="211468"/>
          </a:xfrm>
          <a:prstGeom prst="rect">
            <a:avLst/>
          </a:prstGeom>
          <a:noFill/>
          <a:ln>
            <a:noFill/>
          </a:ln>
        </p:spPr>
        <p:txBody>
          <a:bodyPr wrap="square" lIns="0" tIns="0" rIns="0" bIns="0" rtlCol="0" anchor="ctr" anchorCtr="0">
            <a:spAutoFit/>
          </a:bodyPr>
          <a:lstStyle/>
          <a:p>
            <a:r>
              <a:rPr lang="ja-JP" altLang="en-US" sz="1374"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各アクションの分類について</a:t>
            </a:r>
            <a:endParaRPr lang="en-US" altLang="ja-JP" sz="1374"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5" name="正方形/長方形 114"/>
          <p:cNvSpPr/>
          <p:nvPr/>
        </p:nvSpPr>
        <p:spPr>
          <a:xfrm>
            <a:off x="254232" y="830158"/>
            <a:ext cx="4807905" cy="27774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ts val="1832"/>
              </a:lnSpc>
            </a:pP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➢同プランは、平成</a:t>
            </a: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23</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年</a:t>
            </a: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3</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月に未曾有の被害をもたらした東日本大震災の</a:t>
            </a:r>
            <a:endPar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lnSpc>
                <a:spcPts val="1832"/>
              </a:lnSpc>
            </a:pP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　 教訓などから、南海トラフ巨大地震の被害想定に対応する新たなハード・</a:t>
            </a:r>
            <a:endPar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lnSpc>
                <a:spcPts val="1832"/>
              </a:lnSpc>
            </a:pP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   </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ソフト対策の強化に取り組むため、平成</a:t>
            </a: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27</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年に令和</a:t>
            </a: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6</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年度までの</a:t>
            </a: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10</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年間</a:t>
            </a:r>
            <a:endPar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lnSpc>
                <a:spcPts val="1832"/>
              </a:lnSpc>
            </a:pP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   </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の計画として策定。</a:t>
            </a:r>
            <a:endPar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lnSpc>
                <a:spcPts val="1832"/>
              </a:lnSpc>
            </a:pP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➢さらに、平成</a:t>
            </a: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30</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年度大阪北部地震、台風第</a:t>
            </a: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21</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号、令和元年度台風</a:t>
            </a:r>
            <a:b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b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   </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第</a:t>
            </a: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19</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号、令和６年能登半島地震などの度重なる災害からの教訓により、　</a:t>
            </a:r>
            <a:endPar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lnSpc>
                <a:spcPts val="1832"/>
              </a:lnSpc>
            </a:pP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　 各アクションのさらなる取組強化や、これらの災害より顕在化した課題に対応</a:t>
            </a:r>
            <a:endPar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lnSpc>
                <a:spcPts val="1832"/>
              </a:lnSpc>
            </a:pP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   </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するため、新たなアクションを策定するなど、大阪府の災害対応力を強化。</a:t>
            </a:r>
            <a:endPar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lnSpc>
                <a:spcPts val="1832"/>
              </a:lnSpc>
            </a:pP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　　</a:t>
            </a: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計画期間を令和</a:t>
            </a: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8</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年度まで延伸）</a:t>
            </a:r>
          </a:p>
          <a:p>
            <a:pPr>
              <a:lnSpc>
                <a:spcPts val="1832"/>
              </a:lnSpc>
            </a:pP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➢各アクション（</a:t>
            </a: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100</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アクション）については毎年度、進捗状況や目標達成</a:t>
            </a:r>
            <a:endPar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lnSpc>
                <a:spcPts val="1832"/>
              </a:lnSpc>
            </a:pP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　度の評価を行い、その見直し・改善をすることで着実にプランを推進。</a:t>
            </a:r>
          </a:p>
        </p:txBody>
      </p:sp>
      <p:grpSp>
        <p:nvGrpSpPr>
          <p:cNvPr id="136" name="グループ化 135"/>
          <p:cNvGrpSpPr/>
          <p:nvPr/>
        </p:nvGrpSpPr>
        <p:grpSpPr bwMode="gray">
          <a:xfrm>
            <a:off x="5317633" y="955770"/>
            <a:ext cx="4722293" cy="2433232"/>
            <a:chOff x="338085" y="3931344"/>
            <a:chExt cx="6239751" cy="3613116"/>
          </a:xfrm>
        </p:grpSpPr>
        <p:sp>
          <p:nvSpPr>
            <p:cNvPr id="138" name="角丸四角形 137"/>
            <p:cNvSpPr/>
            <p:nvPr/>
          </p:nvSpPr>
          <p:spPr bwMode="gray">
            <a:xfrm>
              <a:off x="338085" y="4373762"/>
              <a:ext cx="6239751" cy="1413916"/>
            </a:xfrm>
            <a:prstGeom prst="roundRect">
              <a:avLst>
                <a:gd name="adj" fmla="val 7702"/>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t" anchorCtr="0"/>
            <a:lstStyle/>
            <a:p>
              <a:pPr>
                <a:lnSpc>
                  <a:spcPts val="3206"/>
                </a:lnSpc>
              </a:pPr>
              <a:endParaRPr lang="ja-JP"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6" name="角丸四角形 145"/>
            <p:cNvSpPr/>
            <p:nvPr/>
          </p:nvSpPr>
          <p:spPr bwMode="gray">
            <a:xfrm>
              <a:off x="338085" y="5887967"/>
              <a:ext cx="6239751" cy="1469967"/>
            </a:xfrm>
            <a:prstGeom prst="roundRect">
              <a:avLst>
                <a:gd name="adj" fmla="val 7702"/>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t" anchorCtr="0"/>
            <a:lstStyle/>
            <a:p>
              <a:pPr>
                <a:lnSpc>
                  <a:spcPts val="3206"/>
                </a:lnSpc>
              </a:pPr>
              <a:endParaRPr lang="ja-JP"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7" name="角丸四角形 146"/>
            <p:cNvSpPr/>
            <p:nvPr/>
          </p:nvSpPr>
          <p:spPr bwMode="gray">
            <a:xfrm>
              <a:off x="1764102" y="3931344"/>
              <a:ext cx="2286619" cy="3613116"/>
            </a:xfrm>
            <a:prstGeom prst="roundRect">
              <a:avLst>
                <a:gd name="adj" fmla="val 2789"/>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t" anchorCtr="0"/>
            <a:lstStyle/>
            <a:p>
              <a:pPr>
                <a:lnSpc>
                  <a:spcPts val="3206"/>
                </a:lnSpc>
              </a:pPr>
              <a:endParaRPr lang="ja-JP"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8" name="角丸四角形 147"/>
            <p:cNvSpPr/>
            <p:nvPr/>
          </p:nvSpPr>
          <p:spPr bwMode="gray">
            <a:xfrm>
              <a:off x="4133269" y="3931344"/>
              <a:ext cx="2333057" cy="3600304"/>
            </a:xfrm>
            <a:prstGeom prst="roundRect">
              <a:avLst>
                <a:gd name="adj" fmla="val 2381"/>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t" anchorCtr="0"/>
            <a:lstStyle/>
            <a:p>
              <a:pPr>
                <a:lnSpc>
                  <a:spcPts val="3206"/>
                </a:lnSpc>
              </a:pPr>
              <a:endParaRPr lang="ja-JP"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9" name="角丸四角形 148"/>
            <p:cNvSpPr/>
            <p:nvPr/>
          </p:nvSpPr>
          <p:spPr bwMode="gray">
            <a:xfrm>
              <a:off x="417731" y="4590569"/>
              <a:ext cx="1257647" cy="1013349"/>
            </a:xfrm>
            <a:prstGeom prst="roundRect">
              <a:avLst>
                <a:gd name="adj" fmla="val 765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958" rIns="0" bIns="54958" rtlCol="0" anchor="ctr" anchorCtr="0"/>
            <a:lstStyle/>
            <a:p>
              <a:pPr algn="ctr">
                <a:lnSpc>
                  <a:spcPts val="1374"/>
                </a:lnSpc>
              </a:pPr>
              <a:r>
                <a:rPr lang="ja-JP" altLang="en-US" sz="916"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大阪府自ら</a:t>
              </a:r>
              <a:endParaRPr lang="en-US" altLang="ja-JP" sz="916"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374"/>
                </a:lnSpc>
              </a:pPr>
              <a:r>
                <a:rPr lang="ja-JP" altLang="en-US" sz="916"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取り組む</a:t>
              </a:r>
              <a:endParaRPr lang="en-US" altLang="ja-JP" sz="916"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374"/>
                </a:lnSpc>
              </a:pPr>
              <a:r>
                <a:rPr lang="ja-JP" altLang="en-US" sz="916"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アクション</a:t>
              </a:r>
              <a:endParaRPr lang="ja-JP" altLang="ja-JP" sz="916"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角丸四角形 149"/>
            <p:cNvSpPr/>
            <p:nvPr/>
          </p:nvSpPr>
          <p:spPr bwMode="gray">
            <a:xfrm>
              <a:off x="403951" y="6086043"/>
              <a:ext cx="1271424" cy="1013349"/>
            </a:xfrm>
            <a:prstGeom prst="roundRect">
              <a:avLst>
                <a:gd name="adj" fmla="val 765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ctr" anchorCtr="0"/>
            <a:lstStyle/>
            <a:p>
              <a:pPr algn="ctr">
                <a:lnSpc>
                  <a:spcPts val="1221"/>
                </a:lnSpc>
              </a:pPr>
              <a:r>
                <a:rPr lang="ja-JP" altLang="en-US" sz="916"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市町村・民間</a:t>
              </a:r>
              <a:endParaRPr lang="en-US" altLang="ja-JP" sz="916"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21"/>
                </a:lnSpc>
              </a:pPr>
              <a:r>
                <a:rPr lang="ja-JP" altLang="en-US" sz="916"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団体の取組みを</a:t>
              </a:r>
              <a:endParaRPr lang="en-US" altLang="ja-JP" sz="916"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21"/>
                </a:lnSpc>
              </a:pPr>
              <a:r>
                <a:rPr lang="ja-JP" altLang="en-US" sz="916"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支援する</a:t>
              </a:r>
              <a:endParaRPr lang="en-US" altLang="ja-JP" sz="916"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21"/>
                </a:lnSpc>
              </a:pPr>
              <a:r>
                <a:rPr lang="ja-JP" altLang="en-US" sz="916"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アクション</a:t>
              </a:r>
              <a:endParaRPr lang="ja-JP" altLang="ja-JP" sz="916"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1" name="角丸四角形 150"/>
            <p:cNvSpPr/>
            <p:nvPr/>
          </p:nvSpPr>
          <p:spPr bwMode="gray">
            <a:xfrm>
              <a:off x="1810840" y="4001823"/>
              <a:ext cx="2229714" cy="315300"/>
            </a:xfrm>
            <a:prstGeom prst="roundRect">
              <a:avLst>
                <a:gd name="adj" fmla="val 2326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958" tIns="54958" rIns="0" bIns="54958" rtlCol="0" anchor="ctr" anchorCtr="0"/>
            <a:lstStyle/>
            <a:p>
              <a:pPr>
                <a:lnSpc>
                  <a:spcPts val="1221"/>
                </a:lnSpc>
              </a:pPr>
              <a:r>
                <a:rPr lang="ja-JP" altLang="en-US" sz="1069"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具体的数値目標があるもの</a:t>
              </a:r>
              <a:endParaRPr lang="ja-JP" altLang="ja-JP" sz="1069"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2" name="角丸四角形 151"/>
            <p:cNvSpPr/>
            <p:nvPr/>
          </p:nvSpPr>
          <p:spPr bwMode="gray">
            <a:xfrm>
              <a:off x="4192833" y="4001823"/>
              <a:ext cx="2218174" cy="315300"/>
            </a:xfrm>
            <a:prstGeom prst="roundRect">
              <a:avLst>
                <a:gd name="adj" fmla="val 2326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4958" rIns="0" bIns="54958" rtlCol="0" anchor="ctr" anchorCtr="0"/>
            <a:lstStyle/>
            <a:p>
              <a:pPr algn="ctr">
                <a:lnSpc>
                  <a:spcPts val="1221"/>
                </a:lnSpc>
              </a:pPr>
              <a:r>
                <a:rPr lang="ja-JP" altLang="en-US" sz="1069"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数値目標が設定できないもの</a:t>
              </a:r>
              <a:endParaRPr lang="ja-JP" altLang="ja-JP" sz="1069"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3" name="角丸四角形 152"/>
            <p:cNvSpPr/>
            <p:nvPr/>
          </p:nvSpPr>
          <p:spPr bwMode="gray">
            <a:xfrm>
              <a:off x="1789470" y="4469347"/>
              <a:ext cx="2254208" cy="1297792"/>
            </a:xfrm>
            <a:prstGeom prst="roundRect">
              <a:avLst>
                <a:gd name="adj" fmla="val 6690"/>
              </a:avLst>
            </a:prstGeom>
            <a:solidFill>
              <a:srgbClr val="FFFFFF"/>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lIns="54958" tIns="54958" rIns="0" bIns="54958" rtlCol="0" anchor="t" anchorCtr="0"/>
            <a:lstStyle/>
            <a:p>
              <a:pPr algn="ctr">
                <a:lnSpc>
                  <a:spcPts val="916"/>
                </a:lnSpc>
              </a:pPr>
              <a:r>
                <a:rPr lang="ja-JP" altLang="en-US" sz="992"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＜１５アクション＞</a:t>
              </a:r>
              <a:endParaRPr lang="en-US" altLang="ja-JP" sz="992"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21"/>
                </a:lnSpc>
              </a:pPr>
              <a:r>
                <a:rPr lang="en-US" altLang="ja-JP"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府の</a:t>
              </a:r>
              <a:r>
                <a:rPr lang="ja-JP" altLang="en-US" sz="763"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ハード施策</a:t>
              </a:r>
              <a:r>
                <a:rPr lang="ja-JP" altLang="en-US"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として推進しているもの</a:t>
              </a:r>
              <a:endParaRPr lang="en-US" altLang="ja-JP"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21"/>
                </a:lnSpc>
              </a:pPr>
              <a:r>
                <a:rPr lang="ja-JP" altLang="en-US"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例）防潮堤の津波浸水対策</a:t>
              </a:r>
              <a:endParaRPr lang="en-US" altLang="ja-JP"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21"/>
                </a:lnSpc>
              </a:pPr>
              <a:r>
                <a:rPr lang="ja-JP" altLang="en-US"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水門の耐震化の推進</a:t>
              </a:r>
              <a:endParaRPr lang="en-US" altLang="ja-JP"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21"/>
                </a:lnSpc>
              </a:pPr>
              <a:r>
                <a:rPr lang="ja-JP" altLang="en-US"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ため池防災・減災の推進　など</a:t>
              </a:r>
              <a:endParaRPr lang="en-US" altLang="ja-JP"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16"/>
                </a:lnSpc>
              </a:pPr>
              <a:r>
                <a:rPr lang="ja-JP" altLang="en-US" sz="763" dirty="0">
                  <a:solidFill>
                    <a:schemeClr val="accent6">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endParaRPr lang="ja-JP" altLang="ja-JP" sz="763" dirty="0">
                <a:solidFill>
                  <a:schemeClr val="accent6">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5" name="角丸四角形 154"/>
            <p:cNvSpPr/>
            <p:nvPr/>
          </p:nvSpPr>
          <p:spPr bwMode="gray">
            <a:xfrm>
              <a:off x="4121766" y="4441668"/>
              <a:ext cx="2342739" cy="1299887"/>
            </a:xfrm>
            <a:prstGeom prst="roundRect">
              <a:avLst>
                <a:gd name="adj" fmla="val 6690"/>
              </a:avLst>
            </a:prstGeom>
            <a:solidFill>
              <a:srgbClr val="FFFFFF"/>
            </a:solidFill>
            <a:ln>
              <a:solidFill>
                <a:srgbClr val="0070C0"/>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lIns="54958" tIns="54958" rIns="0" bIns="54958" rtlCol="0" anchor="t" anchorCtr="0"/>
            <a:lstStyle/>
            <a:p>
              <a:pPr algn="ctr">
                <a:lnSpc>
                  <a:spcPts val="916"/>
                </a:lnSpc>
              </a:pPr>
              <a:r>
                <a:rPr lang="ja-JP" altLang="en-US" sz="1069"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69"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69"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６アクション</a:t>
              </a:r>
              <a:r>
                <a:rPr lang="ja-JP" altLang="en-US" sz="992"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92"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21"/>
                </a:lnSpc>
              </a:pPr>
              <a:r>
                <a:rPr lang="en-US" altLang="ja-JP" sz="71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Ⅱ </a:t>
              </a:r>
              <a:r>
                <a:rPr lang="ja-JP" altLang="en-US" sz="71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府の</a:t>
              </a:r>
              <a:r>
                <a:rPr lang="ja-JP" altLang="en-US" sz="718"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ソフト施策</a:t>
              </a:r>
              <a:r>
                <a:rPr lang="ja-JP" altLang="en-US" sz="71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として推進しているもの</a:t>
              </a:r>
              <a:endParaRPr lang="en-US" altLang="ja-JP" sz="718"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21"/>
                </a:lnSpc>
              </a:pPr>
              <a:r>
                <a:rPr lang="ja-JP" altLang="en-US" sz="71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例）大阪</a:t>
              </a:r>
              <a:r>
                <a:rPr lang="en-US" altLang="ja-JP" sz="71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880</a:t>
              </a:r>
              <a:r>
                <a:rPr lang="ja-JP" altLang="en-US" sz="71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万人訓練の充実</a:t>
              </a:r>
              <a:endParaRPr lang="en-US" altLang="ja-JP" sz="718"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21"/>
                </a:lnSpc>
              </a:pPr>
              <a:r>
                <a:rPr lang="ja-JP" altLang="en-US" sz="71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災害医療体制の整備</a:t>
              </a:r>
              <a:endParaRPr lang="en-US" altLang="ja-JP" sz="718"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21"/>
                </a:lnSpc>
              </a:pPr>
              <a:r>
                <a:rPr lang="ja-JP" altLang="en-US" sz="71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帰宅困難者対策の確立　など</a:t>
              </a:r>
              <a:endParaRPr lang="en-US" altLang="ja-JP" sz="718"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16"/>
                </a:lnSpc>
              </a:pPr>
              <a:r>
                <a:rPr lang="ja-JP" altLang="en-US" sz="763" dirty="0">
                  <a:solidFill>
                    <a:schemeClr val="accent6">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endParaRPr lang="ja-JP" altLang="ja-JP" sz="763" dirty="0">
                <a:solidFill>
                  <a:schemeClr val="accent6">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角丸四角形 157"/>
            <p:cNvSpPr/>
            <p:nvPr/>
          </p:nvSpPr>
          <p:spPr bwMode="gray">
            <a:xfrm>
              <a:off x="4137373" y="5962920"/>
              <a:ext cx="2327133" cy="1250943"/>
            </a:xfrm>
            <a:prstGeom prst="roundRect">
              <a:avLst>
                <a:gd name="adj" fmla="val 6690"/>
              </a:avLst>
            </a:prstGeom>
            <a:solidFill>
              <a:srgbClr val="FFFFFF"/>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ctr" anchorCtr="0"/>
            <a:lstStyle/>
            <a:p>
              <a:pPr algn="ctr">
                <a:lnSpc>
                  <a:spcPts val="916"/>
                </a:lnSpc>
              </a:pPr>
              <a:endParaRPr lang="en-US" altLang="ja-JP" sz="1069"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916"/>
                </a:lnSpc>
              </a:pPr>
              <a:r>
                <a:rPr lang="ja-JP" altLang="en-US" sz="1069"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＜３０アクション＞</a:t>
              </a:r>
              <a:endParaRPr lang="en-US" altLang="ja-JP" sz="1069"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21"/>
                </a:lnSpc>
              </a:pPr>
              <a:r>
                <a:rPr lang="en-US" altLang="ja-JP"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Ⅳ </a:t>
              </a:r>
              <a:r>
                <a:rPr lang="ja-JP" altLang="en-US"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市町村・民間団体の</a:t>
              </a:r>
              <a:r>
                <a:rPr lang="ja-JP" altLang="en-US" sz="763"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ソフト施策</a:t>
              </a:r>
              <a:r>
                <a:rPr lang="ja-JP" altLang="en-US"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を支援</a:t>
              </a:r>
              <a:endParaRPr lang="en-US" altLang="ja-JP"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21"/>
                </a:lnSpc>
              </a:pPr>
              <a:r>
                <a:rPr lang="en-US" altLang="ja-JP"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することで促進を図るもの</a:t>
              </a:r>
              <a:endParaRPr lang="en-US" altLang="ja-JP"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21"/>
                </a:lnSpc>
              </a:pPr>
              <a:r>
                <a:rPr lang="ja-JP" altLang="en-US"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例）地下空間対策の促進</a:t>
              </a:r>
              <a:endParaRPr lang="en-US" altLang="ja-JP"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21"/>
                </a:lnSpc>
              </a:pPr>
              <a:r>
                <a:rPr lang="ja-JP" altLang="en-US"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災害廃棄物の適正処理　など</a:t>
              </a:r>
              <a:endParaRPr lang="en-US" altLang="ja-JP"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16"/>
                </a:lnSpc>
              </a:pPr>
              <a:r>
                <a:rPr lang="ja-JP" altLang="en-US" sz="763" dirty="0">
                  <a:solidFill>
                    <a:schemeClr val="accent6">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endParaRPr lang="ja-JP" altLang="ja-JP" sz="763" dirty="0">
                <a:solidFill>
                  <a:schemeClr val="accent6">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2" name="角丸四角形 131"/>
            <p:cNvSpPr/>
            <p:nvPr/>
          </p:nvSpPr>
          <p:spPr bwMode="gray">
            <a:xfrm>
              <a:off x="1793871" y="5941651"/>
              <a:ext cx="2254208" cy="1297792"/>
            </a:xfrm>
            <a:prstGeom prst="roundRect">
              <a:avLst>
                <a:gd name="adj" fmla="val 6690"/>
              </a:avLst>
            </a:prstGeom>
            <a:solidFill>
              <a:srgbClr val="FFFFFF"/>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lIns="54958" tIns="54958" rIns="0" bIns="54958" rtlCol="0" anchor="t" anchorCtr="0"/>
            <a:lstStyle/>
            <a:p>
              <a:pPr algn="ctr">
                <a:lnSpc>
                  <a:spcPts val="916"/>
                </a:lnSpc>
              </a:pPr>
              <a:r>
                <a:rPr lang="ja-JP" altLang="en-US" sz="992"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＜９アクション＞</a:t>
              </a:r>
              <a:endParaRPr lang="en-US" altLang="ja-JP" sz="992"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16"/>
                </a:lnSpc>
              </a:pPr>
              <a:r>
                <a:rPr lang="en-US" altLang="ja-JP"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Ⅲ </a:t>
              </a:r>
              <a:r>
                <a:rPr lang="ja-JP" altLang="en-US"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市町村・民間団体の</a:t>
              </a:r>
              <a:r>
                <a:rPr lang="ja-JP" altLang="en-US" sz="763"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ハード施策</a:t>
              </a:r>
              <a:r>
                <a:rPr lang="ja-JP" altLang="en-US"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16"/>
                </a:lnSpc>
              </a:pPr>
              <a:r>
                <a:rPr lang="ja-JP" altLang="en-US"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支援することで促進を図るもの</a:t>
              </a:r>
              <a:endParaRPr lang="en-US" altLang="ja-JP"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21"/>
                </a:lnSpc>
              </a:pPr>
              <a:r>
                <a:rPr lang="ja-JP" altLang="en-US"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例）民間建築物の耐震化</a:t>
              </a:r>
              <a:endParaRPr lang="en-US" altLang="ja-JP"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21"/>
                </a:lnSpc>
              </a:pPr>
              <a:r>
                <a:rPr lang="ja-JP" altLang="en-US"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鉄道施設の防災対策　など</a:t>
              </a:r>
              <a:endParaRPr lang="en-US" altLang="ja-JP" sz="76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16"/>
                </a:lnSpc>
              </a:pPr>
              <a:r>
                <a:rPr lang="ja-JP" altLang="en-US" sz="763" dirty="0">
                  <a:solidFill>
                    <a:schemeClr val="accent6">
                      <a:lumMod val="50000"/>
                    </a:schemeClr>
                  </a:solidFill>
                  <a:latin typeface="Meiryo UI" panose="020B0604030504040204" pitchFamily="50" charset="-128"/>
                  <a:ea typeface="Meiryo UI" panose="020B0604030504040204" pitchFamily="50" charset="-128"/>
                  <a:cs typeface="Meiryo UI" panose="020B0604030504040204" pitchFamily="50" charset="-128"/>
                </a:rPr>
                <a:t>　　　　　</a:t>
              </a:r>
              <a:endParaRPr lang="ja-JP" altLang="ja-JP" sz="763" dirty="0">
                <a:solidFill>
                  <a:schemeClr val="accent6">
                    <a:lumMod val="5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92" name="角丸四角形 191"/>
          <p:cNvSpPr/>
          <p:nvPr/>
        </p:nvSpPr>
        <p:spPr bwMode="gray">
          <a:xfrm>
            <a:off x="10466487" y="2252408"/>
            <a:ext cx="4389639" cy="464835"/>
          </a:xfrm>
          <a:prstGeom prst="roundRect">
            <a:avLst>
              <a:gd name="adj" fmla="val 19452"/>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t" anchorCtr="0"/>
          <a:lstStyle/>
          <a:p>
            <a:pPr>
              <a:lnSpc>
                <a:spcPts val="2290"/>
              </a:lnSpc>
            </a:pPr>
            <a:r>
              <a:rPr lang="ja-JP" altLang="en-US" sz="137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 概ね</a:t>
            </a:r>
            <a:r>
              <a:rPr lang="ja-JP" altLang="en-US" sz="137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計画どおりに</a:t>
            </a:r>
            <a:r>
              <a:rPr lang="ja-JP" altLang="en-US" sz="137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進んでいるアクション</a:t>
            </a:r>
            <a:endParaRPr lang="ja-JP" altLang="ja-JP" sz="137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2" name="角丸四角形 201"/>
          <p:cNvSpPr/>
          <p:nvPr/>
        </p:nvSpPr>
        <p:spPr bwMode="gray">
          <a:xfrm>
            <a:off x="10461128" y="2893714"/>
            <a:ext cx="4394999" cy="418416"/>
          </a:xfrm>
          <a:prstGeom prst="roundRect">
            <a:avLst>
              <a:gd name="adj" fmla="val 19452"/>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ctr" anchorCtr="0"/>
          <a:lstStyle/>
          <a:p>
            <a:pPr>
              <a:lnSpc>
                <a:spcPts val="1527"/>
              </a:lnSpc>
            </a:pPr>
            <a:r>
              <a:rPr lang="ja-JP" altLang="en-US" sz="137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 </a:t>
            </a:r>
            <a:r>
              <a:rPr lang="ja-JP" altLang="en-US" sz="1374"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計画どおりに</a:t>
            </a:r>
            <a:r>
              <a:rPr lang="ja-JP" altLang="en-US" sz="1374"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進んでいないアクション</a:t>
            </a:r>
            <a:endParaRPr lang="en-US" altLang="ja-JP" sz="1374"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6" name="角丸四角形 215"/>
          <p:cNvSpPr/>
          <p:nvPr/>
        </p:nvSpPr>
        <p:spPr bwMode="gray">
          <a:xfrm>
            <a:off x="13654583" y="2317309"/>
            <a:ext cx="1078990" cy="324841"/>
          </a:xfrm>
          <a:prstGeom prst="roundRect">
            <a:avLst>
              <a:gd name="adj" fmla="val 19452"/>
            </a:avLst>
          </a:prstGeom>
          <a:solidFill>
            <a:schemeClr val="accent5">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nSpc>
                <a:spcPts val="1527"/>
              </a:lnSpc>
            </a:pPr>
            <a:r>
              <a:rPr lang="en-US" altLang="ja-JP" sz="1374" b="1" dirty="0">
                <a:ln w="3175">
                  <a:solidFill>
                    <a:schemeClr val="tx1"/>
                  </a:solidFill>
                </a:ln>
                <a:solidFill>
                  <a:schemeClr val="bg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374" b="1" dirty="0">
                <a:ln w="3175">
                  <a:solidFill>
                    <a:schemeClr val="tx1"/>
                  </a:solidFill>
                </a:ln>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アクション</a:t>
            </a:r>
            <a:endParaRPr lang="ja-JP" altLang="ja-JP" sz="1374" b="1" dirty="0">
              <a:ln w="3175">
                <a:solidFill>
                  <a:schemeClr val="tx1"/>
                </a:solidFill>
              </a:ln>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9" name="角丸四角形 218"/>
          <p:cNvSpPr/>
          <p:nvPr/>
        </p:nvSpPr>
        <p:spPr bwMode="gray">
          <a:xfrm>
            <a:off x="13654583" y="2984126"/>
            <a:ext cx="1078990" cy="264409"/>
          </a:xfrm>
          <a:prstGeom prst="roundRect">
            <a:avLst>
              <a:gd name="adj" fmla="val 19452"/>
            </a:avLst>
          </a:prstGeom>
          <a:solidFill>
            <a:schemeClr val="accent5">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9915" tIns="0" rIns="0" bIns="54958" rtlCol="0" anchor="ctr" anchorCtr="0"/>
          <a:lstStyle/>
          <a:p>
            <a:pPr>
              <a:lnSpc>
                <a:spcPts val="3206"/>
              </a:lnSpc>
            </a:pPr>
            <a:r>
              <a:rPr lang="ja-JP" altLang="en-US" sz="1374" b="1" dirty="0">
                <a:ln w="3175">
                  <a:solidFill>
                    <a:schemeClr val="tx1"/>
                  </a:solidFill>
                </a:ln>
                <a:solidFill>
                  <a:schemeClr val="bg1"/>
                </a:solidFill>
                <a:latin typeface="Meiryo UI" panose="020B0604030504040204" pitchFamily="50" charset="-128"/>
                <a:ea typeface="Meiryo UI" panose="020B0604030504040204" pitchFamily="50" charset="-128"/>
                <a:cs typeface="Meiryo UI" panose="020B0604030504040204" pitchFamily="50" charset="-128"/>
              </a:rPr>
              <a:t>０</a:t>
            </a:r>
            <a:r>
              <a:rPr lang="en-US" altLang="ja-JP" sz="1374" b="1" dirty="0">
                <a:ln w="3175">
                  <a:solidFill>
                    <a:schemeClr val="tx1"/>
                  </a:solidFill>
                </a:ln>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74" b="1" dirty="0">
                <a:ln w="3175">
                  <a:solidFill>
                    <a:schemeClr val="tx1"/>
                  </a:solidFill>
                </a:ln>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アクション</a:t>
            </a:r>
            <a:endParaRPr lang="ja-JP" altLang="ja-JP" sz="1374" b="1" dirty="0">
              <a:ln w="3175">
                <a:solidFill>
                  <a:schemeClr val="tx1"/>
                </a:solidFill>
              </a:ln>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6" name="正方形/長方形 245"/>
          <p:cNvSpPr/>
          <p:nvPr/>
        </p:nvSpPr>
        <p:spPr>
          <a:xfrm>
            <a:off x="10452115" y="928399"/>
            <a:ext cx="4389637" cy="2300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ts val="1832"/>
              </a:lnSpc>
            </a:pP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➢各アクションの評価は、取組み内容の進捗・達成状況などについて、</a:t>
            </a:r>
            <a:endPar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lnSpc>
                <a:spcPts val="1832"/>
              </a:lnSpc>
            </a:pP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　 関係部局による進捗管理</a:t>
            </a: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(PDCA)</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シートの精査とともに、ヒアリング等</a:t>
            </a:r>
            <a:endPar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lnSpc>
                <a:spcPts val="1832"/>
              </a:lnSpc>
            </a:pP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   </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を実施し、総合的に判断。</a:t>
            </a:r>
            <a:endPar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p>
            <a:pPr>
              <a:lnSpc>
                <a:spcPts val="5038"/>
              </a:lnSpc>
            </a:pPr>
            <a:r>
              <a:rPr lang="en-US" altLang="ja-JP"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        </a:t>
            </a:r>
            <a:r>
              <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rPr>
              <a:t>各アクションの進捗状況評価</a:t>
            </a:r>
          </a:p>
          <a:p>
            <a:pPr>
              <a:lnSpc>
                <a:spcPts val="1527"/>
              </a:lnSpc>
            </a:pPr>
            <a:endParaRPr lang="ja-JP" altLang="en-US" sz="1221"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91" name="正方形/長方形 190"/>
          <p:cNvSpPr/>
          <p:nvPr/>
        </p:nvSpPr>
        <p:spPr>
          <a:xfrm>
            <a:off x="-1" y="3672014"/>
            <a:ext cx="15122525" cy="334560"/>
          </a:xfrm>
          <a:prstGeom prst="rect">
            <a:avLst/>
          </a:prstGeom>
          <a:solidFill>
            <a:schemeClr val="accent4"/>
          </a:solidFill>
          <a:ln/>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54958" tIns="54958" rIns="54958" bIns="54958" numCol="1" spcCol="0" rtlCol="0" fromWordArt="0" anchor="ctr" anchorCtr="0" forceAA="0" compatLnSpc="1">
            <a:prstTxWarp prst="textNoShape">
              <a:avLst/>
            </a:prstTxWarp>
            <a:noAutofit/>
          </a:bodyPr>
          <a:lstStyle/>
          <a:p>
            <a:pPr algn="ctr"/>
            <a:r>
              <a:rPr lang="ja-JP" altLang="en-US" sz="2366"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主なアクションの進捗状況</a:t>
            </a:r>
          </a:p>
        </p:txBody>
      </p:sp>
      <p:sp>
        <p:nvSpPr>
          <p:cNvPr id="245" name="テキスト ボックス 244"/>
          <p:cNvSpPr txBox="1"/>
          <p:nvPr/>
        </p:nvSpPr>
        <p:spPr>
          <a:xfrm>
            <a:off x="10339980" y="550918"/>
            <a:ext cx="4706381" cy="322458"/>
          </a:xfrm>
          <a:prstGeom prst="rect">
            <a:avLst/>
          </a:prstGeom>
          <a:noFill/>
          <a:ln>
            <a:noFill/>
          </a:ln>
        </p:spPr>
        <p:txBody>
          <a:bodyPr wrap="square" lIns="109915" tIns="54958" rIns="54958" bIns="54958" rtlCol="0" anchor="ctr" anchorCtr="0">
            <a:spAutoFit/>
          </a:bodyPr>
          <a:lstStyle/>
          <a:p>
            <a:r>
              <a:rPr lang="ja-JP" altLang="en-US" sz="1374"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令和７年度の各アクションの評価結果</a:t>
            </a:r>
            <a:r>
              <a:rPr lang="en-US" altLang="ja-JP" sz="1374"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374"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単年度評価</a:t>
            </a:r>
            <a:r>
              <a:rPr lang="en-US" altLang="ja-JP" sz="1374"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94" name="角丸四角形 92">
            <a:extLst>
              <a:ext uri="{FF2B5EF4-FFF2-40B4-BE49-F238E27FC236}">
                <a16:creationId xmlns:a16="http://schemas.microsoft.com/office/drawing/2014/main" id="{AE2157A9-47AD-4433-937A-8581B887181E}"/>
              </a:ext>
            </a:extLst>
          </p:cNvPr>
          <p:cNvSpPr/>
          <p:nvPr/>
        </p:nvSpPr>
        <p:spPr bwMode="gray">
          <a:xfrm>
            <a:off x="10294916" y="4129601"/>
            <a:ext cx="4764136" cy="6328195"/>
          </a:xfrm>
          <a:prstGeom prst="roundRect">
            <a:avLst>
              <a:gd name="adj" fmla="val 1350"/>
            </a:avLst>
          </a:prstGeom>
          <a:noFill/>
          <a:ln w="41275">
            <a:solidFill>
              <a:schemeClr val="accent1">
                <a:lumMod val="75000"/>
              </a:schemeClr>
            </a:solidFill>
          </a:ln>
          <a:effectLst>
            <a:softEdge rad="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274" dirty="0"/>
          </a:p>
        </p:txBody>
      </p:sp>
      <p:sp>
        <p:nvSpPr>
          <p:cNvPr id="95" name="テキスト ボックス 94">
            <a:extLst>
              <a:ext uri="{FF2B5EF4-FFF2-40B4-BE49-F238E27FC236}">
                <a16:creationId xmlns:a16="http://schemas.microsoft.com/office/drawing/2014/main" id="{DDC79FCF-C505-4846-B591-1AA1573AEB1E}"/>
              </a:ext>
            </a:extLst>
          </p:cNvPr>
          <p:cNvSpPr txBox="1"/>
          <p:nvPr/>
        </p:nvSpPr>
        <p:spPr>
          <a:xfrm>
            <a:off x="10911580" y="4179268"/>
            <a:ext cx="4110672" cy="604330"/>
          </a:xfrm>
          <a:prstGeom prst="rect">
            <a:avLst/>
          </a:prstGeom>
          <a:noFill/>
          <a:ln>
            <a:noFill/>
          </a:ln>
        </p:spPr>
        <p:txBody>
          <a:bodyPr wrap="square" lIns="109915" tIns="54958" rIns="54958" bIns="54958" rtlCol="0" anchor="ctr" anchorCtr="0">
            <a:spAutoFit/>
          </a:bodyPr>
          <a:lstStyle/>
          <a:p>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ハザードマップ等の作成（改定）支援・活用</a:t>
            </a:r>
            <a:endPar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危機管理室</a:t>
            </a:r>
            <a:r>
              <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96" name="テキスト ボックス 95">
            <a:extLst>
              <a:ext uri="{FF2B5EF4-FFF2-40B4-BE49-F238E27FC236}">
                <a16:creationId xmlns:a16="http://schemas.microsoft.com/office/drawing/2014/main" id="{71E45C06-15A8-477B-85FE-64EF559494DF}"/>
              </a:ext>
            </a:extLst>
          </p:cNvPr>
          <p:cNvSpPr txBox="1"/>
          <p:nvPr/>
        </p:nvSpPr>
        <p:spPr>
          <a:xfrm>
            <a:off x="10279699" y="5079749"/>
            <a:ext cx="4453608" cy="585930"/>
          </a:xfrm>
          <a:prstGeom prst="rect">
            <a:avLst/>
          </a:prstGeom>
          <a:noFill/>
        </p:spPr>
        <p:txBody>
          <a:bodyPr wrap="square" rtlCol="0">
            <a:spAutoFit/>
          </a:bodyPr>
          <a:lstStyle/>
          <a:p>
            <a:pPr marL="109915" indent="-109915">
              <a:buFont typeface="Wingdings" panose="05000000000000000000" pitchFamily="2" charset="2"/>
              <a:buChar char="Ø"/>
            </a:pPr>
            <a:r>
              <a:rPr lang="ja-JP" altLang="en-US" sz="1069" dirty="0">
                <a:latin typeface="Meiryo UI" panose="020B0604030504040204" pitchFamily="50" charset="-128"/>
                <a:ea typeface="Meiryo UI" panose="020B0604030504040204" pitchFamily="50" charset="-128"/>
              </a:rPr>
              <a:t>地震発生時に起こりうる建物倒壊、火災延焼や津波等の危険性について、</a:t>
            </a:r>
            <a:endParaRPr lang="en-US" altLang="ja-JP" sz="1069" dirty="0">
              <a:latin typeface="Meiryo UI" panose="020B0604030504040204" pitchFamily="50" charset="-128"/>
              <a:ea typeface="Meiryo UI" panose="020B0604030504040204" pitchFamily="50" charset="-128"/>
            </a:endParaRPr>
          </a:p>
          <a:p>
            <a:r>
              <a:rPr lang="ja-JP" altLang="en-US" sz="1069" dirty="0">
                <a:latin typeface="Meiryo UI" panose="020B0604030504040204" pitchFamily="50" charset="-128"/>
                <a:ea typeface="Meiryo UI" panose="020B0604030504040204" pitchFamily="50" charset="-128"/>
              </a:rPr>
              <a:t> 　住民が正確な知識・情報を持ち、的確な避難行動につながるよう、市町村に　</a:t>
            </a:r>
            <a:endParaRPr lang="en-US" altLang="ja-JP" sz="1069" dirty="0">
              <a:latin typeface="Meiryo UI" panose="020B0604030504040204" pitchFamily="50" charset="-128"/>
              <a:ea typeface="Meiryo UI" panose="020B0604030504040204" pitchFamily="50" charset="-128"/>
            </a:endParaRPr>
          </a:p>
          <a:p>
            <a:r>
              <a:rPr lang="ja-JP" altLang="en-US" sz="1069" dirty="0">
                <a:latin typeface="Meiryo UI" panose="020B0604030504040204" pitchFamily="50" charset="-128"/>
                <a:ea typeface="Meiryo UI" panose="020B0604030504040204" pitchFamily="50" charset="-128"/>
              </a:rPr>
              <a:t>　 対して、各種災害に対応するハザードマップの作成・改定を働きかける。</a:t>
            </a:r>
            <a:endParaRPr lang="en-US" altLang="zh-TW" sz="1069" dirty="0">
              <a:latin typeface="Meiryo UI" panose="020B0604030504040204" pitchFamily="50" charset="-128"/>
              <a:ea typeface="Meiryo UI" panose="020B0604030504040204" pitchFamily="50" charset="-128"/>
            </a:endParaRPr>
          </a:p>
        </p:txBody>
      </p:sp>
      <p:sp>
        <p:nvSpPr>
          <p:cNvPr id="97" name="楕円 96">
            <a:extLst>
              <a:ext uri="{FF2B5EF4-FFF2-40B4-BE49-F238E27FC236}">
                <a16:creationId xmlns:a16="http://schemas.microsoft.com/office/drawing/2014/main" id="{FC0A285A-4DFE-427B-AEEC-AD6D65B6F1C6}"/>
              </a:ext>
            </a:extLst>
          </p:cNvPr>
          <p:cNvSpPr/>
          <p:nvPr/>
        </p:nvSpPr>
        <p:spPr>
          <a:xfrm>
            <a:off x="10448450" y="4240612"/>
            <a:ext cx="463130" cy="410758"/>
          </a:xfrm>
          <a:prstGeom prst="ellipse">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altLang="ja-JP" sz="1603"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17</a:t>
            </a:r>
            <a:endParaRPr lang="ja-JP" altLang="en-US" sz="1603"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98" name="テキスト ボックス 97">
            <a:extLst>
              <a:ext uri="{FF2B5EF4-FFF2-40B4-BE49-F238E27FC236}">
                <a16:creationId xmlns:a16="http://schemas.microsoft.com/office/drawing/2014/main" id="{54ECC0E9-22E9-4D58-BBD5-BCE8EB124D55}"/>
              </a:ext>
            </a:extLst>
          </p:cNvPr>
          <p:cNvSpPr txBox="1"/>
          <p:nvPr/>
        </p:nvSpPr>
        <p:spPr>
          <a:xfrm>
            <a:off x="10437974" y="4173272"/>
            <a:ext cx="524481" cy="152671"/>
          </a:xfrm>
          <a:prstGeom prst="rect">
            <a:avLst/>
          </a:prstGeom>
          <a:noFill/>
        </p:spPr>
        <p:txBody>
          <a:bodyPr wrap="square" lIns="0" tIns="0" rIns="0" bIns="0" rtlCol="0">
            <a:spAutoFit/>
          </a:bodyPr>
          <a:lstStyle/>
          <a:p>
            <a:r>
              <a:rPr lang="ja-JP" altLang="en-US" sz="992" b="1" dirty="0">
                <a:ln w="3175">
                  <a:solidFill>
                    <a:schemeClr val="tx1"/>
                  </a:solidFill>
                </a:ln>
                <a:solidFill>
                  <a:schemeClr val="bg1"/>
                </a:solidFill>
                <a:effectLst>
                  <a:outerShdw blurRad="50800" dist="38100" algn="l" rotWithShape="0">
                    <a:prstClr val="black">
                      <a:alpha val="40000"/>
                    </a:prstClr>
                  </a:outerShdw>
                </a:effectLst>
                <a:latin typeface="Meiryo UI" panose="020B0604030504040204" pitchFamily="50" charset="-128"/>
                <a:ea typeface="Meiryo UI" panose="020B0604030504040204" pitchFamily="50" charset="-128"/>
              </a:rPr>
              <a:t>アクション</a:t>
            </a:r>
          </a:p>
        </p:txBody>
      </p:sp>
      <p:sp>
        <p:nvSpPr>
          <p:cNvPr id="99" name="角丸四角形 98">
            <a:extLst>
              <a:ext uri="{FF2B5EF4-FFF2-40B4-BE49-F238E27FC236}">
                <a16:creationId xmlns:a16="http://schemas.microsoft.com/office/drawing/2014/main" id="{9FDB2438-D59C-4106-95BA-F755A07E81F1}"/>
              </a:ext>
            </a:extLst>
          </p:cNvPr>
          <p:cNvSpPr/>
          <p:nvPr/>
        </p:nvSpPr>
        <p:spPr>
          <a:xfrm>
            <a:off x="10393212" y="4831688"/>
            <a:ext cx="1430007" cy="205514"/>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アクションの内容</a:t>
            </a:r>
          </a:p>
        </p:txBody>
      </p:sp>
      <p:sp>
        <p:nvSpPr>
          <p:cNvPr id="104" name="角丸四角形 103">
            <a:extLst>
              <a:ext uri="{FF2B5EF4-FFF2-40B4-BE49-F238E27FC236}">
                <a16:creationId xmlns:a16="http://schemas.microsoft.com/office/drawing/2014/main" id="{83EF542C-9D8F-4B8A-A53D-BFF0758D5C14}"/>
              </a:ext>
            </a:extLst>
          </p:cNvPr>
          <p:cNvSpPr/>
          <p:nvPr/>
        </p:nvSpPr>
        <p:spPr>
          <a:xfrm>
            <a:off x="10448450" y="5773146"/>
            <a:ext cx="1294177" cy="274585"/>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R</a:t>
            </a:r>
            <a:r>
              <a:rPr lang="ja-JP" altLang="en-US"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７年度実績</a:t>
            </a:r>
          </a:p>
        </p:txBody>
      </p:sp>
      <p:sp>
        <p:nvSpPr>
          <p:cNvPr id="107" name="テキスト ボックス 106">
            <a:extLst>
              <a:ext uri="{FF2B5EF4-FFF2-40B4-BE49-F238E27FC236}">
                <a16:creationId xmlns:a16="http://schemas.microsoft.com/office/drawing/2014/main" id="{2E8AE556-A233-48FB-A5B7-73A579726580}"/>
              </a:ext>
            </a:extLst>
          </p:cNvPr>
          <p:cNvSpPr txBox="1"/>
          <p:nvPr/>
        </p:nvSpPr>
        <p:spPr>
          <a:xfrm>
            <a:off x="10278109" y="6109552"/>
            <a:ext cx="4611759" cy="914994"/>
          </a:xfrm>
          <a:prstGeom prst="rect">
            <a:avLst/>
          </a:prstGeom>
          <a:noFill/>
        </p:spPr>
        <p:txBody>
          <a:bodyPr wrap="square" rtlCol="0">
            <a:spAutoFit/>
          </a:bodyPr>
          <a:lstStyle/>
          <a:p>
            <a:pPr marL="92075" indent="-92075">
              <a:buFont typeface="Wingdings" panose="05000000000000000000" pitchFamily="2" charset="2"/>
              <a:buChar char="Ø"/>
            </a:pPr>
            <a:r>
              <a:rPr lang="ja-JP" altLang="en-US" sz="1069" dirty="0">
                <a:latin typeface="Meiryo UI" panose="020B0604030504040204" pitchFamily="50" charset="-128"/>
                <a:ea typeface="Meiryo UI" panose="020B0604030504040204" pitchFamily="50" charset="-128"/>
              </a:rPr>
              <a:t>様々な啓発ツール（防災講演、府ホームページなど）を用い、継続的にハザードマップの有効性を伝え、府民の適切な避難行動につながるよう、働きかけを行った。</a:t>
            </a:r>
            <a:endParaRPr lang="en-US" altLang="ja-JP" sz="1069" dirty="0">
              <a:latin typeface="Meiryo UI" panose="020B0604030504040204" pitchFamily="50" charset="-128"/>
              <a:ea typeface="Meiryo UI" panose="020B0604030504040204" pitchFamily="50" charset="-128"/>
            </a:endParaRPr>
          </a:p>
          <a:p>
            <a:pPr marL="109538" indent="-109538">
              <a:buFont typeface="Wingdings" panose="05000000000000000000" pitchFamily="2" charset="2"/>
              <a:buChar char="Ø"/>
            </a:pPr>
            <a:r>
              <a:rPr lang="ja-JP" altLang="en-US" sz="1069" dirty="0">
                <a:latin typeface="Meiryo UI" panose="020B0604030504040204" pitchFamily="50" charset="-128"/>
                <a:ea typeface="Meiryo UI" panose="020B0604030504040204" pitchFamily="50" charset="-128"/>
              </a:rPr>
              <a:t>地震・津波による液状化、震度分布、津波浸水想定を令和８年３月に公表</a:t>
            </a:r>
            <a:r>
              <a:rPr lang="en-US" altLang="ja-JP" sz="1069" dirty="0">
                <a:latin typeface="Meiryo UI" panose="020B0604030504040204" pitchFamily="50" charset="-128"/>
                <a:ea typeface="Meiryo UI" panose="020B0604030504040204" pitchFamily="50" charset="-128"/>
              </a:rPr>
              <a:t>(</a:t>
            </a:r>
            <a:r>
              <a:rPr lang="ja-JP" altLang="en-US" sz="1069" dirty="0">
                <a:latin typeface="Meiryo UI" panose="020B0604030504040204" pitchFamily="50" charset="-128"/>
                <a:ea typeface="Meiryo UI" panose="020B0604030504040204" pitchFamily="50" charset="-128"/>
              </a:rPr>
              <a:t>更新</a:t>
            </a:r>
            <a:r>
              <a:rPr lang="en-US" altLang="ja-JP" sz="1069" dirty="0">
                <a:latin typeface="Meiryo UI" panose="020B0604030504040204" pitchFamily="50" charset="-128"/>
                <a:ea typeface="Meiryo UI" panose="020B0604030504040204" pitchFamily="50" charset="-128"/>
              </a:rPr>
              <a:t>)</a:t>
            </a:r>
            <a:r>
              <a:rPr lang="ja-JP" altLang="en-US" sz="1069" dirty="0">
                <a:latin typeface="Meiryo UI" panose="020B0604030504040204" pitchFamily="50" charset="-128"/>
                <a:ea typeface="Meiryo UI" panose="020B0604030504040204" pitchFamily="50" charset="-128"/>
              </a:rPr>
              <a:t>し、</a:t>
            </a:r>
            <a:r>
              <a:rPr kumimoji="1" lang="ja-JP" altLang="en-US" sz="10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市町村が作成するハザードマップの基礎となる</a:t>
            </a:r>
            <a:r>
              <a:rPr lang="ja-JP" altLang="en-US" sz="1069" dirty="0">
                <a:latin typeface="Meiryo UI" panose="020B0604030504040204" pitchFamily="50" charset="-128"/>
                <a:ea typeface="Meiryo UI" panose="020B0604030504040204" pitchFamily="50" charset="-128"/>
              </a:rPr>
              <a:t>ＧＩＳデータ等を府内市町村や各施設管理者に共有。</a:t>
            </a:r>
            <a:endParaRPr lang="en-US" altLang="ja-JP" sz="1069" dirty="0">
              <a:latin typeface="Meiryo UI" panose="020B0604030504040204" pitchFamily="50" charset="-128"/>
              <a:ea typeface="Meiryo UI" panose="020B0604030504040204" pitchFamily="50" charset="-128"/>
            </a:endParaRPr>
          </a:p>
        </p:txBody>
      </p:sp>
      <p:sp>
        <p:nvSpPr>
          <p:cNvPr id="110" name="角丸四角形 132">
            <a:extLst>
              <a:ext uri="{FF2B5EF4-FFF2-40B4-BE49-F238E27FC236}">
                <a16:creationId xmlns:a16="http://schemas.microsoft.com/office/drawing/2014/main" id="{C99BAE49-F2C6-464A-A1FD-841548DE3008}"/>
              </a:ext>
            </a:extLst>
          </p:cNvPr>
          <p:cNvSpPr/>
          <p:nvPr/>
        </p:nvSpPr>
        <p:spPr bwMode="gray">
          <a:xfrm>
            <a:off x="10371104" y="8150709"/>
            <a:ext cx="4611759" cy="2236252"/>
          </a:xfrm>
          <a:prstGeom prst="roundRect">
            <a:avLst>
              <a:gd name="adj" fmla="val 5506"/>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t" anchorCtr="0"/>
          <a:lstStyle/>
          <a:p>
            <a:pPr>
              <a:lnSpc>
                <a:spcPts val="3817"/>
              </a:lnSpc>
            </a:pPr>
            <a:endParaRPr lang="en-US"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r>
              <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90"/>
              </a:lnSpc>
            </a:pPr>
            <a:endParaRPr lang="ja-JP" altLang="en-US"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en-US"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ja-JP"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テキスト ボックス 110">
            <a:extLst>
              <a:ext uri="{FF2B5EF4-FFF2-40B4-BE49-F238E27FC236}">
                <a16:creationId xmlns:a16="http://schemas.microsoft.com/office/drawing/2014/main" id="{88BD262B-11F3-46E2-BF88-BEB61F954B0F}"/>
              </a:ext>
            </a:extLst>
          </p:cNvPr>
          <p:cNvSpPr txBox="1"/>
          <p:nvPr/>
        </p:nvSpPr>
        <p:spPr>
          <a:xfrm>
            <a:off x="10357271" y="7129027"/>
            <a:ext cx="3259337" cy="176972"/>
          </a:xfrm>
          <a:prstGeom prst="rect">
            <a:avLst/>
          </a:prstGeom>
          <a:solidFill>
            <a:schemeClr val="bg1">
              <a:alpha val="90000"/>
            </a:schemeClr>
          </a:solidFill>
        </p:spPr>
        <p:txBody>
          <a:bodyPr wrap="square" lIns="0" tIns="0" rIns="0" bIns="0" rtlCol="0">
            <a:spAutoFit/>
          </a:bodyPr>
          <a:lstStyle/>
          <a:p>
            <a:r>
              <a:rPr lang="ja-JP" altLang="en-US" sz="1150" dirty="0">
                <a:latin typeface="Meiryo UI" panose="020B0604030504040204" pitchFamily="50" charset="-128"/>
                <a:ea typeface="Meiryo UI" panose="020B0604030504040204" pitchFamily="50" charset="-128"/>
              </a:rPr>
              <a:t>（津波浸水想定（南海トラフ地震））　</a:t>
            </a:r>
            <a:endParaRPr lang="en-US" altLang="ja-JP" sz="115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1D2D7743-69CE-4ABD-B911-A27C9CAA8AE5}"/>
              </a:ext>
            </a:extLst>
          </p:cNvPr>
          <p:cNvPicPr>
            <a:picLocks noChangeAspect="1"/>
          </p:cNvPicPr>
          <p:nvPr/>
        </p:nvPicPr>
        <p:blipFill rotWithShape="1">
          <a:blip r:embed="rId3"/>
          <a:srcRect r="9353"/>
          <a:stretch/>
        </p:blipFill>
        <p:spPr>
          <a:xfrm>
            <a:off x="10391583" y="8488164"/>
            <a:ext cx="2069440" cy="1810071"/>
          </a:xfrm>
          <a:prstGeom prst="rect">
            <a:avLst/>
          </a:prstGeom>
        </p:spPr>
      </p:pic>
      <p:pic>
        <p:nvPicPr>
          <p:cNvPr id="5" name="図 4">
            <a:extLst>
              <a:ext uri="{FF2B5EF4-FFF2-40B4-BE49-F238E27FC236}">
                <a16:creationId xmlns:a16="http://schemas.microsoft.com/office/drawing/2014/main" id="{E2E87873-328B-49F9-B4A1-093268E51265}"/>
              </a:ext>
            </a:extLst>
          </p:cNvPr>
          <p:cNvPicPr>
            <a:picLocks noChangeAspect="1"/>
          </p:cNvPicPr>
          <p:nvPr/>
        </p:nvPicPr>
        <p:blipFill>
          <a:blip r:embed="rId4"/>
          <a:stretch>
            <a:fillRect/>
          </a:stretch>
        </p:blipFill>
        <p:spPr>
          <a:xfrm>
            <a:off x="12658305" y="8468088"/>
            <a:ext cx="2274603" cy="1810071"/>
          </a:xfrm>
          <a:prstGeom prst="rect">
            <a:avLst/>
          </a:prstGeom>
        </p:spPr>
      </p:pic>
      <p:sp>
        <p:nvSpPr>
          <p:cNvPr id="113" name="下矢印 158">
            <a:extLst>
              <a:ext uri="{FF2B5EF4-FFF2-40B4-BE49-F238E27FC236}">
                <a16:creationId xmlns:a16="http://schemas.microsoft.com/office/drawing/2014/main" id="{AD0F7B78-829C-40CF-BA1C-03D82BCD2F4D}"/>
              </a:ext>
            </a:extLst>
          </p:cNvPr>
          <p:cNvSpPr/>
          <p:nvPr/>
        </p:nvSpPr>
        <p:spPr>
          <a:xfrm rot="16200000">
            <a:off x="12265327" y="9191812"/>
            <a:ext cx="563300" cy="24525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テキスト ボックス 113">
            <a:extLst>
              <a:ext uri="{FF2B5EF4-FFF2-40B4-BE49-F238E27FC236}">
                <a16:creationId xmlns:a16="http://schemas.microsoft.com/office/drawing/2014/main" id="{731D8F3A-60B2-40F7-BB82-7383156FDCF3}"/>
              </a:ext>
            </a:extLst>
          </p:cNvPr>
          <p:cNvSpPr txBox="1"/>
          <p:nvPr/>
        </p:nvSpPr>
        <p:spPr>
          <a:xfrm>
            <a:off x="10552092" y="8298017"/>
            <a:ext cx="1629668" cy="176972"/>
          </a:xfrm>
          <a:prstGeom prst="rect">
            <a:avLst/>
          </a:prstGeom>
          <a:solidFill>
            <a:schemeClr val="bg1">
              <a:alpha val="90000"/>
            </a:schemeClr>
          </a:solidFill>
        </p:spPr>
        <p:txBody>
          <a:bodyPr wrap="square" lIns="0" tIns="0" rIns="0" bIns="0" rtlCol="0">
            <a:spAutoFit/>
          </a:bodyPr>
          <a:lstStyle/>
          <a:p>
            <a:pPr algn="ctr"/>
            <a:r>
              <a:rPr lang="ja-JP" altLang="en-US" sz="1150" dirty="0">
                <a:latin typeface="Meiryo UI" panose="020B0604030504040204" pitchFamily="50" charset="-128"/>
                <a:ea typeface="Meiryo UI" panose="020B0604030504040204" pitchFamily="50" charset="-128"/>
              </a:rPr>
              <a:t>平成</a:t>
            </a:r>
            <a:r>
              <a:rPr lang="en-US" altLang="ja-JP" sz="1150" dirty="0">
                <a:latin typeface="Meiryo UI" panose="020B0604030504040204" pitchFamily="50" charset="-128"/>
                <a:ea typeface="Meiryo UI" panose="020B0604030504040204" pitchFamily="50" charset="-128"/>
              </a:rPr>
              <a:t>25</a:t>
            </a:r>
            <a:r>
              <a:rPr lang="ja-JP" altLang="en-US" sz="1150" dirty="0">
                <a:latin typeface="Meiryo UI" panose="020B0604030504040204" pitchFamily="50" charset="-128"/>
                <a:ea typeface="Meiryo UI" panose="020B0604030504040204" pitchFamily="50" charset="-128"/>
              </a:rPr>
              <a:t>年度公表</a:t>
            </a:r>
            <a:endParaRPr lang="en-US" altLang="ja-JP" sz="1150" dirty="0">
              <a:latin typeface="Meiryo UI" panose="020B0604030504040204" pitchFamily="50" charset="-128"/>
              <a:ea typeface="Meiryo UI" panose="020B0604030504040204" pitchFamily="50" charset="-128"/>
            </a:endParaRPr>
          </a:p>
        </p:txBody>
      </p:sp>
      <p:sp>
        <p:nvSpPr>
          <p:cNvPr id="116" name="テキスト ボックス 115">
            <a:extLst>
              <a:ext uri="{FF2B5EF4-FFF2-40B4-BE49-F238E27FC236}">
                <a16:creationId xmlns:a16="http://schemas.microsoft.com/office/drawing/2014/main" id="{7AC89F9D-E22C-476F-B596-1E5985A98993}"/>
              </a:ext>
            </a:extLst>
          </p:cNvPr>
          <p:cNvSpPr txBox="1"/>
          <p:nvPr/>
        </p:nvSpPr>
        <p:spPr>
          <a:xfrm>
            <a:off x="12966916" y="8298017"/>
            <a:ext cx="1629668" cy="176972"/>
          </a:xfrm>
          <a:prstGeom prst="rect">
            <a:avLst/>
          </a:prstGeom>
          <a:solidFill>
            <a:schemeClr val="bg1">
              <a:alpha val="90000"/>
            </a:schemeClr>
          </a:solidFill>
        </p:spPr>
        <p:txBody>
          <a:bodyPr wrap="square" lIns="0" tIns="0" rIns="0" bIns="0" rtlCol="0">
            <a:spAutoFit/>
          </a:bodyPr>
          <a:lstStyle/>
          <a:p>
            <a:pPr algn="ctr"/>
            <a:r>
              <a:rPr lang="ja-JP" altLang="en-US" sz="1150" dirty="0">
                <a:latin typeface="Meiryo UI" panose="020B0604030504040204" pitchFamily="50" charset="-128"/>
                <a:ea typeface="Meiryo UI" panose="020B0604030504040204" pitchFamily="50" charset="-128"/>
              </a:rPr>
              <a:t>令和７年度公表</a:t>
            </a:r>
            <a:endParaRPr lang="en-US" altLang="ja-JP" sz="1150" dirty="0">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75974637-765D-4886-B2D8-32CDB992E754}"/>
              </a:ext>
            </a:extLst>
          </p:cNvPr>
          <p:cNvPicPr>
            <a:picLocks noChangeAspect="1"/>
          </p:cNvPicPr>
          <p:nvPr/>
        </p:nvPicPr>
        <p:blipFill>
          <a:blip r:embed="rId5"/>
          <a:stretch>
            <a:fillRect/>
          </a:stretch>
        </p:blipFill>
        <p:spPr>
          <a:xfrm>
            <a:off x="10404231" y="7337478"/>
            <a:ext cx="4451895" cy="739577"/>
          </a:xfrm>
          <a:prstGeom prst="rect">
            <a:avLst/>
          </a:prstGeom>
        </p:spPr>
      </p:pic>
      <p:sp>
        <p:nvSpPr>
          <p:cNvPr id="82" name="角丸四角形 203">
            <a:extLst>
              <a:ext uri="{FF2B5EF4-FFF2-40B4-BE49-F238E27FC236}">
                <a16:creationId xmlns:a16="http://schemas.microsoft.com/office/drawing/2014/main" id="{3BDDCC28-EBC5-4635-811F-D6548CEE8930}"/>
              </a:ext>
            </a:extLst>
          </p:cNvPr>
          <p:cNvSpPr/>
          <p:nvPr/>
        </p:nvSpPr>
        <p:spPr bwMode="gray">
          <a:xfrm>
            <a:off x="92597" y="4120431"/>
            <a:ext cx="4998878" cy="6337365"/>
          </a:xfrm>
          <a:prstGeom prst="roundRect">
            <a:avLst>
              <a:gd name="adj" fmla="val 1350"/>
            </a:avLst>
          </a:prstGeom>
          <a:noFill/>
          <a:ln w="41275">
            <a:solidFill>
              <a:schemeClr val="accent1">
                <a:lumMod val="75000"/>
              </a:schemeClr>
            </a:solidFill>
          </a:ln>
          <a:effectLst>
            <a:softEdge rad="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274"/>
          </a:p>
        </p:txBody>
      </p:sp>
      <p:sp>
        <p:nvSpPr>
          <p:cNvPr id="83" name="テキスト ボックス 82">
            <a:extLst>
              <a:ext uri="{FF2B5EF4-FFF2-40B4-BE49-F238E27FC236}">
                <a16:creationId xmlns:a16="http://schemas.microsoft.com/office/drawing/2014/main" id="{DC58D256-C040-4BB1-A338-C58B4B98EF0A}"/>
              </a:ext>
            </a:extLst>
          </p:cNvPr>
          <p:cNvSpPr txBox="1"/>
          <p:nvPr/>
        </p:nvSpPr>
        <p:spPr>
          <a:xfrm>
            <a:off x="704518" y="4270038"/>
            <a:ext cx="4190961" cy="357660"/>
          </a:xfrm>
          <a:prstGeom prst="rect">
            <a:avLst/>
          </a:prstGeom>
          <a:noFill/>
          <a:ln>
            <a:noFill/>
          </a:ln>
        </p:spPr>
        <p:txBody>
          <a:bodyPr wrap="square" lIns="109915" tIns="54958" rIns="54958" bIns="54958" rtlCol="0" anchor="ctr" anchorCtr="0">
            <a:spAutoFit/>
          </a:bodyPr>
          <a:lstStyle/>
          <a:p>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水門の耐震化等の推進 </a:t>
            </a:r>
            <a:r>
              <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都市整備部</a:t>
            </a:r>
            <a:r>
              <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84" name="正方形/長方形 83">
            <a:extLst>
              <a:ext uri="{FF2B5EF4-FFF2-40B4-BE49-F238E27FC236}">
                <a16:creationId xmlns:a16="http://schemas.microsoft.com/office/drawing/2014/main" id="{EEE264E5-2490-429D-9AB7-FC2EC5289EB3}"/>
              </a:ext>
            </a:extLst>
          </p:cNvPr>
          <p:cNvSpPr/>
          <p:nvPr/>
        </p:nvSpPr>
        <p:spPr>
          <a:xfrm>
            <a:off x="354363" y="5831444"/>
            <a:ext cx="4719316" cy="173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ts val="1527"/>
              </a:lnSpc>
            </a:pPr>
            <a:r>
              <a:rPr lang="ja-JP" altLang="en-US" sz="1145" dirty="0">
                <a:solidFill>
                  <a:schemeClr val="tx1"/>
                </a:solidFill>
                <a:latin typeface="Meiryo UI" panose="020B0604030504040204" pitchFamily="50" charset="-128"/>
                <a:ea typeface="Meiryo UI" panose="020B0604030504040204" pitchFamily="50" charset="-128"/>
              </a:rPr>
              <a:t>➢木津川水門の更新工事を推進（</a:t>
            </a:r>
            <a:r>
              <a:rPr lang="en-US" altLang="ja-JP" sz="1145" dirty="0">
                <a:solidFill>
                  <a:schemeClr val="tx1"/>
                </a:solidFill>
                <a:latin typeface="Meiryo UI" panose="020B0604030504040204" pitchFamily="50" charset="-128"/>
                <a:ea typeface="Meiryo UI" panose="020B0604030504040204" pitchFamily="50" charset="-128"/>
              </a:rPr>
              <a:t>R</a:t>
            </a:r>
            <a:r>
              <a:rPr lang="ja-JP" altLang="en-US" sz="1145" dirty="0">
                <a:solidFill>
                  <a:schemeClr val="tx1"/>
                </a:solidFill>
                <a:latin typeface="Meiryo UI" panose="020B0604030504040204" pitchFamily="50" charset="-128"/>
                <a:ea typeface="Meiryo UI" panose="020B0604030504040204" pitchFamily="50" charset="-128"/>
              </a:rPr>
              <a:t>４年度～）　</a:t>
            </a:r>
            <a:endParaRPr lang="en-US" altLang="ja-JP" sz="1145" b="1" u="sng" dirty="0">
              <a:solidFill>
                <a:schemeClr val="tx1"/>
              </a:solidFill>
              <a:latin typeface="Meiryo UI" panose="020B0604030504040204" pitchFamily="50" charset="-128"/>
              <a:ea typeface="Meiryo UI" panose="020B0604030504040204" pitchFamily="50" charset="-128"/>
            </a:endParaRPr>
          </a:p>
        </p:txBody>
      </p:sp>
      <p:sp>
        <p:nvSpPr>
          <p:cNvPr id="85" name="正方形/長方形 84">
            <a:extLst>
              <a:ext uri="{FF2B5EF4-FFF2-40B4-BE49-F238E27FC236}">
                <a16:creationId xmlns:a16="http://schemas.microsoft.com/office/drawing/2014/main" id="{10CE5BB9-E8B1-4C96-BEB8-8538E88A20E2}"/>
              </a:ext>
            </a:extLst>
          </p:cNvPr>
          <p:cNvSpPr/>
          <p:nvPr/>
        </p:nvSpPr>
        <p:spPr>
          <a:xfrm>
            <a:off x="283052" y="5080732"/>
            <a:ext cx="4617967" cy="329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ja-JP" altLang="en-US" sz="1069" dirty="0">
                <a:solidFill>
                  <a:schemeClr val="tx1"/>
                </a:solidFill>
                <a:latin typeface="Meiryo UI" panose="020B0604030504040204" pitchFamily="50" charset="-128"/>
                <a:ea typeface="Meiryo UI" panose="020B0604030504040204" pitchFamily="50" charset="-128"/>
              </a:rPr>
              <a:t>➢老朽化が進んでいる三大水門（安治川水門、尻無川水門、木津川水門）を</a:t>
            </a:r>
            <a:endParaRPr lang="en-US" altLang="ja-JP" sz="1069" dirty="0">
              <a:solidFill>
                <a:schemeClr val="tx1"/>
              </a:solidFill>
              <a:latin typeface="Meiryo UI" panose="020B0604030504040204" pitchFamily="50" charset="-128"/>
              <a:ea typeface="Meiryo UI" panose="020B0604030504040204" pitchFamily="50" charset="-128"/>
            </a:endParaRPr>
          </a:p>
          <a:p>
            <a:r>
              <a:rPr lang="ja-JP" altLang="en-US" sz="1069" dirty="0">
                <a:solidFill>
                  <a:schemeClr val="tx1"/>
                </a:solidFill>
                <a:latin typeface="Meiryo UI" panose="020B0604030504040204" pitchFamily="50" charset="-128"/>
                <a:ea typeface="Meiryo UI" panose="020B0604030504040204" pitchFamily="50" charset="-128"/>
              </a:rPr>
              <a:t>　 高潮対策に加え、南海トラフ巨大地震による津波にも対応できる水門として更新。</a:t>
            </a:r>
          </a:p>
        </p:txBody>
      </p:sp>
      <p:sp>
        <p:nvSpPr>
          <p:cNvPr id="86" name="楕円 85">
            <a:extLst>
              <a:ext uri="{FF2B5EF4-FFF2-40B4-BE49-F238E27FC236}">
                <a16:creationId xmlns:a16="http://schemas.microsoft.com/office/drawing/2014/main" id="{7679B774-4349-4A59-9873-6BB8A8642BE2}"/>
              </a:ext>
            </a:extLst>
          </p:cNvPr>
          <p:cNvSpPr/>
          <p:nvPr/>
        </p:nvSpPr>
        <p:spPr>
          <a:xfrm>
            <a:off x="230148" y="4181702"/>
            <a:ext cx="402886" cy="410758"/>
          </a:xfrm>
          <a:prstGeom prst="ellipse">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ja-JP" altLang="en-US" sz="1603"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２</a:t>
            </a:r>
          </a:p>
        </p:txBody>
      </p:sp>
      <p:sp>
        <p:nvSpPr>
          <p:cNvPr id="88" name="テキスト ボックス 87">
            <a:extLst>
              <a:ext uri="{FF2B5EF4-FFF2-40B4-BE49-F238E27FC236}">
                <a16:creationId xmlns:a16="http://schemas.microsoft.com/office/drawing/2014/main" id="{E8843AAC-0762-4446-B16B-40E6252036AD}"/>
              </a:ext>
            </a:extLst>
          </p:cNvPr>
          <p:cNvSpPr txBox="1"/>
          <p:nvPr/>
        </p:nvSpPr>
        <p:spPr>
          <a:xfrm>
            <a:off x="192178" y="4172866"/>
            <a:ext cx="524481" cy="152671"/>
          </a:xfrm>
          <a:prstGeom prst="rect">
            <a:avLst/>
          </a:prstGeom>
          <a:noFill/>
          <a:effectLst/>
        </p:spPr>
        <p:txBody>
          <a:bodyPr wrap="square" lIns="0" tIns="0" rIns="0" bIns="0" rtlCol="0">
            <a:spAutoFit/>
          </a:bodyPr>
          <a:lstStyle/>
          <a:p>
            <a:r>
              <a:rPr lang="ja-JP" altLang="en-US" sz="992" b="1" dirty="0">
                <a:ln w="3175">
                  <a:solidFill>
                    <a:schemeClr val="tx1"/>
                  </a:solidFill>
                </a:ln>
                <a:solidFill>
                  <a:schemeClr val="bg1"/>
                </a:solidFill>
                <a:effectLst>
                  <a:outerShdw blurRad="50800" dist="38100" algn="l" rotWithShape="0">
                    <a:prstClr val="black">
                      <a:alpha val="40000"/>
                    </a:prstClr>
                  </a:outerShdw>
                </a:effectLst>
                <a:latin typeface="Meiryo UI" panose="020B0604030504040204" pitchFamily="50" charset="-128"/>
                <a:ea typeface="Meiryo UI" panose="020B0604030504040204" pitchFamily="50" charset="-128"/>
              </a:rPr>
              <a:t>アクション</a:t>
            </a:r>
          </a:p>
        </p:txBody>
      </p:sp>
      <p:sp>
        <p:nvSpPr>
          <p:cNvPr id="93" name="角丸四角形 132">
            <a:extLst>
              <a:ext uri="{FF2B5EF4-FFF2-40B4-BE49-F238E27FC236}">
                <a16:creationId xmlns:a16="http://schemas.microsoft.com/office/drawing/2014/main" id="{7C93EC1F-5AA8-4CFF-AB2B-E207F2CFF96D}"/>
              </a:ext>
            </a:extLst>
          </p:cNvPr>
          <p:cNvSpPr/>
          <p:nvPr/>
        </p:nvSpPr>
        <p:spPr bwMode="gray">
          <a:xfrm>
            <a:off x="128674" y="6328520"/>
            <a:ext cx="4903540" cy="4058441"/>
          </a:xfrm>
          <a:prstGeom prst="roundRect">
            <a:avLst>
              <a:gd name="adj" fmla="val 5506"/>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t" anchorCtr="0"/>
          <a:lstStyle/>
          <a:p>
            <a:pPr>
              <a:lnSpc>
                <a:spcPts val="3817"/>
              </a:lnSpc>
            </a:pPr>
            <a:endParaRPr lang="en-US"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r>
              <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90"/>
              </a:lnSpc>
            </a:pPr>
            <a:endParaRPr lang="ja-JP" altLang="en-US"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en-US"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ja-JP"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角丸四角形 188">
            <a:extLst>
              <a:ext uri="{FF2B5EF4-FFF2-40B4-BE49-F238E27FC236}">
                <a16:creationId xmlns:a16="http://schemas.microsoft.com/office/drawing/2014/main" id="{EE595A23-D9F1-4104-BAD5-C3703CABE3F6}"/>
              </a:ext>
            </a:extLst>
          </p:cNvPr>
          <p:cNvSpPr/>
          <p:nvPr/>
        </p:nvSpPr>
        <p:spPr>
          <a:xfrm>
            <a:off x="341650" y="5500883"/>
            <a:ext cx="1294177" cy="274585"/>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R</a:t>
            </a:r>
            <a:r>
              <a:rPr lang="ja-JP" altLang="en-US"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７年度実績</a:t>
            </a:r>
          </a:p>
        </p:txBody>
      </p:sp>
      <p:sp>
        <p:nvSpPr>
          <p:cNvPr id="118" name="角丸四角形 193">
            <a:extLst>
              <a:ext uri="{FF2B5EF4-FFF2-40B4-BE49-F238E27FC236}">
                <a16:creationId xmlns:a16="http://schemas.microsoft.com/office/drawing/2014/main" id="{7EF1163A-79A0-47E9-B829-9111E1E0CCFA}"/>
              </a:ext>
            </a:extLst>
          </p:cNvPr>
          <p:cNvSpPr/>
          <p:nvPr/>
        </p:nvSpPr>
        <p:spPr>
          <a:xfrm>
            <a:off x="341650" y="4773069"/>
            <a:ext cx="1322743" cy="264614"/>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アクションの内容</a:t>
            </a:r>
          </a:p>
        </p:txBody>
      </p:sp>
      <p:sp>
        <p:nvSpPr>
          <p:cNvPr id="119" name="テキスト ボックス 118">
            <a:extLst>
              <a:ext uri="{FF2B5EF4-FFF2-40B4-BE49-F238E27FC236}">
                <a16:creationId xmlns:a16="http://schemas.microsoft.com/office/drawing/2014/main" id="{50329E03-F901-45C3-BC96-96F30EDB10CF}"/>
              </a:ext>
            </a:extLst>
          </p:cNvPr>
          <p:cNvSpPr txBox="1"/>
          <p:nvPr/>
        </p:nvSpPr>
        <p:spPr>
          <a:xfrm>
            <a:off x="107902" y="4525428"/>
            <a:ext cx="598241" cy="256865"/>
          </a:xfrm>
          <a:prstGeom prst="rect">
            <a:avLst/>
          </a:prstGeom>
          <a:noFill/>
        </p:spPr>
        <p:txBody>
          <a:bodyPr wrap="none" rtlCol="0">
            <a:spAutoFit/>
          </a:bodyPr>
          <a:lstStyle/>
          <a:p>
            <a:r>
              <a:rPr lang="en-US" altLang="ja-JP" sz="1069" b="1" dirty="0">
                <a:latin typeface="Meiryo UI" panose="020B0604030504040204" pitchFamily="50" charset="-128"/>
                <a:ea typeface="Meiryo UI" panose="020B0604030504040204" pitchFamily="50" charset="-128"/>
              </a:rPr>
              <a:t>【</a:t>
            </a:r>
            <a:r>
              <a:rPr lang="ja-JP" altLang="en-US" sz="1069" b="1" dirty="0">
                <a:latin typeface="Meiryo UI" panose="020B0604030504040204" pitchFamily="50" charset="-128"/>
                <a:ea typeface="Meiryo UI" panose="020B0604030504040204" pitchFamily="50" charset="-128"/>
              </a:rPr>
              <a:t>重点</a:t>
            </a:r>
            <a:r>
              <a:rPr lang="en-US" altLang="ja-JP" sz="1069" b="1" dirty="0">
                <a:latin typeface="Meiryo UI" panose="020B0604030504040204" pitchFamily="50" charset="-128"/>
                <a:ea typeface="Meiryo UI" panose="020B0604030504040204" pitchFamily="50" charset="-128"/>
              </a:rPr>
              <a:t>】</a:t>
            </a:r>
            <a:endParaRPr lang="ja-JP" altLang="en-US" sz="1069" b="1" dirty="0">
              <a:latin typeface="Meiryo UI" panose="020B0604030504040204" pitchFamily="50" charset="-128"/>
              <a:ea typeface="Meiryo UI" panose="020B0604030504040204" pitchFamily="50" charset="-128"/>
            </a:endParaRPr>
          </a:p>
        </p:txBody>
      </p:sp>
      <p:sp>
        <p:nvSpPr>
          <p:cNvPr id="120" name="正方形/長方形 119">
            <a:extLst>
              <a:ext uri="{FF2B5EF4-FFF2-40B4-BE49-F238E27FC236}">
                <a16:creationId xmlns:a16="http://schemas.microsoft.com/office/drawing/2014/main" id="{F76E23FC-9638-4985-9F17-91A9F8AB3142}"/>
              </a:ext>
            </a:extLst>
          </p:cNvPr>
          <p:cNvSpPr/>
          <p:nvPr/>
        </p:nvSpPr>
        <p:spPr>
          <a:xfrm>
            <a:off x="354363" y="6061218"/>
            <a:ext cx="4719316" cy="173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ts val="1527"/>
              </a:lnSpc>
            </a:pPr>
            <a:r>
              <a:rPr lang="ja-JP" altLang="en-US" sz="1145" dirty="0">
                <a:solidFill>
                  <a:schemeClr val="tx1"/>
                </a:solidFill>
                <a:latin typeface="Meiryo UI" panose="020B0604030504040204" pitchFamily="50" charset="-128"/>
                <a:ea typeface="Meiryo UI" panose="020B0604030504040204" pitchFamily="50" charset="-128"/>
              </a:rPr>
              <a:t>➢安治川水門の更新工事を推進（</a:t>
            </a:r>
            <a:r>
              <a:rPr lang="en-US" altLang="ja-JP" sz="1145" dirty="0">
                <a:solidFill>
                  <a:schemeClr val="tx1"/>
                </a:solidFill>
                <a:latin typeface="Meiryo UI" panose="020B0604030504040204" pitchFamily="50" charset="-128"/>
                <a:ea typeface="Meiryo UI" panose="020B0604030504040204" pitchFamily="50" charset="-128"/>
              </a:rPr>
              <a:t>R</a:t>
            </a:r>
            <a:r>
              <a:rPr lang="ja-JP" altLang="en-US" sz="1145" dirty="0">
                <a:solidFill>
                  <a:schemeClr val="tx1"/>
                </a:solidFill>
                <a:latin typeface="Meiryo UI" panose="020B0604030504040204" pitchFamily="50" charset="-128"/>
                <a:ea typeface="Meiryo UI" panose="020B0604030504040204" pitchFamily="50" charset="-128"/>
              </a:rPr>
              <a:t>６年度～）　</a:t>
            </a:r>
            <a:endParaRPr lang="en-US" altLang="ja-JP" sz="1145" b="1" u="sng" dirty="0">
              <a:solidFill>
                <a:schemeClr val="tx1"/>
              </a:solidFill>
              <a:latin typeface="Meiryo UI" panose="020B0604030504040204" pitchFamily="50" charset="-128"/>
              <a:ea typeface="Meiryo UI" panose="020B0604030504040204" pitchFamily="50" charset="-128"/>
            </a:endParaRPr>
          </a:p>
        </p:txBody>
      </p:sp>
      <p:pic>
        <p:nvPicPr>
          <p:cNvPr id="121" name="図 120">
            <a:extLst>
              <a:ext uri="{FF2B5EF4-FFF2-40B4-BE49-F238E27FC236}">
                <a16:creationId xmlns:a16="http://schemas.microsoft.com/office/drawing/2014/main" id="{E143C5C2-F089-4DC8-9CAB-17EF0EB938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07" r="9719"/>
          <a:stretch/>
        </p:blipFill>
        <p:spPr>
          <a:xfrm>
            <a:off x="186056" y="8654858"/>
            <a:ext cx="2351520" cy="1227265"/>
          </a:xfrm>
          <a:prstGeom prst="rect">
            <a:avLst/>
          </a:prstGeom>
          <a:ln>
            <a:solidFill>
              <a:schemeClr val="tx1"/>
            </a:solidFill>
          </a:ln>
        </p:spPr>
      </p:pic>
      <p:sp>
        <p:nvSpPr>
          <p:cNvPr id="122" name="テキスト ボックス 121">
            <a:extLst>
              <a:ext uri="{FF2B5EF4-FFF2-40B4-BE49-F238E27FC236}">
                <a16:creationId xmlns:a16="http://schemas.microsoft.com/office/drawing/2014/main" id="{2D9119A2-3C26-4516-8227-3258DAD1C212}"/>
              </a:ext>
            </a:extLst>
          </p:cNvPr>
          <p:cNvSpPr txBox="1"/>
          <p:nvPr/>
        </p:nvSpPr>
        <p:spPr>
          <a:xfrm>
            <a:off x="437967" y="8465684"/>
            <a:ext cx="1940855" cy="176972"/>
          </a:xfrm>
          <a:prstGeom prst="rect">
            <a:avLst/>
          </a:prstGeom>
          <a:solidFill>
            <a:schemeClr val="bg1">
              <a:alpha val="90000"/>
            </a:schemeClr>
          </a:solidFill>
        </p:spPr>
        <p:txBody>
          <a:bodyPr wrap="square" lIns="0" tIns="0" rIns="0" bIns="0" rtlCol="0">
            <a:spAutoFit/>
          </a:bodyPr>
          <a:lstStyle/>
          <a:p>
            <a:pPr algn="ctr"/>
            <a:r>
              <a:rPr lang="ja-JP" altLang="en-US" sz="1150" dirty="0">
                <a:latin typeface="Meiryo UI" panose="020B0604030504040204" pitchFamily="50" charset="-128"/>
                <a:ea typeface="Meiryo UI" panose="020B0604030504040204" pitchFamily="50" charset="-128"/>
              </a:rPr>
              <a:t>木津川新水門完成イメージ　</a:t>
            </a:r>
            <a:endParaRPr lang="en-US" altLang="ja-JP" sz="1150" dirty="0">
              <a:latin typeface="Meiryo UI" panose="020B0604030504040204" pitchFamily="50" charset="-128"/>
              <a:ea typeface="Meiryo UI" panose="020B0604030504040204" pitchFamily="50" charset="-128"/>
            </a:endParaRPr>
          </a:p>
        </p:txBody>
      </p:sp>
      <p:pic>
        <p:nvPicPr>
          <p:cNvPr id="124" name="図 123">
            <a:extLst>
              <a:ext uri="{FF2B5EF4-FFF2-40B4-BE49-F238E27FC236}">
                <a16:creationId xmlns:a16="http://schemas.microsoft.com/office/drawing/2014/main" id="{33610436-4EA1-45B3-8684-9A9F280B68D1}"/>
              </a:ext>
            </a:extLst>
          </p:cNvPr>
          <p:cNvPicPr>
            <a:picLocks noChangeAspect="1"/>
          </p:cNvPicPr>
          <p:nvPr/>
        </p:nvPicPr>
        <p:blipFill rotWithShape="1">
          <a:blip r:embed="rId7"/>
          <a:srcRect r="14999" b="11261"/>
          <a:stretch/>
        </p:blipFill>
        <p:spPr>
          <a:xfrm>
            <a:off x="2661502" y="8643236"/>
            <a:ext cx="2302434" cy="1228439"/>
          </a:xfrm>
          <a:prstGeom prst="rect">
            <a:avLst/>
          </a:prstGeom>
          <a:ln>
            <a:solidFill>
              <a:schemeClr val="tx1"/>
            </a:solidFill>
          </a:ln>
        </p:spPr>
      </p:pic>
      <p:sp>
        <p:nvSpPr>
          <p:cNvPr id="125" name="テキスト ボックス 124">
            <a:extLst>
              <a:ext uri="{FF2B5EF4-FFF2-40B4-BE49-F238E27FC236}">
                <a16:creationId xmlns:a16="http://schemas.microsoft.com/office/drawing/2014/main" id="{C4021669-3A94-4BA2-980E-C157398E44FB}"/>
              </a:ext>
            </a:extLst>
          </p:cNvPr>
          <p:cNvSpPr txBox="1"/>
          <p:nvPr/>
        </p:nvSpPr>
        <p:spPr>
          <a:xfrm>
            <a:off x="2900223" y="8451496"/>
            <a:ext cx="1906896" cy="176972"/>
          </a:xfrm>
          <a:prstGeom prst="rect">
            <a:avLst/>
          </a:prstGeom>
          <a:solidFill>
            <a:schemeClr val="bg1">
              <a:alpha val="90000"/>
            </a:schemeClr>
          </a:solidFill>
        </p:spPr>
        <p:txBody>
          <a:bodyPr wrap="square" lIns="0" tIns="0" rIns="0" bIns="0" rtlCol="0">
            <a:spAutoFit/>
          </a:bodyPr>
          <a:lstStyle/>
          <a:p>
            <a:pPr algn="ctr"/>
            <a:r>
              <a:rPr lang="ja-JP" altLang="en-US" sz="1150" dirty="0">
                <a:latin typeface="Meiryo UI" panose="020B0604030504040204" pitchFamily="50" charset="-128"/>
                <a:ea typeface="Meiryo UI" panose="020B0604030504040204" pitchFamily="50" charset="-128"/>
              </a:rPr>
              <a:t>安治川新水門完成イメージ　</a:t>
            </a:r>
            <a:endParaRPr lang="en-US" altLang="ja-JP" sz="1150" dirty="0">
              <a:latin typeface="Meiryo UI" panose="020B0604030504040204" pitchFamily="50" charset="-128"/>
              <a:ea typeface="Meiryo UI" panose="020B0604030504040204" pitchFamily="50" charset="-128"/>
            </a:endParaRPr>
          </a:p>
        </p:txBody>
      </p:sp>
      <p:sp>
        <p:nvSpPr>
          <p:cNvPr id="128" name="テキスト ボックス 127">
            <a:extLst>
              <a:ext uri="{FF2B5EF4-FFF2-40B4-BE49-F238E27FC236}">
                <a16:creationId xmlns:a16="http://schemas.microsoft.com/office/drawing/2014/main" id="{BA740D6F-992B-400F-B025-279BDFC582A6}"/>
              </a:ext>
            </a:extLst>
          </p:cNvPr>
          <p:cNvSpPr txBox="1"/>
          <p:nvPr/>
        </p:nvSpPr>
        <p:spPr>
          <a:xfrm>
            <a:off x="225949" y="6411843"/>
            <a:ext cx="2542546" cy="176972"/>
          </a:xfrm>
          <a:prstGeom prst="rect">
            <a:avLst/>
          </a:prstGeom>
          <a:solidFill>
            <a:schemeClr val="bg1">
              <a:alpha val="90000"/>
            </a:schemeClr>
          </a:solidFill>
        </p:spPr>
        <p:txBody>
          <a:bodyPr wrap="square" lIns="0" tIns="0" rIns="0" bIns="0" rtlCol="0">
            <a:spAutoFit/>
          </a:bodyPr>
          <a:lstStyle/>
          <a:p>
            <a:pPr algn="ctr"/>
            <a:r>
              <a:rPr lang="ja-JP" altLang="en-US" sz="1150" dirty="0">
                <a:latin typeface="Meiryo UI" panose="020B0604030504040204" pitchFamily="50" charset="-128"/>
                <a:ea typeface="Meiryo UI" panose="020B0604030504040204" pitchFamily="50" charset="-128"/>
              </a:rPr>
              <a:t>木津川新水門の工事状況　　</a:t>
            </a:r>
            <a:endParaRPr lang="en-US" altLang="ja-JP" sz="1150" dirty="0">
              <a:latin typeface="Meiryo UI" panose="020B0604030504040204" pitchFamily="50" charset="-128"/>
              <a:ea typeface="Meiryo UI" panose="020B0604030504040204" pitchFamily="50" charset="-128"/>
            </a:endParaRPr>
          </a:p>
        </p:txBody>
      </p:sp>
      <p:pic>
        <p:nvPicPr>
          <p:cNvPr id="137" name="図 136">
            <a:extLst>
              <a:ext uri="{FF2B5EF4-FFF2-40B4-BE49-F238E27FC236}">
                <a16:creationId xmlns:a16="http://schemas.microsoft.com/office/drawing/2014/main" id="{30750F92-89BD-49AA-9E3A-8EB7F23561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3366"/>
          <a:stretch/>
        </p:blipFill>
        <p:spPr>
          <a:xfrm>
            <a:off x="3312791" y="6621899"/>
            <a:ext cx="1624979" cy="1192756"/>
          </a:xfrm>
          <a:prstGeom prst="rect">
            <a:avLst/>
          </a:prstGeom>
        </p:spPr>
      </p:pic>
      <p:sp>
        <p:nvSpPr>
          <p:cNvPr id="139" name="正方形/長方形 138">
            <a:extLst>
              <a:ext uri="{FF2B5EF4-FFF2-40B4-BE49-F238E27FC236}">
                <a16:creationId xmlns:a16="http://schemas.microsoft.com/office/drawing/2014/main" id="{379650C0-20F9-4C69-9E62-BD197BFD90E6}"/>
              </a:ext>
            </a:extLst>
          </p:cNvPr>
          <p:cNvSpPr/>
          <p:nvPr/>
        </p:nvSpPr>
        <p:spPr>
          <a:xfrm>
            <a:off x="1750646" y="7903783"/>
            <a:ext cx="2444188" cy="182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ts val="1527"/>
              </a:lnSpc>
            </a:pPr>
            <a:r>
              <a:rPr lang="ja-JP" altLang="en-US" sz="100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本体工事に必要となる仮設工事など</a:t>
            </a:r>
            <a:r>
              <a:rPr lang="ja-JP" altLang="en-US" sz="1000" dirty="0">
                <a:solidFill>
                  <a:schemeClr val="tx1"/>
                </a:solidFill>
                <a:latin typeface="Meiryo UI" panose="020B0604030504040204" pitchFamily="50" charset="-128"/>
                <a:ea typeface="Meiryo UI" panose="020B0604030504040204" pitchFamily="50" charset="-128"/>
              </a:rPr>
              <a:t>を実施</a:t>
            </a:r>
          </a:p>
        </p:txBody>
      </p:sp>
      <p:sp>
        <p:nvSpPr>
          <p:cNvPr id="140" name="正方形/長方形 139">
            <a:extLst>
              <a:ext uri="{FF2B5EF4-FFF2-40B4-BE49-F238E27FC236}">
                <a16:creationId xmlns:a16="http://schemas.microsoft.com/office/drawing/2014/main" id="{5AB463DB-66E2-49B2-B9B8-7C2EC66B0080}"/>
              </a:ext>
            </a:extLst>
          </p:cNvPr>
          <p:cNvSpPr/>
          <p:nvPr/>
        </p:nvSpPr>
        <p:spPr>
          <a:xfrm>
            <a:off x="201924" y="9949920"/>
            <a:ext cx="4763402" cy="363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ts val="1527"/>
              </a:lnSpc>
            </a:pPr>
            <a:r>
              <a:rPr lang="ja-JP" altLang="en-US" sz="1000" dirty="0">
                <a:solidFill>
                  <a:schemeClr val="tx1"/>
                </a:solidFill>
                <a:latin typeface="Meiryo UI" panose="020B0604030504040204" pitchFamily="50" charset="-128"/>
                <a:ea typeface="Meiryo UI" panose="020B0604030504040204" pitchFamily="50" charset="-128"/>
              </a:rPr>
              <a:t>➢新たな三大水門は、将来的に予測されている気候変動による海面上昇などを考慮した高潮</a:t>
            </a:r>
            <a:endParaRPr lang="en-US" altLang="ja-JP" sz="1000" dirty="0">
              <a:solidFill>
                <a:schemeClr val="tx1"/>
              </a:solidFill>
              <a:latin typeface="Meiryo UI" panose="020B0604030504040204" pitchFamily="50" charset="-128"/>
              <a:ea typeface="Meiryo UI" panose="020B0604030504040204" pitchFamily="50" charset="-128"/>
            </a:endParaRPr>
          </a:p>
          <a:p>
            <a:pPr>
              <a:lnSpc>
                <a:spcPts val="1527"/>
              </a:lnSpc>
            </a:pPr>
            <a:r>
              <a:rPr lang="ja-JP" altLang="en-US" sz="1000" dirty="0">
                <a:solidFill>
                  <a:schemeClr val="tx1"/>
                </a:solidFill>
                <a:latin typeface="Meiryo UI" panose="020B0604030504040204" pitchFamily="50" charset="-128"/>
                <a:ea typeface="Meiryo UI" panose="020B0604030504040204" pitchFamily="50" charset="-128"/>
              </a:rPr>
              <a:t>　 や南海トラフでの地震による津波にも対応が可能。</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141" name="矢印: 下 140">
            <a:extLst>
              <a:ext uri="{FF2B5EF4-FFF2-40B4-BE49-F238E27FC236}">
                <a16:creationId xmlns:a16="http://schemas.microsoft.com/office/drawing/2014/main" id="{66BDFD06-99ED-4A7C-B48F-3D7BC8BE2B92}"/>
              </a:ext>
            </a:extLst>
          </p:cNvPr>
          <p:cNvSpPr/>
          <p:nvPr/>
        </p:nvSpPr>
        <p:spPr>
          <a:xfrm>
            <a:off x="1459628" y="8206090"/>
            <a:ext cx="484632" cy="24072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矢印: 下 141">
            <a:extLst>
              <a:ext uri="{FF2B5EF4-FFF2-40B4-BE49-F238E27FC236}">
                <a16:creationId xmlns:a16="http://schemas.microsoft.com/office/drawing/2014/main" id="{7BEA7429-D845-4161-9761-FAF0DE820C6D}"/>
              </a:ext>
            </a:extLst>
          </p:cNvPr>
          <p:cNvSpPr/>
          <p:nvPr/>
        </p:nvSpPr>
        <p:spPr>
          <a:xfrm>
            <a:off x="3882963" y="8200382"/>
            <a:ext cx="484632" cy="24072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テキスト ボックス 143">
            <a:extLst>
              <a:ext uri="{FF2B5EF4-FFF2-40B4-BE49-F238E27FC236}">
                <a16:creationId xmlns:a16="http://schemas.microsoft.com/office/drawing/2014/main" id="{37E56FDB-93B8-4883-9270-B6B41A5505E4}"/>
              </a:ext>
            </a:extLst>
          </p:cNvPr>
          <p:cNvSpPr txBox="1"/>
          <p:nvPr/>
        </p:nvSpPr>
        <p:spPr>
          <a:xfrm>
            <a:off x="3312790" y="6415731"/>
            <a:ext cx="1624979" cy="176972"/>
          </a:xfrm>
          <a:prstGeom prst="rect">
            <a:avLst/>
          </a:prstGeom>
          <a:solidFill>
            <a:schemeClr val="bg1">
              <a:alpha val="90000"/>
            </a:schemeClr>
          </a:solidFill>
        </p:spPr>
        <p:txBody>
          <a:bodyPr wrap="square" lIns="0" tIns="0" rIns="0" bIns="0" rtlCol="0">
            <a:spAutoFit/>
          </a:bodyPr>
          <a:lstStyle/>
          <a:p>
            <a:pPr algn="ctr"/>
            <a:r>
              <a:rPr lang="ja-JP" altLang="en-US" sz="1150" dirty="0">
                <a:latin typeface="Meiryo UI" panose="020B0604030504040204" pitchFamily="50" charset="-128"/>
                <a:ea typeface="Meiryo UI" panose="020B0604030504040204" pitchFamily="50" charset="-128"/>
              </a:rPr>
              <a:t>安治川新水門の工事状況　　</a:t>
            </a:r>
            <a:endParaRPr lang="en-US" altLang="ja-JP" sz="1150" dirty="0">
              <a:latin typeface="Meiryo UI" panose="020B0604030504040204" pitchFamily="50" charset="-128"/>
              <a:ea typeface="Meiryo UI" panose="020B0604030504040204" pitchFamily="50" charset="-128"/>
            </a:endParaRPr>
          </a:p>
        </p:txBody>
      </p:sp>
      <p:sp>
        <p:nvSpPr>
          <p:cNvPr id="154" name="吹き出し: 角を丸めた四角形 153">
            <a:extLst>
              <a:ext uri="{FF2B5EF4-FFF2-40B4-BE49-F238E27FC236}">
                <a16:creationId xmlns:a16="http://schemas.microsoft.com/office/drawing/2014/main" id="{43077505-796B-47D2-AE7B-F2BCE294562D}"/>
              </a:ext>
            </a:extLst>
          </p:cNvPr>
          <p:cNvSpPr/>
          <p:nvPr/>
        </p:nvSpPr>
        <p:spPr>
          <a:xfrm>
            <a:off x="4393857" y="7129026"/>
            <a:ext cx="490605" cy="227504"/>
          </a:xfrm>
          <a:prstGeom prst="wedgeRoundRectCallout">
            <a:avLst>
              <a:gd name="adj1" fmla="val -4330"/>
              <a:gd name="adj2" fmla="val 107754"/>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18000" rIns="36000" bIns="18000" rtlCol="0" anchor="ctr">
            <a:spAutoFit/>
          </a:bodyPr>
          <a:lstStyle/>
          <a:p>
            <a:pPr algn="ctr"/>
            <a:r>
              <a:rPr lang="ja-JP" altLang="en-US" sz="550" dirty="0">
                <a:solidFill>
                  <a:schemeClr val="bg1"/>
                </a:solidFill>
                <a:latin typeface="+mn-ea"/>
              </a:rPr>
              <a:t>現在の</a:t>
            </a:r>
            <a:endParaRPr lang="en-US" altLang="ja-JP" sz="550" dirty="0">
              <a:solidFill>
                <a:schemeClr val="bg1"/>
              </a:solidFill>
              <a:latin typeface="+mn-ea"/>
            </a:endParaRPr>
          </a:p>
          <a:p>
            <a:pPr algn="ctr"/>
            <a:r>
              <a:rPr lang="ja-JP" altLang="en-US" sz="550" dirty="0">
                <a:solidFill>
                  <a:schemeClr val="bg1"/>
                </a:solidFill>
                <a:latin typeface="+mn-ea"/>
              </a:rPr>
              <a:t>安治川水門</a:t>
            </a:r>
            <a:endParaRPr kumimoji="1" lang="ja-JP" altLang="en-US" sz="550" dirty="0">
              <a:solidFill>
                <a:schemeClr val="bg1"/>
              </a:solidFill>
              <a:latin typeface="+mn-ea"/>
            </a:endParaRPr>
          </a:p>
        </p:txBody>
      </p:sp>
      <p:sp>
        <p:nvSpPr>
          <p:cNvPr id="156" name="テキスト ボックス 155">
            <a:extLst>
              <a:ext uri="{FF2B5EF4-FFF2-40B4-BE49-F238E27FC236}">
                <a16:creationId xmlns:a16="http://schemas.microsoft.com/office/drawing/2014/main" id="{C5B20F1A-B94A-46EF-814E-2F5BA38A0D6A}"/>
              </a:ext>
            </a:extLst>
          </p:cNvPr>
          <p:cNvSpPr txBox="1"/>
          <p:nvPr/>
        </p:nvSpPr>
        <p:spPr>
          <a:xfrm>
            <a:off x="4432922" y="6794593"/>
            <a:ext cx="288032" cy="76944"/>
          </a:xfrm>
          <a:prstGeom prst="rect">
            <a:avLst/>
          </a:prstGeom>
          <a:solidFill>
            <a:schemeClr val="bg1">
              <a:alpha val="90000"/>
            </a:schemeClr>
          </a:solidFill>
        </p:spPr>
        <p:txBody>
          <a:bodyPr wrap="square" lIns="36000" tIns="0" rIns="36000" bIns="0" rtlCol="0">
            <a:spAutoFit/>
          </a:bodyPr>
          <a:lstStyle/>
          <a:p>
            <a:r>
              <a:rPr lang="ja-JP" altLang="en-US" sz="500" dirty="0"/>
              <a:t>安治川</a:t>
            </a:r>
            <a:endParaRPr kumimoji="1" lang="ja-JP" altLang="en-US" sz="500" dirty="0"/>
          </a:p>
        </p:txBody>
      </p:sp>
      <p:sp>
        <p:nvSpPr>
          <p:cNvPr id="162" name="矢印: 下 161">
            <a:extLst>
              <a:ext uri="{FF2B5EF4-FFF2-40B4-BE49-F238E27FC236}">
                <a16:creationId xmlns:a16="http://schemas.microsoft.com/office/drawing/2014/main" id="{825921E9-F22A-4C63-95C4-3EEACE0DCE1F}"/>
              </a:ext>
            </a:extLst>
          </p:cNvPr>
          <p:cNvSpPr/>
          <p:nvPr/>
        </p:nvSpPr>
        <p:spPr>
          <a:xfrm>
            <a:off x="4523071" y="6907598"/>
            <a:ext cx="107733" cy="185367"/>
          </a:xfrm>
          <a:prstGeom prst="down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テキスト ボックス 169">
            <a:extLst>
              <a:ext uri="{FF2B5EF4-FFF2-40B4-BE49-F238E27FC236}">
                <a16:creationId xmlns:a16="http://schemas.microsoft.com/office/drawing/2014/main" id="{BD6FC612-73FF-4F21-9990-11720CF243C2}"/>
              </a:ext>
            </a:extLst>
          </p:cNvPr>
          <p:cNvSpPr txBox="1"/>
          <p:nvPr/>
        </p:nvSpPr>
        <p:spPr>
          <a:xfrm>
            <a:off x="3661303" y="7338549"/>
            <a:ext cx="372153" cy="153888"/>
          </a:xfrm>
          <a:prstGeom prst="rect">
            <a:avLst/>
          </a:prstGeom>
          <a:solidFill>
            <a:schemeClr val="bg1">
              <a:alpha val="90000"/>
            </a:schemeClr>
          </a:solidFill>
          <a:ln w="12700">
            <a:solidFill>
              <a:schemeClr val="tx1"/>
            </a:solidFill>
          </a:ln>
        </p:spPr>
        <p:txBody>
          <a:bodyPr wrap="square" lIns="36000" tIns="0" rIns="36000" bIns="0" rtlCol="0">
            <a:spAutoFit/>
          </a:bodyPr>
          <a:lstStyle/>
          <a:p>
            <a:r>
              <a:rPr kumimoji="1" lang="ja-JP" altLang="en-US" sz="500" dirty="0"/>
              <a:t>右岸側の工事ヤード</a:t>
            </a:r>
          </a:p>
        </p:txBody>
      </p:sp>
      <p:pic>
        <p:nvPicPr>
          <p:cNvPr id="171" name="図 170">
            <a:extLst>
              <a:ext uri="{FF2B5EF4-FFF2-40B4-BE49-F238E27FC236}">
                <a16:creationId xmlns:a16="http://schemas.microsoft.com/office/drawing/2014/main" id="{3E90D255-FBD0-4E86-9BB0-08009284F380}"/>
              </a:ext>
            </a:extLst>
          </p:cNvPr>
          <p:cNvPicPr>
            <a:picLocks noChangeAspect="1"/>
          </p:cNvPicPr>
          <p:nvPr/>
        </p:nvPicPr>
        <p:blipFill rotWithShape="1">
          <a:blip r:embed="rId9"/>
          <a:srcRect l="4237"/>
          <a:stretch/>
        </p:blipFill>
        <p:spPr>
          <a:xfrm>
            <a:off x="1750646" y="6620220"/>
            <a:ext cx="1522969" cy="1192756"/>
          </a:xfrm>
          <a:prstGeom prst="rect">
            <a:avLst/>
          </a:prstGeom>
        </p:spPr>
      </p:pic>
      <p:pic>
        <p:nvPicPr>
          <p:cNvPr id="172" name="図 171">
            <a:extLst>
              <a:ext uri="{FF2B5EF4-FFF2-40B4-BE49-F238E27FC236}">
                <a16:creationId xmlns:a16="http://schemas.microsoft.com/office/drawing/2014/main" id="{4128B83F-FB5F-4A63-B915-3CA4B926FB33}"/>
              </a:ext>
            </a:extLst>
          </p:cNvPr>
          <p:cNvPicPr>
            <a:picLocks noChangeAspect="1"/>
          </p:cNvPicPr>
          <p:nvPr/>
        </p:nvPicPr>
        <p:blipFill rotWithShape="1">
          <a:blip r:embed="rId10"/>
          <a:srcRect r="4350"/>
          <a:stretch/>
        </p:blipFill>
        <p:spPr>
          <a:xfrm>
            <a:off x="178975" y="6618810"/>
            <a:ext cx="1522969" cy="1194166"/>
          </a:xfrm>
          <a:prstGeom prst="rect">
            <a:avLst/>
          </a:prstGeom>
        </p:spPr>
      </p:pic>
      <p:sp>
        <p:nvSpPr>
          <p:cNvPr id="173" name="テキスト ボックス 172">
            <a:extLst>
              <a:ext uri="{FF2B5EF4-FFF2-40B4-BE49-F238E27FC236}">
                <a16:creationId xmlns:a16="http://schemas.microsoft.com/office/drawing/2014/main" id="{C40DEC90-9772-493D-A9B9-0921C55FA7AE}"/>
              </a:ext>
            </a:extLst>
          </p:cNvPr>
          <p:cNvSpPr txBox="1"/>
          <p:nvPr/>
        </p:nvSpPr>
        <p:spPr>
          <a:xfrm>
            <a:off x="934979" y="7110496"/>
            <a:ext cx="372153" cy="153888"/>
          </a:xfrm>
          <a:prstGeom prst="rect">
            <a:avLst/>
          </a:prstGeom>
          <a:solidFill>
            <a:schemeClr val="bg1">
              <a:alpha val="90000"/>
            </a:schemeClr>
          </a:solidFill>
          <a:ln w="12700">
            <a:solidFill>
              <a:schemeClr val="tx1"/>
            </a:solidFill>
          </a:ln>
        </p:spPr>
        <p:txBody>
          <a:bodyPr wrap="square" lIns="36000" tIns="0" rIns="36000" bIns="0" rtlCol="0">
            <a:spAutoFit/>
          </a:bodyPr>
          <a:lstStyle/>
          <a:p>
            <a:r>
              <a:rPr kumimoji="1" lang="ja-JP" altLang="en-US" sz="500" dirty="0"/>
              <a:t>右岸側の仮締切工</a:t>
            </a:r>
          </a:p>
        </p:txBody>
      </p:sp>
      <p:sp>
        <p:nvSpPr>
          <p:cNvPr id="174" name="テキスト ボックス 173">
            <a:extLst>
              <a:ext uri="{FF2B5EF4-FFF2-40B4-BE49-F238E27FC236}">
                <a16:creationId xmlns:a16="http://schemas.microsoft.com/office/drawing/2014/main" id="{88F1807B-8A4D-4296-ADFF-311E2FFD2D49}"/>
              </a:ext>
            </a:extLst>
          </p:cNvPr>
          <p:cNvSpPr txBox="1"/>
          <p:nvPr/>
        </p:nvSpPr>
        <p:spPr>
          <a:xfrm rot="20815972">
            <a:off x="2774503" y="7588262"/>
            <a:ext cx="288032" cy="76944"/>
          </a:xfrm>
          <a:prstGeom prst="rect">
            <a:avLst/>
          </a:prstGeom>
          <a:solidFill>
            <a:schemeClr val="bg1">
              <a:alpha val="90000"/>
            </a:schemeClr>
          </a:solidFill>
        </p:spPr>
        <p:txBody>
          <a:bodyPr wrap="square" lIns="36000" tIns="0" rIns="36000" bIns="0" rtlCol="0">
            <a:spAutoFit/>
          </a:bodyPr>
          <a:lstStyle/>
          <a:p>
            <a:r>
              <a:rPr kumimoji="1" lang="ja-JP" altLang="en-US" sz="500" dirty="0"/>
              <a:t>木津川</a:t>
            </a:r>
          </a:p>
        </p:txBody>
      </p:sp>
      <p:sp>
        <p:nvSpPr>
          <p:cNvPr id="175" name="矢印: 下 174">
            <a:extLst>
              <a:ext uri="{FF2B5EF4-FFF2-40B4-BE49-F238E27FC236}">
                <a16:creationId xmlns:a16="http://schemas.microsoft.com/office/drawing/2014/main" id="{EE149EA9-FD37-41B5-9752-216D9C5AA5AE}"/>
              </a:ext>
            </a:extLst>
          </p:cNvPr>
          <p:cNvSpPr/>
          <p:nvPr/>
        </p:nvSpPr>
        <p:spPr>
          <a:xfrm rot="4736647">
            <a:off x="2598280" y="7595610"/>
            <a:ext cx="107733" cy="185367"/>
          </a:xfrm>
          <a:prstGeom prst="down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吹き出し: 角を丸めた四角形 175">
            <a:extLst>
              <a:ext uri="{FF2B5EF4-FFF2-40B4-BE49-F238E27FC236}">
                <a16:creationId xmlns:a16="http://schemas.microsoft.com/office/drawing/2014/main" id="{F2F8259C-AD52-4658-AAC8-77EB7526F529}"/>
              </a:ext>
            </a:extLst>
          </p:cNvPr>
          <p:cNvSpPr/>
          <p:nvPr/>
        </p:nvSpPr>
        <p:spPr>
          <a:xfrm>
            <a:off x="318823" y="6593472"/>
            <a:ext cx="490605" cy="227504"/>
          </a:xfrm>
          <a:prstGeom prst="wedgeRoundRectCallout">
            <a:avLst>
              <a:gd name="adj1" fmla="val 40712"/>
              <a:gd name="adj2" fmla="val 99381"/>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18000" rIns="36000" bIns="18000" rtlCol="0" anchor="ctr">
            <a:spAutoFit/>
          </a:bodyPr>
          <a:lstStyle/>
          <a:p>
            <a:pPr algn="ctr"/>
            <a:r>
              <a:rPr lang="ja-JP" altLang="en-US" sz="550" dirty="0">
                <a:solidFill>
                  <a:schemeClr val="bg1"/>
                </a:solidFill>
                <a:latin typeface="+mn-ea"/>
              </a:rPr>
              <a:t>現在の</a:t>
            </a:r>
            <a:endParaRPr lang="en-US" altLang="ja-JP" sz="550" dirty="0">
              <a:solidFill>
                <a:schemeClr val="bg1"/>
              </a:solidFill>
              <a:latin typeface="+mn-ea"/>
            </a:endParaRPr>
          </a:p>
          <a:p>
            <a:pPr algn="ctr"/>
            <a:r>
              <a:rPr lang="ja-JP" altLang="en-US" sz="550" dirty="0">
                <a:solidFill>
                  <a:schemeClr val="bg1"/>
                </a:solidFill>
                <a:latin typeface="+mn-ea"/>
              </a:rPr>
              <a:t>木津川水門</a:t>
            </a:r>
            <a:endParaRPr kumimoji="1" lang="ja-JP" altLang="en-US" sz="550" dirty="0">
              <a:solidFill>
                <a:schemeClr val="bg1"/>
              </a:solidFill>
              <a:latin typeface="+mn-ea"/>
            </a:endParaRPr>
          </a:p>
        </p:txBody>
      </p:sp>
      <p:sp>
        <p:nvSpPr>
          <p:cNvPr id="177" name="テキスト ボックス 176">
            <a:extLst>
              <a:ext uri="{FF2B5EF4-FFF2-40B4-BE49-F238E27FC236}">
                <a16:creationId xmlns:a16="http://schemas.microsoft.com/office/drawing/2014/main" id="{55FFD16B-5B0A-4B0D-A669-CE3A93A7880D}"/>
              </a:ext>
            </a:extLst>
          </p:cNvPr>
          <p:cNvSpPr txBox="1"/>
          <p:nvPr/>
        </p:nvSpPr>
        <p:spPr>
          <a:xfrm>
            <a:off x="682686" y="7666824"/>
            <a:ext cx="288032" cy="76944"/>
          </a:xfrm>
          <a:prstGeom prst="rect">
            <a:avLst/>
          </a:prstGeom>
          <a:solidFill>
            <a:schemeClr val="bg1">
              <a:alpha val="90000"/>
            </a:schemeClr>
          </a:solidFill>
        </p:spPr>
        <p:txBody>
          <a:bodyPr wrap="square" lIns="36000" tIns="0" rIns="36000" bIns="0" rtlCol="0">
            <a:spAutoFit/>
          </a:bodyPr>
          <a:lstStyle/>
          <a:p>
            <a:r>
              <a:rPr kumimoji="1" lang="ja-JP" altLang="en-US" sz="500" dirty="0"/>
              <a:t>木津川</a:t>
            </a:r>
          </a:p>
        </p:txBody>
      </p:sp>
      <p:sp>
        <p:nvSpPr>
          <p:cNvPr id="178" name="矢印: 下 177">
            <a:extLst>
              <a:ext uri="{FF2B5EF4-FFF2-40B4-BE49-F238E27FC236}">
                <a16:creationId xmlns:a16="http://schemas.microsoft.com/office/drawing/2014/main" id="{F8086C67-B463-4FBF-948A-B6340CC841B1}"/>
              </a:ext>
            </a:extLst>
          </p:cNvPr>
          <p:cNvSpPr/>
          <p:nvPr/>
        </p:nvSpPr>
        <p:spPr>
          <a:xfrm rot="10800000">
            <a:off x="764917" y="7418741"/>
            <a:ext cx="107733" cy="185367"/>
          </a:xfrm>
          <a:prstGeom prst="down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角丸四角形 204">
            <a:extLst>
              <a:ext uri="{FF2B5EF4-FFF2-40B4-BE49-F238E27FC236}">
                <a16:creationId xmlns:a16="http://schemas.microsoft.com/office/drawing/2014/main" id="{D7C61963-C99E-4931-9B74-F5392534B808}"/>
              </a:ext>
            </a:extLst>
          </p:cNvPr>
          <p:cNvSpPr/>
          <p:nvPr/>
        </p:nvSpPr>
        <p:spPr bwMode="gray">
          <a:xfrm>
            <a:off x="5251277" y="4112356"/>
            <a:ext cx="4946192" cy="6345440"/>
          </a:xfrm>
          <a:prstGeom prst="roundRect">
            <a:avLst>
              <a:gd name="adj" fmla="val 1350"/>
            </a:avLst>
          </a:prstGeom>
          <a:solidFill>
            <a:schemeClr val="bg1"/>
          </a:solidFill>
          <a:ln w="41275">
            <a:solidFill>
              <a:schemeClr val="accent1">
                <a:lumMod val="75000"/>
              </a:schemeClr>
            </a:solidFill>
          </a:ln>
          <a:effectLst>
            <a:softEdge rad="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274" dirty="0"/>
          </a:p>
        </p:txBody>
      </p:sp>
      <p:sp>
        <p:nvSpPr>
          <p:cNvPr id="108" name="テキスト ボックス 107">
            <a:extLst>
              <a:ext uri="{FF2B5EF4-FFF2-40B4-BE49-F238E27FC236}">
                <a16:creationId xmlns:a16="http://schemas.microsoft.com/office/drawing/2014/main" id="{91AEE549-4A3C-404F-A651-E39FBE55E637}"/>
              </a:ext>
            </a:extLst>
          </p:cNvPr>
          <p:cNvSpPr txBox="1"/>
          <p:nvPr/>
        </p:nvSpPr>
        <p:spPr>
          <a:xfrm>
            <a:off x="5772277" y="4243222"/>
            <a:ext cx="4382606" cy="357660"/>
          </a:xfrm>
          <a:prstGeom prst="rect">
            <a:avLst/>
          </a:prstGeom>
          <a:noFill/>
          <a:ln>
            <a:noFill/>
          </a:ln>
        </p:spPr>
        <p:txBody>
          <a:bodyPr wrap="square" lIns="109915" tIns="54958" rIns="54958" bIns="54958" rtlCol="0" anchor="ctr" anchorCtr="0">
            <a:spAutoFit/>
          </a:bodyPr>
          <a:lstStyle/>
          <a:p>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密集市街地対策の推進 </a:t>
            </a:r>
            <a:r>
              <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都市整備部</a:t>
            </a:r>
            <a:r>
              <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126" name="楕円 125">
            <a:extLst>
              <a:ext uri="{FF2B5EF4-FFF2-40B4-BE49-F238E27FC236}">
                <a16:creationId xmlns:a16="http://schemas.microsoft.com/office/drawing/2014/main" id="{5B7AEB88-33CC-4D66-8F68-37A12FD2DB9E}"/>
              </a:ext>
            </a:extLst>
          </p:cNvPr>
          <p:cNvSpPr/>
          <p:nvPr/>
        </p:nvSpPr>
        <p:spPr>
          <a:xfrm>
            <a:off x="5326953" y="4225010"/>
            <a:ext cx="454660" cy="410758"/>
          </a:xfrm>
          <a:prstGeom prst="ellipse">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altLang="ja-JP" sz="1603"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4</a:t>
            </a:r>
            <a:endParaRPr lang="ja-JP" altLang="en-US" sz="1603"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27" name="テキスト ボックス 126">
            <a:extLst>
              <a:ext uri="{FF2B5EF4-FFF2-40B4-BE49-F238E27FC236}">
                <a16:creationId xmlns:a16="http://schemas.microsoft.com/office/drawing/2014/main" id="{F301784E-4BA0-401B-BC3F-D02BE3652218}"/>
              </a:ext>
            </a:extLst>
          </p:cNvPr>
          <p:cNvSpPr txBox="1"/>
          <p:nvPr/>
        </p:nvSpPr>
        <p:spPr>
          <a:xfrm>
            <a:off x="5322761" y="4182191"/>
            <a:ext cx="524481" cy="152671"/>
          </a:xfrm>
          <a:prstGeom prst="rect">
            <a:avLst/>
          </a:prstGeom>
          <a:noFill/>
          <a:ln>
            <a:noFill/>
          </a:ln>
        </p:spPr>
        <p:txBody>
          <a:bodyPr wrap="square" lIns="0" tIns="0" rIns="0" bIns="0" rtlCol="0">
            <a:spAutoFit/>
          </a:bodyPr>
          <a:lstStyle/>
          <a:p>
            <a:r>
              <a:rPr lang="ja-JP" altLang="en-US" sz="992" b="1" dirty="0">
                <a:ln w="3175">
                  <a:solidFill>
                    <a:schemeClr val="tx1"/>
                  </a:solidFill>
                </a:ln>
                <a:solidFill>
                  <a:schemeClr val="bg1"/>
                </a:solidFill>
                <a:effectLst>
                  <a:outerShdw blurRad="50800" dist="38100" algn="l" rotWithShape="0">
                    <a:prstClr val="black">
                      <a:alpha val="40000"/>
                    </a:prstClr>
                  </a:outerShdw>
                </a:effectLst>
                <a:latin typeface="Meiryo UI" panose="020B0604030504040204" pitchFamily="50" charset="-128"/>
                <a:ea typeface="Meiryo UI" panose="020B0604030504040204" pitchFamily="50" charset="-128"/>
              </a:rPr>
              <a:t>アクション</a:t>
            </a:r>
          </a:p>
        </p:txBody>
      </p:sp>
      <p:sp>
        <p:nvSpPr>
          <p:cNvPr id="129" name="正方形/長方形 128">
            <a:extLst>
              <a:ext uri="{FF2B5EF4-FFF2-40B4-BE49-F238E27FC236}">
                <a16:creationId xmlns:a16="http://schemas.microsoft.com/office/drawing/2014/main" id="{2C59E7E3-276B-4C13-9CE1-DF4387D5269B}"/>
              </a:ext>
            </a:extLst>
          </p:cNvPr>
          <p:cNvSpPr/>
          <p:nvPr/>
        </p:nvSpPr>
        <p:spPr>
          <a:xfrm>
            <a:off x="5311149" y="5089763"/>
            <a:ext cx="4802477" cy="879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ts val="1374"/>
              </a:lnSpc>
            </a:pPr>
            <a:r>
              <a:rPr lang="ja-JP" altLang="en-US" sz="1069" dirty="0">
                <a:solidFill>
                  <a:schemeClr val="tx1"/>
                </a:solidFill>
                <a:latin typeface="Meiryo UI" panose="020B0604030504040204" pitchFamily="50" charset="-128"/>
                <a:ea typeface="Meiryo UI" panose="020B0604030504040204" pitchFamily="50" charset="-128"/>
              </a:rPr>
              <a:t>➢「大阪府密集市街地整備方針」及び各市作成の「アクションプログラム」に基づき、大阪 </a:t>
            </a:r>
            <a:br>
              <a:rPr lang="en-US" altLang="ja-JP" sz="1069" dirty="0">
                <a:solidFill>
                  <a:schemeClr val="tx1"/>
                </a:solidFill>
                <a:latin typeface="Meiryo UI" panose="020B0604030504040204" pitchFamily="50" charset="-128"/>
                <a:ea typeface="Meiryo UI" panose="020B0604030504040204" pitchFamily="50" charset="-128"/>
              </a:rPr>
            </a:br>
            <a:r>
              <a:rPr lang="en-US" altLang="ja-JP" sz="1069" dirty="0">
                <a:solidFill>
                  <a:schemeClr val="tx1"/>
                </a:solidFill>
                <a:latin typeface="Meiryo UI" panose="020B0604030504040204" pitchFamily="50" charset="-128"/>
                <a:ea typeface="Meiryo UI" panose="020B0604030504040204" pitchFamily="50" charset="-128"/>
              </a:rPr>
              <a:t>   </a:t>
            </a:r>
            <a:r>
              <a:rPr lang="ja-JP" altLang="en-US" sz="1069" dirty="0">
                <a:solidFill>
                  <a:schemeClr val="tx1"/>
                </a:solidFill>
                <a:latin typeface="Meiryo UI" panose="020B0604030504040204" pitchFamily="50" charset="-128"/>
                <a:ea typeface="Meiryo UI" panose="020B0604030504040204" pitchFamily="50" charset="-128"/>
              </a:rPr>
              <a:t>の成長を支えるまちづくりをめざし、「災害に強いまちづくり」と「活力と魅力あふれるまちづ</a:t>
            </a:r>
            <a:br>
              <a:rPr lang="en-US" altLang="ja-JP" sz="1069" dirty="0">
                <a:solidFill>
                  <a:schemeClr val="tx1"/>
                </a:solidFill>
                <a:latin typeface="Meiryo UI" panose="020B0604030504040204" pitchFamily="50" charset="-128"/>
                <a:ea typeface="Meiryo UI" panose="020B0604030504040204" pitchFamily="50" charset="-128"/>
              </a:rPr>
            </a:br>
            <a:r>
              <a:rPr lang="ja-JP" altLang="en-US" sz="1069" dirty="0">
                <a:solidFill>
                  <a:schemeClr val="tx1"/>
                </a:solidFill>
                <a:latin typeface="Meiryo UI" panose="020B0604030504040204" pitchFamily="50" charset="-128"/>
                <a:ea typeface="Meiryo UI" panose="020B0604030504040204" pitchFamily="50" charset="-128"/>
              </a:rPr>
              <a:t>　 くり」の両輪で取組を展開。</a:t>
            </a:r>
            <a:endParaRPr lang="en-US" altLang="ja-JP" sz="1069" dirty="0">
              <a:solidFill>
                <a:schemeClr val="tx1"/>
              </a:solidFill>
              <a:latin typeface="Meiryo UI" panose="020B0604030504040204" pitchFamily="50" charset="-128"/>
              <a:ea typeface="Meiryo UI" panose="020B0604030504040204" pitchFamily="50" charset="-128"/>
            </a:endParaRPr>
          </a:p>
          <a:p>
            <a:pPr>
              <a:lnSpc>
                <a:spcPts val="1374"/>
              </a:lnSpc>
            </a:pPr>
            <a:r>
              <a:rPr lang="ja-JP" altLang="en-US" sz="1069" dirty="0">
                <a:solidFill>
                  <a:schemeClr val="tx1"/>
                </a:solidFill>
                <a:latin typeface="Meiryo UI" panose="020B0604030504040204" pitchFamily="50" charset="-128"/>
                <a:ea typeface="Meiryo UI" panose="020B0604030504040204" pitchFamily="50" charset="-128"/>
              </a:rPr>
              <a:t>➢ 「地震時等に著しく危険な密集市街地」を令和７年度末までに</a:t>
            </a:r>
            <a:r>
              <a:rPr lang="en-US" altLang="ja-JP" sz="1069" dirty="0">
                <a:solidFill>
                  <a:schemeClr val="tx1"/>
                </a:solidFill>
                <a:latin typeface="Meiryo UI" panose="020B0604030504040204" pitchFamily="50" charset="-128"/>
                <a:ea typeface="Meiryo UI" panose="020B0604030504040204" pitchFamily="50" charset="-128"/>
              </a:rPr>
              <a:t>9</a:t>
            </a:r>
            <a:r>
              <a:rPr lang="ja-JP" altLang="en-US" sz="1069" dirty="0">
                <a:solidFill>
                  <a:schemeClr val="tx1"/>
                </a:solidFill>
                <a:latin typeface="Meiryo UI" panose="020B0604030504040204" pitchFamily="50" charset="-128"/>
                <a:ea typeface="Meiryo UI" panose="020B0604030504040204" pitchFamily="50" charset="-128"/>
              </a:rPr>
              <a:t>割以上を解消、</a:t>
            </a:r>
            <a:endParaRPr lang="en-US" altLang="ja-JP" sz="1069" dirty="0">
              <a:solidFill>
                <a:schemeClr val="tx1"/>
              </a:solidFill>
              <a:latin typeface="Meiryo UI" panose="020B0604030504040204" pitchFamily="50" charset="-128"/>
              <a:ea typeface="Meiryo UI" panose="020B0604030504040204" pitchFamily="50" charset="-128"/>
            </a:endParaRPr>
          </a:p>
          <a:p>
            <a:pPr>
              <a:lnSpc>
                <a:spcPts val="1374"/>
              </a:lnSpc>
            </a:pPr>
            <a:r>
              <a:rPr lang="ja-JP" altLang="en-US" sz="1069" dirty="0">
                <a:solidFill>
                  <a:schemeClr val="tx1"/>
                </a:solidFill>
                <a:latin typeface="Meiryo UI" panose="020B0604030504040204" pitchFamily="50" charset="-128"/>
                <a:ea typeface="Meiryo UI" panose="020B0604030504040204" pitchFamily="50" charset="-128"/>
              </a:rPr>
              <a:t>　　令和</a:t>
            </a:r>
            <a:r>
              <a:rPr lang="en-US" altLang="ja-JP" sz="1069" dirty="0">
                <a:solidFill>
                  <a:schemeClr val="tx1"/>
                </a:solidFill>
                <a:latin typeface="Meiryo UI" panose="020B0604030504040204" pitchFamily="50" charset="-128"/>
                <a:ea typeface="Meiryo UI" panose="020B0604030504040204" pitchFamily="50" charset="-128"/>
              </a:rPr>
              <a:t>12</a:t>
            </a:r>
            <a:r>
              <a:rPr lang="ja-JP" altLang="en-US" sz="1069" dirty="0">
                <a:solidFill>
                  <a:schemeClr val="tx1"/>
                </a:solidFill>
                <a:latin typeface="Meiryo UI" panose="020B0604030504040204" pitchFamily="50" charset="-128"/>
                <a:ea typeface="Meiryo UI" panose="020B0604030504040204" pitchFamily="50" charset="-128"/>
              </a:rPr>
              <a:t>年度末までに全域解消する。　</a:t>
            </a:r>
            <a:endParaRPr lang="ja-JP" altLang="en-US" sz="763" dirty="0">
              <a:solidFill>
                <a:schemeClr val="tx1"/>
              </a:solidFill>
              <a:latin typeface="Meiryo UI" panose="020B0604030504040204" pitchFamily="50" charset="-128"/>
              <a:ea typeface="Meiryo UI" panose="020B0604030504040204" pitchFamily="50" charset="-128"/>
            </a:endParaRPr>
          </a:p>
        </p:txBody>
      </p:sp>
      <p:sp>
        <p:nvSpPr>
          <p:cNvPr id="131" name="角丸四角形 155">
            <a:extLst>
              <a:ext uri="{FF2B5EF4-FFF2-40B4-BE49-F238E27FC236}">
                <a16:creationId xmlns:a16="http://schemas.microsoft.com/office/drawing/2014/main" id="{6D795027-5FA6-48A1-89D3-C40EFDADF8C8}"/>
              </a:ext>
            </a:extLst>
          </p:cNvPr>
          <p:cNvSpPr/>
          <p:nvPr/>
        </p:nvSpPr>
        <p:spPr>
          <a:xfrm>
            <a:off x="5401574" y="4823209"/>
            <a:ext cx="1464297" cy="239553"/>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アクションの内容</a:t>
            </a:r>
          </a:p>
        </p:txBody>
      </p:sp>
      <p:sp>
        <p:nvSpPr>
          <p:cNvPr id="143" name="テキスト ボックス 142">
            <a:extLst>
              <a:ext uri="{FF2B5EF4-FFF2-40B4-BE49-F238E27FC236}">
                <a16:creationId xmlns:a16="http://schemas.microsoft.com/office/drawing/2014/main" id="{69656960-6CD6-42E9-AF4C-847B7B4A61A0}"/>
              </a:ext>
            </a:extLst>
          </p:cNvPr>
          <p:cNvSpPr txBox="1"/>
          <p:nvPr/>
        </p:nvSpPr>
        <p:spPr>
          <a:xfrm>
            <a:off x="5251277" y="4593269"/>
            <a:ext cx="598241" cy="256865"/>
          </a:xfrm>
          <a:prstGeom prst="rect">
            <a:avLst/>
          </a:prstGeom>
          <a:noFill/>
        </p:spPr>
        <p:txBody>
          <a:bodyPr wrap="none" rtlCol="0">
            <a:spAutoFit/>
          </a:bodyPr>
          <a:lstStyle/>
          <a:p>
            <a:r>
              <a:rPr lang="en-US" altLang="ja-JP" sz="1069" b="1" dirty="0">
                <a:latin typeface="Meiryo UI" panose="020B0604030504040204" pitchFamily="50" charset="-128"/>
                <a:ea typeface="Meiryo UI" panose="020B0604030504040204" pitchFamily="50" charset="-128"/>
              </a:rPr>
              <a:t>【</a:t>
            </a:r>
            <a:r>
              <a:rPr lang="ja-JP" altLang="en-US" sz="1069" b="1" dirty="0">
                <a:latin typeface="Meiryo UI" panose="020B0604030504040204" pitchFamily="50" charset="-128"/>
                <a:ea typeface="Meiryo UI" panose="020B0604030504040204" pitchFamily="50" charset="-128"/>
              </a:rPr>
              <a:t>重点</a:t>
            </a:r>
            <a:r>
              <a:rPr lang="en-US" altLang="ja-JP" sz="1069" b="1" dirty="0">
                <a:latin typeface="Meiryo UI" panose="020B0604030504040204" pitchFamily="50" charset="-128"/>
                <a:ea typeface="Meiryo UI" panose="020B0604030504040204" pitchFamily="50" charset="-128"/>
              </a:rPr>
              <a:t>】</a:t>
            </a:r>
            <a:endParaRPr lang="ja-JP" altLang="en-US" sz="1069" b="1" dirty="0">
              <a:latin typeface="Meiryo UI" panose="020B0604030504040204" pitchFamily="50" charset="-128"/>
              <a:ea typeface="Meiryo UI" panose="020B0604030504040204" pitchFamily="50" charset="-128"/>
            </a:endParaRPr>
          </a:p>
        </p:txBody>
      </p:sp>
      <p:sp>
        <p:nvSpPr>
          <p:cNvPr id="159" name="角丸四角形 103">
            <a:extLst>
              <a:ext uri="{FF2B5EF4-FFF2-40B4-BE49-F238E27FC236}">
                <a16:creationId xmlns:a16="http://schemas.microsoft.com/office/drawing/2014/main" id="{7050CF8E-1C41-4E18-9F10-30B3F144A529}"/>
              </a:ext>
            </a:extLst>
          </p:cNvPr>
          <p:cNvSpPr/>
          <p:nvPr/>
        </p:nvSpPr>
        <p:spPr>
          <a:xfrm>
            <a:off x="5459074" y="6017745"/>
            <a:ext cx="1294177" cy="274585"/>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R</a:t>
            </a:r>
            <a:r>
              <a:rPr lang="ja-JP" altLang="en-US"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７年度実績</a:t>
            </a:r>
          </a:p>
        </p:txBody>
      </p:sp>
      <p:sp>
        <p:nvSpPr>
          <p:cNvPr id="160" name="正方形/長方形 159">
            <a:extLst>
              <a:ext uri="{FF2B5EF4-FFF2-40B4-BE49-F238E27FC236}">
                <a16:creationId xmlns:a16="http://schemas.microsoft.com/office/drawing/2014/main" id="{779B726D-EE83-4517-8B4F-D361D54974E8}"/>
              </a:ext>
            </a:extLst>
          </p:cNvPr>
          <p:cNvSpPr/>
          <p:nvPr/>
        </p:nvSpPr>
        <p:spPr>
          <a:xfrm>
            <a:off x="5300425" y="6319124"/>
            <a:ext cx="4802477" cy="879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ts val="1374"/>
              </a:lnSpc>
            </a:pPr>
            <a:r>
              <a:rPr lang="ja-JP" altLang="en-US" sz="1069" b="1" dirty="0">
                <a:solidFill>
                  <a:schemeClr val="tx1"/>
                </a:solidFill>
                <a:latin typeface="Meiryo UI" panose="020B0604030504040204" pitchFamily="50" charset="-128"/>
                <a:ea typeface="Meiryo UI" panose="020B0604030504040204" pitchFamily="50" charset="-128"/>
              </a:rPr>
              <a:t>地震時等に著しく危険な密集地市街地を</a:t>
            </a:r>
            <a:r>
              <a:rPr lang="en-US" altLang="ja-JP" sz="1069" b="1" dirty="0">
                <a:solidFill>
                  <a:schemeClr val="tx1"/>
                </a:solidFill>
                <a:latin typeface="Meiryo UI" panose="020B0604030504040204" pitchFamily="50" charset="-128"/>
                <a:ea typeface="Meiryo UI" panose="020B0604030504040204" pitchFamily="50" charset="-128"/>
              </a:rPr>
              <a:t>207ha</a:t>
            </a:r>
            <a:r>
              <a:rPr lang="ja-JP" altLang="en-US" sz="1069" b="1" dirty="0">
                <a:solidFill>
                  <a:schemeClr val="tx1"/>
                </a:solidFill>
                <a:latin typeface="Meiryo UI" panose="020B0604030504040204" pitchFamily="50" charset="-128"/>
                <a:ea typeface="Meiryo UI" panose="020B0604030504040204" pitchFamily="50" charset="-128"/>
              </a:rPr>
              <a:t>解消し、</a:t>
            </a:r>
            <a:r>
              <a:rPr lang="en-US" altLang="ja-JP" sz="1069" b="1" dirty="0">
                <a:solidFill>
                  <a:schemeClr val="tx1"/>
                </a:solidFill>
                <a:latin typeface="Meiryo UI" panose="020B0604030504040204" pitchFamily="50" charset="-128"/>
                <a:ea typeface="Meiryo UI" panose="020B0604030504040204" pitchFamily="50" charset="-128"/>
              </a:rPr>
              <a:t>9</a:t>
            </a:r>
            <a:r>
              <a:rPr lang="ja-JP" altLang="en-US" sz="1069" b="1" dirty="0">
                <a:solidFill>
                  <a:schemeClr val="tx1"/>
                </a:solidFill>
                <a:latin typeface="Meiryo UI" panose="020B0604030504040204" pitchFamily="50" charset="-128"/>
                <a:ea typeface="Meiryo UI" panose="020B0604030504040204" pitchFamily="50" charset="-128"/>
              </a:rPr>
              <a:t>割解消目標達成</a:t>
            </a:r>
            <a:endParaRPr lang="en-US" altLang="ja-JP" sz="1069" b="1" dirty="0">
              <a:solidFill>
                <a:schemeClr val="tx1"/>
              </a:solidFill>
              <a:latin typeface="Meiryo UI" panose="020B0604030504040204" pitchFamily="50" charset="-128"/>
              <a:ea typeface="Meiryo UI" panose="020B0604030504040204" pitchFamily="50" charset="-128"/>
            </a:endParaRPr>
          </a:p>
          <a:p>
            <a:pPr>
              <a:lnSpc>
                <a:spcPts val="1374"/>
              </a:lnSpc>
            </a:pPr>
            <a:r>
              <a:rPr lang="ja-JP" altLang="en-US" sz="1069" dirty="0">
                <a:solidFill>
                  <a:schemeClr val="tx1"/>
                </a:solidFill>
                <a:latin typeface="Meiryo UI" panose="020B0604030504040204" pitchFamily="50" charset="-128"/>
                <a:ea typeface="Meiryo UI" panose="020B0604030504040204" pitchFamily="50" charset="-128"/>
              </a:rPr>
              <a:t>➢老朽建築物等除却補助 </a:t>
            </a:r>
            <a:r>
              <a:rPr lang="en-US" altLang="ja-JP" sz="1069" dirty="0">
                <a:solidFill>
                  <a:schemeClr val="tx1"/>
                </a:solidFill>
                <a:latin typeface="Meiryo UI" panose="020B0604030504040204" pitchFamily="50" charset="-128"/>
                <a:ea typeface="Meiryo UI" panose="020B0604030504040204" pitchFamily="50" charset="-128"/>
              </a:rPr>
              <a:t>204</a:t>
            </a:r>
            <a:r>
              <a:rPr lang="ja-JP" altLang="en-US" sz="1069" dirty="0">
                <a:solidFill>
                  <a:schemeClr val="tx1"/>
                </a:solidFill>
                <a:latin typeface="Meiryo UI" panose="020B0604030504040204" pitchFamily="50" charset="-128"/>
                <a:ea typeface="Meiryo UI" panose="020B0604030504040204" pitchFamily="50" charset="-128"/>
              </a:rPr>
              <a:t>戸、道路整備 </a:t>
            </a:r>
            <a:r>
              <a:rPr lang="en-US" altLang="ja-JP" sz="1069" dirty="0">
                <a:solidFill>
                  <a:schemeClr val="tx1"/>
                </a:solidFill>
                <a:latin typeface="Meiryo UI" panose="020B0604030504040204" pitchFamily="50" charset="-128"/>
                <a:ea typeface="Meiryo UI" panose="020B0604030504040204" pitchFamily="50" charset="-128"/>
              </a:rPr>
              <a:t>5,855</a:t>
            </a:r>
            <a:r>
              <a:rPr lang="ja-JP" altLang="en-US" sz="1069" dirty="0">
                <a:solidFill>
                  <a:schemeClr val="tx1"/>
                </a:solidFill>
                <a:latin typeface="Meiryo UI" panose="020B0604030504040204" pitchFamily="50" charset="-128"/>
                <a:ea typeface="Meiryo UI" panose="020B0604030504040204" pitchFamily="50" charset="-128"/>
              </a:rPr>
              <a:t>㎡を実施。</a:t>
            </a:r>
            <a:endParaRPr lang="en-US" altLang="ja-JP" sz="1069" dirty="0">
              <a:solidFill>
                <a:schemeClr val="tx1"/>
              </a:solidFill>
              <a:latin typeface="Meiryo UI" panose="020B0604030504040204" pitchFamily="50" charset="-128"/>
              <a:ea typeface="Meiryo UI" panose="020B0604030504040204" pitchFamily="50" charset="-128"/>
            </a:endParaRPr>
          </a:p>
          <a:p>
            <a:pPr>
              <a:lnSpc>
                <a:spcPts val="1374"/>
              </a:lnSpc>
            </a:pPr>
            <a:r>
              <a:rPr lang="ja-JP" altLang="en-US" sz="1069" dirty="0">
                <a:solidFill>
                  <a:schemeClr val="tx1"/>
                </a:solidFill>
                <a:latin typeface="Meiryo UI" panose="020B0604030504040204" pitchFamily="50" charset="-128"/>
                <a:ea typeface="Meiryo UI" panose="020B0604030504040204" pitchFamily="50" charset="-128"/>
              </a:rPr>
              <a:t>➢技術者等の派遣による市の事業執行体制の強化</a:t>
            </a:r>
            <a:r>
              <a:rPr lang="en-US" altLang="ja-JP" sz="1069" dirty="0">
                <a:solidFill>
                  <a:schemeClr val="tx1"/>
                </a:solidFill>
                <a:latin typeface="Meiryo UI" panose="020B0604030504040204" pitchFamily="50" charset="-128"/>
                <a:ea typeface="Meiryo UI" panose="020B0604030504040204" pitchFamily="50" charset="-128"/>
              </a:rPr>
              <a:t>(</a:t>
            </a:r>
            <a:r>
              <a:rPr lang="ja-JP" altLang="en-US" sz="1069" dirty="0">
                <a:solidFill>
                  <a:schemeClr val="tx1"/>
                </a:solidFill>
                <a:latin typeface="Meiryo UI" panose="020B0604030504040204" pitchFamily="50" charset="-128"/>
                <a:ea typeface="Meiryo UI" panose="020B0604030504040204" pitchFamily="50" charset="-128"/>
              </a:rPr>
              <a:t>４市に８名を派遣</a:t>
            </a:r>
            <a:r>
              <a:rPr lang="en-US" altLang="ja-JP" sz="1069" dirty="0">
                <a:solidFill>
                  <a:schemeClr val="tx1"/>
                </a:solidFill>
                <a:latin typeface="Meiryo UI" panose="020B0604030504040204" pitchFamily="50" charset="-128"/>
                <a:ea typeface="Meiryo UI" panose="020B0604030504040204" pitchFamily="50" charset="-128"/>
              </a:rPr>
              <a:t>)</a:t>
            </a:r>
            <a:r>
              <a:rPr lang="ja-JP" altLang="en-US" sz="1069" dirty="0">
                <a:solidFill>
                  <a:schemeClr val="tx1"/>
                </a:solidFill>
                <a:latin typeface="Meiryo UI" panose="020B0604030504040204" pitchFamily="50" charset="-128"/>
                <a:ea typeface="Meiryo UI" panose="020B0604030504040204" pitchFamily="50" charset="-128"/>
              </a:rPr>
              <a:t>。</a:t>
            </a:r>
            <a:endParaRPr lang="en-US" altLang="ja-JP" sz="1069" dirty="0">
              <a:solidFill>
                <a:schemeClr val="tx1"/>
              </a:solidFill>
              <a:latin typeface="Meiryo UI" panose="020B0604030504040204" pitchFamily="50" charset="-128"/>
              <a:ea typeface="Meiryo UI" panose="020B0604030504040204" pitchFamily="50" charset="-128"/>
            </a:endParaRPr>
          </a:p>
          <a:p>
            <a:pPr>
              <a:lnSpc>
                <a:spcPts val="1374"/>
              </a:lnSpc>
            </a:pPr>
            <a:r>
              <a:rPr lang="ja-JP" altLang="en-US" sz="1069" dirty="0">
                <a:solidFill>
                  <a:schemeClr val="tx1"/>
                </a:solidFill>
                <a:latin typeface="Meiryo UI" panose="020B0604030504040204" pitchFamily="50" charset="-128"/>
                <a:ea typeface="Meiryo UI" panose="020B0604030504040204" pitchFamily="50" charset="-128"/>
              </a:rPr>
              <a:t>➢延焼危険性の違いを５段階で提示した</a:t>
            </a:r>
            <a:r>
              <a:rPr lang="en-US" altLang="ja-JP" sz="1069" dirty="0">
                <a:solidFill>
                  <a:schemeClr val="tx1"/>
                </a:solidFill>
                <a:latin typeface="Meiryo UI" panose="020B0604030504040204" pitchFamily="50" charset="-128"/>
                <a:ea typeface="Meiryo UI" panose="020B0604030504040204" pitchFamily="50" charset="-128"/>
              </a:rPr>
              <a:t>GIS</a:t>
            </a:r>
            <a:r>
              <a:rPr lang="ja-JP" altLang="en-US" sz="1069" dirty="0">
                <a:solidFill>
                  <a:schemeClr val="tx1"/>
                </a:solidFill>
                <a:latin typeface="Meiryo UI" panose="020B0604030504040204" pitchFamily="50" charset="-128"/>
                <a:ea typeface="Meiryo UI" panose="020B0604030504040204" pitchFamily="50" charset="-128"/>
              </a:rPr>
              <a:t>を用いたわかりやすい解説マップを更新。</a:t>
            </a:r>
            <a:endParaRPr lang="en-US" altLang="ja-JP" sz="1069" dirty="0">
              <a:solidFill>
                <a:schemeClr val="tx1"/>
              </a:solidFill>
              <a:latin typeface="Meiryo UI" panose="020B0604030504040204" pitchFamily="50" charset="-128"/>
              <a:ea typeface="Meiryo UI" panose="020B0604030504040204" pitchFamily="50" charset="-128"/>
            </a:endParaRPr>
          </a:p>
          <a:p>
            <a:pPr>
              <a:lnSpc>
                <a:spcPts val="1374"/>
              </a:lnSpc>
            </a:pPr>
            <a:r>
              <a:rPr lang="ja-JP" altLang="en-US" sz="1069" dirty="0">
                <a:solidFill>
                  <a:schemeClr val="tx1"/>
                </a:solidFill>
                <a:latin typeface="Meiryo UI" panose="020B0604030504040204" pitchFamily="50" charset="-128"/>
                <a:ea typeface="Meiryo UI" panose="020B0604030504040204" pitchFamily="50" charset="-128"/>
              </a:rPr>
              <a:t>➢市と連携した防災講座、ワークショップ等を実施。</a:t>
            </a:r>
            <a:endParaRPr lang="en-US" altLang="ja-JP" sz="1069" dirty="0">
              <a:solidFill>
                <a:schemeClr val="tx1"/>
              </a:solidFill>
              <a:latin typeface="Meiryo UI" panose="020B0604030504040204" pitchFamily="50" charset="-128"/>
              <a:ea typeface="Meiryo UI" panose="020B0604030504040204" pitchFamily="50" charset="-128"/>
            </a:endParaRPr>
          </a:p>
        </p:txBody>
      </p:sp>
      <p:sp>
        <p:nvSpPr>
          <p:cNvPr id="161" name="角丸四角形 132">
            <a:extLst>
              <a:ext uri="{FF2B5EF4-FFF2-40B4-BE49-F238E27FC236}">
                <a16:creationId xmlns:a16="http://schemas.microsoft.com/office/drawing/2014/main" id="{F505F5DF-AEDE-4684-B830-DE0B23CB8228}"/>
              </a:ext>
            </a:extLst>
          </p:cNvPr>
          <p:cNvSpPr/>
          <p:nvPr/>
        </p:nvSpPr>
        <p:spPr bwMode="gray">
          <a:xfrm>
            <a:off x="5340826" y="7254239"/>
            <a:ext cx="4753968" cy="3096625"/>
          </a:xfrm>
          <a:prstGeom prst="roundRect">
            <a:avLst>
              <a:gd name="adj" fmla="val 5506"/>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t" anchorCtr="0"/>
          <a:lstStyle/>
          <a:p>
            <a:pPr>
              <a:lnSpc>
                <a:spcPts val="3817"/>
              </a:lnSpc>
            </a:pPr>
            <a:endParaRPr lang="en-US"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r>
              <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90"/>
              </a:lnSpc>
            </a:pPr>
            <a:endParaRPr lang="ja-JP" altLang="en-US"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en-US"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ja-JP"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4" name="テキスト ボックス 163">
            <a:extLst>
              <a:ext uri="{FF2B5EF4-FFF2-40B4-BE49-F238E27FC236}">
                <a16:creationId xmlns:a16="http://schemas.microsoft.com/office/drawing/2014/main" id="{501B8007-87C5-4E5B-B799-F9EA9E6464C3}"/>
              </a:ext>
            </a:extLst>
          </p:cNvPr>
          <p:cNvSpPr txBox="1"/>
          <p:nvPr/>
        </p:nvSpPr>
        <p:spPr>
          <a:xfrm>
            <a:off x="5322423" y="7511276"/>
            <a:ext cx="3463805" cy="161583"/>
          </a:xfrm>
          <a:prstGeom prst="rect">
            <a:avLst/>
          </a:prstGeom>
          <a:noFill/>
        </p:spPr>
        <p:txBody>
          <a:bodyPr wrap="square" lIns="0" tIns="0" rIns="0" bIns="0" rtlCol="0">
            <a:spAutoFit/>
          </a:bodyPr>
          <a:lstStyle/>
          <a:p>
            <a:pPr algn="ctr"/>
            <a:r>
              <a:rPr lang="ja-JP" altLang="en-US" sz="1050" dirty="0">
                <a:latin typeface="Meiryo UI" panose="020B0604030504040204" pitchFamily="50" charset="-128"/>
                <a:ea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rPr>
              <a:t>24</a:t>
            </a:r>
            <a:r>
              <a:rPr lang="ja-JP" altLang="en-US" sz="1050" dirty="0">
                <a:latin typeface="Meiryo UI" panose="020B0604030504040204" pitchFamily="50" charset="-128"/>
                <a:ea typeface="Meiryo UI" panose="020B0604030504040204" pitchFamily="50" charset="-128"/>
              </a:rPr>
              <a:t>年度設定時</a:t>
            </a:r>
            <a:r>
              <a:rPr lang="en-US" altLang="ja-JP" sz="1050" dirty="0">
                <a:latin typeface="Meiryo UI" panose="020B0604030504040204" pitchFamily="50" charset="-128"/>
                <a:ea typeface="Meiryo UI" panose="020B0604030504040204" pitchFamily="50" charset="-128"/>
              </a:rPr>
              <a:t>2,248ha</a:t>
            </a:r>
            <a:r>
              <a:rPr lang="ja-JP" altLang="en-US" sz="1050" dirty="0">
                <a:latin typeface="Meiryo UI" panose="020B0604030504040204" pitchFamily="50" charset="-128"/>
                <a:ea typeface="Meiryo UI" panose="020B0604030504040204" pitchFamily="50" charset="-128"/>
              </a:rPr>
              <a:t>　⇒　令和７年度末</a:t>
            </a:r>
            <a:r>
              <a:rPr lang="en-US" altLang="ja-JP" sz="1050" dirty="0">
                <a:latin typeface="Meiryo UI" panose="020B0604030504040204" pitchFamily="50" charset="-128"/>
                <a:ea typeface="Meiryo UI" panose="020B0604030504040204" pitchFamily="50" charset="-128"/>
              </a:rPr>
              <a:t>218ha</a:t>
            </a:r>
          </a:p>
        </p:txBody>
      </p:sp>
      <p:graphicFrame>
        <p:nvGraphicFramePr>
          <p:cNvPr id="165" name="表 164">
            <a:extLst>
              <a:ext uri="{FF2B5EF4-FFF2-40B4-BE49-F238E27FC236}">
                <a16:creationId xmlns:a16="http://schemas.microsoft.com/office/drawing/2014/main" id="{4352170D-2DAD-4859-B361-2DCE152E35E7}"/>
              </a:ext>
            </a:extLst>
          </p:cNvPr>
          <p:cNvGraphicFramePr>
            <a:graphicFrameLocks noGrp="1"/>
          </p:cNvGraphicFramePr>
          <p:nvPr>
            <p:extLst>
              <p:ext uri="{D42A27DB-BD31-4B8C-83A1-F6EECF244321}">
                <p14:modId xmlns:p14="http://schemas.microsoft.com/office/powerpoint/2010/main" val="222166689"/>
              </p:ext>
            </p:extLst>
          </p:nvPr>
        </p:nvGraphicFramePr>
        <p:xfrm>
          <a:off x="7546797" y="7727322"/>
          <a:ext cx="2471155" cy="2570913"/>
        </p:xfrm>
        <a:graphic>
          <a:graphicData uri="http://schemas.openxmlformats.org/drawingml/2006/table">
            <a:tbl>
              <a:tblPr firstRow="1" bandRow="1">
                <a:tableStyleId>{5940675A-B579-460E-94D1-54222C63F5DA}</a:tableStyleId>
              </a:tblPr>
              <a:tblGrid>
                <a:gridCol w="353444">
                  <a:extLst>
                    <a:ext uri="{9D8B030D-6E8A-4147-A177-3AD203B41FA5}">
                      <a16:colId xmlns:a16="http://schemas.microsoft.com/office/drawing/2014/main" val="41489699"/>
                    </a:ext>
                  </a:extLst>
                </a:gridCol>
                <a:gridCol w="496145">
                  <a:extLst>
                    <a:ext uri="{9D8B030D-6E8A-4147-A177-3AD203B41FA5}">
                      <a16:colId xmlns:a16="http://schemas.microsoft.com/office/drawing/2014/main" val="1024930699"/>
                    </a:ext>
                  </a:extLst>
                </a:gridCol>
                <a:gridCol w="461020">
                  <a:extLst>
                    <a:ext uri="{9D8B030D-6E8A-4147-A177-3AD203B41FA5}">
                      <a16:colId xmlns:a16="http://schemas.microsoft.com/office/drawing/2014/main" val="951981976"/>
                    </a:ext>
                  </a:extLst>
                </a:gridCol>
                <a:gridCol w="360040">
                  <a:extLst>
                    <a:ext uri="{9D8B030D-6E8A-4147-A177-3AD203B41FA5}">
                      <a16:colId xmlns:a16="http://schemas.microsoft.com/office/drawing/2014/main" val="3149204029"/>
                    </a:ext>
                  </a:extLst>
                </a:gridCol>
                <a:gridCol w="414234">
                  <a:extLst>
                    <a:ext uri="{9D8B030D-6E8A-4147-A177-3AD203B41FA5}">
                      <a16:colId xmlns:a16="http://schemas.microsoft.com/office/drawing/2014/main" val="3873376103"/>
                    </a:ext>
                  </a:extLst>
                </a:gridCol>
                <a:gridCol w="386272">
                  <a:extLst>
                    <a:ext uri="{9D8B030D-6E8A-4147-A177-3AD203B41FA5}">
                      <a16:colId xmlns:a16="http://schemas.microsoft.com/office/drawing/2014/main" val="2229049991"/>
                    </a:ext>
                  </a:extLst>
                </a:gridCol>
              </a:tblGrid>
              <a:tr h="137560">
                <a:tc rowSpan="2" gridSpan="3">
                  <a:txBody>
                    <a:bodyPr/>
                    <a:lstStyle/>
                    <a:p>
                      <a:pPr algn="ctr"/>
                      <a:r>
                        <a:rPr kumimoji="1" lang="ja-JP" altLang="en-US" sz="600" dirty="0">
                          <a:solidFill>
                            <a:schemeClr val="tx1"/>
                          </a:solidFill>
                          <a:latin typeface="Meiryo UI" panose="020B0604030504040204" pitchFamily="50" charset="-128"/>
                          <a:ea typeface="Meiryo UI" panose="020B0604030504040204" pitchFamily="50" charset="-128"/>
                        </a:rPr>
                        <a:t>市・地区名</a:t>
                      </a:r>
                    </a:p>
                  </a:txBody>
                  <a:tcPr anchor="ctr">
                    <a:lnR w="12700" cap="flat" cmpd="sng" algn="ctr">
                      <a:solidFill>
                        <a:schemeClr val="tx1"/>
                      </a:solidFill>
                      <a:prstDash val="solid"/>
                      <a:round/>
                      <a:headEnd type="none" w="med" len="med"/>
                      <a:tailEnd type="none" w="med" len="med"/>
                    </a:lnR>
                  </a:tcPr>
                </a:tc>
                <a:tc rowSpan="2" hMerge="1">
                  <a:txBody>
                    <a:bodyPr/>
                    <a:lstStyle/>
                    <a:p>
                      <a:endParaRPr kumimoji="1" lang="ja-JP" altLang="en-US"/>
                    </a:p>
                  </a:txBody>
                  <a:tcPr/>
                </a:tc>
                <a:tc rowSpan="2" hMerge="1">
                  <a:txBody>
                    <a:bodyPr/>
                    <a:lstStyle/>
                    <a:p>
                      <a:endParaRPr kumimoji="1" lang="ja-JP" alt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dirty="0">
                          <a:solidFill>
                            <a:schemeClr val="tx1"/>
                          </a:solidFill>
                          <a:latin typeface="Meiryo UI" panose="020B0604030504040204" pitchFamily="50" charset="-128"/>
                          <a:ea typeface="Meiryo UI" panose="020B0604030504040204" pitchFamily="50" charset="-128"/>
                        </a:rPr>
                        <a:t>面積</a:t>
                      </a:r>
                      <a:endParaRPr kumimoji="1" lang="en-US" altLang="ja-JP" sz="600"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00" dirty="0">
                          <a:solidFill>
                            <a:schemeClr val="tx1"/>
                          </a:solidFill>
                          <a:latin typeface="Meiryo UI" panose="020B0604030504040204" pitchFamily="50" charset="-128"/>
                          <a:ea typeface="Meiryo UI" panose="020B0604030504040204" pitchFamily="50" charset="-128"/>
                        </a:rPr>
                        <a:t>H24</a:t>
                      </a:r>
                      <a:r>
                        <a:rPr kumimoji="1" lang="ja-JP" altLang="en-US" sz="500" dirty="0">
                          <a:solidFill>
                            <a:schemeClr val="tx1"/>
                          </a:solidFill>
                          <a:latin typeface="Meiryo UI" panose="020B0604030504040204" pitchFamily="50" charset="-128"/>
                          <a:ea typeface="Meiryo UI" panose="020B0604030504040204" pitchFamily="50" charset="-128"/>
                        </a:rPr>
                        <a:t>設定時</a:t>
                      </a:r>
                      <a:endParaRPr kumimoji="1" lang="en-US" altLang="ja-JP" sz="500"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dirty="0">
                          <a:solidFill>
                            <a:schemeClr val="tx1"/>
                          </a:solidFill>
                          <a:latin typeface="Meiryo UI" panose="020B0604030504040204" pitchFamily="50" charset="-128"/>
                          <a:ea typeface="Meiryo UI" panose="020B0604030504040204" pitchFamily="50" charset="-128"/>
                        </a:rPr>
                        <a:t>（</a:t>
                      </a:r>
                      <a:r>
                        <a:rPr kumimoji="1" lang="en-US" altLang="ja-JP" sz="400" dirty="0">
                          <a:solidFill>
                            <a:schemeClr val="tx1"/>
                          </a:solidFill>
                          <a:latin typeface="Meiryo UI" panose="020B0604030504040204" pitchFamily="50" charset="-128"/>
                          <a:ea typeface="Meiryo UI" panose="020B0604030504040204" pitchFamily="50" charset="-128"/>
                        </a:rPr>
                        <a:t>ha</a:t>
                      </a:r>
                      <a:r>
                        <a:rPr kumimoji="1" lang="ja-JP" altLang="en-US" sz="400" dirty="0">
                          <a:solidFill>
                            <a:schemeClr val="tx1"/>
                          </a:solidFill>
                          <a:latin typeface="Meiryo UI" panose="020B0604030504040204" pitchFamily="50" charset="-128"/>
                          <a:ea typeface="Meiryo UI" panose="020B0604030504040204" pitchFamily="50" charset="-128"/>
                        </a:rPr>
                        <a:t>）</a:t>
                      </a:r>
                      <a:endParaRPr kumimoji="1" lang="en-US" altLang="ja-JP" sz="600" dirty="0">
                        <a:solidFill>
                          <a:schemeClr val="tx1"/>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600" dirty="0">
                          <a:solidFill>
                            <a:schemeClr val="tx1"/>
                          </a:solidFill>
                          <a:latin typeface="Meiryo UI" panose="020B0604030504040204" pitchFamily="50" charset="-128"/>
                          <a:ea typeface="Meiryo UI" panose="020B0604030504040204" pitchFamily="50" charset="-128"/>
                        </a:rPr>
                        <a:t>解消済み</a:t>
                      </a:r>
                      <a:endParaRPr kumimoji="1" lang="en-US" altLang="ja-JP" sz="600" dirty="0">
                        <a:solidFill>
                          <a:schemeClr val="tx1"/>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6F60E"/>
                    </a:solidFill>
                  </a:tcPr>
                </a:tc>
                <a:tc>
                  <a:txBody>
                    <a:bodyPr/>
                    <a:lstStyle/>
                    <a:p>
                      <a:pPr algn="ctr"/>
                      <a:r>
                        <a:rPr kumimoji="1" lang="ja-JP" altLang="en-US" sz="600" dirty="0">
                          <a:solidFill>
                            <a:schemeClr val="tx1"/>
                          </a:solidFill>
                          <a:latin typeface="Meiryo UI" panose="020B0604030504040204" pitchFamily="50" charset="-128"/>
                          <a:ea typeface="Meiryo UI" panose="020B0604030504040204" pitchFamily="50" charset="-128"/>
                        </a:rPr>
                        <a:t>未解消</a:t>
                      </a:r>
                      <a:endParaRPr kumimoji="1" lang="en-US" altLang="ja-JP" sz="600" dirty="0">
                        <a:solidFill>
                          <a:schemeClr val="tx1"/>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579B"/>
                    </a:solidFill>
                  </a:tcPr>
                </a:tc>
                <a:extLst>
                  <a:ext uri="{0D108BD9-81ED-4DB2-BD59-A6C34878D82A}">
                    <a16:rowId xmlns:a16="http://schemas.microsoft.com/office/drawing/2014/main" val="3124524131"/>
                  </a:ext>
                </a:extLst>
              </a:tr>
              <a:tr h="170024">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600" dirty="0">
                          <a:solidFill>
                            <a:schemeClr val="tx1"/>
                          </a:solidFill>
                          <a:latin typeface="Meiryo UI" panose="020B0604030504040204" pitchFamily="50" charset="-128"/>
                          <a:ea typeface="Meiryo UI" panose="020B0604030504040204" pitchFamily="50" charset="-128"/>
                        </a:rPr>
                        <a:t>面積</a:t>
                      </a:r>
                      <a:r>
                        <a:rPr kumimoji="1" lang="ja-JP" altLang="en-US" sz="400" dirty="0">
                          <a:solidFill>
                            <a:schemeClr val="tx1"/>
                          </a:solidFill>
                          <a:latin typeface="Meiryo UI" panose="020B0604030504040204" pitchFamily="50" charset="-128"/>
                          <a:ea typeface="Meiryo UI" panose="020B0604030504040204" pitchFamily="50" charset="-128"/>
                        </a:rPr>
                        <a:t>（</a:t>
                      </a:r>
                      <a:r>
                        <a:rPr kumimoji="1" lang="en-US" altLang="ja-JP" sz="400" dirty="0">
                          <a:solidFill>
                            <a:schemeClr val="tx1"/>
                          </a:solidFill>
                          <a:latin typeface="Meiryo UI" panose="020B0604030504040204" pitchFamily="50" charset="-128"/>
                          <a:ea typeface="Meiryo UI" panose="020B0604030504040204" pitchFamily="50" charset="-128"/>
                        </a:rPr>
                        <a:t>ha</a:t>
                      </a:r>
                      <a:r>
                        <a:rPr kumimoji="1" lang="ja-JP" altLang="en-US" sz="400" dirty="0">
                          <a:solidFill>
                            <a:schemeClr val="tx1"/>
                          </a:solidFill>
                          <a:latin typeface="Meiryo UI" panose="020B0604030504040204" pitchFamily="50" charset="-128"/>
                          <a:ea typeface="Meiryo UI" panose="020B0604030504040204" pitchFamily="50" charset="-128"/>
                        </a:rPr>
                        <a:t>）</a:t>
                      </a:r>
                      <a:endParaRPr kumimoji="1" lang="en-US" altLang="ja-JP" sz="600" dirty="0">
                        <a:solidFill>
                          <a:schemeClr val="tx1"/>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F60E"/>
                    </a:solidFill>
                  </a:tcPr>
                </a:tc>
                <a:tc>
                  <a:txBody>
                    <a:bodyPr/>
                    <a:lstStyle/>
                    <a:p>
                      <a:pPr algn="ctr"/>
                      <a:r>
                        <a:rPr kumimoji="1" lang="ja-JP" altLang="en-US" sz="600" dirty="0">
                          <a:solidFill>
                            <a:schemeClr val="tx1"/>
                          </a:solidFill>
                          <a:latin typeface="Meiryo UI" panose="020B0604030504040204" pitchFamily="50" charset="-128"/>
                          <a:ea typeface="Meiryo UI" panose="020B0604030504040204" pitchFamily="50" charset="-128"/>
                        </a:rPr>
                        <a:t>面積</a:t>
                      </a:r>
                      <a:r>
                        <a:rPr kumimoji="1" lang="ja-JP" altLang="en-US" sz="400" dirty="0">
                          <a:solidFill>
                            <a:schemeClr val="tx1"/>
                          </a:solidFill>
                          <a:latin typeface="Meiryo UI" panose="020B0604030504040204" pitchFamily="50" charset="-128"/>
                          <a:ea typeface="Meiryo UI" panose="020B0604030504040204" pitchFamily="50" charset="-128"/>
                        </a:rPr>
                        <a:t>（</a:t>
                      </a:r>
                      <a:r>
                        <a:rPr kumimoji="1" lang="en-US" altLang="ja-JP" sz="400" dirty="0">
                          <a:solidFill>
                            <a:schemeClr val="tx1"/>
                          </a:solidFill>
                          <a:latin typeface="Meiryo UI" panose="020B0604030504040204" pitchFamily="50" charset="-128"/>
                          <a:ea typeface="Meiryo UI" panose="020B0604030504040204" pitchFamily="50" charset="-128"/>
                        </a:rPr>
                        <a:t>ha</a:t>
                      </a:r>
                      <a:r>
                        <a:rPr kumimoji="1" lang="ja-JP" altLang="en-US" sz="400" dirty="0">
                          <a:solidFill>
                            <a:schemeClr val="tx1"/>
                          </a:solidFill>
                          <a:latin typeface="Meiryo UI" panose="020B0604030504040204" pitchFamily="50" charset="-128"/>
                          <a:ea typeface="Meiryo UI" panose="020B0604030504040204" pitchFamily="50" charset="-128"/>
                        </a:rPr>
                        <a:t>）</a:t>
                      </a:r>
                      <a:endParaRPr kumimoji="1" lang="en-US" altLang="ja-JP" sz="600" dirty="0">
                        <a:solidFill>
                          <a:schemeClr val="tx1"/>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579B"/>
                    </a:solidFill>
                  </a:tcPr>
                </a:tc>
                <a:extLst>
                  <a:ext uri="{0D108BD9-81ED-4DB2-BD59-A6C34878D82A}">
                    <a16:rowId xmlns:a16="http://schemas.microsoft.com/office/drawing/2014/main" val="1037117034"/>
                  </a:ext>
                </a:extLst>
              </a:tr>
              <a:tr h="204029">
                <a:tc>
                  <a:txBody>
                    <a:bodyPr/>
                    <a:lstStyle/>
                    <a:p>
                      <a:pPr algn="ctr"/>
                      <a:r>
                        <a:rPr kumimoji="1" lang="ja-JP" altLang="en-US" sz="600" dirty="0">
                          <a:solidFill>
                            <a:schemeClr val="tx1"/>
                          </a:solidFill>
                          <a:latin typeface="Meiryo UI" panose="020B0604030504040204" pitchFamily="50" charset="-128"/>
                          <a:ea typeface="Meiryo UI" panose="020B0604030504040204" pitchFamily="50" charset="-128"/>
                        </a:rPr>
                        <a:t>大阪市</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600" dirty="0">
                          <a:solidFill>
                            <a:schemeClr val="tx1"/>
                          </a:solidFill>
                          <a:latin typeface="Meiryo UI" panose="020B0604030504040204" pitchFamily="50" charset="-128"/>
                          <a:ea typeface="Meiryo UI" panose="020B0604030504040204" pitchFamily="50" charset="-128"/>
                        </a:rPr>
                        <a:t>優先地区</a:t>
                      </a:r>
                      <a:endParaRPr kumimoji="1" lang="ja-JP" altLang="en-US" sz="600" b="1" dirty="0">
                        <a:solidFill>
                          <a:srgbClr val="FF0000"/>
                        </a:solidFill>
                        <a:latin typeface="Meiryo UI" panose="020B0604030504040204" pitchFamily="50" charset="-128"/>
                        <a:ea typeface="Meiryo UI" panose="020B0604030504040204" pitchFamily="50" charset="-128"/>
                      </a:endParaRP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r>
                        <a:rPr kumimoji="1" lang="en-US" altLang="ja-JP" sz="600" dirty="0">
                          <a:solidFill>
                            <a:schemeClr val="tx1"/>
                          </a:solidFill>
                          <a:latin typeface="Meiryo UI" panose="020B0604030504040204" pitchFamily="50" charset="-128"/>
                          <a:ea typeface="Meiryo UI" panose="020B0604030504040204" pitchFamily="50" charset="-128"/>
                        </a:rPr>
                        <a:t>21</a:t>
                      </a:r>
                      <a:r>
                        <a:rPr kumimoji="1" lang="ja-JP" altLang="en-US" sz="600" dirty="0">
                          <a:solidFill>
                            <a:schemeClr val="tx1"/>
                          </a:solidFill>
                          <a:latin typeface="Meiryo UI" panose="020B0604030504040204" pitchFamily="50" charset="-128"/>
                          <a:ea typeface="Meiryo UI" panose="020B0604030504040204" pitchFamily="50" charset="-128"/>
                        </a:rPr>
                        <a:t>防災街区</a:t>
                      </a:r>
                    </a:p>
                  </a:txBody>
                  <a:tcPr marL="36000" marR="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1,333</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1,244</a:t>
                      </a:r>
                    </a:p>
                    <a:p>
                      <a:pPr algn="r"/>
                      <a:r>
                        <a:rPr kumimoji="1" lang="en-US" altLang="ja-JP" sz="600" b="0" dirty="0">
                          <a:solidFill>
                            <a:srgbClr val="FF0000"/>
                          </a:solidFill>
                          <a:latin typeface="Meiryo UI" panose="020B0604030504040204" pitchFamily="50" charset="-128"/>
                          <a:ea typeface="Meiryo UI" panose="020B0604030504040204" pitchFamily="50" charset="-128"/>
                        </a:rPr>
                        <a:t>(125)</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89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7056102"/>
                  </a:ext>
                </a:extLst>
              </a:tr>
              <a:tr h="102015">
                <a:tc>
                  <a:txBody>
                    <a:bodyPr/>
                    <a:lstStyle/>
                    <a:p>
                      <a:pPr algn="ctr"/>
                      <a:r>
                        <a:rPr kumimoji="1" lang="ja-JP" altLang="en-US" sz="600" dirty="0">
                          <a:solidFill>
                            <a:schemeClr val="tx1"/>
                          </a:solidFill>
                          <a:latin typeface="Meiryo UI" panose="020B0604030504040204" pitchFamily="50" charset="-128"/>
                          <a:ea typeface="Meiryo UI" panose="020B0604030504040204" pitchFamily="50" charset="-128"/>
                        </a:rPr>
                        <a:t>堺市</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dirty="0">
                          <a:solidFill>
                            <a:schemeClr val="tx1"/>
                          </a:solidFill>
                          <a:latin typeface="Meiryo UI" panose="020B0604030504040204" pitchFamily="50" charset="-128"/>
                          <a:ea typeface="Meiryo UI" panose="020B0604030504040204" pitchFamily="50" charset="-128"/>
                        </a:rPr>
                        <a:t>新湊地区</a:t>
                      </a:r>
                      <a:endParaRPr kumimoji="1" lang="ja-JP" altLang="en-US" sz="800" baseline="30000" dirty="0">
                        <a:solidFill>
                          <a:schemeClr val="tx1"/>
                        </a:solidFill>
                      </a:endParaRPr>
                    </a:p>
                  </a:txBody>
                  <a:tcPr marL="36000" marR="3600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54</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54</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0</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980248"/>
                  </a:ext>
                </a:extLst>
              </a:tr>
              <a:tr h="102015">
                <a:tc rowSpan="2">
                  <a:txBody>
                    <a:bodyPr/>
                    <a:lstStyle/>
                    <a:p>
                      <a:pPr algn="ctr"/>
                      <a:r>
                        <a:rPr kumimoji="1" lang="ja-JP" altLang="en-US" sz="600" dirty="0">
                          <a:solidFill>
                            <a:schemeClr val="tx1"/>
                          </a:solidFill>
                          <a:latin typeface="Meiryo UI" panose="020B0604030504040204" pitchFamily="50" charset="-128"/>
                          <a:ea typeface="Meiryo UI" panose="020B0604030504040204" pitchFamily="50" charset="-128"/>
                        </a:rPr>
                        <a:t>豊中市</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kumimoji="1" lang="ja-JP" altLang="en-US" sz="600" dirty="0">
                          <a:solidFill>
                            <a:schemeClr val="tx1"/>
                          </a:solidFill>
                          <a:latin typeface="Meiryo UI" panose="020B0604030504040204" pitchFamily="50" charset="-128"/>
                          <a:ea typeface="Meiryo UI" panose="020B0604030504040204" pitchFamily="50" charset="-128"/>
                        </a:rPr>
                        <a:t>庄内地区</a:t>
                      </a:r>
                    </a:p>
                  </a:txBody>
                  <a:tcPr marL="36000" marR="3600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189</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137</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52</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7118699"/>
                  </a:ext>
                </a:extLst>
              </a:tr>
              <a:tr h="102015">
                <a:tc vMerge="1">
                  <a:txBody>
                    <a:bodyPr/>
                    <a:lstStyle/>
                    <a:p>
                      <a:endParaRPr kumimoji="1" lang="ja-JP" altLang="en-US"/>
                    </a:p>
                  </a:txBody>
                  <a:tcPr/>
                </a:tc>
                <a:tc gridSpan="2">
                  <a:txBody>
                    <a:bodyPr/>
                    <a:lstStyle/>
                    <a:p>
                      <a:r>
                        <a:rPr kumimoji="1" lang="ja-JP" altLang="en-US" sz="600" dirty="0">
                          <a:solidFill>
                            <a:schemeClr val="tx1"/>
                          </a:solidFill>
                          <a:latin typeface="Meiryo UI" panose="020B0604030504040204" pitchFamily="50" charset="-128"/>
                          <a:ea typeface="Meiryo UI" panose="020B0604030504040204" pitchFamily="50" charset="-128"/>
                        </a:rPr>
                        <a:t>豊南町地区</a:t>
                      </a:r>
                      <a:endParaRPr kumimoji="1" lang="ja-JP" altLang="en-US" sz="600" b="1" dirty="0">
                        <a:solidFill>
                          <a:srgbClr val="FF0000"/>
                        </a:solidFill>
                        <a:latin typeface="Meiryo UI" panose="020B0604030504040204" pitchFamily="50" charset="-128"/>
                        <a:ea typeface="Meiryo UI" panose="020B0604030504040204" pitchFamily="50" charset="-128"/>
                      </a:endParaRPr>
                    </a:p>
                  </a:txBody>
                  <a:tcPr marL="36000" marR="3600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57</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37</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20</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1065063"/>
                  </a:ext>
                </a:extLst>
              </a:tr>
              <a:tr h="102015">
                <a:tc rowSpan="3">
                  <a:txBody>
                    <a:bodyPr/>
                    <a:lstStyle/>
                    <a:p>
                      <a:pPr algn="ctr"/>
                      <a:r>
                        <a:rPr kumimoji="1" lang="ja-JP" altLang="en-US" sz="600" dirty="0">
                          <a:solidFill>
                            <a:schemeClr val="tx1"/>
                          </a:solidFill>
                          <a:latin typeface="Meiryo UI" panose="020B0604030504040204" pitchFamily="50" charset="-128"/>
                          <a:ea typeface="Meiryo UI" panose="020B0604030504040204" pitchFamily="50" charset="-128"/>
                        </a:rPr>
                        <a:t>守口市</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kumimoji="1" lang="ja-JP" altLang="en-US" sz="600" dirty="0">
                          <a:solidFill>
                            <a:schemeClr val="tx1"/>
                          </a:solidFill>
                          <a:latin typeface="Meiryo UI" panose="020B0604030504040204" pitchFamily="50" charset="-128"/>
                          <a:ea typeface="Meiryo UI" panose="020B0604030504040204" pitchFamily="50" charset="-128"/>
                        </a:rPr>
                        <a:t>東部地区</a:t>
                      </a:r>
                      <a:endParaRPr kumimoji="1" lang="en-US" altLang="ja-JP" sz="600" baseline="30000" dirty="0">
                        <a:solidFill>
                          <a:schemeClr val="tx1"/>
                        </a:solidFill>
                        <a:latin typeface="Meiryo UI" panose="020B0604030504040204" pitchFamily="50" charset="-128"/>
                        <a:ea typeface="Meiryo UI" panose="020B0604030504040204" pitchFamily="50" charset="-128"/>
                      </a:endParaRPr>
                    </a:p>
                  </a:txBody>
                  <a:tcPr marL="36000" marR="3600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150</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150</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0</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0607661"/>
                  </a:ext>
                </a:extLst>
              </a:tr>
              <a:tr h="108350">
                <a:tc vMerge="1">
                  <a:txBody>
                    <a:bodyPr/>
                    <a:lstStyle/>
                    <a:p>
                      <a:endParaRPr kumimoji="1" lang="ja-JP" altLang="en-US" sz="700" dirty="0">
                        <a:latin typeface="游ゴシック" panose="020B0400000000000000" pitchFamily="50" charset="-128"/>
                        <a:ea typeface="游ゴシック" panose="020B0400000000000000" pitchFamily="50" charset="-128"/>
                      </a:endParaRPr>
                    </a:p>
                  </a:txBody>
                  <a:tcPr marL="0" marR="0" marT="0" marB="0" anchor="ctr">
                    <a:solidFill>
                      <a:schemeClr val="bg1"/>
                    </a:solidFill>
                  </a:tcPr>
                </a:tc>
                <a:tc rowSpan="2">
                  <a:txBody>
                    <a:bodyPr/>
                    <a:lstStyle/>
                    <a:p>
                      <a:r>
                        <a:rPr kumimoji="1" lang="ja-JP" altLang="en-US" sz="600" dirty="0">
                          <a:solidFill>
                            <a:schemeClr val="tx1"/>
                          </a:solidFill>
                          <a:latin typeface="Meiryo UI" panose="020B0604030504040204" pitchFamily="50" charset="-128"/>
                          <a:ea typeface="Meiryo UI" panose="020B0604030504040204" pitchFamily="50" charset="-128"/>
                        </a:rPr>
                        <a:t>大日・</a:t>
                      </a:r>
                      <a:endParaRPr kumimoji="1" lang="en-US" altLang="ja-JP" sz="600" dirty="0">
                        <a:solidFill>
                          <a:schemeClr val="tx1"/>
                        </a:solidFill>
                        <a:latin typeface="Meiryo UI" panose="020B0604030504040204" pitchFamily="50" charset="-128"/>
                        <a:ea typeface="Meiryo UI" panose="020B0604030504040204" pitchFamily="50" charset="-128"/>
                      </a:endParaRPr>
                    </a:p>
                    <a:p>
                      <a:r>
                        <a:rPr kumimoji="1" lang="ja-JP" altLang="en-US" sz="600" spc="-60" baseline="0" dirty="0">
                          <a:solidFill>
                            <a:schemeClr val="tx1"/>
                          </a:solidFill>
                          <a:latin typeface="Meiryo UI" panose="020B0604030504040204" pitchFamily="50" charset="-128"/>
                          <a:ea typeface="Meiryo UI" panose="020B0604030504040204" pitchFamily="50" charset="-128"/>
                        </a:rPr>
                        <a:t>八雲東町地区</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600" dirty="0">
                          <a:solidFill>
                            <a:schemeClr val="tx1"/>
                          </a:solidFill>
                          <a:latin typeface="Meiryo UI" panose="020B0604030504040204" pitchFamily="50" charset="-128"/>
                          <a:ea typeface="Meiryo UI" panose="020B0604030504040204" pitchFamily="50" charset="-128"/>
                        </a:rPr>
                        <a:t>大日</a:t>
                      </a:r>
                      <a:endParaRPr kumimoji="1" lang="ja-JP" altLang="en-US" sz="600" baseline="30000" dirty="0">
                        <a:solidFill>
                          <a:schemeClr val="tx1"/>
                        </a:solidFill>
                        <a:latin typeface="Meiryo UI" panose="020B0604030504040204" pitchFamily="50" charset="-128"/>
                        <a:ea typeface="Meiryo UI" panose="020B0604030504040204" pitchFamily="50" charset="-128"/>
                      </a:endParaRPr>
                    </a:p>
                  </a:txBody>
                  <a:tcPr marL="36000" marR="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46</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46</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0</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6818620"/>
                  </a:ext>
                </a:extLst>
              </a:tr>
              <a:tr h="197694">
                <a:tc vMerge="1">
                  <a:txBody>
                    <a:bodyPr/>
                    <a:lstStyle/>
                    <a:p>
                      <a:endParaRPr kumimoji="1" lang="ja-JP" altLang="en-US" sz="700" dirty="0">
                        <a:latin typeface="游ゴシック" panose="020B0400000000000000" pitchFamily="50" charset="-128"/>
                        <a:ea typeface="游ゴシック" panose="020B0400000000000000" pitchFamily="50" charset="-128"/>
                      </a:endParaRPr>
                    </a:p>
                  </a:txBody>
                  <a:tcPr marL="0" marR="0" marT="0" marB="0" anchor="ctr">
                    <a:solidFill>
                      <a:schemeClr val="bg1"/>
                    </a:solidFill>
                  </a:tcPr>
                </a:tc>
                <a:tc vMerge="1">
                  <a:txBody>
                    <a:bodyPr/>
                    <a:lstStyle/>
                    <a:p>
                      <a:endParaRPr kumimoji="1" lang="ja-JP" altLang="en-US" sz="700" dirty="0">
                        <a:latin typeface="游ゴシック" panose="020B0400000000000000" pitchFamily="50" charset="-128"/>
                        <a:ea typeface="游ゴシック" panose="020B0400000000000000" pitchFamily="50" charset="-128"/>
                      </a:endParaRPr>
                    </a:p>
                  </a:txBody>
                  <a:tcPr marL="0" marR="0" marT="0" marB="0" anchor="ctr">
                    <a:solidFill>
                      <a:schemeClr val="bg1"/>
                    </a:solidFill>
                  </a:tcPr>
                </a:tc>
                <a:tc>
                  <a:txBody>
                    <a:bodyPr/>
                    <a:lstStyle/>
                    <a:p>
                      <a:r>
                        <a:rPr kumimoji="1" lang="ja-JP" altLang="en-US" sz="600" dirty="0">
                          <a:solidFill>
                            <a:schemeClr val="tx1"/>
                          </a:solidFill>
                          <a:latin typeface="Meiryo UI" panose="020B0604030504040204" pitchFamily="50" charset="-128"/>
                          <a:ea typeface="Meiryo UI" panose="020B0604030504040204" pitchFamily="50" charset="-128"/>
                        </a:rPr>
                        <a:t>八雲東町</a:t>
                      </a:r>
                      <a:endParaRPr kumimoji="1" lang="ja-JP" altLang="en-US" baseline="30000" dirty="0">
                        <a:solidFill>
                          <a:schemeClr val="tx1"/>
                        </a:solidFill>
                      </a:endParaRPr>
                    </a:p>
                  </a:txBody>
                  <a:tcPr marL="36000" marR="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17</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17</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0</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0681630"/>
                  </a:ext>
                </a:extLst>
              </a:tr>
              <a:tr h="204029">
                <a:tc rowSpan="4">
                  <a:txBody>
                    <a:bodyPr/>
                    <a:lstStyle/>
                    <a:p>
                      <a:pPr algn="ctr"/>
                      <a:r>
                        <a:rPr kumimoji="1" lang="ja-JP" altLang="en-US" sz="600" dirty="0">
                          <a:solidFill>
                            <a:schemeClr val="tx1"/>
                          </a:solidFill>
                          <a:latin typeface="Meiryo UI" panose="020B0604030504040204" pitchFamily="50" charset="-128"/>
                          <a:ea typeface="Meiryo UI" panose="020B0604030504040204" pitchFamily="50" charset="-128"/>
                        </a:rPr>
                        <a:t>門真市</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r>
                        <a:rPr kumimoji="1" lang="ja-JP" altLang="en-US" sz="600">
                          <a:solidFill>
                            <a:schemeClr val="tx1"/>
                          </a:solidFill>
                          <a:latin typeface="Meiryo UI" panose="020B0604030504040204" pitchFamily="50" charset="-128"/>
                          <a:ea typeface="Meiryo UI" panose="020B0604030504040204" pitchFamily="50" charset="-128"/>
                        </a:rPr>
                        <a:t>北部</a:t>
                      </a:r>
                      <a:r>
                        <a:rPr kumimoji="1" lang="ja-JP" altLang="en-US" sz="600" dirty="0">
                          <a:solidFill>
                            <a:schemeClr val="tx1"/>
                          </a:solidFill>
                          <a:latin typeface="Meiryo UI" panose="020B0604030504040204" pitchFamily="50" charset="-128"/>
                          <a:ea typeface="Meiryo UI" panose="020B0604030504040204" pitchFamily="50" charset="-128"/>
                        </a:rPr>
                        <a:t>地区</a:t>
                      </a:r>
                    </a:p>
                  </a:txBody>
                  <a:tcPr marL="36000" marR="360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600" dirty="0">
                          <a:solidFill>
                            <a:schemeClr val="tx1"/>
                          </a:solidFill>
                          <a:latin typeface="Meiryo UI" panose="020B0604030504040204" pitchFamily="50" charset="-128"/>
                          <a:ea typeface="Meiryo UI" panose="020B0604030504040204" pitchFamily="50" charset="-128"/>
                        </a:rPr>
                        <a:t>西部</a:t>
                      </a:r>
                    </a:p>
                  </a:txBody>
                  <a:tcPr marL="36000" marR="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39</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25</a:t>
                      </a:r>
                    </a:p>
                    <a:p>
                      <a:pPr algn="r"/>
                      <a:r>
                        <a:rPr kumimoji="1" lang="en-US" altLang="ja-JP" sz="600" dirty="0">
                          <a:solidFill>
                            <a:srgbClr val="FF0000"/>
                          </a:solidFill>
                          <a:latin typeface="Meiryo UI" panose="020B0604030504040204" pitchFamily="50" charset="-128"/>
                          <a:ea typeface="Meiryo UI" panose="020B0604030504040204" pitchFamily="50" charset="-128"/>
                        </a:rPr>
                        <a:t>(25)</a:t>
                      </a:r>
                      <a:endParaRPr kumimoji="1" lang="ja-JP" altLang="en-US" sz="600" dirty="0">
                        <a:solidFill>
                          <a:srgbClr val="FF0000"/>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14</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4597042"/>
                  </a:ext>
                </a:extLst>
              </a:tr>
              <a:tr h="108350">
                <a:tc vMerge="1">
                  <a:txBody>
                    <a:bodyPr/>
                    <a:lstStyle/>
                    <a:p>
                      <a:endParaRPr kumimoji="1" lang="ja-JP" altLang="en-US" sz="700" dirty="0">
                        <a:latin typeface="游ゴシック" panose="020B0400000000000000" pitchFamily="50" charset="-128"/>
                        <a:ea typeface="游ゴシック" panose="020B0400000000000000" pitchFamily="50" charset="-128"/>
                      </a:endParaRPr>
                    </a:p>
                  </a:txBody>
                  <a:tcPr marL="0" marR="0" marT="0" marB="0" anchor="ctr">
                    <a:solidFill>
                      <a:schemeClr val="bg1"/>
                    </a:solidFill>
                  </a:tcPr>
                </a:tc>
                <a:tc vMerge="1">
                  <a:txBody>
                    <a:bodyPr/>
                    <a:lstStyle/>
                    <a:p>
                      <a:endParaRPr kumimoji="1" lang="ja-JP" altLang="en-US" sz="700" dirty="0">
                        <a:latin typeface="游ゴシック" panose="020B0400000000000000" pitchFamily="50" charset="-128"/>
                        <a:ea typeface="游ゴシック" panose="020B0400000000000000" pitchFamily="50" charset="-128"/>
                      </a:endParaRPr>
                    </a:p>
                  </a:txBody>
                  <a:tcPr marL="0" marR="0" marT="0" marB="0" anchor="ctr">
                    <a:solidFill>
                      <a:schemeClr val="bg1"/>
                    </a:solidFill>
                  </a:tcPr>
                </a:tc>
                <a:tc>
                  <a:txBody>
                    <a:bodyPr/>
                    <a:lstStyle/>
                    <a:p>
                      <a:r>
                        <a:rPr kumimoji="1" lang="ja-JP" altLang="en-US" sz="600" dirty="0">
                          <a:solidFill>
                            <a:schemeClr val="tx1"/>
                          </a:solidFill>
                          <a:latin typeface="Meiryo UI" panose="020B0604030504040204" pitchFamily="50" charset="-128"/>
                          <a:ea typeface="Meiryo UI" panose="020B0604030504040204" pitchFamily="50" charset="-128"/>
                        </a:rPr>
                        <a:t>古川橋駅北</a:t>
                      </a:r>
                      <a:endParaRPr kumimoji="1" lang="ja-JP" altLang="en-US" dirty="0">
                        <a:solidFill>
                          <a:schemeClr val="tx1"/>
                        </a:solidFill>
                      </a:endParaRPr>
                    </a:p>
                  </a:txBody>
                  <a:tcPr marL="36000" marR="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54</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30</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24</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166476"/>
                  </a:ext>
                </a:extLst>
              </a:tr>
              <a:tr h="108350">
                <a:tc vMerge="1">
                  <a:txBody>
                    <a:bodyPr/>
                    <a:lstStyle/>
                    <a:p>
                      <a:endParaRPr kumimoji="1" lang="ja-JP" altLang="en-US" sz="700" dirty="0">
                        <a:latin typeface="游ゴシック" panose="020B0400000000000000" pitchFamily="50" charset="-128"/>
                        <a:ea typeface="游ゴシック" panose="020B0400000000000000" pitchFamily="50" charset="-128"/>
                      </a:endParaRPr>
                    </a:p>
                  </a:txBody>
                  <a:tcPr marL="0" marR="0" marT="0" marB="0" anchor="ctr">
                    <a:solidFill>
                      <a:schemeClr val="bg1"/>
                    </a:solidFill>
                  </a:tcPr>
                </a:tc>
                <a:tc vMerge="1">
                  <a:txBody>
                    <a:bodyPr/>
                    <a:lstStyle/>
                    <a:p>
                      <a:endParaRPr kumimoji="1" lang="ja-JP" altLang="en-US" sz="700">
                        <a:latin typeface="游ゴシック" panose="020B0400000000000000" pitchFamily="50" charset="-128"/>
                        <a:ea typeface="游ゴシック" panose="020B0400000000000000" pitchFamily="50" charset="-128"/>
                      </a:endParaRPr>
                    </a:p>
                  </a:txBody>
                  <a:tcPr marL="0" marR="0" marT="0" marB="0" anchor="ctr">
                    <a:solidFill>
                      <a:schemeClr val="bg1"/>
                    </a:solidFill>
                  </a:tcPr>
                </a:tc>
                <a:tc>
                  <a:txBody>
                    <a:bodyPr/>
                    <a:lstStyle/>
                    <a:p>
                      <a:r>
                        <a:rPr kumimoji="1" lang="ja-JP" altLang="en-US" sz="600" dirty="0">
                          <a:solidFill>
                            <a:schemeClr val="tx1"/>
                          </a:solidFill>
                          <a:latin typeface="Meiryo UI" panose="020B0604030504040204" pitchFamily="50" charset="-128"/>
                          <a:ea typeface="Meiryo UI" panose="020B0604030504040204" pitchFamily="50" charset="-128"/>
                        </a:rPr>
                        <a:t>大和田駅南</a:t>
                      </a:r>
                      <a:endParaRPr kumimoji="1" lang="ja-JP" altLang="en-US" baseline="30000" dirty="0">
                        <a:solidFill>
                          <a:schemeClr val="tx1"/>
                        </a:solidFill>
                      </a:endParaRPr>
                    </a:p>
                  </a:txBody>
                  <a:tcPr marL="36000" marR="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17</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17</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0</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5879549"/>
                  </a:ext>
                </a:extLst>
              </a:tr>
              <a:tr h="108350">
                <a:tc vMerge="1">
                  <a:txBody>
                    <a:bodyPr/>
                    <a:lstStyle/>
                    <a:p>
                      <a:endParaRPr kumimoji="1" lang="ja-JP" altLang="en-US" sz="700" dirty="0">
                        <a:latin typeface="游ゴシック" panose="020B0400000000000000" pitchFamily="50" charset="-128"/>
                        <a:ea typeface="游ゴシック" panose="020B0400000000000000" pitchFamily="50" charset="-128"/>
                      </a:endParaRPr>
                    </a:p>
                  </a:txBody>
                  <a:tcPr marL="0" marR="0" marT="0" marB="0" anchor="ctr">
                    <a:solidFill>
                      <a:schemeClr val="bg1"/>
                    </a:solidFill>
                  </a:tcPr>
                </a:tc>
                <a:tc vMerge="1">
                  <a:txBody>
                    <a:bodyPr/>
                    <a:lstStyle/>
                    <a:p>
                      <a:endParaRPr kumimoji="1" lang="ja-JP" altLang="en-US" sz="700" dirty="0">
                        <a:latin typeface="游ゴシック" panose="020B0400000000000000" pitchFamily="50" charset="-128"/>
                        <a:ea typeface="游ゴシック" panose="020B0400000000000000" pitchFamily="50" charset="-128"/>
                      </a:endParaRPr>
                    </a:p>
                  </a:txBody>
                  <a:tcPr marL="0" marR="0" marT="0" marB="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dirty="0">
                          <a:solidFill>
                            <a:schemeClr val="tx1"/>
                          </a:solidFill>
                          <a:latin typeface="Meiryo UI" panose="020B0604030504040204" pitchFamily="50" charset="-128"/>
                          <a:ea typeface="Meiryo UI" panose="020B0604030504040204" pitchFamily="50" charset="-128"/>
                        </a:rPr>
                        <a:t>北東部</a:t>
                      </a:r>
                      <a:endParaRPr kumimoji="1" lang="ja-JP" altLang="en-US" baseline="30000" dirty="0">
                        <a:solidFill>
                          <a:schemeClr val="tx1"/>
                        </a:solidFill>
                      </a:endParaRPr>
                    </a:p>
                  </a:txBody>
                  <a:tcPr marL="36000" marR="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27</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27</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0</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6002697"/>
                  </a:ext>
                </a:extLst>
              </a:tr>
              <a:tr h="102015">
                <a:tc rowSpan="3">
                  <a:txBody>
                    <a:bodyPr/>
                    <a:lstStyle/>
                    <a:p>
                      <a:pPr algn="ctr"/>
                      <a:r>
                        <a:rPr kumimoji="1" lang="ja-JP" altLang="en-US" sz="600" dirty="0">
                          <a:solidFill>
                            <a:schemeClr val="tx1"/>
                          </a:solidFill>
                          <a:latin typeface="Meiryo UI" panose="020B0604030504040204" pitchFamily="50" charset="-128"/>
                          <a:ea typeface="Meiryo UI" panose="020B0604030504040204" pitchFamily="50" charset="-128"/>
                        </a:rPr>
                        <a:t>寝屋川市</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kumimoji="1" lang="ja-JP" altLang="en-US" sz="600" dirty="0">
                          <a:solidFill>
                            <a:schemeClr val="tx1"/>
                          </a:solidFill>
                          <a:latin typeface="Meiryo UI" panose="020B0604030504040204" pitchFamily="50" charset="-128"/>
                          <a:ea typeface="Meiryo UI" panose="020B0604030504040204" pitchFamily="50" charset="-128"/>
                        </a:rPr>
                        <a:t>萱島東地区</a:t>
                      </a:r>
                    </a:p>
                  </a:txBody>
                  <a:tcPr marL="36000" marR="3600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49</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49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0</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525429"/>
                  </a:ext>
                </a:extLst>
              </a:tr>
              <a:tr h="204029">
                <a:tc vMerge="1">
                  <a:txBody>
                    <a:bodyPr/>
                    <a:lstStyle/>
                    <a:p>
                      <a:endParaRPr kumimoji="1" lang="ja-JP" altLang="en-US" sz="700" dirty="0">
                        <a:latin typeface="游ゴシック" panose="020B0400000000000000" pitchFamily="50" charset="-128"/>
                        <a:ea typeface="游ゴシック" panose="020B0400000000000000" pitchFamily="50" charset="-128"/>
                      </a:endParaRPr>
                    </a:p>
                  </a:txBody>
                  <a:tcPr marL="0" marR="0" marT="0" marB="0" anchor="ctr">
                    <a:solidFill>
                      <a:schemeClr val="bg1"/>
                    </a:solidFill>
                  </a:tcPr>
                </a:tc>
                <a:tc gridSpan="2">
                  <a:txBody>
                    <a:bodyPr/>
                    <a:lstStyle/>
                    <a:p>
                      <a:r>
                        <a:rPr kumimoji="1" lang="ja-JP" altLang="en-US" sz="600" dirty="0">
                          <a:solidFill>
                            <a:schemeClr val="tx1"/>
                          </a:solidFill>
                          <a:latin typeface="Meiryo UI" panose="020B0604030504040204" pitchFamily="50" charset="-128"/>
                          <a:ea typeface="Meiryo UI" panose="020B0604030504040204" pitchFamily="50" charset="-128"/>
                        </a:rPr>
                        <a:t>池田・大利地区</a:t>
                      </a:r>
                    </a:p>
                  </a:txBody>
                  <a:tcPr marL="36000" marR="3600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66</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47</a:t>
                      </a:r>
                    </a:p>
                    <a:p>
                      <a:pPr algn="r"/>
                      <a:r>
                        <a:rPr kumimoji="1" lang="en-US" altLang="ja-JP" sz="600" dirty="0">
                          <a:solidFill>
                            <a:srgbClr val="FF0000"/>
                          </a:solidFill>
                          <a:latin typeface="Meiryo UI" panose="020B0604030504040204" pitchFamily="50" charset="-128"/>
                          <a:ea typeface="Meiryo UI" panose="020B0604030504040204" pitchFamily="50" charset="-128"/>
                        </a:rPr>
                        <a:t>(19)</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19</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5060850"/>
                  </a:ext>
                </a:extLst>
              </a:tr>
              <a:tr h="102015">
                <a:tc vMerge="1">
                  <a:txBody>
                    <a:bodyPr/>
                    <a:lstStyle/>
                    <a:p>
                      <a:endParaRPr kumimoji="1" lang="ja-JP" altLang="en-US" sz="700" dirty="0">
                        <a:latin typeface="游ゴシック" panose="020B0400000000000000" pitchFamily="50" charset="-128"/>
                        <a:ea typeface="游ゴシック" panose="020B0400000000000000" pitchFamily="50" charset="-128"/>
                      </a:endParaRPr>
                    </a:p>
                  </a:txBody>
                  <a:tcPr marL="0" marR="0" marT="0" marB="0" anchor="ctr">
                    <a:solidFill>
                      <a:schemeClr val="bg1"/>
                    </a:solidFill>
                  </a:tcPr>
                </a:tc>
                <a:tc gridSpan="2">
                  <a:txBody>
                    <a:bodyPr/>
                    <a:lstStyle/>
                    <a:p>
                      <a:r>
                        <a:rPr kumimoji="1" lang="ja-JP" altLang="en-US" sz="600" dirty="0">
                          <a:solidFill>
                            <a:schemeClr val="tx1"/>
                          </a:solidFill>
                          <a:latin typeface="Meiryo UI" panose="020B0604030504040204" pitchFamily="50" charset="-128"/>
                          <a:ea typeface="Meiryo UI" panose="020B0604030504040204" pitchFamily="50" charset="-128"/>
                        </a:rPr>
                        <a:t>香里地区</a:t>
                      </a:r>
                      <a:endParaRPr kumimoji="1" lang="ja-JP" altLang="en-US" sz="600" baseline="30000" dirty="0">
                        <a:solidFill>
                          <a:schemeClr val="tx1"/>
                        </a:solidFill>
                        <a:latin typeface="Meiryo UI" panose="020B0604030504040204" pitchFamily="50" charset="-128"/>
                        <a:ea typeface="Meiryo UI" panose="020B0604030504040204" pitchFamily="50" charset="-128"/>
                      </a:endParaRPr>
                    </a:p>
                  </a:txBody>
                  <a:tcPr marL="36000" marR="3600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101</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101</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0</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2286933"/>
                  </a:ext>
                </a:extLst>
              </a:tr>
              <a:tr h="204029">
                <a:tc>
                  <a:txBody>
                    <a:bodyPr/>
                    <a:lstStyle/>
                    <a:p>
                      <a:pPr algn="ctr"/>
                      <a:r>
                        <a:rPr kumimoji="1" lang="ja-JP" altLang="en-US" sz="600" dirty="0">
                          <a:solidFill>
                            <a:schemeClr val="tx1"/>
                          </a:solidFill>
                          <a:latin typeface="Meiryo UI" panose="020B0604030504040204" pitchFamily="50" charset="-128"/>
                          <a:ea typeface="Meiryo UI" panose="020B0604030504040204" pitchFamily="50" charset="-128"/>
                        </a:rPr>
                        <a:t>東大阪市</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kumimoji="1" lang="ja-JP" altLang="en-US" sz="600" dirty="0">
                          <a:solidFill>
                            <a:schemeClr val="tx1"/>
                          </a:solidFill>
                          <a:latin typeface="Meiryo UI" panose="020B0604030504040204" pitchFamily="50" charset="-128"/>
                          <a:ea typeface="Meiryo UI" panose="020B0604030504040204" pitchFamily="50" charset="-128"/>
                        </a:rPr>
                        <a:t>若江・岩田・瓜生堂地区</a:t>
                      </a:r>
                    </a:p>
                  </a:txBody>
                  <a:tcPr marL="36000" marR="36000" marT="0" marB="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49</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49</a:t>
                      </a:r>
                      <a:br>
                        <a:rPr kumimoji="1" lang="en-US" altLang="ja-JP" sz="600" dirty="0">
                          <a:solidFill>
                            <a:schemeClr val="tx1"/>
                          </a:solidFill>
                          <a:latin typeface="Meiryo UI" panose="020B0604030504040204" pitchFamily="50" charset="-128"/>
                          <a:ea typeface="Meiryo UI" panose="020B0604030504040204" pitchFamily="50" charset="-128"/>
                        </a:rPr>
                      </a:br>
                      <a:r>
                        <a:rPr kumimoji="1" lang="en-US" altLang="ja-JP" sz="600" dirty="0">
                          <a:solidFill>
                            <a:srgbClr val="FF0000"/>
                          </a:solidFill>
                          <a:latin typeface="Meiryo UI" panose="020B0604030504040204" pitchFamily="50" charset="-128"/>
                          <a:ea typeface="Meiryo UI" panose="020B0604030504040204" pitchFamily="50" charset="-128"/>
                        </a:rPr>
                        <a:t>(38)</a:t>
                      </a:r>
                      <a:endParaRPr kumimoji="1" lang="ja-JP" altLang="en-US" sz="600" dirty="0">
                        <a:solidFill>
                          <a:srgbClr val="FF0000"/>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0</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9034409"/>
                  </a:ext>
                </a:extLst>
              </a:tr>
              <a:tr h="204029">
                <a:tc>
                  <a:txBody>
                    <a:bodyPr/>
                    <a:lstStyle/>
                    <a:p>
                      <a:pPr algn="ctr"/>
                      <a:r>
                        <a:rPr kumimoji="1" lang="ja-JP" altLang="en-US" sz="600" dirty="0">
                          <a:solidFill>
                            <a:schemeClr val="tx1"/>
                          </a:solidFill>
                          <a:latin typeface="Meiryo UI" panose="020B0604030504040204" pitchFamily="50" charset="-128"/>
                          <a:ea typeface="Meiryo UI" panose="020B0604030504040204" pitchFamily="50" charset="-128"/>
                        </a:rPr>
                        <a:t>大阪府内</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500" dirty="0">
                          <a:solidFill>
                            <a:schemeClr val="tx1"/>
                          </a:solidFill>
                          <a:latin typeface="Meiryo UI" panose="020B0604030504040204" pitchFamily="50" charset="-128"/>
                          <a:ea typeface="Meiryo UI" panose="020B0604030504040204" pitchFamily="50" charset="-128"/>
                        </a:rPr>
                        <a:t>7</a:t>
                      </a:r>
                      <a:r>
                        <a:rPr kumimoji="1" lang="ja-JP" altLang="en-US" sz="500" dirty="0">
                          <a:solidFill>
                            <a:schemeClr val="tx1"/>
                          </a:solidFill>
                          <a:latin typeface="Meiryo UI" panose="020B0604030504040204" pitchFamily="50" charset="-128"/>
                          <a:ea typeface="Meiryo UI" panose="020B0604030504040204" pitchFamily="50" charset="-128"/>
                        </a:rPr>
                        <a:t>市</a:t>
                      </a:r>
                      <a:r>
                        <a:rPr kumimoji="1" lang="en-US" altLang="ja-JP" sz="500" dirty="0">
                          <a:solidFill>
                            <a:schemeClr val="tx1"/>
                          </a:solidFill>
                          <a:latin typeface="Meiryo UI" panose="020B0604030504040204" pitchFamily="50" charset="-128"/>
                          <a:ea typeface="Meiryo UI" panose="020B0604030504040204" pitchFamily="50" charset="-128"/>
                        </a:rPr>
                        <a:t>11</a:t>
                      </a:r>
                      <a:r>
                        <a:rPr kumimoji="1" lang="ja-JP" altLang="en-US" sz="500" dirty="0">
                          <a:solidFill>
                            <a:schemeClr val="tx1"/>
                          </a:solidFill>
                          <a:latin typeface="Meiryo UI" panose="020B0604030504040204" pitchFamily="50" charset="-128"/>
                          <a:ea typeface="Meiryo UI" panose="020B0604030504040204" pitchFamily="50" charset="-128"/>
                        </a:rPr>
                        <a:t>地区</a:t>
                      </a:r>
                    </a:p>
                  </a:txBody>
                  <a:tcPr marL="0" marR="0" marT="0" marB="0" anchor="ctr">
                    <a:lnL w="6350" cap="flat" cmpd="sng" algn="ctr">
                      <a:solidFill>
                        <a:schemeClr val="tx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kumimoji="1" lang="ja-JP" altLang="en-US" sz="500" b="1" dirty="0">
                        <a:solidFill>
                          <a:srgbClr val="FF3386"/>
                        </a:solidFill>
                        <a:highlight>
                          <a:srgbClr val="FFFF00"/>
                        </a:highlight>
                        <a:latin typeface="Meiryo UI" panose="020B0604030504040204" pitchFamily="50" charset="-128"/>
                        <a:ea typeface="Meiryo UI" panose="020B0604030504040204" pitchFamily="50" charset="-128"/>
                      </a:endParaRPr>
                    </a:p>
                  </a:txBody>
                  <a:tcPr marL="0" marR="0" marT="0" marB="0" anchor="ctr">
                    <a:lnL w="31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2,248</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2,030</a:t>
                      </a:r>
                    </a:p>
                    <a:p>
                      <a:pPr algn="r"/>
                      <a:r>
                        <a:rPr kumimoji="1" lang="en-US" altLang="ja-JP" sz="600" dirty="0">
                          <a:solidFill>
                            <a:srgbClr val="FF0000"/>
                          </a:solidFill>
                          <a:latin typeface="Meiryo UI" panose="020B0604030504040204" pitchFamily="50" charset="-128"/>
                          <a:ea typeface="Meiryo UI" panose="020B0604030504040204" pitchFamily="50" charset="-128"/>
                        </a:rPr>
                        <a:t>(207)</a:t>
                      </a:r>
                      <a:endParaRPr kumimoji="1" lang="ja-JP" altLang="en-US" sz="600" dirty="0">
                        <a:solidFill>
                          <a:srgbClr val="FF0000"/>
                        </a:solidFill>
                        <a:latin typeface="Meiryo UI" panose="020B0604030504040204" pitchFamily="50" charset="-128"/>
                        <a:ea typeface="Meiryo UI" panose="020B0604030504040204" pitchFamily="50" charset="-128"/>
                      </a:endParaRP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r"/>
                      <a:r>
                        <a:rPr kumimoji="1" lang="en-US" altLang="ja-JP" sz="600" dirty="0">
                          <a:solidFill>
                            <a:schemeClr val="tx1"/>
                          </a:solidFill>
                          <a:latin typeface="Meiryo UI" panose="020B0604030504040204" pitchFamily="50" charset="-128"/>
                          <a:ea typeface="Meiryo UI" panose="020B0604030504040204" pitchFamily="50" charset="-128"/>
                        </a:rPr>
                        <a:t>218</a:t>
                      </a:r>
                    </a:p>
                  </a:txBody>
                  <a:tcPr marL="36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69771148"/>
                  </a:ext>
                </a:extLst>
              </a:tr>
            </a:tbl>
          </a:graphicData>
        </a:graphic>
      </p:graphicFrame>
      <p:pic>
        <p:nvPicPr>
          <p:cNvPr id="166" name="図 165">
            <a:extLst>
              <a:ext uri="{FF2B5EF4-FFF2-40B4-BE49-F238E27FC236}">
                <a16:creationId xmlns:a16="http://schemas.microsoft.com/office/drawing/2014/main" id="{0DCA3CCA-34A2-4473-BC78-5E31F6F0B4D4}"/>
              </a:ext>
            </a:extLst>
          </p:cNvPr>
          <p:cNvPicPr>
            <a:picLocks noChangeAspect="1"/>
          </p:cNvPicPr>
          <p:nvPr/>
        </p:nvPicPr>
        <p:blipFill>
          <a:blip r:embed="rId11"/>
          <a:stretch>
            <a:fillRect/>
          </a:stretch>
        </p:blipFill>
        <p:spPr>
          <a:xfrm>
            <a:off x="5407965" y="7713196"/>
            <a:ext cx="2078390" cy="2585040"/>
          </a:xfrm>
          <a:prstGeom prst="rect">
            <a:avLst/>
          </a:prstGeom>
        </p:spPr>
      </p:pic>
      <p:sp>
        <p:nvSpPr>
          <p:cNvPr id="167" name="テキスト ボックス 166">
            <a:extLst>
              <a:ext uri="{FF2B5EF4-FFF2-40B4-BE49-F238E27FC236}">
                <a16:creationId xmlns:a16="http://schemas.microsoft.com/office/drawing/2014/main" id="{129A35E2-F5EE-4D36-B4DA-B241DEBD5CDD}"/>
              </a:ext>
            </a:extLst>
          </p:cNvPr>
          <p:cNvSpPr txBox="1"/>
          <p:nvPr/>
        </p:nvSpPr>
        <p:spPr>
          <a:xfrm>
            <a:off x="8787059" y="7590324"/>
            <a:ext cx="1382148" cy="92333"/>
          </a:xfrm>
          <a:prstGeom prst="rect">
            <a:avLst/>
          </a:prstGeom>
          <a:noFill/>
        </p:spPr>
        <p:txBody>
          <a:bodyPr wrap="square" lIns="0" tIns="0" rIns="0" bIns="0" rtlCol="0">
            <a:spAutoFit/>
          </a:bodyPr>
          <a:lstStyle/>
          <a:p>
            <a:pPr algn="ctr"/>
            <a:r>
              <a:rPr lang="en-US" altLang="ja-JP" sz="600" dirty="0">
                <a:solidFill>
                  <a:srgbClr val="FF0000"/>
                </a:solidFill>
                <a:latin typeface="Meiryo UI" panose="020B0604030504040204" pitchFamily="50" charset="-128"/>
                <a:ea typeface="Meiryo UI" panose="020B0604030504040204" pitchFamily="50" charset="-128"/>
              </a:rPr>
              <a:t>※</a:t>
            </a:r>
            <a:r>
              <a:rPr lang="ja-JP" altLang="en-US" sz="600" dirty="0">
                <a:solidFill>
                  <a:srgbClr val="FF0000"/>
                </a:solidFill>
                <a:latin typeface="Meiryo UI" panose="020B0604030504040204" pitchFamily="50" charset="-128"/>
                <a:ea typeface="Meiryo UI" panose="020B0604030504040204" pitchFamily="50" charset="-128"/>
              </a:rPr>
              <a:t>（赤文字）は</a:t>
            </a:r>
            <a:r>
              <a:rPr lang="en-US" altLang="ja-JP" sz="600" dirty="0">
                <a:solidFill>
                  <a:srgbClr val="FF0000"/>
                </a:solidFill>
                <a:latin typeface="Meiryo UI" panose="020B0604030504040204" pitchFamily="50" charset="-128"/>
                <a:ea typeface="Meiryo UI" panose="020B0604030504040204" pitchFamily="50" charset="-128"/>
              </a:rPr>
              <a:t>R7</a:t>
            </a:r>
            <a:r>
              <a:rPr lang="ja-JP" altLang="en-US" sz="600" dirty="0">
                <a:solidFill>
                  <a:srgbClr val="FF0000"/>
                </a:solidFill>
                <a:latin typeface="Meiryo UI" panose="020B0604030504040204" pitchFamily="50" charset="-128"/>
                <a:ea typeface="Meiryo UI" panose="020B0604030504040204" pitchFamily="50" charset="-128"/>
              </a:rPr>
              <a:t>年度解消面積</a:t>
            </a:r>
            <a:endParaRPr lang="en-US" altLang="ja-JP" sz="600" dirty="0">
              <a:solidFill>
                <a:srgbClr val="FF0000"/>
              </a:solidFill>
              <a:latin typeface="Meiryo UI" panose="020B0604030504040204" pitchFamily="50" charset="-128"/>
              <a:ea typeface="Meiryo UI" panose="020B0604030504040204" pitchFamily="50" charset="-128"/>
            </a:endParaRPr>
          </a:p>
        </p:txBody>
      </p:sp>
      <p:sp>
        <p:nvSpPr>
          <p:cNvPr id="168" name="テキスト ボックス 167">
            <a:extLst>
              <a:ext uri="{FF2B5EF4-FFF2-40B4-BE49-F238E27FC236}">
                <a16:creationId xmlns:a16="http://schemas.microsoft.com/office/drawing/2014/main" id="{832B58B3-381A-4924-86F1-EE38FDAB91B9}"/>
              </a:ext>
            </a:extLst>
          </p:cNvPr>
          <p:cNvSpPr txBox="1"/>
          <p:nvPr/>
        </p:nvSpPr>
        <p:spPr>
          <a:xfrm>
            <a:off x="5055603" y="7299641"/>
            <a:ext cx="3259337" cy="176972"/>
          </a:xfrm>
          <a:prstGeom prst="rect">
            <a:avLst/>
          </a:prstGeom>
          <a:noFill/>
        </p:spPr>
        <p:txBody>
          <a:bodyPr wrap="square" lIns="0" tIns="0" rIns="0" bIns="0" rtlCol="0">
            <a:spAutoFit/>
          </a:bodyPr>
          <a:lstStyle/>
          <a:p>
            <a:pPr algn="ctr"/>
            <a:r>
              <a:rPr lang="ja-JP" altLang="en-US" sz="1150" dirty="0">
                <a:latin typeface="Meiryo UI" panose="020B0604030504040204" pitchFamily="50" charset="-128"/>
                <a:ea typeface="Meiryo UI" panose="020B0604030504040204" pitchFamily="50" charset="-128"/>
              </a:rPr>
              <a:t>＜地震時等に著しく危険な密集市街地＞　</a:t>
            </a:r>
            <a:endParaRPr lang="en-US" altLang="ja-JP" sz="11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92414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正方形/長方形 74">
            <a:extLst>
              <a:ext uri="{FF2B5EF4-FFF2-40B4-BE49-F238E27FC236}">
                <a16:creationId xmlns:a16="http://schemas.microsoft.com/office/drawing/2014/main" id="{C7CE1E41-293D-4D8E-ACC0-39692D180CA2}"/>
              </a:ext>
            </a:extLst>
          </p:cNvPr>
          <p:cNvSpPr/>
          <p:nvPr/>
        </p:nvSpPr>
        <p:spPr>
          <a:xfrm>
            <a:off x="-1" y="64425"/>
            <a:ext cx="15122525" cy="334560"/>
          </a:xfrm>
          <a:prstGeom prst="rect">
            <a:avLst/>
          </a:prstGeom>
          <a:solidFill>
            <a:schemeClr val="accent4"/>
          </a:solidFill>
          <a:ln/>
          <a:effectLst/>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54958" tIns="54958" rIns="54958" bIns="54958" numCol="1" spcCol="0" rtlCol="0" fromWordArt="0" anchor="ctr" anchorCtr="0" forceAA="0" compatLnSpc="1">
            <a:prstTxWarp prst="textNoShape">
              <a:avLst/>
            </a:prstTxWarp>
            <a:noAutofit/>
          </a:bodyPr>
          <a:lstStyle/>
          <a:p>
            <a:pPr algn="ctr"/>
            <a:r>
              <a:rPr lang="ja-JP" altLang="en-US" sz="2366"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主なアクションの進捗状況</a:t>
            </a:r>
          </a:p>
        </p:txBody>
      </p:sp>
      <p:sp>
        <p:nvSpPr>
          <p:cNvPr id="150" name="角丸四角形 126">
            <a:extLst>
              <a:ext uri="{FF2B5EF4-FFF2-40B4-BE49-F238E27FC236}">
                <a16:creationId xmlns:a16="http://schemas.microsoft.com/office/drawing/2014/main" id="{B66881C0-3EAA-4ADA-ABA1-1C372C9CB90F}"/>
              </a:ext>
            </a:extLst>
          </p:cNvPr>
          <p:cNvSpPr/>
          <p:nvPr/>
        </p:nvSpPr>
        <p:spPr bwMode="gray">
          <a:xfrm>
            <a:off x="176218" y="9077632"/>
            <a:ext cx="14844686" cy="1552284"/>
          </a:xfrm>
          <a:prstGeom prst="roundRect">
            <a:avLst>
              <a:gd name="adj" fmla="val 1350"/>
            </a:avLst>
          </a:prstGeom>
          <a:solidFill>
            <a:schemeClr val="bg1"/>
          </a:solidFill>
          <a:ln w="41275">
            <a:solidFill>
              <a:schemeClr val="accent1">
                <a:lumMod val="75000"/>
              </a:schemeClr>
            </a:solidFill>
          </a:ln>
          <a:effectLst>
            <a:softEdge rad="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274"/>
          </a:p>
        </p:txBody>
      </p:sp>
      <p:sp>
        <p:nvSpPr>
          <p:cNvPr id="151" name="正方形/長方形 150">
            <a:extLst>
              <a:ext uri="{FF2B5EF4-FFF2-40B4-BE49-F238E27FC236}">
                <a16:creationId xmlns:a16="http://schemas.microsoft.com/office/drawing/2014/main" id="{BE2E2CCE-ABC2-4A62-9DFB-E55087A8AB71}"/>
              </a:ext>
            </a:extLst>
          </p:cNvPr>
          <p:cNvSpPr/>
          <p:nvPr/>
        </p:nvSpPr>
        <p:spPr bwMode="gray">
          <a:xfrm>
            <a:off x="1795021" y="9775171"/>
            <a:ext cx="1868281" cy="377190"/>
          </a:xfrm>
          <a:prstGeom prst="rect">
            <a:avLst/>
          </a:prstGeom>
          <a:noFill/>
          <a:ln w="6350">
            <a:noFill/>
          </a:ln>
          <a:effectLst/>
        </p:spPr>
        <p:txBody>
          <a:bodyPr rot="0" spcFirstLastPara="0" vertOverflow="overflow" horzOverflow="overflow" vert="horz" wrap="square" lIns="54958" tIns="82437" rIns="54958" bIns="27479" numCol="1" spcCol="0" rtlCol="0" fromWordArt="0" anchor="ctr" anchorCtr="0" forceAA="0" compatLnSpc="1">
            <a:prstTxWarp prst="textNoShape">
              <a:avLst/>
            </a:prstTxWarp>
            <a:noAutofit/>
          </a:bodyPr>
          <a:lstStyle/>
          <a:p>
            <a:pPr algn="ctr"/>
            <a:endParaRPr lang="ja-JP" altLang="en-US" sz="916" b="1" dirty="0">
              <a:latin typeface="UD デジタル 教科書体 N-B" panose="02020700000000000000" pitchFamily="17" charset="-128"/>
              <a:ea typeface="UD デジタル 教科書体 N-B" panose="02020700000000000000" pitchFamily="17" charset="-128"/>
            </a:endParaRPr>
          </a:p>
        </p:txBody>
      </p:sp>
      <p:sp>
        <p:nvSpPr>
          <p:cNvPr id="152" name="楕円 151">
            <a:extLst>
              <a:ext uri="{FF2B5EF4-FFF2-40B4-BE49-F238E27FC236}">
                <a16:creationId xmlns:a16="http://schemas.microsoft.com/office/drawing/2014/main" id="{BD21595A-7612-4535-AD2B-117FE63FADDE}"/>
              </a:ext>
            </a:extLst>
          </p:cNvPr>
          <p:cNvSpPr/>
          <p:nvPr/>
        </p:nvSpPr>
        <p:spPr>
          <a:xfrm>
            <a:off x="260301" y="9158597"/>
            <a:ext cx="413621" cy="410758"/>
          </a:xfrm>
          <a:prstGeom prst="ellipse">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altLang="ja-JP" sz="1603"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77</a:t>
            </a:r>
            <a:endParaRPr lang="ja-JP" altLang="en-US" sz="1603"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56" name="テキスト ボックス 155">
            <a:extLst>
              <a:ext uri="{FF2B5EF4-FFF2-40B4-BE49-F238E27FC236}">
                <a16:creationId xmlns:a16="http://schemas.microsoft.com/office/drawing/2014/main" id="{177FA433-717F-4CD4-A68F-E2C1978BD430}"/>
              </a:ext>
            </a:extLst>
          </p:cNvPr>
          <p:cNvSpPr txBox="1"/>
          <p:nvPr/>
        </p:nvSpPr>
        <p:spPr>
          <a:xfrm>
            <a:off x="249978" y="9098458"/>
            <a:ext cx="524481" cy="152671"/>
          </a:xfrm>
          <a:prstGeom prst="rect">
            <a:avLst/>
          </a:prstGeom>
          <a:noFill/>
        </p:spPr>
        <p:txBody>
          <a:bodyPr wrap="square" lIns="0" tIns="0" rIns="0" bIns="0" rtlCol="0">
            <a:spAutoFit/>
          </a:bodyPr>
          <a:lstStyle/>
          <a:p>
            <a:r>
              <a:rPr lang="ja-JP" altLang="en-US" sz="992" b="1" dirty="0">
                <a:ln w="3175">
                  <a:solidFill>
                    <a:schemeClr val="tx1"/>
                  </a:solidFill>
                </a:ln>
                <a:solidFill>
                  <a:schemeClr val="bg1"/>
                </a:solidFill>
                <a:effectLst>
                  <a:outerShdw blurRad="50800" dist="38100" algn="l" rotWithShape="0">
                    <a:prstClr val="black">
                      <a:alpha val="40000"/>
                    </a:prstClr>
                  </a:outerShdw>
                </a:effectLst>
                <a:latin typeface="Meiryo UI" panose="020B0604030504040204" pitchFamily="50" charset="-128"/>
                <a:ea typeface="Meiryo UI" panose="020B0604030504040204" pitchFamily="50" charset="-128"/>
              </a:rPr>
              <a:t>アクション</a:t>
            </a:r>
          </a:p>
        </p:txBody>
      </p:sp>
      <p:sp>
        <p:nvSpPr>
          <p:cNvPr id="157" name="テキスト ボックス 156">
            <a:extLst>
              <a:ext uri="{FF2B5EF4-FFF2-40B4-BE49-F238E27FC236}">
                <a16:creationId xmlns:a16="http://schemas.microsoft.com/office/drawing/2014/main" id="{770A8619-2CEB-4618-B419-84A7A944A1CE}"/>
              </a:ext>
            </a:extLst>
          </p:cNvPr>
          <p:cNvSpPr txBox="1"/>
          <p:nvPr/>
        </p:nvSpPr>
        <p:spPr>
          <a:xfrm>
            <a:off x="187883" y="9549314"/>
            <a:ext cx="598241" cy="256865"/>
          </a:xfrm>
          <a:prstGeom prst="rect">
            <a:avLst/>
          </a:prstGeom>
          <a:noFill/>
        </p:spPr>
        <p:txBody>
          <a:bodyPr wrap="square" rtlCol="0">
            <a:spAutoFit/>
          </a:bodyPr>
          <a:lstStyle/>
          <a:p>
            <a:r>
              <a:rPr lang="en-US" altLang="ja-JP" sz="1069" b="1" dirty="0">
                <a:latin typeface="Meiryo UI" panose="020B0604030504040204" pitchFamily="50" charset="-128"/>
                <a:ea typeface="Meiryo UI" panose="020B0604030504040204" pitchFamily="50" charset="-128"/>
              </a:rPr>
              <a:t>【</a:t>
            </a:r>
            <a:r>
              <a:rPr lang="ja-JP" altLang="en-US" sz="1069" b="1" dirty="0">
                <a:latin typeface="Meiryo UI" panose="020B0604030504040204" pitchFamily="50" charset="-128"/>
                <a:ea typeface="Meiryo UI" panose="020B0604030504040204" pitchFamily="50" charset="-128"/>
              </a:rPr>
              <a:t>重点</a:t>
            </a:r>
            <a:r>
              <a:rPr lang="en-US" altLang="ja-JP" sz="1069" b="1" dirty="0">
                <a:latin typeface="Meiryo UI" panose="020B0604030504040204" pitchFamily="50" charset="-128"/>
                <a:ea typeface="Meiryo UI" panose="020B0604030504040204" pitchFamily="50" charset="-128"/>
              </a:rPr>
              <a:t>】</a:t>
            </a:r>
            <a:endParaRPr lang="ja-JP" altLang="en-US" sz="1069" b="1" dirty="0">
              <a:latin typeface="Meiryo UI" panose="020B0604030504040204" pitchFamily="50" charset="-128"/>
              <a:ea typeface="Meiryo UI" panose="020B0604030504040204" pitchFamily="50" charset="-128"/>
            </a:endParaRPr>
          </a:p>
        </p:txBody>
      </p:sp>
      <p:sp>
        <p:nvSpPr>
          <p:cNvPr id="159" name="テキスト ボックス 158">
            <a:extLst>
              <a:ext uri="{FF2B5EF4-FFF2-40B4-BE49-F238E27FC236}">
                <a16:creationId xmlns:a16="http://schemas.microsoft.com/office/drawing/2014/main" id="{23DF3C5B-5EA4-4FD2-A967-D838843AFE56}"/>
              </a:ext>
            </a:extLst>
          </p:cNvPr>
          <p:cNvSpPr txBox="1"/>
          <p:nvPr/>
        </p:nvSpPr>
        <p:spPr>
          <a:xfrm>
            <a:off x="758005" y="9125217"/>
            <a:ext cx="6496908" cy="357660"/>
          </a:xfrm>
          <a:prstGeom prst="rect">
            <a:avLst/>
          </a:prstGeom>
          <a:noFill/>
          <a:ln>
            <a:noFill/>
          </a:ln>
        </p:spPr>
        <p:txBody>
          <a:bodyPr wrap="square" lIns="109915" tIns="54958" rIns="54958" bIns="54958" rtlCol="0" anchor="ctr" anchorCtr="0">
            <a:spAutoFit/>
          </a:bodyPr>
          <a:lstStyle/>
          <a:p>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応急仮設住宅の早期供給体制の整備</a:t>
            </a:r>
            <a:r>
              <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危機管理室・都市整備部</a:t>
            </a:r>
            <a:r>
              <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160" name="角丸四角形 172">
            <a:extLst>
              <a:ext uri="{FF2B5EF4-FFF2-40B4-BE49-F238E27FC236}">
                <a16:creationId xmlns:a16="http://schemas.microsoft.com/office/drawing/2014/main" id="{A657343F-B64D-46FA-AC3F-2C6B79FE4EE8}"/>
              </a:ext>
            </a:extLst>
          </p:cNvPr>
          <p:cNvSpPr/>
          <p:nvPr/>
        </p:nvSpPr>
        <p:spPr>
          <a:xfrm>
            <a:off x="809023" y="9521341"/>
            <a:ext cx="1322743" cy="264614"/>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アクションの内容</a:t>
            </a:r>
          </a:p>
        </p:txBody>
      </p:sp>
      <p:sp>
        <p:nvSpPr>
          <p:cNvPr id="161" name="正方形/長方形 160">
            <a:extLst>
              <a:ext uri="{FF2B5EF4-FFF2-40B4-BE49-F238E27FC236}">
                <a16:creationId xmlns:a16="http://schemas.microsoft.com/office/drawing/2014/main" id="{113A8AFC-3E6C-4911-9BE8-384072177841}"/>
              </a:ext>
            </a:extLst>
          </p:cNvPr>
          <p:cNvSpPr/>
          <p:nvPr/>
        </p:nvSpPr>
        <p:spPr>
          <a:xfrm>
            <a:off x="288684" y="9882989"/>
            <a:ext cx="7245956" cy="556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109915" indent="-109915">
              <a:lnSpc>
                <a:spcPts val="1527"/>
              </a:lnSpc>
              <a:buFont typeface="Wingdings" panose="05000000000000000000" pitchFamily="2" charset="2"/>
              <a:buChar char="Ø"/>
            </a:pPr>
            <a:r>
              <a:rPr lang="ja-JP" altLang="en-US" sz="107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被災者が恒久住宅に移行するまでに必要と見込まれる応急仮設住宅について、「建設型仮設住宅」として市町村と連携した建設候補地の確保を行うとともに、民間団体との連携強化により、民間住宅の借り上げ等による「借上型仮設住宅」も行うことで、速やかな</a:t>
            </a:r>
            <a:endParaRPr lang="en-US" altLang="ja-JP" sz="107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27"/>
              </a:lnSpc>
            </a:pPr>
            <a:r>
              <a:rPr lang="ja-JP" altLang="en-US" sz="107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仮設住宅確保に向けた体制整備を行う。</a:t>
            </a:r>
            <a:endParaRPr lang="en-US" altLang="ja-JP" sz="107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2" name="角丸四角形 307">
            <a:extLst>
              <a:ext uri="{FF2B5EF4-FFF2-40B4-BE49-F238E27FC236}">
                <a16:creationId xmlns:a16="http://schemas.microsoft.com/office/drawing/2014/main" id="{1684035C-94BF-47C3-8E37-305A15D3052F}"/>
              </a:ext>
            </a:extLst>
          </p:cNvPr>
          <p:cNvSpPr/>
          <p:nvPr/>
        </p:nvSpPr>
        <p:spPr>
          <a:xfrm>
            <a:off x="7513311" y="9120982"/>
            <a:ext cx="1294177" cy="274585"/>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R7</a:t>
            </a:r>
            <a:r>
              <a:rPr lang="ja-JP" altLang="en-US"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年度実績</a:t>
            </a:r>
          </a:p>
        </p:txBody>
      </p:sp>
      <p:sp>
        <p:nvSpPr>
          <p:cNvPr id="163" name="正方形/長方形 162">
            <a:extLst>
              <a:ext uri="{FF2B5EF4-FFF2-40B4-BE49-F238E27FC236}">
                <a16:creationId xmlns:a16="http://schemas.microsoft.com/office/drawing/2014/main" id="{4DB80409-9480-4E18-942F-5ECC7C4E772B}"/>
              </a:ext>
            </a:extLst>
          </p:cNvPr>
          <p:cNvSpPr/>
          <p:nvPr/>
        </p:nvSpPr>
        <p:spPr>
          <a:xfrm>
            <a:off x="7597105" y="9447370"/>
            <a:ext cx="4893939" cy="940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109915" indent="-109915">
              <a:lnSpc>
                <a:spcPts val="1527"/>
              </a:lnSpc>
              <a:buFont typeface="Wingdings" panose="05000000000000000000" pitchFamily="2" charset="2"/>
              <a:buChar char="Ø"/>
            </a:pPr>
            <a:r>
              <a:rPr lang="ja-JP" altLang="en-US" sz="107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市町村への建設型応急住宅用地</a:t>
            </a:r>
            <a:r>
              <a:rPr lang="ja-JP" altLang="en-US" sz="107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確保状況調査について、能登半島地震等を踏まえ、</a:t>
            </a:r>
            <a:endParaRPr lang="en-US" altLang="ja-JP" sz="107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27"/>
              </a:lnSpc>
            </a:pPr>
            <a:r>
              <a:rPr lang="ja-JP" altLang="en-US" sz="107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ja-JP" altLang="ja-JP" sz="107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新たに災害区域指定の想定浸水深等の調査項目を追加したうえで調査を実施し、</a:t>
            </a:r>
            <a:endParaRPr lang="en-US" altLang="ja-JP" sz="107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nSpc>
                <a:spcPts val="1527"/>
              </a:lnSpc>
            </a:pPr>
            <a:r>
              <a:rPr lang="en-US" altLang="ja-JP" sz="107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07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建設候補地</a:t>
            </a:r>
            <a:r>
              <a:rPr lang="ja-JP" altLang="en-US" sz="107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における</a:t>
            </a:r>
            <a:r>
              <a:rPr lang="ja-JP" altLang="ja-JP" sz="107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詳細なハザード状況を把握</a:t>
            </a:r>
            <a:r>
              <a:rPr lang="ja-JP" altLang="en-US" sz="107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7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09915" indent="-109915">
              <a:lnSpc>
                <a:spcPts val="1527"/>
              </a:lnSpc>
              <a:buFont typeface="Wingdings" panose="05000000000000000000" pitchFamily="2" charset="2"/>
              <a:buChar char="Ø"/>
            </a:pPr>
            <a:r>
              <a:rPr lang="ja-JP" altLang="en-US" sz="107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市町村担当者向けに応急仮設住宅</a:t>
            </a:r>
            <a:r>
              <a:rPr lang="ja-JP" altLang="en-US" sz="1070" kern="100" dirty="0">
                <a:solidFill>
                  <a:schemeClr val="tx1"/>
                </a:solidFill>
                <a:effectLst/>
                <a:latin typeface="Meiryo UI" panose="020B0604030504040204" pitchFamily="50" charset="-128"/>
                <a:ea typeface="Meiryo UI" panose="020B0604030504040204" pitchFamily="50" charset="-128"/>
                <a:cs typeface="Courier New" panose="02070309020205020404" pitchFamily="49" charset="0"/>
              </a:rPr>
              <a:t>の建設供与の手順等</a:t>
            </a:r>
            <a:r>
              <a:rPr lang="ja-JP" altLang="en-US" sz="1070" kern="100" dirty="0">
                <a:solidFill>
                  <a:schemeClr val="tx1"/>
                </a:solidFill>
                <a:latin typeface="Meiryo UI" panose="020B0604030504040204" pitchFamily="50" charset="-128"/>
                <a:ea typeface="Meiryo UI" panose="020B0604030504040204" pitchFamily="50" charset="-128"/>
                <a:cs typeface="Courier New" panose="02070309020205020404" pitchFamily="49" charset="0"/>
              </a:rPr>
              <a:t>に関する</a:t>
            </a:r>
            <a:r>
              <a:rPr lang="ja-JP" altLang="en-US" sz="1070" kern="100" dirty="0">
                <a:solidFill>
                  <a:schemeClr val="tx1"/>
                </a:solidFill>
                <a:effectLst/>
                <a:latin typeface="Meiryo UI" panose="020B0604030504040204" pitchFamily="50" charset="-128"/>
                <a:ea typeface="Meiryo UI" panose="020B0604030504040204" pitchFamily="50" charset="-128"/>
                <a:cs typeface="Courier New" panose="02070309020205020404" pitchFamily="49" charset="0"/>
              </a:rPr>
              <a:t>講義や仮設住宅</a:t>
            </a:r>
            <a:endParaRPr lang="en-US" altLang="ja-JP" sz="1070" kern="100" dirty="0">
              <a:solidFill>
                <a:schemeClr val="tx1"/>
              </a:solidFill>
              <a:effectLst/>
              <a:latin typeface="Meiryo UI" panose="020B0604030504040204" pitchFamily="50" charset="-128"/>
              <a:ea typeface="Meiryo UI" panose="020B0604030504040204" pitchFamily="50" charset="-128"/>
              <a:cs typeface="Courier New" panose="02070309020205020404" pitchFamily="49" charset="0"/>
            </a:endParaRPr>
          </a:p>
          <a:p>
            <a:pPr>
              <a:lnSpc>
                <a:spcPts val="1527"/>
              </a:lnSpc>
            </a:pPr>
            <a:r>
              <a:rPr lang="ja-JP" altLang="en-US" sz="1070" kern="100" dirty="0">
                <a:solidFill>
                  <a:schemeClr val="tx1"/>
                </a:solidFill>
                <a:latin typeface="Meiryo UI" panose="020B0604030504040204" pitchFamily="50" charset="-128"/>
                <a:ea typeface="Meiryo UI" panose="020B0604030504040204" pitchFamily="50" charset="-128"/>
                <a:cs typeface="Courier New" panose="02070309020205020404" pitchFamily="49" charset="0"/>
              </a:rPr>
              <a:t>　 </a:t>
            </a:r>
            <a:r>
              <a:rPr lang="ja-JP" altLang="en-US" sz="1070" kern="100" dirty="0">
                <a:solidFill>
                  <a:schemeClr val="tx1"/>
                </a:solidFill>
                <a:effectLst/>
                <a:latin typeface="Meiryo UI" panose="020B0604030504040204" pitchFamily="50" charset="-128"/>
                <a:ea typeface="Meiryo UI" panose="020B0604030504040204" pitchFamily="50" charset="-128"/>
                <a:cs typeface="Courier New" panose="02070309020205020404" pitchFamily="49" charset="0"/>
              </a:rPr>
              <a:t>の配置計画作成等のグループワークを実施。</a:t>
            </a:r>
            <a:endParaRPr lang="ja-JP" altLang="en-US" sz="107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角丸四角形 169">
            <a:extLst>
              <a:ext uri="{FF2B5EF4-FFF2-40B4-BE49-F238E27FC236}">
                <a16:creationId xmlns:a16="http://schemas.microsoft.com/office/drawing/2014/main" id="{4D56DAFE-C52D-4880-9B76-F05A39402DE0}"/>
              </a:ext>
            </a:extLst>
          </p:cNvPr>
          <p:cNvSpPr/>
          <p:nvPr/>
        </p:nvSpPr>
        <p:spPr bwMode="gray">
          <a:xfrm>
            <a:off x="151343" y="5052247"/>
            <a:ext cx="7348821" cy="3903483"/>
          </a:xfrm>
          <a:prstGeom prst="roundRect">
            <a:avLst>
              <a:gd name="adj" fmla="val 1350"/>
            </a:avLst>
          </a:prstGeom>
          <a:solidFill>
            <a:schemeClr val="bg1"/>
          </a:solidFill>
          <a:ln w="41275">
            <a:solidFill>
              <a:schemeClr val="accent1">
                <a:lumMod val="75000"/>
              </a:schemeClr>
            </a:solidFill>
          </a:ln>
          <a:effectLst>
            <a:softEdge rad="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274" dirty="0"/>
              <a:t>　</a:t>
            </a:r>
          </a:p>
        </p:txBody>
      </p:sp>
      <p:sp>
        <p:nvSpPr>
          <p:cNvPr id="158" name="テキスト ボックス 157">
            <a:extLst>
              <a:ext uri="{FF2B5EF4-FFF2-40B4-BE49-F238E27FC236}">
                <a16:creationId xmlns:a16="http://schemas.microsoft.com/office/drawing/2014/main" id="{68AEDF80-2389-48C5-9189-A8A3481D1728}"/>
              </a:ext>
            </a:extLst>
          </p:cNvPr>
          <p:cNvSpPr txBox="1"/>
          <p:nvPr/>
        </p:nvSpPr>
        <p:spPr>
          <a:xfrm>
            <a:off x="693876" y="5199321"/>
            <a:ext cx="6496908" cy="357660"/>
          </a:xfrm>
          <a:prstGeom prst="rect">
            <a:avLst/>
          </a:prstGeom>
          <a:noFill/>
          <a:ln>
            <a:noFill/>
          </a:ln>
        </p:spPr>
        <p:txBody>
          <a:bodyPr wrap="square" lIns="109915" tIns="54958" rIns="54958" bIns="54958" rtlCol="0" anchor="ctr" anchorCtr="0">
            <a:spAutoFit/>
          </a:bodyPr>
          <a:lstStyle/>
          <a:p>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防災情報の収集・伝達機能の充実</a:t>
            </a:r>
            <a:r>
              <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危機管理室</a:t>
            </a:r>
            <a:r>
              <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168" name="楕円 167">
            <a:extLst>
              <a:ext uri="{FF2B5EF4-FFF2-40B4-BE49-F238E27FC236}">
                <a16:creationId xmlns:a16="http://schemas.microsoft.com/office/drawing/2014/main" id="{26B9D14C-9F1A-44B5-BB90-58E7D9AF0B9D}"/>
              </a:ext>
            </a:extLst>
          </p:cNvPr>
          <p:cNvSpPr/>
          <p:nvPr/>
        </p:nvSpPr>
        <p:spPr>
          <a:xfrm>
            <a:off x="257972" y="5166514"/>
            <a:ext cx="413621" cy="410758"/>
          </a:xfrm>
          <a:prstGeom prst="ellipse">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altLang="ja-JP" sz="1603"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31</a:t>
            </a:r>
            <a:endParaRPr lang="ja-JP" altLang="en-US" sz="1603"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69" name="テキスト ボックス 168">
            <a:extLst>
              <a:ext uri="{FF2B5EF4-FFF2-40B4-BE49-F238E27FC236}">
                <a16:creationId xmlns:a16="http://schemas.microsoft.com/office/drawing/2014/main" id="{40DAC622-2127-408B-873C-1EAC901C05B0}"/>
              </a:ext>
            </a:extLst>
          </p:cNvPr>
          <p:cNvSpPr txBox="1"/>
          <p:nvPr/>
        </p:nvSpPr>
        <p:spPr>
          <a:xfrm>
            <a:off x="250580" y="5163257"/>
            <a:ext cx="524481" cy="152671"/>
          </a:xfrm>
          <a:prstGeom prst="rect">
            <a:avLst/>
          </a:prstGeom>
          <a:noFill/>
        </p:spPr>
        <p:txBody>
          <a:bodyPr wrap="square" lIns="0" tIns="0" rIns="0" bIns="0" rtlCol="0">
            <a:spAutoFit/>
          </a:bodyPr>
          <a:lstStyle/>
          <a:p>
            <a:r>
              <a:rPr lang="ja-JP" altLang="en-US" sz="992" b="1" dirty="0">
                <a:ln w="3175">
                  <a:solidFill>
                    <a:schemeClr val="tx1"/>
                  </a:solidFill>
                </a:ln>
                <a:solidFill>
                  <a:schemeClr val="bg1"/>
                </a:solidFill>
                <a:effectLst>
                  <a:outerShdw blurRad="50800" dist="38100" algn="l" rotWithShape="0">
                    <a:prstClr val="black">
                      <a:alpha val="40000"/>
                    </a:prstClr>
                  </a:outerShdw>
                </a:effectLst>
                <a:latin typeface="Meiryo UI" panose="020B0604030504040204" pitchFamily="50" charset="-128"/>
                <a:ea typeface="Meiryo UI" panose="020B0604030504040204" pitchFamily="50" charset="-128"/>
              </a:rPr>
              <a:t>アクション</a:t>
            </a:r>
          </a:p>
        </p:txBody>
      </p:sp>
      <p:sp>
        <p:nvSpPr>
          <p:cNvPr id="171" name="正方形/長方形 170">
            <a:extLst>
              <a:ext uri="{FF2B5EF4-FFF2-40B4-BE49-F238E27FC236}">
                <a16:creationId xmlns:a16="http://schemas.microsoft.com/office/drawing/2014/main" id="{C6B4EBE2-5AA9-4C1A-B937-BB25A086E3F5}"/>
              </a:ext>
            </a:extLst>
          </p:cNvPr>
          <p:cNvSpPr/>
          <p:nvPr/>
        </p:nvSpPr>
        <p:spPr bwMode="gray">
          <a:xfrm>
            <a:off x="2061588" y="8578540"/>
            <a:ext cx="2659905" cy="377190"/>
          </a:xfrm>
          <a:prstGeom prst="rect">
            <a:avLst/>
          </a:prstGeom>
          <a:noFill/>
          <a:ln w="6350">
            <a:noFill/>
          </a:ln>
          <a:effectLst/>
        </p:spPr>
        <p:txBody>
          <a:bodyPr rot="0" spcFirstLastPara="0" vertOverflow="overflow" horzOverflow="overflow" vert="horz" wrap="square" lIns="54958" tIns="82437" rIns="54958" bIns="27479" numCol="1" spcCol="0" rtlCol="0" fromWordArt="0" anchor="ctr" anchorCtr="0" forceAA="0" compatLnSpc="1">
            <a:prstTxWarp prst="textNoShape">
              <a:avLst/>
            </a:prstTxWarp>
            <a:noAutofit/>
          </a:bodyPr>
          <a:lstStyle/>
          <a:p>
            <a:pPr algn="ctr"/>
            <a:endParaRPr lang="ja-JP" altLang="en-US" sz="916" b="1" dirty="0">
              <a:latin typeface="UD デジタル 教科書体 N-B" panose="02020700000000000000" pitchFamily="17" charset="-128"/>
              <a:ea typeface="UD デジタル 教科書体 N-B" panose="02020700000000000000" pitchFamily="17" charset="-128"/>
            </a:endParaRPr>
          </a:p>
        </p:txBody>
      </p:sp>
      <p:sp>
        <p:nvSpPr>
          <p:cNvPr id="172" name="角丸四角形 172">
            <a:extLst>
              <a:ext uri="{FF2B5EF4-FFF2-40B4-BE49-F238E27FC236}">
                <a16:creationId xmlns:a16="http://schemas.microsoft.com/office/drawing/2014/main" id="{C3E7719B-F6BB-42A1-9946-80C6EBC3F9E7}"/>
              </a:ext>
            </a:extLst>
          </p:cNvPr>
          <p:cNvSpPr/>
          <p:nvPr/>
        </p:nvSpPr>
        <p:spPr>
          <a:xfrm>
            <a:off x="211895" y="5816751"/>
            <a:ext cx="1322743" cy="264614"/>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アクションの内容</a:t>
            </a:r>
          </a:p>
        </p:txBody>
      </p:sp>
      <p:sp>
        <p:nvSpPr>
          <p:cNvPr id="174" name="角丸四角形 202">
            <a:extLst>
              <a:ext uri="{FF2B5EF4-FFF2-40B4-BE49-F238E27FC236}">
                <a16:creationId xmlns:a16="http://schemas.microsoft.com/office/drawing/2014/main" id="{0BF9B33B-BA1B-4659-845F-09FEA7465AFC}"/>
              </a:ext>
            </a:extLst>
          </p:cNvPr>
          <p:cNvSpPr/>
          <p:nvPr/>
        </p:nvSpPr>
        <p:spPr>
          <a:xfrm>
            <a:off x="176218" y="6655883"/>
            <a:ext cx="1294177" cy="274585"/>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R</a:t>
            </a:r>
            <a:r>
              <a:rPr lang="ja-JP" altLang="en-US"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７年度実績</a:t>
            </a:r>
          </a:p>
        </p:txBody>
      </p:sp>
      <p:sp>
        <p:nvSpPr>
          <p:cNvPr id="175" name="テキスト ボックス 174">
            <a:extLst>
              <a:ext uri="{FF2B5EF4-FFF2-40B4-BE49-F238E27FC236}">
                <a16:creationId xmlns:a16="http://schemas.microsoft.com/office/drawing/2014/main" id="{60230D04-E815-4856-9CB6-8ED37D14CC76}"/>
              </a:ext>
            </a:extLst>
          </p:cNvPr>
          <p:cNvSpPr txBox="1"/>
          <p:nvPr/>
        </p:nvSpPr>
        <p:spPr>
          <a:xfrm>
            <a:off x="176218" y="5600297"/>
            <a:ext cx="598241" cy="256865"/>
          </a:xfrm>
          <a:prstGeom prst="rect">
            <a:avLst/>
          </a:prstGeom>
          <a:noFill/>
        </p:spPr>
        <p:txBody>
          <a:bodyPr wrap="none" rtlCol="0">
            <a:spAutoFit/>
          </a:bodyPr>
          <a:lstStyle/>
          <a:p>
            <a:r>
              <a:rPr lang="en-US" altLang="ja-JP" sz="1069" b="1" dirty="0">
                <a:latin typeface="Meiryo UI" panose="020B0604030504040204" pitchFamily="50" charset="-128"/>
                <a:ea typeface="Meiryo UI" panose="020B0604030504040204" pitchFamily="50" charset="-128"/>
              </a:rPr>
              <a:t>【</a:t>
            </a:r>
            <a:r>
              <a:rPr lang="ja-JP" altLang="en-US" sz="1069" b="1" dirty="0">
                <a:latin typeface="Meiryo UI" panose="020B0604030504040204" pitchFamily="50" charset="-128"/>
                <a:ea typeface="Meiryo UI" panose="020B0604030504040204" pitchFamily="50" charset="-128"/>
              </a:rPr>
              <a:t>重点</a:t>
            </a:r>
            <a:r>
              <a:rPr lang="en-US" altLang="ja-JP" sz="1069" b="1" dirty="0">
                <a:latin typeface="Meiryo UI" panose="020B0604030504040204" pitchFamily="50" charset="-128"/>
                <a:ea typeface="Meiryo UI" panose="020B0604030504040204" pitchFamily="50" charset="-128"/>
              </a:rPr>
              <a:t>】</a:t>
            </a:r>
            <a:endParaRPr lang="ja-JP" altLang="en-US" sz="1069" b="1" dirty="0">
              <a:latin typeface="Meiryo UI" panose="020B0604030504040204" pitchFamily="50" charset="-128"/>
              <a:ea typeface="Meiryo UI" panose="020B0604030504040204" pitchFamily="50" charset="-128"/>
            </a:endParaRPr>
          </a:p>
        </p:txBody>
      </p:sp>
      <p:sp>
        <p:nvSpPr>
          <p:cNvPr id="176" name="角丸四角形 132">
            <a:extLst>
              <a:ext uri="{FF2B5EF4-FFF2-40B4-BE49-F238E27FC236}">
                <a16:creationId xmlns:a16="http://schemas.microsoft.com/office/drawing/2014/main" id="{5A0536F9-A6C6-4103-9009-A3BEA9ABC2C4}"/>
              </a:ext>
            </a:extLst>
          </p:cNvPr>
          <p:cNvSpPr/>
          <p:nvPr/>
        </p:nvSpPr>
        <p:spPr bwMode="gray">
          <a:xfrm>
            <a:off x="4703583" y="5575164"/>
            <a:ext cx="2652441" cy="3206558"/>
          </a:xfrm>
          <a:prstGeom prst="roundRect">
            <a:avLst>
              <a:gd name="adj" fmla="val 5506"/>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t" anchorCtr="0"/>
          <a:lstStyle/>
          <a:p>
            <a:pPr>
              <a:lnSpc>
                <a:spcPts val="3817"/>
              </a:lnSpc>
            </a:pPr>
            <a:endParaRPr lang="en-US"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r>
              <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90"/>
              </a:lnSpc>
            </a:pPr>
            <a:endParaRPr lang="ja-JP" altLang="en-US"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en-US"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ja-JP"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7" name="テキスト ボックス 176">
            <a:extLst>
              <a:ext uri="{FF2B5EF4-FFF2-40B4-BE49-F238E27FC236}">
                <a16:creationId xmlns:a16="http://schemas.microsoft.com/office/drawing/2014/main" id="{32267DF0-EAE3-4DEF-873E-D6E5DAF824CF}"/>
              </a:ext>
            </a:extLst>
          </p:cNvPr>
          <p:cNvSpPr txBox="1"/>
          <p:nvPr/>
        </p:nvSpPr>
        <p:spPr>
          <a:xfrm>
            <a:off x="4688879" y="7711988"/>
            <a:ext cx="1063911" cy="233269"/>
          </a:xfrm>
          <a:prstGeom prst="rect">
            <a:avLst/>
          </a:prstGeom>
          <a:noFill/>
        </p:spPr>
        <p:txBody>
          <a:bodyPr wrap="square" rtlCol="0">
            <a:spAutoFit/>
          </a:bodyPr>
          <a:lstStyle/>
          <a:p>
            <a:pPr algn="ctr"/>
            <a:r>
              <a:rPr lang="ja-JP" altLang="en-US" sz="916" dirty="0">
                <a:latin typeface="Meiryo UI" panose="020B0604030504040204" pitchFamily="50" charset="-128"/>
                <a:ea typeface="Meiryo UI" panose="020B0604030504040204" pitchFamily="50" charset="-128"/>
              </a:rPr>
              <a:t>ダウンロードはこちら</a:t>
            </a:r>
            <a:endParaRPr lang="en-US" altLang="zh-TW" sz="916" dirty="0">
              <a:latin typeface="Meiryo UI" panose="020B0604030504040204" pitchFamily="50" charset="-128"/>
              <a:ea typeface="Meiryo UI" panose="020B0604030504040204" pitchFamily="50" charset="-128"/>
            </a:endParaRPr>
          </a:p>
        </p:txBody>
      </p:sp>
      <p:sp>
        <p:nvSpPr>
          <p:cNvPr id="178" name="テキスト ボックス 177">
            <a:extLst>
              <a:ext uri="{FF2B5EF4-FFF2-40B4-BE49-F238E27FC236}">
                <a16:creationId xmlns:a16="http://schemas.microsoft.com/office/drawing/2014/main" id="{991DC83D-75FF-4D6A-88D1-19D2E4C92EA2}"/>
              </a:ext>
            </a:extLst>
          </p:cNvPr>
          <p:cNvSpPr txBox="1"/>
          <p:nvPr/>
        </p:nvSpPr>
        <p:spPr>
          <a:xfrm>
            <a:off x="5716121" y="7371799"/>
            <a:ext cx="1784044" cy="1323439"/>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主な提供情報</a:t>
            </a:r>
            <a:endParaRPr lang="en-US" altLang="ja-JP" sz="1000" b="1" dirty="0">
              <a:latin typeface="Meiryo UI" panose="020B0604030504040204" pitchFamily="50" charset="-128"/>
              <a:ea typeface="Meiryo UI" panose="020B0604030504040204" pitchFamily="50" charset="-128"/>
            </a:endParaRPr>
          </a:p>
          <a:p>
            <a:pPr marL="109915" indent="-109915">
              <a:buFont typeface="Wingdings" panose="05000000000000000000" pitchFamily="2" charset="2"/>
              <a:buChar char="Ø"/>
            </a:pPr>
            <a:r>
              <a:rPr lang="ja-JP" altLang="en-US" sz="1000" dirty="0">
                <a:latin typeface="Meiryo UI" panose="020B0604030504040204" pitchFamily="50" charset="-128"/>
                <a:ea typeface="Meiryo UI" panose="020B0604030504040204" pitchFamily="50" charset="-128"/>
              </a:rPr>
              <a:t>地震・津波情報</a:t>
            </a:r>
            <a:endParaRPr lang="en-US" altLang="ja-JP" sz="1000" dirty="0">
              <a:latin typeface="Meiryo UI" panose="020B0604030504040204" pitchFamily="50" charset="-128"/>
              <a:ea typeface="Meiryo UI" panose="020B0604030504040204" pitchFamily="50" charset="-128"/>
            </a:endParaRPr>
          </a:p>
          <a:p>
            <a:pPr marL="109915" indent="-109915">
              <a:buFont typeface="Wingdings" panose="05000000000000000000" pitchFamily="2" charset="2"/>
              <a:buChar char="Ø"/>
            </a:pPr>
            <a:r>
              <a:rPr lang="ja-JP" altLang="en-US" sz="1000" dirty="0">
                <a:latin typeface="Meiryo UI" panose="020B0604030504040204" pitchFamily="50" charset="-128"/>
                <a:ea typeface="Meiryo UI" panose="020B0604030504040204" pitchFamily="50" charset="-128"/>
              </a:rPr>
              <a:t>気象情報</a:t>
            </a:r>
          </a:p>
          <a:p>
            <a:pPr marL="109915" indent="-109915">
              <a:buFont typeface="Wingdings" panose="05000000000000000000" pitchFamily="2" charset="2"/>
              <a:buChar char="Ø"/>
            </a:pPr>
            <a:r>
              <a:rPr lang="ja-JP" altLang="en-US" sz="1000" dirty="0">
                <a:latin typeface="Meiryo UI" panose="020B0604030504040204" pitchFamily="50" charset="-128"/>
                <a:ea typeface="Meiryo UI" panose="020B0604030504040204" pitchFamily="50" charset="-128"/>
              </a:rPr>
              <a:t>避難所情報や避難所まで</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の経路等</a:t>
            </a:r>
          </a:p>
          <a:p>
            <a:pPr marL="109915" indent="-109915">
              <a:buFont typeface="Wingdings" panose="05000000000000000000" pitchFamily="2" charset="2"/>
              <a:buChar char="Ø"/>
            </a:pPr>
            <a:r>
              <a:rPr lang="ja-JP" altLang="en-US" sz="1000" dirty="0">
                <a:latin typeface="Meiryo UI" panose="020B0604030504040204" pitchFamily="50" charset="-128"/>
                <a:ea typeface="Meiryo UI" panose="020B0604030504040204" pitchFamily="50" charset="-128"/>
              </a:rPr>
              <a:t>ハザードマップ等の防災マップ</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鉄道やライフラインの状況、</a:t>
            </a:r>
            <a:endParaRPr lang="en-US" altLang="ja-JP" sz="1000" dirty="0">
              <a:latin typeface="Meiryo UI" panose="020B0604030504040204" pitchFamily="50" charset="-128"/>
              <a:ea typeface="Meiryo UI" panose="020B0604030504040204" pitchFamily="50" charset="-128"/>
            </a:endParaRPr>
          </a:p>
          <a:p>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国民保護情報等</a:t>
            </a:r>
          </a:p>
        </p:txBody>
      </p:sp>
      <p:pic>
        <p:nvPicPr>
          <p:cNvPr id="179" name="図 178">
            <a:extLst>
              <a:ext uri="{FF2B5EF4-FFF2-40B4-BE49-F238E27FC236}">
                <a16:creationId xmlns:a16="http://schemas.microsoft.com/office/drawing/2014/main" id="{4D3209CB-7254-45F0-BA08-C23B3D233B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5640" y="5676833"/>
            <a:ext cx="918481" cy="1910231"/>
          </a:xfrm>
          <a:prstGeom prst="rect">
            <a:avLst/>
          </a:prstGeom>
        </p:spPr>
      </p:pic>
      <p:sp>
        <p:nvSpPr>
          <p:cNvPr id="180" name="テキスト ボックス 179">
            <a:extLst>
              <a:ext uri="{FF2B5EF4-FFF2-40B4-BE49-F238E27FC236}">
                <a16:creationId xmlns:a16="http://schemas.microsoft.com/office/drawing/2014/main" id="{79787AAC-C233-49BD-B63E-15C12C7625C2}"/>
              </a:ext>
            </a:extLst>
          </p:cNvPr>
          <p:cNvSpPr txBox="1"/>
          <p:nvPr/>
        </p:nvSpPr>
        <p:spPr>
          <a:xfrm>
            <a:off x="5654123" y="5594632"/>
            <a:ext cx="1784486"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rPr>
              <a:t>大阪防災アプリの紹介</a:t>
            </a:r>
            <a:endParaRPr lang="en-US" altLang="ja-JP" sz="1200" b="1" dirty="0">
              <a:latin typeface="Meiryo UI" panose="020B0604030504040204" pitchFamily="50" charset="-128"/>
              <a:ea typeface="Meiryo UI" panose="020B0604030504040204" pitchFamily="50" charset="-128"/>
            </a:endParaRPr>
          </a:p>
        </p:txBody>
      </p:sp>
      <p:pic>
        <p:nvPicPr>
          <p:cNvPr id="181" name="図 180">
            <a:extLst>
              <a:ext uri="{FF2B5EF4-FFF2-40B4-BE49-F238E27FC236}">
                <a16:creationId xmlns:a16="http://schemas.microsoft.com/office/drawing/2014/main" id="{F5EA6CE4-75D5-46E3-ACC6-AF70B48F2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6743" y="7969048"/>
            <a:ext cx="691095" cy="691095"/>
          </a:xfrm>
          <a:prstGeom prst="rect">
            <a:avLst/>
          </a:prstGeom>
        </p:spPr>
      </p:pic>
      <p:sp>
        <p:nvSpPr>
          <p:cNvPr id="182" name="テキスト ボックス 181">
            <a:extLst>
              <a:ext uri="{FF2B5EF4-FFF2-40B4-BE49-F238E27FC236}">
                <a16:creationId xmlns:a16="http://schemas.microsoft.com/office/drawing/2014/main" id="{B68AD020-6BF4-4C68-8F9E-9343009F25D6}"/>
              </a:ext>
            </a:extLst>
          </p:cNvPr>
          <p:cNvSpPr txBox="1"/>
          <p:nvPr/>
        </p:nvSpPr>
        <p:spPr>
          <a:xfrm>
            <a:off x="231341" y="6995994"/>
            <a:ext cx="4453200" cy="1737655"/>
          </a:xfrm>
          <a:prstGeom prst="rect">
            <a:avLst/>
          </a:prstGeom>
          <a:noFill/>
        </p:spPr>
        <p:txBody>
          <a:bodyPr wrap="square" rtlCol="0">
            <a:spAutoFit/>
          </a:bodyPr>
          <a:lstStyle/>
          <a:p>
            <a:r>
              <a:rPr lang="ja-JP" altLang="en-US" sz="1069" b="1" dirty="0">
                <a:latin typeface="Meiryo UI" panose="020B0604030504040204" pitchFamily="50" charset="-128"/>
                <a:ea typeface="Meiryo UI" panose="020B0604030504040204" pitchFamily="50" charset="-128"/>
              </a:rPr>
              <a:t>大阪府防災情報システム（</a:t>
            </a:r>
            <a:r>
              <a:rPr lang="en-US" altLang="ja-JP" sz="1069" b="1" dirty="0">
                <a:latin typeface="Meiryo UI" panose="020B0604030504040204" pitchFamily="50" charset="-128"/>
                <a:ea typeface="Meiryo UI" panose="020B0604030504040204" pitchFamily="50" charset="-128"/>
              </a:rPr>
              <a:t>O-DIS</a:t>
            </a:r>
            <a:r>
              <a:rPr lang="ja-JP" altLang="en-US" sz="1069" b="1" dirty="0">
                <a:latin typeface="Meiryo UI" panose="020B0604030504040204" pitchFamily="50" charset="-128"/>
                <a:ea typeface="Meiryo UI" panose="020B0604030504040204" pitchFamily="50" charset="-128"/>
              </a:rPr>
              <a:t>）</a:t>
            </a:r>
            <a:endParaRPr lang="en-US" altLang="ja-JP" sz="1069" b="1" dirty="0">
              <a:latin typeface="Meiryo UI" panose="020B0604030504040204" pitchFamily="50" charset="-128"/>
              <a:ea typeface="Meiryo UI" panose="020B0604030504040204" pitchFamily="50" charset="-128"/>
            </a:endParaRPr>
          </a:p>
          <a:p>
            <a:pPr marL="92075" indent="-92075">
              <a:buFont typeface="Wingdings" panose="05000000000000000000" pitchFamily="2" charset="2"/>
              <a:buChar char="Ø"/>
            </a:pPr>
            <a:r>
              <a:rPr lang="ja-JP" altLang="en-US" sz="1069" dirty="0">
                <a:latin typeface="Meiryo UI" panose="020B0604030504040204" pitchFamily="50" charset="-128"/>
                <a:ea typeface="Meiryo UI" panose="020B0604030504040204" pitchFamily="50" charset="-128"/>
              </a:rPr>
              <a:t>システムの利便性等をより高めるため、府庁内関係課、市町村への意見照会を実施し、改善点を整理。</a:t>
            </a:r>
            <a:endParaRPr lang="en-US" altLang="ja-JP" sz="1069" dirty="0">
              <a:latin typeface="Meiryo UI" panose="020B0604030504040204" pitchFamily="50" charset="-128"/>
              <a:ea typeface="Meiryo UI" panose="020B0604030504040204" pitchFamily="50" charset="-128"/>
            </a:endParaRPr>
          </a:p>
          <a:p>
            <a:r>
              <a:rPr lang="ja-JP" altLang="en-US" sz="1069" b="1" dirty="0">
                <a:latin typeface="Meiryo UI" panose="020B0604030504040204" pitchFamily="50" charset="-128"/>
                <a:ea typeface="Meiryo UI" panose="020B0604030504040204" pitchFamily="50" charset="-128"/>
              </a:rPr>
              <a:t>大阪防災アプリ</a:t>
            </a:r>
            <a:endParaRPr lang="en-US" altLang="ja-JP" sz="1069" b="1" dirty="0">
              <a:latin typeface="Meiryo UI" panose="020B0604030504040204" pitchFamily="50" charset="-128"/>
              <a:ea typeface="Meiryo UI" panose="020B0604030504040204" pitchFamily="50" charset="-128"/>
            </a:endParaRPr>
          </a:p>
          <a:p>
            <a:pPr marL="92075" indent="-92075">
              <a:buFont typeface="Wingdings" panose="05000000000000000000" pitchFamily="2" charset="2"/>
              <a:buChar char="Ø"/>
            </a:pPr>
            <a:r>
              <a:rPr lang="ja-JP" altLang="en-US" sz="1069" dirty="0">
                <a:latin typeface="Meiryo UI" panose="020B0604030504040204" pitchFamily="50" charset="-128"/>
                <a:ea typeface="Meiryo UI" panose="020B0604030504040204" pitchFamily="50" charset="-128"/>
              </a:rPr>
              <a:t>令和７年度末で</a:t>
            </a:r>
            <a:r>
              <a:rPr lang="en-US" altLang="ja-JP" sz="1069" dirty="0">
                <a:latin typeface="Meiryo UI" panose="020B0604030504040204" pitchFamily="50" charset="-128"/>
                <a:ea typeface="Meiryo UI" panose="020B0604030504040204" pitchFamily="50" charset="-128"/>
              </a:rPr>
              <a:t>34.5</a:t>
            </a:r>
            <a:r>
              <a:rPr lang="ja-JP" altLang="en-US" sz="1069" dirty="0">
                <a:latin typeface="Meiryo UI" panose="020B0604030504040204" pitchFamily="50" charset="-128"/>
                <a:ea typeface="Meiryo UI" panose="020B0604030504040204" pitchFamily="50" charset="-128"/>
              </a:rPr>
              <a:t>万件のダウンロード件数を突破。</a:t>
            </a:r>
            <a:endParaRPr lang="en-US" altLang="ja-JP" sz="1069" dirty="0">
              <a:latin typeface="Meiryo UI" panose="020B0604030504040204" pitchFamily="50" charset="-128"/>
              <a:ea typeface="Meiryo UI" panose="020B0604030504040204" pitchFamily="50" charset="-128"/>
            </a:endParaRPr>
          </a:p>
          <a:p>
            <a:pPr marL="92075" indent="-92075">
              <a:buFont typeface="Wingdings" panose="05000000000000000000" pitchFamily="2" charset="2"/>
              <a:buChar char="Ø"/>
            </a:pPr>
            <a:r>
              <a:rPr lang="ja-JP" altLang="en-US" sz="1069" dirty="0">
                <a:latin typeface="Meiryo UI" panose="020B0604030504040204" pitchFamily="50" charset="-128"/>
                <a:ea typeface="Meiryo UI" panose="020B0604030504040204" pitchFamily="50" charset="-128"/>
              </a:rPr>
              <a:t>アプリの利用を更に拡大するため、広報動画を３種制作し、</a:t>
            </a:r>
            <a:r>
              <a:rPr lang="en-US" altLang="ja-JP" sz="1069" dirty="0" err="1">
                <a:latin typeface="Meiryo UI" panose="020B0604030504040204" pitchFamily="50" charset="-128"/>
                <a:ea typeface="Meiryo UI" panose="020B0604030504040204" pitchFamily="50" charset="-128"/>
              </a:rPr>
              <a:t>Youtube</a:t>
            </a:r>
            <a:r>
              <a:rPr lang="ja-JP" altLang="en-US" sz="1069" dirty="0">
                <a:latin typeface="Meiryo UI" panose="020B0604030504040204" pitchFamily="50" charset="-128"/>
                <a:ea typeface="Meiryo UI" panose="020B0604030504040204" pitchFamily="50" charset="-128"/>
              </a:rPr>
              <a:t>で公開。</a:t>
            </a:r>
            <a:endParaRPr lang="en-US" altLang="ja-JP" sz="1069" dirty="0">
              <a:latin typeface="Meiryo UI" panose="020B0604030504040204" pitchFamily="50" charset="-128"/>
              <a:ea typeface="Meiryo UI" panose="020B0604030504040204" pitchFamily="50" charset="-128"/>
            </a:endParaRPr>
          </a:p>
          <a:p>
            <a:pPr marL="109538" indent="-109538">
              <a:buFont typeface="Wingdings" panose="05000000000000000000" pitchFamily="2" charset="2"/>
              <a:buChar char="Ø"/>
            </a:pPr>
            <a:r>
              <a:rPr lang="ja-JP" altLang="en-US" sz="1069" dirty="0">
                <a:latin typeface="Meiryo UI" panose="020B0604030504040204" pitchFamily="50" charset="-128"/>
                <a:ea typeface="Meiryo UI" panose="020B0604030504040204" pitchFamily="50" charset="-128"/>
              </a:rPr>
              <a:t>来阪者に対する防災情報の提供を強化するため、観光アプリ「</a:t>
            </a:r>
            <a:r>
              <a:rPr lang="en-US" altLang="ja-JP" sz="1069" dirty="0">
                <a:latin typeface="Meiryo UI" panose="020B0604030504040204" pitchFamily="50" charset="-128"/>
                <a:ea typeface="Meiryo UI" panose="020B0604030504040204" pitchFamily="50" charset="-128"/>
              </a:rPr>
              <a:t>Discover</a:t>
            </a:r>
          </a:p>
          <a:p>
            <a:pPr marL="109538" indent="-109538"/>
            <a:r>
              <a:rPr lang="ja-JP" altLang="en-US" sz="1069" dirty="0">
                <a:latin typeface="Meiryo UI" panose="020B0604030504040204" pitchFamily="50" charset="-128"/>
                <a:ea typeface="Meiryo UI" panose="020B0604030504040204" pitchFamily="50" charset="-128"/>
              </a:rPr>
              <a:t>　</a:t>
            </a:r>
            <a:r>
              <a:rPr lang="en-US" altLang="ja-JP" sz="1069" dirty="0">
                <a:latin typeface="Meiryo UI" panose="020B0604030504040204" pitchFamily="50" charset="-128"/>
                <a:ea typeface="Meiryo UI" panose="020B0604030504040204" pitchFamily="50" charset="-128"/>
              </a:rPr>
              <a:t> OSAKA</a:t>
            </a:r>
            <a:r>
              <a:rPr lang="ja-JP" altLang="en-US" sz="1069" dirty="0">
                <a:latin typeface="Meiryo UI" panose="020B0604030504040204" pitchFamily="50" charset="-128"/>
                <a:ea typeface="Meiryo UI" panose="020B0604030504040204" pitchFamily="50" charset="-128"/>
              </a:rPr>
              <a:t>」との連携を継続。</a:t>
            </a:r>
            <a:endParaRPr lang="en-US" altLang="ja-JP" sz="1069" dirty="0">
              <a:latin typeface="Meiryo UI" panose="020B0604030504040204" pitchFamily="50" charset="-128"/>
              <a:ea typeface="Meiryo UI" panose="020B0604030504040204" pitchFamily="50" charset="-128"/>
            </a:endParaRPr>
          </a:p>
          <a:p>
            <a:pPr marL="109538" indent="-109538">
              <a:buFont typeface="Wingdings" panose="05000000000000000000" pitchFamily="2" charset="2"/>
              <a:buChar char="Ø"/>
            </a:pPr>
            <a:r>
              <a:rPr lang="ja-JP" altLang="en-US" sz="1069" dirty="0">
                <a:latin typeface="Meiryo UI" panose="020B0604030504040204" pitchFamily="50" charset="-128"/>
                <a:ea typeface="Meiryo UI" panose="020B0604030504040204" pitchFamily="50" charset="-128"/>
              </a:rPr>
              <a:t>帰宅困難者向けの一時滞在施設の所在地と詳細情報を、マップに掲載</a:t>
            </a:r>
            <a:endParaRPr lang="en-US" altLang="ja-JP" sz="1069" dirty="0">
              <a:latin typeface="Meiryo UI" panose="020B0604030504040204" pitchFamily="50" charset="-128"/>
              <a:ea typeface="Meiryo UI" panose="020B0604030504040204" pitchFamily="50" charset="-128"/>
            </a:endParaRPr>
          </a:p>
          <a:p>
            <a:pPr marL="109538" indent="-109538">
              <a:buFont typeface="Wingdings" panose="05000000000000000000" pitchFamily="2" charset="2"/>
              <a:buChar char="Ø"/>
            </a:pPr>
            <a:r>
              <a:rPr lang="ja-JP" altLang="en-US" sz="1069" dirty="0">
                <a:latin typeface="Meiryo UI" panose="020B0604030504040204" pitchFamily="50" charset="-128"/>
                <a:ea typeface="Meiryo UI" panose="020B0604030504040204" pitchFamily="50" charset="-128"/>
              </a:rPr>
              <a:t>地震速報に対応し推定震度を即座にアプリ上で把握できるよう改修</a:t>
            </a:r>
            <a:endParaRPr lang="en-US" altLang="ja-JP" sz="1069" dirty="0">
              <a:latin typeface="Meiryo UI" panose="020B0604030504040204" pitchFamily="50" charset="-128"/>
              <a:ea typeface="Meiryo UI" panose="020B0604030504040204" pitchFamily="50" charset="-128"/>
            </a:endParaRPr>
          </a:p>
        </p:txBody>
      </p:sp>
      <p:sp>
        <p:nvSpPr>
          <p:cNvPr id="183" name="テキスト ボックス 182">
            <a:extLst>
              <a:ext uri="{FF2B5EF4-FFF2-40B4-BE49-F238E27FC236}">
                <a16:creationId xmlns:a16="http://schemas.microsoft.com/office/drawing/2014/main" id="{1A67E678-772F-4B01-A006-FFB415AEB04D}"/>
              </a:ext>
            </a:extLst>
          </p:cNvPr>
          <p:cNvSpPr txBox="1"/>
          <p:nvPr/>
        </p:nvSpPr>
        <p:spPr>
          <a:xfrm>
            <a:off x="231137" y="6056247"/>
            <a:ext cx="4453608" cy="585930"/>
          </a:xfrm>
          <a:prstGeom prst="rect">
            <a:avLst/>
          </a:prstGeom>
          <a:noFill/>
        </p:spPr>
        <p:txBody>
          <a:bodyPr wrap="square" rtlCol="0">
            <a:spAutoFit/>
          </a:bodyPr>
          <a:lstStyle/>
          <a:p>
            <a:pPr marL="109915" indent="-109915">
              <a:buFont typeface="Wingdings" panose="05000000000000000000" pitchFamily="2" charset="2"/>
              <a:buChar char="Ø"/>
            </a:pPr>
            <a:r>
              <a:rPr lang="ja-JP" altLang="en-US" sz="1069" dirty="0">
                <a:latin typeface="Meiryo UI" panose="020B0604030504040204" pitchFamily="50" charset="-128"/>
                <a:ea typeface="Meiryo UI" panose="020B0604030504040204" pitchFamily="50" charset="-128"/>
              </a:rPr>
              <a:t>防災情報を迅速かつ的確に収集し、初動期における応急対策を適切に行うため、大阪府防災情報システムを運用するとともに、機能の充実を図る</a:t>
            </a:r>
          </a:p>
          <a:p>
            <a:pPr marL="109915" indent="-109915">
              <a:buFont typeface="Wingdings" panose="05000000000000000000" pitchFamily="2" charset="2"/>
              <a:buChar char="Ø"/>
            </a:pPr>
            <a:r>
              <a:rPr lang="ja-JP" altLang="en-US" sz="1069" dirty="0">
                <a:latin typeface="Meiryo UI" panose="020B0604030504040204" pitchFamily="50" charset="-128"/>
                <a:ea typeface="Meiryo UI" panose="020B0604030504040204" pitchFamily="50" charset="-128"/>
              </a:rPr>
              <a:t>災害時の行政間、住民等への情報発信方法の検討や見せ方の改善を行う。</a:t>
            </a:r>
            <a:endParaRPr lang="en-US" altLang="zh-TW" sz="1069" dirty="0">
              <a:latin typeface="Meiryo UI" panose="020B0604030504040204" pitchFamily="50" charset="-128"/>
              <a:ea typeface="Meiryo UI" panose="020B0604030504040204" pitchFamily="50" charset="-128"/>
            </a:endParaRPr>
          </a:p>
        </p:txBody>
      </p:sp>
      <p:sp>
        <p:nvSpPr>
          <p:cNvPr id="184" name="テキスト ボックス 183">
            <a:extLst>
              <a:ext uri="{FF2B5EF4-FFF2-40B4-BE49-F238E27FC236}">
                <a16:creationId xmlns:a16="http://schemas.microsoft.com/office/drawing/2014/main" id="{C93A02E9-D8F5-4649-B8A8-88E299DAE46C}"/>
              </a:ext>
            </a:extLst>
          </p:cNvPr>
          <p:cNvSpPr txBox="1"/>
          <p:nvPr/>
        </p:nvSpPr>
        <p:spPr>
          <a:xfrm>
            <a:off x="5654120" y="5842474"/>
            <a:ext cx="1826167" cy="1477328"/>
          </a:xfrm>
          <a:prstGeom prst="rect">
            <a:avLst/>
          </a:prstGeom>
          <a:noFill/>
        </p:spPr>
        <p:txBody>
          <a:bodyPr wrap="square" rtlCol="0">
            <a:spAutoFit/>
          </a:bodyPr>
          <a:lstStyle/>
          <a:p>
            <a:pPr marL="109915" indent="-109915">
              <a:buFont typeface="Wingdings" panose="05000000000000000000" pitchFamily="2" charset="2"/>
              <a:buChar char="Ø"/>
            </a:pPr>
            <a:r>
              <a:rPr lang="ja-JP" altLang="en-US" sz="1000" dirty="0">
                <a:latin typeface="Meiryo UI" panose="020B0604030504040204" pitchFamily="50" charset="-128"/>
                <a:ea typeface="Meiryo UI" panose="020B0604030504040204" pitchFamily="50" charset="-128"/>
              </a:rPr>
              <a:t>差し迫った危険等をプッシュ</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通知でお知らせ</a:t>
            </a:r>
          </a:p>
          <a:p>
            <a:pPr marL="109915" indent="-109915">
              <a:buFont typeface="Wingdings" panose="05000000000000000000" pitchFamily="2" charset="2"/>
              <a:buChar char="Ø"/>
            </a:pPr>
            <a:r>
              <a:rPr lang="ja-JP" altLang="en-US" sz="1000" dirty="0">
                <a:latin typeface="Meiryo UI" panose="020B0604030504040204" pitchFamily="50" charset="-128"/>
                <a:ea typeface="Meiryo UI" panose="020B0604030504040204" pitchFamily="50" charset="-128"/>
              </a:rPr>
              <a:t>府内どこでも自分がいる場所</a:t>
            </a:r>
            <a:endParaRPr lang="en-US" altLang="ja-JP" sz="1000" dirty="0">
              <a:latin typeface="Meiryo UI" panose="020B0604030504040204" pitchFamily="50" charset="-128"/>
              <a:ea typeface="Meiryo UI" panose="020B0604030504040204" pitchFamily="50" charset="-128"/>
            </a:endParaRPr>
          </a:p>
          <a:p>
            <a:r>
              <a:rPr lang="en-US" altLang="ja-JP" sz="10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の防災情報を受け取り</a:t>
            </a:r>
          </a:p>
          <a:p>
            <a:pPr marL="109915" indent="-109915">
              <a:buFont typeface="Wingdings" panose="05000000000000000000" pitchFamily="2" charset="2"/>
              <a:buChar char="Ø"/>
            </a:pPr>
            <a:r>
              <a:rPr lang="ja-JP" altLang="en-US" sz="1000" dirty="0">
                <a:latin typeface="Meiryo UI" panose="020B0604030504040204" pitchFamily="50" charset="-128"/>
                <a:ea typeface="Meiryo UI" panose="020B0604030504040204" pitchFamily="50" charset="-128"/>
              </a:rPr>
              <a:t>発令中の情報をレベルに応じ</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てわかりやすくカラー表示</a:t>
            </a:r>
            <a:endParaRPr lang="en-US" altLang="ja-JP" sz="1000" dirty="0">
              <a:latin typeface="Meiryo UI" panose="020B0604030504040204" pitchFamily="50" charset="-128"/>
              <a:ea typeface="Meiryo UI" panose="020B0604030504040204" pitchFamily="50" charset="-128"/>
            </a:endParaRPr>
          </a:p>
          <a:p>
            <a:pPr marL="109915" indent="-109915">
              <a:buFont typeface="Wingdings" panose="05000000000000000000" pitchFamily="2" charset="2"/>
              <a:buChar char="Ø"/>
            </a:pPr>
            <a:r>
              <a:rPr lang="ja-JP" altLang="en-US" sz="1000" dirty="0">
                <a:latin typeface="Meiryo UI" panose="020B0604030504040204" pitchFamily="50" charset="-128"/>
                <a:ea typeface="Meiryo UI" panose="020B0604030504040204" pitchFamily="50" charset="-128"/>
              </a:rPr>
              <a:t>英語、中国語（簡体字・</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繁体字）、韓国・朝鮮語、</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やさしい日本語にも対応</a:t>
            </a:r>
            <a:endParaRPr lang="en-US" altLang="zh-TW" sz="1000" dirty="0">
              <a:latin typeface="Meiryo UI" panose="020B0604030504040204" pitchFamily="50" charset="-128"/>
              <a:ea typeface="Meiryo UI" panose="020B0604030504040204" pitchFamily="50" charset="-128"/>
            </a:endParaRPr>
          </a:p>
        </p:txBody>
      </p:sp>
      <p:sp>
        <p:nvSpPr>
          <p:cNvPr id="98" name="角丸四角形 78">
            <a:extLst>
              <a:ext uri="{FF2B5EF4-FFF2-40B4-BE49-F238E27FC236}">
                <a16:creationId xmlns:a16="http://schemas.microsoft.com/office/drawing/2014/main" id="{09B814DA-0063-4F1F-9E5E-761F0DAFE239}"/>
              </a:ext>
            </a:extLst>
          </p:cNvPr>
          <p:cNvSpPr/>
          <p:nvPr/>
        </p:nvSpPr>
        <p:spPr bwMode="gray">
          <a:xfrm>
            <a:off x="146138" y="479951"/>
            <a:ext cx="7335345" cy="4513310"/>
          </a:xfrm>
          <a:prstGeom prst="roundRect">
            <a:avLst>
              <a:gd name="adj" fmla="val 1350"/>
            </a:avLst>
          </a:prstGeom>
          <a:solidFill>
            <a:schemeClr val="bg1"/>
          </a:solidFill>
          <a:ln w="41275">
            <a:solidFill>
              <a:schemeClr val="accent1">
                <a:lumMod val="75000"/>
              </a:schemeClr>
            </a:solidFill>
          </a:ln>
          <a:effectLst>
            <a:softEdge rad="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274" dirty="0"/>
          </a:p>
        </p:txBody>
      </p:sp>
      <p:sp>
        <p:nvSpPr>
          <p:cNvPr id="115" name="角丸四角形 78">
            <a:extLst>
              <a:ext uri="{FF2B5EF4-FFF2-40B4-BE49-F238E27FC236}">
                <a16:creationId xmlns:a16="http://schemas.microsoft.com/office/drawing/2014/main" id="{580ADCBF-9FBB-4A49-9B03-7CF264A0664F}"/>
              </a:ext>
            </a:extLst>
          </p:cNvPr>
          <p:cNvSpPr/>
          <p:nvPr/>
        </p:nvSpPr>
        <p:spPr bwMode="gray">
          <a:xfrm>
            <a:off x="146138" y="479951"/>
            <a:ext cx="7335345" cy="4513310"/>
          </a:xfrm>
          <a:prstGeom prst="roundRect">
            <a:avLst>
              <a:gd name="adj" fmla="val 1350"/>
            </a:avLst>
          </a:prstGeom>
          <a:solidFill>
            <a:schemeClr val="bg1"/>
          </a:solidFill>
          <a:ln w="41275">
            <a:solidFill>
              <a:schemeClr val="accent1">
                <a:lumMod val="75000"/>
              </a:schemeClr>
            </a:solidFill>
          </a:ln>
          <a:effectLst>
            <a:softEdge rad="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274" dirty="0"/>
          </a:p>
        </p:txBody>
      </p:sp>
      <p:sp>
        <p:nvSpPr>
          <p:cNvPr id="117" name="テキスト ボックス 116">
            <a:extLst>
              <a:ext uri="{FF2B5EF4-FFF2-40B4-BE49-F238E27FC236}">
                <a16:creationId xmlns:a16="http://schemas.microsoft.com/office/drawing/2014/main" id="{B0CC28B2-DBCA-431C-8A1A-28D5FAB3C743}"/>
              </a:ext>
            </a:extLst>
          </p:cNvPr>
          <p:cNvSpPr txBox="1"/>
          <p:nvPr/>
        </p:nvSpPr>
        <p:spPr>
          <a:xfrm>
            <a:off x="643970" y="666007"/>
            <a:ext cx="6309172" cy="357660"/>
          </a:xfrm>
          <a:prstGeom prst="rect">
            <a:avLst/>
          </a:prstGeom>
          <a:noFill/>
          <a:ln>
            <a:noFill/>
          </a:ln>
        </p:spPr>
        <p:txBody>
          <a:bodyPr wrap="square" lIns="109915" tIns="54958" rIns="54958" bIns="54958" rtlCol="0" anchor="ctr" anchorCtr="0">
            <a:spAutoFit/>
          </a:bodyPr>
          <a:lstStyle/>
          <a:p>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大規模災害時における受援力の向上</a:t>
            </a:r>
            <a:r>
              <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危機管理室</a:t>
            </a:r>
            <a:r>
              <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119" name="楕円 118">
            <a:extLst>
              <a:ext uri="{FF2B5EF4-FFF2-40B4-BE49-F238E27FC236}">
                <a16:creationId xmlns:a16="http://schemas.microsoft.com/office/drawing/2014/main" id="{80933B24-E40D-41D4-823B-7F4E78A79D49}"/>
              </a:ext>
            </a:extLst>
          </p:cNvPr>
          <p:cNvSpPr/>
          <p:nvPr/>
        </p:nvSpPr>
        <p:spPr>
          <a:xfrm>
            <a:off x="250580" y="614379"/>
            <a:ext cx="430094" cy="410758"/>
          </a:xfrm>
          <a:prstGeom prst="ellipse">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altLang="ja-JP" sz="1603"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49</a:t>
            </a:r>
            <a:endParaRPr lang="ja-JP" altLang="en-US" sz="1603"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21" name="テキスト ボックス 120">
            <a:extLst>
              <a:ext uri="{FF2B5EF4-FFF2-40B4-BE49-F238E27FC236}">
                <a16:creationId xmlns:a16="http://schemas.microsoft.com/office/drawing/2014/main" id="{CBA87616-B78B-4FE4-9C6F-9036BAC29CA2}"/>
              </a:ext>
            </a:extLst>
          </p:cNvPr>
          <p:cNvSpPr txBox="1"/>
          <p:nvPr/>
        </p:nvSpPr>
        <p:spPr>
          <a:xfrm>
            <a:off x="249977" y="544256"/>
            <a:ext cx="524481" cy="152671"/>
          </a:xfrm>
          <a:prstGeom prst="rect">
            <a:avLst/>
          </a:prstGeom>
          <a:noFill/>
        </p:spPr>
        <p:txBody>
          <a:bodyPr wrap="square" lIns="0" tIns="0" rIns="0" bIns="0" rtlCol="0">
            <a:spAutoFit/>
          </a:bodyPr>
          <a:lstStyle/>
          <a:p>
            <a:r>
              <a:rPr lang="ja-JP" altLang="en-US" sz="992" b="1" dirty="0">
                <a:ln w="3175">
                  <a:solidFill>
                    <a:schemeClr val="tx1"/>
                  </a:solidFill>
                </a:ln>
                <a:solidFill>
                  <a:schemeClr val="bg1"/>
                </a:solidFill>
                <a:effectLst>
                  <a:outerShdw blurRad="50800" dist="38100" algn="l" rotWithShape="0">
                    <a:prstClr val="black">
                      <a:alpha val="40000"/>
                    </a:prstClr>
                  </a:outerShdw>
                </a:effectLst>
                <a:latin typeface="Meiryo UI" panose="020B0604030504040204" pitchFamily="50" charset="-128"/>
                <a:ea typeface="Meiryo UI" panose="020B0604030504040204" pitchFamily="50" charset="-128"/>
              </a:rPr>
              <a:t>アクション</a:t>
            </a:r>
          </a:p>
        </p:txBody>
      </p:sp>
      <p:sp>
        <p:nvSpPr>
          <p:cNvPr id="127" name="角丸四角形 119">
            <a:extLst>
              <a:ext uri="{FF2B5EF4-FFF2-40B4-BE49-F238E27FC236}">
                <a16:creationId xmlns:a16="http://schemas.microsoft.com/office/drawing/2014/main" id="{2143F0B9-2403-455A-8852-1729BBA8B0CA}"/>
              </a:ext>
            </a:extLst>
          </p:cNvPr>
          <p:cNvSpPr/>
          <p:nvPr/>
        </p:nvSpPr>
        <p:spPr>
          <a:xfrm>
            <a:off x="177509" y="1286291"/>
            <a:ext cx="1464297" cy="239553"/>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アクションの内容</a:t>
            </a:r>
          </a:p>
        </p:txBody>
      </p:sp>
      <p:sp>
        <p:nvSpPr>
          <p:cNvPr id="143" name="正方形/長方形 142">
            <a:extLst>
              <a:ext uri="{FF2B5EF4-FFF2-40B4-BE49-F238E27FC236}">
                <a16:creationId xmlns:a16="http://schemas.microsoft.com/office/drawing/2014/main" id="{AB1E955B-D8F2-4DC3-AFF3-D659BDFD37A0}"/>
              </a:ext>
            </a:extLst>
          </p:cNvPr>
          <p:cNvSpPr/>
          <p:nvPr/>
        </p:nvSpPr>
        <p:spPr bwMode="gray">
          <a:xfrm>
            <a:off x="223708" y="1588389"/>
            <a:ext cx="4251125" cy="493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109915" indent="-109915">
              <a:buFont typeface="Wingdings" panose="05000000000000000000" pitchFamily="2" charset="2"/>
              <a:buChar char="Ø"/>
            </a:pPr>
            <a:r>
              <a:rPr lang="ja-JP" altLang="en-US" sz="1050" dirty="0">
                <a:solidFill>
                  <a:schemeClr val="tx1"/>
                </a:solidFill>
                <a:latin typeface="Meiryo UI" panose="020B0604030504040204" pitchFamily="50" charset="-128"/>
                <a:ea typeface="Meiryo UI" panose="020B0604030504040204" pitchFamily="50" charset="-128"/>
              </a:rPr>
              <a:t>大規模災害時における他府県などからの人的・物的支援について、</a:t>
            </a:r>
            <a:endParaRPr lang="en-US" altLang="ja-JP" sz="1050" dirty="0">
              <a:solidFill>
                <a:schemeClr val="tx1"/>
              </a:solidFill>
              <a:latin typeface="Meiryo UI" panose="020B0604030504040204" pitchFamily="50" charset="-128"/>
              <a:ea typeface="Meiryo UI" panose="020B0604030504040204" pitchFamily="50" charset="-128"/>
            </a:endParaRPr>
          </a:p>
          <a:p>
            <a:r>
              <a:rPr lang="ja-JP" altLang="en-US" sz="1050" dirty="0">
                <a:solidFill>
                  <a:schemeClr val="tx1"/>
                </a:solidFill>
                <a:latin typeface="Meiryo UI" panose="020B0604030504040204" pitchFamily="50" charset="-128"/>
                <a:ea typeface="Meiryo UI" panose="020B0604030504040204" pitchFamily="50" charset="-128"/>
              </a:rPr>
              <a:t>  応援受援計画を策定し、災害時における受援体制の確立を図る。</a:t>
            </a:r>
            <a:endParaRPr lang="en-US" altLang="ja-JP" sz="1050" dirty="0">
              <a:solidFill>
                <a:schemeClr val="tx1"/>
              </a:solidFill>
              <a:latin typeface="Meiryo UI" panose="020B0604030504040204" pitchFamily="50" charset="-128"/>
              <a:ea typeface="Meiryo UI" panose="020B0604030504040204" pitchFamily="50" charset="-128"/>
            </a:endParaRPr>
          </a:p>
          <a:p>
            <a:pPr marL="109915" indent="-109915">
              <a:buFont typeface="Wingdings" panose="05000000000000000000" pitchFamily="2" charset="2"/>
              <a:buChar char="Ø"/>
            </a:pPr>
            <a:endParaRPr lang="ja-JP" altLang="en-US" sz="1050" dirty="0">
              <a:solidFill>
                <a:schemeClr val="tx1"/>
              </a:solidFill>
              <a:latin typeface="Meiryo UI" panose="020B0604030504040204" pitchFamily="50" charset="-128"/>
              <a:ea typeface="Meiryo UI" panose="020B0604030504040204" pitchFamily="50" charset="-128"/>
            </a:endParaRPr>
          </a:p>
        </p:txBody>
      </p:sp>
      <p:sp>
        <p:nvSpPr>
          <p:cNvPr id="144" name="角丸四角形 131">
            <a:extLst>
              <a:ext uri="{FF2B5EF4-FFF2-40B4-BE49-F238E27FC236}">
                <a16:creationId xmlns:a16="http://schemas.microsoft.com/office/drawing/2014/main" id="{8FB7D525-11A4-4F19-A9DA-AC8AB672E490}"/>
              </a:ext>
            </a:extLst>
          </p:cNvPr>
          <p:cNvSpPr/>
          <p:nvPr/>
        </p:nvSpPr>
        <p:spPr>
          <a:xfrm>
            <a:off x="202017" y="1979121"/>
            <a:ext cx="1294177" cy="274585"/>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1221" b="1" dirty="0">
                <a:ln w="3175">
                  <a:solidFill>
                    <a:schemeClr val="tx1"/>
                  </a:solidFill>
                </a:ln>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R</a:t>
            </a:r>
            <a:r>
              <a:rPr lang="ja-JP" altLang="en-US" sz="1221" b="1" dirty="0">
                <a:ln w="3175">
                  <a:solidFill>
                    <a:schemeClr val="tx1"/>
                  </a:solidFill>
                </a:ln>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７年度実績</a:t>
            </a:r>
          </a:p>
        </p:txBody>
      </p:sp>
      <p:sp>
        <p:nvSpPr>
          <p:cNvPr id="145" name="正方形/長方形 144">
            <a:extLst>
              <a:ext uri="{FF2B5EF4-FFF2-40B4-BE49-F238E27FC236}">
                <a16:creationId xmlns:a16="http://schemas.microsoft.com/office/drawing/2014/main" id="{9CE8FA9D-99F9-41D4-A4A5-1060A896F898}"/>
              </a:ext>
            </a:extLst>
          </p:cNvPr>
          <p:cNvSpPr/>
          <p:nvPr/>
        </p:nvSpPr>
        <p:spPr bwMode="gray">
          <a:xfrm>
            <a:off x="195384" y="2344639"/>
            <a:ext cx="4377822"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109915" indent="-109915">
              <a:buFont typeface="Wingdings" panose="05000000000000000000" pitchFamily="2" charset="2"/>
              <a:buChar char="Ø"/>
            </a:pPr>
            <a:r>
              <a:rPr lang="ja-JP" altLang="ja-JP" sz="105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応援職員の宿泊場所の確保など、能登半島地震</a:t>
            </a:r>
            <a:r>
              <a:rPr lang="ja-JP" altLang="en-US" sz="105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での</a:t>
            </a:r>
            <a:r>
              <a:rPr lang="ja-JP" altLang="ja-JP" sz="105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課題を踏まえ、大阪府</a:t>
            </a:r>
            <a:endParaRPr lang="en-US" altLang="ja-JP" sz="105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05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05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受援・応援計画をより実効性のあるものとするため</a:t>
            </a:r>
            <a:r>
              <a:rPr lang="ja-JP" altLang="en-US" sz="105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改定</a:t>
            </a:r>
            <a:r>
              <a:rPr lang="ja-JP" altLang="ja-JP" sz="105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1050" dirty="0">
              <a:solidFill>
                <a:schemeClr val="tx1"/>
              </a:solidFill>
              <a:latin typeface="Meiryo UI" panose="020B0604030504040204" pitchFamily="50" charset="-128"/>
              <a:ea typeface="Meiryo UI" panose="020B0604030504040204" pitchFamily="50" charset="-128"/>
            </a:endParaRPr>
          </a:p>
          <a:p>
            <a:pPr marL="109915" indent="-109915">
              <a:buFont typeface="Wingdings" panose="05000000000000000000" pitchFamily="2" charset="2"/>
              <a:buChar char="Ø"/>
            </a:pPr>
            <a:r>
              <a:rPr lang="ja-JP" altLang="en-US" sz="1050" dirty="0">
                <a:solidFill>
                  <a:schemeClr val="tx1"/>
                </a:solidFill>
                <a:latin typeface="Meiryo UI" panose="020B0604030504040204" pitchFamily="50" charset="-128"/>
                <a:ea typeface="Meiryo UI" panose="020B0604030504040204" pitchFamily="50" charset="-128"/>
              </a:rPr>
              <a:t>受援計画未作成又は簡易版作成 </a:t>
            </a:r>
            <a:r>
              <a:rPr lang="en-US" altLang="ja-JP" sz="1050" dirty="0">
                <a:solidFill>
                  <a:schemeClr val="tx1"/>
                </a:solidFill>
                <a:latin typeface="Meiryo UI" panose="020B0604030504040204" pitchFamily="50" charset="-128"/>
                <a:ea typeface="Meiryo UI" panose="020B0604030504040204" pitchFamily="50" charset="-128"/>
              </a:rPr>
              <a:t>1</a:t>
            </a:r>
            <a:r>
              <a:rPr lang="ja-JP" altLang="en-US" sz="1050" dirty="0">
                <a:solidFill>
                  <a:schemeClr val="tx1"/>
                </a:solidFill>
                <a:latin typeface="Meiryo UI" panose="020B0604030504040204" pitchFamily="50" charset="-128"/>
                <a:ea typeface="Meiryo UI" panose="020B0604030504040204" pitchFamily="50" charset="-128"/>
              </a:rPr>
              <a:t>３</a:t>
            </a:r>
            <a:r>
              <a:rPr lang="en-US" altLang="ja-JP" sz="1050" dirty="0">
                <a:solidFill>
                  <a:schemeClr val="tx1"/>
                </a:solidFill>
                <a:latin typeface="Meiryo UI" panose="020B0604030504040204" pitchFamily="50" charset="-128"/>
                <a:ea typeface="Meiryo UI" panose="020B0604030504040204" pitchFamily="50" charset="-128"/>
              </a:rPr>
              <a:t> </a:t>
            </a:r>
            <a:r>
              <a:rPr lang="ja-JP" altLang="en-US" sz="1050" dirty="0">
                <a:solidFill>
                  <a:schemeClr val="tx1"/>
                </a:solidFill>
                <a:latin typeface="Meiryo UI" panose="020B0604030504040204" pitchFamily="50" charset="-128"/>
                <a:ea typeface="Meiryo UI" panose="020B0604030504040204" pitchFamily="50" charset="-128"/>
              </a:rPr>
              <a:t>市町の首長等への計画策定に向けた働きかけを実施。（令和７年度実績：１３市町中、７市町で計画策定）</a:t>
            </a:r>
          </a:p>
        </p:txBody>
      </p:sp>
      <p:sp>
        <p:nvSpPr>
          <p:cNvPr id="146" name="テキスト ボックス 145">
            <a:extLst>
              <a:ext uri="{FF2B5EF4-FFF2-40B4-BE49-F238E27FC236}">
                <a16:creationId xmlns:a16="http://schemas.microsoft.com/office/drawing/2014/main" id="{D44F8641-2C8F-48DA-B01D-979FF07E97F3}"/>
              </a:ext>
            </a:extLst>
          </p:cNvPr>
          <p:cNvSpPr txBox="1"/>
          <p:nvPr/>
        </p:nvSpPr>
        <p:spPr>
          <a:xfrm>
            <a:off x="135180" y="1013003"/>
            <a:ext cx="598241" cy="256865"/>
          </a:xfrm>
          <a:prstGeom prst="rect">
            <a:avLst/>
          </a:prstGeom>
          <a:noFill/>
        </p:spPr>
        <p:txBody>
          <a:bodyPr wrap="none" rtlCol="0">
            <a:spAutoFit/>
          </a:bodyPr>
          <a:lstStyle/>
          <a:p>
            <a:r>
              <a:rPr lang="en-US" altLang="ja-JP" sz="1069" b="1" dirty="0">
                <a:latin typeface="Meiryo UI" panose="020B0604030504040204" pitchFamily="50" charset="-128"/>
                <a:ea typeface="Meiryo UI" panose="020B0604030504040204" pitchFamily="50" charset="-128"/>
              </a:rPr>
              <a:t>【</a:t>
            </a:r>
            <a:r>
              <a:rPr lang="ja-JP" altLang="en-US" sz="1069" b="1" dirty="0">
                <a:latin typeface="Meiryo UI" panose="020B0604030504040204" pitchFamily="50" charset="-128"/>
                <a:ea typeface="Meiryo UI" panose="020B0604030504040204" pitchFamily="50" charset="-128"/>
              </a:rPr>
              <a:t>重点</a:t>
            </a:r>
            <a:r>
              <a:rPr lang="en-US" altLang="ja-JP" sz="1069" b="1" dirty="0">
                <a:latin typeface="Meiryo UI" panose="020B0604030504040204" pitchFamily="50" charset="-128"/>
                <a:ea typeface="Meiryo UI" panose="020B0604030504040204" pitchFamily="50" charset="-128"/>
              </a:rPr>
              <a:t>】</a:t>
            </a:r>
            <a:endParaRPr lang="ja-JP" altLang="en-US" sz="1069" b="1" dirty="0">
              <a:latin typeface="Meiryo UI" panose="020B0604030504040204" pitchFamily="50" charset="-128"/>
              <a:ea typeface="Meiryo UI" panose="020B0604030504040204" pitchFamily="50" charset="-128"/>
            </a:endParaRPr>
          </a:p>
        </p:txBody>
      </p:sp>
      <p:sp>
        <p:nvSpPr>
          <p:cNvPr id="147" name="角丸四角形 119">
            <a:extLst>
              <a:ext uri="{FF2B5EF4-FFF2-40B4-BE49-F238E27FC236}">
                <a16:creationId xmlns:a16="http://schemas.microsoft.com/office/drawing/2014/main" id="{4B58E128-380A-4221-B2CE-1BCE9161AF8E}"/>
              </a:ext>
            </a:extLst>
          </p:cNvPr>
          <p:cNvSpPr/>
          <p:nvPr/>
        </p:nvSpPr>
        <p:spPr>
          <a:xfrm>
            <a:off x="177508" y="3610447"/>
            <a:ext cx="1464297" cy="239553"/>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アクションの内容</a:t>
            </a:r>
          </a:p>
        </p:txBody>
      </p:sp>
      <p:sp>
        <p:nvSpPr>
          <p:cNvPr id="148" name="角丸四角形 131">
            <a:extLst>
              <a:ext uri="{FF2B5EF4-FFF2-40B4-BE49-F238E27FC236}">
                <a16:creationId xmlns:a16="http://schemas.microsoft.com/office/drawing/2014/main" id="{77AC2CFB-2077-403A-8FAB-48883C7FF80B}"/>
              </a:ext>
            </a:extLst>
          </p:cNvPr>
          <p:cNvSpPr/>
          <p:nvPr/>
        </p:nvSpPr>
        <p:spPr>
          <a:xfrm>
            <a:off x="202018" y="4232811"/>
            <a:ext cx="1294177" cy="274585"/>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1221" b="1" dirty="0">
                <a:ln w="3175">
                  <a:solidFill>
                    <a:schemeClr val="tx1"/>
                  </a:solidFill>
                </a:ln>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R</a:t>
            </a:r>
            <a:r>
              <a:rPr lang="ja-JP" altLang="en-US" sz="1221" b="1" dirty="0">
                <a:ln w="3175">
                  <a:solidFill>
                    <a:schemeClr val="tx1"/>
                  </a:solidFill>
                </a:ln>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７年度実績</a:t>
            </a:r>
          </a:p>
        </p:txBody>
      </p:sp>
      <p:sp>
        <p:nvSpPr>
          <p:cNvPr id="149" name="角丸四角形 132">
            <a:extLst>
              <a:ext uri="{FF2B5EF4-FFF2-40B4-BE49-F238E27FC236}">
                <a16:creationId xmlns:a16="http://schemas.microsoft.com/office/drawing/2014/main" id="{0040E5F4-CDBD-43E4-A983-904D04E2D0CB}"/>
              </a:ext>
            </a:extLst>
          </p:cNvPr>
          <p:cNvSpPr/>
          <p:nvPr/>
        </p:nvSpPr>
        <p:spPr bwMode="gray">
          <a:xfrm>
            <a:off x="4774227" y="1061853"/>
            <a:ext cx="2520939" cy="3872009"/>
          </a:xfrm>
          <a:prstGeom prst="roundRect">
            <a:avLst>
              <a:gd name="adj" fmla="val 5506"/>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t" anchorCtr="0"/>
          <a:lstStyle/>
          <a:p>
            <a:pPr>
              <a:lnSpc>
                <a:spcPts val="3817"/>
              </a:lnSpc>
            </a:pPr>
            <a:endParaRPr lang="en-US"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r>
              <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90"/>
              </a:lnSpc>
            </a:pPr>
            <a:endParaRPr lang="ja-JP" altLang="en-US"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en-US"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ja-JP"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3" name="正方形/長方形 152">
            <a:extLst>
              <a:ext uri="{FF2B5EF4-FFF2-40B4-BE49-F238E27FC236}">
                <a16:creationId xmlns:a16="http://schemas.microsoft.com/office/drawing/2014/main" id="{94247304-C6F0-48F5-B5F3-49EB788C93E2}"/>
              </a:ext>
            </a:extLst>
          </p:cNvPr>
          <p:cNvSpPr/>
          <p:nvPr/>
        </p:nvSpPr>
        <p:spPr bwMode="gray">
          <a:xfrm>
            <a:off x="230599" y="3883643"/>
            <a:ext cx="4317042" cy="323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109915" indent="-109915">
              <a:buFont typeface="Wingdings" panose="05000000000000000000" pitchFamily="2" charset="2"/>
              <a:buChar char="Ø"/>
            </a:pPr>
            <a:r>
              <a:rPr lang="ja-JP" altLang="en-US" sz="1050" dirty="0">
                <a:solidFill>
                  <a:schemeClr val="tx1"/>
                </a:solidFill>
                <a:latin typeface="Meiryo UI" panose="020B0604030504040204" pitchFamily="50" charset="-128"/>
                <a:ea typeface="Meiryo UI" panose="020B0604030504040204" pitchFamily="50" charset="-128"/>
              </a:rPr>
              <a:t>市町村における災害対応体制強化のため、市町村の受援計画策定を支援し、受援体制を強化。</a:t>
            </a:r>
            <a:endParaRPr lang="en-US" altLang="ja-JP" sz="1050" dirty="0">
              <a:solidFill>
                <a:schemeClr val="tx1"/>
              </a:solidFill>
              <a:latin typeface="Meiryo UI" panose="020B0604030504040204" pitchFamily="50" charset="-128"/>
              <a:ea typeface="Meiryo UI" panose="020B0604030504040204" pitchFamily="50" charset="-128"/>
            </a:endParaRPr>
          </a:p>
        </p:txBody>
      </p:sp>
      <p:sp>
        <p:nvSpPr>
          <p:cNvPr id="154" name="テキスト ボックス 153">
            <a:extLst>
              <a:ext uri="{FF2B5EF4-FFF2-40B4-BE49-F238E27FC236}">
                <a16:creationId xmlns:a16="http://schemas.microsoft.com/office/drawing/2014/main" id="{10DA419A-0B06-4AA2-96EF-AA572D8485C0}"/>
              </a:ext>
            </a:extLst>
          </p:cNvPr>
          <p:cNvSpPr txBox="1"/>
          <p:nvPr/>
        </p:nvSpPr>
        <p:spPr>
          <a:xfrm>
            <a:off x="146138" y="3093375"/>
            <a:ext cx="4502338" cy="480321"/>
          </a:xfrm>
          <a:prstGeom prst="rect">
            <a:avLst/>
          </a:prstGeom>
          <a:noFill/>
          <a:ln>
            <a:noFill/>
          </a:ln>
        </p:spPr>
        <p:txBody>
          <a:bodyPr wrap="square" lIns="109915" tIns="54958" rIns="54958" bIns="54958" rtlCol="0" anchor="ctr" anchorCtr="0">
            <a:spAutoFit/>
          </a:bodyPr>
          <a:lstStyle/>
          <a:p>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関連アクション</a:t>
            </a:r>
            <a:r>
              <a:rPr lang="en-US" altLang="ja-JP"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100</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（地震災害に備えた市町村に対する支援）</a:t>
            </a:r>
            <a:endParaRPr lang="en-US" altLang="ja-JP"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危機管理室</a:t>
            </a:r>
            <a:r>
              <a:rPr lang="en-US" altLang="ja-JP"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155" name="正方形/長方形 154">
            <a:extLst>
              <a:ext uri="{FF2B5EF4-FFF2-40B4-BE49-F238E27FC236}">
                <a16:creationId xmlns:a16="http://schemas.microsoft.com/office/drawing/2014/main" id="{6C44AE0B-A6A6-4890-8CFE-AEDC6F44D558}"/>
              </a:ext>
            </a:extLst>
          </p:cNvPr>
          <p:cNvSpPr/>
          <p:nvPr/>
        </p:nvSpPr>
        <p:spPr bwMode="gray">
          <a:xfrm>
            <a:off x="233640" y="4558925"/>
            <a:ext cx="4317042" cy="323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109915" indent="-109915">
              <a:buFont typeface="Wingdings" panose="05000000000000000000" pitchFamily="2" charset="2"/>
              <a:buChar char="Ø"/>
            </a:pPr>
            <a:r>
              <a:rPr lang="ja-JP" altLang="en-US" sz="1050" dirty="0">
                <a:solidFill>
                  <a:schemeClr val="tx1"/>
                </a:solidFill>
                <a:latin typeface="Meiryo UI" panose="020B0604030504040204" pitchFamily="50" charset="-128"/>
                <a:ea typeface="Meiryo UI" panose="020B0604030504040204" pitchFamily="50" charset="-128"/>
              </a:rPr>
              <a:t>市町村における受援計画の実効性向上のため、市町村職員の大阪府地震・津波災害対策訓練への参画</a:t>
            </a:r>
            <a:endParaRPr lang="en-US" altLang="ja-JP" sz="1050" dirty="0">
              <a:solidFill>
                <a:schemeClr val="tx1"/>
              </a:solidFill>
              <a:latin typeface="Meiryo UI" panose="020B0604030504040204" pitchFamily="50" charset="-128"/>
              <a:ea typeface="Meiryo UI" panose="020B0604030504040204" pitchFamily="50" charset="-128"/>
            </a:endParaRPr>
          </a:p>
        </p:txBody>
      </p:sp>
      <p:sp>
        <p:nvSpPr>
          <p:cNvPr id="170" name="テキスト ボックス 169">
            <a:extLst>
              <a:ext uri="{FF2B5EF4-FFF2-40B4-BE49-F238E27FC236}">
                <a16:creationId xmlns:a16="http://schemas.microsoft.com/office/drawing/2014/main" id="{2C6A0562-266B-4D46-9A64-FBA56A3C9756}"/>
              </a:ext>
            </a:extLst>
          </p:cNvPr>
          <p:cNvSpPr txBox="1"/>
          <p:nvPr/>
        </p:nvSpPr>
        <p:spPr>
          <a:xfrm>
            <a:off x="5414763" y="4739707"/>
            <a:ext cx="1282403" cy="123111"/>
          </a:xfrm>
          <a:prstGeom prst="rect">
            <a:avLst/>
          </a:prstGeom>
          <a:noFill/>
        </p:spPr>
        <p:txBody>
          <a:bodyPr wrap="none" lIns="0" tIns="0" rIns="0" bIns="0" rtlCol="0">
            <a:spAutoFit/>
          </a:bodyPr>
          <a:lstStyle/>
          <a:p>
            <a:pPr algn="ctr"/>
            <a:r>
              <a:rPr lang="ja-JP" altLang="en-US" sz="800" dirty="0">
                <a:latin typeface="Meiryo UI" panose="020B0604030504040204" pitchFamily="50" charset="-128"/>
                <a:ea typeface="Meiryo UI" panose="020B0604030504040204" pitchFamily="50" charset="-128"/>
              </a:rPr>
              <a:t>（地震・津波災害対策訓練）</a:t>
            </a:r>
            <a:endParaRPr lang="en-US" altLang="ja-JP" sz="800" dirty="0">
              <a:latin typeface="Meiryo UI" panose="020B0604030504040204" pitchFamily="50" charset="-128"/>
              <a:ea typeface="Meiryo UI" panose="020B0604030504040204" pitchFamily="50" charset="-128"/>
            </a:endParaRPr>
          </a:p>
        </p:txBody>
      </p:sp>
      <p:sp>
        <p:nvSpPr>
          <p:cNvPr id="173" name="角丸四角形 132">
            <a:extLst>
              <a:ext uri="{FF2B5EF4-FFF2-40B4-BE49-F238E27FC236}">
                <a16:creationId xmlns:a16="http://schemas.microsoft.com/office/drawing/2014/main" id="{CDB69DB9-7546-4AE8-A832-734D81A0C2E2}"/>
              </a:ext>
            </a:extLst>
          </p:cNvPr>
          <p:cNvSpPr/>
          <p:nvPr/>
        </p:nvSpPr>
        <p:spPr bwMode="gray">
          <a:xfrm>
            <a:off x="182055" y="3076715"/>
            <a:ext cx="4377822" cy="1872687"/>
          </a:xfrm>
          <a:prstGeom prst="roundRect">
            <a:avLst>
              <a:gd name="adj" fmla="val 5506"/>
            </a:avLst>
          </a:prstGeom>
          <a:noFill/>
          <a:ln cmpd="dbl">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t" anchorCtr="0"/>
          <a:lstStyle/>
          <a:p>
            <a:pPr>
              <a:lnSpc>
                <a:spcPts val="3817"/>
              </a:lnSpc>
            </a:pPr>
            <a:endParaRPr lang="en-US"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r>
              <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90"/>
              </a:lnSpc>
            </a:pPr>
            <a:endParaRPr lang="ja-JP" altLang="en-US"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en-US"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ja-JP"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3" name="テキスト ボックス 202">
            <a:extLst>
              <a:ext uri="{FF2B5EF4-FFF2-40B4-BE49-F238E27FC236}">
                <a16:creationId xmlns:a16="http://schemas.microsoft.com/office/drawing/2014/main" id="{8DD8F84A-426C-4CEF-A001-1061847E8A9C}"/>
              </a:ext>
            </a:extLst>
          </p:cNvPr>
          <p:cNvSpPr txBox="1"/>
          <p:nvPr/>
        </p:nvSpPr>
        <p:spPr>
          <a:xfrm>
            <a:off x="5446950" y="2901134"/>
            <a:ext cx="1178208" cy="123111"/>
          </a:xfrm>
          <a:prstGeom prst="rect">
            <a:avLst/>
          </a:prstGeom>
          <a:noFill/>
        </p:spPr>
        <p:txBody>
          <a:bodyPr wrap="none" lIns="0" tIns="0" rIns="0" bIns="0" rtlCol="0">
            <a:spAutoFit/>
          </a:bodyPr>
          <a:lstStyle/>
          <a:p>
            <a:pPr algn="ctr"/>
            <a:r>
              <a:rPr lang="ja-JP" altLang="en-US" sz="800" dirty="0">
                <a:latin typeface="Meiryo UI" panose="020B0604030504040204" pitchFamily="50" charset="-128"/>
                <a:ea typeface="Meiryo UI" panose="020B0604030504040204" pitchFamily="50" charset="-128"/>
              </a:rPr>
              <a:t>（市町村との研修のようす）</a:t>
            </a:r>
            <a:endParaRPr lang="en-US" altLang="ja-JP" sz="800" dirty="0">
              <a:latin typeface="Meiryo UI" panose="020B0604030504040204" pitchFamily="50" charset="-128"/>
              <a:ea typeface="Meiryo UI" panose="020B0604030504040204" pitchFamily="50" charset="-128"/>
            </a:endParaRPr>
          </a:p>
        </p:txBody>
      </p:sp>
      <p:pic>
        <p:nvPicPr>
          <p:cNvPr id="211" name="図 210">
            <a:extLst>
              <a:ext uri="{FF2B5EF4-FFF2-40B4-BE49-F238E27FC236}">
                <a16:creationId xmlns:a16="http://schemas.microsoft.com/office/drawing/2014/main" id="{C06FBB88-9618-41E0-910A-82ABB47EDF0D}"/>
              </a:ext>
            </a:extLst>
          </p:cNvPr>
          <p:cNvPicPr>
            <a:picLocks noChangeAspect="1"/>
          </p:cNvPicPr>
          <p:nvPr/>
        </p:nvPicPr>
        <p:blipFill>
          <a:blip r:embed="rId5"/>
          <a:stretch>
            <a:fillRect/>
          </a:stretch>
        </p:blipFill>
        <p:spPr>
          <a:xfrm>
            <a:off x="4960369" y="1205484"/>
            <a:ext cx="2160000" cy="1620000"/>
          </a:xfrm>
          <a:prstGeom prst="rect">
            <a:avLst/>
          </a:prstGeom>
        </p:spPr>
      </p:pic>
      <p:pic>
        <p:nvPicPr>
          <p:cNvPr id="212" name="図 211">
            <a:extLst>
              <a:ext uri="{FF2B5EF4-FFF2-40B4-BE49-F238E27FC236}">
                <a16:creationId xmlns:a16="http://schemas.microsoft.com/office/drawing/2014/main" id="{ADF2E0D1-752B-4211-9631-53C42FCD66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5840" y="3076715"/>
            <a:ext cx="2160001" cy="1620000"/>
          </a:xfrm>
          <a:prstGeom prst="rect">
            <a:avLst/>
          </a:prstGeom>
        </p:spPr>
      </p:pic>
      <p:sp>
        <p:nvSpPr>
          <p:cNvPr id="95" name="角丸四角形 102">
            <a:extLst>
              <a:ext uri="{FF2B5EF4-FFF2-40B4-BE49-F238E27FC236}">
                <a16:creationId xmlns:a16="http://schemas.microsoft.com/office/drawing/2014/main" id="{78B5F69C-3B22-4E51-8FBD-12E78E605186}"/>
              </a:ext>
            </a:extLst>
          </p:cNvPr>
          <p:cNvSpPr/>
          <p:nvPr/>
        </p:nvSpPr>
        <p:spPr bwMode="gray">
          <a:xfrm>
            <a:off x="7605222" y="463219"/>
            <a:ext cx="7422670" cy="4532784"/>
          </a:xfrm>
          <a:prstGeom prst="roundRect">
            <a:avLst>
              <a:gd name="adj" fmla="val 1350"/>
            </a:avLst>
          </a:prstGeom>
          <a:solidFill>
            <a:schemeClr val="bg1"/>
          </a:solidFill>
          <a:ln w="41275">
            <a:solidFill>
              <a:schemeClr val="accent1">
                <a:lumMod val="75000"/>
              </a:schemeClr>
            </a:solidFill>
          </a:ln>
          <a:effectLst>
            <a:softEdge rad="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274">
              <a:solidFill>
                <a:schemeClr val="tx1"/>
              </a:solidFill>
            </a:endParaRPr>
          </a:p>
        </p:txBody>
      </p:sp>
      <p:sp>
        <p:nvSpPr>
          <p:cNvPr id="96" name="楕円 95">
            <a:extLst>
              <a:ext uri="{FF2B5EF4-FFF2-40B4-BE49-F238E27FC236}">
                <a16:creationId xmlns:a16="http://schemas.microsoft.com/office/drawing/2014/main" id="{2EC8DD9C-01B0-4AC8-A473-2C409104D7AD}"/>
              </a:ext>
            </a:extLst>
          </p:cNvPr>
          <p:cNvSpPr/>
          <p:nvPr/>
        </p:nvSpPr>
        <p:spPr>
          <a:xfrm>
            <a:off x="7733885" y="593082"/>
            <a:ext cx="475903" cy="410758"/>
          </a:xfrm>
          <a:prstGeom prst="ellipse">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altLang="ja-JP" sz="1603"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42</a:t>
            </a:r>
            <a:endParaRPr lang="ja-JP" altLang="en-US" sz="1603" b="1" dirty="0">
              <a:ln w="3175">
                <a:solidFill>
                  <a:schemeClr val="tx1"/>
                </a:solid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97" name="テキスト ボックス 96">
            <a:extLst>
              <a:ext uri="{FF2B5EF4-FFF2-40B4-BE49-F238E27FC236}">
                <a16:creationId xmlns:a16="http://schemas.microsoft.com/office/drawing/2014/main" id="{0DB76DCD-0DF1-460A-BBB1-F6B2F05A850B}"/>
              </a:ext>
            </a:extLst>
          </p:cNvPr>
          <p:cNvSpPr txBox="1"/>
          <p:nvPr/>
        </p:nvSpPr>
        <p:spPr>
          <a:xfrm>
            <a:off x="7709595" y="529054"/>
            <a:ext cx="524481" cy="152671"/>
          </a:xfrm>
          <a:prstGeom prst="rect">
            <a:avLst/>
          </a:prstGeom>
          <a:noFill/>
        </p:spPr>
        <p:txBody>
          <a:bodyPr wrap="square" lIns="0" tIns="0" rIns="0" bIns="0" rtlCol="0">
            <a:spAutoFit/>
          </a:bodyPr>
          <a:lstStyle/>
          <a:p>
            <a:r>
              <a:rPr lang="ja-JP" altLang="en-US" sz="992" b="1" dirty="0">
                <a:ln w="3175">
                  <a:solidFill>
                    <a:schemeClr val="tx1"/>
                  </a:solidFill>
                </a:ln>
                <a:effectLst>
                  <a:outerShdw blurRad="50800" dist="38100" dir="2700000" algn="tl">
                    <a:srgbClr val="000000">
                      <a:alpha val="41000"/>
                    </a:srgbClr>
                  </a:outerShdw>
                </a:effectLst>
                <a:latin typeface="Meiryo UI" panose="020B0604030504040204" pitchFamily="50" charset="-128"/>
                <a:ea typeface="Meiryo UI" panose="020B0604030504040204" pitchFamily="50" charset="-128"/>
              </a:rPr>
              <a:t>アクション</a:t>
            </a:r>
          </a:p>
        </p:txBody>
      </p:sp>
      <p:sp>
        <p:nvSpPr>
          <p:cNvPr id="99" name="テキスト ボックス 98">
            <a:extLst>
              <a:ext uri="{FF2B5EF4-FFF2-40B4-BE49-F238E27FC236}">
                <a16:creationId xmlns:a16="http://schemas.microsoft.com/office/drawing/2014/main" id="{19863167-F7A7-4965-9751-0501192AF930}"/>
              </a:ext>
            </a:extLst>
          </p:cNvPr>
          <p:cNvSpPr txBox="1"/>
          <p:nvPr/>
        </p:nvSpPr>
        <p:spPr>
          <a:xfrm>
            <a:off x="8209334" y="526875"/>
            <a:ext cx="4281710" cy="1096324"/>
          </a:xfrm>
          <a:prstGeom prst="rect">
            <a:avLst/>
          </a:prstGeom>
          <a:noFill/>
          <a:ln>
            <a:noFill/>
          </a:ln>
        </p:spPr>
        <p:txBody>
          <a:bodyPr wrap="square" lIns="109915" tIns="54958" rIns="54958" bIns="54958" rtlCol="0" anchor="ctr" anchorCtr="0">
            <a:spAutoFit/>
          </a:bodyPr>
          <a:lstStyle/>
          <a:p>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災害医療体制の整備</a:t>
            </a: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No.42</a:t>
            </a:r>
            <a:r>
              <a:rPr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健康医療部</a:t>
            </a:r>
            <a:r>
              <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「避難行動要支援者」支援の充実（</a:t>
            </a:r>
            <a:r>
              <a:rPr lang="en-US" altLang="ja-JP"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No.35</a:t>
            </a:r>
            <a:r>
              <a:rPr lang="ja-JP" altLang="en-US"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府管轄保健所の機能強化（</a:t>
            </a:r>
            <a:r>
              <a:rPr lang="en-US" altLang="ja-JP"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No.43</a:t>
            </a:r>
            <a:r>
              <a:rPr lang="ja-JP" altLang="en-US"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水道の早期復旧及び飲用水の確保（</a:t>
            </a:r>
            <a:r>
              <a:rPr lang="en-US" altLang="ja-JP"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No.52</a:t>
            </a:r>
            <a:r>
              <a:rPr lang="ja-JP" altLang="en-US"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SCU</a:t>
            </a:r>
            <a:r>
              <a:rPr lang="ja-JP" altLang="en-US"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の運営体制の充実・強化（</a:t>
            </a:r>
            <a:r>
              <a:rPr lang="en-US" altLang="ja-JP"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No.44</a:t>
            </a:r>
            <a:r>
              <a:rPr lang="ja-JP" altLang="en-US"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角丸四角形 121">
            <a:extLst>
              <a:ext uri="{FF2B5EF4-FFF2-40B4-BE49-F238E27FC236}">
                <a16:creationId xmlns:a16="http://schemas.microsoft.com/office/drawing/2014/main" id="{FDA7C170-8B8A-45E3-BFF7-ADB215BFFF83}"/>
              </a:ext>
            </a:extLst>
          </p:cNvPr>
          <p:cNvSpPr/>
          <p:nvPr/>
        </p:nvSpPr>
        <p:spPr>
          <a:xfrm>
            <a:off x="7698789" y="2335811"/>
            <a:ext cx="1294177" cy="274585"/>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1221" b="1" dirty="0">
                <a:ln w="3175">
                  <a:solidFill>
                    <a:schemeClr val="tx1"/>
                  </a:solid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R</a:t>
            </a:r>
            <a:r>
              <a:rPr lang="ja-JP" altLang="en-US" sz="1221" b="1" dirty="0">
                <a:ln w="3175">
                  <a:solidFill>
                    <a:schemeClr val="tx1"/>
                  </a:solid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７年度実績</a:t>
            </a:r>
          </a:p>
        </p:txBody>
      </p:sp>
      <p:sp>
        <p:nvSpPr>
          <p:cNvPr id="105" name="角丸四角形 122">
            <a:extLst>
              <a:ext uri="{FF2B5EF4-FFF2-40B4-BE49-F238E27FC236}">
                <a16:creationId xmlns:a16="http://schemas.microsoft.com/office/drawing/2014/main" id="{E9968A30-C900-452B-AEC4-50C860602C12}"/>
              </a:ext>
            </a:extLst>
          </p:cNvPr>
          <p:cNvSpPr/>
          <p:nvPr/>
        </p:nvSpPr>
        <p:spPr>
          <a:xfrm>
            <a:off x="7651375" y="1602284"/>
            <a:ext cx="1322743" cy="264614"/>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221" b="1" dirty="0">
                <a:ln w="3175">
                  <a:solidFill>
                    <a:schemeClr val="tx1"/>
                  </a:solidFill>
                </a:ln>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アクションの内容</a:t>
            </a:r>
          </a:p>
        </p:txBody>
      </p:sp>
      <p:sp>
        <p:nvSpPr>
          <p:cNvPr id="107" name="正方形/長方形 106">
            <a:extLst>
              <a:ext uri="{FF2B5EF4-FFF2-40B4-BE49-F238E27FC236}">
                <a16:creationId xmlns:a16="http://schemas.microsoft.com/office/drawing/2014/main" id="{AEDB7FE3-DA3B-40E1-95F2-55B2C8E7B155}"/>
              </a:ext>
            </a:extLst>
          </p:cNvPr>
          <p:cNvSpPr/>
          <p:nvPr/>
        </p:nvSpPr>
        <p:spPr>
          <a:xfrm>
            <a:off x="7694958" y="2627231"/>
            <a:ext cx="7423737" cy="2479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109915" indent="-109915">
              <a:lnSpc>
                <a:spcPts val="1527"/>
              </a:lnSpc>
              <a:buFont typeface="Wingdings" panose="05000000000000000000" pitchFamily="2" charset="2"/>
              <a:buChar char="Ø"/>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災害時に救護所での調剤や医薬品の供給拠点等として活用する、災害対応医薬品</a:t>
            </a: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27"/>
              </a:lnSpc>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供給コンテナ（コンテナファーマシー）を整備し、運用に関する協定を民間企業と締結。</a:t>
            </a: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9915" indent="-109915">
              <a:lnSpc>
                <a:spcPts val="1527"/>
              </a:lnSpc>
              <a:buFont typeface="Wingdings" panose="05000000000000000000" pitchFamily="2" charset="2"/>
              <a:buChar char="Ø"/>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地域の保健所や市町村等と連携して活動する災害薬事コーディネーターを新たに</a:t>
            </a: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27"/>
              </a:lnSpc>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128</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人委嘱し、災害薬事に関する基礎研修を実施。</a:t>
            </a: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9915" indent="-109915">
              <a:lnSpc>
                <a:spcPts val="1527"/>
              </a:lnSpc>
              <a:buFont typeface="Wingdings" panose="05000000000000000000" pitchFamily="2" charset="2"/>
              <a:buChar char="Ø"/>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災害支援ナースの養成研修を開催し、新たに</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人の災害支援ナースを養成。</a:t>
            </a: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27"/>
              </a:lnSpc>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また派遣に関する協定を新たに</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病院と締結。（累計：</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584</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97</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病院）</a:t>
            </a:r>
          </a:p>
          <a:p>
            <a:pPr marL="109915" indent="-109915">
              <a:lnSpc>
                <a:spcPts val="1527"/>
              </a:lnSpc>
              <a:buFont typeface="Wingdings" panose="05000000000000000000" pitchFamily="2" charset="2"/>
              <a:buChar char="Ø"/>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浸水対策事業補助制度による止水版などの資機材を新たに</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病院に整備。（累計：</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102</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病院）</a:t>
            </a: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9915" indent="-109915">
              <a:lnSpc>
                <a:spcPts val="1527"/>
              </a:lnSpc>
              <a:buFont typeface="Wingdings" panose="05000000000000000000" pitchFamily="2" charset="2"/>
              <a:buChar char="Ø"/>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災害時における要援護難病児者・慢性疾患児に対する人工呼吸器等への非常用電源確保を目的に、</a:t>
            </a: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27"/>
              </a:lnSpc>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ダイハツ工業株式会社及び大阪ダイハツ販売株式会社と電源確保に関する事業連携協定を締結。（</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9915" indent="-109915">
              <a:lnSpc>
                <a:spcPts val="1527"/>
              </a:lnSpc>
              <a:buFont typeface="Wingdings" panose="05000000000000000000" pitchFamily="2" charset="2"/>
              <a:buChar char="Ø"/>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発災から３日程度、保健所機能を維持できるよう、自家発電設備を設置。（</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R7</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R9</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箇年計画）</a:t>
            </a: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9915" indent="-109915">
              <a:lnSpc>
                <a:spcPts val="1527"/>
              </a:lnSpc>
              <a:buFont typeface="Wingdings" panose="05000000000000000000" pitchFamily="2" charset="2"/>
              <a:buChar char="Ø"/>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水道</a:t>
            </a:r>
            <a:r>
              <a:rPr lang="zh-TW"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基幹管路耐震適合率</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の向上。（</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実績</a:t>
            </a:r>
            <a:r>
              <a:rPr lang="en-US" altLang="zh-TW"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56.1</a:t>
            </a:r>
            <a:r>
              <a:rPr lang="zh-TW"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R6</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実績</a:t>
            </a:r>
            <a:r>
              <a:rPr lang="en-US" altLang="zh-TW"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57.5</a:t>
            </a:r>
            <a:r>
              <a:rPr lang="zh-TW"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9915" indent="-109915">
              <a:lnSpc>
                <a:spcPts val="1527"/>
              </a:lnSpc>
              <a:buFont typeface="Wingdings" panose="05000000000000000000" pitchFamily="2" charset="2"/>
              <a:buChar char="Ø"/>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関西国際空港、大阪国際空港、八尾空港で協議会を開催し、広域搬送拠点臨時医療施設に係る運営マニュアルを策定。</a:t>
            </a: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9915" indent="-109915">
              <a:lnSpc>
                <a:spcPts val="1527"/>
              </a:lnSpc>
              <a:buFont typeface="Wingdings" panose="05000000000000000000" pitchFamily="2" charset="2"/>
              <a:buChar char="Ø"/>
            </a:pP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テキスト ボックス 107">
            <a:extLst>
              <a:ext uri="{FF2B5EF4-FFF2-40B4-BE49-F238E27FC236}">
                <a16:creationId xmlns:a16="http://schemas.microsoft.com/office/drawing/2014/main" id="{CDB52881-EDA8-4C7C-B50B-C3728774D2E8}"/>
              </a:ext>
            </a:extLst>
          </p:cNvPr>
          <p:cNvSpPr txBox="1"/>
          <p:nvPr/>
        </p:nvSpPr>
        <p:spPr>
          <a:xfrm>
            <a:off x="7593514" y="1003840"/>
            <a:ext cx="886987" cy="256865"/>
          </a:xfrm>
          <a:prstGeom prst="rect">
            <a:avLst/>
          </a:prstGeom>
          <a:noFill/>
        </p:spPr>
        <p:txBody>
          <a:bodyPr wrap="square" rtlCol="0">
            <a:spAutoFit/>
          </a:bodyPr>
          <a:lstStyle/>
          <a:p>
            <a:r>
              <a:rPr lang="en-US" altLang="ja-JP" sz="1069" b="1" dirty="0">
                <a:latin typeface="Meiryo UI" panose="020B0604030504040204" pitchFamily="50" charset="-128"/>
                <a:ea typeface="Meiryo UI" panose="020B0604030504040204" pitchFamily="50" charset="-128"/>
              </a:rPr>
              <a:t>【</a:t>
            </a:r>
            <a:r>
              <a:rPr lang="ja-JP" altLang="en-US" sz="1069" b="1" dirty="0">
                <a:latin typeface="Meiryo UI" panose="020B0604030504040204" pitchFamily="50" charset="-128"/>
                <a:ea typeface="Meiryo UI" panose="020B0604030504040204" pitchFamily="50" charset="-128"/>
              </a:rPr>
              <a:t>重点ほか</a:t>
            </a:r>
            <a:r>
              <a:rPr lang="en-US" altLang="ja-JP" sz="1069" b="1" dirty="0">
                <a:latin typeface="Meiryo UI" panose="020B0604030504040204" pitchFamily="50" charset="-128"/>
                <a:ea typeface="Meiryo UI" panose="020B0604030504040204" pitchFamily="50" charset="-128"/>
              </a:rPr>
              <a:t>】</a:t>
            </a:r>
            <a:endParaRPr lang="ja-JP" altLang="en-US" sz="1069" b="1" dirty="0">
              <a:latin typeface="Meiryo UI" panose="020B0604030504040204" pitchFamily="50" charset="-128"/>
              <a:ea typeface="Meiryo UI" panose="020B0604030504040204" pitchFamily="50" charset="-128"/>
            </a:endParaRPr>
          </a:p>
        </p:txBody>
      </p:sp>
      <p:sp>
        <p:nvSpPr>
          <p:cNvPr id="109" name="正方形/長方形 108">
            <a:extLst>
              <a:ext uri="{FF2B5EF4-FFF2-40B4-BE49-F238E27FC236}">
                <a16:creationId xmlns:a16="http://schemas.microsoft.com/office/drawing/2014/main" id="{37EE1FA5-DC85-40E1-97B1-BE2EC5AF48A8}"/>
              </a:ext>
            </a:extLst>
          </p:cNvPr>
          <p:cNvSpPr/>
          <p:nvPr/>
        </p:nvSpPr>
        <p:spPr>
          <a:xfrm>
            <a:off x="7693483" y="1910636"/>
            <a:ext cx="4482515" cy="363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109915" indent="-109915">
              <a:lnSpc>
                <a:spcPts val="1527"/>
              </a:lnSpc>
              <a:buFont typeface="Wingdings" panose="05000000000000000000" pitchFamily="2" charset="2"/>
              <a:buChar char="Ø"/>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地震等の大規模災害に備えた医療体制、「避難行動要支援者」支援、府管轄保健所機能、</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SCU</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運営体制の充実・強化および水道の早期復旧等を図る。</a:t>
            </a: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1" name="角丸四角形 126">
            <a:extLst>
              <a:ext uri="{FF2B5EF4-FFF2-40B4-BE49-F238E27FC236}">
                <a16:creationId xmlns:a16="http://schemas.microsoft.com/office/drawing/2014/main" id="{7AE4AEF6-2C95-4D3F-BD11-6C7D8803E2BA}"/>
              </a:ext>
            </a:extLst>
          </p:cNvPr>
          <p:cNvSpPr/>
          <p:nvPr/>
        </p:nvSpPr>
        <p:spPr bwMode="gray">
          <a:xfrm>
            <a:off x="7615369" y="5074438"/>
            <a:ext cx="7405535" cy="3881292"/>
          </a:xfrm>
          <a:prstGeom prst="roundRect">
            <a:avLst>
              <a:gd name="adj" fmla="val 1350"/>
            </a:avLst>
          </a:prstGeom>
          <a:solidFill>
            <a:schemeClr val="bg1"/>
          </a:solidFill>
          <a:ln w="41275">
            <a:solidFill>
              <a:schemeClr val="accent1">
                <a:lumMod val="75000"/>
              </a:schemeClr>
            </a:solidFill>
          </a:ln>
          <a:effectLst>
            <a:softEdge rad="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4274" dirty="0"/>
          </a:p>
        </p:txBody>
      </p:sp>
      <p:sp>
        <p:nvSpPr>
          <p:cNvPr id="112" name="テキスト ボックス 111">
            <a:extLst>
              <a:ext uri="{FF2B5EF4-FFF2-40B4-BE49-F238E27FC236}">
                <a16:creationId xmlns:a16="http://schemas.microsoft.com/office/drawing/2014/main" id="{BCC5DB20-8DB6-4DA4-8E2A-98082AD4A135}"/>
              </a:ext>
            </a:extLst>
          </p:cNvPr>
          <p:cNvSpPr txBox="1"/>
          <p:nvPr/>
        </p:nvSpPr>
        <p:spPr>
          <a:xfrm>
            <a:off x="8259599" y="5130676"/>
            <a:ext cx="4474530" cy="604330"/>
          </a:xfrm>
          <a:prstGeom prst="rect">
            <a:avLst/>
          </a:prstGeom>
          <a:noFill/>
          <a:ln>
            <a:noFill/>
          </a:ln>
        </p:spPr>
        <p:txBody>
          <a:bodyPr wrap="square" lIns="109915" tIns="54958" rIns="54958" bIns="54958" rtlCol="0" anchor="ctr" anchorCtr="0">
            <a:spAutoFit/>
          </a:bodyPr>
          <a:lstStyle/>
          <a:p>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被災者・要配慮者への健康相談や連携支援等の</a:t>
            </a:r>
            <a:endPar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実施による災害関連死の防止</a:t>
            </a:r>
            <a:r>
              <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健康医療部</a:t>
            </a:r>
            <a:r>
              <a:rPr lang="en-US" altLang="ja-JP" sz="1603"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113" name="角丸四角形 307">
            <a:extLst>
              <a:ext uri="{FF2B5EF4-FFF2-40B4-BE49-F238E27FC236}">
                <a16:creationId xmlns:a16="http://schemas.microsoft.com/office/drawing/2014/main" id="{2682B8DF-BCB2-4F1C-8561-4548A9227AD8}"/>
              </a:ext>
            </a:extLst>
          </p:cNvPr>
          <p:cNvSpPr/>
          <p:nvPr/>
        </p:nvSpPr>
        <p:spPr>
          <a:xfrm>
            <a:off x="7707782" y="6930876"/>
            <a:ext cx="1294177" cy="274585"/>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R</a:t>
            </a:r>
            <a:r>
              <a:rPr lang="ja-JP" altLang="en-US"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７年度実績</a:t>
            </a:r>
          </a:p>
        </p:txBody>
      </p:sp>
      <p:sp>
        <p:nvSpPr>
          <p:cNvPr id="114" name="楕円 113">
            <a:extLst>
              <a:ext uri="{FF2B5EF4-FFF2-40B4-BE49-F238E27FC236}">
                <a16:creationId xmlns:a16="http://schemas.microsoft.com/office/drawing/2014/main" id="{CF9EE22E-FD51-4FE9-B1EA-2877D6A42231}"/>
              </a:ext>
            </a:extLst>
          </p:cNvPr>
          <p:cNvSpPr/>
          <p:nvPr/>
        </p:nvSpPr>
        <p:spPr>
          <a:xfrm>
            <a:off x="7760706" y="5191555"/>
            <a:ext cx="473343" cy="410758"/>
          </a:xfrm>
          <a:prstGeom prst="ellipse">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altLang="ja-JP" sz="1603"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60 </a:t>
            </a:r>
            <a:endParaRPr lang="ja-JP" altLang="en-US" sz="1603"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16" name="テキスト ボックス 115">
            <a:extLst>
              <a:ext uri="{FF2B5EF4-FFF2-40B4-BE49-F238E27FC236}">
                <a16:creationId xmlns:a16="http://schemas.microsoft.com/office/drawing/2014/main" id="{97FDC22C-3044-4FB6-9D28-99D688ABDB56}"/>
              </a:ext>
            </a:extLst>
          </p:cNvPr>
          <p:cNvSpPr txBox="1"/>
          <p:nvPr/>
        </p:nvSpPr>
        <p:spPr>
          <a:xfrm>
            <a:off x="7724652" y="5144377"/>
            <a:ext cx="524481" cy="152671"/>
          </a:xfrm>
          <a:prstGeom prst="rect">
            <a:avLst/>
          </a:prstGeom>
          <a:noFill/>
        </p:spPr>
        <p:txBody>
          <a:bodyPr wrap="square" lIns="0" tIns="0" rIns="0" bIns="0" rtlCol="0">
            <a:spAutoFit/>
          </a:bodyPr>
          <a:lstStyle/>
          <a:p>
            <a:r>
              <a:rPr lang="ja-JP" altLang="en-US" sz="992" b="1" dirty="0">
                <a:ln w="3175">
                  <a:solidFill>
                    <a:schemeClr val="tx1"/>
                  </a:solidFill>
                </a:ln>
                <a:solidFill>
                  <a:schemeClr val="bg1"/>
                </a:solidFill>
                <a:effectLst>
                  <a:outerShdw blurRad="50800" dist="38100" algn="l" rotWithShape="0">
                    <a:prstClr val="black">
                      <a:alpha val="41000"/>
                    </a:prstClr>
                  </a:outerShdw>
                </a:effectLst>
                <a:latin typeface="Meiryo UI" panose="020B0604030504040204" pitchFamily="50" charset="-128"/>
                <a:ea typeface="Meiryo UI" panose="020B0604030504040204" pitchFamily="50" charset="-128"/>
              </a:rPr>
              <a:t>アクション</a:t>
            </a:r>
          </a:p>
        </p:txBody>
      </p:sp>
      <p:sp>
        <p:nvSpPr>
          <p:cNvPr id="120" name="角丸四角形 109">
            <a:extLst>
              <a:ext uri="{FF2B5EF4-FFF2-40B4-BE49-F238E27FC236}">
                <a16:creationId xmlns:a16="http://schemas.microsoft.com/office/drawing/2014/main" id="{CF956991-C4E1-4416-B14B-CBDB11F8712F}"/>
              </a:ext>
            </a:extLst>
          </p:cNvPr>
          <p:cNvSpPr/>
          <p:nvPr/>
        </p:nvSpPr>
        <p:spPr>
          <a:xfrm>
            <a:off x="7702517" y="5850756"/>
            <a:ext cx="1322743" cy="264614"/>
          </a:xfrm>
          <a:prstGeom prst="roundRect">
            <a:avLst>
              <a:gd name="adj" fmla="val 50000"/>
            </a:avLst>
          </a:prstGeom>
          <a:solidFill>
            <a:schemeClr val="accent5">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221" b="1" dirty="0">
                <a:ln w="3175">
                  <a:solidFill>
                    <a:schemeClr val="tx1"/>
                  </a:solidFill>
                </a:ln>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アクションの内容</a:t>
            </a:r>
          </a:p>
        </p:txBody>
      </p:sp>
      <p:sp>
        <p:nvSpPr>
          <p:cNvPr id="129" name="正方形/長方形 128">
            <a:extLst>
              <a:ext uri="{FF2B5EF4-FFF2-40B4-BE49-F238E27FC236}">
                <a16:creationId xmlns:a16="http://schemas.microsoft.com/office/drawing/2014/main" id="{5D8093E7-E6FB-4DA5-9359-1255D67B1878}"/>
              </a:ext>
            </a:extLst>
          </p:cNvPr>
          <p:cNvSpPr/>
          <p:nvPr/>
        </p:nvSpPr>
        <p:spPr>
          <a:xfrm>
            <a:off x="7700633" y="6210796"/>
            <a:ext cx="4907323" cy="556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109915" indent="-109915">
              <a:lnSpc>
                <a:spcPts val="1527"/>
              </a:lnSpc>
              <a:buFont typeface="Wingdings" panose="05000000000000000000" pitchFamily="2" charset="2"/>
              <a:buChar char="Ø"/>
            </a:pPr>
            <a:r>
              <a:rPr lang="ja-JP" altLang="en-US" sz="10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被災者・要配慮者への巡回健康相談等を実施し、健康管理や生活環境の整備を図る。</a:t>
            </a:r>
            <a:endParaRPr lang="en-US" altLang="ja-JP" sz="10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27"/>
              </a:lnSpc>
            </a:pPr>
            <a:r>
              <a:rPr lang="ja-JP" altLang="en-US" sz="10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また支援が必要な被災者については、保健・医療・福祉等関係機関と連携した支援に</a:t>
            </a:r>
            <a:endParaRPr lang="en-US" altLang="ja-JP" sz="10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27"/>
              </a:lnSpc>
            </a:pPr>
            <a:r>
              <a:rPr lang="ja-JP" altLang="en-US" sz="10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つなげ、災害関連死の防止に努める。</a:t>
            </a:r>
            <a:endParaRPr lang="en-US" altLang="ja-JP" sz="10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2" name="正方形/長方形 131">
            <a:extLst>
              <a:ext uri="{FF2B5EF4-FFF2-40B4-BE49-F238E27FC236}">
                <a16:creationId xmlns:a16="http://schemas.microsoft.com/office/drawing/2014/main" id="{B2872022-3669-4A5A-9569-9680826E18D1}"/>
              </a:ext>
            </a:extLst>
          </p:cNvPr>
          <p:cNvSpPr/>
          <p:nvPr/>
        </p:nvSpPr>
        <p:spPr>
          <a:xfrm>
            <a:off x="7824041" y="7782556"/>
            <a:ext cx="3602732" cy="163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109915" indent="-109915">
              <a:lnSpc>
                <a:spcPts val="1527"/>
              </a:lnSpc>
              <a:buFont typeface="Wingdings" panose="05000000000000000000" pitchFamily="2" charset="2"/>
              <a:buChar char="Ø"/>
            </a:pPr>
            <a:endParaRPr lang="ja-JP" altLang="en-US" sz="763" dirty="0">
              <a:solidFill>
                <a:schemeClr val="tx1"/>
              </a:solidFill>
              <a:latin typeface="Meiryo UI" panose="020B0604030504040204" pitchFamily="50" charset="-128"/>
              <a:ea typeface="Meiryo UI" panose="020B0604030504040204" pitchFamily="50" charset="-128"/>
            </a:endParaRPr>
          </a:p>
        </p:txBody>
      </p:sp>
      <p:sp>
        <p:nvSpPr>
          <p:cNvPr id="133" name="正方形/長方形 132">
            <a:extLst>
              <a:ext uri="{FF2B5EF4-FFF2-40B4-BE49-F238E27FC236}">
                <a16:creationId xmlns:a16="http://schemas.microsoft.com/office/drawing/2014/main" id="{D4FE7C90-AA08-4861-B597-1D27B79A8A26}"/>
              </a:ext>
            </a:extLst>
          </p:cNvPr>
          <p:cNvSpPr/>
          <p:nvPr/>
        </p:nvSpPr>
        <p:spPr>
          <a:xfrm>
            <a:off x="7693324" y="7290916"/>
            <a:ext cx="7348820" cy="1517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109915" indent="-109915">
              <a:lnSpc>
                <a:spcPts val="1527"/>
              </a:lnSpc>
              <a:buFont typeface="Wingdings" panose="05000000000000000000" pitchFamily="2" charset="2"/>
              <a:buChar char="Ø"/>
            </a:pPr>
            <a:r>
              <a:rPr lang="ja-JP" altLang="en-US" sz="10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在宅人工呼吸器装着患者のための非常用電源確保に向け、新たに府内訪問看護ステーション（</a:t>
            </a:r>
            <a:r>
              <a:rPr lang="en-US" altLang="ja-JP" sz="10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0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か所）、</a:t>
            </a:r>
            <a:endParaRPr lang="en-US" altLang="ja-JP" sz="10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27"/>
              </a:lnSpc>
            </a:pPr>
            <a:r>
              <a:rPr lang="ja-JP" altLang="en-US" sz="10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かかりつけ医（６施設）、積極的医療機関（</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79</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施設）に非常用電源を整備。</a:t>
            </a: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27"/>
              </a:lnSpc>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（累計）訪問看護ステーション：</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57</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か所、かかりつけ医：</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施設、積極的医療機関：</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186</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9915" indent="-109915">
              <a:lnSpc>
                <a:spcPts val="1527"/>
              </a:lnSpc>
              <a:buFont typeface="Wingdings" panose="05000000000000000000" pitchFamily="2" charset="2"/>
              <a:buChar char="Ø"/>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発災時に在宅で人工呼吸器等を使用する難病患者に対して支援等を行う「難病患者ひなんサポーター」を育成。（</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R7</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実績：</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09915" indent="-109915">
              <a:lnSpc>
                <a:spcPts val="1527"/>
              </a:lnSpc>
              <a:buFont typeface="Wingdings" panose="05000000000000000000" pitchFamily="2" charset="2"/>
              <a:buChar char="Ø"/>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各種健康危機管理研修の受講や研修・訓練の実施。</a:t>
            </a:r>
          </a:p>
          <a:p>
            <a:pPr>
              <a:lnSpc>
                <a:spcPts val="1527"/>
              </a:lnSpc>
            </a:pP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DHEAT</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エキスパート研修、 災害時保健医療福祉活動支援システム（</a:t>
            </a:r>
            <a:r>
              <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D24H</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）基礎研修、</a:t>
            </a:r>
            <a:endParaRPr lang="en-US" altLang="ja-JP"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27"/>
              </a:lnSpc>
            </a:pPr>
            <a:r>
              <a:rPr lang="ja-JP" altLang="en-US" sz="10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災害医療コーディネーター研修、</a:t>
            </a:r>
            <a:r>
              <a:rPr lang="zh-TW"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zh-TW"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DPAT</a:t>
            </a:r>
            <a:r>
              <a:rPr lang="zh-TW"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養成研修</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100" dirty="0">
                <a:solidFill>
                  <a:schemeClr val="tx1"/>
                </a:solidFill>
                <a:latin typeface="Meiryo UI"/>
                <a:ea typeface="Meiryo UI"/>
                <a:cs typeface="Meiryo UI" panose="020B0604030504040204" pitchFamily="50" charset="-128"/>
              </a:rPr>
              <a:t>大阪府及び保健所による「保健医療調整本部訓練</a:t>
            </a:r>
            <a:r>
              <a:rPr lang="zh-TW" altLang="en-US" sz="1200" dirty="0">
                <a:solidFill>
                  <a:schemeClr val="tx1"/>
                </a:solidFill>
                <a:latin typeface="Meiryo UI"/>
                <a:ea typeface="Meiryo UI"/>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等</a:t>
            </a:r>
            <a:r>
              <a:rPr lang="ja-JP" altLang="en-US" sz="1069"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09915" indent="-109915">
              <a:lnSpc>
                <a:spcPts val="1527"/>
              </a:lnSpc>
              <a:buFont typeface="Wingdings" panose="05000000000000000000" pitchFamily="2" charset="2"/>
              <a:buChar char="Ø"/>
            </a:pPr>
            <a:r>
              <a:rPr lang="ja-JP" altLang="en-US" sz="10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災害関連死のリスク軽減を図るため、保健師等チーム等、被災自治体、大阪府間で避難者の情報を一元管理できるシステムを構築。</a:t>
            </a:r>
          </a:p>
        </p:txBody>
      </p:sp>
      <p:sp>
        <p:nvSpPr>
          <p:cNvPr id="138" name="テキスト ボックス 137">
            <a:extLst>
              <a:ext uri="{FF2B5EF4-FFF2-40B4-BE49-F238E27FC236}">
                <a16:creationId xmlns:a16="http://schemas.microsoft.com/office/drawing/2014/main" id="{ED76B439-2334-4C75-B84B-8B7F64326CAB}"/>
              </a:ext>
            </a:extLst>
          </p:cNvPr>
          <p:cNvSpPr txBox="1"/>
          <p:nvPr/>
        </p:nvSpPr>
        <p:spPr>
          <a:xfrm>
            <a:off x="7676033" y="5582576"/>
            <a:ext cx="598241" cy="256865"/>
          </a:xfrm>
          <a:prstGeom prst="rect">
            <a:avLst/>
          </a:prstGeom>
          <a:noFill/>
        </p:spPr>
        <p:txBody>
          <a:bodyPr wrap="none" rtlCol="0">
            <a:spAutoFit/>
          </a:bodyPr>
          <a:lstStyle/>
          <a:p>
            <a:r>
              <a:rPr lang="en-US" altLang="ja-JP" sz="1069" b="1" dirty="0">
                <a:latin typeface="Meiryo UI" panose="020B0604030504040204" pitchFamily="50" charset="-128"/>
                <a:ea typeface="Meiryo UI" panose="020B0604030504040204" pitchFamily="50" charset="-128"/>
              </a:rPr>
              <a:t>【</a:t>
            </a:r>
            <a:r>
              <a:rPr lang="ja-JP" altLang="en-US" sz="1069" b="1" dirty="0">
                <a:latin typeface="Meiryo UI" panose="020B0604030504040204" pitchFamily="50" charset="-128"/>
                <a:ea typeface="Meiryo UI" panose="020B0604030504040204" pitchFamily="50" charset="-128"/>
              </a:rPr>
              <a:t>重点</a:t>
            </a:r>
            <a:r>
              <a:rPr lang="en-US" altLang="ja-JP" sz="1069" b="1" dirty="0">
                <a:latin typeface="Meiryo UI" panose="020B0604030504040204" pitchFamily="50" charset="-128"/>
                <a:ea typeface="Meiryo UI" panose="020B0604030504040204" pitchFamily="50" charset="-128"/>
              </a:rPr>
              <a:t>】</a:t>
            </a:r>
            <a:endParaRPr lang="ja-JP" altLang="en-US" sz="1069" b="1" dirty="0">
              <a:latin typeface="Meiryo UI" panose="020B0604030504040204" pitchFamily="50" charset="-128"/>
              <a:ea typeface="Meiryo UI" panose="020B0604030504040204" pitchFamily="50" charset="-128"/>
            </a:endParaRPr>
          </a:p>
        </p:txBody>
      </p:sp>
      <p:sp>
        <p:nvSpPr>
          <p:cNvPr id="185" name="角丸四角形 132">
            <a:extLst>
              <a:ext uri="{FF2B5EF4-FFF2-40B4-BE49-F238E27FC236}">
                <a16:creationId xmlns:a16="http://schemas.microsoft.com/office/drawing/2014/main" id="{2C123E23-4446-4217-99E9-1042E47D6DB0}"/>
              </a:ext>
            </a:extLst>
          </p:cNvPr>
          <p:cNvSpPr/>
          <p:nvPr/>
        </p:nvSpPr>
        <p:spPr bwMode="gray">
          <a:xfrm>
            <a:off x="12695104" y="5525663"/>
            <a:ext cx="2184025" cy="1723739"/>
          </a:xfrm>
          <a:prstGeom prst="roundRect">
            <a:avLst>
              <a:gd name="adj" fmla="val 5506"/>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t" anchorCtr="0"/>
          <a:lstStyle/>
          <a:p>
            <a:pPr>
              <a:lnSpc>
                <a:spcPts val="3817"/>
              </a:lnSpc>
            </a:pPr>
            <a:endParaRPr lang="en-US"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r>
              <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90"/>
              </a:lnSpc>
            </a:pPr>
            <a:endParaRPr lang="ja-JP" altLang="en-US"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en-US"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ja-JP"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6" name="角丸四角形 132">
            <a:extLst>
              <a:ext uri="{FF2B5EF4-FFF2-40B4-BE49-F238E27FC236}">
                <a16:creationId xmlns:a16="http://schemas.microsoft.com/office/drawing/2014/main" id="{E80C473C-0D47-4683-A648-00D1AD9E9C69}"/>
              </a:ext>
            </a:extLst>
          </p:cNvPr>
          <p:cNvSpPr/>
          <p:nvPr/>
        </p:nvSpPr>
        <p:spPr bwMode="gray">
          <a:xfrm>
            <a:off x="12535603" y="523109"/>
            <a:ext cx="2419819" cy="3087289"/>
          </a:xfrm>
          <a:prstGeom prst="roundRect">
            <a:avLst>
              <a:gd name="adj" fmla="val 5506"/>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t" anchorCtr="0"/>
          <a:lstStyle/>
          <a:p>
            <a:pPr>
              <a:lnSpc>
                <a:spcPts val="3817"/>
              </a:lnSpc>
            </a:pPr>
            <a:endParaRPr lang="en-US" altLang="ja-JP" sz="183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r>
              <a:rPr lang="en-US" altLang="ja-JP" sz="1603"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60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90"/>
              </a:lnSpc>
            </a:pPr>
            <a:endParaRPr lang="ja-JP" altLang="en-US" sz="160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en-US" altLang="ja-JP" sz="183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ja-JP" altLang="ja-JP" sz="1832"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14" name="グループ化 213">
            <a:extLst>
              <a:ext uri="{FF2B5EF4-FFF2-40B4-BE49-F238E27FC236}">
                <a16:creationId xmlns:a16="http://schemas.microsoft.com/office/drawing/2014/main" id="{5CE0F622-6E8E-4443-988C-00003005A367}"/>
              </a:ext>
            </a:extLst>
          </p:cNvPr>
          <p:cNvGrpSpPr/>
          <p:nvPr/>
        </p:nvGrpSpPr>
        <p:grpSpPr>
          <a:xfrm>
            <a:off x="12759679" y="5698639"/>
            <a:ext cx="2261225" cy="4881611"/>
            <a:chOff x="12737835" y="5668327"/>
            <a:chExt cx="2261225" cy="4881611"/>
          </a:xfrm>
        </p:grpSpPr>
        <p:pic>
          <p:nvPicPr>
            <p:cNvPr id="215" name="図 214">
              <a:extLst>
                <a:ext uri="{FF2B5EF4-FFF2-40B4-BE49-F238E27FC236}">
                  <a16:creationId xmlns:a16="http://schemas.microsoft.com/office/drawing/2014/main" id="{D37973B1-1D5E-4D8A-B4E2-E716EAC4AA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98873" y="5668327"/>
              <a:ext cx="1976485" cy="1304480"/>
            </a:xfrm>
            <a:prstGeom prst="rect">
              <a:avLst/>
            </a:prstGeom>
          </p:spPr>
        </p:pic>
        <p:sp>
          <p:nvSpPr>
            <p:cNvPr id="216" name="テキスト ボックス 215">
              <a:extLst>
                <a:ext uri="{FF2B5EF4-FFF2-40B4-BE49-F238E27FC236}">
                  <a16:creationId xmlns:a16="http://schemas.microsoft.com/office/drawing/2014/main" id="{E77DF204-31B1-40B0-B39A-A8F505D3A8CD}"/>
                </a:ext>
              </a:extLst>
            </p:cNvPr>
            <p:cNvSpPr txBox="1"/>
            <p:nvPr/>
          </p:nvSpPr>
          <p:spPr>
            <a:xfrm>
              <a:off x="12737835" y="6945646"/>
              <a:ext cx="2008962" cy="21544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（大阪府</a:t>
              </a:r>
              <a:r>
                <a:rPr lang="en-US" altLang="ja-JP" sz="800" dirty="0">
                  <a:latin typeface="Meiryo UI" panose="020B0604030504040204" pitchFamily="50" charset="-128"/>
                  <a:ea typeface="Meiryo UI" panose="020B0604030504040204" pitchFamily="50" charset="-128"/>
                </a:rPr>
                <a:t>DHEAT</a:t>
              </a:r>
              <a:r>
                <a:rPr lang="ja-JP" altLang="en-US" sz="800" dirty="0">
                  <a:latin typeface="Meiryo UI" panose="020B0604030504040204" pitchFamily="50" charset="-128"/>
                  <a:ea typeface="Meiryo UI" panose="020B0604030504040204" pitchFamily="50" charset="-128"/>
                </a:rPr>
                <a:t>エキスパート研修の様子）</a:t>
              </a:r>
              <a:endParaRPr lang="en-US" altLang="zh-TW" sz="800" dirty="0">
                <a:latin typeface="Meiryo UI" panose="020B0604030504040204" pitchFamily="50" charset="-128"/>
                <a:ea typeface="Meiryo UI" panose="020B0604030504040204" pitchFamily="50" charset="-128"/>
              </a:endParaRPr>
            </a:p>
          </p:txBody>
        </p:sp>
        <p:sp>
          <p:nvSpPr>
            <p:cNvPr id="83" name="テキスト ボックス 82">
              <a:extLst>
                <a:ext uri="{FF2B5EF4-FFF2-40B4-BE49-F238E27FC236}">
                  <a16:creationId xmlns:a16="http://schemas.microsoft.com/office/drawing/2014/main" id="{DBC8405C-3E80-47F7-8451-7B2E29DF5C40}"/>
                </a:ext>
              </a:extLst>
            </p:cNvPr>
            <p:cNvSpPr txBox="1"/>
            <p:nvPr/>
          </p:nvSpPr>
          <p:spPr>
            <a:xfrm>
              <a:off x="12990098" y="10334494"/>
              <a:ext cx="2008962" cy="215444"/>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（市町村担当者向け講義の様子）</a:t>
              </a:r>
              <a:endParaRPr lang="en-US" altLang="zh-TW" sz="800" dirty="0">
                <a:latin typeface="Meiryo UI" panose="020B0604030504040204" pitchFamily="50" charset="-128"/>
                <a:ea typeface="Meiryo UI" panose="020B0604030504040204" pitchFamily="50" charset="-128"/>
              </a:endParaRPr>
            </a:p>
          </p:txBody>
        </p:sp>
      </p:grpSp>
      <p:pic>
        <p:nvPicPr>
          <p:cNvPr id="217" name="図 216">
            <a:extLst>
              <a:ext uri="{FF2B5EF4-FFF2-40B4-BE49-F238E27FC236}">
                <a16:creationId xmlns:a16="http://schemas.microsoft.com/office/drawing/2014/main" id="{0011CE26-FF84-4BE9-A643-8D577DC94C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628454" y="3595390"/>
            <a:ext cx="1168748" cy="961630"/>
          </a:xfrm>
          <a:prstGeom prst="rect">
            <a:avLst/>
          </a:prstGeom>
        </p:spPr>
      </p:pic>
      <p:sp>
        <p:nvSpPr>
          <p:cNvPr id="218" name="テキスト ボックス 217">
            <a:extLst>
              <a:ext uri="{FF2B5EF4-FFF2-40B4-BE49-F238E27FC236}">
                <a16:creationId xmlns:a16="http://schemas.microsoft.com/office/drawing/2014/main" id="{17B5499F-72E9-4CC5-8794-075D9AF12C7C}"/>
              </a:ext>
            </a:extLst>
          </p:cNvPr>
          <p:cNvSpPr txBox="1"/>
          <p:nvPr/>
        </p:nvSpPr>
        <p:spPr>
          <a:xfrm>
            <a:off x="13439504" y="4532264"/>
            <a:ext cx="1746550" cy="215444"/>
          </a:xfrm>
          <a:prstGeom prst="rect">
            <a:avLst/>
          </a:prstGeom>
          <a:noFill/>
        </p:spPr>
        <p:txBody>
          <a:bodyPr wrap="square">
            <a:spAutoFit/>
          </a:bodyPr>
          <a:lstStyle/>
          <a:p>
            <a:pPr marL="0" marR="0" lvl="0" indent="0" algn="ctr" defTabSz="1408010" rtl="0" eaLnBrk="1" fontAlgn="auto" latinLnBrk="0" hangingPunct="1">
              <a:lnSpc>
                <a:spcPct val="100000"/>
              </a:lnSpc>
              <a:spcBef>
                <a:spcPts val="0"/>
              </a:spcBef>
              <a:spcAft>
                <a:spcPts val="0"/>
              </a:spcAft>
              <a:buClrTx/>
              <a:buSzTx/>
              <a:buFontTx/>
              <a:buNone/>
              <a:tabLst/>
              <a:defRPr/>
            </a:pPr>
            <a:r>
              <a:rPr lang="en-US" altLang="ja-JP" sz="800" dirty="0">
                <a:latin typeface="Meiryo UI" panose="020B0604030504040204" pitchFamily="50" charset="-128"/>
                <a:ea typeface="Meiryo UI" panose="020B0604030504040204" pitchFamily="50" charset="-128"/>
              </a:rPr>
              <a:t>※ </a:t>
            </a:r>
            <a:r>
              <a:rPr lang="ja-JP" altLang="en-US" sz="800" dirty="0">
                <a:latin typeface="Meiryo UI" panose="020B0604030504040204" pitchFamily="50" charset="-128"/>
                <a:ea typeface="Meiryo UI" panose="020B0604030504040204" pitchFamily="50" charset="-128"/>
              </a:rPr>
              <a:t>充電依頼証兼証明用シール</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endParaRPr kumimoji="1" lang="en-US" altLang="zh-TW"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82" name="角丸四角形 132">
            <a:extLst>
              <a:ext uri="{FF2B5EF4-FFF2-40B4-BE49-F238E27FC236}">
                <a16:creationId xmlns:a16="http://schemas.microsoft.com/office/drawing/2014/main" id="{5920833F-5863-43BA-8832-36E09154A30E}"/>
              </a:ext>
            </a:extLst>
          </p:cNvPr>
          <p:cNvSpPr/>
          <p:nvPr/>
        </p:nvSpPr>
        <p:spPr bwMode="gray">
          <a:xfrm>
            <a:off x="12788241" y="9120982"/>
            <a:ext cx="1980400" cy="1438946"/>
          </a:xfrm>
          <a:prstGeom prst="roundRect">
            <a:avLst>
              <a:gd name="adj" fmla="val 5506"/>
            </a:avLst>
          </a:prstGeom>
          <a:noFill/>
          <a:ln>
            <a:solidFill>
              <a:schemeClr val="accent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4958" tIns="54958" rIns="54958" bIns="54958" rtlCol="0" anchor="t" anchorCtr="0"/>
          <a:lstStyle/>
          <a:p>
            <a:pPr>
              <a:lnSpc>
                <a:spcPts val="3817"/>
              </a:lnSpc>
            </a:pPr>
            <a:endParaRPr lang="en-US"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r>
              <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290"/>
              </a:lnSpc>
            </a:pPr>
            <a:endParaRPr lang="ja-JP" altLang="en-US"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2443"/>
              </a:lnSpc>
            </a:pPr>
            <a:endParaRPr lang="en-US" altLang="ja-JP" sz="160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en-US"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3359"/>
              </a:lnSpc>
            </a:pPr>
            <a:endParaRPr lang="ja-JP" altLang="ja-JP" sz="183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a:extLst>
              <a:ext uri="{FF2B5EF4-FFF2-40B4-BE49-F238E27FC236}">
                <a16:creationId xmlns:a16="http://schemas.microsoft.com/office/drawing/2014/main" id="{C20DBC44-469A-4ADC-8300-BB3E61E146F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770"/>
          <a:stretch/>
        </p:blipFill>
        <p:spPr>
          <a:xfrm>
            <a:off x="12889854" y="9142199"/>
            <a:ext cx="1805618" cy="1265944"/>
          </a:xfrm>
          <a:prstGeom prst="rect">
            <a:avLst/>
          </a:prstGeom>
        </p:spPr>
      </p:pic>
      <p:grpSp>
        <p:nvGrpSpPr>
          <p:cNvPr id="187" name="グループ化 186">
            <a:extLst>
              <a:ext uri="{FF2B5EF4-FFF2-40B4-BE49-F238E27FC236}">
                <a16:creationId xmlns:a16="http://schemas.microsoft.com/office/drawing/2014/main" id="{32AE618A-0703-4168-A81C-C2C2B8EAC3ED}"/>
              </a:ext>
            </a:extLst>
          </p:cNvPr>
          <p:cNvGrpSpPr/>
          <p:nvPr/>
        </p:nvGrpSpPr>
        <p:grpSpPr>
          <a:xfrm>
            <a:off x="12614236" y="572425"/>
            <a:ext cx="2260786" cy="3097864"/>
            <a:chOff x="12579324" y="670765"/>
            <a:chExt cx="2214350" cy="2932200"/>
          </a:xfrm>
        </p:grpSpPr>
        <p:sp>
          <p:nvSpPr>
            <p:cNvPr id="188" name="テキスト ボックス 187">
              <a:extLst>
                <a:ext uri="{FF2B5EF4-FFF2-40B4-BE49-F238E27FC236}">
                  <a16:creationId xmlns:a16="http://schemas.microsoft.com/office/drawing/2014/main" id="{387A3374-6DE4-4EFC-BD60-BB300D017000}"/>
                </a:ext>
              </a:extLst>
            </p:cNvPr>
            <p:cNvSpPr txBox="1"/>
            <p:nvPr/>
          </p:nvSpPr>
          <p:spPr>
            <a:xfrm>
              <a:off x="12590923" y="3365609"/>
              <a:ext cx="2189971" cy="237356"/>
            </a:xfrm>
            <a:prstGeom prst="rect">
              <a:avLst/>
            </a:prstGeom>
            <a:noFill/>
          </p:spPr>
          <p:txBody>
            <a:bodyPr wrap="square" rtlCol="0">
              <a:spAutoFit/>
            </a:bodyPr>
            <a:lstStyle/>
            <a:p>
              <a:pPr algn="ctr"/>
              <a:r>
                <a:rPr lang="ja-JP" altLang="en-US" sz="916" dirty="0">
                  <a:latin typeface="Meiryo UI" panose="020B0604030504040204" pitchFamily="50" charset="-128"/>
                  <a:ea typeface="Meiryo UI" panose="020B0604030504040204" pitchFamily="50" charset="-128"/>
                </a:rPr>
                <a:t>（コンテナファーマシーの外観及び内部）</a:t>
              </a:r>
              <a:endParaRPr lang="en-US" altLang="zh-TW" sz="916" dirty="0">
                <a:latin typeface="Meiryo UI" panose="020B0604030504040204" pitchFamily="50" charset="-128"/>
                <a:ea typeface="Meiryo UI" panose="020B0604030504040204" pitchFamily="50" charset="-128"/>
              </a:endParaRPr>
            </a:p>
          </p:txBody>
        </p:sp>
        <p:pic>
          <p:nvPicPr>
            <p:cNvPr id="190" name="図 189">
              <a:extLst>
                <a:ext uri="{FF2B5EF4-FFF2-40B4-BE49-F238E27FC236}">
                  <a16:creationId xmlns:a16="http://schemas.microsoft.com/office/drawing/2014/main" id="{33FA5F3A-9A55-497F-9412-060C6A598107}"/>
                </a:ext>
              </a:extLst>
            </p:cNvPr>
            <p:cNvPicPr>
              <a:picLocks noChangeAspect="1"/>
            </p:cNvPicPr>
            <p:nvPr/>
          </p:nvPicPr>
          <p:blipFill rotWithShape="1">
            <a:blip r:embed="rId10"/>
            <a:srcRect r="7322"/>
            <a:stretch/>
          </p:blipFill>
          <p:spPr>
            <a:xfrm>
              <a:off x="12579324" y="670765"/>
              <a:ext cx="2214350" cy="1322301"/>
            </a:xfrm>
            <a:prstGeom prst="rect">
              <a:avLst/>
            </a:prstGeom>
          </p:spPr>
        </p:pic>
      </p:grpSp>
      <p:pic>
        <p:nvPicPr>
          <p:cNvPr id="2" name="図 1">
            <a:extLst>
              <a:ext uri="{FF2B5EF4-FFF2-40B4-BE49-F238E27FC236}">
                <a16:creationId xmlns:a16="http://schemas.microsoft.com/office/drawing/2014/main" id="{A8387D39-3208-4139-BBDB-880690798D1F}"/>
              </a:ext>
            </a:extLst>
          </p:cNvPr>
          <p:cNvPicPr>
            <a:picLocks noChangeAspect="1"/>
          </p:cNvPicPr>
          <p:nvPr/>
        </p:nvPicPr>
        <p:blipFill>
          <a:blip r:embed="rId11"/>
          <a:stretch>
            <a:fillRect/>
          </a:stretch>
        </p:blipFill>
        <p:spPr>
          <a:xfrm>
            <a:off x="12627222" y="1975755"/>
            <a:ext cx="2235896" cy="1491417"/>
          </a:xfrm>
          <a:prstGeom prst="rect">
            <a:avLst/>
          </a:prstGeom>
        </p:spPr>
      </p:pic>
    </p:spTree>
    <p:extLst>
      <p:ext uri="{BB962C8B-B14F-4D97-AF65-F5344CB8AC3E}">
        <p14:creationId xmlns:p14="http://schemas.microsoft.com/office/powerpoint/2010/main" val="153782321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21161</TotalTime>
  <Words>2694</Words>
  <PresentationFormat>ユーザー設定</PresentationFormat>
  <Paragraphs>380</Paragraphs>
  <Slides>2</Slides>
  <Notes>2</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vt:i4>
      </vt:variant>
    </vt:vector>
  </HeadingPairs>
  <TitlesOfParts>
    <vt:vector size="10" baseType="lpstr">
      <vt:lpstr>Meiryo UI</vt:lpstr>
      <vt:lpstr>ＭＳ Ｐゴシック</vt:lpstr>
      <vt:lpstr>UD デジタル 教科書体 N-B</vt:lpstr>
      <vt:lpstr>メイリオ</vt:lpstr>
      <vt:lpstr>Arial</vt:lpstr>
      <vt:lpstr>Calibri</vt:lpstr>
      <vt:lpstr>Wingdings</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2025-05-20T04:06:23Z</cp:lastPrinted>
  <dcterms:created xsi:type="dcterms:W3CDTF">2016-03-16T16:39:07Z</dcterms:created>
  <dcterms:modified xsi:type="dcterms:W3CDTF">2026-06-05T05:29:41Z</dcterms:modified>
</cp:coreProperties>
</file>