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68" r:id="rId2"/>
    <p:sldId id="264" r:id="rId3"/>
  </p:sldIdLst>
  <p:sldSz cx="9906000" cy="6858000" type="A4"/>
  <p:notesSz cx="6807200" cy="9939338"/>
  <p:defaultTextStyle>
    <a:defPPr>
      <a:defRPr lang="en-US"/>
    </a:defPPr>
    <a:lvl1pPr marL="0" algn="l" defTabSz="457117" rtl="0" eaLnBrk="1" latinLnBrk="0" hangingPunct="1">
      <a:defRPr sz="1799" kern="1200">
        <a:solidFill>
          <a:schemeClr val="tx1"/>
        </a:solidFill>
        <a:latin typeface="+mn-lt"/>
        <a:ea typeface="+mn-ea"/>
        <a:cs typeface="+mn-cs"/>
      </a:defRPr>
    </a:lvl1pPr>
    <a:lvl2pPr marL="457117" algn="l" defTabSz="457117" rtl="0" eaLnBrk="1" latinLnBrk="0" hangingPunct="1">
      <a:defRPr sz="1799" kern="1200">
        <a:solidFill>
          <a:schemeClr val="tx1"/>
        </a:solidFill>
        <a:latin typeface="+mn-lt"/>
        <a:ea typeface="+mn-ea"/>
        <a:cs typeface="+mn-cs"/>
      </a:defRPr>
    </a:lvl2pPr>
    <a:lvl3pPr marL="914235" algn="l" defTabSz="457117" rtl="0" eaLnBrk="1" latinLnBrk="0" hangingPunct="1">
      <a:defRPr sz="1799" kern="1200">
        <a:solidFill>
          <a:schemeClr val="tx1"/>
        </a:solidFill>
        <a:latin typeface="+mn-lt"/>
        <a:ea typeface="+mn-ea"/>
        <a:cs typeface="+mn-cs"/>
      </a:defRPr>
    </a:lvl3pPr>
    <a:lvl4pPr marL="1371353" algn="l" defTabSz="457117" rtl="0" eaLnBrk="1" latinLnBrk="0" hangingPunct="1">
      <a:defRPr sz="1799" kern="1200">
        <a:solidFill>
          <a:schemeClr val="tx1"/>
        </a:solidFill>
        <a:latin typeface="+mn-lt"/>
        <a:ea typeface="+mn-ea"/>
        <a:cs typeface="+mn-cs"/>
      </a:defRPr>
    </a:lvl4pPr>
    <a:lvl5pPr marL="1828470" algn="l" defTabSz="457117" rtl="0" eaLnBrk="1" latinLnBrk="0" hangingPunct="1">
      <a:defRPr sz="1799" kern="1200">
        <a:solidFill>
          <a:schemeClr val="tx1"/>
        </a:solidFill>
        <a:latin typeface="+mn-lt"/>
        <a:ea typeface="+mn-ea"/>
        <a:cs typeface="+mn-cs"/>
      </a:defRPr>
    </a:lvl5pPr>
    <a:lvl6pPr marL="2285588" algn="l" defTabSz="457117" rtl="0" eaLnBrk="1" latinLnBrk="0" hangingPunct="1">
      <a:defRPr sz="1799" kern="1200">
        <a:solidFill>
          <a:schemeClr val="tx1"/>
        </a:solidFill>
        <a:latin typeface="+mn-lt"/>
        <a:ea typeface="+mn-ea"/>
        <a:cs typeface="+mn-cs"/>
      </a:defRPr>
    </a:lvl6pPr>
    <a:lvl7pPr marL="2742705" algn="l" defTabSz="457117" rtl="0" eaLnBrk="1" latinLnBrk="0" hangingPunct="1">
      <a:defRPr sz="1799" kern="1200">
        <a:solidFill>
          <a:schemeClr val="tx1"/>
        </a:solidFill>
        <a:latin typeface="+mn-lt"/>
        <a:ea typeface="+mn-ea"/>
        <a:cs typeface="+mn-cs"/>
      </a:defRPr>
    </a:lvl7pPr>
    <a:lvl8pPr marL="3199823" algn="l" defTabSz="457117" rtl="0" eaLnBrk="1" latinLnBrk="0" hangingPunct="1">
      <a:defRPr sz="1799" kern="1200">
        <a:solidFill>
          <a:schemeClr val="tx1"/>
        </a:solidFill>
        <a:latin typeface="+mn-lt"/>
        <a:ea typeface="+mn-ea"/>
        <a:cs typeface="+mn-cs"/>
      </a:defRPr>
    </a:lvl8pPr>
    <a:lvl9pPr marL="3656940" algn="l" defTabSz="457117"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福本　圭佑" initials="福本　圭佑" lastIdx="1" clrIdx="0">
    <p:extLst>
      <p:ext uri="{19B8F6BF-5375-455C-9EA6-DF929625EA0E}">
        <p15:presenceInfo xmlns:p15="http://schemas.microsoft.com/office/powerpoint/2012/main" userId="S::FukumotoKe@lan.pref.osaka.jp::2d4e6b10-f5e0-4fc2-99fa-ef83441ff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F3E1"/>
    <a:srgbClr val="C5E0B4"/>
    <a:srgbClr val="FFFFFF"/>
    <a:srgbClr val="ECF5E7"/>
    <a:srgbClr val="FFFF00"/>
    <a:srgbClr val="FFFF66"/>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2980" autoAdjust="0"/>
  </p:normalViewPr>
  <p:slideViewPr>
    <p:cSldViewPr snapToGrid="0">
      <p:cViewPr varScale="1">
        <p:scale>
          <a:sx n="107" d="100"/>
          <a:sy n="107" d="100"/>
        </p:scale>
        <p:origin x="1812" y="108"/>
      </p:cViewPr>
      <p:guideLst>
        <p:guide orient="horz" pos="2160"/>
        <p:guide pos="312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1420" tIns="45711" rIns="91420" bIns="457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1" y="2"/>
            <a:ext cx="2949787" cy="498693"/>
          </a:xfrm>
          <a:prstGeom prst="rect">
            <a:avLst/>
          </a:prstGeom>
        </p:spPr>
        <p:txBody>
          <a:bodyPr vert="horz" lIns="91420" tIns="45711" rIns="91420" bIns="45711" rtlCol="0"/>
          <a:lstStyle>
            <a:lvl1pPr algn="r">
              <a:defRPr sz="1200"/>
            </a:lvl1pPr>
          </a:lstStyle>
          <a:p>
            <a:fld id="{AEE4003A-2947-41CF-AB81-C23F6FD6B2A8}" type="datetimeFigureOut">
              <a:rPr kumimoji="1" lang="ja-JP" altLang="en-US" smtClean="0"/>
              <a:t>2024/6/27</a:t>
            </a:fld>
            <a:endParaRPr kumimoji="1" lang="ja-JP" altLang="en-US"/>
          </a:p>
        </p:txBody>
      </p:sp>
      <p:sp>
        <p:nvSpPr>
          <p:cNvPr id="4" name="フッター プレースホルダー 3"/>
          <p:cNvSpPr>
            <a:spLocks noGrp="1"/>
          </p:cNvSpPr>
          <p:nvPr>
            <p:ph type="ftr" sz="quarter" idx="2"/>
          </p:nvPr>
        </p:nvSpPr>
        <p:spPr>
          <a:xfrm>
            <a:off x="2" y="9440647"/>
            <a:ext cx="2949787" cy="498692"/>
          </a:xfrm>
          <a:prstGeom prst="rect">
            <a:avLst/>
          </a:prstGeom>
        </p:spPr>
        <p:txBody>
          <a:bodyPr vert="horz" lIns="91420" tIns="45711" rIns="91420" bIns="457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1" y="9440647"/>
            <a:ext cx="2949787" cy="498692"/>
          </a:xfrm>
          <a:prstGeom prst="rect">
            <a:avLst/>
          </a:prstGeom>
        </p:spPr>
        <p:txBody>
          <a:bodyPr vert="horz" lIns="91420" tIns="45711" rIns="91420" bIns="45711" rtlCol="0" anchor="b"/>
          <a:lstStyle>
            <a:lvl1pPr algn="r">
              <a:defRPr sz="1200"/>
            </a:lvl1pPr>
          </a:lstStyle>
          <a:p>
            <a:fld id="{6A8257E3-8194-411A-AE63-D19E7950FE65}" type="slidenum">
              <a:rPr kumimoji="1" lang="ja-JP" altLang="en-US" smtClean="0"/>
              <a:t>‹#›</a:t>
            </a:fld>
            <a:endParaRPr kumimoji="1" lang="ja-JP" altLang="en-US"/>
          </a:p>
        </p:txBody>
      </p:sp>
    </p:spTree>
    <p:extLst>
      <p:ext uri="{BB962C8B-B14F-4D97-AF65-F5344CB8AC3E}">
        <p14:creationId xmlns:p14="http://schemas.microsoft.com/office/powerpoint/2010/main" val="30593909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1420" tIns="45711" rIns="91420"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2"/>
            <a:ext cx="2949787" cy="498693"/>
          </a:xfrm>
          <a:prstGeom prst="rect">
            <a:avLst/>
          </a:prstGeom>
        </p:spPr>
        <p:txBody>
          <a:bodyPr vert="horz" lIns="91420" tIns="45711" rIns="91420" bIns="45711" rtlCol="0"/>
          <a:lstStyle>
            <a:lvl1pPr algn="r">
              <a:defRPr sz="1200"/>
            </a:lvl1pPr>
          </a:lstStyle>
          <a:p>
            <a:fld id="{38D40F7F-42EA-400D-9400-25E9F96BE3CF}" type="datetimeFigureOut">
              <a:rPr kumimoji="1" lang="ja-JP" altLang="en-US" smtClean="0"/>
              <a:t>2024/6/27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0" tIns="45711" rIns="91420" bIns="45711"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0" tIns="45711" rIns="91420"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1420" tIns="45711" rIns="91420"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7"/>
            <a:ext cx="2949787" cy="498692"/>
          </a:xfrm>
          <a:prstGeom prst="rect">
            <a:avLst/>
          </a:prstGeom>
        </p:spPr>
        <p:txBody>
          <a:bodyPr vert="horz" lIns="91420" tIns="45711" rIns="91420" bIns="45711" rtlCol="0" anchor="b"/>
          <a:lstStyle>
            <a:lvl1pPr algn="r">
              <a:defRPr sz="1200"/>
            </a:lvl1pPr>
          </a:lstStyle>
          <a:p>
            <a:fld id="{93D5A4BA-6686-4C88-93E6-2785C5D92CFA}" type="slidenum">
              <a:rPr kumimoji="1" lang="ja-JP" altLang="en-US" smtClean="0"/>
              <a:t>‹#›</a:t>
            </a:fld>
            <a:endParaRPr kumimoji="1" lang="ja-JP" altLang="en-US"/>
          </a:p>
        </p:txBody>
      </p:sp>
    </p:spTree>
    <p:extLst>
      <p:ext uri="{BB962C8B-B14F-4D97-AF65-F5344CB8AC3E}">
        <p14:creationId xmlns:p14="http://schemas.microsoft.com/office/powerpoint/2010/main" val="3565888622"/>
      </p:ext>
    </p:extLst>
  </p:cSld>
  <p:clrMap bg1="lt1" tx1="dk1" bg2="lt2" tx2="dk2" accent1="accent1" accent2="accent2" accent3="accent3" accent4="accent4" accent5="accent5" accent6="accent6" hlink="hlink" folHlink="folHlink"/>
  <p:hf sldNum="0" hdr="0" ftr="0" dt="0"/>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3"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8"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3"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4287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1684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8E56830-02CD-44D8-B685-8E1C25FC1F63}"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01048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15A49-F004-409D-9359-CA5695A6AC2D}"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94198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48CEE3-11D2-4046-8768-A25495AC1162}"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70791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4BBF95-2F44-4D15-88A8-96797E91118E}"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410770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6"/>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828792-B296-4982-9B4C-E184A88915B7}"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20985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DD6F79B-3D09-415C-82E1-E79DF8D09F8D}"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84048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8"/>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4"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4"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F1D60CD-A0DB-438C-8973-F684D871438C}" type="datetime1">
              <a:rPr kumimoji="1" lang="ja-JP" altLang="en-US" smtClean="0"/>
              <a:t>2024/6/27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106721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89774E6-08CB-4990-AA4E-DD005668B556}" type="datetime1">
              <a:rPr kumimoji="1" lang="ja-JP" altLang="en-US" smtClean="0"/>
              <a:t>2024/6/27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420499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4B049-D6DC-4E70-9778-0DCAA5DB00AF}" type="datetime1">
              <a:rPr kumimoji="1" lang="ja-JP" altLang="en-US" smtClean="0"/>
              <a:t>2024/6/27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76677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1"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AA777D-1F59-4B52-A59C-54EEDCA0EED5}"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166395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1" y="987428"/>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43CCF-ADBE-4BB8-A992-007392D3796C}"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240301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5A404-1050-4156-B9A6-E08D208D8257}" type="datetime1">
              <a:rPr kumimoji="1" lang="ja-JP" altLang="en-US" smtClean="0"/>
              <a:t>2024/6/27</a:t>
            </a:fld>
            <a:endParaRPr kumimoji="1" lang="ja-JP" altLang="en-US"/>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2785242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www.pref.osaka.lg.jp/o020090/shobobosai/r6_noto_hisaichshien/index.html" TargetMode="External"/><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角丸四角形 102">
            <a:extLst>
              <a:ext uri="{FF2B5EF4-FFF2-40B4-BE49-F238E27FC236}">
                <a16:creationId xmlns:a16="http://schemas.microsoft.com/office/drawing/2014/main" id="{978CA307-5874-4C22-992A-99FEB0C8CC56}"/>
              </a:ext>
            </a:extLst>
          </p:cNvPr>
          <p:cNvSpPr/>
          <p:nvPr/>
        </p:nvSpPr>
        <p:spPr bwMode="gray">
          <a:xfrm>
            <a:off x="6670586" y="2590699"/>
            <a:ext cx="3165364" cy="3820839"/>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角丸四角形 102">
            <a:extLst>
              <a:ext uri="{FF2B5EF4-FFF2-40B4-BE49-F238E27FC236}">
                <a16:creationId xmlns:a16="http://schemas.microsoft.com/office/drawing/2014/main" id="{21B9CD48-A1BA-4628-B942-9E54A3537551}"/>
              </a:ext>
            </a:extLst>
          </p:cNvPr>
          <p:cNvSpPr/>
          <p:nvPr/>
        </p:nvSpPr>
        <p:spPr bwMode="gray">
          <a:xfrm>
            <a:off x="3476903" y="2590700"/>
            <a:ext cx="3124093" cy="4229198"/>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角丸四角形 185"/>
          <p:cNvSpPr/>
          <p:nvPr/>
        </p:nvSpPr>
        <p:spPr bwMode="gray">
          <a:xfrm>
            <a:off x="6758117" y="252921"/>
            <a:ext cx="3082199" cy="1985974"/>
          </a:xfrm>
          <a:prstGeom prst="roundRect">
            <a:avLst>
              <a:gd name="adj" fmla="val 1350"/>
            </a:avLst>
          </a:prstGeom>
          <a:solidFill>
            <a:schemeClr val="accent1">
              <a:lumMod val="20000"/>
              <a:lumOff val="80000"/>
            </a:schemeClr>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角丸四角形 183"/>
          <p:cNvSpPr/>
          <p:nvPr/>
        </p:nvSpPr>
        <p:spPr bwMode="gray">
          <a:xfrm>
            <a:off x="3391224" y="271795"/>
            <a:ext cx="3247786" cy="1967099"/>
          </a:xfrm>
          <a:prstGeom prst="roundRect">
            <a:avLst>
              <a:gd name="adj" fmla="val 1350"/>
            </a:avLst>
          </a:prstGeom>
          <a:solidFill>
            <a:schemeClr val="accent1">
              <a:lumMod val="20000"/>
              <a:lumOff val="80000"/>
            </a:schemeClr>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角丸四角形 182"/>
          <p:cNvSpPr/>
          <p:nvPr/>
        </p:nvSpPr>
        <p:spPr bwMode="gray">
          <a:xfrm>
            <a:off x="84639" y="271795"/>
            <a:ext cx="3240000" cy="1967099"/>
          </a:xfrm>
          <a:prstGeom prst="roundRect">
            <a:avLst>
              <a:gd name="adj" fmla="val 1350"/>
            </a:avLst>
          </a:prstGeom>
          <a:solidFill>
            <a:schemeClr val="accent1">
              <a:lumMod val="20000"/>
              <a:lumOff val="80000"/>
            </a:schemeClr>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2"/>
            <a:ext cx="9906000" cy="219153"/>
          </a:xfrm>
          <a:prstGeom prst="rect">
            <a:avLst/>
          </a:prstGeom>
          <a:solidFill>
            <a:schemeClr val="accent1">
              <a:lumMod val="75000"/>
            </a:schemeClr>
          </a:solidFill>
          <a:ln/>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5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新・大阪府地震防災アクションプラン～令和５年度の進捗結果＜まとめ＞～</a:t>
            </a:r>
          </a:p>
        </p:txBody>
      </p:sp>
      <p:sp>
        <p:nvSpPr>
          <p:cNvPr id="10" name="テキスト ボックス 9"/>
          <p:cNvSpPr txBox="1"/>
          <p:nvPr/>
        </p:nvSpPr>
        <p:spPr>
          <a:xfrm>
            <a:off x="179205" y="338492"/>
            <a:ext cx="2125846" cy="138499"/>
          </a:xfrm>
          <a:prstGeom prst="rect">
            <a:avLst/>
          </a:prstGeom>
          <a:noFill/>
          <a:ln>
            <a:noFill/>
          </a:ln>
        </p:spPr>
        <p:txBody>
          <a:bodyPr wrap="square" lIns="0" tIns="0" rIns="0" bIns="0" rtlCol="0" anchor="ctr" anchorCtr="0">
            <a:spAutoFit/>
          </a:bodyPr>
          <a:lstStyle/>
          <a:p>
            <a:r>
              <a:rPr lang="ja-JP" altLang="en-US"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新・大阪府地震防災アクションプランについて</a:t>
            </a:r>
            <a:endParaRPr lang="en-US" altLang="ja-JP" sz="9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575963" y="318503"/>
            <a:ext cx="1390400" cy="138499"/>
          </a:xfrm>
          <a:prstGeom prst="rect">
            <a:avLst/>
          </a:prstGeom>
          <a:noFill/>
          <a:ln>
            <a:noFill/>
          </a:ln>
        </p:spPr>
        <p:txBody>
          <a:bodyPr wrap="square" lIns="0" tIns="0" rIns="0" bIns="0" rtlCol="0" anchor="ctr" anchorCtr="0">
            <a:spAutoFit/>
          </a:bodyPr>
          <a:lstStyle/>
          <a:p>
            <a:r>
              <a:rPr lang="ja-JP" altLang="en-US"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各アクションの分類について</a:t>
            </a:r>
            <a:endParaRPr lang="en-US" altLang="ja-JP"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174094" y="535216"/>
            <a:ext cx="3149415" cy="1683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➢同プランは、平成</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23</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年</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3</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月に未曾有の被害をもたらした東日本大震災の</a:t>
            </a:r>
            <a:endPar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教訓などからの新たな知見に基づき、南海トラフ巨大地震の被害想定に</a:t>
            </a:r>
            <a:endPar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対応する新たなハード・ソフト対策の強化に取り組むため、平成</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27</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年に令和   </a:t>
            </a:r>
            <a:endPar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6</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年度までの</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10</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年間の計画として策定。</a:t>
            </a: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➢さらに、平成</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30</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年度大阪北部地震、台風第</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21</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号、令和元年度台風</a:t>
            </a:r>
            <a:b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b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第</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19</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号などの度重なる災害からの教訓により、各アクションのさらなる取組</a:t>
            </a:r>
            <a:b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b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強化や、これらの災害より顕在化した課題に対応するため、新たなアクション</a:t>
            </a:r>
            <a:endPar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を策定するなど、大阪府の災害対応力を強化。</a:t>
            </a: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➢各アクション（</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100</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アクション）については毎年度、進捗状況や目標達成</a:t>
            </a:r>
            <a:endPar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度の評価を行い、その見直し・改善をすることで着実にプランを推進。</a:t>
            </a:r>
          </a:p>
        </p:txBody>
      </p:sp>
      <p:grpSp>
        <p:nvGrpSpPr>
          <p:cNvPr id="136" name="グループ化 135"/>
          <p:cNvGrpSpPr/>
          <p:nvPr/>
        </p:nvGrpSpPr>
        <p:grpSpPr bwMode="gray">
          <a:xfrm>
            <a:off x="3483312" y="552724"/>
            <a:ext cx="3093335" cy="1588235"/>
            <a:chOff x="338085" y="3931344"/>
            <a:chExt cx="6239751" cy="3600304"/>
          </a:xfrm>
        </p:grpSpPr>
        <p:sp>
          <p:nvSpPr>
            <p:cNvPr id="138" name="角丸四角形 137"/>
            <p:cNvSpPr/>
            <p:nvPr/>
          </p:nvSpPr>
          <p:spPr bwMode="gray">
            <a:xfrm>
              <a:off x="338085" y="4373762"/>
              <a:ext cx="6239751" cy="1413916"/>
            </a:xfrm>
            <a:prstGeom prst="roundRect">
              <a:avLst>
                <a:gd name="adj" fmla="val 770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角丸四角形 145"/>
            <p:cNvSpPr/>
            <p:nvPr/>
          </p:nvSpPr>
          <p:spPr bwMode="gray">
            <a:xfrm>
              <a:off x="338085" y="5887967"/>
              <a:ext cx="6239751" cy="1469967"/>
            </a:xfrm>
            <a:prstGeom prst="roundRect">
              <a:avLst>
                <a:gd name="adj" fmla="val 770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角丸四角形 146"/>
            <p:cNvSpPr/>
            <p:nvPr/>
          </p:nvSpPr>
          <p:spPr bwMode="gray">
            <a:xfrm>
              <a:off x="1764102" y="3931344"/>
              <a:ext cx="2286618" cy="3564546"/>
            </a:xfrm>
            <a:prstGeom prst="roundRect">
              <a:avLst>
                <a:gd name="adj" fmla="val 278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bwMode="gray">
            <a:xfrm>
              <a:off x="4133268" y="3967104"/>
              <a:ext cx="2333057" cy="3564544"/>
            </a:xfrm>
            <a:prstGeom prst="roundRect">
              <a:avLst>
                <a:gd name="adj" fmla="val 23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角丸四角形 148"/>
            <p:cNvSpPr/>
            <p:nvPr/>
          </p:nvSpPr>
          <p:spPr bwMode="gray">
            <a:xfrm>
              <a:off x="417731" y="4590569"/>
              <a:ext cx="1257647" cy="1013349"/>
            </a:xfrm>
            <a:prstGeom prst="roundRect">
              <a:avLst>
                <a:gd name="adj" fmla="val 765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lvl="0" algn="ctr">
                <a:lnSpc>
                  <a:spcPts val="900"/>
                </a:lnSpc>
              </a:pPr>
              <a:r>
                <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大阪府自ら</a:t>
              </a:r>
              <a:endParaRPr lang="en-US" altLang="ja-JP"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900"/>
                </a:lnSpc>
              </a:pPr>
              <a:r>
                <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900"/>
                </a:lnSpc>
              </a:pPr>
              <a:r>
                <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角丸四角形 149"/>
            <p:cNvSpPr/>
            <p:nvPr/>
          </p:nvSpPr>
          <p:spPr bwMode="gray">
            <a:xfrm>
              <a:off x="403951" y="6086043"/>
              <a:ext cx="1271424" cy="1013349"/>
            </a:xfrm>
            <a:prstGeom prst="roundRect">
              <a:avLst>
                <a:gd name="adj" fmla="val 765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algn="ctr">
                <a:lnSpc>
                  <a:spcPts val="800"/>
                </a:lnSpc>
              </a:pPr>
              <a:r>
                <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市町村・民間</a:t>
              </a:r>
              <a:endParaRPr lang="en-US" altLang="ja-JP"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800"/>
                </a:lnSpc>
              </a:pPr>
              <a:r>
                <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団体の取組みを</a:t>
              </a:r>
              <a:endParaRPr lang="en-US" altLang="ja-JP"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800"/>
                </a:lnSpc>
              </a:pPr>
              <a:r>
                <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支援する</a:t>
              </a:r>
              <a:endParaRPr lang="en-US" altLang="ja-JP"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800"/>
                </a:lnSpc>
              </a:pPr>
              <a:r>
                <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bwMode="gray">
            <a:xfrm>
              <a:off x="1810840" y="4001823"/>
              <a:ext cx="2229714" cy="315300"/>
            </a:xfrm>
            <a:prstGeom prst="roundRect">
              <a:avLst>
                <a:gd name="adj" fmla="val 2326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nchorCtr="0"/>
            <a:lstStyle/>
            <a:p>
              <a:pPr lvl="0">
                <a:lnSpc>
                  <a:spcPts val="800"/>
                </a:lnSpc>
              </a:pP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具体的数値目標があるもの</a:t>
              </a:r>
              <a:endParaRPr lang="ja-JP"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角丸四角形 151"/>
            <p:cNvSpPr/>
            <p:nvPr/>
          </p:nvSpPr>
          <p:spPr bwMode="gray">
            <a:xfrm>
              <a:off x="4192833" y="4001823"/>
              <a:ext cx="2218174" cy="315300"/>
            </a:xfrm>
            <a:prstGeom prst="roundRect">
              <a:avLst>
                <a:gd name="adj" fmla="val 2326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lvl="0" algn="ctr">
                <a:lnSpc>
                  <a:spcPts val="800"/>
                </a:lnSpc>
              </a:pP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数値目標が設定できないもの</a:t>
              </a:r>
              <a:endParaRPr lang="ja-JP"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角丸四角形 152"/>
            <p:cNvSpPr/>
            <p:nvPr/>
          </p:nvSpPr>
          <p:spPr bwMode="gray">
            <a:xfrm>
              <a:off x="1789470" y="4469347"/>
              <a:ext cx="2254208" cy="1297792"/>
            </a:xfrm>
            <a:prstGeom prst="roundRect">
              <a:avLst>
                <a:gd name="adj" fmla="val 6690"/>
              </a:avLst>
            </a:prstGeom>
            <a:solidFill>
              <a:srgbClr val="FFFFFF"/>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nchorCtr="0"/>
            <a:lstStyle/>
            <a:p>
              <a:pPr lvl="0" algn="ctr">
                <a:lnSpc>
                  <a:spcPts val="600"/>
                </a:lnSpc>
              </a:pPr>
              <a:r>
                <a:rPr lang="ja-JP" altLang="en-US" sz="6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6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6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４アクション＞</a:t>
              </a:r>
              <a:endParaRPr lang="en-US" altLang="ja-JP" sz="6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a:t>
              </a:r>
              <a:r>
                <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ハード施策</a:t>
              </a: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として推進しているもの</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例）防潮堤の津波浸水対策</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水門の耐震化の推進</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ため池防災・減災の推進　など</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ja-JP" altLang="en-US"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角丸四角形 154"/>
            <p:cNvSpPr/>
            <p:nvPr/>
          </p:nvSpPr>
          <p:spPr bwMode="gray">
            <a:xfrm>
              <a:off x="4121766" y="4441668"/>
              <a:ext cx="2342739" cy="1299887"/>
            </a:xfrm>
            <a:prstGeom prst="roundRect">
              <a:avLst>
                <a:gd name="adj" fmla="val 6690"/>
              </a:avLst>
            </a:prstGeom>
            <a:solidFill>
              <a:srgbClr val="FFFFFF"/>
            </a:solidFill>
            <a:ln>
              <a:solidFill>
                <a:srgbClr val="0070C0"/>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nchorCtr="0"/>
            <a:lstStyle/>
            <a:p>
              <a:pPr lvl="0" algn="ctr">
                <a:lnSpc>
                  <a:spcPts val="600"/>
                </a:lnSpc>
              </a:pP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８アクション</a:t>
              </a:r>
              <a:r>
                <a:rPr lang="ja-JP" altLang="en-US" sz="6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6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a:t>
              </a:r>
              <a:r>
                <a:rPr lang="ja-JP" altLang="en-US" sz="47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ソフト施策</a:t>
              </a:r>
              <a:r>
                <a:rPr lang="ja-JP" altLang="en-US"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として推進しているもの</a:t>
              </a:r>
              <a:endParaRPr lang="en-US" altLang="ja-JP"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例）大阪</a:t>
              </a:r>
              <a:r>
                <a:rPr lang="en-US" altLang="ja-JP"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880</a:t>
              </a:r>
              <a:r>
                <a:rPr lang="ja-JP" altLang="en-US"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万人訓練の充実</a:t>
              </a:r>
              <a:endParaRPr lang="en-US" altLang="ja-JP"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災害医療体制の整備</a:t>
              </a:r>
              <a:endParaRPr lang="en-US" altLang="ja-JP"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帰宅困難者対策の確立　など</a:t>
              </a:r>
              <a:endParaRPr lang="en-US" altLang="ja-JP"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ja-JP" altLang="en-US"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角丸四角形 157"/>
            <p:cNvSpPr/>
            <p:nvPr/>
          </p:nvSpPr>
          <p:spPr bwMode="gray">
            <a:xfrm>
              <a:off x="4137373" y="5962920"/>
              <a:ext cx="2327133" cy="1250943"/>
            </a:xfrm>
            <a:prstGeom prst="roundRect">
              <a:avLst>
                <a:gd name="adj" fmla="val 6690"/>
              </a:avLst>
            </a:prstGeom>
            <a:solidFill>
              <a:srgbClr val="FFFFFF"/>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algn="ctr">
                <a:lnSpc>
                  <a:spcPts val="600"/>
                </a:lnSpc>
              </a:pPr>
              <a:endParaRPr lang="en-US"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600"/>
                </a:lnSpc>
              </a:pP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９アクション＞</a:t>
              </a:r>
              <a:endParaRPr lang="en-US"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Ⅳ </a:t>
              </a: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市町村・民間団体の</a:t>
              </a:r>
              <a:r>
                <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ソフト施策</a:t>
              </a: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することで促進を図るもの</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例）地下空間対策の促進</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災害廃棄物の適正処理　など</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ja-JP" altLang="en-US"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bwMode="gray">
            <a:xfrm>
              <a:off x="1793871" y="5941651"/>
              <a:ext cx="2254208" cy="1297792"/>
            </a:xfrm>
            <a:prstGeom prst="roundRect">
              <a:avLst>
                <a:gd name="adj" fmla="val 6690"/>
              </a:avLst>
            </a:prstGeom>
            <a:solidFill>
              <a:srgbClr val="FFFFFF"/>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nchorCtr="0"/>
            <a:lstStyle/>
            <a:p>
              <a:pPr lvl="0" algn="ctr">
                <a:lnSpc>
                  <a:spcPts val="600"/>
                </a:lnSpc>
              </a:pPr>
              <a:r>
                <a:rPr lang="ja-JP" altLang="en-US" sz="6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＜９アクション＞</a:t>
              </a:r>
              <a:endParaRPr lang="en-US" altLang="ja-JP" sz="6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 </a:t>
              </a: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市町村・民間団体の</a:t>
              </a:r>
              <a:r>
                <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ハード施策</a:t>
              </a: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支援することで促進を図るもの</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例）民間建築物の耐震化</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鉄道施設の防災対策　など</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ja-JP" altLang="en-US"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2" name="角丸四角形 191"/>
          <p:cNvSpPr/>
          <p:nvPr/>
        </p:nvSpPr>
        <p:spPr bwMode="gray">
          <a:xfrm>
            <a:off x="6856066" y="1402086"/>
            <a:ext cx="2875430" cy="304490"/>
          </a:xfrm>
          <a:prstGeom prst="roundRect">
            <a:avLst>
              <a:gd name="adj" fmla="val 1945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15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概ね</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進んでいるアクション</a:t>
            </a: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角丸四角形 201"/>
          <p:cNvSpPr/>
          <p:nvPr/>
        </p:nvSpPr>
        <p:spPr bwMode="gray">
          <a:xfrm>
            <a:off x="6852555" y="1822173"/>
            <a:ext cx="2878941" cy="274083"/>
          </a:xfrm>
          <a:prstGeom prst="roundRect">
            <a:avLst>
              <a:gd name="adj" fmla="val 1945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a:lnSpc>
                <a:spcPts val="1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進んでいないアクション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6" name="角丸四角形 215"/>
          <p:cNvSpPr/>
          <p:nvPr/>
        </p:nvSpPr>
        <p:spPr bwMode="gray">
          <a:xfrm>
            <a:off x="8944426" y="1444599"/>
            <a:ext cx="706792" cy="212787"/>
          </a:xfrm>
          <a:prstGeom prst="roundRect">
            <a:avLst>
              <a:gd name="adj" fmla="val 19452"/>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lvl="0">
              <a:lnSpc>
                <a:spcPts val="1000"/>
              </a:lnSpc>
            </a:pPr>
            <a:r>
              <a:rPr lang="en-US" altLang="ja-JP" sz="900"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900"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900"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角丸四角形 218"/>
          <p:cNvSpPr/>
          <p:nvPr/>
        </p:nvSpPr>
        <p:spPr bwMode="gray">
          <a:xfrm>
            <a:off x="8944426" y="1881397"/>
            <a:ext cx="706792" cy="173201"/>
          </a:xfrm>
          <a:prstGeom prst="roundRect">
            <a:avLst>
              <a:gd name="adj" fmla="val 19452"/>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36000" rtlCol="0" anchor="ctr" anchorCtr="0"/>
          <a:lstStyle/>
          <a:p>
            <a:pPr lvl="0">
              <a:lnSpc>
                <a:spcPts val="2100"/>
              </a:lnSpc>
            </a:pPr>
            <a:r>
              <a:rPr lang="ja-JP" altLang="en-US" sz="900"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０</a:t>
            </a:r>
            <a:r>
              <a:rPr lang="en-US" altLang="ja-JP" sz="900"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900"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正方形/長方形 245"/>
          <p:cNvSpPr/>
          <p:nvPr/>
        </p:nvSpPr>
        <p:spPr>
          <a:xfrm>
            <a:off x="6846651" y="534795"/>
            <a:ext cx="2875429" cy="150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➢各アクションの評価は、取組内容の進捗・達成状況などについて、</a:t>
            </a:r>
            <a:endPar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関係部局による進捗管理</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(PDCA)</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シートの精査とともに、ヒアリング等</a:t>
            </a:r>
            <a:endPar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を実施し、総合的に判断。</a:t>
            </a:r>
            <a:endPar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3300"/>
              </a:lnSpc>
            </a:pP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各アクションの進捗状況評価</a:t>
            </a:r>
          </a:p>
          <a:p>
            <a:pPr>
              <a:lnSpc>
                <a:spcPts val="1000"/>
              </a:lnSpc>
            </a:pPr>
            <a:endPar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91" name="正方形/長方形 190"/>
          <p:cNvSpPr/>
          <p:nvPr/>
        </p:nvSpPr>
        <p:spPr>
          <a:xfrm>
            <a:off x="0" y="2331998"/>
            <a:ext cx="9906000" cy="219153"/>
          </a:xfrm>
          <a:prstGeom prst="rect">
            <a:avLst/>
          </a:prstGeom>
          <a:solidFill>
            <a:schemeClr val="accent1">
              <a:lumMod val="75000"/>
            </a:schemeClr>
          </a:solidFill>
          <a:ln/>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5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主なアクションの進捗状況（能登半島地震支援関連）</a:t>
            </a:r>
          </a:p>
        </p:txBody>
      </p:sp>
      <p:sp>
        <p:nvSpPr>
          <p:cNvPr id="245" name="テキスト ボックス 244"/>
          <p:cNvSpPr txBox="1"/>
          <p:nvPr/>
        </p:nvSpPr>
        <p:spPr>
          <a:xfrm>
            <a:off x="6773197" y="287537"/>
            <a:ext cx="3082912" cy="211203"/>
          </a:xfrm>
          <a:prstGeom prst="rect">
            <a:avLst/>
          </a:prstGeom>
          <a:noFill/>
          <a:ln>
            <a:noFill/>
          </a:ln>
        </p:spPr>
        <p:txBody>
          <a:bodyPr wrap="square" lIns="72000" tIns="36000" rIns="36000" bIns="36000" rtlCol="0" anchor="ctr" anchorCtr="0">
            <a:spAutoFit/>
          </a:bodyPr>
          <a:lstStyle/>
          <a:p>
            <a:r>
              <a:rPr lang="ja-JP" altLang="en-US"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令和５年度の各アクションの評価結果</a:t>
            </a:r>
            <a:r>
              <a:rPr lang="en-US" altLang="ja-JP"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単年度評価</a:t>
            </a:r>
            <a:r>
              <a:rPr lang="en-US" altLang="ja-JP"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91" name="角丸四角形 102">
            <a:extLst>
              <a:ext uri="{FF2B5EF4-FFF2-40B4-BE49-F238E27FC236}">
                <a16:creationId xmlns:a16="http://schemas.microsoft.com/office/drawing/2014/main" id="{14C9283D-0945-447D-9030-E4FA0C1156D4}"/>
              </a:ext>
            </a:extLst>
          </p:cNvPr>
          <p:cNvSpPr/>
          <p:nvPr/>
        </p:nvSpPr>
        <p:spPr bwMode="gray">
          <a:xfrm>
            <a:off x="46696" y="2590700"/>
            <a:ext cx="3330636" cy="4229198"/>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4A5BE423-272A-4769-8DB4-6D3C5A87F390}"/>
              </a:ext>
            </a:extLst>
          </p:cNvPr>
          <p:cNvSpPr txBox="1"/>
          <p:nvPr/>
        </p:nvSpPr>
        <p:spPr>
          <a:xfrm>
            <a:off x="3871215" y="2622107"/>
            <a:ext cx="2608896" cy="395869"/>
          </a:xfrm>
          <a:prstGeom prst="rect">
            <a:avLst/>
          </a:prstGeom>
          <a:noFill/>
          <a:ln>
            <a:noFill/>
          </a:ln>
        </p:spPr>
        <p:txBody>
          <a:bodyPr wrap="square" lIns="72000" tIns="36000" rIns="36000" bIns="36000" rtlCol="0" anchor="ctr" anchorCtr="0">
            <a:spAutoFit/>
          </a:bodyPr>
          <a:lstStyle/>
          <a:p>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災害時における福祉専門職等</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災害派遣福祉ﾁｰﾑ等</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の確保体制の充実・強化</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福祉部</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01" name="角丸四角形 307">
            <a:extLst>
              <a:ext uri="{FF2B5EF4-FFF2-40B4-BE49-F238E27FC236}">
                <a16:creationId xmlns:a16="http://schemas.microsoft.com/office/drawing/2014/main" id="{B53EE1FA-9275-49E7-95C5-EAAA19A2402F}"/>
              </a:ext>
            </a:extLst>
          </p:cNvPr>
          <p:cNvSpPr/>
          <p:nvPr/>
        </p:nvSpPr>
        <p:spPr>
          <a:xfrm>
            <a:off x="3587235" y="4086294"/>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５年度実績</a:t>
            </a:r>
          </a:p>
        </p:txBody>
      </p:sp>
      <p:sp>
        <p:nvSpPr>
          <p:cNvPr id="102" name="楕円 101">
            <a:extLst>
              <a:ext uri="{FF2B5EF4-FFF2-40B4-BE49-F238E27FC236}">
                <a16:creationId xmlns:a16="http://schemas.microsoft.com/office/drawing/2014/main" id="{F06FA18A-B2A4-4171-99E4-84AC57AF8F48}"/>
              </a:ext>
            </a:extLst>
          </p:cNvPr>
          <p:cNvSpPr/>
          <p:nvPr/>
        </p:nvSpPr>
        <p:spPr>
          <a:xfrm>
            <a:off x="171606" y="2664598"/>
            <a:ext cx="311740"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61</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7" name="楕円 106">
            <a:extLst>
              <a:ext uri="{FF2B5EF4-FFF2-40B4-BE49-F238E27FC236}">
                <a16:creationId xmlns:a16="http://schemas.microsoft.com/office/drawing/2014/main" id="{376E21BA-EFAA-4EF1-A1D4-97A65B561207}"/>
              </a:ext>
            </a:extLst>
          </p:cNvPr>
          <p:cNvSpPr/>
          <p:nvPr/>
        </p:nvSpPr>
        <p:spPr>
          <a:xfrm>
            <a:off x="3551287" y="2678969"/>
            <a:ext cx="310063"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62</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8" name="テキスト ボックス 107">
            <a:extLst>
              <a:ext uri="{FF2B5EF4-FFF2-40B4-BE49-F238E27FC236}">
                <a16:creationId xmlns:a16="http://schemas.microsoft.com/office/drawing/2014/main" id="{0561D5FC-5032-4D4A-935A-6E2A8D0F1A95}"/>
              </a:ext>
            </a:extLst>
          </p:cNvPr>
          <p:cNvSpPr txBox="1"/>
          <p:nvPr/>
        </p:nvSpPr>
        <p:spPr>
          <a:xfrm>
            <a:off x="3527654" y="2686244"/>
            <a:ext cx="343561" cy="100027"/>
          </a:xfrm>
          <a:prstGeom prst="rect">
            <a:avLst/>
          </a:prstGeom>
          <a:noFill/>
        </p:spPr>
        <p:txBody>
          <a:bodyPr wrap="square" lIns="0" tIns="0" rIns="0" bIns="0" rtlCol="0">
            <a:spAutoFit/>
          </a:bodyPr>
          <a:lstStyle/>
          <a:p>
            <a:r>
              <a:rPr kumimoji="1" lang="ja-JP" altLang="en-US" sz="650" b="1" dirty="0">
                <a:ln w="3175">
                  <a:solidFill>
                    <a:schemeClr val="tx1"/>
                  </a:solidFill>
                </a:ln>
                <a:solidFill>
                  <a:schemeClr val="bg1"/>
                </a:solidFill>
                <a:effectLst>
                  <a:outerShdw blurRad="50800" dist="38100" algn="l" rotWithShape="0">
                    <a:prstClr val="black">
                      <a:alpha val="41000"/>
                    </a:prstClr>
                  </a:outerShdw>
                </a:effectLst>
                <a:latin typeface="Meiryo UI" panose="020B0604030504040204" pitchFamily="50" charset="-128"/>
                <a:ea typeface="Meiryo UI" panose="020B0604030504040204" pitchFamily="50" charset="-128"/>
              </a:rPr>
              <a:t>アクション</a:t>
            </a:r>
          </a:p>
        </p:txBody>
      </p:sp>
      <p:sp>
        <p:nvSpPr>
          <p:cNvPr id="109" name="テキスト ボックス 108">
            <a:extLst>
              <a:ext uri="{FF2B5EF4-FFF2-40B4-BE49-F238E27FC236}">
                <a16:creationId xmlns:a16="http://schemas.microsoft.com/office/drawing/2014/main" id="{AFA4085C-E42E-49EC-BCF3-11157DB96496}"/>
              </a:ext>
            </a:extLst>
          </p:cNvPr>
          <p:cNvSpPr txBox="1"/>
          <p:nvPr/>
        </p:nvSpPr>
        <p:spPr>
          <a:xfrm>
            <a:off x="171371" y="2654672"/>
            <a:ext cx="343561" cy="100027"/>
          </a:xfrm>
          <a:prstGeom prst="rect">
            <a:avLst/>
          </a:prstGeom>
          <a:noFill/>
        </p:spPr>
        <p:txBody>
          <a:bodyPr wrap="square" lIns="0" tIns="0" rIns="0" bIns="0" rtlCol="0">
            <a:spAutoFit/>
          </a:bodyPr>
          <a:lstStyle/>
          <a:p>
            <a:r>
              <a:rPr kumimoji="1" lang="ja-JP" altLang="en-US" sz="650" b="1" dirty="0">
                <a:ln w="3175">
                  <a:solidFill>
                    <a:schemeClr val="tx1"/>
                  </a:solidFill>
                </a:ln>
                <a:solidFill>
                  <a:schemeClr val="bg1"/>
                </a:solidFill>
                <a:effectLst>
                  <a:outerShdw blurRad="50800" dist="38100" dir="2700000" algn="tl">
                    <a:srgbClr val="000000">
                      <a:alpha val="41000"/>
                    </a:srgbClr>
                  </a:outerShdw>
                </a:effectLst>
                <a:latin typeface="Meiryo UI" panose="020B0604030504040204" pitchFamily="50" charset="-128"/>
                <a:ea typeface="Meiryo UI" panose="020B0604030504040204" pitchFamily="50" charset="-128"/>
              </a:rPr>
              <a:t>アクション</a:t>
            </a:r>
          </a:p>
        </p:txBody>
      </p:sp>
      <p:sp>
        <p:nvSpPr>
          <p:cNvPr id="116" name="角丸四角形 109">
            <a:extLst>
              <a:ext uri="{FF2B5EF4-FFF2-40B4-BE49-F238E27FC236}">
                <a16:creationId xmlns:a16="http://schemas.microsoft.com/office/drawing/2014/main" id="{084908FE-A957-4FB3-BAB5-DEBED74DBFD6}"/>
              </a:ext>
            </a:extLst>
          </p:cNvPr>
          <p:cNvSpPr/>
          <p:nvPr/>
        </p:nvSpPr>
        <p:spPr>
          <a:xfrm>
            <a:off x="3574458" y="3164721"/>
            <a:ext cx="866462" cy="17333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17" name="正方形/長方形 116">
            <a:extLst>
              <a:ext uri="{FF2B5EF4-FFF2-40B4-BE49-F238E27FC236}">
                <a16:creationId xmlns:a16="http://schemas.microsoft.com/office/drawing/2014/main" id="{B4B81665-1E9C-4AC1-B472-99CA5C63C520}"/>
              </a:ext>
            </a:extLst>
          </p:cNvPr>
          <p:cNvSpPr/>
          <p:nvPr/>
        </p:nvSpPr>
        <p:spPr>
          <a:xfrm>
            <a:off x="3510881" y="3379997"/>
            <a:ext cx="2921613" cy="626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災害福祉広域支援ネットワーク」を活用し、避難所の運営支援、被災市町村への福祉専門職の人員派遣やサービスに必要な福祉用具、資材等の供給、被災者の受入れ調整等を行うための体制整備を図るとともに訓練の実施を行う。</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民間施設等の福祉専門職からなる災害派遣福祉チーム（</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DWAT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）を構築し、被災地に派遣できる体制を整えていく。</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テキスト ボックス 132">
            <a:extLst>
              <a:ext uri="{FF2B5EF4-FFF2-40B4-BE49-F238E27FC236}">
                <a16:creationId xmlns:a16="http://schemas.microsoft.com/office/drawing/2014/main" id="{D7D342D0-0637-4C28-A923-91565191CEF6}"/>
              </a:ext>
            </a:extLst>
          </p:cNvPr>
          <p:cNvSpPr txBox="1"/>
          <p:nvPr/>
        </p:nvSpPr>
        <p:spPr>
          <a:xfrm>
            <a:off x="490374" y="2671270"/>
            <a:ext cx="3156399" cy="234286"/>
          </a:xfrm>
          <a:prstGeom prst="rect">
            <a:avLst/>
          </a:prstGeom>
          <a:noFill/>
          <a:ln>
            <a:noFill/>
          </a:ln>
        </p:spPr>
        <p:txBody>
          <a:bodyPr wrap="square" lIns="72000" tIns="36000" rIns="36000" bIns="36000" rtlCol="0" anchor="ctr" anchorCtr="0">
            <a:spAutoFit/>
          </a:bodyPr>
          <a:lstStyle/>
          <a:p>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被災者の巡回健康相談等の実施</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健康医療部</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34" name="角丸四角形 121">
            <a:extLst>
              <a:ext uri="{FF2B5EF4-FFF2-40B4-BE49-F238E27FC236}">
                <a16:creationId xmlns:a16="http://schemas.microsoft.com/office/drawing/2014/main" id="{EDFA5708-4C68-435E-931F-92761826E26D}"/>
              </a:ext>
            </a:extLst>
          </p:cNvPr>
          <p:cNvSpPr/>
          <p:nvPr/>
        </p:nvSpPr>
        <p:spPr>
          <a:xfrm>
            <a:off x="193681" y="3835352"/>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５年度実績</a:t>
            </a:r>
          </a:p>
        </p:txBody>
      </p:sp>
      <p:sp>
        <p:nvSpPr>
          <p:cNvPr id="143" name="角丸四角形 122">
            <a:extLst>
              <a:ext uri="{FF2B5EF4-FFF2-40B4-BE49-F238E27FC236}">
                <a16:creationId xmlns:a16="http://schemas.microsoft.com/office/drawing/2014/main" id="{EFEB467E-B378-420B-996A-F5F6D8845D88}"/>
              </a:ext>
            </a:extLst>
          </p:cNvPr>
          <p:cNvSpPr/>
          <p:nvPr/>
        </p:nvSpPr>
        <p:spPr>
          <a:xfrm>
            <a:off x="178380" y="3129700"/>
            <a:ext cx="866462" cy="17333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45" name="正方形/長方形 144">
            <a:extLst>
              <a:ext uri="{FF2B5EF4-FFF2-40B4-BE49-F238E27FC236}">
                <a16:creationId xmlns:a16="http://schemas.microsoft.com/office/drawing/2014/main" id="{60567DE0-F344-4381-BA19-61459881380E}"/>
              </a:ext>
            </a:extLst>
          </p:cNvPr>
          <p:cNvSpPr/>
          <p:nvPr/>
        </p:nvSpPr>
        <p:spPr>
          <a:xfrm>
            <a:off x="142432" y="3325312"/>
            <a:ext cx="3086989" cy="498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避難所、福祉避難所、応急仮設住宅等で、医師、保健師等による巡回健康相談、健康診断等の実施体制を確保する。</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公衆衛生チームの構成員の養成並びに資質の維持及び向上や速やかに公衆衛生チームを派遣するためのルールを検討する。</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0" name="正方形/長方形 159">
            <a:extLst>
              <a:ext uri="{FF2B5EF4-FFF2-40B4-BE49-F238E27FC236}">
                <a16:creationId xmlns:a16="http://schemas.microsoft.com/office/drawing/2014/main" id="{45C3C617-5AD5-444C-9B13-DA206ED1428B}"/>
              </a:ext>
            </a:extLst>
          </p:cNvPr>
          <p:cNvSpPr/>
          <p:nvPr/>
        </p:nvSpPr>
        <p:spPr>
          <a:xfrm>
            <a:off x="110786" y="4059741"/>
            <a:ext cx="3065801" cy="242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zh-CN"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国立保健医療科学院</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や厚労省が主催する</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DHEAT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（災害時健康危機管理支援チーム）研修、統括</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DHEAT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研修を受講。</a:t>
            </a:r>
          </a:p>
        </p:txBody>
      </p:sp>
      <p:sp>
        <p:nvSpPr>
          <p:cNvPr id="166" name="正方形/長方形 165">
            <a:extLst>
              <a:ext uri="{FF2B5EF4-FFF2-40B4-BE49-F238E27FC236}">
                <a16:creationId xmlns:a16="http://schemas.microsoft.com/office/drawing/2014/main" id="{BD6179E1-387F-4433-BAEA-8727AB33DC7E}"/>
              </a:ext>
            </a:extLst>
          </p:cNvPr>
          <p:cNvSpPr/>
          <p:nvPr/>
        </p:nvSpPr>
        <p:spPr>
          <a:xfrm>
            <a:off x="3569060" y="4442947"/>
            <a:ext cx="2359967" cy="108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167" name="正方形/長方形 166">
            <a:extLst>
              <a:ext uri="{FF2B5EF4-FFF2-40B4-BE49-F238E27FC236}">
                <a16:creationId xmlns:a16="http://schemas.microsoft.com/office/drawing/2014/main" id="{422F575E-AB28-46D9-B0D0-86926DE3B8C0}"/>
              </a:ext>
            </a:extLst>
          </p:cNvPr>
          <p:cNvSpPr/>
          <p:nvPr/>
        </p:nvSpPr>
        <p:spPr>
          <a:xfrm>
            <a:off x="3524868" y="4308241"/>
            <a:ext cx="2854566" cy="242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災害派遣福祉チーム（ＤＷＡＴ）の体制の充実・強化に向けて、主に以下の取組を実施。</a:t>
            </a:r>
          </a:p>
        </p:txBody>
      </p:sp>
      <p:sp>
        <p:nvSpPr>
          <p:cNvPr id="168" name="テキスト ボックス 167">
            <a:extLst>
              <a:ext uri="{FF2B5EF4-FFF2-40B4-BE49-F238E27FC236}">
                <a16:creationId xmlns:a16="http://schemas.microsoft.com/office/drawing/2014/main" id="{EB3CD946-D895-48A1-982E-46EB8FF93F47}"/>
              </a:ext>
            </a:extLst>
          </p:cNvPr>
          <p:cNvSpPr txBox="1"/>
          <p:nvPr/>
        </p:nvSpPr>
        <p:spPr>
          <a:xfrm>
            <a:off x="4224622" y="6611941"/>
            <a:ext cx="150243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能登半島地震派遣の様子（</a:t>
            </a:r>
            <a:r>
              <a:rPr kumimoji="1" lang="en-US" altLang="ja-JP" sz="600" dirty="0">
                <a:latin typeface="Meiryo UI" panose="020B0604030504040204" pitchFamily="50" charset="-128"/>
                <a:ea typeface="Meiryo UI" panose="020B0604030504040204" pitchFamily="50" charset="-128"/>
              </a:rPr>
              <a:t>DWAT</a:t>
            </a:r>
            <a:r>
              <a:rPr kumimoji="1" lang="ja-JP" altLang="en-US" sz="600" dirty="0">
                <a:latin typeface="Meiryo UI" panose="020B0604030504040204" pitchFamily="50" charset="-128"/>
                <a:ea typeface="Meiryo UI" panose="020B0604030504040204" pitchFamily="50" charset="-128"/>
              </a:rPr>
              <a:t>）</a:t>
            </a:r>
            <a:endParaRPr kumimoji="1" lang="en-US" altLang="zh-TW" sz="600" dirty="0">
              <a:latin typeface="Meiryo UI" panose="020B0604030504040204" pitchFamily="50" charset="-128"/>
              <a:ea typeface="Meiryo UI" panose="020B0604030504040204" pitchFamily="50" charset="-128"/>
            </a:endParaRPr>
          </a:p>
        </p:txBody>
      </p:sp>
      <p:sp>
        <p:nvSpPr>
          <p:cNvPr id="169" name="テキスト ボックス 168">
            <a:extLst>
              <a:ext uri="{FF2B5EF4-FFF2-40B4-BE49-F238E27FC236}">
                <a16:creationId xmlns:a16="http://schemas.microsoft.com/office/drawing/2014/main" id="{32DF411A-387D-44C8-B5F4-B9818860DDF2}"/>
              </a:ext>
            </a:extLst>
          </p:cNvPr>
          <p:cNvSpPr txBox="1"/>
          <p:nvPr/>
        </p:nvSpPr>
        <p:spPr>
          <a:xfrm>
            <a:off x="85977" y="2901223"/>
            <a:ext cx="530915" cy="230832"/>
          </a:xfrm>
          <a:prstGeom prst="rect">
            <a:avLst/>
          </a:prstGeom>
          <a:noFill/>
        </p:spPr>
        <p:txBody>
          <a:bodyPr wrap="none" rtlCol="0">
            <a:spAutoFit/>
          </a:bodyPr>
          <a:lstStyle/>
          <a:p>
            <a:r>
              <a:rPr kumimoji="1" lang="en-US" altLang="ja-JP" sz="900" b="1" dirty="0">
                <a:solidFill>
                  <a:srgbClr val="FF0000"/>
                </a:solidFill>
                <a:latin typeface="Meiryo UI" panose="020B0604030504040204" pitchFamily="50" charset="-128"/>
                <a:ea typeface="Meiryo UI" panose="020B0604030504040204" pitchFamily="50" charset="-128"/>
              </a:rPr>
              <a:t>【</a:t>
            </a:r>
            <a:r>
              <a:rPr kumimoji="1" lang="ja-JP" altLang="en-US" sz="900" b="1" dirty="0">
                <a:solidFill>
                  <a:srgbClr val="FF0000"/>
                </a:solidFill>
                <a:latin typeface="Meiryo UI" panose="020B0604030504040204" pitchFamily="50" charset="-128"/>
                <a:ea typeface="Meiryo UI" panose="020B0604030504040204" pitchFamily="50" charset="-128"/>
              </a:rPr>
              <a:t>重点</a:t>
            </a:r>
            <a:r>
              <a:rPr kumimoji="1" lang="en-US" altLang="ja-JP" sz="900" b="1" dirty="0">
                <a:solidFill>
                  <a:srgbClr val="FF0000"/>
                </a:solidFill>
                <a:latin typeface="Meiryo UI" panose="020B0604030504040204" pitchFamily="50" charset="-128"/>
                <a:ea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endParaRPr>
          </a:p>
        </p:txBody>
      </p:sp>
      <p:sp>
        <p:nvSpPr>
          <p:cNvPr id="174" name="テキスト ボックス 173">
            <a:extLst>
              <a:ext uri="{FF2B5EF4-FFF2-40B4-BE49-F238E27FC236}">
                <a16:creationId xmlns:a16="http://schemas.microsoft.com/office/drawing/2014/main" id="{75B25408-4B32-4177-9790-2D1B27DD5187}"/>
              </a:ext>
            </a:extLst>
          </p:cNvPr>
          <p:cNvSpPr txBox="1"/>
          <p:nvPr/>
        </p:nvSpPr>
        <p:spPr>
          <a:xfrm>
            <a:off x="3440599" y="2927772"/>
            <a:ext cx="530915" cy="230832"/>
          </a:xfrm>
          <a:prstGeom prst="rect">
            <a:avLst/>
          </a:prstGeom>
          <a:noFill/>
        </p:spPr>
        <p:txBody>
          <a:bodyPr wrap="none" rtlCol="0">
            <a:spAutoFit/>
          </a:bodyPr>
          <a:lstStyle/>
          <a:p>
            <a:r>
              <a:rPr kumimoji="1" lang="en-US" altLang="ja-JP" sz="900" b="1" dirty="0">
                <a:solidFill>
                  <a:srgbClr val="FF0000"/>
                </a:solidFill>
                <a:latin typeface="Meiryo UI" panose="020B0604030504040204" pitchFamily="50" charset="-128"/>
                <a:ea typeface="Meiryo UI" panose="020B0604030504040204" pitchFamily="50" charset="-128"/>
              </a:rPr>
              <a:t>【</a:t>
            </a:r>
            <a:r>
              <a:rPr kumimoji="1" lang="ja-JP" altLang="en-US" sz="900" b="1" dirty="0">
                <a:solidFill>
                  <a:srgbClr val="FF0000"/>
                </a:solidFill>
                <a:latin typeface="Meiryo UI" panose="020B0604030504040204" pitchFamily="50" charset="-128"/>
                <a:ea typeface="Meiryo UI" panose="020B0604030504040204" pitchFamily="50" charset="-128"/>
              </a:rPr>
              <a:t>重点</a:t>
            </a:r>
            <a:r>
              <a:rPr kumimoji="1" lang="en-US" altLang="ja-JP" sz="900" b="1" dirty="0">
                <a:solidFill>
                  <a:srgbClr val="FF0000"/>
                </a:solidFill>
                <a:latin typeface="Meiryo UI" panose="020B0604030504040204" pitchFamily="50" charset="-128"/>
                <a:ea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endParaRPr>
          </a:p>
        </p:txBody>
      </p:sp>
      <p:pic>
        <p:nvPicPr>
          <p:cNvPr id="175" name="図 174">
            <a:extLst>
              <a:ext uri="{FF2B5EF4-FFF2-40B4-BE49-F238E27FC236}">
                <a16:creationId xmlns:a16="http://schemas.microsoft.com/office/drawing/2014/main" id="{ACC3D496-558E-49BF-975F-68140046F960}"/>
              </a:ext>
            </a:extLst>
          </p:cNvPr>
          <p:cNvPicPr>
            <a:picLocks noChangeAspect="1"/>
          </p:cNvPicPr>
          <p:nvPr/>
        </p:nvPicPr>
        <p:blipFill>
          <a:blip r:embed="rId3"/>
          <a:stretch>
            <a:fillRect/>
          </a:stretch>
        </p:blipFill>
        <p:spPr>
          <a:xfrm>
            <a:off x="4738889" y="5374404"/>
            <a:ext cx="1725318" cy="1170533"/>
          </a:xfrm>
          <a:prstGeom prst="rect">
            <a:avLst/>
          </a:prstGeom>
        </p:spPr>
      </p:pic>
      <p:sp>
        <p:nvSpPr>
          <p:cNvPr id="177" name="正方形/長方形 176">
            <a:extLst>
              <a:ext uri="{FF2B5EF4-FFF2-40B4-BE49-F238E27FC236}">
                <a16:creationId xmlns:a16="http://schemas.microsoft.com/office/drawing/2014/main" id="{2A689F57-60A2-4EF8-BD3D-2372932014BE}"/>
              </a:ext>
            </a:extLst>
          </p:cNvPr>
          <p:cNvSpPr/>
          <p:nvPr/>
        </p:nvSpPr>
        <p:spPr>
          <a:xfrm>
            <a:off x="145762" y="6161817"/>
            <a:ext cx="1921119" cy="498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DPAT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養成研修、技能維持研修等を開催。</a:t>
            </a:r>
          </a:p>
          <a:p>
            <a:pPr marL="72000" indent="-72000">
              <a:lnSpc>
                <a:spcPts val="1000"/>
              </a:lnSpc>
              <a:buFont typeface="Wingdings" panose="05000000000000000000" pitchFamily="2" charset="2"/>
              <a:buChar char="Ø"/>
            </a:pP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年能登半島地震支援として、大阪</a:t>
            </a:r>
            <a:r>
              <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DPAT</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先遣隊派遣。（石川県</a:t>
            </a:r>
            <a:r>
              <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DPAT</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調整本部（石川県庁内）など　医師、看護師、業務調整員　計</a:t>
            </a:r>
            <a:r>
              <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テキスト ボックス 181">
            <a:extLst>
              <a:ext uri="{FF2B5EF4-FFF2-40B4-BE49-F238E27FC236}">
                <a16:creationId xmlns:a16="http://schemas.microsoft.com/office/drawing/2014/main" id="{A5408BA6-F690-4259-ADF8-73C8DEA81DF5}"/>
              </a:ext>
            </a:extLst>
          </p:cNvPr>
          <p:cNvSpPr txBox="1"/>
          <p:nvPr/>
        </p:nvSpPr>
        <p:spPr>
          <a:xfrm>
            <a:off x="84639" y="5526170"/>
            <a:ext cx="3354321" cy="318924"/>
          </a:xfrm>
          <a:prstGeom prst="rect">
            <a:avLst/>
          </a:prstGeom>
          <a:noFill/>
          <a:ln>
            <a:noFill/>
          </a:ln>
        </p:spPr>
        <p:txBody>
          <a:bodyPr wrap="square" lIns="72000" tIns="36000" rIns="36000" bIns="36000" rtlCol="0" anchor="ctr" anchorCtr="0">
            <a:spAutoFit/>
          </a:bodyPr>
          <a:lstStyle/>
          <a:p>
            <a:r>
              <a:rPr lang="ja-JP" altLang="en-US"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関連アクション</a:t>
            </a:r>
            <a:r>
              <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59</a:t>
            </a:r>
            <a:r>
              <a:rPr lang="ja-JP" altLang="en-US"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DPAT</a:t>
            </a:r>
            <a:r>
              <a:rPr lang="ja-JP" altLang="en-US"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の編成等の被災者のこころのケアの実施）</a:t>
            </a:r>
            <a:endPar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健康医療部</a:t>
            </a:r>
            <a:r>
              <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85" name="角丸四角形 132">
            <a:extLst>
              <a:ext uri="{FF2B5EF4-FFF2-40B4-BE49-F238E27FC236}">
                <a16:creationId xmlns:a16="http://schemas.microsoft.com/office/drawing/2014/main" id="{27AE216B-F5DC-4034-A913-4C7283BA94CA}"/>
              </a:ext>
            </a:extLst>
          </p:cNvPr>
          <p:cNvSpPr/>
          <p:nvPr/>
        </p:nvSpPr>
        <p:spPr bwMode="gray">
          <a:xfrm>
            <a:off x="88290" y="5506104"/>
            <a:ext cx="3235219" cy="1230448"/>
          </a:xfrm>
          <a:prstGeom prst="roundRect">
            <a:avLst>
              <a:gd name="adj" fmla="val 5506"/>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角丸四角形 121">
            <a:extLst>
              <a:ext uri="{FF2B5EF4-FFF2-40B4-BE49-F238E27FC236}">
                <a16:creationId xmlns:a16="http://schemas.microsoft.com/office/drawing/2014/main" id="{1C3B0ACF-24B9-4FA3-BF3C-B5EECD9FE30F}"/>
              </a:ext>
            </a:extLst>
          </p:cNvPr>
          <p:cNvSpPr/>
          <p:nvPr/>
        </p:nvSpPr>
        <p:spPr>
          <a:xfrm>
            <a:off x="160144" y="5924026"/>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５年度実績</a:t>
            </a:r>
          </a:p>
        </p:txBody>
      </p:sp>
      <p:pic>
        <p:nvPicPr>
          <p:cNvPr id="188" name="図 187">
            <a:extLst>
              <a:ext uri="{FF2B5EF4-FFF2-40B4-BE49-F238E27FC236}">
                <a16:creationId xmlns:a16="http://schemas.microsoft.com/office/drawing/2014/main" id="{07DEAF93-B937-4C4F-880D-BDA58EB86BA6}"/>
              </a:ext>
            </a:extLst>
          </p:cNvPr>
          <p:cNvPicPr>
            <a:picLocks noChangeAspect="1"/>
          </p:cNvPicPr>
          <p:nvPr/>
        </p:nvPicPr>
        <p:blipFill rotWithShape="1">
          <a:blip r:embed="rId4"/>
          <a:srcRect t="9198"/>
          <a:stretch/>
        </p:blipFill>
        <p:spPr>
          <a:xfrm>
            <a:off x="2116275" y="5827416"/>
            <a:ext cx="1152000" cy="784525"/>
          </a:xfrm>
          <a:prstGeom prst="rect">
            <a:avLst/>
          </a:prstGeom>
        </p:spPr>
      </p:pic>
      <p:sp>
        <p:nvSpPr>
          <p:cNvPr id="190" name="テキスト ボックス 189">
            <a:extLst>
              <a:ext uri="{FF2B5EF4-FFF2-40B4-BE49-F238E27FC236}">
                <a16:creationId xmlns:a16="http://schemas.microsoft.com/office/drawing/2014/main" id="{18732992-EC5A-49AF-B80E-83978A0728AB}"/>
              </a:ext>
            </a:extLst>
          </p:cNvPr>
          <p:cNvSpPr txBox="1"/>
          <p:nvPr/>
        </p:nvSpPr>
        <p:spPr>
          <a:xfrm>
            <a:off x="691829" y="5669230"/>
            <a:ext cx="1842001"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※DPAT</a:t>
            </a:r>
            <a:r>
              <a:rPr kumimoji="1" lang="ja-JP" altLang="en-US" sz="700" dirty="0">
                <a:latin typeface="Meiryo UI" panose="020B0604030504040204" pitchFamily="50" charset="-128"/>
                <a:ea typeface="Meiryo UI" panose="020B0604030504040204" pitchFamily="50" charset="-128"/>
              </a:rPr>
              <a:t>（災害派遣精神医療チーム）</a:t>
            </a:r>
            <a:endParaRPr kumimoji="1" lang="en-US" altLang="zh-TW" sz="700" dirty="0">
              <a:latin typeface="Meiryo UI" panose="020B0604030504040204" pitchFamily="50" charset="-128"/>
              <a:ea typeface="Meiryo UI" panose="020B0604030504040204" pitchFamily="50" charset="-128"/>
            </a:endParaRPr>
          </a:p>
        </p:txBody>
      </p:sp>
      <p:sp>
        <p:nvSpPr>
          <p:cNvPr id="193" name="テキスト ボックス 192">
            <a:extLst>
              <a:ext uri="{FF2B5EF4-FFF2-40B4-BE49-F238E27FC236}">
                <a16:creationId xmlns:a16="http://schemas.microsoft.com/office/drawing/2014/main" id="{87BF3BF7-12C1-4E0F-B240-6DA7F2ADEA39}"/>
              </a:ext>
            </a:extLst>
          </p:cNvPr>
          <p:cNvSpPr txBox="1"/>
          <p:nvPr/>
        </p:nvSpPr>
        <p:spPr>
          <a:xfrm>
            <a:off x="2031353" y="6581069"/>
            <a:ext cx="150243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能登半島地震派遣の様子（</a:t>
            </a:r>
            <a:r>
              <a:rPr kumimoji="1" lang="en-US" altLang="ja-JP" sz="600" dirty="0">
                <a:latin typeface="Meiryo UI" panose="020B0604030504040204" pitchFamily="50" charset="-128"/>
                <a:ea typeface="Meiryo UI" panose="020B0604030504040204" pitchFamily="50" charset="-128"/>
              </a:rPr>
              <a:t>DPAT</a:t>
            </a:r>
            <a:r>
              <a:rPr kumimoji="1" lang="ja-JP" altLang="en-US" sz="600" dirty="0">
                <a:latin typeface="Meiryo UI" panose="020B0604030504040204" pitchFamily="50" charset="-128"/>
                <a:ea typeface="Meiryo UI" panose="020B0604030504040204" pitchFamily="50" charset="-128"/>
              </a:rPr>
              <a:t>）</a:t>
            </a:r>
            <a:endParaRPr kumimoji="1" lang="en-US" altLang="zh-TW" sz="600" dirty="0">
              <a:latin typeface="Meiryo UI" panose="020B0604030504040204" pitchFamily="50" charset="-128"/>
              <a:ea typeface="Meiryo UI" panose="020B0604030504040204" pitchFamily="50" charset="-128"/>
            </a:endParaRPr>
          </a:p>
        </p:txBody>
      </p:sp>
      <p:sp>
        <p:nvSpPr>
          <p:cNvPr id="195" name="テキスト ボックス 194">
            <a:extLst>
              <a:ext uri="{FF2B5EF4-FFF2-40B4-BE49-F238E27FC236}">
                <a16:creationId xmlns:a16="http://schemas.microsoft.com/office/drawing/2014/main" id="{4CC8EAC3-DC4D-47E7-AF3D-031142D4D86A}"/>
              </a:ext>
            </a:extLst>
          </p:cNvPr>
          <p:cNvSpPr txBox="1"/>
          <p:nvPr/>
        </p:nvSpPr>
        <p:spPr>
          <a:xfrm>
            <a:off x="1658631" y="5265164"/>
            <a:ext cx="1807450"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能登半島地震派遣の様子（公衆衛生チーム）</a:t>
            </a:r>
            <a:endParaRPr kumimoji="1" lang="en-US" altLang="zh-TW" sz="600" dirty="0">
              <a:latin typeface="Meiryo UI" panose="020B0604030504040204" pitchFamily="50" charset="-128"/>
              <a:ea typeface="Meiryo UI" panose="020B0604030504040204" pitchFamily="50" charset="-128"/>
            </a:endParaRPr>
          </a:p>
        </p:txBody>
      </p:sp>
      <p:sp>
        <p:nvSpPr>
          <p:cNvPr id="196" name="正方形/長方形 195">
            <a:extLst>
              <a:ext uri="{FF2B5EF4-FFF2-40B4-BE49-F238E27FC236}">
                <a16:creationId xmlns:a16="http://schemas.microsoft.com/office/drawing/2014/main" id="{F4D32B08-D5BC-4B44-A95C-E1D265C3E2E1}"/>
              </a:ext>
            </a:extLst>
          </p:cNvPr>
          <p:cNvSpPr/>
          <p:nvPr/>
        </p:nvSpPr>
        <p:spPr>
          <a:xfrm>
            <a:off x="6745740" y="4124561"/>
            <a:ext cx="1520851" cy="755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令和６年能登半島地震による被災地を支援するため、大阪府では主に石川県、輪島市において、人的・物的支援・その他支援（キッチンカーあったかい食事支援隊の派遣等）など、様々な支援活動を実施。</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7" name="図 196">
            <a:extLst>
              <a:ext uri="{FF2B5EF4-FFF2-40B4-BE49-F238E27FC236}">
                <a16:creationId xmlns:a16="http://schemas.microsoft.com/office/drawing/2014/main" id="{EC7496E4-02FE-4529-898B-BA12AE13AE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4117"/>
          <a:stretch/>
        </p:blipFill>
        <p:spPr>
          <a:xfrm>
            <a:off x="1768221" y="4273029"/>
            <a:ext cx="1512000" cy="982102"/>
          </a:xfrm>
          <a:prstGeom prst="rect">
            <a:avLst/>
          </a:prstGeom>
        </p:spPr>
      </p:pic>
      <p:sp>
        <p:nvSpPr>
          <p:cNvPr id="198" name="楕円 197">
            <a:extLst>
              <a:ext uri="{FF2B5EF4-FFF2-40B4-BE49-F238E27FC236}">
                <a16:creationId xmlns:a16="http://schemas.microsoft.com/office/drawing/2014/main" id="{C48F5F2E-2EF9-464A-921F-AB15C66BC1C1}"/>
              </a:ext>
            </a:extLst>
          </p:cNvPr>
          <p:cNvSpPr/>
          <p:nvPr/>
        </p:nvSpPr>
        <p:spPr>
          <a:xfrm>
            <a:off x="6742633" y="2677146"/>
            <a:ext cx="311740"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90</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99" name="テキスト ボックス 198">
            <a:extLst>
              <a:ext uri="{FF2B5EF4-FFF2-40B4-BE49-F238E27FC236}">
                <a16:creationId xmlns:a16="http://schemas.microsoft.com/office/drawing/2014/main" id="{C0DA1CD1-F2F4-489E-B198-16F0F6DB993A}"/>
              </a:ext>
            </a:extLst>
          </p:cNvPr>
          <p:cNvSpPr txBox="1"/>
          <p:nvPr/>
        </p:nvSpPr>
        <p:spPr>
          <a:xfrm>
            <a:off x="7085965" y="2721735"/>
            <a:ext cx="2640427" cy="234286"/>
          </a:xfrm>
          <a:prstGeom prst="rect">
            <a:avLst/>
          </a:prstGeom>
          <a:noFill/>
          <a:ln>
            <a:noFill/>
          </a:ln>
        </p:spPr>
        <p:txBody>
          <a:bodyPr wrap="square" lIns="72000" tIns="36000" rIns="36000" bIns="36000" rtlCol="0" anchor="ctr" anchorCtr="0">
            <a:spAutoFit/>
          </a:bodyPr>
          <a:lstStyle/>
          <a:p>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都府県市間相互応援体制の確立・強化</a:t>
            </a:r>
            <a:endPar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0" name="テキスト ボックス 199">
            <a:extLst>
              <a:ext uri="{FF2B5EF4-FFF2-40B4-BE49-F238E27FC236}">
                <a16:creationId xmlns:a16="http://schemas.microsoft.com/office/drawing/2014/main" id="{A3862BA6-9082-4794-A489-51A47FC93894}"/>
              </a:ext>
            </a:extLst>
          </p:cNvPr>
          <p:cNvSpPr txBox="1"/>
          <p:nvPr/>
        </p:nvSpPr>
        <p:spPr>
          <a:xfrm>
            <a:off x="6657004" y="2913771"/>
            <a:ext cx="530915" cy="230832"/>
          </a:xfrm>
          <a:prstGeom prst="rect">
            <a:avLst/>
          </a:prstGeom>
          <a:noFill/>
        </p:spPr>
        <p:txBody>
          <a:bodyPr wrap="none" rtlCol="0">
            <a:spAutoFit/>
          </a:bodyPr>
          <a:lstStyle/>
          <a:p>
            <a:r>
              <a:rPr kumimoji="1" lang="en-US" altLang="ja-JP" sz="900" b="1" dirty="0">
                <a:solidFill>
                  <a:srgbClr val="FF0000"/>
                </a:solidFill>
                <a:latin typeface="Meiryo UI" panose="020B0604030504040204" pitchFamily="50" charset="-128"/>
                <a:ea typeface="Meiryo UI" panose="020B0604030504040204" pitchFamily="50" charset="-128"/>
              </a:rPr>
              <a:t>【</a:t>
            </a:r>
            <a:r>
              <a:rPr kumimoji="1" lang="ja-JP" altLang="en-US" sz="900" b="1" dirty="0">
                <a:solidFill>
                  <a:srgbClr val="FF0000"/>
                </a:solidFill>
                <a:latin typeface="Meiryo UI" panose="020B0604030504040204" pitchFamily="50" charset="-128"/>
                <a:ea typeface="Meiryo UI" panose="020B0604030504040204" pitchFamily="50" charset="-128"/>
              </a:rPr>
              <a:t>重点</a:t>
            </a:r>
            <a:r>
              <a:rPr kumimoji="1" lang="en-US" altLang="ja-JP" sz="900" b="1" dirty="0">
                <a:solidFill>
                  <a:srgbClr val="FF0000"/>
                </a:solidFill>
                <a:latin typeface="Meiryo UI" panose="020B0604030504040204" pitchFamily="50" charset="-128"/>
                <a:ea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endParaRPr>
          </a:p>
        </p:txBody>
      </p:sp>
      <p:sp>
        <p:nvSpPr>
          <p:cNvPr id="201" name="テキスト ボックス 200">
            <a:extLst>
              <a:ext uri="{FF2B5EF4-FFF2-40B4-BE49-F238E27FC236}">
                <a16:creationId xmlns:a16="http://schemas.microsoft.com/office/drawing/2014/main" id="{25E175FD-5B71-4B36-ADCA-EC9468FAD810}"/>
              </a:ext>
            </a:extLst>
          </p:cNvPr>
          <p:cNvSpPr txBox="1"/>
          <p:nvPr/>
        </p:nvSpPr>
        <p:spPr>
          <a:xfrm>
            <a:off x="6774225" y="2667220"/>
            <a:ext cx="343561" cy="100027"/>
          </a:xfrm>
          <a:prstGeom prst="rect">
            <a:avLst/>
          </a:prstGeom>
          <a:noFill/>
        </p:spPr>
        <p:txBody>
          <a:bodyPr wrap="square" lIns="0" tIns="0" rIns="0" bIns="0" rtlCol="0">
            <a:spAutoFit/>
          </a:bodyPr>
          <a:lstStyle/>
          <a:p>
            <a:r>
              <a:rPr kumimoji="1" lang="ja-JP" altLang="en-US" sz="650" b="1" dirty="0">
                <a:ln w="3175">
                  <a:solidFill>
                    <a:schemeClr val="tx1"/>
                  </a:solidFill>
                </a:ln>
                <a:solidFill>
                  <a:schemeClr val="bg1"/>
                </a:solidFill>
                <a:effectLst>
                  <a:outerShdw blurRad="50800" dist="38100" dir="2700000" algn="tl">
                    <a:srgbClr val="000000">
                      <a:alpha val="41000"/>
                    </a:srgbClr>
                  </a:outerShdw>
                </a:effectLst>
                <a:latin typeface="Meiryo UI" panose="020B0604030504040204" pitchFamily="50" charset="-128"/>
                <a:ea typeface="Meiryo UI" panose="020B0604030504040204" pitchFamily="50" charset="-128"/>
              </a:rPr>
              <a:t>アクション</a:t>
            </a:r>
          </a:p>
        </p:txBody>
      </p:sp>
      <p:sp>
        <p:nvSpPr>
          <p:cNvPr id="203" name="角丸四角形 172">
            <a:extLst>
              <a:ext uri="{FF2B5EF4-FFF2-40B4-BE49-F238E27FC236}">
                <a16:creationId xmlns:a16="http://schemas.microsoft.com/office/drawing/2014/main" id="{F01D5CB4-3EAF-43FF-90F0-DE22B106F490}"/>
              </a:ext>
            </a:extLst>
          </p:cNvPr>
          <p:cNvSpPr/>
          <p:nvPr/>
        </p:nvSpPr>
        <p:spPr>
          <a:xfrm>
            <a:off x="6801734" y="3148486"/>
            <a:ext cx="866462" cy="17333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206" name="正方形/長方形 205">
            <a:extLst>
              <a:ext uri="{FF2B5EF4-FFF2-40B4-BE49-F238E27FC236}">
                <a16:creationId xmlns:a16="http://schemas.microsoft.com/office/drawing/2014/main" id="{E2E0D08B-B3E3-4F66-B38E-E359A5115A94}"/>
              </a:ext>
            </a:extLst>
          </p:cNvPr>
          <p:cNvSpPr/>
          <p:nvPr/>
        </p:nvSpPr>
        <p:spPr>
          <a:xfrm>
            <a:off x="6788586" y="3365326"/>
            <a:ext cx="2922751" cy="370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近畿２府７県・関西広域連合、全国知事会の広域応援協定等に基づく相互応援が円滑に行われ、府民の救助救援、被災者支援に厚みある活動が行えるよう、都府県市間の連携を強化する。</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7" name="角丸四角形 202">
            <a:extLst>
              <a:ext uri="{FF2B5EF4-FFF2-40B4-BE49-F238E27FC236}">
                <a16:creationId xmlns:a16="http://schemas.microsoft.com/office/drawing/2014/main" id="{A8DFA547-CB39-4A15-8083-89DE77D816E2}"/>
              </a:ext>
            </a:extLst>
          </p:cNvPr>
          <p:cNvSpPr/>
          <p:nvPr/>
        </p:nvSpPr>
        <p:spPr>
          <a:xfrm>
            <a:off x="6771738" y="3879874"/>
            <a:ext cx="793927"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R5</a:t>
            </a: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年度実績</a:t>
            </a:r>
          </a:p>
        </p:txBody>
      </p:sp>
      <p:sp>
        <p:nvSpPr>
          <p:cNvPr id="208" name="四角形: 角を丸くする 207">
            <a:extLst>
              <a:ext uri="{FF2B5EF4-FFF2-40B4-BE49-F238E27FC236}">
                <a16:creationId xmlns:a16="http://schemas.microsoft.com/office/drawing/2014/main" id="{E9CC516E-33E7-4F63-BA27-B2681FA58C20}"/>
              </a:ext>
            </a:extLst>
          </p:cNvPr>
          <p:cNvSpPr/>
          <p:nvPr/>
        </p:nvSpPr>
        <p:spPr>
          <a:xfrm>
            <a:off x="6712180" y="6454530"/>
            <a:ext cx="3105530" cy="339854"/>
          </a:xfrm>
          <a:prstGeom prst="roundRect">
            <a:avLst/>
          </a:prstGeom>
          <a:solidFill>
            <a:schemeClr val="accent1">
              <a:lumMod val="20000"/>
              <a:lumOff val="80000"/>
            </a:schemeClr>
          </a:solidFill>
          <a:ln w="317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a:extLst>
              <a:ext uri="{FF2B5EF4-FFF2-40B4-BE49-F238E27FC236}">
                <a16:creationId xmlns:a16="http://schemas.microsoft.com/office/drawing/2014/main" id="{EFFCEED2-37A1-4D81-A6E2-D0A931B04F39}"/>
              </a:ext>
            </a:extLst>
          </p:cNvPr>
          <p:cNvSpPr/>
          <p:nvPr/>
        </p:nvSpPr>
        <p:spPr>
          <a:xfrm>
            <a:off x="6874256" y="6528371"/>
            <a:ext cx="3105530" cy="116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000"/>
              </a:lnSpc>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年能登半島地震における被災地支援に関する詳しい情報</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1" name="図 210">
            <a:extLst>
              <a:ext uri="{FF2B5EF4-FFF2-40B4-BE49-F238E27FC236}">
                <a16:creationId xmlns:a16="http://schemas.microsoft.com/office/drawing/2014/main" id="{ECD7DB49-8B3B-45A2-B684-9F33320DAA20}"/>
              </a:ext>
            </a:extLst>
          </p:cNvPr>
          <p:cNvPicPr>
            <a:picLocks noChangeAspect="1"/>
          </p:cNvPicPr>
          <p:nvPr/>
        </p:nvPicPr>
        <p:blipFill rotWithShape="1">
          <a:blip r:embed="rId6"/>
          <a:srcRect l="19418" t="21017" r="168"/>
          <a:stretch/>
        </p:blipFill>
        <p:spPr>
          <a:xfrm>
            <a:off x="8307294" y="5088509"/>
            <a:ext cx="1461315" cy="1069720"/>
          </a:xfrm>
          <a:prstGeom prst="rect">
            <a:avLst/>
          </a:prstGeom>
        </p:spPr>
      </p:pic>
      <p:sp>
        <p:nvSpPr>
          <p:cNvPr id="213" name="テキスト ボックス 212">
            <a:extLst>
              <a:ext uri="{FF2B5EF4-FFF2-40B4-BE49-F238E27FC236}">
                <a16:creationId xmlns:a16="http://schemas.microsoft.com/office/drawing/2014/main" id="{FB844380-3F1D-4E4E-BA74-72C833924AA3}"/>
              </a:ext>
            </a:extLst>
          </p:cNvPr>
          <p:cNvSpPr txBox="1"/>
          <p:nvPr/>
        </p:nvSpPr>
        <p:spPr>
          <a:xfrm>
            <a:off x="8266591" y="6161472"/>
            <a:ext cx="1807450"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（その他支援）キッチンカー支援隊の様子</a:t>
            </a:r>
            <a:endParaRPr kumimoji="1" lang="en-US" altLang="zh-TW" sz="600" dirty="0">
              <a:latin typeface="Meiryo UI" panose="020B0604030504040204" pitchFamily="50" charset="-128"/>
              <a:ea typeface="Meiryo UI" panose="020B0604030504040204" pitchFamily="50" charset="-128"/>
            </a:endParaRPr>
          </a:p>
        </p:txBody>
      </p:sp>
      <p:pic>
        <p:nvPicPr>
          <p:cNvPr id="218" name="図 217">
            <a:extLst>
              <a:ext uri="{FF2B5EF4-FFF2-40B4-BE49-F238E27FC236}">
                <a16:creationId xmlns:a16="http://schemas.microsoft.com/office/drawing/2014/main" id="{BEC11147-1F3F-41E0-A9AA-79EAF353D62B}"/>
              </a:ext>
            </a:extLst>
          </p:cNvPr>
          <p:cNvPicPr>
            <a:picLocks noChangeAspect="1"/>
          </p:cNvPicPr>
          <p:nvPr/>
        </p:nvPicPr>
        <p:blipFill rotWithShape="1">
          <a:blip r:embed="rId7"/>
          <a:srcRect l="7752" t="4459" b="10231"/>
          <a:stretch/>
        </p:blipFill>
        <p:spPr>
          <a:xfrm>
            <a:off x="6730610" y="5115368"/>
            <a:ext cx="1527617" cy="1013754"/>
          </a:xfrm>
          <a:prstGeom prst="rect">
            <a:avLst/>
          </a:prstGeom>
        </p:spPr>
      </p:pic>
      <p:sp>
        <p:nvSpPr>
          <p:cNvPr id="220" name="テキスト ボックス 219">
            <a:extLst>
              <a:ext uri="{FF2B5EF4-FFF2-40B4-BE49-F238E27FC236}">
                <a16:creationId xmlns:a16="http://schemas.microsoft.com/office/drawing/2014/main" id="{4353DDDE-A746-4B67-825E-F32D58DF249D}"/>
              </a:ext>
            </a:extLst>
          </p:cNvPr>
          <p:cNvSpPr txBox="1"/>
          <p:nvPr/>
        </p:nvSpPr>
        <p:spPr>
          <a:xfrm>
            <a:off x="6815272" y="6119115"/>
            <a:ext cx="1213228"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（物的支援）給水支援の状況</a:t>
            </a:r>
            <a:endParaRPr kumimoji="1" lang="en-US" altLang="zh-TW" sz="600" dirty="0">
              <a:latin typeface="Meiryo UI" panose="020B0604030504040204" pitchFamily="50" charset="-128"/>
              <a:ea typeface="Meiryo UI" panose="020B0604030504040204" pitchFamily="50" charset="-128"/>
            </a:endParaRPr>
          </a:p>
        </p:txBody>
      </p:sp>
      <p:sp>
        <p:nvSpPr>
          <p:cNvPr id="222" name="正方形/長方形 221">
            <a:extLst>
              <a:ext uri="{FF2B5EF4-FFF2-40B4-BE49-F238E27FC236}">
                <a16:creationId xmlns:a16="http://schemas.microsoft.com/office/drawing/2014/main" id="{31AFF859-4E5F-46A5-B0D2-131765F4FCE9}"/>
              </a:ext>
            </a:extLst>
          </p:cNvPr>
          <p:cNvSpPr/>
          <p:nvPr/>
        </p:nvSpPr>
        <p:spPr>
          <a:xfrm>
            <a:off x="113715" y="4322053"/>
            <a:ext cx="1604431" cy="1139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災害時健康危機管理支援チーム養成研修として、</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DMAT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（災害派遣医療チーム）医師による訓練計画の立案についての講義とブラインド訓練を実施。</a:t>
            </a:r>
          </a:p>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年能登半島地震支援として、大阪府</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DHEAT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派遣。（能登北部保健所穴水町出張所　</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班、計</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名）、公衆衛生チーム派遣。（輪島市　</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班　計</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108</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　～</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3/27</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a:extLst>
              <a:ext uri="{FF2B5EF4-FFF2-40B4-BE49-F238E27FC236}">
                <a16:creationId xmlns:a16="http://schemas.microsoft.com/office/drawing/2014/main" id="{FCC2A440-ADAC-40A5-A13A-422FFCC04847}"/>
              </a:ext>
            </a:extLst>
          </p:cNvPr>
          <p:cNvSpPr txBox="1"/>
          <p:nvPr/>
        </p:nvSpPr>
        <p:spPr>
          <a:xfrm>
            <a:off x="8209038" y="4799683"/>
            <a:ext cx="1807450"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（人的支援）避難所運営支援（輪島中学校）</a:t>
            </a:r>
            <a:endParaRPr kumimoji="1" lang="en-US" altLang="zh-TW" sz="600" dirty="0">
              <a:latin typeface="Meiryo UI" panose="020B0604030504040204" pitchFamily="50" charset="-128"/>
              <a:ea typeface="Meiryo UI" panose="020B0604030504040204" pitchFamily="50" charset="-128"/>
            </a:endParaRPr>
          </a:p>
        </p:txBody>
      </p:sp>
      <p:sp>
        <p:nvSpPr>
          <p:cNvPr id="87" name="正方形/長方形 86">
            <a:extLst>
              <a:ext uri="{FF2B5EF4-FFF2-40B4-BE49-F238E27FC236}">
                <a16:creationId xmlns:a16="http://schemas.microsoft.com/office/drawing/2014/main" id="{8B37FF3B-01E8-49A4-B2DC-05A8B650CEF9}"/>
              </a:ext>
            </a:extLst>
          </p:cNvPr>
          <p:cNvSpPr/>
          <p:nvPr/>
        </p:nvSpPr>
        <p:spPr>
          <a:xfrm>
            <a:off x="3576514" y="4561447"/>
            <a:ext cx="2949835" cy="755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ü"/>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災害福祉支援ネットワーク会議の開催。</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ü"/>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京都府、奈良県と合同養成研修を</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回開催し、新たに</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名がチーム員登録。</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ü"/>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ステップアップ研修、コーディネーター研修の開催。</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ü"/>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枚方市及び池田市伏尾台の総合防災訓練練に参加。</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ü"/>
            </a:pP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R6</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年石川県能登半島地震支援として、金沢市内の</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次避難所へチーム員を</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名、のべ</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167</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名を派遣。</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pic>
        <p:nvPicPr>
          <p:cNvPr id="89" name="図 88">
            <a:extLst>
              <a:ext uri="{FF2B5EF4-FFF2-40B4-BE49-F238E27FC236}">
                <a16:creationId xmlns:a16="http://schemas.microsoft.com/office/drawing/2014/main" id="{66FDD6C4-0520-48A8-9ADD-6FF4C96EA547}"/>
              </a:ext>
            </a:extLst>
          </p:cNvPr>
          <p:cNvPicPr>
            <a:picLocks noChangeAspect="1"/>
          </p:cNvPicPr>
          <p:nvPr/>
        </p:nvPicPr>
        <p:blipFill rotWithShape="1">
          <a:blip r:embed="rId8"/>
          <a:srcRect t="3129"/>
          <a:stretch/>
        </p:blipFill>
        <p:spPr>
          <a:xfrm>
            <a:off x="3642211" y="5360363"/>
            <a:ext cx="972000" cy="1182162"/>
          </a:xfrm>
          <a:prstGeom prst="rect">
            <a:avLst/>
          </a:prstGeom>
        </p:spPr>
      </p:pic>
      <p:sp>
        <p:nvSpPr>
          <p:cNvPr id="90" name="テキスト ボックス 89">
            <a:extLst>
              <a:ext uri="{FF2B5EF4-FFF2-40B4-BE49-F238E27FC236}">
                <a16:creationId xmlns:a16="http://schemas.microsoft.com/office/drawing/2014/main" id="{1EEC9DCD-A4CD-4765-B97B-E4D4C8C46158}"/>
              </a:ext>
            </a:extLst>
          </p:cNvPr>
          <p:cNvSpPr txBox="1"/>
          <p:nvPr/>
        </p:nvSpPr>
        <p:spPr>
          <a:xfrm>
            <a:off x="3720766" y="6503899"/>
            <a:ext cx="976514"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a:t>
            </a:r>
            <a:r>
              <a:rPr kumimoji="1" lang="en-US" altLang="ja-JP" sz="600" dirty="0">
                <a:latin typeface="Meiryo UI" panose="020B0604030504040204" pitchFamily="50" charset="-128"/>
                <a:ea typeface="Meiryo UI" panose="020B0604030504040204" pitchFamily="50" charset="-128"/>
              </a:rPr>
              <a:t>DWAT</a:t>
            </a:r>
            <a:r>
              <a:rPr kumimoji="1" lang="ja-JP" altLang="en-US" sz="600" dirty="0">
                <a:latin typeface="Meiryo UI" panose="020B0604030504040204" pitchFamily="50" charset="-128"/>
                <a:ea typeface="Meiryo UI" panose="020B0604030504040204" pitchFamily="50" charset="-128"/>
              </a:rPr>
              <a:t>支援ブース）</a:t>
            </a:r>
            <a:endParaRPr kumimoji="1" lang="en-US" altLang="zh-TW" sz="600" dirty="0">
              <a:latin typeface="Meiryo UI" panose="020B0604030504040204" pitchFamily="50" charset="-128"/>
              <a:ea typeface="Meiryo UI" panose="020B0604030504040204" pitchFamily="50" charset="-128"/>
            </a:endParaRPr>
          </a:p>
        </p:txBody>
      </p:sp>
      <p:sp>
        <p:nvSpPr>
          <p:cNvPr id="92" name="テキスト ボックス 91">
            <a:extLst>
              <a:ext uri="{FF2B5EF4-FFF2-40B4-BE49-F238E27FC236}">
                <a16:creationId xmlns:a16="http://schemas.microsoft.com/office/drawing/2014/main" id="{47AE8C5C-0C69-49DA-8FD1-B989C0725D8E}"/>
              </a:ext>
            </a:extLst>
          </p:cNvPr>
          <p:cNvSpPr txBox="1"/>
          <p:nvPr/>
        </p:nvSpPr>
        <p:spPr>
          <a:xfrm>
            <a:off x="4884254" y="6503899"/>
            <a:ext cx="1609688"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（他自治体</a:t>
            </a:r>
            <a:r>
              <a:rPr kumimoji="1" lang="en-US" altLang="ja-JP" sz="600" dirty="0">
                <a:latin typeface="Meiryo UI" panose="020B0604030504040204" pitchFamily="50" charset="-128"/>
                <a:ea typeface="Meiryo UI" panose="020B0604030504040204" pitchFamily="50" charset="-128"/>
              </a:rPr>
              <a:t>DWAT</a:t>
            </a:r>
            <a:r>
              <a:rPr kumimoji="1" lang="ja-JP" altLang="en-US" sz="600" dirty="0">
                <a:latin typeface="Meiryo UI" panose="020B0604030504040204" pitchFamily="50" charset="-128"/>
                <a:ea typeface="Meiryo UI" panose="020B0604030504040204" pitchFamily="50" charset="-128"/>
              </a:rPr>
              <a:t>との合同ミーティング）</a:t>
            </a:r>
            <a:endParaRPr kumimoji="1" lang="en-US" altLang="zh-TW" sz="600" dirty="0">
              <a:latin typeface="Meiryo UI" panose="020B0604030504040204" pitchFamily="50" charset="-128"/>
              <a:ea typeface="Meiryo UI" panose="020B0604030504040204" pitchFamily="50" charset="-128"/>
            </a:endParaRPr>
          </a:p>
        </p:txBody>
      </p:sp>
      <p:pic>
        <p:nvPicPr>
          <p:cNvPr id="93" name="図 92">
            <a:extLst>
              <a:ext uri="{FF2B5EF4-FFF2-40B4-BE49-F238E27FC236}">
                <a16:creationId xmlns:a16="http://schemas.microsoft.com/office/drawing/2014/main" id="{A42E991B-439A-4B74-838A-8F9C6FD1D5C3}"/>
              </a:ext>
            </a:extLst>
          </p:cNvPr>
          <p:cNvPicPr>
            <a:picLocks noChangeAspect="1"/>
          </p:cNvPicPr>
          <p:nvPr/>
        </p:nvPicPr>
        <p:blipFill>
          <a:blip r:embed="rId9"/>
          <a:stretch>
            <a:fillRect/>
          </a:stretch>
        </p:blipFill>
        <p:spPr>
          <a:xfrm>
            <a:off x="8297644" y="3701539"/>
            <a:ext cx="1476000" cy="1107000"/>
          </a:xfrm>
          <a:prstGeom prst="rect">
            <a:avLst/>
          </a:prstGeom>
        </p:spPr>
      </p:pic>
      <p:sp>
        <p:nvSpPr>
          <p:cNvPr id="94" name="正方形/長方形 93">
            <a:extLst>
              <a:ext uri="{FF2B5EF4-FFF2-40B4-BE49-F238E27FC236}">
                <a16:creationId xmlns:a16="http://schemas.microsoft.com/office/drawing/2014/main" id="{31A5CFB8-02A5-48D7-94D3-3A8C78C7D7FD}"/>
              </a:ext>
            </a:extLst>
          </p:cNvPr>
          <p:cNvSpPr/>
          <p:nvPr/>
        </p:nvSpPr>
        <p:spPr>
          <a:xfrm>
            <a:off x="6874256" y="6638175"/>
            <a:ext cx="3331584" cy="111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000"/>
              </a:lnSpc>
            </a:pPr>
            <a:r>
              <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10"/>
              </a:rPr>
              <a:t>https://www.pref.osaka.lg.jp/o020090/shobobosai/r6_noto_hisaichshien/index.html</a:t>
            </a:r>
            <a:r>
              <a:rPr lang="ja-JP" altLang="en-US"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763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角丸四角形 200">
            <a:extLst>
              <a:ext uri="{FF2B5EF4-FFF2-40B4-BE49-F238E27FC236}">
                <a16:creationId xmlns:a16="http://schemas.microsoft.com/office/drawing/2014/main" id="{637E6011-6EB6-44E9-A439-F4343554C4D5}"/>
              </a:ext>
            </a:extLst>
          </p:cNvPr>
          <p:cNvSpPr/>
          <p:nvPr/>
        </p:nvSpPr>
        <p:spPr bwMode="gray">
          <a:xfrm>
            <a:off x="117240" y="1669291"/>
            <a:ext cx="2770299" cy="1667088"/>
          </a:xfrm>
          <a:prstGeom prst="roundRect">
            <a:avLst>
              <a:gd name="adj" fmla="val 5506"/>
            </a:avLst>
          </a:prstGeom>
          <a:solidFill>
            <a:schemeClr val="accent4">
              <a:lumMod val="20000"/>
              <a:lumOff val="80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角丸四角形 102"/>
          <p:cNvSpPr/>
          <p:nvPr/>
        </p:nvSpPr>
        <p:spPr bwMode="gray">
          <a:xfrm>
            <a:off x="62123" y="275724"/>
            <a:ext cx="4824000" cy="3204000"/>
          </a:xfrm>
          <a:prstGeom prst="roundRect">
            <a:avLst>
              <a:gd name="adj" fmla="val 1350"/>
            </a:avLst>
          </a:prstGeom>
          <a:no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102">
            <a:extLst>
              <a:ext uri="{FF2B5EF4-FFF2-40B4-BE49-F238E27FC236}">
                <a16:creationId xmlns:a16="http://schemas.microsoft.com/office/drawing/2014/main" id="{652F9084-DAF4-42DA-A44A-03C2C7BBAD75}"/>
              </a:ext>
            </a:extLst>
          </p:cNvPr>
          <p:cNvSpPr/>
          <p:nvPr/>
        </p:nvSpPr>
        <p:spPr bwMode="gray">
          <a:xfrm>
            <a:off x="5011791" y="264384"/>
            <a:ext cx="4824000" cy="3204000"/>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角丸四角形 126"/>
          <p:cNvSpPr/>
          <p:nvPr/>
        </p:nvSpPr>
        <p:spPr bwMode="gray">
          <a:xfrm>
            <a:off x="69851" y="3552951"/>
            <a:ext cx="4824000" cy="3204000"/>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角丸四角形 169"/>
          <p:cNvSpPr/>
          <p:nvPr/>
        </p:nvSpPr>
        <p:spPr bwMode="gray">
          <a:xfrm>
            <a:off x="5003538" y="3547514"/>
            <a:ext cx="4824000" cy="3204000"/>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4" name="正方形/長方形 3"/>
          <p:cNvSpPr/>
          <p:nvPr/>
        </p:nvSpPr>
        <p:spPr>
          <a:xfrm>
            <a:off x="0" y="2"/>
            <a:ext cx="9906000" cy="219153"/>
          </a:xfrm>
          <a:prstGeom prst="rect">
            <a:avLst/>
          </a:prstGeom>
          <a:solidFill>
            <a:schemeClr val="accent1">
              <a:lumMod val="75000"/>
            </a:schemeClr>
          </a:solidFill>
          <a:ln/>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5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a:t>
            </a:r>
            <a:r>
              <a:rPr lang="ja-JP" altLang="en-US" sz="1550" b="1">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なアクションの</a:t>
            </a:r>
            <a:r>
              <a:rPr lang="ja-JP" altLang="en-US" sz="15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進捗状況</a:t>
            </a:r>
          </a:p>
        </p:txBody>
      </p:sp>
      <p:sp>
        <p:nvSpPr>
          <p:cNvPr id="307" name="テキスト ボックス 306"/>
          <p:cNvSpPr txBox="1"/>
          <p:nvPr/>
        </p:nvSpPr>
        <p:spPr>
          <a:xfrm>
            <a:off x="500278" y="3636926"/>
            <a:ext cx="4452722" cy="234286"/>
          </a:xfrm>
          <a:prstGeom prst="rect">
            <a:avLst/>
          </a:prstGeom>
          <a:noFill/>
          <a:ln>
            <a:noFill/>
          </a:ln>
        </p:spPr>
        <p:txBody>
          <a:bodyPr wrap="square" lIns="72000" tIns="36000" rIns="36000" bIns="36000" rtlCol="0" anchor="ctr" anchorCtr="0">
            <a:spAutoFit/>
          </a:bodyPr>
          <a:lstStyle/>
          <a:p>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防災情報の収集・伝達機能の充実</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危機管理室</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308" name="角丸四角形 307"/>
          <p:cNvSpPr/>
          <p:nvPr/>
        </p:nvSpPr>
        <p:spPr>
          <a:xfrm>
            <a:off x="216298" y="4888004"/>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５年度実績</a:t>
            </a:r>
          </a:p>
        </p:txBody>
      </p:sp>
      <p:sp>
        <p:nvSpPr>
          <p:cNvPr id="85" name="楕円 84"/>
          <p:cNvSpPr/>
          <p:nvPr/>
        </p:nvSpPr>
        <p:spPr>
          <a:xfrm>
            <a:off x="208101" y="316663"/>
            <a:ext cx="311740"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6" name="楕円 85"/>
          <p:cNvSpPr/>
          <p:nvPr/>
        </p:nvSpPr>
        <p:spPr>
          <a:xfrm>
            <a:off x="180350" y="3609863"/>
            <a:ext cx="310063"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31</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156717" y="3617138"/>
            <a:ext cx="343561" cy="100027"/>
          </a:xfrm>
          <a:prstGeom prst="rect">
            <a:avLst/>
          </a:prstGeom>
          <a:noFill/>
        </p:spPr>
        <p:txBody>
          <a:bodyPr wrap="square" lIns="0" tIns="0" rIns="0" bIns="0" rtlCol="0">
            <a:spAutoFit/>
          </a:bodyPr>
          <a:lstStyle/>
          <a:p>
            <a:r>
              <a:rPr kumimoji="1" lang="ja-JP" altLang="en-US" sz="650" b="1" dirty="0">
                <a:ln w="3175">
                  <a:solidFill>
                    <a:schemeClr val="tx1"/>
                  </a:solidFill>
                </a:ln>
                <a:solidFill>
                  <a:schemeClr val="bg1"/>
                </a:solidFill>
                <a:effectLst>
                  <a:outerShdw blurRad="50800" dist="38100" algn="l" rotWithShape="0">
                    <a:prstClr val="black">
                      <a:alpha val="41000"/>
                    </a:prstClr>
                  </a:outerShdw>
                </a:effectLst>
                <a:latin typeface="Meiryo UI" panose="020B0604030504040204" pitchFamily="50" charset="-128"/>
                <a:ea typeface="Meiryo UI" panose="020B0604030504040204" pitchFamily="50" charset="-128"/>
              </a:rPr>
              <a:t>アクション</a:t>
            </a:r>
          </a:p>
        </p:txBody>
      </p:sp>
      <p:sp>
        <p:nvSpPr>
          <p:cNvPr id="89" name="テキスト ボックス 88"/>
          <p:cNvSpPr txBox="1"/>
          <p:nvPr/>
        </p:nvSpPr>
        <p:spPr>
          <a:xfrm>
            <a:off x="207866" y="306737"/>
            <a:ext cx="343561" cy="100027"/>
          </a:xfrm>
          <a:prstGeom prst="rect">
            <a:avLst/>
          </a:prstGeom>
          <a:noFill/>
        </p:spPr>
        <p:txBody>
          <a:bodyPr wrap="square" lIns="0" tIns="0" rIns="0" bIns="0" rtlCol="0">
            <a:spAutoFit/>
          </a:bodyPr>
          <a:lstStyle/>
          <a:p>
            <a:r>
              <a:rPr kumimoji="1" lang="ja-JP" altLang="en-US" sz="650" b="1" dirty="0">
                <a:ln w="3175">
                  <a:solidFill>
                    <a:schemeClr val="tx1"/>
                  </a:solidFill>
                </a:ln>
                <a:solidFill>
                  <a:schemeClr val="bg1"/>
                </a:solidFill>
                <a:effectLst>
                  <a:outerShdw blurRad="50800" dist="38100" dir="2700000" algn="tl">
                    <a:srgbClr val="000000">
                      <a:alpha val="41000"/>
                    </a:srgbClr>
                  </a:outerShdw>
                </a:effectLst>
                <a:latin typeface="Meiryo UI" panose="020B0604030504040204" pitchFamily="50" charset="-128"/>
                <a:ea typeface="Meiryo UI" panose="020B0604030504040204" pitchFamily="50" charset="-128"/>
              </a:rPr>
              <a:t>アクション</a:t>
            </a:r>
          </a:p>
        </p:txBody>
      </p:sp>
      <p:sp>
        <p:nvSpPr>
          <p:cNvPr id="110" name="角丸四角形 109"/>
          <p:cNvSpPr/>
          <p:nvPr/>
        </p:nvSpPr>
        <p:spPr>
          <a:xfrm>
            <a:off x="203521" y="4087784"/>
            <a:ext cx="866462" cy="17333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47" name="テキスト ボックス 146"/>
          <p:cNvSpPr txBox="1"/>
          <p:nvPr/>
        </p:nvSpPr>
        <p:spPr>
          <a:xfrm>
            <a:off x="5371943" y="3566981"/>
            <a:ext cx="4255795" cy="395869"/>
          </a:xfrm>
          <a:prstGeom prst="rect">
            <a:avLst/>
          </a:prstGeom>
          <a:noFill/>
          <a:ln>
            <a:noFill/>
          </a:ln>
        </p:spPr>
        <p:txBody>
          <a:bodyPr wrap="square" lIns="72000" tIns="36000" rIns="36000" bIns="36000" rtlCol="0" anchor="ctr" anchorCtr="0">
            <a:spAutoFit/>
          </a:bodyPr>
          <a:lstStyle/>
          <a:p>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災害発生時における電力確保のための電気自動車・燃料電池自動車等の利活用促進</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商工労働部・環境農林水産部</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53" name="楕円 152"/>
          <p:cNvSpPr/>
          <p:nvPr/>
        </p:nvSpPr>
        <p:spPr>
          <a:xfrm>
            <a:off x="5077368" y="3581087"/>
            <a:ext cx="270942"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52</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54" name="テキスト ボックス 153"/>
          <p:cNvSpPr txBox="1"/>
          <p:nvPr/>
        </p:nvSpPr>
        <p:spPr>
          <a:xfrm>
            <a:off x="5072525" y="3578954"/>
            <a:ext cx="343561" cy="100027"/>
          </a:xfrm>
          <a:prstGeom prst="rect">
            <a:avLst/>
          </a:prstGeom>
          <a:noFill/>
        </p:spPr>
        <p:txBody>
          <a:bodyPr wrap="square" lIns="0" tIns="0" rIns="0" bIns="0" rtlCol="0">
            <a:spAutoFit/>
          </a:bodyPr>
          <a:lstStyle/>
          <a:p>
            <a:r>
              <a:rPr kumimoji="1" lang="ja-JP" altLang="en-US" sz="650"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p>
        </p:txBody>
      </p:sp>
      <p:sp>
        <p:nvSpPr>
          <p:cNvPr id="155" name="正方形/長方形 154"/>
          <p:cNvSpPr/>
          <p:nvPr/>
        </p:nvSpPr>
        <p:spPr bwMode="gray">
          <a:xfrm>
            <a:off x="6267862" y="5547064"/>
            <a:ext cx="1742369" cy="247078"/>
          </a:xfrm>
          <a:prstGeom prst="rect">
            <a:avLst/>
          </a:prstGeom>
          <a:noFill/>
          <a:ln w="6350">
            <a:noFill/>
          </a:ln>
          <a:effectLst/>
        </p:spPr>
        <p:txBody>
          <a:bodyPr rot="0" spcFirstLastPara="0" vertOverflow="overflow" horzOverflow="overflow" vert="horz" wrap="square" lIns="36000" tIns="54000" rIns="36000" bIns="18000" numCol="1" spcCol="0" rtlCol="0" fromWordArt="0" anchor="ctr" anchorCtr="0" forceAA="0" compatLnSpc="1">
            <a:prstTxWarp prst="textNoShape">
              <a:avLst/>
            </a:prstTxWarp>
            <a:noAutofit/>
          </a:bodyPr>
          <a:lstStyle/>
          <a:p>
            <a:pPr algn="ctr"/>
            <a:endParaRPr lang="ja-JP" altLang="en-US" sz="600" b="1" dirty="0">
              <a:latin typeface="UD デジタル 教科書体 N-B" panose="02020700000000000000" pitchFamily="17" charset="-128"/>
              <a:ea typeface="UD デジタル 教科書体 N-B" panose="02020700000000000000" pitchFamily="17" charset="-128"/>
            </a:endParaRPr>
          </a:p>
        </p:txBody>
      </p:sp>
      <p:sp>
        <p:nvSpPr>
          <p:cNvPr id="158" name="正方形/長方形 157"/>
          <p:cNvSpPr/>
          <p:nvPr/>
        </p:nvSpPr>
        <p:spPr bwMode="gray">
          <a:xfrm>
            <a:off x="6093248" y="6330916"/>
            <a:ext cx="1223816" cy="247078"/>
          </a:xfrm>
          <a:prstGeom prst="rect">
            <a:avLst/>
          </a:prstGeom>
          <a:noFill/>
          <a:ln w="6350">
            <a:noFill/>
          </a:ln>
          <a:effectLst/>
        </p:spPr>
        <p:txBody>
          <a:bodyPr rot="0" spcFirstLastPara="0" vertOverflow="overflow" horzOverflow="overflow" vert="horz" wrap="square" lIns="36000" tIns="54000" rIns="36000" bIns="18000" numCol="1" spcCol="0" rtlCol="0" fromWordArt="0" anchor="ctr" anchorCtr="0" forceAA="0" compatLnSpc="1">
            <a:prstTxWarp prst="textNoShape">
              <a:avLst/>
            </a:prstTxWarp>
            <a:noAutofit/>
          </a:bodyPr>
          <a:lstStyle/>
          <a:p>
            <a:pPr algn="ctr"/>
            <a:endParaRPr lang="ja-JP" altLang="en-US" sz="600" b="1" dirty="0">
              <a:latin typeface="UD デジタル 教科書体 N-B" panose="02020700000000000000" pitchFamily="17" charset="-128"/>
              <a:ea typeface="UD デジタル 教科書体 N-B" panose="02020700000000000000" pitchFamily="17" charset="-128"/>
            </a:endParaRPr>
          </a:p>
        </p:txBody>
      </p:sp>
      <p:sp>
        <p:nvSpPr>
          <p:cNvPr id="163" name="テキスト ボックス 162"/>
          <p:cNvSpPr txBox="1"/>
          <p:nvPr/>
        </p:nvSpPr>
        <p:spPr>
          <a:xfrm>
            <a:off x="495751" y="315548"/>
            <a:ext cx="2911206" cy="395869"/>
          </a:xfrm>
          <a:prstGeom prst="rect">
            <a:avLst/>
          </a:prstGeom>
          <a:noFill/>
          <a:ln>
            <a:noFill/>
          </a:ln>
        </p:spPr>
        <p:txBody>
          <a:bodyPr wrap="square" lIns="72000" tIns="36000" rIns="36000" bIns="36000" rtlCol="0" anchor="ctr" anchorCtr="0">
            <a:spAutoFit/>
          </a:bodyPr>
          <a:lstStyle/>
          <a:p>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防潮堤の津波浸水対策の推進</a:t>
            </a:r>
            <a:endPar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都市整備部・環境農林水産部・大阪港湾局</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22" name="角丸四角形 121"/>
          <p:cNvSpPr/>
          <p:nvPr/>
        </p:nvSpPr>
        <p:spPr>
          <a:xfrm>
            <a:off x="230176" y="1235563"/>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５年度実績</a:t>
            </a:r>
          </a:p>
        </p:txBody>
      </p:sp>
      <p:sp>
        <p:nvSpPr>
          <p:cNvPr id="123" name="角丸四角形 122"/>
          <p:cNvSpPr/>
          <p:nvPr/>
        </p:nvSpPr>
        <p:spPr>
          <a:xfrm>
            <a:off x="214875" y="781765"/>
            <a:ext cx="866462" cy="17333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24" name="正方形/長方形 123"/>
          <p:cNvSpPr/>
          <p:nvPr/>
        </p:nvSpPr>
        <p:spPr>
          <a:xfrm>
            <a:off x="178926" y="977377"/>
            <a:ext cx="2822261" cy="370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防潮堤の基礎部にある液状化層を固化して変位・沈下をおさえる液状化対策工などの耐震・液状化対策を実施。</a:t>
            </a:r>
          </a:p>
          <a:p>
            <a:pPr marL="72000" indent="-72000">
              <a:lnSpc>
                <a:spcPts val="1000"/>
              </a:lnSpc>
              <a:buFont typeface="Wingdings" panose="05000000000000000000" pitchFamily="2" charset="2"/>
              <a:buChar char="Ø"/>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3" name="角丸四角形 172"/>
          <p:cNvSpPr/>
          <p:nvPr/>
        </p:nvSpPr>
        <p:spPr>
          <a:xfrm>
            <a:off x="5131252" y="3979476"/>
            <a:ext cx="866462" cy="17333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81" name="正方形/長方形 180"/>
          <p:cNvSpPr/>
          <p:nvPr/>
        </p:nvSpPr>
        <p:spPr>
          <a:xfrm>
            <a:off x="5118104" y="4179057"/>
            <a:ext cx="4524872" cy="242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年台風</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号来襲時に停電が数日間続き、住民生活や事業活動に影響が及んだところもあったため、災害時に電力を供給することもできる電気自動車（ＥＶ）や燃料電池自動車（ＦＣＶ）等の普及を促進する。</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正方形/長方形 191"/>
          <p:cNvSpPr/>
          <p:nvPr/>
        </p:nvSpPr>
        <p:spPr>
          <a:xfrm>
            <a:off x="5080004" y="4691600"/>
            <a:ext cx="1932158" cy="883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イベント等において</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車両を展示、非常用電源としての給電機能を</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自動車ディーラー各店舗にて、ゼロエミッション車の試乗、災害時にも役立つ給電体験等を府民に提供。</a:t>
            </a:r>
          </a:p>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おおさか電動車協働普及サポートネット参加のディーラー等と連携し、市町村等が実施する</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等の普及イベントを支援。</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3" name="角丸四角形 202"/>
          <p:cNvSpPr/>
          <p:nvPr/>
        </p:nvSpPr>
        <p:spPr>
          <a:xfrm>
            <a:off x="5131252" y="4482130"/>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R5</a:t>
            </a: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年度実績</a:t>
            </a:r>
          </a:p>
        </p:txBody>
      </p:sp>
      <p:sp>
        <p:nvSpPr>
          <p:cNvPr id="91" name="正方形/長方形 90"/>
          <p:cNvSpPr/>
          <p:nvPr/>
        </p:nvSpPr>
        <p:spPr>
          <a:xfrm>
            <a:off x="198123" y="5373841"/>
            <a:ext cx="2359967" cy="108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122472" y="553288"/>
            <a:ext cx="530915" cy="230832"/>
          </a:xfrm>
          <a:prstGeom prst="rect">
            <a:avLst/>
          </a:prstGeom>
          <a:noFill/>
        </p:spPr>
        <p:txBody>
          <a:bodyPr wrap="none" rtlCol="0">
            <a:spAutoFit/>
          </a:bodyPr>
          <a:lstStyle/>
          <a:p>
            <a:r>
              <a:rPr kumimoji="1" lang="en-US" altLang="ja-JP" sz="900" b="1" dirty="0">
                <a:solidFill>
                  <a:srgbClr val="FF0000"/>
                </a:solidFill>
                <a:latin typeface="Meiryo UI" panose="020B0604030504040204" pitchFamily="50" charset="-128"/>
                <a:ea typeface="Meiryo UI" panose="020B0604030504040204" pitchFamily="50" charset="-128"/>
              </a:rPr>
              <a:t>【</a:t>
            </a:r>
            <a:r>
              <a:rPr kumimoji="1" lang="ja-JP" altLang="en-US" sz="900" b="1" dirty="0">
                <a:solidFill>
                  <a:srgbClr val="FF0000"/>
                </a:solidFill>
                <a:latin typeface="Meiryo UI" panose="020B0604030504040204" pitchFamily="50" charset="-128"/>
                <a:ea typeface="Meiryo UI" panose="020B0604030504040204" pitchFamily="50" charset="-128"/>
              </a:rPr>
              <a:t>重点</a:t>
            </a:r>
            <a:r>
              <a:rPr kumimoji="1" lang="en-US" altLang="ja-JP" sz="900" b="1" dirty="0">
                <a:solidFill>
                  <a:srgbClr val="FF0000"/>
                </a:solidFill>
                <a:latin typeface="Meiryo UI" panose="020B0604030504040204" pitchFamily="50" charset="-128"/>
                <a:ea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endParaRPr>
          </a:p>
        </p:txBody>
      </p:sp>
      <p:sp>
        <p:nvSpPr>
          <p:cNvPr id="90" name="テキスト ボックス 89"/>
          <p:cNvSpPr txBox="1"/>
          <p:nvPr/>
        </p:nvSpPr>
        <p:spPr>
          <a:xfrm>
            <a:off x="7855079" y="6433090"/>
            <a:ext cx="168760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ＥＶ・ＦＣＶ 普及啓発用チラシ</a:t>
            </a:r>
            <a:endParaRPr kumimoji="1" lang="en-US" altLang="zh-TW" sz="600" dirty="0">
              <a:latin typeface="Meiryo UI" panose="020B0604030504040204" pitchFamily="50" charset="-128"/>
              <a:ea typeface="Meiryo UI" panose="020B0604030504040204" pitchFamily="50" charset="-128"/>
            </a:endParaRPr>
          </a:p>
        </p:txBody>
      </p:sp>
      <p:pic>
        <p:nvPicPr>
          <p:cNvPr id="63" name="図 62">
            <a:extLst>
              <a:ext uri="{FF2B5EF4-FFF2-40B4-BE49-F238E27FC236}">
                <a16:creationId xmlns:a16="http://schemas.microsoft.com/office/drawing/2014/main" id="{EAE393E1-C92E-4733-931D-9A053F79CC54}"/>
              </a:ext>
            </a:extLst>
          </p:cNvPr>
          <p:cNvPicPr>
            <a:picLocks noChangeAspect="1"/>
          </p:cNvPicPr>
          <p:nvPr/>
        </p:nvPicPr>
        <p:blipFill rotWithShape="1">
          <a:blip r:embed="rId3"/>
          <a:srcRect l="6277" t="17491" r="28969" b="5705"/>
          <a:stretch/>
        </p:blipFill>
        <p:spPr bwMode="gray">
          <a:xfrm>
            <a:off x="7079846" y="4637510"/>
            <a:ext cx="2664000" cy="1776534"/>
          </a:xfrm>
          <a:prstGeom prst="rect">
            <a:avLst/>
          </a:prstGeom>
          <a:ln w="25400">
            <a:solidFill>
              <a:schemeClr val="bg1">
                <a:lumMod val="95000"/>
              </a:schemeClr>
            </a:solidFill>
          </a:ln>
          <a:effectLst/>
        </p:spPr>
      </p:pic>
      <p:pic>
        <p:nvPicPr>
          <p:cNvPr id="6" name="図 5">
            <a:extLst>
              <a:ext uri="{FF2B5EF4-FFF2-40B4-BE49-F238E27FC236}">
                <a16:creationId xmlns:a16="http://schemas.microsoft.com/office/drawing/2014/main" id="{6F8B8A06-CC08-46C2-98BB-BA822256A365}"/>
              </a:ext>
            </a:extLst>
          </p:cNvPr>
          <p:cNvPicPr>
            <a:picLocks noChangeAspect="1"/>
          </p:cNvPicPr>
          <p:nvPr/>
        </p:nvPicPr>
        <p:blipFill rotWithShape="1">
          <a:blip r:embed="rId4"/>
          <a:srcRect l="4954" t="9907" r="14816" b="18616"/>
          <a:stretch/>
        </p:blipFill>
        <p:spPr>
          <a:xfrm>
            <a:off x="5105939" y="5651119"/>
            <a:ext cx="1346947" cy="1008000"/>
          </a:xfrm>
          <a:prstGeom prst="rect">
            <a:avLst/>
          </a:prstGeom>
        </p:spPr>
      </p:pic>
      <p:sp>
        <p:nvSpPr>
          <p:cNvPr id="67" name="テキスト ボックス 66">
            <a:extLst>
              <a:ext uri="{FF2B5EF4-FFF2-40B4-BE49-F238E27FC236}">
                <a16:creationId xmlns:a16="http://schemas.microsoft.com/office/drawing/2014/main" id="{BF222D08-46BC-447F-9ECF-7D1D5CC9CAFA}"/>
              </a:ext>
            </a:extLst>
          </p:cNvPr>
          <p:cNvSpPr txBox="1"/>
          <p:nvPr/>
        </p:nvSpPr>
        <p:spPr>
          <a:xfrm>
            <a:off x="6391718" y="6057996"/>
            <a:ext cx="732132" cy="646331"/>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ワイヤレス充電システムの展示と電気自動車からの給電による動画上映（大阪オートメッセ</a:t>
            </a:r>
            <a:r>
              <a:rPr kumimoji="1" lang="en-US" altLang="ja-JP" sz="600" dirty="0">
                <a:latin typeface="Meiryo UI" panose="020B0604030504040204" pitchFamily="50" charset="-128"/>
                <a:ea typeface="Meiryo UI" panose="020B0604030504040204" pitchFamily="50" charset="-128"/>
              </a:rPr>
              <a:t>2024</a:t>
            </a:r>
            <a:r>
              <a:rPr kumimoji="1" lang="ja-JP" altLang="en-US" sz="600" dirty="0">
                <a:latin typeface="Meiryo UI" panose="020B0604030504040204" pitchFamily="50" charset="-128"/>
                <a:ea typeface="Meiryo UI" panose="020B0604030504040204" pitchFamily="50" charset="-128"/>
              </a:rPr>
              <a:t>）</a:t>
            </a:r>
            <a:endParaRPr kumimoji="1" lang="en-US" altLang="zh-TW" sz="600" dirty="0">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71ED7A3E-23B8-487E-BB97-D7FEB7F07AAE}"/>
              </a:ext>
            </a:extLst>
          </p:cNvPr>
          <p:cNvSpPr txBox="1"/>
          <p:nvPr/>
        </p:nvSpPr>
        <p:spPr>
          <a:xfrm>
            <a:off x="69662" y="3858666"/>
            <a:ext cx="530915" cy="230832"/>
          </a:xfrm>
          <a:prstGeom prst="rect">
            <a:avLst/>
          </a:prstGeom>
          <a:noFill/>
        </p:spPr>
        <p:txBody>
          <a:bodyPr wrap="none" rtlCol="0">
            <a:spAutoFit/>
          </a:bodyPr>
          <a:lstStyle/>
          <a:p>
            <a:r>
              <a:rPr kumimoji="1" lang="en-US" altLang="ja-JP" sz="900" b="1" dirty="0">
                <a:solidFill>
                  <a:srgbClr val="FF0000"/>
                </a:solidFill>
                <a:latin typeface="Meiryo UI" panose="020B0604030504040204" pitchFamily="50" charset="-128"/>
                <a:ea typeface="Meiryo UI" panose="020B0604030504040204" pitchFamily="50" charset="-128"/>
              </a:rPr>
              <a:t>【</a:t>
            </a:r>
            <a:r>
              <a:rPr kumimoji="1" lang="ja-JP" altLang="en-US" sz="900" b="1" dirty="0">
                <a:solidFill>
                  <a:srgbClr val="FF0000"/>
                </a:solidFill>
                <a:latin typeface="Meiryo UI" panose="020B0604030504040204" pitchFamily="50" charset="-128"/>
                <a:ea typeface="Meiryo UI" panose="020B0604030504040204" pitchFamily="50" charset="-128"/>
              </a:rPr>
              <a:t>重点</a:t>
            </a:r>
            <a:r>
              <a:rPr kumimoji="1" lang="en-US" altLang="ja-JP" sz="900" b="1" dirty="0">
                <a:solidFill>
                  <a:srgbClr val="FF0000"/>
                </a:solidFill>
                <a:latin typeface="Meiryo UI" panose="020B0604030504040204" pitchFamily="50" charset="-128"/>
                <a:ea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endParaRPr>
          </a:p>
        </p:txBody>
      </p:sp>
      <p:sp>
        <p:nvSpPr>
          <p:cNvPr id="94" name="楕円 93">
            <a:extLst>
              <a:ext uri="{FF2B5EF4-FFF2-40B4-BE49-F238E27FC236}">
                <a16:creationId xmlns:a16="http://schemas.microsoft.com/office/drawing/2014/main" id="{3148BB7E-BD2D-4556-9839-EA8EE5AD8C26}"/>
              </a:ext>
            </a:extLst>
          </p:cNvPr>
          <p:cNvSpPr/>
          <p:nvPr/>
        </p:nvSpPr>
        <p:spPr>
          <a:xfrm>
            <a:off x="5072151" y="316663"/>
            <a:ext cx="311740"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8</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0" name="テキスト ボックス 99">
            <a:extLst>
              <a:ext uri="{FF2B5EF4-FFF2-40B4-BE49-F238E27FC236}">
                <a16:creationId xmlns:a16="http://schemas.microsoft.com/office/drawing/2014/main" id="{4D0069F6-E0E5-47E4-BE29-43874B4D3390}"/>
              </a:ext>
            </a:extLst>
          </p:cNvPr>
          <p:cNvSpPr txBox="1"/>
          <p:nvPr/>
        </p:nvSpPr>
        <p:spPr>
          <a:xfrm>
            <a:off x="5456880" y="323335"/>
            <a:ext cx="4253223" cy="234286"/>
          </a:xfrm>
          <a:prstGeom prst="rect">
            <a:avLst/>
          </a:prstGeom>
          <a:noFill/>
          <a:ln>
            <a:noFill/>
          </a:ln>
        </p:spPr>
        <p:txBody>
          <a:bodyPr wrap="square" lIns="72000" tIns="36000" rIns="36000" bIns="36000" rtlCol="0" anchor="ctr" anchorCtr="0">
            <a:spAutoFit/>
          </a:bodyPr>
          <a:lstStyle/>
          <a:p>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ため池防災・減災対策の推進 </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環境農林水産部</a:t>
            </a:r>
            <a:r>
              <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01" name="テキスト ボックス 100">
            <a:extLst>
              <a:ext uri="{FF2B5EF4-FFF2-40B4-BE49-F238E27FC236}">
                <a16:creationId xmlns:a16="http://schemas.microsoft.com/office/drawing/2014/main" id="{565950C0-FEBE-46EA-B705-84B91632B772}"/>
              </a:ext>
            </a:extLst>
          </p:cNvPr>
          <p:cNvSpPr txBox="1"/>
          <p:nvPr/>
        </p:nvSpPr>
        <p:spPr>
          <a:xfrm>
            <a:off x="4986522" y="553288"/>
            <a:ext cx="530915" cy="230832"/>
          </a:xfrm>
          <a:prstGeom prst="rect">
            <a:avLst/>
          </a:prstGeom>
          <a:noFill/>
        </p:spPr>
        <p:txBody>
          <a:bodyPr wrap="none" rtlCol="0">
            <a:spAutoFit/>
          </a:bodyPr>
          <a:lstStyle/>
          <a:p>
            <a:r>
              <a:rPr kumimoji="1" lang="en-US" altLang="ja-JP" sz="900" b="1" dirty="0">
                <a:solidFill>
                  <a:srgbClr val="FF0000"/>
                </a:solidFill>
                <a:latin typeface="Meiryo UI" panose="020B0604030504040204" pitchFamily="50" charset="-128"/>
                <a:ea typeface="Meiryo UI" panose="020B0604030504040204" pitchFamily="50" charset="-128"/>
              </a:rPr>
              <a:t>【</a:t>
            </a:r>
            <a:r>
              <a:rPr kumimoji="1" lang="ja-JP" altLang="en-US" sz="900" b="1" dirty="0">
                <a:solidFill>
                  <a:srgbClr val="FF0000"/>
                </a:solidFill>
                <a:latin typeface="Meiryo UI" panose="020B0604030504040204" pitchFamily="50" charset="-128"/>
                <a:ea typeface="Meiryo UI" panose="020B0604030504040204" pitchFamily="50" charset="-128"/>
              </a:rPr>
              <a:t>重点</a:t>
            </a:r>
            <a:r>
              <a:rPr kumimoji="1" lang="en-US" altLang="ja-JP" sz="900" b="1" dirty="0">
                <a:solidFill>
                  <a:srgbClr val="FF0000"/>
                </a:solidFill>
                <a:latin typeface="Meiryo UI" panose="020B0604030504040204" pitchFamily="50" charset="-128"/>
                <a:ea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51E17290-7AEA-4429-BE20-E065B3EDFB29}"/>
              </a:ext>
            </a:extLst>
          </p:cNvPr>
          <p:cNvSpPr txBox="1"/>
          <p:nvPr/>
        </p:nvSpPr>
        <p:spPr>
          <a:xfrm>
            <a:off x="5103743" y="306737"/>
            <a:ext cx="343561" cy="100027"/>
          </a:xfrm>
          <a:prstGeom prst="rect">
            <a:avLst/>
          </a:prstGeom>
          <a:noFill/>
        </p:spPr>
        <p:txBody>
          <a:bodyPr wrap="square" lIns="0" tIns="0" rIns="0" bIns="0" rtlCol="0">
            <a:spAutoFit/>
          </a:bodyPr>
          <a:lstStyle/>
          <a:p>
            <a:r>
              <a:rPr kumimoji="1" lang="ja-JP" altLang="en-US" sz="650" b="1" dirty="0">
                <a:ln w="3175">
                  <a:solidFill>
                    <a:schemeClr val="tx1"/>
                  </a:solidFill>
                </a:ln>
                <a:solidFill>
                  <a:schemeClr val="bg1"/>
                </a:solidFill>
                <a:effectLst>
                  <a:outerShdw blurRad="50800" dist="38100" dir="2700000" algn="tl">
                    <a:srgbClr val="000000">
                      <a:alpha val="41000"/>
                    </a:srgbClr>
                  </a:outerShdw>
                </a:effectLst>
                <a:latin typeface="Meiryo UI" panose="020B0604030504040204" pitchFamily="50" charset="-128"/>
                <a:ea typeface="Meiryo UI" panose="020B0604030504040204" pitchFamily="50" charset="-128"/>
              </a:rPr>
              <a:t>アクション</a:t>
            </a:r>
          </a:p>
        </p:txBody>
      </p:sp>
      <p:sp>
        <p:nvSpPr>
          <p:cNvPr id="109" name="角丸四角形 202">
            <a:extLst>
              <a:ext uri="{FF2B5EF4-FFF2-40B4-BE49-F238E27FC236}">
                <a16:creationId xmlns:a16="http://schemas.microsoft.com/office/drawing/2014/main" id="{9CBF17FA-41D5-4157-9018-4679185B2C60}"/>
              </a:ext>
            </a:extLst>
          </p:cNvPr>
          <p:cNvSpPr/>
          <p:nvPr/>
        </p:nvSpPr>
        <p:spPr>
          <a:xfrm>
            <a:off x="5131252" y="1829258"/>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R5</a:t>
            </a: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年度実績</a:t>
            </a:r>
          </a:p>
        </p:txBody>
      </p:sp>
      <p:sp>
        <p:nvSpPr>
          <p:cNvPr id="68" name="正方形/長方形 67">
            <a:extLst>
              <a:ext uri="{FF2B5EF4-FFF2-40B4-BE49-F238E27FC236}">
                <a16:creationId xmlns:a16="http://schemas.microsoft.com/office/drawing/2014/main" id="{2C4521BD-FC30-4E87-B2C5-3ED0310B74C9}"/>
              </a:ext>
            </a:extLst>
          </p:cNvPr>
          <p:cNvSpPr/>
          <p:nvPr/>
        </p:nvSpPr>
        <p:spPr>
          <a:xfrm>
            <a:off x="1477817" y="4858279"/>
            <a:ext cx="1982653" cy="1839103"/>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5C3F8912-882F-434A-B01C-D6032A112DD6}"/>
              </a:ext>
            </a:extLst>
          </p:cNvPr>
          <p:cNvSpPr/>
          <p:nvPr/>
        </p:nvSpPr>
        <p:spPr>
          <a:xfrm>
            <a:off x="197727" y="1460338"/>
            <a:ext cx="1840871" cy="115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000"/>
              </a:lnSpc>
            </a:pPr>
            <a:r>
              <a:rPr kumimoji="1" lang="ja-JP" altLang="en-US" sz="750" dirty="0">
                <a:solidFill>
                  <a:schemeClr val="tx1"/>
                </a:solidFill>
                <a:latin typeface="Meiryo UI" panose="020B0604030504040204" pitchFamily="50" charset="-128"/>
                <a:ea typeface="Meiryo UI" panose="020B0604030504040204" pitchFamily="50" charset="-128"/>
              </a:rPr>
              <a:t>➢六軒家川</a:t>
            </a:r>
            <a:r>
              <a:rPr kumimoji="1" lang="en-US" altLang="ja-JP" sz="750" dirty="0">
                <a:solidFill>
                  <a:schemeClr val="tx1"/>
                </a:solidFill>
                <a:latin typeface="Meiryo UI" panose="020B0604030504040204" pitchFamily="50" charset="-128"/>
                <a:ea typeface="Meiryo UI" panose="020B0604030504040204" pitchFamily="50" charset="-128"/>
              </a:rPr>
              <a:t>(L=0.1km)</a:t>
            </a:r>
            <a:r>
              <a:rPr kumimoji="1" lang="ja-JP" altLang="en-US" sz="750" dirty="0">
                <a:solidFill>
                  <a:schemeClr val="tx1"/>
                </a:solidFill>
                <a:latin typeface="Meiryo UI" panose="020B0604030504040204" pitchFamily="50" charset="-128"/>
                <a:ea typeface="Meiryo UI" panose="020B0604030504040204" pitchFamily="50" charset="-128"/>
              </a:rPr>
              <a:t>　</a:t>
            </a:r>
            <a:endParaRPr kumimoji="1" lang="en-US" altLang="ja-JP" sz="750" b="1" u="sng" dirty="0">
              <a:solidFill>
                <a:schemeClr val="tx1"/>
              </a:solidFill>
              <a:latin typeface="Meiryo UI" panose="020B0604030504040204" pitchFamily="50" charset="-128"/>
              <a:ea typeface="Meiryo UI" panose="020B0604030504040204" pitchFamily="50" charset="-128"/>
            </a:endParaRPr>
          </a:p>
        </p:txBody>
      </p:sp>
      <p:sp>
        <p:nvSpPr>
          <p:cNvPr id="121" name="正方形/長方形 120">
            <a:extLst>
              <a:ext uri="{FF2B5EF4-FFF2-40B4-BE49-F238E27FC236}">
                <a16:creationId xmlns:a16="http://schemas.microsoft.com/office/drawing/2014/main" id="{35CA8BB0-CFA6-4B7D-9231-8E730DCB2BBE}"/>
              </a:ext>
            </a:extLst>
          </p:cNvPr>
          <p:cNvSpPr/>
          <p:nvPr/>
        </p:nvSpPr>
        <p:spPr>
          <a:xfrm>
            <a:off x="5085104" y="1017045"/>
            <a:ext cx="2037561" cy="681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900"/>
              </a:lnSpc>
            </a:pPr>
            <a:r>
              <a:rPr kumimoji="1" lang="ja-JP" altLang="en-US" sz="700" dirty="0">
                <a:solidFill>
                  <a:schemeClr val="tx1"/>
                </a:solidFill>
                <a:latin typeface="Meiryo UI" panose="020B0604030504040204" pitchFamily="50" charset="-128"/>
                <a:ea typeface="Meiryo UI" panose="020B0604030504040204" pitchFamily="50" charset="-128"/>
              </a:rPr>
              <a:t>➢大阪府ため池防災・減災アクションプランに基づき、対象ため池の耐震診断を計画的に実施するとともに、診断結果を踏まえ必要な耐震対策を実施。</a:t>
            </a:r>
          </a:p>
          <a:p>
            <a:pPr>
              <a:lnSpc>
                <a:spcPts val="900"/>
              </a:lnSpc>
            </a:pPr>
            <a:r>
              <a:rPr kumimoji="1" lang="ja-JP" altLang="en-US" sz="700" dirty="0">
                <a:solidFill>
                  <a:schemeClr val="tx1"/>
                </a:solidFill>
                <a:latin typeface="Meiryo UI" panose="020B0604030504040204" pitchFamily="50" charset="-128"/>
                <a:ea typeface="Meiryo UI" panose="020B0604030504040204" pitchFamily="50" charset="-128"/>
              </a:rPr>
              <a:t>➢ソフト対策も含めた総合的な減災対策を推進するため、対象ため池の所在市町村に対して、ため池ハザードマップの作成、住民周知及び活用を働きかける。</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131" name="テキスト ボックス 130">
            <a:extLst>
              <a:ext uri="{FF2B5EF4-FFF2-40B4-BE49-F238E27FC236}">
                <a16:creationId xmlns:a16="http://schemas.microsoft.com/office/drawing/2014/main" id="{0843043F-0688-43BA-AFEB-969D96488369}"/>
              </a:ext>
            </a:extLst>
          </p:cNvPr>
          <p:cNvSpPr txBox="1"/>
          <p:nvPr/>
        </p:nvSpPr>
        <p:spPr>
          <a:xfrm>
            <a:off x="3210594" y="309368"/>
            <a:ext cx="530455" cy="211203"/>
          </a:xfrm>
          <a:prstGeom prst="rect">
            <a:avLst/>
          </a:prstGeom>
          <a:noFill/>
          <a:ln>
            <a:noFill/>
          </a:ln>
        </p:spPr>
        <p:txBody>
          <a:bodyPr wrap="square" lIns="72000" tIns="36000" rIns="36000" bIns="36000" rtlCol="0" anchor="ctr" anchorCtr="0">
            <a:spAutoFit/>
          </a:bodyPr>
          <a:lstStyle/>
          <a:p>
            <a:r>
              <a:rPr lang="en-US" altLang="ja-JP"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Before</a:t>
            </a:r>
          </a:p>
        </p:txBody>
      </p:sp>
      <p:sp>
        <p:nvSpPr>
          <p:cNvPr id="134" name="正方形/長方形 133">
            <a:extLst>
              <a:ext uri="{FF2B5EF4-FFF2-40B4-BE49-F238E27FC236}">
                <a16:creationId xmlns:a16="http://schemas.microsoft.com/office/drawing/2014/main" id="{D54417B5-C86C-41C3-AA77-905438C41A06}"/>
              </a:ext>
            </a:extLst>
          </p:cNvPr>
          <p:cNvSpPr/>
          <p:nvPr/>
        </p:nvSpPr>
        <p:spPr>
          <a:xfrm>
            <a:off x="5085124" y="2097845"/>
            <a:ext cx="1375369" cy="1359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000"/>
              </a:lnSpc>
            </a:pPr>
            <a:r>
              <a:rPr kumimoji="1" lang="ja-JP" altLang="en-US" sz="700" dirty="0">
                <a:solidFill>
                  <a:schemeClr val="tx1"/>
                </a:solidFill>
                <a:latin typeface="Meiryo UI" panose="020B0604030504040204" pitchFamily="50" charset="-128"/>
                <a:ea typeface="Meiryo UI" panose="020B0604030504040204" pitchFamily="50" charset="-128"/>
              </a:rPr>
              <a:t>➢大阪府ため池防災・減災アクションプランに基づく耐震診断を</a:t>
            </a:r>
            <a:r>
              <a:rPr kumimoji="1" lang="en-US" altLang="ja-JP" sz="700" dirty="0">
                <a:solidFill>
                  <a:schemeClr val="tx1"/>
                </a:solidFill>
                <a:latin typeface="Meiryo UI" panose="020B0604030504040204" pitchFamily="50" charset="-128"/>
                <a:ea typeface="Meiryo UI" panose="020B0604030504040204" pitchFamily="50" charset="-128"/>
              </a:rPr>
              <a:t>27</a:t>
            </a:r>
            <a:r>
              <a:rPr kumimoji="1" lang="ja-JP" altLang="en-US" sz="700" dirty="0">
                <a:solidFill>
                  <a:schemeClr val="tx1"/>
                </a:solidFill>
                <a:latin typeface="Meiryo UI" panose="020B0604030504040204" pitchFamily="50" charset="-128"/>
                <a:ea typeface="Meiryo UI" panose="020B0604030504040204" pitchFamily="50" charset="-128"/>
              </a:rPr>
              <a:t>箇所実施。</a:t>
            </a:r>
          </a:p>
          <a:p>
            <a:pPr>
              <a:lnSpc>
                <a:spcPts val="1000"/>
              </a:lnSpc>
            </a:pPr>
            <a:r>
              <a:rPr kumimoji="1" lang="ja-JP" altLang="en-US" sz="700" dirty="0">
                <a:solidFill>
                  <a:schemeClr val="tx1"/>
                </a:solidFill>
                <a:latin typeface="Meiryo UI" panose="020B0604030504040204" pitchFamily="50" charset="-128"/>
                <a:ea typeface="Meiryo UI" panose="020B0604030504040204" pitchFamily="50" charset="-128"/>
              </a:rPr>
              <a:t>➢診断結果を踏まえた低⽔位管理や耐震補強等の必要な対策を実施。</a:t>
            </a:r>
          </a:p>
          <a:p>
            <a:pPr>
              <a:lnSpc>
                <a:spcPts val="1000"/>
              </a:lnSpc>
            </a:pPr>
            <a:r>
              <a:rPr kumimoji="1" lang="ja-JP" altLang="en-US" sz="700" dirty="0">
                <a:solidFill>
                  <a:schemeClr val="tx1"/>
                </a:solidFill>
                <a:latin typeface="Meiryo UI" panose="020B0604030504040204" pitchFamily="50" charset="-128"/>
                <a:ea typeface="Meiryo UI" panose="020B0604030504040204" pitchFamily="50" charset="-128"/>
              </a:rPr>
              <a:t>➢市町村においてハザードマップの作成、住⺠周知及び活⽤を</a:t>
            </a:r>
            <a:r>
              <a:rPr kumimoji="1" lang="en-US" altLang="ja-JP" sz="700" dirty="0">
                <a:solidFill>
                  <a:schemeClr val="tx1"/>
                </a:solidFill>
                <a:latin typeface="Meiryo UI" panose="020B0604030504040204" pitchFamily="50" charset="-128"/>
                <a:ea typeface="Meiryo UI" panose="020B0604030504040204" pitchFamily="50" charset="-128"/>
              </a:rPr>
              <a:t>33</a:t>
            </a:r>
            <a:r>
              <a:rPr kumimoji="1" lang="ja-JP" altLang="en-US" sz="700" dirty="0">
                <a:solidFill>
                  <a:schemeClr val="tx1"/>
                </a:solidFill>
                <a:latin typeface="Meiryo UI" panose="020B0604030504040204" pitchFamily="50" charset="-128"/>
                <a:ea typeface="Meiryo UI" panose="020B0604030504040204" pitchFamily="50" charset="-128"/>
              </a:rPr>
              <a:t>箇所実施。</a:t>
            </a:r>
            <a:endParaRPr kumimoji="1" lang="en-US" altLang="ja-JP" sz="7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700" dirty="0">
                <a:solidFill>
                  <a:schemeClr val="tx1"/>
                </a:solidFill>
                <a:latin typeface="Meiryo UI" panose="020B0604030504040204" pitchFamily="50" charset="-128"/>
                <a:ea typeface="Meiryo UI" panose="020B0604030504040204" pitchFamily="50" charset="-128"/>
              </a:rPr>
              <a:t>➢ため池管理者を対象に、日常点検や異常発見時の対応に関する研修会を実施。</a:t>
            </a:r>
          </a:p>
          <a:p>
            <a:pPr>
              <a:lnSpc>
                <a:spcPts val="1000"/>
              </a:lnSpc>
            </a:pPr>
            <a:endParaRPr kumimoji="1" lang="en-US" altLang="ja-JP" sz="700" dirty="0">
              <a:solidFill>
                <a:schemeClr val="tx1"/>
              </a:solidFill>
              <a:latin typeface="Meiryo UI" panose="020B0604030504040204" pitchFamily="50" charset="-128"/>
              <a:ea typeface="Meiryo UI" panose="020B0604030504040204" pitchFamily="50" charset="-128"/>
            </a:endParaRPr>
          </a:p>
          <a:p>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137" name="テキスト ボックス 136">
            <a:extLst>
              <a:ext uri="{FF2B5EF4-FFF2-40B4-BE49-F238E27FC236}">
                <a16:creationId xmlns:a16="http://schemas.microsoft.com/office/drawing/2014/main" id="{21F83150-AAE1-406F-BB09-A94D293204FE}"/>
              </a:ext>
            </a:extLst>
          </p:cNvPr>
          <p:cNvSpPr txBox="1"/>
          <p:nvPr/>
        </p:nvSpPr>
        <p:spPr>
          <a:xfrm>
            <a:off x="54312" y="4245342"/>
            <a:ext cx="3402004" cy="630942"/>
          </a:xfrm>
          <a:prstGeom prst="rect">
            <a:avLst/>
          </a:prstGeom>
          <a:noFill/>
        </p:spPr>
        <p:txBody>
          <a:bodyPr wrap="square" rtlCol="0">
            <a:spAutoFit/>
          </a:bodyPr>
          <a:lstStyle/>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防災情報を迅速かつ的確に収集し、初動期における応急対策を適切に行うため、大阪府防災情報システムを運用するとともに、機能の充実を図る。</a:t>
            </a: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おおさか防災ネットを活用するとともに、</a:t>
            </a:r>
            <a:r>
              <a:rPr kumimoji="1" lang="en-US" altLang="ja-JP" sz="700" dirty="0">
                <a:latin typeface="Meiryo UI" panose="020B0604030504040204" pitchFamily="50" charset="-128"/>
                <a:ea typeface="Meiryo UI" panose="020B0604030504040204" pitchFamily="50" charset="-128"/>
              </a:rPr>
              <a:t>SNS</a:t>
            </a:r>
            <a:r>
              <a:rPr kumimoji="1" lang="ja-JP" altLang="en-US" sz="700" dirty="0">
                <a:latin typeface="Meiryo UI" panose="020B0604030504040204" pitchFamily="50" charset="-128"/>
                <a:ea typeface="Meiryo UI" panose="020B0604030504040204" pitchFamily="50" charset="-128"/>
              </a:rPr>
              <a:t>等の府民からの情報の活用方策を検討する等、情報収集手段の多重化に取り組む。</a:t>
            </a: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災害時の行政間、住民等への情報発信方法の検討や見せ方の改善を行う。</a:t>
            </a:r>
            <a:endParaRPr kumimoji="1" lang="en-US" altLang="zh-TW" sz="700" dirty="0">
              <a:latin typeface="Meiryo UI" panose="020B0604030504040204" pitchFamily="50" charset="-128"/>
              <a:ea typeface="Meiryo UI" panose="020B0604030504040204" pitchFamily="50" charset="-128"/>
            </a:endParaRPr>
          </a:p>
        </p:txBody>
      </p:sp>
      <p:sp>
        <p:nvSpPr>
          <p:cNvPr id="138" name="角丸四角形 95">
            <a:extLst>
              <a:ext uri="{FF2B5EF4-FFF2-40B4-BE49-F238E27FC236}">
                <a16:creationId xmlns:a16="http://schemas.microsoft.com/office/drawing/2014/main" id="{6807ABF3-405F-40BE-92CD-436D332B6EBE}"/>
              </a:ext>
            </a:extLst>
          </p:cNvPr>
          <p:cNvSpPr/>
          <p:nvPr/>
        </p:nvSpPr>
        <p:spPr>
          <a:xfrm>
            <a:off x="7347534" y="7467601"/>
            <a:ext cx="2487066" cy="16898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rPr>
              <a:t>　　　　</a:t>
            </a:r>
          </a:p>
        </p:txBody>
      </p:sp>
      <p:pic>
        <p:nvPicPr>
          <p:cNvPr id="148" name="図 147">
            <a:extLst>
              <a:ext uri="{FF2B5EF4-FFF2-40B4-BE49-F238E27FC236}">
                <a16:creationId xmlns:a16="http://schemas.microsoft.com/office/drawing/2014/main" id="{E4811431-C0A0-4F10-B7D6-BABD2D2F4456}"/>
              </a:ext>
            </a:extLst>
          </p:cNvPr>
          <p:cNvPicPr>
            <a:picLocks noChangeAspect="1"/>
          </p:cNvPicPr>
          <p:nvPr/>
        </p:nvPicPr>
        <p:blipFill rotWithShape="1">
          <a:blip r:embed="rId5"/>
          <a:srcRect l="21969" t="10892" r="18016" b="57385"/>
          <a:stretch/>
        </p:blipFill>
        <p:spPr>
          <a:xfrm>
            <a:off x="3263654" y="728735"/>
            <a:ext cx="1512000" cy="1070747"/>
          </a:xfrm>
          <a:prstGeom prst="rect">
            <a:avLst/>
          </a:prstGeom>
        </p:spPr>
      </p:pic>
      <p:pic>
        <p:nvPicPr>
          <p:cNvPr id="149" name="図 148">
            <a:extLst>
              <a:ext uri="{FF2B5EF4-FFF2-40B4-BE49-F238E27FC236}">
                <a16:creationId xmlns:a16="http://schemas.microsoft.com/office/drawing/2014/main" id="{1044D8F9-C137-4CAA-AF3A-759396E95397}"/>
              </a:ext>
            </a:extLst>
          </p:cNvPr>
          <p:cNvPicPr>
            <a:picLocks noChangeAspect="1"/>
          </p:cNvPicPr>
          <p:nvPr/>
        </p:nvPicPr>
        <p:blipFill rotWithShape="1">
          <a:blip r:embed="rId5"/>
          <a:srcRect l="21620" t="64080" r="18544" b="3897"/>
          <a:stretch/>
        </p:blipFill>
        <p:spPr>
          <a:xfrm>
            <a:off x="3219234" y="2264514"/>
            <a:ext cx="1584000" cy="1135773"/>
          </a:xfrm>
          <a:prstGeom prst="rect">
            <a:avLst/>
          </a:prstGeom>
        </p:spPr>
      </p:pic>
      <p:sp>
        <p:nvSpPr>
          <p:cNvPr id="150" name="テキスト ボックス 149">
            <a:extLst>
              <a:ext uri="{FF2B5EF4-FFF2-40B4-BE49-F238E27FC236}">
                <a16:creationId xmlns:a16="http://schemas.microsoft.com/office/drawing/2014/main" id="{38EF4DCA-D2D9-402F-8AB6-9DB9EBD1D160}"/>
              </a:ext>
            </a:extLst>
          </p:cNvPr>
          <p:cNvSpPr txBox="1"/>
          <p:nvPr/>
        </p:nvSpPr>
        <p:spPr>
          <a:xfrm>
            <a:off x="2952219" y="1953106"/>
            <a:ext cx="530455" cy="211203"/>
          </a:xfrm>
          <a:prstGeom prst="rect">
            <a:avLst/>
          </a:prstGeom>
          <a:noFill/>
          <a:ln>
            <a:noFill/>
          </a:ln>
        </p:spPr>
        <p:txBody>
          <a:bodyPr wrap="square" lIns="72000" tIns="36000" rIns="36000" bIns="36000" rtlCol="0" anchor="ctr" anchorCtr="0">
            <a:spAutoFit/>
          </a:bodyPr>
          <a:lstStyle/>
          <a:p>
            <a:r>
              <a:rPr lang="en-US" altLang="ja-JP" sz="9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After</a:t>
            </a:r>
          </a:p>
        </p:txBody>
      </p:sp>
      <p:sp>
        <p:nvSpPr>
          <p:cNvPr id="151" name="正方形/長方形 150">
            <a:extLst>
              <a:ext uri="{FF2B5EF4-FFF2-40B4-BE49-F238E27FC236}">
                <a16:creationId xmlns:a16="http://schemas.microsoft.com/office/drawing/2014/main" id="{556DAEFC-6368-47C4-88E2-38F87A64DAA3}"/>
              </a:ext>
            </a:extLst>
          </p:cNvPr>
          <p:cNvSpPr/>
          <p:nvPr/>
        </p:nvSpPr>
        <p:spPr>
          <a:xfrm>
            <a:off x="3301770" y="473672"/>
            <a:ext cx="157210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kumimoji="1" lang="ja-JP" altLang="en-US" sz="800" dirty="0">
                <a:solidFill>
                  <a:schemeClr val="tx1"/>
                </a:solidFill>
                <a:latin typeface="Meiryo UI" panose="020B0604030504040204" pitchFamily="50" charset="-128"/>
                <a:ea typeface="Meiryo UI" panose="020B0604030504040204" pitchFamily="50" charset="-128"/>
              </a:rPr>
              <a:t>地震が発生すると地盤の液状化に</a:t>
            </a:r>
            <a:endParaRPr kumimoji="1"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より堤防が</a:t>
            </a:r>
            <a:r>
              <a:rPr kumimoji="1" lang="ja-JP" altLang="en-US" sz="800" b="1" dirty="0">
                <a:solidFill>
                  <a:schemeClr val="tx1"/>
                </a:solidFill>
                <a:latin typeface="Meiryo UI" panose="020B0604030504040204" pitchFamily="50" charset="-128"/>
                <a:ea typeface="Meiryo UI" panose="020B0604030504040204" pitchFamily="50" charset="-128"/>
              </a:rPr>
              <a:t>沈下・転倒</a:t>
            </a:r>
          </a:p>
        </p:txBody>
      </p:sp>
      <p:sp>
        <p:nvSpPr>
          <p:cNvPr id="152" name="正方形/長方形 151">
            <a:extLst>
              <a:ext uri="{FF2B5EF4-FFF2-40B4-BE49-F238E27FC236}">
                <a16:creationId xmlns:a16="http://schemas.microsoft.com/office/drawing/2014/main" id="{9A3C5B95-1FE1-4AC2-90DD-8A2FCC6A940E}"/>
              </a:ext>
            </a:extLst>
          </p:cNvPr>
          <p:cNvSpPr/>
          <p:nvPr/>
        </p:nvSpPr>
        <p:spPr>
          <a:xfrm>
            <a:off x="3001187" y="2112108"/>
            <a:ext cx="1804212"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kumimoji="1" lang="ja-JP" altLang="en-US" sz="800" dirty="0">
                <a:solidFill>
                  <a:schemeClr val="tx1"/>
                </a:solidFill>
                <a:latin typeface="Meiryo UI" panose="020B0604030504040204" pitchFamily="50" charset="-128"/>
                <a:ea typeface="Meiryo UI" panose="020B0604030504040204" pitchFamily="50" charset="-128"/>
              </a:rPr>
              <a:t>地盤を固めたことにより堤防の</a:t>
            </a:r>
            <a:r>
              <a:rPr kumimoji="1" lang="ja-JP" altLang="en-US" sz="800" b="1" dirty="0">
                <a:solidFill>
                  <a:schemeClr val="tx1"/>
                </a:solidFill>
                <a:latin typeface="Meiryo UI" panose="020B0604030504040204" pitchFamily="50" charset="-128"/>
                <a:ea typeface="Meiryo UI" panose="020B0604030504040204" pitchFamily="50" charset="-128"/>
              </a:rPr>
              <a:t>沈下・転倒を防止</a:t>
            </a:r>
          </a:p>
        </p:txBody>
      </p:sp>
      <p:sp>
        <p:nvSpPr>
          <p:cNvPr id="157" name="正方形/長方形 156">
            <a:extLst>
              <a:ext uri="{FF2B5EF4-FFF2-40B4-BE49-F238E27FC236}">
                <a16:creationId xmlns:a16="http://schemas.microsoft.com/office/drawing/2014/main" id="{986267E4-EF7E-4CDC-992A-D1CD40C141B5}"/>
              </a:ext>
            </a:extLst>
          </p:cNvPr>
          <p:cNvSpPr/>
          <p:nvPr/>
        </p:nvSpPr>
        <p:spPr>
          <a:xfrm>
            <a:off x="291426" y="2089943"/>
            <a:ext cx="1346057" cy="36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000"/>
              </a:lnSpc>
            </a:pPr>
            <a:r>
              <a:rPr kumimoji="1" lang="ja-JP" altLang="en-US" sz="900" dirty="0">
                <a:solidFill>
                  <a:schemeClr val="tx1"/>
                </a:solidFill>
                <a:latin typeface="Meiryo UI" panose="020B0604030504040204" pitchFamily="50" charset="-128"/>
                <a:ea typeface="Meiryo UI" panose="020B0604030504040204" pitchFamily="50" charset="-128"/>
              </a:rPr>
              <a:t>➢浸水面積　約１万</a:t>
            </a:r>
            <a:r>
              <a:rPr kumimoji="1" lang="en-US" altLang="ja-JP" sz="900" dirty="0">
                <a:solidFill>
                  <a:schemeClr val="tx1"/>
                </a:solidFill>
                <a:latin typeface="Meiryo UI" panose="020B0604030504040204" pitchFamily="50" charset="-128"/>
                <a:ea typeface="Meiryo UI" panose="020B0604030504040204" pitchFamily="50" charset="-128"/>
              </a:rPr>
              <a:t>ha</a:t>
            </a:r>
            <a:endParaRPr kumimoji="1" lang="ja-JP" altLang="en-US" sz="9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900" dirty="0">
                <a:solidFill>
                  <a:schemeClr val="tx1"/>
                </a:solidFill>
                <a:latin typeface="Meiryo UI" panose="020B0604030504040204" pitchFamily="50" charset="-128"/>
                <a:ea typeface="Meiryo UI" panose="020B0604030504040204" pitchFamily="50" charset="-128"/>
              </a:rPr>
              <a:t>➢死者数　　 約</a:t>
            </a:r>
            <a:r>
              <a:rPr kumimoji="1" lang="en-US" altLang="ja-JP" sz="900" dirty="0">
                <a:solidFill>
                  <a:schemeClr val="tx1"/>
                </a:solidFill>
                <a:latin typeface="Meiryo UI" panose="020B0604030504040204" pitchFamily="50" charset="-128"/>
                <a:ea typeface="Meiryo UI" panose="020B0604030504040204" pitchFamily="50" charset="-128"/>
              </a:rPr>
              <a:t>13</a:t>
            </a:r>
            <a:r>
              <a:rPr kumimoji="1" lang="ja-JP" altLang="en-US" sz="900" dirty="0">
                <a:solidFill>
                  <a:schemeClr val="tx1"/>
                </a:solidFill>
                <a:latin typeface="Meiryo UI" panose="020B0604030504040204" pitchFamily="50" charset="-128"/>
                <a:ea typeface="Meiryo UI" panose="020B0604030504040204" pitchFamily="50" charset="-128"/>
              </a:rPr>
              <a:t>万人</a:t>
            </a:r>
            <a:endParaRPr kumimoji="1" lang="ja-JP" altLang="en-US" sz="900" b="1" u="sng" dirty="0">
              <a:solidFill>
                <a:schemeClr val="tx1"/>
              </a:solidFill>
              <a:latin typeface="Meiryo UI" panose="020B0604030504040204" pitchFamily="50" charset="-128"/>
              <a:ea typeface="Meiryo UI" panose="020B0604030504040204" pitchFamily="50" charset="-128"/>
            </a:endParaRPr>
          </a:p>
          <a:p>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159" name="テキスト ボックス 158">
            <a:extLst>
              <a:ext uri="{FF2B5EF4-FFF2-40B4-BE49-F238E27FC236}">
                <a16:creationId xmlns:a16="http://schemas.microsoft.com/office/drawing/2014/main" id="{1DA82E38-3A6F-4647-8DE1-9A9F9AC0A8DB}"/>
              </a:ext>
            </a:extLst>
          </p:cNvPr>
          <p:cNvSpPr txBox="1"/>
          <p:nvPr/>
        </p:nvSpPr>
        <p:spPr>
          <a:xfrm>
            <a:off x="1922735" y="2028895"/>
            <a:ext cx="1005403" cy="338554"/>
          </a:xfrm>
          <a:prstGeom prst="rect">
            <a:avLst/>
          </a:prstGeom>
          <a:noFill/>
        </p:spPr>
        <p:txBody>
          <a:bodyPr wrap="none" rtlCol="0">
            <a:spAutoFit/>
          </a:bodyPr>
          <a:lstStyle/>
          <a:p>
            <a:r>
              <a:rPr kumimoji="1" lang="ja-JP" altLang="en-US" sz="1600" b="1" u="sng" dirty="0">
                <a:latin typeface="Meiryo UI" panose="020B0604030504040204" pitchFamily="50" charset="-128"/>
                <a:ea typeface="Meiryo UI" panose="020B0604030504040204" pitchFamily="50" charset="-128"/>
              </a:rPr>
              <a:t>大幅減！</a:t>
            </a:r>
          </a:p>
        </p:txBody>
      </p:sp>
      <p:sp>
        <p:nvSpPr>
          <p:cNvPr id="160" name="テキスト ボックス 159">
            <a:extLst>
              <a:ext uri="{FF2B5EF4-FFF2-40B4-BE49-F238E27FC236}">
                <a16:creationId xmlns:a16="http://schemas.microsoft.com/office/drawing/2014/main" id="{FF14F5A9-B8AF-4A61-BEE2-E9B0179135AD}"/>
              </a:ext>
            </a:extLst>
          </p:cNvPr>
          <p:cNvSpPr txBox="1"/>
          <p:nvPr/>
        </p:nvSpPr>
        <p:spPr>
          <a:xfrm>
            <a:off x="223996" y="1731781"/>
            <a:ext cx="646331" cy="230832"/>
          </a:xfrm>
          <a:prstGeom prst="rect">
            <a:avLst/>
          </a:prstGeom>
          <a:solidFill>
            <a:schemeClr val="bg1"/>
          </a:solidFill>
          <a:ln w="12700">
            <a:solidFill>
              <a:schemeClr val="tx1"/>
            </a:solidFill>
          </a:ln>
        </p:spPr>
        <p:txBody>
          <a:bodyPr wrap="square" rtlCol="0">
            <a:spAutoFit/>
          </a:bodyPr>
          <a:lstStyle/>
          <a:p>
            <a:r>
              <a:rPr kumimoji="1" lang="ja-JP" altLang="en-US" sz="900" b="1" u="sng" dirty="0">
                <a:latin typeface="Meiryo UI" panose="020B0604030504040204" pitchFamily="50" charset="-128"/>
                <a:ea typeface="Meiryo UI" panose="020B0604030504040204" pitchFamily="50" charset="-128"/>
              </a:rPr>
              <a:t>被害想定</a:t>
            </a:r>
          </a:p>
        </p:txBody>
      </p:sp>
      <p:pic>
        <p:nvPicPr>
          <p:cNvPr id="161" name="グラフィックス 160" descr="山形の矢印 単色塗りつぶし">
            <a:extLst>
              <a:ext uri="{FF2B5EF4-FFF2-40B4-BE49-F238E27FC236}">
                <a16:creationId xmlns:a16="http://schemas.microsoft.com/office/drawing/2014/main" id="{2780A698-EE98-4499-8600-022A11646D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9403" y="1983905"/>
            <a:ext cx="468000" cy="468000"/>
          </a:xfrm>
          <a:prstGeom prst="rect">
            <a:avLst/>
          </a:prstGeom>
        </p:spPr>
      </p:pic>
      <p:sp>
        <p:nvSpPr>
          <p:cNvPr id="165" name="下矢印 158">
            <a:extLst>
              <a:ext uri="{FF2B5EF4-FFF2-40B4-BE49-F238E27FC236}">
                <a16:creationId xmlns:a16="http://schemas.microsoft.com/office/drawing/2014/main" id="{EDC54945-7E64-4CEA-81D4-10A5490D71ED}"/>
              </a:ext>
            </a:extLst>
          </p:cNvPr>
          <p:cNvSpPr/>
          <p:nvPr/>
        </p:nvSpPr>
        <p:spPr>
          <a:xfrm>
            <a:off x="3840127" y="1837817"/>
            <a:ext cx="154121" cy="11529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6" name="角丸四角形 200">
            <a:extLst>
              <a:ext uri="{FF2B5EF4-FFF2-40B4-BE49-F238E27FC236}">
                <a16:creationId xmlns:a16="http://schemas.microsoft.com/office/drawing/2014/main" id="{5813656E-F3C6-489B-9DA7-2421D66316DA}"/>
              </a:ext>
            </a:extLst>
          </p:cNvPr>
          <p:cNvSpPr/>
          <p:nvPr/>
        </p:nvSpPr>
        <p:spPr bwMode="gray">
          <a:xfrm>
            <a:off x="2976034" y="1975452"/>
            <a:ext cx="1857174" cy="1467257"/>
          </a:xfrm>
          <a:prstGeom prst="roundRect">
            <a:avLst>
              <a:gd name="adj" fmla="val 5506"/>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角丸四角形 200">
            <a:extLst>
              <a:ext uri="{FF2B5EF4-FFF2-40B4-BE49-F238E27FC236}">
                <a16:creationId xmlns:a16="http://schemas.microsoft.com/office/drawing/2014/main" id="{4D7289EE-2B4C-46CB-9B5F-DC341361F819}"/>
              </a:ext>
            </a:extLst>
          </p:cNvPr>
          <p:cNvSpPr/>
          <p:nvPr/>
        </p:nvSpPr>
        <p:spPr bwMode="gray">
          <a:xfrm>
            <a:off x="3169241" y="337245"/>
            <a:ext cx="1663968" cy="1482363"/>
          </a:xfrm>
          <a:prstGeom prst="roundRect">
            <a:avLst>
              <a:gd name="adj" fmla="val 5506"/>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テキスト ボックス 167">
            <a:extLst>
              <a:ext uri="{FF2B5EF4-FFF2-40B4-BE49-F238E27FC236}">
                <a16:creationId xmlns:a16="http://schemas.microsoft.com/office/drawing/2014/main" id="{C55E9CF3-78DB-4AC2-9D56-B9918E25F336}"/>
              </a:ext>
            </a:extLst>
          </p:cNvPr>
          <p:cNvSpPr txBox="1"/>
          <p:nvPr/>
        </p:nvSpPr>
        <p:spPr>
          <a:xfrm>
            <a:off x="53729" y="5099840"/>
            <a:ext cx="1479796" cy="954107"/>
          </a:xfrm>
          <a:prstGeom prst="rect">
            <a:avLst/>
          </a:prstGeom>
          <a:noFill/>
        </p:spPr>
        <p:txBody>
          <a:bodyPr wrap="square" rtlCol="0">
            <a:spAutoFit/>
          </a:bodyPr>
          <a:lstStyle/>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防災情報システムの不具合はもとより、利便性向上のための改修を行い、改善を実施。</a:t>
            </a: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ウェブの「おおさか防災ネット」や「防災情報メール」に加えて、</a:t>
            </a:r>
            <a:r>
              <a:rPr kumimoji="1" lang="ja-JP" altLang="en-US" sz="700" b="1" dirty="0">
                <a:latin typeface="Meiryo UI" panose="020B0604030504040204" pitchFamily="50" charset="-128"/>
                <a:ea typeface="Meiryo UI" panose="020B0604030504040204" pitchFamily="50" charset="-128"/>
              </a:rPr>
              <a:t>スマートフォン等で利用できる「大阪防災アプリ」を、令和６年１月３１日から提供開始。</a:t>
            </a:r>
            <a:endParaRPr kumimoji="1" lang="en-US" altLang="zh-TW" sz="700" b="1" dirty="0">
              <a:latin typeface="Meiryo UI" panose="020B0604030504040204" pitchFamily="50" charset="-128"/>
              <a:ea typeface="Meiryo UI" panose="020B0604030504040204" pitchFamily="50" charset="-128"/>
            </a:endParaRPr>
          </a:p>
        </p:txBody>
      </p:sp>
      <p:pic>
        <p:nvPicPr>
          <p:cNvPr id="169" name="図 168">
            <a:extLst>
              <a:ext uri="{FF2B5EF4-FFF2-40B4-BE49-F238E27FC236}">
                <a16:creationId xmlns:a16="http://schemas.microsoft.com/office/drawing/2014/main" id="{3FC12A35-D351-4C7D-9F27-07433E562A48}"/>
              </a:ext>
            </a:extLst>
          </p:cNvPr>
          <p:cNvPicPr>
            <a:picLocks noChangeAspect="1"/>
          </p:cNvPicPr>
          <p:nvPr/>
        </p:nvPicPr>
        <p:blipFill rotWithShape="1">
          <a:blip r:embed="rId8"/>
          <a:srcRect l="8333" r="8069"/>
          <a:stretch/>
        </p:blipFill>
        <p:spPr>
          <a:xfrm>
            <a:off x="439387" y="6003201"/>
            <a:ext cx="576000" cy="599437"/>
          </a:xfrm>
          <a:prstGeom prst="rect">
            <a:avLst/>
          </a:prstGeom>
        </p:spPr>
      </p:pic>
      <p:sp>
        <p:nvSpPr>
          <p:cNvPr id="171" name="テキスト ボックス 170">
            <a:extLst>
              <a:ext uri="{FF2B5EF4-FFF2-40B4-BE49-F238E27FC236}">
                <a16:creationId xmlns:a16="http://schemas.microsoft.com/office/drawing/2014/main" id="{68AF9CE9-A206-48D1-B234-49888BA0120A}"/>
              </a:ext>
            </a:extLst>
          </p:cNvPr>
          <p:cNvSpPr txBox="1"/>
          <p:nvPr/>
        </p:nvSpPr>
        <p:spPr>
          <a:xfrm>
            <a:off x="227404" y="6558882"/>
            <a:ext cx="1379381"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大阪防災アプリ　</a:t>
            </a:r>
            <a:r>
              <a:rPr kumimoji="1" lang="en-US" altLang="ja-JP" sz="600" dirty="0">
                <a:latin typeface="Meiryo UI" panose="020B0604030504040204" pitchFamily="50" charset="-128"/>
                <a:ea typeface="Meiryo UI" panose="020B0604030504040204" pitchFamily="50" charset="-128"/>
              </a:rPr>
              <a:t>QR</a:t>
            </a:r>
            <a:r>
              <a:rPr kumimoji="1" lang="ja-JP" altLang="en-US" sz="600" dirty="0">
                <a:latin typeface="Meiryo UI" panose="020B0604030504040204" pitchFamily="50" charset="-128"/>
                <a:ea typeface="Meiryo UI" panose="020B0604030504040204" pitchFamily="50" charset="-128"/>
              </a:rPr>
              <a:t>コード</a:t>
            </a:r>
            <a:endParaRPr kumimoji="1" lang="en-US" altLang="zh-TW" sz="600" dirty="0">
              <a:latin typeface="Meiryo UI" panose="020B0604030504040204" pitchFamily="50" charset="-128"/>
              <a:ea typeface="Meiryo UI" panose="020B0604030504040204" pitchFamily="50" charset="-128"/>
            </a:endParaRPr>
          </a:p>
        </p:txBody>
      </p:sp>
      <p:pic>
        <p:nvPicPr>
          <p:cNvPr id="172" name="図 171">
            <a:extLst>
              <a:ext uri="{FF2B5EF4-FFF2-40B4-BE49-F238E27FC236}">
                <a16:creationId xmlns:a16="http://schemas.microsoft.com/office/drawing/2014/main" id="{3798015E-9B08-4B96-869B-5AD2D9CF2BC7}"/>
              </a:ext>
            </a:extLst>
          </p:cNvPr>
          <p:cNvPicPr>
            <a:picLocks noChangeAspect="1"/>
          </p:cNvPicPr>
          <p:nvPr/>
        </p:nvPicPr>
        <p:blipFill rotWithShape="1">
          <a:blip r:embed="rId9"/>
          <a:srcRect l="10784" t="1335" r="13094" b="5960"/>
          <a:stretch/>
        </p:blipFill>
        <p:spPr>
          <a:xfrm>
            <a:off x="3571072" y="3863277"/>
            <a:ext cx="1224000" cy="2554780"/>
          </a:xfrm>
          <a:prstGeom prst="rect">
            <a:avLst/>
          </a:prstGeom>
        </p:spPr>
      </p:pic>
      <p:sp>
        <p:nvSpPr>
          <p:cNvPr id="174" name="テキスト ボックス 173">
            <a:extLst>
              <a:ext uri="{FF2B5EF4-FFF2-40B4-BE49-F238E27FC236}">
                <a16:creationId xmlns:a16="http://schemas.microsoft.com/office/drawing/2014/main" id="{6E007841-BCD3-4A66-934E-606618076D09}"/>
              </a:ext>
            </a:extLst>
          </p:cNvPr>
          <p:cNvSpPr txBox="1"/>
          <p:nvPr/>
        </p:nvSpPr>
        <p:spPr>
          <a:xfrm>
            <a:off x="3532717" y="6420383"/>
            <a:ext cx="1385216" cy="276999"/>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大阪府内の防災情報が受け取れる</a:t>
            </a:r>
            <a:endParaRPr kumimoji="1" lang="en-US" altLang="ja-JP" sz="600" dirty="0">
              <a:latin typeface="Meiryo UI" panose="020B0604030504040204" pitchFamily="50" charset="-128"/>
              <a:ea typeface="Meiryo UI" panose="020B0604030504040204" pitchFamily="50" charset="-128"/>
            </a:endParaRPr>
          </a:p>
          <a:p>
            <a:pPr algn="ctr"/>
            <a:r>
              <a:rPr kumimoji="1" lang="ja-JP" altLang="en-US" sz="600" dirty="0">
                <a:latin typeface="Meiryo UI" panose="020B0604030504040204" pitchFamily="50" charset="-128"/>
                <a:ea typeface="Meiryo UI" panose="020B0604030504040204" pitchFamily="50" charset="-128"/>
              </a:rPr>
              <a:t>日ごろから使える「大阪防災アプリ」</a:t>
            </a:r>
            <a:endParaRPr kumimoji="1" lang="en-US" altLang="zh-TW" sz="600" dirty="0">
              <a:latin typeface="Meiryo UI" panose="020B0604030504040204" pitchFamily="50" charset="-128"/>
              <a:ea typeface="Meiryo UI" panose="020B0604030504040204" pitchFamily="50" charset="-128"/>
            </a:endParaRPr>
          </a:p>
        </p:txBody>
      </p:sp>
      <p:sp>
        <p:nvSpPr>
          <p:cNvPr id="175" name="テキスト ボックス 174">
            <a:extLst>
              <a:ext uri="{FF2B5EF4-FFF2-40B4-BE49-F238E27FC236}">
                <a16:creationId xmlns:a16="http://schemas.microsoft.com/office/drawing/2014/main" id="{7654DF6B-4868-465F-AC13-E61C0454646A}"/>
              </a:ext>
            </a:extLst>
          </p:cNvPr>
          <p:cNvSpPr txBox="1"/>
          <p:nvPr/>
        </p:nvSpPr>
        <p:spPr>
          <a:xfrm>
            <a:off x="1413131" y="4846942"/>
            <a:ext cx="2081540" cy="954107"/>
          </a:xfrm>
          <a:prstGeom prst="rect">
            <a:avLst/>
          </a:prstGeom>
          <a:noFill/>
        </p:spPr>
        <p:txBody>
          <a:bodyPr wrap="square" rtlCol="0">
            <a:spAutoFit/>
          </a:bodyPr>
          <a:lstStyle/>
          <a:p>
            <a:r>
              <a:rPr kumimoji="1" lang="en-US" altLang="ja-JP" sz="700" b="1" dirty="0">
                <a:latin typeface="Meiryo UI" panose="020B0604030504040204" pitchFamily="50" charset="-128"/>
                <a:ea typeface="Meiryo UI" panose="020B0604030504040204" pitchFamily="50" charset="-128"/>
              </a:rPr>
              <a:t>【</a:t>
            </a:r>
            <a:r>
              <a:rPr kumimoji="1" lang="ja-JP" altLang="en-US" sz="700" b="1" dirty="0">
                <a:latin typeface="Meiryo UI" panose="020B0604030504040204" pitchFamily="50" charset="-128"/>
                <a:ea typeface="Meiryo UI" panose="020B0604030504040204" pitchFamily="50" charset="-128"/>
              </a:rPr>
              <a:t>大阪防災アプリの特徴</a:t>
            </a:r>
            <a:r>
              <a:rPr kumimoji="1" lang="en-US" altLang="ja-JP" sz="700" b="1" dirty="0">
                <a:latin typeface="Meiryo UI" panose="020B0604030504040204" pitchFamily="50" charset="-128"/>
                <a:ea typeface="Meiryo UI" panose="020B0604030504040204" pitchFamily="50" charset="-128"/>
              </a:rPr>
              <a:t>】</a:t>
            </a: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差し迫った危険等はプッシュ通知でお知らせ</a:t>
            </a: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土地勘がない方でも、府内どこでも自分がいる場所の防災情報を受け取り</a:t>
            </a: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発令中の情報を市町村単位でレベルに応じてわかりやすくカラー表示</a:t>
            </a: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英語、中国語、韓国・朝鮮語、「やさしい日本語」にも対応</a:t>
            </a:r>
            <a:endParaRPr kumimoji="1" lang="en-US" altLang="zh-TW" sz="700" dirty="0">
              <a:latin typeface="Meiryo UI" panose="020B0604030504040204" pitchFamily="50" charset="-128"/>
              <a:ea typeface="Meiryo UI" panose="020B0604030504040204" pitchFamily="50" charset="-128"/>
            </a:endParaRPr>
          </a:p>
        </p:txBody>
      </p:sp>
      <p:sp>
        <p:nvSpPr>
          <p:cNvPr id="176" name="テキスト ボックス 175">
            <a:extLst>
              <a:ext uri="{FF2B5EF4-FFF2-40B4-BE49-F238E27FC236}">
                <a16:creationId xmlns:a16="http://schemas.microsoft.com/office/drawing/2014/main" id="{4330A46D-8481-4A66-913B-E934FA56C7DA}"/>
              </a:ext>
            </a:extLst>
          </p:cNvPr>
          <p:cNvSpPr txBox="1"/>
          <p:nvPr/>
        </p:nvSpPr>
        <p:spPr>
          <a:xfrm>
            <a:off x="1458616" y="5714910"/>
            <a:ext cx="1189825" cy="1061829"/>
          </a:xfrm>
          <a:prstGeom prst="rect">
            <a:avLst/>
          </a:prstGeom>
          <a:noFill/>
        </p:spPr>
        <p:txBody>
          <a:bodyPr wrap="square" rtlCol="0">
            <a:spAutoFit/>
          </a:bodyPr>
          <a:lstStyle/>
          <a:p>
            <a:r>
              <a:rPr kumimoji="1" lang="en-US" altLang="ja-JP" sz="700" b="1" dirty="0">
                <a:latin typeface="Meiryo UI" panose="020B0604030504040204" pitchFamily="50" charset="-128"/>
                <a:ea typeface="Meiryo UI" panose="020B0604030504040204" pitchFamily="50" charset="-128"/>
              </a:rPr>
              <a:t>【</a:t>
            </a:r>
            <a:r>
              <a:rPr kumimoji="1" lang="ja-JP" altLang="en-US" sz="700" b="1" dirty="0">
                <a:latin typeface="Meiryo UI" panose="020B0604030504040204" pitchFamily="50" charset="-128"/>
                <a:ea typeface="Meiryo UI" panose="020B0604030504040204" pitchFamily="50" charset="-128"/>
              </a:rPr>
              <a:t>主な提供情報</a:t>
            </a:r>
            <a:r>
              <a:rPr kumimoji="1" lang="en-US" altLang="ja-JP" sz="700" b="1" dirty="0">
                <a:latin typeface="Meiryo UI" panose="020B0604030504040204" pitchFamily="50" charset="-128"/>
                <a:ea typeface="Meiryo UI" panose="020B0604030504040204" pitchFamily="50" charset="-128"/>
              </a:rPr>
              <a:t>】</a:t>
            </a: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地震・津波情報</a:t>
            </a:r>
            <a:endParaRPr kumimoji="1" lang="en-US" altLang="ja-JP" sz="700" dirty="0">
              <a:latin typeface="Meiryo UI" panose="020B0604030504040204" pitchFamily="50" charset="-128"/>
              <a:ea typeface="Meiryo UI" panose="020B0604030504040204" pitchFamily="50" charset="-128"/>
            </a:endParaRP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気象情報</a:t>
            </a: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避難所情報や避難所までの経路等</a:t>
            </a: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ハザードマップ等の防災マップ、鉄道やライフラインの状況、国民保護情報等</a:t>
            </a:r>
          </a:p>
          <a:p>
            <a:r>
              <a:rPr kumimoji="1" lang="ja-JP" altLang="en-US" sz="700" dirty="0">
                <a:latin typeface="Meiryo UI" panose="020B0604030504040204" pitchFamily="50" charset="-128"/>
                <a:ea typeface="Meiryo UI" panose="020B0604030504040204" pitchFamily="50" charset="-128"/>
              </a:rPr>
              <a:t> </a:t>
            </a:r>
            <a:endParaRPr kumimoji="1" lang="en-US" altLang="zh-TW" sz="700" dirty="0">
              <a:latin typeface="Meiryo UI" panose="020B0604030504040204" pitchFamily="50" charset="-128"/>
              <a:ea typeface="Meiryo UI" panose="020B0604030504040204" pitchFamily="50" charset="-128"/>
            </a:endParaRPr>
          </a:p>
        </p:txBody>
      </p:sp>
      <p:pic>
        <p:nvPicPr>
          <p:cNvPr id="177" name="図 176">
            <a:extLst>
              <a:ext uri="{FF2B5EF4-FFF2-40B4-BE49-F238E27FC236}">
                <a16:creationId xmlns:a16="http://schemas.microsoft.com/office/drawing/2014/main" id="{C2F9C01A-741C-4B3F-881E-FB3C777938EE}"/>
              </a:ext>
            </a:extLst>
          </p:cNvPr>
          <p:cNvPicPr>
            <a:picLocks noChangeAspect="1"/>
          </p:cNvPicPr>
          <p:nvPr/>
        </p:nvPicPr>
        <p:blipFill rotWithShape="1">
          <a:blip r:embed="rId10"/>
          <a:srcRect l="5645" t="6496" r="10551" b="6161"/>
          <a:stretch/>
        </p:blipFill>
        <p:spPr>
          <a:xfrm>
            <a:off x="6582432" y="2347588"/>
            <a:ext cx="3132000" cy="935781"/>
          </a:xfrm>
          <a:prstGeom prst="rect">
            <a:avLst/>
          </a:prstGeom>
        </p:spPr>
      </p:pic>
      <p:sp>
        <p:nvSpPr>
          <p:cNvPr id="178" name="テキスト ボックス 177">
            <a:extLst>
              <a:ext uri="{FF2B5EF4-FFF2-40B4-BE49-F238E27FC236}">
                <a16:creationId xmlns:a16="http://schemas.microsoft.com/office/drawing/2014/main" id="{FC8CFFAC-8EB7-4527-BE40-601C9A7D0FE5}"/>
              </a:ext>
            </a:extLst>
          </p:cNvPr>
          <p:cNvSpPr txBox="1"/>
          <p:nvPr/>
        </p:nvSpPr>
        <p:spPr>
          <a:xfrm>
            <a:off x="6577456" y="1833410"/>
            <a:ext cx="3014215" cy="630942"/>
          </a:xfrm>
          <a:prstGeom prst="rect">
            <a:avLst/>
          </a:prstGeom>
          <a:noFill/>
        </p:spPr>
        <p:txBody>
          <a:bodyPr wrap="square" rtlCol="0">
            <a:spAutoFit/>
          </a:bodyPr>
          <a:lstStyle/>
          <a:p>
            <a:r>
              <a:rPr kumimoji="1" lang="en-US" altLang="ja-JP" sz="700" b="1" dirty="0">
                <a:latin typeface="Meiryo UI" panose="020B0604030504040204" pitchFamily="50" charset="-128"/>
                <a:ea typeface="Meiryo UI" panose="020B0604030504040204" pitchFamily="50" charset="-128"/>
              </a:rPr>
              <a:t>【</a:t>
            </a:r>
            <a:r>
              <a:rPr kumimoji="1" lang="ja-JP" altLang="en-US" sz="700" b="1" dirty="0">
                <a:latin typeface="Meiryo UI" panose="020B0604030504040204" pitchFamily="50" charset="-128"/>
                <a:ea typeface="Meiryo UI" panose="020B0604030504040204" pitchFamily="50" charset="-128"/>
              </a:rPr>
              <a:t>ため池耐震診断方法</a:t>
            </a:r>
            <a:r>
              <a:rPr kumimoji="1" lang="en-US" altLang="ja-JP" sz="700" b="1" dirty="0">
                <a:latin typeface="Meiryo UI" panose="020B0604030504040204" pitchFamily="50" charset="-128"/>
                <a:ea typeface="Meiryo UI" panose="020B0604030504040204" pitchFamily="50" charset="-128"/>
              </a:rPr>
              <a:t>】</a:t>
            </a:r>
          </a:p>
          <a:p>
            <a:r>
              <a:rPr kumimoji="1" lang="ja-JP" altLang="en-US" sz="700" dirty="0">
                <a:latin typeface="Meiryo UI" panose="020B0604030504040204" pitchFamily="50" charset="-128"/>
                <a:ea typeface="Meiryo UI" panose="020B0604030504040204" pitchFamily="50" charset="-128"/>
              </a:rPr>
              <a:t>・大規模地震発生直後のため池堤体に生じる損傷・変形の程度を解析。</a:t>
            </a:r>
          </a:p>
          <a:p>
            <a:r>
              <a:rPr kumimoji="1" lang="ja-JP" altLang="en-US" sz="700" dirty="0">
                <a:latin typeface="Meiryo UI" panose="020B0604030504040204" pitchFamily="50" charset="-128"/>
                <a:ea typeface="Meiryo UI" panose="020B0604030504040204" pitchFamily="50" charset="-128"/>
              </a:rPr>
              <a:t>・堤体の沈下量が堤体天端高と常時満水位との差（許容沈下量）を超えない（貯水機能が損なわれない）ことをもって、耐震性の有無を判断。</a:t>
            </a:r>
          </a:p>
          <a:p>
            <a:endParaRPr kumimoji="1" lang="en-US" altLang="ja-JP" sz="700" dirty="0">
              <a:latin typeface="Meiryo UI" panose="020B0604030504040204" pitchFamily="50" charset="-128"/>
              <a:ea typeface="Meiryo UI" panose="020B0604030504040204" pitchFamily="50" charset="-128"/>
            </a:endParaRPr>
          </a:p>
        </p:txBody>
      </p:sp>
      <p:sp>
        <p:nvSpPr>
          <p:cNvPr id="179" name="テキスト ボックス 178">
            <a:extLst>
              <a:ext uri="{FF2B5EF4-FFF2-40B4-BE49-F238E27FC236}">
                <a16:creationId xmlns:a16="http://schemas.microsoft.com/office/drawing/2014/main" id="{F8C46B54-8FDC-4BF2-87AA-1504DE847C0A}"/>
              </a:ext>
            </a:extLst>
          </p:cNvPr>
          <p:cNvSpPr txBox="1"/>
          <p:nvPr/>
        </p:nvSpPr>
        <p:spPr>
          <a:xfrm>
            <a:off x="7554714" y="3183341"/>
            <a:ext cx="127198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ため池耐震診断（模式図）</a:t>
            </a:r>
            <a:endParaRPr kumimoji="1" lang="en-US" altLang="ja-JP" sz="700" dirty="0">
              <a:latin typeface="Meiryo UI" panose="020B0604030504040204" pitchFamily="50" charset="-128"/>
              <a:ea typeface="Meiryo UI" panose="020B0604030504040204" pitchFamily="50" charset="-128"/>
            </a:endParaRPr>
          </a:p>
        </p:txBody>
      </p:sp>
      <p:sp>
        <p:nvSpPr>
          <p:cNvPr id="180" name="角丸四角形 200">
            <a:extLst>
              <a:ext uri="{FF2B5EF4-FFF2-40B4-BE49-F238E27FC236}">
                <a16:creationId xmlns:a16="http://schemas.microsoft.com/office/drawing/2014/main" id="{A04EDAB8-E63E-4925-96F8-8B1EB3C984A8}"/>
              </a:ext>
            </a:extLst>
          </p:cNvPr>
          <p:cNvSpPr/>
          <p:nvPr/>
        </p:nvSpPr>
        <p:spPr bwMode="gray">
          <a:xfrm>
            <a:off x="6570823" y="1832964"/>
            <a:ext cx="3139280" cy="1536895"/>
          </a:xfrm>
          <a:prstGeom prst="roundRect">
            <a:avLst>
              <a:gd name="adj" fmla="val 5506"/>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2" name="図 181">
            <a:extLst>
              <a:ext uri="{FF2B5EF4-FFF2-40B4-BE49-F238E27FC236}">
                <a16:creationId xmlns:a16="http://schemas.microsoft.com/office/drawing/2014/main" id="{394A9B2F-C655-4896-A05E-ED9C50A5E24C}"/>
              </a:ext>
            </a:extLst>
          </p:cNvPr>
          <p:cNvPicPr>
            <a:picLocks noChangeAspect="1"/>
          </p:cNvPicPr>
          <p:nvPr/>
        </p:nvPicPr>
        <p:blipFill>
          <a:blip r:embed="rId11"/>
          <a:stretch>
            <a:fillRect/>
          </a:stretch>
        </p:blipFill>
        <p:spPr>
          <a:xfrm>
            <a:off x="7224057" y="736963"/>
            <a:ext cx="2484000" cy="882869"/>
          </a:xfrm>
          <a:prstGeom prst="rect">
            <a:avLst/>
          </a:prstGeom>
        </p:spPr>
      </p:pic>
      <p:sp>
        <p:nvSpPr>
          <p:cNvPr id="186" name="角丸四角形 122">
            <a:extLst>
              <a:ext uri="{FF2B5EF4-FFF2-40B4-BE49-F238E27FC236}">
                <a16:creationId xmlns:a16="http://schemas.microsoft.com/office/drawing/2014/main" id="{D1E7DA8D-2C4F-45D2-843C-68AB7F4D7085}"/>
              </a:ext>
            </a:extLst>
          </p:cNvPr>
          <p:cNvSpPr/>
          <p:nvPr/>
        </p:nvSpPr>
        <p:spPr>
          <a:xfrm>
            <a:off x="5110253" y="781765"/>
            <a:ext cx="866462" cy="17333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79" name="正方形/長方形 78">
            <a:extLst>
              <a:ext uri="{FF2B5EF4-FFF2-40B4-BE49-F238E27FC236}">
                <a16:creationId xmlns:a16="http://schemas.microsoft.com/office/drawing/2014/main" id="{BC10C2B8-37B5-4646-A26A-DD0EA4905854}"/>
              </a:ext>
            </a:extLst>
          </p:cNvPr>
          <p:cNvSpPr/>
          <p:nvPr/>
        </p:nvSpPr>
        <p:spPr>
          <a:xfrm>
            <a:off x="198123" y="2448100"/>
            <a:ext cx="2604016" cy="885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南海トラフ巨大地震により地盤の液状化が発生すると、堤防が沈下・転倒し、津波でまちが浸水する恐れがあり、府内では死者約</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万人などの大きな被害が想定されています。</a:t>
            </a:r>
          </a:p>
          <a:p>
            <a:pPr marL="72000" indent="-72000">
              <a:lnSpc>
                <a:spcPts val="1000"/>
              </a:lnSpc>
              <a:buFont typeface="Wingdings" panose="05000000000000000000" pitchFamily="2" charset="2"/>
              <a:buChar char="Ø"/>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このような被害からまちを守るため、地盤改良による液状化対策や堤防のかさ上げなど</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a:t>
            </a:r>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34.0km</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に及ぶ対策が完了しました。これにより、津波による浸水被害が大幅に軽減します。</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E9242EF2-2B70-43EE-9FCE-5803D37727D9}"/>
              </a:ext>
            </a:extLst>
          </p:cNvPr>
          <p:cNvPicPr>
            <a:picLocks noChangeAspect="1"/>
          </p:cNvPicPr>
          <p:nvPr/>
        </p:nvPicPr>
        <p:blipFill rotWithShape="1">
          <a:blip r:embed="rId12"/>
          <a:srcRect t="961" r="7170"/>
          <a:stretch/>
        </p:blipFill>
        <p:spPr>
          <a:xfrm>
            <a:off x="2686796" y="5654102"/>
            <a:ext cx="691214" cy="936000"/>
          </a:xfrm>
          <a:prstGeom prst="rect">
            <a:avLst/>
          </a:prstGeom>
        </p:spPr>
      </p:pic>
      <p:sp>
        <p:nvSpPr>
          <p:cNvPr id="76" name="テキスト ボックス 75">
            <a:extLst>
              <a:ext uri="{FF2B5EF4-FFF2-40B4-BE49-F238E27FC236}">
                <a16:creationId xmlns:a16="http://schemas.microsoft.com/office/drawing/2014/main" id="{7A8ED0A1-47B3-4A19-9AB2-A0437095B9C3}"/>
              </a:ext>
            </a:extLst>
          </p:cNvPr>
          <p:cNvSpPr txBox="1"/>
          <p:nvPr/>
        </p:nvSpPr>
        <p:spPr>
          <a:xfrm>
            <a:off x="2575453" y="6549356"/>
            <a:ext cx="958006"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a:t>
            </a:r>
            <a:r>
              <a:rPr kumimoji="1" lang="en-US" altLang="ja-JP" sz="600" dirty="0">
                <a:latin typeface="Meiryo UI" panose="020B0604030504040204" pitchFamily="50" charset="-128"/>
                <a:ea typeface="Meiryo UI" panose="020B0604030504040204" pitchFamily="50" charset="-128"/>
              </a:rPr>
              <a:t>2014 </a:t>
            </a:r>
            <a:r>
              <a:rPr kumimoji="1" lang="ja-JP" altLang="en-US" sz="600" dirty="0">
                <a:latin typeface="Meiryo UI" panose="020B0604030504040204" pitchFamily="50" charset="-128"/>
                <a:ea typeface="Meiryo UI" panose="020B0604030504040204" pitchFamily="50" charset="-128"/>
              </a:rPr>
              <a:t>大阪府もずやん</a:t>
            </a:r>
            <a:endParaRPr kumimoji="1" lang="en-US" altLang="zh-TW"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78232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7208</TotalTime>
  <Words>2188</Words>
  <Application>Microsoft Office PowerPoint</Application>
  <PresentationFormat>A4 210 x 297 mm</PresentationFormat>
  <Paragraphs>216</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UD デジタル 教科書体 N-B</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k.fukumoto</dc:creator>
  <cp:lastModifiedBy>福本　圭佑</cp:lastModifiedBy>
  <cp:revision>553</cp:revision>
  <cp:lastPrinted>2024-06-27T08:51:05Z</cp:lastPrinted>
  <dcterms:created xsi:type="dcterms:W3CDTF">2018-12-03T06:41:58Z</dcterms:created>
  <dcterms:modified xsi:type="dcterms:W3CDTF">2024-06-27T08:56:23Z</dcterms:modified>
</cp:coreProperties>
</file>