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368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771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86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38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091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41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5562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712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72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8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855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5437E-767D-4DFC-A31E-D3D5A6800B37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087FE-57A8-44A7-A7BD-19CC16E19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7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1001"/>
            <a:ext cx="9906000" cy="404659"/>
          </a:xfrm>
          <a:solidFill>
            <a:srgbClr val="0070C0"/>
          </a:solidFill>
        </p:spPr>
        <p:txBody>
          <a:bodyPr anchor="ctr">
            <a:noAutofit/>
          </a:bodyPr>
          <a:lstStyle/>
          <a:p>
            <a:r>
              <a:rPr lang="ja-JP" altLang="en-US" sz="1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lang="ja-JP" altLang="en-US" sz="1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大阪府自殺</a:t>
            </a:r>
            <a:r>
              <a:rPr lang="ja-JP" altLang="en-US" sz="1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対策計画」</a:t>
            </a:r>
            <a:r>
              <a:rPr lang="ja-JP" altLang="en-US" sz="18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骨子案について</a:t>
            </a:r>
            <a:endParaRPr lang="ja-JP" altLang="en-US" sz="18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418599"/>
            <a:ext cx="990600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</a:t>
            </a:r>
            <a:r>
              <a:rPr lang="ja-JP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自殺</a:t>
            </a:r>
            <a:r>
              <a:rPr lang="ja-JP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対策基本法第</a:t>
            </a:r>
            <a:r>
              <a: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r>
              <a:rPr lang="ja-JP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条の規定に基づき、「自殺総合対策大綱及び地域の実情を勘案」して</a:t>
            </a:r>
            <a:r>
              <a:rPr lang="ja-JP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「大阪府自殺対策計画」を策定する。</a:t>
            </a:r>
            <a:endParaRPr lang="ja-JP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〇本計画の策定にあたっては、「大阪府自殺対策基本指針」との整合も図ることとし、以下の点を計画の骨子案とする（計画策定に伴い指針は廃止する）。</a:t>
            </a:r>
            <a:endParaRPr lang="ja-JP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085727" y="5385368"/>
            <a:ext cx="4599187" cy="1409573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９月２１日　大阪府自殺対策審議会</a:t>
            </a:r>
            <a:endParaRPr kumimoji="1" lang="en-US" altLang="ja-JP" sz="12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sz="12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１２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月～１月　大阪府自殺対策審議会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（計画案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検討）</a:t>
            </a:r>
            <a:endParaRPr kumimoji="1" lang="en-US" altLang="ja-JP" sz="12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２月　　　　　パブリックコメント</a:t>
            </a:r>
            <a:endParaRPr kumimoji="1" lang="en-US" altLang="ja-JP" sz="12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３月　　　　　</a:t>
            </a:r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計画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公表 </a:t>
            </a:r>
            <a:endParaRPr kumimoji="1"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064219" y="5103713"/>
            <a:ext cx="2081465" cy="276999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スケジュール</a:t>
            </a:r>
            <a:endParaRPr kumimoji="1" lang="ja-JP" altLang="en-US" sz="12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5085726" y="4002850"/>
            <a:ext cx="4599189" cy="980372"/>
            <a:chOff x="191193" y="6020476"/>
            <a:chExt cx="4599189" cy="959873"/>
          </a:xfrm>
        </p:grpSpPr>
        <p:sp>
          <p:nvSpPr>
            <p:cNvPr id="18" name="正方形/長方形 17"/>
            <p:cNvSpPr/>
            <p:nvPr/>
          </p:nvSpPr>
          <p:spPr>
            <a:xfrm>
              <a:off x="191194" y="6302131"/>
              <a:ext cx="4599188" cy="678218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・大阪府自殺対策審議会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2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・大阪府自殺対策推進本部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2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・大阪府自殺対策推進センター（大阪府こころの健康総合センター）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191193" y="6020476"/>
              <a:ext cx="2081465" cy="276999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 smtClean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推進体制</a:t>
              </a:r>
              <a:endParaRPr kumimoji="1"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cxnSp>
        <p:nvCxnSpPr>
          <p:cNvPr id="49" name="直線矢印コネクタ 48"/>
          <p:cNvCxnSpPr/>
          <p:nvPr/>
        </p:nvCxnSpPr>
        <p:spPr>
          <a:xfrm>
            <a:off x="6490952" y="5644443"/>
            <a:ext cx="0" cy="5151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6490951" y="5686576"/>
            <a:ext cx="31038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審議会での意見や「新たな自殺総合対策大綱」等を踏まえて</a:t>
            </a:r>
            <a:r>
              <a:rPr kumimoji="1"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、計画案</a:t>
            </a:r>
            <a:r>
              <a:rPr kumimoji="1" lang="ja-JP" altLang="en-US" sz="1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を事務局にて作成</a:t>
            </a:r>
            <a:endParaRPr kumimoji="1" lang="ja-JP" altLang="en-US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216814" y="977248"/>
            <a:ext cx="24681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0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10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下線は、現指針からの変更箇所</a:t>
            </a:r>
            <a:endParaRPr kumimoji="1" lang="ja-JP" altLang="en-US" sz="1000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3"/>
          <p:cNvSpPr txBox="1"/>
          <p:nvPr/>
        </p:nvSpPr>
        <p:spPr>
          <a:xfrm>
            <a:off x="8638123" y="74830"/>
            <a:ext cx="1177572" cy="276999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78861" algn="l" rtl="0" fontAlgn="base">
              <a:spcBef>
                <a:spcPct val="0"/>
              </a:spcBef>
              <a:spcAft>
                <a:spcPct val="0"/>
              </a:spcAft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57722" algn="l" rtl="0" fontAlgn="base">
              <a:spcBef>
                <a:spcPct val="0"/>
              </a:spcBef>
              <a:spcAft>
                <a:spcPct val="0"/>
              </a:spcAft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36583" algn="l" rtl="0" fontAlgn="base">
              <a:spcBef>
                <a:spcPct val="0"/>
              </a:spcBef>
              <a:spcAft>
                <a:spcPct val="0"/>
              </a:spcAft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15444" algn="l" rtl="0" fontAlgn="base">
              <a:spcBef>
                <a:spcPct val="0"/>
              </a:spcBef>
              <a:spcAft>
                <a:spcPct val="0"/>
              </a:spcAft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394306" algn="l" defTabSz="957722" rtl="0" eaLnBrk="1" latinLnBrk="0" hangingPunct="1"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873167" algn="l" defTabSz="957722" rtl="0" eaLnBrk="1" latinLnBrk="0" hangingPunct="1"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52028" algn="l" defTabSz="957722" rtl="0" eaLnBrk="1" latinLnBrk="0" hangingPunct="1"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30888" algn="l" defTabSz="957722" rtl="0" eaLnBrk="1" latinLnBrk="0" hangingPunct="1">
              <a:defRPr kumimoji="1" sz="3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【</a:t>
            </a:r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資料</a:t>
            </a:r>
            <a:r>
              <a:rPr kumimoji="1" lang="en-US" altLang="ja-JP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3-8】</a:t>
            </a:r>
            <a:endParaRPr kumimoji="1" lang="ja-JP" altLang="en-US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203748" y="3423781"/>
            <a:ext cx="4707502" cy="3376267"/>
            <a:chOff x="203748" y="2947258"/>
            <a:chExt cx="4707502" cy="2999505"/>
          </a:xfrm>
        </p:grpSpPr>
        <p:sp>
          <p:nvSpPr>
            <p:cNvPr id="10" name="正方形/長方形 9"/>
            <p:cNvSpPr/>
            <p:nvPr/>
          </p:nvSpPr>
          <p:spPr>
            <a:xfrm>
              <a:off x="206903" y="3233448"/>
              <a:ext cx="4704347" cy="2713315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sz="11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endParaRPr kumimoji="1" lang="en-US" altLang="ja-JP" sz="11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endParaRPr kumimoji="1" lang="en-US" altLang="ja-JP" sz="11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endParaRPr kumimoji="1" lang="ja-JP" altLang="en-US" sz="11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51977" y="3504380"/>
              <a:ext cx="4643563" cy="8066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（１）自殺の多くは追い込まれた末の死で</a:t>
              </a:r>
              <a:r>
                <a:rPr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ある</a:t>
              </a:r>
              <a:endPara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200"/>
                </a:lnSpc>
              </a:pPr>
              <a:endPara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lang="ja-JP" altLang="en-US" sz="12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（２</a:t>
              </a:r>
              <a:r>
                <a:rPr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）社会的</a:t>
              </a:r>
              <a:r>
                <a:rPr lang="ja-JP" altLang="en-US" sz="12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な取組みによって多くの自殺は防ぐことができる</a:t>
              </a:r>
              <a:endPara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200"/>
                </a:lnSpc>
              </a:pPr>
              <a:endPara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</a:t>
              </a:r>
              <a:r>
                <a:rPr lang="ja-JP" altLang="en-US" sz="12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３）自殺を考えている人はサインを発していることが</a:t>
              </a:r>
              <a:r>
                <a:rPr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多い</a:t>
              </a:r>
              <a:endParaRPr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200"/>
                </a:lnSpc>
              </a:pPr>
              <a:endParaRPr lang="en-US" altLang="ja-JP" sz="12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lang="ja-JP" altLang="en-US" sz="1200" u="sng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（４）新型</a:t>
              </a:r>
              <a:r>
                <a:rPr lang="ja-JP" altLang="en-US" sz="1200" u="sng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コロナウイルス感染症拡大の影響を踏まえた対策の</a:t>
              </a:r>
              <a:r>
                <a:rPr lang="ja-JP" altLang="en-US" sz="1200" u="sng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推進</a:t>
              </a:r>
              <a:endParaRPr lang="en-US" altLang="ja-JP" sz="1200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251977" y="4528452"/>
              <a:ext cx="4651782" cy="13671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ja-JP" altLang="en-US" sz="12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（１）生きることへの包括的な支援として</a:t>
              </a:r>
              <a:r>
                <a:rPr kumimoji="1"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取り組む</a:t>
              </a:r>
              <a:endPara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200"/>
                </a:lnSpc>
              </a:pPr>
              <a:endPara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（２）社会的要因を踏まえて取り組む</a:t>
              </a:r>
              <a:endPara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200"/>
                </a:lnSpc>
              </a:pPr>
              <a:endPara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</a:t>
              </a:r>
              <a:r>
                <a:rPr kumimoji="1" lang="ja-JP" altLang="en-US" sz="12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３</a:t>
              </a:r>
              <a:r>
                <a:rPr kumimoji="1"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）府民一人ひとりの問題として取り組む</a:t>
              </a:r>
              <a:endPara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200"/>
                </a:lnSpc>
              </a:pPr>
              <a:endPara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（４）事前予防、危機対応、事後対応に取り組む</a:t>
              </a:r>
              <a:endPara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200"/>
                </a:lnSpc>
              </a:pPr>
              <a:endPara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（５）自殺の実態に基づき継続的に取り組む</a:t>
              </a:r>
              <a:endPara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200"/>
                </a:lnSpc>
              </a:pPr>
              <a:endPara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</a:t>
              </a:r>
              <a:r>
                <a:rPr kumimoji="1" lang="ja-JP" altLang="en-US" sz="12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６）</a:t>
              </a:r>
              <a:r>
                <a:rPr lang="ja-JP" altLang="en-US" sz="1200" u="sng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関連施策との有機的な連携を強化して総合的に取り組む</a:t>
              </a:r>
              <a:endPara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200"/>
                </a:lnSpc>
              </a:pPr>
              <a:endParaRPr kumimoji="1" lang="en-US" altLang="ja-JP" sz="12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</a:t>
              </a:r>
              <a:r>
                <a:rPr kumimoji="1" lang="ja-JP" altLang="en-US" sz="12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７</a:t>
              </a:r>
              <a:r>
                <a:rPr kumimoji="1"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）</a:t>
              </a:r>
              <a:r>
                <a:rPr kumimoji="1" lang="ja-JP" altLang="en-US" sz="1200" u="sng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市町村、関係団体、民間団体等との連携・協働を推進する</a:t>
              </a:r>
              <a:endParaRPr kumimoji="1" lang="en-US" altLang="ja-JP" sz="1200" u="sng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27913" y="3302100"/>
              <a:ext cx="18545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【</a:t>
              </a:r>
              <a:r>
                <a:rPr kumimoji="1"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基本的な認識</a:t>
              </a:r>
              <a:r>
                <a:rPr kumimoji="1" lang="en-US" altLang="ja-JP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】</a:t>
              </a:r>
              <a:endPara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206903" y="4325306"/>
              <a:ext cx="18545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【</a:t>
              </a:r>
              <a:r>
                <a:rPr kumimoji="1" lang="ja-JP" altLang="en-US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基本的な方針</a:t>
              </a:r>
              <a:r>
                <a:rPr kumimoji="1" lang="en-US" altLang="ja-JP" sz="1200" dirty="0" smtClean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】</a:t>
              </a:r>
              <a:endParaRPr kumimoji="1"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203748" y="2947258"/>
              <a:ext cx="2081465" cy="276999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 smtClean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基本的な考え方</a:t>
              </a:r>
              <a:endParaRPr kumimoji="1"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5085727" y="982155"/>
            <a:ext cx="4599187" cy="2907266"/>
            <a:chOff x="5085727" y="982155"/>
            <a:chExt cx="4599187" cy="2907266"/>
          </a:xfrm>
        </p:grpSpPr>
        <p:sp>
          <p:nvSpPr>
            <p:cNvPr id="23" name="正方形/長方形 22"/>
            <p:cNvSpPr/>
            <p:nvPr/>
          </p:nvSpPr>
          <p:spPr>
            <a:xfrm>
              <a:off x="5085728" y="1259155"/>
              <a:ext cx="4599186" cy="2630266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１　地域レベルの実践的な取組みを支援する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２　自殺の実態を明らかにする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３　府民一人ひとりの気付きと見守りを促す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４　早期対応の中心的役割を果たす人材を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養成</a:t>
              </a:r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する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５　こころの健康づくりを進める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６　適切な精神科医療を受けられるようにする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７　社会的な取組みで自殺を防ぐ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８　自殺未遂者の再度の自殺企図を防ぐ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９　遺された人の支援を充実する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１０　行政機関と民間団体等との連携を強化する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u="sng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１１　子ども・若者の自殺対策を更に推進する</a:t>
              </a:r>
              <a:endParaRPr kumimoji="1" lang="en-US" altLang="ja-JP" sz="1200" u="sng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5085727" y="982155"/>
              <a:ext cx="2059957" cy="276999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当面</a:t>
              </a:r>
              <a:r>
                <a:rPr kumimoji="1" lang="ja-JP" altLang="en-US" sz="1200" b="1" dirty="0" smtClean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の重点施策</a:t>
              </a:r>
              <a:endParaRPr kumimoji="1"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186963" y="2001830"/>
            <a:ext cx="4721132" cy="997528"/>
            <a:chOff x="186963" y="1873040"/>
            <a:chExt cx="4721132" cy="997528"/>
          </a:xfrm>
        </p:grpSpPr>
        <p:sp>
          <p:nvSpPr>
            <p:cNvPr id="6" name="正方形/長方形 5"/>
            <p:cNvSpPr/>
            <p:nvPr/>
          </p:nvSpPr>
          <p:spPr>
            <a:xfrm>
              <a:off x="203748" y="2144392"/>
              <a:ext cx="4704347" cy="726176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〇毎年、府内の自殺者数の減少を維持する</a:t>
              </a: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〇</a:t>
              </a:r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令和９年の</a:t>
              </a:r>
              <a:r>
                <a:rPr kumimoji="1" lang="ja-JP" altLang="en-US" sz="120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自殺死亡率を</a:t>
              </a:r>
              <a:r>
                <a:rPr kumimoji="1" lang="ja-JP" altLang="en-US" sz="120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１３．０</a:t>
              </a:r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とする</a:t>
              </a:r>
              <a:endParaRPr kumimoji="1" lang="en-US" altLang="ja-JP" sz="1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300"/>
                </a:lnSpc>
              </a:pPr>
              <a:endParaRPr kumimoji="1" lang="en-US" altLang="ja-JP" sz="10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186963" y="1873040"/>
              <a:ext cx="2059957" cy="276999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全体目標</a:t>
              </a:r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171253" y="1033831"/>
            <a:ext cx="4724287" cy="664262"/>
            <a:chOff x="186963" y="1006301"/>
            <a:chExt cx="4724287" cy="664262"/>
          </a:xfrm>
        </p:grpSpPr>
        <p:sp>
          <p:nvSpPr>
            <p:cNvPr id="5" name="正方形/長方形 4"/>
            <p:cNvSpPr/>
            <p:nvPr/>
          </p:nvSpPr>
          <p:spPr>
            <a:xfrm>
              <a:off x="203748" y="1283301"/>
              <a:ext cx="4707502" cy="387262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 smtClean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令和５年度～令和１０年度</a:t>
              </a:r>
              <a:endPara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186963" y="1006301"/>
              <a:ext cx="2059957" cy="276999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 smtClean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計画期間</a:t>
              </a:r>
              <a:endParaRPr kumimoji="1"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321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573</TotalTime>
  <Words>518</Words>
  <Application>Microsoft Office PowerPoint</Application>
  <PresentationFormat>A4 210 x 297 mm</PresentationFormat>
  <Paragraphs>73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UD デジタル 教科書体 N-B</vt:lpstr>
      <vt:lpstr>游ゴシック</vt:lpstr>
      <vt:lpstr>游ゴシック Light</vt:lpstr>
      <vt:lpstr>Arial</vt:lpstr>
      <vt:lpstr>Calibri</vt:lpstr>
      <vt:lpstr>Calibri Light</vt:lpstr>
      <vt:lpstr>Office テーマ</vt:lpstr>
      <vt:lpstr>「大阪府自殺対策計画」骨子案について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新たな「自殺総合対策大綱」の素案 概要</dc:title>
  <dc:creator>西田　久人</dc:creator>
  <cp:lastModifiedBy>三場　知香</cp:lastModifiedBy>
  <cp:revision>39</cp:revision>
  <cp:lastPrinted>2022-09-02T07:19:44Z</cp:lastPrinted>
  <dcterms:created xsi:type="dcterms:W3CDTF">2022-08-25T04:46:11Z</dcterms:created>
  <dcterms:modified xsi:type="dcterms:W3CDTF">2022-09-02T07:21:47Z</dcterms:modified>
</cp:coreProperties>
</file>