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notesSlides/notesSlide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9.xml" ContentType="application/vnd.openxmlformats-officedocument.drawingml.chartshapes+xml"/>
  <Override PartName="/ppt/charts/chart10.xml" ContentType="application/vnd.openxmlformats-officedocument.drawingml.chart+xml"/>
  <Override PartName="/ppt/drawings/drawing10.xml" ContentType="application/vnd.openxmlformats-officedocument.drawingml.chartshapes+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1.xml" ContentType="application/vnd.openxmlformats-officedocument.drawingml.chartshapes+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2.xml" ContentType="application/vnd.openxmlformats-officedocument.drawingml.chartshapes+xml"/>
  <Override PartName="/ppt/charts/chart16.xml" ContentType="application/vnd.openxmlformats-officedocument.drawingml.chart+xml"/>
  <Override PartName="/ppt/drawings/drawing13.xml" ContentType="application/vnd.openxmlformats-officedocument.drawingml.chartshapes+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4.xml" ContentType="application/vnd.openxmlformats-officedocument.drawingml.chartshapes+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5.xml" ContentType="application/vnd.openxmlformats-officedocument.drawingml.chartshapes+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xml" ContentType="application/vnd.openxmlformats-officedocument.themeOverrid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xml" ContentType="application/vnd.openxmlformats-officedocument.themeOverrid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3.xml" ContentType="application/vnd.openxmlformats-officedocument.themeOverrid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4.xml" ContentType="application/vnd.openxmlformats-officedocument.themeOverrid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16.xml" ContentType="application/vnd.openxmlformats-officedocument.drawingml.chartshapes+xml"/>
  <Override PartName="/ppt/charts/chart32.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5.xml" ContentType="application/vnd.openxmlformats-officedocument.themeOverride+xml"/>
  <Override PartName="/ppt/charts/chart33.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6.xml" ContentType="application/vnd.openxmlformats-officedocument.themeOverride+xml"/>
  <Override PartName="/ppt/charts/chart34.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7.xml" ContentType="application/vnd.openxmlformats-officedocument.themeOverride+xml"/>
  <Override PartName="/ppt/charts/chart35.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8.xml" ContentType="application/vnd.openxmlformats-officedocument.themeOverride+xml"/>
  <Override PartName="/ppt/charts/chart36.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9.xml" ContentType="application/vnd.openxmlformats-officedocument.themeOverride+xml"/>
  <Override PartName="/ppt/charts/chart37.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10.xml" ContentType="application/vnd.openxmlformats-officedocument.themeOverride+xml"/>
  <Override PartName="/ppt/charts/chart38.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11.xml" ContentType="application/vnd.openxmlformats-officedocument.themeOverride+xml"/>
  <Override PartName="/ppt/charts/chart39.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12.xml" ContentType="application/vnd.openxmlformats-officedocument.themeOverride+xml"/>
  <Override PartName="/ppt/charts/chart40.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13.xml" ContentType="application/vnd.openxmlformats-officedocument.themeOverride+xml"/>
  <Override PartName="/ppt/charts/chart41.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14.xml" ContentType="application/vnd.openxmlformats-officedocument.themeOverride+xml"/>
  <Override PartName="/ppt/charts/chart42.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15.xml" ContentType="application/vnd.openxmlformats-officedocument.themeOverride+xml"/>
  <Override PartName="/ppt/charts/chart43.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16.xml" ContentType="application/vnd.openxmlformats-officedocument.themeOverride+xml"/>
  <Override PartName="/ppt/charts/chart44.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17.xml" ContentType="application/vnd.openxmlformats-officedocument.themeOverride+xml"/>
  <Override PartName="/ppt/charts/chart45.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18.xml" ContentType="application/vnd.openxmlformats-officedocument.themeOverride+xml"/>
  <Override PartName="/ppt/charts/chart46.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19.xml" ContentType="application/vnd.openxmlformats-officedocument.themeOverride+xml"/>
  <Override PartName="/ppt/charts/chart47.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20.xml" ContentType="application/vnd.openxmlformats-officedocument.themeOverride+xml"/>
  <Override PartName="/ppt/charts/chart48.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21.xml" ContentType="application/vnd.openxmlformats-officedocument.themeOverride+xml"/>
  <Override PartName="/ppt/charts/chart49.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22.xml" ContentType="application/vnd.openxmlformats-officedocument.themeOverride+xml"/>
  <Override PartName="/ppt/charts/chart50.xml" ContentType="application/vnd.openxmlformats-officedocument.drawingml.chart+xml"/>
  <Override PartName="/ppt/charts/style48.xml" ContentType="application/vnd.ms-office.chartstyle+xml"/>
  <Override PartName="/ppt/charts/colors48.xml" ContentType="application/vnd.ms-office.chartcolorstyle+xml"/>
  <Override PartName="/ppt/drawings/drawing17.xml" ContentType="application/vnd.openxmlformats-officedocument.drawingml.chartshapes+xml"/>
  <Override PartName="/ppt/charts/chart51.xml" ContentType="application/vnd.openxmlformats-officedocument.drawingml.chart+xml"/>
  <Override PartName="/ppt/charts/style49.xml" ContentType="application/vnd.ms-office.chartstyle+xml"/>
  <Override PartName="/ppt/charts/colors49.xml" ContentType="application/vnd.ms-office.chartcolorstyle+xml"/>
  <Override PartName="/ppt/drawings/drawing18.xml" ContentType="application/vnd.openxmlformats-officedocument.drawingml.chartshapes+xml"/>
  <Override PartName="/ppt/charts/chart52.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23.xml" ContentType="application/vnd.openxmlformats-officedocument.themeOverride+xml"/>
  <Override PartName="/ppt/drawings/drawing19.xml" ContentType="application/vnd.openxmlformats-officedocument.drawingml.chartshapes+xml"/>
  <Override PartName="/ppt/charts/chart53.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24.xml" ContentType="application/vnd.openxmlformats-officedocument.themeOverride+xml"/>
  <Override PartName="/ppt/charts/chart54.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25.xml" ContentType="application/vnd.openxmlformats-officedocument.themeOverride+xml"/>
  <Override PartName="/ppt/charts/chart55.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26.xml" ContentType="application/vnd.openxmlformats-officedocument.themeOverride+xml"/>
  <Override PartName="/ppt/charts/chart56.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27.xml" ContentType="application/vnd.openxmlformats-officedocument.themeOverride+xml"/>
  <Override PartName="/ppt/charts/chart57.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28.xml" ContentType="application/vnd.openxmlformats-officedocument.themeOverride+xml"/>
  <Override PartName="/ppt/charts/chart58.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29.xml" ContentType="application/vnd.openxmlformats-officedocument.themeOverride+xml"/>
  <Override PartName="/ppt/charts/chart59.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30.xml" ContentType="application/vnd.openxmlformats-officedocument.themeOverride+xml"/>
  <Override PartName="/ppt/charts/chart60.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31.xml" ContentType="application/vnd.openxmlformats-officedocument.themeOverride+xml"/>
  <Override PartName="/ppt/charts/chart61.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32.xml" ContentType="application/vnd.openxmlformats-officedocument.themeOverride+xml"/>
  <Override PartName="/ppt/charts/chart62.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3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76" r:id="rId2"/>
    <p:sldId id="281" r:id="rId3"/>
    <p:sldId id="261" r:id="rId4"/>
    <p:sldId id="268" r:id="rId5"/>
    <p:sldId id="257" r:id="rId6"/>
    <p:sldId id="266" r:id="rId7"/>
    <p:sldId id="258" r:id="rId8"/>
    <p:sldId id="267" r:id="rId9"/>
    <p:sldId id="259" r:id="rId10"/>
    <p:sldId id="283" r:id="rId11"/>
    <p:sldId id="260" r:id="rId12"/>
    <p:sldId id="285" r:id="rId13"/>
    <p:sldId id="318" r:id="rId14"/>
    <p:sldId id="315" r:id="rId15"/>
    <p:sldId id="264" r:id="rId16"/>
    <p:sldId id="284" r:id="rId17"/>
    <p:sldId id="265" r:id="rId18"/>
    <p:sldId id="286" r:id="rId19"/>
    <p:sldId id="316" r:id="rId20"/>
    <p:sldId id="317" r:id="rId21"/>
    <p:sldId id="310" r:id="rId22"/>
    <p:sldId id="270" r:id="rId23"/>
    <p:sldId id="271" r:id="rId24"/>
    <p:sldId id="273" r:id="rId25"/>
    <p:sldId id="274" r:id="rId26"/>
    <p:sldId id="292" r:id="rId27"/>
    <p:sldId id="293" r:id="rId28"/>
    <p:sldId id="294" r:id="rId29"/>
    <p:sldId id="295" r:id="rId30"/>
    <p:sldId id="302" r:id="rId31"/>
    <p:sldId id="323" r:id="rId32"/>
    <p:sldId id="322" r:id="rId33"/>
    <p:sldId id="303" r:id="rId34"/>
    <p:sldId id="304" r:id="rId35"/>
    <p:sldId id="305" r:id="rId36"/>
    <p:sldId id="307" r:id="rId37"/>
    <p:sldId id="324" r:id="rId38"/>
    <p:sldId id="325" r:id="rId39"/>
    <p:sldId id="326" r:id="rId40"/>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255" autoAdjust="0"/>
  </p:normalViewPr>
  <p:slideViewPr>
    <p:cSldViewPr snapToGrid="0">
      <p:cViewPr varScale="1">
        <p:scale>
          <a:sx n="47" d="100"/>
          <a:sy n="47" d="100"/>
        </p:scale>
        <p:origin x="68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______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___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___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_____12.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______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______14.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2.xm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______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______16.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4.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______17.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5.xml"/></Relationships>
</file>

<file path=ppt/charts/_rels/chart19.xml.rels><?xml version="1.0" encoding="UTF-8" standalone="yes"?>
<Relationships xmlns="http://schemas.openxmlformats.org/package/2006/relationships"><Relationship Id="rId3" Type="http://schemas.openxmlformats.org/officeDocument/2006/relationships/oleObject" Target="file:///\\10.19.162.31\seishin-g\02%20&#33258;&#27578;&#23550;&#31574;&#65288;&#22320;&#22495;&#20445;&#20581;&#35506;&#65289;\2022&#12288;R4&#8658;&#23529;&#35696;&#20250;&#12371;&#12371;\101%20&#32113;&#35336;%20&#65288;&#35686;&#23519;&#12363;&#12425;&#12398;FAX&#12289;&#29305;&#21029;&#38598;&#35336;&#21547;&#12416;&#65289;\&#9733;&#29305;&#21029;&#38598;&#35336;&#21402;&#21172;&#30465;&#20381;&#38972;&#38306;&#20418;\R4&#24230;&#20381;&#38972;&#65288;R3&#24180;&#20998;&#65289;\&#20316;&#26989;&#12501;&#12457;&#12523;&#12480;\&#22823;&#38442;&#24220;&#12497;&#12479;&#12540;&#12531;&#9312;&#65288;&#30330;&#35211;&#26085;&#12539;&#20303;&#23621;&#22320;&#65289;.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3" Type="http://schemas.openxmlformats.org/officeDocument/2006/relationships/oleObject" Target="file:///\\10.19.162.31\seishin-g\02%20&#33258;&#27578;&#23550;&#31574;&#65288;&#22320;&#22495;&#20445;&#20581;&#35506;&#65289;\2022&#12288;R4&#8658;&#23529;&#35696;&#20250;&#12371;&#12371;\101%20&#32113;&#35336;%20&#65288;&#35686;&#23519;&#12363;&#12425;&#12398;FAX&#12289;&#29305;&#21029;&#38598;&#35336;&#21547;&#12416;&#65289;\&#9733;&#29305;&#21029;&#38598;&#35336;&#21402;&#21172;&#30465;&#20381;&#38972;&#38306;&#20418;\R4&#24230;&#20381;&#38972;&#65288;R3&#24180;&#20998;&#65289;\&#20316;&#26989;&#12501;&#12457;&#12523;&#12480;\&#22823;&#38442;&#24220;&#12497;&#12479;&#12540;&#12531;&#9312;&#65288;&#30330;&#35211;&#26085;&#12539;&#20303;&#23621;&#22320;&#65289;.xlsx" TargetMode="External"/><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oleObject" Target="file:///\\10.19.162.31\seishin-g\02%20&#33258;&#27578;&#23550;&#31574;&#65288;&#22320;&#22495;&#20445;&#20581;&#35506;&#65289;\2022&#12288;R4&#8658;&#23529;&#35696;&#20250;&#12371;&#12371;\101%20&#32113;&#35336;%20&#65288;&#35686;&#23519;&#12363;&#12425;&#12398;FAX&#12289;&#29305;&#21029;&#38598;&#35336;&#21547;&#12416;&#65289;\&#9733;&#29305;&#21029;&#38598;&#35336;&#21402;&#21172;&#30465;&#20381;&#38972;&#38306;&#20418;\R4&#24230;&#20381;&#38972;&#65288;R3&#24180;&#20998;&#65289;\&#20316;&#26989;&#12501;&#12457;&#12523;&#12480;\&#22823;&#38442;&#24220;&#12497;&#12479;&#12540;&#12531;&#9312;&#65288;&#30330;&#35211;&#26085;&#12539;&#20303;&#23621;&#22320;&#65289;.xlsx" TargetMode="External"/><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oleObject" Target="file:///\\10.19.162.31\seishin-g\02%20&#33258;&#27578;&#23550;&#31574;&#65288;&#22320;&#22495;&#20445;&#20581;&#35506;&#65289;\2022&#12288;R4&#8658;&#23529;&#35696;&#20250;&#12371;&#12371;\101%20&#32113;&#35336;%20&#65288;&#35686;&#23519;&#12363;&#12425;&#12398;FAX&#12289;&#29305;&#21029;&#38598;&#35336;&#21547;&#12416;&#65289;\&#9733;&#29305;&#21029;&#38598;&#35336;&#21402;&#21172;&#30465;&#20381;&#38972;&#38306;&#20418;\R4&#24230;&#20381;&#38972;&#65288;R3&#24180;&#20998;&#65289;\&#20316;&#26989;&#12501;&#12457;&#12523;&#12480;\&#22823;&#38442;&#24220;&#12497;&#12479;&#12540;&#12531;&#9312;&#65288;&#30330;&#35211;&#26085;&#12539;&#20303;&#23621;&#22320;&#65289;.xlsx" TargetMode="External"/><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oleObject" Target="file:///\\10.19.162.31\seishin-g\02%20&#33258;&#27578;&#23550;&#31574;&#65288;&#22320;&#22495;&#20445;&#20581;&#35506;&#65289;\2022&#12288;R4&#8658;&#23529;&#35696;&#20250;&#12371;&#12371;\101%20&#32113;&#35336;%20&#65288;&#35686;&#23519;&#12363;&#12425;&#12398;FAX&#12289;&#29305;&#21029;&#38598;&#35336;&#21547;&#12416;&#65289;\&#9733;&#29305;&#21029;&#38598;&#35336;&#21402;&#21172;&#30465;&#20381;&#38972;&#38306;&#20418;\R4&#24230;&#20381;&#38972;&#65288;R3&#24180;&#20998;&#65289;\&#20316;&#26989;&#12501;&#12457;&#12523;&#12480;\&#22823;&#38442;&#24220;&#12497;&#12479;&#12540;&#12531;&#9312;&#65288;&#30330;&#35211;&#26085;&#12539;&#20303;&#23621;&#22320;&#65289;.xlsx" TargetMode="External"/><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oleObject" Target="file:///\\10.19.162.31\seishin-g\02%20&#33258;&#27578;&#23550;&#31574;&#65288;&#22320;&#22495;&#20445;&#20581;&#35506;&#65289;\2022&#12288;R4&#8658;&#23529;&#35696;&#20250;&#12371;&#12371;\101%20&#32113;&#35336;%20&#65288;&#35686;&#23519;&#12363;&#12425;&#12398;FAX&#12289;&#29305;&#21029;&#38598;&#35336;&#21547;&#12416;&#65289;\&#9733;&#29305;&#21029;&#38598;&#35336;&#21402;&#21172;&#30465;&#20381;&#38972;&#38306;&#20418;\R4&#24230;&#20381;&#38972;&#65288;R3&#24180;&#20998;&#65289;\&#20316;&#26989;&#12501;&#12457;&#12523;&#12480;\&#22823;&#38442;&#24220;&#12497;&#12479;&#12540;&#12531;&#9312;&#65288;&#30330;&#35211;&#26085;&#12539;&#20303;&#23621;&#22320;&#65289;.xlsx" TargetMode="External"/><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file:///D:\nishidahis\Documents\&#33258;&#27578;\&#29305;&#21029;&#38598;&#35336;&#25972;&#29702;&#65288;&#65301;&#24180;&#24179;&#22343;&#12392;&#12398;&#27604;&#36611;&#65289;.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file:///D:\nishidahis\Documents\&#33258;&#27578;\&#29305;&#21029;&#38598;&#35336;&#25972;&#29702;&#65288;&#65301;&#24180;&#24179;&#22343;&#12392;&#12398;&#27604;&#36611;&#65289;.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file:///D:\nishidahis\Documents\&#33258;&#27578;\&#29305;&#21029;&#38598;&#35336;&#25972;&#29702;&#65288;&#65301;&#24180;&#24179;&#22343;&#12392;&#12398;&#27604;&#36611;&#65289;.xlsx" TargetMode="Externa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file:///D:\nishidahis\Documents\&#33258;&#27578;\&#29305;&#21029;&#38598;&#35336;&#25972;&#29702;&#65288;&#65301;&#24180;&#24179;&#22343;&#12392;&#12398;&#27604;&#36611;&#65289;.xlsx" TargetMode="Externa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______18.xlsx"/><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______19.xlsx"/><Relationship Id="rId2" Type="http://schemas.microsoft.com/office/2011/relationships/chartColorStyle" Target="colors28.xml"/><Relationship Id="rId1" Type="http://schemas.microsoft.com/office/2011/relationships/chartStyle" Target="style28.xml"/></Relationships>
</file>

<file path=ppt/charts/_rels/chart31.xml.rels><?xml version="1.0" encoding="UTF-8" standalone="yes"?>
<Relationships xmlns="http://schemas.openxmlformats.org/package/2006/relationships"><Relationship Id="rId3" Type="http://schemas.openxmlformats.org/officeDocument/2006/relationships/oleObject" Target="file:///\\10.19.162.31\seishin-g\02%20&#33258;&#27578;&#23550;&#31574;&#65288;&#22320;&#22495;&#20445;&#20581;&#35506;&#65289;\2022&#12288;R4&#8658;&#23529;&#35696;&#20250;&#12371;&#12371;\101&#9733;%20&#32113;&#35336;%20&#65288;&#35686;&#23519;&#12363;&#12425;&#12398;FAX&#12289;&#29305;&#21029;&#38598;&#35336;&#21547;&#12416;&#65289;\&#9733;&#29305;&#21029;&#38598;&#35336;&#21402;&#21172;&#30465;&#20381;&#38972;&#38306;&#20418;\&#9733;R4&#24230;&#20381;&#38972;&#65288;H27-R3&#24180;&#20998;&#65289;\&#21402;&#21172;&#30465;&#30906;&#35469;&#20381;&#38972;\&#9312;&#29305;&#21029;&#38598;&#35336;&#25972;&#29702;&#65288;&#12464;&#12521;&#12501;&#21407;&#22240;&#21205;&#27231;5&#24180;&#24179;&#22343;&#12392;&#12398;&#27604;&#36611;&#65289;.xlsx" TargetMode="Externa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16.xm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file:///D:\nishidahis\Documents\&#33258;&#27578;\&#29305;&#21029;&#38598;&#35336;&#25972;&#29702;&#65288;&#65301;&#24180;&#24179;&#22343;&#12392;&#12398;&#27604;&#36611;&#65289;.xlsx" TargetMode="Externa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file:///D:\nishidahis\Documents\&#33258;&#27578;\&#29305;&#21029;&#38598;&#35336;&#25972;&#29702;&#65288;&#65301;&#24180;&#24179;&#22343;&#12392;&#12398;&#27604;&#36611;&#65289;.xlsx" TargetMode="Externa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file:///D:\nishidahis\Documents\&#33258;&#27578;\&#29305;&#21029;&#38598;&#35336;&#25972;&#29702;&#65288;&#65301;&#24180;&#24179;&#22343;&#12392;&#12398;&#27604;&#36611;&#65289;.xlsx" TargetMode="Externa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oleObject" Target="file:///D:\nishidahis\Documents\&#33258;&#27578;\&#29305;&#21029;&#38598;&#35336;&#25972;&#29702;&#65288;&#65301;&#24180;&#24179;&#22343;&#12392;&#12398;&#27604;&#36611;&#65289;.xlsx" TargetMode="Externa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oleObject" Target="file:///D:\nishidahis\Documents\&#33258;&#27578;\&#29305;&#21029;&#38598;&#35336;&#25972;&#29702;&#65288;&#65301;&#24180;&#24179;&#22343;&#12392;&#12398;&#27604;&#36611;&#65289;.xlsx" TargetMode="Externa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oleObject" Target="file:///D:\nishidahis\Documents\&#33258;&#27578;\&#29305;&#21029;&#38598;&#35336;&#25972;&#29702;&#65288;&#65301;&#24180;&#24179;&#22343;&#12392;&#12398;&#27604;&#36611;&#65289;.xlsx" TargetMode="Externa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oleObject" Target="file:///D:\nishidahis\Documents\&#33258;&#27578;\&#29305;&#21029;&#38598;&#35336;&#25972;&#29702;&#65288;&#65301;&#24180;&#24179;&#22343;&#12392;&#12398;&#27604;&#36611;&#65289;.xlsx" TargetMode="Externa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file:///D:\nishidahis\Documents\&#33258;&#27578;\&#29305;&#21029;&#38598;&#35336;&#25972;&#29702;&#65288;&#65301;&#24180;&#24179;&#22343;&#12392;&#12398;&#27604;&#36611;&#65289;.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oleObject" Target="file:///D:\nishidahis\Documents\&#33258;&#27578;\&#29305;&#21029;&#38598;&#35336;&#25972;&#29702;&#65288;&#65301;&#24180;&#24179;&#22343;&#12392;&#12398;&#27604;&#36611;&#65289;.xlsx" TargetMode="Externa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oleObject" Target="file:///D:\nishidahis\Documents\&#33258;&#27578;\&#29305;&#21029;&#38598;&#35336;&#25972;&#29702;&#65288;&#65301;&#24180;&#24179;&#22343;&#12392;&#12398;&#27604;&#36611;&#65289;.xlsx" TargetMode="Externa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oleObject" Target="file:///D:\nishidahis\Documents\&#33258;&#27578;\&#29305;&#21029;&#38598;&#35336;&#25972;&#29702;&#65288;&#65301;&#24180;&#24179;&#22343;&#12392;&#12398;&#27604;&#36611;&#65289;.xlsx" TargetMode="Externa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file:///D:\nishidahis\Documents\&#33258;&#27578;\&#29305;&#21029;&#38598;&#35336;&#25972;&#29702;&#65288;&#65301;&#24180;&#24179;&#22343;&#12392;&#12398;&#27604;&#36611;&#65289;.xlsx" TargetMode="Externa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oleObject" Target="file:///D:\nishidahis\Documents\&#33258;&#27578;\&#29305;&#21029;&#38598;&#35336;&#25972;&#29702;&#65288;&#65301;&#24180;&#24179;&#22343;&#12392;&#12398;&#27604;&#36611;&#65289;.xlsx" TargetMode="Externa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oleObject" Target="file:///D:\nishidahis\Documents\&#33258;&#27578;\&#29305;&#21029;&#38598;&#35336;&#25972;&#29702;&#65288;&#65301;&#24180;&#24179;&#22343;&#12392;&#12398;&#27604;&#36611;&#65289;.xlsx" TargetMode="Externa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oleObject" Target="file:///D:\nishidahis\Documents\&#33258;&#27578;\&#29305;&#21029;&#38598;&#35336;&#25972;&#29702;&#65288;&#65301;&#24180;&#24179;&#22343;&#12392;&#12398;&#27604;&#36611;&#65289;.xlsx" TargetMode="Externa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oleObject" Target="file:///D:\nishidahis\Documents\&#33258;&#27578;\&#29305;&#21029;&#38598;&#35336;&#25972;&#29702;&#65288;&#65301;&#24180;&#24179;&#22343;&#12392;&#12398;&#27604;&#36611;&#65289;.xlsx" TargetMode="Externa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oleObject" Target="file:///D:\nishidahis\Documents\&#33258;&#27578;\&#29305;&#21029;&#38598;&#35336;&#25972;&#29702;&#65288;&#65301;&#24180;&#24179;&#22343;&#12392;&#12398;&#27604;&#36611;&#65289;.xlsx" TargetMode="Externa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oleObject" Target="file:///D:\nishidahis\Documents\&#33258;&#27578;\&#29305;&#21029;&#38598;&#35336;&#25972;&#29702;&#65288;&#65301;&#24180;&#24179;&#22343;&#12392;&#12398;&#27604;&#36611;&#65289;.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______20.xlsx"/><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chartUserShapes" Target="../drawings/drawing17.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______21.xlsx"/><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chartUserShapes" Target="../drawings/drawing18.xm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50.xml"/><Relationship Id="rId1" Type="http://schemas.microsoft.com/office/2011/relationships/chartStyle" Target="style50.xml"/><Relationship Id="rId5" Type="http://schemas.openxmlformats.org/officeDocument/2006/relationships/chartUserShapes" Target="../drawings/drawing19.xml"/><Relationship Id="rId4" Type="http://schemas.openxmlformats.org/officeDocument/2006/relationships/oleObject" Target="file:///D:\nishidahis\Documents\&#33258;&#27578;\&#29305;&#21029;&#38598;&#35336;&#25972;&#29702;&#65288;&#12497;&#12479;&#12540;&#12531;&#9313;&#65289;.xlsx" TargetMode="Externa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oleObject" Target="file:///D:\nishidahis\Documents\&#33258;&#27578;\&#29305;&#21029;&#38598;&#35336;&#25972;&#29702;&#65288;&#12497;&#12479;&#12540;&#12531;&#9313;&#65289;.xlsx" TargetMode="External"/></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oleObject" Target="file:///D:\nishidahis\Documents\&#33258;&#27578;\&#29305;&#21029;&#38598;&#35336;&#25972;&#29702;&#65288;&#12497;&#12479;&#12540;&#12531;&#9313;&#65289;.xlsx" TargetMode="External"/></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oleObject" Target="file:///D:\nishidahis\Documents\&#33258;&#27578;\&#29305;&#21029;&#38598;&#35336;&#25972;&#29702;&#65288;&#12497;&#12479;&#12540;&#12531;&#9313;&#65289;.xlsx" TargetMode="External"/></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oleObject" Target="file:///D:\nishidahis\Documents\&#33258;&#27578;\&#29305;&#21029;&#38598;&#35336;&#25972;&#29702;&#65288;&#12497;&#12479;&#12540;&#12531;&#9313;&#65289;.xlsx" TargetMode="External"/></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oleObject" Target="file:///D:\nishidahis\Documents\&#33258;&#27578;\&#29305;&#21029;&#38598;&#35336;&#25972;&#29702;&#65288;&#12497;&#12479;&#12540;&#12531;&#9313;&#65289;.xlsx" TargetMode="External"/></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oleObject" Target="file:///D:\nishidahis\Documents\&#33258;&#27578;\&#29305;&#21029;&#38598;&#35336;&#25972;&#29702;&#65288;&#12497;&#12479;&#12540;&#12531;&#9313;&#65289;.xlsx" TargetMode="External"/></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oleObject" Target="file:///D:\nishidahis\Documents\&#33258;&#27578;\&#29305;&#21029;&#38598;&#35336;&#25972;&#29702;&#65288;&#12497;&#12479;&#12540;&#12531;&#9313;&#65289;.xlsx" TargetMode="Externa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oleObject" Target="file:///D:\nishidahis\Documents\&#33258;&#27578;\&#29305;&#21029;&#38598;&#35336;&#25972;&#29702;&#65288;&#12497;&#12479;&#12540;&#12531;&#9313;&#65289;.xlsx" TargetMode="External"/></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oleObject" Target="file:///D:\nishidahis\Documents\&#33258;&#27578;\&#29305;&#21029;&#38598;&#35336;&#25972;&#29702;&#65288;&#12497;&#12479;&#12540;&#12531;&#9313;&#65289;.xlsx" TargetMode="External"/></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oleObject" Target="file:///D:\nishidahis\Documents\&#33258;&#27578;\&#29305;&#21029;&#38598;&#35336;&#25972;&#29702;&#65288;&#12497;&#12479;&#12540;&#12531;&#9313;&#65289;.xlsx" TargetMode="Externa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___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ja-JP" sz="2400" b="1" dirty="0"/>
              <a:t>大阪府の自殺者数の年次推移</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自殺者数の年次推移!$C$1</c:f>
              <c:strCache>
                <c:ptCount val="1"/>
                <c:pt idx="0">
                  <c:v>男性</c:v>
                </c:pt>
              </c:strCache>
            </c:strRef>
          </c:tx>
          <c:spPr>
            <a:ln w="28575" cap="rnd">
              <a:solidFill>
                <a:schemeClr val="accent1"/>
              </a:solidFill>
              <a:round/>
            </a:ln>
            <a:effectLst/>
          </c:spPr>
          <c:marker>
            <c:symbol val="triangle"/>
            <c:size val="10"/>
            <c:spPr>
              <a:solidFill>
                <a:schemeClr val="accent1"/>
              </a:solidFill>
              <a:ln w="9525">
                <a:solidFill>
                  <a:schemeClr val="accent1"/>
                </a:solidFill>
              </a:ln>
              <a:effectLst/>
            </c:spPr>
          </c:marker>
          <c:dLbls>
            <c:dLbl>
              <c:idx val="1"/>
              <c:layout>
                <c:manualLayout>
                  <c:x val="-4.3100226437390431E-3"/>
                  <c:y val="-2.62407582683785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131-48C1-B367-C4B4C0308AAF}"/>
                </c:ext>
              </c:extLst>
            </c:dLbl>
            <c:dLbl>
              <c:idx val="2"/>
              <c:layout>
                <c:manualLayout>
                  <c:x val="-8.6200452874780863E-3"/>
                  <c:y val="-3.06142179797750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131-48C1-B367-C4B4C0308AAF}"/>
                </c:ext>
              </c:extLst>
            </c:dLbl>
            <c:dLbl>
              <c:idx val="3"/>
              <c:layout>
                <c:manualLayout>
                  <c:x val="-1.1852562270282448E-2"/>
                  <c:y val="-1.74938388455857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131-48C1-B367-C4B4C0308AAF}"/>
                </c:ext>
              </c:extLst>
            </c:dLbl>
            <c:dLbl>
              <c:idx val="4"/>
              <c:layout>
                <c:manualLayout>
                  <c:x val="-1.8317596235890934E-2"/>
                  <c:y val="-2.40540284126803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131-48C1-B367-C4B4C0308AAF}"/>
                </c:ext>
              </c:extLst>
            </c:dLbl>
            <c:dLbl>
              <c:idx val="5"/>
              <c:layout>
                <c:manualLayout>
                  <c:x val="-2.1550113218695294E-2"/>
                  <c:y val="-2.62407582683785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131-48C1-B367-C4B4C0308AAF}"/>
                </c:ext>
              </c:extLst>
            </c:dLbl>
            <c:dLbl>
              <c:idx val="6"/>
              <c:layout>
                <c:manualLayout>
                  <c:x val="-2.2627618879629975E-2"/>
                  <c:y val="-2.18672985569821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131-48C1-B367-C4B4C0308AAF}"/>
                </c:ext>
              </c:extLst>
            </c:dLbl>
            <c:dLbl>
              <c:idx val="7"/>
              <c:layout>
                <c:manualLayout>
                  <c:x val="-2.1550113218695214E-2"/>
                  <c:y val="-2.8427488124076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131-48C1-B367-C4B4C0308AAF}"/>
                </c:ext>
              </c:extLst>
            </c:dLbl>
            <c:dLbl>
              <c:idx val="8"/>
              <c:layout>
                <c:manualLayout>
                  <c:x val="-2.5860135862434259E-2"/>
                  <c:y val="-2.8427488124076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131-48C1-B367-C4B4C0308AAF}"/>
                </c:ext>
              </c:extLst>
            </c:dLbl>
            <c:dLbl>
              <c:idx val="9"/>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9-1131-48C1-B367-C4B4C0308AAF}"/>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自殺者数の年次推移!$B$2:$B$11</c:f>
              <c:strCache>
                <c:ptCount val="10"/>
                <c:pt idx="0">
                  <c:v>H24</c:v>
                </c:pt>
                <c:pt idx="1">
                  <c:v>H25</c:v>
                </c:pt>
                <c:pt idx="2">
                  <c:v>H26</c:v>
                </c:pt>
                <c:pt idx="3">
                  <c:v>H27</c:v>
                </c:pt>
                <c:pt idx="4">
                  <c:v>H28</c:v>
                </c:pt>
                <c:pt idx="5">
                  <c:v>H29</c:v>
                </c:pt>
                <c:pt idx="6">
                  <c:v>H30</c:v>
                </c:pt>
                <c:pt idx="7">
                  <c:v>R1</c:v>
                </c:pt>
                <c:pt idx="8">
                  <c:v>R2</c:v>
                </c:pt>
                <c:pt idx="9">
                  <c:v>R3</c:v>
                </c:pt>
              </c:strCache>
            </c:strRef>
          </c:cat>
          <c:val>
            <c:numRef>
              <c:f>自殺者数の年次推移!$C$2:$C$11</c:f>
              <c:numCache>
                <c:formatCode>General</c:formatCode>
                <c:ptCount val="10"/>
                <c:pt idx="0">
                  <c:v>1163</c:v>
                </c:pt>
                <c:pt idx="1">
                  <c:v>1023</c:v>
                </c:pt>
                <c:pt idx="2">
                  <c:v>871</c:v>
                </c:pt>
                <c:pt idx="3">
                  <c:v>860</c:v>
                </c:pt>
                <c:pt idx="4">
                  <c:v>814</c:v>
                </c:pt>
                <c:pt idx="5">
                  <c:v>789</c:v>
                </c:pt>
                <c:pt idx="6">
                  <c:v>814</c:v>
                </c:pt>
                <c:pt idx="7">
                  <c:v>804</c:v>
                </c:pt>
                <c:pt idx="8">
                  <c:v>881</c:v>
                </c:pt>
                <c:pt idx="9">
                  <c:v>864</c:v>
                </c:pt>
              </c:numCache>
            </c:numRef>
          </c:val>
          <c:smooth val="0"/>
          <c:extLst>
            <c:ext xmlns:c16="http://schemas.microsoft.com/office/drawing/2014/chart" uri="{C3380CC4-5D6E-409C-BE32-E72D297353CC}">
              <c16:uniqueId val="{00000000-9A8A-4FDC-8098-6ED388CAF06E}"/>
            </c:ext>
          </c:extLst>
        </c:ser>
        <c:ser>
          <c:idx val="1"/>
          <c:order val="1"/>
          <c:tx>
            <c:strRef>
              <c:f>自殺者数の年次推移!$D$1</c:f>
              <c:strCache>
                <c:ptCount val="1"/>
                <c:pt idx="0">
                  <c:v>女性</c:v>
                </c:pt>
              </c:strCache>
            </c:strRef>
          </c:tx>
          <c:spPr>
            <a:ln w="28575" cap="rnd">
              <a:solidFill>
                <a:schemeClr val="accent2"/>
              </a:solidFill>
              <a:round/>
            </a:ln>
            <a:effectLst/>
          </c:spPr>
          <c:marker>
            <c:symbol val="circle"/>
            <c:size val="10"/>
            <c:spPr>
              <a:solidFill>
                <a:schemeClr val="accent2"/>
              </a:solidFill>
              <a:ln w="9525">
                <a:solidFill>
                  <a:schemeClr val="accent2"/>
                </a:solidFill>
              </a:ln>
              <a:effectLst/>
            </c:spPr>
          </c:marker>
          <c:dLbls>
            <c:dLbl>
              <c:idx val="0"/>
              <c:layout>
                <c:manualLayout>
                  <c:x val="-1.5085079253086671E-2"/>
                  <c:y val="-3.0614217979774986E-2"/>
                </c:manualLayout>
              </c:layout>
              <c:showLegendKey val="0"/>
              <c:showVal val="1"/>
              <c:showCatName val="0"/>
              <c:showSerName val="0"/>
              <c:showPercent val="0"/>
              <c:showBubbleSize val="0"/>
              <c:extLst>
                <c:ext xmlns:c15="http://schemas.microsoft.com/office/drawing/2012/chart" uri="{CE6537A1-D6FC-4f65-9D91-7224C49458BB}">
                  <c15:layout>
                    <c:manualLayout>
                      <c:w val="2.9399699537122233E-2"/>
                      <c:h val="4.3931402800977105E-2"/>
                    </c:manualLayout>
                  </c15:layout>
                </c:ext>
                <c:ext xmlns:c16="http://schemas.microsoft.com/office/drawing/2014/chart" uri="{C3380CC4-5D6E-409C-BE32-E72D297353CC}">
                  <c16:uniqueId val="{00000013-1131-48C1-B367-C4B4C0308AAF}"/>
                </c:ext>
              </c:extLst>
            </c:dLbl>
            <c:dLbl>
              <c:idx val="1"/>
              <c:layout>
                <c:manualLayout>
                  <c:x val="-1.508507925308665E-2"/>
                  <c:y val="-3.28009478354732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131-48C1-B367-C4B4C0308AAF}"/>
                </c:ext>
              </c:extLst>
            </c:dLbl>
            <c:dLbl>
              <c:idx val="2"/>
              <c:layout>
                <c:manualLayout>
                  <c:x val="-1.508507925308665E-2"/>
                  <c:y val="-3.06142179797749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131-48C1-B367-C4B4C0308AAF}"/>
                </c:ext>
              </c:extLst>
            </c:dLbl>
            <c:dLbl>
              <c:idx val="3"/>
              <c:layout>
                <c:manualLayout>
                  <c:x val="-1.7240090574956252E-2"/>
                  <c:y val="-3.2800947835473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131-48C1-B367-C4B4C0308AAF}"/>
                </c:ext>
              </c:extLst>
            </c:dLbl>
            <c:dLbl>
              <c:idx val="4"/>
              <c:layout>
                <c:manualLayout>
                  <c:x val="-2.3705124540564816E-2"/>
                  <c:y val="-3.06142179797749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131-48C1-B367-C4B4C0308AAF}"/>
                </c:ext>
              </c:extLst>
            </c:dLbl>
            <c:dLbl>
              <c:idx val="5"/>
              <c:layout>
                <c:manualLayout>
                  <c:x val="-2.0472607557760456E-2"/>
                  <c:y val="-2.8427488124076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131-48C1-B367-C4B4C0308AAF}"/>
                </c:ext>
              </c:extLst>
            </c:dLbl>
            <c:dLbl>
              <c:idx val="6"/>
              <c:layout>
                <c:manualLayout>
                  <c:x val="-1.7240090574956173E-2"/>
                  <c:y val="-2.62407582683784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131-48C1-B367-C4B4C0308AAF}"/>
                </c:ext>
              </c:extLst>
            </c:dLbl>
            <c:dLbl>
              <c:idx val="7"/>
              <c:layout>
                <c:manualLayout>
                  <c:x val="-2.1550113218695214E-2"/>
                  <c:y val="-3.2800947835473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1131-48C1-B367-C4B4C0308AAF}"/>
                </c:ext>
              </c:extLst>
            </c:dLbl>
            <c:dLbl>
              <c:idx val="8"/>
              <c:layout>
                <c:manualLayout>
                  <c:x val="-1.4007573592152048E-2"/>
                  <c:y val="-2.62407582683785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131-48C1-B367-C4B4C0308AAF}"/>
                </c:ext>
              </c:extLst>
            </c:dLbl>
            <c:dLbl>
              <c:idx val="9"/>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A-1131-48C1-B367-C4B4C0308AAF}"/>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自殺者数の年次推移!$B$2:$B$11</c:f>
              <c:strCache>
                <c:ptCount val="10"/>
                <c:pt idx="0">
                  <c:v>H24</c:v>
                </c:pt>
                <c:pt idx="1">
                  <c:v>H25</c:v>
                </c:pt>
                <c:pt idx="2">
                  <c:v>H26</c:v>
                </c:pt>
                <c:pt idx="3">
                  <c:v>H27</c:v>
                </c:pt>
                <c:pt idx="4">
                  <c:v>H28</c:v>
                </c:pt>
                <c:pt idx="5">
                  <c:v>H29</c:v>
                </c:pt>
                <c:pt idx="6">
                  <c:v>H30</c:v>
                </c:pt>
                <c:pt idx="7">
                  <c:v>R1</c:v>
                </c:pt>
                <c:pt idx="8">
                  <c:v>R2</c:v>
                </c:pt>
                <c:pt idx="9">
                  <c:v>R3</c:v>
                </c:pt>
              </c:strCache>
            </c:strRef>
          </c:cat>
          <c:val>
            <c:numRef>
              <c:f>自殺者数の年次推移!$D$2:$D$11</c:f>
              <c:numCache>
                <c:formatCode>General</c:formatCode>
                <c:ptCount val="10"/>
                <c:pt idx="0">
                  <c:v>577</c:v>
                </c:pt>
                <c:pt idx="1">
                  <c:v>555</c:v>
                </c:pt>
                <c:pt idx="2">
                  <c:v>515</c:v>
                </c:pt>
                <c:pt idx="3">
                  <c:v>435</c:v>
                </c:pt>
                <c:pt idx="4">
                  <c:v>424</c:v>
                </c:pt>
                <c:pt idx="5">
                  <c:v>412</c:v>
                </c:pt>
                <c:pt idx="6">
                  <c:v>461</c:v>
                </c:pt>
                <c:pt idx="7">
                  <c:v>427</c:v>
                </c:pt>
                <c:pt idx="8">
                  <c:v>528</c:v>
                </c:pt>
                <c:pt idx="9">
                  <c:v>512</c:v>
                </c:pt>
              </c:numCache>
            </c:numRef>
          </c:val>
          <c:smooth val="0"/>
          <c:extLst>
            <c:ext xmlns:c16="http://schemas.microsoft.com/office/drawing/2014/chart" uri="{C3380CC4-5D6E-409C-BE32-E72D297353CC}">
              <c16:uniqueId val="{00000001-9A8A-4FDC-8098-6ED388CAF06E}"/>
            </c:ext>
          </c:extLst>
        </c:ser>
        <c:ser>
          <c:idx val="2"/>
          <c:order val="2"/>
          <c:tx>
            <c:strRef>
              <c:f>自殺者数の年次推移!$E$1</c:f>
              <c:strCache>
                <c:ptCount val="1"/>
                <c:pt idx="0">
                  <c:v>総数</c:v>
                </c:pt>
              </c:strCache>
            </c:strRef>
          </c:tx>
          <c:spPr>
            <a:ln w="28575" cap="rnd">
              <a:solidFill>
                <a:schemeClr val="accent3"/>
              </a:solidFill>
              <a:round/>
            </a:ln>
            <a:effectLst/>
          </c:spPr>
          <c:marker>
            <c:symbol val="square"/>
            <c:size val="10"/>
            <c:spPr>
              <a:solidFill>
                <a:schemeClr val="accent3"/>
              </a:solidFill>
              <a:ln w="9525">
                <a:solidFill>
                  <a:schemeClr val="accent3"/>
                </a:solidFill>
              </a:ln>
              <a:effectLst/>
            </c:spPr>
          </c:marker>
          <c:dLbls>
            <c:dLbl>
              <c:idx val="2"/>
              <c:layout>
                <c:manualLayout>
                  <c:x val="-8.6200452874780863E-3"/>
                  <c:y val="-3.0614217979775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31-48C1-B367-C4B4C0308AAF}"/>
                </c:ext>
              </c:extLst>
            </c:dLbl>
            <c:dLbl>
              <c:idx val="3"/>
              <c:layout>
                <c:manualLayout>
                  <c:x val="-1.508507925308665E-2"/>
                  <c:y val="-3.7174407546869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31-48C1-B367-C4B4C0308AAF}"/>
                </c:ext>
              </c:extLst>
            </c:dLbl>
            <c:dLbl>
              <c:idx val="4"/>
              <c:layout>
                <c:manualLayout>
                  <c:x val="-2.1550113218695294E-2"/>
                  <c:y val="-3.49876776911714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31-48C1-B367-C4B4C0308AAF}"/>
                </c:ext>
              </c:extLst>
            </c:dLbl>
            <c:dLbl>
              <c:idx val="5"/>
              <c:layout>
                <c:manualLayout>
                  <c:x val="-6.4650339656086436E-3"/>
                  <c:y val="-3.06142179797749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131-48C1-B367-C4B4C0308AAF}"/>
                </c:ext>
              </c:extLst>
            </c:dLbl>
            <c:dLbl>
              <c:idx val="6"/>
              <c:layout>
                <c:manualLayout>
                  <c:x val="-3.2325169828042823E-3"/>
                  <c:y val="-2.18672985569821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131-48C1-B367-C4B4C0308AAF}"/>
                </c:ext>
              </c:extLst>
            </c:dLbl>
            <c:dLbl>
              <c:idx val="7"/>
              <c:layout>
                <c:manualLayout>
                  <c:x val="-1.8317596235890934E-2"/>
                  <c:y val="-4.81080568253606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131-48C1-B367-C4B4C0308AAF}"/>
                </c:ext>
              </c:extLst>
            </c:dLbl>
            <c:dLbl>
              <c:idx val="8"/>
              <c:layout>
                <c:manualLayout>
                  <c:x val="-7.542539626543325E-3"/>
                  <c:y val="-2.84274881240767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131-48C1-B367-C4B4C0308AAF}"/>
                </c:ext>
              </c:extLst>
            </c:dLbl>
            <c:dLbl>
              <c:idx val="9"/>
              <c:tx>
                <c:rich>
                  <a:bodyPr/>
                  <a:lstStyle/>
                  <a:p>
                    <a:fld id="{E260F774-2A77-4DD6-9E8D-14AC8ACE1EF2}" type="VALUE">
                      <a:rPr lang="en-US" altLang="ja-JP" sz="1600" b="1"/>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1131-48C1-B367-C4B4C0308AAF}"/>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自殺者数の年次推移!$B$2:$B$11</c:f>
              <c:strCache>
                <c:ptCount val="10"/>
                <c:pt idx="0">
                  <c:v>H24</c:v>
                </c:pt>
                <c:pt idx="1">
                  <c:v>H25</c:v>
                </c:pt>
                <c:pt idx="2">
                  <c:v>H26</c:v>
                </c:pt>
                <c:pt idx="3">
                  <c:v>H27</c:v>
                </c:pt>
                <c:pt idx="4">
                  <c:v>H28</c:v>
                </c:pt>
                <c:pt idx="5">
                  <c:v>H29</c:v>
                </c:pt>
                <c:pt idx="6">
                  <c:v>H30</c:v>
                </c:pt>
                <c:pt idx="7">
                  <c:v>R1</c:v>
                </c:pt>
                <c:pt idx="8">
                  <c:v>R2</c:v>
                </c:pt>
                <c:pt idx="9">
                  <c:v>R3</c:v>
                </c:pt>
              </c:strCache>
            </c:strRef>
          </c:cat>
          <c:val>
            <c:numRef>
              <c:f>自殺者数の年次推移!$E$2:$E$11</c:f>
              <c:numCache>
                <c:formatCode>General</c:formatCode>
                <c:ptCount val="10"/>
                <c:pt idx="0">
                  <c:v>1740</c:v>
                </c:pt>
                <c:pt idx="1">
                  <c:v>1578</c:v>
                </c:pt>
                <c:pt idx="2">
                  <c:v>1386</c:v>
                </c:pt>
                <c:pt idx="3">
                  <c:v>1295</c:v>
                </c:pt>
                <c:pt idx="4">
                  <c:v>1238</c:v>
                </c:pt>
                <c:pt idx="5">
                  <c:v>1201</c:v>
                </c:pt>
                <c:pt idx="6">
                  <c:v>1275</c:v>
                </c:pt>
                <c:pt idx="7">
                  <c:v>1231</c:v>
                </c:pt>
                <c:pt idx="8">
                  <c:v>1409</c:v>
                </c:pt>
                <c:pt idx="9">
                  <c:v>1376</c:v>
                </c:pt>
              </c:numCache>
            </c:numRef>
          </c:val>
          <c:smooth val="0"/>
          <c:extLst>
            <c:ext xmlns:c16="http://schemas.microsoft.com/office/drawing/2014/chart" uri="{C3380CC4-5D6E-409C-BE32-E72D297353CC}">
              <c16:uniqueId val="{00000002-9A8A-4FDC-8098-6ED388CAF06E}"/>
            </c:ext>
          </c:extLst>
        </c:ser>
        <c:dLbls>
          <c:showLegendKey val="0"/>
          <c:showVal val="0"/>
          <c:showCatName val="0"/>
          <c:showSerName val="0"/>
          <c:showPercent val="0"/>
          <c:showBubbleSize val="0"/>
        </c:dLbls>
        <c:marker val="1"/>
        <c:smooth val="0"/>
        <c:axId val="724307775"/>
        <c:axId val="724299871"/>
      </c:lineChart>
      <c:catAx>
        <c:axId val="724307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724299871"/>
        <c:crosses val="autoZero"/>
        <c:auto val="1"/>
        <c:lblAlgn val="ctr"/>
        <c:lblOffset val="100"/>
        <c:noMultiLvlLbl val="0"/>
      </c:catAx>
      <c:valAx>
        <c:axId val="7242998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724307775"/>
        <c:crosses val="autoZero"/>
        <c:crossBetween val="between"/>
        <c:maj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400"/>
      </a:pPr>
      <a:endParaRPr lang="ja-JP"/>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ja-JP" altLang="en-US" sz="2400" b="1" baseline="0" dirty="0">
                <a:solidFill>
                  <a:schemeClr val="tx1"/>
                </a:solidFill>
              </a:rPr>
              <a:t>職業別自殺者数　全国・女性</a:t>
            </a:r>
          </a:p>
        </c:rich>
      </c:tx>
      <c:layout>
        <c:manualLayout>
          <c:xMode val="edge"/>
          <c:yMode val="edge"/>
          <c:x val="0.35598784934017091"/>
          <c:y val="2.2489271853913865E-2"/>
        </c:manualLayout>
      </c:layout>
      <c:overlay val="0"/>
      <c:spPr>
        <a:noFill/>
        <a:ln>
          <a:noFill/>
        </a:ln>
        <a:effectLst/>
      </c:spPr>
    </c:title>
    <c:autoTitleDeleted val="0"/>
    <c:plotArea>
      <c:layout/>
      <c:barChart>
        <c:barDir val="col"/>
        <c:grouping val="stacked"/>
        <c:varyColors val="0"/>
        <c:ser>
          <c:idx val="0"/>
          <c:order val="0"/>
          <c:tx>
            <c:strRef>
              <c:f>グラフ作成用女性!$Q$30</c:f>
              <c:strCache>
                <c:ptCount val="1"/>
                <c:pt idx="0">
                  <c:v>自営業・家族従業者</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グラフ作成用女性!$P$32:$P$41</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グラフ作成用女性!$Q$32:$Q$41</c:f>
              <c:numCache>
                <c:formatCode>General</c:formatCode>
                <c:ptCount val="10"/>
                <c:pt idx="0">
                  <c:v>253</c:v>
                </c:pt>
                <c:pt idx="1">
                  <c:v>231</c:v>
                </c:pt>
                <c:pt idx="2">
                  <c:v>209</c:v>
                </c:pt>
                <c:pt idx="3">
                  <c:v>183</c:v>
                </c:pt>
                <c:pt idx="4">
                  <c:v>190</c:v>
                </c:pt>
                <c:pt idx="5">
                  <c:v>171</c:v>
                </c:pt>
                <c:pt idx="6">
                  <c:v>180</c:v>
                </c:pt>
                <c:pt idx="7">
                  <c:v>151</c:v>
                </c:pt>
                <c:pt idx="8">
                  <c:v>172</c:v>
                </c:pt>
                <c:pt idx="9">
                  <c:v>163</c:v>
                </c:pt>
              </c:numCache>
            </c:numRef>
          </c:val>
          <c:extLst>
            <c:ext xmlns:c16="http://schemas.microsoft.com/office/drawing/2014/chart" uri="{C3380CC4-5D6E-409C-BE32-E72D297353CC}">
              <c16:uniqueId val="{00000000-ED14-4D56-BBCC-0B0DCF9926BD}"/>
            </c:ext>
          </c:extLst>
        </c:ser>
        <c:ser>
          <c:idx val="1"/>
          <c:order val="1"/>
          <c:tx>
            <c:strRef>
              <c:f>グラフ作成用女性!$R$30</c:f>
              <c:strCache>
                <c:ptCount val="1"/>
                <c:pt idx="0">
                  <c:v>被雇用・勤め人</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グラフ作成用女性!$P$32:$P$41</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グラフ作成用女性!$R$32:$R$41</c:f>
              <c:numCache>
                <c:formatCode>General</c:formatCode>
                <c:ptCount val="10"/>
                <c:pt idx="0">
                  <c:v>1316</c:v>
                </c:pt>
                <c:pt idx="1">
                  <c:v>1260</c:v>
                </c:pt>
                <c:pt idx="2">
                  <c:v>1265</c:v>
                </c:pt>
                <c:pt idx="3">
                  <c:v>1153</c:v>
                </c:pt>
                <c:pt idx="4">
                  <c:v>1085</c:v>
                </c:pt>
                <c:pt idx="5">
                  <c:v>1117</c:v>
                </c:pt>
                <c:pt idx="6">
                  <c:v>1238</c:v>
                </c:pt>
                <c:pt idx="7">
                  <c:v>1145</c:v>
                </c:pt>
                <c:pt idx="8">
                  <c:v>1534</c:v>
                </c:pt>
                <c:pt idx="9">
                  <c:v>1549</c:v>
                </c:pt>
              </c:numCache>
            </c:numRef>
          </c:val>
          <c:extLst>
            <c:ext xmlns:c16="http://schemas.microsoft.com/office/drawing/2014/chart" uri="{C3380CC4-5D6E-409C-BE32-E72D297353CC}">
              <c16:uniqueId val="{00000001-ED14-4D56-BBCC-0B0DCF9926BD}"/>
            </c:ext>
          </c:extLst>
        </c:ser>
        <c:ser>
          <c:idx val="2"/>
          <c:order val="2"/>
          <c:tx>
            <c:strRef>
              <c:f>グラフ作成用女性!$S$30</c:f>
              <c:strCache>
                <c:ptCount val="1"/>
                <c:pt idx="0">
                  <c:v>学生・生徒等</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グラフ作成用女性!$P$32:$P$41</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グラフ作成用女性!$S$32:$S$41</c:f>
              <c:numCache>
                <c:formatCode>General</c:formatCode>
                <c:ptCount val="10"/>
                <c:pt idx="0">
                  <c:v>253</c:v>
                </c:pt>
                <c:pt idx="1">
                  <c:v>251</c:v>
                </c:pt>
                <c:pt idx="2">
                  <c:v>216</c:v>
                </c:pt>
                <c:pt idx="3">
                  <c:v>226</c:v>
                </c:pt>
                <c:pt idx="4">
                  <c:v>227</c:v>
                </c:pt>
                <c:pt idx="5">
                  <c:v>240</c:v>
                </c:pt>
                <c:pt idx="6">
                  <c:v>275</c:v>
                </c:pt>
                <c:pt idx="7">
                  <c:v>269</c:v>
                </c:pt>
                <c:pt idx="8">
                  <c:v>387</c:v>
                </c:pt>
                <c:pt idx="9">
                  <c:v>409</c:v>
                </c:pt>
              </c:numCache>
            </c:numRef>
          </c:val>
          <c:extLst>
            <c:ext xmlns:c16="http://schemas.microsoft.com/office/drawing/2014/chart" uri="{C3380CC4-5D6E-409C-BE32-E72D297353CC}">
              <c16:uniqueId val="{00000002-ED14-4D56-BBCC-0B0DCF9926BD}"/>
            </c:ext>
          </c:extLst>
        </c:ser>
        <c:ser>
          <c:idx val="3"/>
          <c:order val="3"/>
          <c:tx>
            <c:strRef>
              <c:f>グラフ作成用女性!$T$30</c:f>
              <c:strCache>
                <c:ptCount val="1"/>
                <c:pt idx="0">
                  <c:v>主婦</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グラフ作成用女性!$P$32:$P$41</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グラフ作成用女性!$T$32:$T$41</c:f>
              <c:numCache>
                <c:formatCode>General</c:formatCode>
                <c:ptCount val="10"/>
                <c:pt idx="0">
                  <c:v>1968</c:v>
                </c:pt>
                <c:pt idx="1">
                  <c:v>1914</c:v>
                </c:pt>
                <c:pt idx="2">
                  <c:v>1680</c:v>
                </c:pt>
                <c:pt idx="3">
                  <c:v>1498</c:v>
                </c:pt>
                <c:pt idx="4">
                  <c:v>1340</c:v>
                </c:pt>
                <c:pt idx="5">
                  <c:v>1215</c:v>
                </c:pt>
                <c:pt idx="6">
                  <c:v>1095</c:v>
                </c:pt>
                <c:pt idx="7">
                  <c:v>1025</c:v>
                </c:pt>
                <c:pt idx="8">
                  <c:v>1168</c:v>
                </c:pt>
                <c:pt idx="9">
                  <c:v>1136</c:v>
                </c:pt>
              </c:numCache>
            </c:numRef>
          </c:val>
          <c:extLst>
            <c:ext xmlns:c16="http://schemas.microsoft.com/office/drawing/2014/chart" uri="{C3380CC4-5D6E-409C-BE32-E72D297353CC}">
              <c16:uniqueId val="{00000003-ED14-4D56-BBCC-0B0DCF9926BD}"/>
            </c:ext>
          </c:extLst>
        </c:ser>
        <c:ser>
          <c:idx val="4"/>
          <c:order val="4"/>
          <c:tx>
            <c:strRef>
              <c:f>グラフ作成用女性!$U$30</c:f>
              <c:strCache>
                <c:ptCount val="1"/>
                <c:pt idx="0">
                  <c:v>失業者</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グラフ作成用女性!$P$32:$P$41</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グラフ作成用女性!$U$32:$U$41</c:f>
              <c:numCache>
                <c:formatCode>General</c:formatCode>
                <c:ptCount val="10"/>
                <c:pt idx="0">
                  <c:v>134</c:v>
                </c:pt>
                <c:pt idx="1">
                  <c:v>100</c:v>
                </c:pt>
                <c:pt idx="2">
                  <c:v>109</c:v>
                </c:pt>
                <c:pt idx="3">
                  <c:v>113</c:v>
                </c:pt>
                <c:pt idx="4">
                  <c:v>102</c:v>
                </c:pt>
                <c:pt idx="5">
                  <c:v>78</c:v>
                </c:pt>
                <c:pt idx="6">
                  <c:v>90</c:v>
                </c:pt>
                <c:pt idx="7">
                  <c:v>87</c:v>
                </c:pt>
                <c:pt idx="8">
                  <c:v>94</c:v>
                </c:pt>
                <c:pt idx="9">
                  <c:v>95</c:v>
                </c:pt>
              </c:numCache>
            </c:numRef>
          </c:val>
          <c:extLst>
            <c:ext xmlns:c16="http://schemas.microsoft.com/office/drawing/2014/chart" uri="{C3380CC4-5D6E-409C-BE32-E72D297353CC}">
              <c16:uniqueId val="{00000004-ED14-4D56-BBCC-0B0DCF9926BD}"/>
            </c:ext>
          </c:extLst>
        </c:ser>
        <c:ser>
          <c:idx val="5"/>
          <c:order val="5"/>
          <c:tx>
            <c:strRef>
              <c:f>グラフ作成用女性!$V$30</c:f>
              <c:strCache>
                <c:ptCount val="1"/>
                <c:pt idx="0">
                  <c:v>年金・雇用保険等生活者</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グラフ作成用女性!$P$32:$P$41</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グラフ作成用女性!$V$32:$V$41</c:f>
              <c:numCache>
                <c:formatCode>General</c:formatCode>
                <c:ptCount val="10"/>
                <c:pt idx="0">
                  <c:v>2326</c:v>
                </c:pt>
                <c:pt idx="1">
                  <c:v>2490</c:v>
                </c:pt>
                <c:pt idx="2">
                  <c:v>2380</c:v>
                </c:pt>
                <c:pt idx="3">
                  <c:v>2358</c:v>
                </c:pt>
                <c:pt idx="4">
                  <c:v>2159</c:v>
                </c:pt>
                <c:pt idx="5">
                  <c:v>2087</c:v>
                </c:pt>
                <c:pt idx="6">
                  <c:v>2130</c:v>
                </c:pt>
                <c:pt idx="7">
                  <c:v>1876</c:v>
                </c:pt>
                <c:pt idx="8">
                  <c:v>1991</c:v>
                </c:pt>
                <c:pt idx="9">
                  <c:v>1958</c:v>
                </c:pt>
              </c:numCache>
            </c:numRef>
          </c:val>
          <c:extLst>
            <c:ext xmlns:c16="http://schemas.microsoft.com/office/drawing/2014/chart" uri="{C3380CC4-5D6E-409C-BE32-E72D297353CC}">
              <c16:uniqueId val="{00000005-ED14-4D56-BBCC-0B0DCF9926BD}"/>
            </c:ext>
          </c:extLst>
        </c:ser>
        <c:ser>
          <c:idx val="6"/>
          <c:order val="6"/>
          <c:tx>
            <c:strRef>
              <c:f>グラフ作成用女性!$W$30</c:f>
              <c:strCache>
                <c:ptCount val="1"/>
                <c:pt idx="0">
                  <c:v>その他の無職者</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グラフ作成用女性!$P$32:$P$41</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グラフ作成用女性!$W$32:$W$41</c:f>
              <c:numCache>
                <c:formatCode>General</c:formatCode>
                <c:ptCount val="10"/>
                <c:pt idx="0">
                  <c:v>2270</c:v>
                </c:pt>
                <c:pt idx="1">
                  <c:v>2186</c:v>
                </c:pt>
                <c:pt idx="2">
                  <c:v>2128</c:v>
                </c:pt>
                <c:pt idx="3">
                  <c:v>1764</c:v>
                </c:pt>
                <c:pt idx="4">
                  <c:v>1610</c:v>
                </c:pt>
                <c:pt idx="5">
                  <c:v>1528</c:v>
                </c:pt>
                <c:pt idx="6">
                  <c:v>1489</c:v>
                </c:pt>
                <c:pt idx="7">
                  <c:v>1483</c:v>
                </c:pt>
                <c:pt idx="8">
                  <c:v>1623</c:v>
                </c:pt>
                <c:pt idx="9">
                  <c:v>1697</c:v>
                </c:pt>
              </c:numCache>
            </c:numRef>
          </c:val>
          <c:extLst>
            <c:ext xmlns:c16="http://schemas.microsoft.com/office/drawing/2014/chart" uri="{C3380CC4-5D6E-409C-BE32-E72D297353CC}">
              <c16:uniqueId val="{00000006-ED14-4D56-BBCC-0B0DCF9926BD}"/>
            </c:ext>
          </c:extLst>
        </c:ser>
        <c:ser>
          <c:idx val="7"/>
          <c:order val="7"/>
          <c:tx>
            <c:strRef>
              <c:f>グラフ作成用女性!$X$30</c:f>
              <c:strCache>
                <c:ptCount val="1"/>
                <c:pt idx="0">
                  <c:v>不詳</c:v>
                </c:pt>
              </c:strCache>
            </c:strRef>
          </c:tx>
          <c:spPr>
            <a:solidFill>
              <a:schemeClr val="accent1"/>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グラフ作成用女性!$P$32:$P$41</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グラフ作成用女性!$X$32:$X$41</c:f>
              <c:numCache>
                <c:formatCode>General</c:formatCode>
                <c:ptCount val="10"/>
                <c:pt idx="0">
                  <c:v>65</c:v>
                </c:pt>
                <c:pt idx="1">
                  <c:v>64</c:v>
                </c:pt>
                <c:pt idx="2">
                  <c:v>54</c:v>
                </c:pt>
                <c:pt idx="3">
                  <c:v>49</c:v>
                </c:pt>
                <c:pt idx="4">
                  <c:v>63</c:v>
                </c:pt>
                <c:pt idx="5">
                  <c:v>59</c:v>
                </c:pt>
                <c:pt idx="6">
                  <c:v>53</c:v>
                </c:pt>
                <c:pt idx="7">
                  <c:v>55</c:v>
                </c:pt>
                <c:pt idx="8">
                  <c:v>57</c:v>
                </c:pt>
                <c:pt idx="9">
                  <c:v>61</c:v>
                </c:pt>
              </c:numCache>
            </c:numRef>
          </c:val>
          <c:extLst>
            <c:ext xmlns:c16="http://schemas.microsoft.com/office/drawing/2014/chart" uri="{C3380CC4-5D6E-409C-BE32-E72D297353CC}">
              <c16:uniqueId val="{00000007-ED14-4D56-BBCC-0B0DCF9926BD}"/>
            </c:ext>
          </c:extLst>
        </c:ser>
        <c:dLbls>
          <c:showLegendKey val="0"/>
          <c:showVal val="0"/>
          <c:showCatName val="0"/>
          <c:showSerName val="0"/>
          <c:showPercent val="0"/>
          <c:showBubbleSize val="0"/>
        </c:dLbls>
        <c:gapWidth val="219"/>
        <c:overlap val="100"/>
        <c:serLines/>
        <c:axId val="352538640"/>
        <c:axId val="352540720"/>
      </c:barChart>
      <c:catAx>
        <c:axId val="352538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ja-JP"/>
          </a:p>
        </c:txPr>
        <c:crossAx val="352540720"/>
        <c:crosses val="autoZero"/>
        <c:auto val="1"/>
        <c:lblAlgn val="ctr"/>
        <c:lblOffset val="100"/>
        <c:noMultiLvlLbl val="0"/>
      </c:catAx>
      <c:valAx>
        <c:axId val="3525407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352538640"/>
        <c:crosses val="autoZero"/>
        <c:crossBetween val="between"/>
      </c:valAx>
      <c:spPr>
        <a:noFill/>
        <a:ln>
          <a:noFill/>
        </a:ln>
        <a:effectLst/>
      </c:spPr>
    </c:plotArea>
    <c:legend>
      <c:legendPos val="r"/>
      <c:layout>
        <c:manualLayout>
          <c:xMode val="edge"/>
          <c:yMode val="edge"/>
          <c:x val="0.8719708825459318"/>
          <c:y val="0.33031594372034206"/>
          <c:w val="0.12171481299212598"/>
          <c:h val="0.6198787563062874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ja-JP" altLang="en-US" sz="1800" b="1" dirty="0"/>
              <a:t>職業別自殺者数（</a:t>
            </a:r>
            <a:r>
              <a:rPr lang="en-US" altLang="ja-JP" sz="1800" b="1" dirty="0"/>
              <a:t>H29</a:t>
            </a:r>
            <a:r>
              <a:rPr lang="ja-JP" altLang="en-US" sz="1800" b="1" dirty="0"/>
              <a:t>－</a:t>
            </a:r>
            <a:r>
              <a:rPr lang="en-US" altLang="ja-JP" sz="1800" b="1" dirty="0"/>
              <a:t>R3</a:t>
            </a:r>
            <a:r>
              <a:rPr lang="ja-JP" altLang="en-US" sz="1800" b="1" dirty="0"/>
              <a:t>合計）大阪・男性</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'【職業中項目集計用】2015～2021'!$G$37:$W$37</c:f>
              <c:strCache>
                <c:ptCount val="17"/>
                <c:pt idx="0">
                  <c:v>自営業・家族従事者</c:v>
                </c:pt>
                <c:pt idx="1">
                  <c:v>専門・技術職</c:v>
                </c:pt>
                <c:pt idx="2">
                  <c:v>管理的職業</c:v>
                </c:pt>
                <c:pt idx="3">
                  <c:v>事務職</c:v>
                </c:pt>
                <c:pt idx="4">
                  <c:v>販売従業者</c:v>
                </c:pt>
                <c:pt idx="5">
                  <c:v>サービス業従事者</c:v>
                </c:pt>
                <c:pt idx="6">
                  <c:v>技能工</c:v>
                </c:pt>
                <c:pt idx="7">
                  <c:v>保安従事者</c:v>
                </c:pt>
                <c:pt idx="8">
                  <c:v>通信運輸従事者</c:v>
                </c:pt>
                <c:pt idx="9">
                  <c:v>労務作業者</c:v>
                </c:pt>
                <c:pt idx="10">
                  <c:v>その他の有職者</c:v>
                </c:pt>
                <c:pt idx="11">
                  <c:v>学生・生徒</c:v>
                </c:pt>
                <c:pt idx="12">
                  <c:v>主婦</c:v>
                </c:pt>
                <c:pt idx="13">
                  <c:v>失業者</c:v>
                </c:pt>
                <c:pt idx="14">
                  <c:v>年金・雇用保険等生活者</c:v>
                </c:pt>
                <c:pt idx="15">
                  <c:v>その他の無職者</c:v>
                </c:pt>
                <c:pt idx="16">
                  <c:v>不詳</c:v>
                </c:pt>
              </c:strCache>
            </c:strRef>
          </c:cat>
          <c:val>
            <c:numRef>
              <c:f>'【職業中項目集計用】2015～2021'!$G$45:$W$45</c:f>
              <c:numCache>
                <c:formatCode>#,##0_);[Red]\(#,##0\)</c:formatCode>
                <c:ptCount val="17"/>
                <c:pt idx="0">
                  <c:v>307</c:v>
                </c:pt>
                <c:pt idx="1">
                  <c:v>152</c:v>
                </c:pt>
                <c:pt idx="2">
                  <c:v>74</c:v>
                </c:pt>
                <c:pt idx="3">
                  <c:v>88</c:v>
                </c:pt>
                <c:pt idx="4">
                  <c:v>126</c:v>
                </c:pt>
                <c:pt idx="5">
                  <c:v>138</c:v>
                </c:pt>
                <c:pt idx="6">
                  <c:v>228</c:v>
                </c:pt>
                <c:pt idx="7">
                  <c:v>36</c:v>
                </c:pt>
                <c:pt idx="8">
                  <c:v>81</c:v>
                </c:pt>
                <c:pt idx="9">
                  <c:v>225</c:v>
                </c:pt>
                <c:pt idx="10">
                  <c:v>217</c:v>
                </c:pt>
                <c:pt idx="11">
                  <c:v>202</c:v>
                </c:pt>
                <c:pt idx="12">
                  <c:v>0</c:v>
                </c:pt>
                <c:pt idx="13">
                  <c:v>152</c:v>
                </c:pt>
                <c:pt idx="14">
                  <c:v>1505</c:v>
                </c:pt>
                <c:pt idx="15">
                  <c:v>807</c:v>
                </c:pt>
                <c:pt idx="16">
                  <c:v>29</c:v>
                </c:pt>
              </c:numCache>
            </c:numRef>
          </c:val>
          <c:extLst>
            <c:ext xmlns:c16="http://schemas.microsoft.com/office/drawing/2014/chart" uri="{C3380CC4-5D6E-409C-BE32-E72D297353CC}">
              <c16:uniqueId val="{00000000-4571-4026-BE02-81AF0D138864}"/>
            </c:ext>
          </c:extLst>
        </c:ser>
        <c:dLbls>
          <c:showLegendKey val="0"/>
          <c:showVal val="0"/>
          <c:showCatName val="0"/>
          <c:showSerName val="0"/>
          <c:showPercent val="0"/>
          <c:showBubbleSize val="0"/>
        </c:dLbls>
        <c:gapWidth val="219"/>
        <c:overlap val="-27"/>
        <c:axId val="495452447"/>
        <c:axId val="488483983"/>
      </c:barChart>
      <c:catAx>
        <c:axId val="495452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488483983"/>
        <c:crosses val="autoZero"/>
        <c:auto val="1"/>
        <c:lblAlgn val="ctr"/>
        <c:lblOffset val="100"/>
        <c:noMultiLvlLbl val="0"/>
      </c:catAx>
      <c:valAx>
        <c:axId val="488483983"/>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54524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ja-JP" altLang="en-US" sz="1800" b="1" dirty="0">
                <a:solidFill>
                  <a:schemeClr val="tx1"/>
                </a:solidFill>
              </a:rPr>
              <a:t>学生・生徒等（内訳）推移　大阪・男性</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tx>
            <c:strRef>
              <c:f>'【学生生徒集計用】2015～2021 '!$O$61</c:f>
              <c:strCache>
                <c:ptCount val="1"/>
                <c:pt idx="0">
                  <c:v>小中高校生</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'【学生生徒集計用】2015～2021 '!$N$64:$N$68</c:f>
              <c:strCache>
                <c:ptCount val="5"/>
                <c:pt idx="0">
                  <c:v>H29</c:v>
                </c:pt>
                <c:pt idx="1">
                  <c:v>H30</c:v>
                </c:pt>
                <c:pt idx="2">
                  <c:v>R1</c:v>
                </c:pt>
                <c:pt idx="3">
                  <c:v>R2</c:v>
                </c:pt>
                <c:pt idx="4">
                  <c:v>R3</c:v>
                </c:pt>
              </c:strCache>
            </c:strRef>
          </c:cat>
          <c:val>
            <c:numRef>
              <c:f>'【学生生徒集計用】2015～2021 '!$O$64:$O$68</c:f>
              <c:numCache>
                <c:formatCode>General</c:formatCode>
                <c:ptCount val="5"/>
                <c:pt idx="0">
                  <c:v>10</c:v>
                </c:pt>
                <c:pt idx="1">
                  <c:v>9</c:v>
                </c:pt>
                <c:pt idx="2">
                  <c:v>19</c:v>
                </c:pt>
                <c:pt idx="3">
                  <c:v>21</c:v>
                </c:pt>
                <c:pt idx="4">
                  <c:v>16</c:v>
                </c:pt>
              </c:numCache>
            </c:numRef>
          </c:val>
          <c:extLst>
            <c:ext xmlns:c16="http://schemas.microsoft.com/office/drawing/2014/chart" uri="{C3380CC4-5D6E-409C-BE32-E72D297353CC}">
              <c16:uniqueId val="{00000000-8E88-48F6-A561-A261F15D8264}"/>
            </c:ext>
          </c:extLst>
        </c:ser>
        <c:ser>
          <c:idx val="1"/>
          <c:order val="1"/>
          <c:tx>
            <c:strRef>
              <c:f>'【学生生徒集計用】2015～2021 '!$P$61</c:f>
              <c:strCache>
                <c:ptCount val="1"/>
                <c:pt idx="0">
                  <c:v>大学生・専修学校生</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'【学生生徒集計用】2015～2021 '!$N$64:$N$68</c:f>
              <c:strCache>
                <c:ptCount val="5"/>
                <c:pt idx="0">
                  <c:v>H29</c:v>
                </c:pt>
                <c:pt idx="1">
                  <c:v>H30</c:v>
                </c:pt>
                <c:pt idx="2">
                  <c:v>R1</c:v>
                </c:pt>
                <c:pt idx="3">
                  <c:v>R2</c:v>
                </c:pt>
                <c:pt idx="4">
                  <c:v>R3</c:v>
                </c:pt>
              </c:strCache>
            </c:strRef>
          </c:cat>
          <c:val>
            <c:numRef>
              <c:f>'【学生生徒集計用】2015～2021 '!$P$64:$P$68</c:f>
              <c:numCache>
                <c:formatCode>General</c:formatCode>
                <c:ptCount val="5"/>
                <c:pt idx="0">
                  <c:v>21</c:v>
                </c:pt>
                <c:pt idx="1">
                  <c:v>17</c:v>
                </c:pt>
                <c:pt idx="2">
                  <c:v>35</c:v>
                </c:pt>
                <c:pt idx="3">
                  <c:v>24</c:v>
                </c:pt>
                <c:pt idx="4">
                  <c:v>30</c:v>
                </c:pt>
              </c:numCache>
            </c:numRef>
          </c:val>
          <c:extLst>
            <c:ext xmlns:c16="http://schemas.microsoft.com/office/drawing/2014/chart" uri="{C3380CC4-5D6E-409C-BE32-E72D297353CC}">
              <c16:uniqueId val="{00000001-8E88-48F6-A561-A261F15D8264}"/>
            </c:ext>
          </c:extLst>
        </c:ser>
        <c:dLbls>
          <c:showLegendKey val="0"/>
          <c:showVal val="0"/>
          <c:showCatName val="0"/>
          <c:showSerName val="0"/>
          <c:showPercent val="0"/>
          <c:showBubbleSize val="0"/>
        </c:dLbls>
        <c:gapWidth val="150"/>
        <c:overlap val="100"/>
        <c:axId val="451487328"/>
        <c:axId val="451474848"/>
      </c:barChart>
      <c:catAx>
        <c:axId val="451487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51474848"/>
        <c:crosses val="autoZero"/>
        <c:auto val="1"/>
        <c:lblAlgn val="ctr"/>
        <c:lblOffset val="100"/>
        <c:noMultiLvlLbl val="0"/>
      </c:catAx>
      <c:valAx>
        <c:axId val="451474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51487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800" b="1" dirty="0"/>
              <a:t>職業別自殺者数（</a:t>
            </a:r>
            <a:r>
              <a:rPr lang="en-US" altLang="ja-JP" sz="1800" b="1" dirty="0"/>
              <a:t>H29</a:t>
            </a:r>
            <a:r>
              <a:rPr lang="ja-JP" altLang="en-US" sz="1800" b="1" dirty="0"/>
              <a:t>～</a:t>
            </a:r>
            <a:r>
              <a:rPr lang="en-US" altLang="ja-JP" sz="1800" b="1" dirty="0"/>
              <a:t>R3</a:t>
            </a:r>
            <a:r>
              <a:rPr lang="ja-JP" altLang="en-US" sz="1800" b="1" dirty="0"/>
              <a:t>合計）大阪・</a:t>
            </a:r>
            <a:r>
              <a:rPr lang="ja-JP" altLang="en-US" sz="1800" b="1" dirty="0" smtClean="0"/>
              <a:t>女性</a:t>
            </a:r>
            <a:endParaRPr lang="ja-JP" altLang="en-US" sz="18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'【職業中項目集計用】2015～2021'!$AL$50:$BA$50</c:f>
              <c:strCache>
                <c:ptCount val="16"/>
                <c:pt idx="0">
                  <c:v>自営業・家族従事者</c:v>
                </c:pt>
                <c:pt idx="1">
                  <c:v>専門・技術職</c:v>
                </c:pt>
                <c:pt idx="2">
                  <c:v>管理的職業</c:v>
                </c:pt>
                <c:pt idx="3">
                  <c:v>事務職</c:v>
                </c:pt>
                <c:pt idx="4">
                  <c:v>販売従業者</c:v>
                </c:pt>
                <c:pt idx="5">
                  <c:v>サービス業従事者</c:v>
                </c:pt>
                <c:pt idx="6">
                  <c:v>技能工</c:v>
                </c:pt>
                <c:pt idx="7">
                  <c:v>通信運輸従事者</c:v>
                </c:pt>
                <c:pt idx="8">
                  <c:v>労務作業者</c:v>
                </c:pt>
                <c:pt idx="9">
                  <c:v>その他の有職者</c:v>
                </c:pt>
                <c:pt idx="10">
                  <c:v>学生・生徒</c:v>
                </c:pt>
                <c:pt idx="11">
                  <c:v>主婦</c:v>
                </c:pt>
                <c:pt idx="12">
                  <c:v>失業者</c:v>
                </c:pt>
                <c:pt idx="13">
                  <c:v>年金・雇用保険等生活者</c:v>
                </c:pt>
                <c:pt idx="14">
                  <c:v>その他の無職者</c:v>
                </c:pt>
                <c:pt idx="15">
                  <c:v>不詳</c:v>
                </c:pt>
              </c:strCache>
            </c:strRef>
          </c:cat>
          <c:val>
            <c:numRef>
              <c:f>'【職業中項目集計用】2015～2021'!$AL$58:$BA$58</c:f>
              <c:numCache>
                <c:formatCode>#,##0_);[Red]\(#,##0\)</c:formatCode>
                <c:ptCount val="16"/>
                <c:pt idx="0">
                  <c:v>57</c:v>
                </c:pt>
                <c:pt idx="1">
                  <c:v>68</c:v>
                </c:pt>
                <c:pt idx="2">
                  <c:v>5</c:v>
                </c:pt>
                <c:pt idx="3">
                  <c:v>64</c:v>
                </c:pt>
                <c:pt idx="4">
                  <c:v>47</c:v>
                </c:pt>
                <c:pt idx="5">
                  <c:v>116</c:v>
                </c:pt>
                <c:pt idx="6">
                  <c:v>16</c:v>
                </c:pt>
                <c:pt idx="7">
                  <c:v>4</c:v>
                </c:pt>
                <c:pt idx="8">
                  <c:v>24</c:v>
                </c:pt>
                <c:pt idx="9">
                  <c:v>79</c:v>
                </c:pt>
                <c:pt idx="10">
                  <c:v>101</c:v>
                </c:pt>
                <c:pt idx="11">
                  <c:v>289</c:v>
                </c:pt>
                <c:pt idx="12">
                  <c:v>25</c:v>
                </c:pt>
                <c:pt idx="13">
                  <c:v>1021</c:v>
                </c:pt>
                <c:pt idx="14">
                  <c:v>463</c:v>
                </c:pt>
                <c:pt idx="15">
                  <c:v>4</c:v>
                </c:pt>
              </c:numCache>
            </c:numRef>
          </c:val>
          <c:extLst>
            <c:ext xmlns:c16="http://schemas.microsoft.com/office/drawing/2014/chart" uri="{C3380CC4-5D6E-409C-BE32-E72D297353CC}">
              <c16:uniqueId val="{00000000-683A-47B2-994A-F51D7F161417}"/>
            </c:ext>
          </c:extLst>
        </c:ser>
        <c:dLbls>
          <c:showLegendKey val="0"/>
          <c:showVal val="0"/>
          <c:showCatName val="0"/>
          <c:showSerName val="0"/>
          <c:showPercent val="0"/>
          <c:showBubbleSize val="0"/>
        </c:dLbls>
        <c:gapWidth val="219"/>
        <c:overlap val="-27"/>
        <c:axId val="1253480127"/>
        <c:axId val="1253471807"/>
      </c:barChart>
      <c:catAx>
        <c:axId val="1253480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53471807"/>
        <c:crosses val="autoZero"/>
        <c:auto val="1"/>
        <c:lblAlgn val="ctr"/>
        <c:lblOffset val="100"/>
        <c:noMultiLvlLbl val="0"/>
      </c:catAx>
      <c:valAx>
        <c:axId val="1253471807"/>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534801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ja-JP" altLang="en-US" sz="1800" b="1" dirty="0">
                <a:solidFill>
                  <a:schemeClr val="tx1"/>
                </a:solidFill>
              </a:rPr>
              <a:t>学生・生徒等（内訳）</a:t>
            </a:r>
            <a:r>
              <a:rPr lang="ja-JP" altLang="en-US" sz="1800" b="1" dirty="0" smtClean="0">
                <a:solidFill>
                  <a:schemeClr val="tx1"/>
                </a:solidFill>
              </a:rPr>
              <a:t>推移大阪</a:t>
            </a:r>
            <a:r>
              <a:rPr lang="ja-JP" altLang="en-US" sz="1800" b="1" dirty="0">
                <a:solidFill>
                  <a:schemeClr val="tx1"/>
                </a:solidFill>
              </a:rPr>
              <a:t>・女性</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tx>
            <c:strRef>
              <c:f>'【学生生徒集計用】2015～2021 '!$P$73</c:f>
              <c:strCache>
                <c:ptCount val="1"/>
                <c:pt idx="0">
                  <c:v>小中高校生</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'【学生生徒集計用】2015～2021 '!$O$76:$O$80</c:f>
              <c:strCache>
                <c:ptCount val="5"/>
                <c:pt idx="0">
                  <c:v>H29</c:v>
                </c:pt>
                <c:pt idx="1">
                  <c:v>H30</c:v>
                </c:pt>
                <c:pt idx="2">
                  <c:v>R1</c:v>
                </c:pt>
                <c:pt idx="3">
                  <c:v>R2</c:v>
                </c:pt>
                <c:pt idx="4">
                  <c:v>R3</c:v>
                </c:pt>
              </c:strCache>
            </c:strRef>
          </c:cat>
          <c:val>
            <c:numRef>
              <c:f>'【学生生徒集計用】2015～2021 '!$P$76:$P$80</c:f>
              <c:numCache>
                <c:formatCode>General</c:formatCode>
                <c:ptCount val="5"/>
                <c:pt idx="0">
                  <c:v>5</c:v>
                </c:pt>
                <c:pt idx="1">
                  <c:v>9</c:v>
                </c:pt>
                <c:pt idx="2">
                  <c:v>7</c:v>
                </c:pt>
                <c:pt idx="3">
                  <c:v>14</c:v>
                </c:pt>
                <c:pt idx="4">
                  <c:v>14</c:v>
                </c:pt>
              </c:numCache>
            </c:numRef>
          </c:val>
          <c:extLst>
            <c:ext xmlns:c16="http://schemas.microsoft.com/office/drawing/2014/chart" uri="{C3380CC4-5D6E-409C-BE32-E72D297353CC}">
              <c16:uniqueId val="{00000000-C1AA-4090-BA46-F1B8244F8D10}"/>
            </c:ext>
          </c:extLst>
        </c:ser>
        <c:ser>
          <c:idx val="1"/>
          <c:order val="1"/>
          <c:tx>
            <c:strRef>
              <c:f>'【学生生徒集計用】2015～2021 '!$Q$73</c:f>
              <c:strCache>
                <c:ptCount val="1"/>
                <c:pt idx="0">
                  <c:v>大学生・専修学生</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'【学生生徒集計用】2015～2021 '!$O$76:$O$80</c:f>
              <c:strCache>
                <c:ptCount val="5"/>
                <c:pt idx="0">
                  <c:v>H29</c:v>
                </c:pt>
                <c:pt idx="1">
                  <c:v>H30</c:v>
                </c:pt>
                <c:pt idx="2">
                  <c:v>R1</c:v>
                </c:pt>
                <c:pt idx="3">
                  <c:v>R2</c:v>
                </c:pt>
                <c:pt idx="4">
                  <c:v>R3</c:v>
                </c:pt>
              </c:strCache>
            </c:strRef>
          </c:cat>
          <c:val>
            <c:numRef>
              <c:f>'【学生生徒集計用】2015～2021 '!$Q$76:$Q$80</c:f>
              <c:numCache>
                <c:formatCode>General</c:formatCode>
                <c:ptCount val="5"/>
                <c:pt idx="0">
                  <c:v>8</c:v>
                </c:pt>
                <c:pt idx="1">
                  <c:v>9</c:v>
                </c:pt>
                <c:pt idx="2">
                  <c:v>8</c:v>
                </c:pt>
                <c:pt idx="3">
                  <c:v>12</c:v>
                </c:pt>
                <c:pt idx="4">
                  <c:v>15</c:v>
                </c:pt>
              </c:numCache>
            </c:numRef>
          </c:val>
          <c:extLst>
            <c:ext xmlns:c16="http://schemas.microsoft.com/office/drawing/2014/chart" uri="{C3380CC4-5D6E-409C-BE32-E72D297353CC}">
              <c16:uniqueId val="{00000001-C1AA-4090-BA46-F1B8244F8D10}"/>
            </c:ext>
          </c:extLst>
        </c:ser>
        <c:dLbls>
          <c:showLegendKey val="0"/>
          <c:showVal val="0"/>
          <c:showCatName val="0"/>
          <c:showSerName val="0"/>
          <c:showPercent val="0"/>
          <c:showBubbleSize val="0"/>
        </c:dLbls>
        <c:gapWidth val="150"/>
        <c:overlap val="100"/>
        <c:axId val="370341920"/>
        <c:axId val="370351904"/>
      </c:barChart>
      <c:catAx>
        <c:axId val="37034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70351904"/>
        <c:crosses val="autoZero"/>
        <c:auto val="1"/>
        <c:lblAlgn val="ctr"/>
        <c:lblOffset val="100"/>
        <c:noMultiLvlLbl val="0"/>
      </c:catAx>
      <c:valAx>
        <c:axId val="370351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70341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ja-JP" sz="2400"/>
              <a:t>原因・動機別自殺者</a:t>
            </a:r>
            <a:r>
              <a:rPr lang="ja-JP" altLang="en-US" sz="2400"/>
              <a:t>数　大阪・男性</a:t>
            </a:r>
            <a:endParaRPr lang="ja-JP" sz="2400"/>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endParaRPr lang="ja-JP"/>
        </a:p>
      </c:txPr>
    </c:title>
    <c:autoTitleDeleted val="0"/>
    <c:plotArea>
      <c:layout/>
      <c:barChart>
        <c:barDir val="col"/>
        <c:grouping val="stacked"/>
        <c:varyColors val="0"/>
        <c:ser>
          <c:idx val="0"/>
          <c:order val="0"/>
          <c:tx>
            <c:strRef>
              <c:f>グラフ作成用男性!$C$61</c:f>
              <c:strCache>
                <c:ptCount val="1"/>
                <c:pt idx="0">
                  <c:v>家庭問題</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グラフ作成用男性!$B$74:$B$83</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グラフ作成用男性!$C$74:$C$83</c:f>
              <c:numCache>
                <c:formatCode>General</c:formatCode>
                <c:ptCount val="10"/>
                <c:pt idx="0">
                  <c:v>163</c:v>
                </c:pt>
                <c:pt idx="1">
                  <c:v>160</c:v>
                </c:pt>
                <c:pt idx="2">
                  <c:v>111</c:v>
                </c:pt>
                <c:pt idx="3">
                  <c:v>156</c:v>
                </c:pt>
                <c:pt idx="4">
                  <c:v>148</c:v>
                </c:pt>
                <c:pt idx="5">
                  <c:v>142</c:v>
                </c:pt>
                <c:pt idx="6">
                  <c:v>136</c:v>
                </c:pt>
                <c:pt idx="7">
                  <c:v>152</c:v>
                </c:pt>
                <c:pt idx="8">
                  <c:v>187</c:v>
                </c:pt>
                <c:pt idx="9">
                  <c:v>153</c:v>
                </c:pt>
              </c:numCache>
            </c:numRef>
          </c:val>
          <c:extLst>
            <c:ext xmlns:c16="http://schemas.microsoft.com/office/drawing/2014/chart" uri="{C3380CC4-5D6E-409C-BE32-E72D297353CC}">
              <c16:uniqueId val="{00000000-53A6-4DB2-88DD-FD6BC98278D8}"/>
            </c:ext>
          </c:extLst>
        </c:ser>
        <c:ser>
          <c:idx val="1"/>
          <c:order val="1"/>
          <c:tx>
            <c:strRef>
              <c:f>グラフ作成用男性!$D$61</c:f>
              <c:strCache>
                <c:ptCount val="1"/>
                <c:pt idx="0">
                  <c:v>健康問題</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グラフ作成用男性!$B$74:$B$83</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グラフ作成用男性!$D$74:$D$83</c:f>
              <c:numCache>
                <c:formatCode>General</c:formatCode>
                <c:ptCount val="10"/>
                <c:pt idx="0">
                  <c:v>696</c:v>
                </c:pt>
                <c:pt idx="1">
                  <c:v>633</c:v>
                </c:pt>
                <c:pt idx="2">
                  <c:v>533</c:v>
                </c:pt>
                <c:pt idx="3">
                  <c:v>581</c:v>
                </c:pt>
                <c:pt idx="4">
                  <c:v>537</c:v>
                </c:pt>
                <c:pt idx="5">
                  <c:v>508</c:v>
                </c:pt>
                <c:pt idx="6">
                  <c:v>533</c:v>
                </c:pt>
                <c:pt idx="7">
                  <c:v>539</c:v>
                </c:pt>
                <c:pt idx="8">
                  <c:v>590</c:v>
                </c:pt>
                <c:pt idx="9">
                  <c:v>573</c:v>
                </c:pt>
              </c:numCache>
            </c:numRef>
          </c:val>
          <c:extLst>
            <c:ext xmlns:c16="http://schemas.microsoft.com/office/drawing/2014/chart" uri="{C3380CC4-5D6E-409C-BE32-E72D297353CC}">
              <c16:uniqueId val="{00000001-53A6-4DB2-88DD-FD6BC98278D8}"/>
            </c:ext>
          </c:extLst>
        </c:ser>
        <c:ser>
          <c:idx val="2"/>
          <c:order val="2"/>
          <c:tx>
            <c:strRef>
              <c:f>グラフ作成用男性!$E$61</c:f>
              <c:strCache>
                <c:ptCount val="1"/>
                <c:pt idx="0">
                  <c:v>経済・生活問題</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グラフ作成用男性!$B$74:$B$83</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グラフ作成用男性!$E$74:$E$83</c:f>
              <c:numCache>
                <c:formatCode>General</c:formatCode>
                <c:ptCount val="10"/>
                <c:pt idx="0">
                  <c:v>370</c:v>
                </c:pt>
                <c:pt idx="1">
                  <c:v>284</c:v>
                </c:pt>
                <c:pt idx="2">
                  <c:v>224</c:v>
                </c:pt>
                <c:pt idx="3">
                  <c:v>282</c:v>
                </c:pt>
                <c:pt idx="4">
                  <c:v>253</c:v>
                </c:pt>
                <c:pt idx="5">
                  <c:v>234</c:v>
                </c:pt>
                <c:pt idx="6">
                  <c:v>239</c:v>
                </c:pt>
                <c:pt idx="7">
                  <c:v>216</c:v>
                </c:pt>
                <c:pt idx="8">
                  <c:v>251</c:v>
                </c:pt>
                <c:pt idx="9">
                  <c:v>268</c:v>
                </c:pt>
              </c:numCache>
            </c:numRef>
          </c:val>
          <c:extLst>
            <c:ext xmlns:c16="http://schemas.microsoft.com/office/drawing/2014/chart" uri="{C3380CC4-5D6E-409C-BE32-E72D297353CC}">
              <c16:uniqueId val="{00000002-53A6-4DB2-88DD-FD6BC98278D8}"/>
            </c:ext>
          </c:extLst>
        </c:ser>
        <c:ser>
          <c:idx val="3"/>
          <c:order val="3"/>
          <c:tx>
            <c:strRef>
              <c:f>グラフ作成用男性!$F$61</c:f>
              <c:strCache>
                <c:ptCount val="1"/>
                <c:pt idx="0">
                  <c:v>勤務問題</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グラフ作成用男性!$B$74:$B$83</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グラフ作成用男性!$F$74:$F$83</c:f>
              <c:numCache>
                <c:formatCode>General</c:formatCode>
                <c:ptCount val="10"/>
                <c:pt idx="0">
                  <c:v>163</c:v>
                </c:pt>
                <c:pt idx="1">
                  <c:v>115</c:v>
                </c:pt>
                <c:pt idx="2">
                  <c:v>103</c:v>
                </c:pt>
                <c:pt idx="3">
                  <c:v>138</c:v>
                </c:pt>
                <c:pt idx="4">
                  <c:v>98</c:v>
                </c:pt>
                <c:pt idx="5">
                  <c:v>98</c:v>
                </c:pt>
                <c:pt idx="6">
                  <c:v>113</c:v>
                </c:pt>
                <c:pt idx="7">
                  <c:v>118</c:v>
                </c:pt>
                <c:pt idx="8">
                  <c:v>103</c:v>
                </c:pt>
                <c:pt idx="9">
                  <c:v>110</c:v>
                </c:pt>
              </c:numCache>
            </c:numRef>
          </c:val>
          <c:extLst>
            <c:ext xmlns:c16="http://schemas.microsoft.com/office/drawing/2014/chart" uri="{C3380CC4-5D6E-409C-BE32-E72D297353CC}">
              <c16:uniqueId val="{00000003-53A6-4DB2-88DD-FD6BC98278D8}"/>
            </c:ext>
          </c:extLst>
        </c:ser>
        <c:ser>
          <c:idx val="4"/>
          <c:order val="4"/>
          <c:tx>
            <c:strRef>
              <c:f>グラフ作成用男性!$G$61</c:f>
              <c:strCache>
                <c:ptCount val="1"/>
                <c:pt idx="0">
                  <c:v>男女問題</c:v>
                </c:pt>
              </c:strCache>
            </c:strRef>
          </c:tx>
          <c:spPr>
            <a:solidFill>
              <a:schemeClr val="accent5"/>
            </a:solidFill>
            <a:ln>
              <a:noFill/>
            </a:ln>
            <a:effectLst/>
          </c:spPr>
          <c:invertIfNegative val="0"/>
          <c:dLbls>
            <c:dLbl>
              <c:idx val="1"/>
              <c:layout>
                <c:manualLayout>
                  <c:x val="-6.2500000000000003E-3"/>
                  <c:y val="-4.053758219469052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598-4E8D-AF02-27F6448A67E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グラフ作成用男性!$B$74:$B$83</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グラフ作成用男性!$G$74:$G$83</c:f>
              <c:numCache>
                <c:formatCode>General</c:formatCode>
                <c:ptCount val="10"/>
                <c:pt idx="0">
                  <c:v>33</c:v>
                </c:pt>
                <c:pt idx="1">
                  <c:v>20</c:v>
                </c:pt>
                <c:pt idx="2">
                  <c:v>37</c:v>
                </c:pt>
                <c:pt idx="3">
                  <c:v>25</c:v>
                </c:pt>
                <c:pt idx="4">
                  <c:v>43</c:v>
                </c:pt>
                <c:pt idx="5">
                  <c:v>40</c:v>
                </c:pt>
                <c:pt idx="6">
                  <c:v>35</c:v>
                </c:pt>
                <c:pt idx="7">
                  <c:v>46</c:v>
                </c:pt>
                <c:pt idx="8">
                  <c:v>40</c:v>
                </c:pt>
                <c:pt idx="9">
                  <c:v>42</c:v>
                </c:pt>
              </c:numCache>
            </c:numRef>
          </c:val>
          <c:extLst>
            <c:ext xmlns:c16="http://schemas.microsoft.com/office/drawing/2014/chart" uri="{C3380CC4-5D6E-409C-BE32-E72D297353CC}">
              <c16:uniqueId val="{00000004-53A6-4DB2-88DD-FD6BC98278D8}"/>
            </c:ext>
          </c:extLst>
        </c:ser>
        <c:ser>
          <c:idx val="5"/>
          <c:order val="5"/>
          <c:tx>
            <c:strRef>
              <c:f>グラフ作成用男性!$H$61</c:f>
              <c:strCache>
                <c:ptCount val="1"/>
                <c:pt idx="0">
                  <c:v>学校問題</c:v>
                </c:pt>
              </c:strCache>
            </c:strRef>
          </c:tx>
          <c:spPr>
            <a:solidFill>
              <a:schemeClr val="accent6"/>
            </a:solidFill>
            <a:ln>
              <a:noFill/>
            </a:ln>
            <a:effectLst/>
          </c:spPr>
          <c:invertIfNegative val="0"/>
          <c:dLbls>
            <c:dLbl>
              <c:idx val="0"/>
              <c:layout>
                <c:manualLayout>
                  <c:x val="5.2083333333333235E-3"/>
                  <c:y val="-4.053758219469052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598-4E8D-AF02-27F6448A67E1}"/>
                </c:ext>
              </c:extLst>
            </c:dLbl>
            <c:dLbl>
              <c:idx val="1"/>
              <c:layout>
                <c:manualLayout>
                  <c:x val="7.2916666666666668E-3"/>
                  <c:y val="4.422419834336588E-3"/>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1.9916666666666666E-2"/>
                      <c:h val="2.2078583460649507E-2"/>
                    </c:manualLayout>
                  </c15:layout>
                </c:ext>
                <c:ext xmlns:c16="http://schemas.microsoft.com/office/drawing/2014/chart" uri="{C3380CC4-5D6E-409C-BE32-E72D297353CC}">
                  <c16:uniqueId val="{0000000B-D598-4E8D-AF02-27F6448A67E1}"/>
                </c:ext>
              </c:extLst>
            </c:dLbl>
            <c:dLbl>
              <c:idx val="2"/>
              <c:layout>
                <c:manualLayout>
                  <c:x val="6.249999999999962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598-4E8D-AF02-27F6448A67E1}"/>
                </c:ext>
              </c:extLst>
            </c:dLbl>
            <c:dLbl>
              <c:idx val="3"/>
              <c:layout>
                <c:manualLayout>
                  <c:x val="7.2916666666666668E-3"/>
                  <c:y val="-2.21116639027086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598-4E8D-AF02-27F6448A67E1}"/>
                </c:ext>
              </c:extLst>
            </c:dLbl>
            <c:dLbl>
              <c:idx val="4"/>
              <c:layout>
                <c:manualLayout>
                  <c:x val="4.166666666666590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598-4E8D-AF02-27F6448A67E1}"/>
                </c:ext>
              </c:extLst>
            </c:dLbl>
            <c:dLbl>
              <c:idx val="5"/>
              <c:layout>
                <c:manualLayout>
                  <c:x val="7.291666666666590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598-4E8D-AF02-27F6448A67E1}"/>
                </c:ext>
              </c:extLst>
            </c:dLbl>
            <c:dLbl>
              <c:idx val="6"/>
              <c:layout>
                <c:manualLayout>
                  <c:x val="6.249999999999924E-3"/>
                  <c:y val="-2.21116639027086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598-4E8D-AF02-27F6448A67E1}"/>
                </c:ext>
              </c:extLst>
            </c:dLbl>
            <c:dLbl>
              <c:idx val="7"/>
              <c:layout>
                <c:manualLayout>
                  <c:x val="4.166666666666514E-3"/>
                  <c:y val="-8.107516438938104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598-4E8D-AF02-27F6448A67E1}"/>
                </c:ext>
              </c:extLst>
            </c:dLbl>
            <c:dLbl>
              <c:idx val="8"/>
              <c:layout>
                <c:manualLayout>
                  <c:x val="5.208333333333333E-3"/>
                  <c:y val="-4.053758219469052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598-4E8D-AF02-27F6448A67E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グラフ作成用男性!$B$74:$B$83</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グラフ作成用男性!$H$74:$H$83</c:f>
              <c:numCache>
                <c:formatCode>General</c:formatCode>
                <c:ptCount val="10"/>
                <c:pt idx="0">
                  <c:v>23</c:v>
                </c:pt>
                <c:pt idx="1">
                  <c:v>16</c:v>
                </c:pt>
                <c:pt idx="2">
                  <c:v>17</c:v>
                </c:pt>
                <c:pt idx="3">
                  <c:v>11</c:v>
                </c:pt>
                <c:pt idx="4">
                  <c:v>16</c:v>
                </c:pt>
                <c:pt idx="5">
                  <c:v>15</c:v>
                </c:pt>
                <c:pt idx="6">
                  <c:v>22</c:v>
                </c:pt>
                <c:pt idx="7">
                  <c:v>27</c:v>
                </c:pt>
                <c:pt idx="8">
                  <c:v>19</c:v>
                </c:pt>
                <c:pt idx="9">
                  <c:v>32</c:v>
                </c:pt>
              </c:numCache>
            </c:numRef>
          </c:val>
          <c:extLst>
            <c:ext xmlns:c16="http://schemas.microsoft.com/office/drawing/2014/chart" uri="{C3380CC4-5D6E-409C-BE32-E72D297353CC}">
              <c16:uniqueId val="{00000005-53A6-4DB2-88DD-FD6BC98278D8}"/>
            </c:ext>
          </c:extLst>
        </c:ser>
        <c:ser>
          <c:idx val="6"/>
          <c:order val="6"/>
          <c:tx>
            <c:strRef>
              <c:f>グラフ作成用男性!$I$61</c:f>
              <c:strCache>
                <c:ptCount val="1"/>
                <c:pt idx="0">
                  <c:v>その他</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グラフ作成用男性!$B$74:$B$83</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グラフ作成用男性!$I$74:$I$83</c:f>
              <c:numCache>
                <c:formatCode>General</c:formatCode>
                <c:ptCount val="10"/>
                <c:pt idx="0">
                  <c:v>44</c:v>
                </c:pt>
                <c:pt idx="1">
                  <c:v>31</c:v>
                </c:pt>
                <c:pt idx="2">
                  <c:v>24</c:v>
                </c:pt>
                <c:pt idx="3">
                  <c:v>47</c:v>
                </c:pt>
                <c:pt idx="4">
                  <c:v>51</c:v>
                </c:pt>
                <c:pt idx="5">
                  <c:v>58</c:v>
                </c:pt>
                <c:pt idx="6">
                  <c:v>60</c:v>
                </c:pt>
                <c:pt idx="7">
                  <c:v>35</c:v>
                </c:pt>
                <c:pt idx="8">
                  <c:v>68</c:v>
                </c:pt>
                <c:pt idx="9">
                  <c:v>100</c:v>
                </c:pt>
              </c:numCache>
            </c:numRef>
          </c:val>
          <c:extLst>
            <c:ext xmlns:c16="http://schemas.microsoft.com/office/drawing/2014/chart" uri="{C3380CC4-5D6E-409C-BE32-E72D297353CC}">
              <c16:uniqueId val="{00000006-53A6-4DB2-88DD-FD6BC98278D8}"/>
            </c:ext>
          </c:extLst>
        </c:ser>
        <c:ser>
          <c:idx val="7"/>
          <c:order val="7"/>
          <c:tx>
            <c:strRef>
              <c:f>グラフ作成用男性!$J$61</c:f>
              <c:strCache>
                <c:ptCount val="1"/>
                <c:pt idx="0">
                  <c:v>不詳</c:v>
                </c:pt>
              </c:strCache>
            </c:strRef>
          </c:tx>
          <c:spPr>
            <a:solidFill>
              <a:schemeClr val="accent1">
                <a:lumMod val="20000"/>
                <a:lumOff val="80000"/>
              </a:schemeClr>
            </a:solidFill>
            <a:ln>
              <a:noFill/>
            </a:ln>
            <a:effectLst/>
          </c:spPr>
          <c:invertIfNegative val="0"/>
          <c:dLbls>
            <c:dLbl>
              <c:idx val="0"/>
              <c:layout>
                <c:manualLayout>
                  <c:x val="1.0416666666666571E-3"/>
                  <c:y val="-1.99004975124378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598-4E8D-AF02-27F6448A67E1}"/>
                </c:ext>
              </c:extLst>
            </c:dLbl>
            <c:dLbl>
              <c:idx val="1"/>
              <c:layout>
                <c:manualLayout>
                  <c:x val="1.0416666666666857E-3"/>
                  <c:y val="-2.21116639027086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598-4E8D-AF02-27F6448A67E1}"/>
                </c:ext>
              </c:extLst>
            </c:dLbl>
            <c:dLbl>
              <c:idx val="2"/>
              <c:layout>
                <c:manualLayout>
                  <c:x val="0"/>
                  <c:y val="-2.87451630735213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598-4E8D-AF02-27F6448A67E1}"/>
                </c:ext>
              </c:extLst>
            </c:dLbl>
            <c:dLbl>
              <c:idx val="3"/>
              <c:layout>
                <c:manualLayout>
                  <c:x val="0"/>
                  <c:y val="-1.54781647318960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598-4E8D-AF02-27F6448A67E1}"/>
                </c:ext>
              </c:extLst>
            </c:dLbl>
            <c:dLbl>
              <c:idx val="4"/>
              <c:layout>
                <c:manualLayout>
                  <c:x val="1.0416666666666667E-3"/>
                  <c:y val="-2.21116639027086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598-4E8D-AF02-27F6448A67E1}"/>
                </c:ext>
              </c:extLst>
            </c:dLbl>
            <c:dLbl>
              <c:idx val="5"/>
              <c:layout>
                <c:manualLayout>
                  <c:x val="-3.1250000000000002E-3"/>
                  <c:y val="-2.43228302929795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598-4E8D-AF02-27F6448A67E1}"/>
                </c:ext>
              </c:extLst>
            </c:dLbl>
            <c:dLbl>
              <c:idx val="6"/>
              <c:layout>
                <c:manualLayout>
                  <c:x val="-7.638800644811996E-17"/>
                  <c:y val="-1.54781647318961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98-4E8D-AF02-27F6448A67E1}"/>
                </c:ext>
              </c:extLst>
            </c:dLbl>
            <c:dLbl>
              <c:idx val="7"/>
              <c:layout>
                <c:manualLayout>
                  <c:x val="2.083333333333257E-3"/>
                  <c:y val="-2.21116639027087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98-4E8D-AF02-27F6448A67E1}"/>
                </c:ext>
              </c:extLst>
            </c:dLbl>
            <c:dLbl>
              <c:idx val="8"/>
              <c:layout>
                <c:manualLayout>
                  <c:x val="0"/>
                  <c:y val="-1.9900497512437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98-4E8D-AF02-27F6448A67E1}"/>
                </c:ext>
              </c:extLst>
            </c:dLbl>
            <c:dLbl>
              <c:idx val="9"/>
              <c:layout>
                <c:manualLayout>
                  <c:x val="-1.5277601289623992E-16"/>
                  <c:y val="-1.76893311221669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98-4E8D-AF02-27F6448A67E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グラフ作成用男性!$B$74:$B$83</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グラフ作成用男性!$J$74:$J$83</c:f>
              <c:numCache>
                <c:formatCode>General</c:formatCode>
                <c:ptCount val="10"/>
                <c:pt idx="0">
                  <c:v>53</c:v>
                </c:pt>
                <c:pt idx="1">
                  <c:v>39</c:v>
                </c:pt>
                <c:pt idx="2">
                  <c:v>42</c:v>
                </c:pt>
                <c:pt idx="3">
                  <c:v>31</c:v>
                </c:pt>
                <c:pt idx="4">
                  <c:v>38</c:v>
                </c:pt>
                <c:pt idx="5">
                  <c:v>39</c:v>
                </c:pt>
                <c:pt idx="6">
                  <c:v>30</c:v>
                </c:pt>
                <c:pt idx="7">
                  <c:v>32</c:v>
                </c:pt>
                <c:pt idx="8">
                  <c:v>22</c:v>
                </c:pt>
                <c:pt idx="9">
                  <c:v>16</c:v>
                </c:pt>
              </c:numCache>
            </c:numRef>
          </c:val>
          <c:extLst>
            <c:ext xmlns:c16="http://schemas.microsoft.com/office/drawing/2014/chart" uri="{C3380CC4-5D6E-409C-BE32-E72D297353CC}">
              <c16:uniqueId val="{00000007-53A6-4DB2-88DD-FD6BC98278D8}"/>
            </c:ext>
          </c:extLst>
        </c:ser>
        <c:dLbls>
          <c:showLegendKey val="0"/>
          <c:showVal val="0"/>
          <c:showCatName val="0"/>
          <c:showSerName val="0"/>
          <c:showPercent val="0"/>
          <c:showBubbleSize val="0"/>
        </c:dLbls>
        <c:gapWidth val="219"/>
        <c:overlap val="100"/>
        <c:serLines>
          <c:spPr>
            <a:ln w="9525" cap="flat" cmpd="sng" algn="ctr">
              <a:solidFill>
                <a:schemeClr val="tx1">
                  <a:lumMod val="35000"/>
                  <a:lumOff val="65000"/>
                </a:schemeClr>
              </a:solidFill>
              <a:round/>
            </a:ln>
            <a:effectLst/>
          </c:spPr>
        </c:serLines>
        <c:axId val="1358877583"/>
        <c:axId val="1358875919"/>
      </c:barChart>
      <c:catAx>
        <c:axId val="1358877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ja-JP"/>
          </a:p>
        </c:txPr>
        <c:crossAx val="1358875919"/>
        <c:crosses val="autoZero"/>
        <c:auto val="1"/>
        <c:lblAlgn val="ctr"/>
        <c:lblOffset val="100"/>
        <c:noMultiLvlLbl val="0"/>
      </c:catAx>
      <c:valAx>
        <c:axId val="1358875919"/>
        <c:scaling>
          <c:orientation val="minMax"/>
          <c:max val="16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1358877583"/>
        <c:crosses val="autoZero"/>
        <c:crossBetween val="between"/>
        <c:majorUnit val="200"/>
      </c:valAx>
      <c:spPr>
        <a:noFill/>
        <a:ln>
          <a:noFill/>
        </a:ln>
        <a:effectLst/>
      </c:spPr>
    </c:plotArea>
    <c:legend>
      <c:legendPos val="r"/>
      <c:layout>
        <c:manualLayout>
          <c:xMode val="edge"/>
          <c:yMode val="edge"/>
          <c:x val="0.90497350307148428"/>
          <c:y val="0.24670383863708578"/>
          <c:w val="8.9703808748018241E-2"/>
          <c:h val="0.72865976330073157"/>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b="1">
          <a:solidFill>
            <a:schemeClr val="tx1"/>
          </a:solidFill>
        </a:defRPr>
      </a:pPr>
      <a:endParaRPr lang="ja-JP"/>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2400"/>
            </a:pPr>
            <a:r>
              <a:rPr lang="ja-JP" sz="2400"/>
              <a:t>原因</a:t>
            </a:r>
            <a:r>
              <a:rPr lang="ja-JP" altLang="en-US" sz="2400"/>
              <a:t>・動機別</a:t>
            </a:r>
            <a:r>
              <a:rPr lang="ja-JP" sz="2400"/>
              <a:t>自殺者</a:t>
            </a:r>
            <a:r>
              <a:rPr lang="ja-JP" altLang="en-US" sz="2400"/>
              <a:t>数　全国・男性</a:t>
            </a:r>
            <a:endParaRPr lang="ja-JP" sz="2400"/>
          </a:p>
        </c:rich>
      </c:tx>
      <c:overlay val="0"/>
      <c:spPr>
        <a:noFill/>
        <a:ln>
          <a:noFill/>
        </a:ln>
        <a:effectLst/>
      </c:spPr>
    </c:title>
    <c:autoTitleDeleted val="0"/>
    <c:plotArea>
      <c:layout/>
      <c:barChart>
        <c:barDir val="col"/>
        <c:grouping val="stacked"/>
        <c:varyColors val="0"/>
        <c:ser>
          <c:idx val="0"/>
          <c:order val="0"/>
          <c:tx>
            <c:strRef>
              <c:f>グラフ作成用男性!$C$61</c:f>
              <c:strCache>
                <c:ptCount val="1"/>
                <c:pt idx="0">
                  <c:v>家庭問題</c:v>
                </c:pt>
              </c:strCache>
            </c:strRef>
          </c:tx>
          <c:spPr>
            <a:solidFill>
              <a:schemeClr val="accent1">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グラフ作成用男性!$B$63:$B$72</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グラフ作成用男性!$C$63:$C$72</c:f>
              <c:numCache>
                <c:formatCode>General</c:formatCode>
                <c:ptCount val="10"/>
                <c:pt idx="0">
                  <c:v>2591</c:v>
                </c:pt>
                <c:pt idx="1">
                  <c:v>2477</c:v>
                </c:pt>
                <c:pt idx="2">
                  <c:v>2227</c:v>
                </c:pt>
                <c:pt idx="3">
                  <c:v>2327</c:v>
                </c:pt>
                <c:pt idx="4">
                  <c:v>2111</c:v>
                </c:pt>
                <c:pt idx="5">
                  <c:v>2030</c:v>
                </c:pt>
                <c:pt idx="6">
                  <c:v>1916</c:v>
                </c:pt>
                <c:pt idx="7">
                  <c:v>1870</c:v>
                </c:pt>
                <c:pt idx="8">
                  <c:v>1836</c:v>
                </c:pt>
                <c:pt idx="9">
                  <c:v>1843</c:v>
                </c:pt>
              </c:numCache>
            </c:numRef>
          </c:val>
          <c:extLst>
            <c:ext xmlns:c16="http://schemas.microsoft.com/office/drawing/2014/chart" uri="{C3380CC4-5D6E-409C-BE32-E72D297353CC}">
              <c16:uniqueId val="{00000000-4FAA-4BD5-AA84-8A861DABEA6E}"/>
            </c:ext>
          </c:extLst>
        </c:ser>
        <c:ser>
          <c:idx val="1"/>
          <c:order val="1"/>
          <c:tx>
            <c:strRef>
              <c:f>グラフ作成用男性!$D$61</c:f>
              <c:strCache>
                <c:ptCount val="1"/>
                <c:pt idx="0">
                  <c:v>健康問題</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グラフ作成用男性!$B$63:$B$72</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グラフ作成用男性!$D$63:$D$72</c:f>
              <c:numCache>
                <c:formatCode>General</c:formatCode>
                <c:ptCount val="10"/>
                <c:pt idx="0">
                  <c:v>7892</c:v>
                </c:pt>
                <c:pt idx="1">
                  <c:v>7909</c:v>
                </c:pt>
                <c:pt idx="2">
                  <c:v>7418</c:v>
                </c:pt>
                <c:pt idx="3">
                  <c:v>7122</c:v>
                </c:pt>
                <c:pt idx="4">
                  <c:v>6427</c:v>
                </c:pt>
                <c:pt idx="5">
                  <c:v>6358</c:v>
                </c:pt>
                <c:pt idx="6">
                  <c:v>6090</c:v>
                </c:pt>
                <c:pt idx="7">
                  <c:v>5853</c:v>
                </c:pt>
                <c:pt idx="8">
                  <c:v>5676</c:v>
                </c:pt>
                <c:pt idx="9">
                  <c:v>5485</c:v>
                </c:pt>
              </c:numCache>
            </c:numRef>
          </c:val>
          <c:extLst>
            <c:ext xmlns:c16="http://schemas.microsoft.com/office/drawing/2014/chart" uri="{C3380CC4-5D6E-409C-BE32-E72D297353CC}">
              <c16:uniqueId val="{00000001-4FAA-4BD5-AA84-8A861DABEA6E}"/>
            </c:ext>
          </c:extLst>
        </c:ser>
        <c:ser>
          <c:idx val="2"/>
          <c:order val="2"/>
          <c:tx>
            <c:strRef>
              <c:f>グラフ作成用男性!$E$61</c:f>
              <c:strCache>
                <c:ptCount val="1"/>
                <c:pt idx="0">
                  <c:v>経済・生活問題</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グラフ作成用男性!$B$63:$B$72</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グラフ作成用男性!$E$63:$E$72</c:f>
              <c:numCache>
                <c:formatCode>General</c:formatCode>
                <c:ptCount val="10"/>
                <c:pt idx="0">
                  <c:v>4660</c:v>
                </c:pt>
                <c:pt idx="1">
                  <c:v>4147</c:v>
                </c:pt>
                <c:pt idx="2">
                  <c:v>3688</c:v>
                </c:pt>
                <c:pt idx="3">
                  <c:v>3658</c:v>
                </c:pt>
                <c:pt idx="4">
                  <c:v>3113</c:v>
                </c:pt>
                <c:pt idx="5">
                  <c:v>3078</c:v>
                </c:pt>
                <c:pt idx="6">
                  <c:v>2998</c:v>
                </c:pt>
                <c:pt idx="7">
                  <c:v>2980</c:v>
                </c:pt>
                <c:pt idx="8">
                  <c:v>2791</c:v>
                </c:pt>
                <c:pt idx="9">
                  <c:v>2922</c:v>
                </c:pt>
              </c:numCache>
            </c:numRef>
          </c:val>
          <c:extLst>
            <c:ext xmlns:c16="http://schemas.microsoft.com/office/drawing/2014/chart" uri="{C3380CC4-5D6E-409C-BE32-E72D297353CC}">
              <c16:uniqueId val="{00000002-4FAA-4BD5-AA84-8A861DABEA6E}"/>
            </c:ext>
          </c:extLst>
        </c:ser>
        <c:ser>
          <c:idx val="3"/>
          <c:order val="3"/>
          <c:tx>
            <c:strRef>
              <c:f>グラフ作成用男性!$F$61</c:f>
              <c:strCache>
                <c:ptCount val="1"/>
                <c:pt idx="0">
                  <c:v>勤務問題</c:v>
                </c:pt>
              </c:strCache>
            </c:strRef>
          </c:tx>
          <c:invertIfNegative val="0"/>
          <c:dLbls>
            <c:dLbl>
              <c:idx val="0"/>
              <c:layout>
                <c:manualLayout>
                  <c:x val="0"/>
                  <c:y val="4.33526036225359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C0CF-4F2A-892C-C0565E7D3507}"/>
                </c:ext>
              </c:extLst>
            </c:dLbl>
            <c:dLbl>
              <c:idx val="1"/>
              <c:layout>
                <c:manualLayout>
                  <c:x val="-1.9347805796686446E-17"/>
                  <c:y val="6.50289054338042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C0CF-4F2A-892C-C0565E7D3507}"/>
                </c:ext>
              </c:extLst>
            </c:dLbl>
            <c:dLbl>
              <c:idx val="2"/>
              <c:layout>
                <c:manualLayout>
                  <c:x val="0"/>
                  <c:y val="4.33526036225367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C0CF-4F2A-892C-C0565E7D3507}"/>
                </c:ext>
              </c:extLst>
            </c:dLbl>
            <c:dLbl>
              <c:idx val="3"/>
              <c:layout>
                <c:manualLayout>
                  <c:x val="1.0553470529558581E-3"/>
                  <c:y val="1.08381509056341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C0CF-4F2A-892C-C0565E7D3507}"/>
                </c:ext>
              </c:extLst>
            </c:dLbl>
            <c:dLbl>
              <c:idx val="4"/>
              <c:layout>
                <c:manualLayout>
                  <c:x val="1.0553470529558193E-3"/>
                  <c:y val="1.08381509056341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0CF-4F2A-892C-C0565E7D3507}"/>
                </c:ext>
              </c:extLst>
            </c:dLbl>
            <c:dLbl>
              <c:idx val="5"/>
              <c:layout>
                <c:manualLayout>
                  <c:x val="0"/>
                  <c:y val="8.67052072450734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C0CF-4F2A-892C-C0565E7D3507}"/>
                </c:ext>
              </c:extLst>
            </c:dLbl>
            <c:dLbl>
              <c:idx val="6"/>
              <c:layout>
                <c:manualLayout>
                  <c:x val="1.0553470529557419E-3"/>
                  <c:y val="8.67052072450734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0CF-4F2A-892C-C0565E7D3507}"/>
                </c:ext>
              </c:extLst>
            </c:dLbl>
            <c:dLbl>
              <c:idx val="7"/>
              <c:layout>
                <c:manualLayout>
                  <c:x val="-7.7391223186745783E-17"/>
                  <c:y val="6.50289054338042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0CF-4F2A-892C-C0565E7D3507}"/>
                </c:ext>
              </c:extLst>
            </c:dLbl>
            <c:dLbl>
              <c:idx val="8"/>
              <c:layout>
                <c:manualLayout>
                  <c:x val="-1.5478244637349157E-16"/>
                  <c:y val="1.517341126788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0CF-4F2A-892C-C0565E7D3507}"/>
                </c:ext>
              </c:extLst>
            </c:dLbl>
            <c:dLbl>
              <c:idx val="9"/>
              <c:layout>
                <c:manualLayout>
                  <c:x val="-1.0553470529558193E-3"/>
                  <c:y val="1.3005781086760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0CF-4F2A-892C-C0565E7D350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グラフ作成用男性!$B$63:$B$72</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グラフ作成用男性!$F$63:$F$72</c:f>
              <c:numCache>
                <c:formatCode>General</c:formatCode>
                <c:ptCount val="10"/>
                <c:pt idx="0">
                  <c:v>2182</c:v>
                </c:pt>
                <c:pt idx="1">
                  <c:v>2069</c:v>
                </c:pt>
                <c:pt idx="2">
                  <c:v>1988</c:v>
                </c:pt>
                <c:pt idx="3">
                  <c:v>1906</c:v>
                </c:pt>
                <c:pt idx="4">
                  <c:v>1759</c:v>
                </c:pt>
                <c:pt idx="5">
                  <c:v>1768</c:v>
                </c:pt>
                <c:pt idx="6">
                  <c:v>1765</c:v>
                </c:pt>
                <c:pt idx="7">
                  <c:v>1711</c:v>
                </c:pt>
                <c:pt idx="8">
                  <c:v>1591</c:v>
                </c:pt>
                <c:pt idx="9">
                  <c:v>1628</c:v>
                </c:pt>
              </c:numCache>
            </c:numRef>
          </c:val>
          <c:extLst>
            <c:ext xmlns:c16="http://schemas.microsoft.com/office/drawing/2014/chart" uri="{C3380CC4-5D6E-409C-BE32-E72D297353CC}">
              <c16:uniqueId val="{00000003-4FAA-4BD5-AA84-8A861DABEA6E}"/>
            </c:ext>
          </c:extLst>
        </c:ser>
        <c:ser>
          <c:idx val="4"/>
          <c:order val="4"/>
          <c:tx>
            <c:strRef>
              <c:f>グラフ作成用男性!$G$61</c:f>
              <c:strCache>
                <c:ptCount val="1"/>
                <c:pt idx="0">
                  <c:v>男女問題</c:v>
                </c:pt>
              </c:strCache>
            </c:strRef>
          </c:tx>
          <c:invertIfNegative val="0"/>
          <c:dLbls>
            <c:dLbl>
              <c:idx val="0"/>
              <c:layout>
                <c:manualLayout>
                  <c:x val="-1.0553470529558291E-3"/>
                  <c:y val="4.33526036225359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0CF-4F2A-892C-C0565E7D3507}"/>
                </c:ext>
              </c:extLst>
            </c:dLbl>
            <c:dLbl>
              <c:idx val="1"/>
              <c:layout>
                <c:manualLayout>
                  <c:x val="0"/>
                  <c:y val="1.08381509056341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0CF-4F2A-892C-C0565E7D3507}"/>
                </c:ext>
              </c:extLst>
            </c:dLbl>
            <c:dLbl>
              <c:idx val="2"/>
              <c:layout>
                <c:manualLayout>
                  <c:x val="0"/>
                  <c:y val="8.67052072450726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0CF-4F2A-892C-C0565E7D3507}"/>
                </c:ext>
              </c:extLst>
            </c:dLbl>
            <c:dLbl>
              <c:idx val="3"/>
              <c:layout>
                <c:manualLayout>
                  <c:x val="-3.8695611593372891E-17"/>
                  <c:y val="6.50289054338042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0CF-4F2A-892C-C0565E7D3507}"/>
                </c:ext>
              </c:extLst>
            </c:dLbl>
            <c:dLbl>
              <c:idx val="4"/>
              <c:layout>
                <c:manualLayout>
                  <c:x val="-7.7391223186745783E-17"/>
                  <c:y val="6.50289054338042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0CF-4F2A-892C-C0565E7D3507}"/>
                </c:ext>
              </c:extLst>
            </c:dLbl>
            <c:dLbl>
              <c:idx val="5"/>
              <c:layout>
                <c:manualLayout>
                  <c:x val="-1.0553470529558193E-3"/>
                  <c:y val="1.08381509056341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0CF-4F2A-892C-C0565E7D3507}"/>
                </c:ext>
              </c:extLst>
            </c:dLbl>
            <c:dLbl>
              <c:idx val="6"/>
              <c:layout>
                <c:manualLayout>
                  <c:x val="7.7391223186745783E-17"/>
                  <c:y val="6.50289054338050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0CF-4F2A-892C-C0565E7D3507}"/>
                </c:ext>
              </c:extLst>
            </c:dLbl>
            <c:dLbl>
              <c:idx val="7"/>
              <c:layout>
                <c:manualLayout>
                  <c:x val="-1.5478244637349157E-16"/>
                  <c:y val="8.67052072450734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0CF-4F2A-892C-C0565E7D3507}"/>
                </c:ext>
              </c:extLst>
            </c:dLbl>
            <c:dLbl>
              <c:idx val="8"/>
              <c:layout>
                <c:manualLayout>
                  <c:x val="-1.0553470529558193E-3"/>
                  <c:y val="2.16763018112683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0CF-4F2A-892C-C0565E7D3507}"/>
                </c:ext>
              </c:extLst>
            </c:dLbl>
            <c:dLbl>
              <c:idx val="9"/>
              <c:layout>
                <c:manualLayout>
                  <c:x val="1.0553470529556645E-3"/>
                  <c:y val="4.33526036225359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C0CF-4F2A-892C-C0565E7D350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グラフ作成用男性!$B$63:$B$72</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グラフ作成用男性!$G$63:$G$72</c:f>
              <c:numCache>
                <c:formatCode>General</c:formatCode>
                <c:ptCount val="10"/>
                <c:pt idx="0">
                  <c:v>638</c:v>
                </c:pt>
                <c:pt idx="1">
                  <c:v>552</c:v>
                </c:pt>
                <c:pt idx="2">
                  <c:v>555</c:v>
                </c:pt>
                <c:pt idx="3">
                  <c:v>514</c:v>
                </c:pt>
                <c:pt idx="4">
                  <c:v>522</c:v>
                </c:pt>
                <c:pt idx="5">
                  <c:v>486</c:v>
                </c:pt>
                <c:pt idx="6">
                  <c:v>454</c:v>
                </c:pt>
                <c:pt idx="7">
                  <c:v>454</c:v>
                </c:pt>
                <c:pt idx="8">
                  <c:v>462</c:v>
                </c:pt>
                <c:pt idx="9">
                  <c:v>451</c:v>
                </c:pt>
              </c:numCache>
            </c:numRef>
          </c:val>
          <c:extLst>
            <c:ext xmlns:c16="http://schemas.microsoft.com/office/drawing/2014/chart" uri="{C3380CC4-5D6E-409C-BE32-E72D297353CC}">
              <c16:uniqueId val="{00000004-4FAA-4BD5-AA84-8A861DABEA6E}"/>
            </c:ext>
          </c:extLst>
        </c:ser>
        <c:ser>
          <c:idx val="5"/>
          <c:order val="5"/>
          <c:tx>
            <c:strRef>
              <c:f>グラフ作成用男性!$H$61</c:f>
              <c:strCache>
                <c:ptCount val="1"/>
                <c:pt idx="0">
                  <c:v>学校問題</c:v>
                </c:pt>
              </c:strCache>
            </c:strRef>
          </c:tx>
          <c:invertIfNegative val="0"/>
          <c:dLbls>
            <c:dLbl>
              <c:idx val="0"/>
              <c:layout>
                <c:manualLayout>
                  <c:x val="7.387429370690735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C0CF-4F2A-892C-C0565E7D3507}"/>
                </c:ext>
              </c:extLst>
            </c:dLbl>
            <c:dLbl>
              <c:idx val="1"/>
              <c:layout>
                <c:manualLayout>
                  <c:x val="5.2767352647790774E-3"/>
                  <c:y val="-7.947885516146699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C0CF-4F2A-892C-C0565E7D3507}"/>
                </c:ext>
              </c:extLst>
            </c:dLbl>
            <c:dLbl>
              <c:idx val="2"/>
              <c:layout>
                <c:manualLayout>
                  <c:x val="4.22138821182323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0CF-4F2A-892C-C0565E7D3507}"/>
                </c:ext>
              </c:extLst>
            </c:dLbl>
            <c:dLbl>
              <c:idx val="3"/>
              <c:layout>
                <c:manualLayout>
                  <c:x val="6.3320823177349158E-3"/>
                  <c:y val="-4.33526036225375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C0CF-4F2A-892C-C0565E7D3507}"/>
                </c:ext>
              </c:extLst>
            </c:dLbl>
            <c:dLbl>
              <c:idx val="4"/>
              <c:layout>
                <c:manualLayout>
                  <c:x val="9.4981234766022965E-3"/>
                  <c:y val="-2.16763018112691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C0CF-4F2A-892C-C0565E7D3507}"/>
                </c:ext>
              </c:extLst>
            </c:dLbl>
            <c:dLbl>
              <c:idx val="6"/>
              <c:layout>
                <c:manualLayout>
                  <c:x val="7.7391223186745783E-17"/>
                  <c:y val="-4.33526036225375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0CF-4F2A-892C-C0565E7D3507}"/>
                </c:ext>
              </c:extLst>
            </c:dLbl>
            <c:dLbl>
              <c:idx val="7"/>
              <c:layout>
                <c:manualLayout>
                  <c:x val="-1.5478244637349157E-16"/>
                  <c:y val="-6.50289054338050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0CF-4F2A-892C-C0565E7D3507}"/>
                </c:ext>
              </c:extLst>
            </c:dLbl>
            <c:dLbl>
              <c:idx val="8"/>
              <c:layout>
                <c:manualLayout>
                  <c:x val="1.0553470529558193E-2"/>
                  <c:y val="-4.33526036225367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C0CF-4F2A-892C-C0565E7D3507}"/>
                </c:ext>
              </c:extLst>
            </c:dLbl>
            <c:dLbl>
              <c:idx val="9"/>
              <c:layout>
                <c:manualLayout>
                  <c:x val="9.4981234766023746E-3"/>
                  <c:y val="-8.67052072450742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0CF-4F2A-892C-C0565E7D350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グラフ作成用男性!$B$63:$B$72</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グラフ作成用男性!$H$63:$H$72</c:f>
              <c:numCache>
                <c:formatCode>General</c:formatCode>
                <c:ptCount val="10"/>
                <c:pt idx="0">
                  <c:v>330</c:v>
                </c:pt>
                <c:pt idx="1">
                  <c:v>271</c:v>
                </c:pt>
                <c:pt idx="2">
                  <c:v>300</c:v>
                </c:pt>
                <c:pt idx="3">
                  <c:v>293</c:v>
                </c:pt>
                <c:pt idx="4">
                  <c:v>244</c:v>
                </c:pt>
                <c:pt idx="5">
                  <c:v>249</c:v>
                </c:pt>
                <c:pt idx="6">
                  <c:v>244</c:v>
                </c:pt>
                <c:pt idx="7">
                  <c:v>269</c:v>
                </c:pt>
                <c:pt idx="8">
                  <c:v>253</c:v>
                </c:pt>
                <c:pt idx="9">
                  <c:v>246</c:v>
                </c:pt>
              </c:numCache>
            </c:numRef>
          </c:val>
          <c:extLst>
            <c:ext xmlns:c16="http://schemas.microsoft.com/office/drawing/2014/chart" uri="{C3380CC4-5D6E-409C-BE32-E72D297353CC}">
              <c16:uniqueId val="{00000005-4FAA-4BD5-AA84-8A861DABEA6E}"/>
            </c:ext>
          </c:extLst>
        </c:ser>
        <c:ser>
          <c:idx val="6"/>
          <c:order val="6"/>
          <c:tx>
            <c:strRef>
              <c:f>グラフ作成用男性!$I$61</c:f>
              <c:strCache>
                <c:ptCount val="1"/>
                <c:pt idx="0">
                  <c:v>その他</c:v>
                </c:pt>
              </c:strCache>
            </c:strRef>
          </c:tx>
          <c:invertIfNegative val="0"/>
          <c:dLbls>
            <c:dLbl>
              <c:idx val="0"/>
              <c:layout>
                <c:manualLayout>
                  <c:x val="-1.0553470529558193E-3"/>
                  <c:y val="-1.51734112678878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CF-4F2A-892C-C0565E7D3507}"/>
                </c:ext>
              </c:extLst>
            </c:dLbl>
            <c:dLbl>
              <c:idx val="1"/>
              <c:layout>
                <c:manualLayout>
                  <c:x val="1.0553470529558193E-3"/>
                  <c:y val="-1.5173411267887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CF-4F2A-892C-C0565E7D3507}"/>
                </c:ext>
              </c:extLst>
            </c:dLbl>
            <c:dLbl>
              <c:idx val="2"/>
              <c:layout>
                <c:manualLayout>
                  <c:x val="1.0553470529557807E-3"/>
                  <c:y val="-1.08381509056341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CF-4F2A-892C-C0565E7D3507}"/>
                </c:ext>
              </c:extLst>
            </c:dLbl>
            <c:dLbl>
              <c:idx val="3"/>
              <c:layout>
                <c:manualLayout>
                  <c:x val="-3.8695611593372891E-17"/>
                  <c:y val="-4.33526036225375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CF-4F2A-892C-C0565E7D3507}"/>
                </c:ext>
              </c:extLst>
            </c:dLbl>
            <c:dLbl>
              <c:idx val="4"/>
              <c:layout>
                <c:manualLayout>
                  <c:x val="-7.7391223186745783E-17"/>
                  <c:y val="-6.50289054338050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CF-4F2A-892C-C0565E7D3507}"/>
                </c:ext>
              </c:extLst>
            </c:dLbl>
            <c:dLbl>
              <c:idx val="5"/>
              <c:layout>
                <c:manualLayout>
                  <c:x val="-1.0553470529558193E-3"/>
                  <c:y val="-2.16763018112683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CF-4F2A-892C-C0565E7D3507}"/>
                </c:ext>
              </c:extLst>
            </c:dLbl>
            <c:dLbl>
              <c:idx val="6"/>
              <c:layout>
                <c:manualLayout>
                  <c:x val="1.0553470529558193E-3"/>
                  <c:y val="-6.50289054338050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CF-4F2A-892C-C0565E7D3507}"/>
                </c:ext>
              </c:extLst>
            </c:dLbl>
            <c:dLbl>
              <c:idx val="7"/>
              <c:layout>
                <c:manualLayout>
                  <c:x val="-1.5478244637349157E-16"/>
                  <c:y val="-1.30057810867610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CF-4F2A-892C-C0565E7D3507}"/>
                </c:ext>
              </c:extLst>
            </c:dLbl>
            <c:dLbl>
              <c:idx val="8"/>
              <c:layout>
                <c:manualLayout>
                  <c:x val="0"/>
                  <c:y val="-1.30057810867610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CF-4F2A-892C-C0565E7D3507}"/>
                </c:ext>
              </c:extLst>
            </c:dLbl>
            <c:dLbl>
              <c:idx val="9"/>
              <c:layout>
                <c:manualLayout>
                  <c:x val="1.0553470529556645E-3"/>
                  <c:y val="-1.08381509056341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CF-4F2A-892C-C0565E7D350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グラフ作成用男性!$B$63:$B$72</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グラフ作成用男性!$I$63:$I$72</c:f>
              <c:numCache>
                <c:formatCode>General</c:formatCode>
                <c:ptCount val="10"/>
                <c:pt idx="0">
                  <c:v>1086</c:v>
                </c:pt>
                <c:pt idx="1">
                  <c:v>1052</c:v>
                </c:pt>
                <c:pt idx="2">
                  <c:v>961</c:v>
                </c:pt>
                <c:pt idx="3">
                  <c:v>978</c:v>
                </c:pt>
                <c:pt idx="4">
                  <c:v>819</c:v>
                </c:pt>
                <c:pt idx="5">
                  <c:v>855</c:v>
                </c:pt>
                <c:pt idx="6">
                  <c:v>782</c:v>
                </c:pt>
                <c:pt idx="7">
                  <c:v>763</c:v>
                </c:pt>
                <c:pt idx="8">
                  <c:v>816</c:v>
                </c:pt>
                <c:pt idx="9">
                  <c:v>915</c:v>
                </c:pt>
              </c:numCache>
            </c:numRef>
          </c:val>
          <c:extLst>
            <c:ext xmlns:c16="http://schemas.microsoft.com/office/drawing/2014/chart" uri="{C3380CC4-5D6E-409C-BE32-E72D297353CC}">
              <c16:uniqueId val="{00000006-4FAA-4BD5-AA84-8A861DABEA6E}"/>
            </c:ext>
          </c:extLst>
        </c:ser>
        <c:ser>
          <c:idx val="7"/>
          <c:order val="7"/>
          <c:tx>
            <c:strRef>
              <c:f>グラフ作成用男性!$J$61</c:f>
              <c:strCache>
                <c:ptCount val="1"/>
                <c:pt idx="0">
                  <c:v>不詳</c:v>
                </c:pt>
              </c:strCache>
            </c:strRef>
          </c:tx>
          <c:spPr>
            <a:solidFill>
              <a:schemeClr val="accent1">
                <a:lumMod val="20000"/>
                <a:lumOff val="80000"/>
              </a:schemeClr>
            </a:solidFill>
            <a:ln>
              <a:noFill/>
            </a:ln>
            <a:effectLst/>
          </c:spPr>
          <c:invertIfNegative val="0"/>
          <c:dLbls>
            <c:dLbl>
              <c:idx val="7"/>
              <c:layout>
                <c:manualLayout>
                  <c:x val="-1.2245765232979855E-3"/>
                  <c:y val="1.2431188409220587E-2"/>
                </c:manualLayout>
              </c:layout>
              <c:showLegendKey val="0"/>
              <c:showVal val="1"/>
              <c:showCatName val="0"/>
              <c:showSerName val="0"/>
              <c:showPercent val="0"/>
              <c:showBubbleSize val="0"/>
              <c:extLst>
                <c:ext xmlns:c15="http://schemas.microsoft.com/office/drawing/2012/chart" uri="{CE6537A1-D6FC-4f65-9D91-7224C49458BB}">
                  <c15:layout>
                    <c:manualLayout>
                      <c:w val="9.5111111111111105E-2"/>
                      <c:h val="9.3007694636034699E-2"/>
                    </c:manualLayout>
                  </c15:layout>
                </c:ext>
                <c:ext xmlns:c16="http://schemas.microsoft.com/office/drawing/2014/chart" uri="{C3380CC4-5D6E-409C-BE32-E72D297353CC}">
                  <c16:uniqueId val="{00000007-4FAA-4BD5-AA84-8A861DABEA6E}"/>
                </c:ext>
              </c:extLst>
            </c:dLbl>
            <c:spPr>
              <a:noFill/>
              <a:ln>
                <a:noFill/>
              </a:ln>
              <a:effectLst/>
            </c:spPr>
            <c:txPr>
              <a:bodyPr rot="0" vert="horz"/>
              <a:lstStyle/>
              <a:p>
                <a:pPr>
                  <a:defRPr sz="9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グラフ作成用男性!$B$63:$B$72</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グラフ作成用男性!$J$63:$J$72</c:f>
              <c:numCache>
                <c:formatCode>General</c:formatCode>
                <c:ptCount val="10"/>
                <c:pt idx="0">
                  <c:v>5357</c:v>
                </c:pt>
                <c:pt idx="1">
                  <c:v>5203</c:v>
                </c:pt>
                <c:pt idx="2">
                  <c:v>4715</c:v>
                </c:pt>
                <c:pt idx="3">
                  <c:v>4474</c:v>
                </c:pt>
                <c:pt idx="4">
                  <c:v>4124</c:v>
                </c:pt>
                <c:pt idx="5">
                  <c:v>3983</c:v>
                </c:pt>
                <c:pt idx="6">
                  <c:v>3921</c:v>
                </c:pt>
                <c:pt idx="7">
                  <c:v>3925</c:v>
                </c:pt>
                <c:pt idx="8">
                  <c:v>4299</c:v>
                </c:pt>
                <c:pt idx="9">
                  <c:v>4233</c:v>
                </c:pt>
              </c:numCache>
            </c:numRef>
          </c:val>
          <c:extLst>
            <c:ext xmlns:c16="http://schemas.microsoft.com/office/drawing/2014/chart" uri="{C3380CC4-5D6E-409C-BE32-E72D297353CC}">
              <c16:uniqueId val="{00000008-4FAA-4BD5-AA84-8A861DABEA6E}"/>
            </c:ext>
          </c:extLst>
        </c:ser>
        <c:dLbls>
          <c:showLegendKey val="0"/>
          <c:showVal val="0"/>
          <c:showCatName val="0"/>
          <c:showSerName val="0"/>
          <c:showPercent val="0"/>
          <c:showBubbleSize val="0"/>
        </c:dLbls>
        <c:gapWidth val="219"/>
        <c:overlap val="100"/>
        <c:serLines/>
        <c:axId val="781359983"/>
        <c:axId val="781360399"/>
      </c:barChart>
      <c:catAx>
        <c:axId val="781359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800"/>
            </a:pPr>
            <a:endParaRPr lang="ja-JP"/>
          </a:p>
        </c:txPr>
        <c:crossAx val="781360399"/>
        <c:crosses val="autoZero"/>
        <c:auto val="1"/>
        <c:lblAlgn val="ctr"/>
        <c:lblOffset val="100"/>
        <c:noMultiLvlLbl val="0"/>
      </c:catAx>
      <c:valAx>
        <c:axId val="781360399"/>
        <c:scaling>
          <c:orientation val="minMax"/>
        </c:scaling>
        <c:delete val="0"/>
        <c:axPos val="l"/>
        <c:numFmt formatCode="General" sourceLinked="1"/>
        <c:majorTickMark val="none"/>
        <c:minorTickMark val="none"/>
        <c:tickLblPos val="nextTo"/>
        <c:spPr>
          <a:noFill/>
          <a:ln>
            <a:noFill/>
          </a:ln>
          <a:effectLst/>
        </c:spPr>
        <c:txPr>
          <a:bodyPr rot="-60000000" vert="horz"/>
          <a:lstStyle/>
          <a:p>
            <a:pPr>
              <a:defRPr sz="800" b="0"/>
            </a:pPr>
            <a:endParaRPr lang="ja-JP"/>
          </a:p>
        </c:txPr>
        <c:crossAx val="781359983"/>
        <c:crosses val="autoZero"/>
        <c:crossBetween val="between"/>
        <c:majorUnit val="2000"/>
      </c:valAx>
      <c:spPr>
        <a:noFill/>
        <a:ln>
          <a:noFill/>
        </a:ln>
        <a:effectLst/>
      </c:spPr>
    </c:plotArea>
    <c:legend>
      <c:legendPos val="r"/>
      <c:layout>
        <c:manualLayout>
          <c:xMode val="edge"/>
          <c:yMode val="edge"/>
          <c:x val="0.90946335519259003"/>
          <c:y val="0.37112508369698033"/>
          <c:w val="8.4204562489675047E-2"/>
          <c:h val="0.5794911803906958"/>
        </c:manualLayout>
      </c:layout>
      <c:overlay val="0"/>
      <c:spPr>
        <a:noFill/>
        <a:ln>
          <a:noFill/>
        </a:ln>
        <a:effectLst/>
      </c:spPr>
      <c:txPr>
        <a:bodyPr rot="0" vert="horz"/>
        <a:lstStyle/>
        <a:p>
          <a:pPr>
            <a:defRPr sz="900"/>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b="1">
          <a:solidFill>
            <a:schemeClr val="tx1"/>
          </a:solidFill>
        </a:defRPr>
      </a:pPr>
      <a:endParaRPr lang="ja-JP"/>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ja-JP" altLang="en-US" sz="2400" b="1" baseline="0">
                <a:solidFill>
                  <a:schemeClr val="tx1"/>
                </a:solidFill>
              </a:rPr>
              <a:t>原因・動機別自殺者数　大阪府・女性</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2.717290026246719E-2"/>
          <c:y val="0.20531326520033547"/>
          <c:w val="0.87294529199475068"/>
          <c:h val="0.74714180489352822"/>
        </c:manualLayout>
      </c:layout>
      <c:barChart>
        <c:barDir val="col"/>
        <c:grouping val="stacked"/>
        <c:varyColors val="0"/>
        <c:ser>
          <c:idx val="0"/>
          <c:order val="0"/>
          <c:tx>
            <c:strRef>
              <c:f>グラフ作成用女性!$C$61</c:f>
              <c:strCache>
                <c:ptCount val="1"/>
                <c:pt idx="0">
                  <c:v>家庭問題</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グラフ作成用女性!$B$74:$B$83</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グラフ作成用女性!$C$74:$C$83</c:f>
              <c:numCache>
                <c:formatCode>General</c:formatCode>
                <c:ptCount val="10"/>
                <c:pt idx="0">
                  <c:v>112</c:v>
                </c:pt>
                <c:pt idx="1">
                  <c:v>107</c:v>
                </c:pt>
                <c:pt idx="2">
                  <c:v>99</c:v>
                </c:pt>
                <c:pt idx="3">
                  <c:v>114</c:v>
                </c:pt>
                <c:pt idx="4">
                  <c:v>114</c:v>
                </c:pt>
                <c:pt idx="5">
                  <c:v>101</c:v>
                </c:pt>
                <c:pt idx="6">
                  <c:v>102</c:v>
                </c:pt>
                <c:pt idx="7">
                  <c:v>116</c:v>
                </c:pt>
                <c:pt idx="8">
                  <c:v>127</c:v>
                </c:pt>
                <c:pt idx="9">
                  <c:v>128</c:v>
                </c:pt>
              </c:numCache>
            </c:numRef>
          </c:val>
          <c:extLst>
            <c:ext xmlns:c16="http://schemas.microsoft.com/office/drawing/2014/chart" uri="{C3380CC4-5D6E-409C-BE32-E72D297353CC}">
              <c16:uniqueId val="{00000000-D052-4C38-BEE4-FC7269E5FFA6}"/>
            </c:ext>
          </c:extLst>
        </c:ser>
        <c:ser>
          <c:idx val="1"/>
          <c:order val="1"/>
          <c:tx>
            <c:strRef>
              <c:f>グラフ作成用女性!$D$61</c:f>
              <c:strCache>
                <c:ptCount val="1"/>
                <c:pt idx="0">
                  <c:v>健康問題</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グラフ作成用女性!$B$74:$B$83</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グラフ作成用女性!$D$74:$D$83</c:f>
              <c:numCache>
                <c:formatCode>General</c:formatCode>
                <c:ptCount val="10"/>
                <c:pt idx="0">
                  <c:v>482</c:v>
                </c:pt>
                <c:pt idx="1">
                  <c:v>484</c:v>
                </c:pt>
                <c:pt idx="2">
                  <c:v>456</c:v>
                </c:pt>
                <c:pt idx="3">
                  <c:v>412</c:v>
                </c:pt>
                <c:pt idx="4">
                  <c:v>403</c:v>
                </c:pt>
                <c:pt idx="5">
                  <c:v>372</c:v>
                </c:pt>
                <c:pt idx="6">
                  <c:v>421</c:v>
                </c:pt>
                <c:pt idx="7">
                  <c:v>407</c:v>
                </c:pt>
                <c:pt idx="8">
                  <c:v>494</c:v>
                </c:pt>
                <c:pt idx="9" formatCode="0_ ">
                  <c:v>456</c:v>
                </c:pt>
              </c:numCache>
            </c:numRef>
          </c:val>
          <c:extLst>
            <c:ext xmlns:c16="http://schemas.microsoft.com/office/drawing/2014/chart" uri="{C3380CC4-5D6E-409C-BE32-E72D297353CC}">
              <c16:uniqueId val="{00000001-D052-4C38-BEE4-FC7269E5FFA6}"/>
            </c:ext>
          </c:extLst>
        </c:ser>
        <c:ser>
          <c:idx val="2"/>
          <c:order val="2"/>
          <c:tx>
            <c:strRef>
              <c:f>グラフ作成用女性!$E$61</c:f>
              <c:strCache>
                <c:ptCount val="1"/>
                <c:pt idx="0">
                  <c:v>経済・生活問題</c:v>
                </c:pt>
              </c:strCache>
            </c:strRef>
          </c:tx>
          <c:spPr>
            <a:solidFill>
              <a:schemeClr val="accent3"/>
            </a:solidFill>
            <a:ln>
              <a:noFill/>
            </a:ln>
            <a:effectLst/>
          </c:spPr>
          <c:invertIfNegative val="0"/>
          <c:dLbls>
            <c:dLbl>
              <c:idx val="0"/>
              <c:layout>
                <c:manualLayout>
                  <c:x val="0"/>
                  <c:y val="2.22779150608002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F57-4165-9B3E-7AA9033A63DD}"/>
                </c:ext>
              </c:extLst>
            </c:dLbl>
            <c:dLbl>
              <c:idx val="1"/>
              <c:layout>
                <c:manualLayout>
                  <c:x val="-1.909700161202999E-17"/>
                  <c:y val="8.91116602432011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F57-4165-9B3E-7AA9033A63DD}"/>
                </c:ext>
              </c:extLst>
            </c:dLbl>
            <c:dLbl>
              <c:idx val="2"/>
              <c:layout>
                <c:manualLayout>
                  <c:x val="0"/>
                  <c:y val="8.91116602432003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F57-4165-9B3E-7AA9033A63DD}"/>
                </c:ext>
              </c:extLst>
            </c:dLbl>
            <c:dLbl>
              <c:idx val="3"/>
              <c:layout>
                <c:manualLayout>
                  <c:x val="-3.819400322405998E-17"/>
                  <c:y val="2.22779150608002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F57-4165-9B3E-7AA9033A63DD}"/>
                </c:ext>
              </c:extLst>
            </c:dLbl>
            <c:dLbl>
              <c:idx val="4"/>
              <c:layout>
                <c:manualLayout>
                  <c:x val="-7.638800644811996E-17"/>
                  <c:y val="6.68337451824008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F57-4165-9B3E-7AA9033A63DD}"/>
                </c:ext>
              </c:extLst>
            </c:dLbl>
            <c:dLbl>
              <c:idx val="5"/>
              <c:layout>
                <c:manualLayout>
                  <c:x val="-7.638800644811996E-17"/>
                  <c:y val="1.7822332048640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F57-4165-9B3E-7AA9033A63DD}"/>
                </c:ext>
              </c:extLst>
            </c:dLbl>
            <c:dLbl>
              <c:idx val="6"/>
              <c:layout>
                <c:manualLayout>
                  <c:x val="-7.638800644811996E-17"/>
                  <c:y val="1.1138957530400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F57-4165-9B3E-7AA9033A63DD}"/>
                </c:ext>
              </c:extLst>
            </c:dLbl>
            <c:dLbl>
              <c:idx val="7"/>
              <c:layout>
                <c:manualLayout>
                  <c:x val="0"/>
                  <c:y val="1.33667490364801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F57-4165-9B3E-7AA9033A63DD}"/>
                </c:ext>
              </c:extLst>
            </c:dLbl>
            <c:dLbl>
              <c:idx val="8"/>
              <c:layout>
                <c:manualLayout>
                  <c:x val="0"/>
                  <c:y val="8.91116602432007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57-4165-9B3E-7AA9033A63DD}"/>
                </c:ext>
              </c:extLst>
            </c:dLbl>
            <c:dLbl>
              <c:idx val="9"/>
              <c:layout>
                <c:manualLayout>
                  <c:x val="0"/>
                  <c:y val="8.91116602432011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F57-4165-9B3E-7AA9033A63D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グラフ作成用女性!$B$74:$B$83</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グラフ作成用女性!$E$74:$E$83</c:f>
              <c:numCache>
                <c:formatCode>General</c:formatCode>
                <c:ptCount val="10"/>
                <c:pt idx="0">
                  <c:v>48</c:v>
                </c:pt>
                <c:pt idx="1">
                  <c:v>35</c:v>
                </c:pt>
                <c:pt idx="2">
                  <c:v>17</c:v>
                </c:pt>
                <c:pt idx="3">
                  <c:v>35</c:v>
                </c:pt>
                <c:pt idx="4">
                  <c:v>35</c:v>
                </c:pt>
                <c:pt idx="5">
                  <c:v>40</c:v>
                </c:pt>
                <c:pt idx="6">
                  <c:v>39</c:v>
                </c:pt>
                <c:pt idx="7">
                  <c:v>45</c:v>
                </c:pt>
                <c:pt idx="8">
                  <c:v>44</c:v>
                </c:pt>
                <c:pt idx="9">
                  <c:v>53</c:v>
                </c:pt>
              </c:numCache>
            </c:numRef>
          </c:val>
          <c:extLst>
            <c:ext xmlns:c16="http://schemas.microsoft.com/office/drawing/2014/chart" uri="{C3380CC4-5D6E-409C-BE32-E72D297353CC}">
              <c16:uniqueId val="{00000002-D052-4C38-BEE4-FC7269E5FFA6}"/>
            </c:ext>
          </c:extLst>
        </c:ser>
        <c:ser>
          <c:idx val="3"/>
          <c:order val="3"/>
          <c:tx>
            <c:strRef>
              <c:f>グラフ作成用女性!$F$61</c:f>
              <c:strCache>
                <c:ptCount val="1"/>
                <c:pt idx="0">
                  <c:v>勤務問題</c:v>
                </c:pt>
              </c:strCache>
            </c:strRef>
          </c:tx>
          <c:spPr>
            <a:solidFill>
              <a:schemeClr val="accent4"/>
            </a:solidFill>
            <a:ln>
              <a:noFill/>
            </a:ln>
            <a:effectLst/>
          </c:spPr>
          <c:invertIfNegative val="0"/>
          <c:dLbls>
            <c:dLbl>
              <c:idx val="7"/>
              <c:layout>
                <c:manualLayout>
                  <c:x val="4.1666666666666666E-3"/>
                  <c:y val="6.68337451824008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F57-4165-9B3E-7AA9033A63D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グラフ作成用女性!$B$74:$B$83</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グラフ作成用女性!$F$74:$F$83</c:f>
              <c:numCache>
                <c:formatCode>General</c:formatCode>
                <c:ptCount val="10"/>
                <c:pt idx="0">
                  <c:v>25</c:v>
                </c:pt>
                <c:pt idx="1">
                  <c:v>16</c:v>
                </c:pt>
                <c:pt idx="2">
                  <c:v>22</c:v>
                </c:pt>
                <c:pt idx="3">
                  <c:v>19</c:v>
                </c:pt>
                <c:pt idx="4">
                  <c:v>17</c:v>
                </c:pt>
                <c:pt idx="5">
                  <c:v>11</c:v>
                </c:pt>
                <c:pt idx="6">
                  <c:v>15</c:v>
                </c:pt>
                <c:pt idx="7">
                  <c:v>17</c:v>
                </c:pt>
                <c:pt idx="8">
                  <c:v>18</c:v>
                </c:pt>
                <c:pt idx="9">
                  <c:v>32</c:v>
                </c:pt>
              </c:numCache>
            </c:numRef>
          </c:val>
          <c:extLst>
            <c:ext xmlns:c16="http://schemas.microsoft.com/office/drawing/2014/chart" uri="{C3380CC4-5D6E-409C-BE32-E72D297353CC}">
              <c16:uniqueId val="{00000003-D052-4C38-BEE4-FC7269E5FFA6}"/>
            </c:ext>
          </c:extLst>
        </c:ser>
        <c:ser>
          <c:idx val="4"/>
          <c:order val="4"/>
          <c:tx>
            <c:strRef>
              <c:f>グラフ作成用女性!$G$61</c:f>
              <c:strCache>
                <c:ptCount val="1"/>
                <c:pt idx="0">
                  <c:v>男女問題</c:v>
                </c:pt>
              </c:strCache>
            </c:strRef>
          </c:tx>
          <c:spPr>
            <a:solidFill>
              <a:schemeClr val="bg2">
                <a:lumMod val="75000"/>
              </a:schemeClr>
            </a:solidFill>
            <a:ln>
              <a:noFill/>
            </a:ln>
            <a:effectLst/>
          </c:spPr>
          <c:invertIfNegative val="0"/>
          <c:dLbls>
            <c:dLbl>
              <c:idx val="7"/>
              <c:layout>
                <c:manualLayout>
                  <c:x val="-5.20833333333333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F57-4165-9B3E-7AA9033A63D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グラフ作成用女性!$B$74:$B$83</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グラフ作成用女性!$G$74:$G$83</c:f>
              <c:numCache>
                <c:formatCode>General</c:formatCode>
                <c:ptCount val="10"/>
                <c:pt idx="0">
                  <c:v>35</c:v>
                </c:pt>
                <c:pt idx="1">
                  <c:v>26</c:v>
                </c:pt>
                <c:pt idx="2">
                  <c:v>15</c:v>
                </c:pt>
                <c:pt idx="3">
                  <c:v>24</c:v>
                </c:pt>
                <c:pt idx="4">
                  <c:v>16</c:v>
                </c:pt>
                <c:pt idx="5">
                  <c:v>27</c:v>
                </c:pt>
                <c:pt idx="6">
                  <c:v>23</c:v>
                </c:pt>
                <c:pt idx="7">
                  <c:v>24</c:v>
                </c:pt>
                <c:pt idx="8">
                  <c:v>29</c:v>
                </c:pt>
                <c:pt idx="9">
                  <c:v>38</c:v>
                </c:pt>
              </c:numCache>
            </c:numRef>
          </c:val>
          <c:extLst>
            <c:ext xmlns:c16="http://schemas.microsoft.com/office/drawing/2014/chart" uri="{C3380CC4-5D6E-409C-BE32-E72D297353CC}">
              <c16:uniqueId val="{00000004-D052-4C38-BEE4-FC7269E5FFA6}"/>
            </c:ext>
          </c:extLst>
        </c:ser>
        <c:ser>
          <c:idx val="5"/>
          <c:order val="5"/>
          <c:tx>
            <c:strRef>
              <c:f>グラフ作成用女性!$H$61</c:f>
              <c:strCache>
                <c:ptCount val="1"/>
                <c:pt idx="0">
                  <c:v>学校問題</c:v>
                </c:pt>
              </c:strCache>
            </c:strRef>
          </c:tx>
          <c:spPr>
            <a:solidFill>
              <a:schemeClr val="accent6"/>
            </a:solidFill>
            <a:ln>
              <a:noFill/>
            </a:ln>
            <a:effectLst/>
          </c:spPr>
          <c:invertIfNegative val="0"/>
          <c:dLbls>
            <c:dLbl>
              <c:idx val="0"/>
              <c:layout>
                <c:manualLayout>
                  <c:x val="9.374999999999991E-3"/>
                  <c:y val="-2.22779150608006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F57-4165-9B3E-7AA9033A63DD}"/>
                </c:ext>
              </c:extLst>
            </c:dLbl>
            <c:dLbl>
              <c:idx val="1"/>
              <c:layout>
                <c:manualLayout>
                  <c:x val="9.3749999999999997E-3"/>
                  <c:y val="-4.084237246356194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F57-4165-9B3E-7AA9033A63DD}"/>
                </c:ext>
              </c:extLst>
            </c:dLbl>
            <c:dLbl>
              <c:idx val="2"/>
              <c:layout>
                <c:manualLayout>
                  <c:x val="1.4583333333333334E-2"/>
                  <c:y val="2.22779150608002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F57-4165-9B3E-7AA9033A63DD}"/>
                </c:ext>
              </c:extLst>
            </c:dLbl>
            <c:dLbl>
              <c:idx val="3"/>
              <c:layout>
                <c:manualLayout>
                  <c:x val="7.2916666666666286E-3"/>
                  <c:y val="2.22779150608002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F57-4165-9B3E-7AA9033A63DD}"/>
                </c:ext>
              </c:extLst>
            </c:dLbl>
            <c:dLbl>
              <c:idx val="4"/>
              <c:layout>
                <c:manualLayout>
                  <c:x val="1.1458333333333333E-2"/>
                  <c:y val="8.168474492712389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F57-4165-9B3E-7AA9033A63DD}"/>
                </c:ext>
              </c:extLst>
            </c:dLbl>
            <c:dLbl>
              <c:idx val="5"/>
              <c:layout>
                <c:manualLayout>
                  <c:x val="9.3750410104986113E-3"/>
                  <c:y val="6.6833745182400053E-3"/>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1.6208333333333332E-2"/>
                      <c:h val="4.2294709451256358E-2"/>
                    </c:manualLayout>
                  </c15:layout>
                </c:ext>
                <c:ext xmlns:c16="http://schemas.microsoft.com/office/drawing/2014/chart" uri="{C3380CC4-5D6E-409C-BE32-E72D297353CC}">
                  <c16:uniqueId val="{0000000E-3F57-4165-9B3E-7AA9033A63DD}"/>
                </c:ext>
              </c:extLst>
            </c:dLbl>
            <c:dLbl>
              <c:idx val="6"/>
              <c:layout>
                <c:manualLayout>
                  <c:x val="6.2500410104986874E-3"/>
                  <c:y val="8.7708327011024758E-8"/>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4.9541666666666657E-2"/>
                      <c:h val="5.1205875475576465E-2"/>
                    </c:manualLayout>
                  </c15:layout>
                </c:ext>
                <c:ext xmlns:c16="http://schemas.microsoft.com/office/drawing/2014/chart" uri="{C3380CC4-5D6E-409C-BE32-E72D297353CC}">
                  <c16:uniqueId val="{0000000D-3F57-4165-9B3E-7AA9033A63DD}"/>
                </c:ext>
              </c:extLst>
            </c:dLbl>
            <c:dLbl>
              <c:idx val="7"/>
              <c:layout>
                <c:manualLayout>
                  <c:x val="6.7708333333333336E-3"/>
                  <c:y val="5.5695664735270836E-3"/>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1.4125E-2"/>
                      <c:h val="4.6750292463416408E-2"/>
                    </c:manualLayout>
                  </c15:layout>
                </c:ext>
                <c:ext xmlns:c16="http://schemas.microsoft.com/office/drawing/2014/chart" uri="{C3380CC4-5D6E-409C-BE32-E72D297353CC}">
                  <c16:uniqueId val="{0000000C-3F57-4165-9B3E-7AA9033A63D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グラフ作成用女性!$B$74:$B$83</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グラフ作成用女性!$H$74:$H$83</c:f>
              <c:numCache>
                <c:formatCode>General</c:formatCode>
                <c:ptCount val="10"/>
                <c:pt idx="0">
                  <c:v>6</c:v>
                </c:pt>
                <c:pt idx="1">
                  <c:v>5</c:v>
                </c:pt>
                <c:pt idx="2">
                  <c:v>3</c:v>
                </c:pt>
                <c:pt idx="3">
                  <c:v>5</c:v>
                </c:pt>
                <c:pt idx="4">
                  <c:v>3</c:v>
                </c:pt>
                <c:pt idx="5">
                  <c:v>7</c:v>
                </c:pt>
                <c:pt idx="6">
                  <c:v>9</c:v>
                </c:pt>
                <c:pt idx="7">
                  <c:v>4</c:v>
                </c:pt>
                <c:pt idx="8">
                  <c:v>10</c:v>
                </c:pt>
                <c:pt idx="9">
                  <c:v>13</c:v>
                </c:pt>
              </c:numCache>
            </c:numRef>
          </c:val>
          <c:extLst>
            <c:ext xmlns:c16="http://schemas.microsoft.com/office/drawing/2014/chart" uri="{C3380CC4-5D6E-409C-BE32-E72D297353CC}">
              <c16:uniqueId val="{00000005-D052-4C38-BEE4-FC7269E5FFA6}"/>
            </c:ext>
          </c:extLst>
        </c:ser>
        <c:ser>
          <c:idx val="6"/>
          <c:order val="6"/>
          <c:tx>
            <c:strRef>
              <c:f>グラフ作成用女性!$I$61</c:f>
              <c:strCache>
                <c:ptCount val="1"/>
                <c:pt idx="0">
                  <c:v>その他</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グラフ作成用女性!$B$74:$B$83</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グラフ作成用女性!$I$74:$I$83</c:f>
              <c:numCache>
                <c:formatCode>General</c:formatCode>
                <c:ptCount val="10"/>
                <c:pt idx="0">
                  <c:v>26</c:v>
                </c:pt>
                <c:pt idx="1">
                  <c:v>18</c:v>
                </c:pt>
                <c:pt idx="2">
                  <c:v>14</c:v>
                </c:pt>
                <c:pt idx="3">
                  <c:v>36</c:v>
                </c:pt>
                <c:pt idx="4">
                  <c:v>22</c:v>
                </c:pt>
                <c:pt idx="5">
                  <c:v>18</c:v>
                </c:pt>
                <c:pt idx="6">
                  <c:v>21</c:v>
                </c:pt>
                <c:pt idx="7">
                  <c:v>14</c:v>
                </c:pt>
                <c:pt idx="8">
                  <c:v>36</c:v>
                </c:pt>
                <c:pt idx="9">
                  <c:v>26</c:v>
                </c:pt>
              </c:numCache>
            </c:numRef>
          </c:val>
          <c:extLst>
            <c:ext xmlns:c16="http://schemas.microsoft.com/office/drawing/2014/chart" uri="{C3380CC4-5D6E-409C-BE32-E72D297353CC}">
              <c16:uniqueId val="{00000006-D052-4C38-BEE4-FC7269E5FFA6}"/>
            </c:ext>
          </c:extLst>
        </c:ser>
        <c:ser>
          <c:idx val="7"/>
          <c:order val="7"/>
          <c:tx>
            <c:strRef>
              <c:f>グラフ作成用女性!$J$61</c:f>
              <c:strCache>
                <c:ptCount val="1"/>
                <c:pt idx="0">
                  <c:v>不詳</c:v>
                </c:pt>
              </c:strCache>
            </c:strRef>
          </c:tx>
          <c:spPr>
            <a:solidFill>
              <a:schemeClr val="accent1">
                <a:lumMod val="20000"/>
                <a:lumOff val="80000"/>
              </a:schemeClr>
            </a:solidFill>
            <a:ln>
              <a:noFill/>
            </a:ln>
            <a:effectLst/>
          </c:spPr>
          <c:invertIfNegative val="0"/>
          <c:dLbls>
            <c:dLbl>
              <c:idx val="0"/>
              <c:layout>
                <c:manualLayout>
                  <c:x val="-1.0416666666666762E-3"/>
                  <c:y val="-1.33000819648095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052-4C38-BEE4-FC7269E5FFA6}"/>
                </c:ext>
              </c:extLst>
            </c:dLbl>
            <c:dLbl>
              <c:idx val="1"/>
              <c:layout>
                <c:manualLayout>
                  <c:x val="1.909700161202999E-17"/>
                  <c:y val="-2.21668032746826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052-4C38-BEE4-FC7269E5FFA6}"/>
                </c:ext>
              </c:extLst>
            </c:dLbl>
            <c:dLbl>
              <c:idx val="2"/>
              <c:layout>
                <c:manualLayout>
                  <c:x val="1.0416666666666667E-3"/>
                  <c:y val="-1.1083401637341365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2.2041666666666668E-2"/>
                      <c:h val="3.117769607672018E-2"/>
                    </c:manualLayout>
                  </c15:layout>
                </c:ext>
                <c:ext xmlns:c16="http://schemas.microsoft.com/office/drawing/2014/chart" uri="{C3380CC4-5D6E-409C-BE32-E72D297353CC}">
                  <c16:uniqueId val="{0000000A-D052-4C38-BEE4-FC7269E5FFA6}"/>
                </c:ext>
              </c:extLst>
            </c:dLbl>
            <c:dLbl>
              <c:idx val="3"/>
              <c:layout>
                <c:manualLayout>
                  <c:x val="-1.0416666666666667E-3"/>
                  <c:y val="-1.33000819648095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052-4C38-BEE4-FC7269E5FFA6}"/>
                </c:ext>
              </c:extLst>
            </c:dLbl>
            <c:dLbl>
              <c:idx val="4"/>
              <c:layout>
                <c:manualLayout>
                  <c:x val="0"/>
                  <c:y val="-1.55167622922778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052-4C38-BEE4-FC7269E5FFA6}"/>
                </c:ext>
              </c:extLst>
            </c:dLbl>
            <c:dLbl>
              <c:idx val="5"/>
              <c:layout>
                <c:manualLayout>
                  <c:x val="0"/>
                  <c:y val="-1.99501229472143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052-4C38-BEE4-FC7269E5FFA6}"/>
                </c:ext>
              </c:extLst>
            </c:dLbl>
            <c:dLbl>
              <c:idx val="6"/>
              <c:layout>
                <c:manualLayout>
                  <c:x val="-7.638800644811996E-17"/>
                  <c:y val="-1.3300081964809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052-4C38-BEE4-FC7269E5FFA6}"/>
                </c:ext>
              </c:extLst>
            </c:dLbl>
            <c:dLbl>
              <c:idx val="7"/>
              <c:layout>
                <c:manualLayout>
                  <c:x val="-1.0416666666666667E-3"/>
                  <c:y val="-1.10834016373413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052-4C38-BEE4-FC7269E5FFA6}"/>
                </c:ext>
              </c:extLst>
            </c:dLbl>
            <c:dLbl>
              <c:idx val="8"/>
              <c:layout>
                <c:manualLayout>
                  <c:x val="0"/>
                  <c:y val="-8.86672130987305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052-4C38-BEE4-FC7269E5FFA6}"/>
                </c:ext>
              </c:extLst>
            </c:dLbl>
            <c:dLbl>
              <c:idx val="9"/>
              <c:layout>
                <c:manualLayout>
                  <c:x val="-1.5277601289623992E-16"/>
                  <c:y val="-1.55167622922778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052-4C38-BEE4-FC7269E5FFA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グラフ作成用女性!$B$74:$B$83</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グラフ作成用女性!$J$74:$J$83</c:f>
              <c:numCache>
                <c:formatCode>General</c:formatCode>
                <c:ptCount val="10"/>
                <c:pt idx="0">
                  <c:v>13</c:v>
                </c:pt>
                <c:pt idx="1">
                  <c:v>6</c:v>
                </c:pt>
                <c:pt idx="2">
                  <c:v>8</c:v>
                </c:pt>
                <c:pt idx="3">
                  <c:v>4</c:v>
                </c:pt>
                <c:pt idx="4">
                  <c:v>5</c:v>
                </c:pt>
                <c:pt idx="5">
                  <c:v>6</c:v>
                </c:pt>
                <c:pt idx="6">
                  <c:v>4</c:v>
                </c:pt>
                <c:pt idx="7">
                  <c:v>2</c:v>
                </c:pt>
                <c:pt idx="8">
                  <c:v>5</c:v>
                </c:pt>
                <c:pt idx="9">
                  <c:v>6</c:v>
                </c:pt>
              </c:numCache>
            </c:numRef>
          </c:val>
          <c:extLst>
            <c:ext xmlns:c16="http://schemas.microsoft.com/office/drawing/2014/chart" uri="{C3380CC4-5D6E-409C-BE32-E72D297353CC}">
              <c16:uniqueId val="{00000007-D052-4C38-BEE4-FC7269E5FFA6}"/>
            </c:ext>
          </c:extLst>
        </c:ser>
        <c:dLbls>
          <c:showLegendKey val="0"/>
          <c:showVal val="0"/>
          <c:showCatName val="0"/>
          <c:showSerName val="0"/>
          <c:showPercent val="0"/>
          <c:showBubbleSize val="0"/>
        </c:dLbls>
        <c:gapWidth val="219"/>
        <c:overlap val="100"/>
        <c:serLines>
          <c:spPr>
            <a:ln w="9525" cap="flat" cmpd="sng" algn="ctr">
              <a:solidFill>
                <a:schemeClr val="tx1">
                  <a:lumMod val="35000"/>
                  <a:lumOff val="65000"/>
                </a:schemeClr>
              </a:solidFill>
              <a:round/>
            </a:ln>
            <a:effectLst/>
          </c:spPr>
        </c:serLines>
        <c:axId val="454508272"/>
        <c:axId val="454509936"/>
      </c:barChart>
      <c:catAx>
        <c:axId val="45450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ja-JP"/>
          </a:p>
        </c:txPr>
        <c:crossAx val="454509936"/>
        <c:crosses val="autoZero"/>
        <c:auto val="1"/>
        <c:lblAlgn val="ctr"/>
        <c:lblOffset val="100"/>
        <c:noMultiLvlLbl val="0"/>
      </c:catAx>
      <c:valAx>
        <c:axId val="454509936"/>
        <c:scaling>
          <c:orientation val="minMax"/>
          <c:max val="8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454508272"/>
        <c:crosses val="autoZero"/>
        <c:crossBetween val="between"/>
      </c:valAx>
      <c:spPr>
        <a:noFill/>
        <a:ln>
          <a:noFill/>
        </a:ln>
        <a:effectLst/>
      </c:spPr>
    </c:plotArea>
    <c:legend>
      <c:legendPos val="r"/>
      <c:layout>
        <c:manualLayout>
          <c:xMode val="edge"/>
          <c:yMode val="edge"/>
          <c:x val="0.91118175853018368"/>
          <c:y val="0.20419954486394942"/>
          <c:w val="8.6734908136482936E-2"/>
          <c:h val="0.76791587297939745"/>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ja-JP" altLang="en-US" sz="2400" b="1"/>
              <a:t>原因・動機別自殺者数　全国・女性</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tx>
            <c:strRef>
              <c:f>グラフ作成用女性!$C$61</c:f>
              <c:strCache>
                <c:ptCount val="1"/>
                <c:pt idx="0">
                  <c:v>家庭問題</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グラフ作成用女性!$B$63:$B$72</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グラフ作成用女性!$C$63:$C$72</c:f>
              <c:numCache>
                <c:formatCode>General</c:formatCode>
                <c:ptCount val="10"/>
                <c:pt idx="0">
                  <c:v>1498</c:v>
                </c:pt>
                <c:pt idx="1">
                  <c:v>1453</c:v>
                </c:pt>
                <c:pt idx="2">
                  <c:v>1417</c:v>
                </c:pt>
                <c:pt idx="3">
                  <c:v>1314</c:v>
                </c:pt>
                <c:pt idx="4">
                  <c:v>1226</c:v>
                </c:pt>
                <c:pt idx="5">
                  <c:v>1149</c:v>
                </c:pt>
                <c:pt idx="6">
                  <c:v>1231</c:v>
                </c:pt>
                <c:pt idx="7">
                  <c:v>1169</c:v>
                </c:pt>
                <c:pt idx="8">
                  <c:v>1292</c:v>
                </c:pt>
                <c:pt idx="9">
                  <c:v>1357</c:v>
                </c:pt>
              </c:numCache>
            </c:numRef>
          </c:val>
          <c:extLst>
            <c:ext xmlns:c16="http://schemas.microsoft.com/office/drawing/2014/chart" uri="{C3380CC4-5D6E-409C-BE32-E72D297353CC}">
              <c16:uniqueId val="{00000000-B66C-4A56-B23D-B9E4C8D11409}"/>
            </c:ext>
          </c:extLst>
        </c:ser>
        <c:ser>
          <c:idx val="1"/>
          <c:order val="1"/>
          <c:tx>
            <c:strRef>
              <c:f>グラフ作成用女性!$D$61</c:f>
              <c:strCache>
                <c:ptCount val="1"/>
                <c:pt idx="0">
                  <c:v>健康問題</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グラフ作成用女性!$B$63:$B$72</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グラフ作成用女性!$D$63:$D$72</c:f>
              <c:numCache>
                <c:formatCode>General</c:formatCode>
                <c:ptCount val="10"/>
                <c:pt idx="0">
                  <c:v>5737</c:v>
                </c:pt>
                <c:pt idx="1">
                  <c:v>5771</c:v>
                </c:pt>
                <c:pt idx="2">
                  <c:v>5502</c:v>
                </c:pt>
                <c:pt idx="3">
                  <c:v>5023</c:v>
                </c:pt>
                <c:pt idx="4">
                  <c:v>4587</c:v>
                </c:pt>
                <c:pt idx="5">
                  <c:v>4420</c:v>
                </c:pt>
                <c:pt idx="6">
                  <c:v>4333</c:v>
                </c:pt>
                <c:pt idx="7">
                  <c:v>4008</c:v>
                </c:pt>
                <c:pt idx="8">
                  <c:v>4519</c:v>
                </c:pt>
                <c:pt idx="9" formatCode="0_ ">
                  <c:v>4375</c:v>
                </c:pt>
              </c:numCache>
            </c:numRef>
          </c:val>
          <c:extLst>
            <c:ext xmlns:c16="http://schemas.microsoft.com/office/drawing/2014/chart" uri="{C3380CC4-5D6E-409C-BE32-E72D297353CC}">
              <c16:uniqueId val="{00000001-B66C-4A56-B23D-B9E4C8D11409}"/>
            </c:ext>
          </c:extLst>
        </c:ser>
        <c:ser>
          <c:idx val="2"/>
          <c:order val="2"/>
          <c:tx>
            <c:strRef>
              <c:f>グラフ作成用女性!$E$61</c:f>
              <c:strCache>
                <c:ptCount val="1"/>
                <c:pt idx="0">
                  <c:v>経済・生活問題</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グラフ作成用女性!$B$63:$B$72</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グラフ作成用女性!$E$63:$E$72</c:f>
              <c:numCache>
                <c:formatCode>General</c:formatCode>
                <c:ptCount val="10"/>
                <c:pt idx="0">
                  <c:v>559</c:v>
                </c:pt>
                <c:pt idx="1">
                  <c:v>489</c:v>
                </c:pt>
                <c:pt idx="2">
                  <c:v>456</c:v>
                </c:pt>
                <c:pt idx="3">
                  <c:v>424</c:v>
                </c:pt>
                <c:pt idx="4">
                  <c:v>409</c:v>
                </c:pt>
                <c:pt idx="5">
                  <c:v>386</c:v>
                </c:pt>
                <c:pt idx="6">
                  <c:v>434</c:v>
                </c:pt>
                <c:pt idx="7">
                  <c:v>415</c:v>
                </c:pt>
                <c:pt idx="8">
                  <c:v>425</c:v>
                </c:pt>
                <c:pt idx="9">
                  <c:v>454</c:v>
                </c:pt>
              </c:numCache>
            </c:numRef>
          </c:val>
          <c:extLst>
            <c:ext xmlns:c16="http://schemas.microsoft.com/office/drawing/2014/chart" uri="{C3380CC4-5D6E-409C-BE32-E72D297353CC}">
              <c16:uniqueId val="{00000002-B66C-4A56-B23D-B9E4C8D11409}"/>
            </c:ext>
          </c:extLst>
        </c:ser>
        <c:ser>
          <c:idx val="3"/>
          <c:order val="3"/>
          <c:tx>
            <c:strRef>
              <c:f>グラフ作成用女性!$F$61</c:f>
              <c:strCache>
                <c:ptCount val="1"/>
                <c:pt idx="0">
                  <c:v>勤務問題</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グラフ作成用女性!$B$63:$B$72</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グラフ作成用女性!$F$63:$F$72</c:f>
              <c:numCache>
                <c:formatCode>General</c:formatCode>
                <c:ptCount val="10"/>
                <c:pt idx="0">
                  <c:v>290</c:v>
                </c:pt>
                <c:pt idx="1">
                  <c:v>254</c:v>
                </c:pt>
                <c:pt idx="2">
                  <c:v>239</c:v>
                </c:pt>
                <c:pt idx="3">
                  <c:v>253</c:v>
                </c:pt>
                <c:pt idx="4">
                  <c:v>219</c:v>
                </c:pt>
                <c:pt idx="5">
                  <c:v>223</c:v>
                </c:pt>
                <c:pt idx="6">
                  <c:v>253</c:v>
                </c:pt>
                <c:pt idx="7">
                  <c:v>238</c:v>
                </c:pt>
                <c:pt idx="8">
                  <c:v>327</c:v>
                </c:pt>
                <c:pt idx="9">
                  <c:v>307</c:v>
                </c:pt>
              </c:numCache>
            </c:numRef>
          </c:val>
          <c:extLst>
            <c:ext xmlns:c16="http://schemas.microsoft.com/office/drawing/2014/chart" uri="{C3380CC4-5D6E-409C-BE32-E72D297353CC}">
              <c16:uniqueId val="{00000003-B66C-4A56-B23D-B9E4C8D11409}"/>
            </c:ext>
          </c:extLst>
        </c:ser>
        <c:ser>
          <c:idx val="4"/>
          <c:order val="4"/>
          <c:tx>
            <c:strRef>
              <c:f>グラフ作成用女性!$G$61</c:f>
              <c:strCache>
                <c:ptCount val="1"/>
                <c:pt idx="0">
                  <c:v>男女問題</c:v>
                </c:pt>
              </c:strCache>
            </c:strRef>
          </c:tx>
          <c:spPr>
            <a:solidFill>
              <a:schemeClr val="accent1">
                <a:lumMod val="40000"/>
                <a:lumOff val="60000"/>
              </a:schemeClr>
            </a:solidFill>
            <a:ln>
              <a:noFill/>
            </a:ln>
            <a:effectLst/>
          </c:spPr>
          <c:invertIfNegative val="0"/>
          <c:dLbls>
            <c:dLbl>
              <c:idx val="0"/>
              <c:layout>
                <c:manualLayout>
                  <c:x val="-7.2916666666666763E-3"/>
                  <c:y val="-2.25606276899551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294-4EE6-81A7-FB19638B2A29}"/>
                </c:ext>
              </c:extLst>
            </c:dLbl>
            <c:dLbl>
              <c:idx val="1"/>
              <c:layout>
                <c:manualLayout>
                  <c:x val="-7.291666666666666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294-4EE6-81A7-FB19638B2A29}"/>
                </c:ext>
              </c:extLst>
            </c:dLbl>
            <c:dLbl>
              <c:idx val="2"/>
              <c:layout>
                <c:manualLayout>
                  <c:x val="-7.2916666666666668E-3"/>
                  <c:y val="2.25606276899551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294-4EE6-81A7-FB19638B2A29}"/>
                </c:ext>
              </c:extLst>
            </c:dLbl>
            <c:dLbl>
              <c:idx val="3"/>
              <c:layout>
                <c:manualLayout>
                  <c:x val="-5.20833333333333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294-4EE6-81A7-FB19638B2A29}"/>
                </c:ext>
              </c:extLst>
            </c:dLbl>
            <c:dLbl>
              <c:idx val="4"/>
              <c:layout>
                <c:manualLayout>
                  <c:x val="-9.374999999999999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294-4EE6-81A7-FB19638B2A29}"/>
                </c:ext>
              </c:extLst>
            </c:dLbl>
            <c:dLbl>
              <c:idx val="5"/>
              <c:layout>
                <c:manualLayout>
                  <c:x val="-6.2500000000000767E-3"/>
                  <c:y val="-8.272134592578855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94-4EE6-81A7-FB19638B2A29}"/>
                </c:ext>
              </c:extLst>
            </c:dLbl>
            <c:dLbl>
              <c:idx val="6"/>
              <c:layout>
                <c:manualLayout>
                  <c:x val="-6.250000000000076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294-4EE6-81A7-FB19638B2A29}"/>
                </c:ext>
              </c:extLst>
            </c:dLbl>
            <c:dLbl>
              <c:idx val="7"/>
              <c:layout>
                <c:manualLayout>
                  <c:x val="-5.208333333333333E-3"/>
                  <c:y val="-2.25606276899551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294-4EE6-81A7-FB19638B2A2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グラフ作成用女性!$B$63:$B$72</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グラフ作成用女性!$G$63:$G$72</c:f>
              <c:numCache>
                <c:formatCode>General</c:formatCode>
                <c:ptCount val="10"/>
                <c:pt idx="0">
                  <c:v>397</c:v>
                </c:pt>
                <c:pt idx="1">
                  <c:v>360</c:v>
                </c:pt>
                <c:pt idx="2">
                  <c:v>320</c:v>
                </c:pt>
                <c:pt idx="3">
                  <c:v>287</c:v>
                </c:pt>
                <c:pt idx="4">
                  <c:v>242</c:v>
                </c:pt>
                <c:pt idx="5">
                  <c:v>282</c:v>
                </c:pt>
                <c:pt idx="6">
                  <c:v>261</c:v>
                </c:pt>
                <c:pt idx="7">
                  <c:v>272</c:v>
                </c:pt>
                <c:pt idx="8">
                  <c:v>337</c:v>
                </c:pt>
                <c:pt idx="9">
                  <c:v>346</c:v>
                </c:pt>
              </c:numCache>
            </c:numRef>
          </c:val>
          <c:extLst>
            <c:ext xmlns:c16="http://schemas.microsoft.com/office/drawing/2014/chart" uri="{C3380CC4-5D6E-409C-BE32-E72D297353CC}">
              <c16:uniqueId val="{00000004-B66C-4A56-B23D-B9E4C8D11409}"/>
            </c:ext>
          </c:extLst>
        </c:ser>
        <c:ser>
          <c:idx val="5"/>
          <c:order val="5"/>
          <c:tx>
            <c:strRef>
              <c:f>グラフ作成用女性!$H$61</c:f>
              <c:strCache>
                <c:ptCount val="1"/>
                <c:pt idx="0">
                  <c:v>学校問題</c:v>
                </c:pt>
              </c:strCache>
            </c:strRef>
          </c:tx>
          <c:spPr>
            <a:solidFill>
              <a:schemeClr val="accent6"/>
            </a:solidFill>
            <a:ln>
              <a:noFill/>
            </a:ln>
            <a:effectLst/>
          </c:spPr>
          <c:invertIfNegative val="0"/>
          <c:dLbls>
            <c:dLbl>
              <c:idx val="0"/>
              <c:layout>
                <c:manualLayout>
                  <c:x val="1.0416666666666657E-2"/>
                  <c:y val="-4.136067296289427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294-4EE6-81A7-FB19638B2A29}"/>
                </c:ext>
              </c:extLst>
            </c:dLbl>
            <c:dLbl>
              <c:idx val="1"/>
              <c:layout>
                <c:manualLayout>
                  <c:x val="9.3749999999999997E-3"/>
                  <c:y val="-8.272134592578855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294-4EE6-81A7-FB19638B2A29}"/>
                </c:ext>
              </c:extLst>
            </c:dLbl>
            <c:dLbl>
              <c:idx val="2"/>
              <c:layout>
                <c:manualLayout>
                  <c:x val="9.3749999999999997E-3"/>
                  <c:y val="2.25606276899551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294-4EE6-81A7-FB19638B2A29}"/>
                </c:ext>
              </c:extLst>
            </c:dLbl>
            <c:dLbl>
              <c:idx val="3"/>
              <c:layout>
                <c:manualLayout>
                  <c:x val="7.291666666666666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294-4EE6-81A7-FB19638B2A29}"/>
                </c:ext>
              </c:extLst>
            </c:dLbl>
            <c:dLbl>
              <c:idx val="4"/>
              <c:layout>
                <c:manualLayout>
                  <c:x val="9.3749999999999997E-3"/>
                  <c:y val="2.25606276899551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294-4EE6-81A7-FB19638B2A29}"/>
                </c:ext>
              </c:extLst>
            </c:dLbl>
            <c:dLbl>
              <c:idx val="5"/>
              <c:layout>
                <c:manualLayout>
                  <c:x val="8.3333333333333332E-3"/>
                  <c:y val="-8.272134592578855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94-4EE6-81A7-FB19638B2A29}"/>
                </c:ext>
              </c:extLst>
            </c:dLbl>
            <c:dLbl>
              <c:idx val="6"/>
              <c:layout>
                <c:manualLayout>
                  <c:x val="6.250000000000000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294-4EE6-81A7-FB19638B2A29}"/>
                </c:ext>
              </c:extLst>
            </c:dLbl>
            <c:dLbl>
              <c:idx val="7"/>
              <c:layout>
                <c:manualLayout>
                  <c:x val="1.249999999999984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94-4EE6-81A7-FB19638B2A29}"/>
                </c:ext>
              </c:extLst>
            </c:dLbl>
            <c:dLbl>
              <c:idx val="8"/>
              <c:layout>
                <c:manualLayout>
                  <c:x val="1.35416666666666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94-4EE6-81A7-FB19638B2A2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グラフ作成用女性!$B$63:$B$72</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グラフ作成用女性!$H$63:$H$72</c:f>
              <c:numCache>
                <c:formatCode>General</c:formatCode>
                <c:ptCount val="10"/>
                <c:pt idx="0">
                  <c:v>87</c:v>
                </c:pt>
                <c:pt idx="1">
                  <c:v>104</c:v>
                </c:pt>
                <c:pt idx="2">
                  <c:v>72</c:v>
                </c:pt>
                <c:pt idx="3">
                  <c:v>91</c:v>
                </c:pt>
                <c:pt idx="4">
                  <c:v>75</c:v>
                </c:pt>
                <c:pt idx="5">
                  <c:v>80</c:v>
                </c:pt>
                <c:pt idx="6">
                  <c:v>110</c:v>
                </c:pt>
                <c:pt idx="7">
                  <c:v>86</c:v>
                </c:pt>
                <c:pt idx="8">
                  <c:v>152</c:v>
                </c:pt>
                <c:pt idx="9">
                  <c:v>124</c:v>
                </c:pt>
              </c:numCache>
            </c:numRef>
          </c:val>
          <c:extLst>
            <c:ext xmlns:c16="http://schemas.microsoft.com/office/drawing/2014/chart" uri="{C3380CC4-5D6E-409C-BE32-E72D297353CC}">
              <c16:uniqueId val="{00000005-B66C-4A56-B23D-B9E4C8D11409}"/>
            </c:ext>
          </c:extLst>
        </c:ser>
        <c:ser>
          <c:idx val="6"/>
          <c:order val="6"/>
          <c:tx>
            <c:strRef>
              <c:f>グラフ作成用女性!$I$61</c:f>
              <c:strCache>
                <c:ptCount val="1"/>
                <c:pt idx="0">
                  <c:v>その他</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グラフ作成用女性!$B$63:$B$72</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グラフ作成用女性!$I$63:$I$72</c:f>
              <c:numCache>
                <c:formatCode>General</c:formatCode>
                <c:ptCount val="10"/>
                <c:pt idx="0">
                  <c:v>449</c:v>
                </c:pt>
                <c:pt idx="1">
                  <c:v>410</c:v>
                </c:pt>
                <c:pt idx="2">
                  <c:v>390</c:v>
                </c:pt>
                <c:pt idx="3">
                  <c:v>364</c:v>
                </c:pt>
                <c:pt idx="4">
                  <c:v>329</c:v>
                </c:pt>
                <c:pt idx="5">
                  <c:v>317</c:v>
                </c:pt>
                <c:pt idx="6">
                  <c:v>299</c:v>
                </c:pt>
                <c:pt idx="7">
                  <c:v>293</c:v>
                </c:pt>
                <c:pt idx="8">
                  <c:v>405</c:v>
                </c:pt>
                <c:pt idx="9">
                  <c:v>387</c:v>
                </c:pt>
              </c:numCache>
            </c:numRef>
          </c:val>
          <c:extLst>
            <c:ext xmlns:c16="http://schemas.microsoft.com/office/drawing/2014/chart" uri="{C3380CC4-5D6E-409C-BE32-E72D297353CC}">
              <c16:uniqueId val="{00000006-B66C-4A56-B23D-B9E4C8D11409}"/>
            </c:ext>
          </c:extLst>
        </c:ser>
        <c:ser>
          <c:idx val="7"/>
          <c:order val="7"/>
          <c:tx>
            <c:strRef>
              <c:f>グラフ作成用女性!$J$61</c:f>
              <c:strCache>
                <c:ptCount val="1"/>
                <c:pt idx="0">
                  <c:v>不詳</c:v>
                </c:pt>
              </c:strCache>
            </c:strRef>
          </c:tx>
          <c:spPr>
            <a:solidFill>
              <a:schemeClr val="accent1">
                <a:lumMod val="20000"/>
                <a:lumOff val="80000"/>
              </a:schemeClr>
            </a:solidFill>
            <a:ln>
              <a:noFill/>
            </a:ln>
            <a:effectLst/>
          </c:spPr>
          <c:invertIfNegative val="0"/>
          <c:dLbls>
            <c:dLbl>
              <c:idx val="9"/>
              <c:layout>
                <c:manualLayout>
                  <c:x val="2.0833333333331806E-3"/>
                  <c:y val="-1.35363766139730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94-4EE6-81A7-FB19638B2A2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グラフ作成用女性!$B$63:$B$72</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グラフ作成用女性!$J$63:$J$72</c:f>
              <c:numCache>
                <c:formatCode>General</c:formatCode>
                <c:ptCount val="10"/>
                <c:pt idx="0">
                  <c:v>1886</c:v>
                </c:pt>
                <c:pt idx="1">
                  <c:v>1824</c:v>
                </c:pt>
                <c:pt idx="2">
                  <c:v>1687</c:v>
                </c:pt>
                <c:pt idx="3">
                  <c:v>1570</c:v>
                </c:pt>
                <c:pt idx="4">
                  <c:v>1476</c:v>
                </c:pt>
                <c:pt idx="5">
                  <c:v>1408</c:v>
                </c:pt>
                <c:pt idx="6">
                  <c:v>1368</c:v>
                </c:pt>
                <c:pt idx="7">
                  <c:v>1322</c:v>
                </c:pt>
                <c:pt idx="8">
                  <c:v>1655</c:v>
                </c:pt>
                <c:pt idx="9">
                  <c:v>1681</c:v>
                </c:pt>
              </c:numCache>
            </c:numRef>
          </c:val>
          <c:extLst>
            <c:ext xmlns:c16="http://schemas.microsoft.com/office/drawing/2014/chart" uri="{C3380CC4-5D6E-409C-BE32-E72D297353CC}">
              <c16:uniqueId val="{00000007-B66C-4A56-B23D-B9E4C8D11409}"/>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721691680"/>
        <c:axId val="721692928"/>
      </c:barChart>
      <c:catAx>
        <c:axId val="72169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21692928"/>
        <c:crosses val="autoZero"/>
        <c:auto val="1"/>
        <c:lblAlgn val="ctr"/>
        <c:lblOffset val="100"/>
        <c:noMultiLvlLbl val="0"/>
      </c:catAx>
      <c:valAx>
        <c:axId val="7216929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21691680"/>
        <c:crosses val="autoZero"/>
        <c:crossBetween val="between"/>
      </c:valAx>
      <c:spPr>
        <a:noFill/>
        <a:ln>
          <a:noFill/>
        </a:ln>
        <a:effectLst/>
      </c:spPr>
    </c:plotArea>
    <c:legend>
      <c:legendPos val="r"/>
      <c:layout>
        <c:manualLayout>
          <c:xMode val="edge"/>
          <c:yMode val="edge"/>
          <c:x val="0.9167848589238845"/>
          <c:y val="0.29882084303558754"/>
          <c:w val="8.2173474409448818E-2"/>
          <c:h val="0.66115927481358316"/>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ja-JP" altLang="en-US" sz="1800" b="1" dirty="0"/>
              <a:t>家庭問題　</a:t>
            </a:r>
            <a:r>
              <a:rPr lang="en-US" altLang="ja-JP" sz="1800" b="1" dirty="0"/>
              <a:t>H29-R3</a:t>
            </a:r>
            <a:r>
              <a:rPr lang="ja-JP" altLang="en-US" sz="1800" b="1" dirty="0"/>
              <a:t>合計　大阪・男性</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1"/>
          <c:order val="1"/>
          <c:tx>
            <c:strRef>
              <c:f>'40歳未満'!$C$44</c:f>
              <c:strCache>
                <c:ptCount val="1"/>
                <c:pt idx="0">
                  <c:v>H29-R3合計　男性全年齢</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'40歳未満'!$D$25:$M$27</c:f>
              <c:strCache>
                <c:ptCount val="10"/>
                <c:pt idx="0">
                  <c:v>親子関係の不和</c:v>
                </c:pt>
                <c:pt idx="1">
                  <c:v>夫婦関係の不和</c:v>
                </c:pt>
                <c:pt idx="2">
                  <c:v>その他家族関係の不和</c:v>
                </c:pt>
                <c:pt idx="3">
                  <c:v>家族の死亡</c:v>
                </c:pt>
                <c:pt idx="4">
                  <c:v>家族の将来悲観</c:v>
                </c:pt>
                <c:pt idx="5">
                  <c:v>家族からの
しつけ・叱責</c:v>
                </c:pt>
                <c:pt idx="6">
                  <c:v>子育ての悩み</c:v>
                </c:pt>
                <c:pt idx="7">
                  <c:v>被虐待</c:v>
                </c:pt>
                <c:pt idx="8">
                  <c:v>介護・看病疲れ</c:v>
                </c:pt>
                <c:pt idx="9">
                  <c:v>その他</c:v>
                </c:pt>
              </c:strCache>
            </c:strRef>
          </c:cat>
          <c:val>
            <c:numRef>
              <c:f>'40歳未満'!$D$44:$M$44</c:f>
              <c:numCache>
                <c:formatCode>General</c:formatCode>
                <c:ptCount val="10"/>
                <c:pt idx="0">
                  <c:v>85</c:v>
                </c:pt>
                <c:pt idx="1">
                  <c:v>233</c:v>
                </c:pt>
                <c:pt idx="2">
                  <c:v>70</c:v>
                </c:pt>
                <c:pt idx="3">
                  <c:v>114</c:v>
                </c:pt>
                <c:pt idx="4">
                  <c:v>125</c:v>
                </c:pt>
                <c:pt idx="5">
                  <c:v>34</c:v>
                </c:pt>
                <c:pt idx="6">
                  <c:v>6</c:v>
                </c:pt>
                <c:pt idx="7">
                  <c:v>0</c:v>
                </c:pt>
                <c:pt idx="8">
                  <c:v>52</c:v>
                </c:pt>
                <c:pt idx="9">
                  <c:v>74</c:v>
                </c:pt>
              </c:numCache>
            </c:numRef>
          </c:val>
          <c:extLst>
            <c:ext xmlns:c16="http://schemas.microsoft.com/office/drawing/2014/chart" uri="{C3380CC4-5D6E-409C-BE32-E72D297353CC}">
              <c16:uniqueId val="{00000000-41A1-404C-B66E-BA568827348F}"/>
            </c:ext>
          </c:extLst>
        </c:ser>
        <c:dLbls>
          <c:showLegendKey val="0"/>
          <c:showVal val="0"/>
          <c:showCatName val="0"/>
          <c:showSerName val="0"/>
          <c:showPercent val="0"/>
          <c:showBubbleSize val="0"/>
        </c:dLbls>
        <c:gapWidth val="219"/>
        <c:axId val="659254896"/>
        <c:axId val="659237008"/>
      </c:barChart>
      <c:lineChart>
        <c:grouping val="standard"/>
        <c:varyColors val="0"/>
        <c:ser>
          <c:idx val="0"/>
          <c:order val="0"/>
          <c:tx>
            <c:strRef>
              <c:f>'40歳未満'!$C$43</c:f>
              <c:strCache>
                <c:ptCount val="1"/>
                <c:pt idx="0">
                  <c:v>H29-R3合計　男性40歳未満</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'40歳未満'!$D$25:$M$27</c:f>
              <c:strCache>
                <c:ptCount val="10"/>
                <c:pt idx="0">
                  <c:v>親子関係の不和</c:v>
                </c:pt>
                <c:pt idx="1">
                  <c:v>夫婦関係の不和</c:v>
                </c:pt>
                <c:pt idx="2">
                  <c:v>その他家族関係の不和</c:v>
                </c:pt>
                <c:pt idx="3">
                  <c:v>家族の死亡</c:v>
                </c:pt>
                <c:pt idx="4">
                  <c:v>家族の将来悲観</c:v>
                </c:pt>
                <c:pt idx="5">
                  <c:v>家族からの
しつけ・叱責</c:v>
                </c:pt>
                <c:pt idx="6">
                  <c:v>子育ての悩み</c:v>
                </c:pt>
                <c:pt idx="7">
                  <c:v>被虐待</c:v>
                </c:pt>
                <c:pt idx="8">
                  <c:v>介護・看病疲れ</c:v>
                </c:pt>
                <c:pt idx="9">
                  <c:v>その他</c:v>
                </c:pt>
              </c:strCache>
            </c:strRef>
          </c:cat>
          <c:val>
            <c:numRef>
              <c:f>'40歳未満'!$D$43:$M$43</c:f>
              <c:numCache>
                <c:formatCode>#,##0_);[Red]\(#,##0\)</c:formatCode>
                <c:ptCount val="10"/>
                <c:pt idx="0">
                  <c:v>31</c:v>
                </c:pt>
                <c:pt idx="1">
                  <c:v>58</c:v>
                </c:pt>
                <c:pt idx="2">
                  <c:v>17</c:v>
                </c:pt>
                <c:pt idx="3">
                  <c:v>13</c:v>
                </c:pt>
                <c:pt idx="4">
                  <c:v>23</c:v>
                </c:pt>
                <c:pt idx="5">
                  <c:v>23</c:v>
                </c:pt>
                <c:pt idx="6">
                  <c:v>1</c:v>
                </c:pt>
                <c:pt idx="7">
                  <c:v>0</c:v>
                </c:pt>
                <c:pt idx="8">
                  <c:v>2</c:v>
                </c:pt>
                <c:pt idx="9">
                  <c:v>30</c:v>
                </c:pt>
              </c:numCache>
            </c:numRef>
          </c:val>
          <c:smooth val="0"/>
          <c:extLst>
            <c:ext xmlns:c16="http://schemas.microsoft.com/office/drawing/2014/chart" uri="{C3380CC4-5D6E-409C-BE32-E72D297353CC}">
              <c16:uniqueId val="{00000001-41A1-404C-B66E-BA568827348F}"/>
            </c:ext>
          </c:extLst>
        </c:ser>
        <c:dLbls>
          <c:showLegendKey val="0"/>
          <c:showVal val="0"/>
          <c:showCatName val="0"/>
          <c:showSerName val="0"/>
          <c:showPercent val="0"/>
          <c:showBubbleSize val="0"/>
        </c:dLbls>
        <c:marker val="1"/>
        <c:smooth val="0"/>
        <c:axId val="659254896"/>
        <c:axId val="659237008"/>
      </c:lineChart>
      <c:catAx>
        <c:axId val="65925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659237008"/>
        <c:crosses val="autoZero"/>
        <c:auto val="1"/>
        <c:lblAlgn val="ctr"/>
        <c:lblOffset val="100"/>
        <c:noMultiLvlLbl val="0"/>
      </c:catAx>
      <c:valAx>
        <c:axId val="659237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59254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ja-JP" sz="2400" b="1"/>
              <a:t>大阪府月別自殺者数の推移</a:t>
            </a:r>
            <a:r>
              <a:rPr lang="en-US" sz="2400" b="1"/>
              <a:t>R1</a:t>
            </a:r>
            <a:r>
              <a:rPr lang="ja-JP" sz="2400" b="1"/>
              <a:t>ー</a:t>
            </a:r>
            <a:r>
              <a:rPr lang="en-US" sz="2400" b="1"/>
              <a:t>R4</a:t>
            </a:r>
            <a:endParaRPr lang="ja-JP" sz="2400" b="1"/>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5.5156309007936034E-2"/>
          <c:y val="0.14183647138728248"/>
          <c:w val="0.944843690992064"/>
          <c:h val="0.71406786550482293"/>
        </c:manualLayout>
      </c:layout>
      <c:lineChart>
        <c:grouping val="standard"/>
        <c:varyColors val="0"/>
        <c:ser>
          <c:idx val="0"/>
          <c:order val="0"/>
          <c:tx>
            <c:strRef>
              <c:f>月別推移!$A$22</c:f>
              <c:strCache>
                <c:ptCount val="1"/>
                <c:pt idx="0">
                  <c:v>令和元年（確定値）</c:v>
                </c:pt>
              </c:strCache>
            </c:strRef>
          </c:tx>
          <c:spPr>
            <a:ln w="28575" cap="rnd">
              <a:solidFill>
                <a:schemeClr val="accent1"/>
              </a:solidFill>
              <a:prstDash val="sysDash"/>
              <a:round/>
            </a:ln>
            <a:effectLst/>
          </c:spPr>
          <c:marker>
            <c:symbol val="circle"/>
            <c:size val="10"/>
            <c:spPr>
              <a:solidFill>
                <a:schemeClr val="accent1"/>
              </a:solidFill>
              <a:ln w="9525">
                <a:solidFill>
                  <a:schemeClr val="accent1"/>
                </a:solidFill>
              </a:ln>
              <a:effectLst/>
            </c:spPr>
          </c:marker>
          <c:dLbls>
            <c:dLbl>
              <c:idx val="0"/>
              <c:layout>
                <c:manualLayout>
                  <c:x val="-1.2784091624020872E-2"/>
                  <c:y val="4.60330378094004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A8-4AEB-A799-44843597B7CD}"/>
                </c:ext>
              </c:extLst>
            </c:dLbl>
            <c:dLbl>
              <c:idx val="1"/>
              <c:layout>
                <c:manualLayout>
                  <c:x val="0"/>
                  <c:y val="2.19204941949525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CA8-4AEB-A799-44843597B7CD}"/>
                </c:ext>
              </c:extLst>
            </c:dLbl>
            <c:dLbl>
              <c:idx val="2"/>
              <c:layout>
                <c:manualLayout>
                  <c:x val="-1.278409162402091E-2"/>
                  <c:y val="2.19204941949525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CA8-4AEB-A799-44843597B7CD}"/>
                </c:ext>
              </c:extLst>
            </c:dLbl>
            <c:dLbl>
              <c:idx val="4"/>
              <c:layout>
                <c:manualLayout>
                  <c:x val="0"/>
                  <c:y val="1.75363953559620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CA8-4AEB-A799-44843597B7CD}"/>
                </c:ext>
              </c:extLst>
            </c:dLbl>
            <c:dLbl>
              <c:idx val="6"/>
              <c:layout>
                <c:manualLayout>
                  <c:x val="-1.5980114530026169E-2"/>
                  <c:y val="2.19204941949525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CA8-4AEB-A799-44843597B7CD}"/>
                </c:ext>
              </c:extLst>
            </c:dLbl>
            <c:dLbl>
              <c:idx val="7"/>
              <c:layout>
                <c:manualLayout>
                  <c:x val="-1.4914773561357605E-2"/>
                  <c:y val="2.84966424534383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CA8-4AEB-A799-44843597B7CD}"/>
                </c:ext>
              </c:extLst>
            </c:dLbl>
            <c:dLbl>
              <c:idx val="8"/>
              <c:layout>
                <c:manualLayout>
                  <c:x val="-7.4573867806789979E-3"/>
                  <c:y val="2.19204941949525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9CA8-4AEB-A799-44843597B7CD}"/>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月別推移!$B$21:$M$21</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月別推移!$B$22:$M$22</c:f>
              <c:numCache>
                <c:formatCode>General</c:formatCode>
                <c:ptCount val="12"/>
                <c:pt idx="0">
                  <c:v>104</c:v>
                </c:pt>
                <c:pt idx="1">
                  <c:v>101</c:v>
                </c:pt>
                <c:pt idx="2">
                  <c:v>118</c:v>
                </c:pt>
                <c:pt idx="3">
                  <c:v>102</c:v>
                </c:pt>
                <c:pt idx="4">
                  <c:v>123</c:v>
                </c:pt>
                <c:pt idx="5">
                  <c:v>132</c:v>
                </c:pt>
                <c:pt idx="6">
                  <c:v>112</c:v>
                </c:pt>
                <c:pt idx="7">
                  <c:v>92</c:v>
                </c:pt>
                <c:pt idx="8">
                  <c:v>101</c:v>
                </c:pt>
                <c:pt idx="9">
                  <c:v>106</c:v>
                </c:pt>
                <c:pt idx="10">
                  <c:v>77</c:v>
                </c:pt>
                <c:pt idx="11">
                  <c:v>63</c:v>
                </c:pt>
              </c:numCache>
            </c:numRef>
          </c:val>
          <c:smooth val="0"/>
          <c:extLst>
            <c:ext xmlns:c16="http://schemas.microsoft.com/office/drawing/2014/chart" uri="{C3380CC4-5D6E-409C-BE32-E72D297353CC}">
              <c16:uniqueId val="{00000000-9CA8-4AEB-A799-44843597B7CD}"/>
            </c:ext>
          </c:extLst>
        </c:ser>
        <c:ser>
          <c:idx val="1"/>
          <c:order val="1"/>
          <c:tx>
            <c:strRef>
              <c:f>月別推移!$A$23</c:f>
              <c:strCache>
                <c:ptCount val="1"/>
                <c:pt idx="0">
                  <c:v>令和2年</c:v>
                </c:pt>
              </c:strCache>
            </c:strRef>
          </c:tx>
          <c:spPr>
            <a:ln w="28575" cap="rnd">
              <a:solidFill>
                <a:schemeClr val="accent2"/>
              </a:solidFill>
              <a:prstDash val="sysDot"/>
              <a:round/>
            </a:ln>
            <a:effectLst/>
          </c:spPr>
          <c:marker>
            <c:symbol val="triangle"/>
            <c:size val="10"/>
            <c:spPr>
              <a:solidFill>
                <a:schemeClr val="accent2"/>
              </a:solidFill>
              <a:ln w="9525">
                <a:solidFill>
                  <a:schemeClr val="accent2"/>
                </a:solidFill>
                <a:prstDash val="dash"/>
              </a:ln>
              <a:effectLst/>
            </c:spPr>
          </c:marker>
          <c:dLbls>
            <c:dLbl>
              <c:idx val="0"/>
              <c:layout>
                <c:manualLayout>
                  <c:x val="-4.1548297778067837E-2"/>
                  <c:y val="1.0960247097476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CA8-4AEB-A799-44843597B7CD}"/>
                </c:ext>
              </c:extLst>
            </c:dLbl>
            <c:dLbl>
              <c:idx val="1"/>
              <c:layout>
                <c:manualLayout>
                  <c:x val="-6.3920458120104362E-3"/>
                  <c:y val="3.7264840131419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A8-4AEB-A799-44843597B7CD}"/>
                </c:ext>
              </c:extLst>
            </c:dLbl>
            <c:dLbl>
              <c:idx val="2"/>
              <c:layout>
                <c:manualLayout>
                  <c:x val="-7.4573867806788418E-3"/>
                  <c:y val="3.28807412924288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CA8-4AEB-A799-44843597B7CD}"/>
                </c:ext>
              </c:extLst>
            </c:dLbl>
            <c:dLbl>
              <c:idx val="3"/>
              <c:layout>
                <c:manualLayout>
                  <c:x val="-6.3920458120103971E-3"/>
                  <c:y val="2.19204941949525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CA8-4AEB-A799-44843597B7CD}"/>
                </c:ext>
              </c:extLst>
            </c:dLbl>
            <c:dLbl>
              <c:idx val="5"/>
              <c:layout>
                <c:manualLayout>
                  <c:x val="-1.278409162402095E-2"/>
                  <c:y val="3.9456889550914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CA8-4AEB-A799-44843597B7CD}"/>
                </c:ext>
              </c:extLst>
            </c:dLbl>
            <c:dLbl>
              <c:idx val="10"/>
              <c:layout>
                <c:manualLayout>
                  <c:x val="1.0653409686682497E-3"/>
                  <c:y val="-2.19204941949525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9CA8-4AEB-A799-44843597B7CD}"/>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月別推移!$B$21:$M$21</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月別推移!$B$23:$M$23</c:f>
              <c:numCache>
                <c:formatCode>General</c:formatCode>
                <c:ptCount val="12"/>
                <c:pt idx="0">
                  <c:v>114</c:v>
                </c:pt>
                <c:pt idx="1">
                  <c:v>98</c:v>
                </c:pt>
                <c:pt idx="2">
                  <c:v>104</c:v>
                </c:pt>
                <c:pt idx="3">
                  <c:v>97</c:v>
                </c:pt>
                <c:pt idx="4">
                  <c:v>134</c:v>
                </c:pt>
                <c:pt idx="5">
                  <c:v>112</c:v>
                </c:pt>
                <c:pt idx="6">
                  <c:v>139</c:v>
                </c:pt>
                <c:pt idx="7">
                  <c:v>140</c:v>
                </c:pt>
                <c:pt idx="8">
                  <c:v>119</c:v>
                </c:pt>
                <c:pt idx="9">
                  <c:v>141</c:v>
                </c:pt>
                <c:pt idx="10">
                  <c:v>107</c:v>
                </c:pt>
                <c:pt idx="11">
                  <c:v>104</c:v>
                </c:pt>
              </c:numCache>
            </c:numRef>
          </c:val>
          <c:smooth val="0"/>
          <c:extLst>
            <c:ext xmlns:c16="http://schemas.microsoft.com/office/drawing/2014/chart" uri="{C3380CC4-5D6E-409C-BE32-E72D297353CC}">
              <c16:uniqueId val="{00000001-9CA8-4AEB-A799-44843597B7CD}"/>
            </c:ext>
          </c:extLst>
        </c:ser>
        <c:ser>
          <c:idx val="2"/>
          <c:order val="2"/>
          <c:tx>
            <c:strRef>
              <c:f>月別推移!$A$24</c:f>
              <c:strCache>
                <c:ptCount val="1"/>
                <c:pt idx="0">
                  <c:v>令和3年</c:v>
                </c:pt>
              </c:strCache>
            </c:strRef>
          </c:tx>
          <c:spPr>
            <a:ln w="28575" cap="rnd">
              <a:solidFill>
                <a:schemeClr val="accent3"/>
              </a:solidFill>
              <a:prstDash val="lgDash"/>
              <a:round/>
            </a:ln>
            <a:effectLst/>
          </c:spPr>
          <c:marker>
            <c:symbol val="square"/>
            <c:size val="10"/>
            <c:spPr>
              <a:solidFill>
                <a:schemeClr val="accent3"/>
              </a:solidFill>
              <a:ln w="9525">
                <a:solidFill>
                  <a:schemeClr val="accent3"/>
                </a:solidFill>
                <a:prstDash val="dash"/>
              </a:ln>
              <a:effectLst/>
            </c:spPr>
          </c:marker>
          <c:dLbls>
            <c:dLbl>
              <c:idx val="0"/>
              <c:layout>
                <c:manualLayout>
                  <c:x val="1.065340968668406E-3"/>
                  <c:y val="-2.8496642453438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A8-4AEB-A799-44843597B7CD}"/>
                </c:ext>
              </c:extLst>
            </c:dLbl>
            <c:dLbl>
              <c:idx val="1"/>
              <c:layout>
                <c:manualLayout>
                  <c:x val="-3.1960229060051986E-3"/>
                  <c:y val="-3.50727907119242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CA8-4AEB-A799-44843597B7CD}"/>
                </c:ext>
              </c:extLst>
            </c:dLbl>
            <c:dLbl>
              <c:idx val="3"/>
              <c:layout>
                <c:manualLayout>
                  <c:x val="-4.2613638746736241E-3"/>
                  <c:y val="-3.0688691872933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CA8-4AEB-A799-44843597B7CD}"/>
                </c:ext>
              </c:extLst>
            </c:dLbl>
            <c:dLbl>
              <c:idx val="4"/>
              <c:layout>
                <c:manualLayout>
                  <c:x val="-4.2613638746736241E-3"/>
                  <c:y val="3.0688691872933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CA8-4AEB-A799-44843597B7CD}"/>
                </c:ext>
              </c:extLst>
            </c:dLbl>
            <c:dLbl>
              <c:idx val="5"/>
              <c:layout>
                <c:manualLayout>
                  <c:x val="0"/>
                  <c:y val="-3.0688691872933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CA8-4AEB-A799-44843597B7CD}"/>
                </c:ext>
              </c:extLst>
            </c:dLbl>
            <c:dLbl>
              <c:idx val="6"/>
              <c:layout>
                <c:manualLayout>
                  <c:x val="-3.1960229060052961E-3"/>
                  <c:y val="-8.7681976779810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CA8-4AEB-A799-44843597B7CD}"/>
                </c:ext>
              </c:extLst>
            </c:dLbl>
            <c:dLbl>
              <c:idx val="7"/>
              <c:layout>
                <c:manualLayout>
                  <c:x val="-1.065340968668328E-3"/>
                  <c:y val="-3.28807412924288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9CA8-4AEB-A799-44843597B7CD}"/>
                </c:ext>
              </c:extLst>
            </c:dLbl>
            <c:dLbl>
              <c:idx val="8"/>
              <c:layout>
                <c:manualLayout>
                  <c:x val="6.3920458120104362E-3"/>
                  <c:y val="-1.9728444775457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9CA8-4AEB-A799-44843597B7CD}"/>
                </c:ext>
              </c:extLst>
            </c:dLbl>
            <c:dLbl>
              <c:idx val="9"/>
              <c:layout>
                <c:manualLayout>
                  <c:x val="-1.3849432592689278E-2"/>
                  <c:y val="2.84966424534383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9CA8-4AEB-A799-44843597B7CD}"/>
                </c:ext>
              </c:extLst>
            </c:dLbl>
            <c:dLbl>
              <c:idx val="10"/>
              <c:layout>
                <c:manualLayout>
                  <c:x val="0"/>
                  <c:y val="1.0960247097476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9CA8-4AEB-A799-44843597B7CD}"/>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月別推移!$B$21:$M$21</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月別推移!$B$24:$M$24</c:f>
              <c:numCache>
                <c:formatCode>General</c:formatCode>
                <c:ptCount val="12"/>
                <c:pt idx="0">
                  <c:v>135</c:v>
                </c:pt>
                <c:pt idx="1">
                  <c:v>113</c:v>
                </c:pt>
                <c:pt idx="2">
                  <c:v>123</c:v>
                </c:pt>
                <c:pt idx="3">
                  <c:v>134</c:v>
                </c:pt>
                <c:pt idx="4">
                  <c:v>118</c:v>
                </c:pt>
                <c:pt idx="5">
                  <c:v>136</c:v>
                </c:pt>
                <c:pt idx="6">
                  <c:v>114</c:v>
                </c:pt>
                <c:pt idx="7">
                  <c:v>107</c:v>
                </c:pt>
                <c:pt idx="8">
                  <c:v>104</c:v>
                </c:pt>
                <c:pt idx="9">
                  <c:v>104</c:v>
                </c:pt>
                <c:pt idx="10">
                  <c:v>95</c:v>
                </c:pt>
                <c:pt idx="11">
                  <c:v>93</c:v>
                </c:pt>
              </c:numCache>
            </c:numRef>
          </c:val>
          <c:smooth val="0"/>
          <c:extLst>
            <c:ext xmlns:c16="http://schemas.microsoft.com/office/drawing/2014/chart" uri="{C3380CC4-5D6E-409C-BE32-E72D297353CC}">
              <c16:uniqueId val="{00000002-9CA8-4AEB-A799-44843597B7CD}"/>
            </c:ext>
          </c:extLst>
        </c:ser>
        <c:ser>
          <c:idx val="3"/>
          <c:order val="3"/>
          <c:tx>
            <c:strRef>
              <c:f>月別推移!$A$25</c:f>
              <c:strCache>
                <c:ptCount val="1"/>
                <c:pt idx="0">
                  <c:v>令和4年（暫定値）</c:v>
                </c:pt>
              </c:strCache>
            </c:strRef>
          </c:tx>
          <c:spPr>
            <a:ln w="28575" cap="rnd">
              <a:solidFill>
                <a:schemeClr val="accent4"/>
              </a:solidFill>
              <a:round/>
            </a:ln>
            <a:effectLst/>
          </c:spPr>
          <c:marker>
            <c:symbol val="diamond"/>
            <c:size val="10"/>
            <c:spPr>
              <a:solidFill>
                <a:schemeClr val="accent4"/>
              </a:solidFill>
              <a:ln w="9525">
                <a:solidFill>
                  <a:schemeClr val="accent4"/>
                </a:solidFill>
              </a:ln>
              <a:effectLst/>
            </c:spPr>
          </c:marker>
          <c:dLbls>
            <c:dLbl>
              <c:idx val="0"/>
              <c:layout>
                <c:manualLayout>
                  <c:x val="-3.6221592934725814E-2"/>
                  <c:y val="-1.53443459364668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A8-4AEB-A799-44843597B7CD}"/>
                </c:ext>
              </c:extLst>
            </c:dLbl>
            <c:dLbl>
              <c:idx val="1"/>
              <c:layout>
                <c:manualLayout>
                  <c:x val="0"/>
                  <c:y val="1.53443459364667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CA8-4AEB-A799-44843597B7CD}"/>
                </c:ext>
              </c:extLst>
            </c:dLbl>
            <c:dLbl>
              <c:idx val="2"/>
              <c:layout>
                <c:manualLayout>
                  <c:x val="-9.5880687180156538E-3"/>
                  <c:y val="-3.50727907119241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CA8-4AEB-A799-44843597B7CD}"/>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月別推移!$B$21:$M$21</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月別推移!$B$25:$M$25</c:f>
              <c:numCache>
                <c:formatCode>General</c:formatCode>
                <c:ptCount val="12"/>
                <c:pt idx="0">
                  <c:v>115</c:v>
                </c:pt>
                <c:pt idx="1">
                  <c:v>107</c:v>
                </c:pt>
                <c:pt idx="2">
                  <c:v>127</c:v>
                </c:pt>
                <c:pt idx="3">
                  <c:v>122</c:v>
                </c:pt>
                <c:pt idx="4">
                  <c:v>169</c:v>
                </c:pt>
                <c:pt idx="5">
                  <c:v>123</c:v>
                </c:pt>
                <c:pt idx="6">
                  <c:v>77</c:v>
                </c:pt>
              </c:numCache>
            </c:numRef>
          </c:val>
          <c:smooth val="0"/>
          <c:extLst>
            <c:ext xmlns:c16="http://schemas.microsoft.com/office/drawing/2014/chart" uri="{C3380CC4-5D6E-409C-BE32-E72D297353CC}">
              <c16:uniqueId val="{00000003-9CA8-4AEB-A799-44843597B7CD}"/>
            </c:ext>
          </c:extLst>
        </c:ser>
        <c:dLbls>
          <c:showLegendKey val="0"/>
          <c:showVal val="0"/>
          <c:showCatName val="0"/>
          <c:showSerName val="0"/>
          <c:showPercent val="0"/>
          <c:showBubbleSize val="0"/>
        </c:dLbls>
        <c:marker val="1"/>
        <c:smooth val="0"/>
        <c:axId val="190555408"/>
        <c:axId val="190564976"/>
      </c:lineChart>
      <c:catAx>
        <c:axId val="19055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90564976"/>
        <c:crosses val="autoZero"/>
        <c:auto val="1"/>
        <c:lblAlgn val="ctr"/>
        <c:lblOffset val="100"/>
        <c:noMultiLvlLbl val="0"/>
      </c:catAx>
      <c:valAx>
        <c:axId val="190564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90555408"/>
        <c:crosses val="autoZero"/>
        <c:crossBetween val="between"/>
        <c:majorUnit val="5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400"/>
      </a:pPr>
      <a:endParaRPr lang="ja-JP"/>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ja-JP" altLang="en-US" sz="1800" b="1" dirty="0"/>
              <a:t>健康問題　</a:t>
            </a:r>
            <a:r>
              <a:rPr lang="en-US" altLang="ja-JP" sz="1800" b="1" dirty="0"/>
              <a:t>H29-R3</a:t>
            </a:r>
            <a:r>
              <a:rPr lang="ja-JP" altLang="en-US" sz="1800" b="1" dirty="0"/>
              <a:t>合計　大阪・男性</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1"/>
          <c:order val="1"/>
          <c:tx>
            <c:strRef>
              <c:f>'40歳未満'!$O$44</c:f>
              <c:strCache>
                <c:ptCount val="1"/>
                <c:pt idx="0">
                  <c:v>H29-R3合計　男性全年齢</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'40歳未満'!$P$25:$W$27</c:f>
              <c:strCache>
                <c:ptCount val="8"/>
                <c:pt idx="0">
                  <c:v>病気の悩み
（身体の病気）</c:v>
                </c:pt>
                <c:pt idx="1">
                  <c:v>病気の悩み・影響
（うつ病）</c:v>
                </c:pt>
                <c:pt idx="2">
                  <c:v>病気の悩み・影響
（統合失調症）</c:v>
                </c:pt>
                <c:pt idx="3">
                  <c:v>病気の悩み・影響
（アルコール依存症）</c:v>
                </c:pt>
                <c:pt idx="4">
                  <c:v>病気の悩み・影響
（薬物乱用）</c:v>
                </c:pt>
                <c:pt idx="5">
                  <c:v>病気の悩み・影響
（その他の
精神疾患）</c:v>
                </c:pt>
                <c:pt idx="6">
                  <c:v>身体障害の悩み</c:v>
                </c:pt>
                <c:pt idx="7">
                  <c:v>その他</c:v>
                </c:pt>
              </c:strCache>
            </c:strRef>
          </c:cat>
          <c:val>
            <c:numRef>
              <c:f>'40歳未満'!$P$44:$W$44</c:f>
              <c:numCache>
                <c:formatCode>General</c:formatCode>
                <c:ptCount val="8"/>
                <c:pt idx="0">
                  <c:v>1004</c:v>
                </c:pt>
                <c:pt idx="1">
                  <c:v>1007</c:v>
                </c:pt>
                <c:pt idx="2">
                  <c:v>242</c:v>
                </c:pt>
                <c:pt idx="3">
                  <c:v>90</c:v>
                </c:pt>
                <c:pt idx="4">
                  <c:v>22</c:v>
                </c:pt>
                <c:pt idx="5">
                  <c:v>272</c:v>
                </c:pt>
                <c:pt idx="6">
                  <c:v>77</c:v>
                </c:pt>
                <c:pt idx="7">
                  <c:v>74</c:v>
                </c:pt>
              </c:numCache>
            </c:numRef>
          </c:val>
          <c:extLst>
            <c:ext xmlns:c16="http://schemas.microsoft.com/office/drawing/2014/chart" uri="{C3380CC4-5D6E-409C-BE32-E72D297353CC}">
              <c16:uniqueId val="{00000000-323D-4DC4-8462-15827F882CFB}"/>
            </c:ext>
          </c:extLst>
        </c:ser>
        <c:dLbls>
          <c:showLegendKey val="0"/>
          <c:showVal val="0"/>
          <c:showCatName val="0"/>
          <c:showSerName val="0"/>
          <c:showPercent val="0"/>
          <c:showBubbleSize val="0"/>
        </c:dLbls>
        <c:gapWidth val="219"/>
        <c:axId val="485496416"/>
        <c:axId val="485499328"/>
      </c:barChart>
      <c:lineChart>
        <c:grouping val="standard"/>
        <c:varyColors val="0"/>
        <c:ser>
          <c:idx val="0"/>
          <c:order val="0"/>
          <c:tx>
            <c:strRef>
              <c:f>'40歳未満'!$O$43</c:f>
              <c:strCache>
                <c:ptCount val="1"/>
                <c:pt idx="0">
                  <c:v>H29-R3合計　男性40歳未満</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'40歳未満'!$P$25:$W$27</c:f>
              <c:strCache>
                <c:ptCount val="8"/>
                <c:pt idx="0">
                  <c:v>病気の悩み
（身体の病気）</c:v>
                </c:pt>
                <c:pt idx="1">
                  <c:v>病気の悩み・影響
（うつ病）</c:v>
                </c:pt>
                <c:pt idx="2">
                  <c:v>病気の悩み・影響
（統合失調症）</c:v>
                </c:pt>
                <c:pt idx="3">
                  <c:v>病気の悩み・影響
（アルコール依存症）</c:v>
                </c:pt>
                <c:pt idx="4">
                  <c:v>病気の悩み・影響
（薬物乱用）</c:v>
                </c:pt>
                <c:pt idx="5">
                  <c:v>病気の悩み・影響
（その他の
精神疾患）</c:v>
                </c:pt>
                <c:pt idx="6">
                  <c:v>身体障害の悩み</c:v>
                </c:pt>
                <c:pt idx="7">
                  <c:v>その他</c:v>
                </c:pt>
              </c:strCache>
            </c:strRef>
          </c:cat>
          <c:val>
            <c:numRef>
              <c:f>'40歳未満'!$P$43:$W$43</c:f>
              <c:numCache>
                <c:formatCode>#,##0_);[Red]\(#,##0\)</c:formatCode>
                <c:ptCount val="8"/>
                <c:pt idx="0">
                  <c:v>47</c:v>
                </c:pt>
                <c:pt idx="1">
                  <c:v>227</c:v>
                </c:pt>
                <c:pt idx="2">
                  <c:v>75</c:v>
                </c:pt>
                <c:pt idx="3">
                  <c:v>15</c:v>
                </c:pt>
                <c:pt idx="4">
                  <c:v>7</c:v>
                </c:pt>
                <c:pt idx="5">
                  <c:v>88</c:v>
                </c:pt>
                <c:pt idx="6">
                  <c:v>8</c:v>
                </c:pt>
                <c:pt idx="7">
                  <c:v>29</c:v>
                </c:pt>
              </c:numCache>
            </c:numRef>
          </c:val>
          <c:smooth val="0"/>
          <c:extLst>
            <c:ext xmlns:c16="http://schemas.microsoft.com/office/drawing/2014/chart" uri="{C3380CC4-5D6E-409C-BE32-E72D297353CC}">
              <c16:uniqueId val="{00000001-323D-4DC4-8462-15827F882CFB}"/>
            </c:ext>
          </c:extLst>
        </c:ser>
        <c:dLbls>
          <c:showLegendKey val="0"/>
          <c:showVal val="0"/>
          <c:showCatName val="0"/>
          <c:showSerName val="0"/>
          <c:showPercent val="0"/>
          <c:showBubbleSize val="0"/>
        </c:dLbls>
        <c:marker val="1"/>
        <c:smooth val="0"/>
        <c:axId val="485496416"/>
        <c:axId val="485499328"/>
      </c:lineChart>
      <c:catAx>
        <c:axId val="48549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485499328"/>
        <c:crosses val="autoZero"/>
        <c:auto val="1"/>
        <c:lblAlgn val="ctr"/>
        <c:lblOffset val="100"/>
        <c:noMultiLvlLbl val="0"/>
      </c:catAx>
      <c:valAx>
        <c:axId val="485499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85496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ja-JP" altLang="en-US" sz="1800" b="1" dirty="0"/>
              <a:t>経済・生活問題　</a:t>
            </a:r>
            <a:r>
              <a:rPr lang="en-US" altLang="ja-JP" sz="1800" b="1" dirty="0"/>
              <a:t>H29-R3</a:t>
            </a:r>
            <a:r>
              <a:rPr lang="ja-JP" altLang="en-US" sz="1800" b="1" dirty="0"/>
              <a:t>合計　大阪・男性</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1"/>
          <c:order val="1"/>
          <c:tx>
            <c:strRef>
              <c:f>'40歳未満'!$Y$44</c:f>
              <c:strCache>
                <c:ptCount val="1"/>
                <c:pt idx="0">
                  <c:v>H29-R3合計　男性全年齢</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'40歳未満'!$Z$25:$AJ$27</c:f>
              <c:strCache>
                <c:ptCount val="11"/>
                <c:pt idx="0">
                  <c:v>倒産</c:v>
                </c:pt>
                <c:pt idx="1">
                  <c:v>事業不振</c:v>
                </c:pt>
                <c:pt idx="2">
                  <c:v>失業</c:v>
                </c:pt>
                <c:pt idx="3">
                  <c:v>就職失敗</c:v>
                </c:pt>
                <c:pt idx="4">
                  <c:v>生活苦</c:v>
                </c:pt>
                <c:pt idx="5">
                  <c:v>負債
（多重債務）</c:v>
                </c:pt>
                <c:pt idx="6">
                  <c:v>負債
（連帯保証債務）</c:v>
                </c:pt>
                <c:pt idx="7">
                  <c:v>負債
（その他）</c:v>
                </c:pt>
                <c:pt idx="8">
                  <c:v>借金の
取り立て苦</c:v>
                </c:pt>
                <c:pt idx="9">
                  <c:v>自殺による
保険金支給</c:v>
                </c:pt>
                <c:pt idx="10">
                  <c:v>その他</c:v>
                </c:pt>
              </c:strCache>
            </c:strRef>
          </c:cat>
          <c:val>
            <c:numRef>
              <c:f>'40歳未満'!$Z$44:$AJ$44</c:f>
              <c:numCache>
                <c:formatCode>General</c:formatCode>
                <c:ptCount val="11"/>
                <c:pt idx="0">
                  <c:v>6</c:v>
                </c:pt>
                <c:pt idx="1">
                  <c:v>136</c:v>
                </c:pt>
                <c:pt idx="2">
                  <c:v>104</c:v>
                </c:pt>
                <c:pt idx="3">
                  <c:v>54</c:v>
                </c:pt>
                <c:pt idx="4">
                  <c:v>438</c:v>
                </c:pt>
                <c:pt idx="5">
                  <c:v>191</c:v>
                </c:pt>
                <c:pt idx="6">
                  <c:v>5</c:v>
                </c:pt>
                <c:pt idx="7">
                  <c:v>244</c:v>
                </c:pt>
                <c:pt idx="8">
                  <c:v>13</c:v>
                </c:pt>
                <c:pt idx="9">
                  <c:v>9</c:v>
                </c:pt>
                <c:pt idx="10">
                  <c:v>78</c:v>
                </c:pt>
              </c:numCache>
            </c:numRef>
          </c:val>
          <c:extLst>
            <c:ext xmlns:c16="http://schemas.microsoft.com/office/drawing/2014/chart" uri="{C3380CC4-5D6E-409C-BE32-E72D297353CC}">
              <c16:uniqueId val="{00000000-671B-4B0B-B738-A546E468A5C9}"/>
            </c:ext>
          </c:extLst>
        </c:ser>
        <c:dLbls>
          <c:showLegendKey val="0"/>
          <c:showVal val="0"/>
          <c:showCatName val="0"/>
          <c:showSerName val="0"/>
          <c:showPercent val="0"/>
          <c:showBubbleSize val="0"/>
        </c:dLbls>
        <c:gapWidth val="219"/>
        <c:axId val="485493920"/>
        <c:axId val="485492256"/>
      </c:barChart>
      <c:lineChart>
        <c:grouping val="standard"/>
        <c:varyColors val="0"/>
        <c:ser>
          <c:idx val="0"/>
          <c:order val="0"/>
          <c:tx>
            <c:strRef>
              <c:f>'40歳未満'!$Y$43</c:f>
              <c:strCache>
                <c:ptCount val="1"/>
                <c:pt idx="0">
                  <c:v>H29-R3合計　男性40歳未満</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'40歳未満'!$Z$25:$AJ$27</c:f>
              <c:strCache>
                <c:ptCount val="11"/>
                <c:pt idx="0">
                  <c:v>倒産</c:v>
                </c:pt>
                <c:pt idx="1">
                  <c:v>事業不振</c:v>
                </c:pt>
                <c:pt idx="2">
                  <c:v>失業</c:v>
                </c:pt>
                <c:pt idx="3">
                  <c:v>就職失敗</c:v>
                </c:pt>
                <c:pt idx="4">
                  <c:v>生活苦</c:v>
                </c:pt>
                <c:pt idx="5">
                  <c:v>負債
（多重債務）</c:v>
                </c:pt>
                <c:pt idx="6">
                  <c:v>負債
（連帯保証債務）</c:v>
                </c:pt>
                <c:pt idx="7">
                  <c:v>負債
（その他）</c:v>
                </c:pt>
                <c:pt idx="8">
                  <c:v>借金の
取り立て苦</c:v>
                </c:pt>
                <c:pt idx="9">
                  <c:v>自殺による
保険金支給</c:v>
                </c:pt>
                <c:pt idx="10">
                  <c:v>その他</c:v>
                </c:pt>
              </c:strCache>
            </c:strRef>
          </c:cat>
          <c:val>
            <c:numRef>
              <c:f>'40歳未満'!$Z$43:$AJ$43</c:f>
              <c:numCache>
                <c:formatCode>#,##0_);[Red]\(#,##0\)</c:formatCode>
                <c:ptCount val="11"/>
                <c:pt idx="0">
                  <c:v>0</c:v>
                </c:pt>
                <c:pt idx="1">
                  <c:v>21</c:v>
                </c:pt>
                <c:pt idx="2">
                  <c:v>25</c:v>
                </c:pt>
                <c:pt idx="3">
                  <c:v>36</c:v>
                </c:pt>
                <c:pt idx="4">
                  <c:v>107</c:v>
                </c:pt>
                <c:pt idx="5">
                  <c:v>65</c:v>
                </c:pt>
                <c:pt idx="6">
                  <c:v>0</c:v>
                </c:pt>
                <c:pt idx="7">
                  <c:v>84</c:v>
                </c:pt>
                <c:pt idx="8">
                  <c:v>3</c:v>
                </c:pt>
                <c:pt idx="9">
                  <c:v>0</c:v>
                </c:pt>
                <c:pt idx="10">
                  <c:v>30</c:v>
                </c:pt>
              </c:numCache>
            </c:numRef>
          </c:val>
          <c:smooth val="0"/>
          <c:extLst>
            <c:ext xmlns:c16="http://schemas.microsoft.com/office/drawing/2014/chart" uri="{C3380CC4-5D6E-409C-BE32-E72D297353CC}">
              <c16:uniqueId val="{00000001-671B-4B0B-B738-A546E468A5C9}"/>
            </c:ext>
          </c:extLst>
        </c:ser>
        <c:dLbls>
          <c:showLegendKey val="0"/>
          <c:showVal val="0"/>
          <c:showCatName val="0"/>
          <c:showSerName val="0"/>
          <c:showPercent val="0"/>
          <c:showBubbleSize val="0"/>
        </c:dLbls>
        <c:marker val="1"/>
        <c:smooth val="0"/>
        <c:axId val="485493920"/>
        <c:axId val="485492256"/>
      </c:lineChart>
      <c:catAx>
        <c:axId val="48549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485492256"/>
        <c:crosses val="autoZero"/>
        <c:auto val="1"/>
        <c:lblAlgn val="ctr"/>
        <c:lblOffset val="100"/>
        <c:noMultiLvlLbl val="0"/>
      </c:catAx>
      <c:valAx>
        <c:axId val="485492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85493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ja-JP" altLang="en-US" sz="1800" b="1" dirty="0"/>
              <a:t>家庭問題</a:t>
            </a:r>
            <a:r>
              <a:rPr lang="en-US" altLang="ja-JP" sz="1800" b="1" dirty="0"/>
              <a:t>H29-R3</a:t>
            </a:r>
            <a:r>
              <a:rPr lang="ja-JP" altLang="en-US" sz="1800" b="1" dirty="0"/>
              <a:t>合計　大阪・女性</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1"/>
          <c:order val="1"/>
          <c:tx>
            <c:strRef>
              <c:f>'40歳未満'!$C$65</c:f>
              <c:strCache>
                <c:ptCount val="1"/>
                <c:pt idx="0">
                  <c:v>H29-R3合計　女性全年齢</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'40歳未満'!$D$46:$M$48</c:f>
              <c:strCache>
                <c:ptCount val="10"/>
                <c:pt idx="0">
                  <c:v>親子関係の不和</c:v>
                </c:pt>
                <c:pt idx="1">
                  <c:v>夫婦関係の不和</c:v>
                </c:pt>
                <c:pt idx="2">
                  <c:v>その他家族関係の不和</c:v>
                </c:pt>
                <c:pt idx="3">
                  <c:v>家族の死亡</c:v>
                </c:pt>
                <c:pt idx="4">
                  <c:v>家族の将来悲観</c:v>
                </c:pt>
                <c:pt idx="5">
                  <c:v>家族からの
しつけ・叱責</c:v>
                </c:pt>
                <c:pt idx="6">
                  <c:v>子育ての悩み</c:v>
                </c:pt>
                <c:pt idx="7">
                  <c:v>被虐待</c:v>
                </c:pt>
                <c:pt idx="8">
                  <c:v>介護・看病疲れ</c:v>
                </c:pt>
                <c:pt idx="9">
                  <c:v>その他</c:v>
                </c:pt>
              </c:strCache>
            </c:strRef>
          </c:cat>
          <c:val>
            <c:numRef>
              <c:f>'40歳未満'!$D$65:$M$65</c:f>
              <c:numCache>
                <c:formatCode>General</c:formatCode>
                <c:ptCount val="10"/>
                <c:pt idx="0">
                  <c:v>93</c:v>
                </c:pt>
                <c:pt idx="1">
                  <c:v>105</c:v>
                </c:pt>
                <c:pt idx="2">
                  <c:v>43</c:v>
                </c:pt>
                <c:pt idx="3">
                  <c:v>86</c:v>
                </c:pt>
                <c:pt idx="4">
                  <c:v>93</c:v>
                </c:pt>
                <c:pt idx="5">
                  <c:v>9</c:v>
                </c:pt>
                <c:pt idx="6">
                  <c:v>55</c:v>
                </c:pt>
                <c:pt idx="7">
                  <c:v>1</c:v>
                </c:pt>
                <c:pt idx="8">
                  <c:v>47</c:v>
                </c:pt>
                <c:pt idx="9">
                  <c:v>48</c:v>
                </c:pt>
              </c:numCache>
            </c:numRef>
          </c:val>
          <c:extLst>
            <c:ext xmlns:c16="http://schemas.microsoft.com/office/drawing/2014/chart" uri="{C3380CC4-5D6E-409C-BE32-E72D297353CC}">
              <c16:uniqueId val="{00000000-6981-46B7-8160-A317B17714F2}"/>
            </c:ext>
          </c:extLst>
        </c:ser>
        <c:dLbls>
          <c:showLegendKey val="0"/>
          <c:showVal val="0"/>
          <c:showCatName val="0"/>
          <c:showSerName val="0"/>
          <c:showPercent val="0"/>
          <c:showBubbleSize val="0"/>
        </c:dLbls>
        <c:gapWidth val="219"/>
        <c:axId val="659299824"/>
        <c:axId val="659291504"/>
      </c:barChart>
      <c:lineChart>
        <c:grouping val="standard"/>
        <c:varyColors val="0"/>
        <c:ser>
          <c:idx val="0"/>
          <c:order val="0"/>
          <c:tx>
            <c:strRef>
              <c:f>'40歳未満'!$C$64</c:f>
              <c:strCache>
                <c:ptCount val="1"/>
                <c:pt idx="0">
                  <c:v>H29-R3合計　女性40歳未満</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'40歳未満'!$D$46:$M$48</c:f>
              <c:strCache>
                <c:ptCount val="10"/>
                <c:pt idx="0">
                  <c:v>親子関係の不和</c:v>
                </c:pt>
                <c:pt idx="1">
                  <c:v>夫婦関係の不和</c:v>
                </c:pt>
                <c:pt idx="2">
                  <c:v>その他家族関係の不和</c:v>
                </c:pt>
                <c:pt idx="3">
                  <c:v>家族の死亡</c:v>
                </c:pt>
                <c:pt idx="4">
                  <c:v>家族の将来悲観</c:v>
                </c:pt>
                <c:pt idx="5">
                  <c:v>家族からの
しつけ・叱責</c:v>
                </c:pt>
                <c:pt idx="6">
                  <c:v>子育ての悩み</c:v>
                </c:pt>
                <c:pt idx="7">
                  <c:v>被虐待</c:v>
                </c:pt>
                <c:pt idx="8">
                  <c:v>介護・看病疲れ</c:v>
                </c:pt>
                <c:pt idx="9">
                  <c:v>その他</c:v>
                </c:pt>
              </c:strCache>
            </c:strRef>
          </c:cat>
          <c:val>
            <c:numRef>
              <c:f>'40歳未満'!$D$64:$M$64</c:f>
              <c:numCache>
                <c:formatCode>#,##0_);[Red]\(#,##0\)</c:formatCode>
                <c:ptCount val="10"/>
                <c:pt idx="0">
                  <c:v>28</c:v>
                </c:pt>
                <c:pt idx="1">
                  <c:v>25</c:v>
                </c:pt>
                <c:pt idx="2">
                  <c:v>12</c:v>
                </c:pt>
                <c:pt idx="3">
                  <c:v>8</c:v>
                </c:pt>
                <c:pt idx="4">
                  <c:v>12</c:v>
                </c:pt>
                <c:pt idx="5">
                  <c:v>5</c:v>
                </c:pt>
                <c:pt idx="6">
                  <c:v>30</c:v>
                </c:pt>
                <c:pt idx="7">
                  <c:v>1</c:v>
                </c:pt>
                <c:pt idx="8">
                  <c:v>1</c:v>
                </c:pt>
                <c:pt idx="9">
                  <c:v>6</c:v>
                </c:pt>
              </c:numCache>
            </c:numRef>
          </c:val>
          <c:smooth val="0"/>
          <c:extLst>
            <c:ext xmlns:c16="http://schemas.microsoft.com/office/drawing/2014/chart" uri="{C3380CC4-5D6E-409C-BE32-E72D297353CC}">
              <c16:uniqueId val="{00000001-6981-46B7-8160-A317B17714F2}"/>
            </c:ext>
          </c:extLst>
        </c:ser>
        <c:dLbls>
          <c:showLegendKey val="0"/>
          <c:showVal val="0"/>
          <c:showCatName val="0"/>
          <c:showSerName val="0"/>
          <c:showPercent val="0"/>
          <c:showBubbleSize val="0"/>
        </c:dLbls>
        <c:marker val="1"/>
        <c:smooth val="0"/>
        <c:axId val="659299824"/>
        <c:axId val="659291504"/>
      </c:lineChart>
      <c:catAx>
        <c:axId val="65929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659291504"/>
        <c:crosses val="autoZero"/>
        <c:auto val="1"/>
        <c:lblAlgn val="ctr"/>
        <c:lblOffset val="100"/>
        <c:noMultiLvlLbl val="0"/>
      </c:catAx>
      <c:valAx>
        <c:axId val="659291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59299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ja-JP" altLang="en-US" sz="1800" b="1" dirty="0"/>
              <a:t>健康問題</a:t>
            </a:r>
            <a:r>
              <a:rPr lang="en-US" altLang="ja-JP" sz="1800" b="1" dirty="0"/>
              <a:t>H29-R3</a:t>
            </a:r>
            <a:r>
              <a:rPr lang="ja-JP" altLang="en-US" sz="1800" b="1" dirty="0"/>
              <a:t>合計　大阪・女性</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1"/>
          <c:order val="1"/>
          <c:tx>
            <c:strRef>
              <c:f>'40歳未満'!$O$65</c:f>
              <c:strCache>
                <c:ptCount val="1"/>
                <c:pt idx="0">
                  <c:v>H29-R3合計　女性全年齢</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'40歳未満'!$P$46:$W$48</c:f>
              <c:strCache>
                <c:ptCount val="8"/>
                <c:pt idx="0">
                  <c:v>病気の悩み
（身体の病気）</c:v>
                </c:pt>
                <c:pt idx="1">
                  <c:v>病気の悩み・影響
（うつ病）</c:v>
                </c:pt>
                <c:pt idx="2">
                  <c:v>病気の悩み・影響
（統合失調症）</c:v>
                </c:pt>
                <c:pt idx="3">
                  <c:v>病気の悩み・影響
（アルコール依存症）</c:v>
                </c:pt>
                <c:pt idx="4">
                  <c:v>病気の悩み・影響
（薬物乱用）</c:v>
                </c:pt>
                <c:pt idx="5">
                  <c:v>病気の悩み・影響
（その他の
精神疾患）</c:v>
                </c:pt>
                <c:pt idx="6">
                  <c:v>身体障害の悩み</c:v>
                </c:pt>
                <c:pt idx="7">
                  <c:v>その他</c:v>
                </c:pt>
              </c:strCache>
            </c:strRef>
          </c:cat>
          <c:val>
            <c:numRef>
              <c:f>'40歳未満'!$P$65:$W$65</c:f>
              <c:numCache>
                <c:formatCode>General</c:formatCode>
                <c:ptCount val="8"/>
                <c:pt idx="0">
                  <c:v>482</c:v>
                </c:pt>
                <c:pt idx="1">
                  <c:v>968</c:v>
                </c:pt>
                <c:pt idx="2">
                  <c:v>259</c:v>
                </c:pt>
                <c:pt idx="3">
                  <c:v>24</c:v>
                </c:pt>
                <c:pt idx="4">
                  <c:v>10</c:v>
                </c:pt>
                <c:pt idx="5">
                  <c:v>327</c:v>
                </c:pt>
                <c:pt idx="6">
                  <c:v>50</c:v>
                </c:pt>
                <c:pt idx="7">
                  <c:v>47</c:v>
                </c:pt>
              </c:numCache>
            </c:numRef>
          </c:val>
          <c:extLst>
            <c:ext xmlns:c16="http://schemas.microsoft.com/office/drawing/2014/chart" uri="{C3380CC4-5D6E-409C-BE32-E72D297353CC}">
              <c16:uniqueId val="{00000000-C838-4492-8B06-14550E2FDB90}"/>
            </c:ext>
          </c:extLst>
        </c:ser>
        <c:dLbls>
          <c:showLegendKey val="0"/>
          <c:showVal val="0"/>
          <c:showCatName val="0"/>
          <c:showSerName val="0"/>
          <c:showPercent val="0"/>
          <c:showBubbleSize val="0"/>
        </c:dLbls>
        <c:gapWidth val="219"/>
        <c:axId val="659239504"/>
        <c:axId val="659244496"/>
      </c:barChart>
      <c:lineChart>
        <c:grouping val="standard"/>
        <c:varyColors val="0"/>
        <c:ser>
          <c:idx val="0"/>
          <c:order val="0"/>
          <c:tx>
            <c:strRef>
              <c:f>'40歳未満'!$O$64</c:f>
              <c:strCache>
                <c:ptCount val="1"/>
                <c:pt idx="0">
                  <c:v>H29-R3合計　女性40歳未満</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'40歳未満'!$P$46:$W$48</c:f>
              <c:strCache>
                <c:ptCount val="8"/>
                <c:pt idx="0">
                  <c:v>病気の悩み
（身体の病気）</c:v>
                </c:pt>
                <c:pt idx="1">
                  <c:v>病気の悩み・影響
（うつ病）</c:v>
                </c:pt>
                <c:pt idx="2">
                  <c:v>病気の悩み・影響
（統合失調症）</c:v>
                </c:pt>
                <c:pt idx="3">
                  <c:v>病気の悩み・影響
（アルコール依存症）</c:v>
                </c:pt>
                <c:pt idx="4">
                  <c:v>病気の悩み・影響
（薬物乱用）</c:v>
                </c:pt>
                <c:pt idx="5">
                  <c:v>病気の悩み・影響
（その他の
精神疾患）</c:v>
                </c:pt>
                <c:pt idx="6">
                  <c:v>身体障害の悩み</c:v>
                </c:pt>
                <c:pt idx="7">
                  <c:v>その他</c:v>
                </c:pt>
              </c:strCache>
            </c:strRef>
          </c:cat>
          <c:val>
            <c:numRef>
              <c:f>'40歳未満'!$P$64:$W$64</c:f>
              <c:numCache>
                <c:formatCode>#,##0_);[Red]\(#,##0\)</c:formatCode>
                <c:ptCount val="8"/>
                <c:pt idx="0">
                  <c:v>34</c:v>
                </c:pt>
                <c:pt idx="1">
                  <c:v>231</c:v>
                </c:pt>
                <c:pt idx="2">
                  <c:v>73</c:v>
                </c:pt>
                <c:pt idx="3">
                  <c:v>7</c:v>
                </c:pt>
                <c:pt idx="4">
                  <c:v>7</c:v>
                </c:pt>
                <c:pt idx="5">
                  <c:v>114</c:v>
                </c:pt>
                <c:pt idx="6">
                  <c:v>4</c:v>
                </c:pt>
                <c:pt idx="7">
                  <c:v>5</c:v>
                </c:pt>
              </c:numCache>
            </c:numRef>
          </c:val>
          <c:smooth val="0"/>
          <c:extLst>
            <c:ext xmlns:c16="http://schemas.microsoft.com/office/drawing/2014/chart" uri="{C3380CC4-5D6E-409C-BE32-E72D297353CC}">
              <c16:uniqueId val="{00000001-C838-4492-8B06-14550E2FDB90}"/>
            </c:ext>
          </c:extLst>
        </c:ser>
        <c:dLbls>
          <c:showLegendKey val="0"/>
          <c:showVal val="0"/>
          <c:showCatName val="0"/>
          <c:showSerName val="0"/>
          <c:showPercent val="0"/>
          <c:showBubbleSize val="0"/>
        </c:dLbls>
        <c:marker val="1"/>
        <c:smooth val="0"/>
        <c:axId val="659239504"/>
        <c:axId val="659244496"/>
      </c:lineChart>
      <c:catAx>
        <c:axId val="659239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659244496"/>
        <c:crosses val="autoZero"/>
        <c:auto val="1"/>
        <c:lblAlgn val="ctr"/>
        <c:lblOffset val="100"/>
        <c:noMultiLvlLbl val="0"/>
      </c:catAx>
      <c:valAx>
        <c:axId val="659244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59239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ja-JP" altLang="en-US" sz="1800" b="1" dirty="0"/>
              <a:t>経済・生活問題</a:t>
            </a:r>
            <a:r>
              <a:rPr lang="en-US" altLang="ja-JP" sz="1800" b="1" dirty="0"/>
              <a:t>H29-R3</a:t>
            </a:r>
            <a:r>
              <a:rPr lang="ja-JP" altLang="en-US" sz="1800" b="1" dirty="0"/>
              <a:t>合計　大阪・女性</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1"/>
          <c:order val="1"/>
          <c:tx>
            <c:strRef>
              <c:f>'40歳未満'!$Y$65</c:f>
              <c:strCache>
                <c:ptCount val="1"/>
                <c:pt idx="0">
                  <c:v>H29-R3合計　女性全年齢</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'40歳未満'!$Z$46:$AJ$48</c:f>
              <c:strCache>
                <c:ptCount val="11"/>
                <c:pt idx="0">
                  <c:v>倒産</c:v>
                </c:pt>
                <c:pt idx="1">
                  <c:v>事業不振</c:v>
                </c:pt>
                <c:pt idx="2">
                  <c:v>失業</c:v>
                </c:pt>
                <c:pt idx="3">
                  <c:v>就職失敗</c:v>
                </c:pt>
                <c:pt idx="4">
                  <c:v>生活苦</c:v>
                </c:pt>
                <c:pt idx="5">
                  <c:v>負債
（多重債務）</c:v>
                </c:pt>
                <c:pt idx="6">
                  <c:v>負債
（連帯保証債務）</c:v>
                </c:pt>
                <c:pt idx="7">
                  <c:v>負債
（その他）</c:v>
                </c:pt>
                <c:pt idx="8">
                  <c:v>借金の
取り立て苦</c:v>
                </c:pt>
                <c:pt idx="9">
                  <c:v>自殺による
保険金支給</c:v>
                </c:pt>
                <c:pt idx="10">
                  <c:v>その他</c:v>
                </c:pt>
              </c:strCache>
            </c:strRef>
          </c:cat>
          <c:val>
            <c:numRef>
              <c:f>'40歳未満'!$Z$65:$AJ$65</c:f>
              <c:numCache>
                <c:formatCode>General</c:formatCode>
                <c:ptCount val="11"/>
                <c:pt idx="0">
                  <c:v>0</c:v>
                </c:pt>
                <c:pt idx="1">
                  <c:v>9</c:v>
                </c:pt>
                <c:pt idx="2">
                  <c:v>19</c:v>
                </c:pt>
                <c:pt idx="3">
                  <c:v>11</c:v>
                </c:pt>
                <c:pt idx="4">
                  <c:v>105</c:v>
                </c:pt>
                <c:pt idx="5">
                  <c:v>12</c:v>
                </c:pt>
                <c:pt idx="6">
                  <c:v>0</c:v>
                </c:pt>
                <c:pt idx="7">
                  <c:v>41</c:v>
                </c:pt>
                <c:pt idx="8">
                  <c:v>2</c:v>
                </c:pt>
                <c:pt idx="9">
                  <c:v>3</c:v>
                </c:pt>
                <c:pt idx="10">
                  <c:v>23</c:v>
                </c:pt>
              </c:numCache>
            </c:numRef>
          </c:val>
          <c:extLst>
            <c:ext xmlns:c16="http://schemas.microsoft.com/office/drawing/2014/chart" uri="{C3380CC4-5D6E-409C-BE32-E72D297353CC}">
              <c16:uniqueId val="{00000000-D29E-4092-9AF9-C340E4911077}"/>
            </c:ext>
          </c:extLst>
        </c:ser>
        <c:dLbls>
          <c:showLegendKey val="0"/>
          <c:showVal val="0"/>
          <c:showCatName val="0"/>
          <c:showSerName val="0"/>
          <c:showPercent val="0"/>
          <c:showBubbleSize val="0"/>
        </c:dLbls>
        <c:gapWidth val="219"/>
        <c:axId val="659258224"/>
        <c:axId val="659260720"/>
      </c:barChart>
      <c:lineChart>
        <c:grouping val="standard"/>
        <c:varyColors val="0"/>
        <c:ser>
          <c:idx val="0"/>
          <c:order val="0"/>
          <c:tx>
            <c:strRef>
              <c:f>'40歳未満'!$Y$64</c:f>
              <c:strCache>
                <c:ptCount val="1"/>
                <c:pt idx="0">
                  <c:v>H29-R3合計　女性40歳未満</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'40歳未満'!$Z$46:$AJ$48</c:f>
              <c:strCache>
                <c:ptCount val="11"/>
                <c:pt idx="0">
                  <c:v>倒産</c:v>
                </c:pt>
                <c:pt idx="1">
                  <c:v>事業不振</c:v>
                </c:pt>
                <c:pt idx="2">
                  <c:v>失業</c:v>
                </c:pt>
                <c:pt idx="3">
                  <c:v>就職失敗</c:v>
                </c:pt>
                <c:pt idx="4">
                  <c:v>生活苦</c:v>
                </c:pt>
                <c:pt idx="5">
                  <c:v>負債
（多重債務）</c:v>
                </c:pt>
                <c:pt idx="6">
                  <c:v>負債
（連帯保証債務）</c:v>
                </c:pt>
                <c:pt idx="7">
                  <c:v>負債
（その他）</c:v>
                </c:pt>
                <c:pt idx="8">
                  <c:v>借金の
取り立て苦</c:v>
                </c:pt>
                <c:pt idx="9">
                  <c:v>自殺による
保険金支給</c:v>
                </c:pt>
                <c:pt idx="10">
                  <c:v>その他</c:v>
                </c:pt>
              </c:strCache>
            </c:strRef>
          </c:cat>
          <c:val>
            <c:numRef>
              <c:f>'40歳未満'!$Z$64:$AJ$64</c:f>
              <c:numCache>
                <c:formatCode>#,##0_);[Red]\(#,##0\)</c:formatCode>
                <c:ptCount val="11"/>
                <c:pt idx="0">
                  <c:v>0</c:v>
                </c:pt>
                <c:pt idx="1">
                  <c:v>1</c:v>
                </c:pt>
                <c:pt idx="2">
                  <c:v>6</c:v>
                </c:pt>
                <c:pt idx="3">
                  <c:v>7</c:v>
                </c:pt>
                <c:pt idx="4">
                  <c:v>20</c:v>
                </c:pt>
                <c:pt idx="5">
                  <c:v>7</c:v>
                </c:pt>
                <c:pt idx="6">
                  <c:v>0</c:v>
                </c:pt>
                <c:pt idx="7">
                  <c:v>11</c:v>
                </c:pt>
                <c:pt idx="8">
                  <c:v>1</c:v>
                </c:pt>
                <c:pt idx="9">
                  <c:v>1</c:v>
                </c:pt>
                <c:pt idx="10">
                  <c:v>7</c:v>
                </c:pt>
              </c:numCache>
            </c:numRef>
          </c:val>
          <c:smooth val="0"/>
          <c:extLst>
            <c:ext xmlns:c16="http://schemas.microsoft.com/office/drawing/2014/chart" uri="{C3380CC4-5D6E-409C-BE32-E72D297353CC}">
              <c16:uniqueId val="{00000001-D29E-4092-9AF9-C340E4911077}"/>
            </c:ext>
          </c:extLst>
        </c:ser>
        <c:dLbls>
          <c:showLegendKey val="0"/>
          <c:showVal val="0"/>
          <c:showCatName val="0"/>
          <c:showSerName val="0"/>
          <c:showPercent val="0"/>
          <c:showBubbleSize val="0"/>
        </c:dLbls>
        <c:marker val="1"/>
        <c:smooth val="0"/>
        <c:axId val="659258224"/>
        <c:axId val="659260720"/>
      </c:lineChart>
      <c:catAx>
        <c:axId val="659258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659260720"/>
        <c:crosses val="autoZero"/>
        <c:auto val="1"/>
        <c:lblAlgn val="ctr"/>
        <c:lblOffset val="100"/>
        <c:noMultiLvlLbl val="0"/>
      </c:catAx>
      <c:valAx>
        <c:axId val="659260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59258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大阪</a:t>
            </a:r>
            <a:r>
              <a:rPr lang="en-US" altLang="ja-JP" sz="1000" dirty="0">
                <a:latin typeface="ＭＳ Ｐゴシック" panose="020B0600070205080204" pitchFamily="50" charset="-128"/>
                <a:ea typeface="ＭＳ Ｐゴシック" panose="020B0600070205080204" pitchFamily="50" charset="-128"/>
              </a:rPr>
              <a:t>】</a:t>
            </a:r>
            <a:endParaRPr lang="ja-JP" altLang="en-US" sz="1000" dirty="0">
              <a:latin typeface="ＭＳ Ｐゴシック" panose="020B0600070205080204" pitchFamily="50" charset="-128"/>
              <a:ea typeface="ＭＳ Ｐゴシック" panose="020B0600070205080204" pitchFamily="50" charset="-128"/>
            </a:endParaRP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barChart>
        <c:barDir val="col"/>
        <c:grouping val="stacked"/>
        <c:varyColors val="0"/>
        <c:ser>
          <c:idx val="0"/>
          <c:order val="0"/>
          <c:tx>
            <c:strRef>
              <c:f>原因・動機別全体!$B$4</c:f>
              <c:strCache>
                <c:ptCount val="1"/>
                <c:pt idx="0">
                  <c:v>家庭問題</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原因・動機別全体!$D$4</c:f>
              <c:numCache>
                <c:formatCode>General</c:formatCode>
                <c:ptCount val="1"/>
                <c:pt idx="0">
                  <c:v>42</c:v>
                </c:pt>
              </c:numCache>
            </c:numRef>
          </c:val>
          <c:extLst>
            <c:ext xmlns:c16="http://schemas.microsoft.com/office/drawing/2014/chart" uri="{C3380CC4-5D6E-409C-BE32-E72D297353CC}">
              <c16:uniqueId val="{00000000-D244-467B-8282-4956511C8EA6}"/>
            </c:ext>
          </c:extLst>
        </c:ser>
        <c:ser>
          <c:idx val="1"/>
          <c:order val="1"/>
          <c:tx>
            <c:strRef>
              <c:f>原因・動機別全体!$B$5</c:f>
              <c:strCache>
                <c:ptCount val="1"/>
                <c:pt idx="0">
                  <c:v>健康問題</c:v>
                </c:pt>
              </c:strCache>
            </c:strRef>
          </c:tx>
          <c:spPr>
            <a:pattFill prst="smGrid">
              <a:fgClr>
                <a:schemeClr val="accent2"/>
              </a:fgClr>
              <a:bgClr>
                <a:schemeClr val="bg1"/>
              </a:bgClr>
            </a:pattFill>
            <a:ln>
              <a:noFill/>
            </a:ln>
            <a:effectLst/>
          </c:spPr>
          <c:invertIfNegative val="0"/>
          <c:dLbls>
            <c:dLbl>
              <c:idx val="0"/>
              <c:layout>
                <c:manualLayout>
                  <c:x val="0.22222222222222213"/>
                  <c:y val="-1.6114788046126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244-467B-8282-4956511C8EA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原因・動機別全体!$D$5</c:f>
              <c:numCache>
                <c:formatCode>General</c:formatCode>
                <c:ptCount val="1"/>
                <c:pt idx="0">
                  <c:v>42</c:v>
                </c:pt>
              </c:numCache>
            </c:numRef>
          </c:val>
          <c:extLst>
            <c:ext xmlns:c16="http://schemas.microsoft.com/office/drawing/2014/chart" uri="{C3380CC4-5D6E-409C-BE32-E72D297353CC}">
              <c16:uniqueId val="{00000001-D244-467B-8282-4956511C8EA6}"/>
            </c:ext>
          </c:extLst>
        </c:ser>
        <c:ser>
          <c:idx val="2"/>
          <c:order val="2"/>
          <c:tx>
            <c:strRef>
              <c:f>原因・動機別全体!$B$6</c:f>
              <c:strCache>
                <c:ptCount val="1"/>
                <c:pt idx="0">
                  <c:v>経済・生活問題</c:v>
                </c:pt>
              </c:strCache>
            </c:strRef>
          </c:tx>
          <c:spPr>
            <a:pattFill prst="smCheck">
              <a:fgClr>
                <a:schemeClr val="accent3"/>
              </a:fgClr>
              <a:bgClr>
                <a:schemeClr val="bg1"/>
              </a:bgClr>
            </a:pattFill>
            <a:ln>
              <a:noFill/>
            </a:ln>
            <a:effectLst/>
          </c:spPr>
          <c:invertIfNegative val="0"/>
          <c:val>
            <c:numRef>
              <c:f>原因・動機別全体!$D$6</c:f>
              <c:numCache>
                <c:formatCode>General</c:formatCode>
                <c:ptCount val="1"/>
                <c:pt idx="0">
                  <c:v>0</c:v>
                </c:pt>
              </c:numCache>
            </c:numRef>
          </c:val>
          <c:extLst>
            <c:ext xmlns:c16="http://schemas.microsoft.com/office/drawing/2014/chart" uri="{C3380CC4-5D6E-409C-BE32-E72D297353CC}">
              <c16:uniqueId val="{00000002-D244-467B-8282-4956511C8EA6}"/>
            </c:ext>
          </c:extLst>
        </c:ser>
        <c:ser>
          <c:idx val="3"/>
          <c:order val="3"/>
          <c:tx>
            <c:strRef>
              <c:f>原因・動機別全体!$B$7</c:f>
              <c:strCache>
                <c:ptCount val="1"/>
                <c:pt idx="0">
                  <c:v>勤務問題</c:v>
                </c:pt>
              </c:strCache>
            </c:strRef>
          </c:tx>
          <c:spPr>
            <a:pattFill prst="dkUpDiag">
              <a:fgClr>
                <a:srgbClr val="FFC000"/>
              </a:fgClr>
              <a:bgClr>
                <a:schemeClr val="bg1"/>
              </a:bgClr>
            </a:pattFill>
            <a:ln>
              <a:noFill/>
            </a:ln>
            <a:effectLst/>
          </c:spPr>
          <c:invertIfNegative val="0"/>
          <c:dLbls>
            <c:dLbl>
              <c:idx val="0"/>
              <c:layout>
                <c:manualLayout>
                  <c:x val="-0.23055555555555557"/>
                  <c:y val="-3.5082193673157988E-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44-467B-8282-4956511C8EA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原因・動機別全体!$D$7</c:f>
              <c:numCache>
                <c:formatCode>General</c:formatCode>
                <c:ptCount val="1"/>
                <c:pt idx="0">
                  <c:v>-8</c:v>
                </c:pt>
              </c:numCache>
            </c:numRef>
          </c:val>
          <c:extLst>
            <c:ext xmlns:c16="http://schemas.microsoft.com/office/drawing/2014/chart" uri="{C3380CC4-5D6E-409C-BE32-E72D297353CC}">
              <c16:uniqueId val="{00000004-D244-467B-8282-4956511C8EA6}"/>
            </c:ext>
          </c:extLst>
        </c:ser>
        <c:ser>
          <c:idx val="4"/>
          <c:order val="4"/>
          <c:tx>
            <c:strRef>
              <c:f>原因・動機別全体!$B$8</c:f>
              <c:strCache>
                <c:ptCount val="1"/>
                <c:pt idx="0">
                  <c:v>男女問題</c:v>
                </c:pt>
              </c:strCache>
            </c:strRef>
          </c:tx>
          <c:spPr>
            <a:pattFill prst="zigZag">
              <a:fgClr>
                <a:schemeClr val="accent5"/>
              </a:fgClr>
              <a:bgClr>
                <a:schemeClr val="bg1"/>
              </a:bgClr>
            </a:pattFill>
            <a:ln>
              <a:noFill/>
            </a:ln>
            <a:effectLst/>
          </c:spPr>
          <c:invertIfNegative val="0"/>
          <c:dLbls>
            <c:dLbl>
              <c:idx val="0"/>
              <c:layout>
                <c:manualLayout>
                  <c:x val="0.23333333333333323"/>
                  <c:y val="-1.0526315789473653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244-467B-8282-4956511C8EA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原因・動機別全体!$D$8</c:f>
              <c:numCache>
                <c:formatCode>General</c:formatCode>
                <c:ptCount val="1"/>
                <c:pt idx="0">
                  <c:v>4</c:v>
                </c:pt>
              </c:numCache>
            </c:numRef>
          </c:val>
          <c:extLst>
            <c:ext xmlns:c16="http://schemas.microsoft.com/office/drawing/2014/chart" uri="{C3380CC4-5D6E-409C-BE32-E72D297353CC}">
              <c16:uniqueId val="{00000006-D244-467B-8282-4956511C8EA6}"/>
            </c:ext>
          </c:extLst>
        </c:ser>
        <c:ser>
          <c:idx val="5"/>
          <c:order val="5"/>
          <c:tx>
            <c:strRef>
              <c:f>原因・動機別全体!$B$9</c:f>
              <c:strCache>
                <c:ptCount val="1"/>
                <c:pt idx="0">
                  <c:v>学校問題</c:v>
                </c:pt>
              </c:strCache>
            </c:strRef>
          </c:tx>
          <c:spPr>
            <a:pattFill prst="narVert">
              <a:fgClr>
                <a:schemeClr val="accent6"/>
              </a:fgClr>
              <a:bgClr>
                <a:schemeClr val="bg1"/>
              </a:bgClr>
            </a:pattFill>
            <a:ln>
              <a:noFill/>
            </a:ln>
            <a:effectLst/>
          </c:spPr>
          <c:invertIfNegative val="0"/>
          <c:val>
            <c:numRef>
              <c:f>原因・動機別全体!$D$9</c:f>
              <c:numCache>
                <c:formatCode>General</c:formatCode>
                <c:ptCount val="1"/>
                <c:pt idx="0">
                  <c:v>0</c:v>
                </c:pt>
              </c:numCache>
            </c:numRef>
          </c:val>
          <c:extLst>
            <c:ext xmlns:c16="http://schemas.microsoft.com/office/drawing/2014/chart" uri="{C3380CC4-5D6E-409C-BE32-E72D297353CC}">
              <c16:uniqueId val="{00000007-D244-467B-8282-4956511C8EA6}"/>
            </c:ext>
          </c:extLst>
        </c:ser>
        <c:ser>
          <c:idx val="6"/>
          <c:order val="6"/>
          <c:tx>
            <c:strRef>
              <c:f>原因・動機別全体!$B$10</c:f>
              <c:strCache>
                <c:ptCount val="1"/>
                <c:pt idx="0">
                  <c:v>その他</c:v>
                </c:pt>
              </c:strCache>
            </c:strRef>
          </c:tx>
          <c:spPr>
            <a:pattFill prst="pct40">
              <a:fgClr>
                <a:srgbClr val="002060"/>
              </a:fgClr>
              <a:bgClr>
                <a:schemeClr val="bg1"/>
              </a:bgClr>
            </a:pattFill>
            <a:ln>
              <a:noFill/>
            </a:ln>
            <a:effectLst/>
          </c:spPr>
          <c:invertIfNegative val="0"/>
          <c:dPt>
            <c:idx val="0"/>
            <c:invertIfNegative val="0"/>
            <c:bubble3D val="0"/>
            <c:spPr>
              <a:pattFill prst="pct40">
                <a:fgClr>
                  <a:srgbClr val="002060"/>
                </a:fgClr>
                <a:bgClr>
                  <a:schemeClr val="bg1"/>
                </a:bgClr>
              </a:pattFill>
              <a:ln>
                <a:noFill/>
              </a:ln>
              <a:effectLst/>
            </c:spPr>
            <c:extLst>
              <c:ext xmlns:c16="http://schemas.microsoft.com/office/drawing/2014/chart" uri="{C3380CC4-5D6E-409C-BE32-E72D297353CC}">
                <c16:uniqueId val="{00000009-D244-467B-8282-4956511C8EA6}"/>
              </c:ext>
            </c:extLst>
          </c:dPt>
          <c:dLbls>
            <c:dLbl>
              <c:idx val="0"/>
              <c:layout>
                <c:manualLayout>
                  <c:x val="-0.22222222222222227"/>
                  <c:y val="-1.93377456553516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244-467B-8282-4956511C8EA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原因・動機別全体!$D$10</c:f>
              <c:numCache>
                <c:formatCode>General</c:formatCode>
                <c:ptCount val="1"/>
                <c:pt idx="0">
                  <c:v>15</c:v>
                </c:pt>
              </c:numCache>
            </c:numRef>
          </c:val>
          <c:extLst>
            <c:ext xmlns:c16="http://schemas.microsoft.com/office/drawing/2014/chart" uri="{C3380CC4-5D6E-409C-BE32-E72D297353CC}">
              <c16:uniqueId val="{0000000A-D244-467B-8282-4956511C8EA6}"/>
            </c:ext>
          </c:extLst>
        </c:ser>
        <c:ser>
          <c:idx val="7"/>
          <c:order val="7"/>
          <c:tx>
            <c:strRef>
              <c:f>原因・動機別全体!$B$11</c:f>
              <c:strCache>
                <c:ptCount val="1"/>
                <c:pt idx="0">
                  <c:v>不詳</c:v>
                </c:pt>
              </c:strCache>
            </c:strRef>
          </c:tx>
          <c:spPr>
            <a:pattFill prst="narHorz">
              <a:fgClr>
                <a:schemeClr val="accent2">
                  <a:lumMod val="50000"/>
                </a:schemeClr>
              </a:fgClr>
              <a:bgClr>
                <a:schemeClr val="bg1"/>
              </a:bgClr>
            </a:pattFill>
            <a:ln>
              <a:noFill/>
            </a:ln>
            <a:effectLst/>
          </c:spPr>
          <c:invertIfNegative val="0"/>
          <c:dLbls>
            <c:dLbl>
              <c:idx val="0"/>
              <c:layout>
                <c:manualLayout>
                  <c:x val="-4.7222222222222276E-2"/>
                  <c:y val="-5.96491228070175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244-467B-8282-4956511C8EA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原因・動機別全体!$D$11</c:f>
              <c:numCache>
                <c:formatCode>General</c:formatCode>
                <c:ptCount val="1"/>
                <c:pt idx="0">
                  <c:v>-14</c:v>
                </c:pt>
              </c:numCache>
            </c:numRef>
          </c:val>
          <c:extLst>
            <c:ext xmlns:c16="http://schemas.microsoft.com/office/drawing/2014/chart" uri="{C3380CC4-5D6E-409C-BE32-E72D297353CC}">
              <c16:uniqueId val="{0000000C-D244-467B-8282-4956511C8EA6}"/>
            </c:ext>
          </c:extLst>
        </c:ser>
        <c:dLbls>
          <c:showLegendKey val="0"/>
          <c:showVal val="0"/>
          <c:showCatName val="0"/>
          <c:showSerName val="0"/>
          <c:showPercent val="0"/>
          <c:showBubbleSize val="0"/>
        </c:dLbls>
        <c:gapWidth val="150"/>
        <c:overlap val="100"/>
        <c:axId val="798657760"/>
        <c:axId val="798667328"/>
      </c:barChart>
      <c:catAx>
        <c:axId val="798657760"/>
        <c:scaling>
          <c:orientation val="minMax"/>
        </c:scaling>
        <c:delete val="1"/>
        <c:axPos val="b"/>
        <c:numFmt formatCode="General" sourceLinked="1"/>
        <c:majorTickMark val="none"/>
        <c:minorTickMark val="none"/>
        <c:tickLblPos val="nextTo"/>
        <c:crossAx val="798667328"/>
        <c:crosses val="autoZero"/>
        <c:auto val="1"/>
        <c:lblAlgn val="ctr"/>
        <c:lblOffset val="100"/>
        <c:noMultiLvlLbl val="0"/>
      </c:catAx>
      <c:valAx>
        <c:axId val="798667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798657760"/>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全国</a:t>
            </a:r>
            <a:r>
              <a:rPr lang="en-US" altLang="ja-JP" sz="1000" dirty="0">
                <a:latin typeface="ＭＳ Ｐゴシック" panose="020B0600070205080204" pitchFamily="50" charset="-128"/>
                <a:ea typeface="ＭＳ Ｐゴシック" panose="020B0600070205080204" pitchFamily="50" charset="-128"/>
              </a:rPr>
              <a:t>】</a:t>
            </a:r>
            <a:endParaRPr lang="ja-JP" altLang="en-US" sz="1000" dirty="0">
              <a:latin typeface="ＭＳ Ｐゴシック" panose="020B0600070205080204" pitchFamily="50" charset="-128"/>
              <a:ea typeface="ＭＳ Ｐゴシック" panose="020B0600070205080204" pitchFamily="50" charset="-128"/>
            </a:endParaRP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barChart>
        <c:barDir val="col"/>
        <c:grouping val="stacked"/>
        <c:varyColors val="0"/>
        <c:ser>
          <c:idx val="0"/>
          <c:order val="0"/>
          <c:tx>
            <c:strRef>
              <c:f>原因・動機別全体!$B$4</c:f>
              <c:strCache>
                <c:ptCount val="1"/>
                <c:pt idx="0">
                  <c:v>家庭問題</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原因・動機別全体!$C$3</c:f>
              <c:strCache>
                <c:ptCount val="1"/>
                <c:pt idx="0">
                  <c:v>全国</c:v>
                </c:pt>
              </c:strCache>
            </c:strRef>
          </c:cat>
          <c:val>
            <c:numRef>
              <c:f>原因・動機別全体!$C$4</c:f>
              <c:numCache>
                <c:formatCode>General</c:formatCode>
                <c:ptCount val="1"/>
                <c:pt idx="0">
                  <c:v>-229</c:v>
                </c:pt>
              </c:numCache>
            </c:numRef>
          </c:val>
          <c:extLst>
            <c:ext xmlns:c16="http://schemas.microsoft.com/office/drawing/2014/chart" uri="{C3380CC4-5D6E-409C-BE32-E72D297353CC}">
              <c16:uniqueId val="{00000000-B30B-46D4-B4C5-FB5995C999F6}"/>
            </c:ext>
          </c:extLst>
        </c:ser>
        <c:ser>
          <c:idx val="1"/>
          <c:order val="1"/>
          <c:tx>
            <c:strRef>
              <c:f>原因・動機別全体!$B$5</c:f>
              <c:strCache>
                <c:ptCount val="1"/>
                <c:pt idx="0">
                  <c:v>健康問題</c:v>
                </c:pt>
              </c:strCache>
            </c:strRef>
          </c:tx>
          <c:spPr>
            <a:pattFill prst="smGrid">
              <a:fgClr>
                <a:schemeClr val="accent2"/>
              </a:fgClr>
              <a:bgClr>
                <a:schemeClr val="bg1"/>
              </a:bgClr>
            </a:pattFill>
            <a:ln>
              <a:noFill/>
            </a:ln>
            <a:effectLst/>
          </c:spPr>
          <c:invertIfNegative val="0"/>
          <c:dLbls>
            <c:dLbl>
              <c:idx val="0"/>
              <c:layout>
                <c:manualLayout>
                  <c:x val="0.2388888888888889"/>
                  <c:y val="2.57836608738022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30B-46D4-B4C5-FB5995C999F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原因・動機別全体!$C$3</c:f>
              <c:strCache>
                <c:ptCount val="1"/>
                <c:pt idx="0">
                  <c:v>全国</c:v>
                </c:pt>
              </c:strCache>
            </c:strRef>
          </c:cat>
          <c:val>
            <c:numRef>
              <c:f>原因・動機別全体!$C$5</c:f>
              <c:numCache>
                <c:formatCode>General</c:formatCode>
                <c:ptCount val="1"/>
                <c:pt idx="0">
                  <c:v>-660</c:v>
                </c:pt>
              </c:numCache>
            </c:numRef>
          </c:val>
          <c:extLst>
            <c:ext xmlns:c16="http://schemas.microsoft.com/office/drawing/2014/chart" uri="{C3380CC4-5D6E-409C-BE32-E72D297353CC}">
              <c16:uniqueId val="{00000001-B30B-46D4-B4C5-FB5995C999F6}"/>
            </c:ext>
          </c:extLst>
        </c:ser>
        <c:ser>
          <c:idx val="2"/>
          <c:order val="2"/>
          <c:tx>
            <c:strRef>
              <c:f>原因・動機別全体!$B$6</c:f>
              <c:strCache>
                <c:ptCount val="1"/>
                <c:pt idx="0">
                  <c:v>経済・生活問題</c:v>
                </c:pt>
              </c:strCache>
            </c:strRef>
          </c:tx>
          <c:spPr>
            <a:pattFill prst="smCheck">
              <a:fgClr>
                <a:schemeClr val="accent3"/>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原因・動機別全体!$C$3</c:f>
              <c:strCache>
                <c:ptCount val="1"/>
                <c:pt idx="0">
                  <c:v>全国</c:v>
                </c:pt>
              </c:strCache>
            </c:strRef>
          </c:cat>
          <c:val>
            <c:numRef>
              <c:f>原因・動機別全体!$C$6</c:f>
              <c:numCache>
                <c:formatCode>General</c:formatCode>
                <c:ptCount val="1"/>
                <c:pt idx="0">
                  <c:v>-316</c:v>
                </c:pt>
              </c:numCache>
            </c:numRef>
          </c:val>
          <c:extLst>
            <c:ext xmlns:c16="http://schemas.microsoft.com/office/drawing/2014/chart" uri="{C3380CC4-5D6E-409C-BE32-E72D297353CC}">
              <c16:uniqueId val="{00000002-B30B-46D4-B4C5-FB5995C999F6}"/>
            </c:ext>
          </c:extLst>
        </c:ser>
        <c:ser>
          <c:idx val="3"/>
          <c:order val="3"/>
          <c:tx>
            <c:strRef>
              <c:f>原因・動機別全体!$B$7</c:f>
              <c:strCache>
                <c:ptCount val="1"/>
                <c:pt idx="0">
                  <c:v>勤務問題</c:v>
                </c:pt>
              </c:strCache>
            </c:strRef>
          </c:tx>
          <c:spPr>
            <a:pattFill prst="dkUpDiag">
              <a:fgClr>
                <a:srgbClr val="FFC000"/>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原因・動機別全体!$C$3</c:f>
              <c:strCache>
                <c:ptCount val="1"/>
                <c:pt idx="0">
                  <c:v>全国</c:v>
                </c:pt>
              </c:strCache>
            </c:strRef>
          </c:cat>
          <c:val>
            <c:numRef>
              <c:f>原因・動機別全体!$C$7</c:f>
              <c:numCache>
                <c:formatCode>General</c:formatCode>
                <c:ptCount val="1"/>
                <c:pt idx="0">
                  <c:v>-194</c:v>
                </c:pt>
              </c:numCache>
            </c:numRef>
          </c:val>
          <c:extLst>
            <c:ext xmlns:c16="http://schemas.microsoft.com/office/drawing/2014/chart" uri="{C3380CC4-5D6E-409C-BE32-E72D297353CC}">
              <c16:uniqueId val="{00000003-B30B-46D4-B4C5-FB5995C999F6}"/>
            </c:ext>
          </c:extLst>
        </c:ser>
        <c:ser>
          <c:idx val="4"/>
          <c:order val="4"/>
          <c:tx>
            <c:strRef>
              <c:f>原因・動機別全体!$B$8</c:f>
              <c:strCache>
                <c:ptCount val="1"/>
                <c:pt idx="0">
                  <c:v>男女問題</c:v>
                </c:pt>
              </c:strCache>
            </c:strRef>
          </c:tx>
          <c:spPr>
            <a:pattFill prst="zigZag">
              <a:fgClr>
                <a:schemeClr val="accent5"/>
              </a:fgClr>
              <a:bgClr>
                <a:schemeClr val="bg1"/>
              </a:bgClr>
            </a:pattFill>
            <a:ln>
              <a:noFill/>
            </a:ln>
            <a:effectLst/>
          </c:spPr>
          <c:invertIfNegative val="0"/>
          <c:dLbls>
            <c:dLbl>
              <c:idx val="0"/>
              <c:layout>
                <c:manualLayout>
                  <c:x val="-0.22500000000000006"/>
                  <c:y val="2.44328097731240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30B-46D4-B4C5-FB5995C999F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原因・動機別全体!$C$3</c:f>
              <c:strCache>
                <c:ptCount val="1"/>
                <c:pt idx="0">
                  <c:v>全国</c:v>
                </c:pt>
              </c:strCache>
            </c:strRef>
          </c:cat>
          <c:val>
            <c:numRef>
              <c:f>原因・動機別全体!$C$8</c:f>
              <c:numCache>
                <c:formatCode>General</c:formatCode>
                <c:ptCount val="1"/>
                <c:pt idx="0">
                  <c:v>-32</c:v>
                </c:pt>
              </c:numCache>
            </c:numRef>
          </c:val>
          <c:extLst>
            <c:ext xmlns:c16="http://schemas.microsoft.com/office/drawing/2014/chart" uri="{C3380CC4-5D6E-409C-BE32-E72D297353CC}">
              <c16:uniqueId val="{00000005-B30B-46D4-B4C5-FB5995C999F6}"/>
            </c:ext>
          </c:extLst>
        </c:ser>
        <c:ser>
          <c:idx val="5"/>
          <c:order val="5"/>
          <c:tx>
            <c:strRef>
              <c:f>原因・動機別全体!$B$9</c:f>
              <c:strCache>
                <c:ptCount val="1"/>
                <c:pt idx="0">
                  <c:v>学校問題</c:v>
                </c:pt>
              </c:strCache>
            </c:strRef>
          </c:tx>
          <c:spPr>
            <a:pattFill prst="narVert">
              <a:fgClr>
                <a:schemeClr val="accent6"/>
              </a:fgClr>
              <a:bgClr>
                <a:schemeClr val="bg1"/>
              </a:bgClr>
            </a:pattFill>
            <a:ln>
              <a:noFill/>
            </a:ln>
            <a:effectLst/>
          </c:spPr>
          <c:invertIfNegative val="0"/>
          <c:dLbls>
            <c:dLbl>
              <c:idx val="0"/>
              <c:layout>
                <c:manualLayout>
                  <c:x val="0.21666666666666656"/>
                  <c:y val="1.04712041884816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30B-46D4-B4C5-FB5995C999F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原因・動機別全体!$C$3</c:f>
              <c:strCache>
                <c:ptCount val="1"/>
                <c:pt idx="0">
                  <c:v>全国</c:v>
                </c:pt>
              </c:strCache>
            </c:strRef>
          </c:cat>
          <c:val>
            <c:numRef>
              <c:f>原因・動機別全体!$C$9</c:f>
              <c:numCache>
                <c:formatCode>General</c:formatCode>
                <c:ptCount val="1"/>
                <c:pt idx="0">
                  <c:v>-5</c:v>
                </c:pt>
              </c:numCache>
            </c:numRef>
          </c:val>
          <c:extLst>
            <c:ext xmlns:c16="http://schemas.microsoft.com/office/drawing/2014/chart" uri="{C3380CC4-5D6E-409C-BE32-E72D297353CC}">
              <c16:uniqueId val="{00000007-B30B-46D4-B4C5-FB5995C999F6}"/>
            </c:ext>
          </c:extLst>
        </c:ser>
        <c:ser>
          <c:idx val="6"/>
          <c:order val="6"/>
          <c:tx>
            <c:strRef>
              <c:f>原因・動機別全体!$B$10</c:f>
              <c:strCache>
                <c:ptCount val="1"/>
                <c:pt idx="0">
                  <c:v>その他</c:v>
                </c:pt>
              </c:strCache>
            </c:strRef>
          </c:tx>
          <c:spPr>
            <a:pattFill prst="pct40">
              <a:fgClr>
                <a:srgbClr val="002060"/>
              </a:fgClr>
              <a:bgClr>
                <a:schemeClr val="bg1"/>
              </a:bgClr>
            </a:pattFill>
            <a:ln>
              <a:noFill/>
            </a:ln>
            <a:effectLst/>
          </c:spPr>
          <c:invertIfNegative val="0"/>
          <c:dLbls>
            <c:dLbl>
              <c:idx val="0"/>
              <c:layout>
                <c:manualLayout>
                  <c:x val="3.0555555555555555E-2"/>
                  <c:y val="-2.09424083769633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30B-46D4-B4C5-FB5995C999F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原因・動機別全体!$C$3</c:f>
              <c:strCache>
                <c:ptCount val="1"/>
                <c:pt idx="0">
                  <c:v>全国</c:v>
                </c:pt>
              </c:strCache>
            </c:strRef>
          </c:cat>
          <c:val>
            <c:numRef>
              <c:f>原因・動機別全体!$C$10</c:f>
              <c:numCache>
                <c:formatCode>General</c:formatCode>
                <c:ptCount val="1"/>
                <c:pt idx="0">
                  <c:v>-31</c:v>
                </c:pt>
              </c:numCache>
            </c:numRef>
          </c:val>
          <c:extLst>
            <c:ext xmlns:c16="http://schemas.microsoft.com/office/drawing/2014/chart" uri="{C3380CC4-5D6E-409C-BE32-E72D297353CC}">
              <c16:uniqueId val="{00000009-B30B-46D4-B4C5-FB5995C999F6}"/>
            </c:ext>
          </c:extLst>
        </c:ser>
        <c:ser>
          <c:idx val="7"/>
          <c:order val="7"/>
          <c:tx>
            <c:strRef>
              <c:f>原因・動機別全体!$B$11</c:f>
              <c:strCache>
                <c:ptCount val="1"/>
                <c:pt idx="0">
                  <c:v>不詳</c:v>
                </c:pt>
              </c:strCache>
            </c:strRef>
          </c:tx>
          <c:spPr>
            <a:pattFill prst="narHorz">
              <a:fgClr>
                <a:schemeClr val="accent2">
                  <a:lumMod val="50000"/>
                </a:schemeClr>
              </a:fgClr>
              <a:bgClr>
                <a:schemeClr val="bg1"/>
              </a:bgClr>
            </a:pattFill>
            <a:ln>
              <a:noFill/>
            </a:ln>
            <a:effectLst/>
          </c:spPr>
          <c:invertIfNegative val="0"/>
          <c:dLbls>
            <c:dLbl>
              <c:idx val="0"/>
              <c:layout>
                <c:manualLayout>
                  <c:x val="0.22222222222222232"/>
                  <c:y val="-3.49040139616055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30B-46D4-B4C5-FB5995C999F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原因・動機別全体!$C$3</c:f>
              <c:strCache>
                <c:ptCount val="1"/>
                <c:pt idx="0">
                  <c:v>全国</c:v>
                </c:pt>
              </c:strCache>
            </c:strRef>
          </c:cat>
          <c:val>
            <c:numRef>
              <c:f>原因・動機別全体!$C$11</c:f>
              <c:numCache>
                <c:formatCode>General</c:formatCode>
                <c:ptCount val="1"/>
                <c:pt idx="0">
                  <c:v>178</c:v>
                </c:pt>
              </c:numCache>
            </c:numRef>
          </c:val>
          <c:extLst>
            <c:ext xmlns:c16="http://schemas.microsoft.com/office/drawing/2014/chart" uri="{C3380CC4-5D6E-409C-BE32-E72D297353CC}">
              <c16:uniqueId val="{0000000B-B30B-46D4-B4C5-FB5995C999F6}"/>
            </c:ext>
          </c:extLst>
        </c:ser>
        <c:dLbls>
          <c:showLegendKey val="0"/>
          <c:showVal val="0"/>
          <c:showCatName val="0"/>
          <c:showSerName val="0"/>
          <c:showPercent val="0"/>
          <c:showBubbleSize val="0"/>
        </c:dLbls>
        <c:gapWidth val="150"/>
        <c:overlap val="100"/>
        <c:axId val="525539072"/>
        <c:axId val="525566112"/>
      </c:barChart>
      <c:catAx>
        <c:axId val="525539072"/>
        <c:scaling>
          <c:orientation val="minMax"/>
        </c:scaling>
        <c:delete val="1"/>
        <c:axPos val="b"/>
        <c:numFmt formatCode="General" sourceLinked="1"/>
        <c:majorTickMark val="none"/>
        <c:minorTickMark val="none"/>
        <c:tickLblPos val="nextTo"/>
        <c:crossAx val="525566112"/>
        <c:crosses val="autoZero"/>
        <c:auto val="1"/>
        <c:lblAlgn val="ctr"/>
        <c:lblOffset val="100"/>
        <c:noMultiLvlLbl val="0"/>
      </c:catAx>
      <c:valAx>
        <c:axId val="525566112"/>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25539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全国</a:t>
            </a:r>
            <a:r>
              <a:rPr lang="en-US" altLang="ja-JP" sz="1000" dirty="0">
                <a:latin typeface="ＭＳ Ｐゴシック" panose="020B0600070205080204" pitchFamily="50" charset="-128"/>
                <a:ea typeface="ＭＳ Ｐゴシック" panose="020B0600070205080204" pitchFamily="50" charset="-128"/>
              </a:rPr>
              <a:t>】</a:t>
            </a:r>
            <a:endParaRPr lang="ja-JP" altLang="en-US" sz="1000" dirty="0">
              <a:latin typeface="ＭＳ Ｐゴシック" panose="020B0600070205080204" pitchFamily="50" charset="-128"/>
              <a:ea typeface="ＭＳ Ｐゴシック" panose="020B0600070205080204" pitchFamily="50" charset="-128"/>
            </a:endParaRP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barChart>
        <c:barDir val="col"/>
        <c:grouping val="stacked"/>
        <c:varyColors val="0"/>
        <c:ser>
          <c:idx val="0"/>
          <c:order val="0"/>
          <c:tx>
            <c:strRef>
              <c:f>原因・動機別全体!$B$15</c:f>
              <c:strCache>
                <c:ptCount val="1"/>
                <c:pt idx="0">
                  <c:v>家庭問題</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原因・動機別全体!$C$15</c:f>
              <c:numCache>
                <c:formatCode>General</c:formatCode>
                <c:ptCount val="1"/>
                <c:pt idx="0">
                  <c:v>63</c:v>
                </c:pt>
              </c:numCache>
            </c:numRef>
          </c:val>
          <c:extLst>
            <c:ext xmlns:c16="http://schemas.microsoft.com/office/drawing/2014/chart" uri="{C3380CC4-5D6E-409C-BE32-E72D297353CC}">
              <c16:uniqueId val="{00000000-3ECC-427B-8B7D-D8BCD180DD5D}"/>
            </c:ext>
          </c:extLst>
        </c:ser>
        <c:ser>
          <c:idx val="1"/>
          <c:order val="1"/>
          <c:tx>
            <c:strRef>
              <c:f>原因・動機別全体!$B$16</c:f>
              <c:strCache>
                <c:ptCount val="1"/>
                <c:pt idx="0">
                  <c:v>健康問題</c:v>
                </c:pt>
              </c:strCache>
            </c:strRef>
          </c:tx>
          <c:spPr>
            <a:pattFill prst="smGrid">
              <a:fgClr>
                <a:schemeClr val="accent2"/>
              </a:fgClr>
              <a:bgClr>
                <a:schemeClr val="bg1"/>
              </a:bgClr>
            </a:pattFill>
            <a:ln>
              <a:noFill/>
            </a:ln>
            <a:effectLst/>
          </c:spPr>
          <c:invertIfNegative val="0"/>
          <c:dLbls>
            <c:dLbl>
              <c:idx val="0"/>
              <c:layout>
                <c:manualLayout>
                  <c:x val="-2.2222222222222223E-2"/>
                  <c:y val="-3.23209248976227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ECC-427B-8B7D-D8BCD180DD5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原因・動機別全体!$C$16</c:f>
              <c:numCache>
                <c:formatCode>General</c:formatCode>
                <c:ptCount val="1"/>
                <c:pt idx="0">
                  <c:v>-21</c:v>
                </c:pt>
              </c:numCache>
            </c:numRef>
          </c:val>
          <c:extLst>
            <c:ext xmlns:c16="http://schemas.microsoft.com/office/drawing/2014/chart" uri="{C3380CC4-5D6E-409C-BE32-E72D297353CC}">
              <c16:uniqueId val="{00000001-3ECC-427B-8B7D-D8BCD180DD5D}"/>
            </c:ext>
          </c:extLst>
        </c:ser>
        <c:ser>
          <c:idx val="2"/>
          <c:order val="2"/>
          <c:tx>
            <c:strRef>
              <c:f>原因・動機別全体!$B$17</c:f>
              <c:strCache>
                <c:ptCount val="1"/>
                <c:pt idx="0">
                  <c:v>経済・生活問題</c:v>
                </c:pt>
              </c:strCache>
            </c:strRef>
          </c:tx>
          <c:spPr>
            <a:pattFill prst="smCheck">
              <a:fgClr>
                <a:schemeClr val="accent3"/>
              </a:fgClr>
              <a:bgClr>
                <a:schemeClr val="bg1"/>
              </a:bgClr>
            </a:pattFill>
            <a:ln>
              <a:noFill/>
            </a:ln>
            <a:effectLst/>
          </c:spPr>
          <c:invertIfNegative val="0"/>
          <c:dPt>
            <c:idx val="0"/>
            <c:invertIfNegative val="0"/>
            <c:bubble3D val="0"/>
            <c:spPr>
              <a:pattFill prst="smCheck">
                <a:fgClr>
                  <a:schemeClr val="accent3"/>
                </a:fgClr>
                <a:bgClr>
                  <a:schemeClr val="bg1"/>
                </a:bgClr>
              </a:pattFill>
              <a:ln>
                <a:noFill/>
              </a:ln>
              <a:effectLst/>
            </c:spPr>
            <c:extLst>
              <c:ext xmlns:c16="http://schemas.microsoft.com/office/drawing/2014/chart" uri="{C3380CC4-5D6E-409C-BE32-E72D297353CC}">
                <c16:uniqueId val="{00000003-3ECC-427B-8B7D-D8BCD180DD5D}"/>
              </c:ext>
            </c:extLst>
          </c:dPt>
          <c:dLbls>
            <c:dLbl>
              <c:idx val="0"/>
              <c:layout>
                <c:manualLayout>
                  <c:x val="0.21944444444444444"/>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CC-427B-8B7D-D8BCD180DD5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原因・動機別全体!$C$17</c:f>
              <c:numCache>
                <c:formatCode>General</c:formatCode>
                <c:ptCount val="1"/>
                <c:pt idx="0">
                  <c:v>6</c:v>
                </c:pt>
              </c:numCache>
            </c:numRef>
          </c:val>
          <c:extLst>
            <c:ext xmlns:c16="http://schemas.microsoft.com/office/drawing/2014/chart" uri="{C3380CC4-5D6E-409C-BE32-E72D297353CC}">
              <c16:uniqueId val="{00000004-3ECC-427B-8B7D-D8BCD180DD5D}"/>
            </c:ext>
          </c:extLst>
        </c:ser>
        <c:ser>
          <c:idx val="3"/>
          <c:order val="3"/>
          <c:tx>
            <c:strRef>
              <c:f>原因・動機別全体!$B$18</c:f>
              <c:strCache>
                <c:ptCount val="1"/>
                <c:pt idx="0">
                  <c:v>勤務問題</c:v>
                </c:pt>
              </c:strCache>
            </c:strRef>
          </c:tx>
          <c:spPr>
            <a:pattFill prst="dkUpDiag">
              <a:fgClr>
                <a:srgbClr val="FFC000"/>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原因・動機別全体!$C$18</c:f>
              <c:numCache>
                <c:formatCode>General</c:formatCode>
                <c:ptCount val="1"/>
                <c:pt idx="0">
                  <c:v>74</c:v>
                </c:pt>
              </c:numCache>
            </c:numRef>
          </c:val>
          <c:extLst>
            <c:ext xmlns:c16="http://schemas.microsoft.com/office/drawing/2014/chart" uri="{C3380CC4-5D6E-409C-BE32-E72D297353CC}">
              <c16:uniqueId val="{00000005-3ECC-427B-8B7D-D8BCD180DD5D}"/>
            </c:ext>
          </c:extLst>
        </c:ser>
        <c:ser>
          <c:idx val="4"/>
          <c:order val="4"/>
          <c:tx>
            <c:strRef>
              <c:f>原因・動機別全体!$B$19</c:f>
              <c:strCache>
                <c:ptCount val="1"/>
                <c:pt idx="0">
                  <c:v>男女問題</c:v>
                </c:pt>
              </c:strCache>
            </c:strRef>
          </c:tx>
          <c:spPr>
            <a:pattFill prst="zigZag">
              <a:fgClr>
                <a:schemeClr val="accent5"/>
              </a:fgClr>
              <a:bgClr>
                <a:schemeClr val="bg1"/>
              </a:bgClr>
            </a:pattFill>
            <a:ln>
              <a:noFill/>
            </a:ln>
            <a:effectLst/>
          </c:spPr>
          <c:invertIfNegative val="0"/>
          <c:dLbls>
            <c:dLbl>
              <c:idx val="0"/>
              <c:layout>
                <c:manualLayout>
                  <c:x val="-0.22500000000000006"/>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ECC-427B-8B7D-D8BCD180DD5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原因・動機別全体!$C$19</c:f>
              <c:numCache>
                <c:formatCode>General</c:formatCode>
                <c:ptCount val="1"/>
                <c:pt idx="0">
                  <c:v>67</c:v>
                </c:pt>
              </c:numCache>
            </c:numRef>
          </c:val>
          <c:extLst>
            <c:ext xmlns:c16="http://schemas.microsoft.com/office/drawing/2014/chart" uri="{C3380CC4-5D6E-409C-BE32-E72D297353CC}">
              <c16:uniqueId val="{00000007-3ECC-427B-8B7D-D8BCD180DD5D}"/>
            </c:ext>
          </c:extLst>
        </c:ser>
        <c:ser>
          <c:idx val="5"/>
          <c:order val="5"/>
          <c:tx>
            <c:strRef>
              <c:f>原因・動機別全体!$B$20</c:f>
              <c:strCache>
                <c:ptCount val="1"/>
                <c:pt idx="0">
                  <c:v>学校問題</c:v>
                </c:pt>
              </c:strCache>
            </c:strRef>
          </c:tx>
          <c:spPr>
            <a:pattFill prst="narVert">
              <a:fgClr>
                <a:schemeClr val="accent6"/>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原因・動機別全体!$C$20</c:f>
              <c:numCache>
                <c:formatCode>General</c:formatCode>
                <c:ptCount val="1"/>
                <c:pt idx="0">
                  <c:v>54</c:v>
                </c:pt>
              </c:numCache>
            </c:numRef>
          </c:val>
          <c:extLst>
            <c:ext xmlns:c16="http://schemas.microsoft.com/office/drawing/2014/chart" uri="{C3380CC4-5D6E-409C-BE32-E72D297353CC}">
              <c16:uniqueId val="{00000008-3ECC-427B-8B7D-D8BCD180DD5D}"/>
            </c:ext>
          </c:extLst>
        </c:ser>
        <c:ser>
          <c:idx val="6"/>
          <c:order val="6"/>
          <c:tx>
            <c:strRef>
              <c:f>原因・動機別全体!$B$21</c:f>
              <c:strCache>
                <c:ptCount val="1"/>
                <c:pt idx="0">
                  <c:v>その他</c:v>
                </c:pt>
              </c:strCache>
            </c:strRef>
          </c:tx>
          <c:spPr>
            <a:pattFill prst="pct40">
              <a:fgClr>
                <a:srgbClr val="002060"/>
              </a:fgClr>
              <a:bgClr>
                <a:schemeClr val="bg1"/>
              </a:bgClr>
            </a:pattFill>
            <a:ln>
              <a:noFill/>
            </a:ln>
            <a:effectLst/>
          </c:spPr>
          <c:invertIfNegative val="0"/>
          <c:dLbls>
            <c:dLbl>
              <c:idx val="0"/>
              <c:layout>
                <c:manualLayout>
                  <c:x val="-0.2166666666666667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ECC-427B-8B7D-D8BCD180DD5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原因・動機別全体!$C$21</c:f>
              <c:numCache>
                <c:formatCode>General</c:formatCode>
                <c:ptCount val="1"/>
                <c:pt idx="0">
                  <c:v>81</c:v>
                </c:pt>
              </c:numCache>
            </c:numRef>
          </c:val>
          <c:extLst>
            <c:ext xmlns:c16="http://schemas.microsoft.com/office/drawing/2014/chart" uri="{C3380CC4-5D6E-409C-BE32-E72D297353CC}">
              <c16:uniqueId val="{00000009-3ECC-427B-8B7D-D8BCD180DD5D}"/>
            </c:ext>
          </c:extLst>
        </c:ser>
        <c:ser>
          <c:idx val="7"/>
          <c:order val="7"/>
          <c:tx>
            <c:strRef>
              <c:f>原因・動機別全体!$B$22</c:f>
              <c:strCache>
                <c:ptCount val="1"/>
                <c:pt idx="0">
                  <c:v>不詳</c:v>
                </c:pt>
              </c:strCache>
            </c:strRef>
          </c:tx>
          <c:spPr>
            <a:pattFill prst="narHorz">
              <a:fgClr>
                <a:schemeClr val="accent2">
                  <a:lumMod val="50000"/>
                </a:schemeClr>
              </a:fgClr>
              <a:bgClr>
                <a:schemeClr val="bg1"/>
              </a:bgClr>
            </a:pattFill>
            <a:ln>
              <a:noFill/>
            </a:ln>
            <a:effectLst/>
          </c:spPr>
          <c:invertIfNegative val="0"/>
          <c:dLbls>
            <c:dLbl>
              <c:idx val="0"/>
              <c:layout>
                <c:manualLayout>
                  <c:x val="0.21666666666666667"/>
                  <c:y val="-2.09973753280839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ECC-427B-8B7D-D8BCD180DD5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原因・動機別全体!$C$22</c:f>
              <c:numCache>
                <c:formatCode>General</c:formatCode>
                <c:ptCount val="1"/>
                <c:pt idx="0">
                  <c:v>219</c:v>
                </c:pt>
              </c:numCache>
            </c:numRef>
          </c:val>
          <c:extLst>
            <c:ext xmlns:c16="http://schemas.microsoft.com/office/drawing/2014/chart" uri="{C3380CC4-5D6E-409C-BE32-E72D297353CC}">
              <c16:uniqueId val="{0000000B-3ECC-427B-8B7D-D8BCD180DD5D}"/>
            </c:ext>
          </c:extLst>
        </c:ser>
        <c:dLbls>
          <c:showLegendKey val="0"/>
          <c:showVal val="0"/>
          <c:showCatName val="0"/>
          <c:showSerName val="0"/>
          <c:showPercent val="0"/>
          <c:showBubbleSize val="0"/>
        </c:dLbls>
        <c:gapWidth val="150"/>
        <c:overlap val="100"/>
        <c:axId val="798688128"/>
        <c:axId val="798691040"/>
      </c:barChart>
      <c:catAx>
        <c:axId val="798688128"/>
        <c:scaling>
          <c:orientation val="minMax"/>
        </c:scaling>
        <c:delete val="1"/>
        <c:axPos val="b"/>
        <c:numFmt formatCode="General" sourceLinked="1"/>
        <c:majorTickMark val="none"/>
        <c:minorTickMark val="none"/>
        <c:tickLblPos val="nextTo"/>
        <c:crossAx val="798691040"/>
        <c:crosses val="autoZero"/>
        <c:auto val="1"/>
        <c:lblAlgn val="ctr"/>
        <c:lblOffset val="100"/>
        <c:noMultiLvlLbl val="0"/>
      </c:catAx>
      <c:valAx>
        <c:axId val="79869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798688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大阪</a:t>
            </a:r>
            <a:r>
              <a:rPr lang="en-US" altLang="ja-JP" sz="1000" dirty="0">
                <a:latin typeface="ＭＳ Ｐゴシック" panose="020B0600070205080204" pitchFamily="50" charset="-128"/>
                <a:ea typeface="ＭＳ Ｐゴシック" panose="020B0600070205080204" pitchFamily="50" charset="-128"/>
              </a:rPr>
              <a:t>】</a:t>
            </a:r>
            <a:endParaRPr lang="ja-JP" altLang="en-US" sz="1000" dirty="0">
              <a:latin typeface="ＭＳ Ｐゴシック" panose="020B0600070205080204" pitchFamily="50" charset="-128"/>
              <a:ea typeface="ＭＳ Ｐゴシック" panose="020B0600070205080204" pitchFamily="50" charset="-128"/>
            </a:endParaRP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barChart>
        <c:barDir val="col"/>
        <c:grouping val="stacked"/>
        <c:varyColors val="0"/>
        <c:ser>
          <c:idx val="0"/>
          <c:order val="0"/>
          <c:tx>
            <c:strRef>
              <c:f>原因・動機別全体!$B$15</c:f>
              <c:strCache>
                <c:ptCount val="1"/>
                <c:pt idx="0">
                  <c:v>家庭問題</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原因・動機別全体!$D$15</c:f>
              <c:numCache>
                <c:formatCode>General</c:formatCode>
                <c:ptCount val="1"/>
                <c:pt idx="0">
                  <c:v>15</c:v>
                </c:pt>
              </c:numCache>
            </c:numRef>
          </c:val>
          <c:extLst>
            <c:ext xmlns:c16="http://schemas.microsoft.com/office/drawing/2014/chart" uri="{C3380CC4-5D6E-409C-BE32-E72D297353CC}">
              <c16:uniqueId val="{00000000-E85F-4080-8DF3-8CDF604E450B}"/>
            </c:ext>
          </c:extLst>
        </c:ser>
        <c:ser>
          <c:idx val="1"/>
          <c:order val="1"/>
          <c:tx>
            <c:strRef>
              <c:f>原因・動機別全体!$B$16</c:f>
              <c:strCache>
                <c:ptCount val="1"/>
                <c:pt idx="0">
                  <c:v>健康問題</c:v>
                </c:pt>
              </c:strCache>
            </c:strRef>
          </c:tx>
          <c:spPr>
            <a:pattFill prst="smGrid">
              <a:fgClr>
                <a:schemeClr val="accent2"/>
              </a:fgClr>
              <a:bgClr>
                <a:schemeClr val="bg1"/>
              </a:bgClr>
            </a:pattFill>
            <a:ln>
              <a:noFill/>
            </a:ln>
            <a:effectLst/>
          </c:spPr>
          <c:invertIfNegative val="0"/>
          <c:dLbls>
            <c:dLbl>
              <c:idx val="0"/>
              <c:layout>
                <c:manualLayout>
                  <c:x val="0.21944444444444433"/>
                  <c:y val="-2.26246474283360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85F-4080-8DF3-8CDF604E450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原因・動機別全体!$D$16</c:f>
              <c:numCache>
                <c:formatCode>General</c:formatCode>
                <c:ptCount val="1"/>
                <c:pt idx="0">
                  <c:v>82</c:v>
                </c:pt>
              </c:numCache>
            </c:numRef>
          </c:val>
          <c:extLst>
            <c:ext xmlns:c16="http://schemas.microsoft.com/office/drawing/2014/chart" uri="{C3380CC4-5D6E-409C-BE32-E72D297353CC}">
              <c16:uniqueId val="{00000001-E85F-4080-8DF3-8CDF604E450B}"/>
            </c:ext>
          </c:extLst>
        </c:ser>
        <c:ser>
          <c:idx val="2"/>
          <c:order val="2"/>
          <c:tx>
            <c:strRef>
              <c:f>原因・動機別全体!$B$17</c:f>
              <c:strCache>
                <c:ptCount val="1"/>
                <c:pt idx="0">
                  <c:v>経済・生活問題</c:v>
                </c:pt>
              </c:strCache>
            </c:strRef>
          </c:tx>
          <c:spPr>
            <a:pattFill prst="smCheck">
              <a:fgClr>
                <a:schemeClr val="accent3"/>
              </a:fgClr>
              <a:bgClr>
                <a:schemeClr val="bg1"/>
              </a:bgClr>
            </a:pattFill>
            <a:ln>
              <a:noFill/>
            </a:ln>
            <a:effectLst/>
          </c:spPr>
          <c:invertIfNegative val="0"/>
          <c:dLbls>
            <c:dLbl>
              <c:idx val="0"/>
              <c:layout>
                <c:manualLayout>
                  <c:x val="0.20555555555555555"/>
                  <c:y val="-6.4157905678210984E-17"/>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5F-4080-8DF3-8CDF604E450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原因・動機別全体!$D$17</c:f>
              <c:numCache>
                <c:formatCode>General</c:formatCode>
                <c:ptCount val="1"/>
                <c:pt idx="0">
                  <c:v>4</c:v>
                </c:pt>
              </c:numCache>
            </c:numRef>
          </c:val>
          <c:extLst>
            <c:ext xmlns:c16="http://schemas.microsoft.com/office/drawing/2014/chart" uri="{C3380CC4-5D6E-409C-BE32-E72D297353CC}">
              <c16:uniqueId val="{00000003-E85F-4080-8DF3-8CDF604E450B}"/>
            </c:ext>
          </c:extLst>
        </c:ser>
        <c:ser>
          <c:idx val="3"/>
          <c:order val="3"/>
          <c:tx>
            <c:strRef>
              <c:f>原因・動機別全体!$B$18</c:f>
              <c:strCache>
                <c:ptCount val="1"/>
                <c:pt idx="0">
                  <c:v>勤務問題</c:v>
                </c:pt>
              </c:strCache>
            </c:strRef>
          </c:tx>
          <c:spPr>
            <a:pattFill prst="dkUpDiag">
              <a:fgClr>
                <a:srgbClr val="FFC000"/>
              </a:fgClr>
              <a:bgClr>
                <a:schemeClr val="bg1"/>
              </a:bgClr>
            </a:pattFill>
            <a:ln>
              <a:noFill/>
            </a:ln>
            <a:effectLst/>
          </c:spPr>
          <c:invertIfNegative val="0"/>
          <c:dLbls>
            <c:dLbl>
              <c:idx val="0"/>
              <c:layout>
                <c:manualLayout>
                  <c:x val="-0.2166666666666667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85F-4080-8DF3-8CDF604E450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原因・動機別全体!$D$18</c:f>
              <c:numCache>
                <c:formatCode>General</c:formatCode>
                <c:ptCount val="1"/>
                <c:pt idx="0">
                  <c:v>1</c:v>
                </c:pt>
              </c:numCache>
            </c:numRef>
          </c:val>
          <c:extLst>
            <c:ext xmlns:c16="http://schemas.microsoft.com/office/drawing/2014/chart" uri="{C3380CC4-5D6E-409C-BE32-E72D297353CC}">
              <c16:uniqueId val="{00000005-E85F-4080-8DF3-8CDF604E450B}"/>
            </c:ext>
          </c:extLst>
        </c:ser>
        <c:ser>
          <c:idx val="4"/>
          <c:order val="4"/>
          <c:tx>
            <c:strRef>
              <c:f>原因・動機別全体!$B$19</c:f>
              <c:strCache>
                <c:ptCount val="1"/>
                <c:pt idx="0">
                  <c:v>男女問題</c:v>
                </c:pt>
              </c:strCache>
            </c:strRef>
          </c:tx>
          <c:spPr>
            <a:pattFill prst="zigZag">
              <a:fgClr>
                <a:schemeClr val="accent5"/>
              </a:fgClr>
              <a:bgClr>
                <a:schemeClr val="bg1"/>
              </a:bgClr>
            </a:pattFill>
            <a:ln>
              <a:noFill/>
            </a:ln>
            <a:effectLst/>
          </c:spPr>
          <c:invertIfNegative val="0"/>
          <c:dLbls>
            <c:dLbl>
              <c:idx val="0"/>
              <c:layout>
                <c:manualLayout>
                  <c:x val="0.20833333333333323"/>
                  <c:y val="-1.7497812773403357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85F-4080-8DF3-8CDF604E450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原因・動機別全体!$D$19</c:f>
              <c:numCache>
                <c:formatCode>General</c:formatCode>
                <c:ptCount val="1"/>
                <c:pt idx="0">
                  <c:v>5</c:v>
                </c:pt>
              </c:numCache>
            </c:numRef>
          </c:val>
          <c:extLst>
            <c:ext xmlns:c16="http://schemas.microsoft.com/office/drawing/2014/chart" uri="{C3380CC4-5D6E-409C-BE32-E72D297353CC}">
              <c16:uniqueId val="{00000007-E85F-4080-8DF3-8CDF604E450B}"/>
            </c:ext>
          </c:extLst>
        </c:ser>
        <c:ser>
          <c:idx val="5"/>
          <c:order val="5"/>
          <c:tx>
            <c:strRef>
              <c:f>原因・動機別全体!$B$20</c:f>
              <c:strCache>
                <c:ptCount val="1"/>
                <c:pt idx="0">
                  <c:v>学校問題</c:v>
                </c:pt>
              </c:strCache>
            </c:strRef>
          </c:tx>
          <c:spPr>
            <a:pattFill prst="narVert">
              <a:fgClr>
                <a:schemeClr val="accent6"/>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原因・動機別全体!$D$20</c:f>
              <c:numCache>
                <c:formatCode>General</c:formatCode>
                <c:ptCount val="1"/>
                <c:pt idx="0">
                  <c:v>6</c:v>
                </c:pt>
              </c:numCache>
            </c:numRef>
          </c:val>
          <c:extLst>
            <c:ext xmlns:c16="http://schemas.microsoft.com/office/drawing/2014/chart" uri="{C3380CC4-5D6E-409C-BE32-E72D297353CC}">
              <c16:uniqueId val="{00000008-E85F-4080-8DF3-8CDF604E450B}"/>
            </c:ext>
          </c:extLst>
        </c:ser>
        <c:ser>
          <c:idx val="6"/>
          <c:order val="6"/>
          <c:tx>
            <c:strRef>
              <c:f>原因・動機別全体!$B$21</c:f>
              <c:strCache>
                <c:ptCount val="1"/>
                <c:pt idx="0">
                  <c:v>その他</c:v>
                </c:pt>
              </c:strCache>
            </c:strRef>
          </c:tx>
          <c:spPr>
            <a:pattFill prst="pct40">
              <a:fgClr>
                <a:srgbClr val="002060"/>
              </a:fgClr>
              <a:bgClr>
                <a:schemeClr val="bg1"/>
              </a:bgClr>
            </a:pattFill>
            <a:ln>
              <a:noFill/>
            </a:ln>
            <a:effectLst/>
          </c:spPr>
          <c:invertIfNegative val="0"/>
          <c:dLbls>
            <c:dLbl>
              <c:idx val="0"/>
              <c:layout>
                <c:manualLayout>
                  <c:x val="1.3888888888888888E-2"/>
                  <c:y val="-5.24934383202099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85F-4080-8DF3-8CDF604E450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原因・動機別全体!$D$21</c:f>
              <c:numCache>
                <c:formatCode>General</c:formatCode>
                <c:ptCount val="1"/>
                <c:pt idx="0">
                  <c:v>13</c:v>
                </c:pt>
              </c:numCache>
            </c:numRef>
          </c:val>
          <c:extLst>
            <c:ext xmlns:c16="http://schemas.microsoft.com/office/drawing/2014/chart" uri="{C3380CC4-5D6E-409C-BE32-E72D297353CC}">
              <c16:uniqueId val="{0000000A-E85F-4080-8DF3-8CDF604E450B}"/>
            </c:ext>
          </c:extLst>
        </c:ser>
        <c:ser>
          <c:idx val="7"/>
          <c:order val="7"/>
          <c:tx>
            <c:strRef>
              <c:f>原因・動機別全体!$B$22</c:f>
              <c:strCache>
                <c:ptCount val="1"/>
                <c:pt idx="0">
                  <c:v>不詳</c:v>
                </c:pt>
              </c:strCache>
            </c:strRef>
          </c:tx>
          <c:spPr>
            <a:pattFill prst="narHorz">
              <a:fgClr>
                <a:schemeClr val="accent2">
                  <a:lumMod val="50000"/>
                </a:schemeClr>
              </a:fgClr>
              <a:bgClr>
                <a:schemeClr val="bg1"/>
              </a:bgClr>
            </a:pattFill>
            <a:ln>
              <a:noFill/>
            </a:ln>
            <a:effectLst/>
          </c:spPr>
          <c:invertIfNegative val="0"/>
          <c:dLbls>
            <c:dLbl>
              <c:idx val="0"/>
              <c:layout>
                <c:manualLayout>
                  <c:x val="-3.6111111111111163E-2"/>
                  <c:y val="-4.89938757655293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85F-4080-8DF3-8CDF604E450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原因・動機別全体!$D$22</c:f>
              <c:numCache>
                <c:formatCode>General</c:formatCode>
                <c:ptCount val="1"/>
                <c:pt idx="0">
                  <c:v>-1</c:v>
                </c:pt>
              </c:numCache>
            </c:numRef>
          </c:val>
          <c:extLst>
            <c:ext xmlns:c16="http://schemas.microsoft.com/office/drawing/2014/chart" uri="{C3380CC4-5D6E-409C-BE32-E72D297353CC}">
              <c16:uniqueId val="{0000000C-E85F-4080-8DF3-8CDF604E450B}"/>
            </c:ext>
          </c:extLst>
        </c:ser>
        <c:dLbls>
          <c:showLegendKey val="0"/>
          <c:showVal val="0"/>
          <c:showCatName val="0"/>
          <c:showSerName val="0"/>
          <c:showPercent val="0"/>
          <c:showBubbleSize val="0"/>
        </c:dLbls>
        <c:gapWidth val="150"/>
        <c:overlap val="100"/>
        <c:axId val="798654432"/>
        <c:axId val="798650272"/>
      </c:barChart>
      <c:catAx>
        <c:axId val="798654432"/>
        <c:scaling>
          <c:orientation val="minMax"/>
        </c:scaling>
        <c:delete val="1"/>
        <c:axPos val="b"/>
        <c:numFmt formatCode="General" sourceLinked="1"/>
        <c:majorTickMark val="none"/>
        <c:minorTickMark val="none"/>
        <c:tickLblPos val="nextTo"/>
        <c:crossAx val="798650272"/>
        <c:crosses val="autoZero"/>
        <c:auto val="1"/>
        <c:lblAlgn val="ctr"/>
        <c:lblOffset val="100"/>
        <c:noMultiLvlLbl val="0"/>
      </c:catAx>
      <c:valAx>
        <c:axId val="798650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798654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健康問題!$B$4</c:f>
              <c:strCache>
                <c:ptCount val="1"/>
                <c:pt idx="0">
                  <c:v>身体の病気</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健康問題!$C$3:$D$3</c:f>
              <c:strCache>
                <c:ptCount val="2"/>
                <c:pt idx="0">
                  <c:v>男性</c:v>
                </c:pt>
                <c:pt idx="1">
                  <c:v>女性</c:v>
                </c:pt>
              </c:strCache>
            </c:strRef>
          </c:cat>
          <c:val>
            <c:numRef>
              <c:f>健康問題!$C$4:$D$4</c:f>
              <c:numCache>
                <c:formatCode>General</c:formatCode>
                <c:ptCount val="2"/>
                <c:pt idx="0">
                  <c:v>5</c:v>
                </c:pt>
                <c:pt idx="1">
                  <c:v>10</c:v>
                </c:pt>
              </c:numCache>
            </c:numRef>
          </c:val>
          <c:extLst>
            <c:ext xmlns:c16="http://schemas.microsoft.com/office/drawing/2014/chart" uri="{C3380CC4-5D6E-409C-BE32-E72D297353CC}">
              <c16:uniqueId val="{00000000-29F7-47C5-8EA7-C59311F32FD4}"/>
            </c:ext>
          </c:extLst>
        </c:ser>
        <c:ser>
          <c:idx val="1"/>
          <c:order val="1"/>
          <c:tx>
            <c:strRef>
              <c:f>健康問題!$B$5</c:f>
              <c:strCache>
                <c:ptCount val="1"/>
                <c:pt idx="0">
                  <c:v>うつ病</c:v>
                </c:pt>
              </c:strCache>
            </c:strRef>
          </c:tx>
          <c:spPr>
            <a:pattFill prst="smGrid">
              <a:fgClr>
                <a:schemeClr val="accent2"/>
              </a:fgClr>
              <a:bgClr>
                <a:schemeClr val="bg1"/>
              </a:bgClr>
            </a:pattFill>
            <a:ln>
              <a:noFill/>
            </a:ln>
            <a:effectLst/>
          </c:spPr>
          <c:invertIfNegative val="0"/>
          <c:dLbls>
            <c:dLbl>
              <c:idx val="1"/>
              <c:layout>
                <c:manualLayout>
                  <c:x val="0.13099415204678364"/>
                  <c:y val="-2.54311399086013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F7-47C5-8EA7-C59311F32FD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健康問題!$C$3:$D$3</c:f>
              <c:strCache>
                <c:ptCount val="2"/>
                <c:pt idx="0">
                  <c:v>男性</c:v>
                </c:pt>
                <c:pt idx="1">
                  <c:v>女性</c:v>
                </c:pt>
              </c:strCache>
            </c:strRef>
          </c:cat>
          <c:val>
            <c:numRef>
              <c:f>健康問題!$C$5:$D$5</c:f>
              <c:numCache>
                <c:formatCode>General</c:formatCode>
                <c:ptCount val="2"/>
                <c:pt idx="0">
                  <c:v>33</c:v>
                </c:pt>
                <c:pt idx="1">
                  <c:v>25</c:v>
                </c:pt>
              </c:numCache>
            </c:numRef>
          </c:val>
          <c:extLst>
            <c:ext xmlns:c16="http://schemas.microsoft.com/office/drawing/2014/chart" uri="{C3380CC4-5D6E-409C-BE32-E72D297353CC}">
              <c16:uniqueId val="{00000002-29F7-47C5-8EA7-C59311F32FD4}"/>
            </c:ext>
          </c:extLst>
        </c:ser>
        <c:ser>
          <c:idx val="2"/>
          <c:order val="2"/>
          <c:tx>
            <c:strRef>
              <c:f>健康問題!$B$6</c:f>
              <c:strCache>
                <c:ptCount val="1"/>
                <c:pt idx="0">
                  <c:v>統合失調症</c:v>
                </c:pt>
              </c:strCache>
            </c:strRef>
          </c:tx>
          <c:spPr>
            <a:pattFill prst="smCheck">
              <a:fgClr>
                <a:schemeClr val="accent3"/>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健康問題!$C$3:$D$3</c:f>
              <c:strCache>
                <c:ptCount val="2"/>
                <c:pt idx="0">
                  <c:v>男性</c:v>
                </c:pt>
                <c:pt idx="1">
                  <c:v>女性</c:v>
                </c:pt>
              </c:strCache>
            </c:strRef>
          </c:cat>
          <c:val>
            <c:numRef>
              <c:f>健康問題!$C$6:$D$6</c:f>
              <c:numCache>
                <c:formatCode>General</c:formatCode>
                <c:ptCount val="2"/>
                <c:pt idx="0">
                  <c:v>-13</c:v>
                </c:pt>
                <c:pt idx="1">
                  <c:v>13</c:v>
                </c:pt>
              </c:numCache>
            </c:numRef>
          </c:val>
          <c:extLst>
            <c:ext xmlns:c16="http://schemas.microsoft.com/office/drawing/2014/chart" uri="{C3380CC4-5D6E-409C-BE32-E72D297353CC}">
              <c16:uniqueId val="{00000003-29F7-47C5-8EA7-C59311F32FD4}"/>
            </c:ext>
          </c:extLst>
        </c:ser>
        <c:ser>
          <c:idx val="3"/>
          <c:order val="3"/>
          <c:tx>
            <c:strRef>
              <c:f>健康問題!$B$7</c:f>
              <c:strCache>
                <c:ptCount val="1"/>
                <c:pt idx="0">
                  <c:v>ｱﾙｺｰﾙ依存症</c:v>
                </c:pt>
              </c:strCache>
            </c:strRef>
          </c:tx>
          <c:spPr>
            <a:pattFill prst="dkUpDiag">
              <a:fgClr>
                <a:srgbClr val="FFC000"/>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健康問題!$C$3:$D$3</c:f>
              <c:strCache>
                <c:ptCount val="2"/>
                <c:pt idx="0">
                  <c:v>男性</c:v>
                </c:pt>
                <c:pt idx="1">
                  <c:v>女性</c:v>
                </c:pt>
              </c:strCache>
            </c:strRef>
          </c:cat>
          <c:val>
            <c:numRef>
              <c:f>健康問題!$C$7:$D$7</c:f>
              <c:numCache>
                <c:formatCode>General</c:formatCode>
                <c:ptCount val="2"/>
                <c:pt idx="0">
                  <c:v>4</c:v>
                </c:pt>
                <c:pt idx="1">
                  <c:v>1</c:v>
                </c:pt>
              </c:numCache>
            </c:numRef>
          </c:val>
          <c:extLst>
            <c:ext xmlns:c16="http://schemas.microsoft.com/office/drawing/2014/chart" uri="{C3380CC4-5D6E-409C-BE32-E72D297353CC}">
              <c16:uniqueId val="{00000004-29F7-47C5-8EA7-C59311F32FD4}"/>
            </c:ext>
          </c:extLst>
        </c:ser>
        <c:ser>
          <c:idx val="4"/>
          <c:order val="4"/>
          <c:tx>
            <c:strRef>
              <c:f>健康問題!$B$8</c:f>
              <c:strCache>
                <c:ptCount val="1"/>
                <c:pt idx="0">
                  <c:v>薬物乱用</c:v>
                </c:pt>
              </c:strCache>
            </c:strRef>
          </c:tx>
          <c:spPr>
            <a:pattFill prst="zigZag">
              <a:fgClr>
                <a:schemeClr val="accent5"/>
              </a:fgClr>
              <a:bgClr>
                <a:schemeClr val="bg1"/>
              </a:bgClr>
            </a:pattFill>
            <a:ln>
              <a:noFill/>
            </a:ln>
            <a:effectLst/>
          </c:spPr>
          <c:invertIfNegative val="0"/>
          <c:dLbls>
            <c:dLbl>
              <c:idx val="0"/>
              <c:layout>
                <c:manualLayout>
                  <c:x val="0.12865497076023383"/>
                  <c:y val="-2.17980790548320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9F7-47C5-8EA7-C59311F32FD4}"/>
                </c:ext>
              </c:extLst>
            </c:dLbl>
            <c:dLbl>
              <c:idx val="1"/>
              <c:layout>
                <c:manualLayout>
                  <c:x val="-0.12631578947368421"/>
                  <c:y val="-2.54314259763851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9F7-47C5-8EA7-C59311F32FD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健康問題!$C$3:$D$3</c:f>
              <c:strCache>
                <c:ptCount val="2"/>
                <c:pt idx="0">
                  <c:v>男性</c:v>
                </c:pt>
                <c:pt idx="1">
                  <c:v>女性</c:v>
                </c:pt>
              </c:strCache>
            </c:strRef>
          </c:cat>
          <c:val>
            <c:numRef>
              <c:f>健康問題!$C$8:$D$8</c:f>
              <c:numCache>
                <c:formatCode>General</c:formatCode>
                <c:ptCount val="2"/>
                <c:pt idx="0">
                  <c:v>2</c:v>
                </c:pt>
                <c:pt idx="1">
                  <c:v>3</c:v>
                </c:pt>
              </c:numCache>
            </c:numRef>
          </c:val>
          <c:extLst>
            <c:ext xmlns:c16="http://schemas.microsoft.com/office/drawing/2014/chart" uri="{C3380CC4-5D6E-409C-BE32-E72D297353CC}">
              <c16:uniqueId val="{00000007-29F7-47C5-8EA7-C59311F32FD4}"/>
            </c:ext>
          </c:extLst>
        </c:ser>
        <c:ser>
          <c:idx val="5"/>
          <c:order val="5"/>
          <c:tx>
            <c:strRef>
              <c:f>健康問題!$B$9</c:f>
              <c:strCache>
                <c:ptCount val="1"/>
                <c:pt idx="0">
                  <c:v>その他の精神疾患</c:v>
                </c:pt>
              </c:strCache>
            </c:strRef>
          </c:tx>
          <c:spPr>
            <a:pattFill prst="narVert">
              <a:fgClr>
                <a:srgbClr val="00B050"/>
              </a:fgClr>
              <a:bgClr>
                <a:schemeClr val="bg1"/>
              </a:bgClr>
            </a:pattFill>
            <a:ln>
              <a:noFill/>
            </a:ln>
            <a:effectLst/>
          </c:spPr>
          <c:invertIfNegative val="0"/>
          <c:dLbls>
            <c:dLbl>
              <c:idx val="1"/>
              <c:layout>
                <c:manualLayout>
                  <c:x val="-1.7153797939226936E-16"/>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9F7-47C5-8EA7-C59311F32FD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健康問題!$C$3:$D$3</c:f>
              <c:strCache>
                <c:ptCount val="2"/>
                <c:pt idx="0">
                  <c:v>男性</c:v>
                </c:pt>
                <c:pt idx="1">
                  <c:v>女性</c:v>
                </c:pt>
              </c:strCache>
            </c:strRef>
          </c:cat>
          <c:val>
            <c:numRef>
              <c:f>健康問題!$C$9:$D$9</c:f>
              <c:numCache>
                <c:formatCode>General</c:formatCode>
                <c:ptCount val="2"/>
                <c:pt idx="0">
                  <c:v>5</c:v>
                </c:pt>
                <c:pt idx="1">
                  <c:v>26</c:v>
                </c:pt>
              </c:numCache>
            </c:numRef>
          </c:val>
          <c:extLst>
            <c:ext xmlns:c16="http://schemas.microsoft.com/office/drawing/2014/chart" uri="{C3380CC4-5D6E-409C-BE32-E72D297353CC}">
              <c16:uniqueId val="{00000009-29F7-47C5-8EA7-C59311F32FD4}"/>
            </c:ext>
          </c:extLst>
        </c:ser>
        <c:ser>
          <c:idx val="6"/>
          <c:order val="6"/>
          <c:tx>
            <c:strRef>
              <c:f>健康問題!$B$10</c:f>
              <c:strCache>
                <c:ptCount val="1"/>
                <c:pt idx="0">
                  <c:v>身体障害の悩み</c:v>
                </c:pt>
              </c:strCache>
            </c:strRef>
          </c:tx>
          <c:spPr>
            <a:pattFill prst="pct40">
              <a:fgClr>
                <a:srgbClr val="002060"/>
              </a:fgClr>
              <a:bgClr>
                <a:schemeClr val="bg1"/>
              </a:bgClr>
            </a:pattFill>
            <a:ln>
              <a:noFill/>
            </a:ln>
            <a:effectLst/>
          </c:spPr>
          <c:invertIfNegative val="0"/>
          <c:dLbls>
            <c:dLbl>
              <c:idx val="1"/>
              <c:layout>
                <c:manualLayout>
                  <c:x val="-8.5768989696134682E-17"/>
                  <c:y val="-2.2839158160512744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5.3964912280701757E-2"/>
                      <c:h val="7.2513613442960201E-2"/>
                    </c:manualLayout>
                  </c15:layout>
                </c:ext>
                <c:ext xmlns:c16="http://schemas.microsoft.com/office/drawing/2014/chart" uri="{C3380CC4-5D6E-409C-BE32-E72D297353CC}">
                  <c16:uniqueId val="{0000000A-29F7-47C5-8EA7-C59311F32FD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健康問題!$C$3:$D$3</c:f>
              <c:strCache>
                <c:ptCount val="2"/>
                <c:pt idx="0">
                  <c:v>男性</c:v>
                </c:pt>
                <c:pt idx="1">
                  <c:v>女性</c:v>
                </c:pt>
              </c:strCache>
            </c:strRef>
          </c:cat>
          <c:val>
            <c:numRef>
              <c:f>健康問題!$C$10:$D$10</c:f>
              <c:numCache>
                <c:formatCode>General</c:formatCode>
                <c:ptCount val="2"/>
                <c:pt idx="0">
                  <c:v>-3</c:v>
                </c:pt>
                <c:pt idx="1">
                  <c:v>-1</c:v>
                </c:pt>
              </c:numCache>
            </c:numRef>
          </c:val>
          <c:extLst>
            <c:ext xmlns:c16="http://schemas.microsoft.com/office/drawing/2014/chart" uri="{C3380CC4-5D6E-409C-BE32-E72D297353CC}">
              <c16:uniqueId val="{0000000B-29F7-47C5-8EA7-C59311F32FD4}"/>
            </c:ext>
          </c:extLst>
        </c:ser>
        <c:ser>
          <c:idx val="7"/>
          <c:order val="7"/>
          <c:tx>
            <c:strRef>
              <c:f>健康問題!$B$11</c:f>
              <c:strCache>
                <c:ptCount val="1"/>
                <c:pt idx="0">
                  <c:v>その他</c:v>
                </c:pt>
              </c:strCache>
            </c:strRef>
          </c:tx>
          <c:spPr>
            <a:pattFill prst="narHorz">
              <a:fgClr>
                <a:schemeClr val="accent2">
                  <a:lumMod val="50000"/>
                </a:schemeClr>
              </a:fgClr>
              <a:bgClr>
                <a:schemeClr val="bg1"/>
              </a:bgClr>
            </a:pattFill>
            <a:ln>
              <a:noFill/>
            </a:ln>
            <a:effectLst/>
          </c:spPr>
          <c:invertIfNegative val="0"/>
          <c:dLbls>
            <c:dLbl>
              <c:idx val="0"/>
              <c:layout>
                <c:manualLayout>
                  <c:x val="-2.3391812865497506E-3"/>
                  <c:y val="-4.35967302452316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9F7-47C5-8EA7-C59311F32FD4}"/>
                </c:ext>
              </c:extLst>
            </c:dLbl>
            <c:dLbl>
              <c:idx val="1"/>
              <c:layout>
                <c:manualLayout>
                  <c:x val="0"/>
                  <c:y val="-2.17983651226158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9F7-47C5-8EA7-C59311F32FD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健康問題!$C$3:$D$3</c:f>
              <c:strCache>
                <c:ptCount val="2"/>
                <c:pt idx="0">
                  <c:v>男性</c:v>
                </c:pt>
                <c:pt idx="1">
                  <c:v>女性</c:v>
                </c:pt>
              </c:strCache>
            </c:strRef>
          </c:cat>
          <c:val>
            <c:numRef>
              <c:f>健康問題!$C$11:$D$11</c:f>
              <c:numCache>
                <c:formatCode>General</c:formatCode>
                <c:ptCount val="2"/>
                <c:pt idx="0">
                  <c:v>8</c:v>
                </c:pt>
                <c:pt idx="1">
                  <c:v>5</c:v>
                </c:pt>
              </c:numCache>
            </c:numRef>
          </c:val>
          <c:extLst>
            <c:ext xmlns:c16="http://schemas.microsoft.com/office/drawing/2014/chart" uri="{C3380CC4-5D6E-409C-BE32-E72D297353CC}">
              <c16:uniqueId val="{0000000E-29F7-47C5-8EA7-C59311F32FD4}"/>
            </c:ext>
          </c:extLst>
        </c:ser>
        <c:dLbls>
          <c:showLegendKey val="0"/>
          <c:showVal val="0"/>
          <c:showCatName val="0"/>
          <c:showSerName val="0"/>
          <c:showPercent val="0"/>
          <c:showBubbleSize val="0"/>
        </c:dLbls>
        <c:gapWidth val="150"/>
        <c:overlap val="100"/>
        <c:axId val="798689792"/>
        <c:axId val="798684800"/>
      </c:barChart>
      <c:catAx>
        <c:axId val="798689792"/>
        <c:scaling>
          <c:orientation val="minMax"/>
        </c:scaling>
        <c:delete val="1"/>
        <c:axPos val="b"/>
        <c:numFmt formatCode="General" sourceLinked="1"/>
        <c:majorTickMark val="none"/>
        <c:minorTickMark val="none"/>
        <c:tickLblPos val="nextTo"/>
        <c:crossAx val="798684800"/>
        <c:crosses val="autoZero"/>
        <c:auto val="1"/>
        <c:lblAlgn val="ctr"/>
        <c:lblOffset val="100"/>
        <c:noMultiLvlLbl val="0"/>
      </c:catAx>
      <c:valAx>
        <c:axId val="798684800"/>
        <c:scaling>
          <c:orientation val="minMax"/>
          <c:max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798689792"/>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ja-JP" sz="2400" dirty="0"/>
              <a:t>年齢階級別自殺者数</a:t>
            </a:r>
            <a:r>
              <a:rPr lang="ja-JP" altLang="en-US" sz="2400" dirty="0"/>
              <a:t>　大阪・男性</a:t>
            </a:r>
            <a:endParaRPr lang="ja-JP" sz="2400" dirty="0"/>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endParaRPr lang="ja-JP"/>
        </a:p>
      </c:txPr>
    </c:title>
    <c:autoTitleDeleted val="0"/>
    <c:plotArea>
      <c:layout/>
      <c:barChart>
        <c:barDir val="col"/>
        <c:grouping val="stacked"/>
        <c:varyColors val="0"/>
        <c:ser>
          <c:idx val="0"/>
          <c:order val="0"/>
          <c:tx>
            <c:strRef>
              <c:f>グラフ作成用男性!$E$3</c:f>
              <c:strCache>
                <c:ptCount val="1"/>
                <c:pt idx="0">
                  <c:v>20歳未満</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グラフ作成用男性!$B$16:$B$25</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グラフ作成用男性!$E$16:$E$25</c:f>
              <c:numCache>
                <c:formatCode>General</c:formatCode>
                <c:ptCount val="10"/>
                <c:pt idx="0">
                  <c:v>15</c:v>
                </c:pt>
                <c:pt idx="1">
                  <c:v>6</c:v>
                </c:pt>
                <c:pt idx="2">
                  <c:v>9</c:v>
                </c:pt>
                <c:pt idx="3">
                  <c:v>5</c:v>
                </c:pt>
                <c:pt idx="4">
                  <c:v>15</c:v>
                </c:pt>
                <c:pt idx="5">
                  <c:v>17</c:v>
                </c:pt>
                <c:pt idx="6">
                  <c:v>16</c:v>
                </c:pt>
                <c:pt idx="7">
                  <c:v>28</c:v>
                </c:pt>
                <c:pt idx="8">
                  <c:v>32</c:v>
                </c:pt>
                <c:pt idx="9">
                  <c:v>33</c:v>
                </c:pt>
              </c:numCache>
            </c:numRef>
          </c:val>
          <c:extLst>
            <c:ext xmlns:c16="http://schemas.microsoft.com/office/drawing/2014/chart" uri="{C3380CC4-5D6E-409C-BE32-E72D297353CC}">
              <c16:uniqueId val="{00000000-5C43-4354-B760-FEAC7B5F072C}"/>
            </c:ext>
          </c:extLst>
        </c:ser>
        <c:ser>
          <c:idx val="1"/>
          <c:order val="1"/>
          <c:tx>
            <c:strRef>
              <c:f>グラフ作成用男性!$F$3</c:f>
              <c:strCache>
                <c:ptCount val="1"/>
                <c:pt idx="0">
                  <c:v>20-29歳</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グラフ作成用男性!$B$16:$B$25</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グラフ作成用男性!$F$16:$F$25</c:f>
              <c:numCache>
                <c:formatCode>General</c:formatCode>
                <c:ptCount val="10"/>
                <c:pt idx="0">
                  <c:v>123</c:v>
                </c:pt>
                <c:pt idx="1">
                  <c:v>102</c:v>
                </c:pt>
                <c:pt idx="2">
                  <c:v>73</c:v>
                </c:pt>
                <c:pt idx="3">
                  <c:v>83</c:v>
                </c:pt>
                <c:pt idx="4">
                  <c:v>81</c:v>
                </c:pt>
                <c:pt idx="5">
                  <c:v>79</c:v>
                </c:pt>
                <c:pt idx="6">
                  <c:v>91</c:v>
                </c:pt>
                <c:pt idx="7">
                  <c:v>93</c:v>
                </c:pt>
                <c:pt idx="8">
                  <c:v>98</c:v>
                </c:pt>
                <c:pt idx="9">
                  <c:v>80</c:v>
                </c:pt>
              </c:numCache>
            </c:numRef>
          </c:val>
          <c:extLst>
            <c:ext xmlns:c16="http://schemas.microsoft.com/office/drawing/2014/chart" uri="{C3380CC4-5D6E-409C-BE32-E72D297353CC}">
              <c16:uniqueId val="{00000001-5C43-4354-B760-FEAC7B5F072C}"/>
            </c:ext>
          </c:extLst>
        </c:ser>
        <c:ser>
          <c:idx val="2"/>
          <c:order val="2"/>
          <c:tx>
            <c:strRef>
              <c:f>グラフ作成用男性!$G$3</c:f>
              <c:strCache>
                <c:ptCount val="1"/>
                <c:pt idx="0">
                  <c:v>30-39歳</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グラフ作成用男性!$B$16:$B$25</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グラフ作成用男性!$G$16:$G$25</c:f>
              <c:numCache>
                <c:formatCode>General</c:formatCode>
                <c:ptCount val="10"/>
                <c:pt idx="0">
                  <c:v>158</c:v>
                </c:pt>
                <c:pt idx="1">
                  <c:v>133</c:v>
                </c:pt>
                <c:pt idx="2">
                  <c:v>101</c:v>
                </c:pt>
                <c:pt idx="3">
                  <c:v>111</c:v>
                </c:pt>
                <c:pt idx="4">
                  <c:v>111</c:v>
                </c:pt>
                <c:pt idx="5">
                  <c:v>107</c:v>
                </c:pt>
                <c:pt idx="6">
                  <c:v>101</c:v>
                </c:pt>
                <c:pt idx="7">
                  <c:v>91</c:v>
                </c:pt>
                <c:pt idx="8">
                  <c:v>119</c:v>
                </c:pt>
                <c:pt idx="9">
                  <c:v>95</c:v>
                </c:pt>
              </c:numCache>
            </c:numRef>
          </c:val>
          <c:extLst>
            <c:ext xmlns:c16="http://schemas.microsoft.com/office/drawing/2014/chart" uri="{C3380CC4-5D6E-409C-BE32-E72D297353CC}">
              <c16:uniqueId val="{00000002-5C43-4354-B760-FEAC7B5F072C}"/>
            </c:ext>
          </c:extLst>
        </c:ser>
        <c:ser>
          <c:idx val="3"/>
          <c:order val="3"/>
          <c:tx>
            <c:strRef>
              <c:f>グラフ作成用男性!$H$3</c:f>
              <c:strCache>
                <c:ptCount val="1"/>
                <c:pt idx="0">
                  <c:v>40-49歳</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グラフ作成用男性!$B$16:$B$25</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グラフ作成用男性!$H$16:$H$25</c:f>
              <c:numCache>
                <c:formatCode>General</c:formatCode>
                <c:ptCount val="10"/>
                <c:pt idx="0">
                  <c:v>230</c:v>
                </c:pt>
                <c:pt idx="1">
                  <c:v>192</c:v>
                </c:pt>
                <c:pt idx="2">
                  <c:v>167</c:v>
                </c:pt>
                <c:pt idx="3">
                  <c:v>179</c:v>
                </c:pt>
                <c:pt idx="4">
                  <c:v>149</c:v>
                </c:pt>
                <c:pt idx="5">
                  <c:v>141</c:v>
                </c:pt>
                <c:pt idx="6">
                  <c:v>133</c:v>
                </c:pt>
                <c:pt idx="7">
                  <c:v>140</c:v>
                </c:pt>
                <c:pt idx="8">
                  <c:v>133</c:v>
                </c:pt>
                <c:pt idx="9">
                  <c:v>155</c:v>
                </c:pt>
              </c:numCache>
            </c:numRef>
          </c:val>
          <c:extLst>
            <c:ext xmlns:c16="http://schemas.microsoft.com/office/drawing/2014/chart" uri="{C3380CC4-5D6E-409C-BE32-E72D297353CC}">
              <c16:uniqueId val="{00000003-5C43-4354-B760-FEAC7B5F072C}"/>
            </c:ext>
          </c:extLst>
        </c:ser>
        <c:ser>
          <c:idx val="4"/>
          <c:order val="4"/>
          <c:tx>
            <c:strRef>
              <c:f>グラフ作成用男性!$I$3</c:f>
              <c:strCache>
                <c:ptCount val="1"/>
                <c:pt idx="0">
                  <c:v>50-59歳</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グラフ作成用男性!$B$16:$B$25</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グラフ作成用男性!$I$16:$I$25</c:f>
              <c:numCache>
                <c:formatCode>General</c:formatCode>
                <c:ptCount val="10"/>
                <c:pt idx="0">
                  <c:v>201</c:v>
                </c:pt>
                <c:pt idx="1">
                  <c:v>162</c:v>
                </c:pt>
                <c:pt idx="2">
                  <c:v>146</c:v>
                </c:pt>
                <c:pt idx="3">
                  <c:v>153</c:v>
                </c:pt>
                <c:pt idx="4">
                  <c:v>124</c:v>
                </c:pt>
                <c:pt idx="5">
                  <c:v>125</c:v>
                </c:pt>
                <c:pt idx="6">
                  <c:v>146</c:v>
                </c:pt>
                <c:pt idx="7">
                  <c:v>151</c:v>
                </c:pt>
                <c:pt idx="8">
                  <c:v>146</c:v>
                </c:pt>
                <c:pt idx="9">
                  <c:v>153</c:v>
                </c:pt>
              </c:numCache>
            </c:numRef>
          </c:val>
          <c:extLst>
            <c:ext xmlns:c16="http://schemas.microsoft.com/office/drawing/2014/chart" uri="{C3380CC4-5D6E-409C-BE32-E72D297353CC}">
              <c16:uniqueId val="{00000004-5C43-4354-B760-FEAC7B5F072C}"/>
            </c:ext>
          </c:extLst>
        </c:ser>
        <c:ser>
          <c:idx val="5"/>
          <c:order val="5"/>
          <c:tx>
            <c:strRef>
              <c:f>グラフ作成用男性!$J$3</c:f>
              <c:strCache>
                <c:ptCount val="1"/>
                <c:pt idx="0">
                  <c:v>60-69歳</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グラフ作成用男性!$B$16:$B$25</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グラフ作成用男性!$J$16:$J$25</c:f>
              <c:numCache>
                <c:formatCode>General</c:formatCode>
                <c:ptCount val="10"/>
                <c:pt idx="0">
                  <c:v>212</c:v>
                </c:pt>
                <c:pt idx="1">
                  <c:v>192</c:v>
                </c:pt>
                <c:pt idx="2">
                  <c:v>173</c:v>
                </c:pt>
                <c:pt idx="3">
                  <c:v>127</c:v>
                </c:pt>
                <c:pt idx="4">
                  <c:v>153</c:v>
                </c:pt>
                <c:pt idx="5">
                  <c:v>128</c:v>
                </c:pt>
                <c:pt idx="6">
                  <c:v>103</c:v>
                </c:pt>
                <c:pt idx="7">
                  <c:v>104</c:v>
                </c:pt>
                <c:pt idx="8">
                  <c:v>140</c:v>
                </c:pt>
                <c:pt idx="9">
                  <c:v>110</c:v>
                </c:pt>
              </c:numCache>
            </c:numRef>
          </c:val>
          <c:extLst>
            <c:ext xmlns:c16="http://schemas.microsoft.com/office/drawing/2014/chart" uri="{C3380CC4-5D6E-409C-BE32-E72D297353CC}">
              <c16:uniqueId val="{00000005-5C43-4354-B760-FEAC7B5F072C}"/>
            </c:ext>
          </c:extLst>
        </c:ser>
        <c:ser>
          <c:idx val="6"/>
          <c:order val="6"/>
          <c:tx>
            <c:strRef>
              <c:f>グラフ作成用男性!$K$3</c:f>
              <c:strCache>
                <c:ptCount val="1"/>
                <c:pt idx="0">
                  <c:v>70-79歳</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グラフ作成用男性!$B$16:$B$25</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グラフ作成用男性!$K$16:$K$25</c:f>
              <c:numCache>
                <c:formatCode>General</c:formatCode>
                <c:ptCount val="10"/>
                <c:pt idx="0">
                  <c:v>162</c:v>
                </c:pt>
                <c:pt idx="1">
                  <c:v>174</c:v>
                </c:pt>
                <c:pt idx="2">
                  <c:v>126</c:v>
                </c:pt>
                <c:pt idx="3">
                  <c:v>145</c:v>
                </c:pt>
                <c:pt idx="4">
                  <c:v>113</c:v>
                </c:pt>
                <c:pt idx="5">
                  <c:v>121</c:v>
                </c:pt>
                <c:pt idx="6">
                  <c:v>130</c:v>
                </c:pt>
                <c:pt idx="7">
                  <c:v>129</c:v>
                </c:pt>
                <c:pt idx="8">
                  <c:v>134</c:v>
                </c:pt>
                <c:pt idx="9">
                  <c:v>142</c:v>
                </c:pt>
              </c:numCache>
            </c:numRef>
          </c:val>
          <c:extLst>
            <c:ext xmlns:c16="http://schemas.microsoft.com/office/drawing/2014/chart" uri="{C3380CC4-5D6E-409C-BE32-E72D297353CC}">
              <c16:uniqueId val="{00000006-5C43-4354-B760-FEAC7B5F072C}"/>
            </c:ext>
          </c:extLst>
        </c:ser>
        <c:ser>
          <c:idx val="7"/>
          <c:order val="7"/>
          <c:tx>
            <c:strRef>
              <c:f>グラフ作成用男性!$L$3</c:f>
              <c:strCache>
                <c:ptCount val="1"/>
                <c:pt idx="0">
                  <c:v>80歳以上</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グラフ作成用男性!$B$16:$B$25</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グラフ作成用男性!$L$16:$L$25</c:f>
              <c:numCache>
                <c:formatCode>General</c:formatCode>
                <c:ptCount val="10"/>
                <c:pt idx="0">
                  <c:v>62</c:v>
                </c:pt>
                <c:pt idx="1">
                  <c:v>62</c:v>
                </c:pt>
                <c:pt idx="2">
                  <c:v>76</c:v>
                </c:pt>
                <c:pt idx="3">
                  <c:v>57</c:v>
                </c:pt>
                <c:pt idx="4">
                  <c:v>68</c:v>
                </c:pt>
                <c:pt idx="5">
                  <c:v>71</c:v>
                </c:pt>
                <c:pt idx="6">
                  <c:v>94</c:v>
                </c:pt>
                <c:pt idx="7">
                  <c:v>68</c:v>
                </c:pt>
                <c:pt idx="8">
                  <c:v>79</c:v>
                </c:pt>
                <c:pt idx="9">
                  <c:v>96</c:v>
                </c:pt>
              </c:numCache>
            </c:numRef>
          </c:val>
          <c:extLst>
            <c:ext xmlns:c16="http://schemas.microsoft.com/office/drawing/2014/chart" uri="{C3380CC4-5D6E-409C-BE32-E72D297353CC}">
              <c16:uniqueId val="{00000007-5C43-4354-B760-FEAC7B5F072C}"/>
            </c:ext>
          </c:extLst>
        </c:ser>
        <c:ser>
          <c:idx val="8"/>
          <c:order val="8"/>
          <c:tx>
            <c:strRef>
              <c:f>グラフ作成用男性!$M$3</c:f>
              <c:strCache>
                <c:ptCount val="1"/>
                <c:pt idx="0">
                  <c:v>不詳</c:v>
                </c:pt>
              </c:strCache>
            </c:strRef>
          </c:tx>
          <c:spPr>
            <a:solidFill>
              <a:schemeClr val="accent3">
                <a:lumMod val="60000"/>
              </a:schemeClr>
            </a:solidFill>
            <a:ln>
              <a:noFill/>
            </a:ln>
            <a:effectLst/>
          </c:spPr>
          <c:invertIfNegative val="0"/>
          <c:cat>
            <c:strRef>
              <c:f>グラフ作成用男性!$B$16:$B$25</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グラフ作成用男性!$M$16:$M$25</c:f>
              <c:numCache>
                <c:formatCode>General</c:formatCode>
                <c:ptCount val="10"/>
                <c:pt idx="0">
                  <c:v>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8-5C43-4354-B760-FEAC7B5F072C}"/>
            </c:ext>
          </c:extLst>
        </c:ser>
        <c:dLbls>
          <c:showLegendKey val="0"/>
          <c:showVal val="0"/>
          <c:showCatName val="0"/>
          <c:showSerName val="0"/>
          <c:showPercent val="0"/>
          <c:showBubbleSize val="0"/>
        </c:dLbls>
        <c:gapWidth val="219"/>
        <c:overlap val="100"/>
        <c:serLines>
          <c:spPr>
            <a:ln w="9525" cap="flat" cmpd="sng" algn="ctr">
              <a:solidFill>
                <a:schemeClr val="tx1">
                  <a:lumMod val="35000"/>
                  <a:lumOff val="65000"/>
                </a:schemeClr>
              </a:solidFill>
              <a:round/>
            </a:ln>
            <a:effectLst/>
          </c:spPr>
        </c:serLines>
        <c:axId val="1497624607"/>
        <c:axId val="1497625023"/>
      </c:barChart>
      <c:catAx>
        <c:axId val="1497624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ja-JP"/>
          </a:p>
        </c:txPr>
        <c:crossAx val="1497625023"/>
        <c:crosses val="autoZero"/>
        <c:auto val="1"/>
        <c:lblAlgn val="ctr"/>
        <c:lblOffset val="100"/>
        <c:noMultiLvlLbl val="0"/>
      </c:catAx>
      <c:valAx>
        <c:axId val="1497625023"/>
        <c:scaling>
          <c:orientation val="minMax"/>
          <c:max val="12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1497624607"/>
        <c:crosses val="autoZero"/>
        <c:crossBetween val="between"/>
        <c:majorUnit val="100"/>
      </c:valAx>
      <c:spPr>
        <a:noFill/>
        <a:ln>
          <a:noFill/>
        </a:ln>
        <a:effectLst/>
      </c:spPr>
    </c:plotArea>
    <c:legend>
      <c:legendPos val="r"/>
      <c:layout>
        <c:manualLayout>
          <c:xMode val="edge"/>
          <c:yMode val="edge"/>
          <c:x val="0.92972971452161002"/>
          <c:y val="0.34220845544830003"/>
          <c:w val="6.269088120080954E-2"/>
          <c:h val="0.62855597143190678"/>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b="1">
          <a:solidFill>
            <a:schemeClr val="tx1"/>
          </a:solidFill>
        </a:defRPr>
      </a:pPr>
      <a:endParaRPr lang="ja-JP"/>
    </a:p>
  </c:txPr>
  <c:externalData r:id="rId3">
    <c:autoUpdate val="0"/>
  </c:externalData>
  <c:userShapes r:id="rId4"/>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r>
              <a:rPr lang="ja-JP" altLang="en-US" sz="1000">
                <a:latin typeface="ＭＳ Ｐゴシック" panose="020B0600070205080204" pitchFamily="50" charset="-128"/>
                <a:ea typeface="ＭＳ Ｐゴシック" panose="020B0600070205080204" pitchFamily="50" charset="-128"/>
              </a:rPr>
              <a:t>男性</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barChart>
        <c:barDir val="col"/>
        <c:grouping val="stacked"/>
        <c:varyColors val="0"/>
        <c:ser>
          <c:idx val="0"/>
          <c:order val="0"/>
          <c:tx>
            <c:strRef>
              <c:f>健康問題!$B$18</c:f>
              <c:strCache>
                <c:ptCount val="1"/>
                <c:pt idx="0">
                  <c:v>身体の病気</c:v>
                </c:pt>
              </c:strCache>
            </c:strRef>
          </c:tx>
          <c:spPr>
            <a:solidFill>
              <a:schemeClr val="accent1">
                <a:lumMod val="60000"/>
                <a:lumOff val="4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6B46-4C54-9C0C-113DD61C4E5F}"/>
                </c:ext>
              </c:extLst>
            </c:dLbl>
            <c:dLbl>
              <c:idx val="1"/>
              <c:layout>
                <c:manualLayout>
                  <c:x val="-4.4211751018033763E-2"/>
                  <c:y val="-3.260869565217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46-4C54-9C0C-113DD61C4E5F}"/>
                </c:ext>
              </c:extLst>
            </c:dLbl>
            <c:dLbl>
              <c:idx val="4"/>
              <c:layout>
                <c:manualLayout>
                  <c:x val="-3.4904013961605584E-2"/>
                  <c:y val="-7.24637681159413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46-4C54-9C0C-113DD61C4E5F}"/>
                </c:ext>
              </c:extLst>
            </c:dLbl>
            <c:dLbl>
              <c:idx val="5"/>
              <c:delete val="1"/>
              <c:extLst>
                <c:ext xmlns:c15="http://schemas.microsoft.com/office/drawing/2012/chart" uri="{CE6537A1-D6FC-4f65-9D91-7224C49458BB}"/>
                <c:ext xmlns:c16="http://schemas.microsoft.com/office/drawing/2014/chart" uri="{C3380CC4-5D6E-409C-BE32-E72D297353CC}">
                  <c16:uniqueId val="{00000003-6B46-4C54-9C0C-113DD61C4E5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健康問題!$C$18:$J$18</c:f>
              <c:numCache>
                <c:formatCode>0</c:formatCode>
                <c:ptCount val="8"/>
                <c:pt idx="0">
                  <c:v>0</c:v>
                </c:pt>
                <c:pt idx="1">
                  <c:v>-1.2000000000000002</c:v>
                </c:pt>
                <c:pt idx="2">
                  <c:v>1.5999999999999996</c:v>
                </c:pt>
                <c:pt idx="3">
                  <c:v>-5.1999999999999993</c:v>
                </c:pt>
                <c:pt idx="4">
                  <c:v>-2.1999999999999993</c:v>
                </c:pt>
                <c:pt idx="5">
                  <c:v>0</c:v>
                </c:pt>
                <c:pt idx="6">
                  <c:v>6</c:v>
                </c:pt>
                <c:pt idx="7">
                  <c:v>5.7999999999999972</c:v>
                </c:pt>
              </c:numCache>
            </c:numRef>
          </c:val>
          <c:extLst>
            <c:ext xmlns:c16="http://schemas.microsoft.com/office/drawing/2014/chart" uri="{C3380CC4-5D6E-409C-BE32-E72D297353CC}">
              <c16:uniqueId val="{00000004-6B46-4C54-9C0C-113DD61C4E5F}"/>
            </c:ext>
          </c:extLst>
        </c:ser>
        <c:ser>
          <c:idx val="1"/>
          <c:order val="1"/>
          <c:tx>
            <c:strRef>
              <c:f>健康問題!$B$19</c:f>
              <c:strCache>
                <c:ptCount val="1"/>
                <c:pt idx="0">
                  <c:v>うつ病</c:v>
                </c:pt>
              </c:strCache>
            </c:strRef>
          </c:tx>
          <c:spPr>
            <a:pattFill prst="smGrid">
              <a:fgClr>
                <a:schemeClr val="accent2"/>
              </a:fgClr>
              <a:bgClr>
                <a:schemeClr val="bg1"/>
              </a:bgClr>
            </a:pattFill>
            <a:ln>
              <a:noFill/>
            </a:ln>
            <a:effectLst/>
          </c:spPr>
          <c:invertIfNegative val="0"/>
          <c:dLbls>
            <c:dLbl>
              <c:idx val="7"/>
              <c:layout>
                <c:manualLayout>
                  <c:x val="1.8615474112856311E-2"/>
                  <c:y val="-2.8985507246376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46-4C54-9C0C-113DD61C4E5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健康問題!$C$19:$J$19</c:f>
              <c:numCache>
                <c:formatCode>0</c:formatCode>
                <c:ptCount val="8"/>
                <c:pt idx="0">
                  <c:v>4</c:v>
                </c:pt>
                <c:pt idx="1">
                  <c:v>2.8000000000000007</c:v>
                </c:pt>
                <c:pt idx="2">
                  <c:v>4.3999999999999986</c:v>
                </c:pt>
                <c:pt idx="3">
                  <c:v>-10</c:v>
                </c:pt>
                <c:pt idx="4">
                  <c:v>14.200000000000003</c:v>
                </c:pt>
                <c:pt idx="5">
                  <c:v>13.8</c:v>
                </c:pt>
                <c:pt idx="6">
                  <c:v>4.1999999999999993</c:v>
                </c:pt>
                <c:pt idx="7">
                  <c:v>-0.59999999999999964</c:v>
                </c:pt>
              </c:numCache>
            </c:numRef>
          </c:val>
          <c:extLst>
            <c:ext xmlns:c16="http://schemas.microsoft.com/office/drawing/2014/chart" uri="{C3380CC4-5D6E-409C-BE32-E72D297353CC}">
              <c16:uniqueId val="{00000006-6B46-4C54-9C0C-113DD61C4E5F}"/>
            </c:ext>
          </c:extLst>
        </c:ser>
        <c:ser>
          <c:idx val="2"/>
          <c:order val="2"/>
          <c:tx>
            <c:strRef>
              <c:f>健康問題!$B$20</c:f>
              <c:strCache>
                <c:ptCount val="1"/>
                <c:pt idx="0">
                  <c:v>統合失調症</c:v>
                </c:pt>
              </c:strCache>
            </c:strRef>
          </c:tx>
          <c:spPr>
            <a:pattFill prst="smCheck">
              <a:fgClr>
                <a:schemeClr val="accent3"/>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6B46-4C54-9C0C-113DD61C4E5F}"/>
                </c:ext>
              </c:extLst>
            </c:dLbl>
            <c:dLbl>
              <c:idx val="4"/>
              <c:layout>
                <c:manualLayout>
                  <c:x val="3.0250145433391506E-2"/>
                  <c:y val="-3.62318840579716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B46-4C54-9C0C-113DD61C4E5F}"/>
                </c:ext>
              </c:extLst>
            </c:dLbl>
            <c:dLbl>
              <c:idx val="5"/>
              <c:delete val="1"/>
              <c:extLst>
                <c:ext xmlns:c15="http://schemas.microsoft.com/office/drawing/2012/chart" uri="{CE6537A1-D6FC-4f65-9D91-7224C49458BB}"/>
                <c:ext xmlns:c16="http://schemas.microsoft.com/office/drawing/2014/chart" uri="{C3380CC4-5D6E-409C-BE32-E72D297353CC}">
                  <c16:uniqueId val="{00000009-6B46-4C54-9C0C-113DD61C4E5F}"/>
                </c:ext>
              </c:extLst>
            </c:dLbl>
            <c:dLbl>
              <c:idx val="7"/>
              <c:delete val="1"/>
              <c:extLst>
                <c:ext xmlns:c15="http://schemas.microsoft.com/office/drawing/2012/chart" uri="{CE6537A1-D6FC-4f65-9D91-7224C49458BB}"/>
                <c:ext xmlns:c16="http://schemas.microsoft.com/office/drawing/2014/chart" uri="{C3380CC4-5D6E-409C-BE32-E72D297353CC}">
                  <c16:uniqueId val="{0000000A-6B46-4C54-9C0C-113DD61C4E5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健康問題!$C$20:$J$20</c:f>
              <c:numCache>
                <c:formatCode>0</c:formatCode>
                <c:ptCount val="8"/>
                <c:pt idx="0">
                  <c:v>0</c:v>
                </c:pt>
                <c:pt idx="1">
                  <c:v>-4.8</c:v>
                </c:pt>
                <c:pt idx="2">
                  <c:v>-4.5999999999999996</c:v>
                </c:pt>
                <c:pt idx="3">
                  <c:v>-4.4000000000000004</c:v>
                </c:pt>
                <c:pt idx="4">
                  <c:v>-1.4000000000000004</c:v>
                </c:pt>
                <c:pt idx="5">
                  <c:v>0</c:v>
                </c:pt>
                <c:pt idx="6">
                  <c:v>2.4</c:v>
                </c:pt>
                <c:pt idx="7">
                  <c:v>0</c:v>
                </c:pt>
              </c:numCache>
            </c:numRef>
          </c:val>
          <c:extLst>
            <c:ext xmlns:c16="http://schemas.microsoft.com/office/drawing/2014/chart" uri="{C3380CC4-5D6E-409C-BE32-E72D297353CC}">
              <c16:uniqueId val="{0000000B-6B46-4C54-9C0C-113DD61C4E5F}"/>
            </c:ext>
          </c:extLst>
        </c:ser>
        <c:ser>
          <c:idx val="3"/>
          <c:order val="3"/>
          <c:tx>
            <c:strRef>
              <c:f>健康問題!$B$21</c:f>
              <c:strCache>
                <c:ptCount val="1"/>
                <c:pt idx="0">
                  <c:v>ｱﾙｺｰﾙ依存症</c:v>
                </c:pt>
              </c:strCache>
            </c:strRef>
          </c:tx>
          <c:spPr>
            <a:pattFill prst="dkUpDiag">
              <a:fgClr>
                <a:srgbClr val="FFC000"/>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6B46-4C54-9C0C-113DD61C4E5F}"/>
                </c:ext>
              </c:extLst>
            </c:dLbl>
            <c:dLbl>
              <c:idx val="6"/>
              <c:delete val="1"/>
              <c:extLst>
                <c:ext xmlns:c15="http://schemas.microsoft.com/office/drawing/2012/chart" uri="{CE6537A1-D6FC-4f65-9D91-7224C49458BB}"/>
                <c:ext xmlns:c16="http://schemas.microsoft.com/office/drawing/2014/chart" uri="{C3380CC4-5D6E-409C-BE32-E72D297353CC}">
                  <c16:uniqueId val="{0000000D-6B46-4C54-9C0C-113DD61C4E5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健康問題!$C$21:$J$21</c:f>
              <c:numCache>
                <c:formatCode>0</c:formatCode>
                <c:ptCount val="8"/>
                <c:pt idx="0">
                  <c:v>0</c:v>
                </c:pt>
                <c:pt idx="1">
                  <c:v>1.4</c:v>
                </c:pt>
                <c:pt idx="2">
                  <c:v>-1.7999999999999998</c:v>
                </c:pt>
                <c:pt idx="3">
                  <c:v>-0.59999999999999964</c:v>
                </c:pt>
                <c:pt idx="4">
                  <c:v>1.2000000000000002</c:v>
                </c:pt>
                <c:pt idx="5">
                  <c:v>2.2000000000000002</c:v>
                </c:pt>
                <c:pt idx="6">
                  <c:v>0</c:v>
                </c:pt>
                <c:pt idx="7">
                  <c:v>0.8</c:v>
                </c:pt>
              </c:numCache>
            </c:numRef>
          </c:val>
          <c:extLst>
            <c:ext xmlns:c16="http://schemas.microsoft.com/office/drawing/2014/chart" uri="{C3380CC4-5D6E-409C-BE32-E72D297353CC}">
              <c16:uniqueId val="{0000000E-6B46-4C54-9C0C-113DD61C4E5F}"/>
            </c:ext>
          </c:extLst>
        </c:ser>
        <c:ser>
          <c:idx val="4"/>
          <c:order val="4"/>
          <c:tx>
            <c:strRef>
              <c:f>健康問題!$B$22</c:f>
              <c:strCache>
                <c:ptCount val="1"/>
                <c:pt idx="0">
                  <c:v>薬物乱用</c:v>
                </c:pt>
              </c:strCache>
            </c:strRef>
          </c:tx>
          <c:spPr>
            <a:pattFill prst="zigZag">
              <a:fgClr>
                <a:schemeClr val="accent5"/>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F-6B46-4C54-9C0C-113DD61C4E5F}"/>
                </c:ext>
              </c:extLst>
            </c:dLbl>
            <c:dLbl>
              <c:idx val="1"/>
              <c:delete val="1"/>
              <c:extLst>
                <c:ext xmlns:c15="http://schemas.microsoft.com/office/drawing/2012/chart" uri="{CE6537A1-D6FC-4f65-9D91-7224C49458BB}"/>
                <c:ext xmlns:c16="http://schemas.microsoft.com/office/drawing/2014/chart" uri="{C3380CC4-5D6E-409C-BE32-E72D297353CC}">
                  <c16:uniqueId val="{00000010-6B46-4C54-9C0C-113DD61C4E5F}"/>
                </c:ext>
              </c:extLst>
            </c:dLbl>
            <c:dLbl>
              <c:idx val="2"/>
              <c:delete val="1"/>
              <c:extLst>
                <c:ext xmlns:c15="http://schemas.microsoft.com/office/drawing/2012/chart" uri="{CE6537A1-D6FC-4f65-9D91-7224C49458BB}"/>
                <c:ext xmlns:c16="http://schemas.microsoft.com/office/drawing/2014/chart" uri="{C3380CC4-5D6E-409C-BE32-E72D297353CC}">
                  <c16:uniqueId val="{00000011-6B46-4C54-9C0C-113DD61C4E5F}"/>
                </c:ext>
              </c:extLst>
            </c:dLbl>
            <c:dLbl>
              <c:idx val="3"/>
              <c:layout>
                <c:manualLayout>
                  <c:x val="1.6288539848749273E-2"/>
                  <c:y val="-4.34782608695652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B46-4C54-9C0C-113DD61C4E5F}"/>
                </c:ext>
              </c:extLst>
            </c:dLbl>
            <c:dLbl>
              <c:idx val="4"/>
              <c:delete val="1"/>
              <c:extLst>
                <c:ext xmlns:c15="http://schemas.microsoft.com/office/drawing/2012/chart" uri="{CE6537A1-D6FC-4f65-9D91-7224C49458BB}"/>
                <c:ext xmlns:c16="http://schemas.microsoft.com/office/drawing/2014/chart" uri="{C3380CC4-5D6E-409C-BE32-E72D297353CC}">
                  <c16:uniqueId val="{00000013-6B46-4C54-9C0C-113DD61C4E5F}"/>
                </c:ext>
              </c:extLst>
            </c:dLbl>
            <c:dLbl>
              <c:idx val="5"/>
              <c:layout>
                <c:manualLayout>
                  <c:x val="-3.955788248981975E-2"/>
                  <c:y val="-3.62318840579710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B46-4C54-9C0C-113DD61C4E5F}"/>
                </c:ext>
              </c:extLst>
            </c:dLbl>
            <c:dLbl>
              <c:idx val="6"/>
              <c:layout>
                <c:manualLayout>
                  <c:x val="4.8865619546247817E-2"/>
                  <c:y val="-3.9855072463768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B46-4C54-9C0C-113DD61C4E5F}"/>
                </c:ext>
              </c:extLst>
            </c:dLbl>
            <c:dLbl>
              <c:idx val="7"/>
              <c:delete val="1"/>
              <c:extLst>
                <c:ext xmlns:c15="http://schemas.microsoft.com/office/drawing/2012/chart" uri="{CE6537A1-D6FC-4f65-9D91-7224C49458BB}"/>
                <c:ext xmlns:c16="http://schemas.microsoft.com/office/drawing/2014/chart" uri="{C3380CC4-5D6E-409C-BE32-E72D297353CC}">
                  <c16:uniqueId val="{00000016-6B46-4C54-9C0C-113DD61C4E5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健康問題!$C$22:$J$22</c:f>
              <c:numCache>
                <c:formatCode>0</c:formatCode>
                <c:ptCount val="8"/>
                <c:pt idx="0">
                  <c:v>0</c:v>
                </c:pt>
                <c:pt idx="1">
                  <c:v>0</c:v>
                </c:pt>
                <c:pt idx="2">
                  <c:v>0</c:v>
                </c:pt>
                <c:pt idx="3">
                  <c:v>1.6</c:v>
                </c:pt>
                <c:pt idx="4">
                  <c:v>0</c:v>
                </c:pt>
                <c:pt idx="5">
                  <c:v>1</c:v>
                </c:pt>
                <c:pt idx="6">
                  <c:v>-0.6</c:v>
                </c:pt>
                <c:pt idx="7">
                  <c:v>0</c:v>
                </c:pt>
              </c:numCache>
            </c:numRef>
          </c:val>
          <c:extLst>
            <c:ext xmlns:c16="http://schemas.microsoft.com/office/drawing/2014/chart" uri="{C3380CC4-5D6E-409C-BE32-E72D297353CC}">
              <c16:uniqueId val="{00000017-6B46-4C54-9C0C-113DD61C4E5F}"/>
            </c:ext>
          </c:extLst>
        </c:ser>
        <c:ser>
          <c:idx val="5"/>
          <c:order val="5"/>
          <c:tx>
            <c:strRef>
              <c:f>健康問題!$B$23</c:f>
              <c:strCache>
                <c:ptCount val="1"/>
                <c:pt idx="0">
                  <c:v>その他の精神疾患</c:v>
                </c:pt>
              </c:strCache>
            </c:strRef>
          </c:tx>
          <c:spPr>
            <a:pattFill prst="narVert">
              <a:fgClr>
                <a:schemeClr val="accent6"/>
              </a:fgClr>
              <a:bgClr>
                <a:schemeClr val="bg1"/>
              </a:bgClr>
            </a:patt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18-6B46-4C54-9C0C-113DD61C4E5F}"/>
                </c:ext>
              </c:extLst>
            </c:dLbl>
            <c:dLbl>
              <c:idx val="2"/>
              <c:delete val="1"/>
              <c:extLst>
                <c:ext xmlns:c15="http://schemas.microsoft.com/office/drawing/2012/chart" uri="{CE6537A1-D6FC-4f65-9D91-7224C49458BB}"/>
                <c:ext xmlns:c16="http://schemas.microsoft.com/office/drawing/2014/chart" uri="{C3380CC4-5D6E-409C-BE32-E72D297353CC}">
                  <c16:uniqueId val="{00000019-6B46-4C54-9C0C-113DD61C4E5F}"/>
                </c:ext>
              </c:extLst>
            </c:dLbl>
            <c:dLbl>
              <c:idx val="3"/>
              <c:delete val="1"/>
              <c:extLst>
                <c:ext xmlns:c15="http://schemas.microsoft.com/office/drawing/2012/chart" uri="{CE6537A1-D6FC-4f65-9D91-7224C49458BB}"/>
                <c:ext xmlns:c16="http://schemas.microsoft.com/office/drawing/2014/chart" uri="{C3380CC4-5D6E-409C-BE32-E72D297353CC}">
                  <c16:uniqueId val="{0000001A-6B46-4C54-9C0C-113DD61C4E5F}"/>
                </c:ext>
              </c:extLst>
            </c:dLbl>
            <c:dLbl>
              <c:idx val="7"/>
              <c:layout>
                <c:manualLayout>
                  <c:x val="-3.025014543339167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6B46-4C54-9C0C-113DD61C4E5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健康問題!$C$23:$J$23</c:f>
              <c:numCache>
                <c:formatCode>0</c:formatCode>
                <c:ptCount val="8"/>
                <c:pt idx="0">
                  <c:v>3.4</c:v>
                </c:pt>
                <c:pt idx="1">
                  <c:v>0</c:v>
                </c:pt>
                <c:pt idx="2">
                  <c:v>0</c:v>
                </c:pt>
                <c:pt idx="3">
                  <c:v>0</c:v>
                </c:pt>
                <c:pt idx="4">
                  <c:v>5</c:v>
                </c:pt>
                <c:pt idx="5">
                  <c:v>0.79999999999999982</c:v>
                </c:pt>
                <c:pt idx="6">
                  <c:v>-5.6</c:v>
                </c:pt>
                <c:pt idx="7">
                  <c:v>1.4</c:v>
                </c:pt>
              </c:numCache>
            </c:numRef>
          </c:val>
          <c:extLst>
            <c:ext xmlns:c16="http://schemas.microsoft.com/office/drawing/2014/chart" uri="{C3380CC4-5D6E-409C-BE32-E72D297353CC}">
              <c16:uniqueId val="{0000001C-6B46-4C54-9C0C-113DD61C4E5F}"/>
            </c:ext>
          </c:extLst>
        </c:ser>
        <c:ser>
          <c:idx val="6"/>
          <c:order val="6"/>
          <c:tx>
            <c:strRef>
              <c:f>健康問題!$B$24</c:f>
              <c:strCache>
                <c:ptCount val="1"/>
                <c:pt idx="0">
                  <c:v>身体障害の悩み</c:v>
                </c:pt>
              </c:strCache>
            </c:strRef>
          </c:tx>
          <c:spPr>
            <a:pattFill prst="pct40">
              <a:fgClr>
                <a:srgbClr val="002060"/>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D-6B46-4C54-9C0C-113DD61C4E5F}"/>
                </c:ext>
              </c:extLst>
            </c:dLbl>
            <c:dLbl>
              <c:idx val="3"/>
              <c:delete val="1"/>
              <c:extLst>
                <c:ext xmlns:c15="http://schemas.microsoft.com/office/drawing/2012/chart" uri="{CE6537A1-D6FC-4f65-9D91-7224C49458BB}"/>
                <c:ext xmlns:c16="http://schemas.microsoft.com/office/drawing/2014/chart" uri="{C3380CC4-5D6E-409C-BE32-E72D297353CC}">
                  <c16:uniqueId val="{0000001E-6B46-4C54-9C0C-113DD61C4E5F}"/>
                </c:ext>
              </c:extLst>
            </c:dLbl>
            <c:dLbl>
              <c:idx val="5"/>
              <c:layout>
                <c:manualLayout>
                  <c:x val="6.9808027923211171E-3"/>
                  <c:y val="-3.260869565217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B46-4C54-9C0C-113DD61C4E5F}"/>
                </c:ext>
              </c:extLst>
            </c:dLbl>
            <c:dLbl>
              <c:idx val="7"/>
              <c:layout>
                <c:manualLayout>
                  <c:x val="2.559627690517742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6B46-4C54-9C0C-113DD61C4E5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健康問題!$C$24:$J$24</c:f>
              <c:numCache>
                <c:formatCode>0</c:formatCode>
                <c:ptCount val="8"/>
                <c:pt idx="0">
                  <c:v>0</c:v>
                </c:pt>
                <c:pt idx="1">
                  <c:v>-0.6</c:v>
                </c:pt>
                <c:pt idx="2">
                  <c:v>-1</c:v>
                </c:pt>
                <c:pt idx="3">
                  <c:v>0</c:v>
                </c:pt>
                <c:pt idx="4">
                  <c:v>3.2</c:v>
                </c:pt>
                <c:pt idx="5">
                  <c:v>-1.7999999999999998</c:v>
                </c:pt>
                <c:pt idx="6">
                  <c:v>-3</c:v>
                </c:pt>
                <c:pt idx="7">
                  <c:v>0.60000000000000009</c:v>
                </c:pt>
              </c:numCache>
            </c:numRef>
          </c:val>
          <c:extLst>
            <c:ext xmlns:c16="http://schemas.microsoft.com/office/drawing/2014/chart" uri="{C3380CC4-5D6E-409C-BE32-E72D297353CC}">
              <c16:uniqueId val="{00000021-6B46-4C54-9C0C-113DD61C4E5F}"/>
            </c:ext>
          </c:extLst>
        </c:ser>
        <c:ser>
          <c:idx val="7"/>
          <c:order val="7"/>
          <c:tx>
            <c:strRef>
              <c:f>健康問題!$B$25</c:f>
              <c:strCache>
                <c:ptCount val="1"/>
                <c:pt idx="0">
                  <c:v>その他</c:v>
                </c:pt>
              </c:strCache>
            </c:strRef>
          </c:tx>
          <c:spPr>
            <a:pattFill prst="narHorz">
              <a:fgClr>
                <a:schemeClr val="accent2">
                  <a:lumMod val="50000"/>
                </a:schemeClr>
              </a:fgClr>
              <a:bgClr>
                <a:schemeClr val="bg1"/>
              </a:bgClr>
            </a:pattFill>
            <a:ln>
              <a:noFill/>
            </a:ln>
            <a:effectLst/>
          </c:spPr>
          <c:invertIfNegative val="0"/>
          <c:dLbls>
            <c:dLbl>
              <c:idx val="0"/>
              <c:layout>
                <c:manualLayout>
                  <c:x val="0"/>
                  <c:y val="-1.0869565217391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6B46-4C54-9C0C-113DD61C4E5F}"/>
                </c:ext>
              </c:extLst>
            </c:dLbl>
            <c:dLbl>
              <c:idx val="1"/>
              <c:layout>
                <c:manualLayout>
                  <c:x val="2.5596276905177427E-2"/>
                  <c:y val="-1.0869565217391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6B46-4C54-9C0C-113DD61C4E5F}"/>
                </c:ext>
              </c:extLst>
            </c:dLbl>
            <c:dLbl>
              <c:idx val="4"/>
              <c:layout>
                <c:manualLayout>
                  <c:x val="-6.9808027923211171E-3"/>
                  <c:y val="-2.8985507246376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B46-4C54-9C0C-113DD61C4E5F}"/>
                </c:ext>
              </c:extLst>
            </c:dLbl>
            <c:dLbl>
              <c:idx val="5"/>
              <c:layout>
                <c:manualLayout>
                  <c:x val="3.7230948225712539E-2"/>
                  <c:y val="-7.2463768115942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B46-4C54-9C0C-113DD61C4E5F}"/>
                </c:ext>
              </c:extLst>
            </c:dLbl>
            <c:dLbl>
              <c:idx val="6"/>
              <c:layout>
                <c:manualLayout>
                  <c:x val="-1.7063987478812137E-16"/>
                  <c:y val="-2.89855072463767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B46-4C54-9C0C-113DD61C4E5F}"/>
                </c:ext>
              </c:extLst>
            </c:dLbl>
            <c:dLbl>
              <c:idx val="7"/>
              <c:delete val="1"/>
              <c:extLst>
                <c:ext xmlns:c15="http://schemas.microsoft.com/office/drawing/2012/chart" uri="{CE6537A1-D6FC-4f65-9D91-7224C49458BB}"/>
                <c:ext xmlns:c16="http://schemas.microsoft.com/office/drawing/2014/chart" uri="{C3380CC4-5D6E-409C-BE32-E72D297353CC}">
                  <c16:uniqueId val="{00000027-6B46-4C54-9C0C-113DD61C4E5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健康問題!$C$25:$J$25</c:f>
              <c:numCache>
                <c:formatCode>0</c:formatCode>
                <c:ptCount val="8"/>
                <c:pt idx="0">
                  <c:v>1.2</c:v>
                </c:pt>
                <c:pt idx="1">
                  <c:v>2</c:v>
                </c:pt>
                <c:pt idx="2">
                  <c:v>1.2</c:v>
                </c:pt>
                <c:pt idx="3">
                  <c:v>-1.2</c:v>
                </c:pt>
                <c:pt idx="4">
                  <c:v>-1</c:v>
                </c:pt>
                <c:pt idx="5">
                  <c:v>2</c:v>
                </c:pt>
                <c:pt idx="6">
                  <c:v>3.4</c:v>
                </c:pt>
                <c:pt idx="7">
                  <c:v>0</c:v>
                </c:pt>
              </c:numCache>
            </c:numRef>
          </c:val>
          <c:extLst>
            <c:ext xmlns:c16="http://schemas.microsoft.com/office/drawing/2014/chart" uri="{C3380CC4-5D6E-409C-BE32-E72D297353CC}">
              <c16:uniqueId val="{00000028-6B46-4C54-9C0C-113DD61C4E5F}"/>
            </c:ext>
          </c:extLst>
        </c:ser>
        <c:dLbls>
          <c:showLegendKey val="0"/>
          <c:showVal val="0"/>
          <c:showCatName val="0"/>
          <c:showSerName val="0"/>
          <c:showPercent val="0"/>
          <c:showBubbleSize val="0"/>
        </c:dLbls>
        <c:gapWidth val="150"/>
        <c:overlap val="100"/>
        <c:axId val="1206475743"/>
        <c:axId val="1206473663"/>
      </c:barChart>
      <c:catAx>
        <c:axId val="1206475743"/>
        <c:scaling>
          <c:orientation val="minMax"/>
        </c:scaling>
        <c:delete val="1"/>
        <c:axPos val="b"/>
        <c:numFmt formatCode="General" sourceLinked="1"/>
        <c:majorTickMark val="none"/>
        <c:minorTickMark val="none"/>
        <c:tickLblPos val="nextTo"/>
        <c:crossAx val="1206473663"/>
        <c:crosses val="autoZero"/>
        <c:auto val="1"/>
        <c:lblAlgn val="ctr"/>
        <c:lblOffset val="100"/>
        <c:noMultiLvlLbl val="0"/>
      </c:catAx>
      <c:valAx>
        <c:axId val="1206473663"/>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2064757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r>
              <a:rPr lang="ja-JP" altLang="en-US" sz="1000">
                <a:latin typeface="ＭＳ Ｐゴシック" panose="020B0600070205080204" pitchFamily="50" charset="-128"/>
                <a:ea typeface="ＭＳ Ｐゴシック" panose="020B0600070205080204" pitchFamily="50" charset="-128"/>
              </a:rPr>
              <a:t>女性</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barChart>
        <c:barDir val="col"/>
        <c:grouping val="stacked"/>
        <c:varyColors val="0"/>
        <c:ser>
          <c:idx val="0"/>
          <c:order val="0"/>
          <c:tx>
            <c:strRef>
              <c:f>健康問題!$B$32</c:f>
              <c:strCache>
                <c:ptCount val="1"/>
                <c:pt idx="0">
                  <c:v>身体の病気</c:v>
                </c:pt>
              </c:strCache>
            </c:strRef>
          </c:tx>
          <c:spPr>
            <a:solidFill>
              <a:schemeClr val="accent1">
                <a:lumMod val="60000"/>
                <a:lumOff val="4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5295-4541-B309-4C01DF79FC7D}"/>
                </c:ext>
              </c:extLst>
            </c:dLbl>
            <c:dLbl>
              <c:idx val="6"/>
              <c:delete val="1"/>
              <c:extLst>
                <c:ext xmlns:c15="http://schemas.microsoft.com/office/drawing/2012/chart" uri="{CE6537A1-D6FC-4f65-9D91-7224C49458BB}"/>
                <c:ext xmlns:c16="http://schemas.microsoft.com/office/drawing/2014/chart" uri="{C3380CC4-5D6E-409C-BE32-E72D297353CC}">
                  <c16:uniqueId val="{00000001-5295-4541-B309-4C01DF79FC7D}"/>
                </c:ext>
              </c:extLst>
            </c:dLbl>
            <c:dLbl>
              <c:idx val="7"/>
              <c:layout>
                <c:manualLayout>
                  <c:x val="2.3228803716608425E-2"/>
                  <c:y val="-1.0810810810810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95-4541-B309-4C01DF79FC7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健康問題!$C$32:$J$32</c:f>
              <c:numCache>
                <c:formatCode>0</c:formatCode>
                <c:ptCount val="8"/>
                <c:pt idx="0">
                  <c:v>0</c:v>
                </c:pt>
                <c:pt idx="1">
                  <c:v>2.4</c:v>
                </c:pt>
                <c:pt idx="2">
                  <c:v>6</c:v>
                </c:pt>
                <c:pt idx="3">
                  <c:v>1.7999999999999998</c:v>
                </c:pt>
                <c:pt idx="4">
                  <c:v>4.8000000000000007</c:v>
                </c:pt>
                <c:pt idx="5">
                  <c:v>-5.3999999999999986</c:v>
                </c:pt>
                <c:pt idx="6">
                  <c:v>0</c:v>
                </c:pt>
                <c:pt idx="7">
                  <c:v>1.1999999999999993</c:v>
                </c:pt>
              </c:numCache>
            </c:numRef>
          </c:val>
          <c:extLst>
            <c:ext xmlns:c16="http://schemas.microsoft.com/office/drawing/2014/chart" uri="{C3380CC4-5D6E-409C-BE32-E72D297353CC}">
              <c16:uniqueId val="{00000003-5295-4541-B309-4C01DF79FC7D}"/>
            </c:ext>
          </c:extLst>
        </c:ser>
        <c:ser>
          <c:idx val="1"/>
          <c:order val="1"/>
          <c:tx>
            <c:strRef>
              <c:f>健康問題!$B$33</c:f>
              <c:strCache>
                <c:ptCount val="1"/>
                <c:pt idx="0">
                  <c:v>うつ病</c:v>
                </c:pt>
              </c:strCache>
            </c:strRef>
          </c:tx>
          <c:spPr>
            <a:pattFill prst="smGrid">
              <a:fgClr>
                <a:schemeClr val="accent2"/>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健康問題!$C$33:$J$33</c:f>
              <c:numCache>
                <c:formatCode>0</c:formatCode>
                <c:ptCount val="8"/>
                <c:pt idx="0">
                  <c:v>0.79999999999999982</c:v>
                </c:pt>
                <c:pt idx="1">
                  <c:v>9.1999999999999993</c:v>
                </c:pt>
                <c:pt idx="2">
                  <c:v>2</c:v>
                </c:pt>
                <c:pt idx="3">
                  <c:v>-3</c:v>
                </c:pt>
                <c:pt idx="4">
                  <c:v>3.7999999999999972</c:v>
                </c:pt>
                <c:pt idx="5">
                  <c:v>-5.6000000000000014</c:v>
                </c:pt>
                <c:pt idx="6">
                  <c:v>8.3999999999999986</c:v>
                </c:pt>
                <c:pt idx="7">
                  <c:v>9</c:v>
                </c:pt>
              </c:numCache>
            </c:numRef>
          </c:val>
          <c:extLst>
            <c:ext xmlns:c16="http://schemas.microsoft.com/office/drawing/2014/chart" uri="{C3380CC4-5D6E-409C-BE32-E72D297353CC}">
              <c16:uniqueId val="{00000004-5295-4541-B309-4C01DF79FC7D}"/>
            </c:ext>
          </c:extLst>
        </c:ser>
        <c:ser>
          <c:idx val="2"/>
          <c:order val="2"/>
          <c:tx>
            <c:strRef>
              <c:f>健康問題!$B$34</c:f>
              <c:strCache>
                <c:ptCount val="1"/>
                <c:pt idx="0">
                  <c:v>統合失調症</c:v>
                </c:pt>
              </c:strCache>
            </c:strRef>
          </c:tx>
          <c:spPr>
            <a:pattFill prst="smCheck">
              <a:fgClr>
                <a:schemeClr val="accent3"/>
              </a:fgClr>
              <a:bgClr>
                <a:schemeClr val="bg1"/>
              </a:bgClr>
            </a:pattFill>
            <a:ln>
              <a:noFill/>
            </a:ln>
            <a:effectLst/>
          </c:spPr>
          <c:invertIfNegative val="0"/>
          <c:dLbls>
            <c:dLbl>
              <c:idx val="0"/>
              <c:layout>
                <c:manualLayout>
                  <c:x val="3.484320557491289E-2"/>
                  <c:y val="-7.20720720720720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295-4541-B309-4C01DF79FC7D}"/>
                </c:ext>
              </c:extLst>
            </c:dLbl>
            <c:dLbl>
              <c:idx val="2"/>
              <c:layout>
                <c:manualLayout>
                  <c:x val="3.252032520325198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295-4541-B309-4C01DF79FC7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健康問題!$C$34:$J$34</c:f>
              <c:numCache>
                <c:formatCode>0</c:formatCode>
                <c:ptCount val="8"/>
                <c:pt idx="0">
                  <c:v>0.6</c:v>
                </c:pt>
                <c:pt idx="1">
                  <c:v>4.2</c:v>
                </c:pt>
                <c:pt idx="2">
                  <c:v>1</c:v>
                </c:pt>
                <c:pt idx="3">
                  <c:v>-6</c:v>
                </c:pt>
                <c:pt idx="4">
                  <c:v>8.1999999999999993</c:v>
                </c:pt>
                <c:pt idx="5">
                  <c:v>1.5999999999999996</c:v>
                </c:pt>
                <c:pt idx="6">
                  <c:v>-2.8</c:v>
                </c:pt>
                <c:pt idx="7">
                  <c:v>6.4</c:v>
                </c:pt>
              </c:numCache>
            </c:numRef>
          </c:val>
          <c:extLst>
            <c:ext xmlns:c16="http://schemas.microsoft.com/office/drawing/2014/chart" uri="{C3380CC4-5D6E-409C-BE32-E72D297353CC}">
              <c16:uniqueId val="{00000007-5295-4541-B309-4C01DF79FC7D}"/>
            </c:ext>
          </c:extLst>
        </c:ser>
        <c:ser>
          <c:idx val="3"/>
          <c:order val="3"/>
          <c:tx>
            <c:strRef>
              <c:f>健康問題!$B$35</c:f>
              <c:strCache>
                <c:ptCount val="1"/>
                <c:pt idx="0">
                  <c:v>ｱﾙｺｰﾙ依存症</c:v>
                </c:pt>
              </c:strCache>
            </c:strRef>
          </c:tx>
          <c:spPr>
            <a:pattFill prst="dkUpDiag">
              <a:fgClr>
                <a:srgbClr val="FFC000"/>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5295-4541-B309-4C01DF79FC7D}"/>
                </c:ext>
              </c:extLst>
            </c:dLbl>
            <c:dLbl>
              <c:idx val="1"/>
              <c:delete val="1"/>
              <c:extLst>
                <c:ext xmlns:c15="http://schemas.microsoft.com/office/drawing/2012/chart" uri="{CE6537A1-D6FC-4f65-9D91-7224C49458BB}"/>
                <c:ext xmlns:c16="http://schemas.microsoft.com/office/drawing/2014/chart" uri="{C3380CC4-5D6E-409C-BE32-E72D297353CC}">
                  <c16:uniqueId val="{00000009-5295-4541-B309-4C01DF79FC7D}"/>
                </c:ext>
              </c:extLst>
            </c:dLbl>
            <c:dLbl>
              <c:idx val="2"/>
              <c:layout>
                <c:manualLayout>
                  <c:x val="-4.6457607433217189E-3"/>
                  <c:y val="-6.606530287404969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295-4541-B309-4C01DF79FC7D}"/>
                </c:ext>
              </c:extLst>
            </c:dLbl>
            <c:dLbl>
              <c:idx val="3"/>
              <c:delete val="1"/>
              <c:extLst>
                <c:ext xmlns:c15="http://schemas.microsoft.com/office/drawing/2012/chart" uri="{CE6537A1-D6FC-4f65-9D91-7224C49458BB}"/>
                <c:ext xmlns:c16="http://schemas.microsoft.com/office/drawing/2014/chart" uri="{C3380CC4-5D6E-409C-BE32-E72D297353CC}">
                  <c16:uniqueId val="{0000000B-5295-4541-B309-4C01DF79FC7D}"/>
                </c:ext>
              </c:extLst>
            </c:dLbl>
            <c:dLbl>
              <c:idx val="6"/>
              <c:delete val="1"/>
              <c:extLst>
                <c:ext xmlns:c15="http://schemas.microsoft.com/office/drawing/2012/chart" uri="{CE6537A1-D6FC-4f65-9D91-7224C49458BB}"/>
                <c:ext xmlns:c16="http://schemas.microsoft.com/office/drawing/2014/chart" uri="{C3380CC4-5D6E-409C-BE32-E72D297353CC}">
                  <c16:uniqueId val="{0000000C-5295-4541-B309-4C01DF79FC7D}"/>
                </c:ext>
              </c:extLst>
            </c:dLbl>
            <c:dLbl>
              <c:idx val="7"/>
              <c:delete val="1"/>
              <c:extLst>
                <c:ext xmlns:c15="http://schemas.microsoft.com/office/drawing/2012/chart" uri="{CE6537A1-D6FC-4f65-9D91-7224C49458BB}"/>
                <c:ext xmlns:c16="http://schemas.microsoft.com/office/drawing/2014/chart" uri="{C3380CC4-5D6E-409C-BE32-E72D297353CC}">
                  <c16:uniqueId val="{0000000D-5295-4541-B309-4C01DF79FC7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健康問題!$C$35:$J$35</c:f>
              <c:numCache>
                <c:formatCode>0</c:formatCode>
                <c:ptCount val="8"/>
                <c:pt idx="0">
                  <c:v>0</c:v>
                </c:pt>
                <c:pt idx="1">
                  <c:v>0</c:v>
                </c:pt>
                <c:pt idx="2">
                  <c:v>0.60000000000000009</c:v>
                </c:pt>
                <c:pt idx="3">
                  <c:v>0</c:v>
                </c:pt>
                <c:pt idx="4">
                  <c:v>1.4</c:v>
                </c:pt>
                <c:pt idx="5">
                  <c:v>-1</c:v>
                </c:pt>
                <c:pt idx="6">
                  <c:v>0</c:v>
                </c:pt>
                <c:pt idx="7">
                  <c:v>0</c:v>
                </c:pt>
              </c:numCache>
            </c:numRef>
          </c:val>
          <c:extLst>
            <c:ext xmlns:c16="http://schemas.microsoft.com/office/drawing/2014/chart" uri="{C3380CC4-5D6E-409C-BE32-E72D297353CC}">
              <c16:uniqueId val="{0000000E-5295-4541-B309-4C01DF79FC7D}"/>
            </c:ext>
          </c:extLst>
        </c:ser>
        <c:ser>
          <c:idx val="4"/>
          <c:order val="4"/>
          <c:tx>
            <c:strRef>
              <c:f>健康問題!$B$36</c:f>
              <c:strCache>
                <c:ptCount val="1"/>
                <c:pt idx="0">
                  <c:v>薬物乱用</c:v>
                </c:pt>
              </c:strCache>
            </c:strRef>
          </c:tx>
          <c:spPr>
            <a:pattFill prst="zigZag">
              <a:fgClr>
                <a:schemeClr val="accent5"/>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F-5295-4541-B309-4C01DF79FC7D}"/>
                </c:ext>
              </c:extLst>
            </c:dLbl>
            <c:dLbl>
              <c:idx val="2"/>
              <c:delete val="1"/>
              <c:extLst>
                <c:ext xmlns:c15="http://schemas.microsoft.com/office/drawing/2012/chart" uri="{CE6537A1-D6FC-4f65-9D91-7224C49458BB}"/>
                <c:ext xmlns:c16="http://schemas.microsoft.com/office/drawing/2014/chart" uri="{C3380CC4-5D6E-409C-BE32-E72D297353CC}">
                  <c16:uniqueId val="{00000010-5295-4541-B309-4C01DF79FC7D}"/>
                </c:ext>
              </c:extLst>
            </c:dLbl>
            <c:dLbl>
              <c:idx val="3"/>
              <c:delete val="1"/>
              <c:extLst>
                <c:ext xmlns:c15="http://schemas.microsoft.com/office/drawing/2012/chart" uri="{CE6537A1-D6FC-4f65-9D91-7224C49458BB}"/>
                <c:ext xmlns:c16="http://schemas.microsoft.com/office/drawing/2014/chart" uri="{C3380CC4-5D6E-409C-BE32-E72D297353CC}">
                  <c16:uniqueId val="{00000011-5295-4541-B309-4C01DF79FC7D}"/>
                </c:ext>
              </c:extLst>
            </c:dLbl>
            <c:dLbl>
              <c:idx val="4"/>
              <c:delete val="1"/>
              <c:extLst>
                <c:ext xmlns:c15="http://schemas.microsoft.com/office/drawing/2012/chart" uri="{CE6537A1-D6FC-4f65-9D91-7224C49458BB}"/>
                <c:ext xmlns:c16="http://schemas.microsoft.com/office/drawing/2014/chart" uri="{C3380CC4-5D6E-409C-BE32-E72D297353CC}">
                  <c16:uniqueId val="{00000012-5295-4541-B309-4C01DF79FC7D}"/>
                </c:ext>
              </c:extLst>
            </c:dLbl>
            <c:dLbl>
              <c:idx val="5"/>
              <c:delete val="1"/>
              <c:extLst>
                <c:ext xmlns:c15="http://schemas.microsoft.com/office/drawing/2012/chart" uri="{CE6537A1-D6FC-4f65-9D91-7224C49458BB}"/>
                <c:ext xmlns:c16="http://schemas.microsoft.com/office/drawing/2014/chart" uri="{C3380CC4-5D6E-409C-BE32-E72D297353CC}">
                  <c16:uniqueId val="{00000013-5295-4541-B309-4C01DF79FC7D}"/>
                </c:ext>
              </c:extLst>
            </c:dLbl>
            <c:dLbl>
              <c:idx val="7"/>
              <c:delete val="1"/>
              <c:extLst>
                <c:ext xmlns:c15="http://schemas.microsoft.com/office/drawing/2012/chart" uri="{CE6537A1-D6FC-4f65-9D91-7224C49458BB}"/>
                <c:ext xmlns:c16="http://schemas.microsoft.com/office/drawing/2014/chart" uri="{C3380CC4-5D6E-409C-BE32-E72D297353CC}">
                  <c16:uniqueId val="{00000014-5295-4541-B309-4C01DF79FC7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健康問題!$C$36:$J$36</c:f>
              <c:numCache>
                <c:formatCode>0</c:formatCode>
                <c:ptCount val="8"/>
                <c:pt idx="0">
                  <c:v>0</c:v>
                </c:pt>
                <c:pt idx="1">
                  <c:v>1.8</c:v>
                </c:pt>
                <c:pt idx="2">
                  <c:v>0</c:v>
                </c:pt>
                <c:pt idx="3">
                  <c:v>0</c:v>
                </c:pt>
                <c:pt idx="4">
                  <c:v>0</c:v>
                </c:pt>
                <c:pt idx="5">
                  <c:v>0</c:v>
                </c:pt>
                <c:pt idx="6">
                  <c:v>1</c:v>
                </c:pt>
                <c:pt idx="7">
                  <c:v>0</c:v>
                </c:pt>
              </c:numCache>
            </c:numRef>
          </c:val>
          <c:extLst>
            <c:ext xmlns:c16="http://schemas.microsoft.com/office/drawing/2014/chart" uri="{C3380CC4-5D6E-409C-BE32-E72D297353CC}">
              <c16:uniqueId val="{00000015-5295-4541-B309-4C01DF79FC7D}"/>
            </c:ext>
          </c:extLst>
        </c:ser>
        <c:ser>
          <c:idx val="5"/>
          <c:order val="5"/>
          <c:tx>
            <c:strRef>
              <c:f>健康問題!$B$37</c:f>
              <c:strCache>
                <c:ptCount val="1"/>
                <c:pt idx="0">
                  <c:v>その他の精神疾患</c:v>
                </c:pt>
              </c:strCache>
            </c:strRef>
          </c:tx>
          <c:spPr>
            <a:pattFill prst="narVert">
              <a:fgClr>
                <a:schemeClr val="accent6"/>
              </a:fgClr>
              <a:bgClr>
                <a:schemeClr val="bg1"/>
              </a:bgClr>
            </a:pattFill>
            <a:ln>
              <a:noFill/>
            </a:ln>
            <a:effectLst/>
          </c:spPr>
          <c:invertIfNegative val="0"/>
          <c:dLbls>
            <c:dLbl>
              <c:idx val="7"/>
              <c:layout>
                <c:manualLayout>
                  <c:x val="-1.3937282229965157E-2"/>
                  <c:y val="-3.24324324324324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295-4541-B309-4C01DF79FC7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健康問題!$C$37:$J$37</c:f>
              <c:numCache>
                <c:formatCode>0</c:formatCode>
                <c:ptCount val="8"/>
                <c:pt idx="0">
                  <c:v>3</c:v>
                </c:pt>
                <c:pt idx="1">
                  <c:v>5.8</c:v>
                </c:pt>
                <c:pt idx="2">
                  <c:v>4</c:v>
                </c:pt>
                <c:pt idx="3">
                  <c:v>-2.4000000000000004</c:v>
                </c:pt>
                <c:pt idx="4">
                  <c:v>4.8000000000000007</c:v>
                </c:pt>
                <c:pt idx="5">
                  <c:v>4</c:v>
                </c:pt>
                <c:pt idx="6">
                  <c:v>8.1999999999999993</c:v>
                </c:pt>
                <c:pt idx="7">
                  <c:v>-1.2000000000000002</c:v>
                </c:pt>
              </c:numCache>
            </c:numRef>
          </c:val>
          <c:extLst>
            <c:ext xmlns:c16="http://schemas.microsoft.com/office/drawing/2014/chart" uri="{C3380CC4-5D6E-409C-BE32-E72D297353CC}">
              <c16:uniqueId val="{00000017-5295-4541-B309-4C01DF79FC7D}"/>
            </c:ext>
          </c:extLst>
        </c:ser>
        <c:ser>
          <c:idx val="6"/>
          <c:order val="6"/>
          <c:tx>
            <c:strRef>
              <c:f>健康問題!$B$38</c:f>
              <c:strCache>
                <c:ptCount val="1"/>
                <c:pt idx="0">
                  <c:v>身体障害の悩み</c:v>
                </c:pt>
              </c:strCache>
            </c:strRef>
          </c:tx>
          <c:spPr>
            <a:pattFill prst="pct40">
              <a:fgClr>
                <a:srgbClr val="002060"/>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8-5295-4541-B309-4C01DF79FC7D}"/>
                </c:ext>
              </c:extLst>
            </c:dLbl>
            <c:dLbl>
              <c:idx val="1"/>
              <c:delete val="1"/>
              <c:extLst>
                <c:ext xmlns:c15="http://schemas.microsoft.com/office/drawing/2012/chart" uri="{CE6537A1-D6FC-4f65-9D91-7224C49458BB}"/>
                <c:ext xmlns:c16="http://schemas.microsoft.com/office/drawing/2014/chart" uri="{C3380CC4-5D6E-409C-BE32-E72D297353CC}">
                  <c16:uniqueId val="{00000019-5295-4541-B309-4C01DF79FC7D}"/>
                </c:ext>
              </c:extLst>
            </c:dLbl>
            <c:dLbl>
              <c:idx val="2"/>
              <c:delete val="1"/>
              <c:extLst>
                <c:ext xmlns:c15="http://schemas.microsoft.com/office/drawing/2012/chart" uri="{CE6537A1-D6FC-4f65-9D91-7224C49458BB}"/>
                <c:ext xmlns:c16="http://schemas.microsoft.com/office/drawing/2014/chart" uri="{C3380CC4-5D6E-409C-BE32-E72D297353CC}">
                  <c16:uniqueId val="{0000001A-5295-4541-B309-4C01DF79FC7D}"/>
                </c:ext>
              </c:extLst>
            </c:dLbl>
            <c:dLbl>
              <c:idx val="3"/>
              <c:delete val="1"/>
              <c:extLst>
                <c:ext xmlns:c15="http://schemas.microsoft.com/office/drawing/2012/chart" uri="{CE6537A1-D6FC-4f65-9D91-7224C49458BB}"/>
                <c:ext xmlns:c16="http://schemas.microsoft.com/office/drawing/2014/chart" uri="{C3380CC4-5D6E-409C-BE32-E72D297353CC}">
                  <c16:uniqueId val="{0000001B-5295-4541-B309-4C01DF79FC7D}"/>
                </c:ext>
              </c:extLst>
            </c:dLbl>
            <c:dLbl>
              <c:idx val="5"/>
              <c:delete val="1"/>
              <c:extLst>
                <c:ext xmlns:c15="http://schemas.microsoft.com/office/drawing/2012/chart" uri="{CE6537A1-D6FC-4f65-9D91-7224C49458BB}"/>
                <c:ext xmlns:c16="http://schemas.microsoft.com/office/drawing/2014/chart" uri="{C3380CC4-5D6E-409C-BE32-E72D297353CC}">
                  <c16:uniqueId val="{0000001C-5295-4541-B309-4C01DF79FC7D}"/>
                </c:ext>
              </c:extLst>
            </c:dLbl>
            <c:dLbl>
              <c:idx val="6"/>
              <c:delete val="1"/>
              <c:extLst>
                <c:ext xmlns:c15="http://schemas.microsoft.com/office/drawing/2012/chart" uri="{CE6537A1-D6FC-4f65-9D91-7224C49458BB}"/>
                <c:ext xmlns:c16="http://schemas.microsoft.com/office/drawing/2014/chart" uri="{C3380CC4-5D6E-409C-BE32-E72D297353CC}">
                  <c16:uniqueId val="{0000001D-5295-4541-B309-4C01DF79FC7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健康問題!$C$38:$J$38</c:f>
              <c:numCache>
                <c:formatCode>0</c:formatCode>
                <c:ptCount val="8"/>
                <c:pt idx="0">
                  <c:v>0</c:v>
                </c:pt>
                <c:pt idx="1">
                  <c:v>0</c:v>
                </c:pt>
                <c:pt idx="2">
                  <c:v>0</c:v>
                </c:pt>
                <c:pt idx="3">
                  <c:v>0</c:v>
                </c:pt>
                <c:pt idx="4">
                  <c:v>-1.2</c:v>
                </c:pt>
                <c:pt idx="5">
                  <c:v>0</c:v>
                </c:pt>
                <c:pt idx="6">
                  <c:v>-1</c:v>
                </c:pt>
                <c:pt idx="7">
                  <c:v>1.4</c:v>
                </c:pt>
              </c:numCache>
            </c:numRef>
          </c:val>
          <c:extLst>
            <c:ext xmlns:c16="http://schemas.microsoft.com/office/drawing/2014/chart" uri="{C3380CC4-5D6E-409C-BE32-E72D297353CC}">
              <c16:uniqueId val="{0000001E-5295-4541-B309-4C01DF79FC7D}"/>
            </c:ext>
          </c:extLst>
        </c:ser>
        <c:ser>
          <c:idx val="7"/>
          <c:order val="7"/>
          <c:tx>
            <c:strRef>
              <c:f>健康問題!$B$39</c:f>
              <c:strCache>
                <c:ptCount val="1"/>
                <c:pt idx="0">
                  <c:v>その他</c:v>
                </c:pt>
              </c:strCache>
            </c:strRef>
          </c:tx>
          <c:spPr>
            <a:pattFill prst="narHorz">
              <a:fgClr>
                <a:schemeClr val="accent2">
                  <a:lumMod val="50000"/>
                </a:schemeClr>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F-5295-4541-B309-4C01DF79FC7D}"/>
                </c:ext>
              </c:extLst>
            </c:dLbl>
            <c:dLbl>
              <c:idx val="1"/>
              <c:layout>
                <c:manualLayout>
                  <c:x val="-2.0905923344947779E-2"/>
                  <c:y val="-2.16216216216214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5295-4541-B309-4C01DF79FC7D}"/>
                </c:ext>
              </c:extLst>
            </c:dLbl>
            <c:dLbl>
              <c:idx val="2"/>
              <c:delete val="1"/>
              <c:extLst>
                <c:ext xmlns:c15="http://schemas.microsoft.com/office/drawing/2012/chart" uri="{CE6537A1-D6FC-4f65-9D91-7224C49458BB}"/>
                <c:ext xmlns:c16="http://schemas.microsoft.com/office/drawing/2014/chart" uri="{C3380CC4-5D6E-409C-BE32-E72D297353CC}">
                  <c16:uniqueId val="{00000021-5295-4541-B309-4C01DF79FC7D}"/>
                </c:ext>
              </c:extLst>
            </c:dLbl>
            <c:dLbl>
              <c:idx val="3"/>
              <c:layout>
                <c:manualLayout>
                  <c:x val="-8.5171296388147688E-17"/>
                  <c:y val="-2.16216216216216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5295-4541-B309-4C01DF79FC7D}"/>
                </c:ext>
              </c:extLst>
            </c:dLbl>
            <c:dLbl>
              <c:idx val="5"/>
              <c:delete val="1"/>
              <c:extLst>
                <c:ext xmlns:c15="http://schemas.microsoft.com/office/drawing/2012/chart" uri="{CE6537A1-D6FC-4f65-9D91-7224C49458BB}"/>
                <c:ext xmlns:c16="http://schemas.microsoft.com/office/drawing/2014/chart" uri="{C3380CC4-5D6E-409C-BE32-E72D297353CC}">
                  <c16:uniqueId val="{00000023-5295-4541-B309-4C01DF79FC7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健康問題!$C$39:$J$39</c:f>
              <c:numCache>
                <c:formatCode>0</c:formatCode>
                <c:ptCount val="8"/>
                <c:pt idx="0">
                  <c:v>0</c:v>
                </c:pt>
                <c:pt idx="1">
                  <c:v>-0.8</c:v>
                </c:pt>
                <c:pt idx="2">
                  <c:v>0</c:v>
                </c:pt>
                <c:pt idx="3">
                  <c:v>1.2</c:v>
                </c:pt>
                <c:pt idx="4">
                  <c:v>1.4</c:v>
                </c:pt>
                <c:pt idx="5">
                  <c:v>0</c:v>
                </c:pt>
                <c:pt idx="6">
                  <c:v>1.8</c:v>
                </c:pt>
                <c:pt idx="7">
                  <c:v>1.4</c:v>
                </c:pt>
              </c:numCache>
            </c:numRef>
          </c:val>
          <c:extLst>
            <c:ext xmlns:c16="http://schemas.microsoft.com/office/drawing/2014/chart" uri="{C3380CC4-5D6E-409C-BE32-E72D297353CC}">
              <c16:uniqueId val="{00000024-5295-4541-B309-4C01DF79FC7D}"/>
            </c:ext>
          </c:extLst>
        </c:ser>
        <c:dLbls>
          <c:showLegendKey val="0"/>
          <c:showVal val="0"/>
          <c:showCatName val="0"/>
          <c:showSerName val="0"/>
          <c:showPercent val="0"/>
          <c:showBubbleSize val="0"/>
        </c:dLbls>
        <c:gapWidth val="150"/>
        <c:overlap val="100"/>
        <c:axId val="1206498623"/>
        <c:axId val="1206503199"/>
      </c:barChart>
      <c:catAx>
        <c:axId val="1206498623"/>
        <c:scaling>
          <c:orientation val="minMax"/>
        </c:scaling>
        <c:delete val="1"/>
        <c:axPos val="b"/>
        <c:numFmt formatCode="General" sourceLinked="1"/>
        <c:majorTickMark val="none"/>
        <c:minorTickMark val="none"/>
        <c:tickLblPos val="nextTo"/>
        <c:crossAx val="1206503199"/>
        <c:crosses val="autoZero"/>
        <c:auto val="1"/>
        <c:lblAlgn val="ctr"/>
        <c:lblOffset val="100"/>
        <c:noMultiLvlLbl val="0"/>
      </c:catAx>
      <c:valAx>
        <c:axId val="1206503199"/>
        <c:scaling>
          <c:orientation val="minMax"/>
          <c:max val="25"/>
          <c:min val="-1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2064986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家庭問題!$B$4</c:f>
              <c:strCache>
                <c:ptCount val="1"/>
                <c:pt idx="0">
                  <c:v>親子関係の不和</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家庭問題!$C$3:$D$3</c:f>
              <c:strCache>
                <c:ptCount val="2"/>
                <c:pt idx="0">
                  <c:v>男性</c:v>
                </c:pt>
                <c:pt idx="1">
                  <c:v>女性</c:v>
                </c:pt>
              </c:strCache>
            </c:strRef>
          </c:cat>
          <c:val>
            <c:numRef>
              <c:f>家庭問題!$C$4:$D$4</c:f>
              <c:numCache>
                <c:formatCode>General</c:formatCode>
                <c:ptCount val="2"/>
                <c:pt idx="0">
                  <c:v>7</c:v>
                </c:pt>
                <c:pt idx="1">
                  <c:v>7</c:v>
                </c:pt>
              </c:numCache>
            </c:numRef>
          </c:val>
          <c:extLst>
            <c:ext xmlns:c16="http://schemas.microsoft.com/office/drawing/2014/chart" uri="{C3380CC4-5D6E-409C-BE32-E72D297353CC}">
              <c16:uniqueId val="{00000000-E969-405B-BDA6-B528F0359373}"/>
            </c:ext>
          </c:extLst>
        </c:ser>
        <c:ser>
          <c:idx val="1"/>
          <c:order val="1"/>
          <c:tx>
            <c:strRef>
              <c:f>家庭問題!$B$5</c:f>
              <c:strCache>
                <c:ptCount val="1"/>
                <c:pt idx="0">
                  <c:v>夫婦関係の不和</c:v>
                </c:pt>
              </c:strCache>
            </c:strRef>
          </c:tx>
          <c:spPr>
            <a:pattFill prst="smGrid">
              <a:fgClr>
                <a:schemeClr val="accent2"/>
              </a:fgClr>
              <a:bgClr>
                <a:schemeClr val="bg1"/>
              </a:bgClr>
            </a:pattFill>
            <a:ln>
              <a:noFill/>
            </a:ln>
            <a:effectLst/>
          </c:spPr>
          <c:invertIfNegative val="0"/>
          <c:dLbls>
            <c:dLbl>
              <c:idx val="1"/>
              <c:layout>
                <c:manualLayout>
                  <c:x val="0.13099415204678364"/>
                  <c:y val="-2.54311399086013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69-405B-BDA6-B528F035937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家庭問題!$C$3:$D$3</c:f>
              <c:strCache>
                <c:ptCount val="2"/>
                <c:pt idx="0">
                  <c:v>男性</c:v>
                </c:pt>
                <c:pt idx="1">
                  <c:v>女性</c:v>
                </c:pt>
              </c:strCache>
            </c:strRef>
          </c:cat>
          <c:val>
            <c:numRef>
              <c:f>家庭問題!$C$5:$D$5</c:f>
              <c:numCache>
                <c:formatCode>General</c:formatCode>
                <c:ptCount val="2"/>
                <c:pt idx="0">
                  <c:v>10</c:v>
                </c:pt>
                <c:pt idx="1">
                  <c:v>-2</c:v>
                </c:pt>
              </c:numCache>
            </c:numRef>
          </c:val>
          <c:extLst>
            <c:ext xmlns:c16="http://schemas.microsoft.com/office/drawing/2014/chart" uri="{C3380CC4-5D6E-409C-BE32-E72D297353CC}">
              <c16:uniqueId val="{00000002-E969-405B-BDA6-B528F0359373}"/>
            </c:ext>
          </c:extLst>
        </c:ser>
        <c:ser>
          <c:idx val="2"/>
          <c:order val="2"/>
          <c:tx>
            <c:strRef>
              <c:f>家庭問題!$B$6</c:f>
              <c:strCache>
                <c:ptCount val="1"/>
                <c:pt idx="0">
                  <c:v>その他家族関係の不和</c:v>
                </c:pt>
              </c:strCache>
            </c:strRef>
          </c:tx>
          <c:spPr>
            <a:pattFill prst="smCheck">
              <a:fgClr>
                <a:schemeClr val="accent3"/>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家庭問題!$C$3:$D$3</c:f>
              <c:strCache>
                <c:ptCount val="2"/>
                <c:pt idx="0">
                  <c:v>男性</c:v>
                </c:pt>
                <c:pt idx="1">
                  <c:v>女性</c:v>
                </c:pt>
              </c:strCache>
            </c:strRef>
          </c:cat>
          <c:val>
            <c:numRef>
              <c:f>家庭問題!$C$6:$D$6</c:f>
              <c:numCache>
                <c:formatCode>General</c:formatCode>
                <c:ptCount val="2"/>
                <c:pt idx="0">
                  <c:v>3</c:v>
                </c:pt>
                <c:pt idx="1">
                  <c:v>-1</c:v>
                </c:pt>
              </c:numCache>
            </c:numRef>
          </c:val>
          <c:extLst>
            <c:ext xmlns:c16="http://schemas.microsoft.com/office/drawing/2014/chart" uri="{C3380CC4-5D6E-409C-BE32-E72D297353CC}">
              <c16:uniqueId val="{00000003-E969-405B-BDA6-B528F0359373}"/>
            </c:ext>
          </c:extLst>
        </c:ser>
        <c:ser>
          <c:idx val="3"/>
          <c:order val="3"/>
          <c:tx>
            <c:strRef>
              <c:f>家庭問題!$B$7</c:f>
              <c:strCache>
                <c:ptCount val="1"/>
                <c:pt idx="0">
                  <c:v>家族の死亡</c:v>
                </c:pt>
              </c:strCache>
            </c:strRef>
          </c:tx>
          <c:spPr>
            <a:pattFill prst="dkUpDiag">
              <a:fgClr>
                <a:srgbClr val="FFC000"/>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家庭問題!$C$3:$D$3</c:f>
              <c:strCache>
                <c:ptCount val="2"/>
                <c:pt idx="0">
                  <c:v>男性</c:v>
                </c:pt>
                <c:pt idx="1">
                  <c:v>女性</c:v>
                </c:pt>
              </c:strCache>
            </c:strRef>
          </c:cat>
          <c:val>
            <c:numRef>
              <c:f>家庭問題!$C$7:$D$7</c:f>
              <c:numCache>
                <c:formatCode>General</c:formatCode>
                <c:ptCount val="2"/>
                <c:pt idx="0">
                  <c:v>5</c:v>
                </c:pt>
                <c:pt idx="1">
                  <c:v>8</c:v>
                </c:pt>
              </c:numCache>
            </c:numRef>
          </c:val>
          <c:extLst>
            <c:ext xmlns:c16="http://schemas.microsoft.com/office/drawing/2014/chart" uri="{C3380CC4-5D6E-409C-BE32-E72D297353CC}">
              <c16:uniqueId val="{00000004-E969-405B-BDA6-B528F0359373}"/>
            </c:ext>
          </c:extLst>
        </c:ser>
        <c:ser>
          <c:idx val="4"/>
          <c:order val="4"/>
          <c:tx>
            <c:strRef>
              <c:f>家庭問題!$B$8</c:f>
              <c:strCache>
                <c:ptCount val="1"/>
                <c:pt idx="0">
                  <c:v>家族の将来悲観</c:v>
                </c:pt>
              </c:strCache>
            </c:strRef>
          </c:tx>
          <c:spPr>
            <a:pattFill prst="zigZag">
              <a:fgClr>
                <a:schemeClr val="accent5"/>
              </a:fgClr>
              <a:bgClr>
                <a:schemeClr val="bg1"/>
              </a:bgClr>
            </a:pattFill>
            <a:ln>
              <a:noFill/>
            </a:ln>
            <a:effectLst/>
          </c:spPr>
          <c:invertIfNegative val="0"/>
          <c:dLbls>
            <c:dLbl>
              <c:idx val="0"/>
              <c:layout>
                <c:manualLayout>
                  <c:x val="0.12865497076023383"/>
                  <c:y val="-2.17980790548320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969-405B-BDA6-B528F035937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家庭問題!$C$3:$D$3</c:f>
              <c:strCache>
                <c:ptCount val="2"/>
                <c:pt idx="0">
                  <c:v>男性</c:v>
                </c:pt>
                <c:pt idx="1">
                  <c:v>女性</c:v>
                </c:pt>
              </c:strCache>
            </c:strRef>
          </c:cat>
          <c:val>
            <c:numRef>
              <c:f>家庭問題!$C$8:$D$8</c:f>
              <c:numCache>
                <c:formatCode>General</c:formatCode>
                <c:ptCount val="2"/>
                <c:pt idx="0">
                  <c:v>-2</c:v>
                </c:pt>
                <c:pt idx="1">
                  <c:v>-6</c:v>
                </c:pt>
              </c:numCache>
            </c:numRef>
          </c:val>
          <c:extLst>
            <c:ext xmlns:c16="http://schemas.microsoft.com/office/drawing/2014/chart" uri="{C3380CC4-5D6E-409C-BE32-E72D297353CC}">
              <c16:uniqueId val="{00000006-E969-405B-BDA6-B528F0359373}"/>
            </c:ext>
          </c:extLst>
        </c:ser>
        <c:ser>
          <c:idx val="5"/>
          <c:order val="5"/>
          <c:tx>
            <c:strRef>
              <c:f>家庭問題!$B$9</c:f>
              <c:strCache>
                <c:ptCount val="1"/>
                <c:pt idx="0">
                  <c:v>家族からのしつけ・𠮟責</c:v>
                </c:pt>
              </c:strCache>
            </c:strRef>
          </c:tx>
          <c:spPr>
            <a:pattFill prst="narVert">
              <a:fgClr>
                <a:srgbClr val="00B050"/>
              </a:fgClr>
              <a:bgClr>
                <a:schemeClr val="bg1"/>
              </a:bgClr>
            </a:pattFill>
            <a:ln>
              <a:noFill/>
            </a:ln>
            <a:effectLst/>
          </c:spPr>
          <c:invertIfNegative val="0"/>
          <c:dLbls>
            <c:dLbl>
              <c:idx val="1"/>
              <c:layout>
                <c:manualLayout>
                  <c:x val="-0.12631578947368421"/>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969-405B-BDA6-B528F035937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家庭問題!$C$3:$D$3</c:f>
              <c:strCache>
                <c:ptCount val="2"/>
                <c:pt idx="0">
                  <c:v>男性</c:v>
                </c:pt>
                <c:pt idx="1">
                  <c:v>女性</c:v>
                </c:pt>
              </c:strCache>
            </c:strRef>
          </c:cat>
          <c:val>
            <c:numRef>
              <c:f>家庭問題!$C$9:$D$9</c:f>
              <c:numCache>
                <c:formatCode>General</c:formatCode>
                <c:ptCount val="2"/>
                <c:pt idx="0">
                  <c:v>6</c:v>
                </c:pt>
                <c:pt idx="1">
                  <c:v>1</c:v>
                </c:pt>
              </c:numCache>
            </c:numRef>
          </c:val>
          <c:extLst>
            <c:ext xmlns:c16="http://schemas.microsoft.com/office/drawing/2014/chart" uri="{C3380CC4-5D6E-409C-BE32-E72D297353CC}">
              <c16:uniqueId val="{00000008-E969-405B-BDA6-B528F0359373}"/>
            </c:ext>
          </c:extLst>
        </c:ser>
        <c:ser>
          <c:idx val="6"/>
          <c:order val="6"/>
          <c:tx>
            <c:strRef>
              <c:f>家庭問題!$B$10</c:f>
              <c:strCache>
                <c:ptCount val="1"/>
                <c:pt idx="0">
                  <c:v>子育ての悩み</c:v>
                </c:pt>
              </c:strCache>
            </c:strRef>
          </c:tx>
          <c:spPr>
            <a:pattFill prst="pct40">
              <a:fgClr>
                <a:srgbClr val="002060"/>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家庭問題!$C$3:$D$3</c:f>
              <c:strCache>
                <c:ptCount val="2"/>
                <c:pt idx="0">
                  <c:v>男性</c:v>
                </c:pt>
                <c:pt idx="1">
                  <c:v>女性</c:v>
                </c:pt>
              </c:strCache>
            </c:strRef>
          </c:cat>
          <c:val>
            <c:numRef>
              <c:f>家庭問題!$C$10:$D$10</c:f>
              <c:numCache>
                <c:formatCode>General</c:formatCode>
                <c:ptCount val="2"/>
                <c:pt idx="0">
                  <c:v>-1</c:v>
                </c:pt>
                <c:pt idx="1">
                  <c:v>4</c:v>
                </c:pt>
              </c:numCache>
            </c:numRef>
          </c:val>
          <c:extLst>
            <c:ext xmlns:c16="http://schemas.microsoft.com/office/drawing/2014/chart" uri="{C3380CC4-5D6E-409C-BE32-E72D297353CC}">
              <c16:uniqueId val="{00000009-E969-405B-BDA6-B528F0359373}"/>
            </c:ext>
          </c:extLst>
        </c:ser>
        <c:ser>
          <c:idx val="7"/>
          <c:order val="7"/>
          <c:tx>
            <c:strRef>
              <c:f>家庭問題!$B$11</c:f>
              <c:strCache>
                <c:ptCount val="1"/>
                <c:pt idx="0">
                  <c:v>被虐待</c:v>
                </c:pt>
              </c:strCache>
            </c:strRef>
          </c:tx>
          <c:spPr>
            <a:pattFill prst="trellis">
              <a:fgClr>
                <a:schemeClr val="accent2">
                  <a:lumMod val="50000"/>
                </a:schemeClr>
              </a:fgClr>
              <a:bgClr>
                <a:schemeClr val="bg1"/>
              </a:bgClr>
            </a:pattFill>
            <a:ln>
              <a:noFill/>
            </a:ln>
            <a:effectLst/>
          </c:spPr>
          <c:invertIfNegative val="0"/>
          <c:cat>
            <c:strRef>
              <c:f>家庭問題!$C$3:$D$3</c:f>
              <c:strCache>
                <c:ptCount val="2"/>
                <c:pt idx="0">
                  <c:v>男性</c:v>
                </c:pt>
                <c:pt idx="1">
                  <c:v>女性</c:v>
                </c:pt>
              </c:strCache>
            </c:strRef>
          </c:cat>
          <c:val>
            <c:numRef>
              <c:f>家庭問題!$C$11:$D$11</c:f>
              <c:numCache>
                <c:formatCode>General</c:formatCode>
                <c:ptCount val="2"/>
                <c:pt idx="0">
                  <c:v>0</c:v>
                </c:pt>
                <c:pt idx="1">
                  <c:v>0</c:v>
                </c:pt>
              </c:numCache>
            </c:numRef>
          </c:val>
          <c:extLst>
            <c:ext xmlns:c16="http://schemas.microsoft.com/office/drawing/2014/chart" uri="{C3380CC4-5D6E-409C-BE32-E72D297353CC}">
              <c16:uniqueId val="{0000000A-E969-405B-BDA6-B528F0359373}"/>
            </c:ext>
          </c:extLst>
        </c:ser>
        <c:ser>
          <c:idx val="8"/>
          <c:order val="8"/>
          <c:tx>
            <c:strRef>
              <c:f>家庭問題!$B$12</c:f>
              <c:strCache>
                <c:ptCount val="1"/>
                <c:pt idx="0">
                  <c:v>介護・看病疲れ</c:v>
                </c:pt>
              </c:strCache>
            </c:strRef>
          </c:tx>
          <c:spPr>
            <a:pattFill prst="pct30">
              <a:fgClr>
                <a:srgbClr val="FF7C80"/>
              </a:fgClr>
              <a:bgClr>
                <a:schemeClr val="bg1"/>
              </a:bgClr>
            </a:pattFill>
            <a:ln>
              <a:noFill/>
            </a:ln>
            <a:effectLst/>
          </c:spPr>
          <c:invertIfNegative val="0"/>
          <c:dLbls>
            <c:dLbl>
              <c:idx val="0"/>
              <c:layout>
                <c:manualLayout>
                  <c:x val="0"/>
                  <c:y val="-3.6330608537692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969-405B-BDA6-B528F035937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家庭問題!$C$3:$D$3</c:f>
              <c:strCache>
                <c:ptCount val="2"/>
                <c:pt idx="0">
                  <c:v>男性</c:v>
                </c:pt>
                <c:pt idx="1">
                  <c:v>女性</c:v>
                </c:pt>
              </c:strCache>
            </c:strRef>
          </c:cat>
          <c:val>
            <c:numRef>
              <c:f>家庭問題!$C$12:$D$12</c:f>
              <c:numCache>
                <c:formatCode>General</c:formatCode>
                <c:ptCount val="2"/>
                <c:pt idx="0">
                  <c:v>-1</c:v>
                </c:pt>
                <c:pt idx="1">
                  <c:v>-2</c:v>
                </c:pt>
              </c:numCache>
            </c:numRef>
          </c:val>
          <c:extLst>
            <c:ext xmlns:c16="http://schemas.microsoft.com/office/drawing/2014/chart" uri="{C3380CC4-5D6E-409C-BE32-E72D297353CC}">
              <c16:uniqueId val="{0000000C-E969-405B-BDA6-B528F0359373}"/>
            </c:ext>
          </c:extLst>
        </c:ser>
        <c:ser>
          <c:idx val="9"/>
          <c:order val="9"/>
          <c:tx>
            <c:strRef>
              <c:f>家庭問題!$B$13</c:f>
              <c:strCache>
                <c:ptCount val="1"/>
                <c:pt idx="0">
                  <c:v>その他</c:v>
                </c:pt>
              </c:strCache>
            </c:strRef>
          </c:tx>
          <c:spPr>
            <a:pattFill prst="narHorz">
              <a:fgClr>
                <a:schemeClr val="accent2">
                  <a:lumMod val="50000"/>
                </a:schemeClr>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家庭問題!$C$3:$D$3</c:f>
              <c:strCache>
                <c:ptCount val="2"/>
                <c:pt idx="0">
                  <c:v>男性</c:v>
                </c:pt>
                <c:pt idx="1">
                  <c:v>女性</c:v>
                </c:pt>
              </c:strCache>
            </c:strRef>
          </c:cat>
          <c:val>
            <c:numRef>
              <c:f>家庭問題!$C$13:$D$13</c:f>
              <c:numCache>
                <c:formatCode>General</c:formatCode>
                <c:ptCount val="2"/>
                <c:pt idx="0">
                  <c:v>15</c:v>
                </c:pt>
                <c:pt idx="1">
                  <c:v>7</c:v>
                </c:pt>
              </c:numCache>
            </c:numRef>
          </c:val>
          <c:extLst>
            <c:ext xmlns:c16="http://schemas.microsoft.com/office/drawing/2014/chart" uri="{C3380CC4-5D6E-409C-BE32-E72D297353CC}">
              <c16:uniqueId val="{0000000D-E969-405B-BDA6-B528F0359373}"/>
            </c:ext>
          </c:extLst>
        </c:ser>
        <c:dLbls>
          <c:showLegendKey val="0"/>
          <c:showVal val="0"/>
          <c:showCatName val="0"/>
          <c:showSerName val="0"/>
          <c:showPercent val="0"/>
          <c:showBubbleSize val="0"/>
        </c:dLbls>
        <c:gapWidth val="150"/>
        <c:overlap val="100"/>
        <c:axId val="798689792"/>
        <c:axId val="798684800"/>
      </c:barChart>
      <c:catAx>
        <c:axId val="798689792"/>
        <c:scaling>
          <c:orientation val="minMax"/>
        </c:scaling>
        <c:delete val="1"/>
        <c:axPos val="b"/>
        <c:numFmt formatCode="General" sourceLinked="1"/>
        <c:majorTickMark val="none"/>
        <c:minorTickMark val="none"/>
        <c:tickLblPos val="nextTo"/>
        <c:crossAx val="798684800"/>
        <c:crosses val="autoZero"/>
        <c:auto val="1"/>
        <c:lblAlgn val="ctr"/>
        <c:lblOffset val="100"/>
        <c:noMultiLvlLbl val="0"/>
      </c:catAx>
      <c:valAx>
        <c:axId val="798684800"/>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798689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r>
              <a:rPr lang="ja-JP" altLang="en-US" sz="1000" dirty="0">
                <a:latin typeface="ＭＳ Ｐゴシック" panose="020B0600070205080204" pitchFamily="50" charset="-128"/>
                <a:ea typeface="ＭＳ Ｐゴシック" panose="020B0600070205080204" pitchFamily="50" charset="-128"/>
              </a:rPr>
              <a:t>男性</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barChart>
        <c:barDir val="col"/>
        <c:grouping val="stacked"/>
        <c:varyColors val="0"/>
        <c:ser>
          <c:idx val="0"/>
          <c:order val="0"/>
          <c:tx>
            <c:strRef>
              <c:f>家庭問題!$B$18</c:f>
              <c:strCache>
                <c:ptCount val="1"/>
                <c:pt idx="0">
                  <c:v>親子関係の不和</c:v>
                </c:pt>
              </c:strCache>
            </c:strRef>
          </c:tx>
          <c:spPr>
            <a:solidFill>
              <a:schemeClr val="accent1">
                <a:lumMod val="60000"/>
                <a:lumOff val="40000"/>
              </a:schemeClr>
            </a:solidFill>
            <a:ln>
              <a:noFill/>
            </a:ln>
            <a:effectLst/>
          </c:spPr>
          <c:invertIfNegative val="0"/>
          <c:dLbls>
            <c:dLbl>
              <c:idx val="0"/>
              <c:layout>
                <c:manualLayout>
                  <c:x val="-2.7923211169284479E-2"/>
                  <c:y val="-2.17391304347826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86-4238-ABA1-51F0419ECD88}"/>
                </c:ext>
              </c:extLst>
            </c:dLbl>
            <c:dLbl>
              <c:idx val="2"/>
              <c:delete val="1"/>
              <c:extLst>
                <c:ext xmlns:c15="http://schemas.microsoft.com/office/drawing/2012/chart" uri="{CE6537A1-D6FC-4f65-9D91-7224C49458BB}"/>
                <c:ext xmlns:c16="http://schemas.microsoft.com/office/drawing/2014/chart" uri="{C3380CC4-5D6E-409C-BE32-E72D297353CC}">
                  <c16:uniqueId val="{00000001-3A86-4238-ABA1-51F0419ECD88}"/>
                </c:ext>
              </c:extLst>
            </c:dLbl>
            <c:dLbl>
              <c:idx val="3"/>
              <c:delete val="1"/>
              <c:extLst>
                <c:ext xmlns:c15="http://schemas.microsoft.com/office/drawing/2012/chart" uri="{CE6537A1-D6FC-4f65-9D91-7224C49458BB}"/>
                <c:ext xmlns:c16="http://schemas.microsoft.com/office/drawing/2014/chart" uri="{C3380CC4-5D6E-409C-BE32-E72D297353CC}">
                  <c16:uniqueId val="{00000002-3A86-4238-ABA1-51F0419ECD8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家庭問題!$C$18:$J$18</c:f>
              <c:numCache>
                <c:formatCode>0</c:formatCode>
                <c:ptCount val="8"/>
                <c:pt idx="0">
                  <c:v>-1</c:v>
                </c:pt>
                <c:pt idx="1">
                  <c:v>4</c:v>
                </c:pt>
                <c:pt idx="2">
                  <c:v>0</c:v>
                </c:pt>
                <c:pt idx="3">
                  <c:v>0</c:v>
                </c:pt>
                <c:pt idx="4">
                  <c:v>3.8</c:v>
                </c:pt>
                <c:pt idx="5">
                  <c:v>1.6</c:v>
                </c:pt>
                <c:pt idx="6">
                  <c:v>0.60000000000000009</c:v>
                </c:pt>
                <c:pt idx="7">
                  <c:v>-2</c:v>
                </c:pt>
              </c:numCache>
            </c:numRef>
          </c:val>
          <c:extLst>
            <c:ext xmlns:c16="http://schemas.microsoft.com/office/drawing/2014/chart" uri="{C3380CC4-5D6E-409C-BE32-E72D297353CC}">
              <c16:uniqueId val="{00000003-3A86-4238-ABA1-51F0419ECD88}"/>
            </c:ext>
          </c:extLst>
        </c:ser>
        <c:ser>
          <c:idx val="1"/>
          <c:order val="1"/>
          <c:tx>
            <c:strRef>
              <c:f>家庭問題!$B$19</c:f>
              <c:strCache>
                <c:ptCount val="1"/>
                <c:pt idx="0">
                  <c:v>夫婦関係の不和</c:v>
                </c:pt>
              </c:strCache>
            </c:strRef>
          </c:tx>
          <c:spPr>
            <a:pattFill prst="smGrid">
              <a:fgClr>
                <a:schemeClr val="accent2"/>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3A86-4238-ABA1-51F0419ECD88}"/>
                </c:ext>
              </c:extLst>
            </c:dLbl>
            <c:dLbl>
              <c:idx val="1"/>
              <c:delete val="1"/>
              <c:extLst>
                <c:ext xmlns:c15="http://schemas.microsoft.com/office/drawing/2012/chart" uri="{CE6537A1-D6FC-4f65-9D91-7224C49458BB}"/>
                <c:ext xmlns:c16="http://schemas.microsoft.com/office/drawing/2014/chart" uri="{C3380CC4-5D6E-409C-BE32-E72D297353CC}">
                  <c16:uniqueId val="{00000005-3A86-4238-ABA1-51F0419ECD88}"/>
                </c:ext>
              </c:extLst>
            </c:dLbl>
            <c:dLbl>
              <c:idx val="3"/>
              <c:delete val="1"/>
              <c:extLst>
                <c:ext xmlns:c15="http://schemas.microsoft.com/office/drawing/2012/chart" uri="{CE6537A1-D6FC-4f65-9D91-7224C49458BB}"/>
                <c:ext xmlns:c16="http://schemas.microsoft.com/office/drawing/2014/chart" uri="{C3380CC4-5D6E-409C-BE32-E72D297353CC}">
                  <c16:uniqueId val="{00000006-3A86-4238-ABA1-51F0419ECD8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家庭問題!$C$19:$J$19</c:f>
              <c:numCache>
                <c:formatCode>0</c:formatCode>
                <c:ptCount val="8"/>
                <c:pt idx="0">
                  <c:v>0</c:v>
                </c:pt>
                <c:pt idx="1">
                  <c:v>0</c:v>
                </c:pt>
                <c:pt idx="2">
                  <c:v>2.1999999999999993</c:v>
                </c:pt>
                <c:pt idx="3">
                  <c:v>0</c:v>
                </c:pt>
                <c:pt idx="4">
                  <c:v>3</c:v>
                </c:pt>
                <c:pt idx="5">
                  <c:v>1</c:v>
                </c:pt>
                <c:pt idx="6">
                  <c:v>5.2</c:v>
                </c:pt>
                <c:pt idx="7">
                  <c:v>-1.4</c:v>
                </c:pt>
              </c:numCache>
            </c:numRef>
          </c:val>
          <c:extLst>
            <c:ext xmlns:c16="http://schemas.microsoft.com/office/drawing/2014/chart" uri="{C3380CC4-5D6E-409C-BE32-E72D297353CC}">
              <c16:uniqueId val="{00000007-3A86-4238-ABA1-51F0419ECD88}"/>
            </c:ext>
          </c:extLst>
        </c:ser>
        <c:ser>
          <c:idx val="2"/>
          <c:order val="2"/>
          <c:tx>
            <c:strRef>
              <c:f>家庭問題!$B$20</c:f>
              <c:strCache>
                <c:ptCount val="1"/>
                <c:pt idx="0">
                  <c:v>その他家族関係の不和</c:v>
                </c:pt>
              </c:strCache>
            </c:strRef>
          </c:tx>
          <c:spPr>
            <a:pattFill prst="smCheck">
              <a:fgClr>
                <a:schemeClr val="accent3"/>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3A86-4238-ABA1-51F0419ECD88}"/>
                </c:ext>
              </c:extLst>
            </c:dLbl>
            <c:dLbl>
              <c:idx val="3"/>
              <c:layout>
                <c:manualLayout>
                  <c:x val="3.7230948225712622E-2"/>
                  <c:y val="-7.24637681159413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86-4238-ABA1-51F0419ECD88}"/>
                </c:ext>
              </c:extLst>
            </c:dLbl>
            <c:dLbl>
              <c:idx val="4"/>
              <c:delete val="1"/>
              <c:extLst>
                <c:ext xmlns:c15="http://schemas.microsoft.com/office/drawing/2012/chart" uri="{CE6537A1-D6FC-4f65-9D91-7224C49458BB}"/>
                <c:ext xmlns:c16="http://schemas.microsoft.com/office/drawing/2014/chart" uri="{C3380CC4-5D6E-409C-BE32-E72D297353CC}">
                  <c16:uniqueId val="{0000000A-3A86-4238-ABA1-51F0419ECD8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家庭問題!$C$20:$J$20</c:f>
              <c:numCache>
                <c:formatCode>0</c:formatCode>
                <c:ptCount val="8"/>
                <c:pt idx="0">
                  <c:v>0</c:v>
                </c:pt>
                <c:pt idx="1">
                  <c:v>1.8</c:v>
                </c:pt>
                <c:pt idx="2">
                  <c:v>1.2</c:v>
                </c:pt>
                <c:pt idx="3">
                  <c:v>-1</c:v>
                </c:pt>
                <c:pt idx="4">
                  <c:v>0</c:v>
                </c:pt>
                <c:pt idx="5">
                  <c:v>-0.8</c:v>
                </c:pt>
                <c:pt idx="6">
                  <c:v>0.60000000000000009</c:v>
                </c:pt>
                <c:pt idx="7">
                  <c:v>0.8</c:v>
                </c:pt>
              </c:numCache>
            </c:numRef>
          </c:val>
          <c:extLst>
            <c:ext xmlns:c16="http://schemas.microsoft.com/office/drawing/2014/chart" uri="{C3380CC4-5D6E-409C-BE32-E72D297353CC}">
              <c16:uniqueId val="{0000000B-3A86-4238-ABA1-51F0419ECD88}"/>
            </c:ext>
          </c:extLst>
        </c:ser>
        <c:ser>
          <c:idx val="3"/>
          <c:order val="3"/>
          <c:tx>
            <c:strRef>
              <c:f>家庭問題!$B$21</c:f>
              <c:strCache>
                <c:ptCount val="1"/>
                <c:pt idx="0">
                  <c:v>家族の死亡</c:v>
                </c:pt>
              </c:strCache>
            </c:strRef>
          </c:tx>
          <c:spPr>
            <a:pattFill prst="dkUpDiag">
              <a:fgClr>
                <a:srgbClr val="FFC000"/>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3A86-4238-ABA1-51F0419ECD88}"/>
                </c:ext>
              </c:extLst>
            </c:dLbl>
            <c:dLbl>
              <c:idx val="2"/>
              <c:delete val="1"/>
              <c:extLst>
                <c:ext xmlns:c15="http://schemas.microsoft.com/office/drawing/2012/chart" uri="{CE6537A1-D6FC-4f65-9D91-7224C49458BB}"/>
                <c:ext xmlns:c16="http://schemas.microsoft.com/office/drawing/2014/chart" uri="{C3380CC4-5D6E-409C-BE32-E72D297353CC}">
                  <c16:uniqueId val="{0000000D-3A86-4238-ABA1-51F0419ECD8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家庭問題!$C$21:$J$21</c:f>
              <c:numCache>
                <c:formatCode>0</c:formatCode>
                <c:ptCount val="8"/>
                <c:pt idx="0">
                  <c:v>0</c:v>
                </c:pt>
                <c:pt idx="1">
                  <c:v>2</c:v>
                </c:pt>
                <c:pt idx="2">
                  <c:v>0</c:v>
                </c:pt>
                <c:pt idx="3">
                  <c:v>-0.60000000000000009</c:v>
                </c:pt>
                <c:pt idx="4">
                  <c:v>-1</c:v>
                </c:pt>
                <c:pt idx="5">
                  <c:v>2</c:v>
                </c:pt>
                <c:pt idx="6">
                  <c:v>1.4000000000000004</c:v>
                </c:pt>
                <c:pt idx="7">
                  <c:v>0.60000000000000009</c:v>
                </c:pt>
              </c:numCache>
            </c:numRef>
          </c:val>
          <c:extLst>
            <c:ext xmlns:c16="http://schemas.microsoft.com/office/drawing/2014/chart" uri="{C3380CC4-5D6E-409C-BE32-E72D297353CC}">
              <c16:uniqueId val="{0000000E-3A86-4238-ABA1-51F0419ECD88}"/>
            </c:ext>
          </c:extLst>
        </c:ser>
        <c:ser>
          <c:idx val="4"/>
          <c:order val="4"/>
          <c:tx>
            <c:strRef>
              <c:f>家庭問題!$B$22</c:f>
              <c:strCache>
                <c:ptCount val="1"/>
                <c:pt idx="0">
                  <c:v>家族の将来悲観</c:v>
                </c:pt>
              </c:strCache>
            </c:strRef>
          </c:tx>
          <c:spPr>
            <a:pattFill prst="zigZag">
              <a:fgClr>
                <a:schemeClr val="accent5"/>
              </a:fgClr>
              <a:bgClr>
                <a:schemeClr val="bg1"/>
              </a:bgClr>
            </a:pattFill>
            <a:ln>
              <a:noFill/>
            </a:ln>
            <a:effectLst/>
          </c:spPr>
          <c:invertIfNegative val="0"/>
          <c:dLbls>
            <c:dLbl>
              <c:idx val="0"/>
              <c:layout>
                <c:manualLayout>
                  <c:x val="1.1634671320535195E-2"/>
                  <c:y val="-6.642435343314778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A86-4238-ABA1-51F0419ECD88}"/>
                </c:ext>
              </c:extLst>
            </c:dLbl>
            <c:dLbl>
              <c:idx val="1"/>
              <c:delete val="1"/>
              <c:extLst>
                <c:ext xmlns:c15="http://schemas.microsoft.com/office/drawing/2012/chart" uri="{CE6537A1-D6FC-4f65-9D91-7224C49458BB}"/>
                <c:ext xmlns:c16="http://schemas.microsoft.com/office/drawing/2014/chart" uri="{C3380CC4-5D6E-409C-BE32-E72D297353CC}">
                  <c16:uniqueId val="{00000010-3A86-4238-ABA1-51F0419ECD88}"/>
                </c:ext>
              </c:extLst>
            </c:dLbl>
            <c:dLbl>
              <c:idx val="2"/>
              <c:layout>
                <c:manualLayout>
                  <c:x val="3.4904013961605543E-2"/>
                  <c:y val="-2.17391304347825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A86-4238-ABA1-51F0419ECD88}"/>
                </c:ext>
              </c:extLst>
            </c:dLbl>
            <c:dLbl>
              <c:idx val="3"/>
              <c:delete val="1"/>
              <c:extLst>
                <c:ext xmlns:c15="http://schemas.microsoft.com/office/drawing/2012/chart" uri="{CE6537A1-D6FC-4f65-9D91-7224C49458BB}"/>
                <c:ext xmlns:c16="http://schemas.microsoft.com/office/drawing/2014/chart" uri="{C3380CC4-5D6E-409C-BE32-E72D297353CC}">
                  <c16:uniqueId val="{00000012-3A86-4238-ABA1-51F0419ECD88}"/>
                </c:ext>
              </c:extLst>
            </c:dLbl>
            <c:dLbl>
              <c:idx val="4"/>
              <c:delete val="1"/>
              <c:extLst>
                <c:ext xmlns:c15="http://schemas.microsoft.com/office/drawing/2012/chart" uri="{CE6537A1-D6FC-4f65-9D91-7224C49458BB}"/>
                <c:ext xmlns:c16="http://schemas.microsoft.com/office/drawing/2014/chart" uri="{C3380CC4-5D6E-409C-BE32-E72D297353CC}">
                  <c16:uniqueId val="{00000013-3A86-4238-ABA1-51F0419ECD88}"/>
                </c:ext>
              </c:extLst>
            </c:dLbl>
            <c:dLbl>
              <c:idx val="5"/>
              <c:delete val="1"/>
              <c:extLst>
                <c:ext xmlns:c15="http://schemas.microsoft.com/office/drawing/2012/chart" uri="{CE6537A1-D6FC-4f65-9D91-7224C49458BB}"/>
                <c:ext xmlns:c16="http://schemas.microsoft.com/office/drawing/2014/chart" uri="{C3380CC4-5D6E-409C-BE32-E72D297353CC}">
                  <c16:uniqueId val="{00000014-3A86-4238-ABA1-51F0419ECD88}"/>
                </c:ext>
              </c:extLst>
            </c:dLbl>
            <c:dLbl>
              <c:idx val="6"/>
              <c:delete val="1"/>
              <c:extLst>
                <c:ext xmlns:c15="http://schemas.microsoft.com/office/drawing/2012/chart" uri="{CE6537A1-D6FC-4f65-9D91-7224C49458BB}"/>
                <c:ext xmlns:c16="http://schemas.microsoft.com/office/drawing/2014/chart" uri="{C3380CC4-5D6E-409C-BE32-E72D297353CC}">
                  <c16:uniqueId val="{00000015-3A86-4238-ABA1-51F0419ECD8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家庭問題!$C$22:$J$22</c:f>
              <c:numCache>
                <c:formatCode>0</c:formatCode>
                <c:ptCount val="8"/>
                <c:pt idx="0">
                  <c:v>1</c:v>
                </c:pt>
                <c:pt idx="1">
                  <c:v>0</c:v>
                </c:pt>
                <c:pt idx="2">
                  <c:v>-0.79999999999999982</c:v>
                </c:pt>
                <c:pt idx="3">
                  <c:v>0</c:v>
                </c:pt>
                <c:pt idx="4">
                  <c:v>0</c:v>
                </c:pt>
                <c:pt idx="5">
                  <c:v>0</c:v>
                </c:pt>
                <c:pt idx="6">
                  <c:v>0</c:v>
                </c:pt>
                <c:pt idx="7">
                  <c:v>-1.4</c:v>
                </c:pt>
              </c:numCache>
            </c:numRef>
          </c:val>
          <c:extLst>
            <c:ext xmlns:c16="http://schemas.microsoft.com/office/drawing/2014/chart" uri="{C3380CC4-5D6E-409C-BE32-E72D297353CC}">
              <c16:uniqueId val="{00000016-3A86-4238-ABA1-51F0419ECD88}"/>
            </c:ext>
          </c:extLst>
        </c:ser>
        <c:ser>
          <c:idx val="5"/>
          <c:order val="5"/>
          <c:tx>
            <c:strRef>
              <c:f>家庭問題!$B$23</c:f>
              <c:strCache>
                <c:ptCount val="1"/>
                <c:pt idx="0">
                  <c:v>家族からのしつけ・𠮟責</c:v>
                </c:pt>
              </c:strCache>
            </c:strRef>
          </c:tx>
          <c:spPr>
            <a:pattFill prst="narVert">
              <a:fgClr>
                <a:schemeClr val="accent6"/>
              </a:fgClr>
              <a:bgClr>
                <a:schemeClr val="bg1"/>
              </a:bgClr>
            </a:pattFill>
            <a:ln>
              <a:noFill/>
            </a:ln>
            <a:effectLst/>
          </c:spPr>
          <c:invertIfNegative val="0"/>
          <c:dLbls>
            <c:dLbl>
              <c:idx val="2"/>
              <c:layout>
                <c:manualLayout>
                  <c:x val="-3.4904013961605626E-2"/>
                  <c:y val="7.2463768115942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A86-4238-ABA1-51F0419ECD88}"/>
                </c:ext>
              </c:extLst>
            </c:dLbl>
            <c:dLbl>
              <c:idx val="4"/>
              <c:delete val="1"/>
              <c:extLst>
                <c:ext xmlns:c15="http://schemas.microsoft.com/office/drawing/2012/chart" uri="{CE6537A1-D6FC-4f65-9D91-7224C49458BB}"/>
                <c:ext xmlns:c16="http://schemas.microsoft.com/office/drawing/2014/chart" uri="{C3380CC4-5D6E-409C-BE32-E72D297353CC}">
                  <c16:uniqueId val="{00000018-3A86-4238-ABA1-51F0419ECD88}"/>
                </c:ext>
              </c:extLst>
            </c:dLbl>
            <c:dLbl>
              <c:idx val="5"/>
              <c:delete val="1"/>
              <c:extLst>
                <c:ext xmlns:c15="http://schemas.microsoft.com/office/drawing/2012/chart" uri="{CE6537A1-D6FC-4f65-9D91-7224C49458BB}"/>
                <c:ext xmlns:c16="http://schemas.microsoft.com/office/drawing/2014/chart" uri="{C3380CC4-5D6E-409C-BE32-E72D297353CC}">
                  <c16:uniqueId val="{00000019-3A86-4238-ABA1-51F0419ECD8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家庭問題!$C$23:$J$23</c:f>
              <c:numCache>
                <c:formatCode>0</c:formatCode>
                <c:ptCount val="8"/>
                <c:pt idx="0">
                  <c:v>0.8</c:v>
                </c:pt>
                <c:pt idx="1">
                  <c:v>1.7999999999999998</c:v>
                </c:pt>
                <c:pt idx="2">
                  <c:v>-0.6</c:v>
                </c:pt>
                <c:pt idx="3">
                  <c:v>0.6</c:v>
                </c:pt>
                <c:pt idx="4">
                  <c:v>0</c:v>
                </c:pt>
                <c:pt idx="5">
                  <c:v>0</c:v>
                </c:pt>
                <c:pt idx="6">
                  <c:v>2</c:v>
                </c:pt>
                <c:pt idx="7">
                  <c:v>1.8</c:v>
                </c:pt>
              </c:numCache>
            </c:numRef>
          </c:val>
          <c:extLst>
            <c:ext xmlns:c16="http://schemas.microsoft.com/office/drawing/2014/chart" uri="{C3380CC4-5D6E-409C-BE32-E72D297353CC}">
              <c16:uniqueId val="{0000001A-3A86-4238-ABA1-51F0419ECD88}"/>
            </c:ext>
          </c:extLst>
        </c:ser>
        <c:ser>
          <c:idx val="6"/>
          <c:order val="6"/>
          <c:tx>
            <c:strRef>
              <c:f>家庭問題!$B$24</c:f>
              <c:strCache>
                <c:ptCount val="1"/>
                <c:pt idx="0">
                  <c:v>子育ての悩み</c:v>
                </c:pt>
              </c:strCache>
            </c:strRef>
          </c:tx>
          <c:spPr>
            <a:pattFill prst="pct40">
              <a:fgClr>
                <a:srgbClr val="002060"/>
              </a:fgClr>
              <a:bgClr>
                <a:schemeClr val="bg1"/>
              </a:bgClr>
            </a:pattFill>
            <a:ln>
              <a:noFill/>
            </a:ln>
            <a:effectLst/>
          </c:spPr>
          <c:invertIfNegative val="0"/>
          <c:val>
            <c:numRef>
              <c:f>家庭問題!$C$24:$J$24</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1B-3A86-4238-ABA1-51F0419ECD88}"/>
            </c:ext>
          </c:extLst>
        </c:ser>
        <c:ser>
          <c:idx val="7"/>
          <c:order val="7"/>
          <c:tx>
            <c:strRef>
              <c:f>家庭問題!$B$25</c:f>
              <c:strCache>
                <c:ptCount val="1"/>
                <c:pt idx="0">
                  <c:v>被虐待</c:v>
                </c:pt>
              </c:strCache>
            </c:strRef>
          </c:tx>
          <c:spPr>
            <a:pattFill prst="narHorz">
              <a:fgClr>
                <a:schemeClr val="accent2">
                  <a:lumMod val="50000"/>
                </a:schemeClr>
              </a:fgClr>
              <a:bgClr>
                <a:schemeClr val="bg1"/>
              </a:bgClr>
            </a:pattFill>
            <a:ln>
              <a:noFill/>
            </a:ln>
            <a:effectLst/>
          </c:spPr>
          <c:invertIfNegative val="0"/>
          <c:val>
            <c:numRef>
              <c:f>家庭問題!$C$25:$J$25</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1C-3A86-4238-ABA1-51F0419ECD88}"/>
            </c:ext>
          </c:extLst>
        </c:ser>
        <c:ser>
          <c:idx val="8"/>
          <c:order val="8"/>
          <c:tx>
            <c:strRef>
              <c:f>家庭問題!$B$26</c:f>
              <c:strCache>
                <c:ptCount val="1"/>
                <c:pt idx="0">
                  <c:v>介護・看病疲れ</c:v>
                </c:pt>
              </c:strCache>
            </c:strRef>
          </c:tx>
          <c:spPr>
            <a:pattFill prst="pct40">
              <a:fgClr>
                <a:srgbClr val="002060"/>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D-3A86-4238-ABA1-51F0419ECD88}"/>
                </c:ext>
              </c:extLst>
            </c:dLbl>
            <c:dLbl>
              <c:idx val="2"/>
              <c:layout>
                <c:manualLayout>
                  <c:x val="-4.2659968697030343E-17"/>
                  <c:y val="-1.81159420289855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3A86-4238-ABA1-51F0419ECD88}"/>
                </c:ext>
              </c:extLst>
            </c:dLbl>
            <c:dLbl>
              <c:idx val="3"/>
              <c:delete val="1"/>
              <c:extLst>
                <c:ext xmlns:c15="http://schemas.microsoft.com/office/drawing/2012/chart" uri="{CE6537A1-D6FC-4f65-9D91-7224C49458BB}"/>
                <c:ext xmlns:c16="http://schemas.microsoft.com/office/drawing/2014/chart" uri="{C3380CC4-5D6E-409C-BE32-E72D297353CC}">
                  <c16:uniqueId val="{0000001F-3A86-4238-ABA1-51F0419ECD88}"/>
                </c:ext>
              </c:extLst>
            </c:dLbl>
            <c:dLbl>
              <c:idx val="4"/>
              <c:delete val="1"/>
              <c:extLst>
                <c:ext xmlns:c15="http://schemas.microsoft.com/office/drawing/2012/chart" uri="{CE6537A1-D6FC-4f65-9D91-7224C49458BB}"/>
                <c:ext xmlns:c16="http://schemas.microsoft.com/office/drawing/2014/chart" uri="{C3380CC4-5D6E-409C-BE32-E72D297353CC}">
                  <c16:uniqueId val="{00000020-3A86-4238-ABA1-51F0419ECD8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家庭問題!$C$26:$J$26</c:f>
              <c:numCache>
                <c:formatCode>0</c:formatCode>
                <c:ptCount val="8"/>
                <c:pt idx="0">
                  <c:v>0</c:v>
                </c:pt>
                <c:pt idx="1">
                  <c:v>1</c:v>
                </c:pt>
                <c:pt idx="2">
                  <c:v>-0.6</c:v>
                </c:pt>
                <c:pt idx="3">
                  <c:v>0</c:v>
                </c:pt>
                <c:pt idx="4">
                  <c:v>0</c:v>
                </c:pt>
                <c:pt idx="5">
                  <c:v>1.2000000000000002</c:v>
                </c:pt>
                <c:pt idx="6">
                  <c:v>-1</c:v>
                </c:pt>
                <c:pt idx="7">
                  <c:v>-1.2000000000000002</c:v>
                </c:pt>
              </c:numCache>
            </c:numRef>
          </c:val>
          <c:extLst>
            <c:ext xmlns:c16="http://schemas.microsoft.com/office/drawing/2014/chart" uri="{C3380CC4-5D6E-409C-BE32-E72D297353CC}">
              <c16:uniqueId val="{00000021-3A86-4238-ABA1-51F0419ECD88}"/>
            </c:ext>
          </c:extLst>
        </c:ser>
        <c:ser>
          <c:idx val="9"/>
          <c:order val="9"/>
          <c:tx>
            <c:strRef>
              <c:f>家庭問題!$B$27</c:f>
              <c:strCache>
                <c:ptCount val="1"/>
                <c:pt idx="0">
                  <c:v>その他</c:v>
                </c:pt>
              </c:strCache>
            </c:strRef>
          </c:tx>
          <c:spPr>
            <a:pattFill prst="narHorz">
              <a:fgClr>
                <a:schemeClr val="accent2">
                  <a:lumMod val="50000"/>
                </a:schemeClr>
              </a:fgClr>
              <a:bgClr>
                <a:schemeClr val="bg1"/>
              </a:bgClr>
            </a:patt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22-3A86-4238-ABA1-51F0419ECD8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家庭問題!$C$27:$J$27</c:f>
              <c:numCache>
                <c:formatCode>0</c:formatCode>
                <c:ptCount val="8"/>
                <c:pt idx="0">
                  <c:v>1.4</c:v>
                </c:pt>
                <c:pt idx="1">
                  <c:v>2.8</c:v>
                </c:pt>
                <c:pt idx="2">
                  <c:v>4.8</c:v>
                </c:pt>
                <c:pt idx="3">
                  <c:v>1.2000000000000002</c:v>
                </c:pt>
                <c:pt idx="4">
                  <c:v>1</c:v>
                </c:pt>
                <c:pt idx="5">
                  <c:v>0</c:v>
                </c:pt>
                <c:pt idx="6">
                  <c:v>-1</c:v>
                </c:pt>
                <c:pt idx="7">
                  <c:v>4.5999999999999996</c:v>
                </c:pt>
              </c:numCache>
            </c:numRef>
          </c:val>
          <c:extLst>
            <c:ext xmlns:c16="http://schemas.microsoft.com/office/drawing/2014/chart" uri="{C3380CC4-5D6E-409C-BE32-E72D297353CC}">
              <c16:uniqueId val="{00000023-3A86-4238-ABA1-51F0419ECD88}"/>
            </c:ext>
          </c:extLst>
        </c:ser>
        <c:dLbls>
          <c:showLegendKey val="0"/>
          <c:showVal val="0"/>
          <c:showCatName val="0"/>
          <c:showSerName val="0"/>
          <c:showPercent val="0"/>
          <c:showBubbleSize val="0"/>
        </c:dLbls>
        <c:gapWidth val="150"/>
        <c:overlap val="100"/>
        <c:axId val="1206475743"/>
        <c:axId val="1206473663"/>
      </c:barChart>
      <c:catAx>
        <c:axId val="1206475743"/>
        <c:scaling>
          <c:orientation val="minMax"/>
        </c:scaling>
        <c:delete val="1"/>
        <c:axPos val="b"/>
        <c:numFmt formatCode="General" sourceLinked="1"/>
        <c:majorTickMark val="none"/>
        <c:minorTickMark val="none"/>
        <c:tickLblPos val="nextTo"/>
        <c:crossAx val="1206473663"/>
        <c:crosses val="autoZero"/>
        <c:auto val="1"/>
        <c:lblAlgn val="ctr"/>
        <c:lblOffset val="100"/>
        <c:noMultiLvlLbl val="0"/>
      </c:catAx>
      <c:valAx>
        <c:axId val="12064736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2064757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r>
              <a:rPr lang="ja-JP" altLang="en-US" sz="1000" dirty="0">
                <a:latin typeface="ＭＳ Ｐゴシック" panose="020B0600070205080204" pitchFamily="50" charset="-128"/>
                <a:ea typeface="ＭＳ Ｐゴシック" panose="020B0600070205080204" pitchFamily="50" charset="-128"/>
              </a:rPr>
              <a:t>女性</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barChart>
        <c:barDir val="col"/>
        <c:grouping val="stacked"/>
        <c:varyColors val="0"/>
        <c:ser>
          <c:idx val="0"/>
          <c:order val="0"/>
          <c:tx>
            <c:strRef>
              <c:f>家庭問題!$B$32</c:f>
              <c:strCache>
                <c:ptCount val="1"/>
                <c:pt idx="0">
                  <c:v>親子関係の不和</c:v>
                </c:pt>
              </c:strCache>
            </c:strRef>
          </c:tx>
          <c:spPr>
            <a:solidFill>
              <a:schemeClr val="accent1">
                <a:lumMod val="60000"/>
                <a:lumOff val="40000"/>
              </a:schemeClr>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F55F-4603-8D7E-3BA0DBB2C57E}"/>
                </c:ext>
              </c:extLst>
            </c:dLbl>
            <c:dLbl>
              <c:idx val="7"/>
              <c:delete val="1"/>
              <c:extLst>
                <c:ext xmlns:c15="http://schemas.microsoft.com/office/drawing/2012/chart" uri="{CE6537A1-D6FC-4f65-9D91-7224C49458BB}"/>
                <c:ext xmlns:c16="http://schemas.microsoft.com/office/drawing/2014/chart" uri="{C3380CC4-5D6E-409C-BE32-E72D297353CC}">
                  <c16:uniqueId val="{00000001-F55F-4603-8D7E-3BA0DBB2C57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家庭問題!$C$32:$J$32</c:f>
              <c:numCache>
                <c:formatCode>0</c:formatCode>
                <c:ptCount val="8"/>
                <c:pt idx="0">
                  <c:v>0.8</c:v>
                </c:pt>
                <c:pt idx="1">
                  <c:v>1.7999999999999998</c:v>
                </c:pt>
                <c:pt idx="2">
                  <c:v>0</c:v>
                </c:pt>
                <c:pt idx="3">
                  <c:v>1</c:v>
                </c:pt>
                <c:pt idx="4">
                  <c:v>1.2</c:v>
                </c:pt>
                <c:pt idx="5">
                  <c:v>-1.4</c:v>
                </c:pt>
                <c:pt idx="6">
                  <c:v>4.2</c:v>
                </c:pt>
                <c:pt idx="7">
                  <c:v>0</c:v>
                </c:pt>
              </c:numCache>
            </c:numRef>
          </c:val>
          <c:extLst>
            <c:ext xmlns:c16="http://schemas.microsoft.com/office/drawing/2014/chart" uri="{C3380CC4-5D6E-409C-BE32-E72D297353CC}">
              <c16:uniqueId val="{00000002-F55F-4603-8D7E-3BA0DBB2C57E}"/>
            </c:ext>
          </c:extLst>
        </c:ser>
        <c:ser>
          <c:idx val="1"/>
          <c:order val="1"/>
          <c:tx>
            <c:strRef>
              <c:f>家庭問題!$B$33</c:f>
              <c:strCache>
                <c:ptCount val="1"/>
                <c:pt idx="0">
                  <c:v>夫婦関係の不和</c:v>
                </c:pt>
              </c:strCache>
            </c:strRef>
          </c:tx>
          <c:spPr>
            <a:pattFill prst="smGrid">
              <a:fgClr>
                <a:schemeClr val="accent2"/>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F55F-4603-8D7E-3BA0DBB2C57E}"/>
                </c:ext>
              </c:extLst>
            </c:dLbl>
            <c:dLbl>
              <c:idx val="1"/>
              <c:delete val="1"/>
              <c:extLst>
                <c:ext xmlns:c15="http://schemas.microsoft.com/office/drawing/2012/chart" uri="{CE6537A1-D6FC-4f65-9D91-7224C49458BB}"/>
                <c:ext xmlns:c16="http://schemas.microsoft.com/office/drawing/2014/chart" uri="{C3380CC4-5D6E-409C-BE32-E72D297353CC}">
                  <c16:uniqueId val="{00000004-F55F-4603-8D7E-3BA0DBB2C57E}"/>
                </c:ext>
              </c:extLst>
            </c:dLbl>
            <c:dLbl>
              <c:idx val="5"/>
              <c:delete val="1"/>
              <c:extLst>
                <c:ext xmlns:c15="http://schemas.microsoft.com/office/drawing/2012/chart" uri="{CE6537A1-D6FC-4f65-9D91-7224C49458BB}"/>
                <c:ext xmlns:c16="http://schemas.microsoft.com/office/drawing/2014/chart" uri="{C3380CC4-5D6E-409C-BE32-E72D297353CC}">
                  <c16:uniqueId val="{00000005-F55F-4603-8D7E-3BA0DBB2C57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家庭問題!$C$33:$J$33</c:f>
              <c:numCache>
                <c:formatCode>0</c:formatCode>
                <c:ptCount val="8"/>
                <c:pt idx="0">
                  <c:v>0</c:v>
                </c:pt>
                <c:pt idx="1">
                  <c:v>0</c:v>
                </c:pt>
                <c:pt idx="2">
                  <c:v>-1</c:v>
                </c:pt>
                <c:pt idx="3">
                  <c:v>-3.4000000000000004</c:v>
                </c:pt>
                <c:pt idx="4">
                  <c:v>-0.79999999999999982</c:v>
                </c:pt>
                <c:pt idx="5">
                  <c:v>0</c:v>
                </c:pt>
                <c:pt idx="6">
                  <c:v>2</c:v>
                </c:pt>
                <c:pt idx="7">
                  <c:v>1.8</c:v>
                </c:pt>
              </c:numCache>
            </c:numRef>
          </c:val>
          <c:extLst>
            <c:ext xmlns:c16="http://schemas.microsoft.com/office/drawing/2014/chart" uri="{C3380CC4-5D6E-409C-BE32-E72D297353CC}">
              <c16:uniqueId val="{00000006-F55F-4603-8D7E-3BA0DBB2C57E}"/>
            </c:ext>
          </c:extLst>
        </c:ser>
        <c:ser>
          <c:idx val="2"/>
          <c:order val="2"/>
          <c:tx>
            <c:strRef>
              <c:f>家庭問題!$B$34</c:f>
              <c:strCache>
                <c:ptCount val="1"/>
                <c:pt idx="0">
                  <c:v>その他家族関係の不和</c:v>
                </c:pt>
              </c:strCache>
            </c:strRef>
          </c:tx>
          <c:spPr>
            <a:pattFill prst="smCheck">
              <a:fgClr>
                <a:schemeClr val="accent3"/>
              </a:fgClr>
              <a:bgClr>
                <a:schemeClr val="bg1"/>
              </a:bgClr>
            </a:pattFill>
            <a:ln>
              <a:noFill/>
            </a:ln>
            <a:effectLst/>
          </c:spPr>
          <c:invertIfNegative val="0"/>
          <c:dLbls>
            <c:dLbl>
              <c:idx val="1"/>
              <c:layout>
                <c:manualLayout>
                  <c:x val="-4.4134727061556349E-2"/>
                  <c:y val="-2.16216216216215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55F-4603-8D7E-3BA0DBB2C57E}"/>
                </c:ext>
              </c:extLst>
            </c:dLbl>
            <c:dLbl>
              <c:idx val="7"/>
              <c:delete val="1"/>
              <c:extLst>
                <c:ext xmlns:c15="http://schemas.microsoft.com/office/drawing/2012/chart" uri="{CE6537A1-D6FC-4f65-9D91-7224C49458BB}"/>
                <c:ext xmlns:c16="http://schemas.microsoft.com/office/drawing/2014/chart" uri="{C3380CC4-5D6E-409C-BE32-E72D297353CC}">
                  <c16:uniqueId val="{00000008-F55F-4603-8D7E-3BA0DBB2C57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家庭問題!$C$34:$J$34</c:f>
              <c:numCache>
                <c:formatCode>0</c:formatCode>
                <c:ptCount val="8"/>
                <c:pt idx="0">
                  <c:v>1.8</c:v>
                </c:pt>
                <c:pt idx="1">
                  <c:v>-0.6</c:v>
                </c:pt>
                <c:pt idx="2">
                  <c:v>1.6</c:v>
                </c:pt>
                <c:pt idx="3">
                  <c:v>1</c:v>
                </c:pt>
                <c:pt idx="4">
                  <c:v>-1.8</c:v>
                </c:pt>
                <c:pt idx="5">
                  <c:v>-1.4</c:v>
                </c:pt>
                <c:pt idx="6">
                  <c:v>-1.4</c:v>
                </c:pt>
                <c:pt idx="7">
                  <c:v>0</c:v>
                </c:pt>
              </c:numCache>
            </c:numRef>
          </c:val>
          <c:extLst>
            <c:ext xmlns:c16="http://schemas.microsoft.com/office/drawing/2014/chart" uri="{C3380CC4-5D6E-409C-BE32-E72D297353CC}">
              <c16:uniqueId val="{00000009-F55F-4603-8D7E-3BA0DBB2C57E}"/>
            </c:ext>
          </c:extLst>
        </c:ser>
        <c:ser>
          <c:idx val="3"/>
          <c:order val="3"/>
          <c:tx>
            <c:strRef>
              <c:f>家庭問題!$B$35</c:f>
              <c:strCache>
                <c:ptCount val="1"/>
                <c:pt idx="0">
                  <c:v>家族の死亡</c:v>
                </c:pt>
              </c:strCache>
            </c:strRef>
          </c:tx>
          <c:spPr>
            <a:pattFill prst="dkUpDiag">
              <a:fgClr>
                <a:srgbClr val="FFC000"/>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F55F-4603-8D7E-3BA0DBB2C57E}"/>
                </c:ext>
              </c:extLst>
            </c:dLbl>
            <c:dLbl>
              <c:idx val="1"/>
              <c:delete val="1"/>
              <c:extLst>
                <c:ext xmlns:c15="http://schemas.microsoft.com/office/drawing/2012/chart" uri="{CE6537A1-D6FC-4f65-9D91-7224C49458BB}"/>
                <c:ext xmlns:c16="http://schemas.microsoft.com/office/drawing/2014/chart" uri="{C3380CC4-5D6E-409C-BE32-E72D297353CC}">
                  <c16:uniqueId val="{0000000B-F55F-4603-8D7E-3BA0DBB2C57E}"/>
                </c:ext>
              </c:extLst>
            </c:dLbl>
            <c:dLbl>
              <c:idx val="2"/>
              <c:delete val="1"/>
              <c:extLst>
                <c:ext xmlns:c15="http://schemas.microsoft.com/office/drawing/2012/chart" uri="{CE6537A1-D6FC-4f65-9D91-7224C49458BB}"/>
                <c:ext xmlns:c16="http://schemas.microsoft.com/office/drawing/2014/chart" uri="{C3380CC4-5D6E-409C-BE32-E72D297353CC}">
                  <c16:uniqueId val="{0000000C-F55F-4603-8D7E-3BA0DBB2C57E}"/>
                </c:ext>
              </c:extLst>
            </c:dLbl>
            <c:dLbl>
              <c:idx val="3"/>
              <c:delete val="1"/>
              <c:extLst>
                <c:ext xmlns:c15="http://schemas.microsoft.com/office/drawing/2012/chart" uri="{CE6537A1-D6FC-4f65-9D91-7224C49458BB}"/>
                <c:ext xmlns:c16="http://schemas.microsoft.com/office/drawing/2014/chart" uri="{C3380CC4-5D6E-409C-BE32-E72D297353CC}">
                  <c16:uniqueId val="{0000000D-F55F-4603-8D7E-3BA0DBB2C57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家庭問題!$C$35:$J$35</c:f>
              <c:numCache>
                <c:formatCode>0</c:formatCode>
                <c:ptCount val="8"/>
                <c:pt idx="0">
                  <c:v>0</c:v>
                </c:pt>
                <c:pt idx="1">
                  <c:v>0</c:v>
                </c:pt>
                <c:pt idx="2">
                  <c:v>0</c:v>
                </c:pt>
                <c:pt idx="3">
                  <c:v>0</c:v>
                </c:pt>
                <c:pt idx="4">
                  <c:v>3.4</c:v>
                </c:pt>
                <c:pt idx="5">
                  <c:v>-1</c:v>
                </c:pt>
                <c:pt idx="6">
                  <c:v>4.2</c:v>
                </c:pt>
                <c:pt idx="7">
                  <c:v>1.6</c:v>
                </c:pt>
              </c:numCache>
            </c:numRef>
          </c:val>
          <c:extLst>
            <c:ext xmlns:c16="http://schemas.microsoft.com/office/drawing/2014/chart" uri="{C3380CC4-5D6E-409C-BE32-E72D297353CC}">
              <c16:uniqueId val="{0000000E-F55F-4603-8D7E-3BA0DBB2C57E}"/>
            </c:ext>
          </c:extLst>
        </c:ser>
        <c:ser>
          <c:idx val="4"/>
          <c:order val="4"/>
          <c:tx>
            <c:strRef>
              <c:f>家庭問題!$B$36</c:f>
              <c:strCache>
                <c:ptCount val="1"/>
                <c:pt idx="0">
                  <c:v>家族の将来悲観</c:v>
                </c:pt>
              </c:strCache>
            </c:strRef>
          </c:tx>
          <c:spPr>
            <a:pattFill prst="zigZag">
              <a:fgClr>
                <a:schemeClr val="accent5"/>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F-F55F-4603-8D7E-3BA0DBB2C57E}"/>
                </c:ext>
              </c:extLst>
            </c:dLbl>
            <c:dLbl>
              <c:idx val="5"/>
              <c:delete val="1"/>
              <c:extLst>
                <c:ext xmlns:c15="http://schemas.microsoft.com/office/drawing/2012/chart" uri="{CE6537A1-D6FC-4f65-9D91-7224C49458BB}"/>
                <c:ext xmlns:c16="http://schemas.microsoft.com/office/drawing/2014/chart" uri="{C3380CC4-5D6E-409C-BE32-E72D297353CC}">
                  <c16:uniqueId val="{00000010-F55F-4603-8D7E-3BA0DBB2C57E}"/>
                </c:ext>
              </c:extLst>
            </c:dLbl>
            <c:dLbl>
              <c:idx val="7"/>
              <c:delete val="1"/>
              <c:extLst>
                <c:ext xmlns:c15="http://schemas.microsoft.com/office/drawing/2012/chart" uri="{CE6537A1-D6FC-4f65-9D91-7224C49458BB}"/>
                <c:ext xmlns:c16="http://schemas.microsoft.com/office/drawing/2014/chart" uri="{C3380CC4-5D6E-409C-BE32-E72D297353CC}">
                  <c16:uniqueId val="{00000011-F55F-4603-8D7E-3BA0DBB2C57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家庭問題!$C$36:$J$36</c:f>
              <c:numCache>
                <c:formatCode>0</c:formatCode>
                <c:ptCount val="8"/>
                <c:pt idx="0">
                  <c:v>0</c:v>
                </c:pt>
                <c:pt idx="1">
                  <c:v>-0.6</c:v>
                </c:pt>
                <c:pt idx="2">
                  <c:v>0.79999999999999982</c:v>
                </c:pt>
                <c:pt idx="3">
                  <c:v>-3.5999999999999996</c:v>
                </c:pt>
                <c:pt idx="4">
                  <c:v>-0.59999999999999964</c:v>
                </c:pt>
                <c:pt idx="5">
                  <c:v>0</c:v>
                </c:pt>
                <c:pt idx="6">
                  <c:v>-2</c:v>
                </c:pt>
                <c:pt idx="7">
                  <c:v>0.19999999999999996</c:v>
                </c:pt>
              </c:numCache>
            </c:numRef>
          </c:val>
          <c:extLst>
            <c:ext xmlns:c16="http://schemas.microsoft.com/office/drawing/2014/chart" uri="{C3380CC4-5D6E-409C-BE32-E72D297353CC}">
              <c16:uniqueId val="{00000012-F55F-4603-8D7E-3BA0DBB2C57E}"/>
            </c:ext>
          </c:extLst>
        </c:ser>
        <c:ser>
          <c:idx val="5"/>
          <c:order val="5"/>
          <c:tx>
            <c:strRef>
              <c:f>家庭問題!$B$37</c:f>
              <c:strCache>
                <c:ptCount val="1"/>
                <c:pt idx="0">
                  <c:v>家族からのしつけ・𠮟責</c:v>
                </c:pt>
              </c:strCache>
            </c:strRef>
          </c:tx>
          <c:spPr>
            <a:pattFill prst="narVert">
              <a:fgClr>
                <a:schemeClr val="accent6"/>
              </a:fgClr>
              <a:bgClr>
                <a:schemeClr val="bg1"/>
              </a:bgClr>
            </a:patt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13-F55F-4603-8D7E-3BA0DBB2C57E}"/>
                </c:ext>
              </c:extLst>
            </c:dLbl>
            <c:dLbl>
              <c:idx val="2"/>
              <c:delete val="1"/>
              <c:extLst>
                <c:ext xmlns:c15="http://schemas.microsoft.com/office/drawing/2012/chart" uri="{CE6537A1-D6FC-4f65-9D91-7224C49458BB}"/>
                <c:ext xmlns:c16="http://schemas.microsoft.com/office/drawing/2014/chart" uri="{C3380CC4-5D6E-409C-BE32-E72D297353CC}">
                  <c16:uniqueId val="{00000014-F55F-4603-8D7E-3BA0DBB2C57E}"/>
                </c:ext>
              </c:extLst>
            </c:dLbl>
            <c:dLbl>
              <c:idx val="3"/>
              <c:delete val="1"/>
              <c:extLst>
                <c:ext xmlns:c15="http://schemas.microsoft.com/office/drawing/2012/chart" uri="{CE6537A1-D6FC-4f65-9D91-7224C49458BB}"/>
                <c:ext xmlns:c16="http://schemas.microsoft.com/office/drawing/2014/chart" uri="{C3380CC4-5D6E-409C-BE32-E72D297353CC}">
                  <c16:uniqueId val="{00000015-F55F-4603-8D7E-3BA0DBB2C57E}"/>
                </c:ext>
              </c:extLst>
            </c:dLbl>
            <c:dLbl>
              <c:idx val="4"/>
              <c:delete val="1"/>
              <c:extLst>
                <c:ext xmlns:c15="http://schemas.microsoft.com/office/drawing/2012/chart" uri="{CE6537A1-D6FC-4f65-9D91-7224C49458BB}"/>
                <c:ext xmlns:c16="http://schemas.microsoft.com/office/drawing/2014/chart" uri="{C3380CC4-5D6E-409C-BE32-E72D297353CC}">
                  <c16:uniqueId val="{00000016-F55F-4603-8D7E-3BA0DBB2C57E}"/>
                </c:ext>
              </c:extLst>
            </c:dLbl>
            <c:dLbl>
              <c:idx val="5"/>
              <c:delete val="1"/>
              <c:extLst>
                <c:ext xmlns:c15="http://schemas.microsoft.com/office/drawing/2012/chart" uri="{CE6537A1-D6FC-4f65-9D91-7224C49458BB}"/>
                <c:ext xmlns:c16="http://schemas.microsoft.com/office/drawing/2014/chart" uri="{C3380CC4-5D6E-409C-BE32-E72D297353CC}">
                  <c16:uniqueId val="{00000017-F55F-4603-8D7E-3BA0DBB2C57E}"/>
                </c:ext>
              </c:extLst>
            </c:dLbl>
            <c:dLbl>
              <c:idx val="6"/>
              <c:delete val="1"/>
              <c:extLst>
                <c:ext xmlns:c15="http://schemas.microsoft.com/office/drawing/2012/chart" uri="{CE6537A1-D6FC-4f65-9D91-7224C49458BB}"/>
                <c:ext xmlns:c16="http://schemas.microsoft.com/office/drawing/2014/chart" uri="{C3380CC4-5D6E-409C-BE32-E72D297353CC}">
                  <c16:uniqueId val="{00000018-F55F-4603-8D7E-3BA0DBB2C57E}"/>
                </c:ext>
              </c:extLst>
            </c:dLbl>
            <c:dLbl>
              <c:idx val="7"/>
              <c:delete val="1"/>
              <c:extLst>
                <c:ext xmlns:c15="http://schemas.microsoft.com/office/drawing/2012/chart" uri="{CE6537A1-D6FC-4f65-9D91-7224C49458BB}"/>
                <c:ext xmlns:c16="http://schemas.microsoft.com/office/drawing/2014/chart" uri="{C3380CC4-5D6E-409C-BE32-E72D297353CC}">
                  <c16:uniqueId val="{00000019-F55F-4603-8D7E-3BA0DBB2C57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家庭問題!$C$37:$J$37</c:f>
              <c:numCache>
                <c:formatCode>0</c:formatCode>
                <c:ptCount val="8"/>
                <c:pt idx="0">
                  <c:v>1.6</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1A-F55F-4603-8D7E-3BA0DBB2C57E}"/>
            </c:ext>
          </c:extLst>
        </c:ser>
        <c:ser>
          <c:idx val="6"/>
          <c:order val="6"/>
          <c:tx>
            <c:strRef>
              <c:f>家庭問題!$B$38</c:f>
              <c:strCache>
                <c:ptCount val="1"/>
                <c:pt idx="0">
                  <c:v>子育ての悩み</c:v>
                </c:pt>
              </c:strCache>
            </c:strRef>
          </c:tx>
          <c:spPr>
            <a:pattFill prst="pct40">
              <a:fgClr>
                <a:srgbClr val="002060"/>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B-F55F-4603-8D7E-3BA0DBB2C57E}"/>
                </c:ext>
              </c:extLst>
            </c:dLbl>
            <c:dLbl>
              <c:idx val="2"/>
              <c:delete val="1"/>
              <c:extLst>
                <c:ext xmlns:c15="http://schemas.microsoft.com/office/drawing/2012/chart" uri="{CE6537A1-D6FC-4f65-9D91-7224C49458BB}"/>
                <c:ext xmlns:c16="http://schemas.microsoft.com/office/drawing/2014/chart" uri="{C3380CC4-5D6E-409C-BE32-E72D297353CC}">
                  <c16:uniqueId val="{0000001C-F55F-4603-8D7E-3BA0DBB2C57E}"/>
                </c:ext>
              </c:extLst>
            </c:dLbl>
            <c:dLbl>
              <c:idx val="4"/>
              <c:delete val="1"/>
              <c:extLst>
                <c:ext xmlns:c15="http://schemas.microsoft.com/office/drawing/2012/chart" uri="{CE6537A1-D6FC-4f65-9D91-7224C49458BB}"/>
                <c:ext xmlns:c16="http://schemas.microsoft.com/office/drawing/2014/chart" uri="{C3380CC4-5D6E-409C-BE32-E72D297353CC}">
                  <c16:uniqueId val="{0000001D-F55F-4603-8D7E-3BA0DBB2C57E}"/>
                </c:ext>
              </c:extLst>
            </c:dLbl>
            <c:dLbl>
              <c:idx val="5"/>
              <c:delete val="1"/>
              <c:extLst>
                <c:ext xmlns:c15="http://schemas.microsoft.com/office/drawing/2012/chart" uri="{CE6537A1-D6FC-4f65-9D91-7224C49458BB}"/>
                <c:ext xmlns:c16="http://schemas.microsoft.com/office/drawing/2014/chart" uri="{C3380CC4-5D6E-409C-BE32-E72D297353CC}">
                  <c16:uniqueId val="{0000001E-F55F-4603-8D7E-3BA0DBB2C57E}"/>
                </c:ext>
              </c:extLst>
            </c:dLbl>
            <c:dLbl>
              <c:idx val="6"/>
              <c:delete val="1"/>
              <c:extLst>
                <c:ext xmlns:c15="http://schemas.microsoft.com/office/drawing/2012/chart" uri="{CE6537A1-D6FC-4f65-9D91-7224C49458BB}"/>
                <c:ext xmlns:c16="http://schemas.microsoft.com/office/drawing/2014/chart" uri="{C3380CC4-5D6E-409C-BE32-E72D297353CC}">
                  <c16:uniqueId val="{0000001F-F55F-4603-8D7E-3BA0DBB2C57E}"/>
                </c:ext>
              </c:extLst>
            </c:dLbl>
            <c:dLbl>
              <c:idx val="7"/>
              <c:delete val="1"/>
              <c:extLst>
                <c:ext xmlns:c15="http://schemas.microsoft.com/office/drawing/2012/chart" uri="{CE6537A1-D6FC-4f65-9D91-7224C49458BB}"/>
                <c:ext xmlns:c16="http://schemas.microsoft.com/office/drawing/2014/chart" uri="{C3380CC4-5D6E-409C-BE32-E72D297353CC}">
                  <c16:uniqueId val="{00000020-F55F-4603-8D7E-3BA0DBB2C57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家庭問題!$C$38:$J$38</c:f>
              <c:numCache>
                <c:formatCode>0</c:formatCode>
                <c:ptCount val="8"/>
                <c:pt idx="0">
                  <c:v>0</c:v>
                </c:pt>
                <c:pt idx="1">
                  <c:v>2.6</c:v>
                </c:pt>
                <c:pt idx="2">
                  <c:v>0</c:v>
                </c:pt>
                <c:pt idx="3">
                  <c:v>1.4</c:v>
                </c:pt>
                <c:pt idx="4">
                  <c:v>0</c:v>
                </c:pt>
                <c:pt idx="5">
                  <c:v>0</c:v>
                </c:pt>
                <c:pt idx="6">
                  <c:v>0</c:v>
                </c:pt>
                <c:pt idx="7">
                  <c:v>0</c:v>
                </c:pt>
              </c:numCache>
            </c:numRef>
          </c:val>
          <c:extLst>
            <c:ext xmlns:c16="http://schemas.microsoft.com/office/drawing/2014/chart" uri="{C3380CC4-5D6E-409C-BE32-E72D297353CC}">
              <c16:uniqueId val="{00000021-F55F-4603-8D7E-3BA0DBB2C57E}"/>
            </c:ext>
          </c:extLst>
        </c:ser>
        <c:ser>
          <c:idx val="7"/>
          <c:order val="7"/>
          <c:tx>
            <c:strRef>
              <c:f>家庭問題!$B$39</c:f>
              <c:strCache>
                <c:ptCount val="1"/>
                <c:pt idx="0">
                  <c:v>被虐待</c:v>
                </c:pt>
              </c:strCache>
            </c:strRef>
          </c:tx>
          <c:spPr>
            <a:solidFill>
              <a:schemeClr val="accent2">
                <a:lumMod val="60000"/>
              </a:schemeClr>
            </a:solidFill>
            <a:ln>
              <a:noFill/>
            </a:ln>
            <a:effectLst/>
          </c:spPr>
          <c:invertIfNegative val="0"/>
          <c:val>
            <c:numRef>
              <c:f>家庭問題!$C$39:$J$39</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22-F55F-4603-8D7E-3BA0DBB2C57E}"/>
            </c:ext>
          </c:extLst>
        </c:ser>
        <c:ser>
          <c:idx val="8"/>
          <c:order val="8"/>
          <c:tx>
            <c:strRef>
              <c:f>家庭問題!$B$40</c:f>
              <c:strCache>
                <c:ptCount val="1"/>
                <c:pt idx="0">
                  <c:v>介護・看病疲れ</c:v>
                </c:pt>
              </c:strCache>
            </c:strRef>
          </c:tx>
          <c:spPr>
            <a:pattFill prst="pct30">
              <a:fgClr>
                <a:srgbClr val="FF7C80"/>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23-F55F-4603-8D7E-3BA0DBB2C57E}"/>
                </c:ext>
              </c:extLst>
            </c:dLbl>
            <c:dLbl>
              <c:idx val="1"/>
              <c:delete val="1"/>
              <c:extLst>
                <c:ext xmlns:c15="http://schemas.microsoft.com/office/drawing/2012/chart" uri="{CE6537A1-D6FC-4f65-9D91-7224C49458BB}"/>
                <c:ext xmlns:c16="http://schemas.microsoft.com/office/drawing/2014/chart" uri="{C3380CC4-5D6E-409C-BE32-E72D297353CC}">
                  <c16:uniqueId val="{00000024-F55F-4603-8D7E-3BA0DBB2C57E}"/>
                </c:ext>
              </c:extLst>
            </c:dLbl>
            <c:dLbl>
              <c:idx val="2"/>
              <c:delete val="1"/>
              <c:extLst>
                <c:ext xmlns:c15="http://schemas.microsoft.com/office/drawing/2012/chart" uri="{CE6537A1-D6FC-4f65-9D91-7224C49458BB}"/>
                <c:ext xmlns:c16="http://schemas.microsoft.com/office/drawing/2014/chart" uri="{C3380CC4-5D6E-409C-BE32-E72D297353CC}">
                  <c16:uniqueId val="{00000025-F55F-4603-8D7E-3BA0DBB2C57E}"/>
                </c:ext>
              </c:extLst>
            </c:dLbl>
            <c:dLbl>
              <c:idx val="4"/>
              <c:delete val="1"/>
              <c:extLst>
                <c:ext xmlns:c15="http://schemas.microsoft.com/office/drawing/2012/chart" uri="{CE6537A1-D6FC-4f65-9D91-7224C49458BB}"/>
                <c:ext xmlns:c16="http://schemas.microsoft.com/office/drawing/2014/chart" uri="{C3380CC4-5D6E-409C-BE32-E72D297353CC}">
                  <c16:uniqueId val="{00000026-F55F-4603-8D7E-3BA0DBB2C57E}"/>
                </c:ext>
              </c:extLst>
            </c:dLbl>
            <c:dLbl>
              <c:idx val="5"/>
              <c:delete val="1"/>
              <c:extLst>
                <c:ext xmlns:c15="http://schemas.microsoft.com/office/drawing/2012/chart" uri="{CE6537A1-D6FC-4f65-9D91-7224C49458BB}"/>
                <c:ext xmlns:c16="http://schemas.microsoft.com/office/drawing/2014/chart" uri="{C3380CC4-5D6E-409C-BE32-E72D297353CC}">
                  <c16:uniqueId val="{00000027-F55F-4603-8D7E-3BA0DBB2C57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家庭問題!$C$40:$J$40</c:f>
              <c:numCache>
                <c:formatCode>0</c:formatCode>
                <c:ptCount val="8"/>
                <c:pt idx="0">
                  <c:v>0</c:v>
                </c:pt>
                <c:pt idx="1">
                  <c:v>0</c:v>
                </c:pt>
                <c:pt idx="2">
                  <c:v>0</c:v>
                </c:pt>
                <c:pt idx="3">
                  <c:v>-1.2</c:v>
                </c:pt>
                <c:pt idx="4">
                  <c:v>0</c:v>
                </c:pt>
                <c:pt idx="5">
                  <c:v>0</c:v>
                </c:pt>
                <c:pt idx="6">
                  <c:v>0.60000000000000009</c:v>
                </c:pt>
                <c:pt idx="7">
                  <c:v>-1.4</c:v>
                </c:pt>
              </c:numCache>
            </c:numRef>
          </c:val>
          <c:extLst>
            <c:ext xmlns:c16="http://schemas.microsoft.com/office/drawing/2014/chart" uri="{C3380CC4-5D6E-409C-BE32-E72D297353CC}">
              <c16:uniqueId val="{00000028-F55F-4603-8D7E-3BA0DBB2C57E}"/>
            </c:ext>
          </c:extLst>
        </c:ser>
        <c:ser>
          <c:idx val="9"/>
          <c:order val="9"/>
          <c:tx>
            <c:strRef>
              <c:f>家庭問題!$B$41</c:f>
              <c:strCache>
                <c:ptCount val="1"/>
                <c:pt idx="0">
                  <c:v>その他</c:v>
                </c:pt>
              </c:strCache>
            </c:strRef>
          </c:tx>
          <c:spPr>
            <a:pattFill prst="narHorz">
              <a:fgClr>
                <a:schemeClr val="accent2">
                  <a:lumMod val="50000"/>
                </a:schemeClr>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29-F55F-4603-8D7E-3BA0DBB2C57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家庭問題!$C$41:$J$41</c:f>
              <c:numCache>
                <c:formatCode>0</c:formatCode>
                <c:ptCount val="8"/>
                <c:pt idx="0">
                  <c:v>0</c:v>
                </c:pt>
                <c:pt idx="1">
                  <c:v>0.6</c:v>
                </c:pt>
                <c:pt idx="2">
                  <c:v>-1</c:v>
                </c:pt>
                <c:pt idx="3">
                  <c:v>-1.6</c:v>
                </c:pt>
                <c:pt idx="4">
                  <c:v>1.6</c:v>
                </c:pt>
                <c:pt idx="5">
                  <c:v>2.6</c:v>
                </c:pt>
                <c:pt idx="6">
                  <c:v>3.6</c:v>
                </c:pt>
                <c:pt idx="7">
                  <c:v>1.2</c:v>
                </c:pt>
              </c:numCache>
            </c:numRef>
          </c:val>
          <c:extLst>
            <c:ext xmlns:c16="http://schemas.microsoft.com/office/drawing/2014/chart" uri="{C3380CC4-5D6E-409C-BE32-E72D297353CC}">
              <c16:uniqueId val="{0000002A-F55F-4603-8D7E-3BA0DBB2C57E}"/>
            </c:ext>
          </c:extLst>
        </c:ser>
        <c:dLbls>
          <c:showLegendKey val="0"/>
          <c:showVal val="0"/>
          <c:showCatName val="0"/>
          <c:showSerName val="0"/>
          <c:showPercent val="0"/>
          <c:showBubbleSize val="0"/>
        </c:dLbls>
        <c:gapWidth val="150"/>
        <c:overlap val="100"/>
        <c:axId val="1206498623"/>
        <c:axId val="1206503199"/>
      </c:barChart>
      <c:catAx>
        <c:axId val="1206498623"/>
        <c:scaling>
          <c:orientation val="minMax"/>
        </c:scaling>
        <c:delete val="1"/>
        <c:axPos val="b"/>
        <c:numFmt formatCode="General" sourceLinked="1"/>
        <c:majorTickMark val="none"/>
        <c:minorTickMark val="none"/>
        <c:tickLblPos val="nextTo"/>
        <c:crossAx val="1206503199"/>
        <c:crosses val="autoZero"/>
        <c:auto val="1"/>
        <c:lblAlgn val="ctr"/>
        <c:lblOffset val="100"/>
        <c:noMultiLvlLbl val="0"/>
      </c:catAx>
      <c:valAx>
        <c:axId val="1206503199"/>
        <c:scaling>
          <c:orientation val="minMax"/>
          <c:max val="15"/>
          <c:min val="-1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2064986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経済・生活問題!$B$4</c:f>
              <c:strCache>
                <c:ptCount val="1"/>
                <c:pt idx="0">
                  <c:v>倒産</c:v>
                </c:pt>
              </c:strCache>
            </c:strRef>
          </c:tx>
          <c:spPr>
            <a:solidFill>
              <a:schemeClr val="accent1">
                <a:lumMod val="60000"/>
                <a:lumOff val="40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7467-4DEF-AC29-78D55364546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経済・生活問題!$C$3:$D$3</c:f>
              <c:strCache>
                <c:ptCount val="2"/>
                <c:pt idx="0">
                  <c:v>男性</c:v>
                </c:pt>
                <c:pt idx="1">
                  <c:v>女性</c:v>
                </c:pt>
              </c:strCache>
            </c:strRef>
          </c:cat>
          <c:val>
            <c:numRef>
              <c:f>経済・生活問題!$C$4:$D$4</c:f>
              <c:numCache>
                <c:formatCode>General</c:formatCode>
                <c:ptCount val="2"/>
                <c:pt idx="0">
                  <c:v>-2</c:v>
                </c:pt>
                <c:pt idx="1">
                  <c:v>0</c:v>
                </c:pt>
              </c:numCache>
            </c:numRef>
          </c:val>
          <c:extLst>
            <c:ext xmlns:c16="http://schemas.microsoft.com/office/drawing/2014/chart" uri="{C3380CC4-5D6E-409C-BE32-E72D297353CC}">
              <c16:uniqueId val="{00000001-7467-4DEF-AC29-78D553645460}"/>
            </c:ext>
          </c:extLst>
        </c:ser>
        <c:ser>
          <c:idx val="1"/>
          <c:order val="1"/>
          <c:tx>
            <c:strRef>
              <c:f>経済・生活問題!$B$5</c:f>
              <c:strCache>
                <c:ptCount val="1"/>
                <c:pt idx="0">
                  <c:v>事業不振</c:v>
                </c:pt>
              </c:strCache>
            </c:strRef>
          </c:tx>
          <c:spPr>
            <a:pattFill prst="smGrid">
              <a:fgClr>
                <a:schemeClr val="accent2"/>
              </a:fgClr>
              <a:bgClr>
                <a:schemeClr val="bg1"/>
              </a:bgClr>
            </a:pattFill>
            <a:ln>
              <a:noFill/>
            </a:ln>
            <a:effectLst/>
          </c:spPr>
          <c:invertIfNegative val="0"/>
          <c:dLbls>
            <c:dLbl>
              <c:idx val="1"/>
              <c:layout>
                <c:manualLayout>
                  <c:x val="0.13099415204678364"/>
                  <c:y val="-2.54311399086013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67-4DEF-AC29-78D55364546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経済・生活問題!$C$3:$D$3</c:f>
              <c:strCache>
                <c:ptCount val="2"/>
                <c:pt idx="0">
                  <c:v>男性</c:v>
                </c:pt>
                <c:pt idx="1">
                  <c:v>女性</c:v>
                </c:pt>
              </c:strCache>
            </c:strRef>
          </c:cat>
          <c:val>
            <c:numRef>
              <c:f>経済・生活問題!$C$5:$D$5</c:f>
              <c:numCache>
                <c:formatCode>General</c:formatCode>
                <c:ptCount val="2"/>
                <c:pt idx="0">
                  <c:v>-2</c:v>
                </c:pt>
                <c:pt idx="1">
                  <c:v>-1</c:v>
                </c:pt>
              </c:numCache>
            </c:numRef>
          </c:val>
          <c:extLst>
            <c:ext xmlns:c16="http://schemas.microsoft.com/office/drawing/2014/chart" uri="{C3380CC4-5D6E-409C-BE32-E72D297353CC}">
              <c16:uniqueId val="{00000003-7467-4DEF-AC29-78D553645460}"/>
            </c:ext>
          </c:extLst>
        </c:ser>
        <c:ser>
          <c:idx val="2"/>
          <c:order val="2"/>
          <c:tx>
            <c:strRef>
              <c:f>経済・生活問題!$B$6</c:f>
              <c:strCache>
                <c:ptCount val="1"/>
                <c:pt idx="0">
                  <c:v>失業</c:v>
                </c:pt>
              </c:strCache>
            </c:strRef>
          </c:tx>
          <c:spPr>
            <a:pattFill prst="smCheck">
              <a:fgClr>
                <a:schemeClr val="accent3"/>
              </a:fgClr>
              <a:bgClr>
                <a:schemeClr val="bg1"/>
              </a:bgClr>
            </a:pattFill>
            <a:ln>
              <a:noFill/>
            </a:ln>
            <a:effectLst/>
          </c:spPr>
          <c:invertIfNegative val="0"/>
          <c:dLbls>
            <c:dLbl>
              <c:idx val="1"/>
              <c:layout>
                <c:manualLayout>
                  <c:x val="-0.11461988304093568"/>
                  <c:y val="-7.2661217075386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467-4DEF-AC29-78D55364546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経済・生活問題!$C$3:$D$3</c:f>
              <c:strCache>
                <c:ptCount val="2"/>
                <c:pt idx="0">
                  <c:v>男性</c:v>
                </c:pt>
                <c:pt idx="1">
                  <c:v>女性</c:v>
                </c:pt>
              </c:strCache>
            </c:strRef>
          </c:cat>
          <c:val>
            <c:numRef>
              <c:f>経済・生活問題!$C$6:$D$6</c:f>
              <c:numCache>
                <c:formatCode>General</c:formatCode>
                <c:ptCount val="2"/>
                <c:pt idx="0">
                  <c:v>4</c:v>
                </c:pt>
                <c:pt idx="1">
                  <c:v>1</c:v>
                </c:pt>
              </c:numCache>
            </c:numRef>
          </c:val>
          <c:extLst>
            <c:ext xmlns:c16="http://schemas.microsoft.com/office/drawing/2014/chart" uri="{C3380CC4-5D6E-409C-BE32-E72D297353CC}">
              <c16:uniqueId val="{00000005-7467-4DEF-AC29-78D553645460}"/>
            </c:ext>
          </c:extLst>
        </c:ser>
        <c:ser>
          <c:idx val="3"/>
          <c:order val="3"/>
          <c:tx>
            <c:strRef>
              <c:f>経済・生活問題!$B$7</c:f>
              <c:strCache>
                <c:ptCount val="1"/>
                <c:pt idx="0">
                  <c:v>就職失敗</c:v>
                </c:pt>
              </c:strCache>
            </c:strRef>
          </c:tx>
          <c:spPr>
            <a:pattFill prst="dkUpDiag">
              <a:fgClr>
                <a:srgbClr val="FFC000"/>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経済・生活問題!$C$3:$D$3</c:f>
              <c:strCache>
                <c:ptCount val="2"/>
                <c:pt idx="0">
                  <c:v>男性</c:v>
                </c:pt>
                <c:pt idx="1">
                  <c:v>女性</c:v>
                </c:pt>
              </c:strCache>
            </c:strRef>
          </c:cat>
          <c:val>
            <c:numRef>
              <c:f>経済・生活問題!$C$7:$D$7</c:f>
              <c:numCache>
                <c:formatCode>General</c:formatCode>
                <c:ptCount val="2"/>
                <c:pt idx="0">
                  <c:v>-2</c:v>
                </c:pt>
                <c:pt idx="1">
                  <c:v>-1</c:v>
                </c:pt>
              </c:numCache>
            </c:numRef>
          </c:val>
          <c:extLst>
            <c:ext xmlns:c16="http://schemas.microsoft.com/office/drawing/2014/chart" uri="{C3380CC4-5D6E-409C-BE32-E72D297353CC}">
              <c16:uniqueId val="{00000006-7467-4DEF-AC29-78D553645460}"/>
            </c:ext>
          </c:extLst>
        </c:ser>
        <c:ser>
          <c:idx val="4"/>
          <c:order val="4"/>
          <c:tx>
            <c:strRef>
              <c:f>経済・生活問題!$B$8</c:f>
              <c:strCache>
                <c:ptCount val="1"/>
                <c:pt idx="0">
                  <c:v>生活苦</c:v>
                </c:pt>
              </c:strCache>
            </c:strRef>
          </c:tx>
          <c:spPr>
            <a:pattFill prst="zigZag">
              <a:fgClr>
                <a:schemeClr val="accent5"/>
              </a:fgClr>
              <a:bgClr>
                <a:schemeClr val="bg1"/>
              </a:bgClr>
            </a:pattFill>
            <a:ln>
              <a:noFill/>
            </a:ln>
            <a:effectLst/>
          </c:spPr>
          <c:invertIfNegative val="0"/>
          <c:dLbls>
            <c:dLbl>
              <c:idx val="0"/>
              <c:layout>
                <c:manualLayout>
                  <c:x val="2.3391812865496647E-3"/>
                  <c:y val="-1.0898896493524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467-4DEF-AC29-78D55364546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経済・生活問題!$C$3:$D$3</c:f>
              <c:strCache>
                <c:ptCount val="2"/>
                <c:pt idx="0">
                  <c:v>男性</c:v>
                </c:pt>
                <c:pt idx="1">
                  <c:v>女性</c:v>
                </c:pt>
              </c:strCache>
            </c:strRef>
          </c:cat>
          <c:val>
            <c:numRef>
              <c:f>経済・生活問題!$C$8:$D$8</c:f>
              <c:numCache>
                <c:formatCode>General</c:formatCode>
                <c:ptCount val="2"/>
                <c:pt idx="0">
                  <c:v>10</c:v>
                </c:pt>
                <c:pt idx="1">
                  <c:v>4</c:v>
                </c:pt>
              </c:numCache>
            </c:numRef>
          </c:val>
          <c:extLst>
            <c:ext xmlns:c16="http://schemas.microsoft.com/office/drawing/2014/chart" uri="{C3380CC4-5D6E-409C-BE32-E72D297353CC}">
              <c16:uniqueId val="{00000008-7467-4DEF-AC29-78D553645460}"/>
            </c:ext>
          </c:extLst>
        </c:ser>
        <c:ser>
          <c:idx val="5"/>
          <c:order val="5"/>
          <c:tx>
            <c:strRef>
              <c:f>経済・生活問題!$B$9</c:f>
              <c:strCache>
                <c:ptCount val="1"/>
                <c:pt idx="0">
                  <c:v>負債(多重債務)</c:v>
                </c:pt>
              </c:strCache>
            </c:strRef>
          </c:tx>
          <c:spPr>
            <a:pattFill prst="narVert">
              <a:fgClr>
                <a:srgbClr val="00B050"/>
              </a:fgClr>
              <a:bgClr>
                <a:schemeClr val="bg1"/>
              </a:bgClr>
            </a:patt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9-7467-4DEF-AC29-78D55364546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経済・生活問題!$C$3:$D$3</c:f>
              <c:strCache>
                <c:ptCount val="2"/>
                <c:pt idx="0">
                  <c:v>男性</c:v>
                </c:pt>
                <c:pt idx="1">
                  <c:v>女性</c:v>
                </c:pt>
              </c:strCache>
            </c:strRef>
          </c:cat>
          <c:val>
            <c:numRef>
              <c:f>経済・生活問題!$C$9:$D$9</c:f>
              <c:numCache>
                <c:formatCode>General</c:formatCode>
                <c:ptCount val="2"/>
                <c:pt idx="0">
                  <c:v>-6</c:v>
                </c:pt>
                <c:pt idx="1">
                  <c:v>0</c:v>
                </c:pt>
              </c:numCache>
            </c:numRef>
          </c:val>
          <c:extLst>
            <c:ext xmlns:c16="http://schemas.microsoft.com/office/drawing/2014/chart" uri="{C3380CC4-5D6E-409C-BE32-E72D297353CC}">
              <c16:uniqueId val="{0000000A-7467-4DEF-AC29-78D553645460}"/>
            </c:ext>
          </c:extLst>
        </c:ser>
        <c:ser>
          <c:idx val="6"/>
          <c:order val="6"/>
          <c:tx>
            <c:strRef>
              <c:f>経済・生活問題!$B$10</c:f>
              <c:strCache>
                <c:ptCount val="1"/>
                <c:pt idx="0">
                  <c:v>負債(連帯保証債務)</c:v>
                </c:pt>
              </c:strCache>
            </c:strRef>
          </c:tx>
          <c:spPr>
            <a:pattFill prst="pct30">
              <a:fgClr>
                <a:srgbClr val="FF9999"/>
              </a:fgClr>
              <a:bgClr>
                <a:schemeClr val="bg1"/>
              </a:bgClr>
            </a:patt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B-7467-4DEF-AC29-78D55364546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経済・生活問題!$C$3:$D$3</c:f>
              <c:strCache>
                <c:ptCount val="2"/>
                <c:pt idx="0">
                  <c:v>男性</c:v>
                </c:pt>
                <c:pt idx="1">
                  <c:v>女性</c:v>
                </c:pt>
              </c:strCache>
            </c:strRef>
          </c:cat>
          <c:val>
            <c:numRef>
              <c:f>経済・生活問題!$C$10:$D$10</c:f>
              <c:numCache>
                <c:formatCode>General</c:formatCode>
                <c:ptCount val="2"/>
                <c:pt idx="0">
                  <c:v>-1</c:v>
                </c:pt>
                <c:pt idx="1">
                  <c:v>0</c:v>
                </c:pt>
              </c:numCache>
            </c:numRef>
          </c:val>
          <c:extLst>
            <c:ext xmlns:c16="http://schemas.microsoft.com/office/drawing/2014/chart" uri="{C3380CC4-5D6E-409C-BE32-E72D297353CC}">
              <c16:uniqueId val="{0000000C-7467-4DEF-AC29-78D553645460}"/>
            </c:ext>
          </c:extLst>
        </c:ser>
        <c:ser>
          <c:idx val="7"/>
          <c:order val="7"/>
          <c:tx>
            <c:strRef>
              <c:f>経済・生活問題!$B$11</c:f>
              <c:strCache>
                <c:ptCount val="1"/>
                <c:pt idx="0">
                  <c:v>負債(その他)</c:v>
                </c:pt>
              </c:strCache>
            </c:strRef>
          </c:tx>
          <c:spPr>
            <a:pattFill prst="smConfetti">
              <a:fgClr>
                <a:srgbClr val="7030A0"/>
              </a:fgClr>
              <a:bgClr>
                <a:schemeClr val="bg1"/>
              </a:bgClr>
            </a:pattFill>
            <a:ln>
              <a:noFill/>
            </a:ln>
            <a:effectLst/>
          </c:spPr>
          <c:invertIfNegative val="0"/>
          <c:dLbls>
            <c:dLbl>
              <c:idx val="0"/>
              <c:layout>
                <c:manualLayout>
                  <c:x val="0.11228070175438593"/>
                  <c:y val="-1.45322434150772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467-4DEF-AC29-78D553645460}"/>
                </c:ext>
              </c:extLst>
            </c:dLbl>
            <c:dLbl>
              <c:idx val="1"/>
              <c:layout>
                <c:manualLayout>
                  <c:x val="0.10526315789473684"/>
                  <c:y val="-7.2661217075386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467-4DEF-AC29-78D55364546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経済・生活問題!$C$3:$D$3</c:f>
              <c:strCache>
                <c:ptCount val="2"/>
                <c:pt idx="0">
                  <c:v>男性</c:v>
                </c:pt>
                <c:pt idx="1">
                  <c:v>女性</c:v>
                </c:pt>
              </c:strCache>
            </c:strRef>
          </c:cat>
          <c:val>
            <c:numRef>
              <c:f>経済・生活問題!$C$11:$D$11</c:f>
              <c:numCache>
                <c:formatCode>General</c:formatCode>
                <c:ptCount val="2"/>
                <c:pt idx="0">
                  <c:v>6</c:v>
                </c:pt>
                <c:pt idx="1">
                  <c:v>1</c:v>
                </c:pt>
              </c:numCache>
            </c:numRef>
          </c:val>
          <c:extLst>
            <c:ext xmlns:c16="http://schemas.microsoft.com/office/drawing/2014/chart" uri="{C3380CC4-5D6E-409C-BE32-E72D297353CC}">
              <c16:uniqueId val="{0000000F-7467-4DEF-AC29-78D553645460}"/>
            </c:ext>
          </c:extLst>
        </c:ser>
        <c:ser>
          <c:idx val="8"/>
          <c:order val="8"/>
          <c:tx>
            <c:strRef>
              <c:f>経済・生活問題!$B$12</c:f>
              <c:strCache>
                <c:ptCount val="1"/>
                <c:pt idx="0">
                  <c:v>借金の取り立て苦</c:v>
                </c:pt>
              </c:strCache>
            </c:strRef>
          </c:tx>
          <c:spPr>
            <a:pattFill prst="openDmnd">
              <a:fgClr>
                <a:schemeClr val="accent3">
                  <a:lumMod val="50000"/>
                </a:schemeClr>
              </a:fgClr>
              <a:bgClr>
                <a:schemeClr val="bg1"/>
              </a:bgClr>
            </a:pattFill>
            <a:ln>
              <a:noFill/>
            </a:ln>
            <a:effectLst/>
          </c:spPr>
          <c:invertIfNegative val="0"/>
          <c:dLbls>
            <c:dLbl>
              <c:idx val="0"/>
              <c:layout>
                <c:manualLayout>
                  <c:x val="0.11929824561403508"/>
                  <c:y val="-2.90642007623706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467-4DEF-AC29-78D553645460}"/>
                </c:ext>
              </c:extLst>
            </c:dLbl>
            <c:dLbl>
              <c:idx val="1"/>
              <c:delete val="1"/>
              <c:extLst>
                <c:ext xmlns:c15="http://schemas.microsoft.com/office/drawing/2012/chart" uri="{CE6537A1-D6FC-4f65-9D91-7224C49458BB}"/>
                <c:ext xmlns:c16="http://schemas.microsoft.com/office/drawing/2014/chart" uri="{C3380CC4-5D6E-409C-BE32-E72D297353CC}">
                  <c16:uniqueId val="{00000011-7467-4DEF-AC29-78D55364546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経済・生活問題!$C$3:$D$3</c:f>
              <c:strCache>
                <c:ptCount val="2"/>
                <c:pt idx="0">
                  <c:v>男性</c:v>
                </c:pt>
                <c:pt idx="1">
                  <c:v>女性</c:v>
                </c:pt>
              </c:strCache>
            </c:strRef>
          </c:cat>
          <c:val>
            <c:numRef>
              <c:f>経済・生活問題!$C$12:$D$12</c:f>
              <c:numCache>
                <c:formatCode>General</c:formatCode>
                <c:ptCount val="2"/>
                <c:pt idx="0">
                  <c:v>-3</c:v>
                </c:pt>
                <c:pt idx="1">
                  <c:v>0</c:v>
                </c:pt>
              </c:numCache>
            </c:numRef>
          </c:val>
          <c:extLst>
            <c:ext xmlns:c16="http://schemas.microsoft.com/office/drawing/2014/chart" uri="{C3380CC4-5D6E-409C-BE32-E72D297353CC}">
              <c16:uniqueId val="{00000012-7467-4DEF-AC29-78D553645460}"/>
            </c:ext>
          </c:extLst>
        </c:ser>
        <c:ser>
          <c:idx val="9"/>
          <c:order val="9"/>
          <c:tx>
            <c:strRef>
              <c:f>経済・生活問題!$B$13</c:f>
              <c:strCache>
                <c:ptCount val="1"/>
                <c:pt idx="0">
                  <c:v>自殺による保険金支給</c:v>
                </c:pt>
              </c:strCache>
            </c:strRef>
          </c:tx>
          <c:spPr>
            <a:pattFill prst="pct40">
              <a:fgClr>
                <a:srgbClr val="002060"/>
              </a:fgClr>
              <a:bgClr>
                <a:schemeClr val="bg1"/>
              </a:bgClr>
            </a:pattFill>
            <a:ln>
              <a:noFill/>
            </a:ln>
            <a:effectLst/>
          </c:spPr>
          <c:invertIfNegative val="0"/>
          <c:dLbls>
            <c:dLbl>
              <c:idx val="0"/>
              <c:layout>
                <c:manualLayout>
                  <c:x val="-4.210526315789473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467-4DEF-AC29-78D553645460}"/>
                </c:ext>
              </c:extLst>
            </c:dLbl>
            <c:dLbl>
              <c:idx val="1"/>
              <c:layout>
                <c:manualLayout>
                  <c:x val="0"/>
                  <c:y val="-2.54314259763851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467-4DEF-AC29-78D55364546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経済・生活問題!$C$3:$D$3</c:f>
              <c:strCache>
                <c:ptCount val="2"/>
                <c:pt idx="0">
                  <c:v>男性</c:v>
                </c:pt>
                <c:pt idx="1">
                  <c:v>女性</c:v>
                </c:pt>
              </c:strCache>
            </c:strRef>
          </c:cat>
          <c:val>
            <c:numRef>
              <c:f>経済・生活問題!$C$13:$D$13</c:f>
              <c:numCache>
                <c:formatCode>General</c:formatCode>
                <c:ptCount val="2"/>
                <c:pt idx="0">
                  <c:v>-2</c:v>
                </c:pt>
                <c:pt idx="1">
                  <c:v>1</c:v>
                </c:pt>
              </c:numCache>
            </c:numRef>
          </c:val>
          <c:extLst>
            <c:ext xmlns:c16="http://schemas.microsoft.com/office/drawing/2014/chart" uri="{C3380CC4-5D6E-409C-BE32-E72D297353CC}">
              <c16:uniqueId val="{00000015-7467-4DEF-AC29-78D553645460}"/>
            </c:ext>
          </c:extLst>
        </c:ser>
        <c:ser>
          <c:idx val="10"/>
          <c:order val="10"/>
          <c:tx>
            <c:strRef>
              <c:f>経済・生活問題!$B$14</c:f>
              <c:strCache>
                <c:ptCount val="1"/>
                <c:pt idx="0">
                  <c:v>その他</c:v>
                </c:pt>
              </c:strCache>
            </c:strRef>
          </c:tx>
          <c:spPr>
            <a:pattFill prst="narHorz">
              <a:fgClr>
                <a:schemeClr val="accent2">
                  <a:lumMod val="50000"/>
                </a:schemeClr>
              </a:fgClr>
              <a:bgClr>
                <a:schemeClr val="bg1"/>
              </a:bgClr>
            </a:pattFill>
            <a:ln>
              <a:noFill/>
            </a:ln>
            <a:effectLst/>
          </c:spPr>
          <c:invertIfNegative val="0"/>
          <c:dLbls>
            <c:dLbl>
              <c:idx val="0"/>
              <c:layout>
                <c:manualLayout>
                  <c:x val="-2.8070175438596492E-2"/>
                  <c:y val="-4.35967302452314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467-4DEF-AC29-78D553645460}"/>
                </c:ext>
              </c:extLst>
            </c:dLbl>
            <c:dLbl>
              <c:idx val="1"/>
              <c:layout>
                <c:manualLayout>
                  <c:x val="-3.5087719298245702E-2"/>
                  <c:y val="-3.63306085376930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467-4DEF-AC29-78D55364546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経済・生活問題!$C$3:$D$3</c:f>
              <c:strCache>
                <c:ptCount val="2"/>
                <c:pt idx="0">
                  <c:v>男性</c:v>
                </c:pt>
                <c:pt idx="1">
                  <c:v>女性</c:v>
                </c:pt>
              </c:strCache>
            </c:strRef>
          </c:cat>
          <c:val>
            <c:numRef>
              <c:f>経済・生活問題!$C$14:$D$14</c:f>
              <c:numCache>
                <c:formatCode>General</c:formatCode>
                <c:ptCount val="2"/>
                <c:pt idx="0">
                  <c:v>-1</c:v>
                </c:pt>
                <c:pt idx="1">
                  <c:v>-1</c:v>
                </c:pt>
              </c:numCache>
            </c:numRef>
          </c:val>
          <c:extLst>
            <c:ext xmlns:c16="http://schemas.microsoft.com/office/drawing/2014/chart" uri="{C3380CC4-5D6E-409C-BE32-E72D297353CC}">
              <c16:uniqueId val="{00000018-7467-4DEF-AC29-78D553645460}"/>
            </c:ext>
          </c:extLst>
        </c:ser>
        <c:dLbls>
          <c:showLegendKey val="0"/>
          <c:showVal val="0"/>
          <c:showCatName val="0"/>
          <c:showSerName val="0"/>
          <c:showPercent val="0"/>
          <c:showBubbleSize val="0"/>
        </c:dLbls>
        <c:gapWidth val="150"/>
        <c:overlap val="100"/>
        <c:axId val="798689792"/>
        <c:axId val="798684800"/>
      </c:barChart>
      <c:catAx>
        <c:axId val="798689792"/>
        <c:scaling>
          <c:orientation val="minMax"/>
        </c:scaling>
        <c:delete val="1"/>
        <c:axPos val="b"/>
        <c:numFmt formatCode="General" sourceLinked="1"/>
        <c:majorTickMark val="none"/>
        <c:minorTickMark val="none"/>
        <c:tickLblPos val="nextTo"/>
        <c:crossAx val="798684800"/>
        <c:crosses val="autoZero"/>
        <c:auto val="1"/>
        <c:lblAlgn val="ctr"/>
        <c:lblOffset val="100"/>
        <c:noMultiLvlLbl val="0"/>
      </c:catAx>
      <c:valAx>
        <c:axId val="798684800"/>
        <c:scaling>
          <c:orientation val="minMax"/>
          <c:max val="20"/>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798689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r>
              <a:rPr lang="ja-JP" altLang="en-US" sz="1000" dirty="0">
                <a:latin typeface="ＭＳ Ｐゴシック" panose="020B0600070205080204" pitchFamily="50" charset="-128"/>
                <a:ea typeface="ＭＳ Ｐゴシック" panose="020B0600070205080204" pitchFamily="50" charset="-128"/>
              </a:rPr>
              <a:t>男性</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barChart>
        <c:barDir val="col"/>
        <c:grouping val="stacked"/>
        <c:varyColors val="0"/>
        <c:ser>
          <c:idx val="0"/>
          <c:order val="0"/>
          <c:tx>
            <c:strRef>
              <c:f>経済・生活問題!$B$18</c:f>
              <c:strCache>
                <c:ptCount val="1"/>
                <c:pt idx="0">
                  <c:v>倒産</c:v>
                </c:pt>
              </c:strCache>
            </c:strRef>
          </c:tx>
          <c:spPr>
            <a:solidFill>
              <a:schemeClr val="accent1">
                <a:lumMod val="60000"/>
                <a:lumOff val="4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E49A-40F1-85AB-954ED9BD28C9}"/>
                </c:ext>
              </c:extLst>
            </c:dLbl>
            <c:dLbl>
              <c:idx val="1"/>
              <c:delete val="1"/>
              <c:extLst>
                <c:ext xmlns:c15="http://schemas.microsoft.com/office/drawing/2012/chart" uri="{CE6537A1-D6FC-4f65-9D91-7224C49458BB}"/>
                <c:ext xmlns:c16="http://schemas.microsoft.com/office/drawing/2014/chart" uri="{C3380CC4-5D6E-409C-BE32-E72D297353CC}">
                  <c16:uniqueId val="{00000001-E49A-40F1-85AB-954ED9BD28C9}"/>
                </c:ext>
              </c:extLst>
            </c:dLbl>
            <c:dLbl>
              <c:idx val="2"/>
              <c:delete val="1"/>
              <c:extLst>
                <c:ext xmlns:c15="http://schemas.microsoft.com/office/drawing/2012/chart" uri="{CE6537A1-D6FC-4f65-9D91-7224C49458BB}"/>
                <c:ext xmlns:c16="http://schemas.microsoft.com/office/drawing/2014/chart" uri="{C3380CC4-5D6E-409C-BE32-E72D297353CC}">
                  <c16:uniqueId val="{00000002-E49A-40F1-85AB-954ED9BD28C9}"/>
                </c:ext>
              </c:extLst>
            </c:dLbl>
            <c:dLbl>
              <c:idx val="3"/>
              <c:delete val="1"/>
              <c:extLst>
                <c:ext xmlns:c15="http://schemas.microsoft.com/office/drawing/2012/chart" uri="{CE6537A1-D6FC-4f65-9D91-7224C49458BB}"/>
                <c:ext xmlns:c16="http://schemas.microsoft.com/office/drawing/2014/chart" uri="{C3380CC4-5D6E-409C-BE32-E72D297353CC}">
                  <c16:uniqueId val="{00000003-E49A-40F1-85AB-954ED9BD28C9}"/>
                </c:ext>
              </c:extLst>
            </c:dLbl>
            <c:dLbl>
              <c:idx val="4"/>
              <c:layout>
                <c:manualLayout>
                  <c:x val="4.1884816753926704E-2"/>
                  <c:y val="-3.62318840579710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49A-40F1-85AB-954ED9BD28C9}"/>
                </c:ext>
              </c:extLst>
            </c:dLbl>
            <c:dLbl>
              <c:idx val="5"/>
              <c:layout>
                <c:manualLayout>
                  <c:x val="4.1884816753926787E-2"/>
                  <c:y val="-3.9855072463768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49A-40F1-85AB-954ED9BD28C9}"/>
                </c:ext>
              </c:extLst>
            </c:dLbl>
            <c:dLbl>
              <c:idx val="6"/>
              <c:delete val="1"/>
              <c:extLst>
                <c:ext xmlns:c15="http://schemas.microsoft.com/office/drawing/2012/chart" uri="{CE6537A1-D6FC-4f65-9D91-7224C49458BB}"/>
                <c:ext xmlns:c16="http://schemas.microsoft.com/office/drawing/2014/chart" uri="{C3380CC4-5D6E-409C-BE32-E72D297353CC}">
                  <c16:uniqueId val="{00000006-E49A-40F1-85AB-954ED9BD28C9}"/>
                </c:ext>
              </c:extLst>
            </c:dLbl>
            <c:dLbl>
              <c:idx val="7"/>
              <c:delete val="1"/>
              <c:extLst>
                <c:ext xmlns:c15="http://schemas.microsoft.com/office/drawing/2012/chart" uri="{CE6537A1-D6FC-4f65-9D91-7224C49458BB}"/>
                <c:ext xmlns:c16="http://schemas.microsoft.com/office/drawing/2014/chart" uri="{C3380CC4-5D6E-409C-BE32-E72D297353CC}">
                  <c16:uniqueId val="{00000007-E49A-40F1-85AB-954ED9BD28C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経済・生活問題!$C$18:$J$18</c:f>
              <c:numCache>
                <c:formatCode>0</c:formatCode>
                <c:ptCount val="8"/>
                <c:pt idx="0">
                  <c:v>0</c:v>
                </c:pt>
                <c:pt idx="1">
                  <c:v>0</c:v>
                </c:pt>
                <c:pt idx="2">
                  <c:v>0</c:v>
                </c:pt>
                <c:pt idx="3">
                  <c:v>0</c:v>
                </c:pt>
                <c:pt idx="4">
                  <c:v>-0.6</c:v>
                </c:pt>
                <c:pt idx="5">
                  <c:v>-1</c:v>
                </c:pt>
                <c:pt idx="6">
                  <c:v>0</c:v>
                </c:pt>
                <c:pt idx="7">
                  <c:v>0</c:v>
                </c:pt>
              </c:numCache>
            </c:numRef>
          </c:val>
          <c:extLst>
            <c:ext xmlns:c16="http://schemas.microsoft.com/office/drawing/2014/chart" uri="{C3380CC4-5D6E-409C-BE32-E72D297353CC}">
              <c16:uniqueId val="{00000008-E49A-40F1-85AB-954ED9BD28C9}"/>
            </c:ext>
          </c:extLst>
        </c:ser>
        <c:ser>
          <c:idx val="1"/>
          <c:order val="1"/>
          <c:tx>
            <c:strRef>
              <c:f>経済・生活問題!$B$19</c:f>
              <c:strCache>
                <c:ptCount val="1"/>
                <c:pt idx="0">
                  <c:v>事業不振</c:v>
                </c:pt>
              </c:strCache>
            </c:strRef>
          </c:tx>
          <c:spPr>
            <a:pattFill prst="smGrid">
              <a:fgClr>
                <a:schemeClr val="accent2"/>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E49A-40F1-85AB-954ED9BD28C9}"/>
                </c:ext>
              </c:extLst>
            </c:dLbl>
            <c:dLbl>
              <c:idx val="1"/>
              <c:layout>
                <c:manualLayout>
                  <c:x val="3.4904013961605584E-2"/>
                  <c:y val="-2.17391304347826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49A-40F1-85AB-954ED9BD28C9}"/>
                </c:ext>
              </c:extLst>
            </c:dLbl>
            <c:dLbl>
              <c:idx val="2"/>
              <c:delete val="1"/>
              <c:extLst>
                <c:ext xmlns:c15="http://schemas.microsoft.com/office/drawing/2012/chart" uri="{CE6537A1-D6FC-4f65-9D91-7224C49458BB}"/>
                <c:ext xmlns:c16="http://schemas.microsoft.com/office/drawing/2014/chart" uri="{C3380CC4-5D6E-409C-BE32-E72D297353CC}">
                  <c16:uniqueId val="{0000000B-E49A-40F1-85AB-954ED9BD28C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経済・生活問題!$C$19:$J$19</c:f>
              <c:numCache>
                <c:formatCode>0</c:formatCode>
                <c:ptCount val="8"/>
                <c:pt idx="0">
                  <c:v>0</c:v>
                </c:pt>
                <c:pt idx="1">
                  <c:v>0.6</c:v>
                </c:pt>
                <c:pt idx="2">
                  <c:v>0</c:v>
                </c:pt>
                <c:pt idx="3">
                  <c:v>-4</c:v>
                </c:pt>
                <c:pt idx="4">
                  <c:v>-2.5999999999999996</c:v>
                </c:pt>
                <c:pt idx="5">
                  <c:v>4</c:v>
                </c:pt>
                <c:pt idx="6">
                  <c:v>-1.2000000000000002</c:v>
                </c:pt>
                <c:pt idx="7">
                  <c:v>1</c:v>
                </c:pt>
              </c:numCache>
            </c:numRef>
          </c:val>
          <c:extLst>
            <c:ext xmlns:c16="http://schemas.microsoft.com/office/drawing/2014/chart" uri="{C3380CC4-5D6E-409C-BE32-E72D297353CC}">
              <c16:uniqueId val="{0000000C-E49A-40F1-85AB-954ED9BD28C9}"/>
            </c:ext>
          </c:extLst>
        </c:ser>
        <c:ser>
          <c:idx val="2"/>
          <c:order val="2"/>
          <c:tx>
            <c:strRef>
              <c:f>経済・生活問題!$B$20</c:f>
              <c:strCache>
                <c:ptCount val="1"/>
                <c:pt idx="0">
                  <c:v>失業</c:v>
                </c:pt>
              </c:strCache>
            </c:strRef>
          </c:tx>
          <c:spPr>
            <a:pattFill prst="smCheck">
              <a:fgClr>
                <a:schemeClr val="accent3"/>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D-E49A-40F1-85AB-954ED9BD28C9}"/>
                </c:ext>
              </c:extLst>
            </c:dLbl>
            <c:dLbl>
              <c:idx val="1"/>
              <c:delete val="1"/>
              <c:extLst>
                <c:ext xmlns:c15="http://schemas.microsoft.com/office/drawing/2012/chart" uri="{CE6537A1-D6FC-4f65-9D91-7224C49458BB}"/>
                <c:ext xmlns:c16="http://schemas.microsoft.com/office/drawing/2014/chart" uri="{C3380CC4-5D6E-409C-BE32-E72D297353CC}">
                  <c16:uniqueId val="{0000000E-E49A-40F1-85AB-954ED9BD28C9}"/>
                </c:ext>
              </c:extLst>
            </c:dLbl>
            <c:dLbl>
              <c:idx val="2"/>
              <c:delete val="1"/>
              <c:extLst>
                <c:ext xmlns:c15="http://schemas.microsoft.com/office/drawing/2012/chart" uri="{CE6537A1-D6FC-4f65-9D91-7224C49458BB}"/>
                <c:ext xmlns:c16="http://schemas.microsoft.com/office/drawing/2014/chart" uri="{C3380CC4-5D6E-409C-BE32-E72D297353CC}">
                  <c16:uniqueId val="{0000000F-E49A-40F1-85AB-954ED9BD28C9}"/>
                </c:ext>
              </c:extLst>
            </c:dLbl>
            <c:dLbl>
              <c:idx val="6"/>
              <c:layout>
                <c:manualLayout>
                  <c:x val="3.4904013961605584E-2"/>
                  <c:y val="-3.62318840579716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49A-40F1-85AB-954ED9BD28C9}"/>
                </c:ext>
              </c:extLst>
            </c:dLbl>
            <c:dLbl>
              <c:idx val="7"/>
              <c:delete val="1"/>
              <c:extLst>
                <c:ext xmlns:c15="http://schemas.microsoft.com/office/drawing/2012/chart" uri="{CE6537A1-D6FC-4f65-9D91-7224C49458BB}"/>
                <c:ext xmlns:c16="http://schemas.microsoft.com/office/drawing/2014/chart" uri="{C3380CC4-5D6E-409C-BE32-E72D297353CC}">
                  <c16:uniqueId val="{00000011-E49A-40F1-85AB-954ED9BD28C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経済・生活問題!$C$20:$J$20</c:f>
              <c:numCache>
                <c:formatCode>0</c:formatCode>
                <c:ptCount val="8"/>
                <c:pt idx="0">
                  <c:v>0</c:v>
                </c:pt>
                <c:pt idx="1">
                  <c:v>0</c:v>
                </c:pt>
                <c:pt idx="2">
                  <c:v>0</c:v>
                </c:pt>
                <c:pt idx="3">
                  <c:v>2.5999999999999996</c:v>
                </c:pt>
                <c:pt idx="4">
                  <c:v>2.2000000000000002</c:v>
                </c:pt>
                <c:pt idx="5">
                  <c:v>-1.2000000000000002</c:v>
                </c:pt>
                <c:pt idx="6">
                  <c:v>1.2</c:v>
                </c:pt>
                <c:pt idx="7">
                  <c:v>0</c:v>
                </c:pt>
              </c:numCache>
            </c:numRef>
          </c:val>
          <c:extLst>
            <c:ext xmlns:c16="http://schemas.microsoft.com/office/drawing/2014/chart" uri="{C3380CC4-5D6E-409C-BE32-E72D297353CC}">
              <c16:uniqueId val="{00000012-E49A-40F1-85AB-954ED9BD28C9}"/>
            </c:ext>
          </c:extLst>
        </c:ser>
        <c:ser>
          <c:idx val="3"/>
          <c:order val="3"/>
          <c:tx>
            <c:strRef>
              <c:f>経済・生活問題!$B$21</c:f>
              <c:strCache>
                <c:ptCount val="1"/>
                <c:pt idx="0">
                  <c:v>就職失敗</c:v>
                </c:pt>
              </c:strCache>
            </c:strRef>
          </c:tx>
          <c:spPr>
            <a:pattFill prst="dkUpDiag">
              <a:fgClr>
                <a:srgbClr val="FFC000"/>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3-E49A-40F1-85AB-954ED9BD28C9}"/>
                </c:ext>
              </c:extLst>
            </c:dLbl>
            <c:dLbl>
              <c:idx val="1"/>
              <c:delete val="1"/>
              <c:extLst>
                <c:ext xmlns:c15="http://schemas.microsoft.com/office/drawing/2012/chart" uri="{CE6537A1-D6FC-4f65-9D91-7224C49458BB}"/>
                <c:ext xmlns:c16="http://schemas.microsoft.com/office/drawing/2014/chart" uri="{C3380CC4-5D6E-409C-BE32-E72D297353CC}">
                  <c16:uniqueId val="{00000014-E49A-40F1-85AB-954ED9BD28C9}"/>
                </c:ext>
              </c:extLst>
            </c:dLbl>
            <c:dLbl>
              <c:idx val="4"/>
              <c:layout>
                <c:manualLayout>
                  <c:x val="3.0250145433391506E-2"/>
                  <c:y val="-2.53623188405797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49A-40F1-85AB-954ED9BD28C9}"/>
                </c:ext>
              </c:extLst>
            </c:dLbl>
            <c:dLbl>
              <c:idx val="5"/>
              <c:delete val="1"/>
              <c:extLst>
                <c:ext xmlns:c15="http://schemas.microsoft.com/office/drawing/2012/chart" uri="{CE6537A1-D6FC-4f65-9D91-7224C49458BB}"/>
                <c:ext xmlns:c16="http://schemas.microsoft.com/office/drawing/2014/chart" uri="{C3380CC4-5D6E-409C-BE32-E72D297353CC}">
                  <c16:uniqueId val="{00000016-E49A-40F1-85AB-954ED9BD28C9}"/>
                </c:ext>
              </c:extLst>
            </c:dLbl>
            <c:dLbl>
              <c:idx val="7"/>
              <c:delete val="1"/>
              <c:extLst>
                <c:ext xmlns:c15="http://schemas.microsoft.com/office/drawing/2012/chart" uri="{CE6537A1-D6FC-4f65-9D91-7224C49458BB}"/>
                <c:ext xmlns:c16="http://schemas.microsoft.com/office/drawing/2014/chart" uri="{C3380CC4-5D6E-409C-BE32-E72D297353CC}">
                  <c16:uniqueId val="{00000017-E49A-40F1-85AB-954ED9BD28C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経済・生活問題!$C$21:$J$21</c:f>
              <c:numCache>
                <c:formatCode>0</c:formatCode>
                <c:ptCount val="8"/>
                <c:pt idx="0">
                  <c:v>0</c:v>
                </c:pt>
                <c:pt idx="1">
                  <c:v>0</c:v>
                </c:pt>
                <c:pt idx="2">
                  <c:v>-2</c:v>
                </c:pt>
                <c:pt idx="3">
                  <c:v>-1.6</c:v>
                </c:pt>
                <c:pt idx="4">
                  <c:v>0.79999999999999982</c:v>
                </c:pt>
                <c:pt idx="5">
                  <c:v>0</c:v>
                </c:pt>
                <c:pt idx="6">
                  <c:v>1</c:v>
                </c:pt>
                <c:pt idx="7">
                  <c:v>0</c:v>
                </c:pt>
              </c:numCache>
            </c:numRef>
          </c:val>
          <c:extLst>
            <c:ext xmlns:c16="http://schemas.microsoft.com/office/drawing/2014/chart" uri="{C3380CC4-5D6E-409C-BE32-E72D297353CC}">
              <c16:uniqueId val="{00000018-E49A-40F1-85AB-954ED9BD28C9}"/>
            </c:ext>
          </c:extLst>
        </c:ser>
        <c:ser>
          <c:idx val="4"/>
          <c:order val="4"/>
          <c:tx>
            <c:strRef>
              <c:f>経済・生活問題!$B$22</c:f>
              <c:strCache>
                <c:ptCount val="1"/>
                <c:pt idx="0">
                  <c:v>生活苦</c:v>
                </c:pt>
              </c:strCache>
            </c:strRef>
          </c:tx>
          <c:spPr>
            <a:pattFill prst="zigZag">
              <a:fgClr>
                <a:schemeClr val="accent5"/>
              </a:fgClr>
              <a:bgClr>
                <a:schemeClr val="bg1"/>
              </a:bgClr>
            </a:pattFill>
            <a:ln>
              <a:noFill/>
            </a:ln>
            <a:effectLst/>
          </c:spPr>
          <c:invertIfNegative val="0"/>
          <c:dLbls>
            <c:dLbl>
              <c:idx val="0"/>
              <c:layout>
                <c:manualLayout>
                  <c:x val="2.7923211169284468E-2"/>
                  <c:y val="-3.26084103617481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E49A-40F1-85AB-954ED9BD28C9}"/>
                </c:ext>
              </c:extLst>
            </c:dLbl>
            <c:dLbl>
              <c:idx val="4"/>
              <c:delete val="1"/>
              <c:extLst>
                <c:ext xmlns:c15="http://schemas.microsoft.com/office/drawing/2012/chart" uri="{CE6537A1-D6FC-4f65-9D91-7224C49458BB}"/>
                <c:ext xmlns:c16="http://schemas.microsoft.com/office/drawing/2014/chart" uri="{C3380CC4-5D6E-409C-BE32-E72D297353CC}">
                  <c16:uniqueId val="{0000001A-E49A-40F1-85AB-954ED9BD28C9}"/>
                </c:ext>
              </c:extLst>
            </c:dLbl>
            <c:dLbl>
              <c:idx val="7"/>
              <c:layout>
                <c:manualLayout>
                  <c:x val="3.4904013961605584E-2"/>
                  <c:y val="-1.81159420289854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E49A-40F1-85AB-954ED9BD28C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経済・生活問題!$C$22:$J$22</c:f>
              <c:numCache>
                <c:formatCode>0</c:formatCode>
                <c:ptCount val="8"/>
                <c:pt idx="0">
                  <c:v>-0.8</c:v>
                </c:pt>
                <c:pt idx="1">
                  <c:v>5.2</c:v>
                </c:pt>
                <c:pt idx="2">
                  <c:v>5</c:v>
                </c:pt>
                <c:pt idx="3">
                  <c:v>1.6000000000000014</c:v>
                </c:pt>
                <c:pt idx="4">
                  <c:v>0</c:v>
                </c:pt>
                <c:pt idx="5">
                  <c:v>5.6000000000000014</c:v>
                </c:pt>
                <c:pt idx="6">
                  <c:v>-5.8000000000000007</c:v>
                </c:pt>
                <c:pt idx="7">
                  <c:v>-1.6</c:v>
                </c:pt>
              </c:numCache>
            </c:numRef>
          </c:val>
          <c:extLst>
            <c:ext xmlns:c16="http://schemas.microsoft.com/office/drawing/2014/chart" uri="{C3380CC4-5D6E-409C-BE32-E72D297353CC}">
              <c16:uniqueId val="{0000001C-E49A-40F1-85AB-954ED9BD28C9}"/>
            </c:ext>
          </c:extLst>
        </c:ser>
        <c:ser>
          <c:idx val="5"/>
          <c:order val="5"/>
          <c:tx>
            <c:strRef>
              <c:f>経済・生活問題!$B$23</c:f>
              <c:strCache>
                <c:ptCount val="1"/>
                <c:pt idx="0">
                  <c:v>負債(多重債務)</c:v>
                </c:pt>
              </c:strCache>
            </c:strRef>
          </c:tx>
          <c:spPr>
            <a:pattFill prst="narVert">
              <a:fgClr>
                <a:schemeClr val="accent6"/>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D-E49A-40F1-85AB-954ED9BD28C9}"/>
                </c:ext>
              </c:extLst>
            </c:dLbl>
            <c:dLbl>
              <c:idx val="6"/>
              <c:delete val="1"/>
              <c:extLst>
                <c:ext xmlns:c15="http://schemas.microsoft.com/office/drawing/2012/chart" uri="{CE6537A1-D6FC-4f65-9D91-7224C49458BB}"/>
                <c:ext xmlns:c16="http://schemas.microsoft.com/office/drawing/2014/chart" uri="{C3380CC4-5D6E-409C-BE32-E72D297353CC}">
                  <c16:uniqueId val="{0000001E-E49A-40F1-85AB-954ED9BD28C9}"/>
                </c:ext>
              </c:extLst>
            </c:dLbl>
            <c:dLbl>
              <c:idx val="7"/>
              <c:delete val="1"/>
              <c:extLst>
                <c:ext xmlns:c15="http://schemas.microsoft.com/office/drawing/2012/chart" uri="{CE6537A1-D6FC-4f65-9D91-7224C49458BB}"/>
                <c:ext xmlns:c16="http://schemas.microsoft.com/office/drawing/2014/chart" uri="{C3380CC4-5D6E-409C-BE32-E72D297353CC}">
                  <c16:uniqueId val="{0000001F-E49A-40F1-85AB-954ED9BD28C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経済・生活問題!$C$23:$J$23</c:f>
              <c:numCache>
                <c:formatCode>0</c:formatCode>
                <c:ptCount val="8"/>
                <c:pt idx="0">
                  <c:v>0</c:v>
                </c:pt>
                <c:pt idx="1">
                  <c:v>4.2</c:v>
                </c:pt>
                <c:pt idx="2">
                  <c:v>0.79999999999999982</c:v>
                </c:pt>
                <c:pt idx="3">
                  <c:v>-4</c:v>
                </c:pt>
                <c:pt idx="4">
                  <c:v>-3.1999999999999993</c:v>
                </c:pt>
                <c:pt idx="5">
                  <c:v>-4.2</c:v>
                </c:pt>
                <c:pt idx="6">
                  <c:v>0</c:v>
                </c:pt>
                <c:pt idx="7">
                  <c:v>0</c:v>
                </c:pt>
              </c:numCache>
            </c:numRef>
          </c:val>
          <c:extLst>
            <c:ext xmlns:c16="http://schemas.microsoft.com/office/drawing/2014/chart" uri="{C3380CC4-5D6E-409C-BE32-E72D297353CC}">
              <c16:uniqueId val="{00000020-E49A-40F1-85AB-954ED9BD28C9}"/>
            </c:ext>
          </c:extLst>
        </c:ser>
        <c:ser>
          <c:idx val="6"/>
          <c:order val="6"/>
          <c:tx>
            <c:strRef>
              <c:f>経済・生活問題!$B$24</c:f>
              <c:strCache>
                <c:ptCount val="1"/>
                <c:pt idx="0">
                  <c:v>負債(連帯保証債務)</c:v>
                </c:pt>
              </c:strCache>
            </c:strRef>
          </c:tx>
          <c:spPr>
            <a:pattFill prst="pct30">
              <a:fgClr>
                <a:srgbClr val="FF9999"/>
              </a:fgClr>
              <a:bgClr>
                <a:schemeClr val="bg1"/>
              </a:bgClr>
            </a:pattFill>
            <a:ln>
              <a:noFill/>
            </a:ln>
            <a:effectLst/>
          </c:spPr>
          <c:invertIfNegative val="0"/>
          <c:val>
            <c:numRef>
              <c:f>経済・生活問題!$C$24:$J$24</c:f>
              <c:numCache>
                <c:formatCode>0</c:formatCode>
                <c:ptCount val="8"/>
                <c:pt idx="0">
                  <c:v>0</c:v>
                </c:pt>
                <c:pt idx="1">
                  <c:v>0</c:v>
                </c:pt>
                <c:pt idx="2">
                  <c:v>0</c:v>
                </c:pt>
                <c:pt idx="3">
                  <c:v>0</c:v>
                </c:pt>
                <c:pt idx="4">
                  <c:v>0</c:v>
                </c:pt>
                <c:pt idx="5">
                  <c:v>0</c:v>
                </c:pt>
                <c:pt idx="6">
                  <c:v>0</c:v>
                </c:pt>
                <c:pt idx="7">
                  <c:v>-0.6</c:v>
                </c:pt>
              </c:numCache>
            </c:numRef>
          </c:val>
          <c:extLst>
            <c:ext xmlns:c16="http://schemas.microsoft.com/office/drawing/2014/chart" uri="{C3380CC4-5D6E-409C-BE32-E72D297353CC}">
              <c16:uniqueId val="{00000021-E49A-40F1-85AB-954ED9BD28C9}"/>
            </c:ext>
          </c:extLst>
        </c:ser>
        <c:ser>
          <c:idx val="7"/>
          <c:order val="7"/>
          <c:tx>
            <c:strRef>
              <c:f>経済・生活問題!$B$25</c:f>
              <c:strCache>
                <c:ptCount val="1"/>
                <c:pt idx="0">
                  <c:v>負債(その他)</c:v>
                </c:pt>
              </c:strCache>
            </c:strRef>
          </c:tx>
          <c:spPr>
            <a:pattFill prst="smConfetti">
              <a:fgClr>
                <a:srgbClr val="7030A0"/>
              </a:fgClr>
              <a:bgClr>
                <a:schemeClr val="bg1"/>
              </a:bgClr>
            </a:pattFill>
            <a:ln>
              <a:noFill/>
            </a:ln>
            <a:effectLst/>
          </c:spPr>
          <c:invertIfNegative val="0"/>
          <c:dLbls>
            <c:dLbl>
              <c:idx val="0"/>
              <c:layout>
                <c:manualLayout>
                  <c:x val="0"/>
                  <c:y val="-2.17391304347826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49A-40F1-85AB-954ED9BD28C9}"/>
                </c:ext>
              </c:extLst>
            </c:dLbl>
            <c:dLbl>
              <c:idx val="1"/>
              <c:layout>
                <c:manualLayout>
                  <c:x val="-3.4904013961605605E-2"/>
                  <c:y val="-3.321217671657389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49A-40F1-85AB-954ED9BD28C9}"/>
                </c:ext>
              </c:extLst>
            </c:dLbl>
            <c:dLbl>
              <c:idx val="6"/>
              <c:layout>
                <c:manualLayout>
                  <c:x val="3.723094822571262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49A-40F1-85AB-954ED9BD28C9}"/>
                </c:ext>
              </c:extLst>
            </c:dLbl>
            <c:dLbl>
              <c:idx val="7"/>
              <c:delete val="1"/>
              <c:extLst>
                <c:ext xmlns:c15="http://schemas.microsoft.com/office/drawing/2012/chart" uri="{CE6537A1-D6FC-4f65-9D91-7224C49458BB}"/>
                <c:ext xmlns:c16="http://schemas.microsoft.com/office/drawing/2014/chart" uri="{C3380CC4-5D6E-409C-BE32-E72D297353CC}">
                  <c16:uniqueId val="{00000025-E49A-40F1-85AB-954ED9BD28C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経済・生活問題!$C$25:$J$25</c:f>
              <c:numCache>
                <c:formatCode>0</c:formatCode>
                <c:ptCount val="8"/>
                <c:pt idx="0">
                  <c:v>1</c:v>
                </c:pt>
                <c:pt idx="1">
                  <c:v>0.59999999999999964</c:v>
                </c:pt>
                <c:pt idx="2">
                  <c:v>5.4</c:v>
                </c:pt>
                <c:pt idx="3">
                  <c:v>1.8000000000000007</c:v>
                </c:pt>
                <c:pt idx="4">
                  <c:v>-7</c:v>
                </c:pt>
                <c:pt idx="5">
                  <c:v>5.4</c:v>
                </c:pt>
                <c:pt idx="6">
                  <c:v>-0.79999999999999982</c:v>
                </c:pt>
                <c:pt idx="7">
                  <c:v>0</c:v>
                </c:pt>
              </c:numCache>
            </c:numRef>
          </c:val>
          <c:extLst>
            <c:ext xmlns:c16="http://schemas.microsoft.com/office/drawing/2014/chart" uri="{C3380CC4-5D6E-409C-BE32-E72D297353CC}">
              <c16:uniqueId val="{00000026-E49A-40F1-85AB-954ED9BD28C9}"/>
            </c:ext>
          </c:extLst>
        </c:ser>
        <c:ser>
          <c:idx val="8"/>
          <c:order val="8"/>
          <c:tx>
            <c:strRef>
              <c:f>経済・生活問題!$B$26</c:f>
              <c:strCache>
                <c:ptCount val="1"/>
                <c:pt idx="0">
                  <c:v>借金の取り立て苦</c:v>
                </c:pt>
              </c:strCache>
            </c:strRef>
          </c:tx>
          <c:spPr>
            <a:pattFill prst="openDmnd">
              <a:fgClr>
                <a:schemeClr val="accent3">
                  <a:lumMod val="50000"/>
                </a:schemeClr>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27-E49A-40F1-85AB-954ED9BD28C9}"/>
                </c:ext>
              </c:extLst>
            </c:dLbl>
            <c:dLbl>
              <c:idx val="1"/>
              <c:delete val="1"/>
              <c:extLst>
                <c:ext xmlns:c15="http://schemas.microsoft.com/office/drawing/2012/chart" uri="{CE6537A1-D6FC-4f65-9D91-7224C49458BB}"/>
                <c:ext xmlns:c16="http://schemas.microsoft.com/office/drawing/2014/chart" uri="{C3380CC4-5D6E-409C-BE32-E72D297353CC}">
                  <c16:uniqueId val="{00000028-E49A-40F1-85AB-954ED9BD28C9}"/>
                </c:ext>
              </c:extLst>
            </c:dLbl>
            <c:dLbl>
              <c:idx val="2"/>
              <c:delete val="1"/>
              <c:extLst>
                <c:ext xmlns:c15="http://schemas.microsoft.com/office/drawing/2012/chart" uri="{CE6537A1-D6FC-4f65-9D91-7224C49458BB}"/>
                <c:ext xmlns:c16="http://schemas.microsoft.com/office/drawing/2014/chart" uri="{C3380CC4-5D6E-409C-BE32-E72D297353CC}">
                  <c16:uniqueId val="{00000029-E49A-40F1-85AB-954ED9BD28C9}"/>
                </c:ext>
              </c:extLst>
            </c:dLbl>
            <c:dLbl>
              <c:idx val="3"/>
              <c:layout>
                <c:manualLayout>
                  <c:x val="4.188481675392670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E49A-40F1-85AB-954ED9BD28C9}"/>
                </c:ext>
              </c:extLst>
            </c:dLbl>
            <c:dLbl>
              <c:idx val="4"/>
              <c:layout>
                <c:manualLayout>
                  <c:x val="3.4904013961605584E-2"/>
                  <c:y val="3.62318840579710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E49A-40F1-85AB-954ED9BD28C9}"/>
                </c:ext>
              </c:extLst>
            </c:dLbl>
            <c:dLbl>
              <c:idx val="5"/>
              <c:layout>
                <c:manualLayout>
                  <c:x val="3.4904013961605584E-2"/>
                  <c:y val="-3.62318840579710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E49A-40F1-85AB-954ED9BD28C9}"/>
                </c:ext>
              </c:extLst>
            </c:dLbl>
            <c:dLbl>
              <c:idx val="6"/>
              <c:delete val="1"/>
              <c:extLst>
                <c:ext xmlns:c15="http://schemas.microsoft.com/office/drawing/2012/chart" uri="{CE6537A1-D6FC-4f65-9D91-7224C49458BB}"/>
                <c:ext xmlns:c16="http://schemas.microsoft.com/office/drawing/2014/chart" uri="{C3380CC4-5D6E-409C-BE32-E72D297353CC}">
                  <c16:uniqueId val="{0000002D-E49A-40F1-85AB-954ED9BD28C9}"/>
                </c:ext>
              </c:extLst>
            </c:dLbl>
            <c:dLbl>
              <c:idx val="7"/>
              <c:delete val="1"/>
              <c:extLst>
                <c:ext xmlns:c15="http://schemas.microsoft.com/office/drawing/2012/chart" uri="{CE6537A1-D6FC-4f65-9D91-7224C49458BB}"/>
                <c:ext xmlns:c16="http://schemas.microsoft.com/office/drawing/2014/chart" uri="{C3380CC4-5D6E-409C-BE32-E72D297353CC}">
                  <c16:uniqueId val="{0000002E-E49A-40F1-85AB-954ED9BD28C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経済・生活問題!$C$26:$J$26</c:f>
              <c:numCache>
                <c:formatCode>0</c:formatCode>
                <c:ptCount val="8"/>
                <c:pt idx="0">
                  <c:v>0</c:v>
                </c:pt>
                <c:pt idx="1">
                  <c:v>0</c:v>
                </c:pt>
                <c:pt idx="2">
                  <c:v>0</c:v>
                </c:pt>
                <c:pt idx="3">
                  <c:v>-1.4</c:v>
                </c:pt>
                <c:pt idx="4">
                  <c:v>-0.6</c:v>
                </c:pt>
                <c:pt idx="5">
                  <c:v>-0.8</c:v>
                </c:pt>
                <c:pt idx="6">
                  <c:v>-0.4</c:v>
                </c:pt>
                <c:pt idx="7">
                  <c:v>0</c:v>
                </c:pt>
              </c:numCache>
            </c:numRef>
          </c:val>
          <c:extLst>
            <c:ext xmlns:c16="http://schemas.microsoft.com/office/drawing/2014/chart" uri="{C3380CC4-5D6E-409C-BE32-E72D297353CC}">
              <c16:uniqueId val="{0000002F-E49A-40F1-85AB-954ED9BD28C9}"/>
            </c:ext>
          </c:extLst>
        </c:ser>
        <c:ser>
          <c:idx val="9"/>
          <c:order val="9"/>
          <c:tx>
            <c:strRef>
              <c:f>経済・生活問題!$B$27</c:f>
              <c:strCache>
                <c:ptCount val="1"/>
                <c:pt idx="0">
                  <c:v>自殺による保険金支給</c:v>
                </c:pt>
              </c:strCache>
            </c:strRef>
          </c:tx>
          <c:spPr>
            <a:pattFill prst="pct40">
              <a:fgClr>
                <a:srgbClr val="002060"/>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30-E49A-40F1-85AB-954ED9BD28C9}"/>
                </c:ext>
              </c:extLst>
            </c:dLbl>
            <c:dLbl>
              <c:idx val="1"/>
              <c:delete val="1"/>
              <c:extLst>
                <c:ext xmlns:c15="http://schemas.microsoft.com/office/drawing/2012/chart" uri="{CE6537A1-D6FC-4f65-9D91-7224C49458BB}"/>
                <c:ext xmlns:c16="http://schemas.microsoft.com/office/drawing/2014/chart" uri="{C3380CC4-5D6E-409C-BE32-E72D297353CC}">
                  <c16:uniqueId val="{00000031-E49A-40F1-85AB-954ED9BD28C9}"/>
                </c:ext>
              </c:extLst>
            </c:dLbl>
            <c:dLbl>
              <c:idx val="2"/>
              <c:delete val="1"/>
              <c:extLst>
                <c:ext xmlns:c15="http://schemas.microsoft.com/office/drawing/2012/chart" uri="{CE6537A1-D6FC-4f65-9D91-7224C49458BB}"/>
                <c:ext xmlns:c16="http://schemas.microsoft.com/office/drawing/2014/chart" uri="{C3380CC4-5D6E-409C-BE32-E72D297353CC}">
                  <c16:uniqueId val="{00000032-E49A-40F1-85AB-954ED9BD28C9}"/>
                </c:ext>
              </c:extLst>
            </c:dLbl>
            <c:dLbl>
              <c:idx val="3"/>
              <c:layout>
                <c:manualLayout>
                  <c:x val="-1.1634671320535195E-2"/>
                  <c:y val="-2.5362318840579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E49A-40F1-85AB-954ED9BD28C9}"/>
                </c:ext>
              </c:extLst>
            </c:dLbl>
            <c:dLbl>
              <c:idx val="4"/>
              <c:layout>
                <c:manualLayout>
                  <c:x val="2.0942408376963352E-2"/>
                  <c:y val="-2.17391304347826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E49A-40F1-85AB-954ED9BD28C9}"/>
                </c:ext>
              </c:extLst>
            </c:dLbl>
            <c:dLbl>
              <c:idx val="6"/>
              <c:delete val="1"/>
              <c:extLst>
                <c:ext xmlns:c15="http://schemas.microsoft.com/office/drawing/2012/chart" uri="{CE6537A1-D6FC-4f65-9D91-7224C49458BB}"/>
                <c:ext xmlns:c16="http://schemas.microsoft.com/office/drawing/2014/chart" uri="{C3380CC4-5D6E-409C-BE32-E72D297353CC}">
                  <c16:uniqueId val="{00000035-E49A-40F1-85AB-954ED9BD28C9}"/>
                </c:ext>
              </c:extLst>
            </c:dLbl>
            <c:dLbl>
              <c:idx val="7"/>
              <c:delete val="1"/>
              <c:extLst>
                <c:ext xmlns:c15="http://schemas.microsoft.com/office/drawing/2012/chart" uri="{CE6537A1-D6FC-4f65-9D91-7224C49458BB}"/>
                <c:ext xmlns:c16="http://schemas.microsoft.com/office/drawing/2014/chart" uri="{C3380CC4-5D6E-409C-BE32-E72D297353CC}">
                  <c16:uniqueId val="{00000036-E49A-40F1-85AB-954ED9BD28C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経済・生活問題!$C$27:$J$27</c:f>
              <c:numCache>
                <c:formatCode>0</c:formatCode>
                <c:ptCount val="8"/>
                <c:pt idx="0">
                  <c:v>0</c:v>
                </c:pt>
                <c:pt idx="1">
                  <c:v>0</c:v>
                </c:pt>
                <c:pt idx="2">
                  <c:v>0</c:v>
                </c:pt>
                <c:pt idx="3">
                  <c:v>-1</c:v>
                </c:pt>
                <c:pt idx="4">
                  <c:v>-1.8</c:v>
                </c:pt>
                <c:pt idx="5">
                  <c:v>0.6</c:v>
                </c:pt>
                <c:pt idx="6">
                  <c:v>0</c:v>
                </c:pt>
                <c:pt idx="7">
                  <c:v>0</c:v>
                </c:pt>
              </c:numCache>
            </c:numRef>
          </c:val>
          <c:extLst>
            <c:ext xmlns:c16="http://schemas.microsoft.com/office/drawing/2014/chart" uri="{C3380CC4-5D6E-409C-BE32-E72D297353CC}">
              <c16:uniqueId val="{00000037-E49A-40F1-85AB-954ED9BD28C9}"/>
            </c:ext>
          </c:extLst>
        </c:ser>
        <c:ser>
          <c:idx val="10"/>
          <c:order val="10"/>
          <c:tx>
            <c:strRef>
              <c:f>経済・生活問題!$B$28</c:f>
              <c:strCache>
                <c:ptCount val="1"/>
                <c:pt idx="0">
                  <c:v>その他</c:v>
                </c:pt>
              </c:strCache>
            </c:strRef>
          </c:tx>
          <c:spPr>
            <a:pattFill prst="narHorz">
              <a:fgClr>
                <a:schemeClr val="accent2">
                  <a:lumMod val="50000"/>
                </a:schemeClr>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38-E49A-40F1-85AB-954ED9BD28C9}"/>
                </c:ext>
              </c:extLst>
            </c:dLbl>
            <c:dLbl>
              <c:idx val="1"/>
              <c:layout>
                <c:manualLayout>
                  <c:x val="4.6538685282140778E-3"/>
                  <c:y val="-2.17391304347826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E49A-40F1-85AB-954ED9BD28C9}"/>
                </c:ext>
              </c:extLst>
            </c:dLbl>
            <c:dLbl>
              <c:idx val="4"/>
              <c:delete val="1"/>
              <c:extLst>
                <c:ext xmlns:c15="http://schemas.microsoft.com/office/drawing/2012/chart" uri="{CE6537A1-D6FC-4f65-9D91-7224C49458BB}"/>
                <c:ext xmlns:c16="http://schemas.microsoft.com/office/drawing/2014/chart" uri="{C3380CC4-5D6E-409C-BE32-E72D297353CC}">
                  <c16:uniqueId val="{0000003A-E49A-40F1-85AB-954ED9BD28C9}"/>
                </c:ext>
              </c:extLst>
            </c:dLbl>
            <c:dLbl>
              <c:idx val="5"/>
              <c:layout>
                <c:manualLayout>
                  <c:x val="-2.3269342641070389E-3"/>
                  <c:y val="-4.34782608695652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E49A-40F1-85AB-954ED9BD28C9}"/>
                </c:ext>
              </c:extLst>
            </c:dLbl>
            <c:dLbl>
              <c:idx val="6"/>
              <c:delete val="1"/>
              <c:extLst>
                <c:ext xmlns:c15="http://schemas.microsoft.com/office/drawing/2012/chart" uri="{CE6537A1-D6FC-4f65-9D91-7224C49458BB}"/>
                <c:ext xmlns:c16="http://schemas.microsoft.com/office/drawing/2014/chart" uri="{C3380CC4-5D6E-409C-BE32-E72D297353CC}">
                  <c16:uniqueId val="{0000003C-E49A-40F1-85AB-954ED9BD28C9}"/>
                </c:ext>
              </c:extLst>
            </c:dLbl>
            <c:dLbl>
              <c:idx val="7"/>
              <c:layout>
                <c:manualLayout>
                  <c:x val="6.9808027923211171E-3"/>
                  <c:y val="-2.17391304347826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E49A-40F1-85AB-954ED9BD28C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経済・生活問題!$C$28:$J$28</c:f>
              <c:numCache>
                <c:formatCode>0</c:formatCode>
                <c:ptCount val="8"/>
                <c:pt idx="0">
                  <c:v>0</c:v>
                </c:pt>
                <c:pt idx="1">
                  <c:v>0.79999999999999982</c:v>
                </c:pt>
                <c:pt idx="2">
                  <c:v>-2.4</c:v>
                </c:pt>
                <c:pt idx="3">
                  <c:v>2</c:v>
                </c:pt>
                <c:pt idx="4">
                  <c:v>0</c:v>
                </c:pt>
                <c:pt idx="5">
                  <c:v>-1.2</c:v>
                </c:pt>
                <c:pt idx="6">
                  <c:v>0</c:v>
                </c:pt>
                <c:pt idx="7">
                  <c:v>0.6</c:v>
                </c:pt>
              </c:numCache>
            </c:numRef>
          </c:val>
          <c:extLst>
            <c:ext xmlns:c16="http://schemas.microsoft.com/office/drawing/2014/chart" uri="{C3380CC4-5D6E-409C-BE32-E72D297353CC}">
              <c16:uniqueId val="{0000003E-E49A-40F1-85AB-954ED9BD28C9}"/>
            </c:ext>
          </c:extLst>
        </c:ser>
        <c:dLbls>
          <c:showLegendKey val="0"/>
          <c:showVal val="0"/>
          <c:showCatName val="0"/>
          <c:showSerName val="0"/>
          <c:showPercent val="0"/>
          <c:showBubbleSize val="0"/>
        </c:dLbls>
        <c:gapWidth val="150"/>
        <c:overlap val="100"/>
        <c:axId val="1206475743"/>
        <c:axId val="1206473663"/>
      </c:barChart>
      <c:catAx>
        <c:axId val="1206475743"/>
        <c:scaling>
          <c:orientation val="minMax"/>
        </c:scaling>
        <c:delete val="1"/>
        <c:axPos val="b"/>
        <c:numFmt formatCode="General" sourceLinked="1"/>
        <c:majorTickMark val="none"/>
        <c:minorTickMark val="none"/>
        <c:tickLblPos val="nextTo"/>
        <c:crossAx val="1206473663"/>
        <c:crosses val="autoZero"/>
        <c:auto val="1"/>
        <c:lblAlgn val="ctr"/>
        <c:lblOffset val="100"/>
        <c:noMultiLvlLbl val="0"/>
      </c:catAx>
      <c:valAx>
        <c:axId val="12064736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2064757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r>
              <a:rPr lang="ja-JP" altLang="en-US" sz="1000" dirty="0">
                <a:latin typeface="ＭＳ Ｐゴシック" panose="020B0600070205080204" pitchFamily="50" charset="-128"/>
                <a:ea typeface="ＭＳ Ｐゴシック" panose="020B0600070205080204" pitchFamily="50" charset="-128"/>
              </a:rPr>
              <a:t>女性</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barChart>
        <c:barDir val="col"/>
        <c:grouping val="stacked"/>
        <c:varyColors val="0"/>
        <c:ser>
          <c:idx val="0"/>
          <c:order val="0"/>
          <c:tx>
            <c:strRef>
              <c:f>経済・生活問題!$B$32</c:f>
              <c:strCache>
                <c:ptCount val="1"/>
                <c:pt idx="0">
                  <c:v>倒産</c:v>
                </c:pt>
              </c:strCache>
            </c:strRef>
          </c:tx>
          <c:spPr>
            <a:solidFill>
              <a:schemeClr val="accent1">
                <a:lumMod val="60000"/>
                <a:lumOff val="40000"/>
              </a:schemeClr>
            </a:solidFill>
            <a:ln>
              <a:noFill/>
            </a:ln>
            <a:effectLst/>
          </c:spPr>
          <c:invertIfNegative val="0"/>
          <c:val>
            <c:numRef>
              <c:f>経済・生活問題!$C$32:$J$32</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0-45DA-43DE-B088-75CE2B2D29A2}"/>
            </c:ext>
          </c:extLst>
        </c:ser>
        <c:ser>
          <c:idx val="1"/>
          <c:order val="1"/>
          <c:tx>
            <c:strRef>
              <c:f>経済・生活問題!$B$33</c:f>
              <c:strCache>
                <c:ptCount val="1"/>
                <c:pt idx="0">
                  <c:v>事業不振</c:v>
                </c:pt>
              </c:strCache>
            </c:strRef>
          </c:tx>
          <c:spPr>
            <a:pattFill prst="smGrid">
              <a:fgClr>
                <a:schemeClr val="accent2"/>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45DA-43DE-B088-75CE2B2D29A2}"/>
                </c:ext>
              </c:extLst>
            </c:dLbl>
            <c:dLbl>
              <c:idx val="1"/>
              <c:delete val="1"/>
              <c:extLst>
                <c:ext xmlns:c15="http://schemas.microsoft.com/office/drawing/2012/chart" uri="{CE6537A1-D6FC-4f65-9D91-7224C49458BB}"/>
                <c:ext xmlns:c16="http://schemas.microsoft.com/office/drawing/2014/chart" uri="{C3380CC4-5D6E-409C-BE32-E72D297353CC}">
                  <c16:uniqueId val="{00000002-45DA-43DE-B088-75CE2B2D29A2}"/>
                </c:ext>
              </c:extLst>
            </c:dLbl>
            <c:dLbl>
              <c:idx val="2"/>
              <c:delete val="1"/>
              <c:extLst>
                <c:ext xmlns:c15="http://schemas.microsoft.com/office/drawing/2012/chart" uri="{CE6537A1-D6FC-4f65-9D91-7224C49458BB}"/>
                <c:ext xmlns:c16="http://schemas.microsoft.com/office/drawing/2014/chart" uri="{C3380CC4-5D6E-409C-BE32-E72D297353CC}">
                  <c16:uniqueId val="{00000003-45DA-43DE-B088-75CE2B2D29A2}"/>
                </c:ext>
              </c:extLst>
            </c:dLbl>
            <c:dLbl>
              <c:idx val="3"/>
              <c:delete val="1"/>
              <c:extLst>
                <c:ext xmlns:c15="http://schemas.microsoft.com/office/drawing/2012/chart" uri="{CE6537A1-D6FC-4f65-9D91-7224C49458BB}"/>
                <c:ext xmlns:c16="http://schemas.microsoft.com/office/drawing/2014/chart" uri="{C3380CC4-5D6E-409C-BE32-E72D297353CC}">
                  <c16:uniqueId val="{00000004-45DA-43DE-B088-75CE2B2D29A2}"/>
                </c:ext>
              </c:extLst>
            </c:dLbl>
            <c:dLbl>
              <c:idx val="5"/>
              <c:delete val="1"/>
              <c:extLst>
                <c:ext xmlns:c15="http://schemas.microsoft.com/office/drawing/2012/chart" uri="{CE6537A1-D6FC-4f65-9D91-7224C49458BB}"/>
                <c:ext xmlns:c16="http://schemas.microsoft.com/office/drawing/2014/chart" uri="{C3380CC4-5D6E-409C-BE32-E72D297353CC}">
                  <c16:uniqueId val="{00000005-45DA-43DE-B088-75CE2B2D29A2}"/>
                </c:ext>
              </c:extLst>
            </c:dLbl>
            <c:dLbl>
              <c:idx val="7"/>
              <c:delete val="1"/>
              <c:extLst>
                <c:ext xmlns:c15="http://schemas.microsoft.com/office/drawing/2012/chart" uri="{CE6537A1-D6FC-4f65-9D91-7224C49458BB}"/>
                <c:ext xmlns:c16="http://schemas.microsoft.com/office/drawing/2014/chart" uri="{C3380CC4-5D6E-409C-BE32-E72D297353CC}">
                  <c16:uniqueId val="{00000006-45DA-43DE-B088-75CE2B2D29A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経済・生活問題!$C$33:$J$33</c:f>
              <c:numCache>
                <c:formatCode>0</c:formatCode>
                <c:ptCount val="8"/>
                <c:pt idx="0">
                  <c:v>0</c:v>
                </c:pt>
                <c:pt idx="1">
                  <c:v>0</c:v>
                </c:pt>
                <c:pt idx="2">
                  <c:v>0</c:v>
                </c:pt>
                <c:pt idx="3">
                  <c:v>0</c:v>
                </c:pt>
                <c:pt idx="4">
                  <c:v>-0.6</c:v>
                </c:pt>
                <c:pt idx="5">
                  <c:v>0</c:v>
                </c:pt>
                <c:pt idx="6">
                  <c:v>-0.8</c:v>
                </c:pt>
                <c:pt idx="7">
                  <c:v>0</c:v>
                </c:pt>
              </c:numCache>
            </c:numRef>
          </c:val>
          <c:extLst>
            <c:ext xmlns:c16="http://schemas.microsoft.com/office/drawing/2014/chart" uri="{C3380CC4-5D6E-409C-BE32-E72D297353CC}">
              <c16:uniqueId val="{00000007-45DA-43DE-B088-75CE2B2D29A2}"/>
            </c:ext>
          </c:extLst>
        </c:ser>
        <c:ser>
          <c:idx val="2"/>
          <c:order val="2"/>
          <c:tx>
            <c:strRef>
              <c:f>経済・生活問題!$B$34</c:f>
              <c:strCache>
                <c:ptCount val="1"/>
                <c:pt idx="0">
                  <c:v>失業</c:v>
                </c:pt>
              </c:strCache>
            </c:strRef>
          </c:tx>
          <c:spPr>
            <a:pattFill prst="smCheck">
              <a:fgClr>
                <a:schemeClr val="accent3"/>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45DA-43DE-B088-75CE2B2D29A2}"/>
                </c:ext>
              </c:extLst>
            </c:dLbl>
            <c:dLbl>
              <c:idx val="1"/>
              <c:delete val="1"/>
              <c:extLst>
                <c:ext xmlns:c15="http://schemas.microsoft.com/office/drawing/2012/chart" uri="{CE6537A1-D6FC-4f65-9D91-7224C49458BB}"/>
                <c:ext xmlns:c16="http://schemas.microsoft.com/office/drawing/2014/chart" uri="{C3380CC4-5D6E-409C-BE32-E72D297353CC}">
                  <c16:uniqueId val="{00000009-45DA-43DE-B088-75CE2B2D29A2}"/>
                </c:ext>
              </c:extLst>
            </c:dLbl>
            <c:dLbl>
              <c:idx val="5"/>
              <c:delete val="1"/>
              <c:extLst>
                <c:ext xmlns:c15="http://schemas.microsoft.com/office/drawing/2012/chart" uri="{CE6537A1-D6FC-4f65-9D91-7224C49458BB}"/>
                <c:ext xmlns:c16="http://schemas.microsoft.com/office/drawing/2014/chart" uri="{C3380CC4-5D6E-409C-BE32-E72D297353CC}">
                  <c16:uniqueId val="{0000000A-45DA-43DE-B088-75CE2B2D29A2}"/>
                </c:ext>
              </c:extLst>
            </c:dLbl>
            <c:dLbl>
              <c:idx val="6"/>
              <c:delete val="1"/>
              <c:extLst>
                <c:ext xmlns:c15="http://schemas.microsoft.com/office/drawing/2012/chart" uri="{CE6537A1-D6FC-4f65-9D91-7224C49458BB}"/>
                <c:ext xmlns:c16="http://schemas.microsoft.com/office/drawing/2014/chart" uri="{C3380CC4-5D6E-409C-BE32-E72D297353CC}">
                  <c16:uniqueId val="{0000000B-45DA-43DE-B088-75CE2B2D29A2}"/>
                </c:ext>
              </c:extLst>
            </c:dLbl>
            <c:dLbl>
              <c:idx val="7"/>
              <c:delete val="1"/>
              <c:extLst>
                <c:ext xmlns:c15="http://schemas.microsoft.com/office/drawing/2012/chart" uri="{CE6537A1-D6FC-4f65-9D91-7224C49458BB}"/>
                <c:ext xmlns:c16="http://schemas.microsoft.com/office/drawing/2014/chart" uri="{C3380CC4-5D6E-409C-BE32-E72D297353CC}">
                  <c16:uniqueId val="{0000000C-45DA-43DE-B088-75CE2B2D29A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経済・生活問題!$C$34:$J$34</c:f>
              <c:numCache>
                <c:formatCode>0</c:formatCode>
                <c:ptCount val="8"/>
                <c:pt idx="0">
                  <c:v>0</c:v>
                </c:pt>
                <c:pt idx="1">
                  <c:v>0</c:v>
                </c:pt>
                <c:pt idx="2">
                  <c:v>-0.6</c:v>
                </c:pt>
                <c:pt idx="3">
                  <c:v>0.8</c:v>
                </c:pt>
                <c:pt idx="4">
                  <c:v>1</c:v>
                </c:pt>
                <c:pt idx="5">
                  <c:v>0</c:v>
                </c:pt>
                <c:pt idx="6">
                  <c:v>0</c:v>
                </c:pt>
                <c:pt idx="7">
                  <c:v>0</c:v>
                </c:pt>
              </c:numCache>
            </c:numRef>
          </c:val>
          <c:extLst>
            <c:ext xmlns:c16="http://schemas.microsoft.com/office/drawing/2014/chart" uri="{C3380CC4-5D6E-409C-BE32-E72D297353CC}">
              <c16:uniqueId val="{0000000D-45DA-43DE-B088-75CE2B2D29A2}"/>
            </c:ext>
          </c:extLst>
        </c:ser>
        <c:ser>
          <c:idx val="3"/>
          <c:order val="3"/>
          <c:tx>
            <c:strRef>
              <c:f>経済・生活問題!$B$35</c:f>
              <c:strCache>
                <c:ptCount val="1"/>
                <c:pt idx="0">
                  <c:v>就職失敗</c:v>
                </c:pt>
              </c:strCache>
            </c:strRef>
          </c:tx>
          <c:spPr>
            <a:pattFill prst="dkUpDiag">
              <a:fgClr>
                <a:srgbClr val="FFC000"/>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E-45DA-43DE-B088-75CE2B2D29A2}"/>
                </c:ext>
              </c:extLst>
            </c:dLbl>
            <c:dLbl>
              <c:idx val="2"/>
              <c:delete val="1"/>
              <c:extLst>
                <c:ext xmlns:c15="http://schemas.microsoft.com/office/drawing/2012/chart" uri="{CE6537A1-D6FC-4f65-9D91-7224C49458BB}"/>
                <c:ext xmlns:c16="http://schemas.microsoft.com/office/drawing/2014/chart" uri="{C3380CC4-5D6E-409C-BE32-E72D297353CC}">
                  <c16:uniqueId val="{0000000F-45DA-43DE-B088-75CE2B2D29A2}"/>
                </c:ext>
              </c:extLst>
            </c:dLbl>
            <c:dLbl>
              <c:idx val="4"/>
              <c:delete val="1"/>
              <c:extLst>
                <c:ext xmlns:c15="http://schemas.microsoft.com/office/drawing/2012/chart" uri="{CE6537A1-D6FC-4f65-9D91-7224C49458BB}"/>
                <c:ext xmlns:c16="http://schemas.microsoft.com/office/drawing/2014/chart" uri="{C3380CC4-5D6E-409C-BE32-E72D297353CC}">
                  <c16:uniqueId val="{00000010-45DA-43DE-B088-75CE2B2D29A2}"/>
                </c:ext>
              </c:extLst>
            </c:dLbl>
            <c:dLbl>
              <c:idx val="5"/>
              <c:delete val="1"/>
              <c:extLst>
                <c:ext xmlns:c15="http://schemas.microsoft.com/office/drawing/2012/chart" uri="{CE6537A1-D6FC-4f65-9D91-7224C49458BB}"/>
                <c:ext xmlns:c16="http://schemas.microsoft.com/office/drawing/2014/chart" uri="{C3380CC4-5D6E-409C-BE32-E72D297353CC}">
                  <c16:uniqueId val="{00000011-45DA-43DE-B088-75CE2B2D29A2}"/>
                </c:ext>
              </c:extLst>
            </c:dLbl>
            <c:dLbl>
              <c:idx val="7"/>
              <c:delete val="1"/>
              <c:extLst>
                <c:ext xmlns:c15="http://schemas.microsoft.com/office/drawing/2012/chart" uri="{CE6537A1-D6FC-4f65-9D91-7224C49458BB}"/>
                <c:ext xmlns:c16="http://schemas.microsoft.com/office/drawing/2014/chart" uri="{C3380CC4-5D6E-409C-BE32-E72D297353CC}">
                  <c16:uniqueId val="{00000012-45DA-43DE-B088-75CE2B2D29A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経済・生活問題!$C$35:$J$35</c:f>
              <c:numCache>
                <c:formatCode>0</c:formatCode>
                <c:ptCount val="8"/>
                <c:pt idx="0">
                  <c:v>0</c:v>
                </c:pt>
                <c:pt idx="1">
                  <c:v>-1</c:v>
                </c:pt>
                <c:pt idx="2">
                  <c:v>0</c:v>
                </c:pt>
                <c:pt idx="3">
                  <c:v>-0.6</c:v>
                </c:pt>
                <c:pt idx="4">
                  <c:v>0</c:v>
                </c:pt>
                <c:pt idx="5">
                  <c:v>0</c:v>
                </c:pt>
                <c:pt idx="6">
                  <c:v>1</c:v>
                </c:pt>
                <c:pt idx="7">
                  <c:v>0</c:v>
                </c:pt>
              </c:numCache>
            </c:numRef>
          </c:val>
          <c:extLst>
            <c:ext xmlns:c16="http://schemas.microsoft.com/office/drawing/2014/chart" uri="{C3380CC4-5D6E-409C-BE32-E72D297353CC}">
              <c16:uniqueId val="{00000013-45DA-43DE-B088-75CE2B2D29A2}"/>
            </c:ext>
          </c:extLst>
        </c:ser>
        <c:ser>
          <c:idx val="4"/>
          <c:order val="4"/>
          <c:tx>
            <c:strRef>
              <c:f>経済・生活問題!$B$36</c:f>
              <c:strCache>
                <c:ptCount val="1"/>
                <c:pt idx="0">
                  <c:v>生活苦</c:v>
                </c:pt>
              </c:strCache>
            </c:strRef>
          </c:tx>
          <c:spPr>
            <a:pattFill prst="zigZag">
              <a:fgClr>
                <a:schemeClr val="accent5"/>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4-45DA-43DE-B088-75CE2B2D29A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経済・生活問題!$C$36:$J$36</c:f>
              <c:numCache>
                <c:formatCode>0</c:formatCode>
                <c:ptCount val="8"/>
                <c:pt idx="0">
                  <c:v>0</c:v>
                </c:pt>
                <c:pt idx="1">
                  <c:v>2.8</c:v>
                </c:pt>
                <c:pt idx="2">
                  <c:v>-0.8</c:v>
                </c:pt>
                <c:pt idx="3">
                  <c:v>-1.2000000000000002</c:v>
                </c:pt>
                <c:pt idx="4">
                  <c:v>2.4000000000000004</c:v>
                </c:pt>
                <c:pt idx="5">
                  <c:v>-1</c:v>
                </c:pt>
                <c:pt idx="6">
                  <c:v>2.8</c:v>
                </c:pt>
                <c:pt idx="7">
                  <c:v>-0.8</c:v>
                </c:pt>
              </c:numCache>
            </c:numRef>
          </c:val>
          <c:extLst>
            <c:ext xmlns:c16="http://schemas.microsoft.com/office/drawing/2014/chart" uri="{C3380CC4-5D6E-409C-BE32-E72D297353CC}">
              <c16:uniqueId val="{00000015-45DA-43DE-B088-75CE2B2D29A2}"/>
            </c:ext>
          </c:extLst>
        </c:ser>
        <c:ser>
          <c:idx val="5"/>
          <c:order val="5"/>
          <c:tx>
            <c:strRef>
              <c:f>経済・生活問題!$B$37</c:f>
              <c:strCache>
                <c:ptCount val="1"/>
                <c:pt idx="0">
                  <c:v>負債(多重債務)</c:v>
                </c:pt>
              </c:strCache>
            </c:strRef>
          </c:tx>
          <c:spPr>
            <a:pattFill prst="narVert">
              <a:fgClr>
                <a:schemeClr val="accent6"/>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6-45DA-43DE-B088-75CE2B2D29A2}"/>
                </c:ext>
              </c:extLst>
            </c:dLbl>
            <c:dLbl>
              <c:idx val="2"/>
              <c:delete val="1"/>
              <c:extLst>
                <c:ext xmlns:c15="http://schemas.microsoft.com/office/drawing/2012/chart" uri="{CE6537A1-D6FC-4f65-9D91-7224C49458BB}"/>
                <c:ext xmlns:c16="http://schemas.microsoft.com/office/drawing/2014/chart" uri="{C3380CC4-5D6E-409C-BE32-E72D297353CC}">
                  <c16:uniqueId val="{00000017-45DA-43DE-B088-75CE2B2D29A2}"/>
                </c:ext>
              </c:extLst>
            </c:dLbl>
            <c:dLbl>
              <c:idx val="3"/>
              <c:delete val="1"/>
              <c:extLst>
                <c:ext xmlns:c15="http://schemas.microsoft.com/office/drawing/2012/chart" uri="{CE6537A1-D6FC-4f65-9D91-7224C49458BB}"/>
                <c:ext xmlns:c16="http://schemas.microsoft.com/office/drawing/2014/chart" uri="{C3380CC4-5D6E-409C-BE32-E72D297353CC}">
                  <c16:uniqueId val="{00000018-45DA-43DE-B088-75CE2B2D29A2}"/>
                </c:ext>
              </c:extLst>
            </c:dLbl>
            <c:dLbl>
              <c:idx val="4"/>
              <c:delete val="1"/>
              <c:extLst>
                <c:ext xmlns:c15="http://schemas.microsoft.com/office/drawing/2012/chart" uri="{CE6537A1-D6FC-4f65-9D91-7224C49458BB}"/>
                <c:ext xmlns:c16="http://schemas.microsoft.com/office/drawing/2014/chart" uri="{C3380CC4-5D6E-409C-BE32-E72D297353CC}">
                  <c16:uniqueId val="{00000019-45DA-43DE-B088-75CE2B2D29A2}"/>
                </c:ext>
              </c:extLst>
            </c:dLbl>
            <c:dLbl>
              <c:idx val="6"/>
              <c:delete val="1"/>
              <c:extLst>
                <c:ext xmlns:c15="http://schemas.microsoft.com/office/drawing/2012/chart" uri="{CE6537A1-D6FC-4f65-9D91-7224C49458BB}"/>
                <c:ext xmlns:c16="http://schemas.microsoft.com/office/drawing/2014/chart" uri="{C3380CC4-5D6E-409C-BE32-E72D297353CC}">
                  <c16:uniqueId val="{0000001A-45DA-43DE-B088-75CE2B2D29A2}"/>
                </c:ext>
              </c:extLst>
            </c:dLbl>
            <c:dLbl>
              <c:idx val="7"/>
              <c:delete val="1"/>
              <c:extLst>
                <c:ext xmlns:c15="http://schemas.microsoft.com/office/drawing/2012/chart" uri="{CE6537A1-D6FC-4f65-9D91-7224C49458BB}"/>
                <c:ext xmlns:c16="http://schemas.microsoft.com/office/drawing/2014/chart" uri="{C3380CC4-5D6E-409C-BE32-E72D297353CC}">
                  <c16:uniqueId val="{0000001B-45DA-43DE-B088-75CE2B2D29A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経済・生活問題!$C$37:$J$37</c:f>
              <c:numCache>
                <c:formatCode>0</c:formatCode>
                <c:ptCount val="8"/>
                <c:pt idx="0">
                  <c:v>0</c:v>
                </c:pt>
                <c:pt idx="1">
                  <c:v>1</c:v>
                </c:pt>
                <c:pt idx="2">
                  <c:v>0</c:v>
                </c:pt>
                <c:pt idx="3">
                  <c:v>0</c:v>
                </c:pt>
                <c:pt idx="4">
                  <c:v>0</c:v>
                </c:pt>
                <c:pt idx="5">
                  <c:v>-0.6</c:v>
                </c:pt>
                <c:pt idx="6">
                  <c:v>0</c:v>
                </c:pt>
                <c:pt idx="7">
                  <c:v>0</c:v>
                </c:pt>
              </c:numCache>
            </c:numRef>
          </c:val>
          <c:extLst>
            <c:ext xmlns:c16="http://schemas.microsoft.com/office/drawing/2014/chart" uri="{C3380CC4-5D6E-409C-BE32-E72D297353CC}">
              <c16:uniqueId val="{0000001C-45DA-43DE-B088-75CE2B2D29A2}"/>
            </c:ext>
          </c:extLst>
        </c:ser>
        <c:ser>
          <c:idx val="6"/>
          <c:order val="6"/>
          <c:tx>
            <c:strRef>
              <c:f>経済・生活問題!$B$38</c:f>
              <c:strCache>
                <c:ptCount val="1"/>
                <c:pt idx="0">
                  <c:v>負債(連帯保証債務)</c:v>
                </c:pt>
              </c:strCache>
            </c:strRef>
          </c:tx>
          <c:spPr>
            <a:pattFill prst="pct30">
              <a:fgClr>
                <a:srgbClr val="FF9999"/>
              </a:fgClr>
              <a:bgClr>
                <a:schemeClr val="bg1"/>
              </a:bgClr>
            </a:pattFill>
            <a:ln>
              <a:noFill/>
            </a:ln>
            <a:effectLst/>
          </c:spPr>
          <c:invertIfNegative val="0"/>
          <c:val>
            <c:numRef>
              <c:f>経済・生活問題!$C$38:$J$38</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1D-45DA-43DE-B088-75CE2B2D29A2}"/>
            </c:ext>
          </c:extLst>
        </c:ser>
        <c:ser>
          <c:idx val="7"/>
          <c:order val="7"/>
          <c:tx>
            <c:strRef>
              <c:f>経済・生活問題!$B$39</c:f>
              <c:strCache>
                <c:ptCount val="1"/>
                <c:pt idx="0">
                  <c:v>負債(その他)</c:v>
                </c:pt>
              </c:strCache>
            </c:strRef>
          </c:tx>
          <c:spPr>
            <a:pattFill prst="smConfetti">
              <a:fgClr>
                <a:srgbClr val="7030A0"/>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E-45DA-43DE-B088-75CE2B2D29A2}"/>
                </c:ext>
              </c:extLst>
            </c:dLbl>
            <c:dLbl>
              <c:idx val="2"/>
              <c:delete val="1"/>
              <c:extLst>
                <c:ext xmlns:c15="http://schemas.microsoft.com/office/drawing/2012/chart" uri="{CE6537A1-D6FC-4f65-9D91-7224C49458BB}"/>
                <c:ext xmlns:c16="http://schemas.microsoft.com/office/drawing/2014/chart" uri="{C3380CC4-5D6E-409C-BE32-E72D297353CC}">
                  <c16:uniqueId val="{0000001F-45DA-43DE-B088-75CE2B2D29A2}"/>
                </c:ext>
              </c:extLst>
            </c:dLbl>
            <c:dLbl>
              <c:idx val="5"/>
              <c:delete val="1"/>
              <c:extLst>
                <c:ext xmlns:c15="http://schemas.microsoft.com/office/drawing/2012/chart" uri="{CE6537A1-D6FC-4f65-9D91-7224C49458BB}"/>
                <c:ext xmlns:c16="http://schemas.microsoft.com/office/drawing/2014/chart" uri="{C3380CC4-5D6E-409C-BE32-E72D297353CC}">
                  <c16:uniqueId val="{00000020-45DA-43DE-B088-75CE2B2D29A2}"/>
                </c:ext>
              </c:extLst>
            </c:dLbl>
            <c:dLbl>
              <c:idx val="6"/>
              <c:delete val="1"/>
              <c:extLst>
                <c:ext xmlns:c15="http://schemas.microsoft.com/office/drawing/2012/chart" uri="{CE6537A1-D6FC-4f65-9D91-7224C49458BB}"/>
                <c:ext xmlns:c16="http://schemas.microsoft.com/office/drawing/2014/chart" uri="{C3380CC4-5D6E-409C-BE32-E72D297353CC}">
                  <c16:uniqueId val="{00000021-45DA-43DE-B088-75CE2B2D29A2}"/>
                </c:ext>
              </c:extLst>
            </c:dLbl>
            <c:dLbl>
              <c:idx val="7"/>
              <c:delete val="1"/>
              <c:extLst>
                <c:ext xmlns:c15="http://schemas.microsoft.com/office/drawing/2012/chart" uri="{CE6537A1-D6FC-4f65-9D91-7224C49458BB}"/>
                <c:ext xmlns:c16="http://schemas.microsoft.com/office/drawing/2014/chart" uri="{C3380CC4-5D6E-409C-BE32-E72D297353CC}">
                  <c16:uniqueId val="{00000022-45DA-43DE-B088-75CE2B2D29A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経済・生活問題!$C$39:$J$39</c:f>
              <c:numCache>
                <c:formatCode>0</c:formatCode>
                <c:ptCount val="8"/>
                <c:pt idx="0">
                  <c:v>0</c:v>
                </c:pt>
                <c:pt idx="1">
                  <c:v>2.2000000000000002</c:v>
                </c:pt>
                <c:pt idx="2">
                  <c:v>0</c:v>
                </c:pt>
                <c:pt idx="3">
                  <c:v>-1</c:v>
                </c:pt>
                <c:pt idx="4">
                  <c:v>0.60000000000000009</c:v>
                </c:pt>
                <c:pt idx="5">
                  <c:v>0</c:v>
                </c:pt>
                <c:pt idx="6">
                  <c:v>0</c:v>
                </c:pt>
                <c:pt idx="7">
                  <c:v>0</c:v>
                </c:pt>
              </c:numCache>
            </c:numRef>
          </c:val>
          <c:extLst>
            <c:ext xmlns:c16="http://schemas.microsoft.com/office/drawing/2014/chart" uri="{C3380CC4-5D6E-409C-BE32-E72D297353CC}">
              <c16:uniqueId val="{00000023-45DA-43DE-B088-75CE2B2D29A2}"/>
            </c:ext>
          </c:extLst>
        </c:ser>
        <c:ser>
          <c:idx val="8"/>
          <c:order val="8"/>
          <c:tx>
            <c:strRef>
              <c:f>経済・生活問題!$B$40</c:f>
              <c:strCache>
                <c:ptCount val="1"/>
                <c:pt idx="0">
                  <c:v>借金の取り立て苦</c:v>
                </c:pt>
              </c:strCache>
            </c:strRef>
          </c:tx>
          <c:spPr>
            <a:pattFill prst="pct40">
              <a:fgClr>
                <a:schemeClr val="accent3">
                  <a:lumMod val="50000"/>
                </a:schemeClr>
              </a:fgClr>
              <a:bgClr>
                <a:schemeClr val="bg1"/>
              </a:bgClr>
            </a:pattFill>
            <a:ln>
              <a:noFill/>
            </a:ln>
            <a:effectLst/>
          </c:spPr>
          <c:invertIfNegative val="0"/>
          <c:val>
            <c:numRef>
              <c:f>経済・生活問題!$C$40:$J$40</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24-45DA-43DE-B088-75CE2B2D29A2}"/>
            </c:ext>
          </c:extLst>
        </c:ser>
        <c:ser>
          <c:idx val="9"/>
          <c:order val="9"/>
          <c:tx>
            <c:strRef>
              <c:f>経済・生活問題!$B$41</c:f>
              <c:strCache>
                <c:ptCount val="1"/>
                <c:pt idx="0">
                  <c:v>自殺による保険金支給</c:v>
                </c:pt>
              </c:strCache>
            </c:strRef>
          </c:tx>
          <c:spPr>
            <a:pattFill prst="pct40">
              <a:fgClr>
                <a:srgbClr val="002060"/>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25-45DA-43DE-B088-75CE2B2D29A2}"/>
                </c:ext>
              </c:extLst>
            </c:dLbl>
            <c:dLbl>
              <c:idx val="1"/>
              <c:delete val="1"/>
              <c:extLst>
                <c:ext xmlns:c15="http://schemas.microsoft.com/office/drawing/2012/chart" uri="{CE6537A1-D6FC-4f65-9D91-7224C49458BB}"/>
                <c:ext xmlns:c16="http://schemas.microsoft.com/office/drawing/2014/chart" uri="{C3380CC4-5D6E-409C-BE32-E72D297353CC}">
                  <c16:uniqueId val="{00000026-45DA-43DE-B088-75CE2B2D29A2}"/>
                </c:ext>
              </c:extLst>
            </c:dLbl>
            <c:dLbl>
              <c:idx val="3"/>
              <c:delete val="1"/>
              <c:extLst>
                <c:ext xmlns:c15="http://schemas.microsoft.com/office/drawing/2012/chart" uri="{CE6537A1-D6FC-4f65-9D91-7224C49458BB}"/>
                <c:ext xmlns:c16="http://schemas.microsoft.com/office/drawing/2014/chart" uri="{C3380CC4-5D6E-409C-BE32-E72D297353CC}">
                  <c16:uniqueId val="{00000027-45DA-43DE-B088-75CE2B2D29A2}"/>
                </c:ext>
              </c:extLst>
            </c:dLbl>
            <c:dLbl>
              <c:idx val="4"/>
              <c:delete val="1"/>
              <c:extLst>
                <c:ext xmlns:c15="http://schemas.microsoft.com/office/drawing/2012/chart" uri="{CE6537A1-D6FC-4f65-9D91-7224C49458BB}"/>
                <c:ext xmlns:c16="http://schemas.microsoft.com/office/drawing/2014/chart" uri="{C3380CC4-5D6E-409C-BE32-E72D297353CC}">
                  <c16:uniqueId val="{00000028-45DA-43DE-B088-75CE2B2D29A2}"/>
                </c:ext>
              </c:extLst>
            </c:dLbl>
            <c:dLbl>
              <c:idx val="5"/>
              <c:delete val="1"/>
              <c:extLst>
                <c:ext xmlns:c15="http://schemas.microsoft.com/office/drawing/2012/chart" uri="{CE6537A1-D6FC-4f65-9D91-7224C49458BB}"/>
                <c:ext xmlns:c16="http://schemas.microsoft.com/office/drawing/2014/chart" uri="{C3380CC4-5D6E-409C-BE32-E72D297353CC}">
                  <c16:uniqueId val="{00000029-45DA-43DE-B088-75CE2B2D29A2}"/>
                </c:ext>
              </c:extLst>
            </c:dLbl>
            <c:dLbl>
              <c:idx val="6"/>
              <c:delete val="1"/>
              <c:extLst>
                <c:ext xmlns:c15="http://schemas.microsoft.com/office/drawing/2012/chart" uri="{CE6537A1-D6FC-4f65-9D91-7224C49458BB}"/>
                <c:ext xmlns:c16="http://schemas.microsoft.com/office/drawing/2014/chart" uri="{C3380CC4-5D6E-409C-BE32-E72D297353CC}">
                  <c16:uniqueId val="{0000002A-45DA-43DE-B088-75CE2B2D29A2}"/>
                </c:ext>
              </c:extLst>
            </c:dLbl>
            <c:dLbl>
              <c:idx val="7"/>
              <c:delete val="1"/>
              <c:extLst>
                <c:ext xmlns:c15="http://schemas.microsoft.com/office/drawing/2012/chart" uri="{CE6537A1-D6FC-4f65-9D91-7224C49458BB}"/>
                <c:ext xmlns:c16="http://schemas.microsoft.com/office/drawing/2014/chart" uri="{C3380CC4-5D6E-409C-BE32-E72D297353CC}">
                  <c16:uniqueId val="{0000002B-45DA-43DE-B088-75CE2B2D29A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経済・生活問題!$C$41:$J$41</c:f>
              <c:numCache>
                <c:formatCode>0</c:formatCode>
                <c:ptCount val="8"/>
                <c:pt idx="0">
                  <c:v>0</c:v>
                </c:pt>
                <c:pt idx="1">
                  <c:v>0</c:v>
                </c:pt>
                <c:pt idx="2">
                  <c:v>1</c:v>
                </c:pt>
                <c:pt idx="3">
                  <c:v>0</c:v>
                </c:pt>
                <c:pt idx="4">
                  <c:v>0</c:v>
                </c:pt>
                <c:pt idx="5">
                  <c:v>0</c:v>
                </c:pt>
                <c:pt idx="6">
                  <c:v>0</c:v>
                </c:pt>
                <c:pt idx="7">
                  <c:v>0</c:v>
                </c:pt>
              </c:numCache>
            </c:numRef>
          </c:val>
          <c:extLst>
            <c:ext xmlns:c16="http://schemas.microsoft.com/office/drawing/2014/chart" uri="{C3380CC4-5D6E-409C-BE32-E72D297353CC}">
              <c16:uniqueId val="{0000002C-45DA-43DE-B088-75CE2B2D29A2}"/>
            </c:ext>
          </c:extLst>
        </c:ser>
        <c:ser>
          <c:idx val="10"/>
          <c:order val="10"/>
          <c:tx>
            <c:strRef>
              <c:f>経済・生活問題!$B$42</c:f>
              <c:strCache>
                <c:ptCount val="1"/>
                <c:pt idx="0">
                  <c:v>その他</c:v>
                </c:pt>
              </c:strCache>
            </c:strRef>
          </c:tx>
          <c:spPr>
            <a:pattFill prst="narHorz">
              <a:fgClr>
                <a:schemeClr val="accent2">
                  <a:lumMod val="50000"/>
                </a:schemeClr>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2D-45DA-43DE-B088-75CE2B2D29A2}"/>
                </c:ext>
              </c:extLst>
            </c:dLbl>
            <c:dLbl>
              <c:idx val="2"/>
              <c:delete val="1"/>
              <c:extLst>
                <c:ext xmlns:c15="http://schemas.microsoft.com/office/drawing/2012/chart" uri="{CE6537A1-D6FC-4f65-9D91-7224C49458BB}"/>
                <c:ext xmlns:c16="http://schemas.microsoft.com/office/drawing/2014/chart" uri="{C3380CC4-5D6E-409C-BE32-E72D297353CC}">
                  <c16:uniqueId val="{0000002E-45DA-43DE-B088-75CE2B2D29A2}"/>
                </c:ext>
              </c:extLst>
            </c:dLbl>
            <c:dLbl>
              <c:idx val="5"/>
              <c:delete val="1"/>
              <c:extLst>
                <c:ext xmlns:c15="http://schemas.microsoft.com/office/drawing/2012/chart" uri="{CE6537A1-D6FC-4f65-9D91-7224C49458BB}"/>
                <c:ext xmlns:c16="http://schemas.microsoft.com/office/drawing/2014/chart" uri="{C3380CC4-5D6E-409C-BE32-E72D297353CC}">
                  <c16:uniqueId val="{0000002F-45DA-43DE-B088-75CE2B2D29A2}"/>
                </c:ext>
              </c:extLst>
            </c:dLbl>
            <c:dLbl>
              <c:idx val="6"/>
              <c:delete val="1"/>
              <c:extLst>
                <c:ext xmlns:c15="http://schemas.microsoft.com/office/drawing/2012/chart" uri="{CE6537A1-D6FC-4f65-9D91-7224C49458BB}"/>
                <c:ext xmlns:c16="http://schemas.microsoft.com/office/drawing/2014/chart" uri="{C3380CC4-5D6E-409C-BE32-E72D297353CC}">
                  <c16:uniqueId val="{00000030-45DA-43DE-B088-75CE2B2D29A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経済・生活問題!$C$42:$J$42</c:f>
              <c:numCache>
                <c:formatCode>0</c:formatCode>
                <c:ptCount val="8"/>
                <c:pt idx="0">
                  <c:v>0</c:v>
                </c:pt>
                <c:pt idx="1">
                  <c:v>-0.6</c:v>
                </c:pt>
                <c:pt idx="2">
                  <c:v>0</c:v>
                </c:pt>
                <c:pt idx="3">
                  <c:v>-0.8</c:v>
                </c:pt>
                <c:pt idx="4">
                  <c:v>-1</c:v>
                </c:pt>
                <c:pt idx="5">
                  <c:v>0</c:v>
                </c:pt>
                <c:pt idx="6">
                  <c:v>0</c:v>
                </c:pt>
                <c:pt idx="7">
                  <c:v>1.6</c:v>
                </c:pt>
              </c:numCache>
            </c:numRef>
          </c:val>
          <c:extLst>
            <c:ext xmlns:c16="http://schemas.microsoft.com/office/drawing/2014/chart" uri="{C3380CC4-5D6E-409C-BE32-E72D297353CC}">
              <c16:uniqueId val="{00000031-45DA-43DE-B088-75CE2B2D29A2}"/>
            </c:ext>
          </c:extLst>
        </c:ser>
        <c:dLbls>
          <c:showLegendKey val="0"/>
          <c:showVal val="0"/>
          <c:showCatName val="0"/>
          <c:showSerName val="0"/>
          <c:showPercent val="0"/>
          <c:showBubbleSize val="0"/>
        </c:dLbls>
        <c:gapWidth val="150"/>
        <c:overlap val="100"/>
        <c:axId val="1206498623"/>
        <c:axId val="1206503199"/>
      </c:barChart>
      <c:catAx>
        <c:axId val="1206498623"/>
        <c:scaling>
          <c:orientation val="minMax"/>
        </c:scaling>
        <c:delete val="1"/>
        <c:axPos val="b"/>
        <c:numFmt formatCode="General" sourceLinked="1"/>
        <c:majorTickMark val="none"/>
        <c:minorTickMark val="none"/>
        <c:tickLblPos val="nextTo"/>
        <c:crossAx val="1206503199"/>
        <c:crosses val="autoZero"/>
        <c:auto val="1"/>
        <c:lblAlgn val="ctr"/>
        <c:lblOffset val="100"/>
        <c:noMultiLvlLbl val="0"/>
      </c:catAx>
      <c:valAx>
        <c:axId val="1206503199"/>
        <c:scaling>
          <c:orientation val="minMax"/>
          <c:max val="8"/>
          <c:min val="-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206498623"/>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勤務問題!$B$4</c:f>
              <c:strCache>
                <c:ptCount val="1"/>
                <c:pt idx="0">
                  <c:v>仕事の失敗</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勤務問題!$C$3:$D$3</c:f>
              <c:strCache>
                <c:ptCount val="2"/>
                <c:pt idx="0">
                  <c:v>男性</c:v>
                </c:pt>
                <c:pt idx="1">
                  <c:v>女性</c:v>
                </c:pt>
              </c:strCache>
            </c:strRef>
          </c:cat>
          <c:val>
            <c:numRef>
              <c:f>勤務問題!$C$4:$D$4</c:f>
              <c:numCache>
                <c:formatCode>General</c:formatCode>
                <c:ptCount val="2"/>
                <c:pt idx="0">
                  <c:v>-1</c:v>
                </c:pt>
                <c:pt idx="1">
                  <c:v>-2</c:v>
                </c:pt>
              </c:numCache>
            </c:numRef>
          </c:val>
          <c:extLst>
            <c:ext xmlns:c16="http://schemas.microsoft.com/office/drawing/2014/chart" uri="{C3380CC4-5D6E-409C-BE32-E72D297353CC}">
              <c16:uniqueId val="{00000000-F2C3-476D-9861-3CAC78622E01}"/>
            </c:ext>
          </c:extLst>
        </c:ser>
        <c:ser>
          <c:idx val="1"/>
          <c:order val="1"/>
          <c:tx>
            <c:strRef>
              <c:f>勤務問題!$B$5</c:f>
              <c:strCache>
                <c:ptCount val="1"/>
                <c:pt idx="0">
                  <c:v>職場の人間関係</c:v>
                </c:pt>
              </c:strCache>
            </c:strRef>
          </c:tx>
          <c:spPr>
            <a:pattFill prst="smGrid">
              <a:fgClr>
                <a:schemeClr val="accent2"/>
              </a:fgClr>
              <a:bgClr>
                <a:schemeClr val="bg1"/>
              </a:bgClr>
            </a:pattFill>
            <a:ln>
              <a:noFill/>
            </a:ln>
            <a:effectLst/>
          </c:spPr>
          <c:invertIfNegative val="0"/>
          <c:dLbls>
            <c:dLbl>
              <c:idx val="1"/>
              <c:layout>
                <c:manualLayout>
                  <c:x val="2.3391812865496218E-3"/>
                  <c:y val="-7.26583563975487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C3-476D-9861-3CAC78622E0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勤務問題!$C$3:$D$3</c:f>
              <c:strCache>
                <c:ptCount val="2"/>
                <c:pt idx="0">
                  <c:v>男性</c:v>
                </c:pt>
                <c:pt idx="1">
                  <c:v>女性</c:v>
                </c:pt>
              </c:strCache>
            </c:strRef>
          </c:cat>
          <c:val>
            <c:numRef>
              <c:f>勤務問題!$C$5:$D$5</c:f>
              <c:numCache>
                <c:formatCode>General</c:formatCode>
                <c:ptCount val="2"/>
                <c:pt idx="0">
                  <c:v>7</c:v>
                </c:pt>
                <c:pt idx="1">
                  <c:v>3</c:v>
                </c:pt>
              </c:numCache>
            </c:numRef>
          </c:val>
          <c:extLst>
            <c:ext xmlns:c16="http://schemas.microsoft.com/office/drawing/2014/chart" uri="{C3380CC4-5D6E-409C-BE32-E72D297353CC}">
              <c16:uniqueId val="{00000002-F2C3-476D-9861-3CAC78622E01}"/>
            </c:ext>
          </c:extLst>
        </c:ser>
        <c:ser>
          <c:idx val="2"/>
          <c:order val="2"/>
          <c:tx>
            <c:strRef>
              <c:f>勤務問題!$B$6</c:f>
              <c:strCache>
                <c:ptCount val="1"/>
                <c:pt idx="0">
                  <c:v>職場環境の変化</c:v>
                </c:pt>
              </c:strCache>
            </c:strRef>
          </c:tx>
          <c:spPr>
            <a:pattFill prst="smCheck">
              <a:fgClr>
                <a:schemeClr val="accent3">
                  <a:lumMod val="50000"/>
                </a:schemeClr>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勤務問題!$C$3:$D$3</c:f>
              <c:strCache>
                <c:ptCount val="2"/>
                <c:pt idx="0">
                  <c:v>男性</c:v>
                </c:pt>
                <c:pt idx="1">
                  <c:v>女性</c:v>
                </c:pt>
              </c:strCache>
            </c:strRef>
          </c:cat>
          <c:val>
            <c:numRef>
              <c:f>勤務問題!$C$6:$D$6</c:f>
              <c:numCache>
                <c:formatCode>General</c:formatCode>
                <c:ptCount val="2"/>
                <c:pt idx="0">
                  <c:v>-7</c:v>
                </c:pt>
                <c:pt idx="1">
                  <c:v>-1</c:v>
                </c:pt>
              </c:numCache>
            </c:numRef>
          </c:val>
          <c:extLst>
            <c:ext xmlns:c16="http://schemas.microsoft.com/office/drawing/2014/chart" uri="{C3380CC4-5D6E-409C-BE32-E72D297353CC}">
              <c16:uniqueId val="{00000003-F2C3-476D-9861-3CAC78622E01}"/>
            </c:ext>
          </c:extLst>
        </c:ser>
        <c:ser>
          <c:idx val="3"/>
          <c:order val="3"/>
          <c:tx>
            <c:strRef>
              <c:f>勤務問題!$B$7</c:f>
              <c:strCache>
                <c:ptCount val="1"/>
                <c:pt idx="0">
                  <c:v>仕事疲れ</c:v>
                </c:pt>
              </c:strCache>
            </c:strRef>
          </c:tx>
          <c:spPr>
            <a:pattFill prst="dkUpDiag">
              <a:fgClr>
                <a:srgbClr val="FFC000"/>
              </a:fgClr>
              <a:bgClr>
                <a:schemeClr val="bg1"/>
              </a:bgClr>
            </a:patt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F2C3-476D-9861-3CAC78622E0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勤務問題!$C$3:$D$3</c:f>
              <c:strCache>
                <c:ptCount val="2"/>
                <c:pt idx="0">
                  <c:v>男性</c:v>
                </c:pt>
                <c:pt idx="1">
                  <c:v>女性</c:v>
                </c:pt>
              </c:strCache>
            </c:strRef>
          </c:cat>
          <c:val>
            <c:numRef>
              <c:f>勤務問題!$C$7:$D$7</c:f>
              <c:numCache>
                <c:formatCode>General</c:formatCode>
                <c:ptCount val="2"/>
                <c:pt idx="0">
                  <c:v>-7</c:v>
                </c:pt>
                <c:pt idx="1">
                  <c:v>0</c:v>
                </c:pt>
              </c:numCache>
            </c:numRef>
          </c:val>
          <c:extLst>
            <c:ext xmlns:c16="http://schemas.microsoft.com/office/drawing/2014/chart" uri="{C3380CC4-5D6E-409C-BE32-E72D297353CC}">
              <c16:uniqueId val="{00000005-F2C3-476D-9861-3CAC78622E01}"/>
            </c:ext>
          </c:extLst>
        </c:ser>
        <c:ser>
          <c:idx val="4"/>
          <c:order val="4"/>
          <c:tx>
            <c:strRef>
              <c:f>勤務問題!$B$8</c:f>
              <c:strCache>
                <c:ptCount val="1"/>
                <c:pt idx="0">
                  <c:v>その他</c:v>
                </c:pt>
              </c:strCache>
            </c:strRef>
          </c:tx>
          <c:spPr>
            <a:pattFill prst="smConfetti">
              <a:fgClr>
                <a:srgbClr val="002060"/>
              </a:fgClr>
              <a:bgClr>
                <a:schemeClr val="bg1"/>
              </a:bgClr>
            </a:pattFill>
            <a:ln>
              <a:noFill/>
            </a:ln>
            <a:effectLst/>
          </c:spPr>
          <c:invertIfNegative val="0"/>
          <c:cat>
            <c:strRef>
              <c:f>勤務問題!$C$3:$D$3</c:f>
              <c:strCache>
                <c:ptCount val="2"/>
                <c:pt idx="0">
                  <c:v>男性</c:v>
                </c:pt>
                <c:pt idx="1">
                  <c:v>女性</c:v>
                </c:pt>
              </c:strCache>
            </c:strRef>
          </c:cat>
          <c:val>
            <c:numRef>
              <c:f>勤務問題!$C$8:$D$8</c:f>
              <c:numCache>
                <c:formatCode>General</c:formatCode>
                <c:ptCount val="2"/>
                <c:pt idx="0">
                  <c:v>0</c:v>
                </c:pt>
                <c:pt idx="1">
                  <c:v>0</c:v>
                </c:pt>
              </c:numCache>
            </c:numRef>
          </c:val>
          <c:extLst>
            <c:ext xmlns:c16="http://schemas.microsoft.com/office/drawing/2014/chart" uri="{C3380CC4-5D6E-409C-BE32-E72D297353CC}">
              <c16:uniqueId val="{00000006-F2C3-476D-9861-3CAC78622E01}"/>
            </c:ext>
          </c:extLst>
        </c:ser>
        <c:dLbls>
          <c:showLegendKey val="0"/>
          <c:showVal val="0"/>
          <c:showCatName val="0"/>
          <c:showSerName val="0"/>
          <c:showPercent val="0"/>
          <c:showBubbleSize val="0"/>
        </c:dLbls>
        <c:gapWidth val="150"/>
        <c:overlap val="100"/>
        <c:axId val="798689792"/>
        <c:axId val="798684800"/>
      </c:barChart>
      <c:catAx>
        <c:axId val="798689792"/>
        <c:scaling>
          <c:orientation val="minMax"/>
        </c:scaling>
        <c:delete val="1"/>
        <c:axPos val="b"/>
        <c:numFmt formatCode="General" sourceLinked="1"/>
        <c:majorTickMark val="none"/>
        <c:minorTickMark val="none"/>
        <c:tickLblPos val="nextTo"/>
        <c:crossAx val="798684800"/>
        <c:crosses val="autoZero"/>
        <c:auto val="1"/>
        <c:lblAlgn val="ctr"/>
        <c:lblOffset val="100"/>
        <c:noMultiLvlLbl val="0"/>
      </c:catAx>
      <c:valAx>
        <c:axId val="798684800"/>
        <c:scaling>
          <c:orientation val="minMax"/>
          <c:max val="10"/>
          <c:min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798689792"/>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r>
              <a:rPr lang="ja-JP" altLang="en-US" sz="1000" dirty="0">
                <a:latin typeface="ＭＳ Ｐゴシック" panose="020B0600070205080204" pitchFamily="50" charset="-128"/>
                <a:ea typeface="ＭＳ Ｐゴシック" panose="020B0600070205080204" pitchFamily="50" charset="-128"/>
              </a:rPr>
              <a:t>男性</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barChart>
        <c:barDir val="col"/>
        <c:grouping val="stacked"/>
        <c:varyColors val="0"/>
        <c:ser>
          <c:idx val="0"/>
          <c:order val="0"/>
          <c:tx>
            <c:strRef>
              <c:f>勤務問題!$B$18</c:f>
              <c:strCache>
                <c:ptCount val="1"/>
                <c:pt idx="0">
                  <c:v>仕事の失敗</c:v>
                </c:pt>
              </c:strCache>
            </c:strRef>
          </c:tx>
          <c:spPr>
            <a:solidFill>
              <a:schemeClr val="accent1">
                <a:lumMod val="60000"/>
                <a:lumOff val="4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DD3F-4196-80E4-8D8C1A3ECEB2}"/>
                </c:ext>
              </c:extLst>
            </c:dLbl>
            <c:dLbl>
              <c:idx val="2"/>
              <c:delete val="1"/>
              <c:extLst>
                <c:ext xmlns:c15="http://schemas.microsoft.com/office/drawing/2012/chart" uri="{CE6537A1-D6FC-4f65-9D91-7224C49458BB}"/>
                <c:ext xmlns:c16="http://schemas.microsoft.com/office/drawing/2014/chart" uri="{C3380CC4-5D6E-409C-BE32-E72D297353CC}">
                  <c16:uniqueId val="{00000001-DD3F-4196-80E4-8D8C1A3ECEB2}"/>
                </c:ext>
              </c:extLst>
            </c:dLbl>
            <c:dLbl>
              <c:idx val="6"/>
              <c:layout>
                <c:manualLayout>
                  <c:x val="2.5596276905177427E-2"/>
                  <c:y val="-7.2463768115942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3F-4196-80E4-8D8C1A3ECEB2}"/>
                </c:ext>
              </c:extLst>
            </c:dLbl>
            <c:dLbl>
              <c:idx val="7"/>
              <c:delete val="1"/>
              <c:extLst>
                <c:ext xmlns:c15="http://schemas.microsoft.com/office/drawing/2012/chart" uri="{CE6537A1-D6FC-4f65-9D91-7224C49458BB}"/>
                <c:ext xmlns:c16="http://schemas.microsoft.com/office/drawing/2014/chart" uri="{C3380CC4-5D6E-409C-BE32-E72D297353CC}">
                  <c16:uniqueId val="{00000003-DD3F-4196-80E4-8D8C1A3ECEB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勤務問題!$C$18:$J$18</c:f>
              <c:numCache>
                <c:formatCode>0</c:formatCode>
                <c:ptCount val="8"/>
                <c:pt idx="0">
                  <c:v>0</c:v>
                </c:pt>
                <c:pt idx="1">
                  <c:v>2.6</c:v>
                </c:pt>
                <c:pt idx="2">
                  <c:v>0</c:v>
                </c:pt>
                <c:pt idx="3">
                  <c:v>1.7999999999999998</c:v>
                </c:pt>
                <c:pt idx="4">
                  <c:v>-2.2000000000000002</c:v>
                </c:pt>
                <c:pt idx="5">
                  <c:v>-2</c:v>
                </c:pt>
                <c:pt idx="6">
                  <c:v>-0.8</c:v>
                </c:pt>
                <c:pt idx="7">
                  <c:v>0</c:v>
                </c:pt>
              </c:numCache>
            </c:numRef>
          </c:val>
          <c:extLst>
            <c:ext xmlns:c16="http://schemas.microsoft.com/office/drawing/2014/chart" uri="{C3380CC4-5D6E-409C-BE32-E72D297353CC}">
              <c16:uniqueId val="{00000004-DD3F-4196-80E4-8D8C1A3ECEB2}"/>
            </c:ext>
          </c:extLst>
        </c:ser>
        <c:ser>
          <c:idx val="1"/>
          <c:order val="1"/>
          <c:tx>
            <c:strRef>
              <c:f>勤務問題!$B$19</c:f>
              <c:strCache>
                <c:ptCount val="1"/>
                <c:pt idx="0">
                  <c:v>職場の人間関係</c:v>
                </c:pt>
              </c:strCache>
            </c:strRef>
          </c:tx>
          <c:spPr>
            <a:pattFill prst="smGrid">
              <a:fgClr>
                <a:schemeClr val="accent2"/>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DD3F-4196-80E4-8D8C1A3ECEB2}"/>
                </c:ext>
              </c:extLst>
            </c:dLbl>
            <c:dLbl>
              <c:idx val="4"/>
              <c:delete val="1"/>
              <c:extLst>
                <c:ext xmlns:c15="http://schemas.microsoft.com/office/drawing/2012/chart" uri="{CE6537A1-D6FC-4f65-9D91-7224C49458BB}"/>
                <c:ext xmlns:c16="http://schemas.microsoft.com/office/drawing/2014/chart" uri="{C3380CC4-5D6E-409C-BE32-E72D297353CC}">
                  <c16:uniqueId val="{00000006-DD3F-4196-80E4-8D8C1A3ECEB2}"/>
                </c:ext>
              </c:extLst>
            </c:dLbl>
            <c:dLbl>
              <c:idx val="6"/>
              <c:delete val="1"/>
              <c:extLst>
                <c:ext xmlns:c15="http://schemas.microsoft.com/office/drawing/2012/chart" uri="{CE6537A1-D6FC-4f65-9D91-7224C49458BB}"/>
                <c:ext xmlns:c16="http://schemas.microsoft.com/office/drawing/2014/chart" uri="{C3380CC4-5D6E-409C-BE32-E72D297353CC}">
                  <c16:uniqueId val="{00000007-DD3F-4196-80E4-8D8C1A3ECEB2}"/>
                </c:ext>
              </c:extLst>
            </c:dLbl>
            <c:dLbl>
              <c:idx val="7"/>
              <c:delete val="1"/>
              <c:extLst>
                <c:ext xmlns:c15="http://schemas.microsoft.com/office/drawing/2012/chart" uri="{CE6537A1-D6FC-4f65-9D91-7224C49458BB}"/>
                <c:ext xmlns:c16="http://schemas.microsoft.com/office/drawing/2014/chart" uri="{C3380CC4-5D6E-409C-BE32-E72D297353CC}">
                  <c16:uniqueId val="{00000008-DD3F-4196-80E4-8D8C1A3ECEB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勤務問題!$C$19:$J$19</c:f>
              <c:numCache>
                <c:formatCode>0</c:formatCode>
                <c:ptCount val="8"/>
                <c:pt idx="0">
                  <c:v>0</c:v>
                </c:pt>
                <c:pt idx="1">
                  <c:v>3.5999999999999996</c:v>
                </c:pt>
                <c:pt idx="2">
                  <c:v>1.4000000000000004</c:v>
                </c:pt>
                <c:pt idx="3">
                  <c:v>1.8000000000000007</c:v>
                </c:pt>
                <c:pt idx="4">
                  <c:v>0</c:v>
                </c:pt>
                <c:pt idx="5">
                  <c:v>1</c:v>
                </c:pt>
                <c:pt idx="6">
                  <c:v>0</c:v>
                </c:pt>
                <c:pt idx="7">
                  <c:v>0</c:v>
                </c:pt>
              </c:numCache>
            </c:numRef>
          </c:val>
          <c:extLst>
            <c:ext xmlns:c16="http://schemas.microsoft.com/office/drawing/2014/chart" uri="{C3380CC4-5D6E-409C-BE32-E72D297353CC}">
              <c16:uniqueId val="{00000009-DD3F-4196-80E4-8D8C1A3ECEB2}"/>
            </c:ext>
          </c:extLst>
        </c:ser>
        <c:ser>
          <c:idx val="2"/>
          <c:order val="2"/>
          <c:tx>
            <c:strRef>
              <c:f>勤務問題!$B$20</c:f>
              <c:strCache>
                <c:ptCount val="1"/>
                <c:pt idx="0">
                  <c:v>職場環境の変化</c:v>
                </c:pt>
              </c:strCache>
            </c:strRef>
          </c:tx>
          <c:spPr>
            <a:pattFill prst="smCheck">
              <a:fgClr>
                <a:schemeClr val="accent3"/>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DD3F-4196-80E4-8D8C1A3ECEB2}"/>
                </c:ext>
              </c:extLst>
            </c:dLbl>
            <c:dLbl>
              <c:idx val="2"/>
              <c:layout>
                <c:manualLayout>
                  <c:x val="4.6538685282140778E-3"/>
                  <c:y val="-5.07246376811594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D3F-4196-80E4-8D8C1A3ECEB2}"/>
                </c:ext>
              </c:extLst>
            </c:dLbl>
            <c:dLbl>
              <c:idx val="6"/>
              <c:delete val="1"/>
              <c:extLst>
                <c:ext xmlns:c15="http://schemas.microsoft.com/office/drawing/2012/chart" uri="{CE6537A1-D6FC-4f65-9D91-7224C49458BB}"/>
                <c:ext xmlns:c16="http://schemas.microsoft.com/office/drawing/2014/chart" uri="{C3380CC4-5D6E-409C-BE32-E72D297353CC}">
                  <c16:uniqueId val="{0000000C-DD3F-4196-80E4-8D8C1A3ECEB2}"/>
                </c:ext>
              </c:extLst>
            </c:dLbl>
            <c:dLbl>
              <c:idx val="7"/>
              <c:delete val="1"/>
              <c:extLst>
                <c:ext xmlns:c15="http://schemas.microsoft.com/office/drawing/2012/chart" uri="{CE6537A1-D6FC-4f65-9D91-7224C49458BB}"/>
                <c:ext xmlns:c16="http://schemas.microsoft.com/office/drawing/2014/chart" uri="{C3380CC4-5D6E-409C-BE32-E72D297353CC}">
                  <c16:uniqueId val="{0000000D-DD3F-4196-80E4-8D8C1A3ECEB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勤務問題!$C$20:$J$20</c:f>
              <c:numCache>
                <c:formatCode>0</c:formatCode>
                <c:ptCount val="8"/>
                <c:pt idx="0">
                  <c:v>0</c:v>
                </c:pt>
                <c:pt idx="1">
                  <c:v>0.60000000000000009</c:v>
                </c:pt>
                <c:pt idx="2">
                  <c:v>-0.60000000000000009</c:v>
                </c:pt>
                <c:pt idx="3">
                  <c:v>-3.2</c:v>
                </c:pt>
                <c:pt idx="4">
                  <c:v>-2.5999999999999996</c:v>
                </c:pt>
                <c:pt idx="5">
                  <c:v>-1</c:v>
                </c:pt>
                <c:pt idx="6">
                  <c:v>0</c:v>
                </c:pt>
                <c:pt idx="7">
                  <c:v>0</c:v>
                </c:pt>
              </c:numCache>
            </c:numRef>
          </c:val>
          <c:extLst>
            <c:ext xmlns:c16="http://schemas.microsoft.com/office/drawing/2014/chart" uri="{C3380CC4-5D6E-409C-BE32-E72D297353CC}">
              <c16:uniqueId val="{0000000E-DD3F-4196-80E4-8D8C1A3ECEB2}"/>
            </c:ext>
          </c:extLst>
        </c:ser>
        <c:ser>
          <c:idx val="3"/>
          <c:order val="3"/>
          <c:tx>
            <c:strRef>
              <c:f>勤務問題!$B$21</c:f>
              <c:strCache>
                <c:ptCount val="1"/>
                <c:pt idx="0">
                  <c:v>仕事疲れ</c:v>
                </c:pt>
              </c:strCache>
            </c:strRef>
          </c:tx>
          <c:spPr>
            <a:pattFill prst="dkUpDiag">
              <a:fgClr>
                <a:srgbClr val="FFC000"/>
              </a:fgClr>
              <a:bgClr>
                <a:schemeClr val="bg1"/>
              </a:bgClr>
            </a:patt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F-DD3F-4196-80E4-8D8C1A3ECEB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勤務問題!$C$21:$J$21</c:f>
              <c:numCache>
                <c:formatCode>0</c:formatCode>
                <c:ptCount val="8"/>
                <c:pt idx="0">
                  <c:v>-1</c:v>
                </c:pt>
                <c:pt idx="1">
                  <c:v>-1.4000000000000004</c:v>
                </c:pt>
                <c:pt idx="2">
                  <c:v>4</c:v>
                </c:pt>
                <c:pt idx="3">
                  <c:v>-4.8000000000000007</c:v>
                </c:pt>
                <c:pt idx="4">
                  <c:v>-1.5999999999999996</c:v>
                </c:pt>
                <c:pt idx="5">
                  <c:v>-1.7999999999999998</c:v>
                </c:pt>
                <c:pt idx="6">
                  <c:v>-0.6</c:v>
                </c:pt>
                <c:pt idx="7">
                  <c:v>0</c:v>
                </c:pt>
              </c:numCache>
            </c:numRef>
          </c:val>
          <c:extLst>
            <c:ext xmlns:c16="http://schemas.microsoft.com/office/drawing/2014/chart" uri="{C3380CC4-5D6E-409C-BE32-E72D297353CC}">
              <c16:uniqueId val="{00000010-DD3F-4196-80E4-8D8C1A3ECEB2}"/>
            </c:ext>
          </c:extLst>
        </c:ser>
        <c:ser>
          <c:idx val="4"/>
          <c:order val="4"/>
          <c:tx>
            <c:strRef>
              <c:f>勤務問題!$B$22</c:f>
              <c:strCache>
                <c:ptCount val="1"/>
                <c:pt idx="0">
                  <c:v>その他</c:v>
                </c:pt>
              </c:strCache>
            </c:strRef>
          </c:tx>
          <c:spPr>
            <a:pattFill prst="narHorz">
              <a:fgClr>
                <a:schemeClr val="accent2">
                  <a:lumMod val="50000"/>
                </a:schemeClr>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1-DD3F-4196-80E4-8D8C1A3ECEB2}"/>
                </c:ext>
              </c:extLst>
            </c:dLbl>
            <c:dLbl>
              <c:idx val="2"/>
              <c:delete val="1"/>
              <c:extLst>
                <c:ext xmlns:c15="http://schemas.microsoft.com/office/drawing/2012/chart" uri="{CE6537A1-D6FC-4f65-9D91-7224C49458BB}"/>
                <c:ext xmlns:c16="http://schemas.microsoft.com/office/drawing/2014/chart" uri="{C3380CC4-5D6E-409C-BE32-E72D297353CC}">
                  <c16:uniqueId val="{00000012-DD3F-4196-80E4-8D8C1A3ECEB2}"/>
                </c:ext>
              </c:extLst>
            </c:dLbl>
            <c:dLbl>
              <c:idx val="7"/>
              <c:delete val="1"/>
              <c:extLst>
                <c:ext xmlns:c15="http://schemas.microsoft.com/office/drawing/2012/chart" uri="{CE6537A1-D6FC-4f65-9D91-7224C49458BB}"/>
                <c:ext xmlns:c16="http://schemas.microsoft.com/office/drawing/2014/chart" uri="{C3380CC4-5D6E-409C-BE32-E72D297353CC}">
                  <c16:uniqueId val="{00000013-DD3F-4196-80E4-8D8C1A3ECEB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勤務問題!$C$22:$J$22</c:f>
              <c:numCache>
                <c:formatCode>0</c:formatCode>
                <c:ptCount val="8"/>
                <c:pt idx="0">
                  <c:v>0</c:v>
                </c:pt>
                <c:pt idx="1">
                  <c:v>-0.79999999999999982</c:v>
                </c:pt>
                <c:pt idx="2">
                  <c:v>0</c:v>
                </c:pt>
                <c:pt idx="3">
                  <c:v>-0.59999999999999964</c:v>
                </c:pt>
                <c:pt idx="4">
                  <c:v>-0.79999999999999982</c:v>
                </c:pt>
                <c:pt idx="5">
                  <c:v>1.4</c:v>
                </c:pt>
                <c:pt idx="6">
                  <c:v>1.8</c:v>
                </c:pt>
                <c:pt idx="7">
                  <c:v>0</c:v>
                </c:pt>
              </c:numCache>
            </c:numRef>
          </c:val>
          <c:extLst>
            <c:ext xmlns:c16="http://schemas.microsoft.com/office/drawing/2014/chart" uri="{C3380CC4-5D6E-409C-BE32-E72D297353CC}">
              <c16:uniqueId val="{00000014-DD3F-4196-80E4-8D8C1A3ECEB2}"/>
            </c:ext>
          </c:extLst>
        </c:ser>
        <c:dLbls>
          <c:showLegendKey val="0"/>
          <c:showVal val="0"/>
          <c:showCatName val="0"/>
          <c:showSerName val="0"/>
          <c:showPercent val="0"/>
          <c:showBubbleSize val="0"/>
        </c:dLbls>
        <c:gapWidth val="150"/>
        <c:overlap val="100"/>
        <c:axId val="1206475743"/>
        <c:axId val="1206473663"/>
      </c:barChart>
      <c:catAx>
        <c:axId val="1206475743"/>
        <c:scaling>
          <c:orientation val="minMax"/>
        </c:scaling>
        <c:delete val="1"/>
        <c:axPos val="b"/>
        <c:numFmt formatCode="General" sourceLinked="1"/>
        <c:majorTickMark val="none"/>
        <c:minorTickMark val="none"/>
        <c:tickLblPos val="nextTo"/>
        <c:crossAx val="1206473663"/>
        <c:crosses val="autoZero"/>
        <c:auto val="1"/>
        <c:lblAlgn val="ctr"/>
        <c:lblOffset val="100"/>
        <c:noMultiLvlLbl val="0"/>
      </c:catAx>
      <c:valAx>
        <c:axId val="1206473663"/>
        <c:scaling>
          <c:orientation val="minMax"/>
          <c:max val="8"/>
          <c:min val="-1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2064757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ja-JP" altLang="en-US" sz="2400" b="1" dirty="0">
                <a:solidFill>
                  <a:schemeClr val="tx1"/>
                </a:solidFill>
              </a:rPr>
              <a:t>年齢階級別自殺者数　</a:t>
            </a:r>
            <a:r>
              <a:rPr lang="en-US" altLang="ja-JP" sz="2400" b="1" dirty="0">
                <a:solidFill>
                  <a:schemeClr val="tx1"/>
                </a:solidFill>
              </a:rPr>
              <a:t>【</a:t>
            </a:r>
            <a:r>
              <a:rPr lang="ja-JP" altLang="en-US" sz="2400" b="1" dirty="0">
                <a:solidFill>
                  <a:schemeClr val="tx1"/>
                </a:solidFill>
              </a:rPr>
              <a:t>全国・男性</a:t>
            </a:r>
            <a:r>
              <a:rPr lang="en-US" altLang="ja-JP" sz="2400" b="1" dirty="0">
                <a:solidFill>
                  <a:schemeClr val="tx1"/>
                </a:solidFill>
              </a:rPr>
              <a:t>】</a:t>
            </a:r>
            <a:r>
              <a:rPr lang="ja-JP" altLang="en-US" sz="2400" b="1" dirty="0">
                <a:solidFill>
                  <a:schemeClr val="tx1"/>
                </a:solidFill>
              </a:rPr>
              <a:t>　</a:t>
            </a:r>
          </a:p>
        </c:rich>
      </c:tx>
      <c:layout>
        <c:manualLayout>
          <c:xMode val="edge"/>
          <c:yMode val="edge"/>
          <c:x val="0.29005650673165734"/>
          <c:y val="1.9212525154456601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endParaRPr lang="ja-JP"/>
        </a:p>
      </c:txPr>
    </c:title>
    <c:autoTitleDeleted val="0"/>
    <c:plotArea>
      <c:layout/>
      <c:barChart>
        <c:barDir val="col"/>
        <c:grouping val="stacked"/>
        <c:varyColors val="0"/>
        <c:ser>
          <c:idx val="0"/>
          <c:order val="0"/>
          <c:tx>
            <c:strRef>
              <c:f>グラフ作成用男性!$E$3</c:f>
              <c:strCache>
                <c:ptCount val="1"/>
                <c:pt idx="0">
                  <c:v>20歳未満</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グラフ作成用男性!$B$5:$B$14</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グラフ作成用男性!$E$5:$E$14</c:f>
              <c:numCache>
                <c:formatCode>General</c:formatCode>
                <c:ptCount val="10"/>
                <c:pt idx="0">
                  <c:v>400</c:v>
                </c:pt>
                <c:pt idx="1">
                  <c:v>374</c:v>
                </c:pt>
                <c:pt idx="2">
                  <c:v>373</c:v>
                </c:pt>
                <c:pt idx="3">
                  <c:v>385</c:v>
                </c:pt>
                <c:pt idx="4">
                  <c:v>354</c:v>
                </c:pt>
                <c:pt idx="5">
                  <c:v>396</c:v>
                </c:pt>
                <c:pt idx="6">
                  <c:v>366</c:v>
                </c:pt>
                <c:pt idx="7">
                  <c:v>443</c:v>
                </c:pt>
                <c:pt idx="8">
                  <c:v>466</c:v>
                </c:pt>
                <c:pt idx="9">
                  <c:v>426</c:v>
                </c:pt>
              </c:numCache>
            </c:numRef>
          </c:val>
          <c:extLst>
            <c:ext xmlns:c16="http://schemas.microsoft.com/office/drawing/2014/chart" uri="{C3380CC4-5D6E-409C-BE32-E72D297353CC}">
              <c16:uniqueId val="{00000000-FA70-4E77-8C5C-7875BBDD2850}"/>
            </c:ext>
          </c:extLst>
        </c:ser>
        <c:ser>
          <c:idx val="1"/>
          <c:order val="1"/>
          <c:tx>
            <c:strRef>
              <c:f>グラフ作成用男性!$F$3</c:f>
              <c:strCache>
                <c:ptCount val="1"/>
                <c:pt idx="0">
                  <c:v>20-29歳</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グラフ作成用男性!$B$5:$B$14</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グラフ作成用男性!$F$5:$F$14</c:f>
              <c:numCache>
                <c:formatCode>General</c:formatCode>
                <c:ptCount val="10"/>
                <c:pt idx="0">
                  <c:v>2177</c:v>
                </c:pt>
                <c:pt idx="1">
                  <c:v>2024</c:v>
                </c:pt>
                <c:pt idx="2">
                  <c:v>1945</c:v>
                </c:pt>
                <c:pt idx="3">
                  <c:v>1731</c:v>
                </c:pt>
                <c:pt idx="4">
                  <c:v>1652</c:v>
                </c:pt>
                <c:pt idx="5">
                  <c:v>1607</c:v>
                </c:pt>
                <c:pt idx="6">
                  <c:v>1538</c:v>
                </c:pt>
                <c:pt idx="7">
                  <c:v>1483</c:v>
                </c:pt>
                <c:pt idx="8">
                  <c:v>1684</c:v>
                </c:pt>
                <c:pt idx="9">
                  <c:v>1699</c:v>
                </c:pt>
              </c:numCache>
            </c:numRef>
          </c:val>
          <c:extLst>
            <c:ext xmlns:c16="http://schemas.microsoft.com/office/drawing/2014/chart" uri="{C3380CC4-5D6E-409C-BE32-E72D297353CC}">
              <c16:uniqueId val="{00000001-FA70-4E77-8C5C-7875BBDD2850}"/>
            </c:ext>
          </c:extLst>
        </c:ser>
        <c:ser>
          <c:idx val="2"/>
          <c:order val="2"/>
          <c:tx>
            <c:strRef>
              <c:f>グラフ作成用男性!$G$3</c:f>
              <c:strCache>
                <c:ptCount val="1"/>
                <c:pt idx="0">
                  <c:v>30-39歳</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グラフ作成用男性!$B$5:$B$14</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グラフ作成用男性!$G$5:$G$14</c:f>
              <c:numCache>
                <c:formatCode>General</c:formatCode>
                <c:ptCount val="10"/>
                <c:pt idx="0">
                  <c:v>2681</c:v>
                </c:pt>
                <c:pt idx="1">
                  <c:v>2659</c:v>
                </c:pt>
                <c:pt idx="2">
                  <c:v>2413</c:v>
                </c:pt>
                <c:pt idx="3">
                  <c:v>2272</c:v>
                </c:pt>
                <c:pt idx="4">
                  <c:v>2043</c:v>
                </c:pt>
                <c:pt idx="5">
                  <c:v>2010</c:v>
                </c:pt>
                <c:pt idx="6">
                  <c:v>1930</c:v>
                </c:pt>
                <c:pt idx="7">
                  <c:v>1878</c:v>
                </c:pt>
                <c:pt idx="8">
                  <c:v>1846</c:v>
                </c:pt>
                <c:pt idx="9">
                  <c:v>1810</c:v>
                </c:pt>
              </c:numCache>
            </c:numRef>
          </c:val>
          <c:extLst>
            <c:ext xmlns:c16="http://schemas.microsoft.com/office/drawing/2014/chart" uri="{C3380CC4-5D6E-409C-BE32-E72D297353CC}">
              <c16:uniqueId val="{00000002-FA70-4E77-8C5C-7875BBDD2850}"/>
            </c:ext>
          </c:extLst>
        </c:ser>
        <c:ser>
          <c:idx val="3"/>
          <c:order val="3"/>
          <c:tx>
            <c:strRef>
              <c:f>グラフ作成用男性!$H$3</c:f>
              <c:strCache>
                <c:ptCount val="1"/>
                <c:pt idx="0">
                  <c:v>40-49歳</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グラフ作成用男性!$B$5:$B$14</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グラフ作成用男性!$H$5:$H$14</c:f>
              <c:numCache>
                <c:formatCode>General</c:formatCode>
                <c:ptCount val="10"/>
                <c:pt idx="0">
                  <c:v>3417</c:v>
                </c:pt>
                <c:pt idx="1">
                  <c:v>3344</c:v>
                </c:pt>
                <c:pt idx="2">
                  <c:v>3047</c:v>
                </c:pt>
                <c:pt idx="3">
                  <c:v>2932</c:v>
                </c:pt>
                <c:pt idx="4">
                  <c:v>2751</c:v>
                </c:pt>
                <c:pt idx="5">
                  <c:v>2691</c:v>
                </c:pt>
                <c:pt idx="6">
                  <c:v>2499</c:v>
                </c:pt>
                <c:pt idx="7">
                  <c:v>2511</c:v>
                </c:pt>
                <c:pt idx="8">
                  <c:v>2466</c:v>
                </c:pt>
                <c:pt idx="9">
                  <c:v>2519</c:v>
                </c:pt>
              </c:numCache>
            </c:numRef>
          </c:val>
          <c:extLst>
            <c:ext xmlns:c16="http://schemas.microsoft.com/office/drawing/2014/chart" uri="{C3380CC4-5D6E-409C-BE32-E72D297353CC}">
              <c16:uniqueId val="{00000003-FA70-4E77-8C5C-7875BBDD2850}"/>
            </c:ext>
          </c:extLst>
        </c:ser>
        <c:ser>
          <c:idx val="4"/>
          <c:order val="4"/>
          <c:tx>
            <c:strRef>
              <c:f>グラフ作成用男性!$I$3</c:f>
              <c:strCache>
                <c:ptCount val="1"/>
                <c:pt idx="0">
                  <c:v>50-59歳</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グラフ作成用男性!$B$5:$B$14</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グラフ作成用男性!$I$5:$I$14</c:f>
              <c:numCache>
                <c:formatCode>General</c:formatCode>
                <c:ptCount val="10"/>
                <c:pt idx="0">
                  <c:v>3417</c:v>
                </c:pt>
                <c:pt idx="1">
                  <c:v>3303</c:v>
                </c:pt>
                <c:pt idx="2">
                  <c:v>3068</c:v>
                </c:pt>
                <c:pt idx="3">
                  <c:v>2906</c:v>
                </c:pt>
                <c:pt idx="4">
                  <c:v>2628</c:v>
                </c:pt>
                <c:pt idx="5">
                  <c:v>2593</c:v>
                </c:pt>
                <c:pt idx="6">
                  <c:v>2558</c:v>
                </c:pt>
                <c:pt idx="7">
                  <c:v>2497</c:v>
                </c:pt>
                <c:pt idx="8">
                  <c:v>2371</c:v>
                </c:pt>
                <c:pt idx="9">
                  <c:v>2492</c:v>
                </c:pt>
              </c:numCache>
            </c:numRef>
          </c:val>
          <c:extLst>
            <c:ext xmlns:c16="http://schemas.microsoft.com/office/drawing/2014/chart" uri="{C3380CC4-5D6E-409C-BE32-E72D297353CC}">
              <c16:uniqueId val="{00000004-FA70-4E77-8C5C-7875BBDD2850}"/>
            </c:ext>
          </c:extLst>
        </c:ser>
        <c:ser>
          <c:idx val="5"/>
          <c:order val="5"/>
          <c:tx>
            <c:strRef>
              <c:f>グラフ作成用男性!$J$3</c:f>
              <c:strCache>
                <c:ptCount val="1"/>
                <c:pt idx="0">
                  <c:v>60-69歳</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グラフ作成用男性!$B$5:$B$14</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グラフ作成用男性!$J$5:$J$14</c:f>
              <c:numCache>
                <c:formatCode>General</c:formatCode>
                <c:ptCount val="10"/>
                <c:pt idx="0">
                  <c:v>3446</c:v>
                </c:pt>
                <c:pt idx="1">
                  <c:v>3224</c:v>
                </c:pt>
                <c:pt idx="2">
                  <c:v>2942</c:v>
                </c:pt>
                <c:pt idx="3">
                  <c:v>2759</c:v>
                </c:pt>
                <c:pt idx="4">
                  <c:v>2463</c:v>
                </c:pt>
                <c:pt idx="5">
                  <c:v>2319</c:v>
                </c:pt>
                <c:pt idx="6">
                  <c:v>2103</c:v>
                </c:pt>
                <c:pt idx="7">
                  <c:v>2045</c:v>
                </c:pt>
                <c:pt idx="8">
                  <c:v>1859</c:v>
                </c:pt>
                <c:pt idx="9">
                  <c:v>1741</c:v>
                </c:pt>
              </c:numCache>
            </c:numRef>
          </c:val>
          <c:extLst>
            <c:ext xmlns:c16="http://schemas.microsoft.com/office/drawing/2014/chart" uri="{C3380CC4-5D6E-409C-BE32-E72D297353CC}">
              <c16:uniqueId val="{00000005-FA70-4E77-8C5C-7875BBDD2850}"/>
            </c:ext>
          </c:extLst>
        </c:ser>
        <c:ser>
          <c:idx val="6"/>
          <c:order val="6"/>
          <c:tx>
            <c:strRef>
              <c:f>グラフ作成用男性!$K$3</c:f>
              <c:strCache>
                <c:ptCount val="1"/>
                <c:pt idx="0">
                  <c:v>70-79歳</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グラフ作成用男性!$B$5:$B$14</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グラフ作成用男性!$K$5:$K$14</c:f>
              <c:numCache>
                <c:formatCode>General</c:formatCode>
                <c:ptCount val="10"/>
                <c:pt idx="0">
                  <c:v>2253</c:v>
                </c:pt>
                <c:pt idx="1">
                  <c:v>2370</c:v>
                </c:pt>
                <c:pt idx="2">
                  <c:v>2165</c:v>
                </c:pt>
                <c:pt idx="3">
                  <c:v>2198</c:v>
                </c:pt>
                <c:pt idx="4">
                  <c:v>1870</c:v>
                </c:pt>
                <c:pt idx="5">
                  <c:v>1841</c:v>
                </c:pt>
                <c:pt idx="6">
                  <c:v>1913</c:v>
                </c:pt>
                <c:pt idx="7">
                  <c:v>1882</c:v>
                </c:pt>
                <c:pt idx="8">
                  <c:v>1912</c:v>
                </c:pt>
                <c:pt idx="9">
                  <c:v>1892</c:v>
                </c:pt>
              </c:numCache>
            </c:numRef>
          </c:val>
          <c:extLst>
            <c:ext xmlns:c16="http://schemas.microsoft.com/office/drawing/2014/chart" uri="{C3380CC4-5D6E-409C-BE32-E72D297353CC}">
              <c16:uniqueId val="{00000006-FA70-4E77-8C5C-7875BBDD2850}"/>
            </c:ext>
          </c:extLst>
        </c:ser>
        <c:ser>
          <c:idx val="7"/>
          <c:order val="7"/>
          <c:tx>
            <c:strRef>
              <c:f>グラフ作成用男性!$L$3</c:f>
              <c:strCache>
                <c:ptCount val="1"/>
                <c:pt idx="0">
                  <c:v>80歳以上</c:v>
                </c:pt>
              </c:strCache>
            </c:strRef>
          </c:tx>
          <c:spPr>
            <a:solidFill>
              <a:schemeClr val="tx2">
                <a:lumMod val="60000"/>
                <a:lumOff val="40000"/>
              </a:schemeClr>
            </a:solidFill>
            <a:ln>
              <a:noFill/>
            </a:ln>
            <a:effectLst/>
          </c:spPr>
          <c:invertIfNegative val="0"/>
          <c:dLbls>
            <c:spPr>
              <a:solidFill>
                <a:schemeClr val="tx2">
                  <a:lumMod val="60000"/>
                  <a:lumOff val="4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グラフ作成用男性!$B$5:$B$14</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グラフ作成用男性!$L$5:$L$14</c:f>
              <c:numCache>
                <c:formatCode>General</c:formatCode>
                <c:ptCount val="10"/>
                <c:pt idx="0">
                  <c:v>1337</c:v>
                </c:pt>
                <c:pt idx="1">
                  <c:v>1381</c:v>
                </c:pt>
                <c:pt idx="2">
                  <c:v>1359</c:v>
                </c:pt>
                <c:pt idx="3">
                  <c:v>1405</c:v>
                </c:pt>
                <c:pt idx="4">
                  <c:v>1292</c:v>
                </c:pt>
                <c:pt idx="5">
                  <c:v>1320</c:v>
                </c:pt>
                <c:pt idx="6">
                  <c:v>1335</c:v>
                </c:pt>
                <c:pt idx="7">
                  <c:v>1294</c:v>
                </c:pt>
                <c:pt idx="8">
                  <c:v>1405</c:v>
                </c:pt>
                <c:pt idx="9">
                  <c:v>1323</c:v>
                </c:pt>
              </c:numCache>
            </c:numRef>
          </c:val>
          <c:extLst>
            <c:ext xmlns:c16="http://schemas.microsoft.com/office/drawing/2014/chart" uri="{C3380CC4-5D6E-409C-BE32-E72D297353CC}">
              <c16:uniqueId val="{00000007-FA70-4E77-8C5C-7875BBDD2850}"/>
            </c:ext>
          </c:extLst>
        </c:ser>
        <c:ser>
          <c:idx val="8"/>
          <c:order val="8"/>
          <c:tx>
            <c:strRef>
              <c:f>グラフ作成用男性!$M$3</c:f>
              <c:strCache>
                <c:ptCount val="1"/>
                <c:pt idx="0">
                  <c:v>不詳</c:v>
                </c:pt>
              </c:strCache>
            </c:strRef>
          </c:tx>
          <c:spPr>
            <a:solidFill>
              <a:schemeClr val="accent3">
                <a:lumMod val="60000"/>
              </a:schemeClr>
            </a:solidFill>
            <a:ln>
              <a:noFill/>
            </a:ln>
            <a:effectLst/>
          </c:spPr>
          <c:invertIfNegative val="0"/>
          <c:dLbls>
            <c:dLbl>
              <c:idx val="0"/>
              <c:layout>
                <c:manualLayout>
                  <c:x val="-9.7194919567959331E-18"/>
                  <c:y val="-8.538900068647378E-3"/>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2.4048068083594328E-2"/>
                      <c:h val="4.4252849605765032E-2"/>
                    </c:manualLayout>
                  </c15:layout>
                </c:ext>
                <c:ext xmlns:c16="http://schemas.microsoft.com/office/drawing/2014/chart" uri="{C3380CC4-5D6E-409C-BE32-E72D297353CC}">
                  <c16:uniqueId val="{00000012-FA70-4E77-8C5C-7875BBDD2850}"/>
                </c:ext>
              </c:extLst>
            </c:dLbl>
            <c:dLbl>
              <c:idx val="1"/>
              <c:layout>
                <c:manualLayout>
                  <c:x val="-1.9438983913591866E-17"/>
                  <c:y val="-1.2808350102971067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3.0409990857031981E-2"/>
                      <c:h val="4.4252849605765032E-2"/>
                    </c:manualLayout>
                  </c15:layout>
                </c:ext>
                <c:ext xmlns:c16="http://schemas.microsoft.com/office/drawing/2014/chart" uri="{C3380CC4-5D6E-409C-BE32-E72D297353CC}">
                  <c16:uniqueId val="{00000011-FA70-4E77-8C5C-7875BBDD2850}"/>
                </c:ext>
              </c:extLst>
            </c:dLbl>
            <c:dLbl>
              <c:idx val="2"/>
              <c:layout>
                <c:manualLayout>
                  <c:x val="-3.8877967827183732E-17"/>
                  <c:y val="-8.53890006864741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A70-4E77-8C5C-7875BBDD2850}"/>
                </c:ext>
              </c:extLst>
            </c:dLbl>
            <c:dLbl>
              <c:idx val="3"/>
              <c:layout>
                <c:manualLayout>
                  <c:x val="3.8877967827183732E-17"/>
                  <c:y val="-1.28083501029711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A70-4E77-8C5C-7875BBDD2850}"/>
                </c:ext>
              </c:extLst>
            </c:dLbl>
            <c:dLbl>
              <c:idx val="4"/>
              <c:layout>
                <c:manualLayout>
                  <c:x val="0"/>
                  <c:y val="-8.5389000686473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A70-4E77-8C5C-7875BBDD2850}"/>
                </c:ext>
              </c:extLst>
            </c:dLbl>
            <c:dLbl>
              <c:idx val="5"/>
              <c:layout>
                <c:manualLayout>
                  <c:x val="0"/>
                  <c:y val="-1.0673625085809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A70-4E77-8C5C-7875BBDD2850}"/>
                </c:ext>
              </c:extLst>
            </c:dLbl>
            <c:dLbl>
              <c:idx val="6"/>
              <c:layout>
                <c:manualLayout>
                  <c:x val="-7.7755935654367465E-17"/>
                  <c:y val="-1.0673625085809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A70-4E77-8C5C-7875BBDD2850}"/>
                </c:ext>
              </c:extLst>
            </c:dLbl>
            <c:dLbl>
              <c:idx val="7"/>
              <c:layout>
                <c:manualLayout>
                  <c:x val="-7.7755935654367465E-17"/>
                  <c:y val="-8.5389000686473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A70-4E77-8C5C-7875BBDD2850}"/>
                </c:ext>
              </c:extLst>
            </c:dLbl>
            <c:dLbl>
              <c:idx val="8"/>
              <c:layout>
                <c:manualLayout>
                  <c:x val="-1.0603204622396088E-3"/>
                  <c:y val="-1.70778001372947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A70-4E77-8C5C-7875BBDD2850}"/>
                </c:ext>
              </c:extLst>
            </c:dLbl>
            <c:dLbl>
              <c:idx val="9"/>
              <c:layout>
                <c:manualLayout>
                  <c:x val="-1.5551187130873493E-16"/>
                  <c:y val="-1.28083501029711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A70-4E77-8C5C-7875BBDD285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グラフ作成用男性!$B$5:$B$14</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グラフ作成用男性!$M$5:$M$14</c:f>
              <c:numCache>
                <c:formatCode>General</c:formatCode>
                <c:ptCount val="10"/>
                <c:pt idx="0">
                  <c:v>145</c:v>
                </c:pt>
                <c:pt idx="1">
                  <c:v>108</c:v>
                </c:pt>
                <c:pt idx="2">
                  <c:v>74</c:v>
                </c:pt>
                <c:pt idx="3">
                  <c:v>93</c:v>
                </c:pt>
                <c:pt idx="4">
                  <c:v>68</c:v>
                </c:pt>
                <c:pt idx="5">
                  <c:v>49</c:v>
                </c:pt>
                <c:pt idx="6">
                  <c:v>48</c:v>
                </c:pt>
                <c:pt idx="7">
                  <c:v>45</c:v>
                </c:pt>
                <c:pt idx="8">
                  <c:v>46</c:v>
                </c:pt>
                <c:pt idx="9">
                  <c:v>37</c:v>
                </c:pt>
              </c:numCache>
            </c:numRef>
          </c:val>
          <c:extLst>
            <c:ext xmlns:c16="http://schemas.microsoft.com/office/drawing/2014/chart" uri="{C3380CC4-5D6E-409C-BE32-E72D297353CC}">
              <c16:uniqueId val="{00000008-FA70-4E77-8C5C-7875BBDD2850}"/>
            </c:ext>
          </c:extLst>
        </c:ser>
        <c:dLbls>
          <c:showLegendKey val="0"/>
          <c:showVal val="0"/>
          <c:showCatName val="0"/>
          <c:showSerName val="0"/>
          <c:showPercent val="0"/>
          <c:showBubbleSize val="0"/>
        </c:dLbls>
        <c:gapWidth val="219"/>
        <c:overlap val="100"/>
        <c:serLines>
          <c:spPr>
            <a:ln w="6350" cap="flat" cmpd="sng" algn="ctr">
              <a:solidFill>
                <a:schemeClr val="tx1"/>
              </a:solidFill>
              <a:prstDash val="solid"/>
              <a:round/>
            </a:ln>
            <a:effectLst/>
          </c:spPr>
        </c:serLines>
        <c:axId val="775104735"/>
        <c:axId val="775105151"/>
      </c:barChart>
      <c:catAx>
        <c:axId val="775104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ja-JP"/>
          </a:p>
        </c:txPr>
        <c:crossAx val="775105151"/>
        <c:crosses val="autoZero"/>
        <c:auto val="1"/>
        <c:lblAlgn val="ctr"/>
        <c:lblOffset val="100"/>
        <c:noMultiLvlLbl val="0"/>
      </c:catAx>
      <c:valAx>
        <c:axId val="775105151"/>
        <c:scaling>
          <c:orientation val="minMax"/>
          <c:max val="20000"/>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775104735"/>
        <c:crosses val="autoZero"/>
        <c:crossBetween val="between"/>
      </c:valAx>
      <c:spPr>
        <a:noFill/>
        <a:ln>
          <a:noFill/>
        </a:ln>
        <a:effectLst/>
      </c:spPr>
    </c:plotArea>
    <c:legend>
      <c:legendPos val="r"/>
      <c:layout>
        <c:manualLayout>
          <c:xMode val="edge"/>
          <c:yMode val="edge"/>
          <c:x val="0.92531578555845195"/>
          <c:y val="0.40041675883524025"/>
          <c:w val="6.8322291668110338E-2"/>
          <c:h val="0.5693918420558981"/>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noFill/>
      <a:prstDash val="solid"/>
      <a:round/>
    </a:ln>
    <a:effectLst/>
  </c:spPr>
  <c:txPr>
    <a:bodyPr/>
    <a:lstStyle/>
    <a:p>
      <a:pPr>
        <a:defRPr/>
      </a:pPr>
      <a:endParaRPr lang="ja-JP"/>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r>
              <a:rPr lang="ja-JP" altLang="en-US" sz="1000" dirty="0">
                <a:latin typeface="ＭＳ Ｐゴシック" panose="020B0600070205080204" pitchFamily="50" charset="-128"/>
                <a:ea typeface="ＭＳ Ｐゴシック" panose="020B0600070205080204" pitchFamily="50" charset="-128"/>
              </a:rPr>
              <a:t>女性</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barChart>
        <c:barDir val="col"/>
        <c:grouping val="stacked"/>
        <c:varyColors val="0"/>
        <c:ser>
          <c:idx val="0"/>
          <c:order val="0"/>
          <c:tx>
            <c:strRef>
              <c:f>勤務問題!$B$32</c:f>
              <c:strCache>
                <c:ptCount val="1"/>
                <c:pt idx="0">
                  <c:v>仕事の失敗</c:v>
                </c:pt>
              </c:strCache>
            </c:strRef>
          </c:tx>
          <c:spPr>
            <a:solidFill>
              <a:schemeClr val="accent1">
                <a:lumMod val="60000"/>
                <a:lumOff val="4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B9F5-4E04-8A79-64AE2C3F8C12}"/>
                </c:ext>
              </c:extLst>
            </c:dLbl>
            <c:dLbl>
              <c:idx val="3"/>
              <c:delete val="1"/>
              <c:extLst>
                <c:ext xmlns:c15="http://schemas.microsoft.com/office/drawing/2012/chart" uri="{CE6537A1-D6FC-4f65-9D91-7224C49458BB}"/>
                <c:ext xmlns:c16="http://schemas.microsoft.com/office/drawing/2014/chart" uri="{C3380CC4-5D6E-409C-BE32-E72D297353CC}">
                  <c16:uniqueId val="{00000001-B9F5-4E04-8A79-64AE2C3F8C12}"/>
                </c:ext>
              </c:extLst>
            </c:dLbl>
            <c:dLbl>
              <c:idx val="4"/>
              <c:delete val="1"/>
              <c:extLst>
                <c:ext xmlns:c15="http://schemas.microsoft.com/office/drawing/2012/chart" uri="{CE6537A1-D6FC-4f65-9D91-7224C49458BB}"/>
                <c:ext xmlns:c16="http://schemas.microsoft.com/office/drawing/2014/chart" uri="{C3380CC4-5D6E-409C-BE32-E72D297353CC}">
                  <c16:uniqueId val="{00000002-B9F5-4E04-8A79-64AE2C3F8C12}"/>
                </c:ext>
              </c:extLst>
            </c:dLbl>
            <c:dLbl>
              <c:idx val="5"/>
              <c:delete val="1"/>
              <c:extLst>
                <c:ext xmlns:c15="http://schemas.microsoft.com/office/drawing/2012/chart" uri="{CE6537A1-D6FC-4f65-9D91-7224C49458BB}"/>
                <c:ext xmlns:c16="http://schemas.microsoft.com/office/drawing/2014/chart" uri="{C3380CC4-5D6E-409C-BE32-E72D297353CC}">
                  <c16:uniqueId val="{00000003-B9F5-4E04-8A79-64AE2C3F8C12}"/>
                </c:ext>
              </c:extLst>
            </c:dLbl>
            <c:dLbl>
              <c:idx val="6"/>
              <c:delete val="1"/>
              <c:extLst>
                <c:ext xmlns:c15="http://schemas.microsoft.com/office/drawing/2012/chart" uri="{CE6537A1-D6FC-4f65-9D91-7224C49458BB}"/>
                <c:ext xmlns:c16="http://schemas.microsoft.com/office/drawing/2014/chart" uri="{C3380CC4-5D6E-409C-BE32-E72D297353CC}">
                  <c16:uniqueId val="{00000004-B9F5-4E04-8A79-64AE2C3F8C12}"/>
                </c:ext>
              </c:extLst>
            </c:dLbl>
            <c:dLbl>
              <c:idx val="7"/>
              <c:delete val="1"/>
              <c:extLst>
                <c:ext xmlns:c15="http://schemas.microsoft.com/office/drawing/2012/chart" uri="{CE6537A1-D6FC-4f65-9D91-7224C49458BB}"/>
                <c:ext xmlns:c16="http://schemas.microsoft.com/office/drawing/2014/chart" uri="{C3380CC4-5D6E-409C-BE32-E72D297353CC}">
                  <c16:uniqueId val="{00000005-B9F5-4E04-8A79-64AE2C3F8C1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勤務問題!$C$32:$J$32</c:f>
              <c:numCache>
                <c:formatCode>0</c:formatCode>
                <c:ptCount val="8"/>
                <c:pt idx="0">
                  <c:v>0</c:v>
                </c:pt>
                <c:pt idx="1">
                  <c:v>-0.8</c:v>
                </c:pt>
                <c:pt idx="2">
                  <c:v>-0.6</c:v>
                </c:pt>
                <c:pt idx="3">
                  <c:v>0</c:v>
                </c:pt>
                <c:pt idx="4">
                  <c:v>0</c:v>
                </c:pt>
                <c:pt idx="5">
                  <c:v>0</c:v>
                </c:pt>
                <c:pt idx="6">
                  <c:v>0</c:v>
                </c:pt>
                <c:pt idx="7">
                  <c:v>0</c:v>
                </c:pt>
              </c:numCache>
            </c:numRef>
          </c:val>
          <c:extLst>
            <c:ext xmlns:c16="http://schemas.microsoft.com/office/drawing/2014/chart" uri="{C3380CC4-5D6E-409C-BE32-E72D297353CC}">
              <c16:uniqueId val="{00000006-B9F5-4E04-8A79-64AE2C3F8C12}"/>
            </c:ext>
          </c:extLst>
        </c:ser>
        <c:ser>
          <c:idx val="1"/>
          <c:order val="1"/>
          <c:tx>
            <c:strRef>
              <c:f>勤務問題!$B$33</c:f>
              <c:strCache>
                <c:ptCount val="1"/>
                <c:pt idx="0">
                  <c:v>職場の人間関係</c:v>
                </c:pt>
              </c:strCache>
            </c:strRef>
          </c:tx>
          <c:spPr>
            <a:pattFill prst="smGrid">
              <a:fgClr>
                <a:schemeClr val="accent2"/>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B9F5-4E04-8A79-64AE2C3F8C12}"/>
                </c:ext>
              </c:extLst>
            </c:dLbl>
            <c:dLbl>
              <c:idx val="2"/>
              <c:delete val="1"/>
              <c:extLst>
                <c:ext xmlns:c15="http://schemas.microsoft.com/office/drawing/2012/chart" uri="{CE6537A1-D6FC-4f65-9D91-7224C49458BB}"/>
                <c:ext xmlns:c16="http://schemas.microsoft.com/office/drawing/2014/chart" uri="{C3380CC4-5D6E-409C-BE32-E72D297353CC}">
                  <c16:uniqueId val="{00000008-B9F5-4E04-8A79-64AE2C3F8C12}"/>
                </c:ext>
              </c:extLst>
            </c:dLbl>
            <c:dLbl>
              <c:idx val="3"/>
              <c:delete val="1"/>
              <c:extLst>
                <c:ext xmlns:c15="http://schemas.microsoft.com/office/drawing/2012/chart" uri="{CE6537A1-D6FC-4f65-9D91-7224C49458BB}"/>
                <c:ext xmlns:c16="http://schemas.microsoft.com/office/drawing/2014/chart" uri="{C3380CC4-5D6E-409C-BE32-E72D297353CC}">
                  <c16:uniqueId val="{00000009-B9F5-4E04-8A79-64AE2C3F8C12}"/>
                </c:ext>
              </c:extLst>
            </c:dLbl>
            <c:dLbl>
              <c:idx val="4"/>
              <c:delete val="1"/>
              <c:extLst>
                <c:ext xmlns:c15="http://schemas.microsoft.com/office/drawing/2012/chart" uri="{CE6537A1-D6FC-4f65-9D91-7224C49458BB}"/>
                <c:ext xmlns:c16="http://schemas.microsoft.com/office/drawing/2014/chart" uri="{C3380CC4-5D6E-409C-BE32-E72D297353CC}">
                  <c16:uniqueId val="{0000000A-B9F5-4E04-8A79-64AE2C3F8C12}"/>
                </c:ext>
              </c:extLst>
            </c:dLbl>
            <c:dLbl>
              <c:idx val="5"/>
              <c:delete val="1"/>
              <c:extLst>
                <c:ext xmlns:c15="http://schemas.microsoft.com/office/drawing/2012/chart" uri="{CE6537A1-D6FC-4f65-9D91-7224C49458BB}"/>
                <c:ext xmlns:c16="http://schemas.microsoft.com/office/drawing/2014/chart" uri="{C3380CC4-5D6E-409C-BE32-E72D297353CC}">
                  <c16:uniqueId val="{0000000B-B9F5-4E04-8A79-64AE2C3F8C12}"/>
                </c:ext>
              </c:extLst>
            </c:dLbl>
            <c:dLbl>
              <c:idx val="6"/>
              <c:delete val="1"/>
              <c:extLst>
                <c:ext xmlns:c15="http://schemas.microsoft.com/office/drawing/2012/chart" uri="{CE6537A1-D6FC-4f65-9D91-7224C49458BB}"/>
                <c:ext xmlns:c16="http://schemas.microsoft.com/office/drawing/2014/chart" uri="{C3380CC4-5D6E-409C-BE32-E72D297353CC}">
                  <c16:uniqueId val="{0000000C-B9F5-4E04-8A79-64AE2C3F8C12}"/>
                </c:ext>
              </c:extLst>
            </c:dLbl>
            <c:dLbl>
              <c:idx val="7"/>
              <c:delete val="1"/>
              <c:extLst>
                <c:ext xmlns:c15="http://schemas.microsoft.com/office/drawing/2012/chart" uri="{CE6537A1-D6FC-4f65-9D91-7224C49458BB}"/>
                <c:ext xmlns:c16="http://schemas.microsoft.com/office/drawing/2014/chart" uri="{C3380CC4-5D6E-409C-BE32-E72D297353CC}">
                  <c16:uniqueId val="{0000000D-B9F5-4E04-8A79-64AE2C3F8C1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勤務問題!$C$33:$J$33</c:f>
              <c:numCache>
                <c:formatCode>0</c:formatCode>
                <c:ptCount val="8"/>
                <c:pt idx="0">
                  <c:v>0</c:v>
                </c:pt>
                <c:pt idx="1">
                  <c:v>3.8</c:v>
                </c:pt>
                <c:pt idx="2">
                  <c:v>0</c:v>
                </c:pt>
                <c:pt idx="3">
                  <c:v>0</c:v>
                </c:pt>
                <c:pt idx="4">
                  <c:v>0</c:v>
                </c:pt>
                <c:pt idx="5">
                  <c:v>0</c:v>
                </c:pt>
                <c:pt idx="6">
                  <c:v>0</c:v>
                </c:pt>
                <c:pt idx="7">
                  <c:v>0</c:v>
                </c:pt>
              </c:numCache>
            </c:numRef>
          </c:val>
          <c:extLst>
            <c:ext xmlns:c16="http://schemas.microsoft.com/office/drawing/2014/chart" uri="{C3380CC4-5D6E-409C-BE32-E72D297353CC}">
              <c16:uniqueId val="{0000000E-B9F5-4E04-8A79-64AE2C3F8C12}"/>
            </c:ext>
          </c:extLst>
        </c:ser>
        <c:ser>
          <c:idx val="2"/>
          <c:order val="2"/>
          <c:tx>
            <c:strRef>
              <c:f>勤務問題!$B$34</c:f>
              <c:strCache>
                <c:ptCount val="1"/>
                <c:pt idx="0">
                  <c:v>職場環境の変化</c:v>
                </c:pt>
              </c:strCache>
            </c:strRef>
          </c:tx>
          <c:spPr>
            <a:pattFill prst="smCheck">
              <a:fgClr>
                <a:schemeClr val="accent3"/>
              </a:fgClr>
              <a:bgClr>
                <a:schemeClr val="bg1"/>
              </a:bgClr>
            </a:pattFill>
            <a:ln>
              <a:noFill/>
            </a:ln>
            <a:effectLst/>
          </c:spPr>
          <c:invertIfNegative val="0"/>
          <c:val>
            <c:numRef>
              <c:f>勤務問題!$C$34:$J$34</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F-B9F5-4E04-8A79-64AE2C3F8C12}"/>
            </c:ext>
          </c:extLst>
        </c:ser>
        <c:ser>
          <c:idx val="3"/>
          <c:order val="3"/>
          <c:tx>
            <c:strRef>
              <c:f>勤務問題!$B$35</c:f>
              <c:strCache>
                <c:ptCount val="1"/>
                <c:pt idx="0">
                  <c:v>仕事疲れ</c:v>
                </c:pt>
              </c:strCache>
            </c:strRef>
          </c:tx>
          <c:spPr>
            <a:pattFill prst="dkUpDiag">
              <a:fgClr>
                <a:srgbClr val="FFC000"/>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0-B9F5-4E04-8A79-64AE2C3F8C12}"/>
                </c:ext>
              </c:extLst>
            </c:dLbl>
            <c:dLbl>
              <c:idx val="2"/>
              <c:delete val="1"/>
              <c:extLst>
                <c:ext xmlns:c15="http://schemas.microsoft.com/office/drawing/2012/chart" uri="{CE6537A1-D6FC-4f65-9D91-7224C49458BB}"/>
                <c:ext xmlns:c16="http://schemas.microsoft.com/office/drawing/2014/chart" uri="{C3380CC4-5D6E-409C-BE32-E72D297353CC}">
                  <c16:uniqueId val="{00000011-B9F5-4E04-8A79-64AE2C3F8C12}"/>
                </c:ext>
              </c:extLst>
            </c:dLbl>
            <c:dLbl>
              <c:idx val="5"/>
              <c:delete val="1"/>
              <c:extLst>
                <c:ext xmlns:c15="http://schemas.microsoft.com/office/drawing/2012/chart" uri="{CE6537A1-D6FC-4f65-9D91-7224C49458BB}"/>
                <c:ext xmlns:c16="http://schemas.microsoft.com/office/drawing/2014/chart" uri="{C3380CC4-5D6E-409C-BE32-E72D297353CC}">
                  <c16:uniqueId val="{00000012-B9F5-4E04-8A79-64AE2C3F8C12}"/>
                </c:ext>
              </c:extLst>
            </c:dLbl>
            <c:dLbl>
              <c:idx val="6"/>
              <c:delete val="1"/>
              <c:extLst>
                <c:ext xmlns:c15="http://schemas.microsoft.com/office/drawing/2012/chart" uri="{CE6537A1-D6FC-4f65-9D91-7224C49458BB}"/>
                <c:ext xmlns:c16="http://schemas.microsoft.com/office/drawing/2014/chart" uri="{C3380CC4-5D6E-409C-BE32-E72D297353CC}">
                  <c16:uniqueId val="{00000013-B9F5-4E04-8A79-64AE2C3F8C12}"/>
                </c:ext>
              </c:extLst>
            </c:dLbl>
            <c:dLbl>
              <c:idx val="7"/>
              <c:delete val="1"/>
              <c:extLst>
                <c:ext xmlns:c15="http://schemas.microsoft.com/office/drawing/2012/chart" uri="{CE6537A1-D6FC-4f65-9D91-7224C49458BB}"/>
                <c:ext xmlns:c16="http://schemas.microsoft.com/office/drawing/2014/chart" uri="{C3380CC4-5D6E-409C-BE32-E72D297353CC}">
                  <c16:uniqueId val="{00000014-B9F5-4E04-8A79-64AE2C3F8C1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勤務問題!$C$35:$J$35</c:f>
              <c:numCache>
                <c:formatCode>0</c:formatCode>
                <c:ptCount val="8"/>
                <c:pt idx="0">
                  <c:v>0</c:v>
                </c:pt>
                <c:pt idx="1">
                  <c:v>0.79999999999999982</c:v>
                </c:pt>
                <c:pt idx="2">
                  <c:v>0</c:v>
                </c:pt>
                <c:pt idx="3">
                  <c:v>-0.8</c:v>
                </c:pt>
                <c:pt idx="4">
                  <c:v>0.6</c:v>
                </c:pt>
                <c:pt idx="5">
                  <c:v>0</c:v>
                </c:pt>
                <c:pt idx="6">
                  <c:v>0</c:v>
                </c:pt>
                <c:pt idx="7">
                  <c:v>0</c:v>
                </c:pt>
              </c:numCache>
            </c:numRef>
          </c:val>
          <c:extLst>
            <c:ext xmlns:c16="http://schemas.microsoft.com/office/drawing/2014/chart" uri="{C3380CC4-5D6E-409C-BE32-E72D297353CC}">
              <c16:uniqueId val="{00000015-B9F5-4E04-8A79-64AE2C3F8C12}"/>
            </c:ext>
          </c:extLst>
        </c:ser>
        <c:ser>
          <c:idx val="4"/>
          <c:order val="4"/>
          <c:tx>
            <c:strRef>
              <c:f>勤務問題!$B$36</c:f>
              <c:strCache>
                <c:ptCount val="1"/>
                <c:pt idx="0">
                  <c:v>その他</c:v>
                </c:pt>
              </c:strCache>
            </c:strRef>
          </c:tx>
          <c:spPr>
            <a:pattFill prst="narHorz">
              <a:fgClr>
                <a:schemeClr val="accent2">
                  <a:lumMod val="50000"/>
                </a:schemeClr>
              </a:fgClr>
              <a:bgClr>
                <a:schemeClr val="bg1"/>
              </a:bgClr>
            </a:patt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16-B9F5-4E04-8A79-64AE2C3F8C12}"/>
                </c:ext>
              </c:extLst>
            </c:dLbl>
            <c:dLbl>
              <c:idx val="5"/>
              <c:delete val="1"/>
              <c:extLst>
                <c:ext xmlns:c15="http://schemas.microsoft.com/office/drawing/2012/chart" uri="{CE6537A1-D6FC-4f65-9D91-7224C49458BB}"/>
                <c:ext xmlns:c16="http://schemas.microsoft.com/office/drawing/2014/chart" uri="{C3380CC4-5D6E-409C-BE32-E72D297353CC}">
                  <c16:uniqueId val="{00000017-B9F5-4E04-8A79-64AE2C3F8C12}"/>
                </c:ext>
              </c:extLst>
            </c:dLbl>
            <c:dLbl>
              <c:idx val="6"/>
              <c:delete val="1"/>
              <c:extLst>
                <c:ext xmlns:c15="http://schemas.microsoft.com/office/drawing/2012/chart" uri="{CE6537A1-D6FC-4f65-9D91-7224C49458BB}"/>
                <c:ext xmlns:c16="http://schemas.microsoft.com/office/drawing/2014/chart" uri="{C3380CC4-5D6E-409C-BE32-E72D297353CC}">
                  <c16:uniqueId val="{00000018-B9F5-4E04-8A79-64AE2C3F8C12}"/>
                </c:ext>
              </c:extLst>
            </c:dLbl>
            <c:dLbl>
              <c:idx val="7"/>
              <c:delete val="1"/>
              <c:extLst>
                <c:ext xmlns:c15="http://schemas.microsoft.com/office/drawing/2012/chart" uri="{CE6537A1-D6FC-4f65-9D91-7224C49458BB}"/>
                <c:ext xmlns:c16="http://schemas.microsoft.com/office/drawing/2014/chart" uri="{C3380CC4-5D6E-409C-BE32-E72D297353CC}">
                  <c16:uniqueId val="{00000019-B9F5-4E04-8A79-64AE2C3F8C1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勤務問題!$C$36:$J$36</c:f>
              <c:numCache>
                <c:formatCode>0</c:formatCode>
                <c:ptCount val="8"/>
                <c:pt idx="0">
                  <c:v>1</c:v>
                </c:pt>
                <c:pt idx="1">
                  <c:v>-1</c:v>
                </c:pt>
                <c:pt idx="2">
                  <c:v>-1</c:v>
                </c:pt>
                <c:pt idx="3">
                  <c:v>1.4</c:v>
                </c:pt>
                <c:pt idx="4">
                  <c:v>0</c:v>
                </c:pt>
                <c:pt idx="5">
                  <c:v>0</c:v>
                </c:pt>
                <c:pt idx="6">
                  <c:v>0</c:v>
                </c:pt>
                <c:pt idx="7">
                  <c:v>0</c:v>
                </c:pt>
              </c:numCache>
            </c:numRef>
          </c:val>
          <c:extLst>
            <c:ext xmlns:c16="http://schemas.microsoft.com/office/drawing/2014/chart" uri="{C3380CC4-5D6E-409C-BE32-E72D297353CC}">
              <c16:uniqueId val="{0000001A-B9F5-4E04-8A79-64AE2C3F8C12}"/>
            </c:ext>
          </c:extLst>
        </c:ser>
        <c:dLbls>
          <c:showLegendKey val="0"/>
          <c:showVal val="0"/>
          <c:showCatName val="0"/>
          <c:showSerName val="0"/>
          <c:showPercent val="0"/>
          <c:showBubbleSize val="0"/>
        </c:dLbls>
        <c:gapWidth val="150"/>
        <c:overlap val="100"/>
        <c:axId val="1206498623"/>
        <c:axId val="1206503199"/>
      </c:barChart>
      <c:catAx>
        <c:axId val="1206498623"/>
        <c:scaling>
          <c:orientation val="minMax"/>
        </c:scaling>
        <c:delete val="1"/>
        <c:axPos val="b"/>
        <c:numFmt formatCode="General" sourceLinked="1"/>
        <c:majorTickMark val="none"/>
        <c:minorTickMark val="none"/>
        <c:tickLblPos val="nextTo"/>
        <c:crossAx val="1206503199"/>
        <c:crosses val="autoZero"/>
        <c:auto val="1"/>
        <c:lblAlgn val="ctr"/>
        <c:lblOffset val="100"/>
        <c:noMultiLvlLbl val="0"/>
      </c:catAx>
      <c:valAx>
        <c:axId val="1206503199"/>
        <c:scaling>
          <c:orientation val="minMax"/>
          <c:max val="5"/>
          <c:min val="-2"/>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2064986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男女問題!$B$4</c:f>
              <c:strCache>
                <c:ptCount val="1"/>
                <c:pt idx="0">
                  <c:v>結婚をめぐる悩み</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男女問題!$C$3:$D$3</c:f>
              <c:strCache>
                <c:ptCount val="2"/>
                <c:pt idx="0">
                  <c:v>男性</c:v>
                </c:pt>
                <c:pt idx="1">
                  <c:v>女性</c:v>
                </c:pt>
              </c:strCache>
            </c:strRef>
          </c:cat>
          <c:val>
            <c:numRef>
              <c:f>男女問題!$C$4:$D$4</c:f>
              <c:numCache>
                <c:formatCode>General</c:formatCode>
                <c:ptCount val="2"/>
                <c:pt idx="0">
                  <c:v>1</c:v>
                </c:pt>
                <c:pt idx="1">
                  <c:v>1</c:v>
                </c:pt>
              </c:numCache>
            </c:numRef>
          </c:val>
          <c:extLst>
            <c:ext xmlns:c16="http://schemas.microsoft.com/office/drawing/2014/chart" uri="{C3380CC4-5D6E-409C-BE32-E72D297353CC}">
              <c16:uniqueId val="{00000000-6D59-4CB0-A6DA-2AB50AA52357}"/>
            </c:ext>
          </c:extLst>
        </c:ser>
        <c:ser>
          <c:idx val="1"/>
          <c:order val="1"/>
          <c:tx>
            <c:strRef>
              <c:f>男女問題!$B$5</c:f>
              <c:strCache>
                <c:ptCount val="1"/>
                <c:pt idx="0">
                  <c:v>失恋</c:v>
                </c:pt>
              </c:strCache>
            </c:strRef>
          </c:tx>
          <c:spPr>
            <a:pattFill prst="smGrid">
              <a:fgClr>
                <a:schemeClr val="accent2"/>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6D59-4CB0-A6DA-2AB50AA52357}"/>
                </c:ext>
              </c:extLst>
            </c:dLbl>
            <c:dLbl>
              <c:idx val="1"/>
              <c:layout>
                <c:manualLayout>
                  <c:x val="2.3391812865496218E-3"/>
                  <c:y val="-7.26583563975487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59-4CB0-A6DA-2AB50AA5235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男女問題!$C$3:$D$3</c:f>
              <c:strCache>
                <c:ptCount val="2"/>
                <c:pt idx="0">
                  <c:v>男性</c:v>
                </c:pt>
                <c:pt idx="1">
                  <c:v>女性</c:v>
                </c:pt>
              </c:strCache>
            </c:strRef>
          </c:cat>
          <c:val>
            <c:numRef>
              <c:f>男女問題!$C$5:$D$5</c:f>
              <c:numCache>
                <c:formatCode>General</c:formatCode>
                <c:ptCount val="2"/>
                <c:pt idx="0">
                  <c:v>0</c:v>
                </c:pt>
                <c:pt idx="1">
                  <c:v>-1</c:v>
                </c:pt>
              </c:numCache>
            </c:numRef>
          </c:val>
          <c:extLst>
            <c:ext xmlns:c16="http://schemas.microsoft.com/office/drawing/2014/chart" uri="{C3380CC4-5D6E-409C-BE32-E72D297353CC}">
              <c16:uniqueId val="{00000003-6D59-4CB0-A6DA-2AB50AA52357}"/>
            </c:ext>
          </c:extLst>
        </c:ser>
        <c:ser>
          <c:idx val="2"/>
          <c:order val="2"/>
          <c:tx>
            <c:strRef>
              <c:f>男女問題!$B$6</c:f>
              <c:strCache>
                <c:ptCount val="1"/>
                <c:pt idx="0">
                  <c:v>不倫の悩み</c:v>
                </c:pt>
              </c:strCache>
            </c:strRef>
          </c:tx>
          <c:spPr>
            <a:pattFill prst="smCheck">
              <a:fgClr>
                <a:schemeClr val="accent3"/>
              </a:fgClr>
              <a:bgClr>
                <a:schemeClr val="bg1"/>
              </a:bgClr>
            </a:patt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6D59-4CB0-A6DA-2AB50AA5235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男女問題!$C$3:$D$3</c:f>
              <c:strCache>
                <c:ptCount val="2"/>
                <c:pt idx="0">
                  <c:v>男性</c:v>
                </c:pt>
                <c:pt idx="1">
                  <c:v>女性</c:v>
                </c:pt>
              </c:strCache>
            </c:strRef>
          </c:cat>
          <c:val>
            <c:numRef>
              <c:f>男女問題!$C$6:$D$6</c:f>
              <c:numCache>
                <c:formatCode>General</c:formatCode>
                <c:ptCount val="2"/>
                <c:pt idx="0">
                  <c:v>2</c:v>
                </c:pt>
                <c:pt idx="1">
                  <c:v>0</c:v>
                </c:pt>
              </c:numCache>
            </c:numRef>
          </c:val>
          <c:extLst>
            <c:ext xmlns:c16="http://schemas.microsoft.com/office/drawing/2014/chart" uri="{C3380CC4-5D6E-409C-BE32-E72D297353CC}">
              <c16:uniqueId val="{00000005-6D59-4CB0-A6DA-2AB50AA52357}"/>
            </c:ext>
          </c:extLst>
        </c:ser>
        <c:ser>
          <c:idx val="3"/>
          <c:order val="3"/>
          <c:tx>
            <c:strRef>
              <c:f>男女問題!$B$7</c:f>
              <c:strCache>
                <c:ptCount val="1"/>
                <c:pt idx="0">
                  <c:v>その他交際をめぐる悩み</c:v>
                </c:pt>
              </c:strCache>
            </c:strRef>
          </c:tx>
          <c:spPr>
            <a:pattFill prst="dkUpDiag">
              <a:fgClr>
                <a:srgbClr val="FFC000"/>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男女問題!$C$3:$D$3</c:f>
              <c:strCache>
                <c:ptCount val="2"/>
                <c:pt idx="0">
                  <c:v>男性</c:v>
                </c:pt>
                <c:pt idx="1">
                  <c:v>女性</c:v>
                </c:pt>
              </c:strCache>
            </c:strRef>
          </c:cat>
          <c:val>
            <c:numRef>
              <c:f>男女問題!$C$7:$D$7</c:f>
              <c:numCache>
                <c:formatCode>General</c:formatCode>
                <c:ptCount val="2"/>
                <c:pt idx="0">
                  <c:v>4</c:v>
                </c:pt>
                <c:pt idx="1">
                  <c:v>5</c:v>
                </c:pt>
              </c:numCache>
            </c:numRef>
          </c:val>
          <c:extLst>
            <c:ext xmlns:c16="http://schemas.microsoft.com/office/drawing/2014/chart" uri="{C3380CC4-5D6E-409C-BE32-E72D297353CC}">
              <c16:uniqueId val="{00000006-6D59-4CB0-A6DA-2AB50AA52357}"/>
            </c:ext>
          </c:extLst>
        </c:ser>
        <c:ser>
          <c:idx val="4"/>
          <c:order val="4"/>
          <c:tx>
            <c:strRef>
              <c:f>男女問題!$B$8</c:f>
              <c:strCache>
                <c:ptCount val="1"/>
                <c:pt idx="0">
                  <c:v>その他</c:v>
                </c:pt>
              </c:strCache>
            </c:strRef>
          </c:tx>
          <c:spPr>
            <a:pattFill prst="narHorz">
              <a:fgClr>
                <a:schemeClr val="accent2">
                  <a:lumMod val="50000"/>
                </a:schemeClr>
              </a:fgClr>
              <a:bgClr>
                <a:schemeClr val="bg1"/>
              </a:bgClr>
            </a:patt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7-6D59-4CB0-A6DA-2AB50AA5235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男女問題!$C$3:$D$3</c:f>
              <c:strCache>
                <c:ptCount val="2"/>
                <c:pt idx="0">
                  <c:v>男性</c:v>
                </c:pt>
                <c:pt idx="1">
                  <c:v>女性</c:v>
                </c:pt>
              </c:strCache>
            </c:strRef>
          </c:cat>
          <c:val>
            <c:numRef>
              <c:f>男女問題!$C$8:$D$8</c:f>
              <c:numCache>
                <c:formatCode>General</c:formatCode>
                <c:ptCount val="2"/>
                <c:pt idx="0">
                  <c:v>-2</c:v>
                </c:pt>
                <c:pt idx="1">
                  <c:v>0</c:v>
                </c:pt>
              </c:numCache>
            </c:numRef>
          </c:val>
          <c:extLst>
            <c:ext xmlns:c16="http://schemas.microsoft.com/office/drawing/2014/chart" uri="{C3380CC4-5D6E-409C-BE32-E72D297353CC}">
              <c16:uniqueId val="{00000008-6D59-4CB0-A6DA-2AB50AA52357}"/>
            </c:ext>
          </c:extLst>
        </c:ser>
        <c:dLbls>
          <c:showLegendKey val="0"/>
          <c:showVal val="0"/>
          <c:showCatName val="0"/>
          <c:showSerName val="0"/>
          <c:showPercent val="0"/>
          <c:showBubbleSize val="0"/>
        </c:dLbls>
        <c:gapWidth val="150"/>
        <c:overlap val="100"/>
        <c:axId val="798689792"/>
        <c:axId val="798684800"/>
      </c:barChart>
      <c:catAx>
        <c:axId val="798689792"/>
        <c:scaling>
          <c:orientation val="minMax"/>
        </c:scaling>
        <c:delete val="1"/>
        <c:axPos val="b"/>
        <c:numFmt formatCode="General" sourceLinked="1"/>
        <c:majorTickMark val="none"/>
        <c:minorTickMark val="none"/>
        <c:tickLblPos val="nextTo"/>
        <c:crossAx val="798684800"/>
        <c:crosses val="autoZero"/>
        <c:auto val="1"/>
        <c:lblAlgn val="ctr"/>
        <c:lblOffset val="100"/>
        <c:noMultiLvlLbl val="0"/>
      </c:catAx>
      <c:valAx>
        <c:axId val="798684800"/>
        <c:scaling>
          <c:orientation val="minMax"/>
          <c:max val="10"/>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798689792"/>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r>
              <a:rPr lang="ja-JP" altLang="en-US" sz="1000" dirty="0">
                <a:latin typeface="ＭＳ Ｐゴシック" panose="020B0600070205080204" pitchFamily="50" charset="-128"/>
                <a:ea typeface="ＭＳ Ｐゴシック" panose="020B0600070205080204" pitchFamily="50" charset="-128"/>
              </a:rPr>
              <a:t>男性</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barChart>
        <c:barDir val="col"/>
        <c:grouping val="stacked"/>
        <c:varyColors val="0"/>
        <c:ser>
          <c:idx val="0"/>
          <c:order val="0"/>
          <c:tx>
            <c:strRef>
              <c:f>男女問題!$B$18</c:f>
              <c:strCache>
                <c:ptCount val="1"/>
                <c:pt idx="0">
                  <c:v>結婚をめぐる悩み</c:v>
                </c:pt>
              </c:strCache>
            </c:strRef>
          </c:tx>
          <c:spPr>
            <a:solidFill>
              <a:schemeClr val="accent1">
                <a:lumMod val="60000"/>
                <a:lumOff val="4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E22B-47BB-9A52-E625A2E9872E}"/>
                </c:ext>
              </c:extLst>
            </c:dLbl>
            <c:dLbl>
              <c:idx val="2"/>
              <c:delete val="1"/>
              <c:extLst>
                <c:ext xmlns:c15="http://schemas.microsoft.com/office/drawing/2012/chart" uri="{CE6537A1-D6FC-4f65-9D91-7224C49458BB}"/>
                <c:ext xmlns:c16="http://schemas.microsoft.com/office/drawing/2014/chart" uri="{C3380CC4-5D6E-409C-BE32-E72D297353CC}">
                  <c16:uniqueId val="{00000001-E22B-47BB-9A52-E625A2E9872E}"/>
                </c:ext>
              </c:extLst>
            </c:dLbl>
            <c:dLbl>
              <c:idx val="4"/>
              <c:delete val="1"/>
              <c:extLst>
                <c:ext xmlns:c15="http://schemas.microsoft.com/office/drawing/2012/chart" uri="{CE6537A1-D6FC-4f65-9D91-7224C49458BB}"/>
                <c:ext xmlns:c16="http://schemas.microsoft.com/office/drawing/2014/chart" uri="{C3380CC4-5D6E-409C-BE32-E72D297353CC}">
                  <c16:uniqueId val="{00000002-E22B-47BB-9A52-E625A2E9872E}"/>
                </c:ext>
              </c:extLst>
            </c:dLbl>
            <c:dLbl>
              <c:idx val="5"/>
              <c:delete val="1"/>
              <c:extLst>
                <c:ext xmlns:c15="http://schemas.microsoft.com/office/drawing/2012/chart" uri="{CE6537A1-D6FC-4f65-9D91-7224C49458BB}"/>
                <c:ext xmlns:c16="http://schemas.microsoft.com/office/drawing/2014/chart" uri="{C3380CC4-5D6E-409C-BE32-E72D297353CC}">
                  <c16:uniqueId val="{00000003-E22B-47BB-9A52-E625A2E9872E}"/>
                </c:ext>
              </c:extLst>
            </c:dLbl>
            <c:dLbl>
              <c:idx val="6"/>
              <c:delete val="1"/>
              <c:extLst>
                <c:ext xmlns:c15="http://schemas.microsoft.com/office/drawing/2012/chart" uri="{CE6537A1-D6FC-4f65-9D91-7224C49458BB}"/>
                <c:ext xmlns:c16="http://schemas.microsoft.com/office/drawing/2014/chart" uri="{C3380CC4-5D6E-409C-BE32-E72D297353CC}">
                  <c16:uniqueId val="{00000004-E22B-47BB-9A52-E625A2E9872E}"/>
                </c:ext>
              </c:extLst>
            </c:dLbl>
            <c:dLbl>
              <c:idx val="7"/>
              <c:delete val="1"/>
              <c:extLst>
                <c:ext xmlns:c15="http://schemas.microsoft.com/office/drawing/2012/chart" uri="{CE6537A1-D6FC-4f65-9D91-7224C49458BB}"/>
                <c:ext xmlns:c16="http://schemas.microsoft.com/office/drawing/2014/chart" uri="{C3380CC4-5D6E-409C-BE32-E72D297353CC}">
                  <c16:uniqueId val="{00000005-E22B-47BB-9A52-E625A2E9872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男女問題!$C$18:$J$18</c:f>
              <c:numCache>
                <c:formatCode>0</c:formatCode>
                <c:ptCount val="8"/>
                <c:pt idx="0">
                  <c:v>0</c:v>
                </c:pt>
                <c:pt idx="1">
                  <c:v>0.6</c:v>
                </c:pt>
                <c:pt idx="2">
                  <c:v>0</c:v>
                </c:pt>
                <c:pt idx="3">
                  <c:v>0.8</c:v>
                </c:pt>
                <c:pt idx="4">
                  <c:v>0</c:v>
                </c:pt>
                <c:pt idx="5">
                  <c:v>0</c:v>
                </c:pt>
                <c:pt idx="6">
                  <c:v>0</c:v>
                </c:pt>
                <c:pt idx="7">
                  <c:v>0</c:v>
                </c:pt>
              </c:numCache>
            </c:numRef>
          </c:val>
          <c:extLst>
            <c:ext xmlns:c16="http://schemas.microsoft.com/office/drawing/2014/chart" uri="{C3380CC4-5D6E-409C-BE32-E72D297353CC}">
              <c16:uniqueId val="{00000006-E22B-47BB-9A52-E625A2E9872E}"/>
            </c:ext>
          </c:extLst>
        </c:ser>
        <c:ser>
          <c:idx val="1"/>
          <c:order val="1"/>
          <c:tx>
            <c:strRef>
              <c:f>男女問題!$B$19</c:f>
              <c:strCache>
                <c:ptCount val="1"/>
                <c:pt idx="0">
                  <c:v>失恋</c:v>
                </c:pt>
              </c:strCache>
            </c:strRef>
          </c:tx>
          <c:spPr>
            <a:pattFill prst="smGrid">
              <a:fgClr>
                <a:schemeClr val="accent2"/>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E22B-47BB-9A52-E625A2E9872E}"/>
                </c:ext>
              </c:extLst>
            </c:dLbl>
            <c:dLbl>
              <c:idx val="4"/>
              <c:delete val="1"/>
              <c:extLst>
                <c:ext xmlns:c15="http://schemas.microsoft.com/office/drawing/2012/chart" uri="{CE6537A1-D6FC-4f65-9D91-7224C49458BB}"/>
                <c:ext xmlns:c16="http://schemas.microsoft.com/office/drawing/2014/chart" uri="{C3380CC4-5D6E-409C-BE32-E72D297353CC}">
                  <c16:uniqueId val="{00000008-E22B-47BB-9A52-E625A2E9872E}"/>
                </c:ext>
              </c:extLst>
            </c:dLbl>
            <c:dLbl>
              <c:idx val="6"/>
              <c:delete val="1"/>
              <c:extLst>
                <c:ext xmlns:c15="http://schemas.microsoft.com/office/drawing/2012/chart" uri="{CE6537A1-D6FC-4f65-9D91-7224C49458BB}"/>
                <c:ext xmlns:c16="http://schemas.microsoft.com/office/drawing/2014/chart" uri="{C3380CC4-5D6E-409C-BE32-E72D297353CC}">
                  <c16:uniqueId val="{00000009-E22B-47BB-9A52-E625A2E9872E}"/>
                </c:ext>
              </c:extLst>
            </c:dLbl>
            <c:dLbl>
              <c:idx val="7"/>
              <c:delete val="1"/>
              <c:extLst>
                <c:ext xmlns:c15="http://schemas.microsoft.com/office/drawing/2012/chart" uri="{CE6537A1-D6FC-4f65-9D91-7224C49458BB}"/>
                <c:ext xmlns:c16="http://schemas.microsoft.com/office/drawing/2014/chart" uri="{C3380CC4-5D6E-409C-BE32-E72D297353CC}">
                  <c16:uniqueId val="{0000000A-E22B-47BB-9A52-E625A2E9872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男女問題!$C$19:$J$19</c:f>
              <c:numCache>
                <c:formatCode>0</c:formatCode>
                <c:ptCount val="8"/>
                <c:pt idx="0">
                  <c:v>0</c:v>
                </c:pt>
                <c:pt idx="1">
                  <c:v>-1.4000000000000004</c:v>
                </c:pt>
                <c:pt idx="2">
                  <c:v>1.2000000000000002</c:v>
                </c:pt>
                <c:pt idx="3">
                  <c:v>-1.4</c:v>
                </c:pt>
                <c:pt idx="4">
                  <c:v>0</c:v>
                </c:pt>
                <c:pt idx="5">
                  <c:v>1</c:v>
                </c:pt>
                <c:pt idx="6">
                  <c:v>0</c:v>
                </c:pt>
                <c:pt idx="7">
                  <c:v>0</c:v>
                </c:pt>
              </c:numCache>
            </c:numRef>
          </c:val>
          <c:extLst>
            <c:ext xmlns:c16="http://schemas.microsoft.com/office/drawing/2014/chart" uri="{C3380CC4-5D6E-409C-BE32-E72D297353CC}">
              <c16:uniqueId val="{0000000B-E22B-47BB-9A52-E625A2E9872E}"/>
            </c:ext>
          </c:extLst>
        </c:ser>
        <c:ser>
          <c:idx val="2"/>
          <c:order val="2"/>
          <c:tx>
            <c:strRef>
              <c:f>男女問題!$B$20</c:f>
              <c:strCache>
                <c:ptCount val="1"/>
                <c:pt idx="0">
                  <c:v>不倫の悩み</c:v>
                </c:pt>
              </c:strCache>
            </c:strRef>
          </c:tx>
          <c:spPr>
            <a:pattFill prst="smCheck">
              <a:fgClr>
                <a:schemeClr val="accent3"/>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E22B-47BB-9A52-E625A2E9872E}"/>
                </c:ext>
              </c:extLst>
            </c:dLbl>
            <c:dLbl>
              <c:idx val="5"/>
              <c:delete val="1"/>
              <c:extLst>
                <c:ext xmlns:c15="http://schemas.microsoft.com/office/drawing/2012/chart" uri="{CE6537A1-D6FC-4f65-9D91-7224C49458BB}"/>
                <c:ext xmlns:c16="http://schemas.microsoft.com/office/drawing/2014/chart" uri="{C3380CC4-5D6E-409C-BE32-E72D297353CC}">
                  <c16:uniqueId val="{0000000D-E22B-47BB-9A52-E625A2E9872E}"/>
                </c:ext>
              </c:extLst>
            </c:dLbl>
            <c:dLbl>
              <c:idx val="6"/>
              <c:delete val="1"/>
              <c:extLst>
                <c:ext xmlns:c15="http://schemas.microsoft.com/office/drawing/2012/chart" uri="{CE6537A1-D6FC-4f65-9D91-7224C49458BB}"/>
                <c:ext xmlns:c16="http://schemas.microsoft.com/office/drawing/2014/chart" uri="{C3380CC4-5D6E-409C-BE32-E72D297353CC}">
                  <c16:uniqueId val="{0000000E-E22B-47BB-9A52-E625A2E9872E}"/>
                </c:ext>
              </c:extLst>
            </c:dLbl>
            <c:dLbl>
              <c:idx val="7"/>
              <c:delete val="1"/>
              <c:extLst>
                <c:ext xmlns:c15="http://schemas.microsoft.com/office/drawing/2012/chart" uri="{CE6537A1-D6FC-4f65-9D91-7224C49458BB}"/>
                <c:ext xmlns:c16="http://schemas.microsoft.com/office/drawing/2014/chart" uri="{C3380CC4-5D6E-409C-BE32-E72D297353CC}">
                  <c16:uniqueId val="{0000000F-E22B-47BB-9A52-E625A2E9872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男女問題!$C$20:$J$20</c:f>
              <c:numCache>
                <c:formatCode>0</c:formatCode>
                <c:ptCount val="8"/>
                <c:pt idx="0">
                  <c:v>0</c:v>
                </c:pt>
                <c:pt idx="1">
                  <c:v>-1</c:v>
                </c:pt>
                <c:pt idx="2">
                  <c:v>-1.2000000000000002</c:v>
                </c:pt>
                <c:pt idx="3">
                  <c:v>2.4</c:v>
                </c:pt>
                <c:pt idx="4">
                  <c:v>2.4</c:v>
                </c:pt>
                <c:pt idx="5">
                  <c:v>0</c:v>
                </c:pt>
                <c:pt idx="6">
                  <c:v>0</c:v>
                </c:pt>
                <c:pt idx="7">
                  <c:v>0</c:v>
                </c:pt>
              </c:numCache>
            </c:numRef>
          </c:val>
          <c:extLst>
            <c:ext xmlns:c16="http://schemas.microsoft.com/office/drawing/2014/chart" uri="{C3380CC4-5D6E-409C-BE32-E72D297353CC}">
              <c16:uniqueId val="{00000010-E22B-47BB-9A52-E625A2E9872E}"/>
            </c:ext>
          </c:extLst>
        </c:ser>
        <c:ser>
          <c:idx val="3"/>
          <c:order val="3"/>
          <c:tx>
            <c:strRef>
              <c:f>男女問題!$B$21</c:f>
              <c:strCache>
                <c:ptCount val="1"/>
                <c:pt idx="0">
                  <c:v>その他交際をめぐる悩み</c:v>
                </c:pt>
              </c:strCache>
            </c:strRef>
          </c:tx>
          <c:spPr>
            <a:pattFill prst="dkUpDiag">
              <a:fgClr>
                <a:srgbClr val="FFC000"/>
              </a:fgClr>
              <a:bgClr>
                <a:schemeClr val="bg1"/>
              </a:bgClr>
            </a:patt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11-E22B-47BB-9A52-E625A2E9872E}"/>
                </c:ext>
              </c:extLst>
            </c:dLbl>
            <c:dLbl>
              <c:idx val="5"/>
              <c:delete val="1"/>
              <c:extLst>
                <c:ext xmlns:c15="http://schemas.microsoft.com/office/drawing/2012/chart" uri="{CE6537A1-D6FC-4f65-9D91-7224C49458BB}"/>
                <c:ext xmlns:c16="http://schemas.microsoft.com/office/drawing/2014/chart" uri="{C3380CC4-5D6E-409C-BE32-E72D297353CC}">
                  <c16:uniqueId val="{00000012-E22B-47BB-9A52-E625A2E9872E}"/>
                </c:ext>
              </c:extLst>
            </c:dLbl>
            <c:dLbl>
              <c:idx val="6"/>
              <c:delete val="1"/>
              <c:extLst>
                <c:ext xmlns:c15="http://schemas.microsoft.com/office/drawing/2012/chart" uri="{CE6537A1-D6FC-4f65-9D91-7224C49458BB}"/>
                <c:ext xmlns:c16="http://schemas.microsoft.com/office/drawing/2014/chart" uri="{C3380CC4-5D6E-409C-BE32-E72D297353CC}">
                  <c16:uniqueId val="{00000013-E22B-47BB-9A52-E625A2E9872E}"/>
                </c:ext>
              </c:extLst>
            </c:dLbl>
            <c:dLbl>
              <c:idx val="7"/>
              <c:delete val="1"/>
              <c:extLst>
                <c:ext xmlns:c15="http://schemas.microsoft.com/office/drawing/2012/chart" uri="{CE6537A1-D6FC-4f65-9D91-7224C49458BB}"/>
                <c:ext xmlns:c16="http://schemas.microsoft.com/office/drawing/2014/chart" uri="{C3380CC4-5D6E-409C-BE32-E72D297353CC}">
                  <c16:uniqueId val="{00000014-E22B-47BB-9A52-E625A2E9872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男女問題!$C$21:$J$21</c:f>
              <c:numCache>
                <c:formatCode>0</c:formatCode>
                <c:ptCount val="8"/>
                <c:pt idx="0">
                  <c:v>3.4</c:v>
                </c:pt>
                <c:pt idx="1">
                  <c:v>0</c:v>
                </c:pt>
                <c:pt idx="2">
                  <c:v>-2.2000000000000002</c:v>
                </c:pt>
                <c:pt idx="3">
                  <c:v>3.6</c:v>
                </c:pt>
                <c:pt idx="4">
                  <c:v>-1.2</c:v>
                </c:pt>
                <c:pt idx="5">
                  <c:v>0</c:v>
                </c:pt>
                <c:pt idx="6">
                  <c:v>0</c:v>
                </c:pt>
                <c:pt idx="7">
                  <c:v>0</c:v>
                </c:pt>
              </c:numCache>
            </c:numRef>
          </c:val>
          <c:extLst>
            <c:ext xmlns:c16="http://schemas.microsoft.com/office/drawing/2014/chart" uri="{C3380CC4-5D6E-409C-BE32-E72D297353CC}">
              <c16:uniqueId val="{00000015-E22B-47BB-9A52-E625A2E9872E}"/>
            </c:ext>
          </c:extLst>
        </c:ser>
        <c:ser>
          <c:idx val="4"/>
          <c:order val="4"/>
          <c:tx>
            <c:strRef>
              <c:f>男女問題!$B$22</c:f>
              <c:strCache>
                <c:ptCount val="1"/>
                <c:pt idx="0">
                  <c:v>その他</c:v>
                </c:pt>
              </c:strCache>
            </c:strRef>
          </c:tx>
          <c:spPr>
            <a:pattFill prst="narHorz">
              <a:fgClr>
                <a:schemeClr val="accent2">
                  <a:lumMod val="50000"/>
                </a:schemeClr>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6-E22B-47BB-9A52-E625A2E9872E}"/>
                </c:ext>
              </c:extLst>
            </c:dLbl>
            <c:dLbl>
              <c:idx val="2"/>
              <c:delete val="1"/>
              <c:extLst>
                <c:ext xmlns:c15="http://schemas.microsoft.com/office/drawing/2012/chart" uri="{CE6537A1-D6FC-4f65-9D91-7224C49458BB}"/>
                <c:ext xmlns:c16="http://schemas.microsoft.com/office/drawing/2014/chart" uri="{C3380CC4-5D6E-409C-BE32-E72D297353CC}">
                  <c16:uniqueId val="{00000017-E22B-47BB-9A52-E625A2E9872E}"/>
                </c:ext>
              </c:extLst>
            </c:dLbl>
            <c:dLbl>
              <c:idx val="3"/>
              <c:delete val="1"/>
              <c:extLst>
                <c:ext xmlns:c15="http://schemas.microsoft.com/office/drawing/2012/chart" uri="{CE6537A1-D6FC-4f65-9D91-7224C49458BB}"/>
                <c:ext xmlns:c16="http://schemas.microsoft.com/office/drawing/2014/chart" uri="{C3380CC4-5D6E-409C-BE32-E72D297353CC}">
                  <c16:uniqueId val="{00000018-E22B-47BB-9A52-E625A2E9872E}"/>
                </c:ext>
              </c:extLst>
            </c:dLbl>
            <c:dLbl>
              <c:idx val="4"/>
              <c:delete val="1"/>
              <c:extLst>
                <c:ext xmlns:c15="http://schemas.microsoft.com/office/drawing/2012/chart" uri="{CE6537A1-D6FC-4f65-9D91-7224C49458BB}"/>
                <c:ext xmlns:c16="http://schemas.microsoft.com/office/drawing/2014/chart" uri="{C3380CC4-5D6E-409C-BE32-E72D297353CC}">
                  <c16:uniqueId val="{00000019-E22B-47BB-9A52-E625A2E9872E}"/>
                </c:ext>
              </c:extLst>
            </c:dLbl>
            <c:dLbl>
              <c:idx val="5"/>
              <c:delete val="1"/>
              <c:extLst>
                <c:ext xmlns:c15="http://schemas.microsoft.com/office/drawing/2012/chart" uri="{CE6537A1-D6FC-4f65-9D91-7224C49458BB}"/>
                <c:ext xmlns:c16="http://schemas.microsoft.com/office/drawing/2014/chart" uri="{C3380CC4-5D6E-409C-BE32-E72D297353CC}">
                  <c16:uniqueId val="{0000001A-E22B-47BB-9A52-E625A2E9872E}"/>
                </c:ext>
              </c:extLst>
            </c:dLbl>
            <c:dLbl>
              <c:idx val="6"/>
              <c:delete val="1"/>
              <c:extLst>
                <c:ext xmlns:c15="http://schemas.microsoft.com/office/drawing/2012/chart" uri="{CE6537A1-D6FC-4f65-9D91-7224C49458BB}"/>
                <c:ext xmlns:c16="http://schemas.microsoft.com/office/drawing/2014/chart" uri="{C3380CC4-5D6E-409C-BE32-E72D297353CC}">
                  <c16:uniqueId val="{0000001B-E22B-47BB-9A52-E625A2E9872E}"/>
                </c:ext>
              </c:extLst>
            </c:dLbl>
            <c:dLbl>
              <c:idx val="7"/>
              <c:delete val="1"/>
              <c:extLst>
                <c:ext xmlns:c15="http://schemas.microsoft.com/office/drawing/2012/chart" uri="{CE6537A1-D6FC-4f65-9D91-7224C49458BB}"/>
                <c:ext xmlns:c16="http://schemas.microsoft.com/office/drawing/2014/chart" uri="{C3380CC4-5D6E-409C-BE32-E72D297353CC}">
                  <c16:uniqueId val="{0000001C-E22B-47BB-9A52-E625A2E9872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男女問題!$C$22:$J$22</c:f>
              <c:numCache>
                <c:formatCode>0</c:formatCode>
                <c:ptCount val="8"/>
                <c:pt idx="0">
                  <c:v>0</c:v>
                </c:pt>
                <c:pt idx="1">
                  <c:v>-1</c:v>
                </c:pt>
                <c:pt idx="2">
                  <c:v>0</c:v>
                </c:pt>
                <c:pt idx="3">
                  <c:v>0</c:v>
                </c:pt>
                <c:pt idx="4">
                  <c:v>0</c:v>
                </c:pt>
                <c:pt idx="5">
                  <c:v>0</c:v>
                </c:pt>
                <c:pt idx="6">
                  <c:v>0</c:v>
                </c:pt>
                <c:pt idx="7">
                  <c:v>0</c:v>
                </c:pt>
              </c:numCache>
            </c:numRef>
          </c:val>
          <c:extLst>
            <c:ext xmlns:c16="http://schemas.microsoft.com/office/drawing/2014/chart" uri="{C3380CC4-5D6E-409C-BE32-E72D297353CC}">
              <c16:uniqueId val="{0000001D-E22B-47BB-9A52-E625A2E9872E}"/>
            </c:ext>
          </c:extLst>
        </c:ser>
        <c:dLbls>
          <c:showLegendKey val="0"/>
          <c:showVal val="0"/>
          <c:showCatName val="0"/>
          <c:showSerName val="0"/>
          <c:showPercent val="0"/>
          <c:showBubbleSize val="0"/>
        </c:dLbls>
        <c:gapWidth val="150"/>
        <c:overlap val="100"/>
        <c:axId val="1206475743"/>
        <c:axId val="1206473663"/>
      </c:barChart>
      <c:catAx>
        <c:axId val="1206475743"/>
        <c:scaling>
          <c:orientation val="minMax"/>
        </c:scaling>
        <c:delete val="1"/>
        <c:axPos val="b"/>
        <c:numFmt formatCode="General" sourceLinked="1"/>
        <c:majorTickMark val="none"/>
        <c:minorTickMark val="none"/>
        <c:tickLblPos val="nextTo"/>
        <c:crossAx val="1206473663"/>
        <c:crosses val="autoZero"/>
        <c:auto val="1"/>
        <c:lblAlgn val="ctr"/>
        <c:lblOffset val="100"/>
        <c:noMultiLvlLbl val="0"/>
      </c:catAx>
      <c:valAx>
        <c:axId val="1206473663"/>
        <c:scaling>
          <c:orientation val="minMax"/>
          <c:max val="8"/>
          <c:min val="-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2064757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r>
              <a:rPr lang="ja-JP" altLang="en-US" sz="1000" dirty="0">
                <a:latin typeface="ＭＳ Ｐゴシック" panose="020B0600070205080204" pitchFamily="50" charset="-128"/>
                <a:ea typeface="ＭＳ Ｐゴシック" panose="020B0600070205080204" pitchFamily="50" charset="-128"/>
              </a:rPr>
              <a:t>女性</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barChart>
        <c:barDir val="col"/>
        <c:grouping val="stacked"/>
        <c:varyColors val="0"/>
        <c:ser>
          <c:idx val="0"/>
          <c:order val="0"/>
          <c:tx>
            <c:strRef>
              <c:f>男女問題!$B$32</c:f>
              <c:strCache>
                <c:ptCount val="1"/>
                <c:pt idx="0">
                  <c:v>結婚をめぐる悩み</c:v>
                </c:pt>
              </c:strCache>
            </c:strRef>
          </c:tx>
          <c:spPr>
            <a:solidFill>
              <a:schemeClr val="accent1">
                <a:lumMod val="60000"/>
                <a:lumOff val="4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9622-4F76-954A-9D6F15C90AA1}"/>
                </c:ext>
              </c:extLst>
            </c:dLbl>
            <c:dLbl>
              <c:idx val="4"/>
              <c:delete val="1"/>
              <c:extLst>
                <c:ext xmlns:c15="http://schemas.microsoft.com/office/drawing/2012/chart" uri="{CE6537A1-D6FC-4f65-9D91-7224C49458BB}"/>
                <c:ext xmlns:c16="http://schemas.microsoft.com/office/drawing/2014/chart" uri="{C3380CC4-5D6E-409C-BE32-E72D297353CC}">
                  <c16:uniqueId val="{00000001-9622-4F76-954A-9D6F15C90AA1}"/>
                </c:ext>
              </c:extLst>
            </c:dLbl>
            <c:dLbl>
              <c:idx val="5"/>
              <c:delete val="1"/>
              <c:extLst>
                <c:ext xmlns:c15="http://schemas.microsoft.com/office/drawing/2012/chart" uri="{CE6537A1-D6FC-4f65-9D91-7224C49458BB}"/>
                <c:ext xmlns:c16="http://schemas.microsoft.com/office/drawing/2014/chart" uri="{C3380CC4-5D6E-409C-BE32-E72D297353CC}">
                  <c16:uniqueId val="{00000002-9622-4F76-954A-9D6F15C90AA1}"/>
                </c:ext>
              </c:extLst>
            </c:dLbl>
            <c:dLbl>
              <c:idx val="6"/>
              <c:delete val="1"/>
              <c:extLst>
                <c:ext xmlns:c15="http://schemas.microsoft.com/office/drawing/2012/chart" uri="{CE6537A1-D6FC-4f65-9D91-7224C49458BB}"/>
                <c:ext xmlns:c16="http://schemas.microsoft.com/office/drawing/2014/chart" uri="{C3380CC4-5D6E-409C-BE32-E72D297353CC}">
                  <c16:uniqueId val="{00000003-9622-4F76-954A-9D6F15C90AA1}"/>
                </c:ext>
              </c:extLst>
            </c:dLbl>
            <c:dLbl>
              <c:idx val="7"/>
              <c:delete val="1"/>
              <c:extLst>
                <c:ext xmlns:c15="http://schemas.microsoft.com/office/drawing/2012/chart" uri="{CE6537A1-D6FC-4f65-9D91-7224C49458BB}"/>
                <c:ext xmlns:c16="http://schemas.microsoft.com/office/drawing/2014/chart" uri="{C3380CC4-5D6E-409C-BE32-E72D297353CC}">
                  <c16:uniqueId val="{00000004-9622-4F76-954A-9D6F15C90AA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男女問題!$C$32:$J$32</c:f>
              <c:numCache>
                <c:formatCode>0</c:formatCode>
                <c:ptCount val="8"/>
                <c:pt idx="0">
                  <c:v>0</c:v>
                </c:pt>
                <c:pt idx="1">
                  <c:v>-0.8</c:v>
                </c:pt>
                <c:pt idx="2">
                  <c:v>1</c:v>
                </c:pt>
                <c:pt idx="3">
                  <c:v>0.8</c:v>
                </c:pt>
                <c:pt idx="4">
                  <c:v>0</c:v>
                </c:pt>
                <c:pt idx="5">
                  <c:v>0</c:v>
                </c:pt>
                <c:pt idx="6">
                  <c:v>0</c:v>
                </c:pt>
                <c:pt idx="7">
                  <c:v>0</c:v>
                </c:pt>
              </c:numCache>
            </c:numRef>
          </c:val>
          <c:extLst>
            <c:ext xmlns:c16="http://schemas.microsoft.com/office/drawing/2014/chart" uri="{C3380CC4-5D6E-409C-BE32-E72D297353CC}">
              <c16:uniqueId val="{00000005-9622-4F76-954A-9D6F15C90AA1}"/>
            </c:ext>
          </c:extLst>
        </c:ser>
        <c:ser>
          <c:idx val="1"/>
          <c:order val="1"/>
          <c:tx>
            <c:strRef>
              <c:f>男女問題!$B$33</c:f>
              <c:strCache>
                <c:ptCount val="1"/>
                <c:pt idx="0">
                  <c:v>失恋</c:v>
                </c:pt>
              </c:strCache>
            </c:strRef>
          </c:tx>
          <c:spPr>
            <a:pattFill prst="smGrid">
              <a:fgClr>
                <a:schemeClr val="accent2"/>
              </a:fgClr>
              <a:bgClr>
                <a:schemeClr val="bg1"/>
              </a:bgClr>
            </a:patt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6-9622-4F76-954A-9D6F15C90AA1}"/>
                </c:ext>
              </c:extLst>
            </c:dLbl>
            <c:dLbl>
              <c:idx val="5"/>
              <c:delete val="1"/>
              <c:extLst>
                <c:ext xmlns:c15="http://schemas.microsoft.com/office/drawing/2012/chart" uri="{CE6537A1-D6FC-4f65-9D91-7224C49458BB}"/>
                <c:ext xmlns:c16="http://schemas.microsoft.com/office/drawing/2014/chart" uri="{C3380CC4-5D6E-409C-BE32-E72D297353CC}">
                  <c16:uniqueId val="{00000007-9622-4F76-954A-9D6F15C90AA1}"/>
                </c:ext>
              </c:extLst>
            </c:dLbl>
            <c:dLbl>
              <c:idx val="6"/>
              <c:delete val="1"/>
              <c:extLst>
                <c:ext xmlns:c15="http://schemas.microsoft.com/office/drawing/2012/chart" uri="{CE6537A1-D6FC-4f65-9D91-7224C49458BB}"/>
                <c:ext xmlns:c16="http://schemas.microsoft.com/office/drawing/2014/chart" uri="{C3380CC4-5D6E-409C-BE32-E72D297353CC}">
                  <c16:uniqueId val="{00000008-9622-4F76-954A-9D6F15C90AA1}"/>
                </c:ext>
              </c:extLst>
            </c:dLbl>
            <c:dLbl>
              <c:idx val="7"/>
              <c:delete val="1"/>
              <c:extLst>
                <c:ext xmlns:c15="http://schemas.microsoft.com/office/drawing/2012/chart" uri="{CE6537A1-D6FC-4f65-9D91-7224C49458BB}"/>
                <c:ext xmlns:c16="http://schemas.microsoft.com/office/drawing/2014/chart" uri="{C3380CC4-5D6E-409C-BE32-E72D297353CC}">
                  <c16:uniqueId val="{00000009-9622-4F76-954A-9D6F15C90AA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男女問題!$C$33:$J$33</c:f>
              <c:numCache>
                <c:formatCode>0</c:formatCode>
                <c:ptCount val="8"/>
                <c:pt idx="0">
                  <c:v>0.6</c:v>
                </c:pt>
                <c:pt idx="1">
                  <c:v>1.2</c:v>
                </c:pt>
                <c:pt idx="2">
                  <c:v>-0.60000000000000009</c:v>
                </c:pt>
                <c:pt idx="3">
                  <c:v>-1.8</c:v>
                </c:pt>
                <c:pt idx="4">
                  <c:v>0</c:v>
                </c:pt>
                <c:pt idx="5">
                  <c:v>0</c:v>
                </c:pt>
                <c:pt idx="6">
                  <c:v>0</c:v>
                </c:pt>
                <c:pt idx="7">
                  <c:v>0</c:v>
                </c:pt>
              </c:numCache>
            </c:numRef>
          </c:val>
          <c:extLst>
            <c:ext xmlns:c16="http://schemas.microsoft.com/office/drawing/2014/chart" uri="{C3380CC4-5D6E-409C-BE32-E72D297353CC}">
              <c16:uniqueId val="{0000000A-9622-4F76-954A-9D6F15C90AA1}"/>
            </c:ext>
          </c:extLst>
        </c:ser>
        <c:ser>
          <c:idx val="2"/>
          <c:order val="2"/>
          <c:tx>
            <c:strRef>
              <c:f>男女問題!$B$34</c:f>
              <c:strCache>
                <c:ptCount val="1"/>
                <c:pt idx="0">
                  <c:v>不倫の悩み</c:v>
                </c:pt>
              </c:strCache>
            </c:strRef>
          </c:tx>
          <c:spPr>
            <a:pattFill prst="smCheck">
              <a:fgClr>
                <a:schemeClr val="accent3"/>
              </a:fgClr>
              <a:bgClr>
                <a:schemeClr val="bg1"/>
              </a:bgClr>
            </a:patt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B-9622-4F76-954A-9D6F15C90AA1}"/>
                </c:ext>
              </c:extLst>
            </c:dLbl>
            <c:dLbl>
              <c:idx val="6"/>
              <c:delete val="1"/>
              <c:extLst>
                <c:ext xmlns:c15="http://schemas.microsoft.com/office/drawing/2012/chart" uri="{CE6537A1-D6FC-4f65-9D91-7224C49458BB}"/>
                <c:ext xmlns:c16="http://schemas.microsoft.com/office/drawing/2014/chart" uri="{C3380CC4-5D6E-409C-BE32-E72D297353CC}">
                  <c16:uniqueId val="{0000000C-9622-4F76-954A-9D6F15C90AA1}"/>
                </c:ext>
              </c:extLst>
            </c:dLbl>
            <c:dLbl>
              <c:idx val="7"/>
              <c:delete val="1"/>
              <c:extLst>
                <c:ext xmlns:c15="http://schemas.microsoft.com/office/drawing/2012/chart" uri="{CE6537A1-D6FC-4f65-9D91-7224C49458BB}"/>
                <c:ext xmlns:c16="http://schemas.microsoft.com/office/drawing/2014/chart" uri="{C3380CC4-5D6E-409C-BE32-E72D297353CC}">
                  <c16:uniqueId val="{0000000D-9622-4F76-954A-9D6F15C90AA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男女問題!$C$34:$J$34</c:f>
              <c:numCache>
                <c:formatCode>0</c:formatCode>
                <c:ptCount val="8"/>
                <c:pt idx="0">
                  <c:v>1</c:v>
                </c:pt>
                <c:pt idx="1">
                  <c:v>-1.8</c:v>
                </c:pt>
                <c:pt idx="2">
                  <c:v>1.2</c:v>
                </c:pt>
                <c:pt idx="3">
                  <c:v>0.8</c:v>
                </c:pt>
                <c:pt idx="4">
                  <c:v>-1.2</c:v>
                </c:pt>
                <c:pt idx="5">
                  <c:v>0</c:v>
                </c:pt>
                <c:pt idx="6">
                  <c:v>0</c:v>
                </c:pt>
                <c:pt idx="7">
                  <c:v>0</c:v>
                </c:pt>
              </c:numCache>
            </c:numRef>
          </c:val>
          <c:extLst>
            <c:ext xmlns:c16="http://schemas.microsoft.com/office/drawing/2014/chart" uri="{C3380CC4-5D6E-409C-BE32-E72D297353CC}">
              <c16:uniqueId val="{0000000E-9622-4F76-954A-9D6F15C90AA1}"/>
            </c:ext>
          </c:extLst>
        </c:ser>
        <c:ser>
          <c:idx val="3"/>
          <c:order val="3"/>
          <c:tx>
            <c:strRef>
              <c:f>男女問題!$B$35</c:f>
              <c:strCache>
                <c:ptCount val="1"/>
                <c:pt idx="0">
                  <c:v>その他交際をめぐる悩み</c:v>
                </c:pt>
              </c:strCache>
            </c:strRef>
          </c:tx>
          <c:spPr>
            <a:pattFill prst="dkUpDiag">
              <a:fgClr>
                <a:srgbClr val="FFC000"/>
              </a:fgClr>
              <a:bgClr>
                <a:schemeClr val="bg1"/>
              </a:bgClr>
            </a:patt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F-9622-4F76-954A-9D6F15C90AA1}"/>
                </c:ext>
              </c:extLst>
            </c:dLbl>
            <c:dLbl>
              <c:idx val="3"/>
              <c:delete val="1"/>
              <c:extLst>
                <c:ext xmlns:c15="http://schemas.microsoft.com/office/drawing/2012/chart" uri="{CE6537A1-D6FC-4f65-9D91-7224C49458BB}"/>
                <c:ext xmlns:c16="http://schemas.microsoft.com/office/drawing/2014/chart" uri="{C3380CC4-5D6E-409C-BE32-E72D297353CC}">
                  <c16:uniqueId val="{00000010-9622-4F76-954A-9D6F15C90AA1}"/>
                </c:ext>
              </c:extLst>
            </c:dLbl>
            <c:dLbl>
              <c:idx val="5"/>
              <c:delete val="1"/>
              <c:extLst>
                <c:ext xmlns:c15="http://schemas.microsoft.com/office/drawing/2012/chart" uri="{CE6537A1-D6FC-4f65-9D91-7224C49458BB}"/>
                <c:ext xmlns:c16="http://schemas.microsoft.com/office/drawing/2014/chart" uri="{C3380CC4-5D6E-409C-BE32-E72D297353CC}">
                  <c16:uniqueId val="{00000011-9622-4F76-954A-9D6F15C90AA1}"/>
                </c:ext>
              </c:extLst>
            </c:dLbl>
            <c:dLbl>
              <c:idx val="6"/>
              <c:delete val="1"/>
              <c:extLst>
                <c:ext xmlns:c15="http://schemas.microsoft.com/office/drawing/2012/chart" uri="{CE6537A1-D6FC-4f65-9D91-7224C49458BB}"/>
                <c:ext xmlns:c16="http://schemas.microsoft.com/office/drawing/2014/chart" uri="{C3380CC4-5D6E-409C-BE32-E72D297353CC}">
                  <c16:uniqueId val="{00000012-9622-4F76-954A-9D6F15C90AA1}"/>
                </c:ext>
              </c:extLst>
            </c:dLbl>
            <c:dLbl>
              <c:idx val="7"/>
              <c:delete val="1"/>
              <c:extLst>
                <c:ext xmlns:c15="http://schemas.microsoft.com/office/drawing/2012/chart" uri="{CE6537A1-D6FC-4f65-9D91-7224C49458BB}"/>
                <c:ext xmlns:c16="http://schemas.microsoft.com/office/drawing/2014/chart" uri="{C3380CC4-5D6E-409C-BE32-E72D297353CC}">
                  <c16:uniqueId val="{00000013-9622-4F76-954A-9D6F15C90AA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男女問題!$C$35:$J$35</c:f>
              <c:numCache>
                <c:formatCode>0</c:formatCode>
                <c:ptCount val="8"/>
                <c:pt idx="0">
                  <c:v>0.8</c:v>
                </c:pt>
                <c:pt idx="1">
                  <c:v>0</c:v>
                </c:pt>
                <c:pt idx="2">
                  <c:v>3.6</c:v>
                </c:pt>
                <c:pt idx="3">
                  <c:v>0</c:v>
                </c:pt>
                <c:pt idx="4">
                  <c:v>0.6</c:v>
                </c:pt>
                <c:pt idx="5">
                  <c:v>0</c:v>
                </c:pt>
                <c:pt idx="6">
                  <c:v>0</c:v>
                </c:pt>
                <c:pt idx="7">
                  <c:v>0</c:v>
                </c:pt>
              </c:numCache>
            </c:numRef>
          </c:val>
          <c:extLst>
            <c:ext xmlns:c16="http://schemas.microsoft.com/office/drawing/2014/chart" uri="{C3380CC4-5D6E-409C-BE32-E72D297353CC}">
              <c16:uniqueId val="{00000014-9622-4F76-954A-9D6F15C90AA1}"/>
            </c:ext>
          </c:extLst>
        </c:ser>
        <c:ser>
          <c:idx val="4"/>
          <c:order val="4"/>
          <c:tx>
            <c:strRef>
              <c:f>男女問題!$B$36</c:f>
              <c:strCache>
                <c:ptCount val="1"/>
                <c:pt idx="0">
                  <c:v>その他</c:v>
                </c:pt>
              </c:strCache>
            </c:strRef>
          </c:tx>
          <c:spPr>
            <a:pattFill prst="zigZag">
              <a:fgClr>
                <a:schemeClr val="accent5"/>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5-9622-4F76-954A-9D6F15C90AA1}"/>
                </c:ext>
              </c:extLst>
            </c:dLbl>
            <c:dLbl>
              <c:idx val="1"/>
              <c:delete val="1"/>
              <c:extLst>
                <c:ext xmlns:c15="http://schemas.microsoft.com/office/drawing/2012/chart" uri="{CE6537A1-D6FC-4f65-9D91-7224C49458BB}"/>
                <c:ext xmlns:c16="http://schemas.microsoft.com/office/drawing/2014/chart" uri="{C3380CC4-5D6E-409C-BE32-E72D297353CC}">
                  <c16:uniqueId val="{00000016-9622-4F76-954A-9D6F15C90AA1}"/>
                </c:ext>
              </c:extLst>
            </c:dLbl>
            <c:dLbl>
              <c:idx val="4"/>
              <c:delete val="1"/>
              <c:extLst>
                <c:ext xmlns:c15="http://schemas.microsoft.com/office/drawing/2012/chart" uri="{CE6537A1-D6FC-4f65-9D91-7224C49458BB}"/>
                <c:ext xmlns:c16="http://schemas.microsoft.com/office/drawing/2014/chart" uri="{C3380CC4-5D6E-409C-BE32-E72D297353CC}">
                  <c16:uniqueId val="{00000017-9622-4F76-954A-9D6F15C90AA1}"/>
                </c:ext>
              </c:extLst>
            </c:dLbl>
            <c:dLbl>
              <c:idx val="5"/>
              <c:delete val="1"/>
              <c:extLst>
                <c:ext xmlns:c15="http://schemas.microsoft.com/office/drawing/2012/chart" uri="{CE6537A1-D6FC-4f65-9D91-7224C49458BB}"/>
                <c:ext xmlns:c16="http://schemas.microsoft.com/office/drawing/2014/chart" uri="{C3380CC4-5D6E-409C-BE32-E72D297353CC}">
                  <c16:uniqueId val="{00000018-9622-4F76-954A-9D6F15C90AA1}"/>
                </c:ext>
              </c:extLst>
            </c:dLbl>
            <c:dLbl>
              <c:idx val="6"/>
              <c:delete val="1"/>
              <c:extLst>
                <c:ext xmlns:c15="http://schemas.microsoft.com/office/drawing/2012/chart" uri="{CE6537A1-D6FC-4f65-9D91-7224C49458BB}"/>
                <c:ext xmlns:c16="http://schemas.microsoft.com/office/drawing/2014/chart" uri="{C3380CC4-5D6E-409C-BE32-E72D297353CC}">
                  <c16:uniqueId val="{00000019-9622-4F76-954A-9D6F15C90AA1}"/>
                </c:ext>
              </c:extLst>
            </c:dLbl>
            <c:dLbl>
              <c:idx val="7"/>
              <c:delete val="1"/>
              <c:extLst>
                <c:ext xmlns:c15="http://schemas.microsoft.com/office/drawing/2012/chart" uri="{CE6537A1-D6FC-4f65-9D91-7224C49458BB}"/>
                <c:ext xmlns:c16="http://schemas.microsoft.com/office/drawing/2014/chart" uri="{C3380CC4-5D6E-409C-BE32-E72D297353CC}">
                  <c16:uniqueId val="{0000001A-9622-4F76-954A-9D6F15C90AA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男女問題!$C$36:$J$36</c:f>
              <c:numCache>
                <c:formatCode>0</c:formatCode>
                <c:ptCount val="8"/>
                <c:pt idx="0">
                  <c:v>0</c:v>
                </c:pt>
                <c:pt idx="1">
                  <c:v>0</c:v>
                </c:pt>
                <c:pt idx="2">
                  <c:v>0.8</c:v>
                </c:pt>
                <c:pt idx="3">
                  <c:v>-0.6</c:v>
                </c:pt>
                <c:pt idx="4">
                  <c:v>0</c:v>
                </c:pt>
                <c:pt idx="5">
                  <c:v>0</c:v>
                </c:pt>
                <c:pt idx="6">
                  <c:v>0</c:v>
                </c:pt>
                <c:pt idx="7">
                  <c:v>0</c:v>
                </c:pt>
              </c:numCache>
            </c:numRef>
          </c:val>
          <c:extLst>
            <c:ext xmlns:c16="http://schemas.microsoft.com/office/drawing/2014/chart" uri="{C3380CC4-5D6E-409C-BE32-E72D297353CC}">
              <c16:uniqueId val="{0000001B-9622-4F76-954A-9D6F15C90AA1}"/>
            </c:ext>
          </c:extLst>
        </c:ser>
        <c:dLbls>
          <c:showLegendKey val="0"/>
          <c:showVal val="0"/>
          <c:showCatName val="0"/>
          <c:showSerName val="0"/>
          <c:showPercent val="0"/>
          <c:showBubbleSize val="0"/>
        </c:dLbls>
        <c:gapWidth val="150"/>
        <c:overlap val="100"/>
        <c:axId val="1206498623"/>
        <c:axId val="1206503199"/>
      </c:barChart>
      <c:catAx>
        <c:axId val="1206498623"/>
        <c:scaling>
          <c:orientation val="minMax"/>
        </c:scaling>
        <c:delete val="1"/>
        <c:axPos val="b"/>
        <c:numFmt formatCode="General" sourceLinked="1"/>
        <c:majorTickMark val="none"/>
        <c:minorTickMark val="none"/>
        <c:tickLblPos val="nextTo"/>
        <c:crossAx val="1206503199"/>
        <c:crosses val="autoZero"/>
        <c:auto val="1"/>
        <c:lblAlgn val="ctr"/>
        <c:lblOffset val="100"/>
        <c:noMultiLvlLbl val="0"/>
      </c:catAx>
      <c:valAx>
        <c:axId val="1206503199"/>
        <c:scaling>
          <c:orientation val="minMax"/>
          <c:max val="8"/>
          <c:min val="-3"/>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206498623"/>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学校問題!$B$4</c:f>
              <c:strCache>
                <c:ptCount val="1"/>
                <c:pt idx="0">
                  <c:v>入試に関する悩み</c:v>
                </c:pt>
              </c:strCache>
            </c:strRef>
          </c:tx>
          <c:spPr>
            <a:solidFill>
              <a:schemeClr val="accent1">
                <a:lumMod val="60000"/>
                <a:lumOff val="40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2173-490F-846E-A422EF49C42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学校問題!$C$3:$D$3</c:f>
              <c:strCache>
                <c:ptCount val="2"/>
                <c:pt idx="0">
                  <c:v>男性</c:v>
                </c:pt>
                <c:pt idx="1">
                  <c:v>女性</c:v>
                </c:pt>
              </c:strCache>
            </c:strRef>
          </c:cat>
          <c:val>
            <c:numRef>
              <c:f>学校問題!$C$4:$D$4</c:f>
              <c:numCache>
                <c:formatCode>General</c:formatCode>
                <c:ptCount val="2"/>
                <c:pt idx="0">
                  <c:v>-1</c:v>
                </c:pt>
                <c:pt idx="1">
                  <c:v>0</c:v>
                </c:pt>
              </c:numCache>
            </c:numRef>
          </c:val>
          <c:extLst>
            <c:ext xmlns:c16="http://schemas.microsoft.com/office/drawing/2014/chart" uri="{C3380CC4-5D6E-409C-BE32-E72D297353CC}">
              <c16:uniqueId val="{00000001-2173-490F-846E-A422EF49C42A}"/>
            </c:ext>
          </c:extLst>
        </c:ser>
        <c:ser>
          <c:idx val="1"/>
          <c:order val="1"/>
          <c:tx>
            <c:strRef>
              <c:f>学校問題!$B$5</c:f>
              <c:strCache>
                <c:ptCount val="1"/>
                <c:pt idx="0">
                  <c:v>その他進路に関する悩み</c:v>
                </c:pt>
              </c:strCache>
            </c:strRef>
          </c:tx>
          <c:spPr>
            <a:pattFill prst="smGrid">
              <a:fgClr>
                <a:schemeClr val="accent2"/>
              </a:fgClr>
              <a:bgClr>
                <a:schemeClr val="bg1"/>
              </a:bgClr>
            </a:pattFill>
            <a:ln>
              <a:noFill/>
            </a:ln>
            <a:effectLst/>
          </c:spPr>
          <c:invertIfNegative val="0"/>
          <c:dLbls>
            <c:dLbl>
              <c:idx val="1"/>
              <c:layout>
                <c:manualLayout>
                  <c:x val="-2.3391812865496218E-3"/>
                  <c:y val="-3.63277478598560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73-490F-846E-A422EF49C42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学校問題!$C$3:$D$3</c:f>
              <c:strCache>
                <c:ptCount val="2"/>
                <c:pt idx="0">
                  <c:v>男性</c:v>
                </c:pt>
                <c:pt idx="1">
                  <c:v>女性</c:v>
                </c:pt>
              </c:strCache>
            </c:strRef>
          </c:cat>
          <c:val>
            <c:numRef>
              <c:f>学校問題!$C$5:$D$5</c:f>
              <c:numCache>
                <c:formatCode>General</c:formatCode>
                <c:ptCount val="2"/>
                <c:pt idx="0">
                  <c:v>1</c:v>
                </c:pt>
                <c:pt idx="1">
                  <c:v>1</c:v>
                </c:pt>
              </c:numCache>
            </c:numRef>
          </c:val>
          <c:extLst>
            <c:ext xmlns:c16="http://schemas.microsoft.com/office/drawing/2014/chart" uri="{C3380CC4-5D6E-409C-BE32-E72D297353CC}">
              <c16:uniqueId val="{00000003-2173-490F-846E-A422EF49C42A}"/>
            </c:ext>
          </c:extLst>
        </c:ser>
        <c:ser>
          <c:idx val="2"/>
          <c:order val="2"/>
          <c:tx>
            <c:strRef>
              <c:f>学校問題!$B$6</c:f>
              <c:strCache>
                <c:ptCount val="1"/>
                <c:pt idx="0">
                  <c:v>学業不振</c:v>
                </c:pt>
              </c:strCache>
            </c:strRef>
          </c:tx>
          <c:spPr>
            <a:pattFill prst="smCheck">
              <a:fgClr>
                <a:schemeClr val="accent3"/>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2173-490F-846E-A422EF49C42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学校問題!$C$3:$D$3</c:f>
              <c:strCache>
                <c:ptCount val="2"/>
                <c:pt idx="0">
                  <c:v>男性</c:v>
                </c:pt>
                <c:pt idx="1">
                  <c:v>女性</c:v>
                </c:pt>
              </c:strCache>
            </c:strRef>
          </c:cat>
          <c:val>
            <c:numRef>
              <c:f>学校問題!$C$6:$D$6</c:f>
              <c:numCache>
                <c:formatCode>General</c:formatCode>
                <c:ptCount val="2"/>
                <c:pt idx="0">
                  <c:v>0</c:v>
                </c:pt>
                <c:pt idx="1">
                  <c:v>1</c:v>
                </c:pt>
              </c:numCache>
            </c:numRef>
          </c:val>
          <c:extLst>
            <c:ext xmlns:c16="http://schemas.microsoft.com/office/drawing/2014/chart" uri="{C3380CC4-5D6E-409C-BE32-E72D297353CC}">
              <c16:uniqueId val="{00000005-2173-490F-846E-A422EF49C42A}"/>
            </c:ext>
          </c:extLst>
        </c:ser>
        <c:ser>
          <c:idx val="3"/>
          <c:order val="3"/>
          <c:tx>
            <c:strRef>
              <c:f>学校問題!$B$7</c:f>
              <c:strCache>
                <c:ptCount val="1"/>
                <c:pt idx="0">
                  <c:v>教師との人間関係</c:v>
                </c:pt>
              </c:strCache>
            </c:strRef>
          </c:tx>
          <c:spPr>
            <a:pattFill prst="dkUpDiag">
              <a:fgClr>
                <a:srgbClr val="FFC000"/>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2173-490F-846E-A422EF49C42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学校問題!$C$3:$D$3</c:f>
              <c:strCache>
                <c:ptCount val="2"/>
                <c:pt idx="0">
                  <c:v>男性</c:v>
                </c:pt>
                <c:pt idx="1">
                  <c:v>女性</c:v>
                </c:pt>
              </c:strCache>
            </c:strRef>
          </c:cat>
          <c:val>
            <c:numRef>
              <c:f>学校問題!$C$7:$D$7</c:f>
              <c:numCache>
                <c:formatCode>General</c:formatCode>
                <c:ptCount val="2"/>
                <c:pt idx="0">
                  <c:v>0</c:v>
                </c:pt>
                <c:pt idx="1">
                  <c:v>1</c:v>
                </c:pt>
              </c:numCache>
            </c:numRef>
          </c:val>
          <c:extLst>
            <c:ext xmlns:c16="http://schemas.microsoft.com/office/drawing/2014/chart" uri="{C3380CC4-5D6E-409C-BE32-E72D297353CC}">
              <c16:uniqueId val="{00000007-2173-490F-846E-A422EF49C42A}"/>
            </c:ext>
          </c:extLst>
        </c:ser>
        <c:ser>
          <c:idx val="4"/>
          <c:order val="4"/>
          <c:tx>
            <c:strRef>
              <c:f>学校問題!$B$8</c:f>
              <c:strCache>
                <c:ptCount val="1"/>
                <c:pt idx="0">
                  <c:v>いじめ</c:v>
                </c:pt>
              </c:strCache>
            </c:strRef>
          </c:tx>
          <c:spPr>
            <a:pattFill prst="zigZag">
              <a:fgClr>
                <a:schemeClr val="accent5"/>
              </a:fgClr>
              <a:bgClr>
                <a:schemeClr val="bg1"/>
              </a:bgClr>
            </a:pattFill>
            <a:ln>
              <a:noFill/>
            </a:ln>
            <a:effectLst/>
          </c:spPr>
          <c:invertIfNegative val="0"/>
          <c:cat>
            <c:strRef>
              <c:f>学校問題!$C$3:$D$3</c:f>
              <c:strCache>
                <c:ptCount val="2"/>
                <c:pt idx="0">
                  <c:v>男性</c:v>
                </c:pt>
                <c:pt idx="1">
                  <c:v>女性</c:v>
                </c:pt>
              </c:strCache>
            </c:strRef>
          </c:cat>
          <c:val>
            <c:numRef>
              <c:f>学校問題!$C$8:$D$8</c:f>
              <c:numCache>
                <c:formatCode>General</c:formatCode>
                <c:ptCount val="2"/>
                <c:pt idx="0">
                  <c:v>0</c:v>
                </c:pt>
                <c:pt idx="1">
                  <c:v>0</c:v>
                </c:pt>
              </c:numCache>
            </c:numRef>
          </c:val>
          <c:extLst>
            <c:ext xmlns:c16="http://schemas.microsoft.com/office/drawing/2014/chart" uri="{C3380CC4-5D6E-409C-BE32-E72D297353CC}">
              <c16:uniqueId val="{00000008-2173-490F-846E-A422EF49C42A}"/>
            </c:ext>
          </c:extLst>
        </c:ser>
        <c:ser>
          <c:idx val="5"/>
          <c:order val="5"/>
          <c:tx>
            <c:strRef>
              <c:f>学校問題!$B$9</c:f>
              <c:strCache>
                <c:ptCount val="1"/>
                <c:pt idx="0">
                  <c:v>その他学友との不和</c:v>
                </c:pt>
              </c:strCache>
            </c:strRef>
          </c:tx>
          <c:spPr>
            <a:pattFill prst="narVert">
              <a:fgClr>
                <a:srgbClr val="00B050"/>
              </a:fgClr>
              <a:bgClr>
                <a:schemeClr val="bg1"/>
              </a:bgClr>
            </a:patt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9-2173-490F-846E-A422EF49C42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学校問題!$C$3:$D$3</c:f>
              <c:strCache>
                <c:ptCount val="2"/>
                <c:pt idx="0">
                  <c:v>男性</c:v>
                </c:pt>
                <c:pt idx="1">
                  <c:v>女性</c:v>
                </c:pt>
              </c:strCache>
            </c:strRef>
          </c:cat>
          <c:val>
            <c:numRef>
              <c:f>学校問題!$C$9:$D$9</c:f>
              <c:numCache>
                <c:formatCode>General</c:formatCode>
                <c:ptCount val="2"/>
                <c:pt idx="0">
                  <c:v>1</c:v>
                </c:pt>
                <c:pt idx="1">
                  <c:v>0</c:v>
                </c:pt>
              </c:numCache>
            </c:numRef>
          </c:val>
          <c:extLst>
            <c:ext xmlns:c16="http://schemas.microsoft.com/office/drawing/2014/chart" uri="{C3380CC4-5D6E-409C-BE32-E72D297353CC}">
              <c16:uniqueId val="{0000000A-2173-490F-846E-A422EF49C42A}"/>
            </c:ext>
          </c:extLst>
        </c:ser>
        <c:ser>
          <c:idx val="6"/>
          <c:order val="6"/>
          <c:tx>
            <c:strRef>
              <c:f>学校問題!$B$10</c:f>
              <c:strCache>
                <c:ptCount val="1"/>
                <c:pt idx="0">
                  <c:v>その他</c:v>
                </c:pt>
              </c:strCache>
            </c:strRef>
          </c:tx>
          <c:spPr>
            <a:pattFill prst="narHorz">
              <a:fgClr>
                <a:schemeClr val="accent2">
                  <a:lumMod val="50000"/>
                </a:schemeClr>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学校問題!$C$3:$D$3</c:f>
              <c:strCache>
                <c:ptCount val="2"/>
                <c:pt idx="0">
                  <c:v>男性</c:v>
                </c:pt>
                <c:pt idx="1">
                  <c:v>女性</c:v>
                </c:pt>
              </c:strCache>
            </c:strRef>
          </c:cat>
          <c:val>
            <c:numRef>
              <c:f>学校問題!$C$10:$D$10</c:f>
              <c:numCache>
                <c:formatCode>General</c:formatCode>
                <c:ptCount val="2"/>
                <c:pt idx="0">
                  <c:v>-1</c:v>
                </c:pt>
                <c:pt idx="1">
                  <c:v>3</c:v>
                </c:pt>
              </c:numCache>
            </c:numRef>
          </c:val>
          <c:extLst>
            <c:ext xmlns:c16="http://schemas.microsoft.com/office/drawing/2014/chart" uri="{C3380CC4-5D6E-409C-BE32-E72D297353CC}">
              <c16:uniqueId val="{0000000B-2173-490F-846E-A422EF49C42A}"/>
            </c:ext>
          </c:extLst>
        </c:ser>
        <c:dLbls>
          <c:showLegendKey val="0"/>
          <c:showVal val="0"/>
          <c:showCatName val="0"/>
          <c:showSerName val="0"/>
          <c:showPercent val="0"/>
          <c:showBubbleSize val="0"/>
        </c:dLbls>
        <c:gapWidth val="150"/>
        <c:overlap val="100"/>
        <c:axId val="798689792"/>
        <c:axId val="798684800"/>
      </c:barChart>
      <c:catAx>
        <c:axId val="798689792"/>
        <c:scaling>
          <c:orientation val="minMax"/>
        </c:scaling>
        <c:delete val="1"/>
        <c:axPos val="b"/>
        <c:numFmt formatCode="General" sourceLinked="1"/>
        <c:majorTickMark val="none"/>
        <c:minorTickMark val="none"/>
        <c:tickLblPos val="nextTo"/>
        <c:crossAx val="798684800"/>
        <c:crosses val="autoZero"/>
        <c:auto val="1"/>
        <c:lblAlgn val="ctr"/>
        <c:lblOffset val="100"/>
        <c:noMultiLvlLbl val="0"/>
      </c:catAx>
      <c:valAx>
        <c:axId val="798684800"/>
        <c:scaling>
          <c:orientation val="minMax"/>
          <c:max val="7"/>
          <c:min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798689792"/>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r>
              <a:rPr lang="ja-JP" altLang="en-US" sz="1000" dirty="0">
                <a:latin typeface="ＭＳ Ｐゴシック" panose="020B0600070205080204" pitchFamily="50" charset="-128"/>
                <a:ea typeface="ＭＳ Ｐゴシック" panose="020B0600070205080204" pitchFamily="50" charset="-128"/>
              </a:rPr>
              <a:t>女性</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barChart>
        <c:barDir val="col"/>
        <c:grouping val="stacked"/>
        <c:varyColors val="0"/>
        <c:ser>
          <c:idx val="0"/>
          <c:order val="0"/>
          <c:tx>
            <c:strRef>
              <c:f>学校問題!$B$32</c:f>
              <c:strCache>
                <c:ptCount val="1"/>
                <c:pt idx="0">
                  <c:v>入試に関する悩み</c:v>
                </c:pt>
              </c:strCache>
            </c:strRef>
          </c:tx>
          <c:spPr>
            <a:solidFill>
              <a:schemeClr val="accent1">
                <a:lumMod val="60000"/>
                <a:lumOff val="40000"/>
              </a:schemeClr>
            </a:solidFill>
            <a:ln>
              <a:noFill/>
            </a:ln>
            <a:effectLst/>
          </c:spPr>
          <c:invertIfNegative val="0"/>
          <c:val>
            <c:numRef>
              <c:f>学校問題!$C$32:$J$32</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0-A187-499E-B8BB-B797BFB56BEE}"/>
            </c:ext>
          </c:extLst>
        </c:ser>
        <c:ser>
          <c:idx val="1"/>
          <c:order val="1"/>
          <c:tx>
            <c:strRef>
              <c:f>学校問題!$B$33</c:f>
              <c:strCache>
                <c:ptCount val="1"/>
                <c:pt idx="0">
                  <c:v>その他進路に関する悩み</c:v>
                </c:pt>
              </c:strCache>
            </c:strRef>
          </c:tx>
          <c:spPr>
            <a:pattFill prst="smGrid">
              <a:fgClr>
                <a:schemeClr val="accent2"/>
              </a:fgClr>
              <a:bgClr>
                <a:schemeClr val="bg1"/>
              </a:bgClr>
            </a:patt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A187-499E-B8BB-B797BFB56BEE}"/>
                </c:ext>
              </c:extLst>
            </c:dLbl>
            <c:dLbl>
              <c:idx val="2"/>
              <c:delete val="1"/>
              <c:extLst>
                <c:ext xmlns:c15="http://schemas.microsoft.com/office/drawing/2012/chart" uri="{CE6537A1-D6FC-4f65-9D91-7224C49458BB}"/>
                <c:ext xmlns:c16="http://schemas.microsoft.com/office/drawing/2014/chart" uri="{C3380CC4-5D6E-409C-BE32-E72D297353CC}">
                  <c16:uniqueId val="{00000002-A187-499E-B8BB-B797BFB56BEE}"/>
                </c:ext>
              </c:extLst>
            </c:dLbl>
            <c:dLbl>
              <c:idx val="3"/>
              <c:delete val="1"/>
              <c:extLst>
                <c:ext xmlns:c15="http://schemas.microsoft.com/office/drawing/2012/chart" uri="{CE6537A1-D6FC-4f65-9D91-7224C49458BB}"/>
                <c:ext xmlns:c16="http://schemas.microsoft.com/office/drawing/2014/chart" uri="{C3380CC4-5D6E-409C-BE32-E72D297353CC}">
                  <c16:uniqueId val="{00000003-A187-499E-B8BB-B797BFB56BEE}"/>
                </c:ext>
              </c:extLst>
            </c:dLbl>
            <c:dLbl>
              <c:idx val="4"/>
              <c:delete val="1"/>
              <c:extLst>
                <c:ext xmlns:c15="http://schemas.microsoft.com/office/drawing/2012/chart" uri="{CE6537A1-D6FC-4f65-9D91-7224C49458BB}"/>
                <c:ext xmlns:c16="http://schemas.microsoft.com/office/drawing/2014/chart" uri="{C3380CC4-5D6E-409C-BE32-E72D297353CC}">
                  <c16:uniqueId val="{00000004-A187-499E-B8BB-B797BFB56BEE}"/>
                </c:ext>
              </c:extLst>
            </c:dLbl>
            <c:dLbl>
              <c:idx val="5"/>
              <c:delete val="1"/>
              <c:extLst>
                <c:ext xmlns:c15="http://schemas.microsoft.com/office/drawing/2012/chart" uri="{CE6537A1-D6FC-4f65-9D91-7224C49458BB}"/>
                <c:ext xmlns:c16="http://schemas.microsoft.com/office/drawing/2014/chart" uri="{C3380CC4-5D6E-409C-BE32-E72D297353CC}">
                  <c16:uniqueId val="{00000005-A187-499E-B8BB-B797BFB56BEE}"/>
                </c:ext>
              </c:extLst>
            </c:dLbl>
            <c:dLbl>
              <c:idx val="6"/>
              <c:delete val="1"/>
              <c:extLst>
                <c:ext xmlns:c15="http://schemas.microsoft.com/office/drawing/2012/chart" uri="{CE6537A1-D6FC-4f65-9D91-7224C49458BB}"/>
                <c:ext xmlns:c16="http://schemas.microsoft.com/office/drawing/2014/chart" uri="{C3380CC4-5D6E-409C-BE32-E72D297353CC}">
                  <c16:uniqueId val="{00000006-A187-499E-B8BB-B797BFB56BEE}"/>
                </c:ext>
              </c:extLst>
            </c:dLbl>
            <c:dLbl>
              <c:idx val="7"/>
              <c:delete val="1"/>
              <c:extLst>
                <c:ext xmlns:c15="http://schemas.microsoft.com/office/drawing/2012/chart" uri="{CE6537A1-D6FC-4f65-9D91-7224C49458BB}"/>
                <c:ext xmlns:c16="http://schemas.microsoft.com/office/drawing/2014/chart" uri="{C3380CC4-5D6E-409C-BE32-E72D297353CC}">
                  <c16:uniqueId val="{00000007-A187-499E-B8BB-B797BFB56BE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学校問題!$C$33:$J$33</c:f>
              <c:numCache>
                <c:formatCode>0</c:formatCode>
                <c:ptCount val="8"/>
                <c:pt idx="0">
                  <c:v>1.2</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8-A187-499E-B8BB-B797BFB56BEE}"/>
            </c:ext>
          </c:extLst>
        </c:ser>
        <c:ser>
          <c:idx val="2"/>
          <c:order val="2"/>
          <c:tx>
            <c:strRef>
              <c:f>学校問題!$B$34</c:f>
              <c:strCache>
                <c:ptCount val="1"/>
                <c:pt idx="0">
                  <c:v>学業不振</c:v>
                </c:pt>
              </c:strCache>
            </c:strRef>
          </c:tx>
          <c:spPr>
            <a:pattFill prst="smCheck">
              <a:fgClr>
                <a:schemeClr val="accent3"/>
              </a:fgClr>
              <a:bgClr>
                <a:schemeClr val="bg1"/>
              </a:bgClr>
            </a:patt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9-A187-499E-B8BB-B797BFB56BEE}"/>
                </c:ext>
              </c:extLst>
            </c:dLbl>
            <c:dLbl>
              <c:idx val="3"/>
              <c:delete val="1"/>
              <c:extLst>
                <c:ext xmlns:c15="http://schemas.microsoft.com/office/drawing/2012/chart" uri="{CE6537A1-D6FC-4f65-9D91-7224C49458BB}"/>
                <c:ext xmlns:c16="http://schemas.microsoft.com/office/drawing/2014/chart" uri="{C3380CC4-5D6E-409C-BE32-E72D297353CC}">
                  <c16:uniqueId val="{0000000A-A187-499E-B8BB-B797BFB56BEE}"/>
                </c:ext>
              </c:extLst>
            </c:dLbl>
            <c:dLbl>
              <c:idx val="4"/>
              <c:delete val="1"/>
              <c:extLst>
                <c:ext xmlns:c15="http://schemas.microsoft.com/office/drawing/2012/chart" uri="{CE6537A1-D6FC-4f65-9D91-7224C49458BB}"/>
                <c:ext xmlns:c16="http://schemas.microsoft.com/office/drawing/2014/chart" uri="{C3380CC4-5D6E-409C-BE32-E72D297353CC}">
                  <c16:uniqueId val="{0000000B-A187-499E-B8BB-B797BFB56BEE}"/>
                </c:ext>
              </c:extLst>
            </c:dLbl>
            <c:dLbl>
              <c:idx val="5"/>
              <c:delete val="1"/>
              <c:extLst>
                <c:ext xmlns:c15="http://schemas.microsoft.com/office/drawing/2012/chart" uri="{CE6537A1-D6FC-4f65-9D91-7224C49458BB}"/>
                <c:ext xmlns:c16="http://schemas.microsoft.com/office/drawing/2014/chart" uri="{C3380CC4-5D6E-409C-BE32-E72D297353CC}">
                  <c16:uniqueId val="{0000000C-A187-499E-B8BB-B797BFB56BEE}"/>
                </c:ext>
              </c:extLst>
            </c:dLbl>
            <c:dLbl>
              <c:idx val="6"/>
              <c:delete val="1"/>
              <c:extLst>
                <c:ext xmlns:c15="http://schemas.microsoft.com/office/drawing/2012/chart" uri="{CE6537A1-D6FC-4f65-9D91-7224C49458BB}"/>
                <c:ext xmlns:c16="http://schemas.microsoft.com/office/drawing/2014/chart" uri="{C3380CC4-5D6E-409C-BE32-E72D297353CC}">
                  <c16:uniqueId val="{0000000D-A187-499E-B8BB-B797BFB56BEE}"/>
                </c:ext>
              </c:extLst>
            </c:dLbl>
            <c:dLbl>
              <c:idx val="7"/>
              <c:delete val="1"/>
              <c:extLst>
                <c:ext xmlns:c15="http://schemas.microsoft.com/office/drawing/2012/chart" uri="{CE6537A1-D6FC-4f65-9D91-7224C49458BB}"/>
                <c:ext xmlns:c16="http://schemas.microsoft.com/office/drawing/2014/chart" uri="{C3380CC4-5D6E-409C-BE32-E72D297353CC}">
                  <c16:uniqueId val="{0000000E-A187-499E-B8BB-B797BFB56BE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学校問題!$C$34:$J$34</c:f>
              <c:numCache>
                <c:formatCode>0</c:formatCode>
                <c:ptCount val="8"/>
                <c:pt idx="0">
                  <c:v>1.6</c:v>
                </c:pt>
                <c:pt idx="1">
                  <c:v>0</c:v>
                </c:pt>
                <c:pt idx="2">
                  <c:v>-0.6</c:v>
                </c:pt>
                <c:pt idx="3">
                  <c:v>0</c:v>
                </c:pt>
                <c:pt idx="4">
                  <c:v>0</c:v>
                </c:pt>
                <c:pt idx="5">
                  <c:v>0</c:v>
                </c:pt>
                <c:pt idx="6">
                  <c:v>0</c:v>
                </c:pt>
                <c:pt idx="7">
                  <c:v>0</c:v>
                </c:pt>
              </c:numCache>
            </c:numRef>
          </c:val>
          <c:extLst>
            <c:ext xmlns:c16="http://schemas.microsoft.com/office/drawing/2014/chart" uri="{C3380CC4-5D6E-409C-BE32-E72D297353CC}">
              <c16:uniqueId val="{0000000F-A187-499E-B8BB-B797BFB56BEE}"/>
            </c:ext>
          </c:extLst>
        </c:ser>
        <c:ser>
          <c:idx val="3"/>
          <c:order val="3"/>
          <c:tx>
            <c:strRef>
              <c:f>学校問題!$B$35</c:f>
              <c:strCache>
                <c:ptCount val="1"/>
                <c:pt idx="0">
                  <c:v>教師との人間関係</c:v>
                </c:pt>
              </c:strCache>
            </c:strRef>
          </c:tx>
          <c:spPr>
            <a:pattFill prst="dkUpDiag">
              <a:fgClr>
                <a:srgbClr val="FFC000"/>
              </a:fgClr>
              <a:bgClr>
                <a:schemeClr val="bg1"/>
              </a:bgClr>
            </a:patt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10-A187-499E-B8BB-B797BFB56BEE}"/>
                </c:ext>
              </c:extLst>
            </c:dLbl>
            <c:dLbl>
              <c:idx val="2"/>
              <c:delete val="1"/>
              <c:extLst>
                <c:ext xmlns:c15="http://schemas.microsoft.com/office/drawing/2012/chart" uri="{CE6537A1-D6FC-4f65-9D91-7224C49458BB}"/>
                <c:ext xmlns:c16="http://schemas.microsoft.com/office/drawing/2014/chart" uri="{C3380CC4-5D6E-409C-BE32-E72D297353CC}">
                  <c16:uniqueId val="{00000011-A187-499E-B8BB-B797BFB56BEE}"/>
                </c:ext>
              </c:extLst>
            </c:dLbl>
            <c:dLbl>
              <c:idx val="3"/>
              <c:delete val="1"/>
              <c:extLst>
                <c:ext xmlns:c15="http://schemas.microsoft.com/office/drawing/2012/chart" uri="{CE6537A1-D6FC-4f65-9D91-7224C49458BB}"/>
                <c:ext xmlns:c16="http://schemas.microsoft.com/office/drawing/2014/chart" uri="{C3380CC4-5D6E-409C-BE32-E72D297353CC}">
                  <c16:uniqueId val="{00000012-A187-499E-B8BB-B797BFB56BEE}"/>
                </c:ext>
              </c:extLst>
            </c:dLbl>
            <c:dLbl>
              <c:idx val="4"/>
              <c:delete val="1"/>
              <c:extLst>
                <c:ext xmlns:c15="http://schemas.microsoft.com/office/drawing/2012/chart" uri="{CE6537A1-D6FC-4f65-9D91-7224C49458BB}"/>
                <c:ext xmlns:c16="http://schemas.microsoft.com/office/drawing/2014/chart" uri="{C3380CC4-5D6E-409C-BE32-E72D297353CC}">
                  <c16:uniqueId val="{00000013-A187-499E-B8BB-B797BFB56BEE}"/>
                </c:ext>
              </c:extLst>
            </c:dLbl>
            <c:dLbl>
              <c:idx val="5"/>
              <c:delete val="1"/>
              <c:extLst>
                <c:ext xmlns:c15="http://schemas.microsoft.com/office/drawing/2012/chart" uri="{CE6537A1-D6FC-4f65-9D91-7224C49458BB}"/>
                <c:ext xmlns:c16="http://schemas.microsoft.com/office/drawing/2014/chart" uri="{C3380CC4-5D6E-409C-BE32-E72D297353CC}">
                  <c16:uniqueId val="{00000014-A187-499E-B8BB-B797BFB56BEE}"/>
                </c:ext>
              </c:extLst>
            </c:dLbl>
            <c:dLbl>
              <c:idx val="6"/>
              <c:delete val="1"/>
              <c:extLst>
                <c:ext xmlns:c15="http://schemas.microsoft.com/office/drawing/2012/chart" uri="{CE6537A1-D6FC-4f65-9D91-7224C49458BB}"/>
                <c:ext xmlns:c16="http://schemas.microsoft.com/office/drawing/2014/chart" uri="{C3380CC4-5D6E-409C-BE32-E72D297353CC}">
                  <c16:uniqueId val="{00000015-A187-499E-B8BB-B797BFB56BEE}"/>
                </c:ext>
              </c:extLst>
            </c:dLbl>
            <c:dLbl>
              <c:idx val="7"/>
              <c:delete val="1"/>
              <c:extLst>
                <c:ext xmlns:c15="http://schemas.microsoft.com/office/drawing/2012/chart" uri="{CE6537A1-D6FC-4f65-9D91-7224C49458BB}"/>
                <c:ext xmlns:c16="http://schemas.microsoft.com/office/drawing/2014/chart" uri="{C3380CC4-5D6E-409C-BE32-E72D297353CC}">
                  <c16:uniqueId val="{00000016-A187-499E-B8BB-B797BFB56BE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学校問題!$C$35:$J$35</c:f>
              <c:numCache>
                <c:formatCode>0</c:formatCode>
                <c:ptCount val="8"/>
                <c:pt idx="0">
                  <c:v>0.8</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17-A187-499E-B8BB-B797BFB56BEE}"/>
            </c:ext>
          </c:extLst>
        </c:ser>
        <c:ser>
          <c:idx val="4"/>
          <c:order val="4"/>
          <c:tx>
            <c:strRef>
              <c:f>学校問題!$B$36</c:f>
              <c:strCache>
                <c:ptCount val="1"/>
                <c:pt idx="0">
                  <c:v>いじめ</c:v>
                </c:pt>
              </c:strCache>
            </c:strRef>
          </c:tx>
          <c:spPr>
            <a:pattFill prst="zigZag">
              <a:fgClr>
                <a:schemeClr val="accent5"/>
              </a:fgClr>
              <a:bgClr>
                <a:schemeClr val="bg1"/>
              </a:bgClr>
            </a:pattFill>
            <a:ln>
              <a:noFill/>
            </a:ln>
            <a:effectLst/>
          </c:spPr>
          <c:invertIfNegative val="0"/>
          <c:val>
            <c:numRef>
              <c:f>学校問題!$C$36:$J$36</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18-A187-499E-B8BB-B797BFB56BEE}"/>
            </c:ext>
          </c:extLst>
        </c:ser>
        <c:ser>
          <c:idx val="5"/>
          <c:order val="5"/>
          <c:tx>
            <c:strRef>
              <c:f>学校問題!$B$37</c:f>
              <c:strCache>
                <c:ptCount val="1"/>
                <c:pt idx="0">
                  <c:v>その他学友との不和</c:v>
                </c:pt>
              </c:strCache>
            </c:strRef>
          </c:tx>
          <c:spPr>
            <a:pattFill prst="narVert">
              <a:fgClr>
                <a:schemeClr val="accent6"/>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9-A187-499E-B8BB-B797BFB56BEE}"/>
                </c:ext>
              </c:extLst>
            </c:dLbl>
            <c:dLbl>
              <c:idx val="2"/>
              <c:delete val="1"/>
              <c:extLst>
                <c:ext xmlns:c15="http://schemas.microsoft.com/office/drawing/2012/chart" uri="{CE6537A1-D6FC-4f65-9D91-7224C49458BB}"/>
                <c:ext xmlns:c16="http://schemas.microsoft.com/office/drawing/2014/chart" uri="{C3380CC4-5D6E-409C-BE32-E72D297353CC}">
                  <c16:uniqueId val="{0000001A-A187-499E-B8BB-B797BFB56BEE}"/>
                </c:ext>
              </c:extLst>
            </c:dLbl>
            <c:dLbl>
              <c:idx val="3"/>
              <c:delete val="1"/>
              <c:extLst>
                <c:ext xmlns:c15="http://schemas.microsoft.com/office/drawing/2012/chart" uri="{CE6537A1-D6FC-4f65-9D91-7224C49458BB}"/>
                <c:ext xmlns:c16="http://schemas.microsoft.com/office/drawing/2014/chart" uri="{C3380CC4-5D6E-409C-BE32-E72D297353CC}">
                  <c16:uniqueId val="{0000001B-A187-499E-B8BB-B797BFB56BEE}"/>
                </c:ext>
              </c:extLst>
            </c:dLbl>
            <c:dLbl>
              <c:idx val="4"/>
              <c:delete val="1"/>
              <c:extLst>
                <c:ext xmlns:c15="http://schemas.microsoft.com/office/drawing/2012/chart" uri="{CE6537A1-D6FC-4f65-9D91-7224C49458BB}"/>
                <c:ext xmlns:c16="http://schemas.microsoft.com/office/drawing/2014/chart" uri="{C3380CC4-5D6E-409C-BE32-E72D297353CC}">
                  <c16:uniqueId val="{0000001C-A187-499E-B8BB-B797BFB56BEE}"/>
                </c:ext>
              </c:extLst>
            </c:dLbl>
            <c:dLbl>
              <c:idx val="5"/>
              <c:delete val="1"/>
              <c:extLst>
                <c:ext xmlns:c15="http://schemas.microsoft.com/office/drawing/2012/chart" uri="{CE6537A1-D6FC-4f65-9D91-7224C49458BB}"/>
                <c:ext xmlns:c16="http://schemas.microsoft.com/office/drawing/2014/chart" uri="{C3380CC4-5D6E-409C-BE32-E72D297353CC}">
                  <c16:uniqueId val="{0000001D-A187-499E-B8BB-B797BFB56BEE}"/>
                </c:ext>
              </c:extLst>
            </c:dLbl>
            <c:dLbl>
              <c:idx val="6"/>
              <c:delete val="1"/>
              <c:extLst>
                <c:ext xmlns:c15="http://schemas.microsoft.com/office/drawing/2012/chart" uri="{CE6537A1-D6FC-4f65-9D91-7224C49458BB}"/>
                <c:ext xmlns:c16="http://schemas.microsoft.com/office/drawing/2014/chart" uri="{C3380CC4-5D6E-409C-BE32-E72D297353CC}">
                  <c16:uniqueId val="{0000001E-A187-499E-B8BB-B797BFB56BEE}"/>
                </c:ext>
              </c:extLst>
            </c:dLbl>
            <c:dLbl>
              <c:idx val="7"/>
              <c:delete val="1"/>
              <c:extLst>
                <c:ext xmlns:c15="http://schemas.microsoft.com/office/drawing/2012/chart" uri="{CE6537A1-D6FC-4f65-9D91-7224C49458BB}"/>
                <c:ext xmlns:c16="http://schemas.microsoft.com/office/drawing/2014/chart" uri="{C3380CC4-5D6E-409C-BE32-E72D297353CC}">
                  <c16:uniqueId val="{0000001F-A187-499E-B8BB-B797BFB56BE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学校問題!$C$37:$J$37</c:f>
              <c:numCache>
                <c:formatCode>0</c:formatCode>
                <c:ptCount val="8"/>
                <c:pt idx="0">
                  <c:v>0</c:v>
                </c:pt>
                <c:pt idx="1">
                  <c:v>0.6</c:v>
                </c:pt>
                <c:pt idx="2">
                  <c:v>0</c:v>
                </c:pt>
                <c:pt idx="3">
                  <c:v>0</c:v>
                </c:pt>
                <c:pt idx="4">
                  <c:v>0</c:v>
                </c:pt>
                <c:pt idx="5">
                  <c:v>0</c:v>
                </c:pt>
                <c:pt idx="6">
                  <c:v>0</c:v>
                </c:pt>
                <c:pt idx="7">
                  <c:v>0</c:v>
                </c:pt>
              </c:numCache>
            </c:numRef>
          </c:val>
          <c:extLst>
            <c:ext xmlns:c16="http://schemas.microsoft.com/office/drawing/2014/chart" uri="{C3380CC4-5D6E-409C-BE32-E72D297353CC}">
              <c16:uniqueId val="{00000020-A187-499E-B8BB-B797BFB56BEE}"/>
            </c:ext>
          </c:extLst>
        </c:ser>
        <c:ser>
          <c:idx val="6"/>
          <c:order val="6"/>
          <c:tx>
            <c:strRef>
              <c:f>学校問題!$B$38</c:f>
              <c:strCache>
                <c:ptCount val="1"/>
                <c:pt idx="0">
                  <c:v>その他</c:v>
                </c:pt>
              </c:strCache>
            </c:strRef>
          </c:tx>
          <c:spPr>
            <a:pattFill prst="narHorz">
              <a:fgClr>
                <a:schemeClr val="accent2">
                  <a:lumMod val="50000"/>
                </a:schemeClr>
              </a:fgClr>
              <a:bgClr>
                <a:schemeClr val="bg1"/>
              </a:bgClr>
            </a:patt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21-A187-499E-B8BB-B797BFB56BEE}"/>
                </c:ext>
              </c:extLst>
            </c:dLbl>
            <c:dLbl>
              <c:idx val="2"/>
              <c:delete val="1"/>
              <c:extLst>
                <c:ext xmlns:c15="http://schemas.microsoft.com/office/drawing/2012/chart" uri="{CE6537A1-D6FC-4f65-9D91-7224C49458BB}"/>
                <c:ext xmlns:c16="http://schemas.microsoft.com/office/drawing/2014/chart" uri="{C3380CC4-5D6E-409C-BE32-E72D297353CC}">
                  <c16:uniqueId val="{00000022-A187-499E-B8BB-B797BFB56BEE}"/>
                </c:ext>
              </c:extLst>
            </c:dLbl>
            <c:dLbl>
              <c:idx val="4"/>
              <c:delete val="1"/>
              <c:extLst>
                <c:ext xmlns:c15="http://schemas.microsoft.com/office/drawing/2012/chart" uri="{CE6537A1-D6FC-4f65-9D91-7224C49458BB}"/>
                <c:ext xmlns:c16="http://schemas.microsoft.com/office/drawing/2014/chart" uri="{C3380CC4-5D6E-409C-BE32-E72D297353CC}">
                  <c16:uniqueId val="{00000023-A187-499E-B8BB-B797BFB56BEE}"/>
                </c:ext>
              </c:extLst>
            </c:dLbl>
            <c:dLbl>
              <c:idx val="5"/>
              <c:delete val="1"/>
              <c:extLst>
                <c:ext xmlns:c15="http://schemas.microsoft.com/office/drawing/2012/chart" uri="{CE6537A1-D6FC-4f65-9D91-7224C49458BB}"/>
                <c:ext xmlns:c16="http://schemas.microsoft.com/office/drawing/2014/chart" uri="{C3380CC4-5D6E-409C-BE32-E72D297353CC}">
                  <c16:uniqueId val="{00000024-A187-499E-B8BB-B797BFB56BEE}"/>
                </c:ext>
              </c:extLst>
            </c:dLbl>
            <c:dLbl>
              <c:idx val="6"/>
              <c:delete val="1"/>
              <c:extLst>
                <c:ext xmlns:c15="http://schemas.microsoft.com/office/drawing/2012/chart" uri="{CE6537A1-D6FC-4f65-9D91-7224C49458BB}"/>
                <c:ext xmlns:c16="http://schemas.microsoft.com/office/drawing/2014/chart" uri="{C3380CC4-5D6E-409C-BE32-E72D297353CC}">
                  <c16:uniqueId val="{00000025-A187-499E-B8BB-B797BFB56BEE}"/>
                </c:ext>
              </c:extLst>
            </c:dLbl>
            <c:dLbl>
              <c:idx val="7"/>
              <c:delete val="1"/>
              <c:extLst>
                <c:ext xmlns:c15="http://schemas.microsoft.com/office/drawing/2012/chart" uri="{CE6537A1-D6FC-4f65-9D91-7224C49458BB}"/>
                <c:ext xmlns:c16="http://schemas.microsoft.com/office/drawing/2014/chart" uri="{C3380CC4-5D6E-409C-BE32-E72D297353CC}">
                  <c16:uniqueId val="{00000026-A187-499E-B8BB-B797BFB56BE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学校問題!$C$38:$J$38</c:f>
              <c:numCache>
                <c:formatCode>0</c:formatCode>
                <c:ptCount val="8"/>
                <c:pt idx="0">
                  <c:v>2</c:v>
                </c:pt>
                <c:pt idx="1">
                  <c:v>0</c:v>
                </c:pt>
                <c:pt idx="2">
                  <c:v>0</c:v>
                </c:pt>
                <c:pt idx="3">
                  <c:v>1</c:v>
                </c:pt>
                <c:pt idx="4">
                  <c:v>0</c:v>
                </c:pt>
                <c:pt idx="5">
                  <c:v>0</c:v>
                </c:pt>
                <c:pt idx="6">
                  <c:v>0</c:v>
                </c:pt>
                <c:pt idx="7">
                  <c:v>0</c:v>
                </c:pt>
              </c:numCache>
            </c:numRef>
          </c:val>
          <c:extLst>
            <c:ext xmlns:c16="http://schemas.microsoft.com/office/drawing/2014/chart" uri="{C3380CC4-5D6E-409C-BE32-E72D297353CC}">
              <c16:uniqueId val="{00000027-A187-499E-B8BB-B797BFB56BEE}"/>
            </c:ext>
          </c:extLst>
        </c:ser>
        <c:dLbls>
          <c:showLegendKey val="0"/>
          <c:showVal val="0"/>
          <c:showCatName val="0"/>
          <c:showSerName val="0"/>
          <c:showPercent val="0"/>
          <c:showBubbleSize val="0"/>
        </c:dLbls>
        <c:gapWidth val="150"/>
        <c:overlap val="100"/>
        <c:axId val="1206498623"/>
        <c:axId val="1206503199"/>
      </c:barChart>
      <c:catAx>
        <c:axId val="1206498623"/>
        <c:scaling>
          <c:orientation val="minMax"/>
        </c:scaling>
        <c:delete val="1"/>
        <c:axPos val="b"/>
        <c:numFmt formatCode="General" sourceLinked="1"/>
        <c:majorTickMark val="none"/>
        <c:minorTickMark val="none"/>
        <c:tickLblPos val="nextTo"/>
        <c:crossAx val="1206503199"/>
        <c:crosses val="autoZero"/>
        <c:auto val="1"/>
        <c:lblAlgn val="ctr"/>
        <c:lblOffset val="100"/>
        <c:noMultiLvlLbl val="0"/>
      </c:catAx>
      <c:valAx>
        <c:axId val="1206503199"/>
        <c:scaling>
          <c:orientation val="minMax"/>
          <c:max val="8"/>
          <c:min val="-2"/>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206498623"/>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r>
              <a:rPr lang="ja-JP" altLang="en-US" sz="1000" dirty="0">
                <a:latin typeface="ＭＳ Ｐゴシック" panose="020B0600070205080204" pitchFamily="50" charset="-128"/>
                <a:ea typeface="ＭＳ Ｐゴシック" panose="020B0600070205080204" pitchFamily="50" charset="-128"/>
              </a:rPr>
              <a:t>男性</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barChart>
        <c:barDir val="col"/>
        <c:grouping val="stacked"/>
        <c:varyColors val="0"/>
        <c:ser>
          <c:idx val="0"/>
          <c:order val="0"/>
          <c:tx>
            <c:strRef>
              <c:f>学校問題!$B$18</c:f>
              <c:strCache>
                <c:ptCount val="1"/>
                <c:pt idx="0">
                  <c:v>入試に関する悩み</c:v>
                </c:pt>
              </c:strCache>
            </c:strRef>
          </c:tx>
          <c:spPr>
            <a:solidFill>
              <a:schemeClr val="accent1">
                <a:lumMod val="60000"/>
                <a:lumOff val="40000"/>
                <a:alpha val="99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6C37-429E-A0EC-D79C6CF25636}"/>
                </c:ext>
              </c:extLst>
            </c:dLbl>
            <c:dLbl>
              <c:idx val="2"/>
              <c:delete val="1"/>
              <c:extLst>
                <c:ext xmlns:c15="http://schemas.microsoft.com/office/drawing/2012/chart" uri="{CE6537A1-D6FC-4f65-9D91-7224C49458BB}"/>
                <c:ext xmlns:c16="http://schemas.microsoft.com/office/drawing/2014/chart" uri="{C3380CC4-5D6E-409C-BE32-E72D297353CC}">
                  <c16:uniqueId val="{00000001-6C37-429E-A0EC-D79C6CF25636}"/>
                </c:ext>
              </c:extLst>
            </c:dLbl>
            <c:dLbl>
              <c:idx val="3"/>
              <c:delete val="1"/>
              <c:extLst>
                <c:ext xmlns:c15="http://schemas.microsoft.com/office/drawing/2012/chart" uri="{CE6537A1-D6FC-4f65-9D91-7224C49458BB}"/>
                <c:ext xmlns:c16="http://schemas.microsoft.com/office/drawing/2014/chart" uri="{C3380CC4-5D6E-409C-BE32-E72D297353CC}">
                  <c16:uniqueId val="{00000002-6C37-429E-A0EC-D79C6CF25636}"/>
                </c:ext>
              </c:extLst>
            </c:dLbl>
            <c:dLbl>
              <c:idx val="4"/>
              <c:delete val="1"/>
              <c:extLst>
                <c:ext xmlns:c15="http://schemas.microsoft.com/office/drawing/2012/chart" uri="{CE6537A1-D6FC-4f65-9D91-7224C49458BB}"/>
                <c:ext xmlns:c16="http://schemas.microsoft.com/office/drawing/2014/chart" uri="{C3380CC4-5D6E-409C-BE32-E72D297353CC}">
                  <c16:uniqueId val="{00000003-6C37-429E-A0EC-D79C6CF25636}"/>
                </c:ext>
              </c:extLst>
            </c:dLbl>
            <c:dLbl>
              <c:idx val="5"/>
              <c:delete val="1"/>
              <c:extLst>
                <c:ext xmlns:c15="http://schemas.microsoft.com/office/drawing/2012/chart" uri="{CE6537A1-D6FC-4f65-9D91-7224C49458BB}"/>
                <c:ext xmlns:c16="http://schemas.microsoft.com/office/drawing/2014/chart" uri="{C3380CC4-5D6E-409C-BE32-E72D297353CC}">
                  <c16:uniqueId val="{00000004-6C37-429E-A0EC-D79C6CF25636}"/>
                </c:ext>
              </c:extLst>
            </c:dLbl>
            <c:dLbl>
              <c:idx val="6"/>
              <c:delete val="1"/>
              <c:extLst>
                <c:ext xmlns:c15="http://schemas.microsoft.com/office/drawing/2012/chart" uri="{CE6537A1-D6FC-4f65-9D91-7224C49458BB}"/>
                <c:ext xmlns:c16="http://schemas.microsoft.com/office/drawing/2014/chart" uri="{C3380CC4-5D6E-409C-BE32-E72D297353CC}">
                  <c16:uniqueId val="{00000005-6C37-429E-A0EC-D79C6CF25636}"/>
                </c:ext>
              </c:extLst>
            </c:dLbl>
            <c:dLbl>
              <c:idx val="7"/>
              <c:delete val="1"/>
              <c:extLst>
                <c:ext xmlns:c15="http://schemas.microsoft.com/office/drawing/2012/chart" uri="{CE6537A1-D6FC-4f65-9D91-7224C49458BB}"/>
                <c:ext xmlns:c16="http://schemas.microsoft.com/office/drawing/2014/chart" uri="{C3380CC4-5D6E-409C-BE32-E72D297353CC}">
                  <c16:uniqueId val="{00000006-6C37-429E-A0EC-D79C6CF2563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学校問題!$C$18:$J$18</c:f>
              <c:numCache>
                <c:formatCode>0</c:formatCode>
                <c:ptCount val="8"/>
                <c:pt idx="0">
                  <c:v>-0.60000000000000009</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7-6C37-429E-A0EC-D79C6CF25636}"/>
            </c:ext>
          </c:extLst>
        </c:ser>
        <c:ser>
          <c:idx val="1"/>
          <c:order val="1"/>
          <c:tx>
            <c:strRef>
              <c:f>学校問題!$B$19</c:f>
              <c:strCache>
                <c:ptCount val="1"/>
                <c:pt idx="0">
                  <c:v>その他進路に関する悩み</c:v>
                </c:pt>
              </c:strCache>
            </c:strRef>
          </c:tx>
          <c:spPr>
            <a:pattFill prst="smGrid">
              <a:fgClr>
                <a:schemeClr val="accent2"/>
              </a:fgClr>
              <a:bgClr>
                <a:schemeClr val="bg1"/>
              </a:bgClr>
            </a:patt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8-6C37-429E-A0EC-D79C6CF25636}"/>
                </c:ext>
              </c:extLst>
            </c:dLbl>
            <c:dLbl>
              <c:idx val="3"/>
              <c:delete val="1"/>
              <c:extLst>
                <c:ext xmlns:c15="http://schemas.microsoft.com/office/drawing/2012/chart" uri="{CE6537A1-D6FC-4f65-9D91-7224C49458BB}"/>
                <c:ext xmlns:c16="http://schemas.microsoft.com/office/drawing/2014/chart" uri="{C3380CC4-5D6E-409C-BE32-E72D297353CC}">
                  <c16:uniqueId val="{00000009-6C37-429E-A0EC-D79C6CF25636}"/>
                </c:ext>
              </c:extLst>
            </c:dLbl>
            <c:dLbl>
              <c:idx val="4"/>
              <c:delete val="1"/>
              <c:extLst>
                <c:ext xmlns:c15="http://schemas.microsoft.com/office/drawing/2012/chart" uri="{CE6537A1-D6FC-4f65-9D91-7224C49458BB}"/>
                <c:ext xmlns:c16="http://schemas.microsoft.com/office/drawing/2014/chart" uri="{C3380CC4-5D6E-409C-BE32-E72D297353CC}">
                  <c16:uniqueId val="{0000000A-6C37-429E-A0EC-D79C6CF25636}"/>
                </c:ext>
              </c:extLst>
            </c:dLbl>
            <c:dLbl>
              <c:idx val="5"/>
              <c:delete val="1"/>
              <c:extLst>
                <c:ext xmlns:c15="http://schemas.microsoft.com/office/drawing/2012/chart" uri="{CE6537A1-D6FC-4f65-9D91-7224C49458BB}"/>
                <c:ext xmlns:c16="http://schemas.microsoft.com/office/drawing/2014/chart" uri="{C3380CC4-5D6E-409C-BE32-E72D297353CC}">
                  <c16:uniqueId val="{0000000B-6C37-429E-A0EC-D79C6CF25636}"/>
                </c:ext>
              </c:extLst>
            </c:dLbl>
            <c:dLbl>
              <c:idx val="6"/>
              <c:delete val="1"/>
              <c:extLst>
                <c:ext xmlns:c15="http://schemas.microsoft.com/office/drawing/2012/chart" uri="{CE6537A1-D6FC-4f65-9D91-7224C49458BB}"/>
                <c:ext xmlns:c16="http://schemas.microsoft.com/office/drawing/2014/chart" uri="{C3380CC4-5D6E-409C-BE32-E72D297353CC}">
                  <c16:uniqueId val="{0000000C-6C37-429E-A0EC-D79C6CF25636}"/>
                </c:ext>
              </c:extLst>
            </c:dLbl>
            <c:dLbl>
              <c:idx val="7"/>
              <c:delete val="1"/>
              <c:extLst>
                <c:ext xmlns:c15="http://schemas.microsoft.com/office/drawing/2012/chart" uri="{CE6537A1-D6FC-4f65-9D91-7224C49458BB}"/>
                <c:ext xmlns:c16="http://schemas.microsoft.com/office/drawing/2014/chart" uri="{C3380CC4-5D6E-409C-BE32-E72D297353CC}">
                  <c16:uniqueId val="{0000000D-6C37-429E-A0EC-D79C6CF2563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学校問題!$C$19:$J$19</c:f>
              <c:numCache>
                <c:formatCode>0</c:formatCode>
                <c:ptCount val="8"/>
                <c:pt idx="0">
                  <c:v>2.4</c:v>
                </c:pt>
                <c:pt idx="1">
                  <c:v>-1.7999999999999998</c:v>
                </c:pt>
                <c:pt idx="2">
                  <c:v>0</c:v>
                </c:pt>
                <c:pt idx="3">
                  <c:v>0</c:v>
                </c:pt>
                <c:pt idx="4">
                  <c:v>0</c:v>
                </c:pt>
                <c:pt idx="5">
                  <c:v>0</c:v>
                </c:pt>
                <c:pt idx="6">
                  <c:v>0</c:v>
                </c:pt>
                <c:pt idx="7">
                  <c:v>0</c:v>
                </c:pt>
              </c:numCache>
            </c:numRef>
          </c:val>
          <c:extLst>
            <c:ext xmlns:c16="http://schemas.microsoft.com/office/drawing/2014/chart" uri="{C3380CC4-5D6E-409C-BE32-E72D297353CC}">
              <c16:uniqueId val="{0000000E-6C37-429E-A0EC-D79C6CF25636}"/>
            </c:ext>
          </c:extLst>
        </c:ser>
        <c:ser>
          <c:idx val="2"/>
          <c:order val="2"/>
          <c:tx>
            <c:strRef>
              <c:f>学校問題!$B$20</c:f>
              <c:strCache>
                <c:ptCount val="1"/>
                <c:pt idx="0">
                  <c:v>学業不振</c:v>
                </c:pt>
              </c:strCache>
            </c:strRef>
          </c:tx>
          <c:spPr>
            <a:pattFill prst="smCheck">
              <a:fgClr>
                <a:schemeClr val="accent3"/>
              </a:fgClr>
              <a:bgClr>
                <a:schemeClr val="bg1"/>
              </a:bgClr>
            </a:patt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F-6C37-429E-A0EC-D79C6CF25636}"/>
                </c:ext>
              </c:extLst>
            </c:dLbl>
            <c:dLbl>
              <c:idx val="2"/>
              <c:delete val="1"/>
              <c:extLst>
                <c:ext xmlns:c15="http://schemas.microsoft.com/office/drawing/2012/chart" uri="{CE6537A1-D6FC-4f65-9D91-7224C49458BB}"/>
                <c:ext xmlns:c16="http://schemas.microsoft.com/office/drawing/2014/chart" uri="{C3380CC4-5D6E-409C-BE32-E72D297353CC}">
                  <c16:uniqueId val="{00000010-6C37-429E-A0EC-D79C6CF25636}"/>
                </c:ext>
              </c:extLst>
            </c:dLbl>
            <c:dLbl>
              <c:idx val="3"/>
              <c:delete val="1"/>
              <c:extLst>
                <c:ext xmlns:c15="http://schemas.microsoft.com/office/drawing/2012/chart" uri="{CE6537A1-D6FC-4f65-9D91-7224C49458BB}"/>
                <c:ext xmlns:c16="http://schemas.microsoft.com/office/drawing/2014/chart" uri="{C3380CC4-5D6E-409C-BE32-E72D297353CC}">
                  <c16:uniqueId val="{00000011-6C37-429E-A0EC-D79C6CF25636}"/>
                </c:ext>
              </c:extLst>
            </c:dLbl>
            <c:dLbl>
              <c:idx val="4"/>
              <c:delete val="1"/>
              <c:extLst>
                <c:ext xmlns:c15="http://schemas.microsoft.com/office/drawing/2012/chart" uri="{CE6537A1-D6FC-4f65-9D91-7224C49458BB}"/>
                <c:ext xmlns:c16="http://schemas.microsoft.com/office/drawing/2014/chart" uri="{C3380CC4-5D6E-409C-BE32-E72D297353CC}">
                  <c16:uniqueId val="{00000012-6C37-429E-A0EC-D79C6CF25636}"/>
                </c:ext>
              </c:extLst>
            </c:dLbl>
            <c:dLbl>
              <c:idx val="5"/>
              <c:delete val="1"/>
              <c:extLst>
                <c:ext xmlns:c15="http://schemas.microsoft.com/office/drawing/2012/chart" uri="{CE6537A1-D6FC-4f65-9D91-7224C49458BB}"/>
                <c:ext xmlns:c16="http://schemas.microsoft.com/office/drawing/2014/chart" uri="{C3380CC4-5D6E-409C-BE32-E72D297353CC}">
                  <c16:uniqueId val="{00000013-6C37-429E-A0EC-D79C6CF25636}"/>
                </c:ext>
              </c:extLst>
            </c:dLbl>
            <c:dLbl>
              <c:idx val="6"/>
              <c:delete val="1"/>
              <c:extLst>
                <c:ext xmlns:c15="http://schemas.microsoft.com/office/drawing/2012/chart" uri="{CE6537A1-D6FC-4f65-9D91-7224C49458BB}"/>
                <c:ext xmlns:c16="http://schemas.microsoft.com/office/drawing/2014/chart" uri="{C3380CC4-5D6E-409C-BE32-E72D297353CC}">
                  <c16:uniqueId val="{00000014-6C37-429E-A0EC-D79C6CF25636}"/>
                </c:ext>
              </c:extLst>
            </c:dLbl>
            <c:dLbl>
              <c:idx val="7"/>
              <c:delete val="1"/>
              <c:extLst>
                <c:ext xmlns:c15="http://schemas.microsoft.com/office/drawing/2012/chart" uri="{CE6537A1-D6FC-4f65-9D91-7224C49458BB}"/>
                <c:ext xmlns:c16="http://schemas.microsoft.com/office/drawing/2014/chart" uri="{C3380CC4-5D6E-409C-BE32-E72D297353CC}">
                  <c16:uniqueId val="{00000015-6C37-429E-A0EC-D79C6CF2563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学校問題!$C$20:$J$20</c:f>
              <c:numCache>
                <c:formatCode>0</c:formatCode>
                <c:ptCount val="8"/>
                <c:pt idx="0">
                  <c:v>-0.60000000000000009</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16-6C37-429E-A0EC-D79C6CF25636}"/>
            </c:ext>
          </c:extLst>
        </c:ser>
        <c:ser>
          <c:idx val="3"/>
          <c:order val="3"/>
          <c:tx>
            <c:strRef>
              <c:f>学校問題!$B$21</c:f>
              <c:strCache>
                <c:ptCount val="1"/>
                <c:pt idx="0">
                  <c:v>教師との人間関係</c:v>
                </c:pt>
              </c:strCache>
            </c:strRef>
          </c:tx>
          <c:spPr>
            <a:pattFill prst="dkUpDiag">
              <a:fgClr>
                <a:srgbClr val="FFC000"/>
              </a:fgClr>
              <a:bgClr>
                <a:schemeClr val="bg1"/>
              </a:bgClr>
            </a:pattFill>
            <a:ln>
              <a:noFill/>
            </a:ln>
            <a:effectLst/>
          </c:spPr>
          <c:invertIfNegative val="0"/>
          <c:val>
            <c:numRef>
              <c:f>学校問題!$C$21:$J$21</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17-6C37-429E-A0EC-D79C6CF25636}"/>
            </c:ext>
          </c:extLst>
        </c:ser>
        <c:ser>
          <c:idx val="4"/>
          <c:order val="4"/>
          <c:tx>
            <c:strRef>
              <c:f>学校問題!$B$22</c:f>
              <c:strCache>
                <c:ptCount val="1"/>
                <c:pt idx="0">
                  <c:v>いじめ</c:v>
                </c:pt>
              </c:strCache>
            </c:strRef>
          </c:tx>
          <c:spPr>
            <a:pattFill prst="zigZag">
              <a:fgClr>
                <a:schemeClr val="accent5"/>
              </a:fgClr>
              <a:bgClr>
                <a:schemeClr val="bg1"/>
              </a:bgClr>
            </a:pattFill>
            <a:ln>
              <a:noFill/>
            </a:ln>
            <a:effectLst/>
          </c:spPr>
          <c:invertIfNegative val="0"/>
          <c:val>
            <c:numRef>
              <c:f>学校問題!$C$22:$J$22</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18-6C37-429E-A0EC-D79C6CF25636}"/>
            </c:ext>
          </c:extLst>
        </c:ser>
        <c:ser>
          <c:idx val="5"/>
          <c:order val="5"/>
          <c:tx>
            <c:strRef>
              <c:f>学校問題!$B$23</c:f>
              <c:strCache>
                <c:ptCount val="1"/>
                <c:pt idx="0">
                  <c:v>その他学友との不和</c:v>
                </c:pt>
              </c:strCache>
            </c:strRef>
          </c:tx>
          <c:spPr>
            <a:pattFill prst="narVert">
              <a:fgClr>
                <a:schemeClr val="accent6"/>
              </a:fgClr>
              <a:bgClr>
                <a:schemeClr val="bg1"/>
              </a:bgClr>
            </a:patt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19-6C37-429E-A0EC-D79C6CF25636}"/>
                </c:ext>
              </c:extLst>
            </c:dLbl>
            <c:dLbl>
              <c:idx val="2"/>
              <c:delete val="1"/>
              <c:extLst>
                <c:ext xmlns:c15="http://schemas.microsoft.com/office/drawing/2012/chart" uri="{CE6537A1-D6FC-4f65-9D91-7224C49458BB}"/>
                <c:ext xmlns:c16="http://schemas.microsoft.com/office/drawing/2014/chart" uri="{C3380CC4-5D6E-409C-BE32-E72D297353CC}">
                  <c16:uniqueId val="{0000001A-6C37-429E-A0EC-D79C6CF25636}"/>
                </c:ext>
              </c:extLst>
            </c:dLbl>
            <c:dLbl>
              <c:idx val="3"/>
              <c:delete val="1"/>
              <c:extLst>
                <c:ext xmlns:c15="http://schemas.microsoft.com/office/drawing/2012/chart" uri="{CE6537A1-D6FC-4f65-9D91-7224C49458BB}"/>
                <c:ext xmlns:c16="http://schemas.microsoft.com/office/drawing/2014/chart" uri="{C3380CC4-5D6E-409C-BE32-E72D297353CC}">
                  <c16:uniqueId val="{0000001B-6C37-429E-A0EC-D79C6CF25636}"/>
                </c:ext>
              </c:extLst>
            </c:dLbl>
            <c:dLbl>
              <c:idx val="4"/>
              <c:delete val="1"/>
              <c:extLst>
                <c:ext xmlns:c15="http://schemas.microsoft.com/office/drawing/2012/chart" uri="{CE6537A1-D6FC-4f65-9D91-7224C49458BB}"/>
                <c:ext xmlns:c16="http://schemas.microsoft.com/office/drawing/2014/chart" uri="{C3380CC4-5D6E-409C-BE32-E72D297353CC}">
                  <c16:uniqueId val="{0000001C-6C37-429E-A0EC-D79C6CF25636}"/>
                </c:ext>
              </c:extLst>
            </c:dLbl>
            <c:dLbl>
              <c:idx val="5"/>
              <c:delete val="1"/>
              <c:extLst>
                <c:ext xmlns:c15="http://schemas.microsoft.com/office/drawing/2012/chart" uri="{CE6537A1-D6FC-4f65-9D91-7224C49458BB}"/>
                <c:ext xmlns:c16="http://schemas.microsoft.com/office/drawing/2014/chart" uri="{C3380CC4-5D6E-409C-BE32-E72D297353CC}">
                  <c16:uniqueId val="{0000001D-6C37-429E-A0EC-D79C6CF25636}"/>
                </c:ext>
              </c:extLst>
            </c:dLbl>
            <c:dLbl>
              <c:idx val="6"/>
              <c:delete val="1"/>
              <c:extLst>
                <c:ext xmlns:c15="http://schemas.microsoft.com/office/drawing/2012/chart" uri="{CE6537A1-D6FC-4f65-9D91-7224C49458BB}"/>
                <c:ext xmlns:c16="http://schemas.microsoft.com/office/drawing/2014/chart" uri="{C3380CC4-5D6E-409C-BE32-E72D297353CC}">
                  <c16:uniqueId val="{0000001E-6C37-429E-A0EC-D79C6CF25636}"/>
                </c:ext>
              </c:extLst>
            </c:dLbl>
            <c:dLbl>
              <c:idx val="7"/>
              <c:delete val="1"/>
              <c:extLst>
                <c:ext xmlns:c15="http://schemas.microsoft.com/office/drawing/2012/chart" uri="{CE6537A1-D6FC-4f65-9D91-7224C49458BB}"/>
                <c:ext xmlns:c16="http://schemas.microsoft.com/office/drawing/2014/chart" uri="{C3380CC4-5D6E-409C-BE32-E72D297353CC}">
                  <c16:uniqueId val="{0000001F-6C37-429E-A0EC-D79C6CF2563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学校問題!$C$23:$J$23</c:f>
              <c:numCache>
                <c:formatCode>0</c:formatCode>
                <c:ptCount val="8"/>
                <c:pt idx="0">
                  <c:v>1</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20-6C37-429E-A0EC-D79C6CF25636}"/>
            </c:ext>
          </c:extLst>
        </c:ser>
        <c:ser>
          <c:idx val="6"/>
          <c:order val="6"/>
          <c:tx>
            <c:strRef>
              <c:f>学校問題!$B$24</c:f>
              <c:strCache>
                <c:ptCount val="1"/>
                <c:pt idx="0">
                  <c:v>その他</c:v>
                </c:pt>
              </c:strCache>
            </c:strRef>
          </c:tx>
          <c:spPr>
            <a:pattFill prst="narHorz">
              <a:fgClr>
                <a:schemeClr val="accent2">
                  <a:lumMod val="50000"/>
                </a:schemeClr>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21-6C37-429E-A0EC-D79C6CF25636}"/>
                </c:ext>
              </c:extLst>
            </c:dLbl>
            <c:dLbl>
              <c:idx val="2"/>
              <c:delete val="1"/>
              <c:extLst>
                <c:ext xmlns:c15="http://schemas.microsoft.com/office/drawing/2012/chart" uri="{CE6537A1-D6FC-4f65-9D91-7224C49458BB}"/>
                <c:ext xmlns:c16="http://schemas.microsoft.com/office/drawing/2014/chart" uri="{C3380CC4-5D6E-409C-BE32-E72D297353CC}">
                  <c16:uniqueId val="{00000022-6C37-429E-A0EC-D79C6CF25636}"/>
                </c:ext>
              </c:extLst>
            </c:dLbl>
            <c:dLbl>
              <c:idx val="3"/>
              <c:delete val="1"/>
              <c:extLst>
                <c:ext xmlns:c15="http://schemas.microsoft.com/office/drawing/2012/chart" uri="{CE6537A1-D6FC-4f65-9D91-7224C49458BB}"/>
                <c:ext xmlns:c16="http://schemas.microsoft.com/office/drawing/2014/chart" uri="{C3380CC4-5D6E-409C-BE32-E72D297353CC}">
                  <c16:uniqueId val="{00000023-6C37-429E-A0EC-D79C6CF25636}"/>
                </c:ext>
              </c:extLst>
            </c:dLbl>
            <c:dLbl>
              <c:idx val="4"/>
              <c:delete val="1"/>
              <c:extLst>
                <c:ext xmlns:c15="http://schemas.microsoft.com/office/drawing/2012/chart" uri="{CE6537A1-D6FC-4f65-9D91-7224C49458BB}"/>
                <c:ext xmlns:c16="http://schemas.microsoft.com/office/drawing/2014/chart" uri="{C3380CC4-5D6E-409C-BE32-E72D297353CC}">
                  <c16:uniqueId val="{00000024-6C37-429E-A0EC-D79C6CF25636}"/>
                </c:ext>
              </c:extLst>
            </c:dLbl>
            <c:dLbl>
              <c:idx val="5"/>
              <c:delete val="1"/>
              <c:extLst>
                <c:ext xmlns:c15="http://schemas.microsoft.com/office/drawing/2012/chart" uri="{CE6537A1-D6FC-4f65-9D91-7224C49458BB}"/>
                <c:ext xmlns:c16="http://schemas.microsoft.com/office/drawing/2014/chart" uri="{C3380CC4-5D6E-409C-BE32-E72D297353CC}">
                  <c16:uniqueId val="{00000025-6C37-429E-A0EC-D79C6CF25636}"/>
                </c:ext>
              </c:extLst>
            </c:dLbl>
            <c:dLbl>
              <c:idx val="6"/>
              <c:delete val="1"/>
              <c:extLst>
                <c:ext xmlns:c15="http://schemas.microsoft.com/office/drawing/2012/chart" uri="{CE6537A1-D6FC-4f65-9D91-7224C49458BB}"/>
                <c:ext xmlns:c16="http://schemas.microsoft.com/office/drawing/2014/chart" uri="{C3380CC4-5D6E-409C-BE32-E72D297353CC}">
                  <c16:uniqueId val="{00000026-6C37-429E-A0EC-D79C6CF25636}"/>
                </c:ext>
              </c:extLst>
            </c:dLbl>
            <c:dLbl>
              <c:idx val="7"/>
              <c:delete val="1"/>
              <c:extLst>
                <c:ext xmlns:c15="http://schemas.microsoft.com/office/drawing/2012/chart" uri="{CE6537A1-D6FC-4f65-9D91-7224C49458BB}"/>
                <c:ext xmlns:c16="http://schemas.microsoft.com/office/drawing/2014/chart" uri="{C3380CC4-5D6E-409C-BE32-E72D297353CC}">
                  <c16:uniqueId val="{00000027-6C37-429E-A0EC-D79C6CF2563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学校問題!$C$24:$J$24</c:f>
              <c:numCache>
                <c:formatCode>0</c:formatCode>
                <c:ptCount val="8"/>
                <c:pt idx="0">
                  <c:v>0</c:v>
                </c:pt>
                <c:pt idx="1">
                  <c:v>-0.8</c:v>
                </c:pt>
                <c:pt idx="2">
                  <c:v>0</c:v>
                </c:pt>
                <c:pt idx="3">
                  <c:v>0</c:v>
                </c:pt>
                <c:pt idx="4">
                  <c:v>0</c:v>
                </c:pt>
                <c:pt idx="5">
                  <c:v>0</c:v>
                </c:pt>
                <c:pt idx="6">
                  <c:v>0</c:v>
                </c:pt>
                <c:pt idx="7">
                  <c:v>0</c:v>
                </c:pt>
              </c:numCache>
            </c:numRef>
          </c:val>
          <c:extLst>
            <c:ext xmlns:c16="http://schemas.microsoft.com/office/drawing/2014/chart" uri="{C3380CC4-5D6E-409C-BE32-E72D297353CC}">
              <c16:uniqueId val="{00000028-6C37-429E-A0EC-D79C6CF25636}"/>
            </c:ext>
          </c:extLst>
        </c:ser>
        <c:dLbls>
          <c:showLegendKey val="0"/>
          <c:showVal val="0"/>
          <c:showCatName val="0"/>
          <c:showSerName val="0"/>
          <c:showPercent val="0"/>
          <c:showBubbleSize val="0"/>
        </c:dLbls>
        <c:gapWidth val="150"/>
        <c:overlap val="100"/>
        <c:axId val="1206475743"/>
        <c:axId val="1206473663"/>
      </c:barChart>
      <c:catAx>
        <c:axId val="1206475743"/>
        <c:scaling>
          <c:orientation val="minMax"/>
        </c:scaling>
        <c:delete val="1"/>
        <c:axPos val="b"/>
        <c:numFmt formatCode="General" sourceLinked="1"/>
        <c:majorTickMark val="none"/>
        <c:minorTickMark val="none"/>
        <c:tickLblPos val="nextTo"/>
        <c:crossAx val="1206473663"/>
        <c:crosses val="autoZero"/>
        <c:auto val="1"/>
        <c:lblAlgn val="ctr"/>
        <c:lblOffset val="100"/>
        <c:noMultiLvlLbl val="0"/>
      </c:catAx>
      <c:valAx>
        <c:axId val="1206473663"/>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2064757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その他!$B$4</c:f>
              <c:strCache>
                <c:ptCount val="1"/>
                <c:pt idx="0">
                  <c:v>犯罪発覚等</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その他!$C$3:$D$3</c:f>
              <c:strCache>
                <c:ptCount val="2"/>
                <c:pt idx="0">
                  <c:v>男性</c:v>
                </c:pt>
                <c:pt idx="1">
                  <c:v>女性</c:v>
                </c:pt>
              </c:strCache>
            </c:strRef>
          </c:cat>
          <c:val>
            <c:numRef>
              <c:f>その他!$C$4:$D$4</c:f>
              <c:numCache>
                <c:formatCode>General</c:formatCode>
                <c:ptCount val="2"/>
                <c:pt idx="0">
                  <c:v>-2</c:v>
                </c:pt>
                <c:pt idx="1">
                  <c:v>1</c:v>
                </c:pt>
              </c:numCache>
            </c:numRef>
          </c:val>
          <c:extLst>
            <c:ext xmlns:c16="http://schemas.microsoft.com/office/drawing/2014/chart" uri="{C3380CC4-5D6E-409C-BE32-E72D297353CC}">
              <c16:uniqueId val="{00000000-0E06-4572-95E3-6597EA130964}"/>
            </c:ext>
          </c:extLst>
        </c:ser>
        <c:ser>
          <c:idx val="1"/>
          <c:order val="1"/>
          <c:tx>
            <c:strRef>
              <c:f>その他!$B$5</c:f>
              <c:strCache>
                <c:ptCount val="1"/>
                <c:pt idx="0">
                  <c:v>犯罪被害</c:v>
                </c:pt>
              </c:strCache>
            </c:strRef>
          </c:tx>
          <c:spPr>
            <a:pattFill prst="smGrid">
              <a:fgClr>
                <a:schemeClr val="accent2"/>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0E06-4572-95E3-6597EA130964}"/>
                </c:ext>
              </c:extLst>
            </c:dLbl>
            <c:dLbl>
              <c:idx val="1"/>
              <c:layout>
                <c:manualLayout>
                  <c:x val="0.11929824561403492"/>
                  <c:y val="-1.81647321332789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E06-4572-95E3-6597EA13096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その他!$C$3:$D$3</c:f>
              <c:strCache>
                <c:ptCount val="2"/>
                <c:pt idx="0">
                  <c:v>男性</c:v>
                </c:pt>
                <c:pt idx="1">
                  <c:v>女性</c:v>
                </c:pt>
              </c:strCache>
            </c:strRef>
          </c:cat>
          <c:val>
            <c:numRef>
              <c:f>その他!$C$5:$D$5</c:f>
              <c:numCache>
                <c:formatCode>General</c:formatCode>
                <c:ptCount val="2"/>
                <c:pt idx="0">
                  <c:v>0</c:v>
                </c:pt>
                <c:pt idx="1">
                  <c:v>-1</c:v>
                </c:pt>
              </c:numCache>
            </c:numRef>
          </c:val>
          <c:extLst>
            <c:ext xmlns:c16="http://schemas.microsoft.com/office/drawing/2014/chart" uri="{C3380CC4-5D6E-409C-BE32-E72D297353CC}">
              <c16:uniqueId val="{00000003-0E06-4572-95E3-6597EA130964}"/>
            </c:ext>
          </c:extLst>
        </c:ser>
        <c:ser>
          <c:idx val="2"/>
          <c:order val="2"/>
          <c:tx>
            <c:strRef>
              <c:f>その他!$B$6</c:f>
              <c:strCache>
                <c:ptCount val="1"/>
                <c:pt idx="0">
                  <c:v>後追い</c:v>
                </c:pt>
              </c:strCache>
            </c:strRef>
          </c:tx>
          <c:spPr>
            <a:pattFill prst="smCheck">
              <a:fgClr>
                <a:schemeClr val="accent3"/>
              </a:fgClr>
              <a:bgClr>
                <a:schemeClr val="bg1"/>
              </a:bgClr>
            </a:patt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0E06-4572-95E3-6597EA13096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その他!$C$3:$D$3</c:f>
              <c:strCache>
                <c:ptCount val="2"/>
                <c:pt idx="0">
                  <c:v>男性</c:v>
                </c:pt>
                <c:pt idx="1">
                  <c:v>女性</c:v>
                </c:pt>
              </c:strCache>
            </c:strRef>
          </c:cat>
          <c:val>
            <c:numRef>
              <c:f>その他!$C$6:$D$6</c:f>
              <c:numCache>
                <c:formatCode>General</c:formatCode>
                <c:ptCount val="2"/>
                <c:pt idx="0">
                  <c:v>1</c:v>
                </c:pt>
                <c:pt idx="1">
                  <c:v>0</c:v>
                </c:pt>
              </c:numCache>
            </c:numRef>
          </c:val>
          <c:extLst>
            <c:ext xmlns:c16="http://schemas.microsoft.com/office/drawing/2014/chart" uri="{C3380CC4-5D6E-409C-BE32-E72D297353CC}">
              <c16:uniqueId val="{00000005-0E06-4572-95E3-6597EA130964}"/>
            </c:ext>
          </c:extLst>
        </c:ser>
        <c:ser>
          <c:idx val="3"/>
          <c:order val="3"/>
          <c:tx>
            <c:strRef>
              <c:f>その他!$B$7</c:f>
              <c:strCache>
                <c:ptCount val="1"/>
                <c:pt idx="0">
                  <c:v>孤独感</c:v>
                </c:pt>
              </c:strCache>
            </c:strRef>
          </c:tx>
          <c:spPr>
            <a:pattFill prst="dkUpDiag">
              <a:fgClr>
                <a:srgbClr val="FFC000"/>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その他!$C$3:$D$3</c:f>
              <c:strCache>
                <c:ptCount val="2"/>
                <c:pt idx="0">
                  <c:v>男性</c:v>
                </c:pt>
                <c:pt idx="1">
                  <c:v>女性</c:v>
                </c:pt>
              </c:strCache>
            </c:strRef>
          </c:cat>
          <c:val>
            <c:numRef>
              <c:f>その他!$C$7:$D$7</c:f>
              <c:numCache>
                <c:formatCode>General</c:formatCode>
                <c:ptCount val="2"/>
                <c:pt idx="0">
                  <c:v>-3</c:v>
                </c:pt>
                <c:pt idx="1">
                  <c:v>-2</c:v>
                </c:pt>
              </c:numCache>
            </c:numRef>
          </c:val>
          <c:extLst>
            <c:ext xmlns:c16="http://schemas.microsoft.com/office/drawing/2014/chart" uri="{C3380CC4-5D6E-409C-BE32-E72D297353CC}">
              <c16:uniqueId val="{00000006-0E06-4572-95E3-6597EA130964}"/>
            </c:ext>
          </c:extLst>
        </c:ser>
        <c:ser>
          <c:idx val="4"/>
          <c:order val="4"/>
          <c:tx>
            <c:strRef>
              <c:f>その他!$B$8</c:f>
              <c:strCache>
                <c:ptCount val="1"/>
                <c:pt idx="0">
                  <c:v>近隣関係</c:v>
                </c:pt>
              </c:strCache>
            </c:strRef>
          </c:tx>
          <c:spPr>
            <a:pattFill prst="zigZag">
              <a:fgClr>
                <a:schemeClr val="accent5"/>
              </a:fgClr>
              <a:bgClr>
                <a:schemeClr val="bg1"/>
              </a:bgClr>
            </a:pattFill>
            <a:ln>
              <a:noFill/>
            </a:ln>
            <a:effectLst/>
          </c:spPr>
          <c:invertIfNegative val="0"/>
          <c:dLbls>
            <c:dLbl>
              <c:idx val="1"/>
              <c:layout>
                <c:manualLayout>
                  <c:x val="2.3391812865496218E-3"/>
                  <c:y val="-7.2661217075386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E06-4572-95E3-6597EA13096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その他!$C$3:$D$3</c:f>
              <c:strCache>
                <c:ptCount val="2"/>
                <c:pt idx="0">
                  <c:v>男性</c:v>
                </c:pt>
                <c:pt idx="1">
                  <c:v>女性</c:v>
                </c:pt>
              </c:strCache>
            </c:strRef>
          </c:cat>
          <c:val>
            <c:numRef>
              <c:f>その他!$C$8:$D$8</c:f>
              <c:numCache>
                <c:formatCode>General</c:formatCode>
                <c:ptCount val="2"/>
                <c:pt idx="0">
                  <c:v>2</c:v>
                </c:pt>
                <c:pt idx="1">
                  <c:v>1</c:v>
                </c:pt>
              </c:numCache>
            </c:numRef>
          </c:val>
          <c:extLst>
            <c:ext xmlns:c16="http://schemas.microsoft.com/office/drawing/2014/chart" uri="{C3380CC4-5D6E-409C-BE32-E72D297353CC}">
              <c16:uniqueId val="{00000008-0E06-4572-95E3-6597EA130964}"/>
            </c:ext>
          </c:extLst>
        </c:ser>
        <c:ser>
          <c:idx val="5"/>
          <c:order val="5"/>
          <c:tx>
            <c:strRef>
              <c:f>その他!$B$9</c:f>
              <c:strCache>
                <c:ptCount val="1"/>
                <c:pt idx="0">
                  <c:v>その他</c:v>
                </c:pt>
              </c:strCache>
            </c:strRef>
          </c:tx>
          <c:spPr>
            <a:pattFill prst="narHorz">
              <a:fgClr>
                <a:schemeClr val="accent2">
                  <a:lumMod val="50000"/>
                </a:schemeClr>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その他!$C$3:$D$3</c:f>
              <c:strCache>
                <c:ptCount val="2"/>
                <c:pt idx="0">
                  <c:v>男性</c:v>
                </c:pt>
                <c:pt idx="1">
                  <c:v>女性</c:v>
                </c:pt>
              </c:strCache>
            </c:strRef>
          </c:cat>
          <c:val>
            <c:numRef>
              <c:f>その他!$C$9:$D$9</c:f>
              <c:numCache>
                <c:formatCode>General</c:formatCode>
                <c:ptCount val="2"/>
                <c:pt idx="0">
                  <c:v>17</c:v>
                </c:pt>
                <c:pt idx="1">
                  <c:v>14</c:v>
                </c:pt>
              </c:numCache>
            </c:numRef>
          </c:val>
          <c:extLst>
            <c:ext xmlns:c16="http://schemas.microsoft.com/office/drawing/2014/chart" uri="{C3380CC4-5D6E-409C-BE32-E72D297353CC}">
              <c16:uniqueId val="{00000009-0E06-4572-95E3-6597EA130964}"/>
            </c:ext>
          </c:extLst>
        </c:ser>
        <c:dLbls>
          <c:showLegendKey val="0"/>
          <c:showVal val="0"/>
          <c:showCatName val="0"/>
          <c:showSerName val="0"/>
          <c:showPercent val="0"/>
          <c:showBubbleSize val="0"/>
        </c:dLbls>
        <c:gapWidth val="150"/>
        <c:overlap val="100"/>
        <c:axId val="798689792"/>
        <c:axId val="798684800"/>
      </c:barChart>
      <c:catAx>
        <c:axId val="798689792"/>
        <c:scaling>
          <c:orientation val="minMax"/>
        </c:scaling>
        <c:delete val="1"/>
        <c:axPos val="b"/>
        <c:numFmt formatCode="General" sourceLinked="1"/>
        <c:majorTickMark val="none"/>
        <c:minorTickMark val="none"/>
        <c:tickLblPos val="nextTo"/>
        <c:crossAx val="798684800"/>
        <c:crosses val="autoZero"/>
        <c:auto val="1"/>
        <c:lblAlgn val="ctr"/>
        <c:lblOffset val="100"/>
        <c:noMultiLvlLbl val="0"/>
      </c:catAx>
      <c:valAx>
        <c:axId val="798684800"/>
        <c:scaling>
          <c:orientation val="minMax"/>
          <c:max val="20"/>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798689792"/>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r>
              <a:rPr lang="ja-JP" altLang="en-US" sz="1000" dirty="0">
                <a:latin typeface="ＭＳ Ｐゴシック" panose="020B0600070205080204" pitchFamily="50" charset="-128"/>
                <a:ea typeface="ＭＳ Ｐゴシック" panose="020B0600070205080204" pitchFamily="50" charset="-128"/>
              </a:rPr>
              <a:t>男性</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barChart>
        <c:barDir val="col"/>
        <c:grouping val="stacked"/>
        <c:varyColors val="0"/>
        <c:ser>
          <c:idx val="0"/>
          <c:order val="0"/>
          <c:tx>
            <c:strRef>
              <c:f>その他!$B$18</c:f>
              <c:strCache>
                <c:ptCount val="1"/>
                <c:pt idx="0">
                  <c:v>犯罪発覚等</c:v>
                </c:pt>
              </c:strCache>
            </c:strRef>
          </c:tx>
          <c:spPr>
            <a:solidFill>
              <a:schemeClr val="accent1">
                <a:lumMod val="60000"/>
                <a:lumOff val="4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EA44-4C7A-9AEE-17EE1E899C1B}"/>
                </c:ext>
              </c:extLst>
            </c:dLbl>
            <c:dLbl>
              <c:idx val="1"/>
              <c:delete val="1"/>
              <c:extLst>
                <c:ext xmlns:c15="http://schemas.microsoft.com/office/drawing/2012/chart" uri="{CE6537A1-D6FC-4f65-9D91-7224C49458BB}"/>
                <c:ext xmlns:c16="http://schemas.microsoft.com/office/drawing/2014/chart" uri="{C3380CC4-5D6E-409C-BE32-E72D297353CC}">
                  <c16:uniqueId val="{00000001-EA44-4C7A-9AEE-17EE1E899C1B}"/>
                </c:ext>
              </c:extLst>
            </c:dLbl>
            <c:dLbl>
              <c:idx val="2"/>
              <c:delete val="1"/>
              <c:extLst>
                <c:ext xmlns:c15="http://schemas.microsoft.com/office/drawing/2012/chart" uri="{CE6537A1-D6FC-4f65-9D91-7224C49458BB}"/>
                <c:ext xmlns:c16="http://schemas.microsoft.com/office/drawing/2014/chart" uri="{C3380CC4-5D6E-409C-BE32-E72D297353CC}">
                  <c16:uniqueId val="{00000002-EA44-4C7A-9AEE-17EE1E899C1B}"/>
                </c:ext>
              </c:extLst>
            </c:dLbl>
            <c:dLbl>
              <c:idx val="5"/>
              <c:delete val="1"/>
              <c:extLst>
                <c:ext xmlns:c15="http://schemas.microsoft.com/office/drawing/2012/chart" uri="{CE6537A1-D6FC-4f65-9D91-7224C49458BB}"/>
                <c:ext xmlns:c16="http://schemas.microsoft.com/office/drawing/2014/chart" uri="{C3380CC4-5D6E-409C-BE32-E72D297353CC}">
                  <c16:uniqueId val="{00000003-EA44-4C7A-9AEE-17EE1E899C1B}"/>
                </c:ext>
              </c:extLst>
            </c:dLbl>
            <c:dLbl>
              <c:idx val="7"/>
              <c:delete val="1"/>
              <c:extLst>
                <c:ext xmlns:c15="http://schemas.microsoft.com/office/drawing/2012/chart" uri="{CE6537A1-D6FC-4f65-9D91-7224C49458BB}"/>
                <c:ext xmlns:c16="http://schemas.microsoft.com/office/drawing/2014/chart" uri="{C3380CC4-5D6E-409C-BE32-E72D297353CC}">
                  <c16:uniqueId val="{00000004-EA44-4C7A-9AEE-17EE1E899C1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その他!$C$18:$J$18</c:f>
              <c:numCache>
                <c:formatCode>0</c:formatCode>
                <c:ptCount val="8"/>
                <c:pt idx="0">
                  <c:v>0</c:v>
                </c:pt>
                <c:pt idx="1">
                  <c:v>0</c:v>
                </c:pt>
                <c:pt idx="2">
                  <c:v>0</c:v>
                </c:pt>
                <c:pt idx="3">
                  <c:v>1.2000000000000002</c:v>
                </c:pt>
                <c:pt idx="4">
                  <c:v>-1.4</c:v>
                </c:pt>
                <c:pt idx="5">
                  <c:v>0</c:v>
                </c:pt>
                <c:pt idx="6">
                  <c:v>-0.8</c:v>
                </c:pt>
                <c:pt idx="7">
                  <c:v>0</c:v>
                </c:pt>
              </c:numCache>
            </c:numRef>
          </c:val>
          <c:extLst>
            <c:ext xmlns:c16="http://schemas.microsoft.com/office/drawing/2014/chart" uri="{C3380CC4-5D6E-409C-BE32-E72D297353CC}">
              <c16:uniqueId val="{00000005-EA44-4C7A-9AEE-17EE1E899C1B}"/>
            </c:ext>
          </c:extLst>
        </c:ser>
        <c:ser>
          <c:idx val="1"/>
          <c:order val="1"/>
          <c:tx>
            <c:strRef>
              <c:f>その他!$B$19</c:f>
              <c:strCache>
                <c:ptCount val="1"/>
                <c:pt idx="0">
                  <c:v>犯罪被害</c:v>
                </c:pt>
              </c:strCache>
            </c:strRef>
          </c:tx>
          <c:spPr>
            <a:pattFill prst="smGrid">
              <a:fgClr>
                <a:schemeClr val="accent2"/>
              </a:fgClr>
              <a:bgClr>
                <a:schemeClr val="bg1"/>
              </a:bgClr>
            </a:pattFill>
            <a:ln>
              <a:noFill/>
            </a:ln>
            <a:effectLst/>
          </c:spPr>
          <c:invertIfNegative val="0"/>
          <c:val>
            <c:numRef>
              <c:f>その他!$C$19:$J$19</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6-EA44-4C7A-9AEE-17EE1E899C1B}"/>
            </c:ext>
          </c:extLst>
        </c:ser>
        <c:ser>
          <c:idx val="2"/>
          <c:order val="2"/>
          <c:tx>
            <c:strRef>
              <c:f>その他!$B$20</c:f>
              <c:strCache>
                <c:ptCount val="1"/>
                <c:pt idx="0">
                  <c:v>後追い</c:v>
                </c:pt>
              </c:strCache>
            </c:strRef>
          </c:tx>
          <c:spPr>
            <a:pattFill prst="smCheck">
              <a:fgClr>
                <a:schemeClr val="accent3"/>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EA44-4C7A-9AEE-17EE1E899C1B}"/>
                </c:ext>
              </c:extLst>
            </c:dLbl>
            <c:dLbl>
              <c:idx val="1"/>
              <c:delete val="1"/>
              <c:extLst>
                <c:ext xmlns:c15="http://schemas.microsoft.com/office/drawing/2012/chart" uri="{CE6537A1-D6FC-4f65-9D91-7224C49458BB}"/>
                <c:ext xmlns:c16="http://schemas.microsoft.com/office/drawing/2014/chart" uri="{C3380CC4-5D6E-409C-BE32-E72D297353CC}">
                  <c16:uniqueId val="{00000008-EA44-4C7A-9AEE-17EE1E899C1B}"/>
                </c:ext>
              </c:extLst>
            </c:dLbl>
            <c:dLbl>
              <c:idx val="3"/>
              <c:layout>
                <c:manualLayout>
                  <c:x val="3.7230948225712622E-2"/>
                  <c:y val="-2.1739130434782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A44-4C7A-9AEE-17EE1E899C1B}"/>
                </c:ext>
              </c:extLst>
            </c:dLbl>
            <c:dLbl>
              <c:idx val="7"/>
              <c:delete val="1"/>
              <c:extLst>
                <c:ext xmlns:c15="http://schemas.microsoft.com/office/drawing/2012/chart" uri="{CE6537A1-D6FC-4f65-9D91-7224C49458BB}"/>
                <c:ext xmlns:c16="http://schemas.microsoft.com/office/drawing/2014/chart" uri="{C3380CC4-5D6E-409C-BE32-E72D297353CC}">
                  <c16:uniqueId val="{0000000A-EA44-4C7A-9AEE-17EE1E899C1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その他!$C$20:$J$20</c:f>
              <c:numCache>
                <c:formatCode>0</c:formatCode>
                <c:ptCount val="8"/>
                <c:pt idx="0">
                  <c:v>0</c:v>
                </c:pt>
                <c:pt idx="1">
                  <c:v>0</c:v>
                </c:pt>
                <c:pt idx="2">
                  <c:v>1.6</c:v>
                </c:pt>
                <c:pt idx="3">
                  <c:v>-0.6</c:v>
                </c:pt>
                <c:pt idx="4">
                  <c:v>0.8</c:v>
                </c:pt>
                <c:pt idx="5">
                  <c:v>0.8</c:v>
                </c:pt>
                <c:pt idx="6">
                  <c:v>-1</c:v>
                </c:pt>
                <c:pt idx="7">
                  <c:v>0</c:v>
                </c:pt>
              </c:numCache>
            </c:numRef>
          </c:val>
          <c:extLst>
            <c:ext xmlns:c16="http://schemas.microsoft.com/office/drawing/2014/chart" uri="{C3380CC4-5D6E-409C-BE32-E72D297353CC}">
              <c16:uniqueId val="{0000000B-EA44-4C7A-9AEE-17EE1E899C1B}"/>
            </c:ext>
          </c:extLst>
        </c:ser>
        <c:ser>
          <c:idx val="3"/>
          <c:order val="3"/>
          <c:tx>
            <c:strRef>
              <c:f>その他!$B$21</c:f>
              <c:strCache>
                <c:ptCount val="1"/>
                <c:pt idx="0">
                  <c:v>孤独感</c:v>
                </c:pt>
              </c:strCache>
            </c:strRef>
          </c:tx>
          <c:spPr>
            <a:pattFill prst="dkUpDiag">
              <a:fgClr>
                <a:srgbClr val="FFC000"/>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EA44-4C7A-9AEE-17EE1E899C1B}"/>
                </c:ext>
              </c:extLst>
            </c:dLbl>
            <c:dLbl>
              <c:idx val="1"/>
              <c:delete val="1"/>
              <c:extLst>
                <c:ext xmlns:c15="http://schemas.microsoft.com/office/drawing/2012/chart" uri="{CE6537A1-D6FC-4f65-9D91-7224C49458BB}"/>
                <c:ext xmlns:c16="http://schemas.microsoft.com/office/drawing/2014/chart" uri="{C3380CC4-5D6E-409C-BE32-E72D297353CC}">
                  <c16:uniqueId val="{0000000D-EA44-4C7A-9AEE-17EE1E899C1B}"/>
                </c:ext>
              </c:extLst>
            </c:dLbl>
            <c:dLbl>
              <c:idx val="2"/>
              <c:layout>
                <c:manualLayout>
                  <c:x val="-2.0942408376963394E-2"/>
                  <c:y val="-3.26084103617481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A44-4C7A-9AEE-17EE1E899C1B}"/>
                </c:ext>
              </c:extLst>
            </c:dLbl>
            <c:dLbl>
              <c:idx val="3"/>
              <c:layout>
                <c:manualLayout>
                  <c:x val="-1.8615474112856311E-2"/>
                  <c:y val="-3.62318840579710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A44-4C7A-9AEE-17EE1E899C1B}"/>
                </c:ext>
              </c:extLst>
            </c:dLbl>
            <c:dLbl>
              <c:idx val="7"/>
              <c:delete val="1"/>
              <c:extLst>
                <c:ext xmlns:c15="http://schemas.microsoft.com/office/drawing/2012/chart" uri="{CE6537A1-D6FC-4f65-9D91-7224C49458BB}"/>
                <c:ext xmlns:c16="http://schemas.microsoft.com/office/drawing/2014/chart" uri="{C3380CC4-5D6E-409C-BE32-E72D297353CC}">
                  <c16:uniqueId val="{00000010-EA44-4C7A-9AEE-17EE1E899C1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その他!$C$21:$J$21</c:f>
              <c:numCache>
                <c:formatCode>0</c:formatCode>
                <c:ptCount val="8"/>
                <c:pt idx="0">
                  <c:v>0</c:v>
                </c:pt>
                <c:pt idx="1">
                  <c:v>0</c:v>
                </c:pt>
                <c:pt idx="2">
                  <c:v>-0.60000000000000009</c:v>
                </c:pt>
                <c:pt idx="3">
                  <c:v>-0.60000000000000009</c:v>
                </c:pt>
                <c:pt idx="4">
                  <c:v>1.4</c:v>
                </c:pt>
                <c:pt idx="5">
                  <c:v>-1.6</c:v>
                </c:pt>
                <c:pt idx="6">
                  <c:v>-2.4000000000000004</c:v>
                </c:pt>
                <c:pt idx="7">
                  <c:v>0</c:v>
                </c:pt>
              </c:numCache>
            </c:numRef>
          </c:val>
          <c:extLst>
            <c:ext xmlns:c16="http://schemas.microsoft.com/office/drawing/2014/chart" uri="{C3380CC4-5D6E-409C-BE32-E72D297353CC}">
              <c16:uniqueId val="{00000011-EA44-4C7A-9AEE-17EE1E899C1B}"/>
            </c:ext>
          </c:extLst>
        </c:ser>
        <c:ser>
          <c:idx val="4"/>
          <c:order val="4"/>
          <c:tx>
            <c:strRef>
              <c:f>その他!$B$22</c:f>
              <c:strCache>
                <c:ptCount val="1"/>
                <c:pt idx="0">
                  <c:v>近隣関係</c:v>
                </c:pt>
              </c:strCache>
            </c:strRef>
          </c:tx>
          <c:spPr>
            <a:pattFill prst="zigZag">
              <a:fgClr>
                <a:schemeClr val="accent5"/>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2-EA44-4C7A-9AEE-17EE1E899C1B}"/>
                </c:ext>
              </c:extLst>
            </c:dLbl>
            <c:dLbl>
              <c:idx val="1"/>
              <c:delete val="1"/>
              <c:extLst>
                <c:ext xmlns:c15="http://schemas.microsoft.com/office/drawing/2012/chart" uri="{CE6537A1-D6FC-4f65-9D91-7224C49458BB}"/>
                <c:ext xmlns:c16="http://schemas.microsoft.com/office/drawing/2014/chart" uri="{C3380CC4-5D6E-409C-BE32-E72D297353CC}">
                  <c16:uniqueId val="{00000013-EA44-4C7A-9AEE-17EE1E899C1B}"/>
                </c:ext>
              </c:extLst>
            </c:dLbl>
            <c:dLbl>
              <c:idx val="2"/>
              <c:delete val="1"/>
              <c:extLst>
                <c:ext xmlns:c15="http://schemas.microsoft.com/office/drawing/2012/chart" uri="{CE6537A1-D6FC-4f65-9D91-7224C49458BB}"/>
                <c:ext xmlns:c16="http://schemas.microsoft.com/office/drawing/2014/chart" uri="{C3380CC4-5D6E-409C-BE32-E72D297353CC}">
                  <c16:uniqueId val="{00000014-EA44-4C7A-9AEE-17EE1E899C1B}"/>
                </c:ext>
              </c:extLst>
            </c:dLbl>
            <c:dLbl>
              <c:idx val="3"/>
              <c:delete val="1"/>
              <c:extLst>
                <c:ext xmlns:c15="http://schemas.microsoft.com/office/drawing/2012/chart" uri="{CE6537A1-D6FC-4f65-9D91-7224C49458BB}"/>
                <c:ext xmlns:c16="http://schemas.microsoft.com/office/drawing/2014/chart" uri="{C3380CC4-5D6E-409C-BE32-E72D297353CC}">
                  <c16:uniqueId val="{00000015-EA44-4C7A-9AEE-17EE1E899C1B}"/>
                </c:ext>
              </c:extLst>
            </c:dLbl>
            <c:dLbl>
              <c:idx val="6"/>
              <c:delete val="1"/>
              <c:extLst>
                <c:ext xmlns:c15="http://schemas.microsoft.com/office/drawing/2012/chart" uri="{CE6537A1-D6FC-4f65-9D91-7224C49458BB}"/>
                <c:ext xmlns:c16="http://schemas.microsoft.com/office/drawing/2014/chart" uri="{C3380CC4-5D6E-409C-BE32-E72D297353CC}">
                  <c16:uniqueId val="{00000016-EA44-4C7A-9AEE-17EE1E899C1B}"/>
                </c:ext>
              </c:extLst>
            </c:dLbl>
            <c:dLbl>
              <c:idx val="7"/>
              <c:delete val="1"/>
              <c:extLst>
                <c:ext xmlns:c15="http://schemas.microsoft.com/office/drawing/2012/chart" uri="{CE6537A1-D6FC-4f65-9D91-7224C49458BB}"/>
                <c:ext xmlns:c16="http://schemas.microsoft.com/office/drawing/2014/chart" uri="{C3380CC4-5D6E-409C-BE32-E72D297353CC}">
                  <c16:uniqueId val="{00000017-EA44-4C7A-9AEE-17EE1E899C1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その他!$C$22:$J$22</c:f>
              <c:numCache>
                <c:formatCode>0</c:formatCode>
                <c:ptCount val="8"/>
                <c:pt idx="0">
                  <c:v>0</c:v>
                </c:pt>
                <c:pt idx="1">
                  <c:v>0</c:v>
                </c:pt>
                <c:pt idx="2">
                  <c:v>0</c:v>
                </c:pt>
                <c:pt idx="3">
                  <c:v>0</c:v>
                </c:pt>
                <c:pt idx="4">
                  <c:v>0.6</c:v>
                </c:pt>
                <c:pt idx="5">
                  <c:v>1.6</c:v>
                </c:pt>
                <c:pt idx="6">
                  <c:v>0</c:v>
                </c:pt>
                <c:pt idx="7">
                  <c:v>0</c:v>
                </c:pt>
              </c:numCache>
            </c:numRef>
          </c:val>
          <c:extLst>
            <c:ext xmlns:c16="http://schemas.microsoft.com/office/drawing/2014/chart" uri="{C3380CC4-5D6E-409C-BE32-E72D297353CC}">
              <c16:uniqueId val="{00000018-EA44-4C7A-9AEE-17EE1E899C1B}"/>
            </c:ext>
          </c:extLst>
        </c:ser>
        <c:ser>
          <c:idx val="5"/>
          <c:order val="5"/>
          <c:tx>
            <c:strRef>
              <c:f>その他!$B$23</c:f>
              <c:strCache>
                <c:ptCount val="1"/>
                <c:pt idx="0">
                  <c:v>その他</c:v>
                </c:pt>
              </c:strCache>
            </c:strRef>
          </c:tx>
          <c:spPr>
            <a:pattFill prst="narHorz">
              <a:fgClr>
                <a:schemeClr val="accent2">
                  <a:lumMod val="50000"/>
                </a:schemeClr>
              </a:fgClr>
              <a:bgClr>
                <a:schemeClr val="bg1"/>
              </a:bgClr>
            </a:patt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19-EA44-4C7A-9AEE-17EE1E899C1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その他!$C$23:$J$23</c:f>
              <c:numCache>
                <c:formatCode>0</c:formatCode>
                <c:ptCount val="8"/>
                <c:pt idx="0">
                  <c:v>1.8</c:v>
                </c:pt>
                <c:pt idx="1">
                  <c:v>9</c:v>
                </c:pt>
                <c:pt idx="2">
                  <c:v>1</c:v>
                </c:pt>
                <c:pt idx="3">
                  <c:v>1</c:v>
                </c:pt>
                <c:pt idx="4">
                  <c:v>-0.8</c:v>
                </c:pt>
                <c:pt idx="5">
                  <c:v>2.8</c:v>
                </c:pt>
                <c:pt idx="6">
                  <c:v>0</c:v>
                </c:pt>
                <c:pt idx="7">
                  <c:v>2.4</c:v>
                </c:pt>
              </c:numCache>
            </c:numRef>
          </c:val>
          <c:extLst>
            <c:ext xmlns:c16="http://schemas.microsoft.com/office/drawing/2014/chart" uri="{C3380CC4-5D6E-409C-BE32-E72D297353CC}">
              <c16:uniqueId val="{0000001A-EA44-4C7A-9AEE-17EE1E899C1B}"/>
            </c:ext>
          </c:extLst>
        </c:ser>
        <c:dLbls>
          <c:showLegendKey val="0"/>
          <c:showVal val="0"/>
          <c:showCatName val="0"/>
          <c:showSerName val="0"/>
          <c:showPercent val="0"/>
          <c:showBubbleSize val="0"/>
        </c:dLbls>
        <c:gapWidth val="150"/>
        <c:overlap val="100"/>
        <c:axId val="1206475743"/>
        <c:axId val="1206473663"/>
      </c:barChart>
      <c:catAx>
        <c:axId val="1206475743"/>
        <c:scaling>
          <c:orientation val="minMax"/>
        </c:scaling>
        <c:delete val="1"/>
        <c:axPos val="b"/>
        <c:numFmt formatCode="General" sourceLinked="1"/>
        <c:majorTickMark val="none"/>
        <c:minorTickMark val="none"/>
        <c:tickLblPos val="nextTo"/>
        <c:crossAx val="1206473663"/>
        <c:crosses val="autoZero"/>
        <c:auto val="1"/>
        <c:lblAlgn val="ctr"/>
        <c:lblOffset val="100"/>
        <c:noMultiLvlLbl val="0"/>
      </c:catAx>
      <c:valAx>
        <c:axId val="1206473663"/>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2064757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r>
              <a:rPr lang="ja-JP" altLang="en-US" sz="1000" dirty="0">
                <a:latin typeface="ＭＳ Ｐゴシック" panose="020B0600070205080204" pitchFamily="50" charset="-128"/>
                <a:ea typeface="ＭＳ Ｐゴシック" panose="020B0600070205080204" pitchFamily="50" charset="-128"/>
              </a:rPr>
              <a:t>女性</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barChart>
        <c:barDir val="col"/>
        <c:grouping val="stacked"/>
        <c:varyColors val="0"/>
        <c:ser>
          <c:idx val="0"/>
          <c:order val="0"/>
          <c:tx>
            <c:strRef>
              <c:f>その他!$B$32</c:f>
              <c:strCache>
                <c:ptCount val="1"/>
                <c:pt idx="0">
                  <c:v>犯罪発覚等</c:v>
                </c:pt>
              </c:strCache>
            </c:strRef>
          </c:tx>
          <c:spPr>
            <a:solidFill>
              <a:schemeClr val="accent1">
                <a:lumMod val="60000"/>
                <a:lumOff val="40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B23A-442C-932C-DCB396850CC5}"/>
                </c:ext>
              </c:extLst>
            </c:dLbl>
            <c:dLbl>
              <c:idx val="2"/>
              <c:delete val="1"/>
              <c:extLst>
                <c:ext xmlns:c15="http://schemas.microsoft.com/office/drawing/2012/chart" uri="{CE6537A1-D6FC-4f65-9D91-7224C49458BB}"/>
                <c:ext xmlns:c16="http://schemas.microsoft.com/office/drawing/2014/chart" uri="{C3380CC4-5D6E-409C-BE32-E72D297353CC}">
                  <c16:uniqueId val="{00000001-B23A-442C-932C-DCB396850CC5}"/>
                </c:ext>
              </c:extLst>
            </c:dLbl>
            <c:dLbl>
              <c:idx val="3"/>
              <c:delete val="1"/>
              <c:extLst>
                <c:ext xmlns:c15="http://schemas.microsoft.com/office/drawing/2012/chart" uri="{CE6537A1-D6FC-4f65-9D91-7224C49458BB}"/>
                <c:ext xmlns:c16="http://schemas.microsoft.com/office/drawing/2014/chart" uri="{C3380CC4-5D6E-409C-BE32-E72D297353CC}">
                  <c16:uniqueId val="{00000002-B23A-442C-932C-DCB396850CC5}"/>
                </c:ext>
              </c:extLst>
            </c:dLbl>
            <c:dLbl>
              <c:idx val="4"/>
              <c:delete val="1"/>
              <c:extLst>
                <c:ext xmlns:c15="http://schemas.microsoft.com/office/drawing/2012/chart" uri="{CE6537A1-D6FC-4f65-9D91-7224C49458BB}"/>
                <c:ext xmlns:c16="http://schemas.microsoft.com/office/drawing/2014/chart" uri="{C3380CC4-5D6E-409C-BE32-E72D297353CC}">
                  <c16:uniqueId val="{00000003-B23A-442C-932C-DCB396850CC5}"/>
                </c:ext>
              </c:extLst>
            </c:dLbl>
            <c:dLbl>
              <c:idx val="5"/>
              <c:delete val="1"/>
              <c:extLst>
                <c:ext xmlns:c15="http://schemas.microsoft.com/office/drawing/2012/chart" uri="{CE6537A1-D6FC-4f65-9D91-7224C49458BB}"/>
                <c:ext xmlns:c16="http://schemas.microsoft.com/office/drawing/2014/chart" uri="{C3380CC4-5D6E-409C-BE32-E72D297353CC}">
                  <c16:uniqueId val="{00000004-B23A-442C-932C-DCB396850CC5}"/>
                </c:ext>
              </c:extLst>
            </c:dLbl>
            <c:dLbl>
              <c:idx val="6"/>
              <c:delete val="1"/>
              <c:extLst>
                <c:ext xmlns:c15="http://schemas.microsoft.com/office/drawing/2012/chart" uri="{CE6537A1-D6FC-4f65-9D91-7224C49458BB}"/>
                <c:ext xmlns:c16="http://schemas.microsoft.com/office/drawing/2014/chart" uri="{C3380CC4-5D6E-409C-BE32-E72D297353CC}">
                  <c16:uniqueId val="{00000005-B23A-442C-932C-DCB396850CC5}"/>
                </c:ext>
              </c:extLst>
            </c:dLbl>
            <c:dLbl>
              <c:idx val="7"/>
              <c:delete val="1"/>
              <c:extLst>
                <c:ext xmlns:c15="http://schemas.microsoft.com/office/drawing/2012/chart" uri="{CE6537A1-D6FC-4f65-9D91-7224C49458BB}"/>
                <c:ext xmlns:c16="http://schemas.microsoft.com/office/drawing/2014/chart" uri="{C3380CC4-5D6E-409C-BE32-E72D297353CC}">
                  <c16:uniqueId val="{00000006-B23A-442C-932C-DCB396850CC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その他!$C$32:$J$32</c:f>
              <c:numCache>
                <c:formatCode>0</c:formatCode>
                <c:ptCount val="8"/>
                <c:pt idx="0">
                  <c:v>0.8</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7-B23A-442C-932C-DCB396850CC5}"/>
            </c:ext>
          </c:extLst>
        </c:ser>
        <c:ser>
          <c:idx val="1"/>
          <c:order val="1"/>
          <c:tx>
            <c:strRef>
              <c:f>その他!$B$33</c:f>
              <c:strCache>
                <c:ptCount val="1"/>
                <c:pt idx="0">
                  <c:v>犯罪被害</c:v>
                </c:pt>
              </c:strCache>
            </c:strRef>
          </c:tx>
          <c:spPr>
            <a:pattFill prst="dotGrid">
              <a:fgClr>
                <a:schemeClr val="accent2"/>
              </a:fgClr>
              <a:bgClr>
                <a:schemeClr val="bg1"/>
              </a:bgClr>
            </a:pattFill>
            <a:ln>
              <a:noFill/>
            </a:ln>
            <a:effectLst/>
          </c:spPr>
          <c:invertIfNegative val="0"/>
          <c:val>
            <c:numRef>
              <c:f>その他!$C$33:$J$33</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8-B23A-442C-932C-DCB396850CC5}"/>
            </c:ext>
          </c:extLst>
        </c:ser>
        <c:ser>
          <c:idx val="2"/>
          <c:order val="2"/>
          <c:tx>
            <c:strRef>
              <c:f>その他!$B$34</c:f>
              <c:strCache>
                <c:ptCount val="1"/>
                <c:pt idx="0">
                  <c:v>後追い</c:v>
                </c:pt>
              </c:strCache>
            </c:strRef>
          </c:tx>
          <c:spPr>
            <a:pattFill prst="smCheck">
              <a:fgClr>
                <a:schemeClr val="accent3"/>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B23A-442C-932C-DCB396850CC5}"/>
                </c:ext>
              </c:extLst>
            </c:dLbl>
            <c:dLbl>
              <c:idx val="1"/>
              <c:delete val="1"/>
              <c:extLst>
                <c:ext xmlns:c15="http://schemas.microsoft.com/office/drawing/2012/chart" uri="{CE6537A1-D6FC-4f65-9D91-7224C49458BB}"/>
                <c:ext xmlns:c16="http://schemas.microsoft.com/office/drawing/2014/chart" uri="{C3380CC4-5D6E-409C-BE32-E72D297353CC}">
                  <c16:uniqueId val="{0000000A-B23A-442C-932C-DCB396850CC5}"/>
                </c:ext>
              </c:extLst>
            </c:dLbl>
            <c:dLbl>
              <c:idx val="5"/>
              <c:delete val="1"/>
              <c:extLst>
                <c:ext xmlns:c15="http://schemas.microsoft.com/office/drawing/2012/chart" uri="{CE6537A1-D6FC-4f65-9D91-7224C49458BB}"/>
                <c:ext xmlns:c16="http://schemas.microsoft.com/office/drawing/2014/chart" uri="{C3380CC4-5D6E-409C-BE32-E72D297353CC}">
                  <c16:uniqueId val="{0000000B-B23A-442C-932C-DCB396850CC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その他!$C$34:$J$34</c:f>
              <c:numCache>
                <c:formatCode>0</c:formatCode>
                <c:ptCount val="8"/>
                <c:pt idx="0">
                  <c:v>0</c:v>
                </c:pt>
                <c:pt idx="1">
                  <c:v>0</c:v>
                </c:pt>
                <c:pt idx="2">
                  <c:v>-0.6</c:v>
                </c:pt>
                <c:pt idx="3">
                  <c:v>1</c:v>
                </c:pt>
                <c:pt idx="4">
                  <c:v>0.8</c:v>
                </c:pt>
                <c:pt idx="5">
                  <c:v>0</c:v>
                </c:pt>
                <c:pt idx="6">
                  <c:v>-1</c:v>
                </c:pt>
                <c:pt idx="7">
                  <c:v>-0.6</c:v>
                </c:pt>
              </c:numCache>
            </c:numRef>
          </c:val>
          <c:extLst>
            <c:ext xmlns:c16="http://schemas.microsoft.com/office/drawing/2014/chart" uri="{C3380CC4-5D6E-409C-BE32-E72D297353CC}">
              <c16:uniqueId val="{0000000C-B23A-442C-932C-DCB396850CC5}"/>
            </c:ext>
          </c:extLst>
        </c:ser>
        <c:ser>
          <c:idx val="3"/>
          <c:order val="3"/>
          <c:tx>
            <c:strRef>
              <c:f>その他!$B$35</c:f>
              <c:strCache>
                <c:ptCount val="1"/>
                <c:pt idx="0">
                  <c:v>孤独感</c:v>
                </c:pt>
              </c:strCache>
            </c:strRef>
          </c:tx>
          <c:spPr>
            <a:pattFill prst="dkUpDiag">
              <a:fgClr>
                <a:srgbClr val="FFC000"/>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D-B23A-442C-932C-DCB396850CC5}"/>
                </c:ext>
              </c:extLst>
            </c:dLbl>
            <c:dLbl>
              <c:idx val="1"/>
              <c:delete val="1"/>
              <c:extLst>
                <c:ext xmlns:c15="http://schemas.microsoft.com/office/drawing/2012/chart" uri="{CE6537A1-D6FC-4f65-9D91-7224C49458BB}"/>
                <c:ext xmlns:c16="http://schemas.microsoft.com/office/drawing/2014/chart" uri="{C3380CC4-5D6E-409C-BE32-E72D297353CC}">
                  <c16:uniqueId val="{0000000E-B23A-442C-932C-DCB396850CC5}"/>
                </c:ext>
              </c:extLst>
            </c:dLbl>
            <c:dLbl>
              <c:idx val="3"/>
              <c:delete val="1"/>
              <c:extLst>
                <c:ext xmlns:c15="http://schemas.microsoft.com/office/drawing/2012/chart" uri="{CE6537A1-D6FC-4f65-9D91-7224C49458BB}"/>
                <c:ext xmlns:c16="http://schemas.microsoft.com/office/drawing/2014/chart" uri="{C3380CC4-5D6E-409C-BE32-E72D297353CC}">
                  <c16:uniqueId val="{0000000F-B23A-442C-932C-DCB396850CC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その他!$C$35:$J$35</c:f>
              <c:numCache>
                <c:formatCode>0</c:formatCode>
                <c:ptCount val="8"/>
                <c:pt idx="0">
                  <c:v>0</c:v>
                </c:pt>
                <c:pt idx="1">
                  <c:v>0</c:v>
                </c:pt>
                <c:pt idx="2">
                  <c:v>1</c:v>
                </c:pt>
                <c:pt idx="3">
                  <c:v>0</c:v>
                </c:pt>
                <c:pt idx="4">
                  <c:v>-1.4</c:v>
                </c:pt>
                <c:pt idx="5">
                  <c:v>1.2</c:v>
                </c:pt>
                <c:pt idx="6">
                  <c:v>1.4</c:v>
                </c:pt>
                <c:pt idx="7">
                  <c:v>-3.6</c:v>
                </c:pt>
              </c:numCache>
            </c:numRef>
          </c:val>
          <c:extLst>
            <c:ext xmlns:c16="http://schemas.microsoft.com/office/drawing/2014/chart" uri="{C3380CC4-5D6E-409C-BE32-E72D297353CC}">
              <c16:uniqueId val="{00000010-B23A-442C-932C-DCB396850CC5}"/>
            </c:ext>
          </c:extLst>
        </c:ser>
        <c:ser>
          <c:idx val="4"/>
          <c:order val="4"/>
          <c:tx>
            <c:strRef>
              <c:f>その他!$B$36</c:f>
              <c:strCache>
                <c:ptCount val="1"/>
                <c:pt idx="0">
                  <c:v>近隣関係</c:v>
                </c:pt>
              </c:strCache>
            </c:strRef>
          </c:tx>
          <c:spPr>
            <a:pattFill prst="zigZag">
              <a:fgClr>
                <a:schemeClr val="accent5"/>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1-B23A-442C-932C-DCB396850CC5}"/>
                </c:ext>
              </c:extLst>
            </c:dLbl>
            <c:dLbl>
              <c:idx val="1"/>
              <c:delete val="1"/>
              <c:extLst>
                <c:ext xmlns:c15="http://schemas.microsoft.com/office/drawing/2012/chart" uri="{CE6537A1-D6FC-4f65-9D91-7224C49458BB}"/>
                <c:ext xmlns:c16="http://schemas.microsoft.com/office/drawing/2014/chart" uri="{C3380CC4-5D6E-409C-BE32-E72D297353CC}">
                  <c16:uniqueId val="{00000012-B23A-442C-932C-DCB396850CC5}"/>
                </c:ext>
              </c:extLst>
            </c:dLbl>
            <c:dLbl>
              <c:idx val="2"/>
              <c:delete val="1"/>
              <c:extLst>
                <c:ext xmlns:c15="http://schemas.microsoft.com/office/drawing/2012/chart" uri="{CE6537A1-D6FC-4f65-9D91-7224C49458BB}"/>
                <c:ext xmlns:c16="http://schemas.microsoft.com/office/drawing/2014/chart" uri="{C3380CC4-5D6E-409C-BE32-E72D297353CC}">
                  <c16:uniqueId val="{00000013-B23A-442C-932C-DCB396850CC5}"/>
                </c:ext>
              </c:extLst>
            </c:dLbl>
            <c:dLbl>
              <c:idx val="5"/>
              <c:delete val="1"/>
              <c:extLst>
                <c:ext xmlns:c15="http://schemas.microsoft.com/office/drawing/2012/chart" uri="{CE6537A1-D6FC-4f65-9D91-7224C49458BB}"/>
                <c:ext xmlns:c16="http://schemas.microsoft.com/office/drawing/2014/chart" uri="{C3380CC4-5D6E-409C-BE32-E72D297353CC}">
                  <c16:uniqueId val="{00000014-B23A-442C-932C-DCB396850CC5}"/>
                </c:ext>
              </c:extLst>
            </c:dLbl>
            <c:dLbl>
              <c:idx val="6"/>
              <c:delete val="1"/>
              <c:extLst>
                <c:ext xmlns:c15="http://schemas.microsoft.com/office/drawing/2012/chart" uri="{CE6537A1-D6FC-4f65-9D91-7224C49458BB}"/>
                <c:ext xmlns:c16="http://schemas.microsoft.com/office/drawing/2014/chart" uri="{C3380CC4-5D6E-409C-BE32-E72D297353CC}">
                  <c16:uniqueId val="{00000015-B23A-442C-932C-DCB396850CC5}"/>
                </c:ext>
              </c:extLst>
            </c:dLbl>
            <c:dLbl>
              <c:idx val="7"/>
              <c:delete val="1"/>
              <c:extLst>
                <c:ext xmlns:c15="http://schemas.microsoft.com/office/drawing/2012/chart" uri="{CE6537A1-D6FC-4f65-9D91-7224C49458BB}"/>
                <c:ext xmlns:c16="http://schemas.microsoft.com/office/drawing/2014/chart" uri="{C3380CC4-5D6E-409C-BE32-E72D297353CC}">
                  <c16:uniqueId val="{00000016-B23A-442C-932C-DCB396850CC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その他!$C$36:$J$36</c:f>
              <c:numCache>
                <c:formatCode>0</c:formatCode>
                <c:ptCount val="8"/>
                <c:pt idx="0">
                  <c:v>0</c:v>
                </c:pt>
                <c:pt idx="1">
                  <c:v>0</c:v>
                </c:pt>
                <c:pt idx="2">
                  <c:v>0</c:v>
                </c:pt>
                <c:pt idx="3">
                  <c:v>1</c:v>
                </c:pt>
                <c:pt idx="4">
                  <c:v>0.8</c:v>
                </c:pt>
                <c:pt idx="5">
                  <c:v>0</c:v>
                </c:pt>
                <c:pt idx="6">
                  <c:v>0</c:v>
                </c:pt>
                <c:pt idx="7">
                  <c:v>0</c:v>
                </c:pt>
              </c:numCache>
            </c:numRef>
          </c:val>
          <c:extLst>
            <c:ext xmlns:c16="http://schemas.microsoft.com/office/drawing/2014/chart" uri="{C3380CC4-5D6E-409C-BE32-E72D297353CC}">
              <c16:uniqueId val="{00000017-B23A-442C-932C-DCB396850CC5}"/>
            </c:ext>
          </c:extLst>
        </c:ser>
        <c:ser>
          <c:idx val="5"/>
          <c:order val="5"/>
          <c:tx>
            <c:strRef>
              <c:f>その他!$B$37</c:f>
              <c:strCache>
                <c:ptCount val="1"/>
                <c:pt idx="0">
                  <c:v>その他</c:v>
                </c:pt>
              </c:strCache>
            </c:strRef>
          </c:tx>
          <c:spPr>
            <a:pattFill prst="narHorz">
              <a:fgClr>
                <a:schemeClr val="accent2">
                  <a:lumMod val="50000"/>
                </a:schemeClr>
              </a:fgClr>
              <a:bgClr>
                <a:schemeClr val="bg1"/>
              </a:bgClr>
            </a:patt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18-B23A-442C-932C-DCB396850CC5}"/>
                </c:ext>
              </c:extLst>
            </c:dLbl>
            <c:dLbl>
              <c:idx val="4"/>
              <c:delete val="1"/>
              <c:extLst>
                <c:ext xmlns:c15="http://schemas.microsoft.com/office/drawing/2012/chart" uri="{CE6537A1-D6FC-4f65-9D91-7224C49458BB}"/>
                <c:ext xmlns:c16="http://schemas.microsoft.com/office/drawing/2014/chart" uri="{C3380CC4-5D6E-409C-BE32-E72D297353CC}">
                  <c16:uniqueId val="{00000019-B23A-442C-932C-DCB396850CC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その他!$C$37:$J$37</c:f>
              <c:numCache>
                <c:formatCode>0</c:formatCode>
                <c:ptCount val="8"/>
                <c:pt idx="0">
                  <c:v>2</c:v>
                </c:pt>
                <c:pt idx="1">
                  <c:v>3.2</c:v>
                </c:pt>
                <c:pt idx="2">
                  <c:v>0</c:v>
                </c:pt>
                <c:pt idx="3">
                  <c:v>2.4</c:v>
                </c:pt>
                <c:pt idx="4">
                  <c:v>0</c:v>
                </c:pt>
                <c:pt idx="5">
                  <c:v>1.2</c:v>
                </c:pt>
                <c:pt idx="6">
                  <c:v>2.4</c:v>
                </c:pt>
                <c:pt idx="7">
                  <c:v>2.8</c:v>
                </c:pt>
              </c:numCache>
            </c:numRef>
          </c:val>
          <c:extLst>
            <c:ext xmlns:c16="http://schemas.microsoft.com/office/drawing/2014/chart" uri="{C3380CC4-5D6E-409C-BE32-E72D297353CC}">
              <c16:uniqueId val="{0000001A-B23A-442C-932C-DCB396850CC5}"/>
            </c:ext>
          </c:extLst>
        </c:ser>
        <c:dLbls>
          <c:showLegendKey val="0"/>
          <c:showVal val="0"/>
          <c:showCatName val="0"/>
          <c:showSerName val="0"/>
          <c:showPercent val="0"/>
          <c:showBubbleSize val="0"/>
        </c:dLbls>
        <c:gapWidth val="150"/>
        <c:overlap val="100"/>
        <c:axId val="1206498623"/>
        <c:axId val="1206503199"/>
      </c:barChart>
      <c:catAx>
        <c:axId val="1206498623"/>
        <c:scaling>
          <c:orientation val="minMax"/>
        </c:scaling>
        <c:delete val="1"/>
        <c:axPos val="b"/>
        <c:numFmt formatCode="General" sourceLinked="1"/>
        <c:majorTickMark val="none"/>
        <c:minorTickMark val="none"/>
        <c:tickLblPos val="nextTo"/>
        <c:crossAx val="1206503199"/>
        <c:crosses val="autoZero"/>
        <c:auto val="1"/>
        <c:lblAlgn val="ctr"/>
        <c:lblOffset val="100"/>
        <c:noMultiLvlLbl val="0"/>
      </c:catAx>
      <c:valAx>
        <c:axId val="1206503199"/>
        <c:scaling>
          <c:orientation val="minMax"/>
          <c:max val="5"/>
          <c:min val="-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206498623"/>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ja-JP" altLang="en-US" sz="2400" b="1" baseline="0" dirty="0">
                <a:solidFill>
                  <a:schemeClr val="tx1"/>
                </a:solidFill>
              </a:rPr>
              <a:t>年齢階級別自殺者数　</a:t>
            </a:r>
            <a:r>
              <a:rPr lang="en-US" altLang="ja-JP" sz="2400" b="1" baseline="0" dirty="0">
                <a:solidFill>
                  <a:schemeClr val="tx1"/>
                </a:solidFill>
              </a:rPr>
              <a:t>【</a:t>
            </a:r>
            <a:r>
              <a:rPr lang="ja-JP" altLang="en-US" sz="2400" b="1" baseline="0" dirty="0">
                <a:solidFill>
                  <a:schemeClr val="tx1"/>
                </a:solidFill>
              </a:rPr>
              <a:t>大阪・女性</a:t>
            </a:r>
            <a:r>
              <a:rPr lang="en-US" altLang="ja-JP" sz="2400" b="1" baseline="0" dirty="0">
                <a:solidFill>
                  <a:schemeClr val="tx1"/>
                </a:solidFill>
              </a:rPr>
              <a:t>】</a:t>
            </a:r>
            <a:endParaRPr lang="ja-JP" altLang="en-US" sz="2400" b="1" baseline="0" dirty="0">
              <a:solidFill>
                <a:schemeClr val="tx1"/>
              </a:solidFill>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endParaRPr lang="ja-JP"/>
        </a:p>
      </c:txPr>
    </c:title>
    <c:autoTitleDeleted val="0"/>
    <c:plotArea>
      <c:layout/>
      <c:barChart>
        <c:barDir val="col"/>
        <c:grouping val="stacked"/>
        <c:varyColors val="0"/>
        <c:ser>
          <c:idx val="0"/>
          <c:order val="0"/>
          <c:tx>
            <c:strRef>
              <c:f>グラフ作成用女性!$E$3</c:f>
              <c:strCache>
                <c:ptCount val="1"/>
                <c:pt idx="0">
                  <c:v>20歳未満</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グラフ作成用女性!$B$16:$B$25</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グラフ作成用女性!$E$16:$E$25</c:f>
              <c:numCache>
                <c:formatCode>General</c:formatCode>
                <c:ptCount val="10"/>
                <c:pt idx="0">
                  <c:v>8</c:v>
                </c:pt>
                <c:pt idx="1">
                  <c:v>5</c:v>
                </c:pt>
                <c:pt idx="2">
                  <c:v>9</c:v>
                </c:pt>
                <c:pt idx="3">
                  <c:v>6</c:v>
                </c:pt>
                <c:pt idx="4">
                  <c:v>5</c:v>
                </c:pt>
                <c:pt idx="5">
                  <c:v>5</c:v>
                </c:pt>
                <c:pt idx="6">
                  <c:v>17</c:v>
                </c:pt>
                <c:pt idx="7">
                  <c:v>13</c:v>
                </c:pt>
                <c:pt idx="8">
                  <c:v>22</c:v>
                </c:pt>
                <c:pt idx="9">
                  <c:v>22</c:v>
                </c:pt>
              </c:numCache>
            </c:numRef>
          </c:val>
          <c:extLst>
            <c:ext xmlns:c16="http://schemas.microsoft.com/office/drawing/2014/chart" uri="{C3380CC4-5D6E-409C-BE32-E72D297353CC}">
              <c16:uniqueId val="{00000000-9448-4AD1-A20C-21B9DC7A7B54}"/>
            </c:ext>
          </c:extLst>
        </c:ser>
        <c:ser>
          <c:idx val="1"/>
          <c:order val="1"/>
          <c:tx>
            <c:strRef>
              <c:f>グラフ作成用女性!$F$3</c:f>
              <c:strCache>
                <c:ptCount val="1"/>
                <c:pt idx="0">
                  <c:v>20-29歳</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グラフ作成用女性!$B$16:$B$25</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グラフ作成用女性!$F$16:$F$25</c:f>
              <c:numCache>
                <c:formatCode>General</c:formatCode>
                <c:ptCount val="10"/>
                <c:pt idx="0">
                  <c:v>74</c:v>
                </c:pt>
                <c:pt idx="1">
                  <c:v>58</c:v>
                </c:pt>
                <c:pt idx="2">
                  <c:v>46</c:v>
                </c:pt>
                <c:pt idx="3">
                  <c:v>43</c:v>
                </c:pt>
                <c:pt idx="4">
                  <c:v>43</c:v>
                </c:pt>
                <c:pt idx="5">
                  <c:v>39</c:v>
                </c:pt>
                <c:pt idx="6">
                  <c:v>32</c:v>
                </c:pt>
                <c:pt idx="7">
                  <c:v>37</c:v>
                </c:pt>
                <c:pt idx="8">
                  <c:v>60</c:v>
                </c:pt>
                <c:pt idx="9">
                  <c:v>74</c:v>
                </c:pt>
              </c:numCache>
            </c:numRef>
          </c:val>
          <c:extLst>
            <c:ext xmlns:c16="http://schemas.microsoft.com/office/drawing/2014/chart" uri="{C3380CC4-5D6E-409C-BE32-E72D297353CC}">
              <c16:uniqueId val="{00000001-9448-4AD1-A20C-21B9DC7A7B54}"/>
            </c:ext>
          </c:extLst>
        </c:ser>
        <c:ser>
          <c:idx val="2"/>
          <c:order val="2"/>
          <c:tx>
            <c:strRef>
              <c:f>グラフ作成用女性!$G$3</c:f>
              <c:strCache>
                <c:ptCount val="1"/>
                <c:pt idx="0">
                  <c:v>30-39歳</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グラフ作成用女性!$B$16:$B$25</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グラフ作成用女性!$G$16:$G$25</c:f>
              <c:numCache>
                <c:formatCode>General</c:formatCode>
                <c:ptCount val="10"/>
                <c:pt idx="0">
                  <c:v>78</c:v>
                </c:pt>
                <c:pt idx="1">
                  <c:v>82</c:v>
                </c:pt>
                <c:pt idx="2">
                  <c:v>71</c:v>
                </c:pt>
                <c:pt idx="3">
                  <c:v>48</c:v>
                </c:pt>
                <c:pt idx="4">
                  <c:v>59</c:v>
                </c:pt>
                <c:pt idx="5">
                  <c:v>49</c:v>
                </c:pt>
                <c:pt idx="6">
                  <c:v>47</c:v>
                </c:pt>
                <c:pt idx="7">
                  <c:v>45</c:v>
                </c:pt>
                <c:pt idx="8">
                  <c:v>58</c:v>
                </c:pt>
                <c:pt idx="9">
                  <c:v>55</c:v>
                </c:pt>
              </c:numCache>
            </c:numRef>
          </c:val>
          <c:extLst>
            <c:ext xmlns:c16="http://schemas.microsoft.com/office/drawing/2014/chart" uri="{C3380CC4-5D6E-409C-BE32-E72D297353CC}">
              <c16:uniqueId val="{00000002-9448-4AD1-A20C-21B9DC7A7B54}"/>
            </c:ext>
          </c:extLst>
        </c:ser>
        <c:ser>
          <c:idx val="3"/>
          <c:order val="3"/>
          <c:tx>
            <c:strRef>
              <c:f>グラフ作成用女性!$H$3</c:f>
              <c:strCache>
                <c:ptCount val="1"/>
                <c:pt idx="0">
                  <c:v>40-49歳</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グラフ作成用女性!$B$16:$B$25</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グラフ作成用女性!$H$16:$H$25</c:f>
              <c:numCache>
                <c:formatCode>General</c:formatCode>
                <c:ptCount val="10"/>
                <c:pt idx="0">
                  <c:v>95</c:v>
                </c:pt>
                <c:pt idx="1">
                  <c:v>88</c:v>
                </c:pt>
                <c:pt idx="2">
                  <c:v>91</c:v>
                </c:pt>
                <c:pt idx="3">
                  <c:v>75</c:v>
                </c:pt>
                <c:pt idx="4">
                  <c:v>71</c:v>
                </c:pt>
                <c:pt idx="5">
                  <c:v>77</c:v>
                </c:pt>
                <c:pt idx="6">
                  <c:v>80</c:v>
                </c:pt>
                <c:pt idx="7">
                  <c:v>82</c:v>
                </c:pt>
                <c:pt idx="8">
                  <c:v>73</c:v>
                </c:pt>
                <c:pt idx="9">
                  <c:v>87</c:v>
                </c:pt>
              </c:numCache>
            </c:numRef>
          </c:val>
          <c:extLst>
            <c:ext xmlns:c16="http://schemas.microsoft.com/office/drawing/2014/chart" uri="{C3380CC4-5D6E-409C-BE32-E72D297353CC}">
              <c16:uniqueId val="{00000003-9448-4AD1-A20C-21B9DC7A7B54}"/>
            </c:ext>
          </c:extLst>
        </c:ser>
        <c:ser>
          <c:idx val="4"/>
          <c:order val="4"/>
          <c:tx>
            <c:strRef>
              <c:f>グラフ作成用女性!$I$3</c:f>
              <c:strCache>
                <c:ptCount val="1"/>
                <c:pt idx="0">
                  <c:v>50-59歳</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グラフ作成用女性!$B$16:$B$25</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グラフ作成用女性!$I$16:$I$25</c:f>
              <c:numCache>
                <c:formatCode>General</c:formatCode>
                <c:ptCount val="10"/>
                <c:pt idx="0">
                  <c:v>87</c:v>
                </c:pt>
                <c:pt idx="1">
                  <c:v>83</c:v>
                </c:pt>
                <c:pt idx="2">
                  <c:v>70</c:v>
                </c:pt>
                <c:pt idx="3">
                  <c:v>51</c:v>
                </c:pt>
                <c:pt idx="4">
                  <c:v>62</c:v>
                </c:pt>
                <c:pt idx="5">
                  <c:v>72</c:v>
                </c:pt>
                <c:pt idx="6">
                  <c:v>76</c:v>
                </c:pt>
                <c:pt idx="7">
                  <c:v>72</c:v>
                </c:pt>
                <c:pt idx="8">
                  <c:v>90</c:v>
                </c:pt>
                <c:pt idx="9">
                  <c:v>89</c:v>
                </c:pt>
              </c:numCache>
            </c:numRef>
          </c:val>
          <c:extLst>
            <c:ext xmlns:c16="http://schemas.microsoft.com/office/drawing/2014/chart" uri="{C3380CC4-5D6E-409C-BE32-E72D297353CC}">
              <c16:uniqueId val="{00000004-9448-4AD1-A20C-21B9DC7A7B54}"/>
            </c:ext>
          </c:extLst>
        </c:ser>
        <c:ser>
          <c:idx val="5"/>
          <c:order val="5"/>
          <c:tx>
            <c:strRef>
              <c:f>グラフ作成用女性!$J$3</c:f>
              <c:strCache>
                <c:ptCount val="1"/>
                <c:pt idx="0">
                  <c:v>60-69歳</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グラフ作成用女性!$B$16:$B$25</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グラフ作成用女性!$J$16:$J$25</c:f>
              <c:numCache>
                <c:formatCode>General</c:formatCode>
                <c:ptCount val="10"/>
                <c:pt idx="0">
                  <c:v>112</c:v>
                </c:pt>
                <c:pt idx="1">
                  <c:v>92</c:v>
                </c:pt>
                <c:pt idx="2">
                  <c:v>89</c:v>
                </c:pt>
                <c:pt idx="3">
                  <c:v>77</c:v>
                </c:pt>
                <c:pt idx="4">
                  <c:v>71</c:v>
                </c:pt>
                <c:pt idx="5">
                  <c:v>53</c:v>
                </c:pt>
                <c:pt idx="6">
                  <c:v>72</c:v>
                </c:pt>
                <c:pt idx="7">
                  <c:v>61</c:v>
                </c:pt>
                <c:pt idx="8">
                  <c:v>65</c:v>
                </c:pt>
                <c:pt idx="9">
                  <c:v>62</c:v>
                </c:pt>
              </c:numCache>
            </c:numRef>
          </c:val>
          <c:extLst>
            <c:ext xmlns:c16="http://schemas.microsoft.com/office/drawing/2014/chart" uri="{C3380CC4-5D6E-409C-BE32-E72D297353CC}">
              <c16:uniqueId val="{00000005-9448-4AD1-A20C-21B9DC7A7B54}"/>
            </c:ext>
          </c:extLst>
        </c:ser>
        <c:ser>
          <c:idx val="6"/>
          <c:order val="6"/>
          <c:tx>
            <c:strRef>
              <c:f>グラフ作成用女性!$K$3</c:f>
              <c:strCache>
                <c:ptCount val="1"/>
                <c:pt idx="0">
                  <c:v>70-79歳</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グラフ作成用女性!$B$16:$B$25</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グラフ作成用女性!$K$16:$K$25</c:f>
              <c:numCache>
                <c:formatCode>General</c:formatCode>
                <c:ptCount val="10"/>
                <c:pt idx="0">
                  <c:v>82</c:v>
                </c:pt>
                <c:pt idx="1">
                  <c:v>88</c:v>
                </c:pt>
                <c:pt idx="2">
                  <c:v>93</c:v>
                </c:pt>
                <c:pt idx="3">
                  <c:v>82</c:v>
                </c:pt>
                <c:pt idx="4">
                  <c:v>68</c:v>
                </c:pt>
                <c:pt idx="5">
                  <c:v>74</c:v>
                </c:pt>
                <c:pt idx="6">
                  <c:v>83</c:v>
                </c:pt>
                <c:pt idx="7">
                  <c:v>75</c:v>
                </c:pt>
                <c:pt idx="8">
                  <c:v>97</c:v>
                </c:pt>
                <c:pt idx="9">
                  <c:v>78</c:v>
                </c:pt>
              </c:numCache>
            </c:numRef>
          </c:val>
          <c:extLst>
            <c:ext xmlns:c16="http://schemas.microsoft.com/office/drawing/2014/chart" uri="{C3380CC4-5D6E-409C-BE32-E72D297353CC}">
              <c16:uniqueId val="{00000006-9448-4AD1-A20C-21B9DC7A7B54}"/>
            </c:ext>
          </c:extLst>
        </c:ser>
        <c:ser>
          <c:idx val="7"/>
          <c:order val="7"/>
          <c:tx>
            <c:strRef>
              <c:f>グラフ作成用女性!$L$3</c:f>
              <c:strCache>
                <c:ptCount val="1"/>
                <c:pt idx="0">
                  <c:v>80歳以上</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グラフ作成用女性!$B$16:$B$25</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グラフ作成用女性!$L$16:$L$25</c:f>
              <c:numCache>
                <c:formatCode>General</c:formatCode>
                <c:ptCount val="10"/>
                <c:pt idx="0">
                  <c:v>41</c:v>
                </c:pt>
                <c:pt idx="1">
                  <c:v>59</c:v>
                </c:pt>
                <c:pt idx="2">
                  <c:v>46</c:v>
                </c:pt>
                <c:pt idx="3">
                  <c:v>52</c:v>
                </c:pt>
                <c:pt idx="4">
                  <c:v>45</c:v>
                </c:pt>
                <c:pt idx="5">
                  <c:v>43</c:v>
                </c:pt>
                <c:pt idx="6">
                  <c:v>54</c:v>
                </c:pt>
                <c:pt idx="7">
                  <c:v>42</c:v>
                </c:pt>
                <c:pt idx="8">
                  <c:v>63</c:v>
                </c:pt>
                <c:pt idx="9">
                  <c:v>45</c:v>
                </c:pt>
              </c:numCache>
            </c:numRef>
          </c:val>
          <c:extLst>
            <c:ext xmlns:c16="http://schemas.microsoft.com/office/drawing/2014/chart" uri="{C3380CC4-5D6E-409C-BE32-E72D297353CC}">
              <c16:uniqueId val="{00000007-9448-4AD1-A20C-21B9DC7A7B54}"/>
            </c:ext>
          </c:extLst>
        </c:ser>
        <c:ser>
          <c:idx val="8"/>
          <c:order val="8"/>
          <c:tx>
            <c:strRef>
              <c:f>グラフ作成用女性!$M$3</c:f>
              <c:strCache>
                <c:ptCount val="1"/>
                <c:pt idx="0">
                  <c:v>不詳</c:v>
                </c:pt>
              </c:strCache>
            </c:strRef>
          </c:tx>
          <c:spPr>
            <a:solidFill>
              <a:schemeClr val="accent3">
                <a:lumMod val="60000"/>
              </a:schemeClr>
            </a:solidFill>
            <a:ln>
              <a:noFill/>
            </a:ln>
            <a:effectLst/>
          </c:spPr>
          <c:invertIfNegative val="0"/>
          <c:dLbls>
            <c:dLbl>
              <c:idx val="2"/>
              <c:layout>
                <c:manualLayout>
                  <c:x val="-4.428290228876519E-17"/>
                  <c:y val="-1.1674569982842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448-4AD1-A20C-21B9DC7A7B5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グラフ作成用女性!$B$16:$B$25</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グラフ作成用女性!$M$16:$M$25</c:f>
              <c:numCache>
                <c:formatCode>General</c:formatCode>
                <c:ptCount val="10"/>
                <c:pt idx="0">
                  <c:v>0</c:v>
                </c:pt>
                <c:pt idx="1">
                  <c:v>0</c:v>
                </c:pt>
                <c:pt idx="2">
                  <c:v>0</c:v>
                </c:pt>
                <c:pt idx="3">
                  <c:v>1</c:v>
                </c:pt>
                <c:pt idx="4">
                  <c:v>0</c:v>
                </c:pt>
                <c:pt idx="5">
                  <c:v>0</c:v>
                </c:pt>
                <c:pt idx="6">
                  <c:v>0</c:v>
                </c:pt>
                <c:pt idx="7">
                  <c:v>0</c:v>
                </c:pt>
                <c:pt idx="8">
                  <c:v>0</c:v>
                </c:pt>
                <c:pt idx="9">
                  <c:v>0</c:v>
                </c:pt>
              </c:numCache>
            </c:numRef>
          </c:val>
          <c:extLst>
            <c:ext xmlns:c16="http://schemas.microsoft.com/office/drawing/2014/chart" uri="{C3380CC4-5D6E-409C-BE32-E72D297353CC}">
              <c16:uniqueId val="{00000008-9448-4AD1-A20C-21B9DC7A7B54}"/>
            </c:ext>
          </c:extLst>
        </c:ser>
        <c:dLbls>
          <c:showLegendKey val="0"/>
          <c:showVal val="0"/>
          <c:showCatName val="0"/>
          <c:showSerName val="0"/>
          <c:showPercent val="0"/>
          <c:showBubbleSize val="0"/>
        </c:dLbls>
        <c:gapWidth val="219"/>
        <c:overlap val="100"/>
        <c:serLines>
          <c:spPr>
            <a:ln w="9525" cap="flat" cmpd="sng" algn="ctr">
              <a:solidFill>
                <a:schemeClr val="tx1">
                  <a:lumMod val="35000"/>
                  <a:lumOff val="65000"/>
                </a:schemeClr>
              </a:solidFill>
              <a:round/>
            </a:ln>
            <a:effectLst/>
          </c:spPr>
        </c:serLines>
        <c:axId val="223834031"/>
        <c:axId val="223838191"/>
      </c:barChart>
      <c:catAx>
        <c:axId val="223834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ja-JP"/>
          </a:p>
        </c:txPr>
        <c:crossAx val="223838191"/>
        <c:crosses val="autoZero"/>
        <c:auto val="1"/>
        <c:lblAlgn val="ctr"/>
        <c:lblOffset val="100"/>
        <c:noMultiLvlLbl val="0"/>
      </c:catAx>
      <c:valAx>
        <c:axId val="223838191"/>
        <c:scaling>
          <c:orientation val="minMax"/>
          <c:max val="6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223834031"/>
        <c:crosses val="autoZero"/>
        <c:crossBetween val="between"/>
      </c:valAx>
      <c:spPr>
        <a:noFill/>
        <a:ln>
          <a:noFill/>
        </a:ln>
        <a:effectLst/>
      </c:spPr>
    </c:plotArea>
    <c:legend>
      <c:legendPos val="r"/>
      <c:layout>
        <c:manualLayout>
          <c:xMode val="edge"/>
          <c:yMode val="edge"/>
          <c:x val="0.93425662824755606"/>
          <c:y val="0.23250871341182872"/>
          <c:w val="5.8496994940849784E-2"/>
          <c:h val="0.7113561391921289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dirty="0"/>
              <a:t>【</a:t>
            </a:r>
            <a:r>
              <a:rPr lang="ja-JP" altLang="en-US" dirty="0"/>
              <a:t>大阪・女性</a:t>
            </a:r>
            <a:r>
              <a:rPr lang="en-US" altLang="ja-JP" dirty="0"/>
              <a:t>】</a:t>
            </a:r>
            <a:endParaRPr lang="ja-JP" alt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tx>
            <c:strRef>
              <c:f>グラフ作成用女性!$Q$30</c:f>
              <c:strCache>
                <c:ptCount val="1"/>
                <c:pt idx="0">
                  <c:v>自営業・家族従業者</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グラフ作成用女性!$Q$55</c:f>
              <c:numCache>
                <c:formatCode>0</c:formatCode>
                <c:ptCount val="1"/>
                <c:pt idx="0">
                  <c:v>-1.4000000000000004</c:v>
                </c:pt>
              </c:numCache>
            </c:numRef>
          </c:val>
          <c:extLst>
            <c:ext xmlns:c16="http://schemas.microsoft.com/office/drawing/2014/chart" uri="{C3380CC4-5D6E-409C-BE32-E72D297353CC}">
              <c16:uniqueId val="{00000000-E50D-4BD9-9B25-7871782D5F80}"/>
            </c:ext>
          </c:extLst>
        </c:ser>
        <c:ser>
          <c:idx val="1"/>
          <c:order val="1"/>
          <c:tx>
            <c:strRef>
              <c:f>グラフ作成用女性!$R$30</c:f>
              <c:strCache>
                <c:ptCount val="1"/>
                <c:pt idx="0">
                  <c:v>被雇用・勤め人</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グラフ作成用女性!$R$55</c:f>
              <c:numCache>
                <c:formatCode>0</c:formatCode>
                <c:ptCount val="1"/>
                <c:pt idx="0">
                  <c:v>39.400000000000006</c:v>
                </c:pt>
              </c:numCache>
            </c:numRef>
          </c:val>
          <c:extLst>
            <c:ext xmlns:c16="http://schemas.microsoft.com/office/drawing/2014/chart" uri="{C3380CC4-5D6E-409C-BE32-E72D297353CC}">
              <c16:uniqueId val="{00000001-E50D-4BD9-9B25-7871782D5F80}"/>
            </c:ext>
          </c:extLst>
        </c:ser>
        <c:ser>
          <c:idx val="2"/>
          <c:order val="2"/>
          <c:tx>
            <c:strRef>
              <c:f>グラフ作成用女性!$S$30</c:f>
              <c:strCache>
                <c:ptCount val="1"/>
                <c:pt idx="0">
                  <c:v>学生・生徒等</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グラフ作成用女性!$S$55</c:f>
              <c:numCache>
                <c:formatCode>0</c:formatCode>
                <c:ptCount val="1"/>
                <c:pt idx="0">
                  <c:v>12.8</c:v>
                </c:pt>
              </c:numCache>
            </c:numRef>
          </c:val>
          <c:extLst>
            <c:ext xmlns:c16="http://schemas.microsoft.com/office/drawing/2014/chart" uri="{C3380CC4-5D6E-409C-BE32-E72D297353CC}">
              <c16:uniqueId val="{00000002-E50D-4BD9-9B25-7871782D5F80}"/>
            </c:ext>
          </c:extLst>
        </c:ser>
        <c:ser>
          <c:idx val="3"/>
          <c:order val="3"/>
          <c:tx>
            <c:strRef>
              <c:f>グラフ作成用女性!$T$30</c:f>
              <c:strCache>
                <c:ptCount val="1"/>
                <c:pt idx="0">
                  <c:v>主婦</c:v>
                </c:pt>
              </c:strCache>
            </c:strRef>
          </c:tx>
          <c:spPr>
            <a:solidFill>
              <a:schemeClr val="accent4"/>
            </a:solidFill>
            <a:ln>
              <a:noFill/>
            </a:ln>
            <a:effectLst/>
          </c:spPr>
          <c:invertIfNegative val="0"/>
          <c:dLbls>
            <c:dLbl>
              <c:idx val="0"/>
              <c:layout>
                <c:manualLayout>
                  <c:x val="1.9511019373093706E-2"/>
                  <c:y val="-7.8332661543381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50D-4BD9-9B25-7871782D5F8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グラフ作成用女性!$T$55</c:f>
              <c:numCache>
                <c:formatCode>0</c:formatCode>
                <c:ptCount val="1"/>
                <c:pt idx="0">
                  <c:v>-9.4000000000000057</c:v>
                </c:pt>
              </c:numCache>
            </c:numRef>
          </c:val>
          <c:extLst>
            <c:ext xmlns:c16="http://schemas.microsoft.com/office/drawing/2014/chart" uri="{C3380CC4-5D6E-409C-BE32-E72D297353CC}">
              <c16:uniqueId val="{00000003-E50D-4BD9-9B25-7871782D5F80}"/>
            </c:ext>
          </c:extLst>
        </c:ser>
        <c:ser>
          <c:idx val="4"/>
          <c:order val="4"/>
          <c:tx>
            <c:strRef>
              <c:f>グラフ作成用女性!$U$30</c:f>
              <c:strCache>
                <c:ptCount val="1"/>
                <c:pt idx="0">
                  <c:v>失業者</c:v>
                </c:pt>
              </c:strCache>
            </c:strRef>
          </c:tx>
          <c:spPr>
            <a:solidFill>
              <a:schemeClr val="accent5"/>
            </a:solidFill>
            <a:ln>
              <a:noFill/>
            </a:ln>
            <a:effectLst/>
          </c:spPr>
          <c:invertIfNegative val="0"/>
          <c:val>
            <c:numRef>
              <c:f>グラフ作成用女性!$U$55</c:f>
              <c:numCache>
                <c:formatCode>0</c:formatCode>
                <c:ptCount val="1"/>
                <c:pt idx="0">
                  <c:v>-1.2000000000000002</c:v>
                </c:pt>
              </c:numCache>
            </c:numRef>
          </c:val>
          <c:extLst>
            <c:ext xmlns:c16="http://schemas.microsoft.com/office/drawing/2014/chart" uri="{C3380CC4-5D6E-409C-BE32-E72D297353CC}">
              <c16:uniqueId val="{00000004-E50D-4BD9-9B25-7871782D5F80}"/>
            </c:ext>
          </c:extLst>
        </c:ser>
        <c:ser>
          <c:idx val="5"/>
          <c:order val="5"/>
          <c:tx>
            <c:strRef>
              <c:f>グラフ作成用女性!$V$30</c:f>
              <c:strCache>
                <c:ptCount val="1"/>
                <c:pt idx="0">
                  <c:v>年金・雇用保険等生活者</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グラフ作成用女性!$V$55</c:f>
              <c:numCache>
                <c:formatCode>0</c:formatCode>
                <c:ptCount val="1"/>
                <c:pt idx="0">
                  <c:v>54.800000000000011</c:v>
                </c:pt>
              </c:numCache>
            </c:numRef>
          </c:val>
          <c:extLst>
            <c:ext xmlns:c16="http://schemas.microsoft.com/office/drawing/2014/chart" uri="{C3380CC4-5D6E-409C-BE32-E72D297353CC}">
              <c16:uniqueId val="{00000005-E50D-4BD9-9B25-7871782D5F80}"/>
            </c:ext>
          </c:extLst>
        </c:ser>
        <c:ser>
          <c:idx val="6"/>
          <c:order val="6"/>
          <c:tx>
            <c:strRef>
              <c:f>グラフ作成用女性!$W$30</c:f>
              <c:strCache>
                <c:ptCount val="1"/>
                <c:pt idx="0">
                  <c:v>その他の無職者</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グラフ作成用女性!$W$55</c:f>
              <c:numCache>
                <c:formatCode>0</c:formatCode>
                <c:ptCount val="1"/>
                <c:pt idx="0">
                  <c:v>1.4000000000000057</c:v>
                </c:pt>
              </c:numCache>
            </c:numRef>
          </c:val>
          <c:extLst>
            <c:ext xmlns:c16="http://schemas.microsoft.com/office/drawing/2014/chart" uri="{C3380CC4-5D6E-409C-BE32-E72D297353CC}">
              <c16:uniqueId val="{00000006-E50D-4BD9-9B25-7871782D5F80}"/>
            </c:ext>
          </c:extLst>
        </c:ser>
        <c:ser>
          <c:idx val="7"/>
          <c:order val="7"/>
          <c:tx>
            <c:strRef>
              <c:f>グラフ作成用女性!$X$30</c:f>
              <c:strCache>
                <c:ptCount val="1"/>
                <c:pt idx="0">
                  <c:v>不詳</c:v>
                </c:pt>
              </c:strCache>
            </c:strRef>
          </c:tx>
          <c:spPr>
            <a:solidFill>
              <a:schemeClr val="accent2">
                <a:lumMod val="60000"/>
              </a:schemeClr>
            </a:solidFill>
            <a:ln>
              <a:noFill/>
            </a:ln>
            <a:effectLst/>
          </c:spPr>
          <c:invertIfNegative val="0"/>
          <c:dLbls>
            <c:dLbl>
              <c:idx val="0"/>
              <c:layout>
                <c:manualLayout>
                  <c:x val="8.5350041002159692E-8"/>
                  <c:y val="-2.7416585738336077E-2"/>
                </c:manualLayout>
              </c:layout>
              <c:showLegendKey val="0"/>
              <c:showVal val="1"/>
              <c:showCatName val="0"/>
              <c:showSerName val="0"/>
              <c:showPercent val="0"/>
              <c:showBubbleSize val="0"/>
              <c:extLst>
                <c:ext xmlns:c15="http://schemas.microsoft.com/office/drawing/2012/chart" uri="{CE6537A1-D6FC-4f65-9D91-7224C49458BB}">
                  <c15:layout>
                    <c:manualLayout>
                      <c:w val="3.5900275646492417E-2"/>
                      <c:h val="5.4774267782362253E-2"/>
                    </c:manualLayout>
                  </c15:layout>
                </c:ext>
                <c:ext xmlns:c16="http://schemas.microsoft.com/office/drawing/2014/chart" uri="{C3380CC4-5D6E-409C-BE32-E72D297353CC}">
                  <c16:uniqueId val="{00000007-E50D-4BD9-9B25-7871782D5F8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グラフ作成用女性!$X$55</c:f>
              <c:numCache>
                <c:formatCode>0</c:formatCode>
                <c:ptCount val="1"/>
                <c:pt idx="0">
                  <c:v>-0.2</c:v>
                </c:pt>
              </c:numCache>
            </c:numRef>
          </c:val>
          <c:extLst>
            <c:ext xmlns:c16="http://schemas.microsoft.com/office/drawing/2014/chart" uri="{C3380CC4-5D6E-409C-BE32-E72D297353CC}">
              <c16:uniqueId val="{00000008-E50D-4BD9-9B25-7871782D5F80}"/>
            </c:ext>
          </c:extLst>
        </c:ser>
        <c:dLbls>
          <c:showLegendKey val="0"/>
          <c:showVal val="0"/>
          <c:showCatName val="0"/>
          <c:showSerName val="0"/>
          <c:showPercent val="0"/>
          <c:showBubbleSize val="0"/>
        </c:dLbls>
        <c:gapWidth val="150"/>
        <c:overlap val="100"/>
        <c:axId val="1544397904"/>
        <c:axId val="1544394160"/>
      </c:barChart>
      <c:catAx>
        <c:axId val="1544397904"/>
        <c:scaling>
          <c:orientation val="minMax"/>
        </c:scaling>
        <c:delete val="1"/>
        <c:axPos val="b"/>
        <c:numFmt formatCode="General" sourceLinked="1"/>
        <c:majorTickMark val="none"/>
        <c:minorTickMark val="none"/>
        <c:tickLblPos val="nextTo"/>
        <c:crossAx val="1544394160"/>
        <c:crosses val="autoZero"/>
        <c:auto val="1"/>
        <c:lblAlgn val="ctr"/>
        <c:lblOffset val="100"/>
        <c:noMultiLvlLbl val="0"/>
      </c:catAx>
      <c:valAx>
        <c:axId val="15443941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44397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dirty="0"/>
              <a:t>【</a:t>
            </a:r>
            <a:r>
              <a:rPr lang="ja-JP" altLang="en-US" dirty="0"/>
              <a:t>大阪・男性</a:t>
            </a:r>
            <a:r>
              <a:rPr lang="en-US" altLang="ja-JP" dirty="0"/>
              <a:t>】</a:t>
            </a:r>
            <a:endParaRPr lang="ja-JP" alt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tx>
            <c:strRef>
              <c:f>グラフ作成用男性!$Q$54</c:f>
              <c:strCache>
                <c:ptCount val="1"/>
                <c:pt idx="0">
                  <c:v>自営業・家族従業者</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グラフ作成用男性!$Q$82</c:f>
              <c:numCache>
                <c:formatCode>0</c:formatCode>
                <c:ptCount val="1"/>
                <c:pt idx="0">
                  <c:v>-9.7999999999999972</c:v>
                </c:pt>
              </c:numCache>
            </c:numRef>
          </c:val>
          <c:extLst>
            <c:ext xmlns:c16="http://schemas.microsoft.com/office/drawing/2014/chart" uri="{C3380CC4-5D6E-409C-BE32-E72D297353CC}">
              <c16:uniqueId val="{00000000-A72D-4C92-9C06-67796315BFDD}"/>
            </c:ext>
          </c:extLst>
        </c:ser>
        <c:ser>
          <c:idx val="1"/>
          <c:order val="1"/>
          <c:tx>
            <c:strRef>
              <c:f>グラフ作成用男性!$R$54</c:f>
              <c:strCache>
                <c:ptCount val="1"/>
                <c:pt idx="0">
                  <c:v>被雇用・勤め人</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グラフ作成用男性!$R$82</c:f>
              <c:numCache>
                <c:formatCode>0</c:formatCode>
                <c:ptCount val="1"/>
                <c:pt idx="0">
                  <c:v>25.599999999999994</c:v>
                </c:pt>
              </c:numCache>
            </c:numRef>
          </c:val>
          <c:extLst>
            <c:ext xmlns:c16="http://schemas.microsoft.com/office/drawing/2014/chart" uri="{C3380CC4-5D6E-409C-BE32-E72D297353CC}">
              <c16:uniqueId val="{00000001-A72D-4C92-9C06-67796315BFDD}"/>
            </c:ext>
          </c:extLst>
        </c:ser>
        <c:ser>
          <c:idx val="2"/>
          <c:order val="2"/>
          <c:tx>
            <c:strRef>
              <c:f>グラフ作成用男性!$S$54</c:f>
              <c:strCache>
                <c:ptCount val="1"/>
                <c:pt idx="0">
                  <c:v>学生・生徒等</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グラフ作成用男性!$S$82</c:f>
              <c:numCache>
                <c:formatCode>0</c:formatCode>
                <c:ptCount val="1"/>
                <c:pt idx="0">
                  <c:v>13.8</c:v>
                </c:pt>
              </c:numCache>
            </c:numRef>
          </c:val>
          <c:extLst>
            <c:ext xmlns:c16="http://schemas.microsoft.com/office/drawing/2014/chart" uri="{C3380CC4-5D6E-409C-BE32-E72D297353CC}">
              <c16:uniqueId val="{00000002-A72D-4C92-9C06-67796315BFDD}"/>
            </c:ext>
          </c:extLst>
        </c:ser>
        <c:ser>
          <c:idx val="3"/>
          <c:order val="3"/>
          <c:tx>
            <c:strRef>
              <c:f>グラフ作成用男性!$T$54</c:f>
              <c:strCache>
                <c:ptCount val="1"/>
                <c:pt idx="0">
                  <c:v>失業者</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グラフ作成用男性!$T$82</c:f>
              <c:numCache>
                <c:formatCode>0</c:formatCode>
                <c:ptCount val="1"/>
                <c:pt idx="0">
                  <c:v>-4.6000000000000014</c:v>
                </c:pt>
              </c:numCache>
            </c:numRef>
          </c:val>
          <c:extLst>
            <c:ext xmlns:c16="http://schemas.microsoft.com/office/drawing/2014/chart" uri="{C3380CC4-5D6E-409C-BE32-E72D297353CC}">
              <c16:uniqueId val="{00000003-A72D-4C92-9C06-67796315BFDD}"/>
            </c:ext>
          </c:extLst>
        </c:ser>
        <c:ser>
          <c:idx val="4"/>
          <c:order val="4"/>
          <c:tx>
            <c:strRef>
              <c:f>グラフ作成用男性!$U$54</c:f>
              <c:strCache>
                <c:ptCount val="1"/>
                <c:pt idx="0">
                  <c:v>年金・雇用保険等生活者</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グラフ作成用男性!$U$82</c:f>
              <c:numCache>
                <c:formatCode>0</c:formatCode>
                <c:ptCount val="1"/>
                <c:pt idx="0">
                  <c:v>28.199999999999989</c:v>
                </c:pt>
              </c:numCache>
            </c:numRef>
          </c:val>
          <c:extLst>
            <c:ext xmlns:c16="http://schemas.microsoft.com/office/drawing/2014/chart" uri="{C3380CC4-5D6E-409C-BE32-E72D297353CC}">
              <c16:uniqueId val="{00000004-A72D-4C92-9C06-67796315BFDD}"/>
            </c:ext>
          </c:extLst>
        </c:ser>
        <c:ser>
          <c:idx val="5"/>
          <c:order val="5"/>
          <c:tx>
            <c:strRef>
              <c:f>グラフ作成用男性!$V$54</c:f>
              <c:strCache>
                <c:ptCount val="1"/>
                <c:pt idx="0">
                  <c:v>その他の無職者</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グラフ作成用男性!$V$82</c:f>
              <c:numCache>
                <c:formatCode>0</c:formatCode>
                <c:ptCount val="1"/>
                <c:pt idx="0">
                  <c:v>16.199999999999989</c:v>
                </c:pt>
              </c:numCache>
            </c:numRef>
          </c:val>
          <c:extLst>
            <c:ext xmlns:c16="http://schemas.microsoft.com/office/drawing/2014/chart" uri="{C3380CC4-5D6E-409C-BE32-E72D297353CC}">
              <c16:uniqueId val="{00000005-A72D-4C92-9C06-67796315BFDD}"/>
            </c:ext>
          </c:extLst>
        </c:ser>
        <c:ser>
          <c:idx val="6"/>
          <c:order val="6"/>
          <c:tx>
            <c:strRef>
              <c:f>グラフ作成用男性!$W$54</c:f>
              <c:strCache>
                <c:ptCount val="1"/>
                <c:pt idx="0">
                  <c:v>不詳</c:v>
                </c:pt>
              </c:strCache>
            </c:strRef>
          </c:tx>
          <c:spPr>
            <a:solidFill>
              <a:schemeClr val="accent1">
                <a:lumMod val="60000"/>
              </a:schemeClr>
            </a:solidFill>
            <a:ln>
              <a:noFill/>
            </a:ln>
            <a:effectLst/>
          </c:spPr>
          <c:invertIfNegative val="0"/>
          <c:dLbls>
            <c:dLbl>
              <c:idx val="0"/>
              <c:layout>
                <c:manualLayout>
                  <c:x val="0"/>
                  <c:y val="-2.25140579905404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72D-4C92-9C06-67796315BFD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グラフ作成用男性!$W$82</c:f>
              <c:numCache>
                <c:formatCode>0</c:formatCode>
                <c:ptCount val="1"/>
                <c:pt idx="0">
                  <c:v>-4.5999999999999996</c:v>
                </c:pt>
              </c:numCache>
            </c:numRef>
          </c:val>
          <c:extLst>
            <c:ext xmlns:c16="http://schemas.microsoft.com/office/drawing/2014/chart" uri="{C3380CC4-5D6E-409C-BE32-E72D297353CC}">
              <c16:uniqueId val="{00000006-A72D-4C92-9C06-67796315BFDD}"/>
            </c:ext>
          </c:extLst>
        </c:ser>
        <c:dLbls>
          <c:showLegendKey val="0"/>
          <c:showVal val="0"/>
          <c:showCatName val="0"/>
          <c:showSerName val="0"/>
          <c:showPercent val="0"/>
          <c:showBubbleSize val="0"/>
        </c:dLbls>
        <c:gapWidth val="150"/>
        <c:overlap val="100"/>
        <c:axId val="1551464560"/>
        <c:axId val="1551465808"/>
      </c:barChart>
      <c:catAx>
        <c:axId val="1551464560"/>
        <c:scaling>
          <c:orientation val="minMax"/>
        </c:scaling>
        <c:delete val="1"/>
        <c:axPos val="b"/>
        <c:numFmt formatCode="General" sourceLinked="1"/>
        <c:majorTickMark val="none"/>
        <c:minorTickMark val="none"/>
        <c:tickLblPos val="nextTo"/>
        <c:crossAx val="1551465808"/>
        <c:crosses val="autoZero"/>
        <c:auto val="1"/>
        <c:lblAlgn val="ctr"/>
        <c:lblOffset val="100"/>
        <c:noMultiLvlLbl val="0"/>
      </c:catAx>
      <c:valAx>
        <c:axId val="1551465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51464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r>
              <a:rPr lang="ja-JP" altLang="en-US" sz="1000" dirty="0">
                <a:latin typeface="ＭＳ Ｐゴシック" panose="020B0600070205080204" pitchFamily="50" charset="-128"/>
                <a:ea typeface="ＭＳ Ｐゴシック" panose="020B0600070205080204" pitchFamily="50" charset="-128"/>
              </a:rPr>
              <a:t>有職者</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barChart>
        <c:barDir val="col"/>
        <c:grouping val="stacked"/>
        <c:varyColors val="0"/>
        <c:ser>
          <c:idx val="0"/>
          <c:order val="0"/>
          <c:tx>
            <c:strRef>
              <c:f>'過去５か年との比較（有職者）'!$Q$4</c:f>
              <c:strCache>
                <c:ptCount val="1"/>
                <c:pt idx="0">
                  <c:v>家庭問題</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('過去５か年との比較（有職者）'!$Y$4,'過去５か年との比較（有職者）'!$AK$4)</c:f>
              <c:numCache>
                <c:formatCode>0_ ;[Red]\-0\ </c:formatCode>
                <c:ptCount val="2"/>
                <c:pt idx="0">
                  <c:v>13.599999999999994</c:v>
                </c:pt>
                <c:pt idx="1">
                  <c:v>9.3999999999999986</c:v>
                </c:pt>
              </c:numCache>
            </c:numRef>
          </c:val>
          <c:extLst>
            <c:ext xmlns:c16="http://schemas.microsoft.com/office/drawing/2014/chart" uri="{C3380CC4-5D6E-409C-BE32-E72D297353CC}">
              <c16:uniqueId val="{00000000-404E-4056-A78A-1A2B3A8926CF}"/>
            </c:ext>
          </c:extLst>
        </c:ser>
        <c:ser>
          <c:idx val="1"/>
          <c:order val="1"/>
          <c:tx>
            <c:strRef>
              <c:f>'過去５か年との比較（有職者）'!$Q$5</c:f>
              <c:strCache>
                <c:ptCount val="1"/>
                <c:pt idx="0">
                  <c:v>健康問題</c:v>
                </c:pt>
              </c:strCache>
            </c:strRef>
          </c:tx>
          <c:spPr>
            <a:pattFill prst="smGrid">
              <a:fgClr>
                <a:schemeClr val="accent2"/>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('過去５か年との比較（有職者）'!$Y$5,'過去５か年との比較（有職者）'!$AK$5)</c:f>
              <c:numCache>
                <c:formatCode>0_ ;[Red]\-0\ </c:formatCode>
                <c:ptCount val="2"/>
                <c:pt idx="0">
                  <c:v>12.800000000000011</c:v>
                </c:pt>
                <c:pt idx="1">
                  <c:v>25.4</c:v>
                </c:pt>
              </c:numCache>
            </c:numRef>
          </c:val>
          <c:extLst>
            <c:ext xmlns:c16="http://schemas.microsoft.com/office/drawing/2014/chart" uri="{C3380CC4-5D6E-409C-BE32-E72D297353CC}">
              <c16:uniqueId val="{00000001-404E-4056-A78A-1A2B3A8926CF}"/>
            </c:ext>
          </c:extLst>
        </c:ser>
        <c:ser>
          <c:idx val="2"/>
          <c:order val="2"/>
          <c:tx>
            <c:strRef>
              <c:f>'過去５か年との比較（有職者）'!$Q$6</c:f>
              <c:strCache>
                <c:ptCount val="1"/>
                <c:pt idx="0">
                  <c:v>経済・生活問題</c:v>
                </c:pt>
              </c:strCache>
            </c:strRef>
          </c:tx>
          <c:spPr>
            <a:pattFill prst="smCheck">
              <a:fgClr>
                <a:schemeClr val="accent3"/>
              </a:fgClr>
              <a:bgClr>
                <a:schemeClr val="bg1"/>
              </a:bgClr>
            </a:pattFill>
            <a:ln>
              <a:noFill/>
            </a:ln>
            <a:effectLst/>
          </c:spPr>
          <c:invertIfNegative val="0"/>
          <c:dLbls>
            <c:dLbl>
              <c:idx val="1"/>
              <c:layout>
                <c:manualLayout>
                  <c:x val="-1.0185067526415994E-16"/>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4E-4056-A78A-1A2B3A8926C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('過去５か年との比較（有職者）'!$Y$6,'過去５か年との比較（有職者）'!$AK$6)</c:f>
              <c:numCache>
                <c:formatCode>0_ ;[Red]\-0\ </c:formatCode>
                <c:ptCount val="2"/>
                <c:pt idx="0">
                  <c:v>-17.799999999999997</c:v>
                </c:pt>
                <c:pt idx="1">
                  <c:v>-1</c:v>
                </c:pt>
              </c:numCache>
            </c:numRef>
          </c:val>
          <c:extLst>
            <c:ext xmlns:c16="http://schemas.microsoft.com/office/drawing/2014/chart" uri="{C3380CC4-5D6E-409C-BE32-E72D297353CC}">
              <c16:uniqueId val="{00000003-404E-4056-A78A-1A2B3A8926CF}"/>
            </c:ext>
          </c:extLst>
        </c:ser>
        <c:ser>
          <c:idx val="3"/>
          <c:order val="3"/>
          <c:tx>
            <c:strRef>
              <c:f>'過去５か年との比較（有職者）'!$Q$7</c:f>
              <c:strCache>
                <c:ptCount val="1"/>
                <c:pt idx="0">
                  <c:v>勤務問題</c:v>
                </c:pt>
              </c:strCache>
            </c:strRef>
          </c:tx>
          <c:spPr>
            <a:pattFill prst="dkUpDiag">
              <a:fgClr>
                <a:srgbClr val="FFC000"/>
              </a:fgClr>
              <a:bgClr>
                <a:schemeClr val="bg1"/>
              </a:bgClr>
            </a:pattFill>
            <a:ln>
              <a:noFill/>
            </a:ln>
            <a:effectLst/>
          </c:spPr>
          <c:invertIfNegative val="0"/>
          <c:dLbls>
            <c:dLbl>
              <c:idx val="0"/>
              <c:layout>
                <c:manualLayout>
                  <c:x val="4.1666666666666616E-2"/>
                  <c:y val="4.62962962962954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4E-4056-A78A-1A2B3A8926C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('過去５か年との比較（有職者）'!$Y$7,'過去５か年との比較（有職者）'!$AK$7)</c:f>
              <c:numCache>
                <c:formatCode>0_ ;[Red]\-0\ </c:formatCode>
                <c:ptCount val="2"/>
                <c:pt idx="0">
                  <c:v>-4.4000000000000057</c:v>
                </c:pt>
                <c:pt idx="1">
                  <c:v>2.4000000000000004</c:v>
                </c:pt>
              </c:numCache>
            </c:numRef>
          </c:val>
          <c:extLst>
            <c:ext xmlns:c16="http://schemas.microsoft.com/office/drawing/2014/chart" uri="{C3380CC4-5D6E-409C-BE32-E72D297353CC}">
              <c16:uniqueId val="{00000005-404E-4056-A78A-1A2B3A8926CF}"/>
            </c:ext>
          </c:extLst>
        </c:ser>
        <c:ser>
          <c:idx val="4"/>
          <c:order val="4"/>
          <c:tx>
            <c:strRef>
              <c:f>'過去５か年との比較（有職者）'!$Q$8</c:f>
              <c:strCache>
                <c:ptCount val="1"/>
                <c:pt idx="0">
                  <c:v>男女問題</c:v>
                </c:pt>
              </c:strCache>
            </c:strRef>
          </c:tx>
          <c:spPr>
            <a:pattFill prst="zigZag">
              <a:fgClr>
                <a:schemeClr val="accent5"/>
              </a:fgClr>
              <a:bgClr>
                <a:schemeClr val="bg1"/>
              </a:bgClr>
            </a:pattFill>
            <a:ln>
              <a:noFill/>
            </a:ln>
            <a:effectLst/>
          </c:spPr>
          <c:invertIfNegative val="0"/>
          <c:dLbls>
            <c:dLbl>
              <c:idx val="0"/>
              <c:layout>
                <c:manualLayout>
                  <c:x val="0.11666666666666661"/>
                  <c:y val="0"/>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04E-4056-A78A-1A2B3A8926CF}"/>
                </c:ext>
              </c:extLst>
            </c:dLbl>
            <c:dLbl>
              <c:idx val="1"/>
              <c:layout>
                <c:manualLayout>
                  <c:x val="1.9444444444444445E-2"/>
                  <c:y val="-4.2437781360066642E-17"/>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4E-4056-A78A-1A2B3A8926C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('過去５か年との比較（有職者）'!$Y$8,'過去５か年との比較（有職者）'!$AK$8)</c:f>
              <c:numCache>
                <c:formatCode>0_ ;[Red]\-0\ </c:formatCode>
                <c:ptCount val="2"/>
                <c:pt idx="0">
                  <c:v>0.60000000000000142</c:v>
                </c:pt>
                <c:pt idx="1">
                  <c:v>4.8000000000000007</c:v>
                </c:pt>
              </c:numCache>
            </c:numRef>
          </c:val>
          <c:extLst>
            <c:ext xmlns:c16="http://schemas.microsoft.com/office/drawing/2014/chart" uri="{C3380CC4-5D6E-409C-BE32-E72D297353CC}">
              <c16:uniqueId val="{00000008-404E-4056-A78A-1A2B3A8926CF}"/>
            </c:ext>
          </c:extLst>
        </c:ser>
        <c:ser>
          <c:idx val="5"/>
          <c:order val="5"/>
          <c:tx>
            <c:strRef>
              <c:f>'過去５か年との比較（有職者）'!$Q$9</c:f>
              <c:strCache>
                <c:ptCount val="1"/>
                <c:pt idx="0">
                  <c:v>学校問題</c:v>
                </c:pt>
              </c:strCache>
            </c:strRef>
          </c:tx>
          <c:spPr>
            <a:pattFill prst="narVert">
              <a:fgClr>
                <a:schemeClr val="accent6"/>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404E-4056-A78A-1A2B3A8926CF}"/>
                </c:ext>
              </c:extLst>
            </c:dLbl>
            <c:dLbl>
              <c:idx val="1"/>
              <c:layout>
                <c:manualLayout>
                  <c:x val="-0.1222222222222223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04E-4056-A78A-1A2B3A8926C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('過去５か年との比較（有職者）'!$Y$9,'過去５か年との比較（有職者）'!$AK$9)</c:f>
              <c:numCache>
                <c:formatCode>0_ ;[Red]\-0\ </c:formatCode>
                <c:ptCount val="2"/>
                <c:pt idx="0">
                  <c:v>-0.4</c:v>
                </c:pt>
                <c:pt idx="1">
                  <c:v>1</c:v>
                </c:pt>
              </c:numCache>
            </c:numRef>
          </c:val>
          <c:extLst>
            <c:ext xmlns:c16="http://schemas.microsoft.com/office/drawing/2014/chart" uri="{C3380CC4-5D6E-409C-BE32-E72D297353CC}">
              <c16:uniqueId val="{0000000B-404E-4056-A78A-1A2B3A8926CF}"/>
            </c:ext>
          </c:extLst>
        </c:ser>
        <c:ser>
          <c:idx val="6"/>
          <c:order val="6"/>
          <c:tx>
            <c:strRef>
              <c:f>'過去５か年との比較（有職者）'!$Q$10</c:f>
              <c:strCache>
                <c:ptCount val="1"/>
                <c:pt idx="0">
                  <c:v>その他</c:v>
                </c:pt>
              </c:strCache>
            </c:strRef>
          </c:tx>
          <c:spPr>
            <a:pattFill prst="narHorz">
              <a:fgClr>
                <a:schemeClr val="accent2">
                  <a:lumMod val="50000"/>
                </a:schemeClr>
              </a:fgClr>
              <a:bgClr>
                <a:schemeClr val="bg1"/>
              </a:bgClr>
            </a:pattFill>
            <a:ln>
              <a:noFill/>
            </a:ln>
            <a:effectLst/>
          </c:spPr>
          <c:invertIfNegative val="0"/>
          <c:dLbls>
            <c:dLbl>
              <c:idx val="0"/>
              <c:layout>
                <c:manualLayout>
                  <c:x val="5.555555555555555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04E-4056-A78A-1A2B3A8926C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('過去５か年との比較（有職者）'!$Y$10,'過去５か年との比較（有職者）'!$AK$10)</c:f>
              <c:numCache>
                <c:formatCode>0_ ;[Red]\-0\ </c:formatCode>
                <c:ptCount val="2"/>
                <c:pt idx="0">
                  <c:v>7.1999999999999993</c:v>
                </c:pt>
                <c:pt idx="1">
                  <c:v>5.8</c:v>
                </c:pt>
              </c:numCache>
            </c:numRef>
          </c:val>
          <c:extLst>
            <c:ext xmlns:c16="http://schemas.microsoft.com/office/drawing/2014/chart" uri="{C3380CC4-5D6E-409C-BE32-E72D297353CC}">
              <c16:uniqueId val="{0000000D-404E-4056-A78A-1A2B3A8926CF}"/>
            </c:ext>
          </c:extLst>
        </c:ser>
        <c:dLbls>
          <c:showLegendKey val="0"/>
          <c:showVal val="0"/>
          <c:showCatName val="0"/>
          <c:showSerName val="0"/>
          <c:showPercent val="0"/>
          <c:showBubbleSize val="0"/>
        </c:dLbls>
        <c:gapWidth val="150"/>
        <c:overlap val="100"/>
        <c:axId val="1252654735"/>
        <c:axId val="1252643919"/>
      </c:barChart>
      <c:catAx>
        <c:axId val="1252654735"/>
        <c:scaling>
          <c:orientation val="minMax"/>
        </c:scaling>
        <c:delete val="1"/>
        <c:axPos val="b"/>
        <c:numFmt formatCode="General" sourceLinked="1"/>
        <c:majorTickMark val="none"/>
        <c:minorTickMark val="none"/>
        <c:tickLblPos val="nextTo"/>
        <c:crossAx val="1252643919"/>
        <c:crosses val="autoZero"/>
        <c:auto val="1"/>
        <c:lblAlgn val="ctr"/>
        <c:lblOffset val="100"/>
        <c:noMultiLvlLbl val="0"/>
      </c:catAx>
      <c:valAx>
        <c:axId val="1252643919"/>
        <c:scaling>
          <c:orientation val="minMax"/>
        </c:scaling>
        <c:delete val="0"/>
        <c:axPos val="l"/>
        <c:majorGridlines>
          <c:spPr>
            <a:ln w="9525" cap="flat" cmpd="sng" algn="ctr">
              <a:solidFill>
                <a:schemeClr val="tx1">
                  <a:lumMod val="15000"/>
                  <a:lumOff val="85000"/>
                </a:schemeClr>
              </a:solidFill>
              <a:round/>
            </a:ln>
            <a:effectLst/>
          </c:spPr>
        </c:majorGridlines>
        <c:numFmt formatCode="0_ ;[Red]\-0\ "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252654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userShapes r:id="rId5"/>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r>
              <a:rPr lang="ja-JP" altLang="en-US" sz="1000" dirty="0">
                <a:latin typeface="ＭＳ Ｐゴシック" panose="020B0600070205080204" pitchFamily="50" charset="-128"/>
                <a:ea typeface="ＭＳ Ｐゴシック" panose="020B0600070205080204" pitchFamily="50" charset="-128"/>
              </a:rPr>
              <a:t>無職者（学生・生徒等除く）</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barChart>
        <c:barDir val="col"/>
        <c:grouping val="stacked"/>
        <c:varyColors val="0"/>
        <c:ser>
          <c:idx val="0"/>
          <c:order val="0"/>
          <c:tx>
            <c:strRef>
              <c:f>'過去５か年との比較（無職者）'!$Q$4</c:f>
              <c:strCache>
                <c:ptCount val="1"/>
                <c:pt idx="0">
                  <c:v>家庭問題</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('過去５か年との比較（無職者）'!$Y$4,'過去５か年との比較（無職者）'!$AK$4)</c:f>
              <c:numCache>
                <c:formatCode>#,##0_ ;[Red]\-#,##0\ </c:formatCode>
                <c:ptCount val="2"/>
                <c:pt idx="0">
                  <c:v>23</c:v>
                </c:pt>
                <c:pt idx="1">
                  <c:v>4.5999999999999943</c:v>
                </c:pt>
              </c:numCache>
            </c:numRef>
          </c:val>
          <c:extLst>
            <c:ext xmlns:c16="http://schemas.microsoft.com/office/drawing/2014/chart" uri="{C3380CC4-5D6E-409C-BE32-E72D297353CC}">
              <c16:uniqueId val="{00000000-295B-4AB0-B4F3-951E3C84015E}"/>
            </c:ext>
          </c:extLst>
        </c:ser>
        <c:ser>
          <c:idx val="1"/>
          <c:order val="1"/>
          <c:tx>
            <c:strRef>
              <c:f>'過去５か年との比較（無職者）'!$Q$5</c:f>
              <c:strCache>
                <c:ptCount val="1"/>
                <c:pt idx="0">
                  <c:v>健康問題</c:v>
                </c:pt>
              </c:strCache>
            </c:strRef>
          </c:tx>
          <c:spPr>
            <a:pattFill prst="smGrid">
              <a:fgClr>
                <a:schemeClr val="accent2"/>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('過去５か年との比較（無職者）'!$Y$5,'過去５か年との比較（無職者）'!$AK$5)</c:f>
              <c:numCache>
                <c:formatCode>#,##0_ ;[Red]\-#,##0\ </c:formatCode>
                <c:ptCount val="2"/>
                <c:pt idx="0">
                  <c:v>26.199999999999989</c:v>
                </c:pt>
                <c:pt idx="1">
                  <c:v>49.600000000000023</c:v>
                </c:pt>
              </c:numCache>
            </c:numRef>
          </c:val>
          <c:extLst>
            <c:ext xmlns:c16="http://schemas.microsoft.com/office/drawing/2014/chart" uri="{C3380CC4-5D6E-409C-BE32-E72D297353CC}">
              <c16:uniqueId val="{00000001-295B-4AB0-B4F3-951E3C84015E}"/>
            </c:ext>
          </c:extLst>
        </c:ser>
        <c:ser>
          <c:idx val="2"/>
          <c:order val="2"/>
          <c:tx>
            <c:strRef>
              <c:f>'過去５か年との比較（無職者）'!$Q$6</c:f>
              <c:strCache>
                <c:ptCount val="1"/>
                <c:pt idx="0">
                  <c:v>経済・生活問題</c:v>
                </c:pt>
              </c:strCache>
            </c:strRef>
          </c:tx>
          <c:spPr>
            <a:pattFill prst="smCheck">
              <a:fgClr>
                <a:schemeClr val="accent3"/>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('過去５か年との比較（無職者）'!$Y$6,'過去５か年との比較（無職者）'!$AK$6)</c:f>
              <c:numCache>
                <c:formatCode>#,##0_ ;[Red]\-#,##0\ </c:formatCode>
                <c:ptCount val="2"/>
                <c:pt idx="0">
                  <c:v>21.200000000000003</c:v>
                </c:pt>
                <c:pt idx="1">
                  <c:v>6</c:v>
                </c:pt>
              </c:numCache>
            </c:numRef>
          </c:val>
          <c:extLst>
            <c:ext xmlns:c16="http://schemas.microsoft.com/office/drawing/2014/chart" uri="{C3380CC4-5D6E-409C-BE32-E72D297353CC}">
              <c16:uniqueId val="{00000002-295B-4AB0-B4F3-951E3C84015E}"/>
            </c:ext>
          </c:extLst>
        </c:ser>
        <c:ser>
          <c:idx val="3"/>
          <c:order val="3"/>
          <c:tx>
            <c:strRef>
              <c:f>'過去５か年との比較（無職者）'!$Q$7</c:f>
              <c:strCache>
                <c:ptCount val="1"/>
                <c:pt idx="0">
                  <c:v>勤務問題</c:v>
                </c:pt>
              </c:strCache>
            </c:strRef>
          </c:tx>
          <c:spPr>
            <a:pattFill prst="dkUpDiag">
              <a:fgClr>
                <a:srgbClr val="FFC000"/>
              </a:fgClr>
              <a:bgClr>
                <a:schemeClr val="bg1"/>
              </a:bgClr>
            </a:pattFill>
            <a:ln>
              <a:noFill/>
            </a:ln>
            <a:effectLst/>
          </c:spPr>
          <c:invertIfNegative val="0"/>
          <c:dLbls>
            <c:dLbl>
              <c:idx val="0"/>
              <c:layout>
                <c:manualLayout>
                  <c:x val="0.11111111111111106"/>
                  <c:y val="-4.1666302128900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5B-4AB0-B4F3-951E3C84015E}"/>
                </c:ext>
              </c:extLst>
            </c:dLbl>
            <c:dLbl>
              <c:idx val="1"/>
              <c:layout>
                <c:manualLayout>
                  <c:x val="-0.12777777777777788"/>
                  <c:y val="-3.7036672499270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95B-4AB0-B4F3-951E3C84015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('過去５か年との比較（無職者）'!$Y$7,'過去５か年との比較（無職者）'!$AK$7)</c:f>
              <c:numCache>
                <c:formatCode>#,##0_ ;[Red]\-#,##0\ </c:formatCode>
                <c:ptCount val="2"/>
                <c:pt idx="0">
                  <c:v>-2.5999999999999996</c:v>
                </c:pt>
                <c:pt idx="1">
                  <c:v>-1.4</c:v>
                </c:pt>
              </c:numCache>
            </c:numRef>
          </c:val>
          <c:extLst>
            <c:ext xmlns:c16="http://schemas.microsoft.com/office/drawing/2014/chart" uri="{C3380CC4-5D6E-409C-BE32-E72D297353CC}">
              <c16:uniqueId val="{00000005-295B-4AB0-B4F3-951E3C84015E}"/>
            </c:ext>
          </c:extLst>
        </c:ser>
        <c:ser>
          <c:idx val="4"/>
          <c:order val="4"/>
          <c:tx>
            <c:strRef>
              <c:f>'過去５か年との比較（無職者）'!$Q$8</c:f>
              <c:strCache>
                <c:ptCount val="1"/>
                <c:pt idx="0">
                  <c:v>男女問題</c:v>
                </c:pt>
              </c:strCache>
            </c:strRef>
          </c:tx>
          <c:spPr>
            <a:pattFill prst="zigZag">
              <a:fgClr>
                <a:schemeClr val="accent5"/>
              </a:fgClr>
              <a:bgClr>
                <a:schemeClr val="bg1"/>
              </a:bgClr>
            </a:pattFill>
            <a:ln>
              <a:noFill/>
            </a:ln>
            <a:effectLst/>
          </c:spPr>
          <c:invertIfNegative val="0"/>
          <c:dLbls>
            <c:dLbl>
              <c:idx val="0"/>
              <c:layout>
                <c:manualLayout>
                  <c:x val="-0.11666666666666664"/>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95B-4AB0-B4F3-951E3C84015E}"/>
                </c:ext>
              </c:extLst>
            </c:dLbl>
            <c:dLbl>
              <c:idx val="1"/>
              <c:layout>
                <c:manualLayout>
                  <c:x val="3.3333333333333333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95B-4AB0-B4F3-951E3C84015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('過去５か年との比較（無職者）'!$Y$8,'過去５か年との比較（無職者）'!$AK$8)</c:f>
              <c:numCache>
                <c:formatCode>#,##0_ ;[Red]\-#,##0\ </c:formatCode>
                <c:ptCount val="2"/>
                <c:pt idx="0">
                  <c:v>2.5999999999999996</c:v>
                </c:pt>
                <c:pt idx="1">
                  <c:v>-0.80000000000000071</c:v>
                </c:pt>
              </c:numCache>
            </c:numRef>
          </c:val>
          <c:extLst>
            <c:ext xmlns:c16="http://schemas.microsoft.com/office/drawing/2014/chart" uri="{C3380CC4-5D6E-409C-BE32-E72D297353CC}">
              <c16:uniqueId val="{00000008-295B-4AB0-B4F3-951E3C84015E}"/>
            </c:ext>
          </c:extLst>
        </c:ser>
        <c:ser>
          <c:idx val="5"/>
          <c:order val="5"/>
          <c:tx>
            <c:strRef>
              <c:f>'過去５か年との比較（無職者）'!$Q$9</c:f>
              <c:strCache>
                <c:ptCount val="1"/>
                <c:pt idx="0">
                  <c:v>学校問題</c:v>
                </c:pt>
              </c:strCache>
            </c:strRef>
          </c:tx>
          <c:spPr>
            <a:pattFill prst="narVert">
              <a:fgClr>
                <a:schemeClr val="accent6"/>
              </a:fgClr>
              <a:bgClr>
                <a:schemeClr val="bg1"/>
              </a:bgClr>
            </a:pattFill>
            <a:ln>
              <a:noFill/>
            </a:ln>
            <a:effectLst/>
          </c:spPr>
          <c:invertIfNegative val="0"/>
          <c:dLbls>
            <c:dLbl>
              <c:idx val="0"/>
              <c:layout>
                <c:manualLayout>
                  <c:x val="-3.3333333333333381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95B-4AB0-B4F3-951E3C84015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('過去５か年との比較（無職者）'!$Y$9,'過去５か年との比較（無職者）'!$AK$9)</c:f>
              <c:numCache>
                <c:formatCode>#,##0_ ;[Red]\-#,##0\ </c:formatCode>
                <c:ptCount val="2"/>
                <c:pt idx="0">
                  <c:v>-1</c:v>
                </c:pt>
                <c:pt idx="1">
                  <c:v>-0.2</c:v>
                </c:pt>
              </c:numCache>
            </c:numRef>
          </c:val>
          <c:extLst>
            <c:ext xmlns:c16="http://schemas.microsoft.com/office/drawing/2014/chart" uri="{C3380CC4-5D6E-409C-BE32-E72D297353CC}">
              <c16:uniqueId val="{0000000A-295B-4AB0-B4F3-951E3C84015E}"/>
            </c:ext>
          </c:extLst>
        </c:ser>
        <c:ser>
          <c:idx val="6"/>
          <c:order val="6"/>
          <c:tx>
            <c:strRef>
              <c:f>'過去５か年との比較（無職者）'!$Q$10</c:f>
              <c:strCache>
                <c:ptCount val="1"/>
                <c:pt idx="0">
                  <c:v>その他</c:v>
                </c:pt>
              </c:strCache>
            </c:strRef>
          </c:tx>
          <c:spPr>
            <a:pattFill prst="narHorz">
              <a:fgClr>
                <a:schemeClr val="accent2">
                  <a:lumMod val="50000"/>
                </a:schemeClr>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('過去５か年との比較（無職者）'!$Y$10,'過去５か年との比較（無職者）'!$AK$10)</c:f>
              <c:numCache>
                <c:formatCode>#,##0_ ;[Red]\-#,##0\ </c:formatCode>
                <c:ptCount val="2"/>
                <c:pt idx="0">
                  <c:v>4.6000000000000014</c:v>
                </c:pt>
                <c:pt idx="1">
                  <c:v>5.3999999999999986</c:v>
                </c:pt>
              </c:numCache>
            </c:numRef>
          </c:val>
          <c:extLst>
            <c:ext xmlns:c16="http://schemas.microsoft.com/office/drawing/2014/chart" uri="{C3380CC4-5D6E-409C-BE32-E72D297353CC}">
              <c16:uniqueId val="{0000000B-295B-4AB0-B4F3-951E3C84015E}"/>
            </c:ext>
          </c:extLst>
        </c:ser>
        <c:dLbls>
          <c:showLegendKey val="0"/>
          <c:showVal val="0"/>
          <c:showCatName val="0"/>
          <c:showSerName val="0"/>
          <c:showPercent val="0"/>
          <c:showBubbleSize val="0"/>
        </c:dLbls>
        <c:gapWidth val="150"/>
        <c:overlap val="100"/>
        <c:axId val="1345258479"/>
        <c:axId val="1345260143"/>
      </c:barChart>
      <c:catAx>
        <c:axId val="1345258479"/>
        <c:scaling>
          <c:orientation val="minMax"/>
        </c:scaling>
        <c:delete val="1"/>
        <c:axPos val="b"/>
        <c:numFmt formatCode="General" sourceLinked="1"/>
        <c:majorTickMark val="none"/>
        <c:minorTickMark val="none"/>
        <c:tickLblPos val="nextTo"/>
        <c:crossAx val="1345260143"/>
        <c:crosses val="autoZero"/>
        <c:auto val="1"/>
        <c:lblAlgn val="ctr"/>
        <c:lblOffset val="100"/>
        <c:noMultiLvlLbl val="0"/>
      </c:catAx>
      <c:valAx>
        <c:axId val="1345260143"/>
        <c:scaling>
          <c:orientation val="minMax"/>
        </c:scaling>
        <c:delete val="0"/>
        <c:axPos val="l"/>
        <c:majorGridlines>
          <c:spPr>
            <a:ln w="9525" cap="flat" cmpd="sng" algn="ctr">
              <a:solidFill>
                <a:schemeClr val="tx1">
                  <a:lumMod val="15000"/>
                  <a:lumOff val="85000"/>
                </a:schemeClr>
              </a:solidFill>
              <a:round/>
            </a:ln>
            <a:effectLst/>
          </c:spPr>
        </c:majorGridlines>
        <c:numFmt formatCode="#,##0_ ;[Red]\-#,##0\ "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3452584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r>
              <a:rPr lang="ja-JP" altLang="en-US" sz="1000" dirty="0">
                <a:latin typeface="ＭＳ Ｐゴシック" panose="020B0600070205080204" pitchFamily="50" charset="-128"/>
                <a:ea typeface="ＭＳ Ｐゴシック" panose="020B0600070205080204" pitchFamily="50" charset="-128"/>
              </a:rPr>
              <a:t>有職者 職業項目別</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barChart>
        <c:barDir val="col"/>
        <c:grouping val="stacked"/>
        <c:varyColors val="0"/>
        <c:ser>
          <c:idx val="0"/>
          <c:order val="0"/>
          <c:tx>
            <c:strRef>
              <c:f>'過去５か年との比較（有職者 中項目）'!$FQ$4</c:f>
              <c:strCache>
                <c:ptCount val="1"/>
                <c:pt idx="0">
                  <c:v>家庭問題</c:v>
                </c:pt>
              </c:strCache>
            </c:strRef>
          </c:tx>
          <c:spPr>
            <a:solidFill>
              <a:schemeClr val="accent1">
                <a:lumMod val="60000"/>
                <a:lumOff val="40000"/>
              </a:schemeClr>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D80F-432F-BA2B-EE5ECA98FE10}"/>
                </c:ext>
              </c:extLst>
            </c:dLbl>
            <c:dLbl>
              <c:idx val="5"/>
              <c:delete val="1"/>
              <c:extLst>
                <c:ext xmlns:c15="http://schemas.microsoft.com/office/drawing/2012/chart" uri="{CE6537A1-D6FC-4f65-9D91-7224C49458BB}"/>
                <c:ext xmlns:c16="http://schemas.microsoft.com/office/drawing/2014/chart" uri="{C3380CC4-5D6E-409C-BE32-E72D297353CC}">
                  <c16:uniqueId val="{00000001-D80F-432F-BA2B-EE5ECA98FE10}"/>
                </c:ext>
              </c:extLst>
            </c:dLbl>
            <c:dLbl>
              <c:idx val="7"/>
              <c:delete val="1"/>
              <c:extLst>
                <c:ext xmlns:c15="http://schemas.microsoft.com/office/drawing/2012/chart" uri="{CE6537A1-D6FC-4f65-9D91-7224C49458BB}"/>
                <c:ext xmlns:c16="http://schemas.microsoft.com/office/drawing/2014/chart" uri="{C3380CC4-5D6E-409C-BE32-E72D297353CC}">
                  <c16:uniqueId val="{00000002-D80F-432F-BA2B-EE5ECA98FE10}"/>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'過去５か年との比較（有職者 中項目）'!$FR$2:$GB$2</c:f>
              <c:strCache>
                <c:ptCount val="11"/>
                <c:pt idx="0">
                  <c:v>自営業・家族従業者</c:v>
                </c:pt>
                <c:pt idx="1">
                  <c:v>専門・技術職</c:v>
                </c:pt>
                <c:pt idx="2">
                  <c:v>管理的職業</c:v>
                </c:pt>
                <c:pt idx="3">
                  <c:v>事務職</c:v>
                </c:pt>
                <c:pt idx="4">
                  <c:v>販売従事者</c:v>
                </c:pt>
                <c:pt idx="5">
                  <c:v>サービス業従事者</c:v>
                </c:pt>
                <c:pt idx="6">
                  <c:v>技能工</c:v>
                </c:pt>
                <c:pt idx="7">
                  <c:v>保安従事者</c:v>
                </c:pt>
                <c:pt idx="8">
                  <c:v>通信運送従事者</c:v>
                </c:pt>
                <c:pt idx="9">
                  <c:v>労務作業者</c:v>
                </c:pt>
                <c:pt idx="10">
                  <c:v>その他</c:v>
                </c:pt>
              </c:strCache>
            </c:strRef>
          </c:cat>
          <c:val>
            <c:numRef>
              <c:f>'過去５か年との比較（有職者 中項目）'!$FR$4:$GB$4</c:f>
              <c:numCache>
                <c:formatCode>0_ ;[Red]\-0\ </c:formatCode>
                <c:ptCount val="11"/>
                <c:pt idx="0">
                  <c:v>-5.1999999999999993</c:v>
                </c:pt>
                <c:pt idx="1">
                  <c:v>6.6</c:v>
                </c:pt>
                <c:pt idx="2">
                  <c:v>-2.4</c:v>
                </c:pt>
                <c:pt idx="3">
                  <c:v>0.40000000000000036</c:v>
                </c:pt>
                <c:pt idx="4">
                  <c:v>8</c:v>
                </c:pt>
                <c:pt idx="5">
                  <c:v>0.19999999999999929</c:v>
                </c:pt>
                <c:pt idx="6">
                  <c:v>6.8000000000000007</c:v>
                </c:pt>
                <c:pt idx="7">
                  <c:v>0.4</c:v>
                </c:pt>
                <c:pt idx="8">
                  <c:v>8.6</c:v>
                </c:pt>
                <c:pt idx="9">
                  <c:v>-4.4000000000000004</c:v>
                </c:pt>
                <c:pt idx="10">
                  <c:v>4</c:v>
                </c:pt>
              </c:numCache>
            </c:numRef>
          </c:val>
          <c:extLst>
            <c:ext xmlns:c16="http://schemas.microsoft.com/office/drawing/2014/chart" uri="{C3380CC4-5D6E-409C-BE32-E72D297353CC}">
              <c16:uniqueId val="{00000003-D80F-432F-BA2B-EE5ECA98FE10}"/>
            </c:ext>
          </c:extLst>
        </c:ser>
        <c:ser>
          <c:idx val="1"/>
          <c:order val="1"/>
          <c:tx>
            <c:strRef>
              <c:f>'過去５か年との比較（有職者 中項目）'!$FQ$5</c:f>
              <c:strCache>
                <c:ptCount val="1"/>
                <c:pt idx="0">
                  <c:v>健康問題</c:v>
                </c:pt>
              </c:strCache>
            </c:strRef>
          </c:tx>
          <c:spPr>
            <a:pattFill prst="smGrid">
              <a:fgClr>
                <a:schemeClr val="accent2"/>
              </a:fgClr>
              <a:bgClr>
                <a:schemeClr val="bg1"/>
              </a:bgClr>
            </a:patt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4-D80F-432F-BA2B-EE5ECA98FE10}"/>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'過去５か年との比較（有職者 中項目）'!$FR$2:$GB$2</c:f>
              <c:strCache>
                <c:ptCount val="11"/>
                <c:pt idx="0">
                  <c:v>自営業・家族従業者</c:v>
                </c:pt>
                <c:pt idx="1">
                  <c:v>専門・技術職</c:v>
                </c:pt>
                <c:pt idx="2">
                  <c:v>管理的職業</c:v>
                </c:pt>
                <c:pt idx="3">
                  <c:v>事務職</c:v>
                </c:pt>
                <c:pt idx="4">
                  <c:v>販売従事者</c:v>
                </c:pt>
                <c:pt idx="5">
                  <c:v>サービス業従事者</c:v>
                </c:pt>
                <c:pt idx="6">
                  <c:v>技能工</c:v>
                </c:pt>
                <c:pt idx="7">
                  <c:v>保安従事者</c:v>
                </c:pt>
                <c:pt idx="8">
                  <c:v>通信運送従事者</c:v>
                </c:pt>
                <c:pt idx="9">
                  <c:v>労務作業者</c:v>
                </c:pt>
                <c:pt idx="10">
                  <c:v>その他</c:v>
                </c:pt>
              </c:strCache>
            </c:strRef>
          </c:cat>
          <c:val>
            <c:numRef>
              <c:f>'過去５か年との比較（有職者 中項目）'!$FR$5:$GB$5</c:f>
              <c:numCache>
                <c:formatCode>0_ ;[Red]\-0\ </c:formatCode>
                <c:ptCount val="11"/>
                <c:pt idx="0">
                  <c:v>6.2000000000000028</c:v>
                </c:pt>
                <c:pt idx="1">
                  <c:v>6.3999999999999986</c:v>
                </c:pt>
                <c:pt idx="2">
                  <c:v>-4.5999999999999996</c:v>
                </c:pt>
                <c:pt idx="3">
                  <c:v>-2.3999999999999986</c:v>
                </c:pt>
                <c:pt idx="4">
                  <c:v>9.6</c:v>
                </c:pt>
                <c:pt idx="5">
                  <c:v>6.3999999999999986</c:v>
                </c:pt>
                <c:pt idx="6">
                  <c:v>1.8000000000000007</c:v>
                </c:pt>
                <c:pt idx="7">
                  <c:v>0.39999999999999991</c:v>
                </c:pt>
                <c:pt idx="8">
                  <c:v>3.8</c:v>
                </c:pt>
                <c:pt idx="9">
                  <c:v>13.8</c:v>
                </c:pt>
                <c:pt idx="10">
                  <c:v>-3.2000000000000028</c:v>
                </c:pt>
              </c:numCache>
            </c:numRef>
          </c:val>
          <c:extLst>
            <c:ext xmlns:c16="http://schemas.microsoft.com/office/drawing/2014/chart" uri="{C3380CC4-5D6E-409C-BE32-E72D297353CC}">
              <c16:uniqueId val="{00000005-D80F-432F-BA2B-EE5ECA98FE10}"/>
            </c:ext>
          </c:extLst>
        </c:ser>
        <c:ser>
          <c:idx val="2"/>
          <c:order val="2"/>
          <c:tx>
            <c:strRef>
              <c:f>'過去５か年との比較（有職者 中項目）'!$FQ$6</c:f>
              <c:strCache>
                <c:ptCount val="1"/>
                <c:pt idx="0">
                  <c:v>経済・生活問題</c:v>
                </c:pt>
              </c:strCache>
            </c:strRef>
          </c:tx>
          <c:spPr>
            <a:pattFill prst="smCheck">
              <a:fgClr>
                <a:schemeClr val="accent3"/>
              </a:fgClr>
              <a:bgClr>
                <a:schemeClr val="bg1"/>
              </a:bgClr>
            </a:pattFill>
            <a:ln>
              <a:noFill/>
            </a:ln>
            <a:effectLst/>
          </c:spPr>
          <c:invertIfNegative val="0"/>
          <c:dLbls>
            <c:dLbl>
              <c:idx val="3"/>
              <c:layout>
                <c:manualLayout>
                  <c:x val="3.9603954220947341E-2"/>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80F-432F-BA2B-EE5ECA98FE10}"/>
                </c:ext>
              </c:extLst>
            </c:dLbl>
            <c:dLbl>
              <c:idx val="5"/>
              <c:layout>
                <c:manualLayout>
                  <c:x val="-1.1881186266284203E-2"/>
                  <c:y val="-4.16666666666665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80F-432F-BA2B-EE5ECA98FE10}"/>
                </c:ext>
              </c:extLst>
            </c:dLbl>
            <c:dLbl>
              <c:idx val="7"/>
              <c:delete val="1"/>
              <c:extLst>
                <c:ext xmlns:c15="http://schemas.microsoft.com/office/drawing/2012/chart" uri="{CE6537A1-D6FC-4f65-9D91-7224C49458BB}"/>
                <c:ext xmlns:c16="http://schemas.microsoft.com/office/drawing/2014/chart" uri="{C3380CC4-5D6E-409C-BE32-E72D297353CC}">
                  <c16:uniqueId val="{00000008-D80F-432F-BA2B-EE5ECA98FE10}"/>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'過去５か年との比較（有職者 中項目）'!$FR$2:$GB$2</c:f>
              <c:strCache>
                <c:ptCount val="11"/>
                <c:pt idx="0">
                  <c:v>自営業・家族従業者</c:v>
                </c:pt>
                <c:pt idx="1">
                  <c:v>専門・技術職</c:v>
                </c:pt>
                <c:pt idx="2">
                  <c:v>管理的職業</c:v>
                </c:pt>
                <c:pt idx="3">
                  <c:v>事務職</c:v>
                </c:pt>
                <c:pt idx="4">
                  <c:v>販売従事者</c:v>
                </c:pt>
                <c:pt idx="5">
                  <c:v>サービス業従事者</c:v>
                </c:pt>
                <c:pt idx="6">
                  <c:v>技能工</c:v>
                </c:pt>
                <c:pt idx="7">
                  <c:v>保安従事者</c:v>
                </c:pt>
                <c:pt idx="8">
                  <c:v>通信運送従事者</c:v>
                </c:pt>
                <c:pt idx="9">
                  <c:v>労務作業者</c:v>
                </c:pt>
                <c:pt idx="10">
                  <c:v>その他</c:v>
                </c:pt>
              </c:strCache>
            </c:strRef>
          </c:cat>
          <c:val>
            <c:numRef>
              <c:f>'過去５か年との比較（有職者 中項目）'!$FR$6:$GB$6</c:f>
              <c:numCache>
                <c:formatCode>0_ ;[Red]\-0\ </c:formatCode>
                <c:ptCount val="11"/>
                <c:pt idx="0">
                  <c:v>-16.200000000000003</c:v>
                </c:pt>
                <c:pt idx="1">
                  <c:v>-1.7999999999999998</c:v>
                </c:pt>
                <c:pt idx="2">
                  <c:v>-1.7999999999999998</c:v>
                </c:pt>
                <c:pt idx="3">
                  <c:v>-0.60000000000000009</c:v>
                </c:pt>
                <c:pt idx="4">
                  <c:v>3</c:v>
                </c:pt>
                <c:pt idx="5">
                  <c:v>-0.80000000000000071</c:v>
                </c:pt>
                <c:pt idx="6">
                  <c:v>3.4000000000000004</c:v>
                </c:pt>
                <c:pt idx="7">
                  <c:v>0</c:v>
                </c:pt>
                <c:pt idx="8">
                  <c:v>6</c:v>
                </c:pt>
                <c:pt idx="9">
                  <c:v>-4</c:v>
                </c:pt>
                <c:pt idx="10">
                  <c:v>-6</c:v>
                </c:pt>
              </c:numCache>
            </c:numRef>
          </c:val>
          <c:extLst>
            <c:ext xmlns:c16="http://schemas.microsoft.com/office/drawing/2014/chart" uri="{C3380CC4-5D6E-409C-BE32-E72D297353CC}">
              <c16:uniqueId val="{00000009-D80F-432F-BA2B-EE5ECA98FE10}"/>
            </c:ext>
          </c:extLst>
        </c:ser>
        <c:ser>
          <c:idx val="3"/>
          <c:order val="3"/>
          <c:tx>
            <c:strRef>
              <c:f>'過去５か年との比較（有職者 中項目）'!$FQ$7</c:f>
              <c:strCache>
                <c:ptCount val="1"/>
                <c:pt idx="0">
                  <c:v>勤務問題</c:v>
                </c:pt>
              </c:strCache>
            </c:strRef>
          </c:tx>
          <c:spPr>
            <a:pattFill prst="dkUpDiag">
              <a:fgClr>
                <a:schemeClr val="accent4"/>
              </a:fgClr>
              <a:bgClr>
                <a:schemeClr val="bg1"/>
              </a:bgClr>
            </a:pattFill>
            <a:ln>
              <a:noFill/>
            </a:ln>
            <a:effectLst/>
          </c:spPr>
          <c:invertIfNegative val="0"/>
          <c:dLbls>
            <c:dLbl>
              <c:idx val="4"/>
              <c:layout>
                <c:manualLayout>
                  <c:x val="-2.97029656657105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80F-432F-BA2B-EE5ECA98FE10}"/>
                </c:ext>
              </c:extLst>
            </c:dLbl>
            <c:dLbl>
              <c:idx val="7"/>
              <c:layout>
                <c:manualLayout>
                  <c:x val="2.9702965665710505E-2"/>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80F-432F-BA2B-EE5ECA98FE10}"/>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'過去５か年との比較（有職者 中項目）'!$FR$2:$GB$2</c:f>
              <c:strCache>
                <c:ptCount val="11"/>
                <c:pt idx="0">
                  <c:v>自営業・家族従業者</c:v>
                </c:pt>
                <c:pt idx="1">
                  <c:v>専門・技術職</c:v>
                </c:pt>
                <c:pt idx="2">
                  <c:v>管理的職業</c:v>
                </c:pt>
                <c:pt idx="3">
                  <c:v>事務職</c:v>
                </c:pt>
                <c:pt idx="4">
                  <c:v>販売従事者</c:v>
                </c:pt>
                <c:pt idx="5">
                  <c:v>サービス業従事者</c:v>
                </c:pt>
                <c:pt idx="6">
                  <c:v>技能工</c:v>
                </c:pt>
                <c:pt idx="7">
                  <c:v>保安従事者</c:v>
                </c:pt>
                <c:pt idx="8">
                  <c:v>通信運送従事者</c:v>
                </c:pt>
                <c:pt idx="9">
                  <c:v>労務作業者</c:v>
                </c:pt>
                <c:pt idx="10">
                  <c:v>その他</c:v>
                </c:pt>
              </c:strCache>
            </c:strRef>
          </c:cat>
          <c:val>
            <c:numRef>
              <c:f>'過去５か年との比較（有職者 中項目）'!$FR$7:$GB$7</c:f>
              <c:numCache>
                <c:formatCode>0_ ;[Red]\-0\ </c:formatCode>
                <c:ptCount val="11"/>
                <c:pt idx="0">
                  <c:v>-3.8000000000000007</c:v>
                </c:pt>
                <c:pt idx="1">
                  <c:v>-5</c:v>
                </c:pt>
                <c:pt idx="2">
                  <c:v>-7.1999999999999993</c:v>
                </c:pt>
                <c:pt idx="3">
                  <c:v>-4.4000000000000004</c:v>
                </c:pt>
                <c:pt idx="4">
                  <c:v>0.80000000000000071</c:v>
                </c:pt>
                <c:pt idx="5">
                  <c:v>1</c:v>
                </c:pt>
                <c:pt idx="6">
                  <c:v>11.2</c:v>
                </c:pt>
                <c:pt idx="7">
                  <c:v>-1.7999999999999998</c:v>
                </c:pt>
                <c:pt idx="8">
                  <c:v>2.4</c:v>
                </c:pt>
                <c:pt idx="9">
                  <c:v>7.4</c:v>
                </c:pt>
                <c:pt idx="10">
                  <c:v>-2.6000000000000014</c:v>
                </c:pt>
              </c:numCache>
            </c:numRef>
          </c:val>
          <c:extLst>
            <c:ext xmlns:c16="http://schemas.microsoft.com/office/drawing/2014/chart" uri="{C3380CC4-5D6E-409C-BE32-E72D297353CC}">
              <c16:uniqueId val="{0000000C-D80F-432F-BA2B-EE5ECA98FE10}"/>
            </c:ext>
          </c:extLst>
        </c:ser>
        <c:ser>
          <c:idx val="4"/>
          <c:order val="4"/>
          <c:tx>
            <c:strRef>
              <c:f>'過去５か年との比較（有職者 中項目）'!$FQ$8</c:f>
              <c:strCache>
                <c:ptCount val="1"/>
                <c:pt idx="0">
                  <c:v>男女問題</c:v>
                </c:pt>
              </c:strCache>
            </c:strRef>
          </c:tx>
          <c:spPr>
            <a:pattFill prst="zigZag">
              <a:fgClr>
                <a:schemeClr val="accent5"/>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D-D80F-432F-BA2B-EE5ECA98FE10}"/>
                </c:ext>
              </c:extLst>
            </c:dLbl>
            <c:dLbl>
              <c:idx val="1"/>
              <c:delete val="1"/>
              <c:extLst>
                <c:ext xmlns:c15="http://schemas.microsoft.com/office/drawing/2012/chart" uri="{CE6537A1-D6FC-4f65-9D91-7224C49458BB}"/>
                <c:ext xmlns:c16="http://schemas.microsoft.com/office/drawing/2014/chart" uri="{C3380CC4-5D6E-409C-BE32-E72D297353CC}">
                  <c16:uniqueId val="{0000000E-D80F-432F-BA2B-EE5ECA98FE10}"/>
                </c:ext>
              </c:extLst>
            </c:dLbl>
            <c:dLbl>
              <c:idx val="7"/>
              <c:delete val="1"/>
              <c:extLst>
                <c:ext xmlns:c15="http://schemas.microsoft.com/office/drawing/2012/chart" uri="{CE6537A1-D6FC-4f65-9D91-7224C49458BB}"/>
                <c:ext xmlns:c16="http://schemas.microsoft.com/office/drawing/2014/chart" uri="{C3380CC4-5D6E-409C-BE32-E72D297353CC}">
                  <c16:uniqueId val="{0000000F-D80F-432F-BA2B-EE5ECA98FE10}"/>
                </c:ext>
              </c:extLst>
            </c:dLbl>
            <c:dLbl>
              <c:idx val="9"/>
              <c:delete val="1"/>
              <c:extLst>
                <c:ext xmlns:c15="http://schemas.microsoft.com/office/drawing/2012/chart" uri="{CE6537A1-D6FC-4f65-9D91-7224C49458BB}"/>
                <c:ext xmlns:c16="http://schemas.microsoft.com/office/drawing/2014/chart" uri="{C3380CC4-5D6E-409C-BE32-E72D297353CC}">
                  <c16:uniqueId val="{00000010-D80F-432F-BA2B-EE5ECA98FE10}"/>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'過去５か年との比較（有職者 中項目）'!$FR$2:$GB$2</c:f>
              <c:strCache>
                <c:ptCount val="11"/>
                <c:pt idx="0">
                  <c:v>自営業・家族従業者</c:v>
                </c:pt>
                <c:pt idx="1">
                  <c:v>専門・技術職</c:v>
                </c:pt>
                <c:pt idx="2">
                  <c:v>管理的職業</c:v>
                </c:pt>
                <c:pt idx="3">
                  <c:v>事務職</c:v>
                </c:pt>
                <c:pt idx="4">
                  <c:v>販売従事者</c:v>
                </c:pt>
                <c:pt idx="5">
                  <c:v>サービス業従事者</c:v>
                </c:pt>
                <c:pt idx="6">
                  <c:v>技能工</c:v>
                </c:pt>
                <c:pt idx="7">
                  <c:v>保安従事者</c:v>
                </c:pt>
                <c:pt idx="8">
                  <c:v>通信運送従事者</c:v>
                </c:pt>
                <c:pt idx="9">
                  <c:v>労務作業者</c:v>
                </c:pt>
                <c:pt idx="10">
                  <c:v>その他</c:v>
                </c:pt>
              </c:strCache>
            </c:strRef>
          </c:cat>
          <c:val>
            <c:numRef>
              <c:f>'過去５か年との比較（有職者 中項目）'!$FR$8:$GB$8</c:f>
              <c:numCache>
                <c:formatCode>0_ ;[Red]\-0\ </c:formatCode>
                <c:ptCount val="11"/>
                <c:pt idx="0">
                  <c:v>-0.39999999999999991</c:v>
                </c:pt>
                <c:pt idx="1">
                  <c:v>-0.39999999999999991</c:v>
                </c:pt>
                <c:pt idx="2">
                  <c:v>-1.4</c:v>
                </c:pt>
                <c:pt idx="3">
                  <c:v>1</c:v>
                </c:pt>
                <c:pt idx="4">
                  <c:v>-2</c:v>
                </c:pt>
                <c:pt idx="5">
                  <c:v>3.8000000000000007</c:v>
                </c:pt>
                <c:pt idx="6">
                  <c:v>1.4</c:v>
                </c:pt>
                <c:pt idx="7">
                  <c:v>-0.4</c:v>
                </c:pt>
                <c:pt idx="8">
                  <c:v>3</c:v>
                </c:pt>
                <c:pt idx="9">
                  <c:v>-0.39999999999999991</c:v>
                </c:pt>
                <c:pt idx="10">
                  <c:v>1.2000000000000002</c:v>
                </c:pt>
              </c:numCache>
            </c:numRef>
          </c:val>
          <c:extLst>
            <c:ext xmlns:c16="http://schemas.microsoft.com/office/drawing/2014/chart" uri="{C3380CC4-5D6E-409C-BE32-E72D297353CC}">
              <c16:uniqueId val="{00000011-D80F-432F-BA2B-EE5ECA98FE10}"/>
            </c:ext>
          </c:extLst>
        </c:ser>
        <c:ser>
          <c:idx val="5"/>
          <c:order val="5"/>
          <c:tx>
            <c:strRef>
              <c:f>'過去５か年との比較（有職者 中項目）'!$FQ$9</c:f>
              <c:strCache>
                <c:ptCount val="1"/>
                <c:pt idx="0">
                  <c:v>学校問題</c:v>
                </c:pt>
              </c:strCache>
            </c:strRef>
          </c:tx>
          <c:spPr>
            <a:pattFill prst="narVert">
              <a:fgClr>
                <a:schemeClr val="accent6"/>
              </a:fgClr>
              <a:bgClr>
                <a:schemeClr val="bg1"/>
              </a:bgClr>
            </a:pattFill>
            <a:ln>
              <a:noFill/>
            </a:ln>
            <a:effectLst/>
          </c:spPr>
          <c:invertIfNegative val="0"/>
          <c:cat>
            <c:strRef>
              <c:f>'過去５か年との比較（有職者 中項目）'!$FR$2:$GB$2</c:f>
              <c:strCache>
                <c:ptCount val="11"/>
                <c:pt idx="0">
                  <c:v>自営業・家族従業者</c:v>
                </c:pt>
                <c:pt idx="1">
                  <c:v>専門・技術職</c:v>
                </c:pt>
                <c:pt idx="2">
                  <c:v>管理的職業</c:v>
                </c:pt>
                <c:pt idx="3">
                  <c:v>事務職</c:v>
                </c:pt>
                <c:pt idx="4">
                  <c:v>販売従事者</c:v>
                </c:pt>
                <c:pt idx="5">
                  <c:v>サービス業従事者</c:v>
                </c:pt>
                <c:pt idx="6">
                  <c:v>技能工</c:v>
                </c:pt>
                <c:pt idx="7">
                  <c:v>保安従事者</c:v>
                </c:pt>
                <c:pt idx="8">
                  <c:v>通信運送従事者</c:v>
                </c:pt>
                <c:pt idx="9">
                  <c:v>労務作業者</c:v>
                </c:pt>
                <c:pt idx="10">
                  <c:v>その他</c:v>
                </c:pt>
              </c:strCache>
            </c:strRef>
          </c:cat>
          <c:val>
            <c:numRef>
              <c:f>'過去５か年との比較（有職者 中項目）'!$FR$9:$GB$9</c:f>
              <c:numCache>
                <c:formatCode>0_ ;[Red]\-0\ </c:formatCode>
                <c:ptCount val="11"/>
                <c:pt idx="0">
                  <c:v>0</c:v>
                </c:pt>
                <c:pt idx="1">
                  <c:v>-0.2</c:v>
                </c:pt>
                <c:pt idx="2">
                  <c:v>0</c:v>
                </c:pt>
                <c:pt idx="3">
                  <c:v>0.8</c:v>
                </c:pt>
                <c:pt idx="4">
                  <c:v>0</c:v>
                </c:pt>
                <c:pt idx="5">
                  <c:v>0</c:v>
                </c:pt>
                <c:pt idx="6">
                  <c:v>0</c:v>
                </c:pt>
                <c:pt idx="7">
                  <c:v>0</c:v>
                </c:pt>
                <c:pt idx="8">
                  <c:v>0</c:v>
                </c:pt>
                <c:pt idx="9">
                  <c:v>0</c:v>
                </c:pt>
                <c:pt idx="10">
                  <c:v>0</c:v>
                </c:pt>
              </c:numCache>
            </c:numRef>
          </c:val>
          <c:extLst>
            <c:ext xmlns:c16="http://schemas.microsoft.com/office/drawing/2014/chart" uri="{C3380CC4-5D6E-409C-BE32-E72D297353CC}">
              <c16:uniqueId val="{00000012-D80F-432F-BA2B-EE5ECA98FE10}"/>
            </c:ext>
          </c:extLst>
        </c:ser>
        <c:ser>
          <c:idx val="6"/>
          <c:order val="6"/>
          <c:tx>
            <c:strRef>
              <c:f>'過去５か年との比較（有職者 中項目）'!$FQ$10</c:f>
              <c:strCache>
                <c:ptCount val="1"/>
                <c:pt idx="0">
                  <c:v>その他</c:v>
                </c:pt>
              </c:strCache>
            </c:strRef>
          </c:tx>
          <c:spPr>
            <a:pattFill prst="narHorz">
              <a:fgClr>
                <a:schemeClr val="accent2">
                  <a:lumMod val="50000"/>
                </a:schemeClr>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3-D80F-432F-BA2B-EE5ECA98FE10}"/>
                </c:ext>
              </c:extLst>
            </c:dLbl>
            <c:dLbl>
              <c:idx val="2"/>
              <c:delete val="1"/>
              <c:extLst>
                <c:ext xmlns:c15="http://schemas.microsoft.com/office/drawing/2012/chart" uri="{CE6537A1-D6FC-4f65-9D91-7224C49458BB}"/>
                <c:ext xmlns:c16="http://schemas.microsoft.com/office/drawing/2014/chart" uri="{C3380CC4-5D6E-409C-BE32-E72D297353CC}">
                  <c16:uniqueId val="{00000014-D80F-432F-BA2B-EE5ECA98FE10}"/>
                </c:ext>
              </c:extLst>
            </c:dLbl>
            <c:dLbl>
              <c:idx val="3"/>
              <c:delete val="1"/>
              <c:extLst>
                <c:ext xmlns:c15="http://schemas.microsoft.com/office/drawing/2012/chart" uri="{CE6537A1-D6FC-4f65-9D91-7224C49458BB}"/>
                <c:ext xmlns:c16="http://schemas.microsoft.com/office/drawing/2014/chart" uri="{C3380CC4-5D6E-409C-BE32-E72D297353CC}">
                  <c16:uniqueId val="{00000000-611A-48FD-8C6B-23667F59C7F9}"/>
                </c:ext>
              </c:extLst>
            </c:dLbl>
            <c:dLbl>
              <c:idx val="7"/>
              <c:delete val="1"/>
              <c:extLst>
                <c:ext xmlns:c15="http://schemas.microsoft.com/office/drawing/2012/chart" uri="{CE6537A1-D6FC-4f65-9D91-7224C49458BB}"/>
                <c:ext xmlns:c16="http://schemas.microsoft.com/office/drawing/2014/chart" uri="{C3380CC4-5D6E-409C-BE32-E72D297353CC}">
                  <c16:uniqueId val="{00000015-D80F-432F-BA2B-EE5ECA98FE10}"/>
                </c:ext>
              </c:extLst>
            </c:dLbl>
            <c:dLbl>
              <c:idx val="9"/>
              <c:delete val="1"/>
              <c:extLst>
                <c:ext xmlns:c15="http://schemas.microsoft.com/office/drawing/2012/chart" uri="{CE6537A1-D6FC-4f65-9D91-7224C49458BB}"/>
                <c:ext xmlns:c16="http://schemas.microsoft.com/office/drawing/2014/chart" uri="{C3380CC4-5D6E-409C-BE32-E72D297353CC}">
                  <c16:uniqueId val="{00000016-D80F-432F-BA2B-EE5ECA98FE10}"/>
                </c:ext>
              </c:extLst>
            </c:dLbl>
            <c:dLbl>
              <c:idx val="10"/>
              <c:layout>
                <c:manualLayout>
                  <c:x val="9.9009885552368351E-3"/>
                  <c:y val="-3.7037037037036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80F-432F-BA2B-EE5ECA98FE10}"/>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'過去５か年との比較（有職者 中項目）'!$FR$2:$GB$2</c:f>
              <c:strCache>
                <c:ptCount val="11"/>
                <c:pt idx="0">
                  <c:v>自営業・家族従業者</c:v>
                </c:pt>
                <c:pt idx="1">
                  <c:v>専門・技術職</c:v>
                </c:pt>
                <c:pt idx="2">
                  <c:v>管理的職業</c:v>
                </c:pt>
                <c:pt idx="3">
                  <c:v>事務職</c:v>
                </c:pt>
                <c:pt idx="4">
                  <c:v>販売従事者</c:v>
                </c:pt>
                <c:pt idx="5">
                  <c:v>サービス業従事者</c:v>
                </c:pt>
                <c:pt idx="6">
                  <c:v>技能工</c:v>
                </c:pt>
                <c:pt idx="7">
                  <c:v>保安従事者</c:v>
                </c:pt>
                <c:pt idx="8">
                  <c:v>通信運送従事者</c:v>
                </c:pt>
                <c:pt idx="9">
                  <c:v>労務作業者</c:v>
                </c:pt>
                <c:pt idx="10">
                  <c:v>その他</c:v>
                </c:pt>
              </c:strCache>
            </c:strRef>
          </c:cat>
          <c:val>
            <c:numRef>
              <c:f>'過去５か年との比較（有職者 中項目）'!$FR$10:$GB$10</c:f>
              <c:numCache>
                <c:formatCode>0_ ;[Red]\-0\ </c:formatCode>
                <c:ptCount val="11"/>
                <c:pt idx="0">
                  <c:v>0.39999999999999991</c:v>
                </c:pt>
                <c:pt idx="1">
                  <c:v>2.6</c:v>
                </c:pt>
                <c:pt idx="2">
                  <c:v>0.4</c:v>
                </c:pt>
                <c:pt idx="3">
                  <c:v>-0.39999999999999991</c:v>
                </c:pt>
                <c:pt idx="4">
                  <c:v>3.6</c:v>
                </c:pt>
                <c:pt idx="5">
                  <c:v>5.4</c:v>
                </c:pt>
                <c:pt idx="6">
                  <c:v>2</c:v>
                </c:pt>
                <c:pt idx="7">
                  <c:v>0.19999999999999996</c:v>
                </c:pt>
                <c:pt idx="8">
                  <c:v>0.8</c:v>
                </c:pt>
                <c:pt idx="9">
                  <c:v>0</c:v>
                </c:pt>
                <c:pt idx="10">
                  <c:v>-2</c:v>
                </c:pt>
              </c:numCache>
            </c:numRef>
          </c:val>
          <c:extLst>
            <c:ext xmlns:c16="http://schemas.microsoft.com/office/drawing/2014/chart" uri="{C3380CC4-5D6E-409C-BE32-E72D297353CC}">
              <c16:uniqueId val="{00000018-D80F-432F-BA2B-EE5ECA98FE10}"/>
            </c:ext>
          </c:extLst>
        </c:ser>
        <c:dLbls>
          <c:showLegendKey val="0"/>
          <c:showVal val="0"/>
          <c:showCatName val="0"/>
          <c:showSerName val="0"/>
          <c:showPercent val="0"/>
          <c:showBubbleSize val="0"/>
        </c:dLbls>
        <c:gapWidth val="150"/>
        <c:overlap val="100"/>
        <c:axId val="1709125375"/>
        <c:axId val="1709125791"/>
      </c:barChart>
      <c:catAx>
        <c:axId val="1709125375"/>
        <c:scaling>
          <c:orientation val="minMax"/>
        </c:scaling>
        <c:delete val="1"/>
        <c:axPos val="b"/>
        <c:numFmt formatCode="General" sourceLinked="1"/>
        <c:majorTickMark val="none"/>
        <c:minorTickMark val="none"/>
        <c:tickLblPos val="nextTo"/>
        <c:crossAx val="1709125791"/>
        <c:crosses val="autoZero"/>
        <c:auto val="1"/>
        <c:lblAlgn val="ctr"/>
        <c:lblOffset val="100"/>
        <c:noMultiLvlLbl val="0"/>
      </c:catAx>
      <c:valAx>
        <c:axId val="1709125791"/>
        <c:scaling>
          <c:orientation val="minMax"/>
        </c:scaling>
        <c:delete val="0"/>
        <c:axPos val="l"/>
        <c:majorGridlines>
          <c:spPr>
            <a:ln w="9525" cap="flat" cmpd="sng" algn="ctr">
              <a:solidFill>
                <a:schemeClr val="tx1">
                  <a:lumMod val="15000"/>
                  <a:lumOff val="85000"/>
                </a:schemeClr>
              </a:solidFill>
              <a:round/>
            </a:ln>
            <a:effectLst/>
          </c:spPr>
        </c:majorGridlines>
        <c:numFmt formatCode="0_ ;[Red]\-0\ "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70912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r>
              <a:rPr lang="ja-JP" altLang="en-US" sz="1000" dirty="0">
                <a:latin typeface="ＭＳ Ｐゴシック" panose="020B0600070205080204" pitchFamily="50" charset="-128"/>
                <a:ea typeface="ＭＳ Ｐゴシック" panose="020B0600070205080204" pitchFamily="50" charset="-128"/>
              </a:rPr>
              <a:t>有職者（男性）</a:t>
            </a:r>
            <a:r>
              <a:rPr lang="ja-JP" altLang="en-US" sz="1000" baseline="0" dirty="0">
                <a:latin typeface="ＭＳ Ｐゴシック" panose="020B0600070205080204" pitchFamily="50" charset="-128"/>
                <a:ea typeface="ＭＳ Ｐゴシック" panose="020B0600070205080204" pitchFamily="50" charset="-128"/>
              </a:rPr>
              <a:t> 職業項目別</a:t>
            </a:r>
            <a:endParaRPr lang="ja-JP" altLang="en-US" sz="1000" dirty="0">
              <a:latin typeface="ＭＳ Ｐゴシック" panose="020B0600070205080204" pitchFamily="50" charset="-128"/>
              <a:ea typeface="ＭＳ Ｐゴシック" panose="020B0600070205080204" pitchFamily="50" charset="-128"/>
            </a:endParaRP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barChart>
        <c:barDir val="col"/>
        <c:grouping val="stacked"/>
        <c:varyColors val="0"/>
        <c:ser>
          <c:idx val="0"/>
          <c:order val="0"/>
          <c:tx>
            <c:strRef>
              <c:f>'過去５か年との比較（有職者 中項目）'!$FQ$133</c:f>
              <c:strCache>
                <c:ptCount val="1"/>
                <c:pt idx="0">
                  <c:v>家庭問題</c:v>
                </c:pt>
              </c:strCache>
            </c:strRef>
          </c:tx>
          <c:spPr>
            <a:solidFill>
              <a:schemeClr val="accent1">
                <a:lumMod val="60000"/>
                <a:lumOff val="40000"/>
              </a:schemeClr>
            </a:solidFill>
            <a:ln>
              <a:noFill/>
            </a:ln>
            <a:effectLst/>
          </c:spPr>
          <c:invertIfNegative val="0"/>
          <c:dLbls>
            <c:dLbl>
              <c:idx val="0"/>
              <c:layout>
                <c:manualLayout>
                  <c:x val="3.157895064017309E-2"/>
                  <c:y val="-2.77777777777776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59-498D-837E-7866F78BC792}"/>
                </c:ext>
              </c:extLst>
            </c:dLbl>
            <c:dLbl>
              <c:idx val="2"/>
              <c:layout>
                <c:manualLayout>
                  <c:x val="2.9605266225162234E-2"/>
                  <c:y val="-2.77777777777776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59-498D-837E-7866F78BC792}"/>
                </c:ext>
              </c:extLst>
            </c:dLbl>
            <c:dLbl>
              <c:idx val="3"/>
              <c:layout>
                <c:manualLayout>
                  <c:x val="2.9605266225162269E-2"/>
                  <c:y val="-2.77777777777776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159-498D-837E-7866F78BC792}"/>
                </c:ext>
              </c:extLst>
            </c:dLbl>
            <c:dLbl>
              <c:idx val="7"/>
              <c:delete val="1"/>
              <c:extLst>
                <c:ext xmlns:c15="http://schemas.microsoft.com/office/drawing/2012/chart" uri="{CE6537A1-D6FC-4f65-9D91-7224C49458BB}"/>
                <c:ext xmlns:c16="http://schemas.microsoft.com/office/drawing/2014/chart" uri="{C3380CC4-5D6E-409C-BE32-E72D297353CC}">
                  <c16:uniqueId val="{00000003-E159-498D-837E-7866F78BC792}"/>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'過去５か年との比較（有職者 中項目）'!$FR$131:$GB$131</c:f>
              <c:strCache>
                <c:ptCount val="11"/>
                <c:pt idx="0">
                  <c:v>自営業・家族従業者</c:v>
                </c:pt>
                <c:pt idx="1">
                  <c:v>専門・技術職</c:v>
                </c:pt>
                <c:pt idx="2">
                  <c:v>管理的職業</c:v>
                </c:pt>
                <c:pt idx="3">
                  <c:v>事務職</c:v>
                </c:pt>
                <c:pt idx="4">
                  <c:v>販売従事者</c:v>
                </c:pt>
                <c:pt idx="5">
                  <c:v>サービス業従事者</c:v>
                </c:pt>
                <c:pt idx="6">
                  <c:v>技能工</c:v>
                </c:pt>
                <c:pt idx="7">
                  <c:v>保安従事者</c:v>
                </c:pt>
                <c:pt idx="8">
                  <c:v>通信運送従事者</c:v>
                </c:pt>
                <c:pt idx="9">
                  <c:v>労務作業者</c:v>
                </c:pt>
                <c:pt idx="10">
                  <c:v>その他</c:v>
                </c:pt>
              </c:strCache>
            </c:strRef>
          </c:cat>
          <c:val>
            <c:numRef>
              <c:f>'過去５か年との比較（有職者 中項目）'!$FR$133:$GB$133</c:f>
              <c:numCache>
                <c:formatCode>0_ ;[Red]\-0\ </c:formatCode>
                <c:ptCount val="11"/>
                <c:pt idx="0">
                  <c:v>-2.1999999999999993</c:v>
                </c:pt>
                <c:pt idx="1">
                  <c:v>5.2</c:v>
                </c:pt>
                <c:pt idx="2">
                  <c:v>-2</c:v>
                </c:pt>
                <c:pt idx="3">
                  <c:v>-1</c:v>
                </c:pt>
                <c:pt idx="4">
                  <c:v>3</c:v>
                </c:pt>
                <c:pt idx="5">
                  <c:v>-3.8</c:v>
                </c:pt>
                <c:pt idx="6">
                  <c:v>5.8000000000000007</c:v>
                </c:pt>
                <c:pt idx="7">
                  <c:v>0.4</c:v>
                </c:pt>
                <c:pt idx="8">
                  <c:v>8.8000000000000007</c:v>
                </c:pt>
                <c:pt idx="9">
                  <c:v>-3.5999999999999996</c:v>
                </c:pt>
                <c:pt idx="10">
                  <c:v>3</c:v>
                </c:pt>
              </c:numCache>
            </c:numRef>
          </c:val>
          <c:extLst>
            <c:ext xmlns:c16="http://schemas.microsoft.com/office/drawing/2014/chart" uri="{C3380CC4-5D6E-409C-BE32-E72D297353CC}">
              <c16:uniqueId val="{00000004-E159-498D-837E-7866F78BC792}"/>
            </c:ext>
          </c:extLst>
        </c:ser>
        <c:ser>
          <c:idx val="1"/>
          <c:order val="1"/>
          <c:tx>
            <c:strRef>
              <c:f>'過去５か年との比較（有職者 中項目）'!$FQ$134</c:f>
              <c:strCache>
                <c:ptCount val="1"/>
                <c:pt idx="0">
                  <c:v>健康問題</c:v>
                </c:pt>
              </c:strCache>
            </c:strRef>
          </c:tx>
          <c:spPr>
            <a:pattFill prst="smGrid">
              <a:fgClr>
                <a:schemeClr val="accent2"/>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'過去５か年との比較（有職者 中項目）'!$FR$131:$GB$131</c:f>
              <c:strCache>
                <c:ptCount val="11"/>
                <c:pt idx="0">
                  <c:v>自営業・家族従業者</c:v>
                </c:pt>
                <c:pt idx="1">
                  <c:v>専門・技術職</c:v>
                </c:pt>
                <c:pt idx="2">
                  <c:v>管理的職業</c:v>
                </c:pt>
                <c:pt idx="3">
                  <c:v>事務職</c:v>
                </c:pt>
                <c:pt idx="4">
                  <c:v>販売従事者</c:v>
                </c:pt>
                <c:pt idx="5">
                  <c:v>サービス業従事者</c:v>
                </c:pt>
                <c:pt idx="6">
                  <c:v>技能工</c:v>
                </c:pt>
                <c:pt idx="7">
                  <c:v>保安従事者</c:v>
                </c:pt>
                <c:pt idx="8">
                  <c:v>通信運送従事者</c:v>
                </c:pt>
                <c:pt idx="9">
                  <c:v>労務作業者</c:v>
                </c:pt>
                <c:pt idx="10">
                  <c:v>その他</c:v>
                </c:pt>
              </c:strCache>
            </c:strRef>
          </c:cat>
          <c:val>
            <c:numRef>
              <c:f>'過去５か年との比較（有職者 中項目）'!$FR$134:$GB$134</c:f>
              <c:numCache>
                <c:formatCode>0_ ;[Red]\-0\ </c:formatCode>
                <c:ptCount val="11"/>
                <c:pt idx="0">
                  <c:v>4.6000000000000014</c:v>
                </c:pt>
                <c:pt idx="1">
                  <c:v>3.4000000000000004</c:v>
                </c:pt>
                <c:pt idx="2">
                  <c:v>-3.5999999999999996</c:v>
                </c:pt>
                <c:pt idx="3">
                  <c:v>-6</c:v>
                </c:pt>
                <c:pt idx="4">
                  <c:v>2.5999999999999996</c:v>
                </c:pt>
                <c:pt idx="5">
                  <c:v>-8</c:v>
                </c:pt>
                <c:pt idx="6">
                  <c:v>1.5999999999999996</c:v>
                </c:pt>
                <c:pt idx="7">
                  <c:v>0.60000000000000009</c:v>
                </c:pt>
                <c:pt idx="8">
                  <c:v>2</c:v>
                </c:pt>
                <c:pt idx="9">
                  <c:v>12.6</c:v>
                </c:pt>
                <c:pt idx="10">
                  <c:v>3</c:v>
                </c:pt>
              </c:numCache>
            </c:numRef>
          </c:val>
          <c:extLst>
            <c:ext xmlns:c16="http://schemas.microsoft.com/office/drawing/2014/chart" uri="{C3380CC4-5D6E-409C-BE32-E72D297353CC}">
              <c16:uniqueId val="{00000005-E159-498D-837E-7866F78BC792}"/>
            </c:ext>
          </c:extLst>
        </c:ser>
        <c:ser>
          <c:idx val="2"/>
          <c:order val="2"/>
          <c:tx>
            <c:strRef>
              <c:f>'過去５か年との比較（有職者 中項目）'!$FQ$135</c:f>
              <c:strCache>
                <c:ptCount val="1"/>
                <c:pt idx="0">
                  <c:v>経済・生活問題</c:v>
                </c:pt>
              </c:strCache>
            </c:strRef>
          </c:tx>
          <c:spPr>
            <a:pattFill prst="smCheck">
              <a:fgClr>
                <a:schemeClr val="accent3"/>
              </a:fgClr>
              <a:bgClr>
                <a:schemeClr val="bg1"/>
              </a:bgClr>
            </a:pattFill>
            <a:ln>
              <a:noFill/>
            </a:ln>
            <a:effectLst/>
          </c:spPr>
          <c:invertIfNegative val="0"/>
          <c:dLbls>
            <c:dLbl>
              <c:idx val="2"/>
              <c:layout>
                <c:manualLayout>
                  <c:x val="2.9605266225162234E-2"/>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159-498D-837E-7866F78BC792}"/>
                </c:ext>
              </c:extLst>
            </c:dLbl>
            <c:dLbl>
              <c:idx val="7"/>
              <c:delete val="1"/>
              <c:extLst>
                <c:ext xmlns:c15="http://schemas.microsoft.com/office/drawing/2012/chart" uri="{CE6537A1-D6FC-4f65-9D91-7224C49458BB}"/>
                <c:ext xmlns:c16="http://schemas.microsoft.com/office/drawing/2014/chart" uri="{C3380CC4-5D6E-409C-BE32-E72D297353CC}">
                  <c16:uniqueId val="{00000007-E159-498D-837E-7866F78BC792}"/>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'過去５か年との比較（有職者 中項目）'!$FR$131:$GB$131</c:f>
              <c:strCache>
                <c:ptCount val="11"/>
                <c:pt idx="0">
                  <c:v>自営業・家族従業者</c:v>
                </c:pt>
                <c:pt idx="1">
                  <c:v>専門・技術職</c:v>
                </c:pt>
                <c:pt idx="2">
                  <c:v>管理的職業</c:v>
                </c:pt>
                <c:pt idx="3">
                  <c:v>事務職</c:v>
                </c:pt>
                <c:pt idx="4">
                  <c:v>販売従事者</c:v>
                </c:pt>
                <c:pt idx="5">
                  <c:v>サービス業従事者</c:v>
                </c:pt>
                <c:pt idx="6">
                  <c:v>技能工</c:v>
                </c:pt>
                <c:pt idx="7">
                  <c:v>保安従事者</c:v>
                </c:pt>
                <c:pt idx="8">
                  <c:v>通信運送従事者</c:v>
                </c:pt>
                <c:pt idx="9">
                  <c:v>労務作業者</c:v>
                </c:pt>
                <c:pt idx="10">
                  <c:v>その他</c:v>
                </c:pt>
              </c:strCache>
            </c:strRef>
          </c:cat>
          <c:val>
            <c:numRef>
              <c:f>'過去５か年との比較（有職者 中項目）'!$FR$135:$GB$135</c:f>
              <c:numCache>
                <c:formatCode>0_ ;[Red]\-0\ </c:formatCode>
                <c:ptCount val="11"/>
                <c:pt idx="0">
                  <c:v>-14.200000000000003</c:v>
                </c:pt>
                <c:pt idx="1">
                  <c:v>-2.5999999999999996</c:v>
                </c:pt>
                <c:pt idx="2">
                  <c:v>-1.4000000000000004</c:v>
                </c:pt>
                <c:pt idx="3">
                  <c:v>-1.2000000000000002</c:v>
                </c:pt>
                <c:pt idx="4">
                  <c:v>3.2</c:v>
                </c:pt>
                <c:pt idx="5">
                  <c:v>-3.1999999999999993</c:v>
                </c:pt>
                <c:pt idx="6">
                  <c:v>3.4000000000000004</c:v>
                </c:pt>
                <c:pt idx="7">
                  <c:v>0</c:v>
                </c:pt>
                <c:pt idx="8">
                  <c:v>6</c:v>
                </c:pt>
                <c:pt idx="9">
                  <c:v>-3.4000000000000004</c:v>
                </c:pt>
                <c:pt idx="10">
                  <c:v>-4.4000000000000004</c:v>
                </c:pt>
              </c:numCache>
            </c:numRef>
          </c:val>
          <c:extLst>
            <c:ext xmlns:c16="http://schemas.microsoft.com/office/drawing/2014/chart" uri="{C3380CC4-5D6E-409C-BE32-E72D297353CC}">
              <c16:uniqueId val="{00000008-E159-498D-837E-7866F78BC792}"/>
            </c:ext>
          </c:extLst>
        </c:ser>
        <c:ser>
          <c:idx val="3"/>
          <c:order val="3"/>
          <c:tx>
            <c:strRef>
              <c:f>'過去５か年との比較（有職者 中項目）'!$FQ$136</c:f>
              <c:strCache>
                <c:ptCount val="1"/>
                <c:pt idx="0">
                  <c:v>勤務問題</c:v>
                </c:pt>
              </c:strCache>
            </c:strRef>
          </c:tx>
          <c:spPr>
            <a:pattFill prst="dkUpDiag">
              <a:fgClr>
                <a:schemeClr val="accent4"/>
              </a:fgClr>
              <a:bgClr>
                <a:schemeClr val="bg1"/>
              </a:bgClr>
            </a:pattFill>
            <a:ln>
              <a:noFill/>
            </a:ln>
            <a:effectLst/>
          </c:spPr>
          <c:invertIfNegative val="0"/>
          <c:dLbls>
            <c:dLbl>
              <c:idx val="4"/>
              <c:layout>
                <c:manualLayout>
                  <c:x val="2.3684212980129817E-2"/>
                  <c:y val="-3.24074074074073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159-498D-837E-7866F78BC792}"/>
                </c:ext>
              </c:extLst>
            </c:dLbl>
            <c:dLbl>
              <c:idx val="7"/>
              <c:layout>
                <c:manualLayout>
                  <c:x val="3.5526319470194724E-2"/>
                  <c:y val="-2.3148148148148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159-498D-837E-7866F78BC792}"/>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'過去５か年との比較（有職者 中項目）'!$FR$131:$GB$131</c:f>
              <c:strCache>
                <c:ptCount val="11"/>
                <c:pt idx="0">
                  <c:v>自営業・家族従業者</c:v>
                </c:pt>
                <c:pt idx="1">
                  <c:v>専門・技術職</c:v>
                </c:pt>
                <c:pt idx="2">
                  <c:v>管理的職業</c:v>
                </c:pt>
                <c:pt idx="3">
                  <c:v>事務職</c:v>
                </c:pt>
                <c:pt idx="4">
                  <c:v>販売従事者</c:v>
                </c:pt>
                <c:pt idx="5">
                  <c:v>サービス業従事者</c:v>
                </c:pt>
                <c:pt idx="6">
                  <c:v>技能工</c:v>
                </c:pt>
                <c:pt idx="7">
                  <c:v>保安従事者</c:v>
                </c:pt>
                <c:pt idx="8">
                  <c:v>通信運送従事者</c:v>
                </c:pt>
                <c:pt idx="9">
                  <c:v>労務作業者</c:v>
                </c:pt>
                <c:pt idx="10">
                  <c:v>その他</c:v>
                </c:pt>
              </c:strCache>
            </c:strRef>
          </c:cat>
          <c:val>
            <c:numRef>
              <c:f>'過去５か年との比較（有職者 中項目）'!$FR$136:$GB$136</c:f>
              <c:numCache>
                <c:formatCode>0_ ;[Red]\-0\ </c:formatCode>
                <c:ptCount val="11"/>
                <c:pt idx="0">
                  <c:v>-2.5999999999999996</c:v>
                </c:pt>
                <c:pt idx="1">
                  <c:v>-4.5999999999999996</c:v>
                </c:pt>
                <c:pt idx="2">
                  <c:v>-6.8000000000000007</c:v>
                </c:pt>
                <c:pt idx="3">
                  <c:v>-5.1999999999999993</c:v>
                </c:pt>
                <c:pt idx="4">
                  <c:v>-1</c:v>
                </c:pt>
                <c:pt idx="5">
                  <c:v>-2.5999999999999996</c:v>
                </c:pt>
                <c:pt idx="6">
                  <c:v>12.2</c:v>
                </c:pt>
                <c:pt idx="7">
                  <c:v>-1.7999999999999998</c:v>
                </c:pt>
                <c:pt idx="8">
                  <c:v>2.6</c:v>
                </c:pt>
                <c:pt idx="9">
                  <c:v>7</c:v>
                </c:pt>
                <c:pt idx="10">
                  <c:v>-1.5999999999999996</c:v>
                </c:pt>
              </c:numCache>
            </c:numRef>
          </c:val>
          <c:extLst>
            <c:ext xmlns:c16="http://schemas.microsoft.com/office/drawing/2014/chart" uri="{C3380CC4-5D6E-409C-BE32-E72D297353CC}">
              <c16:uniqueId val="{0000000B-E159-498D-837E-7866F78BC792}"/>
            </c:ext>
          </c:extLst>
        </c:ser>
        <c:ser>
          <c:idx val="4"/>
          <c:order val="4"/>
          <c:tx>
            <c:strRef>
              <c:f>'過去５か年との比較（有職者 中項目）'!$FQ$137</c:f>
              <c:strCache>
                <c:ptCount val="1"/>
                <c:pt idx="0">
                  <c:v>男女問題</c:v>
                </c:pt>
              </c:strCache>
            </c:strRef>
          </c:tx>
          <c:spPr>
            <a:pattFill prst="zigZag">
              <a:fgClr>
                <a:schemeClr val="accent5"/>
              </a:fgClr>
              <a:bgClr>
                <a:schemeClr val="bg1"/>
              </a:bgClr>
            </a:pattFill>
            <a:ln>
              <a:noFill/>
            </a:ln>
            <a:effectLst/>
          </c:spPr>
          <c:invertIfNegative val="0"/>
          <c:dLbls>
            <c:dLbl>
              <c:idx val="2"/>
              <c:layout>
                <c:manualLayout>
                  <c:x val="2.3684212980129817E-2"/>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159-498D-837E-7866F78BC792}"/>
                </c:ext>
              </c:extLst>
            </c:dLbl>
            <c:dLbl>
              <c:idx val="3"/>
              <c:layout>
                <c:manualLayout>
                  <c:x val="-1.1842106490064943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159-498D-837E-7866F78BC792}"/>
                </c:ext>
              </c:extLst>
            </c:dLbl>
            <c:dLbl>
              <c:idx val="5"/>
              <c:delete val="1"/>
              <c:extLst>
                <c:ext xmlns:c15="http://schemas.microsoft.com/office/drawing/2012/chart" uri="{CE6537A1-D6FC-4f65-9D91-7224C49458BB}"/>
                <c:ext xmlns:c16="http://schemas.microsoft.com/office/drawing/2014/chart" uri="{C3380CC4-5D6E-409C-BE32-E72D297353CC}">
                  <c16:uniqueId val="{0000000E-E159-498D-837E-7866F78BC792}"/>
                </c:ext>
              </c:extLst>
            </c:dLbl>
            <c:dLbl>
              <c:idx val="7"/>
              <c:delete val="1"/>
              <c:extLst>
                <c:ext xmlns:c15="http://schemas.microsoft.com/office/drawing/2012/chart" uri="{CE6537A1-D6FC-4f65-9D91-7224C49458BB}"/>
                <c:ext xmlns:c16="http://schemas.microsoft.com/office/drawing/2014/chart" uri="{C3380CC4-5D6E-409C-BE32-E72D297353CC}">
                  <c16:uniqueId val="{0000000F-E159-498D-837E-7866F78BC792}"/>
                </c:ext>
              </c:extLst>
            </c:dLbl>
            <c:dLbl>
              <c:idx val="9"/>
              <c:delete val="1"/>
              <c:extLst>
                <c:ext xmlns:c15="http://schemas.microsoft.com/office/drawing/2012/chart" uri="{CE6537A1-D6FC-4f65-9D91-7224C49458BB}"/>
                <c:ext xmlns:c16="http://schemas.microsoft.com/office/drawing/2014/chart" uri="{C3380CC4-5D6E-409C-BE32-E72D297353CC}">
                  <c16:uniqueId val="{00000010-E159-498D-837E-7866F78BC792}"/>
                </c:ext>
              </c:extLst>
            </c:dLbl>
            <c:dLbl>
              <c:idx val="10"/>
              <c:delete val="1"/>
              <c:extLst>
                <c:ext xmlns:c15="http://schemas.microsoft.com/office/drawing/2012/chart" uri="{CE6537A1-D6FC-4f65-9D91-7224C49458BB}"/>
                <c:ext xmlns:c16="http://schemas.microsoft.com/office/drawing/2014/chart" uri="{C3380CC4-5D6E-409C-BE32-E72D297353CC}">
                  <c16:uniqueId val="{00000011-E159-498D-837E-7866F78BC792}"/>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'過去５か年との比較（有職者 中項目）'!$FR$131:$GB$131</c:f>
              <c:strCache>
                <c:ptCount val="11"/>
                <c:pt idx="0">
                  <c:v>自営業・家族従業者</c:v>
                </c:pt>
                <c:pt idx="1">
                  <c:v>専門・技術職</c:v>
                </c:pt>
                <c:pt idx="2">
                  <c:v>管理的職業</c:v>
                </c:pt>
                <c:pt idx="3">
                  <c:v>事務職</c:v>
                </c:pt>
                <c:pt idx="4">
                  <c:v>販売従事者</c:v>
                </c:pt>
                <c:pt idx="5">
                  <c:v>サービス業従事者</c:v>
                </c:pt>
                <c:pt idx="6">
                  <c:v>技能工</c:v>
                </c:pt>
                <c:pt idx="7">
                  <c:v>保安従事者</c:v>
                </c:pt>
                <c:pt idx="8">
                  <c:v>通信運送従事者</c:v>
                </c:pt>
                <c:pt idx="9">
                  <c:v>労務作業者</c:v>
                </c:pt>
                <c:pt idx="10">
                  <c:v>その他</c:v>
                </c:pt>
              </c:strCache>
            </c:strRef>
          </c:cat>
          <c:val>
            <c:numRef>
              <c:f>'過去５か年との比較（有職者 中項目）'!$FR$137:$GB$137</c:f>
              <c:numCache>
                <c:formatCode>0_ ;[Red]\-0\ </c:formatCode>
                <c:ptCount val="11"/>
                <c:pt idx="0">
                  <c:v>0.60000000000000009</c:v>
                </c:pt>
                <c:pt idx="1">
                  <c:v>-0.8</c:v>
                </c:pt>
                <c:pt idx="2">
                  <c:v>-1.4</c:v>
                </c:pt>
                <c:pt idx="3">
                  <c:v>0.6</c:v>
                </c:pt>
                <c:pt idx="4">
                  <c:v>-1</c:v>
                </c:pt>
                <c:pt idx="5">
                  <c:v>-0.20000000000000018</c:v>
                </c:pt>
                <c:pt idx="6">
                  <c:v>1</c:v>
                </c:pt>
                <c:pt idx="7">
                  <c:v>-0.4</c:v>
                </c:pt>
                <c:pt idx="8">
                  <c:v>3</c:v>
                </c:pt>
                <c:pt idx="9">
                  <c:v>-0.39999999999999991</c:v>
                </c:pt>
                <c:pt idx="10">
                  <c:v>-0.40000000000000036</c:v>
                </c:pt>
              </c:numCache>
            </c:numRef>
          </c:val>
          <c:extLst>
            <c:ext xmlns:c16="http://schemas.microsoft.com/office/drawing/2014/chart" uri="{C3380CC4-5D6E-409C-BE32-E72D297353CC}">
              <c16:uniqueId val="{00000012-E159-498D-837E-7866F78BC792}"/>
            </c:ext>
          </c:extLst>
        </c:ser>
        <c:ser>
          <c:idx val="5"/>
          <c:order val="5"/>
          <c:tx>
            <c:strRef>
              <c:f>'過去５か年との比較（有職者 中項目）'!$FQ$138</c:f>
              <c:strCache>
                <c:ptCount val="1"/>
                <c:pt idx="0">
                  <c:v>学校問題</c:v>
                </c:pt>
              </c:strCache>
            </c:strRef>
          </c:tx>
          <c:spPr>
            <a:pattFill prst="narVert">
              <a:fgClr>
                <a:schemeClr val="accent6"/>
              </a:fgClr>
              <a:bgClr>
                <a:schemeClr val="bg1"/>
              </a:bgClr>
            </a:pattFill>
            <a:ln>
              <a:noFill/>
            </a:ln>
            <a:effectLst/>
          </c:spPr>
          <c:invertIfNegative val="0"/>
          <c:cat>
            <c:strRef>
              <c:f>'過去５か年との比較（有職者 中項目）'!$FR$131:$GB$131</c:f>
              <c:strCache>
                <c:ptCount val="11"/>
                <c:pt idx="0">
                  <c:v>自営業・家族従業者</c:v>
                </c:pt>
                <c:pt idx="1">
                  <c:v>専門・技術職</c:v>
                </c:pt>
                <c:pt idx="2">
                  <c:v>管理的職業</c:v>
                </c:pt>
                <c:pt idx="3">
                  <c:v>事務職</c:v>
                </c:pt>
                <c:pt idx="4">
                  <c:v>販売従事者</c:v>
                </c:pt>
                <c:pt idx="5">
                  <c:v>サービス業従事者</c:v>
                </c:pt>
                <c:pt idx="6">
                  <c:v>技能工</c:v>
                </c:pt>
                <c:pt idx="7">
                  <c:v>保安従事者</c:v>
                </c:pt>
                <c:pt idx="8">
                  <c:v>通信運送従事者</c:v>
                </c:pt>
                <c:pt idx="9">
                  <c:v>労務作業者</c:v>
                </c:pt>
                <c:pt idx="10">
                  <c:v>その他</c:v>
                </c:pt>
              </c:strCache>
            </c:strRef>
          </c:cat>
          <c:val>
            <c:numRef>
              <c:f>'過去５か年との比較（有職者 中項目）'!$FR$138:$GB$138</c:f>
              <c:numCache>
                <c:formatCode>0_ ;[Red]\-0\ </c:formatCode>
                <c:ptCount val="11"/>
                <c:pt idx="0">
                  <c:v>0</c:v>
                </c:pt>
                <c:pt idx="1">
                  <c:v>-0.2</c:v>
                </c:pt>
                <c:pt idx="2">
                  <c:v>0</c:v>
                </c:pt>
                <c:pt idx="3">
                  <c:v>-0.2</c:v>
                </c:pt>
                <c:pt idx="4">
                  <c:v>0</c:v>
                </c:pt>
                <c:pt idx="5">
                  <c:v>0</c:v>
                </c:pt>
                <c:pt idx="6">
                  <c:v>0</c:v>
                </c:pt>
                <c:pt idx="7">
                  <c:v>0</c:v>
                </c:pt>
                <c:pt idx="8">
                  <c:v>0</c:v>
                </c:pt>
                <c:pt idx="9">
                  <c:v>0</c:v>
                </c:pt>
                <c:pt idx="10">
                  <c:v>0</c:v>
                </c:pt>
              </c:numCache>
            </c:numRef>
          </c:val>
          <c:extLst>
            <c:ext xmlns:c16="http://schemas.microsoft.com/office/drawing/2014/chart" uri="{C3380CC4-5D6E-409C-BE32-E72D297353CC}">
              <c16:uniqueId val="{00000013-E159-498D-837E-7866F78BC792}"/>
            </c:ext>
          </c:extLst>
        </c:ser>
        <c:ser>
          <c:idx val="6"/>
          <c:order val="6"/>
          <c:tx>
            <c:strRef>
              <c:f>'過去５か年との比較（有職者 中項目）'!$FQ$139</c:f>
              <c:strCache>
                <c:ptCount val="1"/>
                <c:pt idx="0">
                  <c:v>その他</c:v>
                </c:pt>
              </c:strCache>
            </c:strRef>
          </c:tx>
          <c:spPr>
            <a:pattFill prst="narHorz">
              <a:fgClr>
                <a:schemeClr val="accent2">
                  <a:lumMod val="50000"/>
                </a:schemeClr>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9B66-4BAC-8587-5FCD78AE0606}"/>
                </c:ext>
              </c:extLst>
            </c:dLbl>
            <c:dLbl>
              <c:idx val="2"/>
              <c:delete val="1"/>
              <c:extLst>
                <c:ext xmlns:c15="http://schemas.microsoft.com/office/drawing/2012/chart" uri="{CE6537A1-D6FC-4f65-9D91-7224C49458BB}"/>
                <c:ext xmlns:c16="http://schemas.microsoft.com/office/drawing/2014/chart" uri="{C3380CC4-5D6E-409C-BE32-E72D297353CC}">
                  <c16:uniqueId val="{00000014-E159-498D-837E-7866F78BC792}"/>
                </c:ext>
              </c:extLst>
            </c:dLbl>
            <c:dLbl>
              <c:idx val="6"/>
              <c:layout>
                <c:manualLayout>
                  <c:x val="2.5657897395140562E-2"/>
                  <c:y val="1.38888888888888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159-498D-837E-7866F78BC792}"/>
                </c:ext>
              </c:extLst>
            </c:dLbl>
            <c:dLbl>
              <c:idx val="7"/>
              <c:delete val="1"/>
              <c:extLst>
                <c:ext xmlns:c15="http://schemas.microsoft.com/office/drawing/2012/chart" uri="{CE6537A1-D6FC-4f65-9D91-7224C49458BB}"/>
                <c:ext xmlns:c16="http://schemas.microsoft.com/office/drawing/2014/chart" uri="{C3380CC4-5D6E-409C-BE32-E72D297353CC}">
                  <c16:uniqueId val="{00000016-E159-498D-837E-7866F78BC792}"/>
                </c:ext>
              </c:extLst>
            </c:dLbl>
            <c:dLbl>
              <c:idx val="8"/>
              <c:delete val="1"/>
              <c:extLst>
                <c:ext xmlns:c15="http://schemas.microsoft.com/office/drawing/2012/chart" uri="{CE6537A1-D6FC-4f65-9D91-7224C49458BB}"/>
                <c:ext xmlns:c16="http://schemas.microsoft.com/office/drawing/2014/chart" uri="{C3380CC4-5D6E-409C-BE32-E72D297353CC}">
                  <c16:uniqueId val="{00000017-E159-498D-837E-7866F78BC792}"/>
                </c:ext>
              </c:extLst>
            </c:dLbl>
            <c:dLbl>
              <c:idx val="9"/>
              <c:delete val="1"/>
              <c:extLst>
                <c:ext xmlns:c15="http://schemas.microsoft.com/office/drawing/2012/chart" uri="{CE6537A1-D6FC-4f65-9D91-7224C49458BB}"/>
                <c:ext xmlns:c16="http://schemas.microsoft.com/office/drawing/2014/chart" uri="{C3380CC4-5D6E-409C-BE32-E72D297353CC}">
                  <c16:uniqueId val="{00000018-E159-498D-837E-7866F78BC792}"/>
                </c:ext>
              </c:extLst>
            </c:dLbl>
            <c:dLbl>
              <c:idx val="10"/>
              <c:layout>
                <c:manualLayout>
                  <c:x val="1.5789475320086545E-2"/>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E159-498D-837E-7866F78BC792}"/>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'過去５か年との比較（有職者 中項目）'!$FR$131:$GB$131</c:f>
              <c:strCache>
                <c:ptCount val="11"/>
                <c:pt idx="0">
                  <c:v>自営業・家族従業者</c:v>
                </c:pt>
                <c:pt idx="1">
                  <c:v>専門・技術職</c:v>
                </c:pt>
                <c:pt idx="2">
                  <c:v>管理的職業</c:v>
                </c:pt>
                <c:pt idx="3">
                  <c:v>事務職</c:v>
                </c:pt>
                <c:pt idx="4">
                  <c:v>販売従事者</c:v>
                </c:pt>
                <c:pt idx="5">
                  <c:v>サービス業従事者</c:v>
                </c:pt>
                <c:pt idx="6">
                  <c:v>技能工</c:v>
                </c:pt>
                <c:pt idx="7">
                  <c:v>保安従事者</c:v>
                </c:pt>
                <c:pt idx="8">
                  <c:v>通信運送従事者</c:v>
                </c:pt>
                <c:pt idx="9">
                  <c:v>労務作業者</c:v>
                </c:pt>
                <c:pt idx="10">
                  <c:v>その他</c:v>
                </c:pt>
              </c:strCache>
            </c:strRef>
          </c:cat>
          <c:val>
            <c:numRef>
              <c:f>'過去５か年との比較（有職者 中項目）'!$FR$139:$GB$139</c:f>
              <c:numCache>
                <c:formatCode>0_ ;[Red]\-0\ </c:formatCode>
                <c:ptCount val="11"/>
                <c:pt idx="0">
                  <c:v>-0.20000000000000018</c:v>
                </c:pt>
                <c:pt idx="1">
                  <c:v>1</c:v>
                </c:pt>
                <c:pt idx="2">
                  <c:v>0.4</c:v>
                </c:pt>
                <c:pt idx="3">
                  <c:v>-1</c:v>
                </c:pt>
                <c:pt idx="4">
                  <c:v>3.6</c:v>
                </c:pt>
                <c:pt idx="5">
                  <c:v>2.8</c:v>
                </c:pt>
                <c:pt idx="6">
                  <c:v>2</c:v>
                </c:pt>
                <c:pt idx="7">
                  <c:v>0.4</c:v>
                </c:pt>
                <c:pt idx="8">
                  <c:v>0</c:v>
                </c:pt>
                <c:pt idx="9">
                  <c:v>0.19999999999999996</c:v>
                </c:pt>
                <c:pt idx="10">
                  <c:v>-2</c:v>
                </c:pt>
              </c:numCache>
            </c:numRef>
          </c:val>
          <c:extLst>
            <c:ext xmlns:c16="http://schemas.microsoft.com/office/drawing/2014/chart" uri="{C3380CC4-5D6E-409C-BE32-E72D297353CC}">
              <c16:uniqueId val="{0000001A-E159-498D-837E-7866F78BC792}"/>
            </c:ext>
          </c:extLst>
        </c:ser>
        <c:dLbls>
          <c:showLegendKey val="0"/>
          <c:showVal val="0"/>
          <c:showCatName val="0"/>
          <c:showSerName val="0"/>
          <c:showPercent val="0"/>
          <c:showBubbleSize val="0"/>
        </c:dLbls>
        <c:gapWidth val="150"/>
        <c:overlap val="100"/>
        <c:axId val="1788866927"/>
        <c:axId val="1788869839"/>
      </c:barChart>
      <c:catAx>
        <c:axId val="1788866927"/>
        <c:scaling>
          <c:orientation val="minMax"/>
        </c:scaling>
        <c:delete val="1"/>
        <c:axPos val="b"/>
        <c:numFmt formatCode="General" sourceLinked="1"/>
        <c:majorTickMark val="none"/>
        <c:minorTickMark val="none"/>
        <c:tickLblPos val="nextTo"/>
        <c:crossAx val="1788869839"/>
        <c:crosses val="autoZero"/>
        <c:auto val="1"/>
        <c:lblAlgn val="ctr"/>
        <c:lblOffset val="100"/>
        <c:noMultiLvlLbl val="0"/>
      </c:catAx>
      <c:valAx>
        <c:axId val="1788869839"/>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0_ ;[Red]\-0\ "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788866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r>
              <a:rPr lang="ja-JP" altLang="en-US" sz="1000" dirty="0">
                <a:latin typeface="ＭＳ Ｐゴシック" panose="020B0600070205080204" pitchFamily="50" charset="-128"/>
                <a:ea typeface="ＭＳ Ｐゴシック" panose="020B0600070205080204" pitchFamily="50" charset="-128"/>
              </a:rPr>
              <a:t>有職者（女性） 職業項目別</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barChart>
        <c:barDir val="col"/>
        <c:grouping val="stacked"/>
        <c:varyColors val="0"/>
        <c:ser>
          <c:idx val="0"/>
          <c:order val="0"/>
          <c:tx>
            <c:strRef>
              <c:f>'過去５か年との比較（有職者 中項目）'!$FQ$253</c:f>
              <c:strCache>
                <c:ptCount val="1"/>
                <c:pt idx="0">
                  <c:v>家庭問題</c:v>
                </c:pt>
              </c:strCache>
            </c:strRef>
          </c:tx>
          <c:spPr>
            <a:solidFill>
              <a:schemeClr val="accent1">
                <a:lumMod val="60000"/>
                <a:lumOff val="40000"/>
              </a:schemeClr>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A5DD-4361-A49A-791E276F33FE}"/>
                </c:ext>
              </c:extLst>
            </c:dLbl>
            <c:dLbl>
              <c:idx val="7"/>
              <c:delete val="1"/>
              <c:extLst>
                <c:ext xmlns:c15="http://schemas.microsoft.com/office/drawing/2012/chart" uri="{CE6537A1-D6FC-4f65-9D91-7224C49458BB}"/>
                <c:ext xmlns:c16="http://schemas.microsoft.com/office/drawing/2014/chart" uri="{C3380CC4-5D6E-409C-BE32-E72D297353CC}">
                  <c16:uniqueId val="{00000001-A5DD-4361-A49A-791E276F33FE}"/>
                </c:ext>
              </c:extLst>
            </c:dLbl>
            <c:dLbl>
              <c:idx val="8"/>
              <c:delete val="1"/>
              <c:extLst>
                <c:ext xmlns:c15="http://schemas.microsoft.com/office/drawing/2012/chart" uri="{CE6537A1-D6FC-4f65-9D91-7224C49458BB}"/>
                <c:ext xmlns:c16="http://schemas.microsoft.com/office/drawing/2014/chart" uri="{C3380CC4-5D6E-409C-BE32-E72D297353CC}">
                  <c16:uniqueId val="{00000002-A5DD-4361-A49A-791E276F33FE}"/>
                </c:ext>
              </c:extLst>
            </c:dLbl>
            <c:dLbl>
              <c:idx val="9"/>
              <c:layout>
                <c:manualLayout>
                  <c:x val="3.3719006509064543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5DD-4361-A49A-791E276F33FE}"/>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'過去５か年との比較（有職者 中項目）'!$FR$251:$GB$251</c:f>
              <c:strCache>
                <c:ptCount val="11"/>
                <c:pt idx="0">
                  <c:v>自営業・家族従業者</c:v>
                </c:pt>
                <c:pt idx="1">
                  <c:v>専門・技術職</c:v>
                </c:pt>
                <c:pt idx="2">
                  <c:v>管理的職業</c:v>
                </c:pt>
                <c:pt idx="3">
                  <c:v>事務職</c:v>
                </c:pt>
                <c:pt idx="4">
                  <c:v>販売従事者</c:v>
                </c:pt>
                <c:pt idx="5">
                  <c:v>サービス業従事者</c:v>
                </c:pt>
                <c:pt idx="6">
                  <c:v>技能工</c:v>
                </c:pt>
                <c:pt idx="7">
                  <c:v>保安従事者</c:v>
                </c:pt>
                <c:pt idx="8">
                  <c:v>通信運送従事者</c:v>
                </c:pt>
                <c:pt idx="9">
                  <c:v>労務作業者</c:v>
                </c:pt>
                <c:pt idx="10">
                  <c:v>その他</c:v>
                </c:pt>
              </c:strCache>
            </c:strRef>
          </c:cat>
          <c:val>
            <c:numRef>
              <c:f>'過去５か年との比較（有職者 中項目）'!$FR$253:$GB$253</c:f>
              <c:numCache>
                <c:formatCode>0_ ;[Red]\-0\ </c:formatCode>
                <c:ptCount val="11"/>
                <c:pt idx="0">
                  <c:v>-3</c:v>
                </c:pt>
                <c:pt idx="1">
                  <c:v>1.4</c:v>
                </c:pt>
                <c:pt idx="2">
                  <c:v>-0.4</c:v>
                </c:pt>
                <c:pt idx="3">
                  <c:v>1.4000000000000004</c:v>
                </c:pt>
                <c:pt idx="4">
                  <c:v>5</c:v>
                </c:pt>
                <c:pt idx="5">
                  <c:v>4</c:v>
                </c:pt>
                <c:pt idx="6">
                  <c:v>1</c:v>
                </c:pt>
                <c:pt idx="7">
                  <c:v>0</c:v>
                </c:pt>
                <c:pt idx="8">
                  <c:v>-0.2</c:v>
                </c:pt>
                <c:pt idx="9">
                  <c:v>-0.8</c:v>
                </c:pt>
                <c:pt idx="10">
                  <c:v>1</c:v>
                </c:pt>
              </c:numCache>
            </c:numRef>
          </c:val>
          <c:extLst>
            <c:ext xmlns:c16="http://schemas.microsoft.com/office/drawing/2014/chart" uri="{C3380CC4-5D6E-409C-BE32-E72D297353CC}">
              <c16:uniqueId val="{00000004-A5DD-4361-A49A-791E276F33FE}"/>
            </c:ext>
          </c:extLst>
        </c:ser>
        <c:ser>
          <c:idx val="1"/>
          <c:order val="1"/>
          <c:tx>
            <c:strRef>
              <c:f>'過去５か年との比較（有職者 中項目）'!$FQ$254</c:f>
              <c:strCache>
                <c:ptCount val="1"/>
                <c:pt idx="0">
                  <c:v>健康問題</c:v>
                </c:pt>
              </c:strCache>
            </c:strRef>
          </c:tx>
          <c:spPr>
            <a:pattFill prst="smGrid">
              <a:fgClr>
                <a:schemeClr val="accent2"/>
              </a:fgClr>
              <a:bgClr>
                <a:schemeClr val="bg1"/>
              </a:bgClr>
            </a:pattFill>
            <a:ln>
              <a:noFill/>
            </a:ln>
            <a:effectLst/>
          </c:spPr>
          <c:invertIfNegative val="0"/>
          <c:dLbls>
            <c:dLbl>
              <c:idx val="2"/>
              <c:layout>
                <c:manualLayout>
                  <c:x val="2.9752064566821654E-2"/>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5DD-4361-A49A-791E276F33FE}"/>
                </c:ext>
              </c:extLst>
            </c:dLbl>
            <c:dLbl>
              <c:idx val="6"/>
              <c:delete val="1"/>
              <c:extLst>
                <c:ext xmlns:c15="http://schemas.microsoft.com/office/drawing/2012/chart" uri="{CE6537A1-D6FC-4f65-9D91-7224C49458BB}"/>
                <c:ext xmlns:c16="http://schemas.microsoft.com/office/drawing/2014/chart" uri="{C3380CC4-5D6E-409C-BE32-E72D297353CC}">
                  <c16:uniqueId val="{00000006-A5DD-4361-A49A-791E276F33FE}"/>
                </c:ext>
              </c:extLst>
            </c:dLbl>
            <c:dLbl>
              <c:idx val="7"/>
              <c:delete val="1"/>
              <c:extLst>
                <c:ext xmlns:c15="http://schemas.microsoft.com/office/drawing/2012/chart" uri="{CE6537A1-D6FC-4f65-9D91-7224C49458BB}"/>
                <c:ext xmlns:c16="http://schemas.microsoft.com/office/drawing/2014/chart" uri="{C3380CC4-5D6E-409C-BE32-E72D297353CC}">
                  <c16:uniqueId val="{00000007-A5DD-4361-A49A-791E276F33FE}"/>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'過去５か年との比較（有職者 中項目）'!$FR$251:$GB$251</c:f>
              <c:strCache>
                <c:ptCount val="11"/>
                <c:pt idx="0">
                  <c:v>自営業・家族従業者</c:v>
                </c:pt>
                <c:pt idx="1">
                  <c:v>専門・技術職</c:v>
                </c:pt>
                <c:pt idx="2">
                  <c:v>管理的職業</c:v>
                </c:pt>
                <c:pt idx="3">
                  <c:v>事務職</c:v>
                </c:pt>
                <c:pt idx="4">
                  <c:v>販売従事者</c:v>
                </c:pt>
                <c:pt idx="5">
                  <c:v>サービス業従事者</c:v>
                </c:pt>
                <c:pt idx="6">
                  <c:v>技能工</c:v>
                </c:pt>
                <c:pt idx="7">
                  <c:v>保安従事者</c:v>
                </c:pt>
                <c:pt idx="8">
                  <c:v>通信運送従事者</c:v>
                </c:pt>
                <c:pt idx="9">
                  <c:v>労務作業者</c:v>
                </c:pt>
                <c:pt idx="10">
                  <c:v>その他</c:v>
                </c:pt>
              </c:strCache>
            </c:strRef>
          </c:cat>
          <c:val>
            <c:numRef>
              <c:f>'過去５か年との比較（有職者 中項目）'!$FR$254:$GB$254</c:f>
              <c:numCache>
                <c:formatCode>0_ ;[Red]\-0\ </c:formatCode>
                <c:ptCount val="11"/>
                <c:pt idx="0">
                  <c:v>1.5999999999999996</c:v>
                </c:pt>
                <c:pt idx="1">
                  <c:v>3</c:v>
                </c:pt>
                <c:pt idx="2">
                  <c:v>-1</c:v>
                </c:pt>
                <c:pt idx="3">
                  <c:v>3.5999999999999996</c:v>
                </c:pt>
                <c:pt idx="4">
                  <c:v>7</c:v>
                </c:pt>
                <c:pt idx="5">
                  <c:v>14.4</c:v>
                </c:pt>
                <c:pt idx="6">
                  <c:v>0.19999999999999996</c:v>
                </c:pt>
                <c:pt idx="7">
                  <c:v>-0.2</c:v>
                </c:pt>
                <c:pt idx="8">
                  <c:v>1.8</c:v>
                </c:pt>
                <c:pt idx="9">
                  <c:v>1.2</c:v>
                </c:pt>
                <c:pt idx="10">
                  <c:v>-6.1999999999999993</c:v>
                </c:pt>
              </c:numCache>
            </c:numRef>
          </c:val>
          <c:extLst>
            <c:ext xmlns:c16="http://schemas.microsoft.com/office/drawing/2014/chart" uri="{C3380CC4-5D6E-409C-BE32-E72D297353CC}">
              <c16:uniqueId val="{00000008-A5DD-4361-A49A-791E276F33FE}"/>
            </c:ext>
          </c:extLst>
        </c:ser>
        <c:ser>
          <c:idx val="2"/>
          <c:order val="2"/>
          <c:tx>
            <c:strRef>
              <c:f>'過去５か年との比較（有職者 中項目）'!$FQ$255</c:f>
              <c:strCache>
                <c:ptCount val="1"/>
                <c:pt idx="0">
                  <c:v>経済・生活問題</c:v>
                </c:pt>
              </c:strCache>
            </c:strRef>
          </c:tx>
          <c:spPr>
            <a:pattFill prst="smCheck">
              <a:fgClr>
                <a:schemeClr val="accent3"/>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9-A5DD-4361-A49A-791E276F33FE}"/>
                </c:ext>
              </c:extLst>
            </c:dLbl>
            <c:dLbl>
              <c:idx val="4"/>
              <c:delete val="1"/>
              <c:extLst>
                <c:ext xmlns:c15="http://schemas.microsoft.com/office/drawing/2012/chart" uri="{CE6537A1-D6FC-4f65-9D91-7224C49458BB}"/>
                <c:ext xmlns:c16="http://schemas.microsoft.com/office/drawing/2014/chart" uri="{C3380CC4-5D6E-409C-BE32-E72D297353CC}">
                  <c16:uniqueId val="{0000000A-A5DD-4361-A49A-791E276F33FE}"/>
                </c:ext>
              </c:extLst>
            </c:dLbl>
            <c:dLbl>
              <c:idx val="6"/>
              <c:delete val="1"/>
              <c:extLst>
                <c:ext xmlns:c15="http://schemas.microsoft.com/office/drawing/2012/chart" uri="{CE6537A1-D6FC-4f65-9D91-7224C49458BB}"/>
                <c:ext xmlns:c16="http://schemas.microsoft.com/office/drawing/2014/chart" uri="{C3380CC4-5D6E-409C-BE32-E72D297353CC}">
                  <c16:uniqueId val="{0000000B-A5DD-4361-A49A-791E276F33FE}"/>
                </c:ext>
              </c:extLst>
            </c:dLbl>
            <c:dLbl>
              <c:idx val="7"/>
              <c:delete val="1"/>
              <c:extLst>
                <c:ext xmlns:c15="http://schemas.microsoft.com/office/drawing/2012/chart" uri="{CE6537A1-D6FC-4f65-9D91-7224C49458BB}"/>
                <c:ext xmlns:c16="http://schemas.microsoft.com/office/drawing/2014/chart" uri="{C3380CC4-5D6E-409C-BE32-E72D297353CC}">
                  <c16:uniqueId val="{0000000C-A5DD-4361-A49A-791E276F33FE}"/>
                </c:ext>
              </c:extLst>
            </c:dLbl>
            <c:dLbl>
              <c:idx val="8"/>
              <c:delete val="1"/>
              <c:extLst>
                <c:ext xmlns:c15="http://schemas.microsoft.com/office/drawing/2012/chart" uri="{CE6537A1-D6FC-4f65-9D91-7224C49458BB}"/>
                <c:ext xmlns:c16="http://schemas.microsoft.com/office/drawing/2014/chart" uri="{C3380CC4-5D6E-409C-BE32-E72D297353CC}">
                  <c16:uniqueId val="{0000000D-A5DD-4361-A49A-791E276F33FE}"/>
                </c:ext>
              </c:extLst>
            </c:dLbl>
            <c:dLbl>
              <c:idx val="9"/>
              <c:layout>
                <c:manualLayout>
                  <c:x val="-4.3636361364671902E-2"/>
                  <c:y val="-2.3148148148148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5DD-4361-A49A-791E276F33FE}"/>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'過去５か年との比較（有職者 中項目）'!$FR$251:$GB$251</c:f>
              <c:strCache>
                <c:ptCount val="11"/>
                <c:pt idx="0">
                  <c:v>自営業・家族従業者</c:v>
                </c:pt>
                <c:pt idx="1">
                  <c:v>専門・技術職</c:v>
                </c:pt>
                <c:pt idx="2">
                  <c:v>管理的職業</c:v>
                </c:pt>
                <c:pt idx="3">
                  <c:v>事務職</c:v>
                </c:pt>
                <c:pt idx="4">
                  <c:v>販売従事者</c:v>
                </c:pt>
                <c:pt idx="5">
                  <c:v>サービス業従事者</c:v>
                </c:pt>
                <c:pt idx="6">
                  <c:v>技能工</c:v>
                </c:pt>
                <c:pt idx="7">
                  <c:v>保安従事者</c:v>
                </c:pt>
                <c:pt idx="8">
                  <c:v>通信運送従事者</c:v>
                </c:pt>
                <c:pt idx="9">
                  <c:v>労務作業者</c:v>
                </c:pt>
                <c:pt idx="10">
                  <c:v>その他</c:v>
                </c:pt>
              </c:strCache>
            </c:strRef>
          </c:cat>
          <c:val>
            <c:numRef>
              <c:f>'過去５か年との比較（有職者 中項目）'!$FR$255:$GB$255</c:f>
              <c:numCache>
                <c:formatCode>0_ ;[Red]\-0\ </c:formatCode>
                <c:ptCount val="11"/>
                <c:pt idx="0">
                  <c:v>-2</c:v>
                </c:pt>
                <c:pt idx="1">
                  <c:v>0.8</c:v>
                </c:pt>
                <c:pt idx="2">
                  <c:v>-0.4</c:v>
                </c:pt>
                <c:pt idx="3">
                  <c:v>0.60000000000000009</c:v>
                </c:pt>
                <c:pt idx="4">
                  <c:v>-0.2</c:v>
                </c:pt>
                <c:pt idx="5">
                  <c:v>2.4</c:v>
                </c:pt>
                <c:pt idx="6">
                  <c:v>0</c:v>
                </c:pt>
                <c:pt idx="7">
                  <c:v>0</c:v>
                </c:pt>
                <c:pt idx="8">
                  <c:v>0</c:v>
                </c:pt>
                <c:pt idx="9">
                  <c:v>-0.6</c:v>
                </c:pt>
                <c:pt idx="10">
                  <c:v>-1.6</c:v>
                </c:pt>
              </c:numCache>
            </c:numRef>
          </c:val>
          <c:extLst>
            <c:ext xmlns:c16="http://schemas.microsoft.com/office/drawing/2014/chart" uri="{C3380CC4-5D6E-409C-BE32-E72D297353CC}">
              <c16:uniqueId val="{0000000F-A5DD-4361-A49A-791E276F33FE}"/>
            </c:ext>
          </c:extLst>
        </c:ser>
        <c:ser>
          <c:idx val="3"/>
          <c:order val="3"/>
          <c:tx>
            <c:strRef>
              <c:f>'過去５か年との比較（有職者 中項目）'!$FQ$256</c:f>
              <c:strCache>
                <c:ptCount val="1"/>
                <c:pt idx="0">
                  <c:v>勤務問題</c:v>
                </c:pt>
              </c:strCache>
            </c:strRef>
          </c:tx>
          <c:spPr>
            <a:pattFill prst="dkUpDiag">
              <a:fgClr>
                <a:schemeClr val="accent4"/>
              </a:fgClr>
              <a:bgClr>
                <a:schemeClr val="bg1"/>
              </a:bgClr>
            </a:pattFill>
            <a:ln>
              <a:noFill/>
            </a:ln>
            <a:effectLst/>
          </c:spPr>
          <c:invertIfNegative val="0"/>
          <c:dLbls>
            <c:dLbl>
              <c:idx val="0"/>
              <c:layout>
                <c:manualLayout>
                  <c:x val="2.9752064566821654E-2"/>
                  <c:y val="-4.62962962962954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5DD-4361-A49A-791E276F33FE}"/>
                </c:ext>
              </c:extLst>
            </c:dLbl>
            <c:dLbl>
              <c:idx val="1"/>
              <c:delete val="1"/>
              <c:extLst>
                <c:ext xmlns:c15="http://schemas.microsoft.com/office/drawing/2012/chart" uri="{CE6537A1-D6FC-4f65-9D91-7224C49458BB}"/>
                <c:ext xmlns:c16="http://schemas.microsoft.com/office/drawing/2014/chart" uri="{C3380CC4-5D6E-409C-BE32-E72D297353CC}">
                  <c16:uniqueId val="{00000011-A5DD-4361-A49A-791E276F33FE}"/>
                </c:ext>
              </c:extLst>
            </c:dLbl>
            <c:dLbl>
              <c:idx val="2"/>
              <c:delete val="1"/>
              <c:extLst>
                <c:ext xmlns:c15="http://schemas.microsoft.com/office/drawing/2012/chart" uri="{CE6537A1-D6FC-4f65-9D91-7224C49458BB}"/>
                <c:ext xmlns:c16="http://schemas.microsoft.com/office/drawing/2014/chart" uri="{C3380CC4-5D6E-409C-BE32-E72D297353CC}">
                  <c16:uniqueId val="{00000012-A5DD-4361-A49A-791E276F33FE}"/>
                </c:ext>
              </c:extLst>
            </c:dLbl>
            <c:dLbl>
              <c:idx val="6"/>
              <c:layout>
                <c:manualLayout>
                  <c:x val="2.7768593595700209E-2"/>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5DD-4361-A49A-791E276F33FE}"/>
                </c:ext>
              </c:extLst>
            </c:dLbl>
            <c:dLbl>
              <c:idx val="7"/>
              <c:delete val="1"/>
              <c:extLst>
                <c:ext xmlns:c15="http://schemas.microsoft.com/office/drawing/2012/chart" uri="{CE6537A1-D6FC-4f65-9D91-7224C49458BB}"/>
                <c:ext xmlns:c16="http://schemas.microsoft.com/office/drawing/2014/chart" uri="{C3380CC4-5D6E-409C-BE32-E72D297353CC}">
                  <c16:uniqueId val="{00000014-A5DD-4361-A49A-791E276F33FE}"/>
                </c:ext>
              </c:extLst>
            </c:dLbl>
            <c:dLbl>
              <c:idx val="8"/>
              <c:delete val="1"/>
              <c:extLst>
                <c:ext xmlns:c15="http://schemas.microsoft.com/office/drawing/2012/chart" uri="{CE6537A1-D6FC-4f65-9D91-7224C49458BB}"/>
                <c:ext xmlns:c16="http://schemas.microsoft.com/office/drawing/2014/chart" uri="{C3380CC4-5D6E-409C-BE32-E72D297353CC}">
                  <c16:uniqueId val="{00000015-A5DD-4361-A49A-791E276F33FE}"/>
                </c:ext>
              </c:extLst>
            </c:dLbl>
            <c:dLbl>
              <c:idx val="9"/>
              <c:delete val="1"/>
              <c:extLst>
                <c:ext xmlns:c15="http://schemas.microsoft.com/office/drawing/2012/chart" uri="{CE6537A1-D6FC-4f65-9D91-7224C49458BB}"/>
                <c:ext xmlns:c16="http://schemas.microsoft.com/office/drawing/2014/chart" uri="{C3380CC4-5D6E-409C-BE32-E72D297353CC}">
                  <c16:uniqueId val="{00000016-A5DD-4361-A49A-791E276F33FE}"/>
                </c:ext>
              </c:extLst>
            </c:dLbl>
            <c:dLbl>
              <c:idx val="10"/>
              <c:layout>
                <c:manualLayout>
                  <c:x val="3.1735535537942949E-2"/>
                  <c:y val="-4.62962962962946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5DD-4361-A49A-791E276F33FE}"/>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'過去５か年との比較（有職者 中項目）'!$FR$251:$GB$251</c:f>
              <c:strCache>
                <c:ptCount val="11"/>
                <c:pt idx="0">
                  <c:v>自営業・家族従業者</c:v>
                </c:pt>
                <c:pt idx="1">
                  <c:v>専門・技術職</c:v>
                </c:pt>
                <c:pt idx="2">
                  <c:v>管理的職業</c:v>
                </c:pt>
                <c:pt idx="3">
                  <c:v>事務職</c:v>
                </c:pt>
                <c:pt idx="4">
                  <c:v>販売従事者</c:v>
                </c:pt>
                <c:pt idx="5">
                  <c:v>サービス業従事者</c:v>
                </c:pt>
                <c:pt idx="6">
                  <c:v>技能工</c:v>
                </c:pt>
                <c:pt idx="7">
                  <c:v>保安従事者</c:v>
                </c:pt>
                <c:pt idx="8">
                  <c:v>通信運送従事者</c:v>
                </c:pt>
                <c:pt idx="9">
                  <c:v>労務作業者</c:v>
                </c:pt>
                <c:pt idx="10">
                  <c:v>その他</c:v>
                </c:pt>
              </c:strCache>
            </c:strRef>
          </c:cat>
          <c:val>
            <c:numRef>
              <c:f>'過去５か年との比較（有職者 中項目）'!$FR$256:$GB$256</c:f>
              <c:numCache>
                <c:formatCode>0_ ;[Red]\-0\ </c:formatCode>
                <c:ptCount val="11"/>
                <c:pt idx="0">
                  <c:v>-1.2</c:v>
                </c:pt>
                <c:pt idx="1">
                  <c:v>-0.39999999999999991</c:v>
                </c:pt>
                <c:pt idx="2">
                  <c:v>-0.4</c:v>
                </c:pt>
                <c:pt idx="3">
                  <c:v>0.79999999999999982</c:v>
                </c:pt>
                <c:pt idx="4">
                  <c:v>1.8</c:v>
                </c:pt>
                <c:pt idx="5">
                  <c:v>3.6</c:v>
                </c:pt>
                <c:pt idx="6">
                  <c:v>-1</c:v>
                </c:pt>
                <c:pt idx="7">
                  <c:v>0</c:v>
                </c:pt>
                <c:pt idx="8">
                  <c:v>-0.2</c:v>
                </c:pt>
                <c:pt idx="9">
                  <c:v>0.4</c:v>
                </c:pt>
                <c:pt idx="10">
                  <c:v>-1</c:v>
                </c:pt>
              </c:numCache>
            </c:numRef>
          </c:val>
          <c:extLst>
            <c:ext xmlns:c16="http://schemas.microsoft.com/office/drawing/2014/chart" uri="{C3380CC4-5D6E-409C-BE32-E72D297353CC}">
              <c16:uniqueId val="{00000018-A5DD-4361-A49A-791E276F33FE}"/>
            </c:ext>
          </c:extLst>
        </c:ser>
        <c:ser>
          <c:idx val="4"/>
          <c:order val="4"/>
          <c:tx>
            <c:strRef>
              <c:f>'過去５か年との比較（有職者 中項目）'!$FQ$257</c:f>
              <c:strCache>
                <c:ptCount val="1"/>
                <c:pt idx="0">
                  <c:v>男女問題</c:v>
                </c:pt>
              </c:strCache>
            </c:strRef>
          </c:tx>
          <c:spPr>
            <a:pattFill prst="zigZag">
              <a:fgClr>
                <a:schemeClr val="accent5"/>
              </a:fgClr>
              <a:bgClr>
                <a:schemeClr val="bg1"/>
              </a:bgClr>
            </a:pattFill>
            <a:ln>
              <a:noFill/>
            </a:ln>
            <a:effectLst/>
          </c:spPr>
          <c:invertIfNegative val="0"/>
          <c:dLbls>
            <c:dLbl>
              <c:idx val="0"/>
              <c:layout>
                <c:manualLayout>
                  <c:x val="2.5785122624578768E-2"/>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5DD-4361-A49A-791E276F33FE}"/>
                </c:ext>
              </c:extLst>
            </c:dLbl>
            <c:dLbl>
              <c:idx val="1"/>
              <c:delete val="1"/>
              <c:extLst>
                <c:ext xmlns:c15="http://schemas.microsoft.com/office/drawing/2012/chart" uri="{CE6537A1-D6FC-4f65-9D91-7224C49458BB}"/>
                <c:ext xmlns:c16="http://schemas.microsoft.com/office/drawing/2014/chart" uri="{C3380CC4-5D6E-409C-BE32-E72D297353CC}">
                  <c16:uniqueId val="{0000001A-A5DD-4361-A49A-791E276F33FE}"/>
                </c:ext>
              </c:extLst>
            </c:dLbl>
            <c:dLbl>
              <c:idx val="2"/>
              <c:delete val="1"/>
              <c:extLst>
                <c:ext xmlns:c15="http://schemas.microsoft.com/office/drawing/2012/chart" uri="{CE6537A1-D6FC-4f65-9D91-7224C49458BB}"/>
                <c:ext xmlns:c16="http://schemas.microsoft.com/office/drawing/2014/chart" uri="{C3380CC4-5D6E-409C-BE32-E72D297353CC}">
                  <c16:uniqueId val="{0000001B-A5DD-4361-A49A-791E276F33FE}"/>
                </c:ext>
              </c:extLst>
            </c:dLbl>
            <c:dLbl>
              <c:idx val="3"/>
              <c:delete val="1"/>
              <c:extLst>
                <c:ext xmlns:c15="http://schemas.microsoft.com/office/drawing/2012/chart" uri="{CE6537A1-D6FC-4f65-9D91-7224C49458BB}"/>
                <c:ext xmlns:c16="http://schemas.microsoft.com/office/drawing/2014/chart" uri="{C3380CC4-5D6E-409C-BE32-E72D297353CC}">
                  <c16:uniqueId val="{0000001C-A5DD-4361-A49A-791E276F33FE}"/>
                </c:ext>
              </c:extLst>
            </c:dLbl>
            <c:dLbl>
              <c:idx val="6"/>
              <c:delete val="1"/>
              <c:extLst>
                <c:ext xmlns:c15="http://schemas.microsoft.com/office/drawing/2012/chart" uri="{CE6537A1-D6FC-4f65-9D91-7224C49458BB}"/>
                <c:ext xmlns:c16="http://schemas.microsoft.com/office/drawing/2014/chart" uri="{C3380CC4-5D6E-409C-BE32-E72D297353CC}">
                  <c16:uniqueId val="{0000001D-A5DD-4361-A49A-791E276F33FE}"/>
                </c:ext>
              </c:extLst>
            </c:dLbl>
            <c:dLbl>
              <c:idx val="7"/>
              <c:delete val="1"/>
              <c:extLst>
                <c:ext xmlns:c15="http://schemas.microsoft.com/office/drawing/2012/chart" uri="{CE6537A1-D6FC-4f65-9D91-7224C49458BB}"/>
                <c:ext xmlns:c16="http://schemas.microsoft.com/office/drawing/2014/chart" uri="{C3380CC4-5D6E-409C-BE32-E72D297353CC}">
                  <c16:uniqueId val="{0000001E-A5DD-4361-A49A-791E276F33FE}"/>
                </c:ext>
              </c:extLst>
            </c:dLbl>
            <c:dLbl>
              <c:idx val="8"/>
              <c:delete val="1"/>
              <c:extLst>
                <c:ext xmlns:c15="http://schemas.microsoft.com/office/drawing/2012/chart" uri="{CE6537A1-D6FC-4f65-9D91-7224C49458BB}"/>
                <c:ext xmlns:c16="http://schemas.microsoft.com/office/drawing/2014/chart" uri="{C3380CC4-5D6E-409C-BE32-E72D297353CC}">
                  <c16:uniqueId val="{0000001F-A5DD-4361-A49A-791E276F33FE}"/>
                </c:ext>
              </c:extLst>
            </c:dLbl>
            <c:dLbl>
              <c:idx val="9"/>
              <c:delete val="1"/>
              <c:extLst>
                <c:ext xmlns:c15="http://schemas.microsoft.com/office/drawing/2012/chart" uri="{CE6537A1-D6FC-4f65-9D91-7224C49458BB}"/>
                <c:ext xmlns:c16="http://schemas.microsoft.com/office/drawing/2014/chart" uri="{C3380CC4-5D6E-409C-BE32-E72D297353CC}">
                  <c16:uniqueId val="{00000020-A5DD-4361-A49A-791E276F33FE}"/>
                </c:ext>
              </c:extLst>
            </c:dLbl>
            <c:dLbl>
              <c:idx val="10"/>
              <c:layout>
                <c:manualLayout>
                  <c:x val="1.7851238740092992E-2"/>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5DD-4361-A49A-791E276F33FE}"/>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'過去５か年との比較（有職者 中項目）'!$FR$251:$GB$251</c:f>
              <c:strCache>
                <c:ptCount val="11"/>
                <c:pt idx="0">
                  <c:v>自営業・家族従業者</c:v>
                </c:pt>
                <c:pt idx="1">
                  <c:v>専門・技術職</c:v>
                </c:pt>
                <c:pt idx="2">
                  <c:v>管理的職業</c:v>
                </c:pt>
                <c:pt idx="3">
                  <c:v>事務職</c:v>
                </c:pt>
                <c:pt idx="4">
                  <c:v>販売従事者</c:v>
                </c:pt>
                <c:pt idx="5">
                  <c:v>サービス業従事者</c:v>
                </c:pt>
                <c:pt idx="6">
                  <c:v>技能工</c:v>
                </c:pt>
                <c:pt idx="7">
                  <c:v>保安従事者</c:v>
                </c:pt>
                <c:pt idx="8">
                  <c:v>通信運送従事者</c:v>
                </c:pt>
                <c:pt idx="9">
                  <c:v>労務作業者</c:v>
                </c:pt>
                <c:pt idx="10">
                  <c:v>その他</c:v>
                </c:pt>
              </c:strCache>
            </c:strRef>
          </c:cat>
          <c:val>
            <c:numRef>
              <c:f>'過去５か年との比較（有職者 中項目）'!$FR$257:$GB$257</c:f>
              <c:numCache>
                <c:formatCode>0_ ;[Red]\-0\ </c:formatCode>
                <c:ptCount val="11"/>
                <c:pt idx="0">
                  <c:v>-1</c:v>
                </c:pt>
                <c:pt idx="1">
                  <c:v>0.4</c:v>
                </c:pt>
                <c:pt idx="2">
                  <c:v>0</c:v>
                </c:pt>
                <c:pt idx="3">
                  <c:v>0.39999999999999991</c:v>
                </c:pt>
                <c:pt idx="4">
                  <c:v>-1</c:v>
                </c:pt>
                <c:pt idx="5">
                  <c:v>4</c:v>
                </c:pt>
                <c:pt idx="6">
                  <c:v>0.4</c:v>
                </c:pt>
                <c:pt idx="7">
                  <c:v>0</c:v>
                </c:pt>
                <c:pt idx="8">
                  <c:v>0</c:v>
                </c:pt>
                <c:pt idx="9">
                  <c:v>0</c:v>
                </c:pt>
                <c:pt idx="10">
                  <c:v>1.6</c:v>
                </c:pt>
              </c:numCache>
            </c:numRef>
          </c:val>
          <c:extLst>
            <c:ext xmlns:c16="http://schemas.microsoft.com/office/drawing/2014/chart" uri="{C3380CC4-5D6E-409C-BE32-E72D297353CC}">
              <c16:uniqueId val="{00000022-A5DD-4361-A49A-791E276F33FE}"/>
            </c:ext>
          </c:extLst>
        </c:ser>
        <c:ser>
          <c:idx val="5"/>
          <c:order val="5"/>
          <c:tx>
            <c:strRef>
              <c:f>'過去５か年との比較（有職者 中項目）'!$FQ$258</c:f>
              <c:strCache>
                <c:ptCount val="1"/>
                <c:pt idx="0">
                  <c:v>学校問題</c:v>
                </c:pt>
              </c:strCache>
            </c:strRef>
          </c:tx>
          <c:spPr>
            <a:pattFill prst="narVert">
              <a:fgClr>
                <a:schemeClr val="accent6"/>
              </a:fgClr>
              <a:bgClr>
                <a:schemeClr val="bg1"/>
              </a:bgClr>
            </a:pattFill>
            <a:ln>
              <a:noFill/>
            </a:ln>
            <a:effectLst/>
          </c:spPr>
          <c:invertIfNegative val="0"/>
          <c:cat>
            <c:strRef>
              <c:f>'過去５か年との比較（有職者 中項目）'!$FR$251:$GB$251</c:f>
              <c:strCache>
                <c:ptCount val="11"/>
                <c:pt idx="0">
                  <c:v>自営業・家族従業者</c:v>
                </c:pt>
                <c:pt idx="1">
                  <c:v>専門・技術職</c:v>
                </c:pt>
                <c:pt idx="2">
                  <c:v>管理的職業</c:v>
                </c:pt>
                <c:pt idx="3">
                  <c:v>事務職</c:v>
                </c:pt>
                <c:pt idx="4">
                  <c:v>販売従事者</c:v>
                </c:pt>
                <c:pt idx="5">
                  <c:v>サービス業従事者</c:v>
                </c:pt>
                <c:pt idx="6">
                  <c:v>技能工</c:v>
                </c:pt>
                <c:pt idx="7">
                  <c:v>保安従事者</c:v>
                </c:pt>
                <c:pt idx="8">
                  <c:v>通信運送従事者</c:v>
                </c:pt>
                <c:pt idx="9">
                  <c:v>労務作業者</c:v>
                </c:pt>
                <c:pt idx="10">
                  <c:v>その他</c:v>
                </c:pt>
              </c:strCache>
            </c:strRef>
          </c:cat>
          <c:val>
            <c:numRef>
              <c:f>'過去５か年との比較（有職者 中項目）'!$FR$258:$GB$258</c:f>
              <c:numCache>
                <c:formatCode>0_ ;[Red]\-0\ </c:formatCode>
                <c:ptCount val="11"/>
                <c:pt idx="0">
                  <c:v>0</c:v>
                </c:pt>
                <c:pt idx="1">
                  <c:v>0</c:v>
                </c:pt>
                <c:pt idx="2">
                  <c:v>0</c:v>
                </c:pt>
                <c:pt idx="3">
                  <c:v>1</c:v>
                </c:pt>
                <c:pt idx="4">
                  <c:v>0</c:v>
                </c:pt>
                <c:pt idx="5">
                  <c:v>0</c:v>
                </c:pt>
                <c:pt idx="6">
                  <c:v>0</c:v>
                </c:pt>
                <c:pt idx="7">
                  <c:v>0</c:v>
                </c:pt>
                <c:pt idx="8">
                  <c:v>0</c:v>
                </c:pt>
                <c:pt idx="9">
                  <c:v>0</c:v>
                </c:pt>
                <c:pt idx="10">
                  <c:v>0</c:v>
                </c:pt>
              </c:numCache>
            </c:numRef>
          </c:val>
          <c:extLst>
            <c:ext xmlns:c16="http://schemas.microsoft.com/office/drawing/2014/chart" uri="{C3380CC4-5D6E-409C-BE32-E72D297353CC}">
              <c16:uniqueId val="{00000023-A5DD-4361-A49A-791E276F33FE}"/>
            </c:ext>
          </c:extLst>
        </c:ser>
        <c:ser>
          <c:idx val="6"/>
          <c:order val="6"/>
          <c:tx>
            <c:strRef>
              <c:f>'過去５か年との比較（有職者 中項目）'!$FQ$259</c:f>
              <c:strCache>
                <c:ptCount val="1"/>
                <c:pt idx="0">
                  <c:v>その他</c:v>
                </c:pt>
              </c:strCache>
            </c:strRef>
          </c:tx>
          <c:spPr>
            <a:pattFill prst="narHorz">
              <a:fgClr>
                <a:schemeClr val="accent2">
                  <a:lumMod val="50000"/>
                </a:schemeClr>
              </a:fgClr>
              <a:bgClr>
                <a:schemeClr val="bg1"/>
              </a:bgClr>
            </a:pattFill>
            <a:ln>
              <a:noFill/>
            </a:ln>
            <a:effectLst/>
          </c:spPr>
          <c:invertIfNegative val="0"/>
          <c:dLbls>
            <c:dLbl>
              <c:idx val="0"/>
              <c:layout>
                <c:manualLayout>
                  <c:x val="0"/>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A5DD-4361-A49A-791E276F33FE}"/>
                </c:ext>
              </c:extLst>
            </c:dLbl>
            <c:dLbl>
              <c:idx val="2"/>
              <c:delete val="1"/>
              <c:extLst>
                <c:ext xmlns:c15="http://schemas.microsoft.com/office/drawing/2012/chart" uri="{CE6537A1-D6FC-4f65-9D91-7224C49458BB}"/>
                <c:ext xmlns:c16="http://schemas.microsoft.com/office/drawing/2014/chart" uri="{C3380CC4-5D6E-409C-BE32-E72D297353CC}">
                  <c16:uniqueId val="{00000025-A5DD-4361-A49A-791E276F33FE}"/>
                </c:ext>
              </c:extLst>
            </c:dLbl>
            <c:dLbl>
              <c:idx val="4"/>
              <c:delete val="1"/>
              <c:extLst>
                <c:ext xmlns:c15="http://schemas.microsoft.com/office/drawing/2012/chart" uri="{CE6537A1-D6FC-4f65-9D91-7224C49458BB}"/>
                <c:ext xmlns:c16="http://schemas.microsoft.com/office/drawing/2014/chart" uri="{C3380CC4-5D6E-409C-BE32-E72D297353CC}">
                  <c16:uniqueId val="{00000026-A5DD-4361-A49A-791E276F33FE}"/>
                </c:ext>
              </c:extLst>
            </c:dLbl>
            <c:dLbl>
              <c:idx val="6"/>
              <c:delete val="1"/>
              <c:extLst>
                <c:ext xmlns:c15="http://schemas.microsoft.com/office/drawing/2012/chart" uri="{CE6537A1-D6FC-4f65-9D91-7224C49458BB}"/>
                <c:ext xmlns:c16="http://schemas.microsoft.com/office/drawing/2014/chart" uri="{C3380CC4-5D6E-409C-BE32-E72D297353CC}">
                  <c16:uniqueId val="{00000027-A5DD-4361-A49A-791E276F33FE}"/>
                </c:ext>
              </c:extLst>
            </c:dLbl>
            <c:dLbl>
              <c:idx val="7"/>
              <c:delete val="1"/>
              <c:extLst>
                <c:ext xmlns:c15="http://schemas.microsoft.com/office/drawing/2012/chart" uri="{CE6537A1-D6FC-4f65-9D91-7224C49458BB}"/>
                <c:ext xmlns:c16="http://schemas.microsoft.com/office/drawing/2014/chart" uri="{C3380CC4-5D6E-409C-BE32-E72D297353CC}">
                  <c16:uniqueId val="{00000028-A5DD-4361-A49A-791E276F33FE}"/>
                </c:ext>
              </c:extLst>
            </c:dLbl>
            <c:dLbl>
              <c:idx val="8"/>
              <c:layout>
                <c:manualLayout>
                  <c:x val="9.9173548556072185E-3"/>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A5DD-4361-A49A-791E276F33FE}"/>
                </c:ext>
              </c:extLst>
            </c:dLbl>
            <c:dLbl>
              <c:idx val="9"/>
              <c:delete val="1"/>
              <c:extLst>
                <c:ext xmlns:c15="http://schemas.microsoft.com/office/drawing/2012/chart" uri="{CE6537A1-D6FC-4f65-9D91-7224C49458BB}"/>
                <c:ext xmlns:c16="http://schemas.microsoft.com/office/drawing/2014/chart" uri="{C3380CC4-5D6E-409C-BE32-E72D297353CC}">
                  <c16:uniqueId val="{0000002A-A5DD-4361-A49A-791E276F33FE}"/>
                </c:ext>
              </c:extLst>
            </c:dLbl>
            <c:dLbl>
              <c:idx val="10"/>
              <c:delete val="1"/>
              <c:extLst>
                <c:ext xmlns:c15="http://schemas.microsoft.com/office/drawing/2012/chart" uri="{CE6537A1-D6FC-4f65-9D91-7224C49458BB}"/>
                <c:ext xmlns:c16="http://schemas.microsoft.com/office/drawing/2014/chart" uri="{C3380CC4-5D6E-409C-BE32-E72D297353CC}">
                  <c16:uniqueId val="{0000002B-A5DD-4361-A49A-791E276F33FE}"/>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'過去５か年との比較（有職者 中項目）'!$FR$251:$GB$251</c:f>
              <c:strCache>
                <c:ptCount val="11"/>
                <c:pt idx="0">
                  <c:v>自営業・家族従業者</c:v>
                </c:pt>
                <c:pt idx="1">
                  <c:v>専門・技術職</c:v>
                </c:pt>
                <c:pt idx="2">
                  <c:v>管理的職業</c:v>
                </c:pt>
                <c:pt idx="3">
                  <c:v>事務職</c:v>
                </c:pt>
                <c:pt idx="4">
                  <c:v>販売従事者</c:v>
                </c:pt>
                <c:pt idx="5">
                  <c:v>サービス業従事者</c:v>
                </c:pt>
                <c:pt idx="6">
                  <c:v>技能工</c:v>
                </c:pt>
                <c:pt idx="7">
                  <c:v>保安従事者</c:v>
                </c:pt>
                <c:pt idx="8">
                  <c:v>通信運送従事者</c:v>
                </c:pt>
                <c:pt idx="9">
                  <c:v>労務作業者</c:v>
                </c:pt>
                <c:pt idx="10">
                  <c:v>その他</c:v>
                </c:pt>
              </c:strCache>
            </c:strRef>
          </c:cat>
          <c:val>
            <c:numRef>
              <c:f>'過去５か年との比較（有職者 中項目）'!$FR$259:$GB$259</c:f>
              <c:numCache>
                <c:formatCode>0_ ;[Red]\-0\ </c:formatCode>
                <c:ptCount val="11"/>
                <c:pt idx="0">
                  <c:v>0.6</c:v>
                </c:pt>
                <c:pt idx="1">
                  <c:v>1.6</c:v>
                </c:pt>
                <c:pt idx="2">
                  <c:v>0</c:v>
                </c:pt>
                <c:pt idx="3">
                  <c:v>0.6</c:v>
                </c:pt>
                <c:pt idx="4">
                  <c:v>0</c:v>
                </c:pt>
                <c:pt idx="5">
                  <c:v>2.6</c:v>
                </c:pt>
                <c:pt idx="6">
                  <c:v>0</c:v>
                </c:pt>
                <c:pt idx="7">
                  <c:v>-0.2</c:v>
                </c:pt>
                <c:pt idx="8">
                  <c:v>0.8</c:v>
                </c:pt>
                <c:pt idx="9">
                  <c:v>-0.2</c:v>
                </c:pt>
                <c:pt idx="10">
                  <c:v>0</c:v>
                </c:pt>
              </c:numCache>
            </c:numRef>
          </c:val>
          <c:extLst>
            <c:ext xmlns:c16="http://schemas.microsoft.com/office/drawing/2014/chart" uri="{C3380CC4-5D6E-409C-BE32-E72D297353CC}">
              <c16:uniqueId val="{0000002C-A5DD-4361-A49A-791E276F33FE}"/>
            </c:ext>
          </c:extLst>
        </c:ser>
        <c:dLbls>
          <c:showLegendKey val="0"/>
          <c:showVal val="0"/>
          <c:showCatName val="0"/>
          <c:showSerName val="0"/>
          <c:showPercent val="0"/>
          <c:showBubbleSize val="0"/>
        </c:dLbls>
        <c:gapWidth val="150"/>
        <c:overlap val="100"/>
        <c:axId val="1788914687"/>
        <c:axId val="1788912191"/>
      </c:barChart>
      <c:catAx>
        <c:axId val="1788914687"/>
        <c:scaling>
          <c:orientation val="minMax"/>
        </c:scaling>
        <c:delete val="1"/>
        <c:axPos val="b"/>
        <c:numFmt formatCode="General" sourceLinked="1"/>
        <c:majorTickMark val="none"/>
        <c:minorTickMark val="none"/>
        <c:tickLblPos val="nextTo"/>
        <c:crossAx val="1788912191"/>
        <c:crosses val="autoZero"/>
        <c:auto val="1"/>
        <c:lblAlgn val="ctr"/>
        <c:lblOffset val="100"/>
        <c:noMultiLvlLbl val="0"/>
      </c:catAx>
      <c:valAx>
        <c:axId val="1788912191"/>
        <c:scaling>
          <c:orientation val="minMax"/>
          <c:min val="-10"/>
        </c:scaling>
        <c:delete val="0"/>
        <c:axPos val="l"/>
        <c:majorGridlines>
          <c:spPr>
            <a:ln w="9525" cap="flat" cmpd="sng" algn="ctr">
              <a:solidFill>
                <a:schemeClr val="tx1">
                  <a:lumMod val="15000"/>
                  <a:lumOff val="85000"/>
                </a:schemeClr>
              </a:solidFill>
              <a:round/>
            </a:ln>
            <a:effectLst/>
          </c:spPr>
        </c:majorGridlines>
        <c:numFmt formatCode="0_ ;[Red]\-0\ "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7889146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r>
              <a:rPr lang="ja-JP" altLang="en-US" sz="1000">
                <a:latin typeface="ＭＳ Ｐゴシック" panose="020B0600070205080204" pitchFamily="50" charset="-128"/>
                <a:ea typeface="ＭＳ Ｐゴシック" panose="020B0600070205080204" pitchFamily="50" charset="-128"/>
              </a:rPr>
              <a:t>無職者 項目別</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barChart>
        <c:barDir val="col"/>
        <c:grouping val="stacked"/>
        <c:varyColors val="0"/>
        <c:ser>
          <c:idx val="0"/>
          <c:order val="0"/>
          <c:tx>
            <c:strRef>
              <c:f>'過去５か年との比較（無職者 項目別）'!$BK$5</c:f>
              <c:strCache>
                <c:ptCount val="1"/>
                <c:pt idx="0">
                  <c:v>家庭問題</c:v>
                </c:pt>
              </c:strCache>
            </c:strRef>
          </c:tx>
          <c:spPr>
            <a:solidFill>
              <a:schemeClr val="accent1">
                <a:lumMod val="60000"/>
                <a:lumOff val="40000"/>
              </a:schemeClr>
            </a:solidFill>
            <a:ln>
              <a:noFill/>
            </a:ln>
            <a:effectLst/>
          </c:spPr>
          <c:invertIfNegative val="0"/>
          <c:dLbls>
            <c:dLbl>
              <c:idx val="1"/>
              <c:layout>
                <c:manualLayout>
                  <c:x val="5.8333333333333286E-2"/>
                  <c:y val="-3.24074074074073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EC-4CA7-80A2-4642ADD6E461}"/>
                </c:ext>
              </c:extLst>
            </c:dLbl>
            <c:dLbl>
              <c:idx val="2"/>
              <c:delete val="1"/>
              <c:extLst>
                <c:ext xmlns:c15="http://schemas.microsoft.com/office/drawing/2012/chart" uri="{CE6537A1-D6FC-4f65-9D91-7224C49458BB}"/>
                <c:ext xmlns:c16="http://schemas.microsoft.com/office/drawing/2014/chart" uri="{C3380CC4-5D6E-409C-BE32-E72D297353CC}">
                  <c16:uniqueId val="{00000001-78EC-4CA7-80A2-4642ADD6E461}"/>
                </c:ext>
              </c:extLst>
            </c:dLbl>
            <c:dLbl>
              <c:idx val="4"/>
              <c:delete val="1"/>
              <c:extLst>
                <c:ext xmlns:c15="http://schemas.microsoft.com/office/drawing/2012/chart" uri="{CE6537A1-D6FC-4f65-9D91-7224C49458BB}"/>
                <c:ext xmlns:c16="http://schemas.microsoft.com/office/drawing/2014/chart" uri="{C3380CC4-5D6E-409C-BE32-E72D297353CC}">
                  <c16:uniqueId val="{00000002-78EC-4CA7-80A2-4642ADD6E461}"/>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'過去５か年との比較（無職者 項目別）'!$BL$3:$BQ$3</c:f>
              <c:strCache>
                <c:ptCount val="6"/>
                <c:pt idx="0">
                  <c:v>主婦</c:v>
                </c:pt>
                <c:pt idx="1">
                  <c:v>失業者</c:v>
                </c:pt>
                <c:pt idx="2">
                  <c:v>利子・配当家賃等生活者</c:v>
                </c:pt>
                <c:pt idx="3">
                  <c:v>年金・雇用保険等生活者</c:v>
                </c:pt>
                <c:pt idx="4">
                  <c:v>浮浪者</c:v>
                </c:pt>
                <c:pt idx="5">
                  <c:v>その他の無職者</c:v>
                </c:pt>
              </c:strCache>
            </c:strRef>
          </c:cat>
          <c:val>
            <c:numRef>
              <c:f>'過去５か年との比較（無職者 項目別）'!$BL$5:$BQ$5</c:f>
              <c:numCache>
                <c:formatCode>0_ ;[Red]\-0\ </c:formatCode>
                <c:ptCount val="6"/>
                <c:pt idx="0">
                  <c:v>-10.399999999999999</c:v>
                </c:pt>
                <c:pt idx="1">
                  <c:v>-2</c:v>
                </c:pt>
                <c:pt idx="2">
                  <c:v>0.19999999999999996</c:v>
                </c:pt>
                <c:pt idx="3">
                  <c:v>20.599999999999994</c:v>
                </c:pt>
                <c:pt idx="4">
                  <c:v>0</c:v>
                </c:pt>
                <c:pt idx="5">
                  <c:v>19.200000000000003</c:v>
                </c:pt>
              </c:numCache>
            </c:numRef>
          </c:val>
          <c:extLst>
            <c:ext xmlns:c16="http://schemas.microsoft.com/office/drawing/2014/chart" uri="{C3380CC4-5D6E-409C-BE32-E72D297353CC}">
              <c16:uniqueId val="{00000003-78EC-4CA7-80A2-4642ADD6E461}"/>
            </c:ext>
          </c:extLst>
        </c:ser>
        <c:ser>
          <c:idx val="1"/>
          <c:order val="1"/>
          <c:tx>
            <c:strRef>
              <c:f>'過去５か年との比較（無職者 項目別）'!$BK$6</c:f>
              <c:strCache>
                <c:ptCount val="1"/>
                <c:pt idx="0">
                  <c:v>健康問題</c:v>
                </c:pt>
              </c:strCache>
            </c:strRef>
          </c:tx>
          <c:spPr>
            <a:pattFill prst="smGrid">
              <a:fgClr>
                <a:schemeClr val="accent2"/>
              </a:fgClr>
              <a:bgClr>
                <a:schemeClr val="bg1"/>
              </a:bgClr>
            </a:pattFill>
            <a:ln>
              <a:noFill/>
            </a:ln>
            <a:effectLst/>
          </c:spPr>
          <c:invertIfNegative val="0"/>
          <c:dLbls>
            <c:dLbl>
              <c:idx val="1"/>
              <c:layout>
                <c:manualLayout>
                  <c:x val="-0.05"/>
                  <c:y val="-1.85181539807523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8EC-4CA7-80A2-4642ADD6E461}"/>
                </c:ext>
              </c:extLst>
            </c:dLbl>
            <c:dLbl>
              <c:idx val="2"/>
              <c:layout>
                <c:manualLayout>
                  <c:x val="3.3333333333333284E-2"/>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8EC-4CA7-80A2-4642ADD6E461}"/>
                </c:ext>
              </c:extLst>
            </c:dLbl>
            <c:dLbl>
              <c:idx val="4"/>
              <c:delete val="1"/>
              <c:extLst>
                <c:ext xmlns:c15="http://schemas.microsoft.com/office/drawing/2012/chart" uri="{CE6537A1-D6FC-4f65-9D91-7224C49458BB}"/>
                <c:ext xmlns:c16="http://schemas.microsoft.com/office/drawing/2014/chart" uri="{C3380CC4-5D6E-409C-BE32-E72D297353CC}">
                  <c16:uniqueId val="{00000006-78EC-4CA7-80A2-4642ADD6E461}"/>
                </c:ext>
              </c:extLst>
            </c:dLbl>
            <c:dLbl>
              <c:idx val="5"/>
              <c:layout>
                <c:manualLayout>
                  <c:x val="-0.05"/>
                  <c:y val="-2.77777777777778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8EC-4CA7-80A2-4642ADD6E461}"/>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'過去５か年との比較（無職者 項目別）'!$BL$3:$BQ$3</c:f>
              <c:strCache>
                <c:ptCount val="6"/>
                <c:pt idx="0">
                  <c:v>主婦</c:v>
                </c:pt>
                <c:pt idx="1">
                  <c:v>失業者</c:v>
                </c:pt>
                <c:pt idx="2">
                  <c:v>利子・配当家賃等生活者</c:v>
                </c:pt>
                <c:pt idx="3">
                  <c:v>年金・雇用保険等生活者</c:v>
                </c:pt>
                <c:pt idx="4">
                  <c:v>浮浪者</c:v>
                </c:pt>
                <c:pt idx="5">
                  <c:v>その他の無職者</c:v>
                </c:pt>
              </c:strCache>
            </c:strRef>
          </c:cat>
          <c:val>
            <c:numRef>
              <c:f>'過去５か年との比較（無職者 項目別）'!$BL$6:$BQ$6</c:f>
              <c:numCache>
                <c:formatCode>0_ ;[Red]\-0\ </c:formatCode>
                <c:ptCount val="6"/>
                <c:pt idx="0">
                  <c:v>-12.799999999999997</c:v>
                </c:pt>
                <c:pt idx="1">
                  <c:v>-1.8000000000000007</c:v>
                </c:pt>
                <c:pt idx="2">
                  <c:v>-2.4</c:v>
                </c:pt>
                <c:pt idx="3">
                  <c:v>99</c:v>
                </c:pt>
                <c:pt idx="4">
                  <c:v>-0.2</c:v>
                </c:pt>
                <c:pt idx="5">
                  <c:v>-6</c:v>
                </c:pt>
              </c:numCache>
            </c:numRef>
          </c:val>
          <c:extLst>
            <c:ext xmlns:c16="http://schemas.microsoft.com/office/drawing/2014/chart" uri="{C3380CC4-5D6E-409C-BE32-E72D297353CC}">
              <c16:uniqueId val="{00000008-78EC-4CA7-80A2-4642ADD6E461}"/>
            </c:ext>
          </c:extLst>
        </c:ser>
        <c:ser>
          <c:idx val="2"/>
          <c:order val="2"/>
          <c:tx>
            <c:strRef>
              <c:f>'過去５か年との比較（無職者 項目別）'!$BK$7</c:f>
              <c:strCache>
                <c:ptCount val="1"/>
                <c:pt idx="0">
                  <c:v>経済・生活問題</c:v>
                </c:pt>
              </c:strCache>
            </c:strRef>
          </c:tx>
          <c:spPr>
            <a:pattFill prst="smCheck">
              <a:fgClr>
                <a:schemeClr val="accent3"/>
              </a:fgClr>
              <a:bgClr>
                <a:schemeClr val="bg1"/>
              </a:bgClr>
            </a:pattFill>
            <a:ln>
              <a:noFill/>
            </a:ln>
            <a:effectLst/>
          </c:spPr>
          <c:invertIfNegative val="0"/>
          <c:dLbls>
            <c:dLbl>
              <c:idx val="0"/>
              <c:layout>
                <c:manualLayout>
                  <c:x val="4.7222222222222221E-2"/>
                  <c:y val="-1.3888888888888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8EC-4CA7-80A2-4642ADD6E461}"/>
                </c:ext>
              </c:extLst>
            </c:dLbl>
            <c:dLbl>
              <c:idx val="2"/>
              <c:delete val="1"/>
              <c:extLst>
                <c:ext xmlns:c15="http://schemas.microsoft.com/office/drawing/2012/chart" uri="{CE6537A1-D6FC-4f65-9D91-7224C49458BB}"/>
                <c:ext xmlns:c16="http://schemas.microsoft.com/office/drawing/2014/chart" uri="{C3380CC4-5D6E-409C-BE32-E72D297353CC}">
                  <c16:uniqueId val="{0000000A-78EC-4CA7-80A2-4642ADD6E461}"/>
                </c:ext>
              </c:extLst>
            </c:dLbl>
            <c:dLbl>
              <c:idx val="3"/>
              <c:layout>
                <c:manualLayout>
                  <c:x val="4.1666666666666664E-2"/>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8EC-4CA7-80A2-4642ADD6E461}"/>
                </c:ext>
              </c:extLst>
            </c:dLbl>
            <c:dLbl>
              <c:idx val="4"/>
              <c:delete val="1"/>
              <c:extLst>
                <c:ext xmlns:c15="http://schemas.microsoft.com/office/drawing/2012/chart" uri="{CE6537A1-D6FC-4f65-9D91-7224C49458BB}"/>
                <c:ext xmlns:c16="http://schemas.microsoft.com/office/drawing/2014/chart" uri="{C3380CC4-5D6E-409C-BE32-E72D297353CC}">
                  <c16:uniqueId val="{0000000C-78EC-4CA7-80A2-4642ADD6E461}"/>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'過去５か年との比較（無職者 項目別）'!$BL$3:$BQ$3</c:f>
              <c:strCache>
                <c:ptCount val="6"/>
                <c:pt idx="0">
                  <c:v>主婦</c:v>
                </c:pt>
                <c:pt idx="1">
                  <c:v>失業者</c:v>
                </c:pt>
                <c:pt idx="2">
                  <c:v>利子・配当家賃等生活者</c:v>
                </c:pt>
                <c:pt idx="3">
                  <c:v>年金・雇用保険等生活者</c:v>
                </c:pt>
                <c:pt idx="4">
                  <c:v>浮浪者</c:v>
                </c:pt>
                <c:pt idx="5">
                  <c:v>その他の無職者</c:v>
                </c:pt>
              </c:strCache>
            </c:strRef>
          </c:cat>
          <c:val>
            <c:numRef>
              <c:f>'過去５か年との比較（無職者 項目別）'!$BL$7:$BQ$7</c:f>
              <c:numCache>
                <c:formatCode>0_ ;[Red]\-0\ </c:formatCode>
                <c:ptCount val="6"/>
                <c:pt idx="0">
                  <c:v>-0.60000000000000009</c:v>
                </c:pt>
                <c:pt idx="1">
                  <c:v>-12.399999999999999</c:v>
                </c:pt>
                <c:pt idx="2">
                  <c:v>-0.4</c:v>
                </c:pt>
                <c:pt idx="3">
                  <c:v>-2.3999999999999986</c:v>
                </c:pt>
                <c:pt idx="4">
                  <c:v>-0.2</c:v>
                </c:pt>
                <c:pt idx="5">
                  <c:v>43.2</c:v>
                </c:pt>
              </c:numCache>
            </c:numRef>
          </c:val>
          <c:extLst>
            <c:ext xmlns:c16="http://schemas.microsoft.com/office/drawing/2014/chart" uri="{C3380CC4-5D6E-409C-BE32-E72D297353CC}">
              <c16:uniqueId val="{0000000D-78EC-4CA7-80A2-4642ADD6E461}"/>
            </c:ext>
          </c:extLst>
        </c:ser>
        <c:ser>
          <c:idx val="3"/>
          <c:order val="3"/>
          <c:tx>
            <c:strRef>
              <c:f>'過去５か年との比較（無職者 項目別）'!$BK$8</c:f>
              <c:strCache>
                <c:ptCount val="1"/>
                <c:pt idx="0">
                  <c:v>勤務問題</c:v>
                </c:pt>
              </c:strCache>
            </c:strRef>
          </c:tx>
          <c:spPr>
            <a:pattFill prst="dkUpDiag">
              <a:fgClr>
                <a:schemeClr val="accent4"/>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E-78EC-4CA7-80A2-4642ADD6E461}"/>
                </c:ext>
              </c:extLst>
            </c:dLbl>
            <c:dLbl>
              <c:idx val="2"/>
              <c:delete val="1"/>
              <c:extLst>
                <c:ext xmlns:c15="http://schemas.microsoft.com/office/drawing/2012/chart" uri="{CE6537A1-D6FC-4f65-9D91-7224C49458BB}"/>
                <c:ext xmlns:c16="http://schemas.microsoft.com/office/drawing/2014/chart" uri="{C3380CC4-5D6E-409C-BE32-E72D297353CC}">
                  <c16:uniqueId val="{0000000F-78EC-4CA7-80A2-4642ADD6E461}"/>
                </c:ext>
              </c:extLst>
            </c:dLbl>
            <c:dLbl>
              <c:idx val="4"/>
              <c:delete val="1"/>
              <c:extLst>
                <c:ext xmlns:c15="http://schemas.microsoft.com/office/drawing/2012/chart" uri="{CE6537A1-D6FC-4f65-9D91-7224C49458BB}"/>
                <c:ext xmlns:c16="http://schemas.microsoft.com/office/drawing/2014/chart" uri="{C3380CC4-5D6E-409C-BE32-E72D297353CC}">
                  <c16:uniqueId val="{00000010-78EC-4CA7-80A2-4642ADD6E461}"/>
                </c:ext>
              </c:extLst>
            </c:dLbl>
            <c:dLbl>
              <c:idx val="5"/>
              <c:layout>
                <c:manualLayout>
                  <c:x val="0.05"/>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8EC-4CA7-80A2-4642ADD6E461}"/>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'過去５か年との比較（無職者 項目別）'!$BL$3:$BQ$3</c:f>
              <c:strCache>
                <c:ptCount val="6"/>
                <c:pt idx="0">
                  <c:v>主婦</c:v>
                </c:pt>
                <c:pt idx="1">
                  <c:v>失業者</c:v>
                </c:pt>
                <c:pt idx="2">
                  <c:v>利子・配当家賃等生活者</c:v>
                </c:pt>
                <c:pt idx="3">
                  <c:v>年金・雇用保険等生活者</c:v>
                </c:pt>
                <c:pt idx="4">
                  <c:v>浮浪者</c:v>
                </c:pt>
                <c:pt idx="5">
                  <c:v>その他の無職者</c:v>
                </c:pt>
              </c:strCache>
            </c:strRef>
          </c:cat>
          <c:val>
            <c:numRef>
              <c:f>'過去５か年との比較（無職者 項目別）'!$BL$8:$BQ$8</c:f>
              <c:numCache>
                <c:formatCode>0_ ;[Red]\-0\ </c:formatCode>
                <c:ptCount val="6"/>
                <c:pt idx="0">
                  <c:v>0</c:v>
                </c:pt>
                <c:pt idx="1">
                  <c:v>-1.6</c:v>
                </c:pt>
                <c:pt idx="2">
                  <c:v>0</c:v>
                </c:pt>
                <c:pt idx="3">
                  <c:v>-1.4</c:v>
                </c:pt>
                <c:pt idx="4">
                  <c:v>0</c:v>
                </c:pt>
                <c:pt idx="5">
                  <c:v>-1</c:v>
                </c:pt>
              </c:numCache>
            </c:numRef>
          </c:val>
          <c:extLst>
            <c:ext xmlns:c16="http://schemas.microsoft.com/office/drawing/2014/chart" uri="{C3380CC4-5D6E-409C-BE32-E72D297353CC}">
              <c16:uniqueId val="{00000012-78EC-4CA7-80A2-4642ADD6E461}"/>
            </c:ext>
          </c:extLst>
        </c:ser>
        <c:ser>
          <c:idx val="4"/>
          <c:order val="4"/>
          <c:tx>
            <c:strRef>
              <c:f>'過去５か年との比較（無職者 項目別）'!$BK$9</c:f>
              <c:strCache>
                <c:ptCount val="1"/>
                <c:pt idx="0">
                  <c:v>男女問題</c:v>
                </c:pt>
              </c:strCache>
            </c:strRef>
          </c:tx>
          <c:spPr>
            <a:pattFill prst="zigZag">
              <a:fgClr>
                <a:schemeClr val="accent5"/>
              </a:fgClr>
              <a:bgClr>
                <a:schemeClr val="bg1"/>
              </a:bgClr>
            </a:pattFill>
            <a:ln>
              <a:noFill/>
            </a:ln>
            <a:effectLst/>
          </c:spPr>
          <c:invertIfNegative val="0"/>
          <c:dLbls>
            <c:dLbl>
              <c:idx val="1"/>
              <c:layout>
                <c:manualLayout>
                  <c:x val="-2.500000000000005E-2"/>
                  <c:y val="-1.85185185185186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8EC-4CA7-80A2-4642ADD6E461}"/>
                </c:ext>
              </c:extLst>
            </c:dLbl>
            <c:dLbl>
              <c:idx val="2"/>
              <c:delete val="1"/>
              <c:extLst>
                <c:ext xmlns:c15="http://schemas.microsoft.com/office/drawing/2012/chart" uri="{CE6537A1-D6FC-4f65-9D91-7224C49458BB}"/>
                <c:ext xmlns:c16="http://schemas.microsoft.com/office/drawing/2014/chart" uri="{C3380CC4-5D6E-409C-BE32-E72D297353CC}">
                  <c16:uniqueId val="{00000014-78EC-4CA7-80A2-4642ADD6E461}"/>
                </c:ext>
              </c:extLst>
            </c:dLbl>
            <c:dLbl>
              <c:idx val="3"/>
              <c:delete val="1"/>
              <c:extLst>
                <c:ext xmlns:c15="http://schemas.microsoft.com/office/drawing/2012/chart" uri="{CE6537A1-D6FC-4f65-9D91-7224C49458BB}"/>
                <c:ext xmlns:c16="http://schemas.microsoft.com/office/drawing/2014/chart" uri="{C3380CC4-5D6E-409C-BE32-E72D297353CC}">
                  <c16:uniqueId val="{00000015-78EC-4CA7-80A2-4642ADD6E461}"/>
                </c:ext>
              </c:extLst>
            </c:dLbl>
            <c:dLbl>
              <c:idx val="4"/>
              <c:delete val="1"/>
              <c:extLst>
                <c:ext xmlns:c15="http://schemas.microsoft.com/office/drawing/2012/chart" uri="{CE6537A1-D6FC-4f65-9D91-7224C49458BB}"/>
                <c:ext xmlns:c16="http://schemas.microsoft.com/office/drawing/2014/chart" uri="{C3380CC4-5D6E-409C-BE32-E72D297353CC}">
                  <c16:uniqueId val="{00000016-78EC-4CA7-80A2-4642ADD6E461}"/>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'過去５か年との比較（無職者 項目別）'!$BL$3:$BQ$3</c:f>
              <c:strCache>
                <c:ptCount val="6"/>
                <c:pt idx="0">
                  <c:v>主婦</c:v>
                </c:pt>
                <c:pt idx="1">
                  <c:v>失業者</c:v>
                </c:pt>
                <c:pt idx="2">
                  <c:v>利子・配当家賃等生活者</c:v>
                </c:pt>
                <c:pt idx="3">
                  <c:v>年金・雇用保険等生活者</c:v>
                </c:pt>
                <c:pt idx="4">
                  <c:v>浮浪者</c:v>
                </c:pt>
                <c:pt idx="5">
                  <c:v>その他の無職者</c:v>
                </c:pt>
              </c:strCache>
            </c:strRef>
          </c:cat>
          <c:val>
            <c:numRef>
              <c:f>'過去５か年との比較（無職者 項目別）'!$BL$9:$BQ$9</c:f>
              <c:numCache>
                <c:formatCode>0_ ;[Red]\-0\ </c:formatCode>
                <c:ptCount val="6"/>
                <c:pt idx="0">
                  <c:v>-1.4</c:v>
                </c:pt>
                <c:pt idx="1">
                  <c:v>0.60000000000000009</c:v>
                </c:pt>
                <c:pt idx="2">
                  <c:v>0</c:v>
                </c:pt>
                <c:pt idx="3">
                  <c:v>0.40000000000000036</c:v>
                </c:pt>
                <c:pt idx="4">
                  <c:v>0</c:v>
                </c:pt>
                <c:pt idx="5">
                  <c:v>2.1999999999999993</c:v>
                </c:pt>
              </c:numCache>
            </c:numRef>
          </c:val>
          <c:extLst>
            <c:ext xmlns:c16="http://schemas.microsoft.com/office/drawing/2014/chart" uri="{C3380CC4-5D6E-409C-BE32-E72D297353CC}">
              <c16:uniqueId val="{00000017-78EC-4CA7-80A2-4642ADD6E461}"/>
            </c:ext>
          </c:extLst>
        </c:ser>
        <c:ser>
          <c:idx val="5"/>
          <c:order val="5"/>
          <c:tx>
            <c:strRef>
              <c:f>'過去５か年との比較（無職者 項目別）'!$BK$10</c:f>
              <c:strCache>
                <c:ptCount val="1"/>
                <c:pt idx="0">
                  <c:v>学校問題</c:v>
                </c:pt>
              </c:strCache>
            </c:strRef>
          </c:tx>
          <c:spPr>
            <a:pattFill prst="narVert">
              <a:fgClr>
                <a:schemeClr val="accent6"/>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8-78EC-4CA7-80A2-4642ADD6E461}"/>
                </c:ext>
              </c:extLst>
            </c:dLbl>
            <c:dLbl>
              <c:idx val="1"/>
              <c:delete val="1"/>
              <c:extLst>
                <c:ext xmlns:c15="http://schemas.microsoft.com/office/drawing/2012/chart" uri="{CE6537A1-D6FC-4f65-9D91-7224C49458BB}"/>
                <c:ext xmlns:c16="http://schemas.microsoft.com/office/drawing/2014/chart" uri="{C3380CC4-5D6E-409C-BE32-E72D297353CC}">
                  <c16:uniqueId val="{00000019-78EC-4CA7-80A2-4642ADD6E461}"/>
                </c:ext>
              </c:extLst>
            </c:dLbl>
            <c:dLbl>
              <c:idx val="2"/>
              <c:delete val="1"/>
              <c:extLst>
                <c:ext xmlns:c15="http://schemas.microsoft.com/office/drawing/2012/chart" uri="{CE6537A1-D6FC-4f65-9D91-7224C49458BB}"/>
                <c:ext xmlns:c16="http://schemas.microsoft.com/office/drawing/2014/chart" uri="{C3380CC4-5D6E-409C-BE32-E72D297353CC}">
                  <c16:uniqueId val="{0000001A-78EC-4CA7-80A2-4642ADD6E461}"/>
                </c:ext>
              </c:extLst>
            </c:dLbl>
            <c:dLbl>
              <c:idx val="3"/>
              <c:delete val="1"/>
              <c:extLst>
                <c:ext xmlns:c15="http://schemas.microsoft.com/office/drawing/2012/chart" uri="{CE6537A1-D6FC-4f65-9D91-7224C49458BB}"/>
                <c:ext xmlns:c16="http://schemas.microsoft.com/office/drawing/2014/chart" uri="{C3380CC4-5D6E-409C-BE32-E72D297353CC}">
                  <c16:uniqueId val="{0000001B-78EC-4CA7-80A2-4642ADD6E461}"/>
                </c:ext>
              </c:extLst>
            </c:dLbl>
            <c:dLbl>
              <c:idx val="4"/>
              <c:delete val="1"/>
              <c:extLst>
                <c:ext xmlns:c15="http://schemas.microsoft.com/office/drawing/2012/chart" uri="{CE6537A1-D6FC-4f65-9D91-7224C49458BB}"/>
                <c:ext xmlns:c16="http://schemas.microsoft.com/office/drawing/2014/chart" uri="{C3380CC4-5D6E-409C-BE32-E72D297353CC}">
                  <c16:uniqueId val="{0000001C-78EC-4CA7-80A2-4642ADD6E461}"/>
                </c:ext>
              </c:extLst>
            </c:dLbl>
            <c:dLbl>
              <c:idx val="5"/>
              <c:layout>
                <c:manualLayout>
                  <c:x val="5.5555555555555552E-2"/>
                  <c:y val="6.4814814814814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78EC-4CA7-80A2-4642ADD6E461}"/>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'過去５か年との比較（無職者 項目別）'!$BL$3:$BQ$3</c:f>
              <c:strCache>
                <c:ptCount val="6"/>
                <c:pt idx="0">
                  <c:v>主婦</c:v>
                </c:pt>
                <c:pt idx="1">
                  <c:v>失業者</c:v>
                </c:pt>
                <c:pt idx="2">
                  <c:v>利子・配当家賃等生活者</c:v>
                </c:pt>
                <c:pt idx="3">
                  <c:v>年金・雇用保険等生活者</c:v>
                </c:pt>
                <c:pt idx="4">
                  <c:v>浮浪者</c:v>
                </c:pt>
                <c:pt idx="5">
                  <c:v>その他の無職者</c:v>
                </c:pt>
              </c:strCache>
            </c:strRef>
          </c:cat>
          <c:val>
            <c:numRef>
              <c:f>'過去５か年との比較（無職者 項目別）'!$BL$10:$BQ$10</c:f>
              <c:numCache>
                <c:formatCode>0_ ;[Red]\-0\ </c:formatCode>
                <c:ptCount val="6"/>
                <c:pt idx="0">
                  <c:v>0</c:v>
                </c:pt>
                <c:pt idx="1">
                  <c:v>0</c:v>
                </c:pt>
                <c:pt idx="2">
                  <c:v>0</c:v>
                </c:pt>
                <c:pt idx="3">
                  <c:v>0</c:v>
                </c:pt>
                <c:pt idx="4">
                  <c:v>0</c:v>
                </c:pt>
                <c:pt idx="5">
                  <c:v>-1.2</c:v>
                </c:pt>
              </c:numCache>
            </c:numRef>
          </c:val>
          <c:extLst>
            <c:ext xmlns:c16="http://schemas.microsoft.com/office/drawing/2014/chart" uri="{C3380CC4-5D6E-409C-BE32-E72D297353CC}">
              <c16:uniqueId val="{0000001E-78EC-4CA7-80A2-4642ADD6E461}"/>
            </c:ext>
          </c:extLst>
        </c:ser>
        <c:ser>
          <c:idx val="6"/>
          <c:order val="6"/>
          <c:tx>
            <c:strRef>
              <c:f>'過去５か年との比較（無職者 項目別）'!$BK$11</c:f>
              <c:strCache>
                <c:ptCount val="1"/>
                <c:pt idx="0">
                  <c:v>その他</c:v>
                </c:pt>
              </c:strCache>
            </c:strRef>
          </c:tx>
          <c:spPr>
            <a:pattFill prst="narHorz">
              <a:fgClr>
                <a:schemeClr val="accent2">
                  <a:lumMod val="50000"/>
                </a:schemeClr>
              </a:fgClr>
              <a:bgClr>
                <a:schemeClr val="bg1"/>
              </a:bgClr>
            </a:pattFill>
            <a:ln>
              <a:noFill/>
            </a:ln>
            <a:effectLst/>
          </c:spPr>
          <c:invertIfNegative val="0"/>
          <c:dLbls>
            <c:dLbl>
              <c:idx val="0"/>
              <c:layout>
                <c:manualLayout>
                  <c:x val="-2.5000000000000012E-2"/>
                  <c:y val="-3.24074074074073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78EC-4CA7-80A2-4642ADD6E461}"/>
                </c:ext>
              </c:extLst>
            </c:dLbl>
            <c:dLbl>
              <c:idx val="1"/>
              <c:layout>
                <c:manualLayout>
                  <c:x val="1.6666666666666666E-2"/>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78EC-4CA7-80A2-4642ADD6E461}"/>
                </c:ext>
              </c:extLst>
            </c:dLbl>
            <c:dLbl>
              <c:idx val="4"/>
              <c:delete val="1"/>
              <c:extLst>
                <c:ext xmlns:c15="http://schemas.microsoft.com/office/drawing/2012/chart" uri="{CE6537A1-D6FC-4f65-9D91-7224C49458BB}"/>
                <c:ext xmlns:c16="http://schemas.microsoft.com/office/drawing/2014/chart" uri="{C3380CC4-5D6E-409C-BE32-E72D297353CC}">
                  <c16:uniqueId val="{00000021-78EC-4CA7-80A2-4642ADD6E461}"/>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'過去５か年との比較（無職者 項目別）'!$BL$3:$BQ$3</c:f>
              <c:strCache>
                <c:ptCount val="6"/>
                <c:pt idx="0">
                  <c:v>主婦</c:v>
                </c:pt>
                <c:pt idx="1">
                  <c:v>失業者</c:v>
                </c:pt>
                <c:pt idx="2">
                  <c:v>利子・配当家賃等生活者</c:v>
                </c:pt>
                <c:pt idx="3">
                  <c:v>年金・雇用保険等生活者</c:v>
                </c:pt>
                <c:pt idx="4">
                  <c:v>浮浪者</c:v>
                </c:pt>
                <c:pt idx="5">
                  <c:v>その他の無職者</c:v>
                </c:pt>
              </c:strCache>
            </c:strRef>
          </c:cat>
          <c:val>
            <c:numRef>
              <c:f>'過去５か年との比較（無職者 項目別）'!$BL$11:$BQ$11</c:f>
              <c:numCache>
                <c:formatCode>0_ ;[Red]\-0\ </c:formatCode>
                <c:ptCount val="6"/>
                <c:pt idx="0">
                  <c:v>1.4</c:v>
                </c:pt>
                <c:pt idx="1">
                  <c:v>2</c:v>
                </c:pt>
                <c:pt idx="2">
                  <c:v>-0.8</c:v>
                </c:pt>
                <c:pt idx="3">
                  <c:v>10.8</c:v>
                </c:pt>
                <c:pt idx="4">
                  <c:v>0</c:v>
                </c:pt>
                <c:pt idx="5">
                  <c:v>-3.3999999999999986</c:v>
                </c:pt>
              </c:numCache>
            </c:numRef>
          </c:val>
          <c:extLst>
            <c:ext xmlns:c16="http://schemas.microsoft.com/office/drawing/2014/chart" uri="{C3380CC4-5D6E-409C-BE32-E72D297353CC}">
              <c16:uniqueId val="{00000022-78EC-4CA7-80A2-4642ADD6E461}"/>
            </c:ext>
          </c:extLst>
        </c:ser>
        <c:dLbls>
          <c:showLegendKey val="0"/>
          <c:showVal val="0"/>
          <c:showCatName val="0"/>
          <c:showSerName val="0"/>
          <c:showPercent val="0"/>
          <c:showBubbleSize val="0"/>
        </c:dLbls>
        <c:gapWidth val="150"/>
        <c:overlap val="100"/>
        <c:axId val="339350719"/>
        <c:axId val="339370271"/>
      </c:barChart>
      <c:catAx>
        <c:axId val="339350719"/>
        <c:scaling>
          <c:orientation val="minMax"/>
        </c:scaling>
        <c:delete val="1"/>
        <c:axPos val="b"/>
        <c:numFmt formatCode="General" sourceLinked="1"/>
        <c:majorTickMark val="none"/>
        <c:minorTickMark val="none"/>
        <c:tickLblPos val="nextTo"/>
        <c:crossAx val="339370271"/>
        <c:crosses val="autoZero"/>
        <c:auto val="1"/>
        <c:lblAlgn val="ctr"/>
        <c:lblOffset val="100"/>
        <c:noMultiLvlLbl val="0"/>
      </c:catAx>
      <c:valAx>
        <c:axId val="339370271"/>
        <c:scaling>
          <c:orientation val="minMax"/>
          <c:max val="150"/>
          <c:min val="-40"/>
        </c:scaling>
        <c:delete val="0"/>
        <c:axPos val="l"/>
        <c:majorGridlines>
          <c:spPr>
            <a:ln w="9525" cap="flat" cmpd="sng" algn="ctr">
              <a:solidFill>
                <a:schemeClr val="tx1">
                  <a:lumMod val="15000"/>
                  <a:lumOff val="85000"/>
                </a:schemeClr>
              </a:solidFill>
              <a:round/>
            </a:ln>
            <a:effectLst/>
          </c:spPr>
        </c:majorGridlines>
        <c:numFmt formatCode="0_ ;[Red]\-0\ "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3393507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r>
              <a:rPr lang="ja-JP" altLang="en-US" sz="1000">
                <a:latin typeface="ＭＳ Ｐゴシック" panose="020B0600070205080204" pitchFamily="50" charset="-128"/>
                <a:ea typeface="ＭＳ Ｐゴシック" panose="020B0600070205080204" pitchFamily="50" charset="-128"/>
              </a:rPr>
              <a:t>無職者（男性） 項目別</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barChart>
        <c:barDir val="col"/>
        <c:grouping val="stacked"/>
        <c:varyColors val="0"/>
        <c:ser>
          <c:idx val="0"/>
          <c:order val="0"/>
          <c:tx>
            <c:strRef>
              <c:f>'過去５か年との比較（無職者 項目別）'!$BK$74</c:f>
              <c:strCache>
                <c:ptCount val="1"/>
                <c:pt idx="0">
                  <c:v>家庭問題</c:v>
                </c:pt>
              </c:strCache>
            </c:strRef>
          </c:tx>
          <c:spPr>
            <a:solidFill>
              <a:schemeClr val="accent1">
                <a:lumMod val="60000"/>
                <a:lumOff val="4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D4E6-4509-A1CA-4170FF1CDF22}"/>
                </c:ext>
              </c:extLst>
            </c:dLbl>
            <c:dLbl>
              <c:idx val="1"/>
              <c:layout>
                <c:manualLayout>
                  <c:x val="5.5555555555555552E-2"/>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E6-4509-A1CA-4170FF1CDF22}"/>
                </c:ext>
              </c:extLst>
            </c:dLbl>
            <c:dLbl>
              <c:idx val="2"/>
              <c:layout>
                <c:manualLayout>
                  <c:x val="2.7777777777777776E-2"/>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E6-4509-A1CA-4170FF1CDF22}"/>
                </c:ext>
              </c:extLst>
            </c:dLbl>
            <c:dLbl>
              <c:idx val="4"/>
              <c:delete val="1"/>
              <c:extLst>
                <c:ext xmlns:c15="http://schemas.microsoft.com/office/drawing/2012/chart" uri="{CE6537A1-D6FC-4f65-9D91-7224C49458BB}"/>
                <c:ext xmlns:c16="http://schemas.microsoft.com/office/drawing/2014/chart" uri="{C3380CC4-5D6E-409C-BE32-E72D297353CC}">
                  <c16:uniqueId val="{00000003-D4E6-4509-A1CA-4170FF1CDF22}"/>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'過去５か年との比較（無職者 項目別）'!$BL$72:$BQ$72</c:f>
              <c:strCache>
                <c:ptCount val="6"/>
                <c:pt idx="0">
                  <c:v>主婦</c:v>
                </c:pt>
                <c:pt idx="1">
                  <c:v>失業者</c:v>
                </c:pt>
                <c:pt idx="2">
                  <c:v>利子・配当家賃等生活者</c:v>
                </c:pt>
                <c:pt idx="3">
                  <c:v>年金・雇用保険等生活者</c:v>
                </c:pt>
                <c:pt idx="4">
                  <c:v>浮浪者</c:v>
                </c:pt>
                <c:pt idx="5">
                  <c:v>その他の無職者</c:v>
                </c:pt>
              </c:strCache>
            </c:strRef>
          </c:cat>
          <c:val>
            <c:numRef>
              <c:f>'過去５か年との比較（無職者 項目別）'!$BL$74:$BQ$74</c:f>
              <c:numCache>
                <c:formatCode>0_ ;[Red]\-0\ </c:formatCode>
                <c:ptCount val="6"/>
                <c:pt idx="0">
                  <c:v>0</c:v>
                </c:pt>
                <c:pt idx="1">
                  <c:v>-2.5999999999999996</c:v>
                </c:pt>
                <c:pt idx="2">
                  <c:v>0.8</c:v>
                </c:pt>
                <c:pt idx="3">
                  <c:v>12.600000000000001</c:v>
                </c:pt>
                <c:pt idx="4">
                  <c:v>0</c:v>
                </c:pt>
                <c:pt idx="5">
                  <c:v>12.2</c:v>
                </c:pt>
              </c:numCache>
            </c:numRef>
          </c:val>
          <c:extLst>
            <c:ext xmlns:c16="http://schemas.microsoft.com/office/drawing/2014/chart" uri="{C3380CC4-5D6E-409C-BE32-E72D297353CC}">
              <c16:uniqueId val="{00000004-D4E6-4509-A1CA-4170FF1CDF22}"/>
            </c:ext>
          </c:extLst>
        </c:ser>
        <c:ser>
          <c:idx val="1"/>
          <c:order val="1"/>
          <c:tx>
            <c:strRef>
              <c:f>'過去５か年との比較（無職者 項目別）'!$BK$75</c:f>
              <c:strCache>
                <c:ptCount val="1"/>
                <c:pt idx="0">
                  <c:v>健康問題</c:v>
                </c:pt>
              </c:strCache>
            </c:strRef>
          </c:tx>
          <c:spPr>
            <a:pattFill prst="smGrid">
              <a:fgClr>
                <a:schemeClr val="accent2"/>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D4E6-4509-A1CA-4170FF1CDF22}"/>
                </c:ext>
              </c:extLst>
            </c:dLbl>
            <c:dLbl>
              <c:idx val="1"/>
              <c:layout>
                <c:manualLayout>
                  <c:x val="-5.555555555555558E-2"/>
                  <c:y val="-9.25925925925934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4E6-4509-A1CA-4170FF1CDF22}"/>
                </c:ext>
              </c:extLst>
            </c:dLbl>
            <c:dLbl>
              <c:idx val="2"/>
              <c:layout>
                <c:manualLayout>
                  <c:x val="3.3333333333333284E-2"/>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4E6-4509-A1CA-4170FF1CDF22}"/>
                </c:ext>
              </c:extLst>
            </c:dLbl>
            <c:dLbl>
              <c:idx val="4"/>
              <c:delete val="1"/>
              <c:extLst>
                <c:ext xmlns:c15="http://schemas.microsoft.com/office/drawing/2012/chart" uri="{CE6537A1-D6FC-4f65-9D91-7224C49458BB}"/>
                <c:ext xmlns:c16="http://schemas.microsoft.com/office/drawing/2014/chart" uri="{C3380CC4-5D6E-409C-BE32-E72D297353CC}">
                  <c16:uniqueId val="{00000008-D4E6-4509-A1CA-4170FF1CDF22}"/>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'過去５か年との比較（無職者 項目別）'!$BL$72:$BQ$72</c:f>
              <c:strCache>
                <c:ptCount val="6"/>
                <c:pt idx="0">
                  <c:v>主婦</c:v>
                </c:pt>
                <c:pt idx="1">
                  <c:v>失業者</c:v>
                </c:pt>
                <c:pt idx="2">
                  <c:v>利子・配当家賃等生活者</c:v>
                </c:pt>
                <c:pt idx="3">
                  <c:v>年金・雇用保険等生活者</c:v>
                </c:pt>
                <c:pt idx="4">
                  <c:v>浮浪者</c:v>
                </c:pt>
                <c:pt idx="5">
                  <c:v>その他の無職者</c:v>
                </c:pt>
              </c:strCache>
            </c:strRef>
          </c:cat>
          <c:val>
            <c:numRef>
              <c:f>'過去５か年との比較（無職者 項目別）'!$BL$75:$BQ$75</c:f>
              <c:numCache>
                <c:formatCode>0_ ;[Red]\-0\ </c:formatCode>
                <c:ptCount val="6"/>
                <c:pt idx="0">
                  <c:v>0</c:v>
                </c:pt>
                <c:pt idx="1">
                  <c:v>-1.8000000000000007</c:v>
                </c:pt>
                <c:pt idx="2">
                  <c:v>-0.8</c:v>
                </c:pt>
                <c:pt idx="3">
                  <c:v>41.399999999999977</c:v>
                </c:pt>
                <c:pt idx="4">
                  <c:v>-0.2</c:v>
                </c:pt>
                <c:pt idx="5">
                  <c:v>-12.400000000000006</c:v>
                </c:pt>
              </c:numCache>
            </c:numRef>
          </c:val>
          <c:extLst>
            <c:ext xmlns:c16="http://schemas.microsoft.com/office/drawing/2014/chart" uri="{C3380CC4-5D6E-409C-BE32-E72D297353CC}">
              <c16:uniqueId val="{00000009-D4E6-4509-A1CA-4170FF1CDF22}"/>
            </c:ext>
          </c:extLst>
        </c:ser>
        <c:ser>
          <c:idx val="2"/>
          <c:order val="2"/>
          <c:tx>
            <c:strRef>
              <c:f>'過去５か年との比較（無職者 項目別）'!$BK$76</c:f>
              <c:strCache>
                <c:ptCount val="1"/>
                <c:pt idx="0">
                  <c:v>経済・生活問題</c:v>
                </c:pt>
              </c:strCache>
            </c:strRef>
          </c:tx>
          <c:spPr>
            <a:pattFill prst="smCheck">
              <a:fgClr>
                <a:schemeClr val="accent3"/>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D4E6-4509-A1CA-4170FF1CDF22}"/>
                </c:ext>
              </c:extLst>
            </c:dLbl>
            <c:dLbl>
              <c:idx val="2"/>
              <c:delete val="1"/>
              <c:extLst>
                <c:ext xmlns:c15="http://schemas.microsoft.com/office/drawing/2012/chart" uri="{CE6537A1-D6FC-4f65-9D91-7224C49458BB}"/>
                <c:ext xmlns:c16="http://schemas.microsoft.com/office/drawing/2014/chart" uri="{C3380CC4-5D6E-409C-BE32-E72D297353CC}">
                  <c16:uniqueId val="{0000000B-D4E6-4509-A1CA-4170FF1CDF22}"/>
                </c:ext>
              </c:extLst>
            </c:dLbl>
            <c:dLbl>
              <c:idx val="4"/>
              <c:delete val="1"/>
              <c:extLst>
                <c:ext xmlns:c15="http://schemas.microsoft.com/office/drawing/2012/chart" uri="{CE6537A1-D6FC-4f65-9D91-7224C49458BB}"/>
                <c:ext xmlns:c16="http://schemas.microsoft.com/office/drawing/2014/chart" uri="{C3380CC4-5D6E-409C-BE32-E72D297353CC}">
                  <c16:uniqueId val="{0000000C-D4E6-4509-A1CA-4170FF1CDF22}"/>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'過去５か年との比較（無職者 項目別）'!$BL$72:$BQ$72</c:f>
              <c:strCache>
                <c:ptCount val="6"/>
                <c:pt idx="0">
                  <c:v>主婦</c:v>
                </c:pt>
                <c:pt idx="1">
                  <c:v>失業者</c:v>
                </c:pt>
                <c:pt idx="2">
                  <c:v>利子・配当家賃等生活者</c:v>
                </c:pt>
                <c:pt idx="3">
                  <c:v>年金・雇用保険等生活者</c:v>
                </c:pt>
                <c:pt idx="4">
                  <c:v>浮浪者</c:v>
                </c:pt>
                <c:pt idx="5">
                  <c:v>その他の無職者</c:v>
                </c:pt>
              </c:strCache>
            </c:strRef>
          </c:cat>
          <c:val>
            <c:numRef>
              <c:f>'過去５か年との比較（無職者 項目別）'!$BL$76:$BQ$76</c:f>
              <c:numCache>
                <c:formatCode>0_ ;[Red]\-0\ </c:formatCode>
                <c:ptCount val="6"/>
                <c:pt idx="0">
                  <c:v>0</c:v>
                </c:pt>
                <c:pt idx="1">
                  <c:v>-12.600000000000001</c:v>
                </c:pt>
                <c:pt idx="2">
                  <c:v>-0.4</c:v>
                </c:pt>
                <c:pt idx="3">
                  <c:v>-7.7999999999999972</c:v>
                </c:pt>
                <c:pt idx="4">
                  <c:v>-0.2</c:v>
                </c:pt>
                <c:pt idx="5">
                  <c:v>42.2</c:v>
                </c:pt>
              </c:numCache>
            </c:numRef>
          </c:val>
          <c:extLst>
            <c:ext xmlns:c16="http://schemas.microsoft.com/office/drawing/2014/chart" uri="{C3380CC4-5D6E-409C-BE32-E72D297353CC}">
              <c16:uniqueId val="{0000000D-D4E6-4509-A1CA-4170FF1CDF22}"/>
            </c:ext>
          </c:extLst>
        </c:ser>
        <c:ser>
          <c:idx val="3"/>
          <c:order val="3"/>
          <c:tx>
            <c:strRef>
              <c:f>'過去５か年との比較（無職者 項目別）'!$BK$77</c:f>
              <c:strCache>
                <c:ptCount val="1"/>
                <c:pt idx="0">
                  <c:v>勤務問題</c:v>
                </c:pt>
              </c:strCache>
            </c:strRef>
          </c:tx>
          <c:spPr>
            <a:pattFill prst="dkUpDiag">
              <a:fgClr>
                <a:schemeClr val="accent4"/>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E-D4E6-4509-A1CA-4170FF1CDF22}"/>
                </c:ext>
              </c:extLst>
            </c:dLbl>
            <c:dLbl>
              <c:idx val="2"/>
              <c:delete val="1"/>
              <c:extLst>
                <c:ext xmlns:c15="http://schemas.microsoft.com/office/drawing/2012/chart" uri="{CE6537A1-D6FC-4f65-9D91-7224C49458BB}"/>
                <c:ext xmlns:c16="http://schemas.microsoft.com/office/drawing/2014/chart" uri="{C3380CC4-5D6E-409C-BE32-E72D297353CC}">
                  <c16:uniqueId val="{0000000F-D4E6-4509-A1CA-4170FF1CDF22}"/>
                </c:ext>
              </c:extLst>
            </c:dLbl>
            <c:dLbl>
              <c:idx val="3"/>
              <c:layout>
                <c:manualLayout>
                  <c:x val="3.611111111111110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4E6-4509-A1CA-4170FF1CDF22}"/>
                </c:ext>
              </c:extLst>
            </c:dLbl>
            <c:dLbl>
              <c:idx val="4"/>
              <c:delete val="1"/>
              <c:extLst>
                <c:ext xmlns:c15="http://schemas.microsoft.com/office/drawing/2012/chart" uri="{CE6537A1-D6FC-4f65-9D91-7224C49458BB}"/>
                <c:ext xmlns:c16="http://schemas.microsoft.com/office/drawing/2014/chart" uri="{C3380CC4-5D6E-409C-BE32-E72D297353CC}">
                  <c16:uniqueId val="{00000011-D4E6-4509-A1CA-4170FF1CDF22}"/>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'過去５か年との比較（無職者 項目別）'!$BL$72:$BQ$72</c:f>
              <c:strCache>
                <c:ptCount val="6"/>
                <c:pt idx="0">
                  <c:v>主婦</c:v>
                </c:pt>
                <c:pt idx="1">
                  <c:v>失業者</c:v>
                </c:pt>
                <c:pt idx="2">
                  <c:v>利子・配当家賃等生活者</c:v>
                </c:pt>
                <c:pt idx="3">
                  <c:v>年金・雇用保険等生活者</c:v>
                </c:pt>
                <c:pt idx="4">
                  <c:v>浮浪者</c:v>
                </c:pt>
                <c:pt idx="5">
                  <c:v>その他の無職者</c:v>
                </c:pt>
              </c:strCache>
            </c:strRef>
          </c:cat>
          <c:val>
            <c:numRef>
              <c:f>'過去５か年との比較（無職者 項目別）'!$BL$77:$BQ$77</c:f>
              <c:numCache>
                <c:formatCode>0_ ;[Red]\-0\ </c:formatCode>
                <c:ptCount val="6"/>
                <c:pt idx="0">
                  <c:v>0</c:v>
                </c:pt>
                <c:pt idx="1">
                  <c:v>-1.2000000000000002</c:v>
                </c:pt>
                <c:pt idx="2">
                  <c:v>0</c:v>
                </c:pt>
                <c:pt idx="3">
                  <c:v>-0.60000000000000009</c:v>
                </c:pt>
                <c:pt idx="4">
                  <c:v>0</c:v>
                </c:pt>
                <c:pt idx="5">
                  <c:v>-0.79999999999999982</c:v>
                </c:pt>
              </c:numCache>
            </c:numRef>
          </c:val>
          <c:extLst>
            <c:ext xmlns:c16="http://schemas.microsoft.com/office/drawing/2014/chart" uri="{C3380CC4-5D6E-409C-BE32-E72D297353CC}">
              <c16:uniqueId val="{00000012-D4E6-4509-A1CA-4170FF1CDF22}"/>
            </c:ext>
          </c:extLst>
        </c:ser>
        <c:ser>
          <c:idx val="4"/>
          <c:order val="4"/>
          <c:tx>
            <c:strRef>
              <c:f>'過去５か年との比較（無職者 項目別）'!$BK$78</c:f>
              <c:strCache>
                <c:ptCount val="1"/>
                <c:pt idx="0">
                  <c:v>男女問題</c:v>
                </c:pt>
              </c:strCache>
            </c:strRef>
          </c:tx>
          <c:spPr>
            <a:pattFill prst="zigZag">
              <a:fgClr>
                <a:schemeClr val="accent5"/>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3-D4E6-4509-A1CA-4170FF1CDF22}"/>
                </c:ext>
              </c:extLst>
            </c:dLbl>
            <c:dLbl>
              <c:idx val="1"/>
              <c:delete val="1"/>
              <c:extLst>
                <c:ext xmlns:c15="http://schemas.microsoft.com/office/drawing/2012/chart" uri="{CE6537A1-D6FC-4f65-9D91-7224C49458BB}"/>
                <c:ext xmlns:c16="http://schemas.microsoft.com/office/drawing/2014/chart" uri="{C3380CC4-5D6E-409C-BE32-E72D297353CC}">
                  <c16:uniqueId val="{00000014-D4E6-4509-A1CA-4170FF1CDF22}"/>
                </c:ext>
              </c:extLst>
            </c:dLbl>
            <c:dLbl>
              <c:idx val="2"/>
              <c:delete val="1"/>
              <c:extLst>
                <c:ext xmlns:c15="http://schemas.microsoft.com/office/drawing/2012/chart" uri="{CE6537A1-D6FC-4f65-9D91-7224C49458BB}"/>
                <c:ext xmlns:c16="http://schemas.microsoft.com/office/drawing/2014/chart" uri="{C3380CC4-5D6E-409C-BE32-E72D297353CC}">
                  <c16:uniqueId val="{00000015-D4E6-4509-A1CA-4170FF1CDF22}"/>
                </c:ext>
              </c:extLst>
            </c:dLbl>
            <c:dLbl>
              <c:idx val="3"/>
              <c:delete val="1"/>
              <c:extLst>
                <c:ext xmlns:c15="http://schemas.microsoft.com/office/drawing/2012/chart" uri="{CE6537A1-D6FC-4f65-9D91-7224C49458BB}"/>
                <c:ext xmlns:c16="http://schemas.microsoft.com/office/drawing/2014/chart" uri="{C3380CC4-5D6E-409C-BE32-E72D297353CC}">
                  <c16:uniqueId val="{00000016-D4E6-4509-A1CA-4170FF1CDF22}"/>
                </c:ext>
              </c:extLst>
            </c:dLbl>
            <c:dLbl>
              <c:idx val="4"/>
              <c:delete val="1"/>
              <c:extLst>
                <c:ext xmlns:c15="http://schemas.microsoft.com/office/drawing/2012/chart" uri="{CE6537A1-D6FC-4f65-9D91-7224C49458BB}"/>
                <c:ext xmlns:c16="http://schemas.microsoft.com/office/drawing/2014/chart" uri="{C3380CC4-5D6E-409C-BE32-E72D297353CC}">
                  <c16:uniqueId val="{00000017-D4E6-4509-A1CA-4170FF1CDF22}"/>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'過去５か年との比較（無職者 項目別）'!$BL$72:$BQ$72</c:f>
              <c:strCache>
                <c:ptCount val="6"/>
                <c:pt idx="0">
                  <c:v>主婦</c:v>
                </c:pt>
                <c:pt idx="1">
                  <c:v>失業者</c:v>
                </c:pt>
                <c:pt idx="2">
                  <c:v>利子・配当家賃等生活者</c:v>
                </c:pt>
                <c:pt idx="3">
                  <c:v>年金・雇用保険等生活者</c:v>
                </c:pt>
                <c:pt idx="4">
                  <c:v>浮浪者</c:v>
                </c:pt>
                <c:pt idx="5">
                  <c:v>その他の無職者</c:v>
                </c:pt>
              </c:strCache>
            </c:strRef>
          </c:cat>
          <c:val>
            <c:numRef>
              <c:f>'過去５か年との比較（無職者 項目別）'!$BL$78:$BQ$78</c:f>
              <c:numCache>
                <c:formatCode>0_ ;[Red]\-0\ </c:formatCode>
                <c:ptCount val="6"/>
                <c:pt idx="0">
                  <c:v>0</c:v>
                </c:pt>
                <c:pt idx="1">
                  <c:v>0</c:v>
                </c:pt>
                <c:pt idx="2">
                  <c:v>0</c:v>
                </c:pt>
                <c:pt idx="3">
                  <c:v>0.39999999999999991</c:v>
                </c:pt>
                <c:pt idx="4">
                  <c:v>0</c:v>
                </c:pt>
                <c:pt idx="5">
                  <c:v>2.2000000000000002</c:v>
                </c:pt>
              </c:numCache>
            </c:numRef>
          </c:val>
          <c:extLst>
            <c:ext xmlns:c16="http://schemas.microsoft.com/office/drawing/2014/chart" uri="{C3380CC4-5D6E-409C-BE32-E72D297353CC}">
              <c16:uniqueId val="{00000018-D4E6-4509-A1CA-4170FF1CDF22}"/>
            </c:ext>
          </c:extLst>
        </c:ser>
        <c:ser>
          <c:idx val="5"/>
          <c:order val="5"/>
          <c:tx>
            <c:strRef>
              <c:f>'過去５か年との比較（無職者 項目別）'!$BK$79</c:f>
              <c:strCache>
                <c:ptCount val="1"/>
                <c:pt idx="0">
                  <c:v>学校問題</c:v>
                </c:pt>
              </c:strCache>
            </c:strRef>
          </c:tx>
          <c:spPr>
            <a:pattFill prst="narVert">
              <a:fgClr>
                <a:schemeClr val="accent6"/>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9-D4E6-4509-A1CA-4170FF1CDF22}"/>
                </c:ext>
              </c:extLst>
            </c:dLbl>
            <c:dLbl>
              <c:idx val="1"/>
              <c:delete val="1"/>
              <c:extLst>
                <c:ext xmlns:c15="http://schemas.microsoft.com/office/drawing/2012/chart" uri="{CE6537A1-D6FC-4f65-9D91-7224C49458BB}"/>
                <c:ext xmlns:c16="http://schemas.microsoft.com/office/drawing/2014/chart" uri="{C3380CC4-5D6E-409C-BE32-E72D297353CC}">
                  <c16:uniqueId val="{0000001A-D4E6-4509-A1CA-4170FF1CDF22}"/>
                </c:ext>
              </c:extLst>
            </c:dLbl>
            <c:dLbl>
              <c:idx val="2"/>
              <c:delete val="1"/>
              <c:extLst>
                <c:ext xmlns:c15="http://schemas.microsoft.com/office/drawing/2012/chart" uri="{CE6537A1-D6FC-4f65-9D91-7224C49458BB}"/>
                <c:ext xmlns:c16="http://schemas.microsoft.com/office/drawing/2014/chart" uri="{C3380CC4-5D6E-409C-BE32-E72D297353CC}">
                  <c16:uniqueId val="{0000001B-D4E6-4509-A1CA-4170FF1CDF22}"/>
                </c:ext>
              </c:extLst>
            </c:dLbl>
            <c:dLbl>
              <c:idx val="3"/>
              <c:delete val="1"/>
              <c:extLst>
                <c:ext xmlns:c15="http://schemas.microsoft.com/office/drawing/2012/chart" uri="{CE6537A1-D6FC-4f65-9D91-7224C49458BB}"/>
                <c:ext xmlns:c16="http://schemas.microsoft.com/office/drawing/2014/chart" uri="{C3380CC4-5D6E-409C-BE32-E72D297353CC}">
                  <c16:uniqueId val="{0000001C-D4E6-4509-A1CA-4170FF1CDF22}"/>
                </c:ext>
              </c:extLst>
            </c:dLbl>
            <c:dLbl>
              <c:idx val="4"/>
              <c:delete val="1"/>
              <c:extLst>
                <c:ext xmlns:c15="http://schemas.microsoft.com/office/drawing/2012/chart" uri="{CE6537A1-D6FC-4f65-9D91-7224C49458BB}"/>
                <c:ext xmlns:c16="http://schemas.microsoft.com/office/drawing/2014/chart" uri="{C3380CC4-5D6E-409C-BE32-E72D297353CC}">
                  <c16:uniqueId val="{0000001D-D4E6-4509-A1CA-4170FF1CDF22}"/>
                </c:ext>
              </c:extLst>
            </c:dLbl>
            <c:dLbl>
              <c:idx val="5"/>
              <c:layout>
                <c:manualLayout>
                  <c:x val="5.2777777777777778E-2"/>
                  <c:y val="-4.62962962962954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D4E6-4509-A1CA-4170FF1CDF22}"/>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'過去５か年との比較（無職者 項目別）'!$BL$72:$BQ$72</c:f>
              <c:strCache>
                <c:ptCount val="6"/>
                <c:pt idx="0">
                  <c:v>主婦</c:v>
                </c:pt>
                <c:pt idx="1">
                  <c:v>失業者</c:v>
                </c:pt>
                <c:pt idx="2">
                  <c:v>利子・配当家賃等生活者</c:v>
                </c:pt>
                <c:pt idx="3">
                  <c:v>年金・雇用保険等生活者</c:v>
                </c:pt>
                <c:pt idx="4">
                  <c:v>浮浪者</c:v>
                </c:pt>
                <c:pt idx="5">
                  <c:v>その他の無職者</c:v>
                </c:pt>
              </c:strCache>
            </c:strRef>
          </c:cat>
          <c:val>
            <c:numRef>
              <c:f>'過去５か年との比較（無職者 項目別）'!$BL$79:$BQ$79</c:f>
              <c:numCache>
                <c:formatCode>0_ ;[Red]\-0\ </c:formatCode>
                <c:ptCount val="6"/>
                <c:pt idx="0">
                  <c:v>0</c:v>
                </c:pt>
                <c:pt idx="1">
                  <c:v>0</c:v>
                </c:pt>
                <c:pt idx="2">
                  <c:v>0</c:v>
                </c:pt>
                <c:pt idx="3">
                  <c:v>0</c:v>
                </c:pt>
                <c:pt idx="4">
                  <c:v>0</c:v>
                </c:pt>
                <c:pt idx="5">
                  <c:v>-1</c:v>
                </c:pt>
              </c:numCache>
            </c:numRef>
          </c:val>
          <c:extLst>
            <c:ext xmlns:c16="http://schemas.microsoft.com/office/drawing/2014/chart" uri="{C3380CC4-5D6E-409C-BE32-E72D297353CC}">
              <c16:uniqueId val="{0000001F-D4E6-4509-A1CA-4170FF1CDF22}"/>
            </c:ext>
          </c:extLst>
        </c:ser>
        <c:ser>
          <c:idx val="6"/>
          <c:order val="6"/>
          <c:tx>
            <c:strRef>
              <c:f>'過去５か年との比較（無職者 項目別）'!$BK$80</c:f>
              <c:strCache>
                <c:ptCount val="1"/>
                <c:pt idx="0">
                  <c:v>その他</c:v>
                </c:pt>
              </c:strCache>
            </c:strRef>
          </c:tx>
          <c:spPr>
            <a:pattFill prst="narHorz">
              <a:fgClr>
                <a:schemeClr val="accent2">
                  <a:lumMod val="50000"/>
                </a:schemeClr>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20-D4E6-4509-A1CA-4170FF1CDF22}"/>
                </c:ext>
              </c:extLst>
            </c:dLbl>
            <c:dLbl>
              <c:idx val="1"/>
              <c:layout>
                <c:manualLayout>
                  <c:x val="-5.0925337632079971E-17"/>
                  <c:y val="-2.31481481481482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D4E6-4509-A1CA-4170FF1CDF22}"/>
                </c:ext>
              </c:extLst>
            </c:dLbl>
            <c:dLbl>
              <c:idx val="2"/>
              <c:delete val="1"/>
              <c:extLst>
                <c:ext xmlns:c15="http://schemas.microsoft.com/office/drawing/2012/chart" uri="{CE6537A1-D6FC-4f65-9D91-7224C49458BB}"/>
                <c:ext xmlns:c16="http://schemas.microsoft.com/office/drawing/2014/chart" uri="{C3380CC4-5D6E-409C-BE32-E72D297353CC}">
                  <c16:uniqueId val="{00000022-D4E6-4509-A1CA-4170FF1CDF22}"/>
                </c:ext>
              </c:extLst>
            </c:dLbl>
            <c:dLbl>
              <c:idx val="4"/>
              <c:delete val="1"/>
              <c:extLst>
                <c:ext xmlns:c15="http://schemas.microsoft.com/office/drawing/2012/chart" uri="{CE6537A1-D6FC-4f65-9D91-7224C49458BB}"/>
                <c:ext xmlns:c16="http://schemas.microsoft.com/office/drawing/2014/chart" uri="{C3380CC4-5D6E-409C-BE32-E72D297353CC}">
                  <c16:uniqueId val="{00000023-D4E6-4509-A1CA-4170FF1CDF22}"/>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'過去５か年との比較（無職者 項目別）'!$BL$72:$BQ$72</c:f>
              <c:strCache>
                <c:ptCount val="6"/>
                <c:pt idx="0">
                  <c:v>主婦</c:v>
                </c:pt>
                <c:pt idx="1">
                  <c:v>失業者</c:v>
                </c:pt>
                <c:pt idx="2">
                  <c:v>利子・配当家賃等生活者</c:v>
                </c:pt>
                <c:pt idx="3">
                  <c:v>年金・雇用保険等生活者</c:v>
                </c:pt>
                <c:pt idx="4">
                  <c:v>浮浪者</c:v>
                </c:pt>
                <c:pt idx="5">
                  <c:v>その他の無職者</c:v>
                </c:pt>
              </c:strCache>
            </c:strRef>
          </c:cat>
          <c:val>
            <c:numRef>
              <c:f>'過去５か年との比較（無職者 項目別）'!$BL$80:$BQ$80</c:f>
              <c:numCache>
                <c:formatCode>0_ ;[Red]\-0\ </c:formatCode>
                <c:ptCount val="6"/>
                <c:pt idx="0">
                  <c:v>0</c:v>
                </c:pt>
                <c:pt idx="1">
                  <c:v>2</c:v>
                </c:pt>
                <c:pt idx="2">
                  <c:v>-0.4</c:v>
                </c:pt>
                <c:pt idx="3">
                  <c:v>3.1999999999999993</c:v>
                </c:pt>
                <c:pt idx="4">
                  <c:v>0</c:v>
                </c:pt>
                <c:pt idx="5">
                  <c:v>-12.400000000000006</c:v>
                </c:pt>
              </c:numCache>
            </c:numRef>
          </c:val>
          <c:extLst>
            <c:ext xmlns:c16="http://schemas.microsoft.com/office/drawing/2014/chart" uri="{C3380CC4-5D6E-409C-BE32-E72D297353CC}">
              <c16:uniqueId val="{00000024-D4E6-4509-A1CA-4170FF1CDF22}"/>
            </c:ext>
          </c:extLst>
        </c:ser>
        <c:dLbls>
          <c:showLegendKey val="0"/>
          <c:showVal val="0"/>
          <c:showCatName val="0"/>
          <c:showSerName val="0"/>
          <c:showPercent val="0"/>
          <c:showBubbleSize val="0"/>
        </c:dLbls>
        <c:gapWidth val="150"/>
        <c:overlap val="100"/>
        <c:axId val="665635247"/>
        <c:axId val="665621519"/>
      </c:barChart>
      <c:catAx>
        <c:axId val="665635247"/>
        <c:scaling>
          <c:orientation val="minMax"/>
        </c:scaling>
        <c:delete val="1"/>
        <c:axPos val="b"/>
        <c:numFmt formatCode="General" sourceLinked="1"/>
        <c:majorTickMark val="none"/>
        <c:minorTickMark val="none"/>
        <c:tickLblPos val="nextTo"/>
        <c:crossAx val="665621519"/>
        <c:crosses val="autoZero"/>
        <c:auto val="1"/>
        <c:lblAlgn val="ctr"/>
        <c:lblOffset val="100"/>
        <c:noMultiLvlLbl val="0"/>
      </c:catAx>
      <c:valAx>
        <c:axId val="665621519"/>
        <c:scaling>
          <c:orientation val="minMax"/>
          <c:min val="-30"/>
        </c:scaling>
        <c:delete val="0"/>
        <c:axPos val="l"/>
        <c:majorGridlines>
          <c:spPr>
            <a:ln w="9525" cap="flat" cmpd="sng" algn="ctr">
              <a:solidFill>
                <a:schemeClr val="tx1">
                  <a:lumMod val="15000"/>
                  <a:lumOff val="85000"/>
                </a:schemeClr>
              </a:solidFill>
              <a:round/>
            </a:ln>
            <a:effectLst/>
          </c:spPr>
        </c:majorGridlines>
        <c:numFmt formatCode="0_ ;[Red]\-0\ "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6656352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r>
              <a:rPr lang="ja-JP" altLang="en-US" sz="1000">
                <a:latin typeface="ＭＳ Ｐゴシック" panose="020B0600070205080204" pitchFamily="50" charset="-128"/>
                <a:ea typeface="ＭＳ Ｐゴシック" panose="020B0600070205080204" pitchFamily="50" charset="-128"/>
              </a:rPr>
              <a:t>無職者（女性） 項目別</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barChart>
        <c:barDir val="col"/>
        <c:grouping val="stacked"/>
        <c:varyColors val="0"/>
        <c:ser>
          <c:idx val="0"/>
          <c:order val="0"/>
          <c:tx>
            <c:strRef>
              <c:f>'過去５か年との比較（無職者 項目別）'!$BK$134</c:f>
              <c:strCache>
                <c:ptCount val="1"/>
                <c:pt idx="0">
                  <c:v>家庭問題</c:v>
                </c:pt>
              </c:strCache>
            </c:strRef>
          </c:tx>
          <c:spPr>
            <a:solidFill>
              <a:schemeClr val="accent1">
                <a:lumMod val="60000"/>
                <a:lumOff val="40000"/>
              </a:schemeClr>
            </a:solidFill>
            <a:ln>
              <a:noFill/>
            </a:ln>
            <a:effectLst/>
          </c:spPr>
          <c:invertIfNegative val="0"/>
          <c:dLbls>
            <c:dLbl>
              <c:idx val="1"/>
              <c:layout>
                <c:manualLayout>
                  <c:x val="-2.2222222222222272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16-4FF8-ADA5-E958C845FD7C}"/>
                </c:ext>
              </c:extLst>
            </c:dLbl>
            <c:dLbl>
              <c:idx val="2"/>
              <c:layout>
                <c:manualLayout>
                  <c:x val="-4.4444444444444495E-2"/>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16-4FF8-ADA5-E958C845FD7C}"/>
                </c:ext>
              </c:extLst>
            </c:dLbl>
            <c:dLbl>
              <c:idx val="4"/>
              <c:delete val="1"/>
              <c:extLst>
                <c:ext xmlns:c15="http://schemas.microsoft.com/office/drawing/2012/chart" uri="{CE6537A1-D6FC-4f65-9D91-7224C49458BB}"/>
                <c:ext xmlns:c16="http://schemas.microsoft.com/office/drawing/2014/chart" uri="{C3380CC4-5D6E-409C-BE32-E72D297353CC}">
                  <c16:uniqueId val="{00000002-AC16-4FF8-ADA5-E958C845FD7C}"/>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'過去５か年との比較（無職者 項目別）'!$BL$132:$BQ$132</c:f>
              <c:strCache>
                <c:ptCount val="6"/>
                <c:pt idx="0">
                  <c:v>主婦</c:v>
                </c:pt>
                <c:pt idx="1">
                  <c:v>失業者</c:v>
                </c:pt>
                <c:pt idx="2">
                  <c:v>利子・配当家賃等生活者</c:v>
                </c:pt>
                <c:pt idx="3">
                  <c:v>年金・雇用保険等生活者</c:v>
                </c:pt>
                <c:pt idx="4">
                  <c:v>浮浪者</c:v>
                </c:pt>
                <c:pt idx="5">
                  <c:v>その他の無職者</c:v>
                </c:pt>
              </c:strCache>
            </c:strRef>
          </c:cat>
          <c:val>
            <c:numRef>
              <c:f>'過去５か年との比較（無職者 項目別）'!$BL$134:$BQ$134</c:f>
              <c:numCache>
                <c:formatCode>0_ ;[Red]\-0\ </c:formatCode>
                <c:ptCount val="6"/>
                <c:pt idx="0">
                  <c:v>-10.399999999999999</c:v>
                </c:pt>
                <c:pt idx="1">
                  <c:v>0.6</c:v>
                </c:pt>
                <c:pt idx="2">
                  <c:v>-0.6</c:v>
                </c:pt>
                <c:pt idx="3">
                  <c:v>8</c:v>
                </c:pt>
                <c:pt idx="4">
                  <c:v>0</c:v>
                </c:pt>
                <c:pt idx="5">
                  <c:v>7</c:v>
                </c:pt>
              </c:numCache>
            </c:numRef>
          </c:val>
          <c:extLst>
            <c:ext xmlns:c16="http://schemas.microsoft.com/office/drawing/2014/chart" uri="{C3380CC4-5D6E-409C-BE32-E72D297353CC}">
              <c16:uniqueId val="{00000003-AC16-4FF8-ADA5-E958C845FD7C}"/>
            </c:ext>
          </c:extLst>
        </c:ser>
        <c:ser>
          <c:idx val="1"/>
          <c:order val="1"/>
          <c:tx>
            <c:strRef>
              <c:f>'過去５か年との比較（無職者 項目別）'!$BK$135</c:f>
              <c:strCache>
                <c:ptCount val="1"/>
                <c:pt idx="0">
                  <c:v>健康問題</c:v>
                </c:pt>
              </c:strCache>
            </c:strRef>
          </c:tx>
          <c:spPr>
            <a:pattFill prst="smGrid">
              <a:fgClr>
                <a:schemeClr val="accent2"/>
              </a:fgClr>
              <a:bgClr>
                <a:schemeClr val="bg1"/>
              </a:bgClr>
            </a:patt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AC16-4FF8-ADA5-E958C845FD7C}"/>
                </c:ext>
              </c:extLst>
            </c:dLbl>
            <c:dLbl>
              <c:idx val="2"/>
              <c:layout>
                <c:manualLayout>
                  <c:x val="3.8888888888888785E-2"/>
                  <c:y val="-4.62926509186343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16-4FF8-ADA5-E958C845FD7C}"/>
                </c:ext>
              </c:extLst>
            </c:dLbl>
            <c:dLbl>
              <c:idx val="4"/>
              <c:delete val="1"/>
              <c:extLst>
                <c:ext xmlns:c15="http://schemas.microsoft.com/office/drawing/2012/chart" uri="{CE6537A1-D6FC-4f65-9D91-7224C49458BB}"/>
                <c:ext xmlns:c16="http://schemas.microsoft.com/office/drawing/2014/chart" uri="{C3380CC4-5D6E-409C-BE32-E72D297353CC}">
                  <c16:uniqueId val="{00000006-AC16-4FF8-ADA5-E958C845FD7C}"/>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'過去５か年との比較（無職者 項目別）'!$BL$132:$BQ$132</c:f>
              <c:strCache>
                <c:ptCount val="6"/>
                <c:pt idx="0">
                  <c:v>主婦</c:v>
                </c:pt>
                <c:pt idx="1">
                  <c:v>失業者</c:v>
                </c:pt>
                <c:pt idx="2">
                  <c:v>利子・配当家賃等生活者</c:v>
                </c:pt>
                <c:pt idx="3">
                  <c:v>年金・雇用保険等生活者</c:v>
                </c:pt>
                <c:pt idx="4">
                  <c:v>浮浪者</c:v>
                </c:pt>
                <c:pt idx="5">
                  <c:v>その他の無職者</c:v>
                </c:pt>
              </c:strCache>
            </c:strRef>
          </c:cat>
          <c:val>
            <c:numRef>
              <c:f>'過去５か年との比較（無職者 項目別）'!$BL$135:$BQ$135</c:f>
              <c:numCache>
                <c:formatCode>0_ ;[Red]\-0\ </c:formatCode>
                <c:ptCount val="6"/>
                <c:pt idx="0">
                  <c:v>-12.799999999999997</c:v>
                </c:pt>
                <c:pt idx="1">
                  <c:v>0</c:v>
                </c:pt>
                <c:pt idx="2">
                  <c:v>-1.6</c:v>
                </c:pt>
                <c:pt idx="3">
                  <c:v>57.599999999999994</c:v>
                </c:pt>
                <c:pt idx="4">
                  <c:v>0</c:v>
                </c:pt>
                <c:pt idx="5">
                  <c:v>6.4000000000000057</c:v>
                </c:pt>
              </c:numCache>
            </c:numRef>
          </c:val>
          <c:extLst>
            <c:ext xmlns:c16="http://schemas.microsoft.com/office/drawing/2014/chart" uri="{C3380CC4-5D6E-409C-BE32-E72D297353CC}">
              <c16:uniqueId val="{00000007-AC16-4FF8-ADA5-E958C845FD7C}"/>
            </c:ext>
          </c:extLst>
        </c:ser>
        <c:ser>
          <c:idx val="2"/>
          <c:order val="2"/>
          <c:tx>
            <c:strRef>
              <c:f>'過去５か年との比較（無職者 項目別）'!$BK$136</c:f>
              <c:strCache>
                <c:ptCount val="1"/>
                <c:pt idx="0">
                  <c:v>経済・生活問題</c:v>
                </c:pt>
              </c:strCache>
            </c:strRef>
          </c:tx>
          <c:spPr>
            <a:pattFill prst="smCheck">
              <a:fgClr>
                <a:schemeClr val="accent3"/>
              </a:fgClr>
              <a:bgClr>
                <a:schemeClr val="bg1"/>
              </a:bgClr>
            </a:patt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8-AC16-4FF8-ADA5-E958C845FD7C}"/>
                </c:ext>
              </c:extLst>
            </c:dLbl>
            <c:dLbl>
              <c:idx val="2"/>
              <c:delete val="1"/>
              <c:extLst>
                <c:ext xmlns:c15="http://schemas.microsoft.com/office/drawing/2012/chart" uri="{CE6537A1-D6FC-4f65-9D91-7224C49458BB}"/>
                <c:ext xmlns:c16="http://schemas.microsoft.com/office/drawing/2014/chart" uri="{C3380CC4-5D6E-409C-BE32-E72D297353CC}">
                  <c16:uniqueId val="{00000009-AC16-4FF8-ADA5-E958C845FD7C}"/>
                </c:ext>
              </c:extLst>
            </c:dLbl>
            <c:dLbl>
              <c:idx val="4"/>
              <c:delete val="1"/>
              <c:extLst>
                <c:ext xmlns:c15="http://schemas.microsoft.com/office/drawing/2012/chart" uri="{CE6537A1-D6FC-4f65-9D91-7224C49458BB}"/>
                <c:ext xmlns:c16="http://schemas.microsoft.com/office/drawing/2014/chart" uri="{C3380CC4-5D6E-409C-BE32-E72D297353CC}">
                  <c16:uniqueId val="{0000000A-AC16-4FF8-ADA5-E958C845FD7C}"/>
                </c:ext>
              </c:extLst>
            </c:dLbl>
            <c:dLbl>
              <c:idx val="5"/>
              <c:layout>
                <c:manualLayout>
                  <c:x val="0"/>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C16-4FF8-ADA5-E958C845FD7C}"/>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'過去５か年との比較（無職者 項目別）'!$BL$132:$BQ$132</c:f>
              <c:strCache>
                <c:ptCount val="6"/>
                <c:pt idx="0">
                  <c:v>主婦</c:v>
                </c:pt>
                <c:pt idx="1">
                  <c:v>失業者</c:v>
                </c:pt>
                <c:pt idx="2">
                  <c:v>利子・配当家賃等生活者</c:v>
                </c:pt>
                <c:pt idx="3">
                  <c:v>年金・雇用保険等生活者</c:v>
                </c:pt>
                <c:pt idx="4">
                  <c:v>浮浪者</c:v>
                </c:pt>
                <c:pt idx="5">
                  <c:v>その他の無職者</c:v>
                </c:pt>
              </c:strCache>
            </c:strRef>
          </c:cat>
          <c:val>
            <c:numRef>
              <c:f>'過去５か年との比較（無職者 項目別）'!$BL$136:$BQ$136</c:f>
              <c:numCache>
                <c:formatCode>0_ ;[Red]\-0\ </c:formatCode>
                <c:ptCount val="6"/>
                <c:pt idx="0">
                  <c:v>-0.60000000000000009</c:v>
                </c:pt>
                <c:pt idx="1">
                  <c:v>0.20000000000000018</c:v>
                </c:pt>
                <c:pt idx="2">
                  <c:v>0</c:v>
                </c:pt>
                <c:pt idx="3">
                  <c:v>5.4</c:v>
                </c:pt>
                <c:pt idx="4">
                  <c:v>0</c:v>
                </c:pt>
                <c:pt idx="5">
                  <c:v>1</c:v>
                </c:pt>
              </c:numCache>
            </c:numRef>
          </c:val>
          <c:extLst>
            <c:ext xmlns:c16="http://schemas.microsoft.com/office/drawing/2014/chart" uri="{C3380CC4-5D6E-409C-BE32-E72D297353CC}">
              <c16:uniqueId val="{0000000C-AC16-4FF8-ADA5-E958C845FD7C}"/>
            </c:ext>
          </c:extLst>
        </c:ser>
        <c:ser>
          <c:idx val="3"/>
          <c:order val="3"/>
          <c:tx>
            <c:strRef>
              <c:f>'過去５か年との比較（無職者 項目別）'!$BK$137</c:f>
              <c:strCache>
                <c:ptCount val="1"/>
                <c:pt idx="0">
                  <c:v>勤務問題</c:v>
                </c:pt>
              </c:strCache>
            </c:strRef>
          </c:tx>
          <c:spPr>
            <a:pattFill prst="dkUpDiag">
              <a:fgClr>
                <a:schemeClr val="accent4"/>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D-AC16-4FF8-ADA5-E958C845FD7C}"/>
                </c:ext>
              </c:extLst>
            </c:dLbl>
            <c:dLbl>
              <c:idx val="1"/>
              <c:delete val="1"/>
              <c:extLst>
                <c:ext xmlns:c15="http://schemas.microsoft.com/office/drawing/2012/chart" uri="{CE6537A1-D6FC-4f65-9D91-7224C49458BB}"/>
                <c:ext xmlns:c16="http://schemas.microsoft.com/office/drawing/2014/chart" uri="{C3380CC4-5D6E-409C-BE32-E72D297353CC}">
                  <c16:uniqueId val="{0000000E-AC16-4FF8-ADA5-E958C845FD7C}"/>
                </c:ext>
              </c:extLst>
            </c:dLbl>
            <c:dLbl>
              <c:idx val="2"/>
              <c:delete val="1"/>
              <c:extLst>
                <c:ext xmlns:c15="http://schemas.microsoft.com/office/drawing/2012/chart" uri="{CE6537A1-D6FC-4f65-9D91-7224C49458BB}"/>
                <c:ext xmlns:c16="http://schemas.microsoft.com/office/drawing/2014/chart" uri="{C3380CC4-5D6E-409C-BE32-E72D297353CC}">
                  <c16:uniqueId val="{0000000F-AC16-4FF8-ADA5-E958C845FD7C}"/>
                </c:ext>
              </c:extLst>
            </c:dLbl>
            <c:dLbl>
              <c:idx val="3"/>
              <c:layout>
                <c:manualLayout>
                  <c:x val="1.6666666666666666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C16-4FF8-ADA5-E958C845FD7C}"/>
                </c:ext>
              </c:extLst>
            </c:dLbl>
            <c:dLbl>
              <c:idx val="4"/>
              <c:delete val="1"/>
              <c:extLst>
                <c:ext xmlns:c15="http://schemas.microsoft.com/office/drawing/2012/chart" uri="{CE6537A1-D6FC-4f65-9D91-7224C49458BB}"/>
                <c:ext xmlns:c16="http://schemas.microsoft.com/office/drawing/2014/chart" uri="{C3380CC4-5D6E-409C-BE32-E72D297353CC}">
                  <c16:uniqueId val="{00000011-AC16-4FF8-ADA5-E958C845FD7C}"/>
                </c:ext>
              </c:extLst>
            </c:dLbl>
            <c:dLbl>
              <c:idx val="5"/>
              <c:delete val="1"/>
              <c:extLst>
                <c:ext xmlns:c15="http://schemas.microsoft.com/office/drawing/2012/chart" uri="{CE6537A1-D6FC-4f65-9D91-7224C49458BB}"/>
                <c:ext xmlns:c16="http://schemas.microsoft.com/office/drawing/2014/chart" uri="{C3380CC4-5D6E-409C-BE32-E72D297353CC}">
                  <c16:uniqueId val="{00000012-AC16-4FF8-ADA5-E958C845FD7C}"/>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'過去５か年との比較（無職者 項目別）'!$BL$132:$BQ$132</c:f>
              <c:strCache>
                <c:ptCount val="6"/>
                <c:pt idx="0">
                  <c:v>主婦</c:v>
                </c:pt>
                <c:pt idx="1">
                  <c:v>失業者</c:v>
                </c:pt>
                <c:pt idx="2">
                  <c:v>利子・配当家賃等生活者</c:v>
                </c:pt>
                <c:pt idx="3">
                  <c:v>年金・雇用保険等生活者</c:v>
                </c:pt>
                <c:pt idx="4">
                  <c:v>浮浪者</c:v>
                </c:pt>
                <c:pt idx="5">
                  <c:v>その他の無職者</c:v>
                </c:pt>
              </c:strCache>
            </c:strRef>
          </c:cat>
          <c:val>
            <c:numRef>
              <c:f>'過去５か年との比較（無職者 項目別）'!$BL$137:$BQ$137</c:f>
              <c:numCache>
                <c:formatCode>0_ ;[Red]\-0\ </c:formatCode>
                <c:ptCount val="6"/>
                <c:pt idx="0">
                  <c:v>0</c:v>
                </c:pt>
                <c:pt idx="1">
                  <c:v>-0.4</c:v>
                </c:pt>
                <c:pt idx="2">
                  <c:v>0</c:v>
                </c:pt>
                <c:pt idx="3">
                  <c:v>-0.8</c:v>
                </c:pt>
                <c:pt idx="4">
                  <c:v>0</c:v>
                </c:pt>
                <c:pt idx="5">
                  <c:v>-0.2</c:v>
                </c:pt>
              </c:numCache>
            </c:numRef>
          </c:val>
          <c:extLst>
            <c:ext xmlns:c16="http://schemas.microsoft.com/office/drawing/2014/chart" uri="{C3380CC4-5D6E-409C-BE32-E72D297353CC}">
              <c16:uniqueId val="{00000013-AC16-4FF8-ADA5-E958C845FD7C}"/>
            </c:ext>
          </c:extLst>
        </c:ser>
        <c:ser>
          <c:idx val="4"/>
          <c:order val="4"/>
          <c:tx>
            <c:strRef>
              <c:f>'過去５か年との比較（無職者 項目別）'!$BK$138</c:f>
              <c:strCache>
                <c:ptCount val="1"/>
                <c:pt idx="0">
                  <c:v>男女問題</c:v>
                </c:pt>
              </c:strCache>
            </c:strRef>
          </c:tx>
          <c:spPr>
            <a:pattFill prst="zigZag">
              <a:fgClr>
                <a:schemeClr val="accent5"/>
              </a:fgClr>
              <a:bgClr>
                <a:schemeClr val="bg1"/>
              </a:bgClr>
            </a:pattFill>
            <a:ln>
              <a:noFill/>
            </a:ln>
            <a:effectLst/>
          </c:spPr>
          <c:invertIfNegative val="0"/>
          <c:dLbls>
            <c:dLbl>
              <c:idx val="0"/>
              <c:layout>
                <c:manualLayout>
                  <c:x val="3.888888888888889E-2"/>
                  <c:y val="1.697511254402665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C16-4FF8-ADA5-E958C845FD7C}"/>
                </c:ext>
              </c:extLst>
            </c:dLbl>
            <c:dLbl>
              <c:idx val="2"/>
              <c:delete val="1"/>
              <c:extLst>
                <c:ext xmlns:c15="http://schemas.microsoft.com/office/drawing/2012/chart" uri="{CE6537A1-D6FC-4f65-9D91-7224C49458BB}"/>
                <c:ext xmlns:c16="http://schemas.microsoft.com/office/drawing/2014/chart" uri="{C3380CC4-5D6E-409C-BE32-E72D297353CC}">
                  <c16:uniqueId val="{00000015-AC16-4FF8-ADA5-E958C845FD7C}"/>
                </c:ext>
              </c:extLst>
            </c:dLbl>
            <c:dLbl>
              <c:idx val="3"/>
              <c:delete val="1"/>
              <c:extLst>
                <c:ext xmlns:c15="http://schemas.microsoft.com/office/drawing/2012/chart" uri="{CE6537A1-D6FC-4f65-9D91-7224C49458BB}"/>
                <c:ext xmlns:c16="http://schemas.microsoft.com/office/drawing/2014/chart" uri="{C3380CC4-5D6E-409C-BE32-E72D297353CC}">
                  <c16:uniqueId val="{00000016-AC16-4FF8-ADA5-E958C845FD7C}"/>
                </c:ext>
              </c:extLst>
            </c:dLbl>
            <c:dLbl>
              <c:idx val="4"/>
              <c:delete val="1"/>
              <c:extLst>
                <c:ext xmlns:c15="http://schemas.microsoft.com/office/drawing/2012/chart" uri="{CE6537A1-D6FC-4f65-9D91-7224C49458BB}"/>
                <c:ext xmlns:c16="http://schemas.microsoft.com/office/drawing/2014/chart" uri="{C3380CC4-5D6E-409C-BE32-E72D297353CC}">
                  <c16:uniqueId val="{00000017-AC16-4FF8-ADA5-E958C845FD7C}"/>
                </c:ext>
              </c:extLst>
            </c:dLbl>
            <c:dLbl>
              <c:idx val="5"/>
              <c:delete val="1"/>
              <c:extLst>
                <c:ext xmlns:c15="http://schemas.microsoft.com/office/drawing/2012/chart" uri="{CE6537A1-D6FC-4f65-9D91-7224C49458BB}"/>
                <c:ext xmlns:c16="http://schemas.microsoft.com/office/drawing/2014/chart" uri="{C3380CC4-5D6E-409C-BE32-E72D297353CC}">
                  <c16:uniqueId val="{00000018-AC16-4FF8-ADA5-E958C845FD7C}"/>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'過去５か年との比較（無職者 項目別）'!$BL$132:$BQ$132</c:f>
              <c:strCache>
                <c:ptCount val="6"/>
                <c:pt idx="0">
                  <c:v>主婦</c:v>
                </c:pt>
                <c:pt idx="1">
                  <c:v>失業者</c:v>
                </c:pt>
                <c:pt idx="2">
                  <c:v>利子・配当家賃等生活者</c:v>
                </c:pt>
                <c:pt idx="3">
                  <c:v>年金・雇用保険等生活者</c:v>
                </c:pt>
                <c:pt idx="4">
                  <c:v>浮浪者</c:v>
                </c:pt>
                <c:pt idx="5">
                  <c:v>その他の無職者</c:v>
                </c:pt>
              </c:strCache>
            </c:strRef>
          </c:cat>
          <c:val>
            <c:numRef>
              <c:f>'過去５か年との比較（無職者 項目別）'!$BL$138:$BQ$138</c:f>
              <c:numCache>
                <c:formatCode>0_ ;[Red]\-0\ </c:formatCode>
                <c:ptCount val="6"/>
                <c:pt idx="0">
                  <c:v>-1.4</c:v>
                </c:pt>
                <c:pt idx="1">
                  <c:v>0.6</c:v>
                </c:pt>
                <c:pt idx="2">
                  <c:v>0</c:v>
                </c:pt>
                <c:pt idx="3">
                  <c:v>0</c:v>
                </c:pt>
                <c:pt idx="4">
                  <c:v>0</c:v>
                </c:pt>
                <c:pt idx="5">
                  <c:v>0</c:v>
                </c:pt>
              </c:numCache>
            </c:numRef>
          </c:val>
          <c:extLst>
            <c:ext xmlns:c16="http://schemas.microsoft.com/office/drawing/2014/chart" uri="{C3380CC4-5D6E-409C-BE32-E72D297353CC}">
              <c16:uniqueId val="{00000019-AC16-4FF8-ADA5-E958C845FD7C}"/>
            </c:ext>
          </c:extLst>
        </c:ser>
        <c:ser>
          <c:idx val="5"/>
          <c:order val="5"/>
          <c:tx>
            <c:strRef>
              <c:f>'過去５か年との比較（無職者 項目別）'!$BK$139</c:f>
              <c:strCache>
                <c:ptCount val="1"/>
                <c:pt idx="0">
                  <c:v>学校問題</c:v>
                </c:pt>
              </c:strCache>
            </c:strRef>
          </c:tx>
          <c:spPr>
            <a:pattFill prst="narVert">
              <a:fgClr>
                <a:schemeClr val="accent6"/>
              </a:fgClr>
              <a:bgClr>
                <a:schemeClr val="bg1"/>
              </a:bgClr>
            </a:pattFill>
            <a:ln>
              <a:noFill/>
            </a:ln>
            <a:effectLst/>
          </c:spPr>
          <c:invertIfNegative val="0"/>
          <c:cat>
            <c:strRef>
              <c:f>'過去５か年との比較（無職者 項目別）'!$BL$132:$BQ$132</c:f>
              <c:strCache>
                <c:ptCount val="6"/>
                <c:pt idx="0">
                  <c:v>主婦</c:v>
                </c:pt>
                <c:pt idx="1">
                  <c:v>失業者</c:v>
                </c:pt>
                <c:pt idx="2">
                  <c:v>利子・配当家賃等生活者</c:v>
                </c:pt>
                <c:pt idx="3">
                  <c:v>年金・雇用保険等生活者</c:v>
                </c:pt>
                <c:pt idx="4">
                  <c:v>浮浪者</c:v>
                </c:pt>
                <c:pt idx="5">
                  <c:v>その他の無職者</c:v>
                </c:pt>
              </c:strCache>
            </c:strRef>
          </c:cat>
          <c:val>
            <c:numRef>
              <c:f>'過去５か年との比較（無職者 項目別）'!$BL$139:$BQ$139</c:f>
              <c:numCache>
                <c:formatCode>0_ ;[Red]\-0\ </c:formatCode>
                <c:ptCount val="6"/>
                <c:pt idx="0">
                  <c:v>0</c:v>
                </c:pt>
                <c:pt idx="1">
                  <c:v>0</c:v>
                </c:pt>
                <c:pt idx="2">
                  <c:v>0</c:v>
                </c:pt>
                <c:pt idx="3">
                  <c:v>0</c:v>
                </c:pt>
                <c:pt idx="4">
                  <c:v>0</c:v>
                </c:pt>
                <c:pt idx="5">
                  <c:v>-0.2</c:v>
                </c:pt>
              </c:numCache>
            </c:numRef>
          </c:val>
          <c:extLst>
            <c:ext xmlns:c16="http://schemas.microsoft.com/office/drawing/2014/chart" uri="{C3380CC4-5D6E-409C-BE32-E72D297353CC}">
              <c16:uniqueId val="{0000001A-AC16-4FF8-ADA5-E958C845FD7C}"/>
            </c:ext>
          </c:extLst>
        </c:ser>
        <c:ser>
          <c:idx val="6"/>
          <c:order val="6"/>
          <c:tx>
            <c:strRef>
              <c:f>'過去５か年との比較（無職者 項目別）'!$BK$140</c:f>
              <c:strCache>
                <c:ptCount val="1"/>
                <c:pt idx="0">
                  <c:v>その他</c:v>
                </c:pt>
              </c:strCache>
            </c:strRef>
          </c:tx>
          <c:spPr>
            <a:pattFill prst="narHorz">
              <a:fgClr>
                <a:schemeClr val="accent2">
                  <a:lumMod val="50000"/>
                </a:schemeClr>
              </a:fgClr>
              <a:bgClr>
                <a:schemeClr val="bg1"/>
              </a:bgClr>
            </a:pattFill>
            <a:ln>
              <a:noFill/>
            </a:ln>
            <a:effectLst/>
          </c:spPr>
          <c:invertIfNegative val="0"/>
          <c:dLbls>
            <c:dLbl>
              <c:idx val="0"/>
              <c:layout>
                <c:manualLayout>
                  <c:x val="-1.3888888888888888E-2"/>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AC16-4FF8-ADA5-E958C845FD7C}"/>
                </c:ext>
              </c:extLst>
            </c:dLbl>
            <c:dLbl>
              <c:idx val="1"/>
              <c:delete val="1"/>
              <c:extLst>
                <c:ext xmlns:c15="http://schemas.microsoft.com/office/drawing/2012/chart" uri="{CE6537A1-D6FC-4f65-9D91-7224C49458BB}"/>
                <c:ext xmlns:c16="http://schemas.microsoft.com/office/drawing/2014/chart" uri="{C3380CC4-5D6E-409C-BE32-E72D297353CC}">
                  <c16:uniqueId val="{0000001C-AC16-4FF8-ADA5-E958C845FD7C}"/>
                </c:ext>
              </c:extLst>
            </c:dLbl>
            <c:dLbl>
              <c:idx val="2"/>
              <c:delete val="1"/>
              <c:extLst>
                <c:ext xmlns:c15="http://schemas.microsoft.com/office/drawing/2012/chart" uri="{CE6537A1-D6FC-4f65-9D91-7224C49458BB}"/>
                <c:ext xmlns:c16="http://schemas.microsoft.com/office/drawing/2014/chart" uri="{C3380CC4-5D6E-409C-BE32-E72D297353CC}">
                  <c16:uniqueId val="{0000001D-AC16-4FF8-ADA5-E958C845FD7C}"/>
                </c:ext>
              </c:extLst>
            </c:dLbl>
            <c:dLbl>
              <c:idx val="3"/>
              <c:layout>
                <c:manualLayout>
                  <c:x val="3.88888888888888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C16-4FF8-ADA5-E958C845FD7C}"/>
                </c:ext>
              </c:extLst>
            </c:dLbl>
            <c:dLbl>
              <c:idx val="4"/>
              <c:delete val="1"/>
              <c:extLst>
                <c:ext xmlns:c15="http://schemas.microsoft.com/office/drawing/2012/chart" uri="{CE6537A1-D6FC-4f65-9D91-7224C49458BB}"/>
                <c:ext xmlns:c16="http://schemas.microsoft.com/office/drawing/2014/chart" uri="{C3380CC4-5D6E-409C-BE32-E72D297353CC}">
                  <c16:uniqueId val="{0000001F-AC16-4FF8-ADA5-E958C845FD7C}"/>
                </c:ext>
              </c:extLst>
            </c:dLbl>
            <c:dLbl>
              <c:idx val="5"/>
              <c:layout>
                <c:manualLayout>
                  <c:x val="8.3333333333333332E-3"/>
                  <c:y val="-2.31481481481479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C16-4FF8-ADA5-E958C845FD7C}"/>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'過去５か年との比較（無職者 項目別）'!$BL$132:$BQ$132</c:f>
              <c:strCache>
                <c:ptCount val="6"/>
                <c:pt idx="0">
                  <c:v>主婦</c:v>
                </c:pt>
                <c:pt idx="1">
                  <c:v>失業者</c:v>
                </c:pt>
                <c:pt idx="2">
                  <c:v>利子・配当家賃等生活者</c:v>
                </c:pt>
                <c:pt idx="3">
                  <c:v>年金・雇用保険等生活者</c:v>
                </c:pt>
                <c:pt idx="4">
                  <c:v>浮浪者</c:v>
                </c:pt>
                <c:pt idx="5">
                  <c:v>その他の無職者</c:v>
                </c:pt>
              </c:strCache>
            </c:strRef>
          </c:cat>
          <c:val>
            <c:numRef>
              <c:f>'過去５か年との比較（無職者 項目別）'!$BL$140:$BQ$140</c:f>
              <c:numCache>
                <c:formatCode>0_ ;[Red]\-0\ </c:formatCode>
                <c:ptCount val="6"/>
                <c:pt idx="0">
                  <c:v>1.4</c:v>
                </c:pt>
                <c:pt idx="1">
                  <c:v>0</c:v>
                </c:pt>
                <c:pt idx="2">
                  <c:v>-0.4</c:v>
                </c:pt>
                <c:pt idx="3">
                  <c:v>7.6</c:v>
                </c:pt>
                <c:pt idx="4">
                  <c:v>0</c:v>
                </c:pt>
                <c:pt idx="5">
                  <c:v>-3.2</c:v>
                </c:pt>
              </c:numCache>
            </c:numRef>
          </c:val>
          <c:extLst>
            <c:ext xmlns:c16="http://schemas.microsoft.com/office/drawing/2014/chart" uri="{C3380CC4-5D6E-409C-BE32-E72D297353CC}">
              <c16:uniqueId val="{00000021-AC16-4FF8-ADA5-E958C845FD7C}"/>
            </c:ext>
          </c:extLst>
        </c:ser>
        <c:dLbls>
          <c:showLegendKey val="0"/>
          <c:showVal val="0"/>
          <c:showCatName val="0"/>
          <c:showSerName val="0"/>
          <c:showPercent val="0"/>
          <c:showBubbleSize val="0"/>
        </c:dLbls>
        <c:gapWidth val="150"/>
        <c:overlap val="100"/>
        <c:axId val="744568159"/>
        <c:axId val="744558175"/>
      </c:barChart>
      <c:catAx>
        <c:axId val="744568159"/>
        <c:scaling>
          <c:orientation val="minMax"/>
        </c:scaling>
        <c:delete val="1"/>
        <c:axPos val="b"/>
        <c:numFmt formatCode="General" sourceLinked="1"/>
        <c:majorTickMark val="none"/>
        <c:minorTickMark val="none"/>
        <c:tickLblPos val="nextTo"/>
        <c:crossAx val="744558175"/>
        <c:crosses val="autoZero"/>
        <c:auto val="1"/>
        <c:lblAlgn val="ctr"/>
        <c:lblOffset val="100"/>
        <c:noMultiLvlLbl val="0"/>
      </c:catAx>
      <c:valAx>
        <c:axId val="744558175"/>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0_ ;[Red]\-0\ "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7445681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ja-JP" altLang="en-US" sz="2400" b="1" dirty="0">
                <a:solidFill>
                  <a:schemeClr val="tx1"/>
                </a:solidFill>
              </a:rPr>
              <a:t>年齢階級別自殺者数　</a:t>
            </a:r>
            <a:r>
              <a:rPr lang="en-US" altLang="ja-JP" sz="2400" b="1" dirty="0">
                <a:solidFill>
                  <a:schemeClr val="tx1"/>
                </a:solidFill>
              </a:rPr>
              <a:t>【</a:t>
            </a:r>
            <a:r>
              <a:rPr lang="ja-JP" altLang="en-US" sz="2400" b="1" dirty="0">
                <a:solidFill>
                  <a:schemeClr val="tx1"/>
                </a:solidFill>
              </a:rPr>
              <a:t>全国・女性</a:t>
            </a:r>
            <a:r>
              <a:rPr lang="en-US" altLang="ja-JP" sz="2400" b="1" dirty="0">
                <a:solidFill>
                  <a:schemeClr val="tx1"/>
                </a:solidFill>
              </a:rPr>
              <a:t>】</a:t>
            </a:r>
            <a:endParaRPr lang="ja-JP" altLang="en-US" sz="2400" b="1" dirty="0">
              <a:solidFill>
                <a:schemeClr val="tx1"/>
              </a:solidFill>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tx>
            <c:strRef>
              <c:f>グラフ作成用女性!$E$3</c:f>
              <c:strCache>
                <c:ptCount val="1"/>
                <c:pt idx="0">
                  <c:v>20歳未満</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グラフ作成用女性!$B$5:$B$14</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グラフ作成用女性!$E$5:$E$14</c:f>
              <c:numCache>
                <c:formatCode>General</c:formatCode>
                <c:ptCount val="10"/>
                <c:pt idx="0">
                  <c:v>187</c:v>
                </c:pt>
                <c:pt idx="1">
                  <c:v>173</c:v>
                </c:pt>
                <c:pt idx="2">
                  <c:v>165</c:v>
                </c:pt>
                <c:pt idx="3">
                  <c:v>169</c:v>
                </c:pt>
                <c:pt idx="4">
                  <c:v>166</c:v>
                </c:pt>
                <c:pt idx="5">
                  <c:v>171</c:v>
                </c:pt>
                <c:pt idx="6">
                  <c:v>233</c:v>
                </c:pt>
                <c:pt idx="7">
                  <c:v>216</c:v>
                </c:pt>
                <c:pt idx="8">
                  <c:v>311</c:v>
                </c:pt>
                <c:pt idx="9">
                  <c:v>324</c:v>
                </c:pt>
              </c:numCache>
            </c:numRef>
          </c:val>
          <c:extLst>
            <c:ext xmlns:c16="http://schemas.microsoft.com/office/drawing/2014/chart" uri="{C3380CC4-5D6E-409C-BE32-E72D297353CC}">
              <c16:uniqueId val="{00000000-9C69-4800-AC3A-8C0565FB134C}"/>
            </c:ext>
          </c:extLst>
        </c:ser>
        <c:ser>
          <c:idx val="1"/>
          <c:order val="1"/>
          <c:tx>
            <c:strRef>
              <c:f>グラフ作成用女性!$F$3</c:f>
              <c:strCache>
                <c:ptCount val="1"/>
                <c:pt idx="0">
                  <c:v>20-29歳</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グラフ作成用女性!$B$5:$B$14</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グラフ作成用女性!$F$5:$F$14</c:f>
              <c:numCache>
                <c:formatCode>General</c:formatCode>
                <c:ptCount val="10"/>
                <c:pt idx="0">
                  <c:v>823</c:v>
                </c:pt>
                <c:pt idx="1">
                  <c:v>777</c:v>
                </c:pt>
                <c:pt idx="2">
                  <c:v>739</c:v>
                </c:pt>
                <c:pt idx="3">
                  <c:v>621</c:v>
                </c:pt>
                <c:pt idx="4">
                  <c:v>583</c:v>
                </c:pt>
                <c:pt idx="5">
                  <c:v>606</c:v>
                </c:pt>
                <c:pt idx="6">
                  <c:v>614</c:v>
                </c:pt>
                <c:pt idx="7">
                  <c:v>634</c:v>
                </c:pt>
                <c:pt idx="8">
                  <c:v>837</c:v>
                </c:pt>
                <c:pt idx="9">
                  <c:v>912</c:v>
                </c:pt>
              </c:numCache>
            </c:numRef>
          </c:val>
          <c:extLst>
            <c:ext xmlns:c16="http://schemas.microsoft.com/office/drawing/2014/chart" uri="{C3380CC4-5D6E-409C-BE32-E72D297353CC}">
              <c16:uniqueId val="{00000001-9C69-4800-AC3A-8C0565FB134C}"/>
            </c:ext>
          </c:extLst>
        </c:ser>
        <c:ser>
          <c:idx val="2"/>
          <c:order val="2"/>
          <c:tx>
            <c:strRef>
              <c:f>グラフ作成用女性!$G$3</c:f>
              <c:strCache>
                <c:ptCount val="1"/>
                <c:pt idx="0">
                  <c:v>30-39歳</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グラフ作成用女性!$B$5:$B$14</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グラフ作成用女性!$G$5:$G$14</c:f>
              <c:numCache>
                <c:formatCode>General</c:formatCode>
                <c:ptCount val="10"/>
                <c:pt idx="0">
                  <c:v>1100</c:v>
                </c:pt>
                <c:pt idx="1">
                  <c:v>1046</c:v>
                </c:pt>
                <c:pt idx="2">
                  <c:v>1000</c:v>
                </c:pt>
                <c:pt idx="3">
                  <c:v>815</c:v>
                </c:pt>
                <c:pt idx="4">
                  <c:v>781</c:v>
                </c:pt>
                <c:pt idx="5">
                  <c:v>693</c:v>
                </c:pt>
                <c:pt idx="6">
                  <c:v>667</c:v>
                </c:pt>
                <c:pt idx="7">
                  <c:v>648</c:v>
                </c:pt>
                <c:pt idx="8">
                  <c:v>764</c:v>
                </c:pt>
                <c:pt idx="9">
                  <c:v>744</c:v>
                </c:pt>
              </c:numCache>
            </c:numRef>
          </c:val>
          <c:extLst>
            <c:ext xmlns:c16="http://schemas.microsoft.com/office/drawing/2014/chart" uri="{C3380CC4-5D6E-409C-BE32-E72D297353CC}">
              <c16:uniqueId val="{00000002-9C69-4800-AC3A-8C0565FB134C}"/>
            </c:ext>
          </c:extLst>
        </c:ser>
        <c:ser>
          <c:idx val="3"/>
          <c:order val="3"/>
          <c:tx>
            <c:strRef>
              <c:f>グラフ作成用女性!$H$3</c:f>
              <c:strCache>
                <c:ptCount val="1"/>
                <c:pt idx="0">
                  <c:v>40-49歳</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グラフ作成用女性!$B$5:$B$14</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グラフ作成用女性!$H$5:$H$14</c:f>
              <c:numCache>
                <c:formatCode>General</c:formatCode>
                <c:ptCount val="10"/>
                <c:pt idx="0">
                  <c:v>1199</c:v>
                </c:pt>
                <c:pt idx="1">
                  <c:v>1245</c:v>
                </c:pt>
                <c:pt idx="2">
                  <c:v>1187</c:v>
                </c:pt>
                <c:pt idx="3">
                  <c:v>1137</c:v>
                </c:pt>
                <c:pt idx="4">
                  <c:v>988</c:v>
                </c:pt>
                <c:pt idx="5">
                  <c:v>977</c:v>
                </c:pt>
                <c:pt idx="6">
                  <c:v>999</c:v>
                </c:pt>
                <c:pt idx="7">
                  <c:v>915</c:v>
                </c:pt>
                <c:pt idx="8">
                  <c:v>1102</c:v>
                </c:pt>
                <c:pt idx="9">
                  <c:v>1056</c:v>
                </c:pt>
              </c:numCache>
            </c:numRef>
          </c:val>
          <c:extLst>
            <c:ext xmlns:c16="http://schemas.microsoft.com/office/drawing/2014/chart" uri="{C3380CC4-5D6E-409C-BE32-E72D297353CC}">
              <c16:uniqueId val="{00000003-9C69-4800-AC3A-8C0565FB134C}"/>
            </c:ext>
          </c:extLst>
        </c:ser>
        <c:ser>
          <c:idx val="4"/>
          <c:order val="4"/>
          <c:tx>
            <c:strRef>
              <c:f>グラフ作成用女性!$I$3</c:f>
              <c:strCache>
                <c:ptCount val="1"/>
                <c:pt idx="0">
                  <c:v>50-59歳</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グラフ作成用女性!$B$5:$B$14</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グラフ作成用女性!$I$5:$I$14</c:f>
              <c:numCache>
                <c:formatCode>General</c:formatCode>
                <c:ptCount val="10"/>
                <c:pt idx="0">
                  <c:v>1251</c:v>
                </c:pt>
                <c:pt idx="1">
                  <c:v>1181</c:v>
                </c:pt>
                <c:pt idx="2">
                  <c:v>1113</c:v>
                </c:pt>
                <c:pt idx="3">
                  <c:v>1073</c:v>
                </c:pt>
                <c:pt idx="4">
                  <c:v>1003</c:v>
                </c:pt>
                <c:pt idx="5">
                  <c:v>1000</c:v>
                </c:pt>
                <c:pt idx="6">
                  <c:v>1017</c:v>
                </c:pt>
                <c:pt idx="7">
                  <c:v>938</c:v>
                </c:pt>
                <c:pt idx="8">
                  <c:v>1054</c:v>
                </c:pt>
                <c:pt idx="9">
                  <c:v>1126</c:v>
                </c:pt>
              </c:numCache>
            </c:numRef>
          </c:val>
          <c:extLst>
            <c:ext xmlns:c16="http://schemas.microsoft.com/office/drawing/2014/chart" uri="{C3380CC4-5D6E-409C-BE32-E72D297353CC}">
              <c16:uniqueId val="{00000004-9C69-4800-AC3A-8C0565FB134C}"/>
            </c:ext>
          </c:extLst>
        </c:ser>
        <c:ser>
          <c:idx val="5"/>
          <c:order val="5"/>
          <c:tx>
            <c:strRef>
              <c:f>グラフ作成用女性!$J$3</c:f>
              <c:strCache>
                <c:ptCount val="1"/>
                <c:pt idx="0">
                  <c:v>60-69歳</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グラフ作成用女性!$B$5:$B$14</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グラフ作成用女性!$J$5:$J$14</c:f>
              <c:numCache>
                <c:formatCode>General</c:formatCode>
                <c:ptCount val="10"/>
                <c:pt idx="0">
                  <c:v>1530</c:v>
                </c:pt>
                <c:pt idx="1">
                  <c:v>1492</c:v>
                </c:pt>
                <c:pt idx="2">
                  <c:v>1383</c:v>
                </c:pt>
                <c:pt idx="3">
                  <c:v>1214</c:v>
                </c:pt>
                <c:pt idx="4">
                  <c:v>1163</c:v>
                </c:pt>
                <c:pt idx="5">
                  <c:v>1020</c:v>
                </c:pt>
                <c:pt idx="6">
                  <c:v>976</c:v>
                </c:pt>
                <c:pt idx="7">
                  <c:v>857</c:v>
                </c:pt>
                <c:pt idx="8">
                  <c:v>936</c:v>
                </c:pt>
                <c:pt idx="9">
                  <c:v>896</c:v>
                </c:pt>
              </c:numCache>
            </c:numRef>
          </c:val>
          <c:extLst>
            <c:ext xmlns:c16="http://schemas.microsoft.com/office/drawing/2014/chart" uri="{C3380CC4-5D6E-409C-BE32-E72D297353CC}">
              <c16:uniqueId val="{00000005-9C69-4800-AC3A-8C0565FB134C}"/>
            </c:ext>
          </c:extLst>
        </c:ser>
        <c:ser>
          <c:idx val="6"/>
          <c:order val="6"/>
          <c:tx>
            <c:strRef>
              <c:f>グラフ作成用女性!$K$3</c:f>
              <c:strCache>
                <c:ptCount val="1"/>
                <c:pt idx="0">
                  <c:v>70-79歳</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グラフ作成用女性!$B$5:$B$14</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グラフ作成用女性!$K$5:$K$14</c:f>
              <c:numCache>
                <c:formatCode>General</c:formatCode>
                <c:ptCount val="10"/>
                <c:pt idx="0">
                  <c:v>1408</c:v>
                </c:pt>
                <c:pt idx="1">
                  <c:v>1415</c:v>
                </c:pt>
                <c:pt idx="2">
                  <c:v>1343</c:v>
                </c:pt>
                <c:pt idx="3">
                  <c:v>1253</c:v>
                </c:pt>
                <c:pt idx="4">
                  <c:v>1113</c:v>
                </c:pt>
                <c:pt idx="5">
                  <c:v>1085</c:v>
                </c:pt>
                <c:pt idx="6">
                  <c:v>1085</c:v>
                </c:pt>
                <c:pt idx="7">
                  <c:v>1035</c:v>
                </c:pt>
                <c:pt idx="8">
                  <c:v>1114</c:v>
                </c:pt>
                <c:pt idx="9">
                  <c:v>1117</c:v>
                </c:pt>
              </c:numCache>
            </c:numRef>
          </c:val>
          <c:extLst>
            <c:ext xmlns:c16="http://schemas.microsoft.com/office/drawing/2014/chart" uri="{C3380CC4-5D6E-409C-BE32-E72D297353CC}">
              <c16:uniqueId val="{00000006-9C69-4800-AC3A-8C0565FB134C}"/>
            </c:ext>
          </c:extLst>
        </c:ser>
        <c:ser>
          <c:idx val="7"/>
          <c:order val="7"/>
          <c:tx>
            <c:strRef>
              <c:f>グラフ作成用女性!$L$3</c:f>
              <c:strCache>
                <c:ptCount val="1"/>
                <c:pt idx="0">
                  <c:v>80歳以上</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グラフ作成用女性!$B$5:$B$14</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グラフ作成用女性!$L$5:$L$14</c:f>
              <c:numCache>
                <c:formatCode>General</c:formatCode>
                <c:ptCount val="10"/>
                <c:pt idx="0">
                  <c:v>1074</c:v>
                </c:pt>
                <c:pt idx="1">
                  <c:v>1152</c:v>
                </c:pt>
                <c:pt idx="2">
                  <c:v>1098</c:v>
                </c:pt>
                <c:pt idx="3">
                  <c:v>1054</c:v>
                </c:pt>
                <c:pt idx="4">
                  <c:v>970</c:v>
                </c:pt>
                <c:pt idx="5">
                  <c:v>936</c:v>
                </c:pt>
                <c:pt idx="6">
                  <c:v>955</c:v>
                </c:pt>
                <c:pt idx="7">
                  <c:v>840</c:v>
                </c:pt>
                <c:pt idx="8">
                  <c:v>900</c:v>
                </c:pt>
                <c:pt idx="9">
                  <c:v>891</c:v>
                </c:pt>
              </c:numCache>
            </c:numRef>
          </c:val>
          <c:extLst>
            <c:ext xmlns:c16="http://schemas.microsoft.com/office/drawing/2014/chart" uri="{C3380CC4-5D6E-409C-BE32-E72D297353CC}">
              <c16:uniqueId val="{00000007-9C69-4800-AC3A-8C0565FB134C}"/>
            </c:ext>
          </c:extLst>
        </c:ser>
        <c:ser>
          <c:idx val="8"/>
          <c:order val="8"/>
          <c:tx>
            <c:strRef>
              <c:f>グラフ作成用女性!$M$3</c:f>
              <c:strCache>
                <c:ptCount val="1"/>
                <c:pt idx="0">
                  <c:v>不詳</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グラフ作成用女性!$B$5:$B$14</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グラフ作成用女性!$M$5:$M$14</c:f>
              <c:numCache>
                <c:formatCode>General</c:formatCode>
                <c:ptCount val="10"/>
                <c:pt idx="0">
                  <c:v>13</c:v>
                </c:pt>
                <c:pt idx="1">
                  <c:v>15</c:v>
                </c:pt>
                <c:pt idx="2">
                  <c:v>13</c:v>
                </c:pt>
                <c:pt idx="3">
                  <c:v>8</c:v>
                </c:pt>
                <c:pt idx="4">
                  <c:v>9</c:v>
                </c:pt>
                <c:pt idx="5">
                  <c:v>7</c:v>
                </c:pt>
                <c:pt idx="6">
                  <c:v>4</c:v>
                </c:pt>
                <c:pt idx="7">
                  <c:v>8</c:v>
                </c:pt>
                <c:pt idx="8">
                  <c:v>8</c:v>
                </c:pt>
                <c:pt idx="9">
                  <c:v>2</c:v>
                </c:pt>
              </c:numCache>
            </c:numRef>
          </c:val>
          <c:extLst>
            <c:ext xmlns:c16="http://schemas.microsoft.com/office/drawing/2014/chart" uri="{C3380CC4-5D6E-409C-BE32-E72D297353CC}">
              <c16:uniqueId val="{00000008-9C69-4800-AC3A-8C0565FB134C}"/>
            </c:ext>
          </c:extLst>
        </c:ser>
        <c:dLbls>
          <c:showLegendKey val="0"/>
          <c:showVal val="0"/>
          <c:showCatName val="0"/>
          <c:showSerName val="0"/>
          <c:showPercent val="0"/>
          <c:showBubbleSize val="0"/>
        </c:dLbls>
        <c:gapWidth val="219"/>
        <c:overlap val="100"/>
        <c:serLines>
          <c:spPr>
            <a:ln w="9525" cap="flat" cmpd="sng" algn="ctr">
              <a:solidFill>
                <a:schemeClr val="tx1">
                  <a:lumMod val="35000"/>
                  <a:lumOff val="65000"/>
                </a:schemeClr>
              </a:solidFill>
              <a:round/>
            </a:ln>
            <a:effectLst/>
          </c:spPr>
        </c:serLines>
        <c:axId val="454508688"/>
        <c:axId val="454511600"/>
      </c:barChart>
      <c:catAx>
        <c:axId val="4545086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ja-JP"/>
          </a:p>
        </c:txPr>
        <c:crossAx val="454511600"/>
        <c:crosses val="autoZero"/>
        <c:auto val="1"/>
        <c:lblAlgn val="ctr"/>
        <c:lblOffset val="100"/>
        <c:noMultiLvlLbl val="0"/>
      </c:catAx>
      <c:valAx>
        <c:axId val="4545116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454508688"/>
        <c:crosses val="autoZero"/>
        <c:crossBetween val="between"/>
        <c:majorUnit val="2000"/>
      </c:valAx>
      <c:spPr>
        <a:noFill/>
        <a:ln>
          <a:noFill/>
        </a:ln>
        <a:effectLst/>
      </c:spPr>
    </c:plotArea>
    <c:legend>
      <c:legendPos val="r"/>
      <c:layout>
        <c:manualLayout>
          <c:xMode val="edge"/>
          <c:yMode val="edge"/>
          <c:x val="0.93768303715238321"/>
          <c:y val="0.36289907628319473"/>
          <c:w val="5.6026189430873237E-2"/>
          <c:h val="0.59375007569322014"/>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r>
              <a:rPr lang="ja-JP" altLang="en-US" sz="1000" dirty="0">
                <a:latin typeface="ＭＳ Ｐゴシック" panose="020B0600070205080204" pitchFamily="50" charset="-128"/>
                <a:ea typeface="ＭＳ Ｐゴシック" panose="020B0600070205080204" pitchFamily="50" charset="-128"/>
              </a:rPr>
              <a:t>学生・生徒等 項目別</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barChart>
        <c:barDir val="col"/>
        <c:grouping val="stacked"/>
        <c:varyColors val="0"/>
        <c:ser>
          <c:idx val="0"/>
          <c:order val="0"/>
          <c:tx>
            <c:strRef>
              <c:f>'過去５か年との比較（学生・生徒等）内訳'!$AU$3</c:f>
              <c:strCache>
                <c:ptCount val="1"/>
                <c:pt idx="0">
                  <c:v>家庭問題</c:v>
                </c:pt>
              </c:strCache>
            </c:strRef>
          </c:tx>
          <c:spPr>
            <a:solidFill>
              <a:schemeClr val="accent1">
                <a:lumMod val="60000"/>
                <a:lumOff val="4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ACDF-4124-8899-E352A55A6A23}"/>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'過去５か年との比較（学生・生徒等）内訳'!$AV$1:$AY$1</c:f>
              <c:strCache>
                <c:ptCount val="4"/>
                <c:pt idx="0">
                  <c:v>中学生</c:v>
                </c:pt>
                <c:pt idx="1">
                  <c:v>高校生</c:v>
                </c:pt>
                <c:pt idx="2">
                  <c:v>大学生</c:v>
                </c:pt>
                <c:pt idx="3">
                  <c:v>専修学校生等</c:v>
                </c:pt>
              </c:strCache>
            </c:strRef>
          </c:cat>
          <c:val>
            <c:numRef>
              <c:f>'過去５か年との比較（学生・生徒等）内訳'!$AV$3:$AY$3</c:f>
              <c:numCache>
                <c:formatCode>0_ ;[Red]\-0\ </c:formatCode>
                <c:ptCount val="4"/>
                <c:pt idx="0">
                  <c:v>0.19999999999999996</c:v>
                </c:pt>
                <c:pt idx="1">
                  <c:v>2.4</c:v>
                </c:pt>
                <c:pt idx="2">
                  <c:v>3.2</c:v>
                </c:pt>
                <c:pt idx="3">
                  <c:v>1</c:v>
                </c:pt>
              </c:numCache>
            </c:numRef>
          </c:val>
          <c:extLst>
            <c:ext xmlns:c16="http://schemas.microsoft.com/office/drawing/2014/chart" uri="{C3380CC4-5D6E-409C-BE32-E72D297353CC}">
              <c16:uniqueId val="{00000001-ACDF-4124-8899-E352A55A6A23}"/>
            </c:ext>
          </c:extLst>
        </c:ser>
        <c:ser>
          <c:idx val="1"/>
          <c:order val="1"/>
          <c:tx>
            <c:strRef>
              <c:f>'過去５か年との比較（学生・生徒等）内訳'!$AU$4</c:f>
              <c:strCache>
                <c:ptCount val="1"/>
                <c:pt idx="0">
                  <c:v>健康問題</c:v>
                </c:pt>
              </c:strCache>
            </c:strRef>
          </c:tx>
          <c:spPr>
            <a:pattFill prst="smGrid">
              <a:fgClr>
                <a:schemeClr val="accent2"/>
              </a:fgClr>
              <a:bgClr>
                <a:schemeClr val="bg1"/>
              </a:bgClr>
            </a:pattFill>
            <a:ln>
              <a:noFill/>
            </a:ln>
            <a:effectLst/>
          </c:spPr>
          <c:invertIfNegative val="0"/>
          <c:dLbls>
            <c:dLbl>
              <c:idx val="0"/>
              <c:layout>
                <c:manualLayout>
                  <c:x val="-6.666666666666668E-2"/>
                  <c:y val="-1.38888888888889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DF-4124-8899-E352A55A6A23}"/>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'過去５か年との比較（学生・生徒等）内訳'!$AV$1:$AY$1</c:f>
              <c:strCache>
                <c:ptCount val="4"/>
                <c:pt idx="0">
                  <c:v>中学生</c:v>
                </c:pt>
                <c:pt idx="1">
                  <c:v>高校生</c:v>
                </c:pt>
                <c:pt idx="2">
                  <c:v>大学生</c:v>
                </c:pt>
                <c:pt idx="3">
                  <c:v>専修学校生等</c:v>
                </c:pt>
              </c:strCache>
            </c:strRef>
          </c:cat>
          <c:val>
            <c:numRef>
              <c:f>'過去５か年との比較（学生・生徒等）内訳'!$AV$4:$AY$4</c:f>
              <c:numCache>
                <c:formatCode>0_ ;[Red]\-0\ </c:formatCode>
                <c:ptCount val="4"/>
                <c:pt idx="0">
                  <c:v>0.8</c:v>
                </c:pt>
                <c:pt idx="1">
                  <c:v>5.8</c:v>
                </c:pt>
                <c:pt idx="2">
                  <c:v>-1.8000000000000007</c:v>
                </c:pt>
                <c:pt idx="3">
                  <c:v>6</c:v>
                </c:pt>
              </c:numCache>
            </c:numRef>
          </c:val>
          <c:extLst>
            <c:ext xmlns:c16="http://schemas.microsoft.com/office/drawing/2014/chart" uri="{C3380CC4-5D6E-409C-BE32-E72D297353CC}">
              <c16:uniqueId val="{00000003-ACDF-4124-8899-E352A55A6A23}"/>
            </c:ext>
          </c:extLst>
        </c:ser>
        <c:ser>
          <c:idx val="2"/>
          <c:order val="2"/>
          <c:tx>
            <c:strRef>
              <c:f>'過去５か年との比較（学生・生徒等）内訳'!$AU$5</c:f>
              <c:strCache>
                <c:ptCount val="1"/>
                <c:pt idx="0">
                  <c:v>経済・生活問題</c:v>
                </c:pt>
              </c:strCache>
            </c:strRef>
          </c:tx>
          <c:spPr>
            <a:pattFill prst="smCheck">
              <a:fgClr>
                <a:schemeClr val="accent3"/>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ACDF-4124-8899-E352A55A6A23}"/>
                </c:ext>
              </c:extLst>
            </c:dLbl>
            <c:dLbl>
              <c:idx val="1"/>
              <c:delete val="1"/>
              <c:extLst>
                <c:ext xmlns:c15="http://schemas.microsoft.com/office/drawing/2012/chart" uri="{CE6537A1-D6FC-4f65-9D91-7224C49458BB}"/>
                <c:ext xmlns:c16="http://schemas.microsoft.com/office/drawing/2014/chart" uri="{C3380CC4-5D6E-409C-BE32-E72D297353CC}">
                  <c16:uniqueId val="{00000005-ACDF-4124-8899-E352A55A6A23}"/>
                </c:ext>
              </c:extLst>
            </c:dLbl>
            <c:dLbl>
              <c:idx val="3"/>
              <c:delete val="1"/>
              <c:extLst>
                <c:ext xmlns:c15="http://schemas.microsoft.com/office/drawing/2012/chart" uri="{CE6537A1-D6FC-4f65-9D91-7224C49458BB}"/>
                <c:ext xmlns:c16="http://schemas.microsoft.com/office/drawing/2014/chart" uri="{C3380CC4-5D6E-409C-BE32-E72D297353CC}">
                  <c16:uniqueId val="{00000006-ACDF-4124-8899-E352A55A6A23}"/>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'過去５か年との比較（学生・生徒等）内訳'!$AV$1:$AY$1</c:f>
              <c:strCache>
                <c:ptCount val="4"/>
                <c:pt idx="0">
                  <c:v>中学生</c:v>
                </c:pt>
                <c:pt idx="1">
                  <c:v>高校生</c:v>
                </c:pt>
                <c:pt idx="2">
                  <c:v>大学生</c:v>
                </c:pt>
                <c:pt idx="3">
                  <c:v>専修学校生等</c:v>
                </c:pt>
              </c:strCache>
            </c:strRef>
          </c:cat>
          <c:val>
            <c:numRef>
              <c:f>'過去５か年との比較（学生・生徒等）内訳'!$AV$5:$AY$5</c:f>
              <c:numCache>
                <c:formatCode>0_ ;[Red]\-0\ </c:formatCode>
                <c:ptCount val="4"/>
                <c:pt idx="0">
                  <c:v>0</c:v>
                </c:pt>
                <c:pt idx="1">
                  <c:v>0</c:v>
                </c:pt>
                <c:pt idx="2">
                  <c:v>-2.4000000000000004</c:v>
                </c:pt>
                <c:pt idx="3">
                  <c:v>-0.39999999999999991</c:v>
                </c:pt>
              </c:numCache>
            </c:numRef>
          </c:val>
          <c:extLst>
            <c:ext xmlns:c16="http://schemas.microsoft.com/office/drawing/2014/chart" uri="{C3380CC4-5D6E-409C-BE32-E72D297353CC}">
              <c16:uniqueId val="{00000007-ACDF-4124-8899-E352A55A6A23}"/>
            </c:ext>
          </c:extLst>
        </c:ser>
        <c:ser>
          <c:idx val="3"/>
          <c:order val="3"/>
          <c:tx>
            <c:strRef>
              <c:f>'過去５か年との比較（学生・生徒等）内訳'!$AU$6</c:f>
              <c:strCache>
                <c:ptCount val="1"/>
                <c:pt idx="0">
                  <c:v>勤務問題</c:v>
                </c:pt>
              </c:strCache>
            </c:strRef>
          </c:tx>
          <c:spPr>
            <a:pattFill prst="dkUpDiag">
              <a:fgClr>
                <a:schemeClr val="accent4"/>
              </a:fgClr>
              <a:bgClr>
                <a:schemeClr val="bg1"/>
              </a:bgClr>
            </a:pattFill>
            <a:ln>
              <a:noFill/>
            </a:ln>
            <a:effectLst/>
          </c:spPr>
          <c:invertIfNegative val="0"/>
          <c:cat>
            <c:strRef>
              <c:f>'過去５か年との比較（学生・生徒等）内訳'!$AV$1:$AY$1</c:f>
              <c:strCache>
                <c:ptCount val="4"/>
                <c:pt idx="0">
                  <c:v>中学生</c:v>
                </c:pt>
                <c:pt idx="1">
                  <c:v>高校生</c:v>
                </c:pt>
                <c:pt idx="2">
                  <c:v>大学生</c:v>
                </c:pt>
                <c:pt idx="3">
                  <c:v>専修学校生等</c:v>
                </c:pt>
              </c:strCache>
            </c:strRef>
          </c:cat>
          <c:val>
            <c:numRef>
              <c:f>'過去５か年との比較（学生・生徒等）内訳'!$AV$6:$AY$6</c:f>
              <c:numCache>
                <c:formatCode>0_ ;[Red]\-0\ </c:formatCode>
                <c:ptCount val="4"/>
                <c:pt idx="0">
                  <c:v>0</c:v>
                </c:pt>
                <c:pt idx="1">
                  <c:v>0</c:v>
                </c:pt>
                <c:pt idx="2">
                  <c:v>-0.2</c:v>
                </c:pt>
                <c:pt idx="3">
                  <c:v>-0.2</c:v>
                </c:pt>
              </c:numCache>
            </c:numRef>
          </c:val>
          <c:extLst>
            <c:ext xmlns:c16="http://schemas.microsoft.com/office/drawing/2014/chart" uri="{C3380CC4-5D6E-409C-BE32-E72D297353CC}">
              <c16:uniqueId val="{00000008-ACDF-4124-8899-E352A55A6A23}"/>
            </c:ext>
          </c:extLst>
        </c:ser>
        <c:ser>
          <c:idx val="4"/>
          <c:order val="4"/>
          <c:tx>
            <c:strRef>
              <c:f>'過去５か年との比較（学生・生徒等）内訳'!$AU$7</c:f>
              <c:strCache>
                <c:ptCount val="1"/>
                <c:pt idx="0">
                  <c:v>男女問題</c:v>
                </c:pt>
              </c:strCache>
            </c:strRef>
          </c:tx>
          <c:spPr>
            <a:pattFill prst="zigZag">
              <a:fgClr>
                <a:schemeClr val="accent5"/>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ACDF-4124-8899-E352A55A6A23}"/>
                </c:ext>
              </c:extLst>
            </c:dLbl>
            <c:dLbl>
              <c:idx val="2"/>
              <c:delete val="1"/>
              <c:extLst>
                <c:ext xmlns:c15="http://schemas.microsoft.com/office/drawing/2012/chart" uri="{CE6537A1-D6FC-4f65-9D91-7224C49458BB}"/>
                <c:ext xmlns:c16="http://schemas.microsoft.com/office/drawing/2014/chart" uri="{C3380CC4-5D6E-409C-BE32-E72D297353CC}">
                  <c16:uniqueId val="{0000000A-ACDF-4124-8899-E352A55A6A23}"/>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'過去５か年との比較（学生・生徒等）内訳'!$AV$1:$AY$1</c:f>
              <c:strCache>
                <c:ptCount val="4"/>
                <c:pt idx="0">
                  <c:v>中学生</c:v>
                </c:pt>
                <c:pt idx="1">
                  <c:v>高校生</c:v>
                </c:pt>
                <c:pt idx="2">
                  <c:v>大学生</c:v>
                </c:pt>
                <c:pt idx="3">
                  <c:v>専修学校生等</c:v>
                </c:pt>
              </c:strCache>
            </c:strRef>
          </c:cat>
          <c:val>
            <c:numRef>
              <c:f>'過去５か年との比較（学生・生徒等）内訳'!$AV$7:$AY$7</c:f>
              <c:numCache>
                <c:formatCode>0_ ;[Red]\-0\ </c:formatCode>
                <c:ptCount val="4"/>
                <c:pt idx="0">
                  <c:v>-0.2</c:v>
                </c:pt>
                <c:pt idx="1">
                  <c:v>1.8</c:v>
                </c:pt>
                <c:pt idx="2">
                  <c:v>0</c:v>
                </c:pt>
                <c:pt idx="3">
                  <c:v>1.2</c:v>
                </c:pt>
              </c:numCache>
            </c:numRef>
          </c:val>
          <c:extLst>
            <c:ext xmlns:c16="http://schemas.microsoft.com/office/drawing/2014/chart" uri="{C3380CC4-5D6E-409C-BE32-E72D297353CC}">
              <c16:uniqueId val="{0000000B-ACDF-4124-8899-E352A55A6A23}"/>
            </c:ext>
          </c:extLst>
        </c:ser>
        <c:ser>
          <c:idx val="5"/>
          <c:order val="5"/>
          <c:tx>
            <c:strRef>
              <c:f>'過去５か年との比較（学生・生徒等）内訳'!$AU$8</c:f>
              <c:strCache>
                <c:ptCount val="1"/>
                <c:pt idx="0">
                  <c:v>学校問題</c:v>
                </c:pt>
              </c:strCache>
            </c:strRef>
          </c:tx>
          <c:spPr>
            <a:pattFill prst="narVert">
              <a:fgClr>
                <a:schemeClr val="accent6"/>
              </a:fgClr>
              <a:bgClr>
                <a:schemeClr val="bg1"/>
              </a:bgClr>
            </a:pattFill>
            <a:ln>
              <a:noFill/>
            </a:ln>
            <a:effectLst/>
          </c:spPr>
          <c:invertIfNegative val="0"/>
          <c:dLbls>
            <c:dLbl>
              <c:idx val="0"/>
              <c:layout>
                <c:manualLayout>
                  <c:x val="0"/>
                  <c:y val="-3.2407407407407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CDF-4124-8899-E352A55A6A23}"/>
                </c:ext>
              </c:extLst>
            </c:dLbl>
            <c:dLbl>
              <c:idx val="3"/>
              <c:delete val="1"/>
              <c:extLst>
                <c:ext xmlns:c15="http://schemas.microsoft.com/office/drawing/2012/chart" uri="{CE6537A1-D6FC-4f65-9D91-7224C49458BB}"/>
                <c:ext xmlns:c16="http://schemas.microsoft.com/office/drawing/2014/chart" uri="{C3380CC4-5D6E-409C-BE32-E72D297353CC}">
                  <c16:uniqueId val="{0000000D-ACDF-4124-8899-E352A55A6A23}"/>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'過去５か年との比較（学生・生徒等）内訳'!$AV$1:$AY$1</c:f>
              <c:strCache>
                <c:ptCount val="4"/>
                <c:pt idx="0">
                  <c:v>中学生</c:v>
                </c:pt>
                <c:pt idx="1">
                  <c:v>高校生</c:v>
                </c:pt>
                <c:pt idx="2">
                  <c:v>大学生</c:v>
                </c:pt>
                <c:pt idx="3">
                  <c:v>専修学校生等</c:v>
                </c:pt>
              </c:strCache>
            </c:strRef>
          </c:cat>
          <c:val>
            <c:numRef>
              <c:f>'過去５か年との比較（学生・生徒等）内訳'!$AV$8:$AY$8</c:f>
              <c:numCache>
                <c:formatCode>0_ ;[Red]\-0\ </c:formatCode>
                <c:ptCount val="4"/>
                <c:pt idx="0">
                  <c:v>1.6</c:v>
                </c:pt>
                <c:pt idx="1">
                  <c:v>6.8</c:v>
                </c:pt>
                <c:pt idx="2">
                  <c:v>-1.4000000000000004</c:v>
                </c:pt>
                <c:pt idx="3">
                  <c:v>0.20000000000000018</c:v>
                </c:pt>
              </c:numCache>
            </c:numRef>
          </c:val>
          <c:extLst>
            <c:ext xmlns:c16="http://schemas.microsoft.com/office/drawing/2014/chart" uri="{C3380CC4-5D6E-409C-BE32-E72D297353CC}">
              <c16:uniqueId val="{0000000E-ACDF-4124-8899-E352A55A6A23}"/>
            </c:ext>
          </c:extLst>
        </c:ser>
        <c:ser>
          <c:idx val="6"/>
          <c:order val="6"/>
          <c:tx>
            <c:strRef>
              <c:f>'過去５か年との比較（学生・生徒等）内訳'!$AU$9</c:f>
              <c:strCache>
                <c:ptCount val="1"/>
                <c:pt idx="0">
                  <c:v>その他</c:v>
                </c:pt>
              </c:strCache>
            </c:strRef>
          </c:tx>
          <c:spPr>
            <a:pattFill prst="narHorz">
              <a:fgClr>
                <a:schemeClr val="accent2">
                  <a:lumMod val="50000"/>
                </a:schemeClr>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F-ACDF-4124-8899-E352A55A6A23}"/>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'過去５か年との比較（学生・生徒等）内訳'!$AV$1:$AY$1</c:f>
              <c:strCache>
                <c:ptCount val="4"/>
                <c:pt idx="0">
                  <c:v>中学生</c:v>
                </c:pt>
                <c:pt idx="1">
                  <c:v>高校生</c:v>
                </c:pt>
                <c:pt idx="2">
                  <c:v>大学生</c:v>
                </c:pt>
                <c:pt idx="3">
                  <c:v>専修学校生等</c:v>
                </c:pt>
              </c:strCache>
            </c:strRef>
          </c:cat>
          <c:val>
            <c:numRef>
              <c:f>'過去５か年との比較（学生・生徒等）内訳'!$AV$9:$AY$9</c:f>
              <c:numCache>
                <c:formatCode>0_ ;[Red]\-0\ </c:formatCode>
                <c:ptCount val="4"/>
                <c:pt idx="0">
                  <c:v>-0.4</c:v>
                </c:pt>
                <c:pt idx="1">
                  <c:v>2.4</c:v>
                </c:pt>
                <c:pt idx="2">
                  <c:v>1.8</c:v>
                </c:pt>
                <c:pt idx="3">
                  <c:v>1.2</c:v>
                </c:pt>
              </c:numCache>
            </c:numRef>
          </c:val>
          <c:extLst>
            <c:ext xmlns:c16="http://schemas.microsoft.com/office/drawing/2014/chart" uri="{C3380CC4-5D6E-409C-BE32-E72D297353CC}">
              <c16:uniqueId val="{00000010-ACDF-4124-8899-E352A55A6A23}"/>
            </c:ext>
          </c:extLst>
        </c:ser>
        <c:dLbls>
          <c:showLegendKey val="0"/>
          <c:showVal val="0"/>
          <c:showCatName val="0"/>
          <c:showSerName val="0"/>
          <c:showPercent val="0"/>
          <c:showBubbleSize val="0"/>
        </c:dLbls>
        <c:gapWidth val="150"/>
        <c:overlap val="100"/>
        <c:axId val="769298320"/>
        <c:axId val="769299152"/>
      </c:barChart>
      <c:catAx>
        <c:axId val="769298320"/>
        <c:scaling>
          <c:orientation val="minMax"/>
        </c:scaling>
        <c:delete val="1"/>
        <c:axPos val="b"/>
        <c:numFmt formatCode="General" sourceLinked="1"/>
        <c:majorTickMark val="none"/>
        <c:minorTickMark val="none"/>
        <c:tickLblPos val="nextTo"/>
        <c:crossAx val="769299152"/>
        <c:crosses val="autoZero"/>
        <c:auto val="1"/>
        <c:lblAlgn val="ctr"/>
        <c:lblOffset val="100"/>
        <c:noMultiLvlLbl val="0"/>
      </c:catAx>
      <c:valAx>
        <c:axId val="769299152"/>
        <c:scaling>
          <c:orientation val="minMax"/>
        </c:scaling>
        <c:delete val="0"/>
        <c:axPos val="l"/>
        <c:majorGridlines>
          <c:spPr>
            <a:ln w="9525" cap="flat" cmpd="sng" algn="ctr">
              <a:solidFill>
                <a:schemeClr val="tx1">
                  <a:lumMod val="15000"/>
                  <a:lumOff val="85000"/>
                </a:schemeClr>
              </a:solidFill>
              <a:round/>
            </a:ln>
            <a:effectLst/>
          </c:spPr>
        </c:majorGridlines>
        <c:numFmt formatCode="0_ ;[Red]\-0\ "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769298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r>
              <a:rPr lang="ja-JP" altLang="en-US" sz="1000" dirty="0">
                <a:latin typeface="ＭＳ Ｐゴシック" panose="020B0600070205080204" pitchFamily="50" charset="-128"/>
                <a:ea typeface="ＭＳ Ｐゴシック" panose="020B0600070205080204" pitchFamily="50" charset="-128"/>
              </a:rPr>
              <a:t>学生・生徒等（男性） 項目別</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barChart>
        <c:barDir val="col"/>
        <c:grouping val="stacked"/>
        <c:varyColors val="0"/>
        <c:ser>
          <c:idx val="0"/>
          <c:order val="0"/>
          <c:tx>
            <c:strRef>
              <c:f>'過去５か年との比較（学生・生徒等）内訳'!$AU$72</c:f>
              <c:strCache>
                <c:ptCount val="1"/>
                <c:pt idx="0">
                  <c:v>家庭問題</c:v>
                </c:pt>
              </c:strCache>
            </c:strRef>
          </c:tx>
          <c:spPr>
            <a:solidFill>
              <a:schemeClr val="accent1">
                <a:lumMod val="60000"/>
                <a:lumOff val="40000"/>
              </a:schemeClr>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DC37-4103-9454-12B2775F24E9}"/>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'過去５か年との比較（学生・生徒等）内訳'!$AV$70:$AY$70</c:f>
              <c:strCache>
                <c:ptCount val="4"/>
                <c:pt idx="0">
                  <c:v>中学生</c:v>
                </c:pt>
                <c:pt idx="1">
                  <c:v>高校生</c:v>
                </c:pt>
                <c:pt idx="2">
                  <c:v>大学生</c:v>
                </c:pt>
                <c:pt idx="3">
                  <c:v>専修学校生等</c:v>
                </c:pt>
              </c:strCache>
            </c:strRef>
          </c:cat>
          <c:val>
            <c:numRef>
              <c:f>'過去５か年との比較（学生・生徒等）内訳'!$AV$72:$AY$72</c:f>
              <c:numCache>
                <c:formatCode>0_ ;[Red]\-0\ </c:formatCode>
                <c:ptCount val="4"/>
                <c:pt idx="0">
                  <c:v>0.8</c:v>
                </c:pt>
                <c:pt idx="1">
                  <c:v>0.60000000000000009</c:v>
                </c:pt>
                <c:pt idx="2">
                  <c:v>3.4</c:v>
                </c:pt>
                <c:pt idx="3">
                  <c:v>0</c:v>
                </c:pt>
              </c:numCache>
            </c:numRef>
          </c:val>
          <c:extLst>
            <c:ext xmlns:c16="http://schemas.microsoft.com/office/drawing/2014/chart" uri="{C3380CC4-5D6E-409C-BE32-E72D297353CC}">
              <c16:uniqueId val="{00000001-DC37-4103-9454-12B2775F24E9}"/>
            </c:ext>
          </c:extLst>
        </c:ser>
        <c:ser>
          <c:idx val="1"/>
          <c:order val="1"/>
          <c:tx>
            <c:strRef>
              <c:f>'過去５か年との比較（学生・生徒等）内訳'!$AU$73</c:f>
              <c:strCache>
                <c:ptCount val="1"/>
                <c:pt idx="0">
                  <c:v>健康問題</c:v>
                </c:pt>
              </c:strCache>
            </c:strRef>
          </c:tx>
          <c:spPr>
            <a:pattFill prst="smGrid">
              <a:fgClr>
                <a:schemeClr val="accent2"/>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DC37-4103-9454-12B2775F24E9}"/>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'過去５か年との比較（学生・生徒等）内訳'!$AV$70:$AY$70</c:f>
              <c:strCache>
                <c:ptCount val="4"/>
                <c:pt idx="0">
                  <c:v>中学生</c:v>
                </c:pt>
                <c:pt idx="1">
                  <c:v>高校生</c:v>
                </c:pt>
                <c:pt idx="2">
                  <c:v>大学生</c:v>
                </c:pt>
                <c:pt idx="3">
                  <c:v>専修学校生等</c:v>
                </c:pt>
              </c:strCache>
            </c:strRef>
          </c:cat>
          <c:val>
            <c:numRef>
              <c:f>'過去５か年との比較（学生・生徒等）内訳'!$AV$73:$AY$73</c:f>
              <c:numCache>
                <c:formatCode>0_ ;[Red]\-0\ </c:formatCode>
                <c:ptCount val="4"/>
                <c:pt idx="0">
                  <c:v>-0.2</c:v>
                </c:pt>
                <c:pt idx="1">
                  <c:v>4.5999999999999996</c:v>
                </c:pt>
                <c:pt idx="2">
                  <c:v>-3.5999999999999996</c:v>
                </c:pt>
                <c:pt idx="3">
                  <c:v>2.6</c:v>
                </c:pt>
              </c:numCache>
            </c:numRef>
          </c:val>
          <c:extLst>
            <c:ext xmlns:c16="http://schemas.microsoft.com/office/drawing/2014/chart" uri="{C3380CC4-5D6E-409C-BE32-E72D297353CC}">
              <c16:uniqueId val="{00000003-DC37-4103-9454-12B2775F24E9}"/>
            </c:ext>
          </c:extLst>
        </c:ser>
        <c:ser>
          <c:idx val="2"/>
          <c:order val="2"/>
          <c:tx>
            <c:strRef>
              <c:f>'過去５か年との比較（学生・生徒等）内訳'!$AU$74</c:f>
              <c:strCache>
                <c:ptCount val="1"/>
                <c:pt idx="0">
                  <c:v>経済・生活問題</c:v>
                </c:pt>
              </c:strCache>
            </c:strRef>
          </c:tx>
          <c:spPr>
            <a:pattFill prst="smCheck">
              <a:fgClr>
                <a:schemeClr val="accent3"/>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DC37-4103-9454-12B2775F24E9}"/>
                </c:ext>
              </c:extLst>
            </c:dLbl>
            <c:dLbl>
              <c:idx val="1"/>
              <c:delete val="1"/>
              <c:extLst>
                <c:ext xmlns:c15="http://schemas.microsoft.com/office/drawing/2012/chart" uri="{CE6537A1-D6FC-4f65-9D91-7224C49458BB}"/>
                <c:ext xmlns:c16="http://schemas.microsoft.com/office/drawing/2014/chart" uri="{C3380CC4-5D6E-409C-BE32-E72D297353CC}">
                  <c16:uniqueId val="{00000005-DC37-4103-9454-12B2775F24E9}"/>
                </c:ext>
              </c:extLst>
            </c:dLbl>
            <c:dLbl>
              <c:idx val="3"/>
              <c:delete val="1"/>
              <c:extLst>
                <c:ext xmlns:c15="http://schemas.microsoft.com/office/drawing/2012/chart" uri="{CE6537A1-D6FC-4f65-9D91-7224C49458BB}"/>
                <c:ext xmlns:c16="http://schemas.microsoft.com/office/drawing/2014/chart" uri="{C3380CC4-5D6E-409C-BE32-E72D297353CC}">
                  <c16:uniqueId val="{00000006-DC37-4103-9454-12B2775F24E9}"/>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'過去５か年との比較（学生・生徒等）内訳'!$AV$70:$AY$70</c:f>
              <c:strCache>
                <c:ptCount val="4"/>
                <c:pt idx="0">
                  <c:v>中学生</c:v>
                </c:pt>
                <c:pt idx="1">
                  <c:v>高校生</c:v>
                </c:pt>
                <c:pt idx="2">
                  <c:v>大学生</c:v>
                </c:pt>
                <c:pt idx="3">
                  <c:v>専修学校生等</c:v>
                </c:pt>
              </c:strCache>
            </c:strRef>
          </c:cat>
          <c:val>
            <c:numRef>
              <c:f>'過去５か年との比較（学生・生徒等）内訳'!$AV$74:$AY$74</c:f>
              <c:numCache>
                <c:formatCode>0_ ;[Red]\-0\ </c:formatCode>
                <c:ptCount val="4"/>
                <c:pt idx="0">
                  <c:v>0</c:v>
                </c:pt>
                <c:pt idx="1">
                  <c:v>0</c:v>
                </c:pt>
                <c:pt idx="2">
                  <c:v>-1.7999999999999998</c:v>
                </c:pt>
                <c:pt idx="3">
                  <c:v>0</c:v>
                </c:pt>
              </c:numCache>
            </c:numRef>
          </c:val>
          <c:extLst>
            <c:ext xmlns:c16="http://schemas.microsoft.com/office/drawing/2014/chart" uri="{C3380CC4-5D6E-409C-BE32-E72D297353CC}">
              <c16:uniqueId val="{00000007-DC37-4103-9454-12B2775F24E9}"/>
            </c:ext>
          </c:extLst>
        </c:ser>
        <c:ser>
          <c:idx val="3"/>
          <c:order val="3"/>
          <c:tx>
            <c:strRef>
              <c:f>'過去５か年との比較（学生・生徒等）内訳'!$AU$75</c:f>
              <c:strCache>
                <c:ptCount val="1"/>
                <c:pt idx="0">
                  <c:v>勤務問題</c:v>
                </c:pt>
              </c:strCache>
            </c:strRef>
          </c:tx>
          <c:spPr>
            <a:pattFill prst="dkUpDiag">
              <a:fgClr>
                <a:schemeClr val="accent4"/>
              </a:fgClr>
              <a:bgClr>
                <a:schemeClr val="bg1"/>
              </a:bgClr>
            </a:pattFill>
            <a:ln>
              <a:noFill/>
            </a:ln>
            <a:effectLst/>
          </c:spPr>
          <c:invertIfNegative val="0"/>
          <c:cat>
            <c:strRef>
              <c:f>'過去５か年との比較（学生・生徒等）内訳'!$AV$70:$AY$70</c:f>
              <c:strCache>
                <c:ptCount val="4"/>
                <c:pt idx="0">
                  <c:v>中学生</c:v>
                </c:pt>
                <c:pt idx="1">
                  <c:v>高校生</c:v>
                </c:pt>
                <c:pt idx="2">
                  <c:v>大学生</c:v>
                </c:pt>
                <c:pt idx="3">
                  <c:v>専修学校生等</c:v>
                </c:pt>
              </c:strCache>
            </c:strRef>
          </c:cat>
          <c:val>
            <c:numRef>
              <c:f>'過去５か年との比較（学生・生徒等）内訳'!$AV$75:$AY$75</c:f>
              <c:numCache>
                <c:formatCode>0_ ;[Red]\-0\ </c:formatCode>
                <c:ptCount val="4"/>
                <c:pt idx="0">
                  <c:v>0</c:v>
                </c:pt>
                <c:pt idx="1">
                  <c:v>0</c:v>
                </c:pt>
                <c:pt idx="2">
                  <c:v>-0.2</c:v>
                </c:pt>
                <c:pt idx="3">
                  <c:v>-0.2</c:v>
                </c:pt>
              </c:numCache>
            </c:numRef>
          </c:val>
          <c:extLst>
            <c:ext xmlns:c16="http://schemas.microsoft.com/office/drawing/2014/chart" uri="{C3380CC4-5D6E-409C-BE32-E72D297353CC}">
              <c16:uniqueId val="{00000008-DC37-4103-9454-12B2775F24E9}"/>
            </c:ext>
          </c:extLst>
        </c:ser>
        <c:ser>
          <c:idx val="4"/>
          <c:order val="4"/>
          <c:tx>
            <c:strRef>
              <c:f>'過去５か年との比較（学生・生徒等）内訳'!$AU$76</c:f>
              <c:strCache>
                <c:ptCount val="1"/>
                <c:pt idx="0">
                  <c:v>男女問題</c:v>
                </c:pt>
              </c:strCache>
            </c:strRef>
          </c:tx>
          <c:spPr>
            <a:pattFill prst="zigZag">
              <a:fgClr>
                <a:schemeClr val="accent5"/>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DC37-4103-9454-12B2775F24E9}"/>
                </c:ext>
              </c:extLst>
            </c:dLbl>
            <c:dLbl>
              <c:idx val="1"/>
              <c:delete val="1"/>
              <c:extLst>
                <c:ext xmlns:c15="http://schemas.microsoft.com/office/drawing/2012/chart" uri="{CE6537A1-D6FC-4f65-9D91-7224C49458BB}"/>
                <c:ext xmlns:c16="http://schemas.microsoft.com/office/drawing/2014/chart" uri="{C3380CC4-5D6E-409C-BE32-E72D297353CC}">
                  <c16:uniqueId val="{0000000A-DC37-4103-9454-12B2775F24E9}"/>
                </c:ext>
              </c:extLst>
            </c:dLbl>
            <c:dLbl>
              <c:idx val="2"/>
              <c:delete val="1"/>
              <c:extLst>
                <c:ext xmlns:c15="http://schemas.microsoft.com/office/drawing/2012/chart" uri="{CE6537A1-D6FC-4f65-9D91-7224C49458BB}"/>
                <c:ext xmlns:c16="http://schemas.microsoft.com/office/drawing/2014/chart" uri="{C3380CC4-5D6E-409C-BE32-E72D297353CC}">
                  <c16:uniqueId val="{0000000B-DC37-4103-9454-12B2775F24E9}"/>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'過去５か年との比較（学生・生徒等）内訳'!$AV$70:$AY$70</c:f>
              <c:strCache>
                <c:ptCount val="4"/>
                <c:pt idx="0">
                  <c:v>中学生</c:v>
                </c:pt>
                <c:pt idx="1">
                  <c:v>高校生</c:v>
                </c:pt>
                <c:pt idx="2">
                  <c:v>大学生</c:v>
                </c:pt>
                <c:pt idx="3">
                  <c:v>専修学校生等</c:v>
                </c:pt>
              </c:strCache>
            </c:strRef>
          </c:cat>
          <c:val>
            <c:numRef>
              <c:f>'過去５か年との比較（学生・生徒等）内訳'!$AV$76:$AY$76</c:f>
              <c:numCache>
                <c:formatCode>0_ ;[Red]\-0\ </c:formatCode>
                <c:ptCount val="4"/>
                <c:pt idx="0">
                  <c:v>-0.2</c:v>
                </c:pt>
                <c:pt idx="1">
                  <c:v>0.4</c:v>
                </c:pt>
                <c:pt idx="2">
                  <c:v>0.39999999999999991</c:v>
                </c:pt>
                <c:pt idx="3">
                  <c:v>0.6</c:v>
                </c:pt>
              </c:numCache>
            </c:numRef>
          </c:val>
          <c:extLst>
            <c:ext xmlns:c16="http://schemas.microsoft.com/office/drawing/2014/chart" uri="{C3380CC4-5D6E-409C-BE32-E72D297353CC}">
              <c16:uniqueId val="{0000000C-DC37-4103-9454-12B2775F24E9}"/>
            </c:ext>
          </c:extLst>
        </c:ser>
        <c:ser>
          <c:idx val="5"/>
          <c:order val="5"/>
          <c:tx>
            <c:strRef>
              <c:f>'過去５か年との比較（学生・生徒等）内訳'!$AU$77</c:f>
              <c:strCache>
                <c:ptCount val="1"/>
                <c:pt idx="0">
                  <c:v>学校問題</c:v>
                </c:pt>
              </c:strCache>
            </c:strRef>
          </c:tx>
          <c:spPr>
            <a:pattFill prst="narVert">
              <a:fgClr>
                <a:schemeClr val="accent6"/>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D-DC37-4103-9454-12B2775F24E9}"/>
                </c:ext>
              </c:extLst>
            </c:dLbl>
            <c:dLbl>
              <c:idx val="3"/>
              <c:delete val="1"/>
              <c:extLst>
                <c:ext xmlns:c15="http://schemas.microsoft.com/office/drawing/2012/chart" uri="{CE6537A1-D6FC-4f65-9D91-7224C49458BB}"/>
                <c:ext xmlns:c16="http://schemas.microsoft.com/office/drawing/2014/chart" uri="{C3380CC4-5D6E-409C-BE32-E72D297353CC}">
                  <c16:uniqueId val="{0000000E-DC37-4103-9454-12B2775F24E9}"/>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'過去５か年との比較（学生・生徒等）内訳'!$AV$70:$AY$70</c:f>
              <c:strCache>
                <c:ptCount val="4"/>
                <c:pt idx="0">
                  <c:v>中学生</c:v>
                </c:pt>
                <c:pt idx="1">
                  <c:v>高校生</c:v>
                </c:pt>
                <c:pt idx="2">
                  <c:v>大学生</c:v>
                </c:pt>
                <c:pt idx="3">
                  <c:v>専修学校生等</c:v>
                </c:pt>
              </c:strCache>
            </c:strRef>
          </c:cat>
          <c:val>
            <c:numRef>
              <c:f>'過去５か年との比較（学生・生徒等）内訳'!$AV$77:$AY$77</c:f>
              <c:numCache>
                <c:formatCode>0_ ;[Red]\-0\ </c:formatCode>
                <c:ptCount val="4"/>
                <c:pt idx="0">
                  <c:v>0</c:v>
                </c:pt>
                <c:pt idx="1">
                  <c:v>2.4000000000000004</c:v>
                </c:pt>
                <c:pt idx="2">
                  <c:v>-1</c:v>
                </c:pt>
                <c:pt idx="3">
                  <c:v>0.19999999999999996</c:v>
                </c:pt>
              </c:numCache>
            </c:numRef>
          </c:val>
          <c:extLst>
            <c:ext xmlns:c16="http://schemas.microsoft.com/office/drawing/2014/chart" uri="{C3380CC4-5D6E-409C-BE32-E72D297353CC}">
              <c16:uniqueId val="{0000000F-DC37-4103-9454-12B2775F24E9}"/>
            </c:ext>
          </c:extLst>
        </c:ser>
        <c:ser>
          <c:idx val="6"/>
          <c:order val="6"/>
          <c:tx>
            <c:strRef>
              <c:f>'過去５か年との比較（学生・生徒等）内訳'!$AU$78</c:f>
              <c:strCache>
                <c:ptCount val="1"/>
                <c:pt idx="0">
                  <c:v>その他</c:v>
                </c:pt>
              </c:strCache>
            </c:strRef>
          </c:tx>
          <c:spPr>
            <a:pattFill prst="narHorz">
              <a:fgClr>
                <a:schemeClr val="accent2">
                  <a:lumMod val="50000"/>
                </a:schemeClr>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0-DC37-4103-9454-12B2775F24E9}"/>
                </c:ext>
              </c:extLst>
            </c:dLbl>
            <c:dLbl>
              <c:idx val="3"/>
              <c:delete val="1"/>
              <c:extLst>
                <c:ext xmlns:c15="http://schemas.microsoft.com/office/drawing/2012/chart" uri="{CE6537A1-D6FC-4f65-9D91-7224C49458BB}"/>
                <c:ext xmlns:c16="http://schemas.microsoft.com/office/drawing/2014/chart" uri="{C3380CC4-5D6E-409C-BE32-E72D297353CC}">
                  <c16:uniqueId val="{00000011-DC37-4103-9454-12B2775F24E9}"/>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'過去５か年との比較（学生・生徒等）内訳'!$AV$70:$AY$70</c:f>
              <c:strCache>
                <c:ptCount val="4"/>
                <c:pt idx="0">
                  <c:v>中学生</c:v>
                </c:pt>
                <c:pt idx="1">
                  <c:v>高校生</c:v>
                </c:pt>
                <c:pt idx="2">
                  <c:v>大学生</c:v>
                </c:pt>
                <c:pt idx="3">
                  <c:v>専修学校生等</c:v>
                </c:pt>
              </c:strCache>
            </c:strRef>
          </c:cat>
          <c:val>
            <c:numRef>
              <c:f>'過去５か年との比較（学生・生徒等）内訳'!$AV$78:$AY$78</c:f>
              <c:numCache>
                <c:formatCode>0_ ;[Red]\-0\ </c:formatCode>
                <c:ptCount val="4"/>
                <c:pt idx="0">
                  <c:v>-0.2</c:v>
                </c:pt>
                <c:pt idx="1">
                  <c:v>1.4</c:v>
                </c:pt>
                <c:pt idx="2">
                  <c:v>2</c:v>
                </c:pt>
                <c:pt idx="3">
                  <c:v>0.19999999999999996</c:v>
                </c:pt>
              </c:numCache>
            </c:numRef>
          </c:val>
          <c:extLst>
            <c:ext xmlns:c16="http://schemas.microsoft.com/office/drawing/2014/chart" uri="{C3380CC4-5D6E-409C-BE32-E72D297353CC}">
              <c16:uniqueId val="{00000012-DC37-4103-9454-12B2775F24E9}"/>
            </c:ext>
          </c:extLst>
        </c:ser>
        <c:dLbls>
          <c:showLegendKey val="0"/>
          <c:showVal val="0"/>
          <c:showCatName val="0"/>
          <c:showSerName val="0"/>
          <c:showPercent val="0"/>
          <c:showBubbleSize val="0"/>
        </c:dLbls>
        <c:gapWidth val="150"/>
        <c:overlap val="100"/>
        <c:axId val="688415968"/>
        <c:axId val="688414720"/>
      </c:barChart>
      <c:catAx>
        <c:axId val="688415968"/>
        <c:scaling>
          <c:orientation val="minMax"/>
        </c:scaling>
        <c:delete val="1"/>
        <c:axPos val="b"/>
        <c:numFmt formatCode="General" sourceLinked="1"/>
        <c:majorTickMark val="none"/>
        <c:minorTickMark val="none"/>
        <c:tickLblPos val="nextTo"/>
        <c:crossAx val="688414720"/>
        <c:crosses val="autoZero"/>
        <c:auto val="1"/>
        <c:lblAlgn val="ctr"/>
        <c:lblOffset val="100"/>
        <c:noMultiLvlLbl val="0"/>
      </c:catAx>
      <c:valAx>
        <c:axId val="688414720"/>
        <c:scaling>
          <c:orientation val="minMax"/>
        </c:scaling>
        <c:delete val="0"/>
        <c:axPos val="l"/>
        <c:majorGridlines>
          <c:spPr>
            <a:ln w="9525" cap="flat" cmpd="sng" algn="ctr">
              <a:solidFill>
                <a:schemeClr val="tx1">
                  <a:lumMod val="15000"/>
                  <a:lumOff val="85000"/>
                </a:schemeClr>
              </a:solidFill>
              <a:round/>
            </a:ln>
            <a:effectLst/>
          </c:spPr>
        </c:majorGridlines>
        <c:numFmt formatCode="0_ ;[Red]\-0\ "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688415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r>
              <a:rPr lang="ja-JP" altLang="en-US" sz="1000" dirty="0">
                <a:latin typeface="ＭＳ Ｐゴシック" panose="020B0600070205080204" pitchFamily="50" charset="-128"/>
                <a:ea typeface="ＭＳ Ｐゴシック" panose="020B0600070205080204" pitchFamily="50" charset="-128"/>
              </a:rPr>
              <a:t>学生・生徒等（女性） 項目別</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barChart>
        <c:barDir val="col"/>
        <c:grouping val="stacked"/>
        <c:varyColors val="0"/>
        <c:ser>
          <c:idx val="0"/>
          <c:order val="0"/>
          <c:tx>
            <c:strRef>
              <c:f>'過去５か年との比較（学生・生徒等）内訳'!$AU$132</c:f>
              <c:strCache>
                <c:ptCount val="1"/>
                <c:pt idx="0">
                  <c:v>家庭問題</c:v>
                </c:pt>
              </c:strCache>
            </c:strRef>
          </c:tx>
          <c:spPr>
            <a:solidFill>
              <a:schemeClr val="accent1">
                <a:lumMod val="60000"/>
                <a:lumOff val="40000"/>
              </a:schemeClr>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03E9-45C9-B7F8-044DFD80564C}"/>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'過去５か年との比較（学生・生徒等）内訳'!$AV$130:$AY$130</c:f>
              <c:strCache>
                <c:ptCount val="4"/>
                <c:pt idx="0">
                  <c:v>中学生</c:v>
                </c:pt>
                <c:pt idx="1">
                  <c:v>高校生</c:v>
                </c:pt>
                <c:pt idx="2">
                  <c:v>大学生</c:v>
                </c:pt>
                <c:pt idx="3">
                  <c:v>専修学校生等</c:v>
                </c:pt>
              </c:strCache>
            </c:strRef>
          </c:cat>
          <c:val>
            <c:numRef>
              <c:f>'過去５か年との比較（学生・生徒等）内訳'!$AV$132:$AY$132</c:f>
              <c:numCache>
                <c:formatCode>0_ ;[Red]\-0\ </c:formatCode>
                <c:ptCount val="4"/>
                <c:pt idx="0">
                  <c:v>-0.6</c:v>
                </c:pt>
                <c:pt idx="1">
                  <c:v>1.8</c:v>
                </c:pt>
                <c:pt idx="2">
                  <c:v>-0.19999999999999996</c:v>
                </c:pt>
                <c:pt idx="3">
                  <c:v>1</c:v>
                </c:pt>
              </c:numCache>
            </c:numRef>
          </c:val>
          <c:extLst>
            <c:ext xmlns:c16="http://schemas.microsoft.com/office/drawing/2014/chart" uri="{C3380CC4-5D6E-409C-BE32-E72D297353CC}">
              <c16:uniqueId val="{00000001-03E9-45C9-B7F8-044DFD80564C}"/>
            </c:ext>
          </c:extLst>
        </c:ser>
        <c:ser>
          <c:idx val="1"/>
          <c:order val="1"/>
          <c:tx>
            <c:strRef>
              <c:f>'過去５か年との比較（学生・生徒等）内訳'!$AU$133</c:f>
              <c:strCache>
                <c:ptCount val="1"/>
                <c:pt idx="0">
                  <c:v>健康問題</c:v>
                </c:pt>
              </c:strCache>
            </c:strRef>
          </c:tx>
          <c:spPr>
            <a:pattFill prst="smGrid">
              <a:fgClr>
                <a:schemeClr val="accent2"/>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'過去５か年との比較（学生・生徒等）内訳'!$AV$130:$AY$130</c:f>
              <c:strCache>
                <c:ptCount val="4"/>
                <c:pt idx="0">
                  <c:v>中学生</c:v>
                </c:pt>
                <c:pt idx="1">
                  <c:v>高校生</c:v>
                </c:pt>
                <c:pt idx="2">
                  <c:v>大学生</c:v>
                </c:pt>
                <c:pt idx="3">
                  <c:v>専修学校生等</c:v>
                </c:pt>
              </c:strCache>
            </c:strRef>
          </c:cat>
          <c:val>
            <c:numRef>
              <c:f>'過去５か年との比較（学生・生徒等）内訳'!$AV$133:$AY$133</c:f>
              <c:numCache>
                <c:formatCode>0_ ;[Red]\-0\ </c:formatCode>
                <c:ptCount val="4"/>
                <c:pt idx="0">
                  <c:v>1</c:v>
                </c:pt>
                <c:pt idx="1">
                  <c:v>1.2</c:v>
                </c:pt>
                <c:pt idx="2">
                  <c:v>1.7999999999999998</c:v>
                </c:pt>
                <c:pt idx="3">
                  <c:v>3.4</c:v>
                </c:pt>
              </c:numCache>
            </c:numRef>
          </c:val>
          <c:extLst>
            <c:ext xmlns:c16="http://schemas.microsoft.com/office/drawing/2014/chart" uri="{C3380CC4-5D6E-409C-BE32-E72D297353CC}">
              <c16:uniqueId val="{00000002-03E9-45C9-B7F8-044DFD80564C}"/>
            </c:ext>
          </c:extLst>
        </c:ser>
        <c:ser>
          <c:idx val="2"/>
          <c:order val="2"/>
          <c:tx>
            <c:strRef>
              <c:f>'過去５か年との比較（学生・生徒等）内訳'!$AU$134</c:f>
              <c:strCache>
                <c:ptCount val="1"/>
                <c:pt idx="0">
                  <c:v>経済・生活問題</c:v>
                </c:pt>
              </c:strCache>
            </c:strRef>
          </c:tx>
          <c:spPr>
            <a:pattFill prst="smCheck">
              <a:fgClr>
                <a:schemeClr val="accent3"/>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03E9-45C9-B7F8-044DFD80564C}"/>
                </c:ext>
              </c:extLst>
            </c:dLbl>
            <c:dLbl>
              <c:idx val="1"/>
              <c:delete val="1"/>
              <c:extLst>
                <c:ext xmlns:c15="http://schemas.microsoft.com/office/drawing/2012/chart" uri="{CE6537A1-D6FC-4f65-9D91-7224C49458BB}"/>
                <c:ext xmlns:c16="http://schemas.microsoft.com/office/drawing/2014/chart" uri="{C3380CC4-5D6E-409C-BE32-E72D297353CC}">
                  <c16:uniqueId val="{00000004-03E9-45C9-B7F8-044DFD80564C}"/>
                </c:ext>
              </c:extLst>
            </c:dLbl>
            <c:dLbl>
              <c:idx val="3"/>
              <c:delete val="1"/>
              <c:extLst>
                <c:ext xmlns:c15="http://schemas.microsoft.com/office/drawing/2012/chart" uri="{CE6537A1-D6FC-4f65-9D91-7224C49458BB}"/>
                <c:ext xmlns:c16="http://schemas.microsoft.com/office/drawing/2014/chart" uri="{C3380CC4-5D6E-409C-BE32-E72D297353CC}">
                  <c16:uniqueId val="{00000005-03E9-45C9-B7F8-044DFD80564C}"/>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'過去５か年との比較（学生・生徒等）内訳'!$AV$130:$AY$130</c:f>
              <c:strCache>
                <c:ptCount val="4"/>
                <c:pt idx="0">
                  <c:v>中学生</c:v>
                </c:pt>
                <c:pt idx="1">
                  <c:v>高校生</c:v>
                </c:pt>
                <c:pt idx="2">
                  <c:v>大学生</c:v>
                </c:pt>
                <c:pt idx="3">
                  <c:v>専修学校生等</c:v>
                </c:pt>
              </c:strCache>
            </c:strRef>
          </c:cat>
          <c:val>
            <c:numRef>
              <c:f>'過去５か年との比較（学生・生徒等）内訳'!$AV$134:$AY$134</c:f>
              <c:numCache>
                <c:formatCode>0_ ;[Red]\-0\ </c:formatCode>
                <c:ptCount val="4"/>
                <c:pt idx="0">
                  <c:v>0</c:v>
                </c:pt>
                <c:pt idx="1">
                  <c:v>0</c:v>
                </c:pt>
                <c:pt idx="2">
                  <c:v>-0.6</c:v>
                </c:pt>
                <c:pt idx="3">
                  <c:v>-0.4</c:v>
                </c:pt>
              </c:numCache>
            </c:numRef>
          </c:val>
          <c:extLst>
            <c:ext xmlns:c16="http://schemas.microsoft.com/office/drawing/2014/chart" uri="{C3380CC4-5D6E-409C-BE32-E72D297353CC}">
              <c16:uniqueId val="{00000006-03E9-45C9-B7F8-044DFD80564C}"/>
            </c:ext>
          </c:extLst>
        </c:ser>
        <c:ser>
          <c:idx val="3"/>
          <c:order val="3"/>
          <c:tx>
            <c:strRef>
              <c:f>'過去５か年との比較（学生・生徒等）内訳'!$AU$135</c:f>
              <c:strCache>
                <c:ptCount val="1"/>
                <c:pt idx="0">
                  <c:v>勤務問題</c:v>
                </c:pt>
              </c:strCache>
            </c:strRef>
          </c:tx>
          <c:spPr>
            <a:pattFill prst="dkUpDiag">
              <a:fgClr>
                <a:schemeClr val="accent4"/>
              </a:fgClr>
              <a:bgClr>
                <a:schemeClr val="bg1"/>
              </a:bgClr>
            </a:pattFill>
            <a:ln>
              <a:noFill/>
            </a:ln>
            <a:effectLst/>
          </c:spPr>
          <c:invertIfNegative val="0"/>
          <c:cat>
            <c:strRef>
              <c:f>'過去５か年との比較（学生・生徒等）内訳'!$AV$130:$AY$130</c:f>
              <c:strCache>
                <c:ptCount val="4"/>
                <c:pt idx="0">
                  <c:v>中学生</c:v>
                </c:pt>
                <c:pt idx="1">
                  <c:v>高校生</c:v>
                </c:pt>
                <c:pt idx="2">
                  <c:v>大学生</c:v>
                </c:pt>
                <c:pt idx="3">
                  <c:v>専修学校生等</c:v>
                </c:pt>
              </c:strCache>
            </c:strRef>
          </c:cat>
          <c:val>
            <c:numRef>
              <c:f>'過去５か年との比較（学生・生徒等）内訳'!$AV$135:$AY$135</c:f>
              <c:numCache>
                <c:formatCode>0_ ;[Red]\-0\ </c:formatCode>
                <c:ptCount val="4"/>
                <c:pt idx="0">
                  <c:v>0</c:v>
                </c:pt>
                <c:pt idx="1">
                  <c:v>0</c:v>
                </c:pt>
                <c:pt idx="2">
                  <c:v>0</c:v>
                </c:pt>
                <c:pt idx="3">
                  <c:v>0</c:v>
                </c:pt>
              </c:numCache>
            </c:numRef>
          </c:val>
          <c:extLst>
            <c:ext xmlns:c16="http://schemas.microsoft.com/office/drawing/2014/chart" uri="{C3380CC4-5D6E-409C-BE32-E72D297353CC}">
              <c16:uniqueId val="{00000007-03E9-45C9-B7F8-044DFD80564C}"/>
            </c:ext>
          </c:extLst>
        </c:ser>
        <c:ser>
          <c:idx val="4"/>
          <c:order val="4"/>
          <c:tx>
            <c:strRef>
              <c:f>'過去５か年との比較（学生・生徒等）内訳'!$AU$136</c:f>
              <c:strCache>
                <c:ptCount val="1"/>
                <c:pt idx="0">
                  <c:v>男女問題</c:v>
                </c:pt>
              </c:strCache>
            </c:strRef>
          </c:tx>
          <c:spPr>
            <a:pattFill prst="zigZag">
              <a:fgClr>
                <a:schemeClr val="accent5"/>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03E9-45C9-B7F8-044DFD80564C}"/>
                </c:ext>
              </c:extLst>
            </c:dLbl>
            <c:dLbl>
              <c:idx val="2"/>
              <c:delete val="1"/>
              <c:extLst>
                <c:ext xmlns:c15="http://schemas.microsoft.com/office/drawing/2012/chart" uri="{CE6537A1-D6FC-4f65-9D91-7224C49458BB}"/>
                <c:ext xmlns:c16="http://schemas.microsoft.com/office/drawing/2014/chart" uri="{C3380CC4-5D6E-409C-BE32-E72D297353CC}">
                  <c16:uniqueId val="{00000009-03E9-45C9-B7F8-044DFD80564C}"/>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'過去５か年との比較（学生・生徒等）内訳'!$AV$130:$AY$130</c:f>
              <c:strCache>
                <c:ptCount val="4"/>
                <c:pt idx="0">
                  <c:v>中学生</c:v>
                </c:pt>
                <c:pt idx="1">
                  <c:v>高校生</c:v>
                </c:pt>
                <c:pt idx="2">
                  <c:v>大学生</c:v>
                </c:pt>
                <c:pt idx="3">
                  <c:v>専修学校生等</c:v>
                </c:pt>
              </c:strCache>
            </c:strRef>
          </c:cat>
          <c:val>
            <c:numRef>
              <c:f>'過去５か年との比較（学生・生徒等）内訳'!$AV$136:$AY$136</c:f>
              <c:numCache>
                <c:formatCode>0_ ;[Red]\-0\ </c:formatCode>
                <c:ptCount val="4"/>
                <c:pt idx="0">
                  <c:v>0</c:v>
                </c:pt>
                <c:pt idx="1">
                  <c:v>1.4</c:v>
                </c:pt>
                <c:pt idx="2">
                  <c:v>-0.39999999999999991</c:v>
                </c:pt>
                <c:pt idx="3">
                  <c:v>0.6</c:v>
                </c:pt>
              </c:numCache>
            </c:numRef>
          </c:val>
          <c:extLst>
            <c:ext xmlns:c16="http://schemas.microsoft.com/office/drawing/2014/chart" uri="{C3380CC4-5D6E-409C-BE32-E72D297353CC}">
              <c16:uniqueId val="{0000000A-03E9-45C9-B7F8-044DFD80564C}"/>
            </c:ext>
          </c:extLst>
        </c:ser>
        <c:ser>
          <c:idx val="5"/>
          <c:order val="5"/>
          <c:tx>
            <c:strRef>
              <c:f>'過去５か年との比較（学生・生徒等）内訳'!$AU$137</c:f>
              <c:strCache>
                <c:ptCount val="1"/>
                <c:pt idx="0">
                  <c:v>学校問題</c:v>
                </c:pt>
              </c:strCache>
            </c:strRef>
          </c:tx>
          <c:spPr>
            <a:pattFill prst="narVert">
              <a:fgClr>
                <a:schemeClr val="accent6"/>
              </a:fgClr>
              <a:bgClr>
                <a:schemeClr val="bg1"/>
              </a:bgClr>
            </a:patt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B-03E9-45C9-B7F8-044DFD80564C}"/>
                </c:ext>
              </c:extLst>
            </c:dLbl>
            <c:dLbl>
              <c:idx val="3"/>
              <c:delete val="1"/>
              <c:extLst>
                <c:ext xmlns:c15="http://schemas.microsoft.com/office/drawing/2012/chart" uri="{CE6537A1-D6FC-4f65-9D91-7224C49458BB}"/>
                <c:ext xmlns:c16="http://schemas.microsoft.com/office/drawing/2014/chart" uri="{C3380CC4-5D6E-409C-BE32-E72D297353CC}">
                  <c16:uniqueId val="{0000000C-03E9-45C9-B7F8-044DFD80564C}"/>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'過去５か年との比較（学生・生徒等）内訳'!$AV$130:$AY$130</c:f>
              <c:strCache>
                <c:ptCount val="4"/>
                <c:pt idx="0">
                  <c:v>中学生</c:v>
                </c:pt>
                <c:pt idx="1">
                  <c:v>高校生</c:v>
                </c:pt>
                <c:pt idx="2">
                  <c:v>大学生</c:v>
                </c:pt>
                <c:pt idx="3">
                  <c:v>専修学校生等</c:v>
                </c:pt>
              </c:strCache>
            </c:strRef>
          </c:cat>
          <c:val>
            <c:numRef>
              <c:f>'過去５か年との比較（学生・生徒等）内訳'!$AV$137:$AY$137</c:f>
              <c:numCache>
                <c:formatCode>0_ ;[Red]\-0\ </c:formatCode>
                <c:ptCount val="4"/>
                <c:pt idx="0">
                  <c:v>1.6</c:v>
                </c:pt>
                <c:pt idx="1">
                  <c:v>4.4000000000000004</c:v>
                </c:pt>
                <c:pt idx="2">
                  <c:v>-0.39999999999999991</c:v>
                </c:pt>
                <c:pt idx="3">
                  <c:v>0</c:v>
                </c:pt>
              </c:numCache>
            </c:numRef>
          </c:val>
          <c:extLst>
            <c:ext xmlns:c16="http://schemas.microsoft.com/office/drawing/2014/chart" uri="{C3380CC4-5D6E-409C-BE32-E72D297353CC}">
              <c16:uniqueId val="{0000000D-03E9-45C9-B7F8-044DFD80564C}"/>
            </c:ext>
          </c:extLst>
        </c:ser>
        <c:ser>
          <c:idx val="6"/>
          <c:order val="6"/>
          <c:tx>
            <c:strRef>
              <c:f>'過去５か年との比較（学生・生徒等）内訳'!$AU$138</c:f>
              <c:strCache>
                <c:ptCount val="1"/>
                <c:pt idx="0">
                  <c:v>その他</c:v>
                </c:pt>
              </c:strCache>
            </c:strRef>
          </c:tx>
          <c:spPr>
            <a:pattFill prst="narHorz">
              <a:fgClr>
                <a:schemeClr val="accent2">
                  <a:lumMod val="50000"/>
                </a:schemeClr>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E-03E9-45C9-B7F8-044DFD80564C}"/>
                </c:ext>
              </c:extLst>
            </c:dLbl>
            <c:dLbl>
              <c:idx val="2"/>
              <c:delete val="1"/>
              <c:extLst>
                <c:ext xmlns:c15="http://schemas.microsoft.com/office/drawing/2012/chart" uri="{CE6537A1-D6FC-4f65-9D91-7224C49458BB}"/>
                <c:ext xmlns:c16="http://schemas.microsoft.com/office/drawing/2014/chart" uri="{C3380CC4-5D6E-409C-BE32-E72D297353CC}">
                  <c16:uniqueId val="{0000000F-03E9-45C9-B7F8-044DFD80564C}"/>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'過去５か年との比較（学生・生徒等）内訳'!$AV$130:$AY$130</c:f>
              <c:strCache>
                <c:ptCount val="4"/>
                <c:pt idx="0">
                  <c:v>中学生</c:v>
                </c:pt>
                <c:pt idx="1">
                  <c:v>高校生</c:v>
                </c:pt>
                <c:pt idx="2">
                  <c:v>大学生</c:v>
                </c:pt>
                <c:pt idx="3">
                  <c:v>専修学校生等</c:v>
                </c:pt>
              </c:strCache>
            </c:strRef>
          </c:cat>
          <c:val>
            <c:numRef>
              <c:f>'過去５か年との比較（学生・生徒等）内訳'!$AV$138:$AY$138</c:f>
              <c:numCache>
                <c:formatCode>0_ ;[Red]\-0\ </c:formatCode>
                <c:ptCount val="4"/>
                <c:pt idx="0">
                  <c:v>-0.2</c:v>
                </c:pt>
                <c:pt idx="1">
                  <c:v>1</c:v>
                </c:pt>
                <c:pt idx="2">
                  <c:v>-0.2</c:v>
                </c:pt>
                <c:pt idx="3">
                  <c:v>1</c:v>
                </c:pt>
              </c:numCache>
            </c:numRef>
          </c:val>
          <c:extLst>
            <c:ext xmlns:c16="http://schemas.microsoft.com/office/drawing/2014/chart" uri="{C3380CC4-5D6E-409C-BE32-E72D297353CC}">
              <c16:uniqueId val="{00000010-03E9-45C9-B7F8-044DFD80564C}"/>
            </c:ext>
          </c:extLst>
        </c:ser>
        <c:dLbls>
          <c:showLegendKey val="0"/>
          <c:showVal val="0"/>
          <c:showCatName val="0"/>
          <c:showSerName val="0"/>
          <c:showPercent val="0"/>
          <c:showBubbleSize val="0"/>
        </c:dLbls>
        <c:gapWidth val="150"/>
        <c:overlap val="100"/>
        <c:axId val="690143328"/>
        <c:axId val="690153728"/>
      </c:barChart>
      <c:catAx>
        <c:axId val="690143328"/>
        <c:scaling>
          <c:orientation val="minMax"/>
        </c:scaling>
        <c:delete val="1"/>
        <c:axPos val="b"/>
        <c:numFmt formatCode="General" sourceLinked="1"/>
        <c:majorTickMark val="none"/>
        <c:minorTickMark val="none"/>
        <c:tickLblPos val="nextTo"/>
        <c:crossAx val="690153728"/>
        <c:crosses val="autoZero"/>
        <c:auto val="1"/>
        <c:lblAlgn val="ctr"/>
        <c:lblOffset val="100"/>
        <c:noMultiLvlLbl val="0"/>
      </c:catAx>
      <c:valAx>
        <c:axId val="690153728"/>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0_ ;[Red]\-0\ "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69014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ja-JP" altLang="en-US" sz="2400" dirty="0"/>
              <a:t>職業別自殺者数　</a:t>
            </a:r>
            <a:r>
              <a:rPr lang="en-US" altLang="ja-JP" sz="2400" dirty="0"/>
              <a:t>【</a:t>
            </a:r>
            <a:r>
              <a:rPr lang="ja-JP" altLang="en-US" sz="2400" dirty="0"/>
              <a:t>大阪・男性</a:t>
            </a:r>
            <a:r>
              <a:rPr lang="en-US" altLang="ja-JP" sz="2400" dirty="0"/>
              <a:t>】</a:t>
            </a:r>
            <a:endParaRPr lang="ja-JP" sz="2400"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ja-JP"/>
        </a:p>
      </c:txPr>
    </c:title>
    <c:autoTitleDeleted val="0"/>
    <c:plotArea>
      <c:layout/>
      <c:barChart>
        <c:barDir val="col"/>
        <c:grouping val="stacked"/>
        <c:varyColors val="0"/>
        <c:ser>
          <c:idx val="0"/>
          <c:order val="0"/>
          <c:tx>
            <c:strRef>
              <c:f>グラフ作成用男性!$Q$30</c:f>
              <c:strCache>
                <c:ptCount val="1"/>
                <c:pt idx="0">
                  <c:v>自営業・家族従業者</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グラフ作成用男性!$P$43:$P$52</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グラフ作成用男性!$Q$43:$Q$52</c:f>
              <c:numCache>
                <c:formatCode>General</c:formatCode>
                <c:ptCount val="10"/>
                <c:pt idx="0">
                  <c:v>116</c:v>
                </c:pt>
                <c:pt idx="1">
                  <c:v>102</c:v>
                </c:pt>
                <c:pt idx="2">
                  <c:v>69</c:v>
                </c:pt>
                <c:pt idx="3">
                  <c:v>80</c:v>
                </c:pt>
                <c:pt idx="4">
                  <c:v>66</c:v>
                </c:pt>
                <c:pt idx="5">
                  <c:v>55</c:v>
                </c:pt>
                <c:pt idx="6">
                  <c:v>67</c:v>
                </c:pt>
                <c:pt idx="7">
                  <c:v>56</c:v>
                </c:pt>
                <c:pt idx="8">
                  <c:v>55</c:v>
                </c:pt>
                <c:pt idx="9">
                  <c:v>57</c:v>
                </c:pt>
              </c:numCache>
            </c:numRef>
          </c:val>
          <c:extLst>
            <c:ext xmlns:c16="http://schemas.microsoft.com/office/drawing/2014/chart" uri="{C3380CC4-5D6E-409C-BE32-E72D297353CC}">
              <c16:uniqueId val="{00000000-EF14-45C4-AC36-33D1E1FBC33B}"/>
            </c:ext>
          </c:extLst>
        </c:ser>
        <c:ser>
          <c:idx val="1"/>
          <c:order val="1"/>
          <c:tx>
            <c:strRef>
              <c:f>グラフ作成用男性!$R$30</c:f>
              <c:strCache>
                <c:ptCount val="1"/>
                <c:pt idx="0">
                  <c:v>被雇用・勤め人</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グラフ作成用男性!$P$43:$P$52</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グラフ作成用男性!$R$43:$R$52</c:f>
              <c:numCache>
                <c:formatCode>General</c:formatCode>
                <c:ptCount val="10"/>
                <c:pt idx="0">
                  <c:v>323</c:v>
                </c:pt>
                <c:pt idx="1">
                  <c:v>299</c:v>
                </c:pt>
                <c:pt idx="2">
                  <c:v>290</c:v>
                </c:pt>
                <c:pt idx="3">
                  <c:v>243</c:v>
                </c:pt>
                <c:pt idx="4">
                  <c:v>226</c:v>
                </c:pt>
                <c:pt idx="5">
                  <c:v>238</c:v>
                </c:pt>
                <c:pt idx="6">
                  <c:v>244</c:v>
                </c:pt>
                <c:pt idx="7">
                  <c:v>256</c:v>
                </c:pt>
                <c:pt idx="8">
                  <c:v>267</c:v>
                </c:pt>
                <c:pt idx="9">
                  <c:v>268</c:v>
                </c:pt>
              </c:numCache>
            </c:numRef>
          </c:val>
          <c:extLst>
            <c:ext xmlns:c16="http://schemas.microsoft.com/office/drawing/2014/chart" uri="{C3380CC4-5D6E-409C-BE32-E72D297353CC}">
              <c16:uniqueId val="{00000001-EF14-45C4-AC36-33D1E1FBC33B}"/>
            </c:ext>
          </c:extLst>
        </c:ser>
        <c:ser>
          <c:idx val="2"/>
          <c:order val="2"/>
          <c:tx>
            <c:strRef>
              <c:f>グラフ作成用男性!$S$30</c:f>
              <c:strCache>
                <c:ptCount val="1"/>
                <c:pt idx="0">
                  <c:v>学生・生徒等</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グラフ作成用男性!$P$43:$P$52</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グラフ作成用男性!$S$43:$S$52</c:f>
              <c:numCache>
                <c:formatCode>General</c:formatCode>
                <c:ptCount val="10"/>
                <c:pt idx="0">
                  <c:v>42</c:v>
                </c:pt>
                <c:pt idx="1">
                  <c:v>27</c:v>
                </c:pt>
                <c:pt idx="2">
                  <c:v>23</c:v>
                </c:pt>
                <c:pt idx="3">
                  <c:v>13</c:v>
                </c:pt>
                <c:pt idx="4">
                  <c:v>30</c:v>
                </c:pt>
                <c:pt idx="5">
                  <c:v>29</c:v>
                </c:pt>
                <c:pt idx="6">
                  <c:v>25</c:v>
                </c:pt>
                <c:pt idx="7">
                  <c:v>49</c:v>
                </c:pt>
                <c:pt idx="8">
                  <c:v>43</c:v>
                </c:pt>
                <c:pt idx="9">
                  <c:v>42</c:v>
                </c:pt>
              </c:numCache>
            </c:numRef>
          </c:val>
          <c:extLst>
            <c:ext xmlns:c16="http://schemas.microsoft.com/office/drawing/2014/chart" uri="{C3380CC4-5D6E-409C-BE32-E72D297353CC}">
              <c16:uniqueId val="{00000002-EF14-45C4-AC36-33D1E1FBC33B}"/>
            </c:ext>
          </c:extLst>
        </c:ser>
        <c:ser>
          <c:idx val="3"/>
          <c:order val="3"/>
          <c:tx>
            <c:strRef>
              <c:f>グラフ作成用男性!$T$30</c:f>
              <c:strCache>
                <c:ptCount val="1"/>
                <c:pt idx="0">
                  <c:v>失業者</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グラフ作成用男性!$P$43:$P$52</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グラフ作成用男性!$T$43:$T$52</c:f>
              <c:numCache>
                <c:formatCode>General</c:formatCode>
                <c:ptCount val="10"/>
                <c:pt idx="0">
                  <c:v>22</c:v>
                </c:pt>
                <c:pt idx="1">
                  <c:v>21</c:v>
                </c:pt>
                <c:pt idx="2">
                  <c:v>17</c:v>
                </c:pt>
                <c:pt idx="3">
                  <c:v>57</c:v>
                </c:pt>
                <c:pt idx="4">
                  <c:v>38</c:v>
                </c:pt>
                <c:pt idx="5">
                  <c:v>39</c:v>
                </c:pt>
                <c:pt idx="6">
                  <c:v>26</c:v>
                </c:pt>
                <c:pt idx="7">
                  <c:v>28</c:v>
                </c:pt>
                <c:pt idx="8">
                  <c:v>33</c:v>
                </c:pt>
                <c:pt idx="9">
                  <c:v>16</c:v>
                </c:pt>
              </c:numCache>
            </c:numRef>
          </c:val>
          <c:extLst>
            <c:ext xmlns:c16="http://schemas.microsoft.com/office/drawing/2014/chart" uri="{C3380CC4-5D6E-409C-BE32-E72D297353CC}">
              <c16:uniqueId val="{00000003-EF14-45C4-AC36-33D1E1FBC33B}"/>
            </c:ext>
          </c:extLst>
        </c:ser>
        <c:ser>
          <c:idx val="4"/>
          <c:order val="4"/>
          <c:tx>
            <c:strRef>
              <c:f>グラフ作成用男性!$U$30</c:f>
              <c:strCache>
                <c:ptCount val="1"/>
                <c:pt idx="0">
                  <c:v>年金・雇用保険等生活者</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グラフ作成用男性!$P$43:$P$52</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グラフ作成用男性!$U$43:$U$52</c:f>
              <c:numCache>
                <c:formatCode>General</c:formatCode>
                <c:ptCount val="10"/>
                <c:pt idx="0">
                  <c:v>450</c:v>
                </c:pt>
                <c:pt idx="1">
                  <c:v>479</c:v>
                </c:pt>
                <c:pt idx="2">
                  <c:v>379</c:v>
                </c:pt>
                <c:pt idx="3">
                  <c:v>215</c:v>
                </c:pt>
                <c:pt idx="4">
                  <c:v>291</c:v>
                </c:pt>
                <c:pt idx="5">
                  <c:v>287</c:v>
                </c:pt>
                <c:pt idx="6">
                  <c:v>310</c:v>
                </c:pt>
                <c:pt idx="7">
                  <c:v>271</c:v>
                </c:pt>
                <c:pt idx="8">
                  <c:v>303</c:v>
                </c:pt>
                <c:pt idx="9">
                  <c:v>320</c:v>
                </c:pt>
              </c:numCache>
            </c:numRef>
          </c:val>
          <c:extLst>
            <c:ext xmlns:c16="http://schemas.microsoft.com/office/drawing/2014/chart" uri="{C3380CC4-5D6E-409C-BE32-E72D297353CC}">
              <c16:uniqueId val="{00000004-EF14-45C4-AC36-33D1E1FBC33B}"/>
            </c:ext>
          </c:extLst>
        </c:ser>
        <c:ser>
          <c:idx val="5"/>
          <c:order val="5"/>
          <c:tx>
            <c:strRef>
              <c:f>グラフ作成用男性!$V$30</c:f>
              <c:strCache>
                <c:ptCount val="1"/>
                <c:pt idx="0">
                  <c:v>その他の無職者</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グラフ作成用男性!$P$43:$P$52</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グラフ作成用男性!$V$43:$V$52</c:f>
              <c:numCache>
                <c:formatCode>General</c:formatCode>
                <c:ptCount val="10"/>
                <c:pt idx="0">
                  <c:v>208</c:v>
                </c:pt>
                <c:pt idx="1">
                  <c:v>95</c:v>
                </c:pt>
                <c:pt idx="2">
                  <c:v>91</c:v>
                </c:pt>
                <c:pt idx="3">
                  <c:v>244</c:v>
                </c:pt>
                <c:pt idx="4">
                  <c:v>157</c:v>
                </c:pt>
                <c:pt idx="5">
                  <c:v>136</c:v>
                </c:pt>
                <c:pt idx="6">
                  <c:v>139</c:v>
                </c:pt>
                <c:pt idx="7">
                  <c:v>143</c:v>
                </c:pt>
                <c:pt idx="8">
                  <c:v>180</c:v>
                </c:pt>
                <c:pt idx="9">
                  <c:v>161</c:v>
                </c:pt>
              </c:numCache>
            </c:numRef>
          </c:val>
          <c:extLst>
            <c:ext xmlns:c16="http://schemas.microsoft.com/office/drawing/2014/chart" uri="{C3380CC4-5D6E-409C-BE32-E72D297353CC}">
              <c16:uniqueId val="{00000005-EF14-45C4-AC36-33D1E1FBC33B}"/>
            </c:ext>
          </c:extLst>
        </c:ser>
        <c:ser>
          <c:idx val="6"/>
          <c:order val="6"/>
          <c:tx>
            <c:strRef>
              <c:f>グラフ作成用男性!$W$30</c:f>
              <c:strCache>
                <c:ptCount val="1"/>
                <c:pt idx="0">
                  <c:v>不詳</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グラフ作成用男性!$P$43:$P$52</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グラフ作成用男性!$W$43:$W$52</c:f>
              <c:numCache>
                <c:formatCode>General</c:formatCode>
                <c:ptCount val="10"/>
                <c:pt idx="0">
                  <c:v>2</c:v>
                </c:pt>
                <c:pt idx="1">
                  <c:v>0</c:v>
                </c:pt>
                <c:pt idx="2">
                  <c:v>2</c:v>
                </c:pt>
                <c:pt idx="3">
                  <c:v>8</c:v>
                </c:pt>
                <c:pt idx="4">
                  <c:v>6</c:v>
                </c:pt>
                <c:pt idx="5">
                  <c:v>5</c:v>
                </c:pt>
                <c:pt idx="6">
                  <c:v>3</c:v>
                </c:pt>
                <c:pt idx="7">
                  <c:v>1</c:v>
                </c:pt>
                <c:pt idx="8">
                  <c:v>0</c:v>
                </c:pt>
                <c:pt idx="9">
                  <c:v>0</c:v>
                </c:pt>
              </c:numCache>
            </c:numRef>
          </c:val>
          <c:extLst>
            <c:ext xmlns:c16="http://schemas.microsoft.com/office/drawing/2014/chart" uri="{C3380CC4-5D6E-409C-BE32-E72D297353CC}">
              <c16:uniqueId val="{00000006-EF14-45C4-AC36-33D1E1FBC33B}"/>
            </c:ext>
          </c:extLst>
        </c:ser>
        <c:dLbls>
          <c:showLegendKey val="0"/>
          <c:showVal val="0"/>
          <c:showCatName val="0"/>
          <c:showSerName val="0"/>
          <c:showPercent val="0"/>
          <c:showBubbleSize val="0"/>
        </c:dLbls>
        <c:gapWidth val="219"/>
        <c:overlap val="100"/>
        <c:serLines>
          <c:spPr>
            <a:ln w="9525" cap="flat" cmpd="sng" algn="ctr">
              <a:solidFill>
                <a:schemeClr val="tx1">
                  <a:lumMod val="35000"/>
                  <a:lumOff val="65000"/>
                </a:schemeClr>
              </a:solidFill>
              <a:round/>
            </a:ln>
            <a:effectLst/>
          </c:spPr>
        </c:serLines>
        <c:axId val="1466287999"/>
        <c:axId val="1466285503"/>
      </c:barChart>
      <c:catAx>
        <c:axId val="1466287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ja-JP"/>
          </a:p>
        </c:txPr>
        <c:crossAx val="1466285503"/>
        <c:crosses val="autoZero"/>
        <c:auto val="1"/>
        <c:lblAlgn val="ctr"/>
        <c:lblOffset val="100"/>
        <c:noMultiLvlLbl val="0"/>
      </c:catAx>
      <c:valAx>
        <c:axId val="1466285503"/>
        <c:scaling>
          <c:orientation val="minMax"/>
          <c:max val="12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1466287999"/>
        <c:crosses val="autoZero"/>
        <c:crossBetween val="between"/>
        <c:majorUnit val="200"/>
      </c:valAx>
      <c:spPr>
        <a:noFill/>
        <a:ln>
          <a:noFill/>
        </a:ln>
        <a:effectLst/>
      </c:spPr>
    </c:plotArea>
    <c:legend>
      <c:legendPos val="r"/>
      <c:layout>
        <c:manualLayout>
          <c:xMode val="edge"/>
          <c:yMode val="edge"/>
          <c:x val="0.87250656618436251"/>
          <c:y val="0.36961345748188373"/>
          <c:w val="0.12116037580133546"/>
          <c:h val="0.5726306366332363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b="1">
          <a:solidFill>
            <a:schemeClr val="tx1"/>
          </a:solidFill>
        </a:defRPr>
      </a:pPr>
      <a:endParaRPr lang="ja-JP"/>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ja-JP" altLang="en-US" sz="2400" b="1" dirty="0">
                <a:solidFill>
                  <a:schemeClr val="tx1"/>
                </a:solidFill>
              </a:rPr>
              <a:t>職業別自殺者数　</a:t>
            </a:r>
            <a:r>
              <a:rPr lang="en-US" altLang="ja-JP" sz="2400" b="1" dirty="0">
                <a:solidFill>
                  <a:schemeClr val="tx1"/>
                </a:solidFill>
              </a:rPr>
              <a:t>【</a:t>
            </a:r>
            <a:r>
              <a:rPr lang="ja-JP" altLang="en-US" sz="2400" b="1" dirty="0">
                <a:solidFill>
                  <a:schemeClr val="tx1"/>
                </a:solidFill>
              </a:rPr>
              <a:t>全国・男性</a:t>
            </a:r>
            <a:r>
              <a:rPr lang="en-US" altLang="ja-JP" sz="2400" b="1" dirty="0">
                <a:solidFill>
                  <a:schemeClr val="tx1"/>
                </a:solidFill>
              </a:rPr>
              <a:t>】</a:t>
            </a:r>
            <a:endParaRPr lang="ja-JP" altLang="en-US" sz="2400" b="1" dirty="0">
              <a:solidFill>
                <a:schemeClr val="tx1"/>
              </a:solidFill>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endParaRPr lang="ja-JP"/>
        </a:p>
      </c:txPr>
    </c:title>
    <c:autoTitleDeleted val="0"/>
    <c:plotArea>
      <c:layout/>
      <c:barChart>
        <c:barDir val="col"/>
        <c:grouping val="stacked"/>
        <c:varyColors val="0"/>
        <c:ser>
          <c:idx val="0"/>
          <c:order val="0"/>
          <c:tx>
            <c:strRef>
              <c:f>グラフ作成用男性!$Q$30</c:f>
              <c:strCache>
                <c:ptCount val="1"/>
                <c:pt idx="0">
                  <c:v>自営業・家族従業者</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グラフ作成用男性!$P$32:$P$41</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グラフ作成用男性!$Q$32:$Q$41</c:f>
              <c:numCache>
                <c:formatCode>General</c:formatCode>
                <c:ptCount val="10"/>
                <c:pt idx="0">
                  <c:v>2046</c:v>
                </c:pt>
                <c:pt idx="1">
                  <c:v>1898</c:v>
                </c:pt>
                <c:pt idx="2">
                  <c:v>1631</c:v>
                </c:pt>
                <c:pt idx="3">
                  <c:v>1514</c:v>
                </c:pt>
                <c:pt idx="4">
                  <c:v>1348</c:v>
                </c:pt>
                <c:pt idx="5">
                  <c:v>1274</c:v>
                </c:pt>
                <c:pt idx="6">
                  <c:v>1303</c:v>
                </c:pt>
                <c:pt idx="7">
                  <c:v>1259</c:v>
                </c:pt>
                <c:pt idx="8">
                  <c:v>1094</c:v>
                </c:pt>
                <c:pt idx="9">
                  <c:v>1135</c:v>
                </c:pt>
              </c:numCache>
            </c:numRef>
          </c:val>
          <c:extLst>
            <c:ext xmlns:c16="http://schemas.microsoft.com/office/drawing/2014/chart" uri="{C3380CC4-5D6E-409C-BE32-E72D297353CC}">
              <c16:uniqueId val="{00000000-0C06-4872-BFA5-D9A33A04C0BF}"/>
            </c:ext>
          </c:extLst>
        </c:ser>
        <c:ser>
          <c:idx val="1"/>
          <c:order val="1"/>
          <c:tx>
            <c:strRef>
              <c:f>グラフ作成用男性!$R$30</c:f>
              <c:strCache>
                <c:ptCount val="1"/>
                <c:pt idx="0">
                  <c:v>被雇用・勤め人</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グラフ作成用男性!$P$32:$P$41</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グラフ作成用男性!$R$32:$R$41</c:f>
              <c:numCache>
                <c:formatCode>General</c:formatCode>
                <c:ptCount val="10"/>
                <c:pt idx="0">
                  <c:v>6105</c:v>
                </c:pt>
                <c:pt idx="1">
                  <c:v>6012</c:v>
                </c:pt>
                <c:pt idx="2">
                  <c:v>5899</c:v>
                </c:pt>
                <c:pt idx="3">
                  <c:v>5629</c:v>
                </c:pt>
                <c:pt idx="4">
                  <c:v>5239</c:v>
                </c:pt>
                <c:pt idx="5">
                  <c:v>5315</c:v>
                </c:pt>
                <c:pt idx="6">
                  <c:v>5209</c:v>
                </c:pt>
                <c:pt idx="7">
                  <c:v>5057</c:v>
                </c:pt>
                <c:pt idx="8">
                  <c:v>5208</c:v>
                </c:pt>
                <c:pt idx="9">
                  <c:v>5143</c:v>
                </c:pt>
              </c:numCache>
            </c:numRef>
          </c:val>
          <c:extLst>
            <c:ext xmlns:c16="http://schemas.microsoft.com/office/drawing/2014/chart" uri="{C3380CC4-5D6E-409C-BE32-E72D297353CC}">
              <c16:uniqueId val="{00000001-0C06-4872-BFA5-D9A33A04C0BF}"/>
            </c:ext>
          </c:extLst>
        </c:ser>
        <c:ser>
          <c:idx val="2"/>
          <c:order val="2"/>
          <c:tx>
            <c:strRef>
              <c:f>グラフ作成用男性!$S$30</c:f>
              <c:strCache>
                <c:ptCount val="1"/>
                <c:pt idx="0">
                  <c:v>学生・生徒等</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グラフ作成用男性!$P$32:$P$41</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グラフ作成用男性!$S$32:$S$41</c:f>
              <c:numCache>
                <c:formatCode>General</c:formatCode>
                <c:ptCount val="10"/>
                <c:pt idx="0">
                  <c:v>718</c:v>
                </c:pt>
                <c:pt idx="1">
                  <c:v>667</c:v>
                </c:pt>
                <c:pt idx="2">
                  <c:v>658</c:v>
                </c:pt>
                <c:pt idx="3">
                  <c:v>609</c:v>
                </c:pt>
                <c:pt idx="4">
                  <c:v>564</c:v>
                </c:pt>
                <c:pt idx="5">
                  <c:v>577</c:v>
                </c:pt>
                <c:pt idx="6">
                  <c:v>537</c:v>
                </c:pt>
                <c:pt idx="7">
                  <c:v>619</c:v>
                </c:pt>
                <c:pt idx="8">
                  <c:v>652</c:v>
                </c:pt>
                <c:pt idx="9">
                  <c:v>622</c:v>
                </c:pt>
              </c:numCache>
            </c:numRef>
          </c:val>
          <c:extLst>
            <c:ext xmlns:c16="http://schemas.microsoft.com/office/drawing/2014/chart" uri="{C3380CC4-5D6E-409C-BE32-E72D297353CC}">
              <c16:uniqueId val="{00000002-0C06-4872-BFA5-D9A33A04C0BF}"/>
            </c:ext>
          </c:extLst>
        </c:ser>
        <c:ser>
          <c:idx val="3"/>
          <c:order val="3"/>
          <c:tx>
            <c:strRef>
              <c:f>グラフ作成用男性!$T$30</c:f>
              <c:strCache>
                <c:ptCount val="1"/>
                <c:pt idx="0">
                  <c:v>失業者</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グラフ作成用男性!$P$32:$P$41</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グラフ作成用男性!$T$32:$T$41</c:f>
              <c:numCache>
                <c:formatCode>General</c:formatCode>
                <c:ptCount val="10"/>
                <c:pt idx="0">
                  <c:v>1270</c:v>
                </c:pt>
                <c:pt idx="1">
                  <c:v>1117</c:v>
                </c:pt>
                <c:pt idx="2">
                  <c:v>943</c:v>
                </c:pt>
                <c:pt idx="3">
                  <c:v>849</c:v>
                </c:pt>
                <c:pt idx="4">
                  <c:v>786</c:v>
                </c:pt>
                <c:pt idx="5">
                  <c:v>600</c:v>
                </c:pt>
                <c:pt idx="6">
                  <c:v>592</c:v>
                </c:pt>
                <c:pt idx="7">
                  <c:v>597</c:v>
                </c:pt>
                <c:pt idx="8">
                  <c:v>542</c:v>
                </c:pt>
                <c:pt idx="9">
                  <c:v>541</c:v>
                </c:pt>
              </c:numCache>
            </c:numRef>
          </c:val>
          <c:extLst>
            <c:ext xmlns:c16="http://schemas.microsoft.com/office/drawing/2014/chart" uri="{C3380CC4-5D6E-409C-BE32-E72D297353CC}">
              <c16:uniqueId val="{00000003-0C06-4872-BFA5-D9A33A04C0BF}"/>
            </c:ext>
          </c:extLst>
        </c:ser>
        <c:ser>
          <c:idx val="4"/>
          <c:order val="4"/>
          <c:tx>
            <c:strRef>
              <c:f>グラフ作成用男性!$U$30</c:f>
              <c:strCache>
                <c:ptCount val="1"/>
                <c:pt idx="0">
                  <c:v>年金・雇用保険等生活者</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グラフ作成用男性!$P$32:$P$41</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グラフ作成用男性!$U$32:$U$41</c:f>
              <c:numCache>
                <c:formatCode>General</c:formatCode>
                <c:ptCount val="10"/>
                <c:pt idx="0">
                  <c:v>3909</c:v>
                </c:pt>
                <c:pt idx="1">
                  <c:v>4061</c:v>
                </c:pt>
                <c:pt idx="2">
                  <c:v>3870</c:v>
                </c:pt>
                <c:pt idx="3">
                  <c:v>3909</c:v>
                </c:pt>
                <c:pt idx="4">
                  <c:v>3516</c:v>
                </c:pt>
                <c:pt idx="5">
                  <c:v>3447</c:v>
                </c:pt>
                <c:pt idx="6">
                  <c:v>3354</c:v>
                </c:pt>
                <c:pt idx="7">
                  <c:v>3205</c:v>
                </c:pt>
                <c:pt idx="8">
                  <c:v>3110</c:v>
                </c:pt>
                <c:pt idx="9">
                  <c:v>3043</c:v>
                </c:pt>
              </c:numCache>
            </c:numRef>
          </c:val>
          <c:extLst>
            <c:ext xmlns:c16="http://schemas.microsoft.com/office/drawing/2014/chart" uri="{C3380CC4-5D6E-409C-BE32-E72D297353CC}">
              <c16:uniqueId val="{00000004-0C06-4872-BFA5-D9A33A04C0BF}"/>
            </c:ext>
          </c:extLst>
        </c:ser>
        <c:ser>
          <c:idx val="5"/>
          <c:order val="5"/>
          <c:tx>
            <c:strRef>
              <c:f>グラフ作成用男性!$V$30</c:f>
              <c:strCache>
                <c:ptCount val="1"/>
                <c:pt idx="0">
                  <c:v>その他の無職者</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グラフ作成用男性!$P$32:$P$41</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グラフ作成用男性!$V$32:$V$41</c:f>
              <c:numCache>
                <c:formatCode>General</c:formatCode>
                <c:ptCount val="10"/>
                <c:pt idx="0">
                  <c:v>4774</c:v>
                </c:pt>
                <c:pt idx="1">
                  <c:v>4597</c:v>
                </c:pt>
                <c:pt idx="2">
                  <c:v>4053</c:v>
                </c:pt>
                <c:pt idx="3">
                  <c:v>3831</c:v>
                </c:pt>
                <c:pt idx="4">
                  <c:v>3361</c:v>
                </c:pt>
                <c:pt idx="5">
                  <c:v>3325</c:v>
                </c:pt>
                <c:pt idx="6">
                  <c:v>3026</c:v>
                </c:pt>
                <c:pt idx="7">
                  <c:v>3072</c:v>
                </c:pt>
                <c:pt idx="8">
                  <c:v>3190</c:v>
                </c:pt>
                <c:pt idx="9">
                  <c:v>3169</c:v>
                </c:pt>
              </c:numCache>
            </c:numRef>
          </c:val>
          <c:extLst>
            <c:ext xmlns:c16="http://schemas.microsoft.com/office/drawing/2014/chart" uri="{C3380CC4-5D6E-409C-BE32-E72D297353CC}">
              <c16:uniqueId val="{00000005-0C06-4872-BFA5-D9A33A04C0BF}"/>
            </c:ext>
          </c:extLst>
        </c:ser>
        <c:ser>
          <c:idx val="6"/>
          <c:order val="6"/>
          <c:tx>
            <c:strRef>
              <c:f>グラフ作成用男性!$W$30</c:f>
              <c:strCache>
                <c:ptCount val="1"/>
                <c:pt idx="0">
                  <c:v>不詳</c:v>
                </c:pt>
              </c:strCache>
            </c:strRef>
          </c:tx>
          <c:spPr>
            <a:solidFill>
              <a:schemeClr val="accent1">
                <a:lumMod val="60000"/>
              </a:schemeClr>
            </a:solidFill>
            <a:ln>
              <a:noFill/>
            </a:ln>
            <a:effectLst/>
          </c:spPr>
          <c:invertIfNegative val="0"/>
          <c:dLbls>
            <c:dLbl>
              <c:idx val="0"/>
              <c:layout>
                <c:manualLayout>
                  <c:x val="0"/>
                  <c:y val="-1.37926615438332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C06-4872-BFA5-D9A33A04C0BF}"/>
                </c:ext>
              </c:extLst>
            </c:dLbl>
            <c:dLbl>
              <c:idx val="1"/>
              <c:layout>
                <c:manualLayout>
                  <c:x val="0"/>
                  <c:y val="-2.06889923157498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C06-4872-BFA5-D9A33A04C0BF}"/>
                </c:ext>
              </c:extLst>
            </c:dLbl>
            <c:dLbl>
              <c:idx val="2"/>
              <c:layout>
                <c:manualLayout>
                  <c:x val="0"/>
                  <c:y val="-1.37926615438332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C06-4872-BFA5-D9A33A04C0BF}"/>
                </c:ext>
              </c:extLst>
            </c:dLbl>
            <c:dLbl>
              <c:idx val="3"/>
              <c:layout>
                <c:manualLayout>
                  <c:x val="2.1166509681719474E-3"/>
                  <c:y val="-2.9884100011638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C06-4872-BFA5-D9A33A04C0BF}"/>
                </c:ext>
              </c:extLst>
            </c:dLbl>
            <c:dLbl>
              <c:idx val="4"/>
              <c:layout>
                <c:manualLayout>
                  <c:x val="-7.7609638946467691E-17"/>
                  <c:y val="-2.52865461636942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C06-4872-BFA5-D9A33A04C0BF}"/>
                </c:ext>
              </c:extLst>
            </c:dLbl>
            <c:dLbl>
              <c:idx val="5"/>
              <c:layout>
                <c:manualLayout>
                  <c:x val="-7.7609638946467691E-17"/>
                  <c:y val="-2.298776923972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C06-4872-BFA5-D9A33A04C0BF}"/>
                </c:ext>
              </c:extLst>
            </c:dLbl>
            <c:dLbl>
              <c:idx val="6"/>
              <c:layout>
                <c:manualLayout>
                  <c:x val="1.058325484085993E-3"/>
                  <c:y val="-2.758532308766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C06-4872-BFA5-D9A33A04C0BF}"/>
                </c:ext>
              </c:extLst>
            </c:dLbl>
            <c:dLbl>
              <c:idx val="7"/>
              <c:layout>
                <c:manualLayout>
                  <c:x val="1.058325484085993E-3"/>
                  <c:y val="-2.52865461636942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C06-4872-BFA5-D9A33A04C0BF}"/>
                </c:ext>
              </c:extLst>
            </c:dLbl>
            <c:dLbl>
              <c:idx val="8"/>
              <c:layout>
                <c:manualLayout>
                  <c:x val="-1.5521927789293538E-16"/>
                  <c:y val="-2.06889923157498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C06-4872-BFA5-D9A33A04C0BF}"/>
                </c:ext>
              </c:extLst>
            </c:dLbl>
            <c:dLbl>
              <c:idx val="9"/>
              <c:layout>
                <c:manualLayout>
                  <c:x val="0"/>
                  <c:y val="-2.298776923972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C06-4872-BFA5-D9A33A04C0B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グラフ作成用男性!$P$32:$P$41</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グラフ作成用男性!$W$32:$W$41</c:f>
              <c:numCache>
                <c:formatCode>General</c:formatCode>
                <c:ptCount val="10"/>
                <c:pt idx="0">
                  <c:v>451</c:v>
                </c:pt>
                <c:pt idx="1">
                  <c:v>435</c:v>
                </c:pt>
                <c:pt idx="2">
                  <c:v>332</c:v>
                </c:pt>
                <c:pt idx="3">
                  <c:v>340</c:v>
                </c:pt>
                <c:pt idx="4">
                  <c:v>307</c:v>
                </c:pt>
                <c:pt idx="5">
                  <c:v>288</c:v>
                </c:pt>
                <c:pt idx="6">
                  <c:v>269</c:v>
                </c:pt>
                <c:pt idx="7">
                  <c:v>269</c:v>
                </c:pt>
                <c:pt idx="8">
                  <c:v>259</c:v>
                </c:pt>
                <c:pt idx="9">
                  <c:v>286</c:v>
                </c:pt>
              </c:numCache>
            </c:numRef>
          </c:val>
          <c:extLst>
            <c:ext xmlns:c16="http://schemas.microsoft.com/office/drawing/2014/chart" uri="{C3380CC4-5D6E-409C-BE32-E72D297353CC}">
              <c16:uniqueId val="{00000006-0C06-4872-BFA5-D9A33A04C0BF}"/>
            </c:ext>
          </c:extLst>
        </c:ser>
        <c:dLbls>
          <c:showLegendKey val="0"/>
          <c:showVal val="0"/>
          <c:showCatName val="0"/>
          <c:showSerName val="0"/>
          <c:showPercent val="0"/>
          <c:showBubbleSize val="0"/>
        </c:dLbls>
        <c:gapWidth val="219"/>
        <c:overlap val="100"/>
        <c:serLines>
          <c:spPr>
            <a:ln w="9525" cap="flat" cmpd="sng" algn="ctr">
              <a:solidFill>
                <a:schemeClr val="tx1">
                  <a:lumMod val="35000"/>
                  <a:lumOff val="65000"/>
                </a:schemeClr>
              </a:solidFill>
              <a:round/>
            </a:ln>
            <a:effectLst/>
          </c:spPr>
        </c:serLines>
        <c:axId val="657398415"/>
        <c:axId val="657400911"/>
      </c:barChart>
      <c:catAx>
        <c:axId val="657398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ja-JP"/>
          </a:p>
        </c:txPr>
        <c:crossAx val="657400911"/>
        <c:crosses val="autoZero"/>
        <c:auto val="1"/>
        <c:lblAlgn val="ctr"/>
        <c:lblOffset val="100"/>
        <c:noMultiLvlLbl val="0"/>
      </c:catAx>
      <c:valAx>
        <c:axId val="65740091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657398415"/>
        <c:crosses val="autoZero"/>
        <c:crossBetween val="between"/>
        <c:majorUnit val="2000"/>
      </c:valAx>
      <c:spPr>
        <a:noFill/>
        <a:ln>
          <a:noFill/>
        </a:ln>
        <a:effectLst/>
      </c:spPr>
    </c:plotArea>
    <c:legend>
      <c:legendPos val="r"/>
      <c:layout>
        <c:manualLayout>
          <c:xMode val="edge"/>
          <c:yMode val="edge"/>
          <c:x val="0.87428309906701529"/>
          <c:y val="0.41863623492456453"/>
          <c:w val="0.11936694802846878"/>
          <c:h val="0.53441975944330267"/>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ja-JP"/>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ja-JP" altLang="en-US" sz="2400" b="1" dirty="0">
                <a:solidFill>
                  <a:schemeClr val="tx1"/>
                </a:solidFill>
              </a:rPr>
              <a:t>職業別自殺者数　</a:t>
            </a:r>
            <a:r>
              <a:rPr lang="en-US" altLang="ja-JP" sz="2400" b="1" dirty="0">
                <a:solidFill>
                  <a:schemeClr val="tx1"/>
                </a:solidFill>
              </a:rPr>
              <a:t>【</a:t>
            </a:r>
            <a:r>
              <a:rPr lang="ja-JP" altLang="en-US" sz="2400" b="1" dirty="0">
                <a:solidFill>
                  <a:schemeClr val="tx1"/>
                </a:solidFill>
              </a:rPr>
              <a:t>大阪・女性</a:t>
            </a:r>
            <a:r>
              <a:rPr lang="en-US" altLang="ja-JP" sz="2400" b="1" dirty="0">
                <a:solidFill>
                  <a:schemeClr val="tx1"/>
                </a:solidFill>
              </a:rPr>
              <a:t>】</a:t>
            </a:r>
            <a:endParaRPr lang="ja-JP" altLang="en-US" sz="2400" b="1" dirty="0">
              <a:solidFill>
                <a:schemeClr val="tx1"/>
              </a:solidFill>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ja-JP"/>
        </a:p>
      </c:txPr>
    </c:title>
    <c:autoTitleDeleted val="0"/>
    <c:plotArea>
      <c:layout/>
      <c:barChart>
        <c:barDir val="col"/>
        <c:grouping val="stacked"/>
        <c:varyColors val="0"/>
        <c:ser>
          <c:idx val="0"/>
          <c:order val="0"/>
          <c:tx>
            <c:strRef>
              <c:f>グラフ作成用女性!$Q$30</c:f>
              <c:strCache>
                <c:ptCount val="1"/>
                <c:pt idx="0">
                  <c:v>自営業・家族従業者</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グラフ作成用女性!$P$43:$P$52</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グラフ作成用女性!$Q$43:$Q$52</c:f>
              <c:numCache>
                <c:formatCode>General</c:formatCode>
                <c:ptCount val="10"/>
                <c:pt idx="0">
                  <c:v>12</c:v>
                </c:pt>
                <c:pt idx="1">
                  <c:v>5</c:v>
                </c:pt>
                <c:pt idx="2">
                  <c:v>8</c:v>
                </c:pt>
                <c:pt idx="3">
                  <c:v>9</c:v>
                </c:pt>
                <c:pt idx="4">
                  <c:v>12</c:v>
                </c:pt>
                <c:pt idx="5">
                  <c:v>14</c:v>
                </c:pt>
                <c:pt idx="6">
                  <c:v>9</c:v>
                </c:pt>
                <c:pt idx="7">
                  <c:v>13</c:v>
                </c:pt>
                <c:pt idx="8">
                  <c:v>10</c:v>
                </c:pt>
                <c:pt idx="9">
                  <c:v>11</c:v>
                </c:pt>
              </c:numCache>
            </c:numRef>
          </c:val>
          <c:extLst>
            <c:ext xmlns:c16="http://schemas.microsoft.com/office/drawing/2014/chart" uri="{C3380CC4-5D6E-409C-BE32-E72D297353CC}">
              <c16:uniqueId val="{00000000-88C9-49E1-B658-32020994A71C}"/>
            </c:ext>
          </c:extLst>
        </c:ser>
        <c:ser>
          <c:idx val="1"/>
          <c:order val="1"/>
          <c:tx>
            <c:strRef>
              <c:f>グラフ作成用女性!$R$30</c:f>
              <c:strCache>
                <c:ptCount val="1"/>
                <c:pt idx="0">
                  <c:v>被雇用・勤め人</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グラフ作成用女性!$P$43:$P$52</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グラフ作成用女性!$R$43:$R$52</c:f>
              <c:numCache>
                <c:formatCode>General</c:formatCode>
                <c:ptCount val="10"/>
                <c:pt idx="0">
                  <c:v>90</c:v>
                </c:pt>
                <c:pt idx="1">
                  <c:v>82</c:v>
                </c:pt>
                <c:pt idx="2">
                  <c:v>79</c:v>
                </c:pt>
                <c:pt idx="3">
                  <c:v>61</c:v>
                </c:pt>
                <c:pt idx="4">
                  <c:v>68</c:v>
                </c:pt>
                <c:pt idx="5">
                  <c:v>68</c:v>
                </c:pt>
                <c:pt idx="6">
                  <c:v>74</c:v>
                </c:pt>
                <c:pt idx="7">
                  <c:v>67</c:v>
                </c:pt>
                <c:pt idx="8">
                  <c:v>107</c:v>
                </c:pt>
                <c:pt idx="9">
                  <c:v>100</c:v>
                </c:pt>
              </c:numCache>
            </c:numRef>
          </c:val>
          <c:extLst>
            <c:ext xmlns:c16="http://schemas.microsoft.com/office/drawing/2014/chart" uri="{C3380CC4-5D6E-409C-BE32-E72D297353CC}">
              <c16:uniqueId val="{00000001-88C9-49E1-B658-32020994A71C}"/>
            </c:ext>
          </c:extLst>
        </c:ser>
        <c:ser>
          <c:idx val="2"/>
          <c:order val="2"/>
          <c:tx>
            <c:strRef>
              <c:f>グラフ作成用女性!$S$30</c:f>
              <c:strCache>
                <c:ptCount val="1"/>
                <c:pt idx="0">
                  <c:v>学生・生徒等</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グラフ作成用女性!$P$43:$P$52</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グラフ作成用女性!$S$43:$S$52</c:f>
              <c:numCache>
                <c:formatCode>General</c:formatCode>
                <c:ptCount val="10"/>
                <c:pt idx="0">
                  <c:v>11</c:v>
                </c:pt>
                <c:pt idx="1">
                  <c:v>17</c:v>
                </c:pt>
                <c:pt idx="2">
                  <c:v>11</c:v>
                </c:pt>
                <c:pt idx="3">
                  <c:v>12</c:v>
                </c:pt>
                <c:pt idx="4">
                  <c:v>10</c:v>
                </c:pt>
                <c:pt idx="5">
                  <c:v>11</c:v>
                </c:pt>
                <c:pt idx="6">
                  <c:v>15</c:v>
                </c:pt>
                <c:pt idx="7">
                  <c:v>13</c:v>
                </c:pt>
                <c:pt idx="8">
                  <c:v>25</c:v>
                </c:pt>
                <c:pt idx="9">
                  <c:v>29</c:v>
                </c:pt>
              </c:numCache>
            </c:numRef>
          </c:val>
          <c:extLst>
            <c:ext xmlns:c16="http://schemas.microsoft.com/office/drawing/2014/chart" uri="{C3380CC4-5D6E-409C-BE32-E72D297353CC}">
              <c16:uniqueId val="{00000002-88C9-49E1-B658-32020994A71C}"/>
            </c:ext>
          </c:extLst>
        </c:ser>
        <c:ser>
          <c:idx val="3"/>
          <c:order val="3"/>
          <c:tx>
            <c:strRef>
              <c:f>グラフ作成用女性!$T$30</c:f>
              <c:strCache>
                <c:ptCount val="1"/>
                <c:pt idx="0">
                  <c:v>主婦</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グラフ作成用女性!$P$43:$P$52</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グラフ作成用女性!$T$43:$T$52</c:f>
              <c:numCache>
                <c:formatCode>General</c:formatCode>
                <c:ptCount val="10"/>
                <c:pt idx="0">
                  <c:v>92</c:v>
                </c:pt>
                <c:pt idx="1">
                  <c:v>106</c:v>
                </c:pt>
                <c:pt idx="2">
                  <c:v>113</c:v>
                </c:pt>
                <c:pt idx="3">
                  <c:v>95</c:v>
                </c:pt>
                <c:pt idx="4">
                  <c:v>75</c:v>
                </c:pt>
                <c:pt idx="5">
                  <c:v>48</c:v>
                </c:pt>
                <c:pt idx="6">
                  <c:v>56</c:v>
                </c:pt>
                <c:pt idx="7">
                  <c:v>63</c:v>
                </c:pt>
                <c:pt idx="8">
                  <c:v>58</c:v>
                </c:pt>
                <c:pt idx="9">
                  <c:v>57</c:v>
                </c:pt>
              </c:numCache>
            </c:numRef>
          </c:val>
          <c:extLst>
            <c:ext xmlns:c16="http://schemas.microsoft.com/office/drawing/2014/chart" uri="{C3380CC4-5D6E-409C-BE32-E72D297353CC}">
              <c16:uniqueId val="{00000003-88C9-49E1-B658-32020994A71C}"/>
            </c:ext>
          </c:extLst>
        </c:ser>
        <c:ser>
          <c:idx val="4"/>
          <c:order val="4"/>
          <c:tx>
            <c:strRef>
              <c:f>グラフ作成用女性!$U$30</c:f>
              <c:strCache>
                <c:ptCount val="1"/>
                <c:pt idx="0">
                  <c:v>失業者</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グラフ作成用女性!$P$43:$P$52</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グラフ作成用女性!$U$43:$U$52</c:f>
              <c:numCache>
                <c:formatCode>General</c:formatCode>
                <c:ptCount val="10"/>
                <c:pt idx="0">
                  <c:v>2</c:v>
                </c:pt>
                <c:pt idx="1">
                  <c:v>0</c:v>
                </c:pt>
                <c:pt idx="2">
                  <c:v>4</c:v>
                </c:pt>
                <c:pt idx="3">
                  <c:v>5</c:v>
                </c:pt>
                <c:pt idx="4">
                  <c:v>5</c:v>
                </c:pt>
                <c:pt idx="5">
                  <c:v>7</c:v>
                </c:pt>
                <c:pt idx="6">
                  <c:v>2</c:v>
                </c:pt>
                <c:pt idx="7">
                  <c:v>7</c:v>
                </c:pt>
                <c:pt idx="8">
                  <c:v>4</c:v>
                </c:pt>
                <c:pt idx="9">
                  <c:v>5</c:v>
                </c:pt>
              </c:numCache>
            </c:numRef>
          </c:val>
          <c:extLst>
            <c:ext xmlns:c16="http://schemas.microsoft.com/office/drawing/2014/chart" uri="{C3380CC4-5D6E-409C-BE32-E72D297353CC}">
              <c16:uniqueId val="{00000004-88C9-49E1-B658-32020994A71C}"/>
            </c:ext>
          </c:extLst>
        </c:ser>
        <c:ser>
          <c:idx val="5"/>
          <c:order val="5"/>
          <c:tx>
            <c:strRef>
              <c:f>グラフ作成用女性!$V$30</c:f>
              <c:strCache>
                <c:ptCount val="1"/>
                <c:pt idx="0">
                  <c:v>年金・雇用保険等生活者</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グラフ作成用女性!$P$43:$P$52</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グラフ作成用女性!$V$43:$V$52</c:f>
              <c:numCache>
                <c:formatCode>General</c:formatCode>
                <c:ptCount val="10"/>
                <c:pt idx="0">
                  <c:v>258</c:v>
                </c:pt>
                <c:pt idx="1">
                  <c:v>286</c:v>
                </c:pt>
                <c:pt idx="2">
                  <c:v>230</c:v>
                </c:pt>
                <c:pt idx="3">
                  <c:v>131</c:v>
                </c:pt>
                <c:pt idx="4">
                  <c:v>167</c:v>
                </c:pt>
                <c:pt idx="5">
                  <c:v>173</c:v>
                </c:pt>
                <c:pt idx="6">
                  <c:v>211</c:v>
                </c:pt>
                <c:pt idx="7">
                  <c:v>184</c:v>
                </c:pt>
                <c:pt idx="8">
                  <c:v>228</c:v>
                </c:pt>
                <c:pt idx="9">
                  <c:v>222</c:v>
                </c:pt>
              </c:numCache>
            </c:numRef>
          </c:val>
          <c:extLst>
            <c:ext xmlns:c16="http://schemas.microsoft.com/office/drawing/2014/chart" uri="{C3380CC4-5D6E-409C-BE32-E72D297353CC}">
              <c16:uniqueId val="{00000005-88C9-49E1-B658-32020994A71C}"/>
            </c:ext>
          </c:extLst>
        </c:ser>
        <c:ser>
          <c:idx val="6"/>
          <c:order val="6"/>
          <c:tx>
            <c:strRef>
              <c:f>グラフ作成用女性!$W$30</c:f>
              <c:strCache>
                <c:ptCount val="1"/>
                <c:pt idx="0">
                  <c:v>その他の無職者</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グラフ作成用女性!$P$43:$P$52</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グラフ作成用女性!$W$43:$W$52</c:f>
              <c:numCache>
                <c:formatCode>General</c:formatCode>
                <c:ptCount val="10"/>
                <c:pt idx="0">
                  <c:v>112</c:v>
                </c:pt>
                <c:pt idx="1">
                  <c:v>59</c:v>
                </c:pt>
                <c:pt idx="2">
                  <c:v>69</c:v>
                </c:pt>
                <c:pt idx="3">
                  <c:v>122</c:v>
                </c:pt>
                <c:pt idx="4">
                  <c:v>86</c:v>
                </c:pt>
                <c:pt idx="5">
                  <c:v>91</c:v>
                </c:pt>
                <c:pt idx="6">
                  <c:v>94</c:v>
                </c:pt>
                <c:pt idx="7">
                  <c:v>80</c:v>
                </c:pt>
                <c:pt idx="8">
                  <c:v>96</c:v>
                </c:pt>
                <c:pt idx="9">
                  <c:v>88</c:v>
                </c:pt>
              </c:numCache>
            </c:numRef>
          </c:val>
          <c:extLst>
            <c:ext xmlns:c16="http://schemas.microsoft.com/office/drawing/2014/chart" uri="{C3380CC4-5D6E-409C-BE32-E72D297353CC}">
              <c16:uniqueId val="{00000006-88C9-49E1-B658-32020994A71C}"/>
            </c:ext>
          </c:extLst>
        </c:ser>
        <c:ser>
          <c:idx val="7"/>
          <c:order val="7"/>
          <c:tx>
            <c:strRef>
              <c:f>グラフ作成用女性!$X$30</c:f>
              <c:strCache>
                <c:ptCount val="1"/>
                <c:pt idx="0">
                  <c:v>不詳</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グラフ作成用女性!$P$43:$P$52</c:f>
              <c:strCache>
                <c:ptCount val="10"/>
                <c:pt idx="0">
                  <c:v>H24</c:v>
                </c:pt>
                <c:pt idx="1">
                  <c:v>H25</c:v>
                </c:pt>
                <c:pt idx="2">
                  <c:v>H26</c:v>
                </c:pt>
                <c:pt idx="3">
                  <c:v>H27</c:v>
                </c:pt>
                <c:pt idx="4">
                  <c:v>H28</c:v>
                </c:pt>
                <c:pt idx="5">
                  <c:v>H29</c:v>
                </c:pt>
                <c:pt idx="6">
                  <c:v>H30</c:v>
                </c:pt>
                <c:pt idx="7">
                  <c:v>R1</c:v>
                </c:pt>
                <c:pt idx="8">
                  <c:v>R2</c:v>
                </c:pt>
                <c:pt idx="9">
                  <c:v>R3</c:v>
                </c:pt>
              </c:strCache>
            </c:strRef>
          </c:cat>
          <c:val>
            <c:numRef>
              <c:f>グラフ作成用女性!$X$43:$X$52</c:f>
              <c:numCache>
                <c:formatCode>General</c:formatCode>
                <c:ptCount val="10"/>
                <c:pt idx="0">
                  <c:v>0</c:v>
                </c:pt>
                <c:pt idx="1">
                  <c:v>0</c:v>
                </c:pt>
                <c:pt idx="2">
                  <c:v>1</c:v>
                </c:pt>
                <c:pt idx="3">
                  <c:v>0</c:v>
                </c:pt>
                <c:pt idx="4">
                  <c:v>1</c:v>
                </c:pt>
                <c:pt idx="5">
                  <c:v>0</c:v>
                </c:pt>
                <c:pt idx="6">
                  <c:v>0</c:v>
                </c:pt>
                <c:pt idx="7">
                  <c:v>0</c:v>
                </c:pt>
                <c:pt idx="8">
                  <c:v>0</c:v>
                </c:pt>
                <c:pt idx="9">
                  <c:v>0</c:v>
                </c:pt>
              </c:numCache>
            </c:numRef>
          </c:val>
          <c:extLst>
            <c:ext xmlns:c16="http://schemas.microsoft.com/office/drawing/2014/chart" uri="{C3380CC4-5D6E-409C-BE32-E72D297353CC}">
              <c16:uniqueId val="{00000007-88C9-49E1-B658-32020994A71C}"/>
            </c:ext>
          </c:extLst>
        </c:ser>
        <c:dLbls>
          <c:showLegendKey val="0"/>
          <c:showVal val="0"/>
          <c:showCatName val="0"/>
          <c:showSerName val="0"/>
          <c:showPercent val="0"/>
          <c:showBubbleSize val="0"/>
        </c:dLbls>
        <c:gapWidth val="219"/>
        <c:overlap val="100"/>
        <c:serLines>
          <c:spPr>
            <a:ln w="9525" cap="flat" cmpd="sng" algn="ctr">
              <a:solidFill>
                <a:schemeClr val="tx1">
                  <a:lumMod val="35000"/>
                  <a:lumOff val="65000"/>
                </a:schemeClr>
              </a:solidFill>
              <a:round/>
            </a:ln>
            <a:effectLst/>
          </c:spPr>
        </c:serLines>
        <c:axId val="1358484783"/>
        <c:axId val="1358483951"/>
      </c:barChart>
      <c:catAx>
        <c:axId val="1358484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ja-JP"/>
          </a:p>
        </c:txPr>
        <c:crossAx val="1358483951"/>
        <c:crosses val="autoZero"/>
        <c:auto val="1"/>
        <c:lblAlgn val="ctr"/>
        <c:lblOffset val="100"/>
        <c:noMultiLvlLbl val="0"/>
      </c:catAx>
      <c:valAx>
        <c:axId val="1358483951"/>
        <c:scaling>
          <c:orientation val="minMax"/>
          <c:max val="6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1358484783"/>
        <c:crosses val="autoZero"/>
        <c:crossBetween val="between"/>
      </c:valAx>
      <c:spPr>
        <a:noFill/>
        <a:ln>
          <a:noFill/>
        </a:ln>
        <a:effectLst/>
      </c:spPr>
    </c:plotArea>
    <c:legend>
      <c:legendPos val="r"/>
      <c:layout>
        <c:manualLayout>
          <c:xMode val="edge"/>
          <c:yMode val="edge"/>
          <c:x val="0.87840050853018392"/>
          <c:y val="0.25030069095928514"/>
          <c:w val="0.12031955859532158"/>
          <c:h val="0.69036512447435716"/>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0.00877</cdr:x>
      <cdr:y>0.0256</cdr:y>
    </cdr:from>
    <cdr:to>
      <cdr:x>0.21267</cdr:x>
      <cdr:y>0.10474</cdr:y>
    </cdr:to>
    <cdr:sp macro="" textlink="">
      <cdr:nvSpPr>
        <cdr:cNvPr id="2" name="タイトル 1"/>
        <cdr:cNvSpPr>
          <a:spLocks xmlns:a="http://schemas.openxmlformats.org/drawingml/2006/main" noGrp="1"/>
        </cdr:cNvSpPr>
      </cdr:nvSpPr>
      <cdr:spPr>
        <a:xfrm xmlns:a="http://schemas.openxmlformats.org/drawingml/2006/main">
          <a:off x="106878" y="142092"/>
          <a:ext cx="2486025" cy="439386"/>
        </a:xfrm>
        <a:prstGeom xmlns:a="http://schemas.openxmlformats.org/drawingml/2006/main" prst="rect">
          <a:avLst/>
        </a:prstGeom>
        <a:solidFill xmlns:a="http://schemas.openxmlformats.org/drawingml/2006/main">
          <a:schemeClr val="accent1">
            <a:lumMod val="75000"/>
          </a:schemeClr>
        </a:solidFill>
        <a:ln xmlns:a="http://schemas.openxmlformats.org/drawingml/2006/main">
          <a:solidFill>
            <a:schemeClr val="tx1"/>
          </a:solidFill>
        </a:ln>
      </cdr:spPr>
      <cdr:txBody>
        <a:bodyPr xmlns:a="http://schemas.openxmlformats.org/drawingml/2006/main" vert="horz" lIns="91440" tIns="45720" rIns="91440" bIns="45720" rtlCol="0" anchor="ctr">
          <a:normAutofit/>
        </a:bodyPr>
        <a:lstStyle xmlns:a="http://schemas.openxmlformats.org/drawingml/2006/main">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xmlns:a="http://schemas.openxmlformats.org/drawingml/2006/main">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１</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自殺の推移</a:t>
          </a:r>
        </a:p>
      </cdr:txBody>
    </cdr:sp>
  </cdr:relSizeAnchor>
  <cdr:relSizeAnchor xmlns:cdr="http://schemas.openxmlformats.org/drawingml/2006/chartDrawing">
    <cdr:from>
      <cdr:x>0.16157</cdr:x>
      <cdr:y>0.35332</cdr:y>
    </cdr:from>
    <cdr:to>
      <cdr:x>0.21019</cdr:x>
      <cdr:y>0.40619</cdr:y>
    </cdr:to>
    <cdr:sp macro="" textlink="">
      <cdr:nvSpPr>
        <cdr:cNvPr id="3" name="テキスト ボックス 1"/>
        <cdr:cNvSpPr txBox="1"/>
      </cdr:nvSpPr>
      <cdr:spPr>
        <a:xfrm xmlns:a="http://schemas.openxmlformats.org/drawingml/2006/main">
          <a:off x="1969910" y="1961444"/>
          <a:ext cx="592667" cy="293511"/>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ja-JP" altLang="en-US" sz="1400" dirty="0" smtClean="0"/>
            <a:t>男性</a:t>
          </a:r>
          <a:endParaRPr lang="ja-JP" altLang="en-US" sz="1400" dirty="0"/>
        </a:p>
      </cdr:txBody>
    </cdr:sp>
  </cdr:relSizeAnchor>
  <cdr:relSizeAnchor xmlns:cdr="http://schemas.openxmlformats.org/drawingml/2006/chartDrawing">
    <cdr:from>
      <cdr:x>0.16389</cdr:x>
      <cdr:y>0.40619</cdr:y>
    </cdr:from>
    <cdr:to>
      <cdr:x>0.1772</cdr:x>
      <cdr:y>0.4738</cdr:y>
    </cdr:to>
    <cdr:cxnSp macro="">
      <cdr:nvCxnSpPr>
        <cdr:cNvPr id="4" name="直線コネクタ 3"/>
        <cdr:cNvCxnSpPr/>
      </cdr:nvCxnSpPr>
      <cdr:spPr>
        <a:xfrm xmlns:a="http://schemas.openxmlformats.org/drawingml/2006/main" flipH="1">
          <a:off x="1998134" y="2254955"/>
          <a:ext cx="162279" cy="375356"/>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0.16389</cdr:x>
      <cdr:y>0.73663</cdr:y>
    </cdr:from>
    <cdr:to>
      <cdr:x>0.2125</cdr:x>
      <cdr:y>0.7895</cdr:y>
    </cdr:to>
    <cdr:sp macro="" textlink="">
      <cdr:nvSpPr>
        <cdr:cNvPr id="7" name="テキスト ボックス 1"/>
        <cdr:cNvSpPr txBox="1"/>
      </cdr:nvSpPr>
      <cdr:spPr>
        <a:xfrm xmlns:a="http://schemas.openxmlformats.org/drawingml/2006/main">
          <a:off x="1998132" y="4089400"/>
          <a:ext cx="592667" cy="293511"/>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400" dirty="0"/>
            <a:t>女</a:t>
          </a:r>
          <a:r>
            <a:rPr lang="ja-JP" altLang="en-US" sz="1400" dirty="0" smtClean="0"/>
            <a:t>性</a:t>
          </a:r>
          <a:endParaRPr lang="ja-JP" altLang="en-US" sz="1400" dirty="0"/>
        </a:p>
      </cdr:txBody>
    </cdr:sp>
  </cdr:relSizeAnchor>
  <cdr:relSizeAnchor xmlns:cdr="http://schemas.openxmlformats.org/drawingml/2006/chartDrawing">
    <cdr:from>
      <cdr:x>0.16574</cdr:x>
      <cdr:y>0.65885</cdr:y>
    </cdr:from>
    <cdr:to>
      <cdr:x>0.18819</cdr:x>
      <cdr:y>0.73663</cdr:y>
    </cdr:to>
    <cdr:cxnSp macro="">
      <cdr:nvCxnSpPr>
        <cdr:cNvPr id="8" name="直線コネクタ 7"/>
        <cdr:cNvCxnSpPr>
          <a:endCxn xmlns:a="http://schemas.openxmlformats.org/drawingml/2006/main" id="7" idx="0"/>
        </cdr:cNvCxnSpPr>
      </cdr:nvCxnSpPr>
      <cdr:spPr>
        <a:xfrm xmlns:a="http://schemas.openxmlformats.org/drawingml/2006/main">
          <a:off x="2020711" y="3657600"/>
          <a:ext cx="273755" cy="43180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0.xml><?xml version="1.0" encoding="utf-8"?>
<c:userShapes xmlns:c="http://schemas.openxmlformats.org/drawingml/2006/chart">
  <cdr:relSizeAnchor xmlns:cdr="http://schemas.openxmlformats.org/drawingml/2006/chartDrawing">
    <cdr:from>
      <cdr:x>0.83555</cdr:x>
      <cdr:y>0.4475</cdr:y>
    </cdr:from>
    <cdr:to>
      <cdr:x>0.87843</cdr:x>
      <cdr:y>0.47338</cdr:y>
    </cdr:to>
    <cdr:cxnSp macro="">
      <cdr:nvCxnSpPr>
        <cdr:cNvPr id="2" name="直線コネクタ 1">
          <a:extLst xmlns:a="http://schemas.openxmlformats.org/drawingml/2006/main">
            <a:ext uri="{FF2B5EF4-FFF2-40B4-BE49-F238E27FC236}">
              <a16:creationId xmlns:a16="http://schemas.microsoft.com/office/drawing/2014/main" id="{561F0A42-789B-4F6A-8FC7-31324344AE23}"/>
            </a:ext>
          </a:extLst>
        </cdr:cNvPr>
        <cdr:cNvCxnSpPr/>
      </cdr:nvCxnSpPr>
      <cdr:spPr>
        <a:xfrm xmlns:a="http://schemas.openxmlformats.org/drawingml/2006/main" flipH="1">
          <a:off x="10186988" y="2586008"/>
          <a:ext cx="522853" cy="149607"/>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0.83555</cdr:x>
      <cdr:y>0.6846</cdr:y>
    </cdr:from>
    <cdr:to>
      <cdr:x>0.87353</cdr:x>
      <cdr:y>0.72804</cdr:y>
    </cdr:to>
    <cdr:cxnSp macro="">
      <cdr:nvCxnSpPr>
        <cdr:cNvPr id="3" name="直線コネクタ 2">
          <a:extLst xmlns:a="http://schemas.openxmlformats.org/drawingml/2006/main">
            <a:ext uri="{FF2B5EF4-FFF2-40B4-BE49-F238E27FC236}">
              <a16:creationId xmlns:a16="http://schemas.microsoft.com/office/drawing/2014/main" id="{DE4C2864-4F4D-4672-9C94-CAB9BCF8931C}"/>
            </a:ext>
          </a:extLst>
        </cdr:cNvPr>
        <cdr:cNvCxnSpPr/>
      </cdr:nvCxnSpPr>
      <cdr:spPr>
        <a:xfrm xmlns:a="http://schemas.openxmlformats.org/drawingml/2006/main" flipH="1">
          <a:off x="10186988" y="3956219"/>
          <a:ext cx="463061" cy="251008"/>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0.83672</cdr:x>
      <cdr:y>0.60164</cdr:y>
    </cdr:from>
    <cdr:to>
      <cdr:x>0.8747</cdr:x>
      <cdr:y>0.67859</cdr:y>
    </cdr:to>
    <cdr:cxnSp macro="">
      <cdr:nvCxnSpPr>
        <cdr:cNvPr id="4" name="直線コネクタ 3">
          <a:extLst xmlns:a="http://schemas.openxmlformats.org/drawingml/2006/main">
            <a:ext uri="{FF2B5EF4-FFF2-40B4-BE49-F238E27FC236}">
              <a16:creationId xmlns:a16="http://schemas.microsoft.com/office/drawing/2014/main" id="{B6CA0717-C4F7-4539-BFB6-6D27B2B34561}"/>
            </a:ext>
          </a:extLst>
        </cdr:cNvPr>
        <cdr:cNvCxnSpPr/>
      </cdr:nvCxnSpPr>
      <cdr:spPr>
        <a:xfrm xmlns:a="http://schemas.openxmlformats.org/drawingml/2006/main" flipH="1">
          <a:off x="10201275" y="3476793"/>
          <a:ext cx="463061" cy="444684"/>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0.83438</cdr:x>
      <cdr:y>0.53028</cdr:y>
    </cdr:from>
    <cdr:to>
      <cdr:x>0.87729</cdr:x>
      <cdr:y>0.58959</cdr:y>
    </cdr:to>
    <cdr:cxnSp macro="">
      <cdr:nvCxnSpPr>
        <cdr:cNvPr id="5" name="直線コネクタ 4">
          <a:extLst xmlns:a="http://schemas.openxmlformats.org/drawingml/2006/main">
            <a:ext uri="{FF2B5EF4-FFF2-40B4-BE49-F238E27FC236}">
              <a16:creationId xmlns:a16="http://schemas.microsoft.com/office/drawing/2014/main" id="{9B7820E8-95BA-4D08-95E6-95FE07E31F36}"/>
            </a:ext>
          </a:extLst>
        </cdr:cNvPr>
        <cdr:cNvCxnSpPr/>
      </cdr:nvCxnSpPr>
      <cdr:spPr>
        <a:xfrm xmlns:a="http://schemas.openxmlformats.org/drawingml/2006/main" flipH="1">
          <a:off x="10172700" y="3064412"/>
          <a:ext cx="523214" cy="34271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0.83203</cdr:x>
      <cdr:y>0.75722</cdr:y>
    </cdr:from>
    <cdr:to>
      <cdr:x>0.87448</cdr:x>
      <cdr:y>0.78985</cdr:y>
    </cdr:to>
    <cdr:cxnSp macro="">
      <cdr:nvCxnSpPr>
        <cdr:cNvPr id="6" name="直線コネクタ 5">
          <a:extLst xmlns:a="http://schemas.openxmlformats.org/drawingml/2006/main">
            <a:ext uri="{FF2B5EF4-FFF2-40B4-BE49-F238E27FC236}">
              <a16:creationId xmlns:a16="http://schemas.microsoft.com/office/drawing/2014/main" id="{8FF303A8-3FC3-41E0-BB0D-02134D7ECBBB}"/>
            </a:ext>
          </a:extLst>
        </cdr:cNvPr>
        <cdr:cNvCxnSpPr/>
      </cdr:nvCxnSpPr>
      <cdr:spPr>
        <a:xfrm xmlns:a="http://schemas.openxmlformats.org/drawingml/2006/main" flipH="1">
          <a:off x="10144125" y="4375859"/>
          <a:ext cx="517571" cy="188556"/>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0.83445</cdr:x>
      <cdr:y>0.91026</cdr:y>
    </cdr:from>
    <cdr:to>
      <cdr:x>0.87751</cdr:x>
      <cdr:y>0.94836</cdr:y>
    </cdr:to>
    <cdr:cxnSp macro="">
      <cdr:nvCxnSpPr>
        <cdr:cNvPr id="7" name="直線コネクタ 6">
          <a:extLst xmlns:a="http://schemas.openxmlformats.org/drawingml/2006/main">
            <a:ext uri="{FF2B5EF4-FFF2-40B4-BE49-F238E27FC236}">
              <a16:creationId xmlns:a16="http://schemas.microsoft.com/office/drawing/2014/main" id="{C85E6E3B-654B-4F2E-8A93-572E89C70558}"/>
            </a:ext>
          </a:extLst>
        </cdr:cNvPr>
        <cdr:cNvCxnSpPr/>
      </cdr:nvCxnSpPr>
      <cdr:spPr>
        <a:xfrm xmlns:a="http://schemas.openxmlformats.org/drawingml/2006/main" flipH="1">
          <a:off x="10173640" y="5260269"/>
          <a:ext cx="524914" cy="22015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0.83352</cdr:x>
      <cdr:y>0.8338</cdr:y>
    </cdr:from>
    <cdr:to>
      <cdr:x>0.87658</cdr:x>
      <cdr:y>0.87189</cdr:y>
    </cdr:to>
    <cdr:cxnSp macro="">
      <cdr:nvCxnSpPr>
        <cdr:cNvPr id="8" name="直線コネクタ 7">
          <a:extLst xmlns:a="http://schemas.openxmlformats.org/drawingml/2006/main">
            <a:ext uri="{FF2B5EF4-FFF2-40B4-BE49-F238E27FC236}">
              <a16:creationId xmlns:a16="http://schemas.microsoft.com/office/drawing/2014/main" id="{AFFAE139-C54B-4F15-920B-0598607AB09A}"/>
            </a:ext>
          </a:extLst>
        </cdr:cNvPr>
        <cdr:cNvCxnSpPr/>
      </cdr:nvCxnSpPr>
      <cdr:spPr>
        <a:xfrm xmlns:a="http://schemas.openxmlformats.org/drawingml/2006/main" flipH="1">
          <a:off x="10162234" y="4818429"/>
          <a:ext cx="525034" cy="220091"/>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0.89654</cdr:x>
      <cdr:y>0.04093</cdr:y>
    </cdr:from>
    <cdr:to>
      <cdr:x>0.97037</cdr:x>
      <cdr:y>0.1151</cdr:y>
    </cdr:to>
    <cdr:sp macro="" textlink="">
      <cdr:nvSpPr>
        <cdr:cNvPr id="9" name="テキスト ボックス 1"/>
        <cdr:cNvSpPr txBox="1"/>
      </cdr:nvSpPr>
      <cdr:spPr>
        <a:xfrm xmlns:a="http://schemas.openxmlformats.org/drawingml/2006/main">
          <a:off x="10930642" y="236538"/>
          <a:ext cx="900113" cy="428625"/>
        </a:xfrm>
        <a:prstGeom xmlns:a="http://schemas.openxmlformats.org/drawingml/2006/main" prst="rect">
          <a:avLst/>
        </a:prstGeom>
        <a:ln xmlns:a="http://schemas.openxmlformats.org/drawingml/2006/main">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2400" dirty="0"/>
            <a:t>参考</a:t>
          </a:r>
          <a:endParaRPr lang="ja-JP" altLang="en-US" sz="1100" dirty="0"/>
        </a:p>
      </cdr:txBody>
    </cdr:sp>
  </cdr:relSizeAnchor>
  <cdr:relSizeAnchor xmlns:cdr="http://schemas.openxmlformats.org/drawingml/2006/chartDrawing">
    <cdr:from>
      <cdr:x>0.00736</cdr:x>
      <cdr:y>0</cdr:y>
    </cdr:from>
    <cdr:to>
      <cdr:x>0.21904</cdr:x>
      <cdr:y>0.07678</cdr:y>
    </cdr:to>
    <cdr:sp macro="" textlink="">
      <cdr:nvSpPr>
        <cdr:cNvPr id="10" name="タイトル 1"/>
        <cdr:cNvSpPr>
          <a:spLocks xmlns:a="http://schemas.openxmlformats.org/drawingml/2006/main" noGrp="1"/>
        </cdr:cNvSpPr>
      </cdr:nvSpPr>
      <cdr:spPr>
        <a:xfrm xmlns:a="http://schemas.openxmlformats.org/drawingml/2006/main">
          <a:off x="89724" y="0"/>
          <a:ext cx="2580789" cy="417823"/>
        </a:xfrm>
        <a:prstGeom xmlns:a="http://schemas.openxmlformats.org/drawingml/2006/main" prst="rect">
          <a:avLst/>
        </a:prstGeom>
        <a:solidFill xmlns:a="http://schemas.openxmlformats.org/drawingml/2006/main">
          <a:schemeClr val="accent1">
            <a:lumMod val="75000"/>
          </a:schemeClr>
        </a:solidFill>
        <a:ln xmlns:a="http://schemas.openxmlformats.org/drawingml/2006/main">
          <a:solidFill>
            <a:schemeClr val="tx1"/>
          </a:solidFill>
        </a:ln>
      </cdr:spPr>
      <cdr:txBody>
        <a:bodyPr xmlns:a="http://schemas.openxmlformats.org/drawingml/2006/main" vert="horz" lIns="91440" tIns="45720" rIns="91440" bIns="45720" rtlCol="0" anchor="ctr">
          <a:norm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１</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自殺の推移</a:t>
          </a:r>
        </a:p>
      </cdr:txBody>
    </cdr:sp>
  </cdr:relSizeAnchor>
</c:userShapes>
</file>

<file path=ppt/drawings/drawing11.xml><?xml version="1.0" encoding="utf-8"?>
<c:userShapes xmlns:c="http://schemas.openxmlformats.org/drawingml/2006/chart">
  <cdr:relSizeAnchor xmlns:cdr="http://schemas.openxmlformats.org/drawingml/2006/chartDrawing">
    <cdr:from>
      <cdr:x>0.86524</cdr:x>
      <cdr:y>0.03973</cdr:y>
    </cdr:from>
    <cdr:to>
      <cdr:x>0.99256</cdr:x>
      <cdr:y>0.09905</cdr:y>
    </cdr:to>
    <cdr:sp macro="" textlink="">
      <cdr:nvSpPr>
        <cdr:cNvPr id="2" name="テキスト ボックス 1"/>
        <cdr:cNvSpPr txBox="1"/>
      </cdr:nvSpPr>
      <cdr:spPr>
        <a:xfrm xmlns:a="http://schemas.openxmlformats.org/drawingml/2006/main">
          <a:off x="6444190" y="175182"/>
          <a:ext cx="948267"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1100" dirty="0"/>
            <a:t>Ｎ</a:t>
          </a:r>
          <a:r>
            <a:rPr kumimoji="1" lang="ja-JP" altLang="en-US" sz="1100" dirty="0" smtClean="0"/>
            <a:t>＝</a:t>
          </a:r>
          <a:r>
            <a:rPr kumimoji="1" lang="en-US" altLang="ja-JP" sz="1100" dirty="0" smtClean="0"/>
            <a:t>2383</a:t>
          </a:r>
          <a:endParaRPr kumimoji="1" lang="ja-JP" altLang="en-US" sz="1100" dirty="0"/>
        </a:p>
      </cdr:txBody>
    </cdr:sp>
  </cdr:relSizeAnchor>
</c:userShapes>
</file>

<file path=ppt/drawings/drawing12.xml><?xml version="1.0" encoding="utf-8"?>
<c:userShapes xmlns:c="http://schemas.openxmlformats.org/drawingml/2006/chart">
  <cdr:relSizeAnchor xmlns:cdr="http://schemas.openxmlformats.org/drawingml/2006/chartDrawing">
    <cdr:from>
      <cdr:x>0.87594</cdr:x>
      <cdr:y>0.73602</cdr:y>
    </cdr:from>
    <cdr:to>
      <cdr:x>0.91426</cdr:x>
      <cdr:y>0.83593</cdr:y>
    </cdr:to>
    <cdr:cxnSp macro="">
      <cdr:nvCxnSpPr>
        <cdr:cNvPr id="2" name="直線コネクタ 1">
          <a:extLst xmlns:a="http://schemas.openxmlformats.org/drawingml/2006/main">
            <a:ext uri="{FF2B5EF4-FFF2-40B4-BE49-F238E27FC236}">
              <a16:creationId xmlns:a16="http://schemas.microsoft.com/office/drawing/2014/main" id="{905F07D5-94BC-4C98-AB27-BEF225FB1D0F}"/>
            </a:ext>
          </a:extLst>
        </cdr:cNvPr>
        <cdr:cNvCxnSpPr/>
      </cdr:nvCxnSpPr>
      <cdr:spPr>
        <a:xfrm xmlns:a="http://schemas.openxmlformats.org/drawingml/2006/main" flipH="1" flipV="1">
          <a:off x="10679455" y="4227392"/>
          <a:ext cx="467186" cy="573852"/>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0.0286</cdr:y>
    </cdr:from>
    <cdr:to>
      <cdr:x>0.21633</cdr:x>
      <cdr:y>0.10135</cdr:y>
    </cdr:to>
    <cdr:sp macro="" textlink="">
      <cdr:nvSpPr>
        <cdr:cNvPr id="3" name="タイトル 1"/>
        <cdr:cNvSpPr>
          <a:spLocks xmlns:a="http://schemas.openxmlformats.org/drawingml/2006/main" noGrp="1"/>
        </cdr:cNvSpPr>
      </cdr:nvSpPr>
      <cdr:spPr>
        <a:xfrm xmlns:a="http://schemas.openxmlformats.org/drawingml/2006/main">
          <a:off x="0" y="164293"/>
          <a:ext cx="2580789" cy="417823"/>
        </a:xfrm>
        <a:prstGeom xmlns:a="http://schemas.openxmlformats.org/drawingml/2006/main" prst="rect">
          <a:avLst/>
        </a:prstGeom>
        <a:solidFill xmlns:a="http://schemas.openxmlformats.org/drawingml/2006/main">
          <a:schemeClr val="accent1">
            <a:lumMod val="75000"/>
          </a:schemeClr>
        </a:solidFill>
        <a:ln xmlns:a="http://schemas.openxmlformats.org/drawingml/2006/main">
          <a:solidFill>
            <a:schemeClr val="tx1"/>
          </a:solidFill>
        </a:ln>
      </cdr:spPr>
      <cdr:txBody>
        <a:bodyPr xmlns:a="http://schemas.openxmlformats.org/drawingml/2006/main" vert="horz" lIns="91440" tIns="45720" rIns="91440" bIns="45720" rtlCol="0" anchor="ctr">
          <a:norm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１</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自殺の推移</a:t>
          </a:r>
        </a:p>
      </cdr:txBody>
    </cdr:sp>
  </cdr:relSizeAnchor>
  <cdr:relSizeAnchor xmlns:cdr="http://schemas.openxmlformats.org/drawingml/2006/chartDrawing">
    <cdr:from>
      <cdr:x>0.60487</cdr:x>
      <cdr:y>0.12819</cdr:y>
    </cdr:from>
    <cdr:to>
      <cdr:x>0.94578</cdr:x>
      <cdr:y>0.22926</cdr:y>
    </cdr:to>
    <cdr:sp macro="" textlink="">
      <cdr:nvSpPr>
        <cdr:cNvPr id="4" name="テキスト ボックス 3"/>
        <cdr:cNvSpPr txBox="1"/>
      </cdr:nvSpPr>
      <cdr:spPr>
        <a:xfrm xmlns:a="http://schemas.openxmlformats.org/drawingml/2006/main">
          <a:off x="7374578" y="736271"/>
          <a:ext cx="4156364" cy="5805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dirty="0"/>
            <a:t>※</a:t>
          </a:r>
          <a:r>
            <a:rPr lang="ja-JP" altLang="en-US" dirty="0"/>
            <a:t>遺書等の自殺を裏付ける資料により明らかに推定できる</a:t>
          </a:r>
          <a:endParaRPr lang="en-US" altLang="ja-JP" dirty="0"/>
        </a:p>
        <a:p xmlns:a="http://schemas.openxmlformats.org/drawingml/2006/main">
          <a:r>
            <a:rPr lang="ja-JP" altLang="en-US" dirty="0"/>
            <a:t>　原因・動機を自殺者一人につき</a:t>
          </a:r>
          <a:r>
            <a:rPr lang="en-US" altLang="ja-JP" dirty="0"/>
            <a:t>3</a:t>
          </a:r>
          <a:r>
            <a:rPr lang="ja-JP" altLang="en-US" dirty="0" err="1"/>
            <a:t>つまで</a:t>
          </a:r>
          <a:r>
            <a:rPr lang="ja-JP" altLang="en-US" dirty="0"/>
            <a:t>計上</a:t>
          </a:r>
          <a:endParaRPr lang="ja-JP" altLang="en-US" sz="1100" dirty="0"/>
        </a:p>
      </cdr:txBody>
    </cdr:sp>
  </cdr:relSizeAnchor>
</c:userShapes>
</file>

<file path=ppt/drawings/drawing13.xml><?xml version="1.0" encoding="utf-8"?>
<c:userShapes xmlns:c="http://schemas.openxmlformats.org/drawingml/2006/chart">
  <cdr:relSizeAnchor xmlns:cdr="http://schemas.openxmlformats.org/drawingml/2006/chartDrawing">
    <cdr:from>
      <cdr:x>0.86964</cdr:x>
      <cdr:y>0.91691</cdr:y>
    </cdr:from>
    <cdr:to>
      <cdr:x>0.91</cdr:x>
      <cdr:y>0.93154</cdr:y>
    </cdr:to>
    <cdr:cxnSp macro="">
      <cdr:nvCxnSpPr>
        <cdr:cNvPr id="3" name="直線コネクタ 2">
          <a:extLst xmlns:a="http://schemas.openxmlformats.org/drawingml/2006/main">
            <a:ext uri="{FF2B5EF4-FFF2-40B4-BE49-F238E27FC236}">
              <a16:creationId xmlns:a16="http://schemas.microsoft.com/office/drawing/2014/main" id="{BFCD4627-0C37-48E1-BC0B-B61ECA7D8DB6}"/>
            </a:ext>
          </a:extLst>
        </cdr:cNvPr>
        <cdr:cNvCxnSpPr/>
      </cdr:nvCxnSpPr>
      <cdr:spPr>
        <a:xfrm xmlns:a="http://schemas.openxmlformats.org/drawingml/2006/main" flipH="1">
          <a:off x="10465154" y="5372100"/>
          <a:ext cx="485774" cy="8572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0.90832</cdr:x>
      <cdr:y>0.04037</cdr:y>
    </cdr:from>
    <cdr:to>
      <cdr:x>0.98311</cdr:x>
      <cdr:y>0.11353</cdr:y>
    </cdr:to>
    <cdr:sp macro="" textlink="">
      <cdr:nvSpPr>
        <cdr:cNvPr id="4" name="テキスト ボックス 1"/>
        <cdr:cNvSpPr txBox="1"/>
      </cdr:nvSpPr>
      <cdr:spPr>
        <a:xfrm xmlns:a="http://schemas.openxmlformats.org/drawingml/2006/main">
          <a:off x="10930642" y="236538"/>
          <a:ext cx="900113" cy="428625"/>
        </a:xfrm>
        <a:prstGeom xmlns:a="http://schemas.openxmlformats.org/drawingml/2006/main" prst="rect">
          <a:avLst/>
        </a:prstGeom>
        <a:ln xmlns:a="http://schemas.openxmlformats.org/drawingml/2006/main">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2400" dirty="0"/>
            <a:t>参考</a:t>
          </a:r>
          <a:endParaRPr lang="ja-JP" altLang="en-US" sz="1100" dirty="0"/>
        </a:p>
      </cdr:txBody>
    </cdr:sp>
  </cdr:relSizeAnchor>
  <cdr:relSizeAnchor xmlns:cdr="http://schemas.openxmlformats.org/drawingml/2006/chartDrawing">
    <cdr:from>
      <cdr:x>0.61704</cdr:x>
      <cdr:y>0.13434</cdr:y>
    </cdr:from>
    <cdr:to>
      <cdr:x>0.96242</cdr:x>
      <cdr:y>0.23342</cdr:y>
    </cdr:to>
    <cdr:sp macro="" textlink="">
      <cdr:nvSpPr>
        <cdr:cNvPr id="5" name="テキスト ボックス 1"/>
        <cdr:cNvSpPr txBox="1"/>
      </cdr:nvSpPr>
      <cdr:spPr>
        <a:xfrm xmlns:a="http://schemas.openxmlformats.org/drawingml/2006/main">
          <a:off x="7425378" y="787071"/>
          <a:ext cx="4156364" cy="5805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dirty="0"/>
            <a:t>※</a:t>
          </a:r>
          <a:r>
            <a:rPr lang="ja-JP" altLang="en-US" dirty="0"/>
            <a:t>遺書等の自殺を裏付ける資料により明らかに推定できる</a:t>
          </a:r>
          <a:endParaRPr lang="en-US" altLang="ja-JP" dirty="0"/>
        </a:p>
        <a:p xmlns:a="http://schemas.openxmlformats.org/drawingml/2006/main">
          <a:r>
            <a:rPr lang="ja-JP" altLang="en-US" dirty="0"/>
            <a:t>　原因・動機を自殺者一人につき</a:t>
          </a:r>
          <a:r>
            <a:rPr lang="en-US" altLang="ja-JP" dirty="0"/>
            <a:t>3</a:t>
          </a:r>
          <a:r>
            <a:rPr lang="ja-JP" altLang="en-US" dirty="0" err="1"/>
            <a:t>つまで</a:t>
          </a:r>
          <a:r>
            <a:rPr lang="ja-JP" altLang="en-US" dirty="0"/>
            <a:t>計上</a:t>
          </a:r>
          <a:endParaRPr lang="ja-JP" altLang="en-US" sz="1100" dirty="0"/>
        </a:p>
      </cdr:txBody>
    </cdr:sp>
  </cdr:relSizeAnchor>
  <cdr:relSizeAnchor xmlns:cdr="http://schemas.openxmlformats.org/drawingml/2006/chartDrawing">
    <cdr:from>
      <cdr:x>0.00422</cdr:x>
      <cdr:y>0.03671</cdr:y>
    </cdr:from>
    <cdr:to>
      <cdr:x>0.22339</cdr:x>
      <cdr:y>0.10803</cdr:y>
    </cdr:to>
    <cdr:sp macro="" textlink="">
      <cdr:nvSpPr>
        <cdr:cNvPr id="6" name="タイトル 1"/>
        <cdr:cNvSpPr>
          <a:spLocks xmlns:a="http://schemas.openxmlformats.org/drawingml/2006/main" noGrp="1"/>
        </cdr:cNvSpPr>
      </cdr:nvSpPr>
      <cdr:spPr>
        <a:xfrm xmlns:a="http://schemas.openxmlformats.org/drawingml/2006/main">
          <a:off x="50800" y="215093"/>
          <a:ext cx="2637453" cy="417823"/>
        </a:xfrm>
        <a:prstGeom xmlns:a="http://schemas.openxmlformats.org/drawingml/2006/main" prst="rect">
          <a:avLst/>
        </a:prstGeom>
        <a:solidFill xmlns:a="http://schemas.openxmlformats.org/drawingml/2006/main">
          <a:schemeClr val="accent1">
            <a:lumMod val="75000"/>
          </a:schemeClr>
        </a:solidFill>
        <a:ln xmlns:a="http://schemas.openxmlformats.org/drawingml/2006/main">
          <a:solidFill>
            <a:schemeClr val="tx1"/>
          </a:solidFill>
        </a:ln>
      </cdr:spPr>
      <cdr:txBody>
        <a:bodyPr xmlns:a="http://schemas.openxmlformats.org/drawingml/2006/main" vert="horz" lIns="91440" tIns="45720" rIns="91440" bIns="45720" rtlCol="0" anchor="ctr">
          <a:norm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１</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自殺の推移</a:t>
          </a:r>
        </a:p>
      </cdr:txBody>
    </cdr:sp>
  </cdr:relSizeAnchor>
</c:userShapes>
</file>

<file path=ppt/drawings/drawing14.xml><?xml version="1.0" encoding="utf-8"?>
<c:userShapes xmlns:c="http://schemas.openxmlformats.org/drawingml/2006/chart">
  <cdr:relSizeAnchor xmlns:cdr="http://schemas.openxmlformats.org/drawingml/2006/chartDrawing">
    <cdr:from>
      <cdr:x>0.60904</cdr:x>
      <cdr:y>0.13807</cdr:y>
    </cdr:from>
    <cdr:to>
      <cdr:x>0.94995</cdr:x>
      <cdr:y>0.2399</cdr:y>
    </cdr:to>
    <cdr:sp macro="" textlink="">
      <cdr:nvSpPr>
        <cdr:cNvPr id="2" name="テキスト ボックス 1"/>
        <cdr:cNvSpPr txBox="1"/>
      </cdr:nvSpPr>
      <cdr:spPr>
        <a:xfrm xmlns:a="http://schemas.openxmlformats.org/drawingml/2006/main">
          <a:off x="7425378" y="787071"/>
          <a:ext cx="4156364" cy="5805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dirty="0"/>
            <a:t>※</a:t>
          </a:r>
          <a:r>
            <a:rPr lang="ja-JP" altLang="en-US" dirty="0"/>
            <a:t>遺書等の自殺を裏付ける資料により明らかに推定できる</a:t>
          </a:r>
          <a:endParaRPr lang="en-US" altLang="ja-JP" dirty="0"/>
        </a:p>
        <a:p xmlns:a="http://schemas.openxmlformats.org/drawingml/2006/main">
          <a:r>
            <a:rPr lang="ja-JP" altLang="en-US" dirty="0"/>
            <a:t>　原因・動機を自殺者一人につき</a:t>
          </a:r>
          <a:r>
            <a:rPr lang="en-US" altLang="ja-JP" dirty="0"/>
            <a:t>3</a:t>
          </a:r>
          <a:r>
            <a:rPr lang="ja-JP" altLang="en-US" dirty="0" err="1"/>
            <a:t>つまで</a:t>
          </a:r>
          <a:r>
            <a:rPr lang="ja-JP" altLang="en-US" dirty="0"/>
            <a:t>計上</a:t>
          </a:r>
          <a:endParaRPr lang="ja-JP" altLang="en-US" sz="1100" dirty="0"/>
        </a:p>
      </cdr:txBody>
    </cdr:sp>
  </cdr:relSizeAnchor>
  <cdr:relSizeAnchor xmlns:cdr="http://schemas.openxmlformats.org/drawingml/2006/chartDrawing">
    <cdr:from>
      <cdr:x>0.00833</cdr:x>
      <cdr:y>0.04664</cdr:y>
    </cdr:from>
    <cdr:to>
      <cdr:x>0.22466</cdr:x>
      <cdr:y>0.11994</cdr:y>
    </cdr:to>
    <cdr:sp macro="" textlink="">
      <cdr:nvSpPr>
        <cdr:cNvPr id="3" name="タイトル 1"/>
        <cdr:cNvSpPr>
          <a:spLocks xmlns:a="http://schemas.openxmlformats.org/drawingml/2006/main" noGrp="1"/>
        </cdr:cNvSpPr>
      </cdr:nvSpPr>
      <cdr:spPr>
        <a:xfrm xmlns:a="http://schemas.openxmlformats.org/drawingml/2006/main">
          <a:off x="101600" y="265893"/>
          <a:ext cx="2637453" cy="417823"/>
        </a:xfrm>
        <a:prstGeom xmlns:a="http://schemas.openxmlformats.org/drawingml/2006/main" prst="rect">
          <a:avLst/>
        </a:prstGeom>
        <a:solidFill xmlns:a="http://schemas.openxmlformats.org/drawingml/2006/main">
          <a:schemeClr val="accent1">
            <a:lumMod val="75000"/>
          </a:schemeClr>
        </a:solidFill>
        <a:ln xmlns:a="http://schemas.openxmlformats.org/drawingml/2006/main">
          <a:solidFill>
            <a:schemeClr val="tx1"/>
          </a:solidFill>
        </a:ln>
      </cdr:spPr>
      <cdr:txBody>
        <a:bodyPr xmlns:a="http://schemas.openxmlformats.org/drawingml/2006/main" vert="horz" lIns="91440" tIns="45720" rIns="91440" bIns="45720" rtlCol="0" anchor="ctr">
          <a:norm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１</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自殺の推移</a:t>
          </a:r>
        </a:p>
      </cdr:txBody>
    </cdr:sp>
  </cdr:relSizeAnchor>
</c:userShapes>
</file>

<file path=ppt/drawings/drawing15.xml><?xml version="1.0" encoding="utf-8"?>
<c:userShapes xmlns:c="http://schemas.openxmlformats.org/drawingml/2006/chart">
  <cdr:relSizeAnchor xmlns:cdr="http://schemas.openxmlformats.org/drawingml/2006/chartDrawing">
    <cdr:from>
      <cdr:x>0.89654</cdr:x>
      <cdr:y>0.04202</cdr:y>
    </cdr:from>
    <cdr:to>
      <cdr:x>0.97037</cdr:x>
      <cdr:y>0.11816</cdr:y>
    </cdr:to>
    <cdr:sp macro="" textlink="">
      <cdr:nvSpPr>
        <cdr:cNvPr id="2" name="テキスト ボックス 1"/>
        <cdr:cNvSpPr txBox="1"/>
      </cdr:nvSpPr>
      <cdr:spPr>
        <a:xfrm xmlns:a="http://schemas.openxmlformats.org/drawingml/2006/main">
          <a:off x="10930642" y="236538"/>
          <a:ext cx="900113" cy="428625"/>
        </a:xfrm>
        <a:prstGeom xmlns:a="http://schemas.openxmlformats.org/drawingml/2006/main" prst="rect">
          <a:avLst/>
        </a:prstGeom>
        <a:ln xmlns:a="http://schemas.openxmlformats.org/drawingml/2006/main">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2400" dirty="0"/>
            <a:t>参考</a:t>
          </a:r>
          <a:endParaRPr lang="ja-JP" altLang="en-US" sz="1100" dirty="0"/>
        </a:p>
      </cdr:txBody>
    </cdr:sp>
  </cdr:relSizeAnchor>
  <cdr:relSizeAnchor xmlns:cdr="http://schemas.openxmlformats.org/drawingml/2006/chartDrawing">
    <cdr:from>
      <cdr:x>0.60904</cdr:x>
      <cdr:y>0.13982</cdr:y>
    </cdr:from>
    <cdr:to>
      <cdr:x>0.94995</cdr:x>
      <cdr:y>0.24294</cdr:y>
    </cdr:to>
    <cdr:sp macro="" textlink="">
      <cdr:nvSpPr>
        <cdr:cNvPr id="3" name="テキスト ボックス 1"/>
        <cdr:cNvSpPr txBox="1"/>
      </cdr:nvSpPr>
      <cdr:spPr>
        <a:xfrm xmlns:a="http://schemas.openxmlformats.org/drawingml/2006/main">
          <a:off x="7425378" y="787071"/>
          <a:ext cx="4156364" cy="5805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dirty="0"/>
            <a:t>※</a:t>
          </a:r>
          <a:r>
            <a:rPr lang="ja-JP" altLang="en-US" dirty="0"/>
            <a:t>遺書等の自殺を裏付ける資料により明らかに推定できる</a:t>
          </a:r>
          <a:endParaRPr lang="en-US" altLang="ja-JP" dirty="0"/>
        </a:p>
        <a:p xmlns:a="http://schemas.openxmlformats.org/drawingml/2006/main">
          <a:r>
            <a:rPr lang="ja-JP" altLang="en-US" dirty="0"/>
            <a:t>　原因・動機を自殺者一人につき</a:t>
          </a:r>
          <a:r>
            <a:rPr lang="en-US" altLang="ja-JP" dirty="0"/>
            <a:t>3</a:t>
          </a:r>
          <a:r>
            <a:rPr lang="ja-JP" altLang="en-US" dirty="0" err="1"/>
            <a:t>つまで</a:t>
          </a:r>
          <a:r>
            <a:rPr lang="ja-JP" altLang="en-US" dirty="0"/>
            <a:t>計上</a:t>
          </a:r>
          <a:endParaRPr lang="ja-JP" altLang="en-US" sz="1100" dirty="0"/>
        </a:p>
      </cdr:txBody>
    </cdr:sp>
  </cdr:relSizeAnchor>
  <cdr:relSizeAnchor xmlns:cdr="http://schemas.openxmlformats.org/drawingml/2006/chartDrawing">
    <cdr:from>
      <cdr:x>0.00833</cdr:x>
      <cdr:y>0.04723</cdr:y>
    </cdr:from>
    <cdr:to>
      <cdr:x>0.22466</cdr:x>
      <cdr:y>0.12146</cdr:y>
    </cdr:to>
    <cdr:sp macro="" textlink="">
      <cdr:nvSpPr>
        <cdr:cNvPr id="4" name="タイトル 1"/>
        <cdr:cNvSpPr>
          <a:spLocks xmlns:a="http://schemas.openxmlformats.org/drawingml/2006/main" noGrp="1"/>
        </cdr:cNvSpPr>
      </cdr:nvSpPr>
      <cdr:spPr>
        <a:xfrm xmlns:a="http://schemas.openxmlformats.org/drawingml/2006/main">
          <a:off x="101600" y="265893"/>
          <a:ext cx="2637453" cy="417823"/>
        </a:xfrm>
        <a:prstGeom xmlns:a="http://schemas.openxmlformats.org/drawingml/2006/main" prst="rect">
          <a:avLst/>
        </a:prstGeom>
        <a:solidFill xmlns:a="http://schemas.openxmlformats.org/drawingml/2006/main">
          <a:schemeClr val="accent1">
            <a:lumMod val="75000"/>
          </a:schemeClr>
        </a:solidFill>
        <a:ln xmlns:a="http://schemas.openxmlformats.org/drawingml/2006/main">
          <a:solidFill>
            <a:schemeClr val="tx1"/>
          </a:solidFill>
        </a:ln>
      </cdr:spPr>
      <cdr:txBody>
        <a:bodyPr xmlns:a="http://schemas.openxmlformats.org/drawingml/2006/main" vert="horz" lIns="91440" tIns="45720" rIns="91440" bIns="45720" rtlCol="0" anchor="ctr">
          <a:norm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１</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自殺の推移</a:t>
          </a:r>
        </a:p>
      </cdr:txBody>
    </cdr:sp>
  </cdr:relSizeAnchor>
</c:userShapes>
</file>

<file path=ppt/drawings/drawing16.xml><?xml version="1.0" encoding="utf-8"?>
<c:userShapes xmlns:c="http://schemas.openxmlformats.org/drawingml/2006/chart">
  <cdr:relSizeAnchor xmlns:cdr="http://schemas.openxmlformats.org/drawingml/2006/chartDrawing">
    <cdr:from>
      <cdr:x>0.78582</cdr:x>
      <cdr:y>0.64987</cdr:y>
    </cdr:from>
    <cdr:to>
      <cdr:x>0.85784</cdr:x>
      <cdr:y>0.74609</cdr:y>
    </cdr:to>
    <cdr:sp macro="" textlink="">
      <cdr:nvSpPr>
        <cdr:cNvPr id="2" name="テキスト ボックス 1"/>
        <cdr:cNvSpPr txBox="1"/>
      </cdr:nvSpPr>
      <cdr:spPr>
        <a:xfrm xmlns:a="http://schemas.openxmlformats.org/drawingml/2006/main">
          <a:off x="4917522" y="1601277"/>
          <a:ext cx="450681" cy="2370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900" b="1" dirty="0" smtClean="0"/>
            <a:t>－</a:t>
          </a:r>
          <a:r>
            <a:rPr lang="en-US" altLang="ja-JP" sz="900" b="1" dirty="0" smtClean="0"/>
            <a:t>1</a:t>
          </a:r>
          <a:endParaRPr lang="ja-JP" altLang="en-US" sz="900" b="1" dirty="0"/>
        </a:p>
      </cdr:txBody>
    </cdr:sp>
  </cdr:relSizeAnchor>
</c:userShapes>
</file>

<file path=ppt/drawings/drawing17.xml><?xml version="1.0" encoding="utf-8"?>
<c:userShapes xmlns:c="http://schemas.openxmlformats.org/drawingml/2006/chart">
  <cdr:relSizeAnchor xmlns:cdr="http://schemas.openxmlformats.org/drawingml/2006/chartDrawing">
    <cdr:from>
      <cdr:x>0.7156</cdr:x>
      <cdr:y>0.17298</cdr:y>
    </cdr:from>
    <cdr:to>
      <cdr:x>0.97511</cdr:x>
      <cdr:y>0.25129</cdr:y>
    </cdr:to>
    <cdr:sp macro="" textlink="">
      <cdr:nvSpPr>
        <cdr:cNvPr id="2" name="テキスト ボックス 12"/>
        <cdr:cNvSpPr txBox="1"/>
      </cdr:nvSpPr>
      <cdr:spPr>
        <a:xfrm xmlns:a="http://schemas.openxmlformats.org/drawingml/2006/main">
          <a:off x="4192132" y="560913"/>
          <a:ext cx="1520268" cy="25392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1050" dirty="0"/>
            <a:t>その他の無職者</a:t>
          </a:r>
        </a:p>
      </cdr:txBody>
    </cdr:sp>
  </cdr:relSizeAnchor>
  <cdr:relSizeAnchor xmlns:cdr="http://schemas.openxmlformats.org/drawingml/2006/chartDrawing">
    <cdr:from>
      <cdr:x>0.69399</cdr:x>
      <cdr:y>0.46228</cdr:y>
    </cdr:from>
    <cdr:to>
      <cdr:x>0.72964</cdr:x>
      <cdr:y>0.46363</cdr:y>
    </cdr:to>
    <cdr:cxnSp macro="">
      <cdr:nvCxnSpPr>
        <cdr:cNvPr id="3" name="直線コネクタ 2"/>
        <cdr:cNvCxnSpPr/>
      </cdr:nvCxnSpPr>
      <cdr:spPr>
        <a:xfrm xmlns:a="http://schemas.openxmlformats.org/drawingml/2006/main" flipV="1">
          <a:off x="4065580" y="1498987"/>
          <a:ext cx="208844" cy="437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8.xml><?xml version="1.0" encoding="utf-8"?>
<c:userShapes xmlns:c="http://schemas.openxmlformats.org/drawingml/2006/chart">
  <cdr:relSizeAnchor xmlns:cdr="http://schemas.openxmlformats.org/drawingml/2006/chartDrawing">
    <cdr:from>
      <cdr:x>0.68075</cdr:x>
      <cdr:y>0.34996</cdr:y>
    </cdr:from>
    <cdr:to>
      <cdr:x>1</cdr:x>
      <cdr:y>0.42498</cdr:y>
    </cdr:to>
    <cdr:sp macro="" textlink="">
      <cdr:nvSpPr>
        <cdr:cNvPr id="2" name="テキスト ボックス 9"/>
        <cdr:cNvSpPr txBox="1"/>
      </cdr:nvSpPr>
      <cdr:spPr>
        <a:xfrm xmlns:a="http://schemas.openxmlformats.org/drawingml/2006/main">
          <a:off x="4127277" y="1184458"/>
          <a:ext cx="1935561" cy="25390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r"/>
          <a:r>
            <a:rPr kumimoji="1" lang="ja-JP" altLang="en-US" sz="1000" dirty="0"/>
            <a:t>年金・雇用保険等生活者</a:t>
          </a:r>
        </a:p>
      </cdr:txBody>
    </cdr:sp>
  </cdr:relSizeAnchor>
  <cdr:relSizeAnchor xmlns:cdr="http://schemas.openxmlformats.org/drawingml/2006/chartDrawing">
    <cdr:from>
      <cdr:x>0.71079</cdr:x>
      <cdr:y>0.42498</cdr:y>
    </cdr:from>
    <cdr:to>
      <cdr:x>0.90561</cdr:x>
      <cdr:y>0.5</cdr:y>
    </cdr:to>
    <cdr:sp macro="" textlink="">
      <cdr:nvSpPr>
        <cdr:cNvPr id="3" name="テキスト ボックス 10"/>
        <cdr:cNvSpPr txBox="1"/>
      </cdr:nvSpPr>
      <cdr:spPr>
        <a:xfrm xmlns:a="http://schemas.openxmlformats.org/drawingml/2006/main">
          <a:off x="4076223" y="1438367"/>
          <a:ext cx="1117245" cy="25390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1050" dirty="0"/>
            <a:t>学生・生徒</a:t>
          </a:r>
        </a:p>
      </cdr:txBody>
    </cdr:sp>
  </cdr:relSizeAnchor>
  <cdr:relSizeAnchor xmlns:cdr="http://schemas.openxmlformats.org/drawingml/2006/chartDrawing">
    <cdr:from>
      <cdr:x>0.69901</cdr:x>
      <cdr:y>0.50265</cdr:y>
    </cdr:from>
    <cdr:to>
      <cdr:x>1</cdr:x>
      <cdr:y>0.57767</cdr:y>
    </cdr:to>
    <cdr:sp macro="" textlink="">
      <cdr:nvSpPr>
        <cdr:cNvPr id="4" name="テキスト ボックス 11"/>
        <cdr:cNvSpPr txBox="1"/>
      </cdr:nvSpPr>
      <cdr:spPr>
        <a:xfrm xmlns:a="http://schemas.openxmlformats.org/drawingml/2006/main">
          <a:off x="4008651" y="1701259"/>
          <a:ext cx="1726104" cy="25390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1050" dirty="0"/>
            <a:t>被雇用・勤め人</a:t>
          </a:r>
        </a:p>
      </cdr:txBody>
    </cdr:sp>
  </cdr:relSizeAnchor>
  <cdr:relSizeAnchor xmlns:cdr="http://schemas.openxmlformats.org/drawingml/2006/chartDrawing">
    <cdr:from>
      <cdr:x>0.70355</cdr:x>
      <cdr:y>0.21135</cdr:y>
    </cdr:from>
    <cdr:to>
      <cdr:x>0.96864</cdr:x>
      <cdr:y>0.28637</cdr:y>
    </cdr:to>
    <cdr:sp macro="" textlink="">
      <cdr:nvSpPr>
        <cdr:cNvPr id="5" name="テキスト ボックス 12"/>
        <cdr:cNvSpPr txBox="1"/>
      </cdr:nvSpPr>
      <cdr:spPr>
        <a:xfrm xmlns:a="http://schemas.openxmlformats.org/drawingml/2006/main">
          <a:off x="4034689" y="715309"/>
          <a:ext cx="1520226" cy="25390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1050" dirty="0"/>
            <a:t>その他の無職者</a:t>
          </a:r>
        </a:p>
      </cdr:txBody>
    </cdr:sp>
  </cdr:relSizeAnchor>
  <cdr:relSizeAnchor xmlns:cdr="http://schemas.openxmlformats.org/drawingml/2006/chartDrawing">
    <cdr:from>
      <cdr:x>0.68435</cdr:x>
      <cdr:y>0.25752</cdr:y>
    </cdr:from>
    <cdr:to>
      <cdr:x>0.72175</cdr:x>
      <cdr:y>0.28347</cdr:y>
    </cdr:to>
    <cdr:cxnSp macro="">
      <cdr:nvCxnSpPr>
        <cdr:cNvPr id="7" name="直線コネクタ 6"/>
        <cdr:cNvCxnSpPr/>
      </cdr:nvCxnSpPr>
      <cdr:spPr>
        <a:xfrm xmlns:a="http://schemas.openxmlformats.org/drawingml/2006/main" flipV="1">
          <a:off x="3924567" y="871599"/>
          <a:ext cx="214489" cy="87829"/>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0.70079</cdr:x>
      <cdr:y>0.39036</cdr:y>
    </cdr:from>
    <cdr:to>
      <cdr:x>0.7372</cdr:x>
      <cdr:y>0.39165</cdr:y>
    </cdr:to>
    <cdr:cxnSp macro="">
      <cdr:nvCxnSpPr>
        <cdr:cNvPr id="12" name="直線コネクタ 11"/>
        <cdr:cNvCxnSpPr/>
      </cdr:nvCxnSpPr>
      <cdr:spPr>
        <a:xfrm xmlns:a="http://schemas.openxmlformats.org/drawingml/2006/main" flipV="1">
          <a:off x="4018844" y="1321188"/>
          <a:ext cx="208844" cy="437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0.6752</cdr:x>
      <cdr:y>0.45973</cdr:y>
    </cdr:from>
    <cdr:to>
      <cdr:x>0.7205</cdr:x>
      <cdr:y>0.46249</cdr:y>
    </cdr:to>
    <cdr:cxnSp macro="">
      <cdr:nvCxnSpPr>
        <cdr:cNvPr id="13" name="直線コネクタ 12"/>
        <cdr:cNvCxnSpPr/>
      </cdr:nvCxnSpPr>
      <cdr:spPr>
        <a:xfrm xmlns:a="http://schemas.openxmlformats.org/drawingml/2006/main" flipV="1">
          <a:off x="3872089" y="1555987"/>
          <a:ext cx="259800" cy="9331"/>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0.6821</cdr:x>
      <cdr:y>0.53875</cdr:y>
    </cdr:from>
    <cdr:to>
      <cdr:x>0.71953</cdr:x>
      <cdr:y>0.53875</cdr:y>
    </cdr:to>
    <cdr:cxnSp macro="">
      <cdr:nvCxnSpPr>
        <cdr:cNvPr id="14" name="直線コネクタ 13"/>
        <cdr:cNvCxnSpPr/>
      </cdr:nvCxnSpPr>
      <cdr:spPr>
        <a:xfrm xmlns:a="http://schemas.openxmlformats.org/drawingml/2006/main">
          <a:off x="3911678" y="1823426"/>
          <a:ext cx="214645" cy="1"/>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9.xml><?xml version="1.0" encoding="utf-8"?>
<c:userShapes xmlns:c="http://schemas.openxmlformats.org/drawingml/2006/chart">
  <cdr:relSizeAnchor xmlns:cdr="http://schemas.openxmlformats.org/drawingml/2006/chartDrawing">
    <cdr:from>
      <cdr:x>0.23125</cdr:x>
      <cdr:y>0.15625</cdr:y>
    </cdr:from>
    <cdr:to>
      <cdr:x>0.36042</cdr:x>
      <cdr:y>0.21181</cdr:y>
    </cdr:to>
    <cdr:sp macro="" textlink="">
      <cdr:nvSpPr>
        <cdr:cNvPr id="2" name="テキスト ボックス 1"/>
        <cdr:cNvSpPr txBox="1"/>
      </cdr:nvSpPr>
      <cdr:spPr>
        <a:xfrm xmlns:a="http://schemas.openxmlformats.org/drawingml/2006/main">
          <a:off x="1057275" y="428625"/>
          <a:ext cx="590550" cy="15240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altLang="ja-JP" sz="900" dirty="0">
              <a:latin typeface="ＭＳ Ｐゴシック" panose="020B0600070205080204" pitchFamily="50" charset="-128"/>
              <a:ea typeface="ＭＳ Ｐゴシック" panose="020B0600070205080204" pitchFamily="50" charset="-128"/>
            </a:rPr>
            <a:t>【</a:t>
          </a:r>
          <a:r>
            <a:rPr lang="ja-JP" altLang="en-US" sz="900" dirty="0">
              <a:latin typeface="ＭＳ Ｐゴシック" panose="020B0600070205080204" pitchFamily="50" charset="-128"/>
              <a:ea typeface="ＭＳ Ｐゴシック" panose="020B0600070205080204" pitchFamily="50" charset="-128"/>
            </a:rPr>
            <a:t>男性</a:t>
          </a:r>
          <a:r>
            <a:rPr lang="en-US" altLang="ja-JP" sz="900" dirty="0">
              <a:latin typeface="ＭＳ Ｐゴシック" panose="020B0600070205080204" pitchFamily="50" charset="-128"/>
              <a:ea typeface="ＭＳ Ｐゴシック" panose="020B0600070205080204" pitchFamily="50" charset="-128"/>
            </a:rPr>
            <a:t>】</a:t>
          </a:r>
          <a:endParaRPr lang="ja-JP" altLang="en-US" sz="900" dirty="0">
            <a:latin typeface="ＭＳ Ｐゴシック" panose="020B0600070205080204" pitchFamily="50" charset="-128"/>
            <a:ea typeface="ＭＳ Ｐゴシック" panose="020B0600070205080204"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0.85721</cdr:x>
      <cdr:y>0.29151</cdr:y>
    </cdr:from>
    <cdr:to>
      <cdr:x>0.9401</cdr:x>
      <cdr:y>0.34965</cdr:y>
    </cdr:to>
    <cdr:sp macro="" textlink="">
      <cdr:nvSpPr>
        <cdr:cNvPr id="2" name="テキスト ボックス 1"/>
        <cdr:cNvSpPr txBox="1"/>
      </cdr:nvSpPr>
      <cdr:spPr>
        <a:xfrm xmlns:a="http://schemas.openxmlformats.org/drawingml/2006/main">
          <a:off x="10218912" y="1688900"/>
          <a:ext cx="988132" cy="336838"/>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altLang="ja-JP" sz="1400" dirty="0" smtClean="0"/>
            <a:t>…</a:t>
          </a:r>
          <a:r>
            <a:rPr lang="ja-JP" altLang="en-US" sz="1400" dirty="0"/>
            <a:t>▲</a:t>
          </a:r>
          <a:r>
            <a:rPr lang="en-US" altLang="ja-JP" sz="1400" dirty="0" smtClean="0"/>
            <a:t>R2…</a:t>
          </a:r>
          <a:endParaRPr lang="en-US" altLang="ja-JP" sz="1400" dirty="0"/>
        </a:p>
      </cdr:txBody>
    </cdr:sp>
  </cdr:relSizeAnchor>
  <cdr:relSizeAnchor xmlns:cdr="http://schemas.openxmlformats.org/drawingml/2006/chartDrawing">
    <cdr:from>
      <cdr:x>0.86397</cdr:x>
      <cdr:y>0.35584</cdr:y>
    </cdr:from>
    <cdr:to>
      <cdr:x>0.89866</cdr:x>
      <cdr:y>0.4336</cdr:y>
    </cdr:to>
    <cdr:cxnSp macro="">
      <cdr:nvCxnSpPr>
        <cdr:cNvPr id="4" name="直線コネクタ 3"/>
        <cdr:cNvCxnSpPr/>
      </cdr:nvCxnSpPr>
      <cdr:spPr>
        <a:xfrm xmlns:a="http://schemas.openxmlformats.org/drawingml/2006/main" flipH="1">
          <a:off x="10299435" y="2061632"/>
          <a:ext cx="413543" cy="450499"/>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0.45665</cdr:x>
      <cdr:y>0.18632</cdr:y>
    </cdr:from>
    <cdr:to>
      <cdr:x>0.56636</cdr:x>
      <cdr:y>0.24058</cdr:y>
    </cdr:to>
    <cdr:sp macro="" textlink="">
      <cdr:nvSpPr>
        <cdr:cNvPr id="5" name="テキスト ボックス 1"/>
        <cdr:cNvSpPr txBox="1"/>
      </cdr:nvSpPr>
      <cdr:spPr>
        <a:xfrm xmlns:a="http://schemas.openxmlformats.org/drawingml/2006/main">
          <a:off x="5443713" y="1079501"/>
          <a:ext cx="1307924" cy="314325"/>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altLang="ja-JP" sz="1400" dirty="0" smtClean="0"/>
            <a:t>―</a:t>
          </a:r>
          <a:r>
            <a:rPr lang="ja-JP" altLang="en-US" sz="1400" dirty="0" smtClean="0"/>
            <a:t>◆</a:t>
          </a:r>
          <a:r>
            <a:rPr lang="en-US" altLang="ja-JP" sz="1400" dirty="0" smtClean="0"/>
            <a:t>R</a:t>
          </a:r>
          <a:r>
            <a:rPr lang="ja-JP" altLang="en-US" sz="1400" dirty="0" smtClean="0"/>
            <a:t>４ー</a:t>
          </a:r>
          <a:endParaRPr lang="ja-JP" altLang="en-US" sz="1400" dirty="0"/>
        </a:p>
      </cdr:txBody>
    </cdr:sp>
  </cdr:relSizeAnchor>
  <cdr:relSizeAnchor xmlns:cdr="http://schemas.openxmlformats.org/drawingml/2006/chartDrawing">
    <cdr:from>
      <cdr:x>0.45271</cdr:x>
      <cdr:y>0.24487</cdr:y>
    </cdr:from>
    <cdr:to>
      <cdr:x>0.5</cdr:x>
      <cdr:y>0.33365</cdr:y>
    </cdr:to>
    <cdr:cxnSp macro="">
      <cdr:nvCxnSpPr>
        <cdr:cNvPr id="6" name="直線コネクタ 5"/>
        <cdr:cNvCxnSpPr/>
      </cdr:nvCxnSpPr>
      <cdr:spPr>
        <a:xfrm xmlns:a="http://schemas.openxmlformats.org/drawingml/2006/main" flipH="1">
          <a:off x="5396794" y="1418694"/>
          <a:ext cx="563740" cy="514351"/>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0.01289</cdr:x>
      <cdr:y>0.02946</cdr:y>
    </cdr:from>
    <cdr:to>
      <cdr:x>0.2168</cdr:x>
      <cdr:y>0.10825</cdr:y>
    </cdr:to>
    <cdr:sp macro="" textlink="">
      <cdr:nvSpPr>
        <cdr:cNvPr id="2" name="タイトル 1"/>
        <cdr:cNvSpPr>
          <a:spLocks xmlns:a="http://schemas.openxmlformats.org/drawingml/2006/main" noGrp="1"/>
        </cdr:cNvSpPr>
      </cdr:nvSpPr>
      <cdr:spPr>
        <a:xfrm xmlns:a="http://schemas.openxmlformats.org/drawingml/2006/main">
          <a:off x="157163" y="164317"/>
          <a:ext cx="2486025" cy="439386"/>
        </a:xfrm>
        <a:prstGeom xmlns:a="http://schemas.openxmlformats.org/drawingml/2006/main" prst="rect">
          <a:avLst/>
        </a:prstGeom>
        <a:solidFill xmlns:a="http://schemas.openxmlformats.org/drawingml/2006/main">
          <a:schemeClr val="accent1">
            <a:lumMod val="75000"/>
          </a:schemeClr>
        </a:solidFill>
        <a:ln xmlns:a="http://schemas.openxmlformats.org/drawingml/2006/main">
          <a:solidFill>
            <a:schemeClr val="tx1"/>
          </a:solidFill>
        </a:ln>
      </cdr:spPr>
      <cdr:txBody>
        <a:bodyPr xmlns:a="http://schemas.openxmlformats.org/drawingml/2006/main" vert="horz" lIns="91440" tIns="45720" rIns="91440" bIns="45720" rtlCol="0" anchor="ctr">
          <a:norm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１</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自殺の推移</a:t>
          </a:r>
        </a:p>
      </cdr:txBody>
    </cdr:sp>
  </cdr:relSizeAnchor>
  <cdr:relSizeAnchor xmlns:cdr="http://schemas.openxmlformats.org/drawingml/2006/chartDrawing">
    <cdr:from>
      <cdr:x>0.07315</cdr:x>
      <cdr:y>0.11538</cdr:y>
    </cdr:from>
    <cdr:to>
      <cdr:x>0.09722</cdr:x>
      <cdr:y>0.16194</cdr:y>
    </cdr:to>
    <cdr:sp macro="" textlink="">
      <cdr:nvSpPr>
        <cdr:cNvPr id="3" name="テキスト ボックス 2"/>
        <cdr:cNvSpPr txBox="1"/>
      </cdr:nvSpPr>
      <cdr:spPr>
        <a:xfrm xmlns:a="http://schemas.openxmlformats.org/drawingml/2006/main">
          <a:off x="891821" y="643467"/>
          <a:ext cx="293511" cy="2596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0.68773</cdr:x>
      <cdr:y>0.37854</cdr:y>
    </cdr:from>
    <cdr:to>
      <cdr:x>0.72477</cdr:x>
      <cdr:y>0.42915</cdr:y>
    </cdr:to>
    <cdr:sp macro="" textlink="">
      <cdr:nvSpPr>
        <cdr:cNvPr id="4" name="テキスト ボックス 3"/>
        <cdr:cNvSpPr txBox="1"/>
      </cdr:nvSpPr>
      <cdr:spPr>
        <a:xfrm xmlns:a="http://schemas.openxmlformats.org/drawingml/2006/main">
          <a:off x="8384822" y="2111022"/>
          <a:ext cx="451556" cy="2822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050" dirty="0" smtClean="0"/>
            <a:t>0</a:t>
          </a:r>
          <a:endParaRPr lang="ja-JP" altLang="en-US" sz="1100" dirty="0"/>
        </a:p>
      </cdr:txBody>
    </cdr:sp>
  </cdr:relSizeAnchor>
  <cdr:relSizeAnchor xmlns:cdr="http://schemas.openxmlformats.org/drawingml/2006/chartDrawing">
    <cdr:from>
      <cdr:x>0.51528</cdr:x>
      <cdr:y>0.38563</cdr:y>
    </cdr:from>
    <cdr:to>
      <cdr:x>0.55231</cdr:x>
      <cdr:y>0.43623</cdr:y>
    </cdr:to>
    <cdr:sp macro="" textlink="">
      <cdr:nvSpPr>
        <cdr:cNvPr id="5" name="テキスト ボックス 1"/>
        <cdr:cNvSpPr txBox="1"/>
      </cdr:nvSpPr>
      <cdr:spPr>
        <a:xfrm xmlns:a="http://schemas.openxmlformats.org/drawingml/2006/main">
          <a:off x="6282267" y="2150534"/>
          <a:ext cx="451556" cy="2822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050" dirty="0" smtClean="0"/>
            <a:t>0</a:t>
          </a:r>
          <a:endParaRPr lang="ja-JP" altLang="en-US" sz="1100" dirty="0"/>
        </a:p>
      </cdr:txBody>
    </cdr:sp>
  </cdr:relSizeAnchor>
  <cdr:relSizeAnchor xmlns:cdr="http://schemas.openxmlformats.org/drawingml/2006/chartDrawing">
    <cdr:from>
      <cdr:x>0.42176</cdr:x>
      <cdr:y>0.36741</cdr:y>
    </cdr:from>
    <cdr:to>
      <cdr:x>0.4588</cdr:x>
      <cdr:y>0.41802</cdr:y>
    </cdr:to>
    <cdr:sp macro="" textlink="">
      <cdr:nvSpPr>
        <cdr:cNvPr id="6" name="テキスト ボックス 1"/>
        <cdr:cNvSpPr txBox="1"/>
      </cdr:nvSpPr>
      <cdr:spPr>
        <a:xfrm xmlns:a="http://schemas.openxmlformats.org/drawingml/2006/main">
          <a:off x="5142089" y="2048934"/>
          <a:ext cx="451556" cy="2822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050" dirty="0" smtClean="0"/>
            <a:t>0</a:t>
          </a:r>
          <a:endParaRPr lang="ja-JP" altLang="en-US" sz="1100" dirty="0"/>
        </a:p>
      </cdr:txBody>
    </cdr:sp>
  </cdr:relSizeAnchor>
  <cdr:relSizeAnchor xmlns:cdr="http://schemas.openxmlformats.org/drawingml/2006/chartDrawing">
    <cdr:from>
      <cdr:x>0.33565</cdr:x>
      <cdr:y>0.33907</cdr:y>
    </cdr:from>
    <cdr:to>
      <cdr:x>0.37269</cdr:x>
      <cdr:y>0.38968</cdr:y>
    </cdr:to>
    <cdr:sp macro="" textlink="">
      <cdr:nvSpPr>
        <cdr:cNvPr id="7" name="テキスト ボックス 1"/>
        <cdr:cNvSpPr txBox="1"/>
      </cdr:nvSpPr>
      <cdr:spPr>
        <a:xfrm xmlns:a="http://schemas.openxmlformats.org/drawingml/2006/main">
          <a:off x="4092222" y="1890889"/>
          <a:ext cx="451556" cy="2822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050" dirty="0" smtClean="0"/>
            <a:t>0</a:t>
          </a:r>
          <a:endParaRPr lang="ja-JP" altLang="en-US" sz="1100" dirty="0"/>
        </a:p>
      </cdr:txBody>
    </cdr:sp>
  </cdr:relSizeAnchor>
  <cdr:relSizeAnchor xmlns:cdr="http://schemas.openxmlformats.org/drawingml/2006/chartDrawing">
    <cdr:from>
      <cdr:x>0.24306</cdr:x>
      <cdr:y>0.32692</cdr:y>
    </cdr:from>
    <cdr:to>
      <cdr:x>0.28009</cdr:x>
      <cdr:y>0.37753</cdr:y>
    </cdr:to>
    <cdr:sp macro="" textlink="">
      <cdr:nvSpPr>
        <cdr:cNvPr id="8" name="テキスト ボックス 1"/>
        <cdr:cNvSpPr txBox="1"/>
      </cdr:nvSpPr>
      <cdr:spPr>
        <a:xfrm xmlns:a="http://schemas.openxmlformats.org/drawingml/2006/main">
          <a:off x="2963334" y="1823156"/>
          <a:ext cx="451556" cy="2822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050" dirty="0" smtClean="0"/>
            <a:t>0</a:t>
          </a:r>
          <a:endParaRPr lang="ja-JP" altLang="en-US" sz="1100" dirty="0"/>
        </a:p>
      </cdr:txBody>
    </cdr:sp>
  </cdr:relSizeAnchor>
  <cdr:relSizeAnchor xmlns:cdr="http://schemas.openxmlformats.org/drawingml/2006/chartDrawing">
    <cdr:from>
      <cdr:x>0.15417</cdr:x>
      <cdr:y>0.22773</cdr:y>
    </cdr:from>
    <cdr:to>
      <cdr:x>0.1912</cdr:x>
      <cdr:y>0.27834</cdr:y>
    </cdr:to>
    <cdr:sp macro="" textlink="">
      <cdr:nvSpPr>
        <cdr:cNvPr id="9" name="テキスト ボックス 1"/>
        <cdr:cNvSpPr txBox="1"/>
      </cdr:nvSpPr>
      <cdr:spPr>
        <a:xfrm xmlns:a="http://schemas.openxmlformats.org/drawingml/2006/main">
          <a:off x="1879600" y="1270000"/>
          <a:ext cx="451556" cy="2822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050" dirty="0" smtClean="0"/>
            <a:t>0</a:t>
          </a:r>
          <a:endParaRPr lang="ja-JP" altLang="en-US" sz="1100" dirty="0"/>
        </a:p>
      </cdr:txBody>
    </cdr:sp>
  </cdr:relSizeAnchor>
  <cdr:relSizeAnchor xmlns:cdr="http://schemas.openxmlformats.org/drawingml/2006/chartDrawing">
    <cdr:from>
      <cdr:x>0.78171</cdr:x>
      <cdr:y>0.32287</cdr:y>
    </cdr:from>
    <cdr:to>
      <cdr:x>0.81875</cdr:x>
      <cdr:y>0.37348</cdr:y>
    </cdr:to>
    <cdr:sp macro="" textlink="">
      <cdr:nvSpPr>
        <cdr:cNvPr id="10" name="テキスト ボックス 1"/>
        <cdr:cNvSpPr txBox="1"/>
      </cdr:nvSpPr>
      <cdr:spPr>
        <a:xfrm xmlns:a="http://schemas.openxmlformats.org/drawingml/2006/main">
          <a:off x="9530644" y="1800578"/>
          <a:ext cx="451556" cy="2822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050" dirty="0" smtClean="0"/>
            <a:t>0</a:t>
          </a:r>
          <a:endParaRPr lang="ja-JP" altLang="en-US" sz="1100" dirty="0"/>
        </a:p>
      </cdr:txBody>
    </cdr:sp>
  </cdr:relSizeAnchor>
  <cdr:relSizeAnchor xmlns:cdr="http://schemas.openxmlformats.org/drawingml/2006/chartDrawing">
    <cdr:from>
      <cdr:x>0.87269</cdr:x>
      <cdr:y>0.33502</cdr:y>
    </cdr:from>
    <cdr:to>
      <cdr:x>0.90972</cdr:x>
      <cdr:y>0.38563</cdr:y>
    </cdr:to>
    <cdr:sp macro="" textlink="">
      <cdr:nvSpPr>
        <cdr:cNvPr id="11" name="テキスト ボックス 1"/>
        <cdr:cNvSpPr txBox="1"/>
      </cdr:nvSpPr>
      <cdr:spPr>
        <a:xfrm xmlns:a="http://schemas.openxmlformats.org/drawingml/2006/main">
          <a:off x="10639778" y="1868311"/>
          <a:ext cx="451556" cy="2822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050" dirty="0" smtClean="0"/>
            <a:t>0</a:t>
          </a:r>
          <a:endParaRPr lang="ja-JP" altLang="en-US" sz="1100" dirty="0"/>
        </a:p>
      </cdr:txBody>
    </cdr:sp>
  </cdr:relSizeAnchor>
  <cdr:relSizeAnchor xmlns:cdr="http://schemas.openxmlformats.org/drawingml/2006/chartDrawing">
    <cdr:from>
      <cdr:x>0.06713</cdr:x>
      <cdr:y>0.13259</cdr:y>
    </cdr:from>
    <cdr:to>
      <cdr:x>0.10417</cdr:x>
      <cdr:y>0.1832</cdr:y>
    </cdr:to>
    <cdr:sp macro="" textlink="">
      <cdr:nvSpPr>
        <cdr:cNvPr id="12" name="テキスト ボックス 1"/>
        <cdr:cNvSpPr txBox="1"/>
      </cdr:nvSpPr>
      <cdr:spPr>
        <a:xfrm xmlns:a="http://schemas.openxmlformats.org/drawingml/2006/main">
          <a:off x="818445" y="739423"/>
          <a:ext cx="451556" cy="2822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050" dirty="0" smtClean="0"/>
            <a:t>0</a:t>
          </a:r>
          <a:endParaRPr lang="ja-JP" altLang="en-US" sz="1100" dirty="0"/>
        </a:p>
      </cdr:txBody>
    </cdr:sp>
  </cdr:relSizeAnchor>
  <cdr:relSizeAnchor xmlns:cdr="http://schemas.openxmlformats.org/drawingml/2006/chartDrawing">
    <cdr:from>
      <cdr:x>0.60324</cdr:x>
      <cdr:y>0.37146</cdr:y>
    </cdr:from>
    <cdr:to>
      <cdr:x>0.64028</cdr:x>
      <cdr:y>0.42206</cdr:y>
    </cdr:to>
    <cdr:sp macro="" textlink="">
      <cdr:nvSpPr>
        <cdr:cNvPr id="13" name="テキスト ボックス 1"/>
        <cdr:cNvSpPr txBox="1"/>
      </cdr:nvSpPr>
      <cdr:spPr>
        <a:xfrm xmlns:a="http://schemas.openxmlformats.org/drawingml/2006/main">
          <a:off x="7354712" y="2071511"/>
          <a:ext cx="451556" cy="2822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050" dirty="0" smtClean="0"/>
            <a:t>0</a:t>
          </a:r>
          <a:endParaRPr lang="ja-JP" alt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0.90836</cdr:x>
      <cdr:y>0.03122</cdr:y>
    </cdr:from>
    <cdr:to>
      <cdr:x>0.98351</cdr:x>
      <cdr:y>0.10327</cdr:y>
    </cdr:to>
    <cdr:sp macro="" textlink="">
      <cdr:nvSpPr>
        <cdr:cNvPr id="2" name="テキスト ボックス 1"/>
        <cdr:cNvSpPr txBox="1"/>
      </cdr:nvSpPr>
      <cdr:spPr>
        <a:xfrm xmlns:a="http://schemas.openxmlformats.org/drawingml/2006/main">
          <a:off x="10879842" y="185738"/>
          <a:ext cx="900113" cy="428625"/>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algn="ctr"/>
          <a:r>
            <a:rPr lang="ja-JP" altLang="en-US" sz="2400" dirty="0"/>
            <a:t>参考</a:t>
          </a:r>
          <a:endParaRPr lang="ja-JP" altLang="en-US" sz="1100" dirty="0"/>
        </a:p>
      </cdr:txBody>
    </cdr:sp>
  </cdr:relSizeAnchor>
  <cdr:relSizeAnchor xmlns:cdr="http://schemas.openxmlformats.org/drawingml/2006/chartDrawing">
    <cdr:from>
      <cdr:x>0</cdr:x>
      <cdr:y>0.01935</cdr:y>
    </cdr:from>
    <cdr:to>
      <cdr:x>0.20756</cdr:x>
      <cdr:y>0.0932</cdr:y>
    </cdr:to>
    <cdr:sp macro="" textlink="">
      <cdr:nvSpPr>
        <cdr:cNvPr id="3" name="タイトル 1"/>
        <cdr:cNvSpPr>
          <a:spLocks xmlns:a="http://schemas.openxmlformats.org/drawingml/2006/main" noGrp="1"/>
        </cdr:cNvSpPr>
      </cdr:nvSpPr>
      <cdr:spPr>
        <a:xfrm xmlns:a="http://schemas.openxmlformats.org/drawingml/2006/main">
          <a:off x="0" y="115105"/>
          <a:ext cx="2486025" cy="439386"/>
        </a:xfrm>
        <a:prstGeom xmlns:a="http://schemas.openxmlformats.org/drawingml/2006/main" prst="rect">
          <a:avLst/>
        </a:prstGeom>
        <a:solidFill xmlns:a="http://schemas.openxmlformats.org/drawingml/2006/main">
          <a:schemeClr val="accent1">
            <a:lumMod val="75000"/>
          </a:schemeClr>
        </a:solidFill>
        <a:ln xmlns:a="http://schemas.openxmlformats.org/drawingml/2006/main">
          <a:solidFill>
            <a:schemeClr val="tx1"/>
          </a:solidFill>
        </a:ln>
      </cdr:spPr>
      <cdr:txBody>
        <a:bodyPr xmlns:a="http://schemas.openxmlformats.org/drawingml/2006/main" vert="horz" lIns="91440" tIns="45720" rIns="91440" bIns="45720" rtlCol="0" anchor="ctr">
          <a:norm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１</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自殺の推移</a:t>
          </a:r>
        </a:p>
      </cdr:txBody>
    </cdr:sp>
  </cdr:relSizeAnchor>
</c:userShapes>
</file>

<file path=ppt/drawings/drawing5.xml><?xml version="1.0" encoding="utf-8"?>
<c:userShapes xmlns:c="http://schemas.openxmlformats.org/drawingml/2006/chart">
  <cdr:relSizeAnchor xmlns:cdr="http://schemas.openxmlformats.org/drawingml/2006/chartDrawing">
    <cdr:from>
      <cdr:x>0.00433</cdr:x>
      <cdr:y>0.02983</cdr:y>
    </cdr:from>
    <cdr:to>
      <cdr:x>0.216</cdr:x>
      <cdr:y>0.10881</cdr:y>
    </cdr:to>
    <cdr:sp macro="" textlink="">
      <cdr:nvSpPr>
        <cdr:cNvPr id="2" name="タイトル 1"/>
        <cdr:cNvSpPr>
          <a:spLocks xmlns:a="http://schemas.openxmlformats.org/drawingml/2006/main" noGrp="1"/>
        </cdr:cNvSpPr>
      </cdr:nvSpPr>
      <cdr:spPr>
        <a:xfrm xmlns:a="http://schemas.openxmlformats.org/drawingml/2006/main">
          <a:off x="50800" y="165905"/>
          <a:ext cx="2486025" cy="439386"/>
        </a:xfrm>
        <a:prstGeom xmlns:a="http://schemas.openxmlformats.org/drawingml/2006/main" prst="rect">
          <a:avLst/>
        </a:prstGeom>
        <a:solidFill xmlns:a="http://schemas.openxmlformats.org/drawingml/2006/main">
          <a:schemeClr val="accent1">
            <a:lumMod val="75000"/>
          </a:schemeClr>
        </a:solidFill>
        <a:ln xmlns:a="http://schemas.openxmlformats.org/drawingml/2006/main">
          <a:solidFill>
            <a:schemeClr val="tx1"/>
          </a:solidFill>
        </a:ln>
      </cdr:spPr>
      <cdr:txBody>
        <a:bodyPr xmlns:a="http://schemas.openxmlformats.org/drawingml/2006/main" vert="horz" lIns="91440" tIns="45720" rIns="91440" bIns="45720" rtlCol="0" anchor="ctr">
          <a:norm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１</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自殺の推移</a:t>
          </a:r>
        </a:p>
      </cdr:txBody>
    </cdr:sp>
  </cdr:relSizeAnchor>
</c:userShapes>
</file>

<file path=ppt/drawings/drawing6.xml><?xml version="1.0" encoding="utf-8"?>
<c:userShapes xmlns:c="http://schemas.openxmlformats.org/drawingml/2006/chart">
  <cdr:relSizeAnchor xmlns:cdr="http://schemas.openxmlformats.org/drawingml/2006/chartDrawing">
    <cdr:from>
      <cdr:x>0.90239</cdr:x>
      <cdr:y>0.04092</cdr:y>
    </cdr:from>
    <cdr:to>
      <cdr:x>0.9767</cdr:x>
      <cdr:y>0.11508</cdr:y>
    </cdr:to>
    <cdr:sp macro="" textlink="">
      <cdr:nvSpPr>
        <cdr:cNvPr id="2" name="テキスト ボックス 1"/>
        <cdr:cNvSpPr txBox="1"/>
      </cdr:nvSpPr>
      <cdr:spPr>
        <a:xfrm xmlns:a="http://schemas.openxmlformats.org/drawingml/2006/main">
          <a:off x="10930642" y="236538"/>
          <a:ext cx="900113" cy="428625"/>
        </a:xfrm>
        <a:prstGeom xmlns:a="http://schemas.openxmlformats.org/drawingml/2006/main" prst="rect">
          <a:avLst/>
        </a:prstGeom>
        <a:ln xmlns:a="http://schemas.openxmlformats.org/drawingml/2006/main">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2400" dirty="0"/>
            <a:t>参考</a:t>
          </a:r>
          <a:endParaRPr lang="ja-JP" altLang="en-US" sz="1100" dirty="0"/>
        </a:p>
      </cdr:txBody>
    </cdr:sp>
  </cdr:relSizeAnchor>
  <cdr:relSizeAnchor xmlns:cdr="http://schemas.openxmlformats.org/drawingml/2006/chartDrawing">
    <cdr:from>
      <cdr:x>0</cdr:x>
      <cdr:y>0.02292</cdr:y>
    </cdr:from>
    <cdr:to>
      <cdr:x>0.21306</cdr:x>
      <cdr:y>0.09894</cdr:y>
    </cdr:to>
    <cdr:sp macro="" textlink="">
      <cdr:nvSpPr>
        <cdr:cNvPr id="3" name="タイトル 1"/>
        <cdr:cNvSpPr>
          <a:spLocks xmlns:a="http://schemas.openxmlformats.org/drawingml/2006/main" noGrp="1"/>
        </cdr:cNvSpPr>
      </cdr:nvSpPr>
      <cdr:spPr>
        <a:xfrm xmlns:a="http://schemas.openxmlformats.org/drawingml/2006/main">
          <a:off x="0" y="134789"/>
          <a:ext cx="2580789" cy="447110"/>
        </a:xfrm>
        <a:prstGeom xmlns:a="http://schemas.openxmlformats.org/drawingml/2006/main" prst="rect">
          <a:avLst/>
        </a:prstGeom>
        <a:solidFill xmlns:a="http://schemas.openxmlformats.org/drawingml/2006/main">
          <a:schemeClr val="accent1">
            <a:lumMod val="75000"/>
          </a:schemeClr>
        </a:solidFill>
        <a:ln xmlns:a="http://schemas.openxmlformats.org/drawingml/2006/main">
          <a:solidFill>
            <a:schemeClr val="tx1"/>
          </a:solidFill>
        </a:ln>
      </cdr:spPr>
      <cdr:txBody>
        <a:bodyPr xmlns:a="http://schemas.openxmlformats.org/drawingml/2006/main" vert="horz" lIns="91440" tIns="45720" rIns="91440" bIns="45720" rtlCol="0" anchor="ctr">
          <a:norm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１</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自殺の推移</a:t>
          </a:r>
        </a:p>
      </cdr:txBody>
    </cdr:sp>
  </cdr:relSizeAnchor>
</c:userShapes>
</file>

<file path=ppt/drawings/drawing7.xml><?xml version="1.0" encoding="utf-8"?>
<c:userShapes xmlns:c="http://schemas.openxmlformats.org/drawingml/2006/chart">
  <cdr:relSizeAnchor xmlns:cdr="http://schemas.openxmlformats.org/drawingml/2006/chartDrawing">
    <cdr:from>
      <cdr:x>0.8309</cdr:x>
      <cdr:y>0.90124</cdr:y>
    </cdr:from>
    <cdr:to>
      <cdr:x>0.87788</cdr:x>
      <cdr:y>0.93316</cdr:y>
    </cdr:to>
    <cdr:cxnSp macro="">
      <cdr:nvCxnSpPr>
        <cdr:cNvPr id="3" name="直線コネクタ 2">
          <a:extLst xmlns:a="http://schemas.openxmlformats.org/drawingml/2006/main">
            <a:ext uri="{FF2B5EF4-FFF2-40B4-BE49-F238E27FC236}">
              <a16:creationId xmlns:a16="http://schemas.microsoft.com/office/drawing/2014/main" id="{4B63D139-AC53-4E74-AC07-E54BDDE414B7}"/>
            </a:ext>
          </a:extLst>
        </cdr:cNvPr>
        <cdr:cNvCxnSpPr/>
      </cdr:nvCxnSpPr>
      <cdr:spPr>
        <a:xfrm xmlns:a="http://schemas.openxmlformats.org/drawingml/2006/main" flipV="1">
          <a:off x="9997439" y="4850527"/>
          <a:ext cx="565265" cy="171797"/>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0.82963</cdr:x>
      <cdr:y>0.44612</cdr:y>
    </cdr:from>
    <cdr:to>
      <cdr:x>0.87937</cdr:x>
      <cdr:y>0.49279</cdr:y>
    </cdr:to>
    <cdr:cxnSp macro="">
      <cdr:nvCxnSpPr>
        <cdr:cNvPr id="5" name="直線コネクタ 4">
          <a:extLst xmlns:a="http://schemas.openxmlformats.org/drawingml/2006/main">
            <a:ext uri="{FF2B5EF4-FFF2-40B4-BE49-F238E27FC236}">
              <a16:creationId xmlns:a16="http://schemas.microsoft.com/office/drawing/2014/main" id="{0DCF36A0-92EE-497E-8622-5B0106ADBB43}"/>
            </a:ext>
          </a:extLst>
        </cdr:cNvPr>
        <cdr:cNvCxnSpPr/>
      </cdr:nvCxnSpPr>
      <cdr:spPr>
        <a:xfrm xmlns:a="http://schemas.openxmlformats.org/drawingml/2006/main">
          <a:off x="9982199" y="2401044"/>
          <a:ext cx="598516" cy="251187"/>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0.8308</cdr:x>
      <cdr:y>0.81681</cdr:y>
    </cdr:from>
    <cdr:to>
      <cdr:x>0.8765</cdr:x>
      <cdr:y>0.83963</cdr:y>
    </cdr:to>
    <cdr:cxnSp macro="">
      <cdr:nvCxnSpPr>
        <cdr:cNvPr id="6" name="直線コネクタ 5">
          <a:extLst xmlns:a="http://schemas.openxmlformats.org/drawingml/2006/main">
            <a:ext uri="{FF2B5EF4-FFF2-40B4-BE49-F238E27FC236}">
              <a16:creationId xmlns:a16="http://schemas.microsoft.com/office/drawing/2014/main" id="{0693AE24-D42F-42A5-897E-F772CDB6783E}"/>
            </a:ext>
          </a:extLst>
        </cdr:cNvPr>
        <cdr:cNvCxnSpPr/>
      </cdr:nvCxnSpPr>
      <cdr:spPr>
        <a:xfrm xmlns:a="http://schemas.openxmlformats.org/drawingml/2006/main" flipV="1">
          <a:off x="9996220" y="4396098"/>
          <a:ext cx="549859" cy="122845"/>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0.83366</cdr:x>
      <cdr:y>0.71693</cdr:y>
    </cdr:from>
    <cdr:to>
      <cdr:x>0.88146</cdr:x>
      <cdr:y>0.73872</cdr:y>
    </cdr:to>
    <cdr:cxnSp macro="">
      <cdr:nvCxnSpPr>
        <cdr:cNvPr id="7" name="直線コネクタ 6">
          <a:extLst xmlns:a="http://schemas.openxmlformats.org/drawingml/2006/main">
            <a:ext uri="{FF2B5EF4-FFF2-40B4-BE49-F238E27FC236}">
              <a16:creationId xmlns:a16="http://schemas.microsoft.com/office/drawing/2014/main" id="{0693AE24-D42F-42A5-897E-F772CDB6783E}"/>
            </a:ext>
          </a:extLst>
        </cdr:cNvPr>
        <cdr:cNvCxnSpPr/>
      </cdr:nvCxnSpPr>
      <cdr:spPr>
        <a:xfrm xmlns:a="http://schemas.openxmlformats.org/drawingml/2006/main">
          <a:off x="10030690" y="3858542"/>
          <a:ext cx="575130" cy="11730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0.8332</cdr:x>
      <cdr:y>0.65532</cdr:y>
    </cdr:from>
    <cdr:to>
      <cdr:x>0.87937</cdr:x>
      <cdr:y>0.69325</cdr:y>
    </cdr:to>
    <cdr:cxnSp macro="">
      <cdr:nvCxnSpPr>
        <cdr:cNvPr id="8" name="直線コネクタ 7">
          <a:extLst xmlns:a="http://schemas.openxmlformats.org/drawingml/2006/main">
            <a:ext uri="{FF2B5EF4-FFF2-40B4-BE49-F238E27FC236}">
              <a16:creationId xmlns:a16="http://schemas.microsoft.com/office/drawing/2014/main" id="{0693AE24-D42F-42A5-897E-F772CDB6783E}"/>
            </a:ext>
          </a:extLst>
        </cdr:cNvPr>
        <cdr:cNvCxnSpPr/>
      </cdr:nvCxnSpPr>
      <cdr:spPr>
        <a:xfrm xmlns:a="http://schemas.openxmlformats.org/drawingml/2006/main" flipV="1">
          <a:off x="10025148" y="3526958"/>
          <a:ext cx="555567" cy="20412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0.82963</cdr:x>
      <cdr:y>0.57191</cdr:y>
    </cdr:from>
    <cdr:to>
      <cdr:x>0.87937</cdr:x>
      <cdr:y>0.57191</cdr:y>
    </cdr:to>
    <cdr:cxnSp macro="">
      <cdr:nvCxnSpPr>
        <cdr:cNvPr id="9" name="直線コネクタ 8">
          <a:extLst xmlns:a="http://schemas.openxmlformats.org/drawingml/2006/main">
            <a:ext uri="{FF2B5EF4-FFF2-40B4-BE49-F238E27FC236}">
              <a16:creationId xmlns:a16="http://schemas.microsoft.com/office/drawing/2014/main" id="{0693AE24-D42F-42A5-897E-F772CDB6783E}"/>
            </a:ext>
          </a:extLst>
        </cdr:cNvPr>
        <cdr:cNvCxnSpPr/>
      </cdr:nvCxnSpPr>
      <cdr:spPr>
        <a:xfrm xmlns:a="http://schemas.openxmlformats.org/drawingml/2006/main">
          <a:off x="9982199" y="3078069"/>
          <a:ext cx="598516" cy="1"/>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0.82963</cdr:x>
      <cdr:y>0.36684</cdr:y>
    </cdr:from>
    <cdr:to>
      <cdr:x>0.87937</cdr:x>
      <cdr:y>0.41025</cdr:y>
    </cdr:to>
    <cdr:cxnSp macro="">
      <cdr:nvCxnSpPr>
        <cdr:cNvPr id="10" name="直線コネクタ 9">
          <a:extLst xmlns:a="http://schemas.openxmlformats.org/drawingml/2006/main">
            <a:ext uri="{FF2B5EF4-FFF2-40B4-BE49-F238E27FC236}">
              <a16:creationId xmlns:a16="http://schemas.microsoft.com/office/drawing/2014/main" id="{0693AE24-D42F-42A5-897E-F772CDB6783E}"/>
            </a:ext>
          </a:extLst>
        </cdr:cNvPr>
        <cdr:cNvCxnSpPr/>
      </cdr:nvCxnSpPr>
      <cdr:spPr>
        <a:xfrm xmlns:a="http://schemas.openxmlformats.org/drawingml/2006/main">
          <a:off x="9982199" y="1974324"/>
          <a:ext cx="598516" cy="233681"/>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0.83449</cdr:x>
      <cdr:y>0.4414</cdr:y>
    </cdr:from>
    <cdr:to>
      <cdr:x>0.877</cdr:x>
      <cdr:y>0.45515</cdr:y>
    </cdr:to>
    <cdr:cxnSp macro="">
      <cdr:nvCxnSpPr>
        <cdr:cNvPr id="2" name="直線コネクタ 1">
          <a:extLst xmlns:a="http://schemas.openxmlformats.org/drawingml/2006/main">
            <a:ext uri="{FF2B5EF4-FFF2-40B4-BE49-F238E27FC236}">
              <a16:creationId xmlns:a16="http://schemas.microsoft.com/office/drawing/2014/main" id="{16214420-4E59-4221-8CEE-AE8F7D21610C}"/>
            </a:ext>
          </a:extLst>
        </cdr:cNvPr>
        <cdr:cNvCxnSpPr/>
      </cdr:nvCxnSpPr>
      <cdr:spPr>
        <a:xfrm xmlns:a="http://schemas.openxmlformats.org/drawingml/2006/main" flipH="1" flipV="1">
          <a:off x="10013951" y="2438577"/>
          <a:ext cx="510152" cy="75994"/>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0.83211</cdr:x>
      <cdr:y>0.68248</cdr:y>
    </cdr:from>
    <cdr:to>
      <cdr:x>0.87559</cdr:x>
      <cdr:y>0.68449</cdr:y>
    </cdr:to>
    <cdr:cxnSp macro="">
      <cdr:nvCxnSpPr>
        <cdr:cNvPr id="3" name="直線コネクタ 2">
          <a:extLst xmlns:a="http://schemas.openxmlformats.org/drawingml/2006/main">
            <a:ext uri="{FF2B5EF4-FFF2-40B4-BE49-F238E27FC236}">
              <a16:creationId xmlns:a16="http://schemas.microsoft.com/office/drawing/2014/main" id="{592667ED-09BC-452D-803E-7DBDCB7C62D6}"/>
            </a:ext>
          </a:extLst>
        </cdr:cNvPr>
        <cdr:cNvCxnSpPr/>
      </cdr:nvCxnSpPr>
      <cdr:spPr>
        <a:xfrm xmlns:a="http://schemas.openxmlformats.org/drawingml/2006/main" flipH="1">
          <a:off x="9985376" y="3770482"/>
          <a:ext cx="521797" cy="1112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0.83373</cdr:x>
      <cdr:y>0.60863</cdr:y>
    </cdr:from>
    <cdr:to>
      <cdr:x>0.87559</cdr:x>
      <cdr:y>0.6117</cdr:y>
    </cdr:to>
    <cdr:cxnSp macro="">
      <cdr:nvCxnSpPr>
        <cdr:cNvPr id="4" name="直線コネクタ 3">
          <a:extLst xmlns:a="http://schemas.openxmlformats.org/drawingml/2006/main">
            <a:ext uri="{FF2B5EF4-FFF2-40B4-BE49-F238E27FC236}">
              <a16:creationId xmlns:a16="http://schemas.microsoft.com/office/drawing/2014/main" id="{6E09A428-0DCA-4117-8C52-D5D651A28FE3}"/>
            </a:ext>
          </a:extLst>
        </cdr:cNvPr>
        <cdr:cNvCxnSpPr/>
      </cdr:nvCxnSpPr>
      <cdr:spPr>
        <a:xfrm xmlns:a="http://schemas.openxmlformats.org/drawingml/2006/main" flipH="1">
          <a:off x="10004831" y="3362494"/>
          <a:ext cx="502342" cy="1692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0.83568</cdr:x>
      <cdr:y>0.5</cdr:y>
    </cdr:from>
    <cdr:to>
      <cdr:x>0.87703</cdr:x>
      <cdr:y>0.53167</cdr:y>
    </cdr:to>
    <cdr:cxnSp macro="">
      <cdr:nvCxnSpPr>
        <cdr:cNvPr id="5" name="直線コネクタ 4">
          <a:extLst xmlns:a="http://schemas.openxmlformats.org/drawingml/2006/main">
            <a:ext uri="{FF2B5EF4-FFF2-40B4-BE49-F238E27FC236}">
              <a16:creationId xmlns:a16="http://schemas.microsoft.com/office/drawing/2014/main" id="{C0794296-8475-4C31-85C4-6F4121364B35}"/>
            </a:ext>
          </a:extLst>
        </cdr:cNvPr>
        <cdr:cNvCxnSpPr/>
      </cdr:nvCxnSpPr>
      <cdr:spPr>
        <a:xfrm xmlns:a="http://schemas.openxmlformats.org/drawingml/2006/main" flipH="1" flipV="1">
          <a:off x="10028239" y="2762338"/>
          <a:ext cx="496225" cy="174986"/>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0.8333</cdr:x>
      <cdr:y>0.71553</cdr:y>
    </cdr:from>
    <cdr:to>
      <cdr:x>0.87656</cdr:x>
      <cdr:y>0.76361</cdr:y>
    </cdr:to>
    <cdr:cxnSp macro="">
      <cdr:nvCxnSpPr>
        <cdr:cNvPr id="6" name="直線コネクタ 5">
          <a:extLst xmlns:a="http://schemas.openxmlformats.org/drawingml/2006/main">
            <a:ext uri="{FF2B5EF4-FFF2-40B4-BE49-F238E27FC236}">
              <a16:creationId xmlns:a16="http://schemas.microsoft.com/office/drawing/2014/main" id="{FD21B50D-5111-46E6-BB1B-E2E8260BD815}"/>
            </a:ext>
          </a:extLst>
        </cdr:cNvPr>
        <cdr:cNvCxnSpPr/>
      </cdr:nvCxnSpPr>
      <cdr:spPr>
        <a:xfrm xmlns:a="http://schemas.openxmlformats.org/drawingml/2006/main" flipH="1" flipV="1">
          <a:off x="9999664" y="3953052"/>
          <a:ext cx="519156" cy="26564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0.83687</cdr:x>
      <cdr:y>0.91593</cdr:y>
    </cdr:from>
    <cdr:to>
      <cdr:x>0.87963</cdr:x>
      <cdr:y>0.93276</cdr:y>
    </cdr:to>
    <cdr:cxnSp macro="">
      <cdr:nvCxnSpPr>
        <cdr:cNvPr id="7" name="直線コネクタ 6">
          <a:extLst xmlns:a="http://schemas.openxmlformats.org/drawingml/2006/main">
            <a:ext uri="{FF2B5EF4-FFF2-40B4-BE49-F238E27FC236}">
              <a16:creationId xmlns:a16="http://schemas.microsoft.com/office/drawing/2014/main" id="{341DEBEC-D491-4AEA-BBE0-4198F239FF09}"/>
            </a:ext>
          </a:extLst>
        </cdr:cNvPr>
        <cdr:cNvCxnSpPr/>
      </cdr:nvCxnSpPr>
      <cdr:spPr>
        <a:xfrm xmlns:a="http://schemas.openxmlformats.org/drawingml/2006/main" flipH="1">
          <a:off x="10042526" y="5060244"/>
          <a:ext cx="513153" cy="92958"/>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0.8333</cdr:x>
      <cdr:y>0.82932</cdr:y>
    </cdr:from>
    <cdr:to>
      <cdr:x>0.87988</cdr:x>
      <cdr:y>0.83855</cdr:y>
    </cdr:to>
    <cdr:cxnSp macro="">
      <cdr:nvCxnSpPr>
        <cdr:cNvPr id="8" name="直線コネクタ 7">
          <a:extLst xmlns:a="http://schemas.openxmlformats.org/drawingml/2006/main">
            <a:ext uri="{FF2B5EF4-FFF2-40B4-BE49-F238E27FC236}">
              <a16:creationId xmlns:a16="http://schemas.microsoft.com/office/drawing/2014/main" id="{1BF513EA-EA57-4592-9288-4059BE4FBDF0}"/>
            </a:ext>
          </a:extLst>
        </cdr:cNvPr>
        <cdr:cNvCxnSpPr/>
      </cdr:nvCxnSpPr>
      <cdr:spPr>
        <a:xfrm xmlns:a="http://schemas.openxmlformats.org/drawingml/2006/main" flipH="1" flipV="1">
          <a:off x="9999664" y="4581702"/>
          <a:ext cx="559016" cy="5099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0.92499</cdr:x>
      <cdr:y>0</cdr:y>
    </cdr:from>
    <cdr:to>
      <cdr:x>1</cdr:x>
      <cdr:y>0.07759</cdr:y>
    </cdr:to>
    <cdr:sp macro="" textlink="">
      <cdr:nvSpPr>
        <cdr:cNvPr id="9" name="テキスト ボックス 1"/>
        <cdr:cNvSpPr txBox="1"/>
      </cdr:nvSpPr>
      <cdr:spPr>
        <a:xfrm xmlns:a="http://schemas.openxmlformats.org/drawingml/2006/main">
          <a:off x="11099962" y="0"/>
          <a:ext cx="900127" cy="428660"/>
        </a:xfrm>
        <a:prstGeom xmlns:a="http://schemas.openxmlformats.org/drawingml/2006/main" prst="rect">
          <a:avLst/>
        </a:prstGeom>
        <a:ln xmlns:a="http://schemas.openxmlformats.org/drawingml/2006/main">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2400" dirty="0"/>
            <a:t>参考</a:t>
          </a:r>
          <a:endParaRPr lang="ja-JP" altLang="en-US" sz="1100" dirty="0"/>
        </a:p>
      </cdr:txBody>
    </cdr:sp>
  </cdr:relSizeAnchor>
  <cdr:relSizeAnchor xmlns:cdr="http://schemas.openxmlformats.org/drawingml/2006/chartDrawing">
    <cdr:from>
      <cdr:x>0</cdr:x>
      <cdr:y>0.02056</cdr:y>
    </cdr:from>
    <cdr:to>
      <cdr:x>0.21506</cdr:x>
      <cdr:y>0.09778</cdr:y>
    </cdr:to>
    <cdr:sp macro="" textlink="">
      <cdr:nvSpPr>
        <cdr:cNvPr id="10" name="タイトル 1"/>
        <cdr:cNvSpPr>
          <a:spLocks xmlns:a="http://schemas.openxmlformats.org/drawingml/2006/main" noGrp="1"/>
        </cdr:cNvSpPr>
      </cdr:nvSpPr>
      <cdr:spPr>
        <a:xfrm xmlns:a="http://schemas.openxmlformats.org/drawingml/2006/main">
          <a:off x="0" y="113591"/>
          <a:ext cx="2580789" cy="426637"/>
        </a:xfrm>
        <a:prstGeom xmlns:a="http://schemas.openxmlformats.org/drawingml/2006/main" prst="rect">
          <a:avLst/>
        </a:prstGeom>
        <a:solidFill xmlns:a="http://schemas.openxmlformats.org/drawingml/2006/main">
          <a:schemeClr val="accent1">
            <a:lumMod val="75000"/>
          </a:schemeClr>
        </a:solidFill>
        <a:ln xmlns:a="http://schemas.openxmlformats.org/drawingml/2006/main">
          <a:solidFill>
            <a:schemeClr val="tx1"/>
          </a:solidFill>
        </a:ln>
      </cdr:spPr>
      <cdr:txBody>
        <a:bodyPr xmlns:a="http://schemas.openxmlformats.org/drawingml/2006/main" vert="horz" lIns="91440" tIns="45720" rIns="91440" bIns="45720" rtlCol="0" anchor="ctr">
          <a:norm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１</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自殺の推移</a:t>
          </a:r>
        </a:p>
      </cdr:txBody>
    </cdr:sp>
  </cdr:relSizeAnchor>
</c:userShapes>
</file>

<file path=ppt/drawings/drawing9.xml><?xml version="1.0" encoding="utf-8"?>
<c:userShapes xmlns:c="http://schemas.openxmlformats.org/drawingml/2006/chart">
  <cdr:relSizeAnchor xmlns:cdr="http://schemas.openxmlformats.org/drawingml/2006/chartDrawing">
    <cdr:from>
      <cdr:x>0.83025</cdr:x>
      <cdr:y>0.32051</cdr:y>
    </cdr:from>
    <cdr:to>
      <cdr:x>0.88125</cdr:x>
      <cdr:y>0.37224</cdr:y>
    </cdr:to>
    <cdr:cxnSp macro="">
      <cdr:nvCxnSpPr>
        <cdr:cNvPr id="2" name="直線コネクタ 1">
          <a:extLst xmlns:a="http://schemas.openxmlformats.org/drawingml/2006/main">
            <a:ext uri="{FF2B5EF4-FFF2-40B4-BE49-F238E27FC236}">
              <a16:creationId xmlns:a16="http://schemas.microsoft.com/office/drawing/2014/main" id="{C16432FF-8282-4287-8A07-52C1A2FB4530}"/>
            </a:ext>
          </a:extLst>
        </cdr:cNvPr>
        <cdr:cNvCxnSpPr/>
      </cdr:nvCxnSpPr>
      <cdr:spPr>
        <a:xfrm xmlns:a="http://schemas.openxmlformats.org/drawingml/2006/main" flipH="1" flipV="1">
          <a:off x="10122409" y="1869876"/>
          <a:ext cx="621790" cy="301824"/>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0.83086</cdr:x>
      <cdr:y>0.47315</cdr:y>
    </cdr:from>
    <cdr:to>
      <cdr:x>0.88232</cdr:x>
      <cdr:y>0.5</cdr:y>
    </cdr:to>
    <cdr:cxnSp macro="">
      <cdr:nvCxnSpPr>
        <cdr:cNvPr id="3" name="直線コネクタ 2">
          <a:extLst xmlns:a="http://schemas.openxmlformats.org/drawingml/2006/main">
            <a:ext uri="{FF2B5EF4-FFF2-40B4-BE49-F238E27FC236}">
              <a16:creationId xmlns:a16="http://schemas.microsoft.com/office/drawing/2014/main" id="{6B75D9C0-30FF-4A47-AD96-A23D738DAD4F}"/>
            </a:ext>
          </a:extLst>
        </cdr:cNvPr>
        <cdr:cNvCxnSpPr/>
      </cdr:nvCxnSpPr>
      <cdr:spPr>
        <a:xfrm xmlns:a="http://schemas.openxmlformats.org/drawingml/2006/main" flipH="1">
          <a:off x="10129837" y="2760364"/>
          <a:ext cx="627400" cy="156667"/>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0.8332</cdr:x>
      <cdr:y>0.5496</cdr:y>
    </cdr:from>
    <cdr:to>
      <cdr:x>0.88216</cdr:x>
      <cdr:y>0.67102</cdr:y>
    </cdr:to>
    <cdr:cxnSp macro="">
      <cdr:nvCxnSpPr>
        <cdr:cNvPr id="4" name="直線コネクタ 3">
          <a:extLst xmlns:a="http://schemas.openxmlformats.org/drawingml/2006/main">
            <a:ext uri="{FF2B5EF4-FFF2-40B4-BE49-F238E27FC236}">
              <a16:creationId xmlns:a16="http://schemas.microsoft.com/office/drawing/2014/main" id="{8E92135F-EBB1-4479-BBB2-FDC4840BD265}"/>
            </a:ext>
          </a:extLst>
        </cdr:cNvPr>
        <cdr:cNvCxnSpPr/>
      </cdr:nvCxnSpPr>
      <cdr:spPr>
        <a:xfrm xmlns:a="http://schemas.openxmlformats.org/drawingml/2006/main" flipH="1">
          <a:off x="10158412" y="3206401"/>
          <a:ext cx="596884" cy="708374"/>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0.83025</cdr:x>
      <cdr:y>0.63959</cdr:y>
    </cdr:from>
    <cdr:to>
      <cdr:x>0.88216</cdr:x>
      <cdr:y>0.7111</cdr:y>
    </cdr:to>
    <cdr:cxnSp macro="">
      <cdr:nvCxnSpPr>
        <cdr:cNvPr id="5" name="直線コネクタ 4">
          <a:extLst xmlns:a="http://schemas.openxmlformats.org/drawingml/2006/main">
            <a:ext uri="{FF2B5EF4-FFF2-40B4-BE49-F238E27FC236}">
              <a16:creationId xmlns:a16="http://schemas.microsoft.com/office/drawing/2014/main" id="{D1F07ADA-DB1D-4A32-A73D-1652EB6B5E42}"/>
            </a:ext>
          </a:extLst>
        </cdr:cNvPr>
        <cdr:cNvCxnSpPr/>
      </cdr:nvCxnSpPr>
      <cdr:spPr>
        <a:xfrm xmlns:a="http://schemas.openxmlformats.org/drawingml/2006/main" flipH="1">
          <a:off x="9750779" y="3493823"/>
          <a:ext cx="609600" cy="390613"/>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0.83025</cdr:x>
      <cdr:y>0.71194</cdr:y>
    </cdr:from>
    <cdr:to>
      <cdr:x>0.88216</cdr:x>
      <cdr:y>0.77516</cdr:y>
    </cdr:to>
    <cdr:cxnSp macro="">
      <cdr:nvCxnSpPr>
        <cdr:cNvPr id="6" name="直線コネクタ 5">
          <a:extLst xmlns:a="http://schemas.openxmlformats.org/drawingml/2006/main">
            <a:ext uri="{FF2B5EF4-FFF2-40B4-BE49-F238E27FC236}">
              <a16:creationId xmlns:a16="http://schemas.microsoft.com/office/drawing/2014/main" id="{9A0842DC-78A0-4964-A349-A2C1973FB626}"/>
            </a:ext>
          </a:extLst>
        </cdr:cNvPr>
        <cdr:cNvCxnSpPr/>
      </cdr:nvCxnSpPr>
      <cdr:spPr>
        <a:xfrm xmlns:a="http://schemas.openxmlformats.org/drawingml/2006/main" flipH="1">
          <a:off x="9750779" y="3889023"/>
          <a:ext cx="609600" cy="345369"/>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0.83025</cdr:x>
      <cdr:y>0.8008</cdr:y>
    </cdr:from>
    <cdr:to>
      <cdr:x>0.88216</cdr:x>
      <cdr:y>0.87642</cdr:y>
    </cdr:to>
    <cdr:cxnSp macro="">
      <cdr:nvCxnSpPr>
        <cdr:cNvPr id="7" name="直線コネクタ 6">
          <a:extLst xmlns:a="http://schemas.openxmlformats.org/drawingml/2006/main">
            <a:ext uri="{FF2B5EF4-FFF2-40B4-BE49-F238E27FC236}">
              <a16:creationId xmlns:a16="http://schemas.microsoft.com/office/drawing/2014/main" id="{B3A07E2E-BBE2-4734-BEC8-CA1C8CC08883}"/>
            </a:ext>
          </a:extLst>
        </cdr:cNvPr>
        <cdr:cNvCxnSpPr/>
      </cdr:nvCxnSpPr>
      <cdr:spPr>
        <a:xfrm xmlns:a="http://schemas.openxmlformats.org/drawingml/2006/main" flipH="1">
          <a:off x="9750779" y="4374445"/>
          <a:ext cx="609600" cy="413102"/>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0.83025</cdr:x>
      <cdr:y>0.88346</cdr:y>
    </cdr:from>
    <cdr:to>
      <cdr:x>0.88216</cdr:x>
      <cdr:y>0.94049</cdr:y>
    </cdr:to>
    <cdr:cxnSp macro="">
      <cdr:nvCxnSpPr>
        <cdr:cNvPr id="8" name="直線コネクタ 7">
          <a:extLst xmlns:a="http://schemas.openxmlformats.org/drawingml/2006/main">
            <a:ext uri="{FF2B5EF4-FFF2-40B4-BE49-F238E27FC236}">
              <a16:creationId xmlns:a16="http://schemas.microsoft.com/office/drawing/2014/main" id="{A6187558-E626-409D-A613-53BD3E8EF911}"/>
            </a:ext>
          </a:extLst>
        </cdr:cNvPr>
        <cdr:cNvCxnSpPr/>
      </cdr:nvCxnSpPr>
      <cdr:spPr>
        <a:xfrm xmlns:a="http://schemas.openxmlformats.org/drawingml/2006/main" flipH="1">
          <a:off x="9750779" y="4826001"/>
          <a:ext cx="609600" cy="311502"/>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0.00417</cdr:x>
      <cdr:y>0.02818</cdr:y>
    </cdr:from>
    <cdr:to>
      <cdr:x>0.21585</cdr:x>
      <cdr:y>0.10131</cdr:y>
    </cdr:to>
    <cdr:sp macro="" textlink="">
      <cdr:nvSpPr>
        <cdr:cNvPr id="9" name="タイトル 1"/>
        <cdr:cNvSpPr>
          <a:spLocks xmlns:a="http://schemas.openxmlformats.org/drawingml/2006/main" noGrp="1"/>
        </cdr:cNvSpPr>
      </cdr:nvSpPr>
      <cdr:spPr>
        <a:xfrm xmlns:a="http://schemas.openxmlformats.org/drawingml/2006/main">
          <a:off x="50800" y="164391"/>
          <a:ext cx="2580789" cy="426637"/>
        </a:xfrm>
        <a:prstGeom xmlns:a="http://schemas.openxmlformats.org/drawingml/2006/main" prst="rect">
          <a:avLst/>
        </a:prstGeom>
        <a:solidFill xmlns:a="http://schemas.openxmlformats.org/drawingml/2006/main">
          <a:schemeClr val="accent1">
            <a:lumMod val="75000"/>
          </a:schemeClr>
        </a:solidFill>
        <a:ln xmlns:a="http://schemas.openxmlformats.org/drawingml/2006/main">
          <a:solidFill>
            <a:schemeClr val="tx1"/>
          </a:solidFill>
        </a:ln>
      </cdr:spPr>
      <cdr:txBody>
        <a:bodyPr xmlns:a="http://schemas.openxmlformats.org/drawingml/2006/main" vert="horz" lIns="91440" tIns="45720" rIns="91440" bIns="45720" rtlCol="0" anchor="ctr">
          <a:norm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１</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自殺の推移</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89E95B0E-8345-46A7-8BC8-99A2238B7E9A}" type="datetimeFigureOut">
              <a:rPr kumimoji="1" lang="ja-JP" altLang="en-US" smtClean="0"/>
              <a:t>2022/10/5</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CFCF7F4C-2F2B-4115-B00A-35EE4BE51B39}" type="slidenum">
              <a:rPr kumimoji="1" lang="ja-JP" altLang="en-US" smtClean="0"/>
              <a:t>‹#›</a:t>
            </a:fld>
            <a:endParaRPr kumimoji="1" lang="ja-JP" altLang="en-US"/>
          </a:p>
        </p:txBody>
      </p:sp>
    </p:spTree>
    <p:extLst>
      <p:ext uri="{BB962C8B-B14F-4D97-AF65-F5344CB8AC3E}">
        <p14:creationId xmlns:p14="http://schemas.microsoft.com/office/powerpoint/2010/main" val="16638130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FCF7F4C-2F2B-4115-B00A-35EE4BE51B39}" type="slidenum">
              <a:rPr kumimoji="1" lang="ja-JP" altLang="en-US" smtClean="0"/>
              <a:t>9</a:t>
            </a:fld>
            <a:endParaRPr kumimoji="1" lang="ja-JP" altLang="en-US"/>
          </a:p>
        </p:txBody>
      </p:sp>
    </p:spTree>
    <p:extLst>
      <p:ext uri="{BB962C8B-B14F-4D97-AF65-F5344CB8AC3E}">
        <p14:creationId xmlns:p14="http://schemas.microsoft.com/office/powerpoint/2010/main" val="185987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5CC3396-E098-46D5-BC93-A6AD9CD86679}" type="datetime1">
              <a:rPr kumimoji="1" lang="ja-JP" altLang="en-US" smtClean="0"/>
              <a:t>2022/10/5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1D39D9-E74C-4D2A-927B-25B3068A2067}" type="slidenum">
              <a:rPr kumimoji="1" lang="ja-JP" altLang="en-US" smtClean="0"/>
              <a:t>‹#›</a:t>
            </a:fld>
            <a:endParaRPr kumimoji="1" lang="ja-JP" altLang="en-US"/>
          </a:p>
        </p:txBody>
      </p:sp>
    </p:spTree>
    <p:extLst>
      <p:ext uri="{BB962C8B-B14F-4D97-AF65-F5344CB8AC3E}">
        <p14:creationId xmlns:p14="http://schemas.microsoft.com/office/powerpoint/2010/main" val="3443896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A15FB3-CE3C-48A7-9D6A-D3B60B6AE113}" type="datetime1">
              <a:rPr kumimoji="1" lang="ja-JP" altLang="en-US" smtClean="0"/>
              <a:t>2022/10/5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1D39D9-E74C-4D2A-927B-25B3068A2067}" type="slidenum">
              <a:rPr kumimoji="1" lang="ja-JP" altLang="en-US" smtClean="0"/>
              <a:t>‹#›</a:t>
            </a:fld>
            <a:endParaRPr kumimoji="1" lang="ja-JP" altLang="en-US"/>
          </a:p>
        </p:txBody>
      </p:sp>
    </p:spTree>
    <p:extLst>
      <p:ext uri="{BB962C8B-B14F-4D97-AF65-F5344CB8AC3E}">
        <p14:creationId xmlns:p14="http://schemas.microsoft.com/office/powerpoint/2010/main" val="125887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3198A29-E89B-4B21-BF70-B1A137050852}" type="datetime1">
              <a:rPr kumimoji="1" lang="ja-JP" altLang="en-US" smtClean="0"/>
              <a:t>2022/10/5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1D39D9-E74C-4D2A-927B-25B3068A2067}" type="slidenum">
              <a:rPr kumimoji="1" lang="ja-JP" altLang="en-US" smtClean="0"/>
              <a:t>‹#›</a:t>
            </a:fld>
            <a:endParaRPr kumimoji="1" lang="ja-JP" altLang="en-US"/>
          </a:p>
        </p:txBody>
      </p:sp>
    </p:spTree>
    <p:extLst>
      <p:ext uri="{BB962C8B-B14F-4D97-AF65-F5344CB8AC3E}">
        <p14:creationId xmlns:p14="http://schemas.microsoft.com/office/powerpoint/2010/main" val="34414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AE3E24F-1F81-4850-BAB8-F02126A0DF4E}" type="datetime1">
              <a:rPr kumimoji="1" lang="ja-JP" altLang="en-US" smtClean="0"/>
              <a:t>2022/10/5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1D39D9-E74C-4D2A-927B-25B3068A2067}" type="slidenum">
              <a:rPr kumimoji="1" lang="ja-JP" altLang="en-US" smtClean="0"/>
              <a:t>‹#›</a:t>
            </a:fld>
            <a:endParaRPr kumimoji="1" lang="ja-JP" altLang="en-US"/>
          </a:p>
        </p:txBody>
      </p:sp>
    </p:spTree>
    <p:extLst>
      <p:ext uri="{BB962C8B-B14F-4D97-AF65-F5344CB8AC3E}">
        <p14:creationId xmlns:p14="http://schemas.microsoft.com/office/powerpoint/2010/main" val="2420853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33B908-C4FA-4922-888A-A8BCC63874D9}" type="datetime1">
              <a:rPr kumimoji="1" lang="ja-JP" altLang="en-US" smtClean="0"/>
              <a:t>2022/10/5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1D39D9-E74C-4D2A-927B-25B3068A2067}" type="slidenum">
              <a:rPr kumimoji="1" lang="ja-JP" altLang="en-US" smtClean="0"/>
              <a:t>‹#›</a:t>
            </a:fld>
            <a:endParaRPr kumimoji="1" lang="ja-JP" altLang="en-US"/>
          </a:p>
        </p:txBody>
      </p:sp>
    </p:spTree>
    <p:extLst>
      <p:ext uri="{BB962C8B-B14F-4D97-AF65-F5344CB8AC3E}">
        <p14:creationId xmlns:p14="http://schemas.microsoft.com/office/powerpoint/2010/main" val="2825001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6AD9777-6F00-49C2-95AB-65E09BE0CEEB}" type="datetime1">
              <a:rPr kumimoji="1" lang="ja-JP" altLang="en-US" smtClean="0"/>
              <a:t>2022/10/5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1D39D9-E74C-4D2A-927B-25B3068A2067}" type="slidenum">
              <a:rPr kumimoji="1" lang="ja-JP" altLang="en-US" smtClean="0"/>
              <a:t>‹#›</a:t>
            </a:fld>
            <a:endParaRPr kumimoji="1" lang="ja-JP" altLang="en-US"/>
          </a:p>
        </p:txBody>
      </p:sp>
    </p:spTree>
    <p:extLst>
      <p:ext uri="{BB962C8B-B14F-4D97-AF65-F5344CB8AC3E}">
        <p14:creationId xmlns:p14="http://schemas.microsoft.com/office/powerpoint/2010/main" val="409987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D63F9AE-8D31-4C5D-841F-AB3EFF6161AF}" type="datetime1">
              <a:rPr kumimoji="1" lang="ja-JP" altLang="en-US" smtClean="0"/>
              <a:t>2022/10/5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F1D39D9-E74C-4D2A-927B-25B3068A2067}" type="slidenum">
              <a:rPr kumimoji="1" lang="ja-JP" altLang="en-US" smtClean="0"/>
              <a:t>‹#›</a:t>
            </a:fld>
            <a:endParaRPr kumimoji="1" lang="ja-JP" altLang="en-US"/>
          </a:p>
        </p:txBody>
      </p:sp>
    </p:spTree>
    <p:extLst>
      <p:ext uri="{BB962C8B-B14F-4D97-AF65-F5344CB8AC3E}">
        <p14:creationId xmlns:p14="http://schemas.microsoft.com/office/powerpoint/2010/main" val="588421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248323E-735B-414C-BD71-42D7A9C75B09}" type="datetime1">
              <a:rPr kumimoji="1" lang="ja-JP" altLang="en-US" smtClean="0"/>
              <a:t>2022/10/5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F1D39D9-E74C-4D2A-927B-25B3068A2067}" type="slidenum">
              <a:rPr kumimoji="1" lang="ja-JP" altLang="en-US" smtClean="0"/>
              <a:t>‹#›</a:t>
            </a:fld>
            <a:endParaRPr kumimoji="1" lang="ja-JP" altLang="en-US"/>
          </a:p>
        </p:txBody>
      </p:sp>
    </p:spTree>
    <p:extLst>
      <p:ext uri="{BB962C8B-B14F-4D97-AF65-F5344CB8AC3E}">
        <p14:creationId xmlns:p14="http://schemas.microsoft.com/office/powerpoint/2010/main" val="1417388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3A44E1-7D43-437E-89F6-616EBDCF9C5C}" type="datetime1">
              <a:rPr kumimoji="1" lang="ja-JP" altLang="en-US" smtClean="0"/>
              <a:t>2022/10/5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F1D39D9-E74C-4D2A-927B-25B3068A2067}" type="slidenum">
              <a:rPr kumimoji="1" lang="ja-JP" altLang="en-US" smtClean="0"/>
              <a:t>‹#›</a:t>
            </a:fld>
            <a:endParaRPr kumimoji="1" lang="ja-JP" altLang="en-US"/>
          </a:p>
        </p:txBody>
      </p:sp>
    </p:spTree>
    <p:extLst>
      <p:ext uri="{BB962C8B-B14F-4D97-AF65-F5344CB8AC3E}">
        <p14:creationId xmlns:p14="http://schemas.microsoft.com/office/powerpoint/2010/main" val="2733206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C212FF8-EE88-49B9-913C-27877A0777E7}" type="datetime1">
              <a:rPr kumimoji="1" lang="ja-JP" altLang="en-US" smtClean="0"/>
              <a:t>2022/10/5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1D39D9-E74C-4D2A-927B-25B3068A2067}" type="slidenum">
              <a:rPr kumimoji="1" lang="ja-JP" altLang="en-US" smtClean="0"/>
              <a:t>‹#›</a:t>
            </a:fld>
            <a:endParaRPr kumimoji="1" lang="ja-JP" altLang="en-US"/>
          </a:p>
        </p:txBody>
      </p:sp>
    </p:spTree>
    <p:extLst>
      <p:ext uri="{BB962C8B-B14F-4D97-AF65-F5344CB8AC3E}">
        <p14:creationId xmlns:p14="http://schemas.microsoft.com/office/powerpoint/2010/main" val="371357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AD8FAE1-4CAA-4DF5-95B6-78CC5FEDF45D}" type="datetime1">
              <a:rPr kumimoji="1" lang="ja-JP" altLang="en-US" smtClean="0"/>
              <a:t>2022/10/5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1D39D9-E74C-4D2A-927B-25B3068A2067}" type="slidenum">
              <a:rPr kumimoji="1" lang="ja-JP" altLang="en-US" smtClean="0"/>
              <a:t>‹#›</a:t>
            </a:fld>
            <a:endParaRPr kumimoji="1" lang="ja-JP" altLang="en-US"/>
          </a:p>
        </p:txBody>
      </p:sp>
    </p:spTree>
    <p:extLst>
      <p:ext uri="{BB962C8B-B14F-4D97-AF65-F5344CB8AC3E}">
        <p14:creationId xmlns:p14="http://schemas.microsoft.com/office/powerpoint/2010/main" val="2004222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ACD11F-29ED-4CF1-A573-7E2BDB9E84F3}" type="datetime1">
              <a:rPr kumimoji="1" lang="ja-JP" altLang="en-US" smtClean="0"/>
              <a:t>2022/10/5</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1D39D9-E74C-4D2A-927B-25B3068A2067}" type="slidenum">
              <a:rPr kumimoji="1" lang="ja-JP" altLang="en-US" smtClean="0"/>
              <a:t>‹#›</a:t>
            </a:fld>
            <a:endParaRPr kumimoji="1" lang="ja-JP" altLang="en-US"/>
          </a:p>
        </p:txBody>
      </p:sp>
    </p:spTree>
    <p:extLst>
      <p:ext uri="{BB962C8B-B14F-4D97-AF65-F5344CB8AC3E}">
        <p14:creationId xmlns:p14="http://schemas.microsoft.com/office/powerpoint/2010/main" val="3021991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7.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7.xml"/><Relationship Id="rId4" Type="http://schemas.openxmlformats.org/officeDocument/2006/relationships/chart" Target="../charts/char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 Id="rId4" Type="http://schemas.openxmlformats.org/officeDocument/2006/relationships/chart" Target="../charts/chart31.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xml"/><Relationship Id="rId4" Type="http://schemas.openxmlformats.org/officeDocument/2006/relationships/chart" Target="../charts/chart34.xml"/></Relationships>
</file>

<file path=ppt/slides/_rels/slide2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2.xml"/><Relationship Id="rId4" Type="http://schemas.openxmlformats.org/officeDocument/2006/relationships/chart" Target="../charts/chart37.xml"/></Relationships>
</file>

<file path=ppt/slides/_rels/slide27.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2.xml"/><Relationship Id="rId4" Type="http://schemas.openxmlformats.org/officeDocument/2006/relationships/chart" Target="../charts/chart40.xml"/></Relationships>
</file>

<file path=ppt/slides/_rels/slide28.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2.xml"/><Relationship Id="rId4" Type="http://schemas.openxmlformats.org/officeDocument/2006/relationships/chart" Target="../charts/chart43.xml"/></Relationships>
</file>

<file path=ppt/slides/_rels/slide2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2.xml"/><Relationship Id="rId4" Type="http://schemas.openxmlformats.org/officeDocument/2006/relationships/chart" Target="../charts/chart4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2.xml"/><Relationship Id="rId4" Type="http://schemas.openxmlformats.org/officeDocument/2006/relationships/chart" Target="../charts/chart49.xml"/></Relationships>
</file>

<file path=ppt/slides/_rels/slide3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2.xml"/><Relationship Id="rId4" Type="http://schemas.openxmlformats.org/officeDocument/2006/relationships/chart" Target="../charts/chart56.xml"/></Relationships>
</file>

<file path=ppt/slides/_rels/slide35.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2.xml"/><Relationship Id="rId4" Type="http://schemas.openxmlformats.org/officeDocument/2006/relationships/chart" Target="../charts/chart59.xml"/></Relationships>
</file>

<file path=ppt/slides/_rels/slide36.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2.xml"/><Relationship Id="rId4" Type="http://schemas.openxmlformats.org/officeDocument/2006/relationships/chart" Target="../charts/chart6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sz="4800" b="1" dirty="0"/>
              <a:t>大阪府の自殺の状況</a:t>
            </a:r>
          </a:p>
        </p:txBody>
      </p:sp>
      <p:sp>
        <p:nvSpPr>
          <p:cNvPr id="3" name="サブタイトル 2"/>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F1D39D9-E74C-4D2A-927B-25B3068A2067}" type="slidenum">
              <a:rPr kumimoji="1" lang="ja-JP" altLang="en-US" smtClean="0"/>
              <a:t>1</a:t>
            </a:fld>
            <a:endParaRPr kumimoji="1" lang="ja-JP" altLang="en-US"/>
          </a:p>
        </p:txBody>
      </p:sp>
      <p:sp>
        <p:nvSpPr>
          <p:cNvPr id="5" name="テキスト ボックス 3"/>
          <p:cNvSpPr txBox="1"/>
          <p:nvPr/>
        </p:nvSpPr>
        <p:spPr>
          <a:xfrm>
            <a:off x="10366111" y="265311"/>
            <a:ext cx="1317174" cy="338554"/>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defPPr>
              <a:defRPr lang="ja-JP"/>
            </a:defPPr>
            <a:lvl1pPr algn="l" rtl="0" fontAlgn="base">
              <a:spcBef>
                <a:spcPct val="0"/>
              </a:spcBef>
              <a:spcAft>
                <a:spcPct val="0"/>
              </a:spcAft>
              <a:defRPr kumimoji="1" sz="3400" kern="1200">
                <a:solidFill>
                  <a:schemeClr val="dk1"/>
                </a:solidFill>
                <a:latin typeface="+mn-lt"/>
                <a:ea typeface="+mn-ea"/>
                <a:cs typeface="+mn-cs"/>
              </a:defRPr>
            </a:lvl1pPr>
            <a:lvl2pPr marL="478861" algn="l" rtl="0" fontAlgn="base">
              <a:spcBef>
                <a:spcPct val="0"/>
              </a:spcBef>
              <a:spcAft>
                <a:spcPct val="0"/>
              </a:spcAft>
              <a:defRPr kumimoji="1" sz="3400" kern="1200">
                <a:solidFill>
                  <a:schemeClr val="dk1"/>
                </a:solidFill>
                <a:latin typeface="+mn-lt"/>
                <a:ea typeface="+mn-ea"/>
                <a:cs typeface="+mn-cs"/>
              </a:defRPr>
            </a:lvl2pPr>
            <a:lvl3pPr marL="957722" algn="l" rtl="0" fontAlgn="base">
              <a:spcBef>
                <a:spcPct val="0"/>
              </a:spcBef>
              <a:spcAft>
                <a:spcPct val="0"/>
              </a:spcAft>
              <a:defRPr kumimoji="1" sz="3400" kern="1200">
                <a:solidFill>
                  <a:schemeClr val="dk1"/>
                </a:solidFill>
                <a:latin typeface="+mn-lt"/>
                <a:ea typeface="+mn-ea"/>
                <a:cs typeface="+mn-cs"/>
              </a:defRPr>
            </a:lvl3pPr>
            <a:lvl4pPr marL="1436583" algn="l" rtl="0" fontAlgn="base">
              <a:spcBef>
                <a:spcPct val="0"/>
              </a:spcBef>
              <a:spcAft>
                <a:spcPct val="0"/>
              </a:spcAft>
              <a:defRPr kumimoji="1" sz="3400" kern="1200">
                <a:solidFill>
                  <a:schemeClr val="dk1"/>
                </a:solidFill>
                <a:latin typeface="+mn-lt"/>
                <a:ea typeface="+mn-ea"/>
                <a:cs typeface="+mn-cs"/>
              </a:defRPr>
            </a:lvl4pPr>
            <a:lvl5pPr marL="1915444" algn="l" rtl="0" fontAlgn="base">
              <a:spcBef>
                <a:spcPct val="0"/>
              </a:spcBef>
              <a:spcAft>
                <a:spcPct val="0"/>
              </a:spcAft>
              <a:defRPr kumimoji="1" sz="3400" kern="1200">
                <a:solidFill>
                  <a:schemeClr val="dk1"/>
                </a:solidFill>
                <a:latin typeface="+mn-lt"/>
                <a:ea typeface="+mn-ea"/>
                <a:cs typeface="+mn-cs"/>
              </a:defRPr>
            </a:lvl5pPr>
            <a:lvl6pPr marL="2394306" algn="l" defTabSz="957722" rtl="0" eaLnBrk="1" latinLnBrk="0" hangingPunct="1">
              <a:defRPr kumimoji="1" sz="3400" kern="1200">
                <a:solidFill>
                  <a:schemeClr val="dk1"/>
                </a:solidFill>
                <a:latin typeface="+mn-lt"/>
                <a:ea typeface="+mn-ea"/>
                <a:cs typeface="+mn-cs"/>
              </a:defRPr>
            </a:lvl6pPr>
            <a:lvl7pPr marL="2873167" algn="l" defTabSz="957722" rtl="0" eaLnBrk="1" latinLnBrk="0" hangingPunct="1">
              <a:defRPr kumimoji="1" sz="3400" kern="1200">
                <a:solidFill>
                  <a:schemeClr val="dk1"/>
                </a:solidFill>
                <a:latin typeface="+mn-lt"/>
                <a:ea typeface="+mn-ea"/>
                <a:cs typeface="+mn-cs"/>
              </a:defRPr>
            </a:lvl7pPr>
            <a:lvl8pPr marL="3352028" algn="l" defTabSz="957722" rtl="0" eaLnBrk="1" latinLnBrk="0" hangingPunct="1">
              <a:defRPr kumimoji="1" sz="3400" kern="1200">
                <a:solidFill>
                  <a:schemeClr val="dk1"/>
                </a:solidFill>
                <a:latin typeface="+mn-lt"/>
                <a:ea typeface="+mn-ea"/>
                <a:cs typeface="+mn-cs"/>
              </a:defRPr>
            </a:lvl8pPr>
            <a:lvl9pPr marL="3830888" algn="l" defTabSz="957722" rtl="0" eaLnBrk="1" latinLnBrk="0" hangingPunct="1">
              <a:defRPr kumimoji="1" sz="3400" kern="1200">
                <a:solidFill>
                  <a:schemeClr val="dk1"/>
                </a:solidFill>
                <a:latin typeface="+mn-lt"/>
                <a:ea typeface="+mn-ea"/>
                <a:cs typeface="+mn-cs"/>
              </a:defRPr>
            </a:lvl9pPr>
          </a:lstStyle>
          <a:p>
            <a:r>
              <a:rPr kumimoji="1" lang="en-US" altLang="ja-JP" sz="1400" dirty="0" smtClean="0">
                <a:latin typeface="UD デジタル 教科書体 N-B" panose="02020700000000000000" pitchFamily="17" charset="-128"/>
                <a:ea typeface="UD デジタル 教科書体 N-B" panose="02020700000000000000" pitchFamily="17" charset="-128"/>
              </a:rPr>
              <a:t>【</a:t>
            </a:r>
            <a:r>
              <a:rPr kumimoji="1" lang="ja-JP" altLang="en-US" sz="1600" dirty="0" smtClean="0">
                <a:latin typeface="UD デジタル 教科書体 N-B" panose="02020700000000000000" pitchFamily="17" charset="-128"/>
                <a:ea typeface="UD デジタル 教科書体 N-B" panose="02020700000000000000" pitchFamily="17" charset="-128"/>
              </a:rPr>
              <a:t>資料</a:t>
            </a:r>
            <a:r>
              <a:rPr lang="en-US" altLang="ja-JP" sz="1600" dirty="0">
                <a:latin typeface="UD デジタル 教科書体 N-B" panose="02020700000000000000" pitchFamily="17" charset="-128"/>
                <a:ea typeface="UD デジタル 教科書体 N-B" panose="02020700000000000000" pitchFamily="17" charset="-128"/>
              </a:rPr>
              <a:t>3</a:t>
            </a:r>
            <a:r>
              <a:rPr kumimoji="1" lang="en-US" altLang="ja-JP" sz="1600" dirty="0" smtClean="0">
                <a:latin typeface="UD デジタル 教科書体 N-B" panose="02020700000000000000" pitchFamily="17" charset="-128"/>
                <a:ea typeface="UD デジタル 教科書体 N-B" panose="02020700000000000000" pitchFamily="17" charset="-128"/>
              </a:rPr>
              <a:t>-1】</a:t>
            </a:r>
            <a:endParaRPr kumimoji="1" lang="ja-JP" altLang="en-US" sz="16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034331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444036816"/>
              </p:ext>
            </p:extLst>
          </p:nvPr>
        </p:nvGraphicFramePr>
        <p:xfrm>
          <a:off x="101599" y="90311"/>
          <a:ext cx="12000089" cy="5524677"/>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519288" y="5699080"/>
            <a:ext cx="11582400" cy="1200329"/>
          </a:xfrm>
          <a:prstGeom prst="rect">
            <a:avLst/>
          </a:prstGeom>
          <a:noFill/>
        </p:spPr>
        <p:txBody>
          <a:bodyPr wrap="square" rtlCol="0">
            <a:spAutoFit/>
          </a:bodyPr>
          <a:lstStyle/>
          <a:p>
            <a:r>
              <a:rPr kumimoji="1" lang="ja-JP" altLang="en-US" dirty="0"/>
              <a:t>被雇用・勤め人が最も多く、次いでその他の無職者となっている。</a:t>
            </a:r>
            <a:endParaRPr kumimoji="1" lang="en-US" altLang="ja-JP" dirty="0"/>
          </a:p>
          <a:p>
            <a:r>
              <a:rPr kumimoji="1" lang="ja-JP" altLang="en-US" dirty="0"/>
              <a:t>令和</a:t>
            </a:r>
            <a:r>
              <a:rPr kumimoji="1" lang="en-US" altLang="ja-JP" dirty="0"/>
              <a:t>3</a:t>
            </a:r>
            <a:r>
              <a:rPr kumimoji="1" lang="ja-JP" altLang="en-US" dirty="0"/>
              <a:t>年は令和</a:t>
            </a:r>
            <a:r>
              <a:rPr kumimoji="1" lang="en-US" altLang="ja-JP" dirty="0"/>
              <a:t>2</a:t>
            </a:r>
            <a:r>
              <a:rPr kumimoji="1" lang="ja-JP" altLang="en-US" dirty="0"/>
              <a:t>年と比較して、自営業・家族従事者と不詳が増加。</a:t>
            </a:r>
            <a:endParaRPr kumimoji="1" lang="en-US" altLang="ja-JP" dirty="0"/>
          </a:p>
          <a:p>
            <a:r>
              <a:rPr kumimoji="1" lang="ja-JP" altLang="en-US" dirty="0"/>
              <a:t>自殺者数の多い被雇用・勤め人とその他無職者は、令和</a:t>
            </a:r>
            <a:r>
              <a:rPr kumimoji="1" lang="en-US" altLang="ja-JP" dirty="0"/>
              <a:t>2</a:t>
            </a:r>
            <a:r>
              <a:rPr kumimoji="1" lang="ja-JP" altLang="en-US" dirty="0"/>
              <a:t>年増加したが令和</a:t>
            </a:r>
            <a:r>
              <a:rPr kumimoji="1" lang="en-US" altLang="ja-JP" dirty="0"/>
              <a:t>3</a:t>
            </a:r>
            <a:r>
              <a:rPr kumimoji="1" lang="ja-JP" altLang="en-US" dirty="0"/>
              <a:t>年減少。</a:t>
            </a:r>
            <a:endParaRPr kumimoji="1" lang="en-US" altLang="ja-JP" dirty="0"/>
          </a:p>
          <a:p>
            <a:r>
              <a:rPr kumimoji="1" lang="ja-JP" altLang="en-US" dirty="0"/>
              <a:t>年金・雇用保険等生活者は</a:t>
            </a:r>
            <a:r>
              <a:rPr kumimoji="1" lang="en-US" altLang="ja-JP" dirty="0"/>
              <a:t>H29</a:t>
            </a:r>
            <a:r>
              <a:rPr kumimoji="1" lang="ja-JP" altLang="en-US" dirty="0"/>
              <a:t>年以降減少傾向。学生は令和元年から</a:t>
            </a:r>
            <a:r>
              <a:rPr kumimoji="1" lang="en-US" altLang="ja-JP" dirty="0"/>
              <a:t>2</a:t>
            </a:r>
            <a:r>
              <a:rPr kumimoji="1" lang="ja-JP" altLang="en-US" dirty="0"/>
              <a:t>年まで増加し、令和</a:t>
            </a:r>
            <a:r>
              <a:rPr kumimoji="1" lang="en-US" altLang="ja-JP" dirty="0"/>
              <a:t>3</a:t>
            </a:r>
            <a:r>
              <a:rPr kumimoji="1" lang="ja-JP" altLang="en-US" dirty="0"/>
              <a:t>年は減少。</a:t>
            </a:r>
            <a:endParaRPr kumimoji="1" lang="en-US" altLang="ja-JP" dirty="0"/>
          </a:p>
        </p:txBody>
      </p:sp>
      <p:sp>
        <p:nvSpPr>
          <p:cNvPr id="6" name="スライド番号プレースホルダー 5"/>
          <p:cNvSpPr>
            <a:spLocks noGrp="1"/>
          </p:cNvSpPr>
          <p:nvPr>
            <p:ph type="sldNum" sz="quarter" idx="12"/>
          </p:nvPr>
        </p:nvSpPr>
        <p:spPr/>
        <p:txBody>
          <a:bodyPr/>
          <a:lstStyle/>
          <a:p>
            <a:fld id="{AF1D39D9-E74C-4D2A-927B-25B3068A2067}" type="slidenum">
              <a:rPr kumimoji="1" lang="ja-JP" altLang="en-US" smtClean="0"/>
              <a:t>10</a:t>
            </a:fld>
            <a:endParaRPr kumimoji="1" lang="ja-JP" altLang="en-US"/>
          </a:p>
        </p:txBody>
      </p:sp>
      <p:sp>
        <p:nvSpPr>
          <p:cNvPr id="7" name="テキスト ボックス 6"/>
          <p:cNvSpPr txBox="1"/>
          <p:nvPr/>
        </p:nvSpPr>
        <p:spPr>
          <a:xfrm>
            <a:off x="8858427" y="5699080"/>
            <a:ext cx="3243261" cy="276999"/>
          </a:xfrm>
          <a:prstGeom prst="rect">
            <a:avLst/>
          </a:prstGeom>
          <a:noFill/>
          <a:ln>
            <a:noFill/>
          </a:ln>
        </p:spPr>
        <p:txBody>
          <a:bodyPr wrap="square" rtlCol="0">
            <a:spAutoFit/>
          </a:bodyPr>
          <a:lstStyle/>
          <a:p>
            <a:r>
              <a:rPr kumimoji="1" lang="ja-JP" altLang="en-US" sz="1200" dirty="0"/>
              <a:t>出典：地域における自殺の基礎資料（各年）</a:t>
            </a:r>
          </a:p>
        </p:txBody>
      </p:sp>
    </p:spTree>
    <p:extLst>
      <p:ext uri="{BB962C8B-B14F-4D97-AF65-F5344CB8AC3E}">
        <p14:creationId xmlns:p14="http://schemas.microsoft.com/office/powerpoint/2010/main" val="951102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a:extLst>
              <a:ext uri="{FF2B5EF4-FFF2-40B4-BE49-F238E27FC236}">
                <a16:creationId xmlns:a16="http://schemas.microsoft.com/office/drawing/2014/main" id="{594B42D8-3F49-4301-96F1-43BD284286FA}"/>
              </a:ext>
            </a:extLst>
          </p:cNvPr>
          <p:cNvGraphicFramePr>
            <a:graphicFrameLocks noGrp="1"/>
          </p:cNvGraphicFramePr>
          <p:nvPr>
            <p:ph idx="1"/>
            <p:extLst>
              <p:ext uri="{D42A27DB-BD31-4B8C-83A1-F6EECF244321}">
                <p14:modId xmlns:p14="http://schemas.microsoft.com/office/powerpoint/2010/main" val="3137206680"/>
              </p:ext>
            </p:extLst>
          </p:nvPr>
        </p:nvGraphicFramePr>
        <p:xfrm>
          <a:off x="1" y="0"/>
          <a:ext cx="12192000" cy="5713523"/>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p:cNvSpPr txBox="1"/>
          <p:nvPr/>
        </p:nvSpPr>
        <p:spPr>
          <a:xfrm>
            <a:off x="200026" y="5672377"/>
            <a:ext cx="11991974" cy="1200329"/>
          </a:xfrm>
          <a:prstGeom prst="rect">
            <a:avLst/>
          </a:prstGeom>
          <a:noFill/>
        </p:spPr>
        <p:txBody>
          <a:bodyPr wrap="square" rtlCol="0">
            <a:spAutoFit/>
          </a:bodyPr>
          <a:lstStyle/>
          <a:p>
            <a:r>
              <a:rPr kumimoji="1" lang="ja-JP" altLang="en-US" dirty="0"/>
              <a:t>年金・雇用保険等生活者が最も多く、次いで被雇用・勤め人となっている。</a:t>
            </a:r>
            <a:endParaRPr kumimoji="1" lang="en-US" altLang="ja-JP" dirty="0"/>
          </a:p>
          <a:p>
            <a:r>
              <a:rPr kumimoji="1" lang="ja-JP" altLang="en-US" dirty="0"/>
              <a:t>学生・生徒が令和</a:t>
            </a:r>
            <a:r>
              <a:rPr kumimoji="1" lang="en-US" altLang="ja-JP" dirty="0"/>
              <a:t>2</a:t>
            </a:r>
            <a:r>
              <a:rPr kumimoji="1" lang="ja-JP" altLang="en-US" dirty="0"/>
              <a:t>年以降増加（令和</a:t>
            </a:r>
            <a:r>
              <a:rPr kumimoji="1" lang="en-US" altLang="ja-JP" dirty="0"/>
              <a:t>2</a:t>
            </a:r>
            <a:r>
              <a:rPr kumimoji="1" lang="ja-JP" altLang="en-US" dirty="0"/>
              <a:t>年対前年比</a:t>
            </a:r>
            <a:r>
              <a:rPr kumimoji="1" lang="en-US" altLang="ja-JP" dirty="0"/>
              <a:t>92.3%</a:t>
            </a:r>
            <a:r>
              <a:rPr kumimoji="1" lang="ja-JP" altLang="en-US" dirty="0"/>
              <a:t>増、令和</a:t>
            </a:r>
            <a:r>
              <a:rPr kumimoji="1" lang="en-US" altLang="ja-JP" dirty="0"/>
              <a:t>3</a:t>
            </a:r>
            <a:r>
              <a:rPr kumimoji="1" lang="ja-JP" altLang="en-US" dirty="0"/>
              <a:t>年対前年比</a:t>
            </a:r>
            <a:r>
              <a:rPr kumimoji="1" lang="en-US" altLang="ja-JP" dirty="0"/>
              <a:t>16.3%</a:t>
            </a:r>
            <a:r>
              <a:rPr kumimoji="1" lang="ja-JP" altLang="en-US" dirty="0"/>
              <a:t>増）。</a:t>
            </a:r>
            <a:endParaRPr kumimoji="1" lang="en-US" altLang="ja-JP" dirty="0"/>
          </a:p>
          <a:p>
            <a:r>
              <a:rPr kumimoji="1" lang="ja-JP" altLang="en-US" dirty="0"/>
              <a:t>令和</a:t>
            </a:r>
            <a:r>
              <a:rPr kumimoji="1" lang="en-US" altLang="ja-JP" dirty="0"/>
              <a:t>2</a:t>
            </a:r>
            <a:r>
              <a:rPr kumimoji="1" lang="ja-JP" altLang="en-US" dirty="0"/>
              <a:t>年大きく増加した、被雇用・勤め人（令和</a:t>
            </a:r>
            <a:r>
              <a:rPr kumimoji="1" lang="en-US" altLang="ja-JP" dirty="0"/>
              <a:t>2</a:t>
            </a:r>
            <a:r>
              <a:rPr kumimoji="1" lang="ja-JP" altLang="en-US" dirty="0"/>
              <a:t>年対前年増加率</a:t>
            </a:r>
            <a:r>
              <a:rPr kumimoji="1" lang="en-US" altLang="ja-JP" dirty="0"/>
              <a:t>59.7%</a:t>
            </a:r>
            <a:r>
              <a:rPr kumimoji="1" lang="ja-JP" altLang="en-US" dirty="0"/>
              <a:t>）、その他無職者（令和</a:t>
            </a:r>
            <a:r>
              <a:rPr kumimoji="1" lang="en-US" altLang="ja-JP" dirty="0"/>
              <a:t>2</a:t>
            </a:r>
            <a:r>
              <a:rPr kumimoji="1" lang="ja-JP" altLang="en-US" dirty="0"/>
              <a:t>年対前年増加率</a:t>
            </a:r>
            <a:r>
              <a:rPr kumimoji="1" lang="en-US" altLang="ja-JP" dirty="0"/>
              <a:t>25.9%</a:t>
            </a:r>
            <a:r>
              <a:rPr kumimoji="1" lang="ja-JP" altLang="en-US" dirty="0"/>
              <a:t>）、年金・雇用保険等生活者（令和</a:t>
            </a:r>
            <a:r>
              <a:rPr kumimoji="1" lang="en-US" altLang="ja-JP" dirty="0"/>
              <a:t>2</a:t>
            </a:r>
            <a:r>
              <a:rPr kumimoji="1" lang="ja-JP" altLang="en-US" dirty="0"/>
              <a:t>年対前年増加率</a:t>
            </a:r>
            <a:r>
              <a:rPr kumimoji="1" lang="en-US" altLang="ja-JP" dirty="0"/>
              <a:t>23.9%</a:t>
            </a:r>
            <a:r>
              <a:rPr kumimoji="1" lang="ja-JP" altLang="en-US" dirty="0"/>
              <a:t>）は令和</a:t>
            </a:r>
            <a:r>
              <a:rPr kumimoji="1" lang="en-US" altLang="ja-JP" dirty="0"/>
              <a:t>3</a:t>
            </a:r>
            <a:r>
              <a:rPr kumimoji="1" lang="ja-JP" altLang="en-US" dirty="0"/>
              <a:t>年減少。</a:t>
            </a:r>
          </a:p>
        </p:txBody>
      </p:sp>
      <p:cxnSp>
        <p:nvCxnSpPr>
          <p:cNvPr id="3" name="直線コネクタ 2"/>
          <p:cNvCxnSpPr/>
          <p:nvPr/>
        </p:nvCxnSpPr>
        <p:spPr>
          <a:xfrm flipH="1" flipV="1">
            <a:off x="10144125" y="1485900"/>
            <a:ext cx="644878" cy="2248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AF1D39D9-E74C-4D2A-927B-25B3068A2067}" type="slidenum">
              <a:rPr kumimoji="1" lang="ja-JP" altLang="en-US" smtClean="0"/>
              <a:t>11</a:t>
            </a:fld>
            <a:endParaRPr kumimoji="1" lang="ja-JP" altLang="en-US"/>
          </a:p>
        </p:txBody>
      </p:sp>
      <p:sp>
        <p:nvSpPr>
          <p:cNvPr id="6" name="テキスト ボックス 5"/>
          <p:cNvSpPr txBox="1"/>
          <p:nvPr/>
        </p:nvSpPr>
        <p:spPr>
          <a:xfrm>
            <a:off x="8643940" y="5663943"/>
            <a:ext cx="3243261" cy="276999"/>
          </a:xfrm>
          <a:prstGeom prst="rect">
            <a:avLst/>
          </a:prstGeom>
          <a:noFill/>
          <a:ln>
            <a:noFill/>
          </a:ln>
        </p:spPr>
        <p:txBody>
          <a:bodyPr wrap="square" rtlCol="0">
            <a:spAutoFit/>
          </a:bodyPr>
          <a:lstStyle/>
          <a:p>
            <a:r>
              <a:rPr kumimoji="1" lang="ja-JP" altLang="en-US" sz="1200" dirty="0"/>
              <a:t>出典：地域における自殺の基礎資料（各年）</a:t>
            </a:r>
          </a:p>
        </p:txBody>
      </p:sp>
    </p:spTree>
    <p:extLst>
      <p:ext uri="{BB962C8B-B14F-4D97-AF65-F5344CB8AC3E}">
        <p14:creationId xmlns:p14="http://schemas.microsoft.com/office/powerpoint/2010/main" val="4224806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1105992160"/>
              </p:ext>
            </p:extLst>
          </p:nvPr>
        </p:nvGraphicFramePr>
        <p:xfrm>
          <a:off x="0" y="79022"/>
          <a:ext cx="12192000" cy="5442123"/>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90311" y="5641622"/>
            <a:ext cx="11920361" cy="923330"/>
          </a:xfrm>
          <a:prstGeom prst="rect">
            <a:avLst/>
          </a:prstGeom>
          <a:noFill/>
        </p:spPr>
        <p:txBody>
          <a:bodyPr wrap="square" rtlCol="0">
            <a:spAutoFit/>
          </a:bodyPr>
          <a:lstStyle/>
          <a:p>
            <a:r>
              <a:rPr kumimoji="1" lang="ja-JP" altLang="en-US" dirty="0"/>
              <a:t>年金・雇用保険等生活者が最も多く、次いでその他の無職者となっている。</a:t>
            </a:r>
            <a:endParaRPr kumimoji="1" lang="en-US" altLang="ja-JP" dirty="0"/>
          </a:p>
          <a:p>
            <a:r>
              <a:rPr kumimoji="1" lang="ja-JP" altLang="en-US" dirty="0"/>
              <a:t>被雇用・勤め人、学生・生徒等、失業者、その他の無職者、不詳は令和</a:t>
            </a:r>
            <a:r>
              <a:rPr kumimoji="1" lang="en-US" altLang="ja-JP" dirty="0"/>
              <a:t>2</a:t>
            </a:r>
            <a:r>
              <a:rPr kumimoji="1" lang="ja-JP" altLang="en-US" dirty="0"/>
              <a:t>年以降</a:t>
            </a:r>
            <a:r>
              <a:rPr kumimoji="1" lang="ja-JP" altLang="en-US" dirty="0" smtClean="0"/>
              <a:t>増加。</a:t>
            </a:r>
            <a:endParaRPr kumimoji="1" lang="ja-JP" altLang="en-US" dirty="0"/>
          </a:p>
          <a:p>
            <a:r>
              <a:rPr kumimoji="1" lang="ja-JP" altLang="en-US" dirty="0"/>
              <a:t>学生生徒（令和</a:t>
            </a:r>
            <a:r>
              <a:rPr kumimoji="1" lang="en-US" altLang="ja-JP" dirty="0"/>
              <a:t>2</a:t>
            </a:r>
            <a:r>
              <a:rPr kumimoji="1" lang="ja-JP" altLang="en-US" dirty="0"/>
              <a:t>年対前年比</a:t>
            </a:r>
            <a:r>
              <a:rPr kumimoji="1" lang="en-US" altLang="ja-JP" dirty="0"/>
              <a:t>43.9%</a:t>
            </a:r>
            <a:r>
              <a:rPr kumimoji="1" lang="ja-JP" altLang="en-US" dirty="0"/>
              <a:t>増）、被雇用・勤め人（令和２年対前年比</a:t>
            </a:r>
            <a:r>
              <a:rPr kumimoji="1" lang="en-US" altLang="ja-JP" dirty="0"/>
              <a:t>34.0%</a:t>
            </a:r>
            <a:r>
              <a:rPr kumimoji="1" lang="ja-JP" altLang="en-US" dirty="0"/>
              <a:t>増）は令和</a:t>
            </a:r>
            <a:r>
              <a:rPr kumimoji="1" lang="en-US" altLang="ja-JP" dirty="0"/>
              <a:t>2</a:t>
            </a:r>
            <a:r>
              <a:rPr kumimoji="1" lang="ja-JP" altLang="en-US" dirty="0"/>
              <a:t>年に大きく増加。</a:t>
            </a:r>
            <a:endParaRPr kumimoji="1" lang="en-US" altLang="ja-JP" dirty="0"/>
          </a:p>
        </p:txBody>
      </p:sp>
      <p:cxnSp>
        <p:nvCxnSpPr>
          <p:cNvPr id="6" name="直線コネクタ 5"/>
          <p:cNvCxnSpPr/>
          <p:nvPr/>
        </p:nvCxnSpPr>
        <p:spPr>
          <a:xfrm flipH="1" flipV="1">
            <a:off x="10144125" y="2214563"/>
            <a:ext cx="599566" cy="109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8"/>
          <p:cNvSpPr>
            <a:spLocks noGrp="1"/>
          </p:cNvSpPr>
          <p:nvPr>
            <p:ph type="sldNum" sz="quarter" idx="12"/>
          </p:nvPr>
        </p:nvSpPr>
        <p:spPr/>
        <p:txBody>
          <a:bodyPr/>
          <a:lstStyle/>
          <a:p>
            <a:fld id="{AF1D39D9-E74C-4D2A-927B-25B3068A2067}" type="slidenum">
              <a:rPr kumimoji="1" lang="ja-JP" altLang="en-US" smtClean="0"/>
              <a:t>12</a:t>
            </a:fld>
            <a:endParaRPr kumimoji="1" lang="ja-JP" altLang="en-US" dirty="0"/>
          </a:p>
        </p:txBody>
      </p:sp>
      <p:sp>
        <p:nvSpPr>
          <p:cNvPr id="7" name="テキスト ボックス 6"/>
          <p:cNvSpPr txBox="1"/>
          <p:nvPr/>
        </p:nvSpPr>
        <p:spPr>
          <a:xfrm>
            <a:off x="8767411" y="5364623"/>
            <a:ext cx="3243261" cy="276999"/>
          </a:xfrm>
          <a:prstGeom prst="rect">
            <a:avLst/>
          </a:prstGeom>
          <a:noFill/>
          <a:ln>
            <a:noFill/>
          </a:ln>
        </p:spPr>
        <p:txBody>
          <a:bodyPr wrap="square" rtlCol="0">
            <a:spAutoFit/>
          </a:bodyPr>
          <a:lstStyle/>
          <a:p>
            <a:r>
              <a:rPr kumimoji="1" lang="ja-JP" altLang="en-US" sz="1200" dirty="0"/>
              <a:t>出典：地域における自殺の基礎資料（各年）</a:t>
            </a:r>
          </a:p>
        </p:txBody>
      </p:sp>
    </p:spTree>
    <p:extLst>
      <p:ext uri="{BB962C8B-B14F-4D97-AF65-F5344CB8AC3E}">
        <p14:creationId xmlns:p14="http://schemas.microsoft.com/office/powerpoint/2010/main" val="879501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F1D39D9-E74C-4D2A-927B-25B3068A2067}" type="slidenum">
              <a:rPr kumimoji="1" lang="ja-JP" altLang="en-US" smtClean="0"/>
              <a:t>13</a:t>
            </a:fld>
            <a:endParaRPr kumimoji="1" lang="ja-JP" altLang="en-US"/>
          </a:p>
        </p:txBody>
      </p:sp>
      <p:sp>
        <p:nvSpPr>
          <p:cNvPr id="5" name="タイトル 1"/>
          <p:cNvSpPr>
            <a:spLocks noGrp="1"/>
          </p:cNvSpPr>
          <p:nvPr/>
        </p:nvSpPr>
        <p:spPr>
          <a:xfrm>
            <a:off x="86875" y="99959"/>
            <a:ext cx="2580739" cy="426616"/>
          </a:xfrm>
          <a:prstGeom prst="rect">
            <a:avLst/>
          </a:prstGeom>
          <a:solidFill>
            <a:schemeClr val="accent1">
              <a:lumMod val="75000"/>
            </a:schemeClr>
          </a:solidFill>
          <a:ln>
            <a:solidFill>
              <a:schemeClr val="tx1"/>
            </a:solidFill>
          </a:ln>
        </p:spPr>
        <p:txBody>
          <a:bodyPr vert="horz" lIns="91440" tIns="45720" rIns="91440" bIns="45720" rtlCol="0" anchor="ctr">
            <a:normAutofit lnSpcReduction="100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１</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自殺の推移</a:t>
            </a:r>
          </a:p>
        </p:txBody>
      </p:sp>
      <p:graphicFrame>
        <p:nvGraphicFramePr>
          <p:cNvPr id="6" name="グラフ 5"/>
          <p:cNvGraphicFramePr>
            <a:graphicFrameLocks/>
          </p:cNvGraphicFramePr>
          <p:nvPr>
            <p:extLst>
              <p:ext uri="{D42A27DB-BD31-4B8C-83A1-F6EECF244321}">
                <p14:modId xmlns:p14="http://schemas.microsoft.com/office/powerpoint/2010/main" val="2311371603"/>
              </p:ext>
            </p:extLst>
          </p:nvPr>
        </p:nvGraphicFramePr>
        <p:xfrm>
          <a:off x="86874" y="542407"/>
          <a:ext cx="6878369" cy="4673060"/>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p:cNvSpPr txBox="1"/>
          <p:nvPr/>
        </p:nvSpPr>
        <p:spPr>
          <a:xfrm>
            <a:off x="213782" y="5674567"/>
            <a:ext cx="11695995" cy="923330"/>
          </a:xfrm>
          <a:prstGeom prst="rect">
            <a:avLst/>
          </a:prstGeom>
          <a:noFill/>
          <a:ln>
            <a:noFill/>
          </a:ln>
        </p:spPr>
        <p:txBody>
          <a:bodyPr wrap="square" rtlCol="0">
            <a:spAutoFit/>
          </a:bodyPr>
          <a:lstStyle/>
          <a:p>
            <a:r>
              <a:rPr lang="ja-JP" altLang="en-US" dirty="0"/>
              <a:t>・全体で、年金・雇用保険等生活者が最も多く、次いでその他の無職者が多い。</a:t>
            </a:r>
            <a:endParaRPr lang="en-US" altLang="ja-JP" dirty="0"/>
          </a:p>
          <a:p>
            <a:r>
              <a:rPr lang="ja-JP" altLang="en-US" dirty="0"/>
              <a:t>・有職者だけで見ると、自営業・家族従事者が最も多く、次いで技能工、労務作業者の順となっている。</a:t>
            </a:r>
            <a:endParaRPr lang="en-US" altLang="ja-JP" dirty="0"/>
          </a:p>
          <a:p>
            <a:r>
              <a:rPr lang="ja-JP" altLang="en-US" dirty="0"/>
              <a:t>・</a:t>
            </a:r>
            <a:r>
              <a:rPr lang="ja-JP" altLang="en-US" dirty="0" smtClean="0"/>
              <a:t>学生・生徒等（</a:t>
            </a:r>
            <a:r>
              <a:rPr lang="ja-JP" altLang="en-US" dirty="0"/>
              <a:t>内訳）の推移では、令和元年</a:t>
            </a:r>
            <a:r>
              <a:rPr lang="ja-JP" altLang="en-US" dirty="0" smtClean="0"/>
              <a:t>、小中高校生</a:t>
            </a:r>
            <a:r>
              <a:rPr lang="ja-JP" altLang="en-US" dirty="0"/>
              <a:t>と</a:t>
            </a:r>
            <a:r>
              <a:rPr lang="ja-JP" altLang="en-US" dirty="0" smtClean="0"/>
              <a:t>大学生・専修学生で</a:t>
            </a:r>
            <a:r>
              <a:rPr lang="ja-JP" altLang="en-US" dirty="0"/>
              <a:t>大きく増加</a:t>
            </a:r>
            <a:r>
              <a:rPr lang="ja-JP" altLang="en-US" dirty="0" smtClean="0"/>
              <a:t>。</a:t>
            </a:r>
            <a:endParaRPr lang="en-US" altLang="ja-JP" dirty="0"/>
          </a:p>
        </p:txBody>
      </p:sp>
      <p:sp>
        <p:nvSpPr>
          <p:cNvPr id="10" name="テキスト ボックス 9"/>
          <p:cNvSpPr txBox="1"/>
          <p:nvPr/>
        </p:nvSpPr>
        <p:spPr>
          <a:xfrm>
            <a:off x="2765072" y="41874"/>
            <a:ext cx="9254773" cy="646331"/>
          </a:xfrm>
          <a:prstGeom prst="rect">
            <a:avLst/>
          </a:prstGeom>
          <a:noFill/>
        </p:spPr>
        <p:txBody>
          <a:bodyPr wrap="square" rtlCol="0">
            <a:spAutoFit/>
          </a:bodyPr>
          <a:lstStyle/>
          <a:p>
            <a:r>
              <a:rPr kumimoji="1" lang="ja-JP" altLang="en-US" b="1" dirty="0"/>
              <a:t>直近</a:t>
            </a:r>
            <a:r>
              <a:rPr kumimoji="1" lang="en-US" altLang="ja-JP" b="1" dirty="0"/>
              <a:t>5</a:t>
            </a:r>
            <a:r>
              <a:rPr kumimoji="1" lang="ja-JP" altLang="en-US" b="1" dirty="0"/>
              <a:t>年間の合計による職業別自殺者数（中分類）及び学生・</a:t>
            </a:r>
            <a:r>
              <a:rPr kumimoji="1" lang="ja-JP" altLang="en-US" b="1" dirty="0" smtClean="0"/>
              <a:t>生徒</a:t>
            </a:r>
            <a:r>
              <a:rPr kumimoji="1" lang="ja-JP" altLang="en-US" b="1" dirty="0"/>
              <a:t>等</a:t>
            </a:r>
            <a:r>
              <a:rPr kumimoji="1" lang="ja-JP" altLang="en-US" b="1" dirty="0" smtClean="0"/>
              <a:t>の</a:t>
            </a:r>
            <a:r>
              <a:rPr kumimoji="1" lang="ja-JP" altLang="en-US" b="1" dirty="0"/>
              <a:t>内訳の推移</a:t>
            </a:r>
            <a:endParaRPr kumimoji="1" lang="en-US" altLang="ja-JP" b="1" dirty="0"/>
          </a:p>
          <a:p>
            <a:r>
              <a:rPr kumimoji="1" lang="ja-JP" altLang="en-US" b="1" dirty="0"/>
              <a:t>厚生労働省提供特別集計より</a:t>
            </a:r>
          </a:p>
        </p:txBody>
      </p:sp>
      <p:sp>
        <p:nvSpPr>
          <p:cNvPr id="2" name="テキスト ボックス 1"/>
          <p:cNvSpPr txBox="1"/>
          <p:nvPr/>
        </p:nvSpPr>
        <p:spPr>
          <a:xfrm>
            <a:off x="6016976" y="897902"/>
            <a:ext cx="948267" cy="261610"/>
          </a:xfrm>
          <a:prstGeom prst="rect">
            <a:avLst/>
          </a:prstGeom>
          <a:noFill/>
        </p:spPr>
        <p:txBody>
          <a:bodyPr wrap="square" rtlCol="0">
            <a:spAutoFit/>
          </a:bodyPr>
          <a:lstStyle/>
          <a:p>
            <a:r>
              <a:rPr kumimoji="1" lang="ja-JP" altLang="en-US" sz="1100" dirty="0"/>
              <a:t>Ｎ＝</a:t>
            </a:r>
            <a:r>
              <a:rPr kumimoji="1" lang="en-US" altLang="ja-JP" sz="1100" dirty="0"/>
              <a:t>4367</a:t>
            </a:r>
            <a:endParaRPr kumimoji="1" lang="ja-JP" altLang="en-US" sz="1100" dirty="0"/>
          </a:p>
        </p:txBody>
      </p:sp>
      <p:sp>
        <p:nvSpPr>
          <p:cNvPr id="11" name="テキスト ボックス 10">
            <a:extLst>
              <a:ext uri="{FF2B5EF4-FFF2-40B4-BE49-F238E27FC236}">
                <a16:creationId xmlns:a16="http://schemas.microsoft.com/office/drawing/2014/main" id="{7894200C-274E-45ED-9505-6103A675E3D0}"/>
              </a:ext>
            </a:extLst>
          </p:cNvPr>
          <p:cNvSpPr txBox="1"/>
          <p:nvPr/>
        </p:nvSpPr>
        <p:spPr>
          <a:xfrm>
            <a:off x="7655560" y="5013314"/>
            <a:ext cx="4254217" cy="461665"/>
          </a:xfrm>
          <a:prstGeom prst="rect">
            <a:avLst/>
          </a:prstGeom>
          <a:noFill/>
          <a:ln>
            <a:noFill/>
          </a:ln>
        </p:spPr>
        <p:txBody>
          <a:bodyPr wrap="square" rtlCol="0">
            <a:spAutoFit/>
          </a:bodyPr>
          <a:lstStyle/>
          <a:p>
            <a:r>
              <a:rPr kumimoji="1" lang="ja-JP" altLang="en-US" sz="1200" dirty="0"/>
              <a:t>出典：自殺統計原票データの特別集計・発見日住</a:t>
            </a:r>
            <a:r>
              <a:rPr kumimoji="1" lang="ja-JP" altLang="en-US" sz="1200" dirty="0" smtClean="0"/>
              <a:t>居地</a:t>
            </a:r>
            <a:endParaRPr kumimoji="1" lang="en-US" altLang="ja-JP" sz="1200" dirty="0" smtClean="0"/>
          </a:p>
          <a:p>
            <a:r>
              <a:rPr kumimoji="1" lang="ja-JP" altLang="en-US" sz="1200" dirty="0" smtClean="0"/>
              <a:t>　　（</a:t>
            </a:r>
            <a:r>
              <a:rPr kumimoji="1" lang="ja-JP" altLang="en-US" sz="1200" dirty="0"/>
              <a:t>厚生労働省</a:t>
            </a:r>
            <a:r>
              <a:rPr kumimoji="1" lang="ja-JP" altLang="en-US" sz="1200" dirty="0" smtClean="0"/>
              <a:t>提供データから大阪府が作成）</a:t>
            </a:r>
            <a:endParaRPr kumimoji="1" lang="ja-JP" altLang="en-US" sz="1200" dirty="0"/>
          </a:p>
        </p:txBody>
      </p:sp>
      <p:graphicFrame>
        <p:nvGraphicFramePr>
          <p:cNvPr id="13" name="グラフ 12"/>
          <p:cNvGraphicFramePr>
            <a:graphicFrameLocks/>
          </p:cNvGraphicFramePr>
          <p:nvPr>
            <p:extLst>
              <p:ext uri="{D42A27DB-BD31-4B8C-83A1-F6EECF244321}">
                <p14:modId xmlns:p14="http://schemas.microsoft.com/office/powerpoint/2010/main" val="2254161841"/>
              </p:ext>
            </p:extLst>
          </p:nvPr>
        </p:nvGraphicFramePr>
        <p:xfrm>
          <a:off x="6777990" y="542407"/>
          <a:ext cx="5326379" cy="4226672"/>
        </p:xfrm>
        <a:graphic>
          <a:graphicData uri="http://schemas.openxmlformats.org/drawingml/2006/chart">
            <c:chart xmlns:c="http://schemas.openxmlformats.org/drawingml/2006/chart" xmlns:r="http://schemas.openxmlformats.org/officeDocument/2006/relationships" r:id="rId3"/>
          </a:graphicData>
        </a:graphic>
      </p:graphicFrame>
      <p:sp>
        <p:nvSpPr>
          <p:cNvPr id="14" name="テキスト ボックス 13">
            <a:extLst>
              <a:ext uri="{FF2B5EF4-FFF2-40B4-BE49-F238E27FC236}">
                <a16:creationId xmlns:a16="http://schemas.microsoft.com/office/drawing/2014/main" id="{7894200C-274E-45ED-9505-6103A675E3D0}"/>
              </a:ext>
            </a:extLst>
          </p:cNvPr>
          <p:cNvSpPr txBox="1"/>
          <p:nvPr/>
        </p:nvSpPr>
        <p:spPr>
          <a:xfrm>
            <a:off x="331540" y="5113342"/>
            <a:ext cx="5730240" cy="261610"/>
          </a:xfrm>
          <a:prstGeom prst="rect">
            <a:avLst/>
          </a:prstGeom>
          <a:noFill/>
          <a:ln>
            <a:noFill/>
          </a:ln>
        </p:spPr>
        <p:txBody>
          <a:bodyPr wrap="square" rtlCol="0">
            <a:spAutoFit/>
          </a:bodyPr>
          <a:lstStyle/>
          <a:p>
            <a:r>
              <a:rPr kumimoji="1" lang="en-US" altLang="ja-JP" sz="1100" dirty="0" smtClean="0"/>
              <a:t>※</a:t>
            </a:r>
            <a:r>
              <a:rPr kumimoji="1" lang="ja-JP" altLang="en-US" sz="1100" dirty="0" smtClean="0"/>
              <a:t>その他無職者には、浮浪者、利子配当・家賃等生活者が含まれる</a:t>
            </a:r>
            <a:endParaRPr kumimoji="1" lang="ja-JP" altLang="en-US" sz="1100" dirty="0"/>
          </a:p>
        </p:txBody>
      </p:sp>
    </p:spTree>
    <p:extLst>
      <p:ext uri="{BB962C8B-B14F-4D97-AF65-F5344CB8AC3E}">
        <p14:creationId xmlns:p14="http://schemas.microsoft.com/office/powerpoint/2010/main" val="4101946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F1D39D9-E74C-4D2A-927B-25B3068A2067}" type="slidenum">
              <a:rPr kumimoji="1" lang="ja-JP" altLang="en-US" smtClean="0"/>
              <a:t>14</a:t>
            </a:fld>
            <a:endParaRPr kumimoji="1" lang="ja-JP" altLang="en-US"/>
          </a:p>
        </p:txBody>
      </p:sp>
      <p:sp>
        <p:nvSpPr>
          <p:cNvPr id="3" name="テキスト ボックス 2"/>
          <p:cNvSpPr txBox="1"/>
          <p:nvPr/>
        </p:nvSpPr>
        <p:spPr>
          <a:xfrm>
            <a:off x="86874" y="5471384"/>
            <a:ext cx="12105125" cy="1477328"/>
          </a:xfrm>
          <a:prstGeom prst="rect">
            <a:avLst/>
          </a:prstGeom>
          <a:noFill/>
          <a:ln>
            <a:noFill/>
          </a:ln>
        </p:spPr>
        <p:txBody>
          <a:bodyPr wrap="square" rtlCol="0">
            <a:spAutoFit/>
          </a:bodyPr>
          <a:lstStyle/>
          <a:p>
            <a:r>
              <a:rPr lang="ja-JP" altLang="en-US" dirty="0"/>
              <a:t>・全体では、年金・雇用保険等生活者が最も多く、次いでその他の無職者、主婦となっている。</a:t>
            </a:r>
            <a:endParaRPr lang="en-US" altLang="ja-JP" dirty="0"/>
          </a:p>
          <a:p>
            <a:r>
              <a:rPr lang="ja-JP" altLang="en-US" dirty="0"/>
              <a:t>・有職者だけで見ると、サービス業従事者が最も多く、次いでその他の有職者、専門・技術職、事務職の順となっている。</a:t>
            </a:r>
            <a:endParaRPr lang="en-US" altLang="ja-JP" dirty="0"/>
          </a:p>
          <a:p>
            <a:r>
              <a:rPr lang="ja-JP" altLang="en-US" dirty="0"/>
              <a:t>・学生・生徒（内訳）の推移では、令和</a:t>
            </a:r>
            <a:r>
              <a:rPr lang="en-US" altLang="ja-JP" dirty="0"/>
              <a:t>2</a:t>
            </a:r>
            <a:r>
              <a:rPr lang="ja-JP" altLang="en-US" dirty="0" smtClean="0"/>
              <a:t>年</a:t>
            </a:r>
            <a:r>
              <a:rPr lang="ja-JP" altLang="en-US" dirty="0"/>
              <a:t>に</a:t>
            </a:r>
            <a:r>
              <a:rPr lang="ja-JP" altLang="en-US" dirty="0" smtClean="0"/>
              <a:t>小中高校生で大きく増加、大学生・専修学生は令和</a:t>
            </a:r>
            <a:r>
              <a:rPr lang="en-US" altLang="ja-JP" dirty="0" smtClean="0"/>
              <a:t>2</a:t>
            </a:r>
            <a:r>
              <a:rPr lang="ja-JP" altLang="en-US" dirty="0" smtClean="0"/>
              <a:t>年以降増加。</a:t>
            </a:r>
            <a:endParaRPr lang="ja-JP" altLang="en-US" dirty="0"/>
          </a:p>
          <a:p>
            <a:endParaRPr lang="ja-JP" altLang="en-US" dirty="0"/>
          </a:p>
        </p:txBody>
      </p:sp>
      <p:sp>
        <p:nvSpPr>
          <p:cNvPr id="5" name="タイトル 1"/>
          <p:cNvSpPr>
            <a:spLocks noGrp="1"/>
          </p:cNvSpPr>
          <p:nvPr/>
        </p:nvSpPr>
        <p:spPr>
          <a:xfrm>
            <a:off x="86875" y="99959"/>
            <a:ext cx="2580739" cy="426616"/>
          </a:xfrm>
          <a:prstGeom prst="rect">
            <a:avLst/>
          </a:prstGeom>
          <a:solidFill>
            <a:schemeClr val="accent1">
              <a:lumMod val="75000"/>
            </a:schemeClr>
          </a:solidFill>
          <a:ln>
            <a:solidFill>
              <a:schemeClr val="tx1"/>
            </a:solidFill>
          </a:ln>
        </p:spPr>
        <p:txBody>
          <a:bodyPr vert="horz" lIns="91440" tIns="45720" rIns="91440" bIns="45720" rtlCol="0" anchor="ctr">
            <a:normAutofit lnSpcReduction="100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１</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自殺の推移</a:t>
            </a:r>
          </a:p>
        </p:txBody>
      </p:sp>
      <p:sp>
        <p:nvSpPr>
          <p:cNvPr id="9" name="テキスト ボックス 8"/>
          <p:cNvSpPr txBox="1"/>
          <p:nvPr/>
        </p:nvSpPr>
        <p:spPr>
          <a:xfrm>
            <a:off x="2765072" y="41874"/>
            <a:ext cx="9254773" cy="646331"/>
          </a:xfrm>
          <a:prstGeom prst="rect">
            <a:avLst/>
          </a:prstGeom>
          <a:noFill/>
        </p:spPr>
        <p:txBody>
          <a:bodyPr wrap="square" rtlCol="0">
            <a:spAutoFit/>
          </a:bodyPr>
          <a:lstStyle/>
          <a:p>
            <a:r>
              <a:rPr kumimoji="1" lang="ja-JP" altLang="en-US" b="1" dirty="0"/>
              <a:t>直近</a:t>
            </a:r>
            <a:r>
              <a:rPr kumimoji="1" lang="en-US" altLang="ja-JP" b="1" dirty="0"/>
              <a:t>5</a:t>
            </a:r>
            <a:r>
              <a:rPr kumimoji="1" lang="ja-JP" altLang="en-US" b="1" dirty="0"/>
              <a:t>年間の合計による職業別自殺者数（中分類）及び学生・</a:t>
            </a:r>
            <a:r>
              <a:rPr kumimoji="1" lang="ja-JP" altLang="en-US" b="1" dirty="0" smtClean="0"/>
              <a:t>生徒等の</a:t>
            </a:r>
            <a:r>
              <a:rPr kumimoji="1" lang="ja-JP" altLang="en-US" b="1" dirty="0"/>
              <a:t>内訳の推移</a:t>
            </a:r>
            <a:endParaRPr kumimoji="1" lang="en-US" altLang="ja-JP" b="1" dirty="0"/>
          </a:p>
          <a:p>
            <a:r>
              <a:rPr kumimoji="1" lang="ja-JP" altLang="en-US" b="1" dirty="0"/>
              <a:t>厚生労働省提供特別集計より</a:t>
            </a:r>
          </a:p>
        </p:txBody>
      </p:sp>
      <p:graphicFrame>
        <p:nvGraphicFramePr>
          <p:cNvPr id="12" name="グラフ 11"/>
          <p:cNvGraphicFramePr>
            <a:graphicFrameLocks/>
          </p:cNvGraphicFramePr>
          <p:nvPr>
            <p:extLst>
              <p:ext uri="{D42A27DB-BD31-4B8C-83A1-F6EECF244321}">
                <p14:modId xmlns:p14="http://schemas.microsoft.com/office/powerpoint/2010/main" val="878784003"/>
              </p:ext>
            </p:extLst>
          </p:nvPr>
        </p:nvGraphicFramePr>
        <p:xfrm>
          <a:off x="1" y="834391"/>
          <a:ext cx="7447844" cy="44097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グラフ 12"/>
          <p:cNvGraphicFramePr>
            <a:graphicFrameLocks/>
          </p:cNvGraphicFramePr>
          <p:nvPr>
            <p:extLst>
              <p:ext uri="{D42A27DB-BD31-4B8C-83A1-F6EECF244321}">
                <p14:modId xmlns:p14="http://schemas.microsoft.com/office/powerpoint/2010/main" val="1282266326"/>
              </p:ext>
            </p:extLst>
          </p:nvPr>
        </p:nvGraphicFramePr>
        <p:xfrm>
          <a:off x="7235190" y="834391"/>
          <a:ext cx="4956809" cy="3851909"/>
        </p:xfrm>
        <a:graphic>
          <a:graphicData uri="http://schemas.openxmlformats.org/drawingml/2006/chart">
            <c:chart xmlns:c="http://schemas.openxmlformats.org/drawingml/2006/chart" xmlns:r="http://schemas.openxmlformats.org/officeDocument/2006/relationships" r:id="rId3"/>
          </a:graphicData>
        </a:graphic>
      </p:graphicFrame>
      <p:sp>
        <p:nvSpPr>
          <p:cNvPr id="14" name="テキスト ボックス 13">
            <a:extLst>
              <a:ext uri="{FF2B5EF4-FFF2-40B4-BE49-F238E27FC236}">
                <a16:creationId xmlns:a16="http://schemas.microsoft.com/office/drawing/2014/main" id="{7894200C-274E-45ED-9505-6103A675E3D0}"/>
              </a:ext>
            </a:extLst>
          </p:cNvPr>
          <p:cNvSpPr txBox="1"/>
          <p:nvPr/>
        </p:nvSpPr>
        <p:spPr>
          <a:xfrm>
            <a:off x="409196" y="4925721"/>
            <a:ext cx="5730240" cy="430887"/>
          </a:xfrm>
          <a:prstGeom prst="rect">
            <a:avLst/>
          </a:prstGeom>
          <a:noFill/>
          <a:ln>
            <a:noFill/>
          </a:ln>
        </p:spPr>
        <p:txBody>
          <a:bodyPr wrap="square" rtlCol="0">
            <a:spAutoFit/>
          </a:bodyPr>
          <a:lstStyle/>
          <a:p>
            <a:r>
              <a:rPr kumimoji="1" lang="en-US" altLang="ja-JP" sz="1100" dirty="0" smtClean="0"/>
              <a:t>※</a:t>
            </a:r>
            <a:r>
              <a:rPr kumimoji="1" lang="ja-JP" altLang="en-US" sz="1100" dirty="0" smtClean="0"/>
              <a:t>その他有職者には、保安従事者が含まれる</a:t>
            </a:r>
            <a:endParaRPr kumimoji="1" lang="en-US" altLang="ja-JP" sz="1100" dirty="0" smtClean="0"/>
          </a:p>
          <a:p>
            <a:r>
              <a:rPr kumimoji="1" lang="en-US" altLang="ja-JP" sz="1100" dirty="0"/>
              <a:t>※</a:t>
            </a:r>
            <a:r>
              <a:rPr kumimoji="1" lang="ja-JP" altLang="en-US" sz="1100" dirty="0" smtClean="0"/>
              <a:t>無職者には、利子配当・家賃等生活者が含まれる</a:t>
            </a:r>
            <a:endParaRPr kumimoji="1" lang="ja-JP" altLang="en-US" sz="1100" dirty="0"/>
          </a:p>
        </p:txBody>
      </p:sp>
      <p:sp>
        <p:nvSpPr>
          <p:cNvPr id="15" name="テキスト ボックス 14">
            <a:extLst>
              <a:ext uri="{FF2B5EF4-FFF2-40B4-BE49-F238E27FC236}">
                <a16:creationId xmlns:a16="http://schemas.microsoft.com/office/drawing/2014/main" id="{7894200C-274E-45ED-9505-6103A675E3D0}"/>
              </a:ext>
            </a:extLst>
          </p:cNvPr>
          <p:cNvSpPr txBox="1"/>
          <p:nvPr/>
        </p:nvSpPr>
        <p:spPr>
          <a:xfrm>
            <a:off x="8028093" y="4913537"/>
            <a:ext cx="4254217" cy="461665"/>
          </a:xfrm>
          <a:prstGeom prst="rect">
            <a:avLst/>
          </a:prstGeom>
          <a:noFill/>
          <a:ln>
            <a:noFill/>
          </a:ln>
        </p:spPr>
        <p:txBody>
          <a:bodyPr wrap="square" rtlCol="0">
            <a:spAutoFit/>
          </a:bodyPr>
          <a:lstStyle/>
          <a:p>
            <a:r>
              <a:rPr kumimoji="1" lang="ja-JP" altLang="en-US" sz="1200" dirty="0"/>
              <a:t>出典：自殺統計原票データの特別集計・発見日住</a:t>
            </a:r>
            <a:r>
              <a:rPr kumimoji="1" lang="ja-JP" altLang="en-US" sz="1200" dirty="0" smtClean="0"/>
              <a:t>居地</a:t>
            </a:r>
            <a:endParaRPr kumimoji="1" lang="en-US" altLang="ja-JP" sz="1200" dirty="0" smtClean="0"/>
          </a:p>
          <a:p>
            <a:r>
              <a:rPr kumimoji="1" lang="ja-JP" altLang="en-US" sz="1200" dirty="0" smtClean="0"/>
              <a:t>　　（</a:t>
            </a:r>
            <a:r>
              <a:rPr kumimoji="1" lang="ja-JP" altLang="en-US" sz="1200" dirty="0"/>
              <a:t>厚生労働省</a:t>
            </a:r>
            <a:r>
              <a:rPr kumimoji="1" lang="ja-JP" altLang="en-US" sz="1200" dirty="0" smtClean="0"/>
              <a:t>提供データから大阪府が作成）</a:t>
            </a:r>
            <a:endParaRPr kumimoji="1" lang="ja-JP" altLang="en-US" sz="1200" dirty="0"/>
          </a:p>
        </p:txBody>
      </p:sp>
    </p:spTree>
    <p:extLst>
      <p:ext uri="{BB962C8B-B14F-4D97-AF65-F5344CB8AC3E}">
        <p14:creationId xmlns:p14="http://schemas.microsoft.com/office/powerpoint/2010/main" val="3756599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6D56DFC5-EC50-4884-8592-14B38006F246}"/>
              </a:ext>
            </a:extLst>
          </p:cNvPr>
          <p:cNvGraphicFramePr>
            <a:graphicFrameLocks/>
          </p:cNvGraphicFramePr>
          <p:nvPr>
            <p:extLst>
              <p:ext uri="{D42A27DB-BD31-4B8C-83A1-F6EECF244321}">
                <p14:modId xmlns:p14="http://schemas.microsoft.com/office/powerpoint/2010/main" val="483475669"/>
              </p:ext>
            </p:extLst>
          </p:nvPr>
        </p:nvGraphicFramePr>
        <p:xfrm>
          <a:off x="0" y="-1"/>
          <a:ext cx="12192000" cy="5743575"/>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273844" y="5851653"/>
            <a:ext cx="11582400" cy="923330"/>
          </a:xfrm>
          <a:prstGeom prst="rect">
            <a:avLst/>
          </a:prstGeom>
          <a:noFill/>
        </p:spPr>
        <p:txBody>
          <a:bodyPr wrap="square" rtlCol="0">
            <a:spAutoFit/>
          </a:bodyPr>
          <a:lstStyle/>
          <a:p>
            <a:r>
              <a:rPr kumimoji="1" lang="ja-JP" altLang="en-US" dirty="0"/>
              <a:t>健康問題が最も多く、次いで経済・生活問題、家庭問題の順となっている。</a:t>
            </a:r>
            <a:endParaRPr kumimoji="1" lang="en-US" altLang="ja-JP" dirty="0"/>
          </a:p>
          <a:p>
            <a:r>
              <a:rPr kumimoji="1" lang="ja-JP" altLang="en-US" dirty="0"/>
              <a:t>経済・生活問題、その他が令和</a:t>
            </a:r>
            <a:r>
              <a:rPr kumimoji="1" lang="en-US" altLang="ja-JP" dirty="0"/>
              <a:t>2</a:t>
            </a:r>
            <a:r>
              <a:rPr kumimoji="1" lang="ja-JP" altLang="en-US" dirty="0"/>
              <a:t>年</a:t>
            </a:r>
            <a:r>
              <a:rPr kumimoji="1" lang="ja-JP" altLang="en-US" dirty="0" smtClean="0"/>
              <a:t>より増加、勤務</a:t>
            </a:r>
            <a:r>
              <a:rPr kumimoji="1" lang="ja-JP" altLang="en-US" dirty="0"/>
              <a:t>問題、男女問題、学校問題は令和</a:t>
            </a:r>
            <a:r>
              <a:rPr kumimoji="1" lang="en-US" altLang="ja-JP" dirty="0"/>
              <a:t>3</a:t>
            </a:r>
            <a:r>
              <a:rPr kumimoji="1" lang="ja-JP" altLang="en-US" dirty="0"/>
              <a:t>年増加。</a:t>
            </a:r>
            <a:endParaRPr kumimoji="1" lang="en-US" altLang="ja-JP" dirty="0"/>
          </a:p>
          <a:p>
            <a:r>
              <a:rPr lang="ja-JP" altLang="en-US" dirty="0"/>
              <a:t>令和</a:t>
            </a:r>
            <a:r>
              <a:rPr lang="en-US" altLang="ja-JP" dirty="0"/>
              <a:t>2</a:t>
            </a:r>
            <a:r>
              <a:rPr lang="ja-JP" altLang="en-US" dirty="0"/>
              <a:t>年増加した健康問題、家庭問題は令和</a:t>
            </a:r>
            <a:r>
              <a:rPr lang="en-US" altLang="ja-JP" dirty="0"/>
              <a:t>3</a:t>
            </a:r>
            <a:r>
              <a:rPr lang="ja-JP" altLang="en-US" dirty="0"/>
              <a:t>年減少している。</a:t>
            </a:r>
            <a:endParaRPr kumimoji="1" lang="ja-JP" altLang="en-US" dirty="0"/>
          </a:p>
        </p:txBody>
      </p:sp>
      <p:cxnSp>
        <p:nvCxnSpPr>
          <p:cNvPr id="4" name="直線コネクタ 3"/>
          <p:cNvCxnSpPr/>
          <p:nvPr/>
        </p:nvCxnSpPr>
        <p:spPr>
          <a:xfrm flipH="1" flipV="1">
            <a:off x="10616451" y="2432822"/>
            <a:ext cx="521713" cy="1271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flipH="1" flipV="1">
            <a:off x="10582453" y="3136272"/>
            <a:ext cx="555711" cy="1137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flipH="1">
            <a:off x="10650450" y="5340517"/>
            <a:ext cx="4877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flipV="1">
            <a:off x="10616451" y="2180474"/>
            <a:ext cx="541602" cy="10672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flipV="1">
            <a:off x="10596561" y="2061731"/>
            <a:ext cx="551548" cy="6465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H="1" flipV="1">
            <a:off x="10616451" y="1888949"/>
            <a:ext cx="484958" cy="291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H="1">
            <a:off x="10616451" y="1667107"/>
            <a:ext cx="511471" cy="94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スライド番号プレースホルダー 21"/>
          <p:cNvSpPr>
            <a:spLocks noGrp="1"/>
          </p:cNvSpPr>
          <p:nvPr>
            <p:ph type="sldNum" sz="quarter" idx="12"/>
          </p:nvPr>
        </p:nvSpPr>
        <p:spPr/>
        <p:txBody>
          <a:bodyPr/>
          <a:lstStyle/>
          <a:p>
            <a:fld id="{AF1D39D9-E74C-4D2A-927B-25B3068A2067}" type="slidenum">
              <a:rPr kumimoji="1" lang="ja-JP" altLang="en-US" smtClean="0"/>
              <a:t>15</a:t>
            </a:fld>
            <a:endParaRPr kumimoji="1" lang="ja-JP" altLang="en-US"/>
          </a:p>
        </p:txBody>
      </p:sp>
      <p:sp>
        <p:nvSpPr>
          <p:cNvPr id="14" name="テキスト ボックス 13"/>
          <p:cNvSpPr txBox="1"/>
          <p:nvPr/>
        </p:nvSpPr>
        <p:spPr>
          <a:xfrm>
            <a:off x="8786814" y="5688503"/>
            <a:ext cx="3243261" cy="276999"/>
          </a:xfrm>
          <a:prstGeom prst="rect">
            <a:avLst/>
          </a:prstGeom>
          <a:noFill/>
          <a:ln>
            <a:noFill/>
          </a:ln>
        </p:spPr>
        <p:txBody>
          <a:bodyPr wrap="square" rtlCol="0">
            <a:spAutoFit/>
          </a:bodyPr>
          <a:lstStyle/>
          <a:p>
            <a:r>
              <a:rPr kumimoji="1" lang="ja-JP" altLang="en-US" sz="1200" dirty="0"/>
              <a:t>出典：地域における自殺の基礎資料（各年）</a:t>
            </a:r>
          </a:p>
        </p:txBody>
      </p:sp>
    </p:spTree>
    <p:extLst>
      <p:ext uri="{BB962C8B-B14F-4D97-AF65-F5344CB8AC3E}">
        <p14:creationId xmlns:p14="http://schemas.microsoft.com/office/powerpoint/2010/main" val="3365452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3078398786"/>
              </p:ext>
            </p:extLst>
          </p:nvPr>
        </p:nvGraphicFramePr>
        <p:xfrm>
          <a:off x="79022" y="0"/>
          <a:ext cx="12033956" cy="5858933"/>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273844" y="6081768"/>
            <a:ext cx="11582400" cy="646331"/>
          </a:xfrm>
          <a:prstGeom prst="rect">
            <a:avLst/>
          </a:prstGeom>
          <a:noFill/>
        </p:spPr>
        <p:txBody>
          <a:bodyPr wrap="square" rtlCol="0">
            <a:spAutoFit/>
          </a:bodyPr>
          <a:lstStyle/>
          <a:p>
            <a:r>
              <a:rPr kumimoji="1" lang="ja-JP" altLang="en-US" dirty="0"/>
              <a:t>健康問題が最も多く、次いで不詳、経済・生活問題の順となっている。</a:t>
            </a:r>
            <a:endParaRPr kumimoji="1" lang="en-US" altLang="ja-JP" dirty="0"/>
          </a:p>
          <a:p>
            <a:r>
              <a:rPr kumimoji="1" lang="ja-JP" altLang="en-US" dirty="0"/>
              <a:t>令和</a:t>
            </a:r>
            <a:r>
              <a:rPr kumimoji="1" lang="en-US" altLang="ja-JP" dirty="0"/>
              <a:t>3</a:t>
            </a:r>
            <a:r>
              <a:rPr kumimoji="1" lang="ja-JP" altLang="en-US" dirty="0"/>
              <a:t>年は令和</a:t>
            </a:r>
            <a:r>
              <a:rPr kumimoji="1" lang="en-US" altLang="ja-JP" dirty="0"/>
              <a:t>2</a:t>
            </a:r>
            <a:r>
              <a:rPr kumimoji="1" lang="ja-JP" altLang="en-US" dirty="0"/>
              <a:t>年と比較して、家庭問題、経済・生活問題、勤務問題、その他が増加。</a:t>
            </a:r>
            <a:endParaRPr kumimoji="1" lang="en-US" altLang="ja-JP" dirty="0"/>
          </a:p>
        </p:txBody>
      </p:sp>
      <p:cxnSp>
        <p:nvCxnSpPr>
          <p:cNvPr id="4" name="直線コネクタ 3"/>
          <p:cNvCxnSpPr/>
          <p:nvPr/>
        </p:nvCxnSpPr>
        <p:spPr>
          <a:xfrm flipH="1" flipV="1">
            <a:off x="10529888" y="3217840"/>
            <a:ext cx="550070" cy="1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flipH="1" flipV="1">
            <a:off x="10529888" y="3391402"/>
            <a:ext cx="575072" cy="2894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flipH="1" flipV="1">
            <a:off x="10529888" y="3581400"/>
            <a:ext cx="550069" cy="4923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H="1" flipV="1">
            <a:off x="10529888" y="4014788"/>
            <a:ext cx="500062" cy="4321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H="1" flipV="1">
            <a:off x="10529888" y="4800600"/>
            <a:ext cx="500062" cy="1000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10529888" y="2433082"/>
            <a:ext cx="500062" cy="1899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0529888" y="2837694"/>
            <a:ext cx="562572" cy="239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スライド番号プレースホルダー 19"/>
          <p:cNvSpPr>
            <a:spLocks noGrp="1"/>
          </p:cNvSpPr>
          <p:nvPr>
            <p:ph type="sldNum" sz="quarter" idx="12"/>
          </p:nvPr>
        </p:nvSpPr>
        <p:spPr/>
        <p:txBody>
          <a:bodyPr/>
          <a:lstStyle/>
          <a:p>
            <a:fld id="{AF1D39D9-E74C-4D2A-927B-25B3068A2067}" type="slidenum">
              <a:rPr kumimoji="1" lang="ja-JP" altLang="en-US" smtClean="0"/>
              <a:t>16</a:t>
            </a:fld>
            <a:endParaRPr kumimoji="1" lang="ja-JP" altLang="en-US"/>
          </a:p>
        </p:txBody>
      </p:sp>
      <p:sp>
        <p:nvSpPr>
          <p:cNvPr id="12" name="テキスト ボックス 11"/>
          <p:cNvSpPr txBox="1"/>
          <p:nvPr/>
        </p:nvSpPr>
        <p:spPr>
          <a:xfrm>
            <a:off x="8869717" y="5838305"/>
            <a:ext cx="3243261" cy="276999"/>
          </a:xfrm>
          <a:prstGeom prst="rect">
            <a:avLst/>
          </a:prstGeom>
          <a:noFill/>
          <a:ln>
            <a:noFill/>
          </a:ln>
        </p:spPr>
        <p:txBody>
          <a:bodyPr wrap="square" rtlCol="0">
            <a:spAutoFit/>
          </a:bodyPr>
          <a:lstStyle/>
          <a:p>
            <a:r>
              <a:rPr kumimoji="1" lang="ja-JP" altLang="en-US" sz="1200" dirty="0"/>
              <a:t>出典：地域における自殺の基礎資料（各年）</a:t>
            </a:r>
          </a:p>
        </p:txBody>
      </p:sp>
    </p:spTree>
    <p:extLst>
      <p:ext uri="{BB962C8B-B14F-4D97-AF65-F5344CB8AC3E}">
        <p14:creationId xmlns:p14="http://schemas.microsoft.com/office/powerpoint/2010/main" val="1643044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810158064"/>
              </p:ext>
            </p:extLst>
          </p:nvPr>
        </p:nvGraphicFramePr>
        <p:xfrm>
          <a:off x="0" y="0"/>
          <a:ext cx="12192000" cy="5700713"/>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304800" y="5700091"/>
            <a:ext cx="11582400" cy="923330"/>
          </a:xfrm>
          <a:prstGeom prst="rect">
            <a:avLst/>
          </a:prstGeom>
          <a:noFill/>
        </p:spPr>
        <p:txBody>
          <a:bodyPr wrap="square" rtlCol="0">
            <a:spAutoFit/>
          </a:bodyPr>
          <a:lstStyle/>
          <a:p>
            <a:r>
              <a:rPr kumimoji="1" lang="ja-JP" altLang="en-US" dirty="0"/>
              <a:t>健康問題が最も多く、次いで家庭問題、経済・生活問題の順となっている。</a:t>
            </a:r>
            <a:endParaRPr kumimoji="1" lang="en-US" altLang="ja-JP" dirty="0"/>
          </a:p>
          <a:p>
            <a:r>
              <a:rPr kumimoji="1" lang="ja-JP" altLang="en-US" dirty="0"/>
              <a:t>家庭問題と勤務問題は平成</a:t>
            </a:r>
            <a:r>
              <a:rPr kumimoji="1" lang="en-US" altLang="ja-JP" dirty="0"/>
              <a:t>30</a:t>
            </a:r>
            <a:r>
              <a:rPr kumimoji="1" lang="ja-JP" altLang="en-US" dirty="0"/>
              <a:t>年</a:t>
            </a:r>
            <a:r>
              <a:rPr kumimoji="1" lang="ja-JP" altLang="en-US" dirty="0" smtClean="0"/>
              <a:t>から増加、男女</a:t>
            </a:r>
            <a:r>
              <a:rPr kumimoji="1" lang="ja-JP" altLang="en-US" dirty="0"/>
              <a:t>問題は令和元年</a:t>
            </a:r>
            <a:r>
              <a:rPr kumimoji="1" lang="ja-JP" altLang="en-US" dirty="0" smtClean="0"/>
              <a:t>から増加、</a:t>
            </a:r>
            <a:r>
              <a:rPr kumimoji="1" lang="ja-JP" altLang="en-US" dirty="0"/>
              <a:t>学校問題は令和</a:t>
            </a:r>
            <a:r>
              <a:rPr kumimoji="1" lang="en-US" altLang="ja-JP" dirty="0"/>
              <a:t>2</a:t>
            </a:r>
            <a:r>
              <a:rPr kumimoji="1" lang="ja-JP" altLang="en-US" dirty="0" smtClean="0"/>
              <a:t>年から</a:t>
            </a:r>
            <a:r>
              <a:rPr kumimoji="1" lang="ja-JP" altLang="en-US" dirty="0"/>
              <a:t>増加、経済・生活問題は令和</a:t>
            </a:r>
            <a:r>
              <a:rPr kumimoji="1" lang="en-US" altLang="ja-JP" dirty="0"/>
              <a:t>3</a:t>
            </a:r>
            <a:r>
              <a:rPr kumimoji="1" lang="ja-JP" altLang="en-US" dirty="0"/>
              <a:t>年増加している</a:t>
            </a:r>
            <a:r>
              <a:rPr kumimoji="1" lang="ja-JP" altLang="en-US" dirty="0" smtClean="0"/>
              <a:t>。</a:t>
            </a:r>
            <a:r>
              <a:rPr lang="ja-JP" altLang="en-US" dirty="0" smtClean="0"/>
              <a:t>令和</a:t>
            </a:r>
            <a:r>
              <a:rPr lang="en-US" altLang="ja-JP" dirty="0"/>
              <a:t>2</a:t>
            </a:r>
            <a:r>
              <a:rPr lang="ja-JP" altLang="en-US" dirty="0"/>
              <a:t>年増加した健康問題</a:t>
            </a:r>
            <a:r>
              <a:rPr lang="ja-JP" altLang="en-US" dirty="0" smtClean="0"/>
              <a:t>は令和</a:t>
            </a:r>
            <a:r>
              <a:rPr lang="en-US" altLang="ja-JP" dirty="0" smtClean="0"/>
              <a:t>3</a:t>
            </a:r>
            <a:r>
              <a:rPr lang="ja-JP" altLang="en-US" dirty="0" smtClean="0"/>
              <a:t>年減少</a:t>
            </a:r>
            <a:r>
              <a:rPr lang="ja-JP" altLang="en-US" dirty="0"/>
              <a:t>している。</a:t>
            </a:r>
            <a:endParaRPr kumimoji="1" lang="ja-JP" altLang="en-US" dirty="0"/>
          </a:p>
        </p:txBody>
      </p:sp>
      <p:cxnSp>
        <p:nvCxnSpPr>
          <p:cNvPr id="10" name="直線コネクタ 9"/>
          <p:cNvCxnSpPr/>
          <p:nvPr/>
        </p:nvCxnSpPr>
        <p:spPr>
          <a:xfrm flipH="1" flipV="1">
            <a:off x="10587565" y="2241123"/>
            <a:ext cx="570792" cy="1909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flipV="1">
            <a:off x="10587565" y="1773417"/>
            <a:ext cx="609600" cy="1257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H="1" flipV="1">
            <a:off x="10617199" y="1629991"/>
            <a:ext cx="541158" cy="8875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H="1" flipV="1">
            <a:off x="10587565" y="5209593"/>
            <a:ext cx="570792" cy="510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flipV="1">
            <a:off x="10587565" y="4161522"/>
            <a:ext cx="609600" cy="515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flipV="1">
            <a:off x="10607320" y="1940464"/>
            <a:ext cx="551037" cy="1657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flipV="1">
            <a:off x="10617199" y="1523130"/>
            <a:ext cx="579966" cy="452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flipV="1">
            <a:off x="10617199" y="1419876"/>
            <a:ext cx="541158" cy="1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スライド番号プレースホルダー 15"/>
          <p:cNvSpPr>
            <a:spLocks noGrp="1"/>
          </p:cNvSpPr>
          <p:nvPr>
            <p:ph type="sldNum" sz="quarter" idx="12"/>
          </p:nvPr>
        </p:nvSpPr>
        <p:spPr/>
        <p:txBody>
          <a:bodyPr/>
          <a:lstStyle/>
          <a:p>
            <a:fld id="{AF1D39D9-E74C-4D2A-927B-25B3068A2067}" type="slidenum">
              <a:rPr kumimoji="1" lang="ja-JP" altLang="en-US" smtClean="0"/>
              <a:t>17</a:t>
            </a:fld>
            <a:endParaRPr kumimoji="1" lang="ja-JP" altLang="en-US"/>
          </a:p>
        </p:txBody>
      </p:sp>
      <p:sp>
        <p:nvSpPr>
          <p:cNvPr id="15" name="テキスト ボックス 14"/>
          <p:cNvSpPr txBox="1"/>
          <p:nvPr/>
        </p:nvSpPr>
        <p:spPr>
          <a:xfrm>
            <a:off x="8774554" y="5725810"/>
            <a:ext cx="3243261" cy="276999"/>
          </a:xfrm>
          <a:prstGeom prst="rect">
            <a:avLst/>
          </a:prstGeom>
          <a:noFill/>
          <a:ln>
            <a:noFill/>
          </a:ln>
        </p:spPr>
        <p:txBody>
          <a:bodyPr wrap="square" rtlCol="0">
            <a:spAutoFit/>
          </a:bodyPr>
          <a:lstStyle/>
          <a:p>
            <a:r>
              <a:rPr kumimoji="1" lang="ja-JP" altLang="en-US" sz="1200" dirty="0"/>
              <a:t>出典：地域における自殺の基礎資料（各年）</a:t>
            </a:r>
          </a:p>
        </p:txBody>
      </p:sp>
    </p:spTree>
    <p:extLst>
      <p:ext uri="{BB962C8B-B14F-4D97-AF65-F5344CB8AC3E}">
        <p14:creationId xmlns:p14="http://schemas.microsoft.com/office/powerpoint/2010/main" val="395412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1649928930"/>
              </p:ext>
            </p:extLst>
          </p:nvPr>
        </p:nvGraphicFramePr>
        <p:xfrm>
          <a:off x="0" y="-1"/>
          <a:ext cx="12192000" cy="5629276"/>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609600" y="5894685"/>
            <a:ext cx="11582400" cy="923330"/>
          </a:xfrm>
          <a:prstGeom prst="rect">
            <a:avLst/>
          </a:prstGeom>
          <a:noFill/>
        </p:spPr>
        <p:txBody>
          <a:bodyPr wrap="square" rtlCol="0">
            <a:spAutoFit/>
          </a:bodyPr>
          <a:lstStyle/>
          <a:p>
            <a:r>
              <a:rPr kumimoji="1" lang="ja-JP" altLang="en-US" dirty="0"/>
              <a:t>健康問題が最も多く、次いで不詳、家庭問題の順となっている。</a:t>
            </a:r>
            <a:endParaRPr kumimoji="1" lang="en-US" altLang="ja-JP" dirty="0"/>
          </a:p>
          <a:p>
            <a:r>
              <a:rPr kumimoji="1" lang="ja-JP" altLang="en-US" dirty="0"/>
              <a:t>男女問題は令和元年</a:t>
            </a:r>
            <a:r>
              <a:rPr kumimoji="1" lang="ja-JP" altLang="en-US" dirty="0" smtClean="0"/>
              <a:t>より増加、</a:t>
            </a:r>
            <a:r>
              <a:rPr kumimoji="1" lang="ja-JP" altLang="en-US" dirty="0"/>
              <a:t>家庭問題、経済・生活問題、不詳が令和</a:t>
            </a:r>
            <a:r>
              <a:rPr kumimoji="1" lang="en-US" altLang="ja-JP" dirty="0"/>
              <a:t>2</a:t>
            </a:r>
            <a:r>
              <a:rPr kumimoji="1" lang="ja-JP" altLang="en-US" dirty="0"/>
              <a:t>年より</a:t>
            </a:r>
            <a:r>
              <a:rPr kumimoji="1" lang="ja-JP" altLang="en-US" dirty="0" smtClean="0"/>
              <a:t>増加。</a:t>
            </a:r>
            <a:endParaRPr kumimoji="1" lang="en-US" altLang="ja-JP" dirty="0"/>
          </a:p>
          <a:p>
            <a:r>
              <a:rPr kumimoji="1" lang="ja-JP" altLang="en-US" dirty="0"/>
              <a:t>令和</a:t>
            </a:r>
            <a:r>
              <a:rPr kumimoji="1" lang="en-US" altLang="ja-JP" dirty="0"/>
              <a:t>2</a:t>
            </a:r>
            <a:r>
              <a:rPr kumimoji="1" lang="ja-JP" altLang="en-US" dirty="0"/>
              <a:t>年に増加した健康問題、勤務問題、学校問題、その他が令和</a:t>
            </a:r>
            <a:r>
              <a:rPr kumimoji="1" lang="en-US" altLang="ja-JP" dirty="0"/>
              <a:t>3</a:t>
            </a:r>
            <a:r>
              <a:rPr kumimoji="1" lang="ja-JP" altLang="en-US" dirty="0"/>
              <a:t>年は減少。</a:t>
            </a:r>
            <a:endParaRPr kumimoji="1" lang="en-US" altLang="ja-JP" dirty="0"/>
          </a:p>
        </p:txBody>
      </p:sp>
      <p:cxnSp>
        <p:nvCxnSpPr>
          <p:cNvPr id="6" name="直線コネクタ 5"/>
          <p:cNvCxnSpPr/>
          <p:nvPr/>
        </p:nvCxnSpPr>
        <p:spPr>
          <a:xfrm flipH="1" flipV="1">
            <a:off x="10660060" y="3089961"/>
            <a:ext cx="541159" cy="10737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H="1" flipV="1">
            <a:off x="10660060" y="2959091"/>
            <a:ext cx="569383" cy="807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H="1" flipV="1">
            <a:off x="10660060" y="2702908"/>
            <a:ext cx="541159" cy="135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H="1">
            <a:off x="10660061" y="5160652"/>
            <a:ext cx="541158" cy="81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flipV="1">
            <a:off x="10630427" y="4061511"/>
            <a:ext cx="570973" cy="596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flipV="1">
            <a:off x="10630427" y="2792102"/>
            <a:ext cx="618067" cy="507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H="1">
            <a:off x="10660060" y="2395273"/>
            <a:ext cx="569383" cy="207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H="1">
            <a:off x="10630427" y="1901257"/>
            <a:ext cx="561005" cy="333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スライド番号プレースホルダー 27"/>
          <p:cNvSpPr>
            <a:spLocks noGrp="1"/>
          </p:cNvSpPr>
          <p:nvPr>
            <p:ph type="sldNum" sz="quarter" idx="12"/>
          </p:nvPr>
        </p:nvSpPr>
        <p:spPr/>
        <p:txBody>
          <a:bodyPr/>
          <a:lstStyle/>
          <a:p>
            <a:fld id="{AF1D39D9-E74C-4D2A-927B-25B3068A2067}" type="slidenum">
              <a:rPr kumimoji="1" lang="ja-JP" altLang="en-US" smtClean="0"/>
              <a:t>18</a:t>
            </a:fld>
            <a:endParaRPr kumimoji="1" lang="ja-JP" altLang="en-US"/>
          </a:p>
        </p:txBody>
      </p:sp>
      <p:sp>
        <p:nvSpPr>
          <p:cNvPr id="14" name="テキスト ボックス 13"/>
          <p:cNvSpPr txBox="1"/>
          <p:nvPr/>
        </p:nvSpPr>
        <p:spPr>
          <a:xfrm>
            <a:off x="8610600" y="5838050"/>
            <a:ext cx="3243261" cy="276999"/>
          </a:xfrm>
          <a:prstGeom prst="rect">
            <a:avLst/>
          </a:prstGeom>
          <a:noFill/>
          <a:ln>
            <a:noFill/>
          </a:ln>
        </p:spPr>
        <p:txBody>
          <a:bodyPr wrap="square" rtlCol="0">
            <a:spAutoFit/>
          </a:bodyPr>
          <a:lstStyle/>
          <a:p>
            <a:r>
              <a:rPr kumimoji="1" lang="ja-JP" altLang="en-US" sz="1200" dirty="0"/>
              <a:t>出典：地域における自殺の基礎資料（各年）</a:t>
            </a:r>
          </a:p>
        </p:txBody>
      </p:sp>
    </p:spTree>
    <p:extLst>
      <p:ext uri="{BB962C8B-B14F-4D97-AF65-F5344CB8AC3E}">
        <p14:creationId xmlns:p14="http://schemas.microsoft.com/office/powerpoint/2010/main" val="2935189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F1D39D9-E74C-4D2A-927B-25B3068A2067}" type="slidenum">
              <a:rPr kumimoji="1" lang="ja-JP" altLang="en-US" smtClean="0"/>
              <a:t>19</a:t>
            </a:fld>
            <a:endParaRPr kumimoji="1" lang="ja-JP" altLang="en-US"/>
          </a:p>
        </p:txBody>
      </p:sp>
      <p:sp>
        <p:nvSpPr>
          <p:cNvPr id="3" name="タイトル 1"/>
          <p:cNvSpPr>
            <a:spLocks noGrp="1"/>
          </p:cNvSpPr>
          <p:nvPr/>
        </p:nvSpPr>
        <p:spPr>
          <a:xfrm>
            <a:off x="92370" y="81758"/>
            <a:ext cx="2637482" cy="417860"/>
          </a:xfrm>
          <a:prstGeom prst="rect">
            <a:avLst/>
          </a:prstGeom>
          <a:solidFill>
            <a:schemeClr val="accent1">
              <a:lumMod val="75000"/>
            </a:schemeClr>
          </a:solidFill>
          <a:ln>
            <a:solidFill>
              <a:schemeClr val="tx1"/>
            </a:solidFill>
          </a:ln>
        </p:spPr>
        <p:txBody>
          <a:bodyPr vert="horz" lIns="91440" tIns="45720" rIns="91440" bIns="45720" rtlCol="0" anchor="ctr">
            <a:normAutofit fontScale="92500" lnSpcReduction="100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１</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自殺の推移</a:t>
            </a:r>
          </a:p>
        </p:txBody>
      </p:sp>
      <p:graphicFrame>
        <p:nvGraphicFramePr>
          <p:cNvPr id="4" name="グラフ 3"/>
          <p:cNvGraphicFramePr>
            <a:graphicFrameLocks/>
          </p:cNvGraphicFramePr>
          <p:nvPr>
            <p:extLst>
              <p:ext uri="{D42A27DB-BD31-4B8C-83A1-F6EECF244321}">
                <p14:modId xmlns:p14="http://schemas.microsoft.com/office/powerpoint/2010/main" val="2349841547"/>
              </p:ext>
            </p:extLst>
          </p:nvPr>
        </p:nvGraphicFramePr>
        <p:xfrm>
          <a:off x="0" y="499618"/>
          <a:ext cx="5983111" cy="31015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a:graphicFrameLocks/>
          </p:cNvGraphicFramePr>
          <p:nvPr>
            <p:extLst>
              <p:ext uri="{D42A27DB-BD31-4B8C-83A1-F6EECF244321}">
                <p14:modId xmlns:p14="http://schemas.microsoft.com/office/powerpoint/2010/main" val="2619620944"/>
              </p:ext>
            </p:extLst>
          </p:nvPr>
        </p:nvGraphicFramePr>
        <p:xfrm>
          <a:off x="6084711" y="499618"/>
          <a:ext cx="6107289" cy="31015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p:cNvGraphicFramePr>
            <a:graphicFrameLocks/>
          </p:cNvGraphicFramePr>
          <p:nvPr>
            <p:extLst>
              <p:ext uri="{D42A27DB-BD31-4B8C-83A1-F6EECF244321}">
                <p14:modId xmlns:p14="http://schemas.microsoft.com/office/powerpoint/2010/main" val="445030111"/>
              </p:ext>
            </p:extLst>
          </p:nvPr>
        </p:nvGraphicFramePr>
        <p:xfrm>
          <a:off x="92370" y="3601156"/>
          <a:ext cx="5890741" cy="3256844"/>
        </p:xfrm>
        <a:graphic>
          <a:graphicData uri="http://schemas.openxmlformats.org/drawingml/2006/chart">
            <c:chart xmlns:c="http://schemas.openxmlformats.org/drawingml/2006/chart" xmlns:r="http://schemas.openxmlformats.org/officeDocument/2006/relationships" r:id="rId4"/>
          </a:graphicData>
        </a:graphic>
      </p:graphicFrame>
      <p:sp>
        <p:nvSpPr>
          <p:cNvPr id="7" name="テキスト ボックス 6"/>
          <p:cNvSpPr txBox="1"/>
          <p:nvPr/>
        </p:nvSpPr>
        <p:spPr>
          <a:xfrm>
            <a:off x="2822221" y="7141"/>
            <a:ext cx="9188471" cy="646331"/>
          </a:xfrm>
          <a:prstGeom prst="rect">
            <a:avLst/>
          </a:prstGeom>
          <a:noFill/>
        </p:spPr>
        <p:txBody>
          <a:bodyPr wrap="square" rtlCol="0">
            <a:spAutoFit/>
          </a:bodyPr>
          <a:lstStyle/>
          <a:p>
            <a:r>
              <a:rPr kumimoji="1" lang="ja-JP" altLang="en-US" b="1" dirty="0"/>
              <a:t>直近</a:t>
            </a:r>
            <a:r>
              <a:rPr kumimoji="1" lang="en-US" altLang="ja-JP" b="1" dirty="0"/>
              <a:t>5</a:t>
            </a:r>
            <a:r>
              <a:rPr kumimoji="1" lang="ja-JP" altLang="en-US" b="1" dirty="0"/>
              <a:t>年間の合計による原因・動機別自殺者数（小分類）</a:t>
            </a:r>
            <a:endParaRPr kumimoji="1" lang="en-US" altLang="ja-JP" b="1" dirty="0"/>
          </a:p>
          <a:p>
            <a:r>
              <a:rPr kumimoji="1" lang="ja-JP" altLang="en-US" b="1" dirty="0"/>
              <a:t>大分類の上位</a:t>
            </a:r>
            <a:r>
              <a:rPr kumimoji="1" lang="en-US" altLang="ja-JP" b="1" dirty="0"/>
              <a:t>3</a:t>
            </a:r>
            <a:r>
              <a:rPr kumimoji="1" lang="ja-JP" altLang="en-US" b="1" dirty="0"/>
              <a:t>項目のみ　厚生労働省提供特別集計より</a:t>
            </a:r>
          </a:p>
        </p:txBody>
      </p:sp>
      <p:sp>
        <p:nvSpPr>
          <p:cNvPr id="8" name="テキスト ボックス 7"/>
          <p:cNvSpPr txBox="1"/>
          <p:nvPr/>
        </p:nvSpPr>
        <p:spPr>
          <a:xfrm>
            <a:off x="6027718" y="4313845"/>
            <a:ext cx="6164282" cy="2585323"/>
          </a:xfrm>
          <a:prstGeom prst="rect">
            <a:avLst/>
          </a:prstGeom>
          <a:noFill/>
        </p:spPr>
        <p:txBody>
          <a:bodyPr wrap="square" rtlCol="0">
            <a:spAutoFit/>
          </a:bodyPr>
          <a:lstStyle/>
          <a:p>
            <a:r>
              <a:rPr kumimoji="1" lang="en-US" altLang="ja-JP" dirty="0"/>
              <a:t>【</a:t>
            </a:r>
            <a:r>
              <a:rPr kumimoji="1" lang="ja-JP" altLang="en-US" dirty="0"/>
              <a:t>全年齢</a:t>
            </a:r>
            <a:r>
              <a:rPr kumimoji="1" lang="en-US" altLang="ja-JP" dirty="0"/>
              <a:t>】</a:t>
            </a:r>
          </a:p>
          <a:p>
            <a:r>
              <a:rPr kumimoji="1" lang="ja-JP" altLang="en-US" dirty="0"/>
              <a:t>・家庭問題では、夫婦関係の不和が最も多い。</a:t>
            </a:r>
            <a:endParaRPr kumimoji="1" lang="en-US" altLang="ja-JP" dirty="0"/>
          </a:p>
          <a:p>
            <a:r>
              <a:rPr kumimoji="1" lang="ja-JP" altLang="en-US" dirty="0"/>
              <a:t>・健康問題では、うつ病と身体の病気が多い。</a:t>
            </a:r>
            <a:endParaRPr kumimoji="1" lang="en-US" altLang="ja-JP" dirty="0"/>
          </a:p>
          <a:p>
            <a:r>
              <a:rPr kumimoji="1" lang="ja-JP" altLang="en-US" dirty="0"/>
              <a:t>・経済・生活問題では生活苦が多い。</a:t>
            </a:r>
            <a:endParaRPr kumimoji="1" lang="en-US" altLang="ja-JP" dirty="0"/>
          </a:p>
          <a:p>
            <a:r>
              <a:rPr kumimoji="1" lang="ja-JP" altLang="en-US" dirty="0"/>
              <a:t>・全体的に見ると、うつ病と身体の病気が多く、</a:t>
            </a:r>
            <a:r>
              <a:rPr kumimoji="1" lang="ja-JP" altLang="en-US" dirty="0" smtClean="0"/>
              <a:t>次いで</a:t>
            </a:r>
            <a:r>
              <a:rPr kumimoji="1" lang="ja-JP" altLang="en-US" dirty="0"/>
              <a:t>生活苦の順となっている。</a:t>
            </a:r>
            <a:endParaRPr kumimoji="1" lang="en-US" altLang="ja-JP" dirty="0"/>
          </a:p>
          <a:p>
            <a:r>
              <a:rPr kumimoji="1" lang="en-US" altLang="ja-JP" dirty="0"/>
              <a:t>【40</a:t>
            </a:r>
            <a:r>
              <a:rPr kumimoji="1" lang="ja-JP" altLang="en-US" dirty="0"/>
              <a:t>歳未満</a:t>
            </a:r>
            <a:r>
              <a:rPr kumimoji="1" lang="en-US" altLang="ja-JP" dirty="0"/>
              <a:t>】</a:t>
            </a:r>
          </a:p>
          <a:p>
            <a:r>
              <a:rPr kumimoji="1" lang="ja-JP" altLang="en-US" dirty="0"/>
              <a:t>全体的に多い順に、うつ病、生活苦、その他精神疾患、負債（その他）、統合失調症となっている。</a:t>
            </a:r>
            <a:endParaRPr kumimoji="1" lang="en-US" altLang="ja-JP" dirty="0"/>
          </a:p>
        </p:txBody>
      </p:sp>
      <p:sp>
        <p:nvSpPr>
          <p:cNvPr id="11" name="テキスト ボックス 1"/>
          <p:cNvSpPr txBox="1"/>
          <p:nvPr/>
        </p:nvSpPr>
        <p:spPr>
          <a:xfrm>
            <a:off x="6208891" y="3583168"/>
            <a:ext cx="5925984" cy="58050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dirty="0"/>
              <a:t>※</a:t>
            </a:r>
            <a:r>
              <a:rPr lang="ja-JP" altLang="en-US" dirty="0"/>
              <a:t>遺書等の自殺を裏付ける資料により明らかに推定できる　原因・動機を自殺者一人につき</a:t>
            </a:r>
            <a:r>
              <a:rPr lang="en-US" altLang="ja-JP" dirty="0"/>
              <a:t>3</a:t>
            </a:r>
            <a:r>
              <a:rPr lang="ja-JP" altLang="en-US" dirty="0" err="1"/>
              <a:t>つまで</a:t>
            </a:r>
            <a:r>
              <a:rPr lang="ja-JP" altLang="en-US" dirty="0"/>
              <a:t>計上</a:t>
            </a:r>
            <a:endParaRPr lang="ja-JP" altLang="en-US" sz="1100" dirty="0"/>
          </a:p>
        </p:txBody>
      </p:sp>
      <p:sp>
        <p:nvSpPr>
          <p:cNvPr id="13" name="テキスト ボックス 12">
            <a:extLst>
              <a:ext uri="{FF2B5EF4-FFF2-40B4-BE49-F238E27FC236}">
                <a16:creationId xmlns:a16="http://schemas.microsoft.com/office/drawing/2014/main" id="{7894200C-274E-45ED-9505-6103A675E3D0}"/>
              </a:ext>
            </a:extLst>
          </p:cNvPr>
          <p:cNvSpPr txBox="1"/>
          <p:nvPr/>
        </p:nvSpPr>
        <p:spPr>
          <a:xfrm>
            <a:off x="8004838" y="3873419"/>
            <a:ext cx="4254217" cy="461665"/>
          </a:xfrm>
          <a:prstGeom prst="rect">
            <a:avLst/>
          </a:prstGeom>
          <a:noFill/>
          <a:ln>
            <a:noFill/>
          </a:ln>
        </p:spPr>
        <p:txBody>
          <a:bodyPr wrap="square" rtlCol="0">
            <a:spAutoFit/>
          </a:bodyPr>
          <a:lstStyle/>
          <a:p>
            <a:r>
              <a:rPr kumimoji="1" lang="ja-JP" altLang="en-US" sz="1200" dirty="0"/>
              <a:t>出典：自殺統計原票データの特別集計・発見日住</a:t>
            </a:r>
            <a:r>
              <a:rPr kumimoji="1" lang="ja-JP" altLang="en-US" sz="1200" dirty="0" smtClean="0"/>
              <a:t>居地</a:t>
            </a:r>
            <a:endParaRPr kumimoji="1" lang="en-US" altLang="ja-JP" sz="1200" dirty="0" smtClean="0"/>
          </a:p>
          <a:p>
            <a:r>
              <a:rPr kumimoji="1" lang="ja-JP" altLang="en-US" sz="1200" dirty="0" smtClean="0"/>
              <a:t>　　（</a:t>
            </a:r>
            <a:r>
              <a:rPr kumimoji="1" lang="ja-JP" altLang="en-US" sz="1200" dirty="0"/>
              <a:t>厚生労働省</a:t>
            </a:r>
            <a:r>
              <a:rPr kumimoji="1" lang="ja-JP" altLang="en-US" sz="1200" dirty="0" smtClean="0"/>
              <a:t>提供データから大阪府が作成）</a:t>
            </a:r>
            <a:endParaRPr kumimoji="1" lang="ja-JP" altLang="en-US" sz="1200" dirty="0"/>
          </a:p>
        </p:txBody>
      </p:sp>
    </p:spTree>
    <p:extLst>
      <p:ext uri="{BB962C8B-B14F-4D97-AF65-F5344CB8AC3E}">
        <p14:creationId xmlns:p14="http://schemas.microsoft.com/office/powerpoint/2010/main" val="1743768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10"/>
          <p:cNvSpPr>
            <a:spLocks noGrp="1"/>
          </p:cNvSpPr>
          <p:nvPr>
            <p:ph idx="1"/>
          </p:nvPr>
        </p:nvSpPr>
        <p:spPr>
          <a:xfrm>
            <a:off x="838200" y="1436916"/>
            <a:ext cx="10515600" cy="3681350"/>
          </a:xfrm>
        </p:spPr>
        <p:txBody>
          <a:bodyPr/>
          <a:lstStyle/>
          <a:p>
            <a:pPr marL="0" indent="0">
              <a:buNone/>
            </a:pPr>
            <a:r>
              <a:rPr kumimoji="1" lang="ja-JP" altLang="en-US" dirty="0"/>
              <a:t>１　自殺の推移</a:t>
            </a:r>
            <a:endParaRPr kumimoji="1" lang="en-US" altLang="ja-JP" dirty="0"/>
          </a:p>
          <a:p>
            <a:pPr marL="0" indent="0">
              <a:buNone/>
            </a:pPr>
            <a:endParaRPr lang="en-US" altLang="ja-JP" dirty="0"/>
          </a:p>
          <a:p>
            <a:pPr marL="0" indent="0">
              <a:buNone/>
            </a:pPr>
            <a:r>
              <a:rPr kumimoji="1" lang="ja-JP" altLang="en-US" dirty="0"/>
              <a:t>２　令和２年における自殺者増加の状況</a:t>
            </a:r>
            <a:endParaRPr kumimoji="1" lang="en-US" altLang="ja-JP" dirty="0"/>
          </a:p>
          <a:p>
            <a:pPr marL="0" indent="0">
              <a:buNone/>
            </a:pPr>
            <a:endParaRPr lang="en-US" altLang="ja-JP" dirty="0"/>
          </a:p>
          <a:p>
            <a:pPr marL="0" indent="0">
              <a:buNone/>
            </a:pPr>
            <a:r>
              <a:rPr kumimoji="1" lang="ja-JP" altLang="en-US" dirty="0"/>
              <a:t>３　既遂者の背景</a:t>
            </a:r>
            <a:r>
              <a:rPr lang="ja-JP" altLang="en-US" dirty="0"/>
              <a:t>（監察医事務所の個別データから）</a:t>
            </a:r>
            <a:endParaRPr kumimoji="1" lang="ja-JP" altLang="en-US" dirty="0"/>
          </a:p>
        </p:txBody>
      </p:sp>
      <p:sp>
        <p:nvSpPr>
          <p:cNvPr id="4" name="スライド番号プレースホルダー 3"/>
          <p:cNvSpPr>
            <a:spLocks noGrp="1"/>
          </p:cNvSpPr>
          <p:nvPr>
            <p:ph type="sldNum" sz="quarter" idx="12"/>
          </p:nvPr>
        </p:nvSpPr>
        <p:spPr/>
        <p:txBody>
          <a:bodyPr/>
          <a:lstStyle/>
          <a:p>
            <a:fld id="{AF1D39D9-E74C-4D2A-927B-25B3068A2067}" type="slidenum">
              <a:rPr lang="ja-JP" altLang="en-US" smtClean="0"/>
              <a:pPr/>
              <a:t>2</a:t>
            </a:fld>
            <a:endParaRPr lang="ja-JP" altLang="en-US"/>
          </a:p>
        </p:txBody>
      </p:sp>
    </p:spTree>
    <p:extLst>
      <p:ext uri="{BB962C8B-B14F-4D97-AF65-F5344CB8AC3E}">
        <p14:creationId xmlns:p14="http://schemas.microsoft.com/office/powerpoint/2010/main" val="1475208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F1D39D9-E74C-4D2A-927B-25B3068A2067}" type="slidenum">
              <a:rPr kumimoji="1" lang="ja-JP" altLang="en-US" smtClean="0"/>
              <a:t>20</a:t>
            </a:fld>
            <a:endParaRPr kumimoji="1" lang="ja-JP" altLang="en-US"/>
          </a:p>
        </p:txBody>
      </p:sp>
      <p:sp>
        <p:nvSpPr>
          <p:cNvPr id="3" name="タイトル 1"/>
          <p:cNvSpPr>
            <a:spLocks noGrp="1"/>
          </p:cNvSpPr>
          <p:nvPr/>
        </p:nvSpPr>
        <p:spPr>
          <a:xfrm>
            <a:off x="92370" y="81758"/>
            <a:ext cx="2637482" cy="417860"/>
          </a:xfrm>
          <a:prstGeom prst="rect">
            <a:avLst/>
          </a:prstGeom>
          <a:solidFill>
            <a:schemeClr val="accent1">
              <a:lumMod val="75000"/>
            </a:schemeClr>
          </a:solidFill>
          <a:ln>
            <a:solidFill>
              <a:schemeClr val="tx1"/>
            </a:solidFill>
          </a:ln>
        </p:spPr>
        <p:txBody>
          <a:bodyPr vert="horz" lIns="91440" tIns="45720" rIns="91440" bIns="45720" rtlCol="0" anchor="ctr">
            <a:normAutofit fontScale="92500" lnSpcReduction="100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１</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自殺の推移</a:t>
            </a:r>
          </a:p>
        </p:txBody>
      </p:sp>
      <p:sp>
        <p:nvSpPr>
          <p:cNvPr id="8" name="テキスト ボックス 7"/>
          <p:cNvSpPr txBox="1"/>
          <p:nvPr/>
        </p:nvSpPr>
        <p:spPr>
          <a:xfrm>
            <a:off x="6069330" y="4272677"/>
            <a:ext cx="6081061" cy="2585323"/>
          </a:xfrm>
          <a:prstGeom prst="rect">
            <a:avLst/>
          </a:prstGeom>
          <a:noFill/>
        </p:spPr>
        <p:txBody>
          <a:bodyPr wrap="square" rtlCol="0">
            <a:spAutoFit/>
          </a:bodyPr>
          <a:lstStyle/>
          <a:p>
            <a:r>
              <a:rPr kumimoji="1" lang="en-US" altLang="ja-JP" dirty="0"/>
              <a:t>【</a:t>
            </a:r>
            <a:r>
              <a:rPr kumimoji="1" lang="ja-JP" altLang="en-US" dirty="0"/>
              <a:t>全年齢</a:t>
            </a:r>
            <a:r>
              <a:rPr kumimoji="1" lang="en-US" altLang="ja-JP" dirty="0"/>
              <a:t>】</a:t>
            </a:r>
          </a:p>
          <a:p>
            <a:r>
              <a:rPr kumimoji="1" lang="ja-JP" altLang="en-US" dirty="0"/>
              <a:t>・家庭問題では夫婦関係の不和が多い。</a:t>
            </a:r>
            <a:endParaRPr kumimoji="1" lang="en-US" altLang="ja-JP" dirty="0"/>
          </a:p>
          <a:p>
            <a:r>
              <a:rPr kumimoji="1" lang="ja-JP" altLang="en-US" dirty="0"/>
              <a:t>・健康問題ではうつ病が多い</a:t>
            </a:r>
            <a:endParaRPr kumimoji="1" lang="en-US" altLang="ja-JP" dirty="0"/>
          </a:p>
          <a:p>
            <a:r>
              <a:rPr kumimoji="1" lang="ja-JP" altLang="en-US" dirty="0"/>
              <a:t>・経済・生活問題では生活苦が多い。</a:t>
            </a:r>
            <a:endParaRPr kumimoji="1" lang="en-US" altLang="ja-JP" dirty="0"/>
          </a:p>
          <a:p>
            <a:r>
              <a:rPr kumimoji="1" lang="ja-JP" altLang="en-US" dirty="0"/>
              <a:t>・全体的には、うつ病、身体の病気、その他精神疾患など健康問題が上位を占める。</a:t>
            </a:r>
            <a:endParaRPr kumimoji="1" lang="en-US" altLang="ja-JP" dirty="0"/>
          </a:p>
          <a:p>
            <a:r>
              <a:rPr kumimoji="1" lang="en-US" altLang="ja-JP" dirty="0"/>
              <a:t>【40</a:t>
            </a:r>
            <a:r>
              <a:rPr kumimoji="1" lang="ja-JP" altLang="en-US" dirty="0"/>
              <a:t>歳未満</a:t>
            </a:r>
            <a:r>
              <a:rPr kumimoji="1" lang="en-US" altLang="ja-JP" dirty="0"/>
              <a:t>】</a:t>
            </a:r>
          </a:p>
          <a:p>
            <a:r>
              <a:rPr kumimoji="1" lang="ja-JP" altLang="en-US" dirty="0"/>
              <a:t>全体的に多い順に、うつ病、その他精神疾患、統合失調症、身体の病気、子育ての悩みの順となっている。</a:t>
            </a:r>
            <a:endParaRPr kumimoji="1" lang="en-US" altLang="ja-JP" dirty="0"/>
          </a:p>
        </p:txBody>
      </p:sp>
      <p:graphicFrame>
        <p:nvGraphicFramePr>
          <p:cNvPr id="10" name="グラフ 9"/>
          <p:cNvGraphicFramePr>
            <a:graphicFrameLocks/>
          </p:cNvGraphicFramePr>
          <p:nvPr>
            <p:extLst>
              <p:ext uri="{D42A27DB-BD31-4B8C-83A1-F6EECF244321}">
                <p14:modId xmlns:p14="http://schemas.microsoft.com/office/powerpoint/2010/main" val="3957829428"/>
              </p:ext>
            </p:extLst>
          </p:nvPr>
        </p:nvGraphicFramePr>
        <p:xfrm>
          <a:off x="0" y="499619"/>
          <a:ext cx="5984103" cy="32379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グラフ 10"/>
          <p:cNvGraphicFramePr>
            <a:graphicFrameLocks/>
          </p:cNvGraphicFramePr>
          <p:nvPr>
            <p:extLst>
              <p:ext uri="{D42A27DB-BD31-4B8C-83A1-F6EECF244321}">
                <p14:modId xmlns:p14="http://schemas.microsoft.com/office/powerpoint/2010/main" val="1191812917"/>
              </p:ext>
            </p:extLst>
          </p:nvPr>
        </p:nvGraphicFramePr>
        <p:xfrm>
          <a:off x="6069330" y="445585"/>
          <a:ext cx="6026590" cy="33790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a:graphicFrameLocks/>
          </p:cNvGraphicFramePr>
          <p:nvPr>
            <p:extLst>
              <p:ext uri="{D42A27DB-BD31-4B8C-83A1-F6EECF244321}">
                <p14:modId xmlns:p14="http://schemas.microsoft.com/office/powerpoint/2010/main" val="2811189806"/>
              </p:ext>
            </p:extLst>
          </p:nvPr>
        </p:nvGraphicFramePr>
        <p:xfrm>
          <a:off x="184955" y="3824590"/>
          <a:ext cx="6081061" cy="3033409"/>
        </p:xfrm>
        <a:graphic>
          <a:graphicData uri="http://schemas.openxmlformats.org/drawingml/2006/chart">
            <c:chart xmlns:c="http://schemas.openxmlformats.org/drawingml/2006/chart" xmlns:r="http://schemas.openxmlformats.org/officeDocument/2006/relationships" r:id="rId4"/>
          </a:graphicData>
        </a:graphic>
      </p:graphicFrame>
      <p:sp>
        <p:nvSpPr>
          <p:cNvPr id="15" name="テキスト ボックス 1"/>
          <p:cNvSpPr txBox="1"/>
          <p:nvPr/>
        </p:nvSpPr>
        <p:spPr>
          <a:xfrm>
            <a:off x="6266016" y="3710883"/>
            <a:ext cx="5829904" cy="58050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dirty="0"/>
              <a:t>※</a:t>
            </a:r>
            <a:r>
              <a:rPr lang="ja-JP" altLang="en-US" dirty="0"/>
              <a:t>遺書等の自殺を裏付ける資料により明らかに推定できる　原因・動機を自殺者一人につき</a:t>
            </a:r>
            <a:r>
              <a:rPr lang="en-US" altLang="ja-JP" dirty="0"/>
              <a:t>3</a:t>
            </a:r>
            <a:r>
              <a:rPr lang="ja-JP" altLang="en-US" dirty="0" err="1"/>
              <a:t>つまで</a:t>
            </a:r>
            <a:r>
              <a:rPr lang="ja-JP" altLang="en-US" dirty="0"/>
              <a:t>計上</a:t>
            </a:r>
            <a:endParaRPr lang="ja-JP" altLang="en-US" sz="1100" dirty="0"/>
          </a:p>
        </p:txBody>
      </p:sp>
      <p:sp>
        <p:nvSpPr>
          <p:cNvPr id="16" name="テキスト ボックス 15"/>
          <p:cNvSpPr txBox="1"/>
          <p:nvPr/>
        </p:nvSpPr>
        <p:spPr>
          <a:xfrm>
            <a:off x="2822221" y="7141"/>
            <a:ext cx="9188471" cy="646331"/>
          </a:xfrm>
          <a:prstGeom prst="rect">
            <a:avLst/>
          </a:prstGeom>
          <a:noFill/>
        </p:spPr>
        <p:txBody>
          <a:bodyPr wrap="square" rtlCol="0">
            <a:spAutoFit/>
          </a:bodyPr>
          <a:lstStyle/>
          <a:p>
            <a:r>
              <a:rPr kumimoji="1" lang="ja-JP" altLang="en-US" b="1" dirty="0"/>
              <a:t>直近</a:t>
            </a:r>
            <a:r>
              <a:rPr kumimoji="1" lang="en-US" altLang="ja-JP" b="1" dirty="0"/>
              <a:t>5</a:t>
            </a:r>
            <a:r>
              <a:rPr kumimoji="1" lang="ja-JP" altLang="en-US" b="1" dirty="0"/>
              <a:t>年間の合計による原因・動機別自殺者数（小分類）</a:t>
            </a:r>
            <a:endParaRPr kumimoji="1" lang="en-US" altLang="ja-JP" b="1" dirty="0"/>
          </a:p>
          <a:p>
            <a:r>
              <a:rPr kumimoji="1" lang="ja-JP" altLang="en-US" b="1" dirty="0"/>
              <a:t>大分類の上位</a:t>
            </a:r>
            <a:r>
              <a:rPr kumimoji="1" lang="en-US" altLang="ja-JP" b="1" dirty="0"/>
              <a:t>3</a:t>
            </a:r>
            <a:r>
              <a:rPr kumimoji="1" lang="ja-JP" altLang="en-US" b="1" dirty="0"/>
              <a:t>項目のみ、厚生労働省提供特別集計より</a:t>
            </a:r>
          </a:p>
        </p:txBody>
      </p:sp>
      <p:sp>
        <p:nvSpPr>
          <p:cNvPr id="14" name="テキスト ボックス 13">
            <a:extLst>
              <a:ext uri="{FF2B5EF4-FFF2-40B4-BE49-F238E27FC236}">
                <a16:creationId xmlns:a16="http://schemas.microsoft.com/office/drawing/2014/main" id="{7894200C-274E-45ED-9505-6103A675E3D0}"/>
              </a:ext>
            </a:extLst>
          </p:cNvPr>
          <p:cNvSpPr txBox="1"/>
          <p:nvPr/>
        </p:nvSpPr>
        <p:spPr>
          <a:xfrm>
            <a:off x="8253872" y="4032201"/>
            <a:ext cx="4254217" cy="461665"/>
          </a:xfrm>
          <a:prstGeom prst="rect">
            <a:avLst/>
          </a:prstGeom>
          <a:noFill/>
          <a:ln>
            <a:noFill/>
          </a:ln>
        </p:spPr>
        <p:txBody>
          <a:bodyPr wrap="square" rtlCol="0">
            <a:spAutoFit/>
          </a:bodyPr>
          <a:lstStyle/>
          <a:p>
            <a:r>
              <a:rPr kumimoji="1" lang="ja-JP" altLang="en-US" sz="1200" dirty="0"/>
              <a:t>出典：自殺統計原票データの特別集計・発見日住</a:t>
            </a:r>
            <a:r>
              <a:rPr kumimoji="1" lang="ja-JP" altLang="en-US" sz="1200" dirty="0" smtClean="0"/>
              <a:t>居地</a:t>
            </a:r>
            <a:endParaRPr kumimoji="1" lang="en-US" altLang="ja-JP" sz="1200" dirty="0" smtClean="0"/>
          </a:p>
          <a:p>
            <a:r>
              <a:rPr kumimoji="1" lang="ja-JP" altLang="en-US" sz="1200" dirty="0" smtClean="0"/>
              <a:t>　　　（</a:t>
            </a:r>
            <a:r>
              <a:rPr kumimoji="1" lang="ja-JP" altLang="en-US" sz="1200" dirty="0"/>
              <a:t>厚生労働省</a:t>
            </a:r>
            <a:r>
              <a:rPr kumimoji="1" lang="ja-JP" altLang="en-US" sz="1200" dirty="0" smtClean="0"/>
              <a:t>提供データから大阪府が作成）</a:t>
            </a:r>
            <a:endParaRPr kumimoji="1" lang="ja-JP" altLang="en-US" sz="1200" dirty="0"/>
          </a:p>
        </p:txBody>
      </p:sp>
    </p:spTree>
    <p:extLst>
      <p:ext uri="{BB962C8B-B14F-4D97-AF65-F5344CB8AC3E}">
        <p14:creationId xmlns:p14="http://schemas.microsoft.com/office/powerpoint/2010/main" val="2915286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6105"/>
            <a:ext cx="12192000" cy="1325563"/>
          </a:xfrm>
        </p:spPr>
        <p:txBody>
          <a:bodyPr/>
          <a:lstStyle/>
          <a:p>
            <a:pPr algn="ctr"/>
            <a:r>
              <a:rPr lang="ja-JP" altLang="en-US" dirty="0"/>
              <a:t>自殺の推移のまとめ</a:t>
            </a:r>
            <a:endParaRPr kumimoji="1" lang="ja-JP" altLang="en-US" dirty="0"/>
          </a:p>
        </p:txBody>
      </p:sp>
      <p:sp>
        <p:nvSpPr>
          <p:cNvPr id="3" name="コンテンツ プレースホルダー 2"/>
          <p:cNvSpPr>
            <a:spLocks noGrp="1"/>
          </p:cNvSpPr>
          <p:nvPr>
            <p:ph idx="1"/>
          </p:nvPr>
        </p:nvSpPr>
        <p:spPr>
          <a:xfrm>
            <a:off x="295275" y="1591732"/>
            <a:ext cx="11201400" cy="537774"/>
          </a:xfrm>
        </p:spPr>
        <p:txBody>
          <a:bodyPr>
            <a:normAutofit fontScale="92500" lnSpcReduction="20000"/>
          </a:bodyPr>
          <a:lstStyle/>
          <a:p>
            <a:pPr marL="0" indent="0">
              <a:buNone/>
            </a:pPr>
            <a:r>
              <a:rPr kumimoji="1" lang="ja-JP" altLang="en-US" sz="2000" dirty="0"/>
              <a:t>令和</a:t>
            </a:r>
            <a:r>
              <a:rPr kumimoji="1" lang="en-US" altLang="ja-JP" sz="2000" dirty="0"/>
              <a:t>2</a:t>
            </a:r>
            <a:r>
              <a:rPr kumimoji="1" lang="ja-JP" altLang="en-US" sz="2000" dirty="0"/>
              <a:t>年男女とも自殺者数が増加、令和</a:t>
            </a:r>
            <a:r>
              <a:rPr kumimoji="1" lang="en-US" altLang="ja-JP" sz="2000" dirty="0"/>
              <a:t>3</a:t>
            </a:r>
            <a:r>
              <a:rPr kumimoji="1" lang="ja-JP" altLang="en-US" sz="2000" dirty="0"/>
              <a:t>年は男女とも前年より減少したものの、新型コロナ流行前の令和元年より多く、高止まりとなっている。</a:t>
            </a:r>
            <a:endParaRPr kumimoji="1" lang="en-US" altLang="ja-JP" sz="2000" dirty="0"/>
          </a:p>
          <a:p>
            <a:endParaRPr kumimoji="1" lang="ja-JP" altLang="en-US" dirty="0"/>
          </a:p>
        </p:txBody>
      </p:sp>
      <p:sp>
        <p:nvSpPr>
          <p:cNvPr id="4" name="テキスト ボックス 3"/>
          <p:cNvSpPr txBox="1"/>
          <p:nvPr/>
        </p:nvSpPr>
        <p:spPr>
          <a:xfrm>
            <a:off x="295275" y="2345637"/>
            <a:ext cx="11601450" cy="4278094"/>
          </a:xfrm>
          <a:prstGeom prst="rect">
            <a:avLst/>
          </a:prstGeom>
          <a:noFill/>
          <a:ln>
            <a:solidFill>
              <a:schemeClr val="tx1"/>
            </a:solidFill>
          </a:ln>
        </p:spPr>
        <p:txBody>
          <a:bodyPr wrap="square" rtlCol="0">
            <a:spAutoFit/>
          </a:bodyPr>
          <a:lstStyle/>
          <a:p>
            <a:r>
              <a:rPr kumimoji="1" lang="en-US" altLang="ja-JP" sz="1600" b="1" dirty="0"/>
              <a:t>【</a:t>
            </a:r>
            <a:r>
              <a:rPr kumimoji="1" lang="ja-JP" altLang="en-US" sz="1600" b="1" dirty="0"/>
              <a:t>年齢階級別自殺者数の推移</a:t>
            </a:r>
            <a:r>
              <a:rPr kumimoji="1" lang="en-US" altLang="ja-JP" sz="1600" b="1" dirty="0"/>
              <a:t>】</a:t>
            </a:r>
          </a:p>
          <a:p>
            <a:r>
              <a:rPr kumimoji="1" lang="ja-JP" altLang="en-US" sz="1600" dirty="0"/>
              <a:t>　男性：</a:t>
            </a:r>
            <a:r>
              <a:rPr kumimoji="1" lang="en-US" altLang="ja-JP" sz="1600" dirty="0"/>
              <a:t>20</a:t>
            </a:r>
            <a:r>
              <a:rPr kumimoji="1" lang="ja-JP" altLang="en-US" sz="1600" dirty="0"/>
              <a:t>歳未満、</a:t>
            </a:r>
            <a:r>
              <a:rPr kumimoji="1" lang="en-US" altLang="ja-JP" sz="1600" dirty="0"/>
              <a:t>70</a:t>
            </a:r>
            <a:r>
              <a:rPr kumimoji="1" lang="ja-JP" altLang="en-US" sz="1600" dirty="0"/>
              <a:t>歳代、</a:t>
            </a:r>
            <a:r>
              <a:rPr kumimoji="1" lang="en-US" altLang="ja-JP" sz="1600" dirty="0"/>
              <a:t>80</a:t>
            </a:r>
            <a:r>
              <a:rPr kumimoji="1" lang="ja-JP" altLang="en-US" sz="1600" dirty="0"/>
              <a:t>歳代以上で増加傾向。</a:t>
            </a:r>
            <a:endParaRPr kumimoji="1" lang="en-US" altLang="ja-JP" sz="1600" dirty="0"/>
          </a:p>
          <a:p>
            <a:r>
              <a:rPr kumimoji="1" lang="ja-JP" altLang="en-US" sz="1600" dirty="0"/>
              <a:t>　女性：</a:t>
            </a:r>
            <a:r>
              <a:rPr kumimoji="1" lang="en-US" altLang="ja-JP" sz="1600" dirty="0"/>
              <a:t>20</a:t>
            </a:r>
            <a:r>
              <a:rPr kumimoji="1" lang="ja-JP" altLang="en-US" sz="1600" dirty="0"/>
              <a:t>歳代が増加傾向</a:t>
            </a:r>
            <a:r>
              <a:rPr kumimoji="1" lang="ja-JP" altLang="en-US" sz="1600" dirty="0" smtClean="0"/>
              <a:t>。令和</a:t>
            </a:r>
            <a:r>
              <a:rPr kumimoji="1" lang="en-US" altLang="ja-JP" sz="1600" dirty="0" smtClean="0"/>
              <a:t>2</a:t>
            </a:r>
            <a:r>
              <a:rPr kumimoji="1" lang="ja-JP" altLang="en-US" sz="1600" dirty="0" smtClean="0"/>
              <a:t>年大きく増加した</a:t>
            </a:r>
            <a:r>
              <a:rPr kumimoji="1" lang="en-US" altLang="ja-JP" sz="1600" dirty="0" smtClean="0"/>
              <a:t>80</a:t>
            </a:r>
            <a:r>
              <a:rPr kumimoji="1" lang="ja-JP" altLang="en-US" sz="1600" dirty="0" smtClean="0"/>
              <a:t>歳以上は令和</a:t>
            </a:r>
            <a:r>
              <a:rPr kumimoji="1" lang="en-US" altLang="ja-JP" sz="1600" dirty="0" smtClean="0"/>
              <a:t>3</a:t>
            </a:r>
            <a:r>
              <a:rPr kumimoji="1" lang="ja-JP" altLang="en-US" sz="1600" dirty="0" smtClean="0"/>
              <a:t>年減少</a:t>
            </a:r>
            <a:endParaRPr kumimoji="1" lang="en-US" altLang="ja-JP" sz="1600" dirty="0"/>
          </a:p>
          <a:p>
            <a:endParaRPr kumimoji="1" lang="en-US" altLang="ja-JP" sz="1600" dirty="0"/>
          </a:p>
          <a:p>
            <a:r>
              <a:rPr kumimoji="1" lang="en-US" altLang="ja-JP" sz="1600" b="1" dirty="0"/>
              <a:t>【</a:t>
            </a:r>
            <a:r>
              <a:rPr kumimoji="1" lang="ja-JP" altLang="en-US" sz="1600" b="1" dirty="0"/>
              <a:t>職業別自殺者数の推移</a:t>
            </a:r>
            <a:r>
              <a:rPr kumimoji="1" lang="en-US" altLang="ja-JP" sz="1600" b="1" dirty="0"/>
              <a:t>】</a:t>
            </a:r>
          </a:p>
          <a:p>
            <a:r>
              <a:rPr kumimoji="1" lang="ja-JP" altLang="en-US" sz="1600" dirty="0"/>
              <a:t>　男性：被雇用・勤め人、年金・雇用保険等生活者が増加傾向。</a:t>
            </a:r>
            <a:endParaRPr kumimoji="1" lang="en-US" altLang="ja-JP" sz="1600" dirty="0"/>
          </a:p>
          <a:p>
            <a:r>
              <a:rPr kumimoji="1" lang="ja-JP" altLang="en-US" sz="1600" dirty="0"/>
              <a:t>　女性：学生生徒が増加傾向。</a:t>
            </a:r>
            <a:endParaRPr kumimoji="1" lang="en-US" altLang="ja-JP" sz="1600" dirty="0"/>
          </a:p>
          <a:p>
            <a:endParaRPr kumimoji="1" lang="en-US" altLang="ja-JP" sz="1600" dirty="0"/>
          </a:p>
          <a:p>
            <a:r>
              <a:rPr kumimoji="1" lang="en-US" altLang="ja-JP" sz="1600" b="1" dirty="0"/>
              <a:t>【</a:t>
            </a:r>
            <a:r>
              <a:rPr kumimoji="1" lang="ja-JP" altLang="en-US" sz="1600" b="1" dirty="0"/>
              <a:t>原因・動機別自殺者数の推移</a:t>
            </a:r>
            <a:r>
              <a:rPr kumimoji="1" lang="en-US" altLang="ja-JP" sz="1600" b="1" dirty="0"/>
              <a:t>】</a:t>
            </a:r>
          </a:p>
          <a:p>
            <a:r>
              <a:rPr kumimoji="1" lang="ja-JP" altLang="en-US" sz="1600" dirty="0"/>
              <a:t>　男性：経済・生活問題、その他が増加傾向。令和</a:t>
            </a:r>
            <a:r>
              <a:rPr kumimoji="1" lang="en-US" altLang="ja-JP" sz="1600" dirty="0"/>
              <a:t>2</a:t>
            </a:r>
            <a:r>
              <a:rPr kumimoji="1" lang="ja-JP" altLang="en-US" sz="1600" dirty="0"/>
              <a:t>年増加した健康問題、家庭問題は令和</a:t>
            </a:r>
            <a:r>
              <a:rPr kumimoji="1" lang="en-US" altLang="ja-JP" sz="1600" dirty="0"/>
              <a:t>3</a:t>
            </a:r>
            <a:r>
              <a:rPr kumimoji="1" lang="ja-JP" altLang="en-US" sz="1600" dirty="0"/>
              <a:t>年減少。</a:t>
            </a:r>
            <a:endParaRPr kumimoji="1" lang="en-US" altLang="ja-JP" sz="1600" dirty="0"/>
          </a:p>
          <a:p>
            <a:r>
              <a:rPr kumimoji="1" lang="ja-JP" altLang="en-US" sz="1600" dirty="0"/>
              <a:t>　女性：家庭問題と勤務問題、男女問題、学校問題が増加傾向。令和</a:t>
            </a:r>
            <a:r>
              <a:rPr kumimoji="1" lang="en-US" altLang="ja-JP" sz="1600" dirty="0"/>
              <a:t>2</a:t>
            </a:r>
            <a:r>
              <a:rPr kumimoji="1" lang="ja-JP" altLang="en-US" sz="1600" dirty="0"/>
              <a:t>年増加した健康問題は令和</a:t>
            </a:r>
            <a:r>
              <a:rPr kumimoji="1" lang="en-US" altLang="ja-JP" sz="1600" dirty="0"/>
              <a:t>3</a:t>
            </a:r>
            <a:r>
              <a:rPr kumimoji="1" lang="ja-JP" altLang="en-US" sz="1600" dirty="0"/>
              <a:t>年減少。</a:t>
            </a:r>
            <a:endParaRPr kumimoji="1" lang="en-US" altLang="ja-JP" sz="1600" dirty="0"/>
          </a:p>
          <a:p>
            <a:endParaRPr kumimoji="1" lang="en-US" altLang="ja-JP" sz="1600" dirty="0"/>
          </a:p>
          <a:p>
            <a:r>
              <a:rPr kumimoji="1" lang="en-US" altLang="ja-JP" sz="1600" b="1" dirty="0"/>
              <a:t>※</a:t>
            </a:r>
            <a:r>
              <a:rPr kumimoji="1" lang="ja-JP" altLang="en-US" sz="1600" b="1" dirty="0"/>
              <a:t>原因・動機別自殺者数小分類（平成</a:t>
            </a:r>
            <a:r>
              <a:rPr kumimoji="1" lang="en-US" altLang="ja-JP" sz="1600" b="1" dirty="0"/>
              <a:t>29</a:t>
            </a:r>
            <a:r>
              <a:rPr kumimoji="1" lang="ja-JP" altLang="en-US" sz="1600" b="1" dirty="0"/>
              <a:t>年から令和</a:t>
            </a:r>
            <a:r>
              <a:rPr kumimoji="1" lang="en-US" altLang="ja-JP" sz="1600" b="1" dirty="0"/>
              <a:t>3</a:t>
            </a:r>
            <a:r>
              <a:rPr kumimoji="1" lang="ja-JP" altLang="en-US" sz="1600" b="1" dirty="0"/>
              <a:t>年の合計）</a:t>
            </a:r>
            <a:endParaRPr kumimoji="1" lang="en-US" altLang="ja-JP" sz="1600" b="1" dirty="0"/>
          </a:p>
          <a:p>
            <a:r>
              <a:rPr kumimoji="1" lang="ja-JP" altLang="en-US" sz="1600" dirty="0"/>
              <a:t>　男性：全年齢では、うつ病と身体の病気が多く、次いで生活苦となっている。</a:t>
            </a:r>
            <a:endParaRPr kumimoji="1" lang="en-US" altLang="ja-JP" sz="1600" dirty="0"/>
          </a:p>
          <a:p>
            <a:r>
              <a:rPr kumimoji="1" lang="ja-JP" altLang="en-US" sz="1600" dirty="0"/>
              <a:t>　　　　</a:t>
            </a:r>
            <a:r>
              <a:rPr kumimoji="1" lang="en-US" altLang="ja-JP" sz="1600" dirty="0"/>
              <a:t>40</a:t>
            </a:r>
            <a:r>
              <a:rPr kumimoji="1" lang="ja-JP" altLang="en-US" sz="1600" dirty="0"/>
              <a:t>歳未満では、うつ病、生活苦、その他精神疾患の順となっている。</a:t>
            </a:r>
            <a:endParaRPr kumimoji="1" lang="en-US" altLang="ja-JP" sz="1600" dirty="0"/>
          </a:p>
          <a:p>
            <a:r>
              <a:rPr kumimoji="1" lang="ja-JP" altLang="en-US" sz="1600" dirty="0"/>
              <a:t>　女性：全年齢では、うつ病が最も多く、次いで身体の病気、その他の精神疾患の順で健康問題が上位を占める。</a:t>
            </a:r>
            <a:endParaRPr kumimoji="1" lang="en-US" altLang="ja-JP" sz="1600" dirty="0"/>
          </a:p>
          <a:p>
            <a:r>
              <a:rPr kumimoji="1" lang="ja-JP" altLang="en-US" sz="1600" dirty="0"/>
              <a:t>　　　　</a:t>
            </a:r>
            <a:r>
              <a:rPr kumimoji="1" lang="en-US" altLang="ja-JP" sz="1600" dirty="0"/>
              <a:t>40</a:t>
            </a:r>
            <a:r>
              <a:rPr kumimoji="1" lang="ja-JP" altLang="en-US" sz="1600" dirty="0"/>
              <a:t>歳未満では、うつ病、その他の精神疾患、統合失調症の順で、健康問題の精神的な疾患が上位を占める。</a:t>
            </a:r>
            <a:endParaRPr kumimoji="1" lang="en-US" altLang="ja-JP" dirty="0"/>
          </a:p>
        </p:txBody>
      </p:sp>
      <p:sp>
        <p:nvSpPr>
          <p:cNvPr id="11" name="スライド番号プレースホルダー 10"/>
          <p:cNvSpPr>
            <a:spLocks noGrp="1"/>
          </p:cNvSpPr>
          <p:nvPr>
            <p:ph type="sldNum" sz="quarter" idx="12"/>
          </p:nvPr>
        </p:nvSpPr>
        <p:spPr/>
        <p:txBody>
          <a:bodyPr/>
          <a:lstStyle/>
          <a:p>
            <a:fld id="{AF1D39D9-E74C-4D2A-927B-25B3068A2067}" type="slidenum">
              <a:rPr kumimoji="1" lang="ja-JP" altLang="en-US" smtClean="0"/>
              <a:t>21</a:t>
            </a:fld>
            <a:endParaRPr kumimoji="1" lang="ja-JP" altLang="en-US"/>
          </a:p>
        </p:txBody>
      </p:sp>
      <p:sp>
        <p:nvSpPr>
          <p:cNvPr id="12" name="タイトル 1"/>
          <p:cNvSpPr>
            <a:spLocks noGrp="1"/>
          </p:cNvSpPr>
          <p:nvPr/>
        </p:nvSpPr>
        <p:spPr>
          <a:xfrm>
            <a:off x="105260" y="194171"/>
            <a:ext cx="2637453" cy="417823"/>
          </a:xfrm>
          <a:prstGeom prst="rect">
            <a:avLst/>
          </a:prstGeom>
          <a:solidFill>
            <a:schemeClr val="accent1">
              <a:lumMod val="75000"/>
            </a:schemeClr>
          </a:solidFill>
          <a:ln>
            <a:solidFill>
              <a:schemeClr val="tx1"/>
            </a:solidFill>
          </a:ln>
        </p:spPr>
        <p:txBody>
          <a:bodyPr vert="horz" lIns="91440" tIns="45720" rIns="91440" bIns="45720" rtlCol="0" anchor="ctr">
            <a:normAutofit fontScale="92500" lnSpcReduction="100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１</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自殺の推移</a:t>
            </a:r>
          </a:p>
        </p:txBody>
      </p:sp>
    </p:spTree>
    <p:extLst>
      <p:ext uri="{BB962C8B-B14F-4D97-AF65-F5344CB8AC3E}">
        <p14:creationId xmlns:p14="http://schemas.microsoft.com/office/powerpoint/2010/main" val="3026722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628650"/>
            <a:ext cx="10515600" cy="1325563"/>
          </a:xfrm>
        </p:spPr>
        <p:txBody>
          <a:bodyPr>
            <a:normAutofit/>
          </a:bodyPr>
          <a:lstStyle/>
          <a:p>
            <a:r>
              <a:rPr lang="ja-JP" altLang="en-US" sz="4000" dirty="0"/>
              <a:t>原因・動機別に見た全国と大阪の令和２年自殺者数と過去５年平均の増減比較（男性）</a:t>
            </a:r>
            <a:endParaRPr kumimoji="1" lang="ja-JP" altLang="en-US" sz="4000" dirty="0"/>
          </a:p>
        </p:txBody>
      </p:sp>
      <p:sp>
        <p:nvSpPr>
          <p:cNvPr id="3" name="コンテンツ プレースホルダー 2"/>
          <p:cNvSpPr>
            <a:spLocks noGrp="1"/>
          </p:cNvSpPr>
          <p:nvPr>
            <p:ph idx="1"/>
          </p:nvPr>
        </p:nvSpPr>
        <p:spPr>
          <a:xfrm>
            <a:off x="1097280" y="6248629"/>
            <a:ext cx="10058400" cy="472846"/>
          </a:xfrm>
        </p:spPr>
        <p:txBody>
          <a:bodyPr anchor="ctr">
            <a:normAutofit fontScale="77500" lnSpcReduction="20000"/>
          </a:bodyPr>
          <a:lstStyle/>
          <a:p>
            <a:r>
              <a:rPr kumimoji="1" lang="ja-JP" altLang="en-US" dirty="0"/>
              <a:t>全国は「不詳」を除いて減少　大阪は「勤務問題」「不詳」を除いて増加</a:t>
            </a:r>
          </a:p>
        </p:txBody>
      </p:sp>
      <p:grpSp>
        <p:nvGrpSpPr>
          <p:cNvPr id="28" name="グループ化 27"/>
          <p:cNvGrpSpPr/>
          <p:nvPr/>
        </p:nvGrpSpPr>
        <p:grpSpPr>
          <a:xfrm>
            <a:off x="6126480" y="1842134"/>
            <a:ext cx="4572000" cy="3940480"/>
            <a:chOff x="0" y="0"/>
            <a:chExt cx="4572000" cy="3619500"/>
          </a:xfrm>
        </p:grpSpPr>
        <p:graphicFrame>
          <p:nvGraphicFramePr>
            <p:cNvPr id="29" name="グラフ 28"/>
            <p:cNvGraphicFramePr/>
            <p:nvPr/>
          </p:nvGraphicFramePr>
          <p:xfrm>
            <a:off x="0" y="0"/>
            <a:ext cx="4572000" cy="3619500"/>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a:off x="295275" y="2600325"/>
              <a:ext cx="4095750" cy="0"/>
            </a:xfrm>
            <a:prstGeom prst="line">
              <a:avLst/>
            </a:prstGeom>
            <a:noFill/>
            <a:ln w="25400" cap="flat" cmpd="sng" algn="ctr">
              <a:solidFill>
                <a:sysClr val="windowText" lastClr="000000"/>
              </a:solidFill>
              <a:prstDash val="solid"/>
              <a:miter lim="800000"/>
            </a:ln>
            <a:effectLst/>
          </p:spPr>
        </p:cxnSp>
      </p:grpSp>
      <p:grpSp>
        <p:nvGrpSpPr>
          <p:cNvPr id="31" name="グループ化 30"/>
          <p:cNvGrpSpPr/>
          <p:nvPr/>
        </p:nvGrpSpPr>
        <p:grpSpPr>
          <a:xfrm>
            <a:off x="1373505" y="1842134"/>
            <a:ext cx="4572000" cy="3940480"/>
            <a:chOff x="0" y="0"/>
            <a:chExt cx="4572000" cy="3638550"/>
          </a:xfrm>
        </p:grpSpPr>
        <p:graphicFrame>
          <p:nvGraphicFramePr>
            <p:cNvPr id="32" name="グラフ 31"/>
            <p:cNvGraphicFramePr/>
            <p:nvPr/>
          </p:nvGraphicFramePr>
          <p:xfrm>
            <a:off x="0" y="0"/>
            <a:ext cx="4572000" cy="3638550"/>
          </p:xfrm>
          <a:graphic>
            <a:graphicData uri="http://schemas.openxmlformats.org/drawingml/2006/chart">
              <c:chart xmlns:c="http://schemas.openxmlformats.org/drawingml/2006/chart" xmlns:r="http://schemas.openxmlformats.org/officeDocument/2006/relationships" r:id="rId3"/>
            </a:graphicData>
          </a:graphic>
        </p:graphicFrame>
        <p:cxnSp>
          <p:nvCxnSpPr>
            <p:cNvPr id="33" name="直線コネクタ 32"/>
            <p:cNvCxnSpPr/>
            <p:nvPr/>
          </p:nvCxnSpPr>
          <p:spPr>
            <a:xfrm>
              <a:off x="390525" y="704906"/>
              <a:ext cx="4095750" cy="0"/>
            </a:xfrm>
            <a:prstGeom prst="line">
              <a:avLst/>
            </a:prstGeom>
            <a:noFill/>
            <a:ln w="25400" cap="flat" cmpd="sng" algn="ctr">
              <a:solidFill>
                <a:sysClr val="windowText" lastClr="000000"/>
              </a:solidFill>
              <a:prstDash val="solid"/>
              <a:miter lim="800000"/>
            </a:ln>
            <a:effectLst/>
          </p:spPr>
        </p:cxnSp>
      </p:grpSp>
      <p:sp>
        <p:nvSpPr>
          <p:cNvPr id="4" name="スライド番号プレースホルダー 3"/>
          <p:cNvSpPr>
            <a:spLocks noGrp="1"/>
          </p:cNvSpPr>
          <p:nvPr>
            <p:ph type="sldNum" sz="quarter" idx="12"/>
          </p:nvPr>
        </p:nvSpPr>
        <p:spPr/>
        <p:txBody>
          <a:bodyPr/>
          <a:lstStyle/>
          <a:p>
            <a:fld id="{AF1D39D9-E74C-4D2A-927B-25B3068A2067}" type="slidenum">
              <a:rPr kumimoji="1" lang="ja-JP" altLang="en-US" smtClean="0"/>
              <a:t>22</a:t>
            </a:fld>
            <a:endParaRPr kumimoji="1" lang="ja-JP" altLang="en-US"/>
          </a:p>
        </p:txBody>
      </p:sp>
      <p:sp>
        <p:nvSpPr>
          <p:cNvPr id="12" name="タイトル 1"/>
          <p:cNvSpPr>
            <a:spLocks noGrp="1"/>
          </p:cNvSpPr>
          <p:nvPr/>
        </p:nvSpPr>
        <p:spPr>
          <a:xfrm>
            <a:off x="54777" y="124728"/>
            <a:ext cx="6674635" cy="417823"/>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２</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令和</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2</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年における自殺者増加の状況推移</a:t>
            </a:r>
          </a:p>
        </p:txBody>
      </p:sp>
      <p:sp>
        <p:nvSpPr>
          <p:cNvPr id="6" name="テキスト ボックス 5">
            <a:extLst>
              <a:ext uri="{FF2B5EF4-FFF2-40B4-BE49-F238E27FC236}">
                <a16:creationId xmlns:a16="http://schemas.microsoft.com/office/drawing/2014/main" id="{4FD44BBC-CBF6-4F6A-AACB-0FA12E5F8774}"/>
              </a:ext>
            </a:extLst>
          </p:cNvPr>
          <p:cNvSpPr txBox="1"/>
          <p:nvPr/>
        </p:nvSpPr>
        <p:spPr>
          <a:xfrm>
            <a:off x="8066347" y="3052702"/>
            <a:ext cx="806565" cy="261610"/>
          </a:xfrm>
          <a:prstGeom prst="rect">
            <a:avLst/>
          </a:prstGeom>
          <a:solidFill>
            <a:schemeClr val="bg1"/>
          </a:solidFill>
          <a:ln>
            <a:solidFill>
              <a:schemeClr val="tx1"/>
            </a:solidFill>
          </a:ln>
        </p:spPr>
        <p:txBody>
          <a:bodyPr wrap="square" rtlCol="0">
            <a:spAutoFit/>
          </a:bodyPr>
          <a:lstStyle/>
          <a:p>
            <a:r>
              <a:rPr kumimoji="1" lang="ja-JP" altLang="en-US" sz="1100" dirty="0"/>
              <a:t>健康問題</a:t>
            </a:r>
          </a:p>
        </p:txBody>
      </p:sp>
      <p:sp>
        <p:nvSpPr>
          <p:cNvPr id="14" name="テキスト ボックス 13">
            <a:extLst>
              <a:ext uri="{FF2B5EF4-FFF2-40B4-BE49-F238E27FC236}">
                <a16:creationId xmlns:a16="http://schemas.microsoft.com/office/drawing/2014/main" id="{6F0D7760-604F-4B1B-B13F-E6DEEBDCE8A2}"/>
              </a:ext>
            </a:extLst>
          </p:cNvPr>
          <p:cNvSpPr txBox="1"/>
          <p:nvPr/>
        </p:nvSpPr>
        <p:spPr>
          <a:xfrm>
            <a:off x="8090681" y="4281996"/>
            <a:ext cx="806565" cy="261610"/>
          </a:xfrm>
          <a:prstGeom prst="rect">
            <a:avLst/>
          </a:prstGeom>
          <a:solidFill>
            <a:schemeClr val="bg1"/>
          </a:solidFill>
          <a:ln>
            <a:solidFill>
              <a:schemeClr val="tx1"/>
            </a:solidFill>
          </a:ln>
        </p:spPr>
        <p:txBody>
          <a:bodyPr wrap="square" rtlCol="0">
            <a:spAutoFit/>
          </a:bodyPr>
          <a:lstStyle/>
          <a:p>
            <a:r>
              <a:rPr kumimoji="1" lang="ja-JP" altLang="en-US" sz="1100" dirty="0"/>
              <a:t>家庭問題</a:t>
            </a:r>
          </a:p>
        </p:txBody>
      </p:sp>
      <p:sp>
        <p:nvSpPr>
          <p:cNvPr id="15" name="テキスト ボックス 14">
            <a:extLst>
              <a:ext uri="{FF2B5EF4-FFF2-40B4-BE49-F238E27FC236}">
                <a16:creationId xmlns:a16="http://schemas.microsoft.com/office/drawing/2014/main" id="{7894200C-274E-45ED-9505-6103A675E3D0}"/>
              </a:ext>
            </a:extLst>
          </p:cNvPr>
          <p:cNvSpPr txBox="1"/>
          <p:nvPr/>
        </p:nvSpPr>
        <p:spPr>
          <a:xfrm>
            <a:off x="6729412" y="5747024"/>
            <a:ext cx="4254217" cy="461665"/>
          </a:xfrm>
          <a:prstGeom prst="rect">
            <a:avLst/>
          </a:prstGeom>
          <a:noFill/>
          <a:ln>
            <a:noFill/>
          </a:ln>
        </p:spPr>
        <p:txBody>
          <a:bodyPr wrap="square" rtlCol="0">
            <a:spAutoFit/>
          </a:bodyPr>
          <a:lstStyle/>
          <a:p>
            <a:r>
              <a:rPr kumimoji="1" lang="ja-JP" altLang="en-US" sz="1200" dirty="0"/>
              <a:t>出典：自殺統計原票データの特別集計・発見日住</a:t>
            </a:r>
            <a:r>
              <a:rPr kumimoji="1" lang="ja-JP" altLang="en-US" sz="1200" dirty="0" smtClean="0"/>
              <a:t>居地</a:t>
            </a:r>
            <a:endParaRPr kumimoji="1" lang="en-US" altLang="ja-JP" sz="1200" dirty="0" smtClean="0"/>
          </a:p>
          <a:p>
            <a:r>
              <a:rPr kumimoji="1" lang="ja-JP" altLang="en-US" sz="1200" dirty="0" smtClean="0"/>
              <a:t>　　　（</a:t>
            </a:r>
            <a:r>
              <a:rPr kumimoji="1" lang="ja-JP" altLang="en-US" sz="1200" dirty="0"/>
              <a:t>厚生労働省</a:t>
            </a:r>
            <a:r>
              <a:rPr kumimoji="1" lang="ja-JP" altLang="en-US" sz="1200" dirty="0" smtClean="0"/>
              <a:t>提供データから大阪府が作成）</a:t>
            </a:r>
            <a:endParaRPr kumimoji="1" lang="ja-JP" altLang="en-US" sz="1200" dirty="0"/>
          </a:p>
        </p:txBody>
      </p:sp>
      <p:sp>
        <p:nvSpPr>
          <p:cNvPr id="16" name="テキスト ボックス 15">
            <a:extLst>
              <a:ext uri="{FF2B5EF4-FFF2-40B4-BE49-F238E27FC236}">
                <a16:creationId xmlns:a16="http://schemas.microsoft.com/office/drawing/2014/main" id="{7894200C-274E-45ED-9505-6103A675E3D0}"/>
              </a:ext>
            </a:extLst>
          </p:cNvPr>
          <p:cNvSpPr txBox="1"/>
          <p:nvPr/>
        </p:nvSpPr>
        <p:spPr>
          <a:xfrm>
            <a:off x="1576372" y="5817249"/>
            <a:ext cx="4254217" cy="276999"/>
          </a:xfrm>
          <a:prstGeom prst="rect">
            <a:avLst/>
          </a:prstGeom>
          <a:noFill/>
          <a:ln>
            <a:noFill/>
          </a:ln>
        </p:spPr>
        <p:txBody>
          <a:bodyPr wrap="square" rtlCol="0">
            <a:spAutoFit/>
          </a:bodyPr>
          <a:lstStyle/>
          <a:p>
            <a:r>
              <a:rPr kumimoji="1" lang="ja-JP" altLang="en-US" sz="1200" dirty="0"/>
              <a:t>出典</a:t>
            </a:r>
            <a:r>
              <a:rPr kumimoji="1" lang="ja-JP" altLang="en-US" sz="1200" dirty="0" smtClean="0"/>
              <a:t>：令和</a:t>
            </a:r>
            <a:r>
              <a:rPr kumimoji="1" lang="en-US" altLang="ja-JP" sz="1200" dirty="0" smtClean="0"/>
              <a:t>3</a:t>
            </a:r>
            <a:r>
              <a:rPr kumimoji="1" lang="ja-JP" altLang="en-US" sz="1200" dirty="0" smtClean="0"/>
              <a:t>年度版自殺対策白書　第</a:t>
            </a:r>
            <a:r>
              <a:rPr kumimoji="1" lang="en-US" altLang="ja-JP" sz="1200" dirty="0" smtClean="0"/>
              <a:t>2‐3‐11</a:t>
            </a:r>
            <a:r>
              <a:rPr kumimoji="1" lang="ja-JP" altLang="en-US" sz="1200" dirty="0" smtClean="0"/>
              <a:t>図　　</a:t>
            </a:r>
            <a:endParaRPr kumimoji="1" lang="ja-JP" altLang="en-US" sz="1200" dirty="0"/>
          </a:p>
        </p:txBody>
      </p:sp>
    </p:spTree>
    <p:extLst>
      <p:ext uri="{BB962C8B-B14F-4D97-AF65-F5344CB8AC3E}">
        <p14:creationId xmlns:p14="http://schemas.microsoft.com/office/powerpoint/2010/main" val="2716782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542551"/>
            <a:ext cx="10515600" cy="1325563"/>
          </a:xfrm>
        </p:spPr>
        <p:txBody>
          <a:bodyPr>
            <a:normAutofit/>
          </a:bodyPr>
          <a:lstStyle/>
          <a:p>
            <a:r>
              <a:rPr lang="ja-JP" altLang="en-US" sz="4000" dirty="0"/>
              <a:t>原因・動機別に見た全国と大阪の令和２年自殺者数と過去５年平均の増減比較（女性）</a:t>
            </a:r>
            <a:endParaRPr kumimoji="1" lang="ja-JP" altLang="en-US" sz="4000" dirty="0"/>
          </a:p>
        </p:txBody>
      </p:sp>
      <p:sp>
        <p:nvSpPr>
          <p:cNvPr id="3" name="コンテンツ プレースホルダー 2"/>
          <p:cNvSpPr>
            <a:spLocks noGrp="1"/>
          </p:cNvSpPr>
          <p:nvPr>
            <p:ph idx="1"/>
          </p:nvPr>
        </p:nvSpPr>
        <p:spPr>
          <a:xfrm>
            <a:off x="1066800" y="6284311"/>
            <a:ext cx="10058400" cy="472846"/>
          </a:xfrm>
        </p:spPr>
        <p:txBody>
          <a:bodyPr anchor="ctr">
            <a:normAutofit fontScale="92500"/>
          </a:bodyPr>
          <a:lstStyle/>
          <a:p>
            <a:r>
              <a:rPr kumimoji="1" lang="ja-JP" altLang="en-US" dirty="0"/>
              <a:t>全国は「健康問題」を除いて増加　大阪は「不詳」を除いて増加</a:t>
            </a:r>
          </a:p>
        </p:txBody>
      </p:sp>
      <p:grpSp>
        <p:nvGrpSpPr>
          <p:cNvPr id="10" name="グループ化 9"/>
          <p:cNvGrpSpPr/>
          <p:nvPr/>
        </p:nvGrpSpPr>
        <p:grpSpPr>
          <a:xfrm>
            <a:off x="1322231" y="1853271"/>
            <a:ext cx="4572000" cy="3929343"/>
            <a:chOff x="0" y="0"/>
            <a:chExt cx="4572000" cy="3629025"/>
          </a:xfrm>
        </p:grpSpPr>
        <p:graphicFrame>
          <p:nvGraphicFramePr>
            <p:cNvPr id="11" name="グラフ 10"/>
            <p:cNvGraphicFramePr/>
            <p:nvPr/>
          </p:nvGraphicFramePr>
          <p:xfrm>
            <a:off x="0" y="0"/>
            <a:ext cx="4572000" cy="3629025"/>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直線コネクタ 11"/>
            <p:cNvCxnSpPr/>
            <p:nvPr/>
          </p:nvCxnSpPr>
          <p:spPr>
            <a:xfrm>
              <a:off x="333375" y="2837701"/>
              <a:ext cx="4095750" cy="0"/>
            </a:xfrm>
            <a:prstGeom prst="line">
              <a:avLst/>
            </a:prstGeom>
            <a:noFill/>
            <a:ln w="25400" cap="flat" cmpd="sng" algn="ctr">
              <a:solidFill>
                <a:sysClr val="windowText" lastClr="000000"/>
              </a:solidFill>
              <a:prstDash val="solid"/>
              <a:miter lim="800000"/>
            </a:ln>
            <a:effectLst/>
          </p:spPr>
        </p:cxnSp>
      </p:grpSp>
      <p:grpSp>
        <p:nvGrpSpPr>
          <p:cNvPr id="13" name="グループ化 12"/>
          <p:cNvGrpSpPr/>
          <p:nvPr/>
        </p:nvGrpSpPr>
        <p:grpSpPr>
          <a:xfrm>
            <a:off x="6126480" y="1853271"/>
            <a:ext cx="4572000" cy="3929343"/>
            <a:chOff x="0" y="0"/>
            <a:chExt cx="4572000" cy="3629025"/>
          </a:xfrm>
        </p:grpSpPr>
        <p:graphicFrame>
          <p:nvGraphicFramePr>
            <p:cNvPr id="14" name="グラフ 13"/>
            <p:cNvGraphicFramePr/>
            <p:nvPr/>
          </p:nvGraphicFramePr>
          <p:xfrm>
            <a:off x="0" y="0"/>
            <a:ext cx="4572000" cy="3629025"/>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直線コネクタ 14"/>
            <p:cNvCxnSpPr/>
            <p:nvPr/>
          </p:nvCxnSpPr>
          <p:spPr>
            <a:xfrm>
              <a:off x="310797" y="2870229"/>
              <a:ext cx="4095750" cy="0"/>
            </a:xfrm>
            <a:prstGeom prst="line">
              <a:avLst/>
            </a:prstGeom>
            <a:noFill/>
            <a:ln w="25400" cap="flat" cmpd="sng" algn="ctr">
              <a:solidFill>
                <a:sysClr val="windowText" lastClr="000000"/>
              </a:solidFill>
              <a:prstDash val="solid"/>
              <a:miter lim="800000"/>
            </a:ln>
            <a:effectLst/>
          </p:spPr>
        </p:cxnSp>
      </p:grpSp>
      <p:sp>
        <p:nvSpPr>
          <p:cNvPr id="4" name="スライド番号プレースホルダー 3"/>
          <p:cNvSpPr>
            <a:spLocks noGrp="1"/>
          </p:cNvSpPr>
          <p:nvPr>
            <p:ph type="sldNum" sz="quarter" idx="12"/>
          </p:nvPr>
        </p:nvSpPr>
        <p:spPr/>
        <p:txBody>
          <a:bodyPr/>
          <a:lstStyle/>
          <a:p>
            <a:fld id="{AF1D39D9-E74C-4D2A-927B-25B3068A2067}" type="slidenum">
              <a:rPr kumimoji="1" lang="ja-JP" altLang="en-US" smtClean="0"/>
              <a:t>23</a:t>
            </a:fld>
            <a:endParaRPr kumimoji="1" lang="ja-JP" altLang="en-US"/>
          </a:p>
        </p:txBody>
      </p:sp>
      <p:sp>
        <p:nvSpPr>
          <p:cNvPr id="17" name="タイトル 1"/>
          <p:cNvSpPr>
            <a:spLocks noGrp="1"/>
          </p:cNvSpPr>
          <p:nvPr/>
        </p:nvSpPr>
        <p:spPr>
          <a:xfrm>
            <a:off x="54777" y="124728"/>
            <a:ext cx="6674635" cy="417823"/>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２</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令和</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2</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年における自殺者増加の状況推移</a:t>
            </a:r>
          </a:p>
        </p:txBody>
      </p:sp>
      <p:sp>
        <p:nvSpPr>
          <p:cNvPr id="18" name="テキスト ボックス 17">
            <a:extLst>
              <a:ext uri="{FF2B5EF4-FFF2-40B4-BE49-F238E27FC236}">
                <a16:creationId xmlns:a16="http://schemas.microsoft.com/office/drawing/2014/main" id="{180C1523-CC70-48FF-A71C-AB713F4736AF}"/>
              </a:ext>
            </a:extLst>
          </p:cNvPr>
          <p:cNvSpPr txBox="1"/>
          <p:nvPr/>
        </p:nvSpPr>
        <p:spPr>
          <a:xfrm>
            <a:off x="9361463" y="4225192"/>
            <a:ext cx="806565" cy="261610"/>
          </a:xfrm>
          <a:prstGeom prst="rect">
            <a:avLst/>
          </a:prstGeom>
          <a:noFill/>
          <a:ln>
            <a:noFill/>
          </a:ln>
        </p:spPr>
        <p:txBody>
          <a:bodyPr wrap="square" rtlCol="0">
            <a:spAutoFit/>
          </a:bodyPr>
          <a:lstStyle/>
          <a:p>
            <a:r>
              <a:rPr kumimoji="1" lang="ja-JP" altLang="en-US" sz="1100" dirty="0"/>
              <a:t>健康問題</a:t>
            </a:r>
          </a:p>
        </p:txBody>
      </p:sp>
      <p:sp>
        <p:nvSpPr>
          <p:cNvPr id="19" name="テキスト ボックス 18">
            <a:extLst>
              <a:ext uri="{FF2B5EF4-FFF2-40B4-BE49-F238E27FC236}">
                <a16:creationId xmlns:a16="http://schemas.microsoft.com/office/drawing/2014/main" id="{AA169B5E-B821-42C4-8AD4-CA7351365AF3}"/>
              </a:ext>
            </a:extLst>
          </p:cNvPr>
          <p:cNvSpPr txBox="1"/>
          <p:nvPr/>
        </p:nvSpPr>
        <p:spPr>
          <a:xfrm>
            <a:off x="9361462" y="4695946"/>
            <a:ext cx="806565" cy="261610"/>
          </a:xfrm>
          <a:prstGeom prst="rect">
            <a:avLst/>
          </a:prstGeom>
          <a:noFill/>
          <a:ln>
            <a:noFill/>
          </a:ln>
        </p:spPr>
        <p:txBody>
          <a:bodyPr wrap="square" rtlCol="0">
            <a:spAutoFit/>
          </a:bodyPr>
          <a:lstStyle/>
          <a:p>
            <a:r>
              <a:rPr kumimoji="1" lang="ja-JP" altLang="en-US" sz="1100" dirty="0"/>
              <a:t>家庭問題</a:t>
            </a:r>
          </a:p>
        </p:txBody>
      </p:sp>
      <p:cxnSp>
        <p:nvCxnSpPr>
          <p:cNvPr id="6" name="直線コネクタ 5"/>
          <p:cNvCxnSpPr/>
          <p:nvPr/>
        </p:nvCxnSpPr>
        <p:spPr>
          <a:xfrm flipH="1">
            <a:off x="9258375" y="4343951"/>
            <a:ext cx="206174" cy="24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9228968" y="4826751"/>
            <a:ext cx="206174" cy="24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7894200C-274E-45ED-9505-6103A675E3D0}"/>
              </a:ext>
            </a:extLst>
          </p:cNvPr>
          <p:cNvSpPr txBox="1"/>
          <p:nvPr/>
        </p:nvSpPr>
        <p:spPr>
          <a:xfrm>
            <a:off x="1576372" y="5817249"/>
            <a:ext cx="4254217" cy="276999"/>
          </a:xfrm>
          <a:prstGeom prst="rect">
            <a:avLst/>
          </a:prstGeom>
          <a:noFill/>
          <a:ln>
            <a:noFill/>
          </a:ln>
        </p:spPr>
        <p:txBody>
          <a:bodyPr wrap="square" rtlCol="0">
            <a:spAutoFit/>
          </a:bodyPr>
          <a:lstStyle/>
          <a:p>
            <a:r>
              <a:rPr kumimoji="1" lang="ja-JP" altLang="en-US" sz="1200" dirty="0"/>
              <a:t>出典</a:t>
            </a:r>
            <a:r>
              <a:rPr kumimoji="1" lang="ja-JP" altLang="en-US" sz="1200" dirty="0" smtClean="0"/>
              <a:t>：令和</a:t>
            </a:r>
            <a:r>
              <a:rPr kumimoji="1" lang="en-US" altLang="ja-JP" sz="1200" dirty="0" smtClean="0"/>
              <a:t>3</a:t>
            </a:r>
            <a:r>
              <a:rPr kumimoji="1" lang="ja-JP" altLang="en-US" sz="1200" dirty="0" smtClean="0"/>
              <a:t>年度版自殺対策白書　第</a:t>
            </a:r>
            <a:r>
              <a:rPr kumimoji="1" lang="en-US" altLang="ja-JP" sz="1200" dirty="0" smtClean="0"/>
              <a:t>2‐3‐17</a:t>
            </a:r>
            <a:r>
              <a:rPr kumimoji="1" lang="ja-JP" altLang="en-US" sz="1200" dirty="0" smtClean="0"/>
              <a:t>図　　</a:t>
            </a:r>
            <a:endParaRPr kumimoji="1" lang="ja-JP" altLang="en-US" sz="1200" dirty="0"/>
          </a:p>
        </p:txBody>
      </p:sp>
      <p:sp>
        <p:nvSpPr>
          <p:cNvPr id="23" name="テキスト ボックス 22">
            <a:extLst>
              <a:ext uri="{FF2B5EF4-FFF2-40B4-BE49-F238E27FC236}">
                <a16:creationId xmlns:a16="http://schemas.microsoft.com/office/drawing/2014/main" id="{7894200C-274E-45ED-9505-6103A675E3D0}"/>
              </a:ext>
            </a:extLst>
          </p:cNvPr>
          <p:cNvSpPr txBox="1"/>
          <p:nvPr/>
        </p:nvSpPr>
        <p:spPr>
          <a:xfrm>
            <a:off x="6729412" y="5802630"/>
            <a:ext cx="4254217" cy="461665"/>
          </a:xfrm>
          <a:prstGeom prst="rect">
            <a:avLst/>
          </a:prstGeom>
          <a:noFill/>
          <a:ln>
            <a:noFill/>
          </a:ln>
        </p:spPr>
        <p:txBody>
          <a:bodyPr wrap="square" rtlCol="0">
            <a:spAutoFit/>
          </a:bodyPr>
          <a:lstStyle/>
          <a:p>
            <a:r>
              <a:rPr kumimoji="1" lang="ja-JP" altLang="en-US" sz="1200" dirty="0"/>
              <a:t>出典：自殺統計原票データの特別集計・発見日住</a:t>
            </a:r>
            <a:r>
              <a:rPr kumimoji="1" lang="ja-JP" altLang="en-US" sz="1200" dirty="0" smtClean="0"/>
              <a:t>居地</a:t>
            </a:r>
            <a:endParaRPr kumimoji="1" lang="en-US" altLang="ja-JP" sz="1200" dirty="0" smtClean="0"/>
          </a:p>
          <a:p>
            <a:r>
              <a:rPr kumimoji="1" lang="ja-JP" altLang="en-US" sz="1200" dirty="0" smtClean="0"/>
              <a:t>　　　（</a:t>
            </a:r>
            <a:r>
              <a:rPr kumimoji="1" lang="ja-JP" altLang="en-US" sz="1200" dirty="0"/>
              <a:t>厚生労働省</a:t>
            </a:r>
            <a:r>
              <a:rPr kumimoji="1" lang="ja-JP" altLang="en-US" sz="1200" dirty="0" smtClean="0"/>
              <a:t>提供データから大阪府が作成）</a:t>
            </a:r>
            <a:endParaRPr kumimoji="1" lang="ja-JP" altLang="en-US" sz="1200" dirty="0"/>
          </a:p>
        </p:txBody>
      </p:sp>
    </p:spTree>
    <p:extLst>
      <p:ext uri="{BB962C8B-B14F-4D97-AF65-F5344CB8AC3E}">
        <p14:creationId xmlns:p14="http://schemas.microsoft.com/office/powerpoint/2010/main" val="378760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731" y="579362"/>
            <a:ext cx="10515600" cy="1325563"/>
          </a:xfrm>
        </p:spPr>
        <p:txBody>
          <a:bodyPr>
            <a:normAutofit/>
          </a:bodyPr>
          <a:lstStyle/>
          <a:p>
            <a:r>
              <a:rPr kumimoji="1" lang="ja-JP" altLang="en-US" sz="4000" dirty="0"/>
              <a:t>健康問題を原因・動機とする令和２年自殺者数と過去５年平均の増減比較（大阪府）</a:t>
            </a:r>
          </a:p>
        </p:txBody>
      </p:sp>
      <p:sp>
        <p:nvSpPr>
          <p:cNvPr id="3" name="コンテンツ プレースホルダー 2"/>
          <p:cNvSpPr>
            <a:spLocks noGrp="1"/>
          </p:cNvSpPr>
          <p:nvPr>
            <p:ph idx="1"/>
          </p:nvPr>
        </p:nvSpPr>
        <p:spPr>
          <a:xfrm>
            <a:off x="5893502" y="1730146"/>
            <a:ext cx="6263602" cy="2094879"/>
          </a:xfrm>
        </p:spPr>
        <p:txBody>
          <a:bodyPr anchor="ctr">
            <a:noAutofit/>
          </a:bodyPr>
          <a:lstStyle/>
          <a:p>
            <a:pPr marL="0" indent="0">
              <a:buNone/>
            </a:pPr>
            <a:r>
              <a:rPr lang="ja-JP" altLang="en-US" sz="1800" dirty="0">
                <a:latin typeface="+mn-ea"/>
              </a:rPr>
              <a:t>〇女性のほうが男性より増加が大きく、</a:t>
            </a:r>
            <a:r>
              <a:rPr kumimoji="1" lang="ja-JP" altLang="en-US" sz="1800" dirty="0">
                <a:latin typeface="+mn-ea"/>
              </a:rPr>
              <a:t>男女ともに「うつ　</a:t>
            </a:r>
            <a:endParaRPr kumimoji="1" lang="en-US" altLang="ja-JP" sz="1800" dirty="0">
              <a:latin typeface="+mn-ea"/>
            </a:endParaRPr>
          </a:p>
          <a:p>
            <a:pPr marL="0" indent="0">
              <a:buNone/>
            </a:pPr>
            <a:r>
              <a:rPr kumimoji="1" lang="ja-JP" altLang="en-US" sz="1800" dirty="0">
                <a:latin typeface="+mn-ea"/>
              </a:rPr>
              <a:t>病」の増加が最多。</a:t>
            </a:r>
            <a:endParaRPr kumimoji="1" lang="en-US" altLang="ja-JP" sz="1800" dirty="0">
              <a:latin typeface="+mn-ea"/>
            </a:endParaRPr>
          </a:p>
          <a:p>
            <a:pPr marL="0" indent="0">
              <a:buNone/>
            </a:pPr>
            <a:r>
              <a:rPr lang="ja-JP" altLang="en-US" sz="1800" dirty="0">
                <a:latin typeface="+mn-ea"/>
              </a:rPr>
              <a:t>〇</a:t>
            </a:r>
            <a:r>
              <a:rPr kumimoji="1" lang="ja-JP" altLang="en-US" sz="1800" dirty="0">
                <a:latin typeface="+mn-ea"/>
              </a:rPr>
              <a:t>男性は</a:t>
            </a:r>
            <a:r>
              <a:rPr kumimoji="1" lang="en-US" altLang="ja-JP" sz="1800" dirty="0">
                <a:latin typeface="+mn-ea"/>
              </a:rPr>
              <a:t>50</a:t>
            </a:r>
            <a:r>
              <a:rPr kumimoji="1" lang="ja-JP" altLang="en-US" sz="1800" dirty="0">
                <a:latin typeface="+mn-ea"/>
              </a:rPr>
              <a:t>歳代以上で増加が大きく、</a:t>
            </a:r>
            <a:r>
              <a:rPr kumimoji="1" lang="en-US" altLang="ja-JP" sz="1800" dirty="0">
                <a:latin typeface="+mn-ea"/>
              </a:rPr>
              <a:t>70</a:t>
            </a:r>
            <a:r>
              <a:rPr kumimoji="1" lang="ja-JP" altLang="en-US" sz="1800" dirty="0">
                <a:latin typeface="+mn-ea"/>
              </a:rPr>
              <a:t>歳代以上では「うつ病」よりも「身体の病気」が多い。</a:t>
            </a:r>
            <a:endParaRPr kumimoji="1" lang="en-US" altLang="ja-JP" sz="1800" dirty="0">
              <a:latin typeface="+mn-ea"/>
            </a:endParaRPr>
          </a:p>
          <a:p>
            <a:pPr marL="0" indent="0">
              <a:buNone/>
            </a:pPr>
            <a:r>
              <a:rPr kumimoji="1" lang="ja-JP" altLang="en-US" sz="1800" dirty="0">
                <a:latin typeface="+mn-ea"/>
              </a:rPr>
              <a:t>〇女性は</a:t>
            </a:r>
            <a:r>
              <a:rPr kumimoji="1" lang="en-US" altLang="ja-JP" sz="1800" dirty="0">
                <a:latin typeface="+mn-ea"/>
              </a:rPr>
              <a:t>20</a:t>
            </a:r>
            <a:r>
              <a:rPr kumimoji="1" lang="ja-JP" altLang="en-US" sz="1800" dirty="0">
                <a:latin typeface="+mn-ea"/>
              </a:rPr>
              <a:t>歳代・</a:t>
            </a:r>
            <a:r>
              <a:rPr kumimoji="1" lang="en-US" altLang="ja-JP" sz="1800" dirty="0">
                <a:latin typeface="+mn-ea"/>
              </a:rPr>
              <a:t>50</a:t>
            </a:r>
            <a:r>
              <a:rPr kumimoji="1" lang="ja-JP" altLang="en-US" sz="1800" dirty="0">
                <a:latin typeface="+mn-ea"/>
              </a:rPr>
              <a:t>歳代・</a:t>
            </a:r>
            <a:r>
              <a:rPr kumimoji="1" lang="en-US" altLang="ja-JP" sz="1800" dirty="0">
                <a:latin typeface="+mn-ea"/>
              </a:rPr>
              <a:t>70</a:t>
            </a:r>
            <a:r>
              <a:rPr kumimoji="1" lang="ja-JP" altLang="en-US" sz="1800" dirty="0">
                <a:latin typeface="+mn-ea"/>
              </a:rPr>
              <a:t>歳代以上の増加が大きく、男性と異なり、高齢者では「うつ病」が多い。</a:t>
            </a:r>
            <a:endParaRPr kumimoji="1" lang="en-US" altLang="ja-JP" sz="1800" dirty="0">
              <a:latin typeface="+mn-ea"/>
            </a:endParaRPr>
          </a:p>
        </p:txBody>
      </p:sp>
      <p:sp>
        <p:nvSpPr>
          <p:cNvPr id="4" name="スライド番号プレースホルダー 3"/>
          <p:cNvSpPr>
            <a:spLocks noGrp="1"/>
          </p:cNvSpPr>
          <p:nvPr>
            <p:ph type="sldNum" sz="quarter" idx="12"/>
          </p:nvPr>
        </p:nvSpPr>
        <p:spPr/>
        <p:txBody>
          <a:bodyPr/>
          <a:lstStyle/>
          <a:p>
            <a:fld id="{AF1D39D9-E74C-4D2A-927B-25B3068A2067}" type="slidenum">
              <a:rPr kumimoji="1" lang="ja-JP" altLang="en-US" smtClean="0"/>
              <a:t>24</a:t>
            </a:fld>
            <a:endParaRPr kumimoji="1" lang="ja-JP" altLang="en-US"/>
          </a:p>
        </p:txBody>
      </p:sp>
      <p:sp>
        <p:nvSpPr>
          <p:cNvPr id="37" name="タイトル 1"/>
          <p:cNvSpPr>
            <a:spLocks noGrp="1"/>
          </p:cNvSpPr>
          <p:nvPr/>
        </p:nvSpPr>
        <p:spPr>
          <a:xfrm>
            <a:off x="54777" y="124728"/>
            <a:ext cx="6674635" cy="417823"/>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２</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令和</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2</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年における自殺者増加の状況推移</a:t>
            </a:r>
          </a:p>
        </p:txBody>
      </p:sp>
      <p:sp>
        <p:nvSpPr>
          <p:cNvPr id="38" name="テキスト ボックス 37">
            <a:extLst>
              <a:ext uri="{FF2B5EF4-FFF2-40B4-BE49-F238E27FC236}">
                <a16:creationId xmlns:a16="http://schemas.microsoft.com/office/drawing/2014/main" id="{965E6CA2-0AC1-4D8E-A3A3-3CA39ABB233D}"/>
              </a:ext>
            </a:extLst>
          </p:cNvPr>
          <p:cNvSpPr txBox="1"/>
          <p:nvPr/>
        </p:nvSpPr>
        <p:spPr>
          <a:xfrm>
            <a:off x="2602545" y="2734170"/>
            <a:ext cx="806565" cy="261610"/>
          </a:xfrm>
          <a:prstGeom prst="rect">
            <a:avLst/>
          </a:prstGeom>
          <a:noFill/>
          <a:ln>
            <a:noFill/>
          </a:ln>
        </p:spPr>
        <p:txBody>
          <a:bodyPr wrap="square" rtlCol="0">
            <a:spAutoFit/>
          </a:bodyPr>
          <a:lstStyle/>
          <a:p>
            <a:r>
              <a:rPr kumimoji="1" lang="ja-JP" altLang="en-US" sz="1100" dirty="0"/>
              <a:t>うつ病</a:t>
            </a:r>
          </a:p>
        </p:txBody>
      </p:sp>
      <p:sp>
        <p:nvSpPr>
          <p:cNvPr id="39" name="テキスト ボックス 38">
            <a:extLst>
              <a:ext uri="{FF2B5EF4-FFF2-40B4-BE49-F238E27FC236}">
                <a16:creationId xmlns:a16="http://schemas.microsoft.com/office/drawing/2014/main" id="{C9C3AC4F-9603-45BC-8A2D-7210DA1A78C7}"/>
              </a:ext>
            </a:extLst>
          </p:cNvPr>
          <p:cNvSpPr txBox="1"/>
          <p:nvPr/>
        </p:nvSpPr>
        <p:spPr>
          <a:xfrm>
            <a:off x="2602544" y="3103575"/>
            <a:ext cx="956582" cy="261610"/>
          </a:xfrm>
          <a:prstGeom prst="rect">
            <a:avLst/>
          </a:prstGeom>
          <a:noFill/>
          <a:ln>
            <a:noFill/>
          </a:ln>
        </p:spPr>
        <p:txBody>
          <a:bodyPr wrap="square" rtlCol="0">
            <a:spAutoFit/>
          </a:bodyPr>
          <a:lstStyle/>
          <a:p>
            <a:r>
              <a:rPr kumimoji="1" lang="ja-JP" altLang="en-US" sz="1100" dirty="0"/>
              <a:t>身体の病気</a:t>
            </a:r>
          </a:p>
        </p:txBody>
      </p:sp>
      <p:cxnSp>
        <p:nvCxnSpPr>
          <p:cNvPr id="6" name="直線コネクタ 5">
            <a:extLst>
              <a:ext uri="{FF2B5EF4-FFF2-40B4-BE49-F238E27FC236}">
                <a16:creationId xmlns:a16="http://schemas.microsoft.com/office/drawing/2014/main" id="{867F81C6-DF6D-49EC-B280-6C05018A63B9}"/>
              </a:ext>
            </a:extLst>
          </p:cNvPr>
          <p:cNvCxnSpPr/>
          <p:nvPr/>
        </p:nvCxnSpPr>
        <p:spPr>
          <a:xfrm>
            <a:off x="3242603" y="2864975"/>
            <a:ext cx="528484" cy="130805"/>
          </a:xfrm>
          <a:prstGeom prst="line">
            <a:avLst/>
          </a:prstGeom>
        </p:spPr>
        <p:style>
          <a:lnRef idx="1">
            <a:schemeClr val="dk1"/>
          </a:lnRef>
          <a:fillRef idx="0">
            <a:schemeClr val="dk1"/>
          </a:fillRef>
          <a:effectRef idx="0">
            <a:schemeClr val="dk1"/>
          </a:effectRef>
          <a:fontRef idx="minor">
            <a:schemeClr val="tx1"/>
          </a:fontRef>
        </p:style>
      </p:cxnSp>
      <p:sp>
        <p:nvSpPr>
          <p:cNvPr id="52" name="テキスト ボックス 51">
            <a:extLst>
              <a:ext uri="{FF2B5EF4-FFF2-40B4-BE49-F238E27FC236}">
                <a16:creationId xmlns:a16="http://schemas.microsoft.com/office/drawing/2014/main" id="{12BAFCF8-B089-47C1-B4DF-3FE45D5591FD}"/>
              </a:ext>
            </a:extLst>
          </p:cNvPr>
          <p:cNvSpPr txBox="1"/>
          <p:nvPr/>
        </p:nvSpPr>
        <p:spPr>
          <a:xfrm>
            <a:off x="2677552" y="2194037"/>
            <a:ext cx="806565" cy="430887"/>
          </a:xfrm>
          <a:prstGeom prst="rect">
            <a:avLst/>
          </a:prstGeom>
          <a:noFill/>
          <a:ln>
            <a:noFill/>
          </a:ln>
        </p:spPr>
        <p:txBody>
          <a:bodyPr wrap="square" rtlCol="0">
            <a:spAutoFit/>
          </a:bodyPr>
          <a:lstStyle/>
          <a:p>
            <a:r>
              <a:rPr kumimoji="1" lang="ja-JP" altLang="en-US" sz="1100" dirty="0"/>
              <a:t>その他の精神疾患</a:t>
            </a:r>
          </a:p>
        </p:txBody>
      </p:sp>
      <p:cxnSp>
        <p:nvCxnSpPr>
          <p:cNvPr id="53" name="直線コネクタ 52">
            <a:extLst>
              <a:ext uri="{FF2B5EF4-FFF2-40B4-BE49-F238E27FC236}">
                <a16:creationId xmlns:a16="http://schemas.microsoft.com/office/drawing/2014/main" id="{6486181A-C34A-4C02-B62D-353490E0883D}"/>
              </a:ext>
            </a:extLst>
          </p:cNvPr>
          <p:cNvCxnSpPr>
            <a:cxnSpLocks/>
          </p:cNvCxnSpPr>
          <p:nvPr/>
        </p:nvCxnSpPr>
        <p:spPr>
          <a:xfrm flipV="1">
            <a:off x="2273508" y="2400232"/>
            <a:ext cx="411463" cy="223814"/>
          </a:xfrm>
          <a:prstGeom prst="line">
            <a:avLst/>
          </a:prstGeom>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3D63A138-CE32-4A1A-885C-04DFDDA6403D}"/>
              </a:ext>
            </a:extLst>
          </p:cNvPr>
          <p:cNvCxnSpPr>
            <a:cxnSpLocks/>
            <a:endCxn id="38" idx="1"/>
          </p:cNvCxnSpPr>
          <p:nvPr/>
        </p:nvCxnSpPr>
        <p:spPr>
          <a:xfrm flipV="1">
            <a:off x="2273508" y="2864975"/>
            <a:ext cx="329037" cy="149156"/>
          </a:xfrm>
          <a:prstGeom prst="line">
            <a:avLst/>
          </a:prstGeom>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4D63C695-184F-40AF-AE3B-81FE3D1184BC}"/>
              </a:ext>
            </a:extLst>
          </p:cNvPr>
          <p:cNvCxnSpPr>
            <a:cxnSpLocks/>
          </p:cNvCxnSpPr>
          <p:nvPr/>
        </p:nvCxnSpPr>
        <p:spPr>
          <a:xfrm>
            <a:off x="3409110" y="3212071"/>
            <a:ext cx="444119" cy="98288"/>
          </a:xfrm>
          <a:prstGeom prst="line">
            <a:avLst/>
          </a:prstGeom>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F97A03EC-EEFB-41E3-B5AC-C1C7D81F8569}"/>
              </a:ext>
            </a:extLst>
          </p:cNvPr>
          <p:cNvCxnSpPr>
            <a:cxnSpLocks/>
          </p:cNvCxnSpPr>
          <p:nvPr/>
        </p:nvCxnSpPr>
        <p:spPr>
          <a:xfrm flipV="1">
            <a:off x="2212407" y="3237214"/>
            <a:ext cx="528947" cy="77768"/>
          </a:xfrm>
          <a:prstGeom prst="line">
            <a:avLst/>
          </a:prstGeom>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BF864537-C3B7-4FBB-83DD-76441EE9E8D4}"/>
              </a:ext>
            </a:extLst>
          </p:cNvPr>
          <p:cNvCxnSpPr>
            <a:cxnSpLocks/>
          </p:cNvCxnSpPr>
          <p:nvPr/>
        </p:nvCxnSpPr>
        <p:spPr>
          <a:xfrm>
            <a:off x="3348287" y="2346998"/>
            <a:ext cx="487926" cy="81315"/>
          </a:xfrm>
          <a:prstGeom prst="line">
            <a:avLst/>
          </a:prstGeom>
        </p:spPr>
        <p:style>
          <a:lnRef idx="1">
            <a:schemeClr val="dk1"/>
          </a:lnRef>
          <a:fillRef idx="0">
            <a:schemeClr val="dk1"/>
          </a:fillRef>
          <a:effectRef idx="0">
            <a:schemeClr val="dk1"/>
          </a:effectRef>
          <a:fontRef idx="minor">
            <a:schemeClr val="tx1"/>
          </a:fontRef>
        </p:style>
      </p:cxnSp>
      <p:sp>
        <p:nvSpPr>
          <p:cNvPr id="59" name="テキスト ボックス 58">
            <a:extLst>
              <a:ext uri="{FF2B5EF4-FFF2-40B4-BE49-F238E27FC236}">
                <a16:creationId xmlns:a16="http://schemas.microsoft.com/office/drawing/2014/main" id="{7894200C-274E-45ED-9505-6103A675E3D0}"/>
              </a:ext>
            </a:extLst>
          </p:cNvPr>
          <p:cNvSpPr txBox="1"/>
          <p:nvPr/>
        </p:nvSpPr>
        <p:spPr>
          <a:xfrm>
            <a:off x="4641409" y="6596461"/>
            <a:ext cx="7263629" cy="276999"/>
          </a:xfrm>
          <a:prstGeom prst="rect">
            <a:avLst/>
          </a:prstGeom>
          <a:noFill/>
          <a:ln>
            <a:noFill/>
          </a:ln>
        </p:spPr>
        <p:txBody>
          <a:bodyPr wrap="square" rtlCol="0">
            <a:spAutoFit/>
          </a:bodyPr>
          <a:lstStyle/>
          <a:p>
            <a:r>
              <a:rPr kumimoji="1" lang="ja-JP" altLang="en-US" sz="1200" dirty="0"/>
              <a:t>出典：自殺統計原票データの特別集計・発見日住</a:t>
            </a:r>
            <a:r>
              <a:rPr kumimoji="1" lang="ja-JP" altLang="en-US" sz="1200" dirty="0" smtClean="0"/>
              <a:t>居地　　（</a:t>
            </a:r>
            <a:r>
              <a:rPr kumimoji="1" lang="ja-JP" altLang="en-US" sz="1200" dirty="0"/>
              <a:t>厚生労働省</a:t>
            </a:r>
            <a:r>
              <a:rPr kumimoji="1" lang="ja-JP" altLang="en-US" sz="1200" dirty="0" smtClean="0"/>
              <a:t>提供データから大阪府が作成）</a:t>
            </a:r>
            <a:endParaRPr kumimoji="1" lang="ja-JP" altLang="en-US" sz="1200" dirty="0"/>
          </a:p>
        </p:txBody>
      </p:sp>
      <p:graphicFrame>
        <p:nvGraphicFramePr>
          <p:cNvPr id="58" name="グラフ 57"/>
          <p:cNvGraphicFramePr>
            <a:graphicFrameLocks/>
          </p:cNvGraphicFramePr>
          <p:nvPr>
            <p:extLst>
              <p:ext uri="{D42A27DB-BD31-4B8C-83A1-F6EECF244321}">
                <p14:modId xmlns:p14="http://schemas.microsoft.com/office/powerpoint/2010/main" val="3053831696"/>
              </p:ext>
            </p:extLst>
          </p:nvPr>
        </p:nvGraphicFramePr>
        <p:xfrm>
          <a:off x="33876" y="1959682"/>
          <a:ext cx="5667597" cy="2224272"/>
        </p:xfrm>
        <a:graphic>
          <a:graphicData uri="http://schemas.openxmlformats.org/drawingml/2006/chart">
            <c:chart xmlns:c="http://schemas.openxmlformats.org/drawingml/2006/chart" xmlns:r="http://schemas.openxmlformats.org/officeDocument/2006/relationships" r:id="rId2"/>
          </a:graphicData>
        </a:graphic>
      </p:graphicFrame>
      <p:cxnSp>
        <p:nvCxnSpPr>
          <p:cNvPr id="60" name="直線コネクタ 59"/>
          <p:cNvCxnSpPr/>
          <p:nvPr/>
        </p:nvCxnSpPr>
        <p:spPr>
          <a:xfrm flipV="1">
            <a:off x="534736" y="3344907"/>
            <a:ext cx="5166737" cy="46859"/>
          </a:xfrm>
          <a:prstGeom prst="line">
            <a:avLst/>
          </a:prstGeom>
          <a:noFill/>
          <a:ln w="25400" cap="flat" cmpd="sng" algn="ctr">
            <a:solidFill>
              <a:sysClr val="windowText" lastClr="000000"/>
            </a:solidFill>
            <a:prstDash val="solid"/>
            <a:miter lim="800000"/>
          </a:ln>
          <a:effectLst/>
        </p:spPr>
      </p:cxnSp>
      <p:grpSp>
        <p:nvGrpSpPr>
          <p:cNvPr id="8" name="グループ化 7"/>
          <p:cNvGrpSpPr/>
          <p:nvPr/>
        </p:nvGrpSpPr>
        <p:grpSpPr>
          <a:xfrm>
            <a:off x="297183" y="4463055"/>
            <a:ext cx="5558708" cy="122209"/>
            <a:chOff x="5471069" y="1507399"/>
            <a:chExt cx="5558708" cy="122209"/>
          </a:xfrm>
        </p:grpSpPr>
        <p:sp>
          <p:nvSpPr>
            <p:cNvPr id="62" name="テキスト ボックス 7"/>
            <p:cNvSpPr txBox="1"/>
            <p:nvPr/>
          </p:nvSpPr>
          <p:spPr>
            <a:xfrm>
              <a:off x="5471069" y="1520967"/>
              <a:ext cx="828753" cy="950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歳未満</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3" name="テキスト ボックス 8"/>
            <p:cNvSpPr txBox="1"/>
            <p:nvPr/>
          </p:nvSpPr>
          <p:spPr>
            <a:xfrm>
              <a:off x="6158327" y="1520970"/>
              <a:ext cx="828753" cy="950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4" name="テキスト ボックス 9"/>
            <p:cNvSpPr txBox="1"/>
            <p:nvPr/>
          </p:nvSpPr>
          <p:spPr>
            <a:xfrm>
              <a:off x="6835479" y="1520970"/>
              <a:ext cx="828753" cy="950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5" name="テキスト ボックス 10"/>
            <p:cNvSpPr txBox="1"/>
            <p:nvPr/>
          </p:nvSpPr>
          <p:spPr>
            <a:xfrm>
              <a:off x="7462097" y="1520970"/>
              <a:ext cx="828753" cy="950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【40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6" name="テキスト ボックス 11"/>
            <p:cNvSpPr txBox="1"/>
            <p:nvPr/>
          </p:nvSpPr>
          <p:spPr>
            <a:xfrm>
              <a:off x="8119035" y="1520970"/>
              <a:ext cx="828753" cy="950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7" name="テキスト ボックス 12"/>
            <p:cNvSpPr txBox="1"/>
            <p:nvPr/>
          </p:nvSpPr>
          <p:spPr>
            <a:xfrm>
              <a:off x="8796187" y="1520970"/>
              <a:ext cx="828753" cy="950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【60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8" name="テキスト ボックス 13"/>
            <p:cNvSpPr txBox="1"/>
            <p:nvPr/>
          </p:nvSpPr>
          <p:spPr>
            <a:xfrm>
              <a:off x="9422805" y="1520970"/>
              <a:ext cx="828753" cy="950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【70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9" name="テキスト ボックス 14"/>
            <p:cNvSpPr txBox="1"/>
            <p:nvPr/>
          </p:nvSpPr>
          <p:spPr>
            <a:xfrm>
              <a:off x="10099957" y="1507399"/>
              <a:ext cx="929820" cy="122209"/>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【80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歳代以上</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grpSp>
      <p:graphicFrame>
        <p:nvGraphicFramePr>
          <p:cNvPr id="70" name="グラフ 69"/>
          <p:cNvGraphicFramePr>
            <a:graphicFrameLocks/>
          </p:cNvGraphicFramePr>
          <p:nvPr>
            <p:extLst>
              <p:ext uri="{D42A27DB-BD31-4B8C-83A1-F6EECF244321}">
                <p14:modId xmlns:p14="http://schemas.microsoft.com/office/powerpoint/2010/main" val="3643208604"/>
              </p:ext>
            </p:extLst>
          </p:nvPr>
        </p:nvGraphicFramePr>
        <p:xfrm>
          <a:off x="-178" y="4176687"/>
          <a:ext cx="5872776" cy="2410442"/>
        </p:xfrm>
        <a:graphic>
          <a:graphicData uri="http://schemas.openxmlformats.org/drawingml/2006/chart">
            <c:chart xmlns:c="http://schemas.openxmlformats.org/drawingml/2006/chart" xmlns:r="http://schemas.openxmlformats.org/officeDocument/2006/relationships" r:id="rId3"/>
          </a:graphicData>
        </a:graphic>
      </p:graphicFrame>
      <p:cxnSp>
        <p:nvCxnSpPr>
          <p:cNvPr id="72" name="直線コネクタ 71"/>
          <p:cNvCxnSpPr/>
          <p:nvPr/>
        </p:nvCxnSpPr>
        <p:spPr>
          <a:xfrm flipV="1">
            <a:off x="334591" y="5358164"/>
            <a:ext cx="5313150" cy="13505"/>
          </a:xfrm>
          <a:prstGeom prst="line">
            <a:avLst/>
          </a:prstGeom>
          <a:noFill/>
          <a:ln w="25400" cap="flat" cmpd="sng" algn="ctr">
            <a:solidFill>
              <a:sysClr val="windowText" lastClr="000000"/>
            </a:solidFill>
            <a:prstDash val="solid"/>
            <a:miter lim="800000"/>
          </a:ln>
          <a:effectLst/>
        </p:spPr>
      </p:cxnSp>
      <p:grpSp>
        <p:nvGrpSpPr>
          <p:cNvPr id="102" name="グループ化 101"/>
          <p:cNvGrpSpPr/>
          <p:nvPr/>
        </p:nvGrpSpPr>
        <p:grpSpPr>
          <a:xfrm>
            <a:off x="5855892" y="4121930"/>
            <a:ext cx="6257785" cy="2463981"/>
            <a:chOff x="53921" y="0"/>
            <a:chExt cx="5467350" cy="3524250"/>
          </a:xfrm>
        </p:grpSpPr>
        <p:graphicFrame>
          <p:nvGraphicFramePr>
            <p:cNvPr id="104" name="グラフ 103"/>
            <p:cNvGraphicFramePr>
              <a:graphicFrameLocks/>
            </p:cNvGraphicFramePr>
            <p:nvPr>
              <p:extLst>
                <p:ext uri="{D42A27DB-BD31-4B8C-83A1-F6EECF244321}">
                  <p14:modId xmlns:p14="http://schemas.microsoft.com/office/powerpoint/2010/main" val="3126209635"/>
                </p:ext>
              </p:extLst>
            </p:nvPr>
          </p:nvGraphicFramePr>
          <p:xfrm>
            <a:off x="53921" y="0"/>
            <a:ext cx="5467350" cy="3524250"/>
          </p:xfrm>
          <a:graphic>
            <a:graphicData uri="http://schemas.openxmlformats.org/drawingml/2006/chart">
              <c:chart xmlns:c="http://schemas.openxmlformats.org/drawingml/2006/chart" xmlns:r="http://schemas.openxmlformats.org/officeDocument/2006/relationships" r:id="rId4"/>
            </a:graphicData>
          </a:graphic>
        </p:graphicFrame>
        <p:grpSp>
          <p:nvGrpSpPr>
            <p:cNvPr id="105" name="グループ化 104"/>
            <p:cNvGrpSpPr/>
            <p:nvPr/>
          </p:nvGrpSpPr>
          <p:grpSpPr>
            <a:xfrm>
              <a:off x="292650" y="402188"/>
              <a:ext cx="5184829" cy="171449"/>
              <a:chOff x="292650" y="402188"/>
              <a:chExt cx="5184829" cy="171449"/>
            </a:xfrm>
          </p:grpSpPr>
          <p:sp>
            <p:nvSpPr>
              <p:cNvPr id="106" name="テキスト ボックス 27"/>
              <p:cNvSpPr txBox="1"/>
              <p:nvPr/>
            </p:nvSpPr>
            <p:spPr>
              <a:xfrm>
                <a:off x="292650" y="421239"/>
                <a:ext cx="781050" cy="1333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900" dirty="0">
                    <a:latin typeface="ＭＳ Ｐゴシック" panose="020B0600070205080204" pitchFamily="50" charset="-128"/>
                    <a:ea typeface="ＭＳ Ｐゴシック" panose="020B0600070205080204" pitchFamily="50" charset="-128"/>
                  </a:rPr>
                  <a:t>【20</a:t>
                </a:r>
                <a:r>
                  <a:rPr kumimoji="1" lang="ja-JP" altLang="en-US" sz="900" dirty="0">
                    <a:latin typeface="ＭＳ Ｐゴシック" panose="020B0600070205080204" pitchFamily="50" charset="-128"/>
                    <a:ea typeface="ＭＳ Ｐゴシック" panose="020B0600070205080204" pitchFamily="50" charset="-128"/>
                  </a:rPr>
                  <a:t>歳未満</a:t>
                </a:r>
                <a:r>
                  <a:rPr kumimoji="1" lang="en-US" altLang="ja-JP" sz="900" dirty="0">
                    <a:latin typeface="ＭＳ Ｐゴシック" panose="020B0600070205080204" pitchFamily="50" charset="-128"/>
                    <a:ea typeface="ＭＳ Ｐゴシック" panose="020B0600070205080204" pitchFamily="50" charset="-128"/>
                  </a:rPr>
                  <a:t>】</a:t>
                </a:r>
                <a:endParaRPr kumimoji="1" lang="ja-JP" altLang="en-US" sz="900" dirty="0">
                  <a:latin typeface="ＭＳ Ｐゴシック" panose="020B0600070205080204" pitchFamily="50" charset="-128"/>
                  <a:ea typeface="ＭＳ Ｐゴシック" panose="020B0600070205080204" pitchFamily="50" charset="-128"/>
                </a:endParaRPr>
              </a:p>
            </p:txBody>
          </p:sp>
          <p:sp>
            <p:nvSpPr>
              <p:cNvPr id="107" name="テキスト ボックス 28"/>
              <p:cNvSpPr txBox="1"/>
              <p:nvPr/>
            </p:nvSpPr>
            <p:spPr>
              <a:xfrm>
                <a:off x="940350" y="421239"/>
                <a:ext cx="781050" cy="1333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900">
                    <a:latin typeface="ＭＳ Ｐゴシック" panose="020B0600070205080204" pitchFamily="50" charset="-128"/>
                    <a:ea typeface="ＭＳ Ｐゴシック" panose="020B0600070205080204" pitchFamily="50" charset="-128"/>
                  </a:rPr>
                  <a:t>【20</a:t>
                </a:r>
                <a:r>
                  <a:rPr kumimoji="1" lang="ja-JP" altLang="en-US" sz="900">
                    <a:latin typeface="ＭＳ Ｐゴシック" panose="020B0600070205080204" pitchFamily="50" charset="-128"/>
                    <a:ea typeface="ＭＳ Ｐゴシック" panose="020B0600070205080204" pitchFamily="50" charset="-128"/>
                  </a:rPr>
                  <a:t>歳代</a:t>
                </a:r>
                <a:r>
                  <a:rPr kumimoji="1" lang="en-US" altLang="ja-JP" sz="900">
                    <a:latin typeface="ＭＳ Ｐゴシック" panose="020B0600070205080204" pitchFamily="50" charset="-128"/>
                    <a:ea typeface="ＭＳ Ｐゴシック" panose="020B0600070205080204" pitchFamily="50" charset="-128"/>
                  </a:rPr>
                  <a:t>】</a:t>
                </a:r>
                <a:endParaRPr kumimoji="1" lang="ja-JP" altLang="en-US" sz="900">
                  <a:latin typeface="ＭＳ Ｐゴシック" panose="020B0600070205080204" pitchFamily="50" charset="-128"/>
                  <a:ea typeface="ＭＳ Ｐゴシック" panose="020B0600070205080204" pitchFamily="50" charset="-128"/>
                </a:endParaRPr>
              </a:p>
            </p:txBody>
          </p:sp>
          <p:sp>
            <p:nvSpPr>
              <p:cNvPr id="108" name="テキスト ボックス 29"/>
              <p:cNvSpPr txBox="1"/>
              <p:nvPr/>
            </p:nvSpPr>
            <p:spPr>
              <a:xfrm>
                <a:off x="1578523" y="421239"/>
                <a:ext cx="781050" cy="1333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900">
                    <a:latin typeface="ＭＳ Ｐゴシック" panose="020B0600070205080204" pitchFamily="50" charset="-128"/>
                    <a:ea typeface="ＭＳ Ｐゴシック" panose="020B0600070205080204" pitchFamily="50" charset="-128"/>
                  </a:rPr>
                  <a:t>【30</a:t>
                </a:r>
                <a:r>
                  <a:rPr kumimoji="1" lang="ja-JP" altLang="en-US" sz="900">
                    <a:latin typeface="ＭＳ Ｐゴシック" panose="020B0600070205080204" pitchFamily="50" charset="-128"/>
                    <a:ea typeface="ＭＳ Ｐゴシック" panose="020B0600070205080204" pitchFamily="50" charset="-128"/>
                  </a:rPr>
                  <a:t>歳代</a:t>
                </a:r>
                <a:r>
                  <a:rPr kumimoji="1" lang="en-US" altLang="ja-JP" sz="900">
                    <a:latin typeface="ＭＳ Ｐゴシック" panose="020B0600070205080204" pitchFamily="50" charset="-128"/>
                    <a:ea typeface="ＭＳ Ｐゴシック" panose="020B0600070205080204" pitchFamily="50" charset="-128"/>
                  </a:rPr>
                  <a:t>】</a:t>
                </a:r>
                <a:endParaRPr kumimoji="1" lang="ja-JP" altLang="en-US" sz="900">
                  <a:latin typeface="ＭＳ Ｐゴシック" panose="020B0600070205080204" pitchFamily="50" charset="-128"/>
                  <a:ea typeface="ＭＳ Ｐゴシック" panose="020B0600070205080204" pitchFamily="50" charset="-128"/>
                </a:endParaRPr>
              </a:p>
            </p:txBody>
          </p:sp>
          <p:sp>
            <p:nvSpPr>
              <p:cNvPr id="109" name="テキスト ボックス 30"/>
              <p:cNvSpPr txBox="1"/>
              <p:nvPr/>
            </p:nvSpPr>
            <p:spPr>
              <a:xfrm>
                <a:off x="2169073" y="421239"/>
                <a:ext cx="781050" cy="1333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900" dirty="0">
                    <a:latin typeface="ＭＳ Ｐゴシック" panose="020B0600070205080204" pitchFamily="50" charset="-128"/>
                    <a:ea typeface="ＭＳ Ｐゴシック" panose="020B0600070205080204" pitchFamily="50" charset="-128"/>
                  </a:rPr>
                  <a:t>【40</a:t>
                </a:r>
                <a:r>
                  <a:rPr kumimoji="1" lang="ja-JP" altLang="en-US" sz="900" dirty="0">
                    <a:latin typeface="ＭＳ Ｐゴシック" panose="020B0600070205080204" pitchFamily="50" charset="-128"/>
                    <a:ea typeface="ＭＳ Ｐゴシック" panose="020B0600070205080204" pitchFamily="50" charset="-128"/>
                  </a:rPr>
                  <a:t>歳代</a:t>
                </a:r>
                <a:r>
                  <a:rPr kumimoji="1" lang="en-US" altLang="ja-JP" sz="900" dirty="0">
                    <a:latin typeface="ＭＳ Ｐゴシック" panose="020B0600070205080204" pitchFamily="50" charset="-128"/>
                    <a:ea typeface="ＭＳ Ｐゴシック" panose="020B0600070205080204" pitchFamily="50" charset="-128"/>
                  </a:rPr>
                  <a:t>】</a:t>
                </a:r>
                <a:endParaRPr kumimoji="1" lang="ja-JP" altLang="en-US" sz="900" dirty="0">
                  <a:latin typeface="ＭＳ Ｐゴシック" panose="020B0600070205080204" pitchFamily="50" charset="-128"/>
                  <a:ea typeface="ＭＳ Ｐゴシック" panose="020B0600070205080204" pitchFamily="50" charset="-128"/>
                </a:endParaRPr>
              </a:p>
            </p:txBody>
          </p:sp>
          <p:sp>
            <p:nvSpPr>
              <p:cNvPr id="110" name="テキスト ボックス 31"/>
              <p:cNvSpPr txBox="1"/>
              <p:nvPr/>
            </p:nvSpPr>
            <p:spPr>
              <a:xfrm>
                <a:off x="2788199" y="421239"/>
                <a:ext cx="781050" cy="1333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900" dirty="0">
                    <a:latin typeface="ＭＳ Ｐゴシック" panose="020B0600070205080204" pitchFamily="50" charset="-128"/>
                    <a:ea typeface="ＭＳ Ｐゴシック" panose="020B0600070205080204" pitchFamily="50" charset="-128"/>
                  </a:rPr>
                  <a:t>【50</a:t>
                </a:r>
                <a:r>
                  <a:rPr kumimoji="1" lang="ja-JP" altLang="en-US" sz="900" dirty="0">
                    <a:latin typeface="ＭＳ Ｐゴシック" panose="020B0600070205080204" pitchFamily="50" charset="-128"/>
                    <a:ea typeface="ＭＳ Ｐゴシック" panose="020B0600070205080204" pitchFamily="50" charset="-128"/>
                  </a:rPr>
                  <a:t>歳代</a:t>
                </a:r>
                <a:r>
                  <a:rPr kumimoji="1" lang="en-US" altLang="ja-JP" sz="900" dirty="0">
                    <a:latin typeface="ＭＳ Ｐゴシック" panose="020B0600070205080204" pitchFamily="50" charset="-128"/>
                    <a:ea typeface="ＭＳ Ｐゴシック" panose="020B0600070205080204" pitchFamily="50" charset="-128"/>
                  </a:rPr>
                  <a:t>】</a:t>
                </a:r>
                <a:endParaRPr kumimoji="1" lang="ja-JP" altLang="en-US" sz="900" dirty="0">
                  <a:latin typeface="ＭＳ Ｐゴシック" panose="020B0600070205080204" pitchFamily="50" charset="-128"/>
                  <a:ea typeface="ＭＳ Ｐゴシック" panose="020B0600070205080204" pitchFamily="50" charset="-128"/>
                </a:endParaRPr>
              </a:p>
            </p:txBody>
          </p:sp>
          <p:sp>
            <p:nvSpPr>
              <p:cNvPr id="111" name="テキスト ボックス 32"/>
              <p:cNvSpPr txBox="1"/>
              <p:nvPr/>
            </p:nvSpPr>
            <p:spPr>
              <a:xfrm>
                <a:off x="3426375" y="421239"/>
                <a:ext cx="781050" cy="1333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900">
                    <a:latin typeface="ＭＳ Ｐゴシック" panose="020B0600070205080204" pitchFamily="50" charset="-128"/>
                    <a:ea typeface="ＭＳ Ｐゴシック" panose="020B0600070205080204" pitchFamily="50" charset="-128"/>
                  </a:rPr>
                  <a:t>【60</a:t>
                </a:r>
                <a:r>
                  <a:rPr kumimoji="1" lang="ja-JP" altLang="en-US" sz="900">
                    <a:latin typeface="ＭＳ Ｐゴシック" panose="020B0600070205080204" pitchFamily="50" charset="-128"/>
                    <a:ea typeface="ＭＳ Ｐゴシック" panose="020B0600070205080204" pitchFamily="50" charset="-128"/>
                  </a:rPr>
                  <a:t>歳代</a:t>
                </a:r>
                <a:r>
                  <a:rPr kumimoji="1" lang="en-US" altLang="ja-JP" sz="900">
                    <a:latin typeface="ＭＳ Ｐゴシック" panose="020B0600070205080204" pitchFamily="50" charset="-128"/>
                    <a:ea typeface="ＭＳ Ｐゴシック" panose="020B0600070205080204" pitchFamily="50" charset="-128"/>
                  </a:rPr>
                  <a:t>】</a:t>
                </a:r>
                <a:endParaRPr kumimoji="1" lang="ja-JP" altLang="en-US" sz="900">
                  <a:latin typeface="ＭＳ Ｐゴシック" panose="020B0600070205080204" pitchFamily="50" charset="-128"/>
                  <a:ea typeface="ＭＳ Ｐゴシック" panose="020B0600070205080204" pitchFamily="50" charset="-128"/>
                </a:endParaRPr>
              </a:p>
            </p:txBody>
          </p:sp>
          <p:sp>
            <p:nvSpPr>
              <p:cNvPr id="112" name="テキスト ボックス 33"/>
              <p:cNvSpPr txBox="1"/>
              <p:nvPr/>
            </p:nvSpPr>
            <p:spPr>
              <a:xfrm>
                <a:off x="3963004" y="421239"/>
                <a:ext cx="781050" cy="13335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900">
                    <a:latin typeface="ＭＳ Ｐゴシック" panose="020B0600070205080204" pitchFamily="50" charset="-128"/>
                    <a:ea typeface="ＭＳ Ｐゴシック" panose="020B0600070205080204" pitchFamily="50" charset="-128"/>
                  </a:rPr>
                  <a:t>【70</a:t>
                </a:r>
                <a:r>
                  <a:rPr kumimoji="1" lang="ja-JP" altLang="en-US" sz="900">
                    <a:latin typeface="ＭＳ Ｐゴシック" panose="020B0600070205080204" pitchFamily="50" charset="-128"/>
                    <a:ea typeface="ＭＳ Ｐゴシック" panose="020B0600070205080204" pitchFamily="50" charset="-128"/>
                  </a:rPr>
                  <a:t>歳代</a:t>
                </a:r>
                <a:r>
                  <a:rPr kumimoji="1" lang="en-US" altLang="ja-JP" sz="900">
                    <a:latin typeface="ＭＳ Ｐゴシック" panose="020B0600070205080204" pitchFamily="50" charset="-128"/>
                    <a:ea typeface="ＭＳ Ｐゴシック" panose="020B0600070205080204" pitchFamily="50" charset="-128"/>
                  </a:rPr>
                  <a:t>】</a:t>
                </a:r>
                <a:endParaRPr kumimoji="1" lang="ja-JP" altLang="en-US" sz="900">
                  <a:latin typeface="ＭＳ Ｐゴシック" panose="020B0600070205080204" pitchFamily="50" charset="-128"/>
                  <a:ea typeface="ＭＳ Ｐゴシック" panose="020B0600070205080204" pitchFamily="50" charset="-128"/>
                </a:endParaRPr>
              </a:p>
            </p:txBody>
          </p:sp>
          <p:sp>
            <p:nvSpPr>
              <p:cNvPr id="113" name="テキスト ボックス 34"/>
              <p:cNvSpPr txBox="1"/>
              <p:nvPr/>
            </p:nvSpPr>
            <p:spPr>
              <a:xfrm>
                <a:off x="4601179" y="402188"/>
                <a:ext cx="876300" cy="1714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900">
                    <a:latin typeface="ＭＳ Ｐゴシック" panose="020B0600070205080204" pitchFamily="50" charset="-128"/>
                    <a:ea typeface="ＭＳ Ｐゴシック" panose="020B0600070205080204" pitchFamily="50" charset="-128"/>
                  </a:rPr>
                  <a:t>【80</a:t>
                </a:r>
                <a:r>
                  <a:rPr kumimoji="1" lang="ja-JP" altLang="en-US" sz="900">
                    <a:latin typeface="ＭＳ Ｐゴシック" panose="020B0600070205080204" pitchFamily="50" charset="-128"/>
                    <a:ea typeface="ＭＳ Ｐゴシック" panose="020B0600070205080204" pitchFamily="50" charset="-128"/>
                  </a:rPr>
                  <a:t>歳代以上</a:t>
                </a:r>
                <a:r>
                  <a:rPr kumimoji="1" lang="en-US" altLang="ja-JP" sz="900">
                    <a:latin typeface="ＭＳ Ｐゴシック" panose="020B0600070205080204" pitchFamily="50" charset="-128"/>
                    <a:ea typeface="ＭＳ Ｐゴシック" panose="020B0600070205080204" pitchFamily="50" charset="-128"/>
                  </a:rPr>
                  <a:t>】</a:t>
                </a:r>
                <a:endParaRPr kumimoji="1" lang="ja-JP" altLang="en-US" sz="900">
                  <a:latin typeface="ＭＳ Ｐゴシック" panose="020B0600070205080204" pitchFamily="50" charset="-128"/>
                  <a:ea typeface="ＭＳ Ｐゴシック" panose="020B0600070205080204" pitchFamily="50" charset="-128"/>
                </a:endParaRPr>
              </a:p>
            </p:txBody>
          </p:sp>
        </p:grpSp>
      </p:grpSp>
      <p:cxnSp>
        <p:nvCxnSpPr>
          <p:cNvPr id="71" name="直線コネクタ 70"/>
          <p:cNvCxnSpPr/>
          <p:nvPr/>
        </p:nvCxnSpPr>
        <p:spPr>
          <a:xfrm flipV="1">
            <a:off x="6129135" y="5554356"/>
            <a:ext cx="5934419" cy="17349"/>
          </a:xfrm>
          <a:prstGeom prst="line">
            <a:avLst/>
          </a:prstGeom>
          <a:noFill/>
          <a:ln w="25400" cap="flat" cmpd="sng" algn="ctr">
            <a:solidFill>
              <a:sysClr val="windowText" lastClr="000000"/>
            </a:solidFill>
            <a:prstDash val="solid"/>
            <a:miter lim="800000"/>
          </a:ln>
          <a:effectLst/>
        </p:spPr>
      </p:cxnSp>
      <p:sp>
        <p:nvSpPr>
          <p:cNvPr id="41" name="テキスト ボックス 3"/>
          <p:cNvSpPr txBox="1"/>
          <p:nvPr/>
        </p:nvSpPr>
        <p:spPr>
          <a:xfrm>
            <a:off x="1476361" y="1873832"/>
            <a:ext cx="584950" cy="83944"/>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男性</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2" name="テキスト ボックス 3"/>
          <p:cNvSpPr txBox="1"/>
          <p:nvPr/>
        </p:nvSpPr>
        <p:spPr>
          <a:xfrm>
            <a:off x="3956444" y="1807742"/>
            <a:ext cx="684965" cy="240068"/>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smtClean="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kern="0" noProof="0" dirty="0">
                <a:solidFill>
                  <a:sysClr val="windowText" lastClr="000000"/>
                </a:solidFill>
                <a:latin typeface="ＭＳ Ｐゴシック" panose="020B0600070205080204" pitchFamily="50" charset="-128"/>
                <a:ea typeface="ＭＳ Ｐゴシック" panose="020B0600070205080204" pitchFamily="50" charset="-128"/>
              </a:rPr>
              <a:t>女</a:t>
            </a:r>
            <a:r>
              <a:rPr kumimoji="1" lang="ja-JP" altLang="en-US" sz="900" b="0" i="0" u="none" strike="noStrike" kern="0" cap="none" spc="0" normalizeH="0" baseline="0" noProof="0" dirty="0" smtClean="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性</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3" name="テキスト ボックス 42"/>
          <p:cNvSpPr txBox="1"/>
          <p:nvPr/>
        </p:nvSpPr>
        <p:spPr>
          <a:xfrm>
            <a:off x="54778" y="6478189"/>
            <a:ext cx="4072802" cy="338554"/>
          </a:xfrm>
          <a:prstGeom prst="rect">
            <a:avLst/>
          </a:prstGeom>
          <a:noFill/>
        </p:spPr>
        <p:txBody>
          <a:bodyPr wrap="square" rtlCol="0">
            <a:spAutoFit/>
          </a:bodyPr>
          <a:lstStyle/>
          <a:p>
            <a:r>
              <a:rPr kumimoji="1" lang="en-US" altLang="ja-JP" sz="800" dirty="0" smtClean="0"/>
              <a:t>※</a:t>
            </a:r>
            <a:r>
              <a:rPr kumimoji="1" lang="ja-JP" altLang="en-US" sz="800" dirty="0" smtClean="0"/>
              <a:t>平均値は、各値ごとに四捨五入しているため、性・年代別の各項目の増減値の合計（下グラフ）と、男女別の合計（上グラフ）は必ずしも一致しない。</a:t>
            </a:r>
            <a:endParaRPr kumimoji="1" lang="ja-JP" altLang="en-US" sz="800" dirty="0"/>
          </a:p>
        </p:txBody>
      </p:sp>
    </p:spTree>
    <p:extLst>
      <p:ext uri="{BB962C8B-B14F-4D97-AF65-F5344CB8AC3E}">
        <p14:creationId xmlns:p14="http://schemas.microsoft.com/office/powerpoint/2010/main" val="3332747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85929" y="592904"/>
            <a:ext cx="10515600" cy="1325563"/>
          </a:xfrm>
        </p:spPr>
        <p:txBody>
          <a:bodyPr>
            <a:normAutofit/>
          </a:bodyPr>
          <a:lstStyle/>
          <a:p>
            <a:r>
              <a:rPr lang="ja-JP" altLang="en-US" sz="4000" dirty="0"/>
              <a:t>家庭</a:t>
            </a:r>
            <a:r>
              <a:rPr kumimoji="1" lang="ja-JP" altLang="en-US" sz="4000" dirty="0"/>
              <a:t>問題を原因・動機とする令和２年自殺者数と過去５年平均の増減比較（大阪府）</a:t>
            </a:r>
          </a:p>
        </p:txBody>
      </p:sp>
      <p:sp>
        <p:nvSpPr>
          <p:cNvPr id="3" name="コンテンツ プレースホルダー 2"/>
          <p:cNvSpPr>
            <a:spLocks noGrp="1"/>
          </p:cNvSpPr>
          <p:nvPr>
            <p:ph idx="1"/>
          </p:nvPr>
        </p:nvSpPr>
        <p:spPr>
          <a:xfrm>
            <a:off x="6126480" y="1778845"/>
            <a:ext cx="6065520" cy="2369272"/>
          </a:xfrm>
        </p:spPr>
        <p:txBody>
          <a:bodyPr anchor="ctr">
            <a:normAutofit/>
          </a:bodyPr>
          <a:lstStyle/>
          <a:p>
            <a:pPr marL="0" indent="0">
              <a:buNone/>
            </a:pPr>
            <a:r>
              <a:rPr kumimoji="1" lang="ja-JP" altLang="en-US" sz="1800" dirty="0"/>
              <a:t>〇男性のほうが増加が大きく、男性では「その他」、女性では「家族の死亡」の増加が最多。</a:t>
            </a:r>
            <a:endParaRPr kumimoji="1" lang="en-US" altLang="ja-JP" sz="1800" dirty="0"/>
          </a:p>
          <a:p>
            <a:pPr marL="0" indent="0">
              <a:buNone/>
            </a:pPr>
            <a:r>
              <a:rPr kumimoji="1" lang="ja-JP" altLang="en-US" sz="1800" dirty="0"/>
              <a:t>〇男性は</a:t>
            </a:r>
            <a:r>
              <a:rPr kumimoji="1" lang="en-US" altLang="ja-JP" sz="1800" dirty="0"/>
              <a:t>20</a:t>
            </a:r>
            <a:r>
              <a:rPr kumimoji="1" lang="ja-JP" altLang="en-US" sz="1800" dirty="0"/>
              <a:t>歳代・</a:t>
            </a:r>
            <a:r>
              <a:rPr kumimoji="1" lang="en-US" altLang="ja-JP" sz="1800" dirty="0"/>
              <a:t>70</a:t>
            </a:r>
            <a:r>
              <a:rPr kumimoji="1" lang="ja-JP" altLang="en-US" sz="1800" dirty="0"/>
              <a:t>歳代で増加が大きく、</a:t>
            </a:r>
            <a:r>
              <a:rPr kumimoji="1" lang="en-US" altLang="ja-JP" sz="1800" dirty="0"/>
              <a:t>20</a:t>
            </a:r>
            <a:r>
              <a:rPr kumimoji="1" lang="ja-JP" altLang="en-US" sz="1800" dirty="0"/>
              <a:t>歳代では「親子関係の不和」、</a:t>
            </a:r>
            <a:r>
              <a:rPr kumimoji="1" lang="en-US" altLang="ja-JP" sz="1800" dirty="0"/>
              <a:t>70</a:t>
            </a:r>
            <a:r>
              <a:rPr kumimoji="1" lang="ja-JP" altLang="en-US" sz="1800" dirty="0"/>
              <a:t>歳代では「夫婦関係の不和」が最多</a:t>
            </a:r>
            <a:r>
              <a:rPr lang="ja-JP" altLang="en-US" sz="1800" dirty="0"/>
              <a:t>。</a:t>
            </a:r>
            <a:endParaRPr kumimoji="1" lang="en-US" altLang="ja-JP" sz="1800" dirty="0"/>
          </a:p>
          <a:p>
            <a:pPr marL="0" indent="0">
              <a:buNone/>
            </a:pPr>
            <a:r>
              <a:rPr kumimoji="1" lang="ja-JP" altLang="en-US" sz="1800" dirty="0"/>
              <a:t>〇女性は</a:t>
            </a:r>
            <a:r>
              <a:rPr lang="en-US" altLang="ja-JP" sz="1800" dirty="0"/>
              <a:t>70</a:t>
            </a:r>
            <a:r>
              <a:rPr lang="ja-JP" altLang="en-US" sz="1800" dirty="0"/>
              <a:t>歳代で増加が大きく、「親子関係の不和」「家族の死亡」「その他」が最多。</a:t>
            </a:r>
            <a:endParaRPr kumimoji="1" lang="en-US" altLang="ja-JP" sz="1800" dirty="0"/>
          </a:p>
        </p:txBody>
      </p:sp>
      <p:grpSp>
        <p:nvGrpSpPr>
          <p:cNvPr id="57" name="グループ化 56"/>
          <p:cNvGrpSpPr/>
          <p:nvPr/>
        </p:nvGrpSpPr>
        <p:grpSpPr>
          <a:xfrm>
            <a:off x="111478" y="1854460"/>
            <a:ext cx="5849499" cy="2369811"/>
            <a:chOff x="0" y="0"/>
            <a:chExt cx="5429250" cy="3495675"/>
          </a:xfrm>
        </p:grpSpPr>
        <p:graphicFrame>
          <p:nvGraphicFramePr>
            <p:cNvPr id="58" name="グラフ 57"/>
            <p:cNvGraphicFramePr/>
            <p:nvPr/>
          </p:nvGraphicFramePr>
          <p:xfrm>
            <a:off x="0" y="0"/>
            <a:ext cx="5429250" cy="3495675"/>
          </p:xfrm>
          <a:graphic>
            <a:graphicData uri="http://schemas.openxmlformats.org/drawingml/2006/chart">
              <c:chart xmlns:c="http://schemas.openxmlformats.org/drawingml/2006/chart" xmlns:r="http://schemas.openxmlformats.org/officeDocument/2006/relationships" r:id="rId2"/>
            </a:graphicData>
          </a:graphic>
        </p:graphicFrame>
        <p:cxnSp>
          <p:nvCxnSpPr>
            <p:cNvPr id="59" name="直線コネクタ 58"/>
            <p:cNvCxnSpPr/>
            <p:nvPr/>
          </p:nvCxnSpPr>
          <p:spPr>
            <a:xfrm>
              <a:off x="603987" y="2010669"/>
              <a:ext cx="4095750" cy="0"/>
            </a:xfrm>
            <a:prstGeom prst="line">
              <a:avLst/>
            </a:prstGeom>
            <a:noFill/>
            <a:ln w="25400" cap="flat" cmpd="sng" algn="ctr">
              <a:solidFill>
                <a:sysClr val="windowText" lastClr="000000"/>
              </a:solidFill>
              <a:prstDash val="solid"/>
              <a:miter lim="800000"/>
            </a:ln>
            <a:effectLst/>
          </p:spPr>
        </p:cxnSp>
        <p:sp>
          <p:nvSpPr>
            <p:cNvPr id="60" name="テキスト ボックス 3"/>
            <p:cNvSpPr txBox="1"/>
            <p:nvPr/>
          </p:nvSpPr>
          <p:spPr>
            <a:xfrm>
              <a:off x="1266825" y="28576"/>
              <a:ext cx="542925" cy="123825"/>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男性</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1" name="テキスト ボックス 4"/>
            <p:cNvSpPr txBox="1"/>
            <p:nvPr/>
          </p:nvSpPr>
          <p:spPr>
            <a:xfrm>
              <a:off x="3714750" y="19051"/>
              <a:ext cx="542925" cy="123825"/>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女性</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62" name="グループ化 61"/>
          <p:cNvGrpSpPr/>
          <p:nvPr/>
        </p:nvGrpSpPr>
        <p:grpSpPr>
          <a:xfrm>
            <a:off x="90978" y="4148117"/>
            <a:ext cx="5951999" cy="2231621"/>
            <a:chOff x="0" y="0"/>
            <a:chExt cx="5457825" cy="3505200"/>
          </a:xfrm>
        </p:grpSpPr>
        <p:graphicFrame>
          <p:nvGraphicFramePr>
            <p:cNvPr id="63" name="グラフ 62"/>
            <p:cNvGraphicFramePr/>
            <p:nvPr/>
          </p:nvGraphicFramePr>
          <p:xfrm>
            <a:off x="0" y="0"/>
            <a:ext cx="5457825" cy="3505200"/>
          </p:xfrm>
          <a:graphic>
            <a:graphicData uri="http://schemas.openxmlformats.org/drawingml/2006/chart">
              <c:chart xmlns:c="http://schemas.openxmlformats.org/drawingml/2006/chart" xmlns:r="http://schemas.openxmlformats.org/officeDocument/2006/relationships" r:id="rId3"/>
            </a:graphicData>
          </a:graphic>
        </p:graphicFrame>
        <p:grpSp>
          <p:nvGrpSpPr>
            <p:cNvPr id="64" name="グループ化 63"/>
            <p:cNvGrpSpPr/>
            <p:nvPr/>
          </p:nvGrpSpPr>
          <p:grpSpPr>
            <a:xfrm>
              <a:off x="180976" y="436942"/>
              <a:ext cx="5238750" cy="171450"/>
              <a:chOff x="180976" y="436942"/>
              <a:chExt cx="5238750" cy="171450"/>
            </a:xfrm>
          </p:grpSpPr>
          <p:sp>
            <p:nvSpPr>
              <p:cNvPr id="66" name="テキスト ボックス 25"/>
              <p:cNvSpPr txBox="1"/>
              <p:nvPr/>
            </p:nvSpPr>
            <p:spPr>
              <a:xfrm>
                <a:off x="180976" y="455990"/>
                <a:ext cx="781050" cy="133349"/>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歳未満</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7" name="テキスト ボックス 26"/>
              <p:cNvSpPr txBox="1"/>
              <p:nvPr/>
            </p:nvSpPr>
            <p:spPr>
              <a:xfrm>
                <a:off x="828676" y="455990"/>
                <a:ext cx="781050" cy="133349"/>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8" name="テキスト ボックス 27"/>
              <p:cNvSpPr txBox="1"/>
              <p:nvPr/>
            </p:nvSpPr>
            <p:spPr>
              <a:xfrm>
                <a:off x="1466851" y="455990"/>
                <a:ext cx="781050" cy="133349"/>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9" name="テキスト ボックス 28"/>
              <p:cNvSpPr txBox="1"/>
              <p:nvPr/>
            </p:nvSpPr>
            <p:spPr>
              <a:xfrm>
                <a:off x="2057401" y="455990"/>
                <a:ext cx="781050" cy="133349"/>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【40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0" name="テキスト ボックス 29"/>
              <p:cNvSpPr txBox="1"/>
              <p:nvPr/>
            </p:nvSpPr>
            <p:spPr>
              <a:xfrm>
                <a:off x="2676526" y="455990"/>
                <a:ext cx="781050" cy="133349"/>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1" name="テキスト ボックス 30"/>
              <p:cNvSpPr txBox="1"/>
              <p:nvPr/>
            </p:nvSpPr>
            <p:spPr>
              <a:xfrm>
                <a:off x="3314701" y="455990"/>
                <a:ext cx="781050" cy="133349"/>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【60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2" name="テキスト ボックス 31"/>
              <p:cNvSpPr txBox="1"/>
              <p:nvPr/>
            </p:nvSpPr>
            <p:spPr>
              <a:xfrm>
                <a:off x="3905251" y="455990"/>
                <a:ext cx="781050" cy="133349"/>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【70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3" name="テキスト ボックス 32"/>
              <p:cNvSpPr txBox="1"/>
              <p:nvPr/>
            </p:nvSpPr>
            <p:spPr>
              <a:xfrm>
                <a:off x="4543426" y="436942"/>
                <a:ext cx="876300" cy="1714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【80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歳代以上</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grpSp>
        <p:cxnSp>
          <p:nvCxnSpPr>
            <p:cNvPr id="65" name="直線コネクタ 64"/>
            <p:cNvCxnSpPr/>
            <p:nvPr/>
          </p:nvCxnSpPr>
          <p:spPr>
            <a:xfrm flipV="1">
              <a:off x="323851" y="1876879"/>
              <a:ext cx="4991100" cy="19049"/>
            </a:xfrm>
            <a:prstGeom prst="line">
              <a:avLst/>
            </a:prstGeom>
            <a:noFill/>
            <a:ln w="25400" cap="flat" cmpd="sng" algn="ctr">
              <a:solidFill>
                <a:sysClr val="windowText" lastClr="000000"/>
              </a:solidFill>
              <a:prstDash val="solid"/>
              <a:miter lim="800000"/>
            </a:ln>
            <a:effectLst/>
          </p:spPr>
        </p:cxnSp>
      </p:grpSp>
      <p:grpSp>
        <p:nvGrpSpPr>
          <p:cNvPr id="74" name="グループ化 73"/>
          <p:cNvGrpSpPr/>
          <p:nvPr/>
        </p:nvGrpSpPr>
        <p:grpSpPr>
          <a:xfrm>
            <a:off x="6013100" y="4051865"/>
            <a:ext cx="6015002" cy="2327873"/>
            <a:chOff x="0" y="0"/>
            <a:chExt cx="5486400" cy="3524250"/>
          </a:xfrm>
        </p:grpSpPr>
        <p:graphicFrame>
          <p:nvGraphicFramePr>
            <p:cNvPr id="75" name="グラフ 74"/>
            <p:cNvGraphicFramePr/>
            <p:nvPr/>
          </p:nvGraphicFramePr>
          <p:xfrm>
            <a:off x="0" y="0"/>
            <a:ext cx="5467350" cy="3524250"/>
          </p:xfrm>
          <a:graphic>
            <a:graphicData uri="http://schemas.openxmlformats.org/drawingml/2006/chart">
              <c:chart xmlns:c="http://schemas.openxmlformats.org/drawingml/2006/chart" xmlns:r="http://schemas.openxmlformats.org/officeDocument/2006/relationships" r:id="rId4"/>
            </a:graphicData>
          </a:graphic>
        </p:graphicFrame>
        <p:grpSp>
          <p:nvGrpSpPr>
            <p:cNvPr id="76" name="グループ化 75"/>
            <p:cNvGrpSpPr/>
            <p:nvPr/>
          </p:nvGrpSpPr>
          <p:grpSpPr>
            <a:xfrm>
              <a:off x="247650" y="475767"/>
              <a:ext cx="5238750" cy="171450"/>
              <a:chOff x="247650" y="475767"/>
              <a:chExt cx="5238750" cy="171450"/>
            </a:xfrm>
          </p:grpSpPr>
          <p:sp>
            <p:nvSpPr>
              <p:cNvPr id="85" name="テキスト ボックス 48"/>
              <p:cNvSpPr txBox="1"/>
              <p:nvPr/>
            </p:nvSpPr>
            <p:spPr>
              <a:xfrm>
                <a:off x="247650" y="494815"/>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歳未満</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6" name="テキスト ボックス 49"/>
              <p:cNvSpPr txBox="1"/>
              <p:nvPr/>
            </p:nvSpPr>
            <p:spPr>
              <a:xfrm>
                <a:off x="895350" y="494815"/>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7" name="テキスト ボックス 50"/>
              <p:cNvSpPr txBox="1"/>
              <p:nvPr/>
            </p:nvSpPr>
            <p:spPr>
              <a:xfrm>
                <a:off x="1533525" y="494815"/>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8" name="テキスト ボックス 51"/>
              <p:cNvSpPr txBox="1"/>
              <p:nvPr/>
            </p:nvSpPr>
            <p:spPr>
              <a:xfrm>
                <a:off x="2124075" y="494815"/>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【40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9" name="テキスト ボックス 52"/>
              <p:cNvSpPr txBox="1"/>
              <p:nvPr/>
            </p:nvSpPr>
            <p:spPr>
              <a:xfrm>
                <a:off x="2743200" y="494815"/>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0" name="テキスト ボックス 53"/>
              <p:cNvSpPr txBox="1"/>
              <p:nvPr/>
            </p:nvSpPr>
            <p:spPr>
              <a:xfrm>
                <a:off x="3381375" y="494815"/>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【60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1" name="テキスト ボックス 54"/>
              <p:cNvSpPr txBox="1"/>
              <p:nvPr/>
            </p:nvSpPr>
            <p:spPr>
              <a:xfrm>
                <a:off x="3971925" y="494815"/>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【70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2" name="テキスト ボックス 55"/>
              <p:cNvSpPr txBox="1"/>
              <p:nvPr/>
            </p:nvSpPr>
            <p:spPr>
              <a:xfrm>
                <a:off x="4610100" y="475767"/>
                <a:ext cx="876300" cy="1714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【80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歳代以上</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grpSp>
        <p:cxnSp>
          <p:nvCxnSpPr>
            <p:cNvPr id="77" name="直線コネクタ 76"/>
            <p:cNvCxnSpPr/>
            <p:nvPr/>
          </p:nvCxnSpPr>
          <p:spPr>
            <a:xfrm flipV="1">
              <a:off x="361950" y="1889287"/>
              <a:ext cx="4991100" cy="19050"/>
            </a:xfrm>
            <a:prstGeom prst="line">
              <a:avLst/>
            </a:prstGeom>
            <a:noFill/>
            <a:ln w="25400" cap="flat" cmpd="sng" algn="ctr">
              <a:solidFill>
                <a:sysClr val="windowText" lastClr="000000"/>
              </a:solidFill>
              <a:prstDash val="solid"/>
              <a:miter lim="800000"/>
            </a:ln>
            <a:effectLst/>
          </p:spPr>
        </p:cxnSp>
      </p:grpSp>
      <p:sp>
        <p:nvSpPr>
          <p:cNvPr id="4" name="スライド番号プレースホルダー 3"/>
          <p:cNvSpPr>
            <a:spLocks noGrp="1"/>
          </p:cNvSpPr>
          <p:nvPr>
            <p:ph type="sldNum" sz="quarter" idx="12"/>
          </p:nvPr>
        </p:nvSpPr>
        <p:spPr/>
        <p:txBody>
          <a:bodyPr/>
          <a:lstStyle/>
          <a:p>
            <a:fld id="{AF1D39D9-E74C-4D2A-927B-25B3068A2067}" type="slidenum">
              <a:rPr kumimoji="1" lang="ja-JP" altLang="en-US" smtClean="0"/>
              <a:t>25</a:t>
            </a:fld>
            <a:endParaRPr kumimoji="1" lang="ja-JP" altLang="en-US"/>
          </a:p>
        </p:txBody>
      </p:sp>
      <p:sp>
        <p:nvSpPr>
          <p:cNvPr id="35" name="タイトル 1"/>
          <p:cNvSpPr>
            <a:spLocks noGrp="1"/>
          </p:cNvSpPr>
          <p:nvPr/>
        </p:nvSpPr>
        <p:spPr>
          <a:xfrm>
            <a:off x="54777" y="124728"/>
            <a:ext cx="6674635" cy="417823"/>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２</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令和</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2</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年における自殺者増加の状況推移</a:t>
            </a:r>
          </a:p>
        </p:txBody>
      </p:sp>
      <p:cxnSp>
        <p:nvCxnSpPr>
          <p:cNvPr id="36" name="直線コネクタ 35">
            <a:extLst>
              <a:ext uri="{FF2B5EF4-FFF2-40B4-BE49-F238E27FC236}">
                <a16:creationId xmlns:a16="http://schemas.microsoft.com/office/drawing/2014/main" id="{48FBBA32-F27E-4F42-B2A2-EB729D7B77FF}"/>
              </a:ext>
            </a:extLst>
          </p:cNvPr>
          <p:cNvCxnSpPr/>
          <p:nvPr/>
        </p:nvCxnSpPr>
        <p:spPr>
          <a:xfrm>
            <a:off x="3350402" y="2504977"/>
            <a:ext cx="528484" cy="130805"/>
          </a:xfrm>
          <a:prstGeom prst="line">
            <a:avLst/>
          </a:prstGeom>
        </p:spPr>
        <p:style>
          <a:lnRef idx="1">
            <a:schemeClr val="dk1"/>
          </a:lnRef>
          <a:fillRef idx="0">
            <a:schemeClr val="dk1"/>
          </a:fillRef>
          <a:effectRef idx="0">
            <a:schemeClr val="dk1"/>
          </a:effectRef>
          <a:fontRef idx="minor">
            <a:schemeClr val="tx1"/>
          </a:fontRef>
        </p:style>
      </p:cxnSp>
      <p:cxnSp>
        <p:nvCxnSpPr>
          <p:cNvPr id="37" name="直線コネクタ 36">
            <a:extLst>
              <a:ext uri="{FF2B5EF4-FFF2-40B4-BE49-F238E27FC236}">
                <a16:creationId xmlns:a16="http://schemas.microsoft.com/office/drawing/2014/main" id="{5AB4B8C0-0734-447E-823B-3EA6AC52831D}"/>
              </a:ext>
            </a:extLst>
          </p:cNvPr>
          <p:cNvCxnSpPr>
            <a:cxnSpLocks/>
          </p:cNvCxnSpPr>
          <p:nvPr/>
        </p:nvCxnSpPr>
        <p:spPr>
          <a:xfrm>
            <a:off x="3444916" y="3116197"/>
            <a:ext cx="543772" cy="16502"/>
          </a:xfrm>
          <a:prstGeom prst="line">
            <a:avLst/>
          </a:prstGeom>
        </p:spPr>
        <p:style>
          <a:lnRef idx="1">
            <a:schemeClr val="dk1"/>
          </a:lnRef>
          <a:fillRef idx="0">
            <a:schemeClr val="dk1"/>
          </a:fillRef>
          <a:effectRef idx="0">
            <a:schemeClr val="dk1"/>
          </a:effectRef>
          <a:fontRef idx="minor">
            <a:schemeClr val="tx1"/>
          </a:fontRef>
        </p:style>
      </p:cxnSp>
      <p:cxnSp>
        <p:nvCxnSpPr>
          <p:cNvPr id="38" name="直線コネクタ 37">
            <a:extLst>
              <a:ext uri="{FF2B5EF4-FFF2-40B4-BE49-F238E27FC236}">
                <a16:creationId xmlns:a16="http://schemas.microsoft.com/office/drawing/2014/main" id="{56010426-EE68-4416-9D2A-578F83358F49}"/>
              </a:ext>
            </a:extLst>
          </p:cNvPr>
          <p:cNvCxnSpPr>
            <a:cxnSpLocks/>
          </p:cNvCxnSpPr>
          <p:nvPr/>
        </p:nvCxnSpPr>
        <p:spPr>
          <a:xfrm flipV="1">
            <a:off x="2278170" y="3087768"/>
            <a:ext cx="264242" cy="17692"/>
          </a:xfrm>
          <a:prstGeom prst="line">
            <a:avLst/>
          </a:prstGeom>
        </p:spPr>
        <p:style>
          <a:lnRef idx="1">
            <a:schemeClr val="dk1"/>
          </a:lnRef>
          <a:fillRef idx="0">
            <a:schemeClr val="dk1"/>
          </a:fillRef>
          <a:effectRef idx="0">
            <a:schemeClr val="dk1"/>
          </a:effectRef>
          <a:fontRef idx="minor">
            <a:schemeClr val="tx1"/>
          </a:fontRef>
        </p:style>
      </p:cxnSp>
      <p:cxnSp>
        <p:nvCxnSpPr>
          <p:cNvPr id="39" name="直線コネクタ 38">
            <a:extLst>
              <a:ext uri="{FF2B5EF4-FFF2-40B4-BE49-F238E27FC236}">
                <a16:creationId xmlns:a16="http://schemas.microsoft.com/office/drawing/2014/main" id="{6AA0EF73-618E-4503-A7AB-0EB925B3D604}"/>
              </a:ext>
            </a:extLst>
          </p:cNvPr>
          <p:cNvCxnSpPr>
            <a:cxnSpLocks/>
          </p:cNvCxnSpPr>
          <p:nvPr/>
        </p:nvCxnSpPr>
        <p:spPr>
          <a:xfrm>
            <a:off x="2278170" y="2331302"/>
            <a:ext cx="514267" cy="123510"/>
          </a:xfrm>
          <a:prstGeom prst="line">
            <a:avLst/>
          </a:prstGeom>
        </p:spPr>
        <p:style>
          <a:lnRef idx="1">
            <a:schemeClr val="dk1"/>
          </a:lnRef>
          <a:fillRef idx="0">
            <a:schemeClr val="dk1"/>
          </a:fillRef>
          <a:effectRef idx="0">
            <a:schemeClr val="dk1"/>
          </a:effectRef>
          <a:fontRef idx="minor">
            <a:schemeClr val="tx1"/>
          </a:fontRef>
        </p:style>
      </p:cxnSp>
      <p:sp>
        <p:nvSpPr>
          <p:cNvPr id="41" name="テキスト ボックス 40">
            <a:extLst>
              <a:ext uri="{FF2B5EF4-FFF2-40B4-BE49-F238E27FC236}">
                <a16:creationId xmlns:a16="http://schemas.microsoft.com/office/drawing/2014/main" id="{CA7D1349-D989-4722-A598-EFFC76423781}"/>
              </a:ext>
            </a:extLst>
          </p:cNvPr>
          <p:cNvSpPr txBox="1"/>
          <p:nvPr/>
        </p:nvSpPr>
        <p:spPr>
          <a:xfrm>
            <a:off x="4969712" y="2826158"/>
            <a:ext cx="1008319" cy="261610"/>
          </a:xfrm>
          <a:prstGeom prst="rect">
            <a:avLst/>
          </a:prstGeom>
          <a:noFill/>
          <a:ln>
            <a:noFill/>
          </a:ln>
        </p:spPr>
        <p:txBody>
          <a:bodyPr wrap="square" rtlCol="0">
            <a:spAutoFit/>
          </a:bodyPr>
          <a:lstStyle/>
          <a:p>
            <a:r>
              <a:rPr kumimoji="1" lang="ja-JP" altLang="en-US" sz="1100" dirty="0"/>
              <a:t>家族の死亡</a:t>
            </a:r>
          </a:p>
        </p:txBody>
      </p:sp>
      <p:sp>
        <p:nvSpPr>
          <p:cNvPr id="42" name="テキスト ボックス 41">
            <a:extLst>
              <a:ext uri="{FF2B5EF4-FFF2-40B4-BE49-F238E27FC236}">
                <a16:creationId xmlns:a16="http://schemas.microsoft.com/office/drawing/2014/main" id="{6B64C0B5-F3F7-4F33-AC47-613F0E2E4569}"/>
              </a:ext>
            </a:extLst>
          </p:cNvPr>
          <p:cNvSpPr txBox="1"/>
          <p:nvPr/>
        </p:nvSpPr>
        <p:spPr>
          <a:xfrm>
            <a:off x="2812937" y="2334276"/>
            <a:ext cx="806565" cy="261610"/>
          </a:xfrm>
          <a:prstGeom prst="rect">
            <a:avLst/>
          </a:prstGeom>
          <a:noFill/>
          <a:ln>
            <a:noFill/>
          </a:ln>
        </p:spPr>
        <p:txBody>
          <a:bodyPr wrap="square" rtlCol="0">
            <a:spAutoFit/>
          </a:bodyPr>
          <a:lstStyle/>
          <a:p>
            <a:r>
              <a:rPr kumimoji="1" lang="ja-JP" altLang="en-US" sz="1100" dirty="0"/>
              <a:t>その他</a:t>
            </a:r>
          </a:p>
        </p:txBody>
      </p:sp>
      <p:sp>
        <p:nvSpPr>
          <p:cNvPr id="43" name="テキスト ボックス 42">
            <a:extLst>
              <a:ext uri="{FF2B5EF4-FFF2-40B4-BE49-F238E27FC236}">
                <a16:creationId xmlns:a16="http://schemas.microsoft.com/office/drawing/2014/main" id="{B832FB93-881C-4760-804B-22F747E6C6D5}"/>
              </a:ext>
            </a:extLst>
          </p:cNvPr>
          <p:cNvSpPr txBox="1"/>
          <p:nvPr/>
        </p:nvSpPr>
        <p:spPr>
          <a:xfrm>
            <a:off x="2471070" y="2987194"/>
            <a:ext cx="1067805" cy="261610"/>
          </a:xfrm>
          <a:prstGeom prst="rect">
            <a:avLst/>
          </a:prstGeom>
          <a:noFill/>
          <a:ln>
            <a:noFill/>
          </a:ln>
        </p:spPr>
        <p:txBody>
          <a:bodyPr wrap="square" rtlCol="0">
            <a:spAutoFit/>
          </a:bodyPr>
          <a:lstStyle/>
          <a:p>
            <a:r>
              <a:rPr kumimoji="1" lang="ja-JP" altLang="en-US" sz="1100" dirty="0"/>
              <a:t>親子関係不和</a:t>
            </a:r>
          </a:p>
        </p:txBody>
      </p:sp>
      <p:sp>
        <p:nvSpPr>
          <p:cNvPr id="44" name="テキスト ボックス 43">
            <a:extLst>
              <a:ext uri="{FF2B5EF4-FFF2-40B4-BE49-F238E27FC236}">
                <a16:creationId xmlns:a16="http://schemas.microsoft.com/office/drawing/2014/main" id="{AD6F6827-21E8-4483-A88E-8C2B7B65C472}"/>
              </a:ext>
            </a:extLst>
          </p:cNvPr>
          <p:cNvSpPr txBox="1"/>
          <p:nvPr/>
        </p:nvSpPr>
        <p:spPr>
          <a:xfrm>
            <a:off x="2279921" y="2806224"/>
            <a:ext cx="1084783" cy="261610"/>
          </a:xfrm>
          <a:prstGeom prst="rect">
            <a:avLst/>
          </a:prstGeom>
          <a:noFill/>
          <a:ln>
            <a:noFill/>
          </a:ln>
        </p:spPr>
        <p:txBody>
          <a:bodyPr wrap="square" rtlCol="0">
            <a:spAutoFit/>
          </a:bodyPr>
          <a:lstStyle/>
          <a:p>
            <a:r>
              <a:rPr kumimoji="1" lang="ja-JP" altLang="en-US" sz="1100" dirty="0"/>
              <a:t>夫婦関係不和</a:t>
            </a:r>
          </a:p>
        </p:txBody>
      </p:sp>
      <p:cxnSp>
        <p:nvCxnSpPr>
          <p:cNvPr id="50" name="直線コネクタ 49">
            <a:extLst>
              <a:ext uri="{FF2B5EF4-FFF2-40B4-BE49-F238E27FC236}">
                <a16:creationId xmlns:a16="http://schemas.microsoft.com/office/drawing/2014/main" id="{E17E95DC-C399-4459-A93A-89E861DE4855}"/>
              </a:ext>
            </a:extLst>
          </p:cNvPr>
          <p:cNvCxnSpPr>
            <a:cxnSpLocks/>
          </p:cNvCxnSpPr>
          <p:nvPr/>
        </p:nvCxnSpPr>
        <p:spPr>
          <a:xfrm flipV="1">
            <a:off x="2073576" y="2918504"/>
            <a:ext cx="264242" cy="17692"/>
          </a:xfrm>
          <a:prstGeom prst="line">
            <a:avLst/>
          </a:prstGeom>
        </p:spPr>
        <p:style>
          <a:lnRef idx="1">
            <a:schemeClr val="dk1"/>
          </a:lnRef>
          <a:fillRef idx="0">
            <a:schemeClr val="dk1"/>
          </a:fillRef>
          <a:effectRef idx="0">
            <a:schemeClr val="dk1"/>
          </a:effectRef>
          <a:fontRef idx="minor">
            <a:schemeClr val="tx1"/>
          </a:fontRef>
        </p:style>
      </p:cxnSp>
      <p:sp>
        <p:nvSpPr>
          <p:cNvPr id="45" name="テキスト ボックス 44">
            <a:extLst>
              <a:ext uri="{FF2B5EF4-FFF2-40B4-BE49-F238E27FC236}">
                <a16:creationId xmlns:a16="http://schemas.microsoft.com/office/drawing/2014/main" id="{7894200C-274E-45ED-9505-6103A675E3D0}"/>
              </a:ext>
            </a:extLst>
          </p:cNvPr>
          <p:cNvSpPr txBox="1"/>
          <p:nvPr/>
        </p:nvSpPr>
        <p:spPr>
          <a:xfrm>
            <a:off x="7140913" y="6366911"/>
            <a:ext cx="4254217" cy="461665"/>
          </a:xfrm>
          <a:prstGeom prst="rect">
            <a:avLst/>
          </a:prstGeom>
          <a:noFill/>
          <a:ln>
            <a:noFill/>
          </a:ln>
        </p:spPr>
        <p:txBody>
          <a:bodyPr wrap="square" rtlCol="0">
            <a:spAutoFit/>
          </a:bodyPr>
          <a:lstStyle/>
          <a:p>
            <a:r>
              <a:rPr kumimoji="1" lang="ja-JP" altLang="en-US" sz="1200" dirty="0"/>
              <a:t>出典：自殺統計原票データの特別集計・発見日住</a:t>
            </a:r>
            <a:r>
              <a:rPr kumimoji="1" lang="ja-JP" altLang="en-US" sz="1200" dirty="0" smtClean="0"/>
              <a:t>居地</a:t>
            </a:r>
            <a:endParaRPr kumimoji="1" lang="en-US" altLang="ja-JP" sz="1200" dirty="0" smtClean="0"/>
          </a:p>
          <a:p>
            <a:r>
              <a:rPr kumimoji="1" lang="ja-JP" altLang="en-US" sz="1200" dirty="0" smtClean="0"/>
              <a:t>　　（</a:t>
            </a:r>
            <a:r>
              <a:rPr kumimoji="1" lang="ja-JP" altLang="en-US" sz="1200" dirty="0"/>
              <a:t>厚生労働省</a:t>
            </a:r>
            <a:r>
              <a:rPr kumimoji="1" lang="ja-JP" altLang="en-US" sz="1200" dirty="0" smtClean="0"/>
              <a:t>提供データから大阪府が作成）</a:t>
            </a:r>
            <a:endParaRPr kumimoji="1" lang="ja-JP" altLang="en-US" sz="1200" dirty="0"/>
          </a:p>
        </p:txBody>
      </p:sp>
    </p:spTree>
    <p:extLst>
      <p:ext uri="{BB962C8B-B14F-4D97-AF65-F5344CB8AC3E}">
        <p14:creationId xmlns:p14="http://schemas.microsoft.com/office/powerpoint/2010/main" val="3664356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6390" y="550168"/>
            <a:ext cx="10515600" cy="1325563"/>
          </a:xfrm>
        </p:spPr>
        <p:txBody>
          <a:bodyPr>
            <a:normAutofit fontScale="90000"/>
          </a:bodyPr>
          <a:lstStyle/>
          <a:p>
            <a:r>
              <a:rPr kumimoji="1" lang="ja-JP" altLang="en-US" sz="4000" dirty="0"/>
              <a:t>経済・生活問題を原因・動機とする令和２年自殺者数と過去５年平均の増減比較（大阪府）</a:t>
            </a:r>
          </a:p>
        </p:txBody>
      </p:sp>
      <p:sp>
        <p:nvSpPr>
          <p:cNvPr id="3" name="コンテンツ プレースホルダー 2"/>
          <p:cNvSpPr>
            <a:spLocks noGrp="1"/>
          </p:cNvSpPr>
          <p:nvPr>
            <p:ph idx="1"/>
          </p:nvPr>
        </p:nvSpPr>
        <p:spPr>
          <a:xfrm>
            <a:off x="5893502" y="1730146"/>
            <a:ext cx="6263602" cy="2094879"/>
          </a:xfrm>
        </p:spPr>
        <p:txBody>
          <a:bodyPr anchor="ctr">
            <a:normAutofit/>
          </a:bodyPr>
          <a:lstStyle/>
          <a:p>
            <a:pPr marL="0" indent="0">
              <a:buNone/>
            </a:pPr>
            <a:r>
              <a:rPr lang="ja-JP" altLang="en-US" sz="1800" dirty="0"/>
              <a:t>〇男性の方が増加が大きく、</a:t>
            </a:r>
            <a:r>
              <a:rPr kumimoji="1" lang="ja-JP" altLang="en-US" sz="1800" dirty="0"/>
              <a:t>男女ともに「生活苦」の増加が最多。</a:t>
            </a:r>
            <a:endParaRPr kumimoji="1" lang="en-US" altLang="ja-JP" sz="1800" dirty="0"/>
          </a:p>
          <a:p>
            <a:pPr marL="0" indent="0">
              <a:buNone/>
            </a:pPr>
            <a:r>
              <a:rPr lang="ja-JP" altLang="en-US" sz="1800" dirty="0"/>
              <a:t>〇</a:t>
            </a:r>
            <a:r>
              <a:rPr kumimoji="1" lang="ja-JP" altLang="en-US" sz="1800" dirty="0"/>
              <a:t>男性は</a:t>
            </a:r>
            <a:r>
              <a:rPr kumimoji="1" lang="en-US" altLang="ja-JP" sz="1800" dirty="0"/>
              <a:t>20</a:t>
            </a:r>
            <a:r>
              <a:rPr kumimoji="1" lang="ja-JP" altLang="en-US" sz="1800" dirty="0"/>
              <a:t>歳代・</a:t>
            </a:r>
            <a:r>
              <a:rPr kumimoji="1" lang="en-US" altLang="ja-JP" sz="1800" dirty="0"/>
              <a:t>30</a:t>
            </a:r>
            <a:r>
              <a:rPr kumimoji="1" lang="ja-JP" altLang="en-US" sz="1800" dirty="0"/>
              <a:t>歳代</a:t>
            </a:r>
            <a:r>
              <a:rPr lang="ja-JP" altLang="en-US" sz="1800" dirty="0"/>
              <a:t>・</a:t>
            </a:r>
            <a:r>
              <a:rPr lang="en-US" altLang="ja-JP" sz="1800" dirty="0"/>
              <a:t>60</a:t>
            </a:r>
            <a:r>
              <a:rPr lang="ja-JP" altLang="en-US" sz="1800" dirty="0"/>
              <a:t>歳代</a:t>
            </a:r>
            <a:r>
              <a:rPr kumimoji="1" lang="ja-JP" altLang="en-US" sz="1800" dirty="0"/>
              <a:t>で増加が大きく、いずれも「生活苦」の増加が最多。</a:t>
            </a:r>
            <a:endParaRPr kumimoji="1" lang="en-US" altLang="ja-JP" sz="1800" dirty="0"/>
          </a:p>
          <a:p>
            <a:pPr marL="0" indent="0">
              <a:buNone/>
            </a:pPr>
            <a:r>
              <a:rPr kumimoji="1" lang="ja-JP" altLang="en-US" sz="1800" dirty="0"/>
              <a:t>〇女性は</a:t>
            </a:r>
            <a:r>
              <a:rPr kumimoji="1" lang="en-US" altLang="ja-JP" sz="1800" dirty="0"/>
              <a:t>20</a:t>
            </a:r>
            <a:r>
              <a:rPr kumimoji="1" lang="ja-JP" altLang="en-US" sz="1800" dirty="0"/>
              <a:t>歳代・</a:t>
            </a:r>
            <a:r>
              <a:rPr kumimoji="1" lang="en-US" altLang="ja-JP" sz="1800" dirty="0"/>
              <a:t>50</a:t>
            </a:r>
            <a:r>
              <a:rPr kumimoji="1" lang="ja-JP" altLang="en-US" sz="1800" dirty="0"/>
              <a:t>歳代・</a:t>
            </a:r>
            <a:r>
              <a:rPr kumimoji="1" lang="en-US" altLang="ja-JP" sz="1800" dirty="0"/>
              <a:t>70</a:t>
            </a:r>
            <a:r>
              <a:rPr kumimoji="1" lang="ja-JP" altLang="en-US" sz="1800" dirty="0"/>
              <a:t>歳代で増加が大きく、男性と同様、「生活苦」の増加が最多。</a:t>
            </a:r>
            <a:endParaRPr kumimoji="1" lang="en-US" altLang="ja-JP" sz="1800" dirty="0"/>
          </a:p>
        </p:txBody>
      </p:sp>
      <p:grpSp>
        <p:nvGrpSpPr>
          <p:cNvPr id="35" name="グループ化 34"/>
          <p:cNvGrpSpPr/>
          <p:nvPr/>
        </p:nvGrpSpPr>
        <p:grpSpPr>
          <a:xfrm>
            <a:off x="78324" y="1847658"/>
            <a:ext cx="5763857" cy="2182921"/>
            <a:chOff x="0" y="0"/>
            <a:chExt cx="5429250" cy="3495675"/>
          </a:xfrm>
        </p:grpSpPr>
        <p:graphicFrame>
          <p:nvGraphicFramePr>
            <p:cNvPr id="36" name="グラフ 35"/>
            <p:cNvGraphicFramePr>
              <a:graphicFrameLocks/>
            </p:cNvGraphicFramePr>
            <p:nvPr/>
          </p:nvGraphicFramePr>
          <p:xfrm>
            <a:off x="0" y="0"/>
            <a:ext cx="5429250" cy="3495675"/>
          </p:xfrm>
          <a:graphic>
            <a:graphicData uri="http://schemas.openxmlformats.org/drawingml/2006/chart">
              <c:chart xmlns:c="http://schemas.openxmlformats.org/drawingml/2006/chart" xmlns:r="http://schemas.openxmlformats.org/officeDocument/2006/relationships" r:id="rId2"/>
            </a:graphicData>
          </a:graphic>
        </p:graphicFrame>
        <p:cxnSp>
          <p:nvCxnSpPr>
            <p:cNvPr id="37" name="直線コネクタ 36"/>
            <p:cNvCxnSpPr>
              <a:cxnSpLocks/>
            </p:cNvCxnSpPr>
            <p:nvPr/>
          </p:nvCxnSpPr>
          <p:spPr>
            <a:xfrm>
              <a:off x="257498" y="1562101"/>
              <a:ext cx="4995637" cy="0"/>
            </a:xfrm>
            <a:prstGeom prst="line">
              <a:avLst/>
            </a:prstGeom>
            <a:noFill/>
            <a:ln w="25400" cap="flat" cmpd="sng" algn="ctr">
              <a:solidFill>
                <a:sysClr val="windowText" lastClr="000000"/>
              </a:solidFill>
              <a:prstDash val="solid"/>
              <a:miter lim="800000"/>
            </a:ln>
            <a:effectLst/>
          </p:spPr>
        </p:cxnSp>
        <p:sp>
          <p:nvSpPr>
            <p:cNvPr id="38" name="テキスト ボックス 3"/>
            <p:cNvSpPr txBox="1"/>
            <p:nvPr/>
          </p:nvSpPr>
          <p:spPr>
            <a:xfrm>
              <a:off x="1266825" y="28576"/>
              <a:ext cx="542925" cy="123825"/>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男性</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9" name="テキスト ボックス 4"/>
            <p:cNvSpPr txBox="1"/>
            <p:nvPr/>
          </p:nvSpPr>
          <p:spPr>
            <a:xfrm>
              <a:off x="3714750" y="19051"/>
              <a:ext cx="542925" cy="123825"/>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女性</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52" name="グループ化 51"/>
          <p:cNvGrpSpPr/>
          <p:nvPr/>
        </p:nvGrpSpPr>
        <p:grpSpPr>
          <a:xfrm>
            <a:off x="98237" y="3889928"/>
            <a:ext cx="5743944" cy="2498502"/>
            <a:chOff x="0" y="0"/>
            <a:chExt cx="5457825" cy="3505200"/>
          </a:xfrm>
        </p:grpSpPr>
        <p:grpSp>
          <p:nvGrpSpPr>
            <p:cNvPr id="53" name="グループ化 52"/>
            <p:cNvGrpSpPr/>
            <p:nvPr/>
          </p:nvGrpSpPr>
          <p:grpSpPr>
            <a:xfrm>
              <a:off x="0" y="0"/>
              <a:ext cx="5457825" cy="3505200"/>
              <a:chOff x="0" y="0"/>
              <a:chExt cx="5457825" cy="3505200"/>
            </a:xfrm>
          </p:grpSpPr>
          <p:graphicFrame>
            <p:nvGraphicFramePr>
              <p:cNvPr id="55" name="グラフ 54"/>
              <p:cNvGraphicFramePr>
                <a:graphicFrameLocks/>
              </p:cNvGraphicFramePr>
              <p:nvPr/>
            </p:nvGraphicFramePr>
            <p:xfrm>
              <a:off x="0" y="0"/>
              <a:ext cx="5457825" cy="3505200"/>
            </p:xfrm>
            <a:graphic>
              <a:graphicData uri="http://schemas.openxmlformats.org/drawingml/2006/chart">
                <c:chart xmlns:c="http://schemas.openxmlformats.org/drawingml/2006/chart" xmlns:r="http://schemas.openxmlformats.org/officeDocument/2006/relationships" r:id="rId3"/>
              </a:graphicData>
            </a:graphic>
          </p:graphicFrame>
          <p:grpSp>
            <p:nvGrpSpPr>
              <p:cNvPr id="56" name="グループ化 55"/>
              <p:cNvGrpSpPr/>
              <p:nvPr/>
            </p:nvGrpSpPr>
            <p:grpSpPr>
              <a:xfrm>
                <a:off x="180976" y="505185"/>
                <a:ext cx="5238750" cy="171450"/>
                <a:chOff x="180976" y="505185"/>
                <a:chExt cx="5238750" cy="171450"/>
              </a:xfrm>
            </p:grpSpPr>
            <p:sp>
              <p:nvSpPr>
                <p:cNvPr id="57" name="テキスト ボックス 7"/>
                <p:cNvSpPr txBox="1"/>
                <p:nvPr/>
              </p:nvSpPr>
              <p:spPr>
                <a:xfrm>
                  <a:off x="180976" y="524236"/>
                  <a:ext cx="781050" cy="133349"/>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歳未満</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8" name="テキスト ボックス 8"/>
                <p:cNvSpPr txBox="1"/>
                <p:nvPr/>
              </p:nvSpPr>
              <p:spPr>
                <a:xfrm>
                  <a:off x="828676" y="524236"/>
                  <a:ext cx="781050" cy="133349"/>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9" name="テキスト ボックス 9"/>
                <p:cNvSpPr txBox="1"/>
                <p:nvPr/>
              </p:nvSpPr>
              <p:spPr>
                <a:xfrm>
                  <a:off x="1466851" y="524236"/>
                  <a:ext cx="781050" cy="133349"/>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0" name="テキスト ボックス 10"/>
                <p:cNvSpPr txBox="1"/>
                <p:nvPr/>
              </p:nvSpPr>
              <p:spPr>
                <a:xfrm>
                  <a:off x="2057401" y="524236"/>
                  <a:ext cx="781050" cy="133349"/>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【40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1" name="テキスト ボックス 11"/>
                <p:cNvSpPr txBox="1"/>
                <p:nvPr/>
              </p:nvSpPr>
              <p:spPr>
                <a:xfrm>
                  <a:off x="2676526" y="524236"/>
                  <a:ext cx="781050" cy="133349"/>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2" name="テキスト ボックス 12"/>
                <p:cNvSpPr txBox="1"/>
                <p:nvPr/>
              </p:nvSpPr>
              <p:spPr>
                <a:xfrm>
                  <a:off x="3314701" y="524236"/>
                  <a:ext cx="781050" cy="133349"/>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【60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3" name="テキスト ボックス 13"/>
                <p:cNvSpPr txBox="1"/>
                <p:nvPr/>
              </p:nvSpPr>
              <p:spPr>
                <a:xfrm>
                  <a:off x="3905251" y="524236"/>
                  <a:ext cx="781050" cy="133349"/>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【70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4" name="テキスト ボックス 14"/>
                <p:cNvSpPr txBox="1"/>
                <p:nvPr/>
              </p:nvSpPr>
              <p:spPr>
                <a:xfrm>
                  <a:off x="4543426" y="505185"/>
                  <a:ext cx="876300" cy="1714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【80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歳代以上</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grpSp>
        </p:grpSp>
        <p:cxnSp>
          <p:nvCxnSpPr>
            <p:cNvPr id="54" name="直線コネクタ 53"/>
            <p:cNvCxnSpPr/>
            <p:nvPr/>
          </p:nvCxnSpPr>
          <p:spPr>
            <a:xfrm flipV="1">
              <a:off x="361951" y="1770324"/>
              <a:ext cx="4991100" cy="19050"/>
            </a:xfrm>
            <a:prstGeom prst="line">
              <a:avLst/>
            </a:prstGeom>
            <a:noFill/>
            <a:ln w="25400" cap="flat" cmpd="sng" algn="ctr">
              <a:solidFill>
                <a:sysClr val="windowText" lastClr="000000"/>
              </a:solidFill>
              <a:prstDash val="solid"/>
              <a:miter lim="800000"/>
            </a:ln>
            <a:effectLst/>
          </p:spPr>
        </p:cxnSp>
      </p:grpSp>
      <p:grpSp>
        <p:nvGrpSpPr>
          <p:cNvPr id="110" name="グループ化 109"/>
          <p:cNvGrpSpPr/>
          <p:nvPr/>
        </p:nvGrpSpPr>
        <p:grpSpPr>
          <a:xfrm>
            <a:off x="5979593" y="3825025"/>
            <a:ext cx="6091419" cy="2563405"/>
            <a:chOff x="0" y="0"/>
            <a:chExt cx="5467350" cy="3524250"/>
          </a:xfrm>
        </p:grpSpPr>
        <p:grpSp>
          <p:nvGrpSpPr>
            <p:cNvPr id="111" name="グループ化 110"/>
            <p:cNvGrpSpPr/>
            <p:nvPr/>
          </p:nvGrpSpPr>
          <p:grpSpPr>
            <a:xfrm>
              <a:off x="0" y="0"/>
              <a:ext cx="5467350" cy="3524250"/>
              <a:chOff x="0" y="0"/>
              <a:chExt cx="5467350" cy="3524250"/>
            </a:xfrm>
          </p:grpSpPr>
          <p:graphicFrame>
            <p:nvGraphicFramePr>
              <p:cNvPr id="113" name="グラフ 112"/>
              <p:cNvGraphicFramePr>
                <a:graphicFrameLocks/>
              </p:cNvGraphicFramePr>
              <p:nvPr/>
            </p:nvGraphicFramePr>
            <p:xfrm>
              <a:off x="0" y="0"/>
              <a:ext cx="5467350" cy="3524250"/>
            </p:xfrm>
            <a:graphic>
              <a:graphicData uri="http://schemas.openxmlformats.org/drawingml/2006/chart">
                <c:chart xmlns:c="http://schemas.openxmlformats.org/drawingml/2006/chart" xmlns:r="http://schemas.openxmlformats.org/officeDocument/2006/relationships" r:id="rId4"/>
              </a:graphicData>
            </a:graphic>
          </p:graphicFrame>
          <p:grpSp>
            <p:nvGrpSpPr>
              <p:cNvPr id="114" name="グループ化 113"/>
              <p:cNvGrpSpPr/>
              <p:nvPr/>
            </p:nvGrpSpPr>
            <p:grpSpPr>
              <a:xfrm>
                <a:off x="161925" y="588015"/>
                <a:ext cx="5238750" cy="171450"/>
                <a:chOff x="161925" y="588015"/>
                <a:chExt cx="5238750" cy="171450"/>
              </a:xfrm>
            </p:grpSpPr>
            <p:sp>
              <p:nvSpPr>
                <p:cNvPr id="115" name="テキスト ボックス 27"/>
                <p:cNvSpPr txBox="1"/>
                <p:nvPr/>
              </p:nvSpPr>
              <p:spPr>
                <a:xfrm>
                  <a:off x="161925" y="607065"/>
                  <a:ext cx="781050" cy="1333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歳未満</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6" name="テキスト ボックス 28"/>
                <p:cNvSpPr txBox="1"/>
                <p:nvPr/>
              </p:nvSpPr>
              <p:spPr>
                <a:xfrm>
                  <a:off x="809625" y="607065"/>
                  <a:ext cx="781050" cy="1333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7" name="テキスト ボックス 29"/>
                <p:cNvSpPr txBox="1"/>
                <p:nvPr/>
              </p:nvSpPr>
              <p:spPr>
                <a:xfrm>
                  <a:off x="1447800" y="607065"/>
                  <a:ext cx="781050" cy="1333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8" name="テキスト ボックス 30"/>
                <p:cNvSpPr txBox="1"/>
                <p:nvPr/>
              </p:nvSpPr>
              <p:spPr>
                <a:xfrm>
                  <a:off x="2038350" y="607065"/>
                  <a:ext cx="781050" cy="1333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【40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9" name="テキスト ボックス 31"/>
                <p:cNvSpPr txBox="1"/>
                <p:nvPr/>
              </p:nvSpPr>
              <p:spPr>
                <a:xfrm>
                  <a:off x="2657475" y="607065"/>
                  <a:ext cx="781050" cy="1333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0" name="テキスト ボックス 32"/>
                <p:cNvSpPr txBox="1"/>
                <p:nvPr/>
              </p:nvSpPr>
              <p:spPr>
                <a:xfrm>
                  <a:off x="3295650" y="607065"/>
                  <a:ext cx="781050" cy="1333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【60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1" name="テキスト ボックス 33"/>
                <p:cNvSpPr txBox="1"/>
                <p:nvPr/>
              </p:nvSpPr>
              <p:spPr>
                <a:xfrm>
                  <a:off x="3886200" y="607065"/>
                  <a:ext cx="781050" cy="1333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【70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2" name="テキスト ボックス 34"/>
                <p:cNvSpPr txBox="1"/>
                <p:nvPr/>
              </p:nvSpPr>
              <p:spPr>
                <a:xfrm>
                  <a:off x="4524375" y="588015"/>
                  <a:ext cx="876300" cy="1714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【80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歳代以上</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grpSp>
        </p:grpSp>
        <p:cxnSp>
          <p:nvCxnSpPr>
            <p:cNvPr id="112" name="直線コネクタ 111"/>
            <p:cNvCxnSpPr/>
            <p:nvPr/>
          </p:nvCxnSpPr>
          <p:spPr>
            <a:xfrm flipV="1">
              <a:off x="323850" y="2071984"/>
              <a:ext cx="4991100" cy="19050"/>
            </a:xfrm>
            <a:prstGeom prst="line">
              <a:avLst/>
            </a:prstGeom>
            <a:noFill/>
            <a:ln w="25400" cap="flat" cmpd="sng" algn="ctr">
              <a:solidFill>
                <a:sysClr val="windowText" lastClr="000000"/>
              </a:solidFill>
              <a:prstDash val="solid"/>
              <a:miter lim="800000"/>
            </a:ln>
            <a:effectLst/>
          </p:spPr>
        </p:cxnSp>
      </p:grpSp>
      <p:sp>
        <p:nvSpPr>
          <p:cNvPr id="4" name="スライド番号プレースホルダー 3"/>
          <p:cNvSpPr>
            <a:spLocks noGrp="1"/>
          </p:cNvSpPr>
          <p:nvPr>
            <p:ph type="sldNum" sz="quarter" idx="12"/>
          </p:nvPr>
        </p:nvSpPr>
        <p:spPr/>
        <p:txBody>
          <a:bodyPr/>
          <a:lstStyle/>
          <a:p>
            <a:fld id="{AF1D39D9-E74C-4D2A-927B-25B3068A2067}" type="slidenum">
              <a:rPr kumimoji="1" lang="ja-JP" altLang="en-US" smtClean="0"/>
              <a:t>26</a:t>
            </a:fld>
            <a:endParaRPr kumimoji="1" lang="ja-JP" altLang="en-US"/>
          </a:p>
        </p:txBody>
      </p:sp>
      <p:sp>
        <p:nvSpPr>
          <p:cNvPr id="40" name="タイトル 1"/>
          <p:cNvSpPr>
            <a:spLocks noGrp="1"/>
          </p:cNvSpPr>
          <p:nvPr/>
        </p:nvSpPr>
        <p:spPr>
          <a:xfrm>
            <a:off x="54777" y="124728"/>
            <a:ext cx="6674635" cy="417823"/>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２</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令和</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2</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年における自殺者増加の状況推移</a:t>
            </a:r>
          </a:p>
        </p:txBody>
      </p:sp>
      <p:cxnSp>
        <p:nvCxnSpPr>
          <p:cNvPr id="41" name="直線コネクタ 40">
            <a:extLst>
              <a:ext uri="{FF2B5EF4-FFF2-40B4-BE49-F238E27FC236}">
                <a16:creationId xmlns:a16="http://schemas.microsoft.com/office/drawing/2014/main" id="{8FC0D632-F15F-4E37-AACF-85D20F26F957}"/>
              </a:ext>
            </a:extLst>
          </p:cNvPr>
          <p:cNvCxnSpPr>
            <a:cxnSpLocks/>
            <a:endCxn id="43" idx="1"/>
          </p:cNvCxnSpPr>
          <p:nvPr/>
        </p:nvCxnSpPr>
        <p:spPr>
          <a:xfrm>
            <a:off x="2199738" y="2515945"/>
            <a:ext cx="385791" cy="8562"/>
          </a:xfrm>
          <a:prstGeom prst="line">
            <a:avLst/>
          </a:prstGeom>
        </p:spPr>
        <p:style>
          <a:lnRef idx="1">
            <a:schemeClr val="dk1"/>
          </a:lnRef>
          <a:fillRef idx="0">
            <a:schemeClr val="dk1"/>
          </a:fillRef>
          <a:effectRef idx="0">
            <a:schemeClr val="dk1"/>
          </a:effectRef>
          <a:fontRef idx="minor">
            <a:schemeClr val="tx1"/>
          </a:fontRef>
        </p:style>
      </p:cxnSp>
      <p:cxnSp>
        <p:nvCxnSpPr>
          <p:cNvPr id="42" name="直線コネクタ 41">
            <a:extLst>
              <a:ext uri="{FF2B5EF4-FFF2-40B4-BE49-F238E27FC236}">
                <a16:creationId xmlns:a16="http://schemas.microsoft.com/office/drawing/2014/main" id="{0C48736B-8226-40E2-9363-4F9D513F166F}"/>
              </a:ext>
            </a:extLst>
          </p:cNvPr>
          <p:cNvCxnSpPr>
            <a:cxnSpLocks/>
          </p:cNvCxnSpPr>
          <p:nvPr/>
        </p:nvCxnSpPr>
        <p:spPr>
          <a:xfrm>
            <a:off x="3127852" y="2510225"/>
            <a:ext cx="650033" cy="145087"/>
          </a:xfrm>
          <a:prstGeom prst="line">
            <a:avLst/>
          </a:prstGeom>
        </p:spPr>
        <p:style>
          <a:lnRef idx="1">
            <a:schemeClr val="dk1"/>
          </a:lnRef>
          <a:fillRef idx="0">
            <a:schemeClr val="dk1"/>
          </a:fillRef>
          <a:effectRef idx="0">
            <a:schemeClr val="dk1"/>
          </a:effectRef>
          <a:fontRef idx="minor">
            <a:schemeClr val="tx1"/>
          </a:fontRef>
        </p:style>
      </p:cxnSp>
      <p:sp>
        <p:nvSpPr>
          <p:cNvPr id="43" name="テキスト ボックス 42">
            <a:extLst>
              <a:ext uri="{FF2B5EF4-FFF2-40B4-BE49-F238E27FC236}">
                <a16:creationId xmlns:a16="http://schemas.microsoft.com/office/drawing/2014/main" id="{88B4E542-7FC7-45F3-9DA9-37F32176B6A7}"/>
              </a:ext>
            </a:extLst>
          </p:cNvPr>
          <p:cNvSpPr txBox="1"/>
          <p:nvPr/>
        </p:nvSpPr>
        <p:spPr>
          <a:xfrm>
            <a:off x="2585529" y="2393702"/>
            <a:ext cx="806565" cy="261610"/>
          </a:xfrm>
          <a:prstGeom prst="rect">
            <a:avLst/>
          </a:prstGeom>
          <a:noFill/>
          <a:ln>
            <a:noFill/>
          </a:ln>
        </p:spPr>
        <p:txBody>
          <a:bodyPr wrap="square" rtlCol="0">
            <a:spAutoFit/>
          </a:bodyPr>
          <a:lstStyle/>
          <a:p>
            <a:r>
              <a:rPr kumimoji="1" lang="ja-JP" altLang="en-US" sz="1100" dirty="0"/>
              <a:t>生活苦</a:t>
            </a:r>
          </a:p>
        </p:txBody>
      </p:sp>
      <p:sp>
        <p:nvSpPr>
          <p:cNvPr id="44" name="テキスト ボックス 43">
            <a:extLst>
              <a:ext uri="{FF2B5EF4-FFF2-40B4-BE49-F238E27FC236}">
                <a16:creationId xmlns:a16="http://schemas.microsoft.com/office/drawing/2014/main" id="{BE50E0C4-BD5D-46DD-93C3-2F3BEEB496A7}"/>
              </a:ext>
            </a:extLst>
          </p:cNvPr>
          <p:cNvSpPr txBox="1"/>
          <p:nvPr/>
        </p:nvSpPr>
        <p:spPr>
          <a:xfrm>
            <a:off x="388179" y="1872085"/>
            <a:ext cx="897633" cy="430887"/>
          </a:xfrm>
          <a:prstGeom prst="rect">
            <a:avLst/>
          </a:prstGeom>
          <a:noFill/>
          <a:ln>
            <a:noFill/>
          </a:ln>
        </p:spPr>
        <p:txBody>
          <a:bodyPr wrap="square" rtlCol="0">
            <a:spAutoFit/>
          </a:bodyPr>
          <a:lstStyle/>
          <a:p>
            <a:r>
              <a:rPr kumimoji="1" lang="ja-JP" altLang="en-US" sz="1100" dirty="0"/>
              <a:t>負債</a:t>
            </a:r>
            <a:endParaRPr kumimoji="1" lang="en-US" altLang="ja-JP" sz="1100" dirty="0"/>
          </a:p>
          <a:p>
            <a:r>
              <a:rPr kumimoji="1" lang="ja-JP" altLang="en-US" sz="1100" dirty="0"/>
              <a:t>（その他）</a:t>
            </a:r>
          </a:p>
        </p:txBody>
      </p:sp>
      <p:cxnSp>
        <p:nvCxnSpPr>
          <p:cNvPr id="45" name="直線コネクタ 44">
            <a:extLst>
              <a:ext uri="{FF2B5EF4-FFF2-40B4-BE49-F238E27FC236}">
                <a16:creationId xmlns:a16="http://schemas.microsoft.com/office/drawing/2014/main" id="{DCD003C9-1FE4-40DB-BE8B-C5129A1765D4}"/>
              </a:ext>
            </a:extLst>
          </p:cNvPr>
          <p:cNvCxnSpPr>
            <a:cxnSpLocks/>
          </p:cNvCxnSpPr>
          <p:nvPr/>
        </p:nvCxnSpPr>
        <p:spPr>
          <a:xfrm>
            <a:off x="946442" y="2043552"/>
            <a:ext cx="385791" cy="8562"/>
          </a:xfrm>
          <a:prstGeom prst="line">
            <a:avLst/>
          </a:prstGeom>
        </p:spPr>
        <p:style>
          <a:lnRef idx="1">
            <a:schemeClr val="dk1"/>
          </a:lnRef>
          <a:fillRef idx="0">
            <a:schemeClr val="dk1"/>
          </a:fillRef>
          <a:effectRef idx="0">
            <a:schemeClr val="dk1"/>
          </a:effectRef>
          <a:fontRef idx="minor">
            <a:schemeClr val="tx1"/>
          </a:fontRef>
        </p:style>
      </p:cxnSp>
      <p:sp>
        <p:nvSpPr>
          <p:cNvPr id="47" name="テキスト ボックス 46">
            <a:extLst>
              <a:ext uri="{FF2B5EF4-FFF2-40B4-BE49-F238E27FC236}">
                <a16:creationId xmlns:a16="http://schemas.microsoft.com/office/drawing/2014/main" id="{7894200C-274E-45ED-9505-6103A675E3D0}"/>
              </a:ext>
            </a:extLst>
          </p:cNvPr>
          <p:cNvSpPr txBox="1"/>
          <p:nvPr/>
        </p:nvSpPr>
        <p:spPr>
          <a:xfrm>
            <a:off x="6993704" y="6402286"/>
            <a:ext cx="4254217" cy="461665"/>
          </a:xfrm>
          <a:prstGeom prst="rect">
            <a:avLst/>
          </a:prstGeom>
          <a:noFill/>
          <a:ln>
            <a:noFill/>
          </a:ln>
        </p:spPr>
        <p:txBody>
          <a:bodyPr wrap="square" rtlCol="0">
            <a:spAutoFit/>
          </a:bodyPr>
          <a:lstStyle/>
          <a:p>
            <a:r>
              <a:rPr kumimoji="1" lang="ja-JP" altLang="en-US" sz="1200" dirty="0"/>
              <a:t>出典：自殺統計原票データの特別集計・発見日住</a:t>
            </a:r>
            <a:r>
              <a:rPr kumimoji="1" lang="ja-JP" altLang="en-US" sz="1200" dirty="0" smtClean="0"/>
              <a:t>居地</a:t>
            </a:r>
            <a:endParaRPr kumimoji="1" lang="en-US" altLang="ja-JP" sz="1200" dirty="0" smtClean="0"/>
          </a:p>
          <a:p>
            <a:r>
              <a:rPr kumimoji="1" lang="ja-JP" altLang="en-US" sz="1200" dirty="0" smtClean="0"/>
              <a:t>　　（</a:t>
            </a:r>
            <a:r>
              <a:rPr kumimoji="1" lang="ja-JP" altLang="en-US" sz="1200" dirty="0"/>
              <a:t>厚生労働省</a:t>
            </a:r>
            <a:r>
              <a:rPr kumimoji="1" lang="ja-JP" altLang="en-US" sz="1200" dirty="0" smtClean="0"/>
              <a:t>提供データから大阪府が作成）</a:t>
            </a:r>
            <a:endParaRPr kumimoji="1" lang="ja-JP" altLang="en-US" sz="1200" dirty="0"/>
          </a:p>
        </p:txBody>
      </p:sp>
      <p:sp>
        <p:nvSpPr>
          <p:cNvPr id="46" name="テキスト ボックス 45"/>
          <p:cNvSpPr txBox="1"/>
          <p:nvPr/>
        </p:nvSpPr>
        <p:spPr>
          <a:xfrm>
            <a:off x="54777" y="6431190"/>
            <a:ext cx="7776369" cy="338554"/>
          </a:xfrm>
          <a:prstGeom prst="rect">
            <a:avLst/>
          </a:prstGeom>
          <a:noFill/>
        </p:spPr>
        <p:txBody>
          <a:bodyPr wrap="square" rtlCol="0">
            <a:spAutoFit/>
          </a:bodyPr>
          <a:lstStyle/>
          <a:p>
            <a:r>
              <a:rPr kumimoji="1" lang="en-US" altLang="ja-JP" sz="800" dirty="0" smtClean="0"/>
              <a:t>※</a:t>
            </a:r>
            <a:r>
              <a:rPr kumimoji="1" lang="ja-JP" altLang="en-US" sz="800" dirty="0" smtClean="0"/>
              <a:t>平均値は、各値ごとに四捨五入しているため、性・年代別の各項目の増減値の合計（下グラフ）と、</a:t>
            </a:r>
            <a:endParaRPr kumimoji="1" lang="en-US" altLang="ja-JP" sz="800" dirty="0" smtClean="0"/>
          </a:p>
          <a:p>
            <a:r>
              <a:rPr kumimoji="1" lang="ja-JP" altLang="en-US" sz="800" dirty="0" smtClean="0"/>
              <a:t>男女別の合計（上グラフ）は必ずしも一致しない。</a:t>
            </a:r>
            <a:endParaRPr kumimoji="1" lang="ja-JP" altLang="en-US" sz="800" dirty="0"/>
          </a:p>
        </p:txBody>
      </p:sp>
    </p:spTree>
    <p:extLst>
      <p:ext uri="{BB962C8B-B14F-4D97-AF65-F5344CB8AC3E}">
        <p14:creationId xmlns:p14="http://schemas.microsoft.com/office/powerpoint/2010/main" val="1646310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494914"/>
            <a:ext cx="10515600" cy="1325563"/>
          </a:xfrm>
        </p:spPr>
        <p:txBody>
          <a:bodyPr>
            <a:normAutofit/>
          </a:bodyPr>
          <a:lstStyle/>
          <a:p>
            <a:r>
              <a:rPr lang="ja-JP" altLang="en-US" sz="4000" dirty="0"/>
              <a:t>勤務</a:t>
            </a:r>
            <a:r>
              <a:rPr kumimoji="1" lang="ja-JP" altLang="en-US" sz="4000" dirty="0"/>
              <a:t>問題を原因・動機とする令和２年自殺者数と過去５年平均の増減比較（大阪府）</a:t>
            </a:r>
          </a:p>
        </p:txBody>
      </p:sp>
      <p:sp>
        <p:nvSpPr>
          <p:cNvPr id="3" name="コンテンツ プレースホルダー 2"/>
          <p:cNvSpPr>
            <a:spLocks noGrp="1"/>
          </p:cNvSpPr>
          <p:nvPr>
            <p:ph idx="1"/>
          </p:nvPr>
        </p:nvSpPr>
        <p:spPr>
          <a:xfrm>
            <a:off x="5893502" y="1730146"/>
            <a:ext cx="6263602" cy="2094879"/>
          </a:xfrm>
        </p:spPr>
        <p:txBody>
          <a:bodyPr anchor="ctr">
            <a:noAutofit/>
          </a:bodyPr>
          <a:lstStyle/>
          <a:p>
            <a:pPr marL="0" indent="0">
              <a:buNone/>
            </a:pPr>
            <a:r>
              <a:rPr lang="ja-JP" altLang="en-US" sz="1800" dirty="0"/>
              <a:t>〇男性の方が増加が大きく、</a:t>
            </a:r>
            <a:r>
              <a:rPr kumimoji="1" lang="ja-JP" altLang="en-US" sz="1800" dirty="0"/>
              <a:t>男女ともに「職場の人間関係」のみが増加。</a:t>
            </a:r>
            <a:endParaRPr kumimoji="1" lang="en-US" altLang="ja-JP" sz="1800" dirty="0"/>
          </a:p>
          <a:p>
            <a:pPr marL="0" indent="0">
              <a:buNone/>
            </a:pPr>
            <a:r>
              <a:rPr lang="ja-JP" altLang="en-US" sz="1800" dirty="0"/>
              <a:t>〇</a:t>
            </a:r>
            <a:r>
              <a:rPr kumimoji="1" lang="ja-JP" altLang="en-US" sz="1800" dirty="0"/>
              <a:t>男性は</a:t>
            </a:r>
            <a:r>
              <a:rPr kumimoji="1" lang="en-US" altLang="ja-JP" sz="1800" dirty="0"/>
              <a:t>20</a:t>
            </a:r>
            <a:r>
              <a:rPr kumimoji="1" lang="ja-JP" altLang="en-US" sz="1800" dirty="0"/>
              <a:t>歳代・</a:t>
            </a:r>
            <a:r>
              <a:rPr kumimoji="1" lang="en-US" altLang="ja-JP" sz="1800" dirty="0"/>
              <a:t>30</a:t>
            </a:r>
            <a:r>
              <a:rPr kumimoji="1" lang="ja-JP" altLang="en-US" sz="1800" dirty="0"/>
              <a:t>歳代で増加が大きく、</a:t>
            </a:r>
            <a:r>
              <a:rPr kumimoji="1" lang="en-US" altLang="ja-JP" sz="1800" dirty="0"/>
              <a:t>20</a:t>
            </a:r>
            <a:r>
              <a:rPr kumimoji="1" lang="ja-JP" altLang="en-US" sz="1800" dirty="0"/>
              <a:t>歳代は「職場の人間関係」、</a:t>
            </a:r>
            <a:r>
              <a:rPr kumimoji="1" lang="en-US" altLang="ja-JP" sz="1800" dirty="0"/>
              <a:t>30</a:t>
            </a:r>
            <a:r>
              <a:rPr kumimoji="1" lang="ja-JP" altLang="en-US" sz="1800" dirty="0"/>
              <a:t>歳代は「仕事疲れ」の増加が最多。</a:t>
            </a:r>
            <a:endParaRPr kumimoji="1" lang="en-US" altLang="ja-JP" sz="1800" dirty="0"/>
          </a:p>
          <a:p>
            <a:pPr marL="0" indent="0">
              <a:buNone/>
            </a:pPr>
            <a:r>
              <a:rPr kumimoji="1" lang="ja-JP" altLang="en-US" sz="1800" dirty="0"/>
              <a:t>〇女性は</a:t>
            </a:r>
            <a:r>
              <a:rPr kumimoji="1" lang="en-US" altLang="ja-JP" sz="1800" dirty="0"/>
              <a:t>20</a:t>
            </a:r>
            <a:r>
              <a:rPr kumimoji="1" lang="ja-JP" altLang="en-US" sz="1800" dirty="0"/>
              <a:t>歳代で増加が大きく、男性</a:t>
            </a:r>
            <a:r>
              <a:rPr kumimoji="1" lang="en-US" altLang="ja-JP" sz="1800" dirty="0"/>
              <a:t>20</a:t>
            </a:r>
            <a:r>
              <a:rPr kumimoji="1" lang="ja-JP" altLang="en-US" sz="1800" dirty="0"/>
              <a:t>歳代と同様、「職場の人間関係」の増加が最多。</a:t>
            </a:r>
            <a:endParaRPr kumimoji="1" lang="en-US" altLang="ja-JP" sz="1800" dirty="0"/>
          </a:p>
        </p:txBody>
      </p:sp>
      <p:grpSp>
        <p:nvGrpSpPr>
          <p:cNvPr id="45" name="グループ化 44"/>
          <p:cNvGrpSpPr/>
          <p:nvPr/>
        </p:nvGrpSpPr>
        <p:grpSpPr>
          <a:xfrm>
            <a:off x="72793" y="1839759"/>
            <a:ext cx="5659122" cy="2202852"/>
            <a:chOff x="0" y="0"/>
            <a:chExt cx="5429250" cy="3495675"/>
          </a:xfrm>
        </p:grpSpPr>
        <p:graphicFrame>
          <p:nvGraphicFramePr>
            <p:cNvPr id="46" name="グラフ 45"/>
            <p:cNvGraphicFramePr>
              <a:graphicFrameLocks/>
            </p:cNvGraphicFramePr>
            <p:nvPr/>
          </p:nvGraphicFramePr>
          <p:xfrm>
            <a:off x="0" y="0"/>
            <a:ext cx="5429250" cy="3495675"/>
          </p:xfrm>
          <a:graphic>
            <a:graphicData uri="http://schemas.openxmlformats.org/drawingml/2006/chart">
              <c:chart xmlns:c="http://schemas.openxmlformats.org/drawingml/2006/chart" xmlns:r="http://schemas.openxmlformats.org/officeDocument/2006/relationships" r:id="rId2"/>
            </a:graphicData>
          </a:graphic>
        </p:graphicFrame>
        <p:cxnSp>
          <p:nvCxnSpPr>
            <p:cNvPr id="47" name="直線コネクタ 46"/>
            <p:cNvCxnSpPr>
              <a:cxnSpLocks/>
            </p:cNvCxnSpPr>
            <p:nvPr/>
          </p:nvCxnSpPr>
          <p:spPr>
            <a:xfrm>
              <a:off x="366681" y="1262663"/>
              <a:ext cx="4860767" cy="0"/>
            </a:xfrm>
            <a:prstGeom prst="line">
              <a:avLst/>
            </a:prstGeom>
            <a:noFill/>
            <a:ln w="25400" cap="flat" cmpd="sng" algn="ctr">
              <a:solidFill>
                <a:sysClr val="windowText" lastClr="000000"/>
              </a:solidFill>
              <a:prstDash val="solid"/>
              <a:miter lim="800000"/>
            </a:ln>
            <a:effectLst/>
          </p:spPr>
        </p:cxnSp>
        <p:sp>
          <p:nvSpPr>
            <p:cNvPr id="48" name="テキスト ボックス 3"/>
            <p:cNvSpPr txBox="1"/>
            <p:nvPr/>
          </p:nvSpPr>
          <p:spPr>
            <a:xfrm>
              <a:off x="1266825" y="28576"/>
              <a:ext cx="542925" cy="123825"/>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男性</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9" name="テキスト ボックス 4"/>
            <p:cNvSpPr txBox="1"/>
            <p:nvPr/>
          </p:nvSpPr>
          <p:spPr>
            <a:xfrm>
              <a:off x="3714750" y="19051"/>
              <a:ext cx="542925" cy="123825"/>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女性</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50" name="グループ化 49"/>
          <p:cNvGrpSpPr/>
          <p:nvPr/>
        </p:nvGrpSpPr>
        <p:grpSpPr>
          <a:xfrm>
            <a:off x="113871" y="4042611"/>
            <a:ext cx="5748988" cy="2345819"/>
            <a:chOff x="0" y="0"/>
            <a:chExt cx="5457825" cy="3505200"/>
          </a:xfrm>
        </p:grpSpPr>
        <p:graphicFrame>
          <p:nvGraphicFramePr>
            <p:cNvPr id="51" name="グラフ 50"/>
            <p:cNvGraphicFramePr>
              <a:graphicFrameLocks/>
            </p:cNvGraphicFramePr>
            <p:nvPr/>
          </p:nvGraphicFramePr>
          <p:xfrm>
            <a:off x="0" y="0"/>
            <a:ext cx="5457825" cy="3505200"/>
          </p:xfrm>
          <a:graphic>
            <a:graphicData uri="http://schemas.openxmlformats.org/drawingml/2006/chart">
              <c:chart xmlns:c="http://schemas.openxmlformats.org/drawingml/2006/chart" xmlns:r="http://schemas.openxmlformats.org/officeDocument/2006/relationships" r:id="rId3"/>
            </a:graphicData>
          </a:graphic>
        </p:graphicFrame>
        <p:grpSp>
          <p:nvGrpSpPr>
            <p:cNvPr id="65" name="グループ化 64"/>
            <p:cNvGrpSpPr/>
            <p:nvPr/>
          </p:nvGrpSpPr>
          <p:grpSpPr>
            <a:xfrm>
              <a:off x="180976" y="465540"/>
              <a:ext cx="5238750" cy="171450"/>
              <a:chOff x="180976" y="465540"/>
              <a:chExt cx="5238750" cy="171450"/>
            </a:xfrm>
          </p:grpSpPr>
          <p:sp>
            <p:nvSpPr>
              <p:cNvPr id="67" name="テキスト ボックス 7"/>
              <p:cNvSpPr txBox="1"/>
              <p:nvPr/>
            </p:nvSpPr>
            <p:spPr>
              <a:xfrm>
                <a:off x="180976" y="484590"/>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歳未満</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8" name="テキスト ボックス 8"/>
              <p:cNvSpPr txBox="1"/>
              <p:nvPr/>
            </p:nvSpPr>
            <p:spPr>
              <a:xfrm>
                <a:off x="828676" y="484590"/>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9" name="テキスト ボックス 9"/>
              <p:cNvSpPr txBox="1"/>
              <p:nvPr/>
            </p:nvSpPr>
            <p:spPr>
              <a:xfrm>
                <a:off x="1466851" y="484590"/>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0" name="テキスト ボックス 10"/>
              <p:cNvSpPr txBox="1"/>
              <p:nvPr/>
            </p:nvSpPr>
            <p:spPr>
              <a:xfrm>
                <a:off x="2057401" y="484590"/>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【40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1" name="テキスト ボックス 11"/>
              <p:cNvSpPr txBox="1"/>
              <p:nvPr/>
            </p:nvSpPr>
            <p:spPr>
              <a:xfrm>
                <a:off x="2676526" y="484590"/>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2" name="テキスト ボックス 12"/>
              <p:cNvSpPr txBox="1"/>
              <p:nvPr/>
            </p:nvSpPr>
            <p:spPr>
              <a:xfrm>
                <a:off x="3314701" y="484590"/>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【60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3" name="テキスト ボックス 13"/>
              <p:cNvSpPr txBox="1"/>
              <p:nvPr/>
            </p:nvSpPr>
            <p:spPr>
              <a:xfrm>
                <a:off x="3905251" y="484590"/>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【70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4" name="テキスト ボックス 14"/>
              <p:cNvSpPr txBox="1"/>
              <p:nvPr/>
            </p:nvSpPr>
            <p:spPr>
              <a:xfrm>
                <a:off x="4543426" y="465540"/>
                <a:ext cx="876300" cy="1714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【80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歳代以上</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grpSp>
        <p:cxnSp>
          <p:nvCxnSpPr>
            <p:cNvPr id="66" name="直線コネクタ 65"/>
            <p:cNvCxnSpPr/>
            <p:nvPr/>
          </p:nvCxnSpPr>
          <p:spPr>
            <a:xfrm flipV="1">
              <a:off x="323851" y="1619250"/>
              <a:ext cx="4991100" cy="19050"/>
            </a:xfrm>
            <a:prstGeom prst="line">
              <a:avLst/>
            </a:prstGeom>
            <a:noFill/>
            <a:ln w="25400" cap="flat" cmpd="sng" algn="ctr">
              <a:solidFill>
                <a:sysClr val="windowText" lastClr="000000"/>
              </a:solidFill>
              <a:prstDash val="solid"/>
              <a:miter lim="800000"/>
            </a:ln>
            <a:effectLst/>
          </p:spPr>
        </p:cxnSp>
      </p:grpSp>
      <p:grpSp>
        <p:nvGrpSpPr>
          <p:cNvPr id="75" name="グループ化 74"/>
          <p:cNvGrpSpPr/>
          <p:nvPr/>
        </p:nvGrpSpPr>
        <p:grpSpPr>
          <a:xfrm>
            <a:off x="5922546" y="4042611"/>
            <a:ext cx="6111364" cy="2345819"/>
            <a:chOff x="0" y="0"/>
            <a:chExt cx="5467350" cy="3524250"/>
          </a:xfrm>
        </p:grpSpPr>
        <p:graphicFrame>
          <p:nvGraphicFramePr>
            <p:cNvPr id="76" name="グラフ 75"/>
            <p:cNvGraphicFramePr>
              <a:graphicFrameLocks/>
            </p:cNvGraphicFramePr>
            <p:nvPr/>
          </p:nvGraphicFramePr>
          <p:xfrm>
            <a:off x="0" y="0"/>
            <a:ext cx="5467350" cy="3524250"/>
          </p:xfrm>
          <a:graphic>
            <a:graphicData uri="http://schemas.openxmlformats.org/drawingml/2006/chart">
              <c:chart xmlns:c="http://schemas.openxmlformats.org/drawingml/2006/chart" xmlns:r="http://schemas.openxmlformats.org/officeDocument/2006/relationships" r:id="rId4"/>
            </a:graphicData>
          </a:graphic>
        </p:graphicFrame>
        <p:grpSp>
          <p:nvGrpSpPr>
            <p:cNvPr id="77" name="グループ化 76"/>
            <p:cNvGrpSpPr/>
            <p:nvPr/>
          </p:nvGrpSpPr>
          <p:grpSpPr>
            <a:xfrm>
              <a:off x="193830" y="474087"/>
              <a:ext cx="5238750" cy="171450"/>
              <a:chOff x="193830" y="474087"/>
              <a:chExt cx="5238750" cy="171450"/>
            </a:xfrm>
          </p:grpSpPr>
          <p:sp>
            <p:nvSpPr>
              <p:cNvPr id="79" name="テキスト ボックス 27"/>
              <p:cNvSpPr txBox="1"/>
              <p:nvPr/>
            </p:nvSpPr>
            <p:spPr>
              <a:xfrm>
                <a:off x="193830" y="493137"/>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歳未満</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0" name="テキスト ボックス 28"/>
              <p:cNvSpPr txBox="1"/>
              <p:nvPr/>
            </p:nvSpPr>
            <p:spPr>
              <a:xfrm>
                <a:off x="841530" y="493137"/>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1" name="テキスト ボックス 29"/>
              <p:cNvSpPr txBox="1"/>
              <p:nvPr/>
            </p:nvSpPr>
            <p:spPr>
              <a:xfrm>
                <a:off x="1479705" y="493137"/>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2" name="テキスト ボックス 30"/>
              <p:cNvSpPr txBox="1"/>
              <p:nvPr/>
            </p:nvSpPr>
            <p:spPr>
              <a:xfrm>
                <a:off x="2070255" y="493137"/>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【40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3" name="テキスト ボックス 31"/>
              <p:cNvSpPr txBox="1"/>
              <p:nvPr/>
            </p:nvSpPr>
            <p:spPr>
              <a:xfrm>
                <a:off x="2689380" y="493137"/>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4" name="テキスト ボックス 32"/>
              <p:cNvSpPr txBox="1"/>
              <p:nvPr/>
            </p:nvSpPr>
            <p:spPr>
              <a:xfrm>
                <a:off x="3327555" y="493137"/>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【60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5" name="テキスト ボックス 33"/>
              <p:cNvSpPr txBox="1"/>
              <p:nvPr/>
            </p:nvSpPr>
            <p:spPr>
              <a:xfrm>
                <a:off x="3918105" y="493137"/>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【70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6" name="テキスト ボックス 34"/>
              <p:cNvSpPr txBox="1"/>
              <p:nvPr/>
            </p:nvSpPr>
            <p:spPr>
              <a:xfrm>
                <a:off x="4556280" y="474087"/>
                <a:ext cx="876300" cy="1714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【80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歳代以上</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grpSp>
        <p:cxnSp>
          <p:nvCxnSpPr>
            <p:cNvPr id="78" name="直線コネクタ 77"/>
            <p:cNvCxnSpPr/>
            <p:nvPr/>
          </p:nvCxnSpPr>
          <p:spPr>
            <a:xfrm flipV="1">
              <a:off x="280239" y="2252772"/>
              <a:ext cx="4991100" cy="19050"/>
            </a:xfrm>
            <a:prstGeom prst="line">
              <a:avLst/>
            </a:prstGeom>
            <a:noFill/>
            <a:ln w="25400" cap="flat" cmpd="sng" algn="ctr">
              <a:solidFill>
                <a:sysClr val="windowText" lastClr="000000"/>
              </a:solidFill>
              <a:prstDash val="solid"/>
              <a:miter lim="800000"/>
            </a:ln>
            <a:effectLst/>
          </p:spPr>
        </p:cxnSp>
      </p:grpSp>
      <p:sp>
        <p:nvSpPr>
          <p:cNvPr id="4" name="スライド番号プレースホルダー 3"/>
          <p:cNvSpPr>
            <a:spLocks noGrp="1"/>
          </p:cNvSpPr>
          <p:nvPr>
            <p:ph type="sldNum" sz="quarter" idx="12"/>
          </p:nvPr>
        </p:nvSpPr>
        <p:spPr/>
        <p:txBody>
          <a:bodyPr/>
          <a:lstStyle/>
          <a:p>
            <a:fld id="{AF1D39D9-E74C-4D2A-927B-25B3068A2067}" type="slidenum">
              <a:rPr kumimoji="1" lang="ja-JP" altLang="en-US" smtClean="0"/>
              <a:t>27</a:t>
            </a:fld>
            <a:endParaRPr kumimoji="1" lang="ja-JP" altLang="en-US"/>
          </a:p>
        </p:txBody>
      </p:sp>
      <p:sp>
        <p:nvSpPr>
          <p:cNvPr id="35" name="タイトル 1"/>
          <p:cNvSpPr>
            <a:spLocks noGrp="1"/>
          </p:cNvSpPr>
          <p:nvPr/>
        </p:nvSpPr>
        <p:spPr>
          <a:xfrm>
            <a:off x="54777" y="124728"/>
            <a:ext cx="6674635" cy="417823"/>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２</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令和</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2</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年における自殺者増加の状況推移</a:t>
            </a:r>
          </a:p>
        </p:txBody>
      </p:sp>
      <p:cxnSp>
        <p:nvCxnSpPr>
          <p:cNvPr id="38" name="直線コネクタ 37">
            <a:extLst>
              <a:ext uri="{FF2B5EF4-FFF2-40B4-BE49-F238E27FC236}">
                <a16:creationId xmlns:a16="http://schemas.microsoft.com/office/drawing/2014/main" id="{AFDDA4A0-4879-4108-BA70-D73905FE0855}"/>
              </a:ext>
            </a:extLst>
          </p:cNvPr>
          <p:cNvCxnSpPr>
            <a:cxnSpLocks/>
          </p:cNvCxnSpPr>
          <p:nvPr/>
        </p:nvCxnSpPr>
        <p:spPr>
          <a:xfrm flipV="1">
            <a:off x="2159391" y="2356787"/>
            <a:ext cx="326352" cy="82191"/>
          </a:xfrm>
          <a:prstGeom prst="line">
            <a:avLst/>
          </a:prstGeom>
        </p:spPr>
        <p:style>
          <a:lnRef idx="1">
            <a:schemeClr val="dk1"/>
          </a:lnRef>
          <a:fillRef idx="0">
            <a:schemeClr val="dk1"/>
          </a:fillRef>
          <a:effectRef idx="0">
            <a:schemeClr val="dk1"/>
          </a:effectRef>
          <a:fontRef idx="minor">
            <a:schemeClr val="tx1"/>
          </a:fontRef>
        </p:style>
      </p:cxnSp>
      <p:cxnSp>
        <p:nvCxnSpPr>
          <p:cNvPr id="39" name="直線コネクタ 38">
            <a:extLst>
              <a:ext uri="{FF2B5EF4-FFF2-40B4-BE49-F238E27FC236}">
                <a16:creationId xmlns:a16="http://schemas.microsoft.com/office/drawing/2014/main" id="{EA37115C-26A0-425C-9A5C-C519AAA146AC}"/>
              </a:ext>
            </a:extLst>
          </p:cNvPr>
          <p:cNvCxnSpPr>
            <a:cxnSpLocks/>
          </p:cNvCxnSpPr>
          <p:nvPr/>
        </p:nvCxnSpPr>
        <p:spPr>
          <a:xfrm>
            <a:off x="3493120" y="2366464"/>
            <a:ext cx="391566" cy="159664"/>
          </a:xfrm>
          <a:prstGeom prst="line">
            <a:avLst/>
          </a:prstGeom>
        </p:spPr>
        <p:style>
          <a:lnRef idx="1">
            <a:schemeClr val="dk1"/>
          </a:lnRef>
          <a:fillRef idx="0">
            <a:schemeClr val="dk1"/>
          </a:fillRef>
          <a:effectRef idx="0">
            <a:schemeClr val="dk1"/>
          </a:effectRef>
          <a:fontRef idx="minor">
            <a:schemeClr val="tx1"/>
          </a:fontRef>
        </p:style>
      </p:cxnSp>
      <p:sp>
        <p:nvSpPr>
          <p:cNvPr id="40" name="テキスト ボックス 39">
            <a:extLst>
              <a:ext uri="{FF2B5EF4-FFF2-40B4-BE49-F238E27FC236}">
                <a16:creationId xmlns:a16="http://schemas.microsoft.com/office/drawing/2014/main" id="{3DE3C84F-1516-483B-94F3-B90F96D162E6}"/>
              </a:ext>
            </a:extLst>
          </p:cNvPr>
          <p:cNvSpPr txBox="1"/>
          <p:nvPr/>
        </p:nvSpPr>
        <p:spPr>
          <a:xfrm>
            <a:off x="2423534" y="2235659"/>
            <a:ext cx="1197009" cy="261610"/>
          </a:xfrm>
          <a:prstGeom prst="rect">
            <a:avLst/>
          </a:prstGeom>
          <a:noFill/>
          <a:ln>
            <a:noFill/>
          </a:ln>
        </p:spPr>
        <p:txBody>
          <a:bodyPr wrap="square" rtlCol="0">
            <a:spAutoFit/>
          </a:bodyPr>
          <a:lstStyle/>
          <a:p>
            <a:r>
              <a:rPr kumimoji="1" lang="ja-JP" altLang="en-US" sz="1100" dirty="0"/>
              <a:t>職場の人間関係</a:t>
            </a:r>
          </a:p>
        </p:txBody>
      </p:sp>
      <p:sp>
        <p:nvSpPr>
          <p:cNvPr id="42" name="テキスト ボックス 41">
            <a:extLst>
              <a:ext uri="{FF2B5EF4-FFF2-40B4-BE49-F238E27FC236}">
                <a16:creationId xmlns:a16="http://schemas.microsoft.com/office/drawing/2014/main" id="{7894200C-274E-45ED-9505-6103A675E3D0}"/>
              </a:ext>
            </a:extLst>
          </p:cNvPr>
          <p:cNvSpPr txBox="1"/>
          <p:nvPr/>
        </p:nvSpPr>
        <p:spPr>
          <a:xfrm>
            <a:off x="6898193" y="6378189"/>
            <a:ext cx="4254217" cy="461665"/>
          </a:xfrm>
          <a:prstGeom prst="rect">
            <a:avLst/>
          </a:prstGeom>
          <a:noFill/>
          <a:ln>
            <a:noFill/>
          </a:ln>
        </p:spPr>
        <p:txBody>
          <a:bodyPr wrap="square" rtlCol="0">
            <a:spAutoFit/>
          </a:bodyPr>
          <a:lstStyle/>
          <a:p>
            <a:r>
              <a:rPr kumimoji="1" lang="ja-JP" altLang="en-US" sz="1200" dirty="0"/>
              <a:t>出典：自殺統計原票データの特別集計・発見日住</a:t>
            </a:r>
            <a:r>
              <a:rPr kumimoji="1" lang="ja-JP" altLang="en-US" sz="1200" dirty="0" smtClean="0"/>
              <a:t>居地</a:t>
            </a:r>
            <a:endParaRPr kumimoji="1" lang="en-US" altLang="ja-JP" sz="1200" dirty="0" smtClean="0"/>
          </a:p>
          <a:p>
            <a:r>
              <a:rPr kumimoji="1" lang="ja-JP" altLang="en-US" sz="1200" dirty="0" smtClean="0"/>
              <a:t>　　（</a:t>
            </a:r>
            <a:r>
              <a:rPr kumimoji="1" lang="ja-JP" altLang="en-US" sz="1200" dirty="0"/>
              <a:t>厚生労働省</a:t>
            </a:r>
            <a:r>
              <a:rPr kumimoji="1" lang="ja-JP" altLang="en-US" sz="1200" dirty="0" smtClean="0"/>
              <a:t>提供データから大阪府が作成）</a:t>
            </a:r>
            <a:endParaRPr kumimoji="1" lang="ja-JP" altLang="en-US" sz="1200" dirty="0"/>
          </a:p>
        </p:txBody>
      </p:sp>
      <p:sp>
        <p:nvSpPr>
          <p:cNvPr id="41" name="テキスト ボックス 40"/>
          <p:cNvSpPr txBox="1"/>
          <p:nvPr/>
        </p:nvSpPr>
        <p:spPr>
          <a:xfrm>
            <a:off x="128577" y="6447230"/>
            <a:ext cx="7776369" cy="338554"/>
          </a:xfrm>
          <a:prstGeom prst="rect">
            <a:avLst/>
          </a:prstGeom>
          <a:noFill/>
        </p:spPr>
        <p:txBody>
          <a:bodyPr wrap="square" rtlCol="0">
            <a:spAutoFit/>
          </a:bodyPr>
          <a:lstStyle/>
          <a:p>
            <a:r>
              <a:rPr kumimoji="1" lang="en-US" altLang="ja-JP" sz="800" dirty="0" smtClean="0"/>
              <a:t>※</a:t>
            </a:r>
            <a:r>
              <a:rPr kumimoji="1" lang="ja-JP" altLang="en-US" sz="800" dirty="0" smtClean="0"/>
              <a:t>平均値は、各値ごとに四捨五入しているため、性・年代別の各項目の増減値の合計（下グラフ）と、</a:t>
            </a:r>
            <a:endParaRPr kumimoji="1" lang="en-US" altLang="ja-JP" sz="800" dirty="0" smtClean="0"/>
          </a:p>
          <a:p>
            <a:r>
              <a:rPr kumimoji="1" lang="ja-JP" altLang="en-US" sz="800" dirty="0" smtClean="0"/>
              <a:t>男女別の合計（上グラフ）は必ずしも一致しない。</a:t>
            </a:r>
            <a:endParaRPr kumimoji="1" lang="ja-JP" altLang="en-US" sz="800" dirty="0"/>
          </a:p>
        </p:txBody>
      </p:sp>
    </p:spTree>
    <p:extLst>
      <p:ext uri="{BB962C8B-B14F-4D97-AF65-F5344CB8AC3E}">
        <p14:creationId xmlns:p14="http://schemas.microsoft.com/office/powerpoint/2010/main" val="1943891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550935"/>
            <a:ext cx="10515600" cy="1325563"/>
          </a:xfrm>
        </p:spPr>
        <p:txBody>
          <a:bodyPr>
            <a:normAutofit/>
          </a:bodyPr>
          <a:lstStyle/>
          <a:p>
            <a:r>
              <a:rPr lang="ja-JP" altLang="en-US" sz="4000" dirty="0"/>
              <a:t>男女</a:t>
            </a:r>
            <a:r>
              <a:rPr kumimoji="1" lang="ja-JP" altLang="en-US" sz="4000" dirty="0"/>
              <a:t>問題を原因・動機とする令和２年自殺者数と過去５年平均の増減比較（大阪府）</a:t>
            </a:r>
          </a:p>
        </p:txBody>
      </p:sp>
      <p:sp>
        <p:nvSpPr>
          <p:cNvPr id="3" name="コンテンツ プレースホルダー 2"/>
          <p:cNvSpPr>
            <a:spLocks noGrp="1"/>
          </p:cNvSpPr>
          <p:nvPr>
            <p:ph idx="1"/>
          </p:nvPr>
        </p:nvSpPr>
        <p:spPr>
          <a:xfrm>
            <a:off x="5893502" y="1730146"/>
            <a:ext cx="6263602" cy="2094879"/>
          </a:xfrm>
        </p:spPr>
        <p:txBody>
          <a:bodyPr anchor="ctr">
            <a:normAutofit/>
          </a:bodyPr>
          <a:lstStyle/>
          <a:p>
            <a:pPr marL="0" indent="0">
              <a:buNone/>
            </a:pPr>
            <a:r>
              <a:rPr lang="ja-JP" altLang="en-US" sz="1800" dirty="0"/>
              <a:t>〇増加数は男女で差がなく、</a:t>
            </a:r>
            <a:r>
              <a:rPr kumimoji="1" lang="ja-JP" altLang="en-US" sz="1800" dirty="0"/>
              <a:t>男女ともに「その他交際をめぐる悩み」の増加が最多。</a:t>
            </a:r>
            <a:endParaRPr kumimoji="1" lang="en-US" altLang="ja-JP" sz="1800" dirty="0"/>
          </a:p>
          <a:p>
            <a:pPr marL="0" indent="0">
              <a:buNone/>
            </a:pPr>
            <a:r>
              <a:rPr lang="ja-JP" altLang="en-US" sz="1800" dirty="0"/>
              <a:t>〇</a:t>
            </a:r>
            <a:r>
              <a:rPr kumimoji="1" lang="ja-JP" altLang="en-US" sz="1800" dirty="0"/>
              <a:t>男性は</a:t>
            </a:r>
            <a:r>
              <a:rPr kumimoji="1" lang="en-US" altLang="ja-JP" sz="1800" dirty="0"/>
              <a:t>40</a:t>
            </a:r>
            <a:r>
              <a:rPr kumimoji="1" lang="ja-JP" altLang="en-US" sz="1800" dirty="0"/>
              <a:t>歳代で増加が大きく、「その他交際をめぐる悩み」の増加が最多。</a:t>
            </a:r>
            <a:endParaRPr kumimoji="1" lang="en-US" altLang="ja-JP" sz="1800" dirty="0"/>
          </a:p>
          <a:p>
            <a:pPr marL="0" indent="0">
              <a:buNone/>
            </a:pPr>
            <a:r>
              <a:rPr kumimoji="1" lang="ja-JP" altLang="en-US" sz="1800" dirty="0"/>
              <a:t>〇女性は</a:t>
            </a:r>
            <a:r>
              <a:rPr lang="en-US" altLang="ja-JP" sz="1800" dirty="0"/>
              <a:t>3</a:t>
            </a:r>
            <a:r>
              <a:rPr kumimoji="1" lang="en-US" altLang="ja-JP" sz="1800" dirty="0"/>
              <a:t>0</a:t>
            </a:r>
            <a:r>
              <a:rPr kumimoji="1" lang="ja-JP" altLang="en-US" sz="1800" dirty="0"/>
              <a:t>歳代で増加が大きく、男性</a:t>
            </a:r>
            <a:r>
              <a:rPr kumimoji="1" lang="en-US" altLang="ja-JP" sz="1800" dirty="0"/>
              <a:t>40</a:t>
            </a:r>
            <a:r>
              <a:rPr kumimoji="1" lang="ja-JP" altLang="en-US" sz="1800" dirty="0"/>
              <a:t>歳代同様、「その他交際をめぐる悩み」の増加が最多。</a:t>
            </a:r>
            <a:endParaRPr kumimoji="1" lang="en-US" altLang="ja-JP" sz="1800" dirty="0"/>
          </a:p>
        </p:txBody>
      </p:sp>
      <p:grpSp>
        <p:nvGrpSpPr>
          <p:cNvPr id="33" name="グループ化 32"/>
          <p:cNvGrpSpPr/>
          <p:nvPr/>
        </p:nvGrpSpPr>
        <p:grpSpPr>
          <a:xfrm>
            <a:off x="113871" y="1849018"/>
            <a:ext cx="5598492" cy="2193593"/>
            <a:chOff x="0" y="0"/>
            <a:chExt cx="5429250" cy="3495675"/>
          </a:xfrm>
        </p:grpSpPr>
        <p:graphicFrame>
          <p:nvGraphicFramePr>
            <p:cNvPr id="34" name="グラフ 33"/>
            <p:cNvGraphicFramePr>
              <a:graphicFrameLocks/>
            </p:cNvGraphicFramePr>
            <p:nvPr/>
          </p:nvGraphicFramePr>
          <p:xfrm>
            <a:off x="0" y="0"/>
            <a:ext cx="5429250" cy="3495675"/>
          </p:xfrm>
          <a:graphic>
            <a:graphicData uri="http://schemas.openxmlformats.org/drawingml/2006/chart">
              <c:chart xmlns:c="http://schemas.openxmlformats.org/drawingml/2006/chart" xmlns:r="http://schemas.openxmlformats.org/officeDocument/2006/relationships" r:id="rId2"/>
            </a:graphicData>
          </a:graphic>
        </p:graphicFrame>
        <p:cxnSp>
          <p:nvCxnSpPr>
            <p:cNvPr id="35" name="直線コネクタ 34"/>
            <p:cNvCxnSpPr>
              <a:cxnSpLocks/>
            </p:cNvCxnSpPr>
            <p:nvPr/>
          </p:nvCxnSpPr>
          <p:spPr>
            <a:xfrm>
              <a:off x="203347" y="1970884"/>
              <a:ext cx="5027235" cy="0"/>
            </a:xfrm>
            <a:prstGeom prst="line">
              <a:avLst/>
            </a:prstGeom>
            <a:noFill/>
            <a:ln w="25400" cap="flat" cmpd="sng" algn="ctr">
              <a:solidFill>
                <a:sysClr val="windowText" lastClr="000000"/>
              </a:solidFill>
              <a:prstDash val="solid"/>
              <a:miter lim="800000"/>
            </a:ln>
            <a:effectLst/>
          </p:spPr>
        </p:cxnSp>
        <p:sp>
          <p:nvSpPr>
            <p:cNvPr id="36" name="テキスト ボックス 3"/>
            <p:cNvSpPr txBox="1"/>
            <p:nvPr/>
          </p:nvSpPr>
          <p:spPr>
            <a:xfrm>
              <a:off x="1266825" y="28576"/>
              <a:ext cx="542925" cy="123825"/>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男性</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7" name="テキスト ボックス 4"/>
            <p:cNvSpPr txBox="1"/>
            <p:nvPr/>
          </p:nvSpPr>
          <p:spPr>
            <a:xfrm>
              <a:off x="3714750" y="19051"/>
              <a:ext cx="542925" cy="123825"/>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女性</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38" name="グループ化 37"/>
          <p:cNvGrpSpPr/>
          <p:nvPr/>
        </p:nvGrpSpPr>
        <p:grpSpPr>
          <a:xfrm>
            <a:off x="102724" y="4154269"/>
            <a:ext cx="5609639" cy="2234161"/>
            <a:chOff x="0" y="0"/>
            <a:chExt cx="5457825" cy="3505200"/>
          </a:xfrm>
        </p:grpSpPr>
        <p:graphicFrame>
          <p:nvGraphicFramePr>
            <p:cNvPr id="39" name="グラフ 38"/>
            <p:cNvGraphicFramePr>
              <a:graphicFrameLocks/>
            </p:cNvGraphicFramePr>
            <p:nvPr/>
          </p:nvGraphicFramePr>
          <p:xfrm>
            <a:off x="0" y="0"/>
            <a:ext cx="5457825" cy="3505200"/>
          </p:xfrm>
          <a:graphic>
            <a:graphicData uri="http://schemas.openxmlformats.org/drawingml/2006/chart">
              <c:chart xmlns:c="http://schemas.openxmlformats.org/drawingml/2006/chart" xmlns:r="http://schemas.openxmlformats.org/officeDocument/2006/relationships" r:id="rId3"/>
            </a:graphicData>
          </a:graphic>
        </p:graphicFrame>
        <p:grpSp>
          <p:nvGrpSpPr>
            <p:cNvPr id="40" name="グループ化 39"/>
            <p:cNvGrpSpPr/>
            <p:nvPr/>
          </p:nvGrpSpPr>
          <p:grpSpPr>
            <a:xfrm>
              <a:off x="165230" y="568634"/>
              <a:ext cx="5218815" cy="171451"/>
              <a:chOff x="165230" y="568634"/>
              <a:chExt cx="5218815" cy="171451"/>
            </a:xfrm>
          </p:grpSpPr>
          <p:sp>
            <p:nvSpPr>
              <p:cNvPr id="42" name="テキスト ボックス 7"/>
              <p:cNvSpPr txBox="1"/>
              <p:nvPr/>
            </p:nvSpPr>
            <p:spPr>
              <a:xfrm>
                <a:off x="165230" y="587684"/>
                <a:ext cx="781050" cy="1333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歳未満</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3" name="テキスト ボックス 8"/>
              <p:cNvSpPr txBox="1"/>
              <p:nvPr/>
            </p:nvSpPr>
            <p:spPr>
              <a:xfrm>
                <a:off x="812930" y="587684"/>
                <a:ext cx="781050" cy="1333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4" name="テキスト ボックス 9"/>
              <p:cNvSpPr txBox="1"/>
              <p:nvPr/>
            </p:nvSpPr>
            <p:spPr>
              <a:xfrm>
                <a:off x="1451105" y="587684"/>
                <a:ext cx="781050" cy="1333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2" name="テキスト ボックス 10"/>
              <p:cNvSpPr txBox="1"/>
              <p:nvPr/>
            </p:nvSpPr>
            <p:spPr>
              <a:xfrm>
                <a:off x="2021720" y="587684"/>
                <a:ext cx="781050" cy="1333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【40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3" name="テキスト ボックス 11"/>
              <p:cNvSpPr txBox="1"/>
              <p:nvPr/>
            </p:nvSpPr>
            <p:spPr>
              <a:xfrm>
                <a:off x="2640845" y="587684"/>
                <a:ext cx="781050" cy="1333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4" name="テキスト ボックス 12"/>
              <p:cNvSpPr txBox="1"/>
              <p:nvPr/>
            </p:nvSpPr>
            <p:spPr>
              <a:xfrm>
                <a:off x="3279020" y="587684"/>
                <a:ext cx="781050" cy="1333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【60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5" name="テキスト ボックス 13"/>
              <p:cNvSpPr txBox="1"/>
              <p:nvPr/>
            </p:nvSpPr>
            <p:spPr>
              <a:xfrm>
                <a:off x="3869570" y="587684"/>
                <a:ext cx="781050" cy="1333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【70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6" name="テキスト ボックス 14"/>
              <p:cNvSpPr txBox="1"/>
              <p:nvPr/>
            </p:nvSpPr>
            <p:spPr>
              <a:xfrm>
                <a:off x="4507745" y="568634"/>
                <a:ext cx="876300" cy="1714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【80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歳代以上</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grpSp>
        <p:cxnSp>
          <p:nvCxnSpPr>
            <p:cNvPr id="41" name="直線コネクタ 40"/>
            <p:cNvCxnSpPr/>
            <p:nvPr/>
          </p:nvCxnSpPr>
          <p:spPr>
            <a:xfrm flipV="1">
              <a:off x="342901" y="2118295"/>
              <a:ext cx="4991100" cy="19050"/>
            </a:xfrm>
            <a:prstGeom prst="line">
              <a:avLst/>
            </a:prstGeom>
            <a:noFill/>
            <a:ln w="25400" cap="flat" cmpd="sng" algn="ctr">
              <a:solidFill>
                <a:sysClr val="windowText" lastClr="000000"/>
              </a:solidFill>
              <a:prstDash val="solid"/>
              <a:miter lim="800000"/>
            </a:ln>
            <a:effectLst/>
          </p:spPr>
        </p:cxnSp>
      </p:grpSp>
      <p:grpSp>
        <p:nvGrpSpPr>
          <p:cNvPr id="57" name="グループ化 56"/>
          <p:cNvGrpSpPr/>
          <p:nvPr/>
        </p:nvGrpSpPr>
        <p:grpSpPr>
          <a:xfrm>
            <a:off x="5882189" y="4154269"/>
            <a:ext cx="6198194" cy="2221702"/>
            <a:chOff x="0" y="0"/>
            <a:chExt cx="5467350" cy="3524250"/>
          </a:xfrm>
        </p:grpSpPr>
        <p:graphicFrame>
          <p:nvGraphicFramePr>
            <p:cNvPr id="58" name="グラフ 57"/>
            <p:cNvGraphicFramePr>
              <a:graphicFrameLocks/>
            </p:cNvGraphicFramePr>
            <p:nvPr/>
          </p:nvGraphicFramePr>
          <p:xfrm>
            <a:off x="0" y="0"/>
            <a:ext cx="5467350" cy="3524250"/>
          </p:xfrm>
          <a:graphic>
            <a:graphicData uri="http://schemas.openxmlformats.org/drawingml/2006/chart">
              <c:chart xmlns:c="http://schemas.openxmlformats.org/drawingml/2006/chart" xmlns:r="http://schemas.openxmlformats.org/officeDocument/2006/relationships" r:id="rId4"/>
            </a:graphicData>
          </a:graphic>
        </p:graphicFrame>
        <p:grpSp>
          <p:nvGrpSpPr>
            <p:cNvPr id="59" name="グループ化 58"/>
            <p:cNvGrpSpPr/>
            <p:nvPr/>
          </p:nvGrpSpPr>
          <p:grpSpPr>
            <a:xfrm>
              <a:off x="180990" y="430073"/>
              <a:ext cx="5238750" cy="171450"/>
              <a:chOff x="180990" y="430073"/>
              <a:chExt cx="5238750" cy="171450"/>
            </a:xfrm>
          </p:grpSpPr>
          <p:sp>
            <p:nvSpPr>
              <p:cNvPr id="61" name="テキスト ボックス 27"/>
              <p:cNvSpPr txBox="1"/>
              <p:nvPr/>
            </p:nvSpPr>
            <p:spPr>
              <a:xfrm>
                <a:off x="180990" y="449122"/>
                <a:ext cx="781050" cy="133349"/>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歳未満</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2" name="テキスト ボックス 28"/>
              <p:cNvSpPr txBox="1"/>
              <p:nvPr/>
            </p:nvSpPr>
            <p:spPr>
              <a:xfrm>
                <a:off x="828692" y="449122"/>
                <a:ext cx="781050" cy="1333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3" name="テキスト ボックス 29"/>
              <p:cNvSpPr txBox="1"/>
              <p:nvPr/>
            </p:nvSpPr>
            <p:spPr>
              <a:xfrm>
                <a:off x="1466868" y="449122"/>
                <a:ext cx="781050" cy="1333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4" name="テキスト ボックス 30"/>
              <p:cNvSpPr txBox="1"/>
              <p:nvPr/>
            </p:nvSpPr>
            <p:spPr>
              <a:xfrm>
                <a:off x="2057415" y="449122"/>
                <a:ext cx="781050" cy="1333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【40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7" name="テキスト ボックス 31"/>
              <p:cNvSpPr txBox="1"/>
              <p:nvPr/>
            </p:nvSpPr>
            <p:spPr>
              <a:xfrm>
                <a:off x="2676541" y="449122"/>
                <a:ext cx="781050" cy="1333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8" name="テキスト ボックス 32"/>
              <p:cNvSpPr txBox="1"/>
              <p:nvPr/>
            </p:nvSpPr>
            <p:spPr>
              <a:xfrm>
                <a:off x="3314716" y="449122"/>
                <a:ext cx="781050" cy="1333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【60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9" name="テキスト ボックス 33"/>
              <p:cNvSpPr txBox="1"/>
              <p:nvPr/>
            </p:nvSpPr>
            <p:spPr>
              <a:xfrm>
                <a:off x="3905265" y="449122"/>
                <a:ext cx="781050" cy="1333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【70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0" name="テキスト ボックス 34"/>
              <p:cNvSpPr txBox="1"/>
              <p:nvPr/>
            </p:nvSpPr>
            <p:spPr>
              <a:xfrm>
                <a:off x="4543440" y="430073"/>
                <a:ext cx="876300" cy="1714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【80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歳代以上</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grpSp>
        <p:cxnSp>
          <p:nvCxnSpPr>
            <p:cNvPr id="60" name="直線コネクタ 59"/>
            <p:cNvCxnSpPr/>
            <p:nvPr/>
          </p:nvCxnSpPr>
          <p:spPr>
            <a:xfrm flipV="1">
              <a:off x="285750" y="2249017"/>
              <a:ext cx="4991100" cy="19049"/>
            </a:xfrm>
            <a:prstGeom prst="line">
              <a:avLst/>
            </a:prstGeom>
            <a:noFill/>
            <a:ln w="25400" cap="flat" cmpd="sng" algn="ctr">
              <a:solidFill>
                <a:sysClr val="windowText" lastClr="000000"/>
              </a:solidFill>
              <a:prstDash val="solid"/>
              <a:miter lim="800000"/>
            </a:ln>
            <a:effectLst/>
          </p:spPr>
        </p:cxnSp>
      </p:grpSp>
      <p:sp>
        <p:nvSpPr>
          <p:cNvPr id="4" name="スライド番号プレースホルダー 3"/>
          <p:cNvSpPr>
            <a:spLocks noGrp="1"/>
          </p:cNvSpPr>
          <p:nvPr>
            <p:ph type="sldNum" sz="quarter" idx="12"/>
          </p:nvPr>
        </p:nvSpPr>
        <p:spPr/>
        <p:txBody>
          <a:bodyPr/>
          <a:lstStyle/>
          <a:p>
            <a:fld id="{AF1D39D9-E74C-4D2A-927B-25B3068A2067}" type="slidenum">
              <a:rPr kumimoji="1" lang="ja-JP" altLang="en-US" smtClean="0"/>
              <a:t>28</a:t>
            </a:fld>
            <a:endParaRPr kumimoji="1" lang="ja-JP" altLang="en-US"/>
          </a:p>
        </p:txBody>
      </p:sp>
      <p:sp>
        <p:nvSpPr>
          <p:cNvPr id="46" name="タイトル 1"/>
          <p:cNvSpPr>
            <a:spLocks noGrp="1"/>
          </p:cNvSpPr>
          <p:nvPr/>
        </p:nvSpPr>
        <p:spPr>
          <a:xfrm>
            <a:off x="54777" y="124728"/>
            <a:ext cx="6674635" cy="417823"/>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２</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令和</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2</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年における自殺者増加の状況推移</a:t>
            </a:r>
          </a:p>
        </p:txBody>
      </p:sp>
      <p:sp>
        <p:nvSpPr>
          <p:cNvPr id="47" name="テキスト ボックス 46">
            <a:extLst>
              <a:ext uri="{FF2B5EF4-FFF2-40B4-BE49-F238E27FC236}">
                <a16:creationId xmlns:a16="http://schemas.microsoft.com/office/drawing/2014/main" id="{5EEFC4C4-7027-4ED3-9F51-015F39DE2D5E}"/>
              </a:ext>
            </a:extLst>
          </p:cNvPr>
          <p:cNvSpPr txBox="1"/>
          <p:nvPr/>
        </p:nvSpPr>
        <p:spPr>
          <a:xfrm>
            <a:off x="2585529" y="2393702"/>
            <a:ext cx="1034273" cy="430887"/>
          </a:xfrm>
          <a:prstGeom prst="rect">
            <a:avLst/>
          </a:prstGeom>
          <a:noFill/>
          <a:ln>
            <a:noFill/>
          </a:ln>
        </p:spPr>
        <p:txBody>
          <a:bodyPr wrap="square" rtlCol="0">
            <a:spAutoFit/>
          </a:bodyPr>
          <a:lstStyle/>
          <a:p>
            <a:r>
              <a:rPr kumimoji="1" lang="ja-JP" altLang="en-US" sz="1100" dirty="0"/>
              <a:t>その他交際をめぐる悩み</a:t>
            </a:r>
          </a:p>
        </p:txBody>
      </p:sp>
      <p:cxnSp>
        <p:nvCxnSpPr>
          <p:cNvPr id="49" name="直線コネクタ 48">
            <a:extLst>
              <a:ext uri="{FF2B5EF4-FFF2-40B4-BE49-F238E27FC236}">
                <a16:creationId xmlns:a16="http://schemas.microsoft.com/office/drawing/2014/main" id="{36002474-0691-4897-8002-6363ADB1121E}"/>
              </a:ext>
            </a:extLst>
          </p:cNvPr>
          <p:cNvCxnSpPr>
            <a:cxnSpLocks/>
            <a:endCxn id="47" idx="1"/>
          </p:cNvCxnSpPr>
          <p:nvPr/>
        </p:nvCxnSpPr>
        <p:spPr>
          <a:xfrm>
            <a:off x="2118281" y="2608618"/>
            <a:ext cx="467248" cy="528"/>
          </a:xfrm>
          <a:prstGeom prst="line">
            <a:avLst/>
          </a:prstGeom>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80E87A17-FC0B-47F1-BFFF-75D73E5B4112}"/>
              </a:ext>
            </a:extLst>
          </p:cNvPr>
          <p:cNvCxnSpPr>
            <a:cxnSpLocks/>
          </p:cNvCxnSpPr>
          <p:nvPr/>
        </p:nvCxnSpPr>
        <p:spPr>
          <a:xfrm>
            <a:off x="3477170" y="2629375"/>
            <a:ext cx="467248" cy="528"/>
          </a:xfrm>
          <a:prstGeom prst="line">
            <a:avLst/>
          </a:prstGeom>
        </p:spPr>
        <p:style>
          <a:lnRef idx="1">
            <a:schemeClr val="dk1"/>
          </a:lnRef>
          <a:fillRef idx="0">
            <a:schemeClr val="dk1"/>
          </a:fillRef>
          <a:effectRef idx="0">
            <a:schemeClr val="dk1"/>
          </a:effectRef>
          <a:fontRef idx="minor">
            <a:schemeClr val="tx1"/>
          </a:fontRef>
        </p:style>
      </p:cxnSp>
      <p:sp>
        <p:nvSpPr>
          <p:cNvPr id="45" name="テキスト ボックス 44">
            <a:extLst>
              <a:ext uri="{FF2B5EF4-FFF2-40B4-BE49-F238E27FC236}">
                <a16:creationId xmlns:a16="http://schemas.microsoft.com/office/drawing/2014/main" id="{7894200C-274E-45ED-9505-6103A675E3D0}"/>
              </a:ext>
            </a:extLst>
          </p:cNvPr>
          <p:cNvSpPr txBox="1"/>
          <p:nvPr/>
        </p:nvSpPr>
        <p:spPr>
          <a:xfrm>
            <a:off x="7099583" y="6375971"/>
            <a:ext cx="4254217" cy="461665"/>
          </a:xfrm>
          <a:prstGeom prst="rect">
            <a:avLst/>
          </a:prstGeom>
          <a:noFill/>
          <a:ln>
            <a:noFill/>
          </a:ln>
        </p:spPr>
        <p:txBody>
          <a:bodyPr wrap="square" rtlCol="0">
            <a:spAutoFit/>
          </a:bodyPr>
          <a:lstStyle/>
          <a:p>
            <a:r>
              <a:rPr kumimoji="1" lang="ja-JP" altLang="en-US" sz="1200" dirty="0"/>
              <a:t>出典：自殺統計原票データの特別集計・発見日住</a:t>
            </a:r>
            <a:r>
              <a:rPr kumimoji="1" lang="ja-JP" altLang="en-US" sz="1200" dirty="0" smtClean="0"/>
              <a:t>居地</a:t>
            </a:r>
            <a:endParaRPr kumimoji="1" lang="en-US" altLang="ja-JP" sz="1200" dirty="0" smtClean="0"/>
          </a:p>
          <a:p>
            <a:r>
              <a:rPr kumimoji="1" lang="ja-JP" altLang="en-US" sz="1200" dirty="0" smtClean="0"/>
              <a:t>　　（</a:t>
            </a:r>
            <a:r>
              <a:rPr kumimoji="1" lang="ja-JP" altLang="en-US" sz="1200" dirty="0"/>
              <a:t>厚生労働省</a:t>
            </a:r>
            <a:r>
              <a:rPr kumimoji="1" lang="ja-JP" altLang="en-US" sz="1200" dirty="0" smtClean="0"/>
              <a:t>提供データから大阪府が作成）</a:t>
            </a:r>
            <a:endParaRPr kumimoji="1" lang="ja-JP" altLang="en-US" sz="1200" dirty="0"/>
          </a:p>
        </p:txBody>
      </p:sp>
      <p:sp>
        <p:nvSpPr>
          <p:cNvPr id="48" name="テキスト ボックス 47"/>
          <p:cNvSpPr txBox="1"/>
          <p:nvPr/>
        </p:nvSpPr>
        <p:spPr>
          <a:xfrm>
            <a:off x="140621" y="6482055"/>
            <a:ext cx="7776369" cy="338554"/>
          </a:xfrm>
          <a:prstGeom prst="rect">
            <a:avLst/>
          </a:prstGeom>
          <a:noFill/>
        </p:spPr>
        <p:txBody>
          <a:bodyPr wrap="square" rtlCol="0">
            <a:spAutoFit/>
          </a:bodyPr>
          <a:lstStyle/>
          <a:p>
            <a:r>
              <a:rPr kumimoji="1" lang="en-US" altLang="ja-JP" sz="800" dirty="0" smtClean="0"/>
              <a:t>※</a:t>
            </a:r>
            <a:r>
              <a:rPr kumimoji="1" lang="ja-JP" altLang="en-US" sz="800" dirty="0" smtClean="0"/>
              <a:t>平均値は、各値ごとに四捨五入しているため、性・年代別の各項目の増減値の合計（下グラフ）と、</a:t>
            </a:r>
            <a:endParaRPr kumimoji="1" lang="en-US" altLang="ja-JP" sz="800" dirty="0" smtClean="0"/>
          </a:p>
          <a:p>
            <a:r>
              <a:rPr kumimoji="1" lang="ja-JP" altLang="en-US" sz="800" dirty="0" smtClean="0"/>
              <a:t>男女別の合計（上グラフ）は必ずしも一致しない。</a:t>
            </a:r>
            <a:endParaRPr kumimoji="1" lang="ja-JP" altLang="en-US" sz="800" dirty="0"/>
          </a:p>
        </p:txBody>
      </p:sp>
    </p:spTree>
    <p:extLst>
      <p:ext uri="{BB962C8B-B14F-4D97-AF65-F5344CB8AC3E}">
        <p14:creationId xmlns:p14="http://schemas.microsoft.com/office/powerpoint/2010/main" val="4005087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495787"/>
            <a:ext cx="10515600" cy="1325563"/>
          </a:xfrm>
        </p:spPr>
        <p:txBody>
          <a:bodyPr>
            <a:normAutofit/>
          </a:bodyPr>
          <a:lstStyle/>
          <a:p>
            <a:r>
              <a:rPr lang="ja-JP" altLang="en-US" sz="4000" dirty="0"/>
              <a:t>学校</a:t>
            </a:r>
            <a:r>
              <a:rPr kumimoji="1" lang="ja-JP" altLang="en-US" sz="4000" dirty="0"/>
              <a:t>問題を原因・動機とする令和２年自殺者数と過去５年平均の増減比較（大阪府）</a:t>
            </a:r>
          </a:p>
        </p:txBody>
      </p:sp>
      <p:sp>
        <p:nvSpPr>
          <p:cNvPr id="3" name="コンテンツ プレースホルダー 2"/>
          <p:cNvSpPr>
            <a:spLocks noGrp="1"/>
          </p:cNvSpPr>
          <p:nvPr>
            <p:ph idx="1"/>
          </p:nvPr>
        </p:nvSpPr>
        <p:spPr>
          <a:xfrm>
            <a:off x="5893502" y="1730146"/>
            <a:ext cx="6263602" cy="2094879"/>
          </a:xfrm>
        </p:spPr>
        <p:txBody>
          <a:bodyPr anchor="ctr">
            <a:normAutofit/>
          </a:bodyPr>
          <a:lstStyle/>
          <a:p>
            <a:pPr marL="0" indent="0">
              <a:buNone/>
            </a:pPr>
            <a:r>
              <a:rPr lang="ja-JP" altLang="en-US" sz="1800" dirty="0"/>
              <a:t>〇女性の方が増加が大きく、</a:t>
            </a:r>
            <a:r>
              <a:rPr kumimoji="1" lang="ja-JP" altLang="en-US" sz="1800" dirty="0"/>
              <a:t>「</a:t>
            </a:r>
            <a:r>
              <a:rPr kumimoji="1" lang="ja-JP" altLang="en-US" sz="1800" dirty="0" smtClean="0"/>
              <a:t>その他」</a:t>
            </a:r>
            <a:r>
              <a:rPr kumimoji="1" lang="ja-JP" altLang="en-US" sz="1800" dirty="0"/>
              <a:t>が多い。</a:t>
            </a:r>
            <a:endParaRPr kumimoji="1" lang="en-US" altLang="ja-JP" sz="1800" dirty="0"/>
          </a:p>
          <a:p>
            <a:pPr marL="0" indent="0">
              <a:buNone/>
            </a:pPr>
            <a:r>
              <a:rPr lang="ja-JP" altLang="en-US" sz="1800" dirty="0"/>
              <a:t>〇男女ともに</a:t>
            </a:r>
            <a:r>
              <a:rPr lang="en-US" altLang="ja-JP" sz="1800" dirty="0"/>
              <a:t>20</a:t>
            </a:r>
            <a:r>
              <a:rPr lang="ja-JP" altLang="en-US" sz="1800" dirty="0"/>
              <a:t>歳未満の増加が最多。男性は「その他進路に関する悩み」が最多だが、女性は「学業不振」「その他」が最多。</a:t>
            </a:r>
            <a:endParaRPr kumimoji="1" lang="en-US" altLang="ja-JP" sz="1800" dirty="0"/>
          </a:p>
          <a:p>
            <a:pPr marL="0" indent="0">
              <a:buNone/>
            </a:pPr>
            <a:r>
              <a:rPr kumimoji="1" lang="ja-JP" altLang="en-US" sz="1800" dirty="0"/>
              <a:t>〇</a:t>
            </a:r>
            <a:r>
              <a:rPr kumimoji="1" lang="en-US" altLang="ja-JP" sz="1800" dirty="0"/>
              <a:t>20</a:t>
            </a:r>
            <a:r>
              <a:rPr kumimoji="1" lang="ja-JP" altLang="en-US" sz="1800" dirty="0"/>
              <a:t>歳代では、男性が減少する一方、女性は増加。</a:t>
            </a:r>
            <a:endParaRPr kumimoji="1" lang="en-US" altLang="ja-JP" sz="1800" dirty="0"/>
          </a:p>
        </p:txBody>
      </p:sp>
      <p:grpSp>
        <p:nvGrpSpPr>
          <p:cNvPr id="38" name="グループ化 37"/>
          <p:cNvGrpSpPr/>
          <p:nvPr/>
        </p:nvGrpSpPr>
        <p:grpSpPr>
          <a:xfrm>
            <a:off x="97323" y="1865927"/>
            <a:ext cx="5615040" cy="2176684"/>
            <a:chOff x="0" y="0"/>
            <a:chExt cx="5429250" cy="3495675"/>
          </a:xfrm>
        </p:grpSpPr>
        <p:graphicFrame>
          <p:nvGraphicFramePr>
            <p:cNvPr id="39" name="グラフ 38"/>
            <p:cNvGraphicFramePr>
              <a:graphicFrameLocks/>
            </p:cNvGraphicFramePr>
            <p:nvPr>
              <p:extLst>
                <p:ext uri="{D42A27DB-BD31-4B8C-83A1-F6EECF244321}">
                  <p14:modId xmlns:p14="http://schemas.microsoft.com/office/powerpoint/2010/main" val="405515442"/>
                </p:ext>
              </p:extLst>
            </p:nvPr>
          </p:nvGraphicFramePr>
          <p:xfrm>
            <a:off x="0" y="0"/>
            <a:ext cx="5429250" cy="3495675"/>
          </p:xfrm>
          <a:graphic>
            <a:graphicData uri="http://schemas.openxmlformats.org/drawingml/2006/chart">
              <c:chart xmlns:c="http://schemas.openxmlformats.org/drawingml/2006/chart" xmlns:r="http://schemas.openxmlformats.org/officeDocument/2006/relationships" r:id="rId2"/>
            </a:graphicData>
          </a:graphic>
        </p:graphicFrame>
        <p:cxnSp>
          <p:nvCxnSpPr>
            <p:cNvPr id="40" name="直線コネクタ 39"/>
            <p:cNvCxnSpPr>
              <a:cxnSpLocks/>
            </p:cNvCxnSpPr>
            <p:nvPr/>
          </p:nvCxnSpPr>
          <p:spPr>
            <a:xfrm>
              <a:off x="205477" y="2085702"/>
              <a:ext cx="5072172" cy="0"/>
            </a:xfrm>
            <a:prstGeom prst="line">
              <a:avLst/>
            </a:prstGeom>
            <a:noFill/>
            <a:ln w="25400" cap="flat" cmpd="sng" algn="ctr">
              <a:solidFill>
                <a:sysClr val="windowText" lastClr="000000"/>
              </a:solidFill>
              <a:prstDash val="solid"/>
              <a:miter lim="800000"/>
            </a:ln>
            <a:effectLst/>
          </p:spPr>
        </p:cxnSp>
        <p:sp>
          <p:nvSpPr>
            <p:cNvPr id="41" name="テキスト ボックス 3"/>
            <p:cNvSpPr txBox="1"/>
            <p:nvPr/>
          </p:nvSpPr>
          <p:spPr>
            <a:xfrm>
              <a:off x="1266825" y="28576"/>
              <a:ext cx="542925" cy="123825"/>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男性</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2" name="テキスト ボックス 4"/>
            <p:cNvSpPr txBox="1"/>
            <p:nvPr/>
          </p:nvSpPr>
          <p:spPr>
            <a:xfrm>
              <a:off x="3714750" y="19051"/>
              <a:ext cx="542925" cy="123825"/>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女性</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62" name="グループ化 61"/>
          <p:cNvGrpSpPr/>
          <p:nvPr/>
        </p:nvGrpSpPr>
        <p:grpSpPr>
          <a:xfrm>
            <a:off x="6035743" y="3925686"/>
            <a:ext cx="5946647" cy="2500872"/>
            <a:chOff x="0" y="0"/>
            <a:chExt cx="5467350" cy="3524250"/>
          </a:xfrm>
        </p:grpSpPr>
        <p:graphicFrame>
          <p:nvGraphicFramePr>
            <p:cNvPr id="63" name="グラフ 62"/>
            <p:cNvGraphicFramePr>
              <a:graphicFrameLocks/>
            </p:cNvGraphicFramePr>
            <p:nvPr/>
          </p:nvGraphicFramePr>
          <p:xfrm>
            <a:off x="0" y="0"/>
            <a:ext cx="5467350" cy="3524250"/>
          </p:xfrm>
          <a:graphic>
            <a:graphicData uri="http://schemas.openxmlformats.org/drawingml/2006/chart">
              <c:chart xmlns:c="http://schemas.openxmlformats.org/drawingml/2006/chart" xmlns:r="http://schemas.openxmlformats.org/officeDocument/2006/relationships" r:id="rId3"/>
            </a:graphicData>
          </a:graphic>
        </p:graphicFrame>
        <p:grpSp>
          <p:nvGrpSpPr>
            <p:cNvPr id="64" name="グループ化 63"/>
            <p:cNvGrpSpPr/>
            <p:nvPr/>
          </p:nvGrpSpPr>
          <p:grpSpPr>
            <a:xfrm>
              <a:off x="212127" y="511261"/>
              <a:ext cx="5238750" cy="171450"/>
              <a:chOff x="212127" y="511261"/>
              <a:chExt cx="5238750" cy="171450"/>
            </a:xfrm>
          </p:grpSpPr>
          <p:sp>
            <p:nvSpPr>
              <p:cNvPr id="88" name="テキスト ボックス 27"/>
              <p:cNvSpPr txBox="1"/>
              <p:nvPr/>
            </p:nvSpPr>
            <p:spPr>
              <a:xfrm>
                <a:off x="212127" y="530311"/>
                <a:ext cx="781050" cy="1333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歳未満</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9" name="テキスト ボックス 28"/>
              <p:cNvSpPr txBox="1"/>
              <p:nvPr/>
            </p:nvSpPr>
            <p:spPr>
              <a:xfrm>
                <a:off x="859827" y="530311"/>
                <a:ext cx="781050" cy="1333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0" name="テキスト ボックス 29"/>
              <p:cNvSpPr txBox="1"/>
              <p:nvPr/>
            </p:nvSpPr>
            <p:spPr>
              <a:xfrm>
                <a:off x="1498002" y="530311"/>
                <a:ext cx="781050" cy="1333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1" name="テキスト ボックス 30"/>
              <p:cNvSpPr txBox="1"/>
              <p:nvPr/>
            </p:nvSpPr>
            <p:spPr>
              <a:xfrm>
                <a:off x="2088552" y="530311"/>
                <a:ext cx="781050" cy="1333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【40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2" name="テキスト ボックス 31"/>
              <p:cNvSpPr txBox="1"/>
              <p:nvPr/>
            </p:nvSpPr>
            <p:spPr>
              <a:xfrm>
                <a:off x="2707677" y="530311"/>
                <a:ext cx="781050" cy="1333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3" name="テキスト ボックス 32"/>
              <p:cNvSpPr txBox="1"/>
              <p:nvPr/>
            </p:nvSpPr>
            <p:spPr>
              <a:xfrm>
                <a:off x="3345852" y="530311"/>
                <a:ext cx="781050" cy="1333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【60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4" name="テキスト ボックス 33"/>
              <p:cNvSpPr txBox="1"/>
              <p:nvPr/>
            </p:nvSpPr>
            <p:spPr>
              <a:xfrm>
                <a:off x="3936402" y="530311"/>
                <a:ext cx="781050" cy="133351"/>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【70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5" name="テキスト ボックス 34"/>
              <p:cNvSpPr txBox="1"/>
              <p:nvPr/>
            </p:nvSpPr>
            <p:spPr>
              <a:xfrm>
                <a:off x="4574577" y="511261"/>
                <a:ext cx="876300" cy="1714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【80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歳代以上</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grpSp>
        <p:cxnSp>
          <p:nvCxnSpPr>
            <p:cNvPr id="87" name="直線コネクタ 86"/>
            <p:cNvCxnSpPr/>
            <p:nvPr/>
          </p:nvCxnSpPr>
          <p:spPr>
            <a:xfrm flipV="1">
              <a:off x="381000" y="2509579"/>
              <a:ext cx="4991100" cy="19050"/>
            </a:xfrm>
            <a:prstGeom prst="line">
              <a:avLst/>
            </a:prstGeom>
            <a:noFill/>
            <a:ln w="25400" cap="flat" cmpd="sng" algn="ctr">
              <a:solidFill>
                <a:sysClr val="windowText" lastClr="000000"/>
              </a:solidFill>
              <a:prstDash val="solid"/>
              <a:miter lim="800000"/>
            </a:ln>
            <a:effectLst/>
          </p:spPr>
        </p:cxnSp>
      </p:grpSp>
      <p:sp>
        <p:nvSpPr>
          <p:cNvPr id="4" name="スライド番号プレースホルダー 3"/>
          <p:cNvSpPr>
            <a:spLocks noGrp="1"/>
          </p:cNvSpPr>
          <p:nvPr>
            <p:ph type="sldNum" sz="quarter" idx="12"/>
          </p:nvPr>
        </p:nvSpPr>
        <p:spPr/>
        <p:txBody>
          <a:bodyPr/>
          <a:lstStyle/>
          <a:p>
            <a:fld id="{AF1D39D9-E74C-4D2A-927B-25B3068A2067}" type="slidenum">
              <a:rPr kumimoji="1" lang="ja-JP" altLang="en-US" smtClean="0"/>
              <a:t>29</a:t>
            </a:fld>
            <a:endParaRPr kumimoji="1" lang="ja-JP" altLang="en-US"/>
          </a:p>
        </p:txBody>
      </p:sp>
      <p:sp>
        <p:nvSpPr>
          <p:cNvPr id="35" name="タイトル 1"/>
          <p:cNvSpPr>
            <a:spLocks noGrp="1"/>
          </p:cNvSpPr>
          <p:nvPr/>
        </p:nvSpPr>
        <p:spPr>
          <a:xfrm>
            <a:off x="54777" y="124728"/>
            <a:ext cx="6674635" cy="417823"/>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２</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令和</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2</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年における自殺者増加の状況推移</a:t>
            </a:r>
          </a:p>
        </p:txBody>
      </p:sp>
      <p:sp>
        <p:nvSpPr>
          <p:cNvPr id="46" name="テキスト ボックス 45">
            <a:extLst>
              <a:ext uri="{FF2B5EF4-FFF2-40B4-BE49-F238E27FC236}">
                <a16:creationId xmlns:a16="http://schemas.microsoft.com/office/drawing/2014/main" id="{DCD4DAEE-B615-4472-BC6C-333C297AD8F3}"/>
              </a:ext>
            </a:extLst>
          </p:cNvPr>
          <p:cNvSpPr txBox="1"/>
          <p:nvPr/>
        </p:nvSpPr>
        <p:spPr>
          <a:xfrm>
            <a:off x="4768659" y="2222840"/>
            <a:ext cx="1034273" cy="261610"/>
          </a:xfrm>
          <a:prstGeom prst="rect">
            <a:avLst/>
          </a:prstGeom>
          <a:noFill/>
          <a:ln>
            <a:noFill/>
          </a:ln>
        </p:spPr>
        <p:txBody>
          <a:bodyPr wrap="square" rtlCol="0">
            <a:spAutoFit/>
          </a:bodyPr>
          <a:lstStyle/>
          <a:p>
            <a:r>
              <a:rPr kumimoji="1" lang="ja-JP" altLang="en-US" sz="1100" dirty="0" smtClean="0"/>
              <a:t>その他</a:t>
            </a:r>
            <a:endParaRPr kumimoji="1" lang="en-US" altLang="ja-JP" sz="1100" dirty="0"/>
          </a:p>
        </p:txBody>
      </p:sp>
      <p:cxnSp>
        <p:nvCxnSpPr>
          <p:cNvPr id="47" name="直線コネクタ 46">
            <a:extLst>
              <a:ext uri="{FF2B5EF4-FFF2-40B4-BE49-F238E27FC236}">
                <a16:creationId xmlns:a16="http://schemas.microsoft.com/office/drawing/2014/main" id="{32F7357F-41A2-43C1-B756-74360AD1F823}"/>
              </a:ext>
            </a:extLst>
          </p:cNvPr>
          <p:cNvCxnSpPr>
            <a:cxnSpLocks/>
          </p:cNvCxnSpPr>
          <p:nvPr/>
        </p:nvCxnSpPr>
        <p:spPr>
          <a:xfrm>
            <a:off x="4447049" y="2419366"/>
            <a:ext cx="467248" cy="528"/>
          </a:xfrm>
          <a:prstGeom prst="line">
            <a:avLst/>
          </a:prstGeom>
        </p:spPr>
        <p:style>
          <a:lnRef idx="1">
            <a:schemeClr val="dk1"/>
          </a:lnRef>
          <a:fillRef idx="0">
            <a:schemeClr val="dk1"/>
          </a:fillRef>
          <a:effectRef idx="0">
            <a:schemeClr val="dk1"/>
          </a:effectRef>
          <a:fontRef idx="minor">
            <a:schemeClr val="tx1"/>
          </a:fontRef>
        </p:style>
      </p:cxnSp>
      <p:grpSp>
        <p:nvGrpSpPr>
          <p:cNvPr id="43" name="グループ化 42"/>
          <p:cNvGrpSpPr/>
          <p:nvPr/>
        </p:nvGrpSpPr>
        <p:grpSpPr>
          <a:xfrm>
            <a:off x="97323" y="3925686"/>
            <a:ext cx="5615040" cy="2500872"/>
            <a:chOff x="0" y="0"/>
            <a:chExt cx="5457825" cy="3505200"/>
          </a:xfrm>
        </p:grpSpPr>
        <p:graphicFrame>
          <p:nvGraphicFramePr>
            <p:cNvPr id="44" name="グラフ 43"/>
            <p:cNvGraphicFramePr>
              <a:graphicFrameLocks/>
            </p:cNvGraphicFramePr>
            <p:nvPr/>
          </p:nvGraphicFramePr>
          <p:xfrm>
            <a:off x="0" y="0"/>
            <a:ext cx="5457825" cy="3505200"/>
          </p:xfrm>
          <a:graphic>
            <a:graphicData uri="http://schemas.openxmlformats.org/drawingml/2006/chart">
              <c:chart xmlns:c="http://schemas.openxmlformats.org/drawingml/2006/chart" xmlns:r="http://schemas.openxmlformats.org/officeDocument/2006/relationships" r:id="rId4"/>
            </a:graphicData>
          </a:graphic>
        </p:graphicFrame>
        <p:grpSp>
          <p:nvGrpSpPr>
            <p:cNvPr id="52" name="グループ化 51"/>
            <p:cNvGrpSpPr/>
            <p:nvPr/>
          </p:nvGrpSpPr>
          <p:grpSpPr>
            <a:xfrm>
              <a:off x="206558" y="484311"/>
              <a:ext cx="5238750" cy="171450"/>
              <a:chOff x="206558" y="484311"/>
              <a:chExt cx="5238750" cy="171450"/>
            </a:xfrm>
          </p:grpSpPr>
          <p:sp>
            <p:nvSpPr>
              <p:cNvPr id="54" name="テキスト ボックス 7"/>
              <p:cNvSpPr txBox="1"/>
              <p:nvPr/>
            </p:nvSpPr>
            <p:spPr>
              <a:xfrm>
                <a:off x="206558" y="503362"/>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歳未満</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5" name="テキスト ボックス 8"/>
              <p:cNvSpPr txBox="1"/>
              <p:nvPr/>
            </p:nvSpPr>
            <p:spPr>
              <a:xfrm>
                <a:off x="854258" y="503362"/>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6" name="テキスト ボックス 9"/>
              <p:cNvSpPr txBox="1"/>
              <p:nvPr/>
            </p:nvSpPr>
            <p:spPr>
              <a:xfrm>
                <a:off x="1492433" y="503362"/>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7" name="テキスト ボックス 10"/>
              <p:cNvSpPr txBox="1"/>
              <p:nvPr/>
            </p:nvSpPr>
            <p:spPr>
              <a:xfrm>
                <a:off x="2082983" y="503362"/>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【40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8" name="テキスト ボックス 11"/>
              <p:cNvSpPr txBox="1"/>
              <p:nvPr/>
            </p:nvSpPr>
            <p:spPr>
              <a:xfrm>
                <a:off x="2702108" y="503362"/>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9" name="テキスト ボックス 12"/>
              <p:cNvSpPr txBox="1"/>
              <p:nvPr/>
            </p:nvSpPr>
            <p:spPr>
              <a:xfrm>
                <a:off x="3340283" y="503362"/>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【60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0" name="テキスト ボックス 13"/>
              <p:cNvSpPr txBox="1"/>
              <p:nvPr/>
            </p:nvSpPr>
            <p:spPr>
              <a:xfrm>
                <a:off x="3930833" y="503362"/>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【70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1" name="テキスト ボックス 14"/>
              <p:cNvSpPr txBox="1"/>
              <p:nvPr/>
            </p:nvSpPr>
            <p:spPr>
              <a:xfrm>
                <a:off x="4569008" y="484311"/>
                <a:ext cx="876300" cy="1714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【80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歳代以上</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grpSp>
        <p:cxnSp>
          <p:nvCxnSpPr>
            <p:cNvPr id="53" name="直線コネクタ 52"/>
            <p:cNvCxnSpPr/>
            <p:nvPr/>
          </p:nvCxnSpPr>
          <p:spPr>
            <a:xfrm flipV="1">
              <a:off x="314326" y="2068922"/>
              <a:ext cx="4991100" cy="19050"/>
            </a:xfrm>
            <a:prstGeom prst="line">
              <a:avLst/>
            </a:prstGeom>
            <a:noFill/>
            <a:ln w="25400" cap="flat" cmpd="sng" algn="ctr">
              <a:solidFill>
                <a:sysClr val="windowText" lastClr="000000"/>
              </a:solidFill>
              <a:prstDash val="solid"/>
              <a:miter lim="800000"/>
            </a:ln>
            <a:effectLst/>
          </p:spPr>
        </p:cxnSp>
      </p:grpSp>
      <p:sp>
        <p:nvSpPr>
          <p:cNvPr id="48" name="テキスト ボックス 47">
            <a:extLst>
              <a:ext uri="{FF2B5EF4-FFF2-40B4-BE49-F238E27FC236}">
                <a16:creationId xmlns:a16="http://schemas.microsoft.com/office/drawing/2014/main" id="{7894200C-274E-45ED-9505-6103A675E3D0}"/>
              </a:ext>
            </a:extLst>
          </p:cNvPr>
          <p:cNvSpPr txBox="1"/>
          <p:nvPr/>
        </p:nvSpPr>
        <p:spPr>
          <a:xfrm>
            <a:off x="7115987" y="6378138"/>
            <a:ext cx="4254217" cy="461665"/>
          </a:xfrm>
          <a:prstGeom prst="rect">
            <a:avLst/>
          </a:prstGeom>
          <a:noFill/>
          <a:ln>
            <a:noFill/>
          </a:ln>
        </p:spPr>
        <p:txBody>
          <a:bodyPr wrap="square" rtlCol="0">
            <a:spAutoFit/>
          </a:bodyPr>
          <a:lstStyle/>
          <a:p>
            <a:r>
              <a:rPr kumimoji="1" lang="ja-JP" altLang="en-US" sz="1200" dirty="0"/>
              <a:t>出典：自殺統計原票データの特別集計・発見日住</a:t>
            </a:r>
            <a:r>
              <a:rPr kumimoji="1" lang="ja-JP" altLang="en-US" sz="1200" dirty="0" smtClean="0"/>
              <a:t>居地</a:t>
            </a:r>
            <a:endParaRPr kumimoji="1" lang="en-US" altLang="ja-JP" sz="1200" dirty="0" smtClean="0"/>
          </a:p>
          <a:p>
            <a:r>
              <a:rPr kumimoji="1" lang="ja-JP" altLang="en-US" sz="1200" dirty="0" smtClean="0"/>
              <a:t>　　（</a:t>
            </a:r>
            <a:r>
              <a:rPr kumimoji="1" lang="ja-JP" altLang="en-US" sz="1200" dirty="0"/>
              <a:t>厚生労働省</a:t>
            </a:r>
            <a:r>
              <a:rPr kumimoji="1" lang="ja-JP" altLang="en-US" sz="1200" dirty="0" smtClean="0"/>
              <a:t>提供データから大阪府が作成）</a:t>
            </a:r>
            <a:endParaRPr kumimoji="1" lang="ja-JP" altLang="en-US" sz="1200" dirty="0"/>
          </a:p>
        </p:txBody>
      </p:sp>
      <p:sp>
        <p:nvSpPr>
          <p:cNvPr id="45" name="テキスト ボックス 44"/>
          <p:cNvSpPr txBox="1"/>
          <p:nvPr/>
        </p:nvSpPr>
        <p:spPr>
          <a:xfrm>
            <a:off x="205641" y="6529265"/>
            <a:ext cx="7776369" cy="338554"/>
          </a:xfrm>
          <a:prstGeom prst="rect">
            <a:avLst/>
          </a:prstGeom>
          <a:noFill/>
        </p:spPr>
        <p:txBody>
          <a:bodyPr wrap="square" rtlCol="0">
            <a:spAutoFit/>
          </a:bodyPr>
          <a:lstStyle/>
          <a:p>
            <a:r>
              <a:rPr kumimoji="1" lang="en-US" altLang="ja-JP" sz="800" dirty="0" smtClean="0"/>
              <a:t>※</a:t>
            </a:r>
            <a:r>
              <a:rPr kumimoji="1" lang="ja-JP" altLang="en-US" sz="800" dirty="0" smtClean="0"/>
              <a:t>平均値は、各値ごとに四捨五入しているため、性・年代別の各項目の増減値の合計（下グラフ）と、</a:t>
            </a:r>
            <a:endParaRPr kumimoji="1" lang="en-US" altLang="ja-JP" sz="800" dirty="0" smtClean="0"/>
          </a:p>
          <a:p>
            <a:r>
              <a:rPr kumimoji="1" lang="ja-JP" altLang="en-US" sz="800" dirty="0" smtClean="0"/>
              <a:t>男女別の合計（上グラフ）は必ずしも一致しない。</a:t>
            </a:r>
            <a:endParaRPr kumimoji="1" lang="ja-JP" altLang="en-US" sz="800" dirty="0"/>
          </a:p>
        </p:txBody>
      </p:sp>
    </p:spTree>
    <p:extLst>
      <p:ext uri="{BB962C8B-B14F-4D97-AF65-F5344CB8AC3E}">
        <p14:creationId xmlns:p14="http://schemas.microsoft.com/office/powerpoint/2010/main" val="2258649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985108395"/>
              </p:ext>
            </p:extLst>
          </p:nvPr>
        </p:nvGraphicFramePr>
        <p:xfrm>
          <a:off x="0" y="0"/>
          <a:ext cx="12191999" cy="5551531"/>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214313" y="5657671"/>
            <a:ext cx="11630026" cy="1200329"/>
          </a:xfrm>
          <a:prstGeom prst="rect">
            <a:avLst/>
          </a:prstGeom>
          <a:noFill/>
        </p:spPr>
        <p:txBody>
          <a:bodyPr wrap="square" rtlCol="0">
            <a:spAutoFit/>
          </a:bodyPr>
          <a:lstStyle/>
          <a:p>
            <a:r>
              <a:rPr kumimoji="1" lang="ja-JP" altLang="en-US" dirty="0"/>
              <a:t>・大阪府の自殺者数は、近年減少傾向にあったが、平成</a:t>
            </a:r>
            <a:r>
              <a:rPr kumimoji="1" lang="en-US" altLang="ja-JP" dirty="0"/>
              <a:t>30</a:t>
            </a:r>
            <a:r>
              <a:rPr kumimoji="1" lang="ja-JP" altLang="en-US" dirty="0"/>
              <a:t>年は前年より増加、令和元年は減少するも令和</a:t>
            </a:r>
            <a:r>
              <a:rPr kumimoji="1" lang="en-US" altLang="ja-JP" dirty="0"/>
              <a:t>2</a:t>
            </a:r>
            <a:r>
              <a:rPr kumimoji="1" lang="ja-JP" altLang="en-US" dirty="0"/>
              <a:t>年は　</a:t>
            </a:r>
            <a:endParaRPr kumimoji="1" lang="en-US" altLang="ja-JP" dirty="0"/>
          </a:p>
          <a:p>
            <a:r>
              <a:rPr kumimoji="1" lang="ja-JP" altLang="en-US" dirty="0"/>
              <a:t>　再び増加に転じている。</a:t>
            </a:r>
            <a:endParaRPr kumimoji="1" lang="en-US" altLang="ja-JP" dirty="0"/>
          </a:p>
          <a:p>
            <a:r>
              <a:rPr kumimoji="1" lang="ja-JP" altLang="en-US" dirty="0"/>
              <a:t>・令和</a:t>
            </a:r>
            <a:r>
              <a:rPr kumimoji="1" lang="en-US" altLang="ja-JP" dirty="0"/>
              <a:t>3</a:t>
            </a:r>
            <a:r>
              <a:rPr kumimoji="1" lang="ja-JP" altLang="en-US" dirty="0"/>
              <a:t>年の自殺者数は</a:t>
            </a:r>
            <a:r>
              <a:rPr kumimoji="1" lang="en-US" altLang="ja-JP" dirty="0"/>
              <a:t>1376</a:t>
            </a:r>
            <a:r>
              <a:rPr kumimoji="1" lang="ja-JP" altLang="en-US" dirty="0"/>
              <a:t>人となり、前年比</a:t>
            </a:r>
            <a:r>
              <a:rPr kumimoji="1" lang="en-US" altLang="ja-JP" dirty="0"/>
              <a:t>33</a:t>
            </a:r>
            <a:r>
              <a:rPr lang="ja-JP" altLang="en-US" dirty="0"/>
              <a:t>人（</a:t>
            </a:r>
            <a:r>
              <a:rPr lang="en-US" altLang="ja-JP" dirty="0"/>
              <a:t>2.4%</a:t>
            </a:r>
            <a:r>
              <a:rPr lang="ja-JP" altLang="en-US" dirty="0"/>
              <a:t>）減。</a:t>
            </a:r>
            <a:endParaRPr lang="en-US" altLang="ja-JP" dirty="0"/>
          </a:p>
          <a:p>
            <a:r>
              <a:rPr kumimoji="1" lang="ja-JP" altLang="en-US" dirty="0"/>
              <a:t>　男性は</a:t>
            </a:r>
            <a:r>
              <a:rPr kumimoji="1" lang="en-US" altLang="ja-JP" dirty="0"/>
              <a:t>864</a:t>
            </a:r>
            <a:r>
              <a:rPr kumimoji="1" lang="ja-JP" altLang="en-US" dirty="0"/>
              <a:t>人、前年比</a:t>
            </a:r>
            <a:r>
              <a:rPr kumimoji="1" lang="en-US" altLang="ja-JP" dirty="0"/>
              <a:t>17</a:t>
            </a:r>
            <a:r>
              <a:rPr kumimoji="1" lang="ja-JP" altLang="en-US" dirty="0"/>
              <a:t>人（</a:t>
            </a:r>
            <a:r>
              <a:rPr kumimoji="1" lang="en-US" altLang="ja-JP" dirty="0"/>
              <a:t>1.9%</a:t>
            </a:r>
            <a:r>
              <a:rPr kumimoji="1" lang="ja-JP" altLang="en-US" dirty="0"/>
              <a:t>）減。女性は</a:t>
            </a:r>
            <a:r>
              <a:rPr kumimoji="1" lang="en-US" altLang="ja-JP" dirty="0"/>
              <a:t>512</a:t>
            </a:r>
            <a:r>
              <a:rPr kumimoji="1" lang="ja-JP" altLang="en-US" dirty="0"/>
              <a:t>人、前年比</a:t>
            </a:r>
            <a:r>
              <a:rPr kumimoji="1" lang="en-US" altLang="ja-JP" dirty="0"/>
              <a:t>16</a:t>
            </a:r>
            <a:r>
              <a:rPr kumimoji="1" lang="ja-JP" altLang="en-US" dirty="0"/>
              <a:t>人（</a:t>
            </a:r>
            <a:r>
              <a:rPr kumimoji="1" lang="en-US" altLang="ja-JP" dirty="0"/>
              <a:t>3.0%</a:t>
            </a:r>
            <a:r>
              <a:rPr kumimoji="1" lang="ja-JP" altLang="en-US" dirty="0"/>
              <a:t>）減</a:t>
            </a:r>
          </a:p>
        </p:txBody>
      </p:sp>
      <p:sp>
        <p:nvSpPr>
          <p:cNvPr id="2" name="スライド番号プレースホルダー 1"/>
          <p:cNvSpPr>
            <a:spLocks noGrp="1"/>
          </p:cNvSpPr>
          <p:nvPr>
            <p:ph type="sldNum" sz="quarter" idx="12"/>
          </p:nvPr>
        </p:nvSpPr>
        <p:spPr/>
        <p:txBody>
          <a:bodyPr/>
          <a:lstStyle/>
          <a:p>
            <a:fld id="{AF1D39D9-E74C-4D2A-927B-25B3068A2067}" type="slidenum">
              <a:rPr kumimoji="1" lang="ja-JP" altLang="en-US" smtClean="0"/>
              <a:t>3</a:t>
            </a:fld>
            <a:endParaRPr kumimoji="1" lang="ja-JP" altLang="en-US"/>
          </a:p>
        </p:txBody>
      </p:sp>
      <p:sp>
        <p:nvSpPr>
          <p:cNvPr id="6" name="テキスト ボックス 5"/>
          <p:cNvSpPr txBox="1"/>
          <p:nvPr/>
        </p:nvSpPr>
        <p:spPr>
          <a:xfrm>
            <a:off x="8745979" y="5280286"/>
            <a:ext cx="3243261" cy="276999"/>
          </a:xfrm>
          <a:prstGeom prst="rect">
            <a:avLst/>
          </a:prstGeom>
          <a:noFill/>
          <a:ln>
            <a:noFill/>
          </a:ln>
        </p:spPr>
        <p:txBody>
          <a:bodyPr wrap="square" rtlCol="0">
            <a:spAutoFit/>
          </a:bodyPr>
          <a:lstStyle/>
          <a:p>
            <a:r>
              <a:rPr kumimoji="1" lang="ja-JP" altLang="en-US" sz="1200" dirty="0"/>
              <a:t>出典：地域における自殺の基礎資料（各年）</a:t>
            </a:r>
          </a:p>
        </p:txBody>
      </p:sp>
    </p:spTree>
    <p:extLst>
      <p:ext uri="{BB962C8B-B14F-4D97-AF65-F5344CB8AC3E}">
        <p14:creationId xmlns:p14="http://schemas.microsoft.com/office/powerpoint/2010/main" val="2577519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504407"/>
            <a:ext cx="10515600" cy="1325563"/>
          </a:xfrm>
        </p:spPr>
        <p:txBody>
          <a:bodyPr>
            <a:normAutofit/>
          </a:bodyPr>
          <a:lstStyle/>
          <a:p>
            <a:r>
              <a:rPr lang="ja-JP" altLang="en-US" sz="4000" dirty="0"/>
              <a:t>その他</a:t>
            </a:r>
            <a:r>
              <a:rPr kumimoji="1" lang="ja-JP" altLang="en-US" sz="4000" dirty="0"/>
              <a:t>を原因・動機とする令和２年自殺者数と過去５年平均の増減比較（大阪府）</a:t>
            </a:r>
          </a:p>
        </p:txBody>
      </p:sp>
      <p:sp>
        <p:nvSpPr>
          <p:cNvPr id="3" name="コンテンツ プレースホルダー 2"/>
          <p:cNvSpPr>
            <a:spLocks noGrp="1"/>
          </p:cNvSpPr>
          <p:nvPr>
            <p:ph idx="1"/>
          </p:nvPr>
        </p:nvSpPr>
        <p:spPr>
          <a:xfrm>
            <a:off x="6056566" y="2010971"/>
            <a:ext cx="6065520" cy="2045775"/>
          </a:xfrm>
        </p:spPr>
        <p:txBody>
          <a:bodyPr anchor="ctr">
            <a:normAutofit fontScale="62500" lnSpcReduction="20000"/>
          </a:bodyPr>
          <a:lstStyle/>
          <a:p>
            <a:pPr marL="0" indent="0">
              <a:buNone/>
            </a:pPr>
            <a:r>
              <a:rPr kumimoji="1" lang="ja-JP" altLang="en-US" dirty="0"/>
              <a:t>〇男女ともに「その他」の増加が最多。</a:t>
            </a:r>
            <a:endParaRPr kumimoji="1" lang="en-US" altLang="ja-JP" dirty="0"/>
          </a:p>
          <a:p>
            <a:pPr marL="0" indent="0">
              <a:buNone/>
            </a:pPr>
            <a:r>
              <a:rPr kumimoji="1" lang="ja-JP" altLang="en-US" dirty="0"/>
              <a:t>〇男性は</a:t>
            </a:r>
            <a:r>
              <a:rPr kumimoji="1" lang="en-US" altLang="ja-JP" dirty="0"/>
              <a:t>20</a:t>
            </a:r>
            <a:r>
              <a:rPr lang="ja-JP" altLang="en-US" dirty="0"/>
              <a:t>歳代で増加が大きく、全件が「その他」を</a:t>
            </a:r>
            <a:endParaRPr lang="en-US" altLang="ja-JP" dirty="0"/>
          </a:p>
          <a:p>
            <a:pPr marL="0" indent="0">
              <a:buNone/>
            </a:pPr>
            <a:r>
              <a:rPr lang="ja-JP" altLang="en-US" dirty="0"/>
              <a:t>　原因・動機としている。</a:t>
            </a:r>
            <a:endParaRPr kumimoji="1" lang="en-US" altLang="ja-JP" dirty="0"/>
          </a:p>
          <a:p>
            <a:pPr marL="0" indent="0">
              <a:buNone/>
            </a:pPr>
            <a:r>
              <a:rPr kumimoji="1" lang="ja-JP" altLang="en-US" dirty="0"/>
              <a:t>〇女性は</a:t>
            </a:r>
            <a:r>
              <a:rPr kumimoji="1" lang="en-US" altLang="ja-JP" dirty="0"/>
              <a:t>40</a:t>
            </a:r>
            <a:r>
              <a:rPr kumimoji="1" lang="ja-JP" altLang="en-US" dirty="0"/>
              <a:t>歳代で増加が大きく、「健康問題」「家庭問　</a:t>
            </a:r>
            <a:endParaRPr kumimoji="1" lang="en-US" altLang="ja-JP" dirty="0"/>
          </a:p>
          <a:p>
            <a:pPr marL="0" indent="0">
              <a:buNone/>
            </a:pPr>
            <a:r>
              <a:rPr lang="ja-JP" altLang="en-US" dirty="0"/>
              <a:t>　</a:t>
            </a:r>
            <a:r>
              <a:rPr kumimoji="1" lang="ja-JP" altLang="en-US" dirty="0"/>
              <a:t>題」では減少幅が大きかった年代であることを考える　</a:t>
            </a:r>
            <a:endParaRPr kumimoji="1" lang="en-US" altLang="ja-JP" dirty="0"/>
          </a:p>
          <a:p>
            <a:pPr marL="0" indent="0">
              <a:buNone/>
            </a:pPr>
            <a:r>
              <a:rPr lang="ja-JP" altLang="en-US" dirty="0"/>
              <a:t>　</a:t>
            </a:r>
            <a:r>
              <a:rPr kumimoji="1" lang="ja-JP" altLang="en-US" dirty="0"/>
              <a:t>と特徴的。</a:t>
            </a:r>
            <a:endParaRPr kumimoji="1" lang="en-US" altLang="ja-JP" dirty="0"/>
          </a:p>
        </p:txBody>
      </p:sp>
      <p:grpSp>
        <p:nvGrpSpPr>
          <p:cNvPr id="33" name="グループ化 32"/>
          <p:cNvGrpSpPr/>
          <p:nvPr/>
        </p:nvGrpSpPr>
        <p:grpSpPr>
          <a:xfrm>
            <a:off x="89499" y="1839005"/>
            <a:ext cx="5934649" cy="2210461"/>
            <a:chOff x="0" y="0"/>
            <a:chExt cx="5429250" cy="3495675"/>
          </a:xfrm>
        </p:grpSpPr>
        <p:graphicFrame>
          <p:nvGraphicFramePr>
            <p:cNvPr id="34" name="グラフ 33"/>
            <p:cNvGraphicFramePr>
              <a:graphicFrameLocks/>
            </p:cNvGraphicFramePr>
            <p:nvPr/>
          </p:nvGraphicFramePr>
          <p:xfrm>
            <a:off x="0" y="0"/>
            <a:ext cx="5429250" cy="3495675"/>
          </p:xfrm>
          <a:graphic>
            <a:graphicData uri="http://schemas.openxmlformats.org/drawingml/2006/chart">
              <c:chart xmlns:c="http://schemas.openxmlformats.org/drawingml/2006/chart" xmlns:r="http://schemas.openxmlformats.org/officeDocument/2006/relationships" r:id="rId2"/>
            </a:graphicData>
          </a:graphic>
        </p:graphicFrame>
        <p:cxnSp>
          <p:nvCxnSpPr>
            <p:cNvPr id="35" name="直線コネクタ 34"/>
            <p:cNvCxnSpPr>
              <a:cxnSpLocks/>
            </p:cNvCxnSpPr>
            <p:nvPr/>
          </p:nvCxnSpPr>
          <p:spPr>
            <a:xfrm>
              <a:off x="290562" y="2359386"/>
              <a:ext cx="4904129" cy="0"/>
            </a:xfrm>
            <a:prstGeom prst="line">
              <a:avLst/>
            </a:prstGeom>
            <a:noFill/>
            <a:ln w="25400" cap="flat" cmpd="sng" algn="ctr">
              <a:solidFill>
                <a:sysClr val="windowText" lastClr="000000"/>
              </a:solidFill>
              <a:prstDash val="solid"/>
              <a:miter lim="800000"/>
            </a:ln>
            <a:effectLst/>
          </p:spPr>
        </p:cxnSp>
        <p:sp>
          <p:nvSpPr>
            <p:cNvPr id="36" name="テキスト ボックス 3"/>
            <p:cNvSpPr txBox="1"/>
            <p:nvPr/>
          </p:nvSpPr>
          <p:spPr>
            <a:xfrm>
              <a:off x="1266825" y="28576"/>
              <a:ext cx="542925" cy="123825"/>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男性</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7" name="テキスト ボックス 4"/>
            <p:cNvSpPr txBox="1"/>
            <p:nvPr/>
          </p:nvSpPr>
          <p:spPr>
            <a:xfrm>
              <a:off x="3714750" y="19051"/>
              <a:ext cx="542925" cy="123825"/>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女性</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50" name="グループ化 49"/>
          <p:cNvGrpSpPr/>
          <p:nvPr/>
        </p:nvGrpSpPr>
        <p:grpSpPr>
          <a:xfrm>
            <a:off x="0" y="4030987"/>
            <a:ext cx="5981355" cy="2382692"/>
            <a:chOff x="0" y="0"/>
            <a:chExt cx="5457825" cy="3505200"/>
          </a:xfrm>
        </p:grpSpPr>
        <p:graphicFrame>
          <p:nvGraphicFramePr>
            <p:cNvPr id="51" name="グラフ 50"/>
            <p:cNvGraphicFramePr>
              <a:graphicFrameLocks/>
            </p:cNvGraphicFramePr>
            <p:nvPr/>
          </p:nvGraphicFramePr>
          <p:xfrm>
            <a:off x="0" y="0"/>
            <a:ext cx="5457825" cy="3505200"/>
          </p:xfrm>
          <a:graphic>
            <a:graphicData uri="http://schemas.openxmlformats.org/drawingml/2006/chart">
              <c:chart xmlns:c="http://schemas.openxmlformats.org/drawingml/2006/chart" xmlns:r="http://schemas.openxmlformats.org/officeDocument/2006/relationships" r:id="rId3"/>
            </a:graphicData>
          </a:graphic>
        </p:graphicFrame>
        <p:grpSp>
          <p:nvGrpSpPr>
            <p:cNvPr id="78" name="グループ化 77"/>
            <p:cNvGrpSpPr/>
            <p:nvPr/>
          </p:nvGrpSpPr>
          <p:grpSpPr>
            <a:xfrm>
              <a:off x="180976" y="515848"/>
              <a:ext cx="5238750" cy="171452"/>
              <a:chOff x="180976" y="515848"/>
              <a:chExt cx="5238750" cy="171452"/>
            </a:xfrm>
          </p:grpSpPr>
          <p:sp>
            <p:nvSpPr>
              <p:cNvPr id="80" name="テキスト ボックス 7"/>
              <p:cNvSpPr txBox="1"/>
              <p:nvPr/>
            </p:nvSpPr>
            <p:spPr>
              <a:xfrm>
                <a:off x="180976" y="534898"/>
                <a:ext cx="781050" cy="133352"/>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歳未満</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1" name="テキスト ボックス 8"/>
              <p:cNvSpPr txBox="1"/>
              <p:nvPr/>
            </p:nvSpPr>
            <p:spPr>
              <a:xfrm>
                <a:off x="828676" y="534898"/>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2" name="テキスト ボックス 9"/>
              <p:cNvSpPr txBox="1"/>
              <p:nvPr/>
            </p:nvSpPr>
            <p:spPr>
              <a:xfrm>
                <a:off x="1466851" y="534898"/>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3" name="テキスト ボックス 10"/>
              <p:cNvSpPr txBox="1"/>
              <p:nvPr/>
            </p:nvSpPr>
            <p:spPr>
              <a:xfrm>
                <a:off x="2057401" y="534898"/>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【40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4" name="テキスト ボックス 11"/>
              <p:cNvSpPr txBox="1"/>
              <p:nvPr/>
            </p:nvSpPr>
            <p:spPr>
              <a:xfrm>
                <a:off x="2676526" y="534898"/>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8" name="テキスト ボックス 12"/>
              <p:cNvSpPr txBox="1"/>
              <p:nvPr/>
            </p:nvSpPr>
            <p:spPr>
              <a:xfrm>
                <a:off x="3314701" y="534898"/>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【60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9" name="テキスト ボックス 13"/>
              <p:cNvSpPr txBox="1"/>
              <p:nvPr/>
            </p:nvSpPr>
            <p:spPr>
              <a:xfrm>
                <a:off x="3905251" y="534898"/>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【70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0" name="テキスト ボックス 14"/>
              <p:cNvSpPr txBox="1"/>
              <p:nvPr/>
            </p:nvSpPr>
            <p:spPr>
              <a:xfrm>
                <a:off x="4543426" y="515848"/>
                <a:ext cx="876300" cy="171452"/>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【80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歳代以上</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grpSp>
        <p:cxnSp>
          <p:nvCxnSpPr>
            <p:cNvPr id="79" name="直線コネクタ 78"/>
            <p:cNvCxnSpPr/>
            <p:nvPr/>
          </p:nvCxnSpPr>
          <p:spPr>
            <a:xfrm flipV="1">
              <a:off x="321648" y="2058149"/>
              <a:ext cx="4991100" cy="19049"/>
            </a:xfrm>
            <a:prstGeom prst="line">
              <a:avLst/>
            </a:prstGeom>
            <a:noFill/>
            <a:ln w="25400" cap="flat" cmpd="sng" algn="ctr">
              <a:solidFill>
                <a:sysClr val="windowText" lastClr="000000"/>
              </a:solidFill>
              <a:prstDash val="solid"/>
              <a:miter lim="800000"/>
            </a:ln>
            <a:effectLst/>
          </p:spPr>
        </p:cxnSp>
      </p:grpSp>
      <p:grpSp>
        <p:nvGrpSpPr>
          <p:cNvPr id="91" name="グループ化 90"/>
          <p:cNvGrpSpPr/>
          <p:nvPr/>
        </p:nvGrpSpPr>
        <p:grpSpPr>
          <a:xfrm>
            <a:off x="6070854" y="4030987"/>
            <a:ext cx="6121146" cy="2382692"/>
            <a:chOff x="0" y="0"/>
            <a:chExt cx="5486400" cy="3524250"/>
          </a:xfrm>
        </p:grpSpPr>
        <p:graphicFrame>
          <p:nvGraphicFramePr>
            <p:cNvPr id="92" name="グラフ 91"/>
            <p:cNvGraphicFramePr>
              <a:graphicFrameLocks/>
            </p:cNvGraphicFramePr>
            <p:nvPr/>
          </p:nvGraphicFramePr>
          <p:xfrm>
            <a:off x="0" y="0"/>
            <a:ext cx="5467350" cy="3524250"/>
          </p:xfrm>
          <a:graphic>
            <a:graphicData uri="http://schemas.openxmlformats.org/drawingml/2006/chart">
              <c:chart xmlns:c="http://schemas.openxmlformats.org/drawingml/2006/chart" xmlns:r="http://schemas.openxmlformats.org/officeDocument/2006/relationships" r:id="rId4"/>
            </a:graphicData>
          </a:graphic>
        </p:graphicFrame>
        <p:grpSp>
          <p:nvGrpSpPr>
            <p:cNvPr id="93" name="グループ化 92"/>
            <p:cNvGrpSpPr/>
            <p:nvPr/>
          </p:nvGrpSpPr>
          <p:grpSpPr>
            <a:xfrm>
              <a:off x="247650" y="506333"/>
              <a:ext cx="5238750" cy="171450"/>
              <a:chOff x="247650" y="506333"/>
              <a:chExt cx="5238750" cy="171450"/>
            </a:xfrm>
          </p:grpSpPr>
          <p:sp>
            <p:nvSpPr>
              <p:cNvPr id="95" name="テキスト ボックス 27"/>
              <p:cNvSpPr txBox="1"/>
              <p:nvPr/>
            </p:nvSpPr>
            <p:spPr>
              <a:xfrm>
                <a:off x="247650" y="525383"/>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歳未満</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6" name="テキスト ボックス 28"/>
              <p:cNvSpPr txBox="1"/>
              <p:nvPr/>
            </p:nvSpPr>
            <p:spPr>
              <a:xfrm>
                <a:off x="895350" y="525383"/>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7" name="テキスト ボックス 29"/>
              <p:cNvSpPr txBox="1"/>
              <p:nvPr/>
            </p:nvSpPr>
            <p:spPr>
              <a:xfrm>
                <a:off x="1533525" y="525383"/>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8" name="テキスト ボックス 30"/>
              <p:cNvSpPr txBox="1"/>
              <p:nvPr/>
            </p:nvSpPr>
            <p:spPr>
              <a:xfrm>
                <a:off x="2124075" y="525383"/>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【40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9" name="テキスト ボックス 31"/>
              <p:cNvSpPr txBox="1"/>
              <p:nvPr/>
            </p:nvSpPr>
            <p:spPr>
              <a:xfrm>
                <a:off x="2743200" y="525383"/>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0" name="テキスト ボックス 32"/>
              <p:cNvSpPr txBox="1"/>
              <p:nvPr/>
            </p:nvSpPr>
            <p:spPr>
              <a:xfrm>
                <a:off x="3381375" y="525383"/>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【60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1" name="テキスト ボックス 33"/>
              <p:cNvSpPr txBox="1"/>
              <p:nvPr/>
            </p:nvSpPr>
            <p:spPr>
              <a:xfrm>
                <a:off x="3971925" y="525383"/>
                <a:ext cx="781050" cy="1333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【70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2" name="テキスト ボックス 34"/>
              <p:cNvSpPr txBox="1"/>
              <p:nvPr/>
            </p:nvSpPr>
            <p:spPr>
              <a:xfrm>
                <a:off x="4610100" y="506333"/>
                <a:ext cx="876300" cy="17145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【80</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歳代以上</a:t>
                </a:r>
                <a:r>
                  <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grpSp>
        <p:cxnSp>
          <p:nvCxnSpPr>
            <p:cNvPr id="94" name="直線コネクタ 93"/>
            <p:cNvCxnSpPr/>
            <p:nvPr/>
          </p:nvCxnSpPr>
          <p:spPr>
            <a:xfrm flipV="1">
              <a:off x="323850" y="1771650"/>
              <a:ext cx="4991100" cy="19050"/>
            </a:xfrm>
            <a:prstGeom prst="line">
              <a:avLst/>
            </a:prstGeom>
            <a:noFill/>
            <a:ln w="25400" cap="flat" cmpd="sng" algn="ctr">
              <a:solidFill>
                <a:sysClr val="windowText" lastClr="000000"/>
              </a:solidFill>
              <a:prstDash val="solid"/>
              <a:miter lim="800000"/>
            </a:ln>
            <a:effectLst/>
          </p:spPr>
        </p:cxnSp>
      </p:grpSp>
      <p:sp>
        <p:nvSpPr>
          <p:cNvPr id="4" name="スライド番号プレースホルダー 3"/>
          <p:cNvSpPr>
            <a:spLocks noGrp="1"/>
          </p:cNvSpPr>
          <p:nvPr>
            <p:ph type="sldNum" sz="quarter" idx="12"/>
          </p:nvPr>
        </p:nvSpPr>
        <p:spPr/>
        <p:txBody>
          <a:bodyPr/>
          <a:lstStyle/>
          <a:p>
            <a:fld id="{AF1D39D9-E74C-4D2A-927B-25B3068A2067}" type="slidenum">
              <a:rPr kumimoji="1" lang="ja-JP" altLang="en-US" smtClean="0"/>
              <a:t>30</a:t>
            </a:fld>
            <a:endParaRPr kumimoji="1" lang="ja-JP" altLang="en-US"/>
          </a:p>
        </p:txBody>
      </p:sp>
      <p:sp>
        <p:nvSpPr>
          <p:cNvPr id="39" name="タイトル 1"/>
          <p:cNvSpPr>
            <a:spLocks noGrp="1"/>
          </p:cNvSpPr>
          <p:nvPr/>
        </p:nvSpPr>
        <p:spPr>
          <a:xfrm>
            <a:off x="54777" y="124728"/>
            <a:ext cx="6674635" cy="417823"/>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２</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令和</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2</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年における自殺者増加の状況推移</a:t>
            </a:r>
          </a:p>
        </p:txBody>
      </p:sp>
      <p:cxnSp>
        <p:nvCxnSpPr>
          <p:cNvPr id="40" name="直線コネクタ 39">
            <a:extLst>
              <a:ext uri="{FF2B5EF4-FFF2-40B4-BE49-F238E27FC236}">
                <a16:creationId xmlns:a16="http://schemas.microsoft.com/office/drawing/2014/main" id="{A859CAA2-E519-493B-8C8C-F0BE718BA5CC}"/>
              </a:ext>
            </a:extLst>
          </p:cNvPr>
          <p:cNvCxnSpPr>
            <a:cxnSpLocks/>
            <a:endCxn id="42" idx="1"/>
          </p:cNvCxnSpPr>
          <p:nvPr/>
        </p:nvCxnSpPr>
        <p:spPr>
          <a:xfrm flipV="1">
            <a:off x="2118281" y="2584239"/>
            <a:ext cx="473947" cy="24380"/>
          </a:xfrm>
          <a:prstGeom prst="line">
            <a:avLst/>
          </a:prstGeom>
        </p:spPr>
        <p:style>
          <a:lnRef idx="1">
            <a:schemeClr val="dk1"/>
          </a:lnRef>
          <a:fillRef idx="0">
            <a:schemeClr val="dk1"/>
          </a:fillRef>
          <a:effectRef idx="0">
            <a:schemeClr val="dk1"/>
          </a:effectRef>
          <a:fontRef idx="minor">
            <a:schemeClr val="tx1"/>
          </a:fontRef>
        </p:style>
      </p:cxnSp>
      <p:cxnSp>
        <p:nvCxnSpPr>
          <p:cNvPr id="41" name="直線コネクタ 40">
            <a:extLst>
              <a:ext uri="{FF2B5EF4-FFF2-40B4-BE49-F238E27FC236}">
                <a16:creationId xmlns:a16="http://schemas.microsoft.com/office/drawing/2014/main" id="{45A2A365-8EF3-4D4E-9D44-DBD25B9BEC18}"/>
              </a:ext>
            </a:extLst>
          </p:cNvPr>
          <p:cNvCxnSpPr>
            <a:cxnSpLocks/>
          </p:cNvCxnSpPr>
          <p:nvPr/>
        </p:nvCxnSpPr>
        <p:spPr>
          <a:xfrm>
            <a:off x="3110724" y="2574026"/>
            <a:ext cx="863399" cy="56874"/>
          </a:xfrm>
          <a:prstGeom prst="line">
            <a:avLst/>
          </a:prstGeom>
        </p:spPr>
        <p:style>
          <a:lnRef idx="1">
            <a:schemeClr val="dk1"/>
          </a:lnRef>
          <a:fillRef idx="0">
            <a:schemeClr val="dk1"/>
          </a:fillRef>
          <a:effectRef idx="0">
            <a:schemeClr val="dk1"/>
          </a:effectRef>
          <a:fontRef idx="minor">
            <a:schemeClr val="tx1"/>
          </a:fontRef>
        </p:style>
      </p:cxnSp>
      <p:sp>
        <p:nvSpPr>
          <p:cNvPr id="42" name="テキスト ボックス 41">
            <a:extLst>
              <a:ext uri="{FF2B5EF4-FFF2-40B4-BE49-F238E27FC236}">
                <a16:creationId xmlns:a16="http://schemas.microsoft.com/office/drawing/2014/main" id="{59CF9D9F-5E11-4728-BAD6-A6498F928969}"/>
              </a:ext>
            </a:extLst>
          </p:cNvPr>
          <p:cNvSpPr txBox="1"/>
          <p:nvPr/>
        </p:nvSpPr>
        <p:spPr>
          <a:xfrm>
            <a:off x="2592228" y="2453434"/>
            <a:ext cx="1197009" cy="261610"/>
          </a:xfrm>
          <a:prstGeom prst="rect">
            <a:avLst/>
          </a:prstGeom>
          <a:noFill/>
          <a:ln>
            <a:noFill/>
          </a:ln>
        </p:spPr>
        <p:txBody>
          <a:bodyPr wrap="square" rtlCol="0">
            <a:spAutoFit/>
          </a:bodyPr>
          <a:lstStyle/>
          <a:p>
            <a:r>
              <a:rPr kumimoji="1" lang="ja-JP" altLang="en-US" sz="1100" dirty="0"/>
              <a:t>その他</a:t>
            </a:r>
          </a:p>
        </p:txBody>
      </p:sp>
      <p:sp>
        <p:nvSpPr>
          <p:cNvPr id="44" name="テキスト ボックス 43">
            <a:extLst>
              <a:ext uri="{FF2B5EF4-FFF2-40B4-BE49-F238E27FC236}">
                <a16:creationId xmlns:a16="http://schemas.microsoft.com/office/drawing/2014/main" id="{7894200C-274E-45ED-9505-6103A675E3D0}"/>
              </a:ext>
            </a:extLst>
          </p:cNvPr>
          <p:cNvSpPr txBox="1"/>
          <p:nvPr/>
        </p:nvSpPr>
        <p:spPr>
          <a:xfrm>
            <a:off x="7119505" y="6413679"/>
            <a:ext cx="4254217" cy="461665"/>
          </a:xfrm>
          <a:prstGeom prst="rect">
            <a:avLst/>
          </a:prstGeom>
          <a:noFill/>
          <a:ln>
            <a:noFill/>
          </a:ln>
        </p:spPr>
        <p:txBody>
          <a:bodyPr wrap="square" rtlCol="0">
            <a:spAutoFit/>
          </a:bodyPr>
          <a:lstStyle/>
          <a:p>
            <a:r>
              <a:rPr kumimoji="1" lang="ja-JP" altLang="en-US" sz="1200" dirty="0"/>
              <a:t>出典：自殺統計原票データの特別集計・発見日住</a:t>
            </a:r>
            <a:r>
              <a:rPr kumimoji="1" lang="ja-JP" altLang="en-US" sz="1200" dirty="0" smtClean="0"/>
              <a:t>居地</a:t>
            </a:r>
            <a:endParaRPr kumimoji="1" lang="en-US" altLang="ja-JP" sz="1200" dirty="0" smtClean="0"/>
          </a:p>
          <a:p>
            <a:r>
              <a:rPr kumimoji="1" lang="ja-JP" altLang="en-US" sz="1200" dirty="0" smtClean="0"/>
              <a:t>　　（</a:t>
            </a:r>
            <a:r>
              <a:rPr kumimoji="1" lang="ja-JP" altLang="en-US" sz="1200" dirty="0"/>
              <a:t>厚生労働省</a:t>
            </a:r>
            <a:r>
              <a:rPr kumimoji="1" lang="ja-JP" altLang="en-US" sz="1200" dirty="0" smtClean="0"/>
              <a:t>提供データから大阪府が作成）</a:t>
            </a:r>
            <a:endParaRPr kumimoji="1" lang="ja-JP" altLang="en-US" sz="1200" dirty="0"/>
          </a:p>
        </p:txBody>
      </p:sp>
      <p:sp>
        <p:nvSpPr>
          <p:cNvPr id="43" name="テキスト ボックス 42"/>
          <p:cNvSpPr txBox="1"/>
          <p:nvPr/>
        </p:nvSpPr>
        <p:spPr>
          <a:xfrm>
            <a:off x="107681" y="6459855"/>
            <a:ext cx="7776369" cy="338554"/>
          </a:xfrm>
          <a:prstGeom prst="rect">
            <a:avLst/>
          </a:prstGeom>
          <a:noFill/>
        </p:spPr>
        <p:txBody>
          <a:bodyPr wrap="square" rtlCol="0">
            <a:spAutoFit/>
          </a:bodyPr>
          <a:lstStyle/>
          <a:p>
            <a:r>
              <a:rPr kumimoji="1" lang="en-US" altLang="ja-JP" sz="800" dirty="0" smtClean="0"/>
              <a:t>※</a:t>
            </a:r>
            <a:r>
              <a:rPr kumimoji="1" lang="ja-JP" altLang="en-US" sz="800" dirty="0" smtClean="0"/>
              <a:t>平均値は、各値ごとに四捨五入しているため、性・年代別の各項目の増減値の合計（下グラフ）と、</a:t>
            </a:r>
            <a:endParaRPr kumimoji="1" lang="en-US" altLang="ja-JP" sz="800" dirty="0" smtClean="0"/>
          </a:p>
          <a:p>
            <a:r>
              <a:rPr kumimoji="1" lang="ja-JP" altLang="en-US" sz="800" dirty="0" smtClean="0"/>
              <a:t>男女別の合計（上グラフ）は必ずしも一致しない。</a:t>
            </a:r>
            <a:endParaRPr kumimoji="1" lang="ja-JP" altLang="en-US" sz="800" dirty="0"/>
          </a:p>
        </p:txBody>
      </p:sp>
    </p:spTree>
    <p:extLst>
      <p:ext uri="{BB962C8B-B14F-4D97-AF65-F5344CB8AC3E}">
        <p14:creationId xmlns:p14="http://schemas.microsoft.com/office/powerpoint/2010/main" val="1683353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p:cNvGraphicFramePr>
            <a:graphicFrameLocks/>
          </p:cNvGraphicFramePr>
          <p:nvPr>
            <p:extLst>
              <p:ext uri="{D42A27DB-BD31-4B8C-83A1-F6EECF244321}">
                <p14:modId xmlns:p14="http://schemas.microsoft.com/office/powerpoint/2010/main" val="2824828138"/>
              </p:ext>
            </p:extLst>
          </p:nvPr>
        </p:nvGraphicFramePr>
        <p:xfrm>
          <a:off x="6198305" y="1736724"/>
          <a:ext cx="5858228" cy="3242581"/>
        </p:xfrm>
        <a:graphic>
          <a:graphicData uri="http://schemas.openxmlformats.org/drawingml/2006/chart">
            <c:chart xmlns:c="http://schemas.openxmlformats.org/drawingml/2006/chart" xmlns:r="http://schemas.openxmlformats.org/officeDocument/2006/relationships" r:id="rId2"/>
          </a:graphicData>
        </a:graphic>
      </p:graphicFrame>
      <p:sp>
        <p:nvSpPr>
          <p:cNvPr id="2" name="スライド番号プレースホルダー 1"/>
          <p:cNvSpPr>
            <a:spLocks noGrp="1"/>
          </p:cNvSpPr>
          <p:nvPr>
            <p:ph type="sldNum" sz="quarter" idx="12"/>
          </p:nvPr>
        </p:nvSpPr>
        <p:spPr/>
        <p:txBody>
          <a:bodyPr/>
          <a:lstStyle/>
          <a:p>
            <a:fld id="{AF1D39D9-E74C-4D2A-927B-25B3068A2067}" type="slidenum">
              <a:rPr kumimoji="1" lang="ja-JP" altLang="en-US" smtClean="0"/>
              <a:t>31</a:t>
            </a:fld>
            <a:endParaRPr kumimoji="1" lang="ja-JP" altLang="en-US"/>
          </a:p>
        </p:txBody>
      </p:sp>
      <p:sp>
        <p:nvSpPr>
          <p:cNvPr id="5" name="タイトル 1"/>
          <p:cNvSpPr txBox="1">
            <a:spLocks/>
          </p:cNvSpPr>
          <p:nvPr/>
        </p:nvSpPr>
        <p:spPr>
          <a:xfrm>
            <a:off x="776464" y="673463"/>
            <a:ext cx="10515600" cy="1325563"/>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t>職業別に見た令和２年自殺者数と過去５年平均との増減比較</a:t>
            </a:r>
          </a:p>
        </p:txBody>
      </p:sp>
      <p:sp>
        <p:nvSpPr>
          <p:cNvPr id="7" name="テキスト ボックス 6"/>
          <p:cNvSpPr txBox="1"/>
          <p:nvPr/>
        </p:nvSpPr>
        <p:spPr>
          <a:xfrm>
            <a:off x="10472729" y="3120075"/>
            <a:ext cx="1083733" cy="253916"/>
          </a:xfrm>
          <a:prstGeom prst="rect">
            <a:avLst/>
          </a:prstGeom>
          <a:noFill/>
        </p:spPr>
        <p:txBody>
          <a:bodyPr wrap="square" rtlCol="0">
            <a:spAutoFit/>
          </a:bodyPr>
          <a:lstStyle/>
          <a:p>
            <a:r>
              <a:rPr kumimoji="1" lang="ja-JP" altLang="en-US" sz="1050" dirty="0"/>
              <a:t>学生・生徒</a:t>
            </a:r>
          </a:p>
        </p:txBody>
      </p:sp>
      <p:sp>
        <p:nvSpPr>
          <p:cNvPr id="8" name="コンテンツ プレースホルダー 2"/>
          <p:cNvSpPr txBox="1">
            <a:spLocks/>
          </p:cNvSpPr>
          <p:nvPr/>
        </p:nvSpPr>
        <p:spPr>
          <a:xfrm>
            <a:off x="564663" y="5441245"/>
            <a:ext cx="10611118" cy="1280230"/>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t>〇男性は、自営業・家族従事者、失業者、不詳を除いて増加。</a:t>
            </a:r>
            <a:endParaRPr lang="en-US" altLang="ja-JP" dirty="0"/>
          </a:p>
          <a:p>
            <a:pPr marL="0" indent="0">
              <a:buNone/>
            </a:pPr>
            <a:r>
              <a:rPr lang="ja-JP" altLang="en-US" dirty="0"/>
              <a:t>〇女性は、自営業・家族従事者、主婦、失業者、不詳を除いて増加。</a:t>
            </a:r>
            <a:endParaRPr lang="en-US" altLang="ja-JP" dirty="0"/>
          </a:p>
          <a:p>
            <a:pPr marL="0" indent="0">
              <a:buNone/>
            </a:pPr>
            <a:r>
              <a:rPr lang="ja-JP" altLang="en-US" dirty="0"/>
              <a:t>〇男女とも、最も増加が大きいのは、年金雇用保険等生活者で次いで被雇用・勤め人となっている。</a:t>
            </a:r>
            <a:endParaRPr lang="en-US" altLang="ja-JP" dirty="0"/>
          </a:p>
        </p:txBody>
      </p:sp>
      <p:graphicFrame>
        <p:nvGraphicFramePr>
          <p:cNvPr id="9" name="グラフ 8"/>
          <p:cNvGraphicFramePr>
            <a:graphicFrameLocks/>
          </p:cNvGraphicFramePr>
          <p:nvPr>
            <p:extLst>
              <p:ext uri="{D42A27DB-BD31-4B8C-83A1-F6EECF244321}">
                <p14:modId xmlns:p14="http://schemas.microsoft.com/office/powerpoint/2010/main" val="1682206254"/>
              </p:ext>
            </p:extLst>
          </p:nvPr>
        </p:nvGraphicFramePr>
        <p:xfrm>
          <a:off x="135467" y="1736724"/>
          <a:ext cx="5734755" cy="3384552"/>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9"/>
          <p:cNvSpPr txBox="1"/>
          <p:nvPr/>
        </p:nvSpPr>
        <p:spPr>
          <a:xfrm>
            <a:off x="10260358" y="2634226"/>
            <a:ext cx="1830845"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kumimoji="1" lang="ja-JP" altLang="en-US" sz="1050" dirty="0"/>
              <a:t>年金・雇用保険等生活者</a:t>
            </a:r>
          </a:p>
        </p:txBody>
      </p:sp>
      <p:sp>
        <p:nvSpPr>
          <p:cNvPr id="16" name="テキスト ボックス 11"/>
          <p:cNvSpPr txBox="1"/>
          <p:nvPr/>
        </p:nvSpPr>
        <p:spPr>
          <a:xfrm>
            <a:off x="10465899" y="3544064"/>
            <a:ext cx="1726101"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050" dirty="0"/>
              <a:t>被雇用・勤め人</a:t>
            </a:r>
          </a:p>
        </p:txBody>
      </p:sp>
      <p:sp>
        <p:nvSpPr>
          <p:cNvPr id="17" name="タイトル 1"/>
          <p:cNvSpPr>
            <a:spLocks noGrp="1"/>
          </p:cNvSpPr>
          <p:nvPr/>
        </p:nvSpPr>
        <p:spPr>
          <a:xfrm>
            <a:off x="54777" y="124728"/>
            <a:ext cx="6674635" cy="417823"/>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２</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令和</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2</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年における自殺者増加の状況推移</a:t>
            </a:r>
          </a:p>
        </p:txBody>
      </p:sp>
      <p:sp>
        <p:nvSpPr>
          <p:cNvPr id="18" name="正方形/長方形 17"/>
          <p:cNvSpPr/>
          <p:nvPr/>
        </p:nvSpPr>
        <p:spPr>
          <a:xfrm>
            <a:off x="7901696" y="5030266"/>
            <a:ext cx="4189507" cy="276999"/>
          </a:xfrm>
          <a:prstGeom prst="rect">
            <a:avLst/>
          </a:prstGeom>
        </p:spPr>
        <p:txBody>
          <a:bodyPr wrap="square">
            <a:spAutoFit/>
          </a:bodyPr>
          <a:lstStyle/>
          <a:p>
            <a:r>
              <a:rPr lang="ja-JP" altLang="en-US" sz="1200" dirty="0">
                <a:latin typeface="+mn-ea"/>
                <a:cs typeface="Times New Roman" panose="02020603050405020304" pitchFamily="18" charset="0"/>
              </a:rPr>
              <a:t>出典：地域における自殺の基礎資料（各年をもとに作成）</a:t>
            </a:r>
            <a:endParaRPr lang="ja-JP" altLang="en-US" sz="1200" dirty="0">
              <a:latin typeface="+mn-ea"/>
            </a:endParaRPr>
          </a:p>
        </p:txBody>
      </p:sp>
      <p:cxnSp>
        <p:nvCxnSpPr>
          <p:cNvPr id="12" name="直線コネクタ 11">
            <a:extLst>
              <a:ext uri="{FF2B5EF4-FFF2-40B4-BE49-F238E27FC236}">
                <a16:creationId xmlns:a16="http://schemas.microsoft.com/office/drawing/2014/main" id="{136F254B-D37C-4170-A556-120AF431C68B}"/>
              </a:ext>
            </a:extLst>
          </p:cNvPr>
          <p:cNvCxnSpPr>
            <a:cxnSpLocks/>
          </p:cNvCxnSpPr>
          <p:nvPr/>
        </p:nvCxnSpPr>
        <p:spPr>
          <a:xfrm>
            <a:off x="464818" y="3707441"/>
            <a:ext cx="5225564" cy="0"/>
          </a:xfrm>
          <a:prstGeom prst="line">
            <a:avLst/>
          </a:prstGeom>
          <a:noFill/>
          <a:ln w="25400" cap="flat" cmpd="sng" algn="ctr">
            <a:solidFill>
              <a:sysClr val="windowText" lastClr="000000"/>
            </a:solidFill>
            <a:prstDash val="solid"/>
            <a:miter lim="800000"/>
          </a:ln>
          <a:effectLst/>
        </p:spPr>
      </p:cxnSp>
      <p:cxnSp>
        <p:nvCxnSpPr>
          <p:cNvPr id="13" name="直線コネクタ 12">
            <a:extLst>
              <a:ext uri="{FF2B5EF4-FFF2-40B4-BE49-F238E27FC236}">
                <a16:creationId xmlns:a16="http://schemas.microsoft.com/office/drawing/2014/main" id="{12BEE389-7037-4207-A4C6-D7D5D9FAD940}"/>
              </a:ext>
            </a:extLst>
          </p:cNvPr>
          <p:cNvCxnSpPr>
            <a:cxnSpLocks/>
          </p:cNvCxnSpPr>
          <p:nvPr/>
        </p:nvCxnSpPr>
        <p:spPr>
          <a:xfrm>
            <a:off x="6532683" y="3859841"/>
            <a:ext cx="5329691" cy="0"/>
          </a:xfrm>
          <a:prstGeom prst="line">
            <a:avLst/>
          </a:prstGeom>
          <a:noFill/>
          <a:ln w="25400" cap="flat" cmpd="sng" algn="ctr">
            <a:solidFill>
              <a:sysClr val="windowText" lastClr="000000"/>
            </a:solidFill>
            <a:prstDash val="solid"/>
            <a:miter lim="800000"/>
          </a:ln>
          <a:effectLst/>
        </p:spPr>
      </p:cxnSp>
      <p:cxnSp>
        <p:nvCxnSpPr>
          <p:cNvPr id="19" name="直線コネクタ 18"/>
          <p:cNvCxnSpPr/>
          <p:nvPr/>
        </p:nvCxnSpPr>
        <p:spPr>
          <a:xfrm flipV="1">
            <a:off x="10263885" y="2761184"/>
            <a:ext cx="208844" cy="4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10260358" y="2440351"/>
            <a:ext cx="208844" cy="4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10331618" y="3686850"/>
            <a:ext cx="208844" cy="4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452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F1D39D9-E74C-4D2A-927B-25B3068A2067}" type="slidenum">
              <a:rPr kumimoji="1" lang="ja-JP" altLang="en-US" smtClean="0"/>
              <a:t>32</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4280983621"/>
              </p:ext>
            </p:extLst>
          </p:nvPr>
        </p:nvGraphicFramePr>
        <p:xfrm>
          <a:off x="203198" y="2175091"/>
          <a:ext cx="5768622" cy="3220997"/>
        </p:xfrm>
        <a:graphic>
          <a:graphicData uri="http://schemas.openxmlformats.org/drawingml/2006/table">
            <a:tbl>
              <a:tblPr>
                <a:tableStyleId>{5C22544A-7EE6-4342-B048-85BDC9FD1C3A}</a:tableStyleId>
              </a:tblPr>
              <a:tblGrid>
                <a:gridCol w="1715913">
                  <a:extLst>
                    <a:ext uri="{9D8B030D-6E8A-4147-A177-3AD203B41FA5}">
                      <a16:colId xmlns:a16="http://schemas.microsoft.com/office/drawing/2014/main" val="2543000015"/>
                    </a:ext>
                  </a:extLst>
                </a:gridCol>
                <a:gridCol w="587022">
                  <a:extLst>
                    <a:ext uri="{9D8B030D-6E8A-4147-A177-3AD203B41FA5}">
                      <a16:colId xmlns:a16="http://schemas.microsoft.com/office/drawing/2014/main" val="2528210003"/>
                    </a:ext>
                  </a:extLst>
                </a:gridCol>
                <a:gridCol w="869245">
                  <a:extLst>
                    <a:ext uri="{9D8B030D-6E8A-4147-A177-3AD203B41FA5}">
                      <a16:colId xmlns:a16="http://schemas.microsoft.com/office/drawing/2014/main" val="141215125"/>
                    </a:ext>
                  </a:extLst>
                </a:gridCol>
                <a:gridCol w="1524000">
                  <a:extLst>
                    <a:ext uri="{9D8B030D-6E8A-4147-A177-3AD203B41FA5}">
                      <a16:colId xmlns:a16="http://schemas.microsoft.com/office/drawing/2014/main" val="2815877518"/>
                    </a:ext>
                  </a:extLst>
                </a:gridCol>
                <a:gridCol w="1072442">
                  <a:extLst>
                    <a:ext uri="{9D8B030D-6E8A-4147-A177-3AD203B41FA5}">
                      <a16:colId xmlns:a16="http://schemas.microsoft.com/office/drawing/2014/main" val="3001018719"/>
                    </a:ext>
                  </a:extLst>
                </a:gridCol>
              </a:tblGrid>
              <a:tr h="247769">
                <a:tc rowSpan="2">
                  <a:txBody>
                    <a:bodyPr/>
                    <a:lstStyle/>
                    <a:p>
                      <a:pPr algn="ctr" fontAlgn="ctr"/>
                      <a:r>
                        <a:rPr lang="ja-JP" altLang="en-US" sz="1200" u="none" strike="noStrike" dirty="0">
                          <a:effectLst/>
                        </a:rPr>
                        <a:t>男性</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200" u="none" strike="noStrike">
                          <a:effectLst/>
                        </a:rPr>
                        <a:t>R2</a:t>
                      </a:r>
                      <a:r>
                        <a:rPr lang="ja-JP" altLang="en-US" sz="1200" u="none" strike="noStrike">
                          <a:effectLst/>
                        </a:rPr>
                        <a:t>年</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rowSpan="2">
                  <a:txBody>
                    <a:bodyPr/>
                    <a:lstStyle/>
                    <a:p>
                      <a:pPr algn="ctr" fontAlgn="ctr"/>
                      <a:r>
                        <a:rPr lang="zh-TW" altLang="en-US" sz="1200" u="none" strike="noStrike">
                          <a:effectLst/>
                        </a:rPr>
                        <a:t>過去</a:t>
                      </a:r>
                      <a:r>
                        <a:rPr lang="en-US" altLang="zh-TW" sz="1200" u="none" strike="noStrike">
                          <a:effectLst/>
                        </a:rPr>
                        <a:t>5</a:t>
                      </a:r>
                      <a:r>
                        <a:rPr lang="zh-TW" altLang="en-US" sz="1200" u="none" strike="noStrike">
                          <a:effectLst/>
                        </a:rPr>
                        <a:t>年平均自殺者数</a:t>
                      </a:r>
                      <a:endPar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US" sz="1200" u="none" strike="noStrike" dirty="0">
                          <a:effectLst/>
                        </a:rPr>
                        <a:t>R2-</a:t>
                      </a:r>
                      <a:r>
                        <a:rPr lang="ja-JP" altLang="en-US" sz="1200" u="none" strike="noStrike" dirty="0">
                          <a:effectLst/>
                        </a:rPr>
                        <a:t>過去</a:t>
                      </a:r>
                      <a:r>
                        <a:rPr lang="en-US" altLang="ja-JP" sz="1200" u="none" strike="noStrike" dirty="0">
                          <a:effectLst/>
                        </a:rPr>
                        <a:t>5</a:t>
                      </a:r>
                      <a:r>
                        <a:rPr lang="ja-JP" altLang="en-US" sz="1200" u="none" strike="noStrike" dirty="0">
                          <a:effectLst/>
                        </a:rPr>
                        <a:t>年平均</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560677"/>
                  </a:ext>
                </a:extLst>
              </a:tr>
              <a:tr h="247769">
                <a:tc vMerge="1">
                  <a:txBody>
                    <a:bodyPr/>
                    <a:lstStyle/>
                    <a:p>
                      <a:endParaRPr kumimoji="1" lang="ja-JP" altLang="en-US"/>
                    </a:p>
                  </a:txBody>
                  <a:tcPr/>
                </a:tc>
                <a:tc>
                  <a:txBody>
                    <a:bodyPr/>
                    <a:lstStyle/>
                    <a:p>
                      <a:pPr algn="l" fontAlgn="ctr"/>
                      <a:r>
                        <a:rPr lang="ja-JP" altLang="en-US" sz="1200" u="none" strike="noStrike" dirty="0">
                          <a:effectLst/>
                        </a:rPr>
                        <a:t>順位</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a:effectLst/>
                        </a:rPr>
                        <a:t>自殺者数</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558483580"/>
                  </a:ext>
                </a:extLst>
              </a:tr>
              <a:tr h="247769">
                <a:tc>
                  <a:txBody>
                    <a:bodyPr/>
                    <a:lstStyle/>
                    <a:p>
                      <a:pPr algn="l" fontAlgn="ctr"/>
                      <a:r>
                        <a:rPr lang="ja-JP" altLang="en-US" sz="1200" u="none" strike="noStrike" dirty="0">
                          <a:effectLst/>
                        </a:rPr>
                        <a:t>自営業・家族従事者</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200" u="none" strike="noStrike" dirty="0">
                          <a:effectLst/>
                        </a:rPr>
                        <a:t>1</a:t>
                      </a:r>
                      <a:r>
                        <a:rPr lang="ja-JP" altLang="en-US" sz="1200" u="none" strike="noStrike" dirty="0">
                          <a:effectLst/>
                        </a:rPr>
                        <a:t>位</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59</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67.6</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-8.6</a:t>
                      </a:r>
                      <a:endPar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103393"/>
                  </a:ext>
                </a:extLst>
              </a:tr>
              <a:tr h="247769">
                <a:tc>
                  <a:txBody>
                    <a:bodyPr/>
                    <a:lstStyle/>
                    <a:p>
                      <a:pPr algn="l" fontAlgn="ctr"/>
                      <a:r>
                        <a:rPr lang="ja-JP" altLang="en-US" sz="1200" u="none" strike="noStrike">
                          <a:effectLst/>
                        </a:rPr>
                        <a:t>技能工</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200" u="none" strike="noStrike" dirty="0">
                          <a:effectLst/>
                        </a:rPr>
                        <a:t>2</a:t>
                      </a:r>
                      <a:r>
                        <a:rPr lang="ja-JP" altLang="en-US" sz="1200" u="none" strike="noStrike" dirty="0">
                          <a:effectLst/>
                        </a:rPr>
                        <a:t>位</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54</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40.8</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13.2</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52489283"/>
                  </a:ext>
                </a:extLst>
              </a:tr>
              <a:tr h="247769">
                <a:tc>
                  <a:txBody>
                    <a:bodyPr/>
                    <a:lstStyle/>
                    <a:p>
                      <a:pPr algn="l" fontAlgn="ctr"/>
                      <a:r>
                        <a:rPr lang="ja-JP" altLang="en-US" sz="1200" u="none" strike="noStrike">
                          <a:effectLst/>
                        </a:rPr>
                        <a:t>労務作業者</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200" u="none" strike="noStrike" dirty="0">
                          <a:effectLst/>
                        </a:rPr>
                        <a:t>3</a:t>
                      </a:r>
                      <a:r>
                        <a:rPr lang="ja-JP" altLang="en-US" sz="1200" u="none" strike="noStrike" dirty="0">
                          <a:effectLst/>
                        </a:rPr>
                        <a:t>位</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51</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38.8</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12.2</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295935761"/>
                  </a:ext>
                </a:extLst>
              </a:tr>
              <a:tr h="247769">
                <a:tc>
                  <a:txBody>
                    <a:bodyPr/>
                    <a:lstStyle/>
                    <a:p>
                      <a:pPr algn="l" fontAlgn="ctr"/>
                      <a:r>
                        <a:rPr lang="ja-JP" altLang="en-US" sz="1200" u="none" strike="noStrike">
                          <a:effectLst/>
                        </a:rPr>
                        <a:t>その他の有職者</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200" u="none" strike="noStrike">
                          <a:effectLst/>
                        </a:rPr>
                        <a:t>4</a:t>
                      </a:r>
                      <a:r>
                        <a:rPr lang="ja-JP" altLang="en-US" sz="1200" u="none" strike="noStrike">
                          <a:effectLst/>
                        </a:rPr>
                        <a:t>位</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38</a:t>
                      </a:r>
                      <a:endPar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43</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a:t>
                      </a:r>
                      <a:endPar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1724114"/>
                  </a:ext>
                </a:extLst>
              </a:tr>
              <a:tr h="247769">
                <a:tc>
                  <a:txBody>
                    <a:bodyPr/>
                    <a:lstStyle/>
                    <a:p>
                      <a:pPr algn="l" fontAlgn="ctr"/>
                      <a:r>
                        <a:rPr lang="ja-JP" altLang="en-US" sz="1200" u="none" strike="noStrike">
                          <a:effectLst/>
                        </a:rPr>
                        <a:t>専門・技術職</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200" u="none" strike="noStrike">
                          <a:effectLst/>
                        </a:rPr>
                        <a:t>5</a:t>
                      </a:r>
                      <a:r>
                        <a:rPr lang="ja-JP" altLang="en-US" sz="1200" u="none" strike="noStrike">
                          <a:effectLst/>
                        </a:rPr>
                        <a:t>位</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31</a:t>
                      </a:r>
                      <a:endPar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28.8</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2.2</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5527530"/>
                  </a:ext>
                </a:extLst>
              </a:tr>
              <a:tr h="247769">
                <a:tc>
                  <a:txBody>
                    <a:bodyPr/>
                    <a:lstStyle/>
                    <a:p>
                      <a:pPr algn="l" fontAlgn="ctr"/>
                      <a:r>
                        <a:rPr lang="ja-JP" altLang="en-US" sz="1200" u="none" strike="noStrike">
                          <a:effectLst/>
                        </a:rPr>
                        <a:t>販売従業者</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200" u="none" strike="noStrike">
                          <a:effectLst/>
                        </a:rPr>
                        <a:t>5</a:t>
                      </a:r>
                      <a:r>
                        <a:rPr lang="ja-JP" altLang="en-US" sz="1200" u="none" strike="noStrike">
                          <a:effectLst/>
                        </a:rPr>
                        <a:t>位</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31</a:t>
                      </a:r>
                      <a:endPar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23</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8</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8455996"/>
                  </a:ext>
                </a:extLst>
              </a:tr>
              <a:tr h="247769">
                <a:tc>
                  <a:txBody>
                    <a:bodyPr/>
                    <a:lstStyle/>
                    <a:p>
                      <a:pPr algn="l" fontAlgn="ctr"/>
                      <a:r>
                        <a:rPr lang="zh-TW" altLang="en-US" sz="1200" u="none" strike="noStrike">
                          <a:effectLst/>
                        </a:rPr>
                        <a:t>通信運輸従事者</a:t>
                      </a:r>
                      <a:endPar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200" u="none" strike="noStrike">
                          <a:effectLst/>
                        </a:rPr>
                        <a:t>7</a:t>
                      </a:r>
                      <a:r>
                        <a:rPr lang="ja-JP" altLang="en-US" sz="1200" u="none" strike="noStrike">
                          <a:effectLst/>
                        </a:rPr>
                        <a:t>位</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26</a:t>
                      </a:r>
                      <a:endPar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13.8</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12.2</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378807865"/>
                  </a:ext>
                </a:extLst>
              </a:tr>
              <a:tr h="247769">
                <a:tc>
                  <a:txBody>
                    <a:bodyPr/>
                    <a:lstStyle/>
                    <a:p>
                      <a:pPr algn="l" fontAlgn="ctr"/>
                      <a:r>
                        <a:rPr lang="ja-JP" altLang="en-US" sz="1200" u="none" strike="noStrike">
                          <a:effectLst/>
                        </a:rPr>
                        <a:t>サービス業従事者</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200" u="none" strike="noStrike">
                          <a:effectLst/>
                        </a:rPr>
                        <a:t>8</a:t>
                      </a:r>
                      <a:r>
                        <a:rPr lang="ja-JP" altLang="en-US" sz="1200" u="none" strike="noStrike">
                          <a:effectLst/>
                        </a:rPr>
                        <a:t>位</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24</a:t>
                      </a:r>
                      <a:endPar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30</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4850059"/>
                  </a:ext>
                </a:extLst>
              </a:tr>
              <a:tr h="247769">
                <a:tc>
                  <a:txBody>
                    <a:bodyPr/>
                    <a:lstStyle/>
                    <a:p>
                      <a:pPr algn="l" fontAlgn="ctr"/>
                      <a:r>
                        <a:rPr lang="ja-JP" altLang="en-US" sz="1200" u="none" strike="noStrike">
                          <a:effectLst/>
                        </a:rPr>
                        <a:t>管理的職業</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200" u="none" strike="noStrike">
                          <a:effectLst/>
                        </a:rPr>
                        <a:t>9</a:t>
                      </a:r>
                      <a:r>
                        <a:rPr lang="ja-JP" altLang="en-US" sz="1200" u="none" strike="noStrike">
                          <a:effectLst/>
                        </a:rPr>
                        <a:t>位</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14</a:t>
                      </a:r>
                      <a:endPar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19</a:t>
                      </a:r>
                      <a:endPar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7529681"/>
                  </a:ext>
                </a:extLst>
              </a:tr>
              <a:tr h="247769">
                <a:tc>
                  <a:txBody>
                    <a:bodyPr/>
                    <a:lstStyle/>
                    <a:p>
                      <a:pPr algn="l" fontAlgn="ctr"/>
                      <a:r>
                        <a:rPr lang="ja-JP" altLang="en-US" sz="1200" u="none" strike="noStrike">
                          <a:effectLst/>
                        </a:rPr>
                        <a:t>事務職</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200" u="none" strike="noStrike">
                          <a:effectLst/>
                        </a:rPr>
                        <a:t>10</a:t>
                      </a:r>
                      <a:r>
                        <a:rPr lang="ja-JP" altLang="en-US" sz="1200" u="none" strike="noStrike">
                          <a:effectLst/>
                        </a:rPr>
                        <a:t>位</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10</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17.4</a:t>
                      </a:r>
                      <a:endPar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-7.4</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0497669"/>
                  </a:ext>
                </a:extLst>
              </a:tr>
              <a:tr h="247769">
                <a:tc>
                  <a:txBody>
                    <a:bodyPr/>
                    <a:lstStyle/>
                    <a:p>
                      <a:pPr algn="l" fontAlgn="ctr"/>
                      <a:r>
                        <a:rPr lang="ja-JP" altLang="en-US" sz="1200" u="none" strike="noStrike">
                          <a:effectLst/>
                        </a:rPr>
                        <a:t>保安従事者</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200" u="none" strike="noStrike">
                          <a:effectLst/>
                        </a:rPr>
                        <a:t>11</a:t>
                      </a:r>
                      <a:r>
                        <a:rPr lang="ja-JP" altLang="en-US" sz="1200" u="none" strike="noStrike">
                          <a:effectLst/>
                        </a:rPr>
                        <a:t>位</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a:t>
                      </a:r>
                      <a:endPar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6.6</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0.4</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1594836"/>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956069131"/>
              </p:ext>
            </p:extLst>
          </p:nvPr>
        </p:nvGraphicFramePr>
        <p:xfrm>
          <a:off x="6129866" y="2175096"/>
          <a:ext cx="5768621" cy="3220992"/>
        </p:xfrm>
        <a:graphic>
          <a:graphicData uri="http://schemas.openxmlformats.org/drawingml/2006/table">
            <a:tbl>
              <a:tblPr>
                <a:tableStyleId>{5C22544A-7EE6-4342-B048-85BDC9FD1C3A}</a:tableStyleId>
              </a:tblPr>
              <a:tblGrid>
                <a:gridCol w="1715912">
                  <a:extLst>
                    <a:ext uri="{9D8B030D-6E8A-4147-A177-3AD203B41FA5}">
                      <a16:colId xmlns:a16="http://schemas.microsoft.com/office/drawing/2014/main" val="3300825446"/>
                    </a:ext>
                  </a:extLst>
                </a:gridCol>
                <a:gridCol w="598311">
                  <a:extLst>
                    <a:ext uri="{9D8B030D-6E8A-4147-A177-3AD203B41FA5}">
                      <a16:colId xmlns:a16="http://schemas.microsoft.com/office/drawing/2014/main" val="828214285"/>
                    </a:ext>
                  </a:extLst>
                </a:gridCol>
                <a:gridCol w="801511">
                  <a:extLst>
                    <a:ext uri="{9D8B030D-6E8A-4147-A177-3AD203B41FA5}">
                      <a16:colId xmlns:a16="http://schemas.microsoft.com/office/drawing/2014/main" val="2411778202"/>
                    </a:ext>
                  </a:extLst>
                </a:gridCol>
                <a:gridCol w="1569156">
                  <a:extLst>
                    <a:ext uri="{9D8B030D-6E8A-4147-A177-3AD203B41FA5}">
                      <a16:colId xmlns:a16="http://schemas.microsoft.com/office/drawing/2014/main" val="1946366120"/>
                    </a:ext>
                  </a:extLst>
                </a:gridCol>
                <a:gridCol w="1083731">
                  <a:extLst>
                    <a:ext uri="{9D8B030D-6E8A-4147-A177-3AD203B41FA5}">
                      <a16:colId xmlns:a16="http://schemas.microsoft.com/office/drawing/2014/main" val="4113603502"/>
                    </a:ext>
                  </a:extLst>
                </a:gridCol>
              </a:tblGrid>
              <a:tr h="240372">
                <a:tc rowSpan="2">
                  <a:txBody>
                    <a:bodyPr/>
                    <a:lstStyle/>
                    <a:p>
                      <a:pPr algn="ctr" fontAlgn="ctr"/>
                      <a:r>
                        <a:rPr lang="ja-JP" altLang="en-US" sz="1200" u="none" strike="noStrike" dirty="0">
                          <a:effectLst/>
                        </a:rPr>
                        <a:t>女性</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900" u="none" strike="noStrike">
                          <a:effectLst/>
                        </a:rPr>
                        <a:t>R2</a:t>
                      </a:r>
                      <a:r>
                        <a:rPr lang="ja-JP" altLang="en-US" sz="900" u="none" strike="noStrike">
                          <a:effectLst/>
                        </a:rPr>
                        <a:t>年</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rowSpan="2">
                  <a:txBody>
                    <a:bodyPr/>
                    <a:lstStyle/>
                    <a:p>
                      <a:pPr algn="ctr" fontAlgn="ctr"/>
                      <a:r>
                        <a:rPr lang="zh-TW" altLang="en-US" sz="1200" u="none" strike="noStrike" dirty="0">
                          <a:effectLst/>
                        </a:rPr>
                        <a:t>過去</a:t>
                      </a:r>
                      <a:r>
                        <a:rPr lang="en-US" altLang="zh-TW" sz="1200" u="none" strike="noStrike" dirty="0">
                          <a:effectLst/>
                        </a:rPr>
                        <a:t>5</a:t>
                      </a:r>
                      <a:r>
                        <a:rPr lang="zh-TW" altLang="en-US" sz="1200" u="none" strike="noStrike" dirty="0">
                          <a:effectLst/>
                        </a:rPr>
                        <a:t>年平均自殺者数</a:t>
                      </a:r>
                      <a:endPar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US" sz="1200" u="none" strike="noStrike" dirty="0">
                          <a:effectLst/>
                        </a:rPr>
                        <a:t>R2-</a:t>
                      </a:r>
                      <a:r>
                        <a:rPr lang="ja-JP" altLang="en-US" sz="1200" u="none" strike="noStrike" dirty="0">
                          <a:effectLst/>
                        </a:rPr>
                        <a:t>過去</a:t>
                      </a:r>
                      <a:r>
                        <a:rPr lang="en-US" altLang="ja-JP" sz="1200" u="none" strike="noStrike" dirty="0">
                          <a:effectLst/>
                        </a:rPr>
                        <a:t>5</a:t>
                      </a:r>
                      <a:r>
                        <a:rPr lang="ja-JP" altLang="en-US" sz="1200" u="none" strike="noStrike" dirty="0">
                          <a:effectLst/>
                        </a:rPr>
                        <a:t>年平均</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3665339"/>
                  </a:ext>
                </a:extLst>
              </a:tr>
              <a:tr h="248385">
                <a:tc vMerge="1">
                  <a:txBody>
                    <a:bodyPr/>
                    <a:lstStyle/>
                    <a:p>
                      <a:endParaRPr kumimoji="1" lang="ja-JP" altLang="en-US"/>
                    </a:p>
                  </a:txBody>
                  <a:tcPr/>
                </a:tc>
                <a:tc>
                  <a:txBody>
                    <a:bodyPr/>
                    <a:lstStyle/>
                    <a:p>
                      <a:pPr algn="l" fontAlgn="ctr"/>
                      <a:r>
                        <a:rPr lang="ja-JP" altLang="en-US" sz="1200" u="none" strike="noStrike" dirty="0">
                          <a:effectLst/>
                        </a:rPr>
                        <a:t>順位</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a:effectLst/>
                        </a:rPr>
                        <a:t>自殺者数</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58521260"/>
                  </a:ext>
                </a:extLst>
              </a:tr>
              <a:tr h="248385">
                <a:tc>
                  <a:txBody>
                    <a:bodyPr/>
                    <a:lstStyle/>
                    <a:p>
                      <a:pPr algn="l" fontAlgn="ctr"/>
                      <a:r>
                        <a:rPr lang="ja-JP" altLang="en-US" sz="1200" u="none" strike="noStrike" dirty="0">
                          <a:effectLst/>
                        </a:rPr>
                        <a:t>サービス業従事者</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200" u="none" strike="noStrike">
                          <a:effectLst/>
                        </a:rPr>
                        <a:t>1</a:t>
                      </a:r>
                      <a:r>
                        <a:rPr lang="ja-JP" altLang="en-US" sz="1200" u="none" strike="noStrike">
                          <a:effectLst/>
                        </a:rPr>
                        <a:t>位</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34</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16</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18</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483570954"/>
                  </a:ext>
                </a:extLst>
              </a:tr>
              <a:tr h="248385">
                <a:tc>
                  <a:txBody>
                    <a:bodyPr/>
                    <a:lstStyle/>
                    <a:p>
                      <a:pPr algn="l" fontAlgn="ctr"/>
                      <a:r>
                        <a:rPr lang="ja-JP" altLang="en-US" sz="1200" u="none" strike="noStrike" dirty="0">
                          <a:effectLst/>
                        </a:rPr>
                        <a:t>専門・技術職</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200" u="none" strike="noStrike" dirty="0">
                          <a:effectLst/>
                        </a:rPr>
                        <a:t>2</a:t>
                      </a:r>
                      <a:r>
                        <a:rPr lang="ja-JP" altLang="en-US" sz="1200" u="none" strike="noStrike" dirty="0">
                          <a:effectLst/>
                        </a:rPr>
                        <a:t>位</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19</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11.6</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7.4</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283117525"/>
                  </a:ext>
                </a:extLst>
              </a:tr>
              <a:tr h="248385">
                <a:tc>
                  <a:txBody>
                    <a:bodyPr/>
                    <a:lstStyle/>
                    <a:p>
                      <a:pPr algn="l" fontAlgn="ctr"/>
                      <a:r>
                        <a:rPr lang="ja-JP" altLang="en-US" sz="1200" u="none" strike="noStrike">
                          <a:effectLst/>
                        </a:rPr>
                        <a:t>事務職</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200" u="none" strike="noStrike">
                          <a:effectLst/>
                        </a:rPr>
                        <a:t>3</a:t>
                      </a:r>
                      <a:r>
                        <a:rPr lang="ja-JP" altLang="en-US" sz="1200" u="none" strike="noStrike">
                          <a:effectLst/>
                        </a:rPr>
                        <a:t>位</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17</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13.6</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3.4</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8113460"/>
                  </a:ext>
                </a:extLst>
              </a:tr>
              <a:tr h="248385">
                <a:tc>
                  <a:txBody>
                    <a:bodyPr/>
                    <a:lstStyle/>
                    <a:p>
                      <a:pPr algn="l" fontAlgn="ctr"/>
                      <a:r>
                        <a:rPr lang="ja-JP" altLang="en-US" sz="1200" u="none" strike="noStrike">
                          <a:effectLst/>
                        </a:rPr>
                        <a:t>販売従業者</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200" u="none" strike="noStrike">
                          <a:effectLst/>
                        </a:rPr>
                        <a:t>3</a:t>
                      </a:r>
                      <a:r>
                        <a:rPr lang="ja-JP" altLang="en-US" sz="1200" u="none" strike="noStrike">
                          <a:effectLst/>
                        </a:rPr>
                        <a:t>位</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17</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6.4</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10.6</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744636551"/>
                  </a:ext>
                </a:extLst>
              </a:tr>
              <a:tr h="248385">
                <a:tc>
                  <a:txBody>
                    <a:bodyPr/>
                    <a:lstStyle/>
                    <a:p>
                      <a:pPr algn="l" fontAlgn="ctr"/>
                      <a:r>
                        <a:rPr lang="ja-JP" altLang="en-US" sz="1200" u="none" strike="noStrike">
                          <a:effectLst/>
                        </a:rPr>
                        <a:t>その他の有職者</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200" u="none" strike="noStrike">
                          <a:effectLst/>
                        </a:rPr>
                        <a:t>5</a:t>
                      </a:r>
                      <a:r>
                        <a:rPr lang="ja-JP" altLang="en-US" sz="1200" u="none" strike="noStrike">
                          <a:effectLst/>
                        </a:rPr>
                        <a:t>位</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11</a:t>
                      </a:r>
                      <a:endPar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14.6</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-3.6</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9565955"/>
                  </a:ext>
                </a:extLst>
              </a:tr>
              <a:tr h="248385">
                <a:tc>
                  <a:txBody>
                    <a:bodyPr/>
                    <a:lstStyle/>
                    <a:p>
                      <a:pPr algn="l" fontAlgn="ctr"/>
                      <a:r>
                        <a:rPr lang="ja-JP" altLang="en-US" sz="1200" u="none" strike="noStrike">
                          <a:effectLst/>
                        </a:rPr>
                        <a:t>自営業・家族従事者</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200" u="none" strike="noStrike">
                          <a:effectLst/>
                        </a:rPr>
                        <a:t>6</a:t>
                      </a:r>
                      <a:r>
                        <a:rPr lang="ja-JP" altLang="en-US" sz="1200" u="none" strike="noStrike">
                          <a:effectLst/>
                        </a:rPr>
                        <a:t>位</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10</a:t>
                      </a:r>
                      <a:endPar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11.6</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-1.6</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5398201"/>
                  </a:ext>
                </a:extLst>
              </a:tr>
              <a:tr h="248385">
                <a:tc>
                  <a:txBody>
                    <a:bodyPr/>
                    <a:lstStyle/>
                    <a:p>
                      <a:pPr algn="l" fontAlgn="ctr"/>
                      <a:r>
                        <a:rPr lang="ja-JP" altLang="en-US" sz="1200" u="none" strike="noStrike">
                          <a:effectLst/>
                        </a:rPr>
                        <a:t>技能工</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200" u="none" strike="noStrike">
                          <a:effectLst/>
                        </a:rPr>
                        <a:t>7</a:t>
                      </a:r>
                      <a:r>
                        <a:rPr lang="ja-JP" altLang="en-US" sz="1200" u="none" strike="noStrike">
                          <a:effectLst/>
                        </a:rPr>
                        <a:t>位</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a:t>
                      </a:r>
                      <a:endPar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2.8</a:t>
                      </a:r>
                      <a:endPar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0.2</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4604139"/>
                  </a:ext>
                </a:extLst>
              </a:tr>
              <a:tr h="248385">
                <a:tc>
                  <a:txBody>
                    <a:bodyPr/>
                    <a:lstStyle/>
                    <a:p>
                      <a:pPr algn="l" fontAlgn="ctr"/>
                      <a:r>
                        <a:rPr lang="ja-JP" altLang="en-US" sz="1200" u="none" strike="noStrike">
                          <a:effectLst/>
                        </a:rPr>
                        <a:t>労務作業者</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200" u="none" strike="noStrike">
                          <a:effectLst/>
                        </a:rPr>
                        <a:t>7</a:t>
                      </a:r>
                      <a:r>
                        <a:rPr lang="ja-JP" altLang="en-US" sz="1200" u="none" strike="noStrike">
                          <a:effectLst/>
                        </a:rPr>
                        <a:t>位</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a:t>
                      </a:r>
                      <a:endPar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a:t>
                      </a:r>
                      <a:endPar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0</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1631774"/>
                  </a:ext>
                </a:extLst>
              </a:tr>
              <a:tr h="248385">
                <a:tc>
                  <a:txBody>
                    <a:bodyPr/>
                    <a:lstStyle/>
                    <a:p>
                      <a:pPr algn="l" fontAlgn="ctr"/>
                      <a:r>
                        <a:rPr lang="zh-TW" altLang="en-US" sz="1200" u="none" strike="noStrike">
                          <a:effectLst/>
                        </a:rPr>
                        <a:t>通信運輸従事者</a:t>
                      </a:r>
                      <a:endPar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200" u="none" strike="noStrike">
                          <a:effectLst/>
                        </a:rPr>
                        <a:t>9</a:t>
                      </a:r>
                      <a:r>
                        <a:rPr lang="ja-JP" altLang="en-US" sz="1200" u="none" strike="noStrike">
                          <a:effectLst/>
                        </a:rPr>
                        <a:t>位</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a:t>
                      </a:r>
                      <a:endPar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0.4</a:t>
                      </a:r>
                      <a:endPar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1.6</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532270"/>
                  </a:ext>
                </a:extLst>
              </a:tr>
              <a:tr h="248385">
                <a:tc>
                  <a:txBody>
                    <a:bodyPr/>
                    <a:lstStyle/>
                    <a:p>
                      <a:pPr algn="l" fontAlgn="ctr"/>
                      <a:r>
                        <a:rPr lang="ja-JP" altLang="en-US" sz="1200" u="none" strike="noStrike">
                          <a:effectLst/>
                        </a:rPr>
                        <a:t>管理的職業</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200" u="none" strike="noStrike">
                          <a:effectLst/>
                        </a:rPr>
                        <a:t>10</a:t>
                      </a:r>
                      <a:r>
                        <a:rPr lang="ja-JP" altLang="en-US" sz="1200" u="none" strike="noStrike">
                          <a:effectLst/>
                        </a:rPr>
                        <a:t>位</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0</a:t>
                      </a:r>
                      <a:endPar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1.4</a:t>
                      </a:r>
                      <a:endPar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-1.4</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8023884"/>
                  </a:ext>
                </a:extLst>
              </a:tr>
              <a:tr h="248385">
                <a:tc>
                  <a:txBody>
                    <a:bodyPr/>
                    <a:lstStyle/>
                    <a:p>
                      <a:pPr algn="l" fontAlgn="ctr"/>
                      <a:r>
                        <a:rPr lang="ja-JP" altLang="en-US" sz="1200" u="none" strike="noStrike">
                          <a:effectLst/>
                        </a:rPr>
                        <a:t>保安従事者</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200" u="none" strike="noStrike" dirty="0">
                          <a:effectLst/>
                        </a:rPr>
                        <a:t>10</a:t>
                      </a:r>
                      <a:r>
                        <a:rPr lang="ja-JP" altLang="en-US" sz="1200" u="none" strike="noStrike" dirty="0">
                          <a:effectLst/>
                        </a:rPr>
                        <a:t>位</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0</a:t>
                      </a:r>
                      <a:endPar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0.4</a:t>
                      </a:r>
                      <a:endPar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-0.4</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5029569"/>
                  </a:ext>
                </a:extLst>
              </a:tr>
            </a:tbl>
          </a:graphicData>
        </a:graphic>
      </p:graphicFrame>
      <p:sp>
        <p:nvSpPr>
          <p:cNvPr id="7" name="タイトル 1"/>
          <p:cNvSpPr>
            <a:spLocks noGrp="1"/>
          </p:cNvSpPr>
          <p:nvPr/>
        </p:nvSpPr>
        <p:spPr>
          <a:xfrm>
            <a:off x="99933" y="79572"/>
            <a:ext cx="6674635" cy="417823"/>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２</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令和</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2</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年における自殺者増加の状況推移</a:t>
            </a:r>
          </a:p>
        </p:txBody>
      </p:sp>
      <p:sp>
        <p:nvSpPr>
          <p:cNvPr id="9" name="タイトル 1"/>
          <p:cNvSpPr txBox="1">
            <a:spLocks/>
          </p:cNvSpPr>
          <p:nvPr/>
        </p:nvSpPr>
        <p:spPr>
          <a:xfrm>
            <a:off x="776464" y="673463"/>
            <a:ext cx="10515600" cy="1325563"/>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t>職業別（有職者・職業中分類）に見た令和２年自殺者数と過去５年平均との増減比較</a:t>
            </a:r>
          </a:p>
        </p:txBody>
      </p:sp>
      <p:sp>
        <p:nvSpPr>
          <p:cNvPr id="11" name="テキスト ボックス 10"/>
          <p:cNvSpPr txBox="1"/>
          <p:nvPr/>
        </p:nvSpPr>
        <p:spPr>
          <a:xfrm>
            <a:off x="203198" y="5963935"/>
            <a:ext cx="9474359" cy="646331"/>
          </a:xfrm>
          <a:prstGeom prst="rect">
            <a:avLst/>
          </a:prstGeom>
          <a:noFill/>
          <a:ln>
            <a:solidFill>
              <a:schemeClr val="tx1"/>
            </a:solidFill>
          </a:ln>
        </p:spPr>
        <p:txBody>
          <a:bodyPr wrap="square" rtlCol="0">
            <a:spAutoFit/>
          </a:bodyPr>
          <a:lstStyle/>
          <a:p>
            <a:r>
              <a:rPr lang="ja-JP" altLang="en-US" dirty="0"/>
              <a:t>〇男性　技能工</a:t>
            </a:r>
            <a:r>
              <a:rPr lang="ja-JP" altLang="en-US"/>
              <a:t>、</a:t>
            </a:r>
            <a:r>
              <a:rPr lang="ja-JP" altLang="en-US" smtClean="0"/>
              <a:t>労務作業者</a:t>
            </a:r>
            <a:r>
              <a:rPr lang="ja-JP" altLang="en-US" dirty="0"/>
              <a:t>、通信運輸従事者で増加が大きい。</a:t>
            </a:r>
            <a:endParaRPr lang="en-US" altLang="ja-JP" dirty="0"/>
          </a:p>
          <a:p>
            <a:r>
              <a:rPr lang="ja-JP" altLang="en-US" dirty="0"/>
              <a:t>〇女性　サービス業従事者、販売従業者、専門・技術職で増加が大きい。</a:t>
            </a:r>
            <a:endParaRPr lang="en-US" altLang="ja-JP" dirty="0"/>
          </a:p>
        </p:txBody>
      </p:sp>
      <p:sp>
        <p:nvSpPr>
          <p:cNvPr id="10" name="テキスト ボックス 9">
            <a:extLst>
              <a:ext uri="{FF2B5EF4-FFF2-40B4-BE49-F238E27FC236}">
                <a16:creationId xmlns:a16="http://schemas.microsoft.com/office/drawing/2014/main" id="{7894200C-274E-45ED-9505-6103A675E3D0}"/>
              </a:ext>
            </a:extLst>
          </p:cNvPr>
          <p:cNvSpPr txBox="1"/>
          <p:nvPr/>
        </p:nvSpPr>
        <p:spPr>
          <a:xfrm>
            <a:off x="7644270" y="5467645"/>
            <a:ext cx="4254217" cy="461665"/>
          </a:xfrm>
          <a:prstGeom prst="rect">
            <a:avLst/>
          </a:prstGeom>
          <a:noFill/>
          <a:ln>
            <a:noFill/>
          </a:ln>
        </p:spPr>
        <p:txBody>
          <a:bodyPr wrap="square" rtlCol="0">
            <a:spAutoFit/>
          </a:bodyPr>
          <a:lstStyle/>
          <a:p>
            <a:r>
              <a:rPr kumimoji="1" lang="ja-JP" altLang="en-US" sz="1200" dirty="0"/>
              <a:t>出典：自殺統計原票データの特別集計・発見日住</a:t>
            </a:r>
            <a:r>
              <a:rPr kumimoji="1" lang="ja-JP" altLang="en-US" sz="1200" dirty="0" smtClean="0"/>
              <a:t>居地</a:t>
            </a:r>
            <a:endParaRPr kumimoji="1" lang="en-US" altLang="ja-JP" sz="1200" dirty="0" smtClean="0"/>
          </a:p>
          <a:p>
            <a:r>
              <a:rPr kumimoji="1" lang="ja-JP" altLang="en-US" sz="1200" dirty="0" smtClean="0"/>
              <a:t>　　（</a:t>
            </a:r>
            <a:r>
              <a:rPr kumimoji="1" lang="ja-JP" altLang="en-US" sz="1200" dirty="0"/>
              <a:t>厚生労働省</a:t>
            </a:r>
            <a:r>
              <a:rPr kumimoji="1" lang="ja-JP" altLang="en-US" sz="1200" dirty="0" smtClean="0"/>
              <a:t>提供データから大阪府が作成）</a:t>
            </a:r>
            <a:endParaRPr kumimoji="1" lang="ja-JP" altLang="en-US" sz="1200" dirty="0"/>
          </a:p>
        </p:txBody>
      </p:sp>
    </p:spTree>
    <p:extLst>
      <p:ext uri="{BB962C8B-B14F-4D97-AF65-F5344CB8AC3E}">
        <p14:creationId xmlns:p14="http://schemas.microsoft.com/office/powerpoint/2010/main" val="742426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95270" y="584932"/>
            <a:ext cx="10515600" cy="1325563"/>
          </a:xfrm>
        </p:spPr>
        <p:txBody>
          <a:bodyPr>
            <a:normAutofit/>
          </a:bodyPr>
          <a:lstStyle/>
          <a:p>
            <a:r>
              <a:rPr kumimoji="1" lang="ja-JP" altLang="en-US" sz="4000" dirty="0"/>
              <a:t>有職者・無職者の令和２年自殺者数と過去５年平均との増減比較</a:t>
            </a:r>
          </a:p>
        </p:txBody>
      </p:sp>
      <p:sp>
        <p:nvSpPr>
          <p:cNvPr id="3" name="コンテンツ プレースホルダー 2"/>
          <p:cNvSpPr>
            <a:spLocks noGrp="1"/>
          </p:cNvSpPr>
          <p:nvPr>
            <p:ph idx="1"/>
          </p:nvPr>
        </p:nvSpPr>
        <p:spPr>
          <a:xfrm>
            <a:off x="838200" y="5970142"/>
            <a:ext cx="10611118" cy="810360"/>
          </a:xfrm>
        </p:spPr>
        <p:txBody>
          <a:bodyPr>
            <a:normAutofit fontScale="62500" lnSpcReduction="20000"/>
          </a:bodyPr>
          <a:lstStyle/>
          <a:p>
            <a:pPr marL="0" indent="0">
              <a:buNone/>
            </a:pPr>
            <a:r>
              <a:rPr kumimoji="1" lang="ja-JP" altLang="en-US" dirty="0"/>
              <a:t>〇有職者・無職者ともに、男性が「健康問題」「家庭問題」、女性が「健康問題」の増加が大きい。</a:t>
            </a:r>
            <a:endParaRPr kumimoji="1" lang="en-US" altLang="ja-JP" dirty="0"/>
          </a:p>
          <a:p>
            <a:pPr marL="0" indent="0">
              <a:buNone/>
            </a:pPr>
            <a:r>
              <a:rPr lang="ja-JP" altLang="en-US" dirty="0"/>
              <a:t>〇さらに、無職者では「経済・生活問題」が増加。</a:t>
            </a:r>
            <a:endParaRPr kumimoji="1" lang="ja-JP" altLang="en-US" dirty="0"/>
          </a:p>
        </p:txBody>
      </p:sp>
      <p:grpSp>
        <p:nvGrpSpPr>
          <p:cNvPr id="17" name="グループ化 16"/>
          <p:cNvGrpSpPr/>
          <p:nvPr/>
        </p:nvGrpSpPr>
        <p:grpSpPr>
          <a:xfrm>
            <a:off x="1004552" y="1873641"/>
            <a:ext cx="4795643" cy="3641334"/>
            <a:chOff x="0" y="0"/>
            <a:chExt cx="4572000" cy="2743200"/>
          </a:xfrm>
        </p:grpSpPr>
        <p:graphicFrame>
          <p:nvGraphicFramePr>
            <p:cNvPr id="18" name="グラフ 17"/>
            <p:cNvGraphicFramePr/>
            <p:nvPr/>
          </p:nvGraphicFramePr>
          <p:xfrm>
            <a:off x="0" y="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9" name="テキスト ボックス 1"/>
            <p:cNvSpPr txBox="1"/>
            <p:nvPr/>
          </p:nvSpPr>
          <p:spPr>
            <a:xfrm>
              <a:off x="3133725" y="419100"/>
              <a:ext cx="590550" cy="1524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女性</a:t>
              </a:r>
              <a:r>
                <a:rPr kumimoji="0"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20" name="直線コネクタ 19"/>
            <p:cNvCxnSpPr>
              <a:cxnSpLocks/>
            </p:cNvCxnSpPr>
            <p:nvPr/>
          </p:nvCxnSpPr>
          <p:spPr>
            <a:xfrm>
              <a:off x="309696" y="1733550"/>
              <a:ext cx="4191141" cy="0"/>
            </a:xfrm>
            <a:prstGeom prst="line">
              <a:avLst/>
            </a:prstGeom>
            <a:noFill/>
            <a:ln w="25400" cap="flat" cmpd="sng" algn="ctr">
              <a:solidFill>
                <a:sysClr val="windowText" lastClr="000000"/>
              </a:solidFill>
              <a:prstDash val="solid"/>
              <a:miter lim="800000"/>
            </a:ln>
            <a:effectLst/>
          </p:spPr>
        </p:cxnSp>
      </p:grpSp>
      <p:grpSp>
        <p:nvGrpSpPr>
          <p:cNvPr id="26" name="グループ化 25"/>
          <p:cNvGrpSpPr/>
          <p:nvPr/>
        </p:nvGrpSpPr>
        <p:grpSpPr>
          <a:xfrm>
            <a:off x="6053070" y="1873641"/>
            <a:ext cx="4950475" cy="3641334"/>
            <a:chOff x="0" y="0"/>
            <a:chExt cx="4572000" cy="2743200"/>
          </a:xfrm>
        </p:grpSpPr>
        <p:graphicFrame>
          <p:nvGraphicFramePr>
            <p:cNvPr id="27" name="グラフ 26"/>
            <p:cNvGraphicFramePr/>
            <p:nvPr/>
          </p:nvGraphicFramePr>
          <p:xfrm>
            <a:off x="0" y="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8" name="テキスト ボックス 1"/>
            <p:cNvSpPr txBox="1"/>
            <p:nvPr/>
          </p:nvSpPr>
          <p:spPr>
            <a:xfrm>
              <a:off x="1047750" y="352425"/>
              <a:ext cx="590565" cy="152412"/>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男性</a:t>
              </a:r>
              <a:r>
                <a:rPr kumimoji="0"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9" name="テキスト ボックス 1"/>
            <p:cNvSpPr txBox="1"/>
            <p:nvPr/>
          </p:nvSpPr>
          <p:spPr>
            <a:xfrm>
              <a:off x="3095625" y="342900"/>
              <a:ext cx="590565" cy="152412"/>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女性</a:t>
              </a:r>
              <a:r>
                <a:rPr kumimoji="0"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30" name="直線コネクタ 29"/>
            <p:cNvCxnSpPr/>
            <p:nvPr/>
          </p:nvCxnSpPr>
          <p:spPr>
            <a:xfrm flipV="1">
              <a:off x="523875" y="2230271"/>
              <a:ext cx="3752850" cy="9525"/>
            </a:xfrm>
            <a:prstGeom prst="line">
              <a:avLst/>
            </a:prstGeom>
            <a:noFill/>
            <a:ln w="25400" cap="flat" cmpd="sng" algn="ctr">
              <a:solidFill>
                <a:sysClr val="windowText" lastClr="000000"/>
              </a:solidFill>
              <a:prstDash val="solid"/>
              <a:miter lim="800000"/>
            </a:ln>
            <a:effectLst/>
          </p:spPr>
        </p:cxnSp>
      </p:grpSp>
      <p:sp>
        <p:nvSpPr>
          <p:cNvPr id="4" name="スライド番号プレースホルダー 3"/>
          <p:cNvSpPr>
            <a:spLocks noGrp="1"/>
          </p:cNvSpPr>
          <p:nvPr>
            <p:ph type="sldNum" sz="quarter" idx="12"/>
          </p:nvPr>
        </p:nvSpPr>
        <p:spPr/>
        <p:txBody>
          <a:bodyPr/>
          <a:lstStyle/>
          <a:p>
            <a:fld id="{AF1D39D9-E74C-4D2A-927B-25B3068A2067}" type="slidenum">
              <a:rPr kumimoji="1" lang="ja-JP" altLang="en-US" smtClean="0"/>
              <a:t>33</a:t>
            </a:fld>
            <a:endParaRPr kumimoji="1" lang="ja-JP" altLang="en-US"/>
          </a:p>
        </p:txBody>
      </p:sp>
      <p:sp>
        <p:nvSpPr>
          <p:cNvPr id="15" name="タイトル 1"/>
          <p:cNvSpPr>
            <a:spLocks noGrp="1"/>
          </p:cNvSpPr>
          <p:nvPr/>
        </p:nvSpPr>
        <p:spPr>
          <a:xfrm>
            <a:off x="54777" y="124728"/>
            <a:ext cx="6674635" cy="417823"/>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２</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令和</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2</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年における自殺者増加の状況推移</a:t>
            </a:r>
          </a:p>
        </p:txBody>
      </p:sp>
      <p:sp>
        <p:nvSpPr>
          <p:cNvPr id="21" name="テキスト ボックス 20">
            <a:extLst>
              <a:ext uri="{FF2B5EF4-FFF2-40B4-BE49-F238E27FC236}">
                <a16:creationId xmlns:a16="http://schemas.microsoft.com/office/drawing/2014/main" id="{7894200C-274E-45ED-9505-6103A675E3D0}"/>
              </a:ext>
            </a:extLst>
          </p:cNvPr>
          <p:cNvSpPr txBox="1"/>
          <p:nvPr/>
        </p:nvSpPr>
        <p:spPr>
          <a:xfrm>
            <a:off x="7447976" y="5512841"/>
            <a:ext cx="4254217" cy="461665"/>
          </a:xfrm>
          <a:prstGeom prst="rect">
            <a:avLst/>
          </a:prstGeom>
          <a:noFill/>
          <a:ln>
            <a:noFill/>
          </a:ln>
        </p:spPr>
        <p:txBody>
          <a:bodyPr wrap="square" rtlCol="0">
            <a:spAutoFit/>
          </a:bodyPr>
          <a:lstStyle/>
          <a:p>
            <a:r>
              <a:rPr kumimoji="1" lang="ja-JP" altLang="en-US" sz="1200" dirty="0"/>
              <a:t>出典：自殺統計原票データの特別集計・発見日住</a:t>
            </a:r>
            <a:r>
              <a:rPr kumimoji="1" lang="ja-JP" altLang="en-US" sz="1200" dirty="0" smtClean="0"/>
              <a:t>居地</a:t>
            </a:r>
            <a:endParaRPr kumimoji="1" lang="en-US" altLang="ja-JP" sz="1200" dirty="0" smtClean="0"/>
          </a:p>
          <a:p>
            <a:r>
              <a:rPr kumimoji="1" lang="ja-JP" altLang="en-US" sz="1200" dirty="0" smtClean="0"/>
              <a:t>　　（</a:t>
            </a:r>
            <a:r>
              <a:rPr kumimoji="1" lang="ja-JP" altLang="en-US" sz="1200" dirty="0"/>
              <a:t>厚生労働省</a:t>
            </a:r>
            <a:r>
              <a:rPr kumimoji="1" lang="ja-JP" altLang="en-US" sz="1200" dirty="0" smtClean="0"/>
              <a:t>提供データから大阪府が作成）</a:t>
            </a:r>
            <a:endParaRPr kumimoji="1" lang="ja-JP" altLang="en-US" sz="1200" dirty="0"/>
          </a:p>
        </p:txBody>
      </p:sp>
    </p:spTree>
    <p:extLst>
      <p:ext uri="{BB962C8B-B14F-4D97-AF65-F5344CB8AC3E}">
        <p14:creationId xmlns:p14="http://schemas.microsoft.com/office/powerpoint/2010/main" val="2849574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1353" y="652699"/>
            <a:ext cx="10515600" cy="1325563"/>
          </a:xfrm>
        </p:spPr>
        <p:txBody>
          <a:bodyPr>
            <a:normAutofit/>
          </a:bodyPr>
          <a:lstStyle/>
          <a:p>
            <a:r>
              <a:rPr kumimoji="1" lang="ja-JP" altLang="en-US" sz="4000" dirty="0"/>
              <a:t>有職者（職業項目別）の令和２年自殺者数と</a:t>
            </a:r>
            <a:r>
              <a:rPr kumimoji="1" lang="en-US" altLang="ja-JP" sz="4000" dirty="0"/>
              <a:t/>
            </a:r>
            <a:br>
              <a:rPr kumimoji="1" lang="en-US" altLang="ja-JP" sz="4000" dirty="0"/>
            </a:br>
            <a:r>
              <a:rPr kumimoji="1" lang="ja-JP" altLang="en-US" sz="4000" dirty="0"/>
              <a:t>過去５年平均の増減比較</a:t>
            </a:r>
          </a:p>
        </p:txBody>
      </p:sp>
      <p:sp>
        <p:nvSpPr>
          <p:cNvPr id="3" name="コンテンツ プレースホルダー 2"/>
          <p:cNvSpPr>
            <a:spLocks noGrp="1"/>
          </p:cNvSpPr>
          <p:nvPr>
            <p:ph idx="1"/>
          </p:nvPr>
        </p:nvSpPr>
        <p:spPr>
          <a:xfrm>
            <a:off x="5685053" y="1730146"/>
            <a:ext cx="6472051" cy="2336992"/>
          </a:xfrm>
        </p:spPr>
        <p:txBody>
          <a:bodyPr anchor="ctr">
            <a:normAutofit/>
          </a:bodyPr>
          <a:lstStyle/>
          <a:p>
            <a:pPr marL="0" indent="0">
              <a:buNone/>
            </a:pPr>
            <a:r>
              <a:rPr lang="ja-JP" altLang="en-US" sz="1800" dirty="0"/>
              <a:t>〇男性では「技能工」「通信運送従事者」「労務作業者」、女性では「サービス業従事者」の増加が大きい。</a:t>
            </a:r>
            <a:endParaRPr kumimoji="1" lang="en-US" altLang="ja-JP" sz="1800" dirty="0"/>
          </a:p>
          <a:p>
            <a:pPr marL="0" indent="0">
              <a:buNone/>
            </a:pPr>
            <a:r>
              <a:rPr lang="ja-JP" altLang="en-US" sz="1800" dirty="0"/>
              <a:t>〇「技能工」は「勤務問題」、「通信運送従事者」は「家庭問題」、「サービス業従事者」「労務作業者」は「健康問題」の増加が大きい。</a:t>
            </a:r>
            <a:endParaRPr kumimoji="1" lang="en-US" altLang="ja-JP" sz="1800" dirty="0"/>
          </a:p>
          <a:p>
            <a:pPr marL="0" indent="0">
              <a:buNone/>
            </a:pPr>
            <a:r>
              <a:rPr kumimoji="1" lang="ja-JP" altLang="en-US" sz="1800" dirty="0"/>
              <a:t>〇男女ともに増加しているのは「専門・技術職」「販売従事者」で、「家庭問題」「健康問題」が主たる原因・動機。</a:t>
            </a:r>
            <a:endParaRPr kumimoji="1" lang="en-US" altLang="ja-JP" sz="1800" dirty="0"/>
          </a:p>
        </p:txBody>
      </p:sp>
      <p:grpSp>
        <p:nvGrpSpPr>
          <p:cNvPr id="68" name="グループ化 67"/>
          <p:cNvGrpSpPr/>
          <p:nvPr/>
        </p:nvGrpSpPr>
        <p:grpSpPr>
          <a:xfrm>
            <a:off x="97323" y="1869166"/>
            <a:ext cx="5651143" cy="2200558"/>
            <a:chOff x="0" y="0"/>
            <a:chExt cx="6413501" cy="2743200"/>
          </a:xfrm>
        </p:grpSpPr>
        <p:graphicFrame>
          <p:nvGraphicFramePr>
            <p:cNvPr id="69" name="グラフ 68"/>
            <p:cNvGraphicFramePr/>
            <p:nvPr>
              <p:extLst>
                <p:ext uri="{D42A27DB-BD31-4B8C-83A1-F6EECF244321}">
                  <p14:modId xmlns:p14="http://schemas.microsoft.com/office/powerpoint/2010/main" val="458415286"/>
                </p:ext>
              </p:extLst>
            </p:nvPr>
          </p:nvGraphicFramePr>
          <p:xfrm>
            <a:off x="0" y="0"/>
            <a:ext cx="6413501" cy="2743200"/>
          </p:xfrm>
          <a:graphic>
            <a:graphicData uri="http://schemas.openxmlformats.org/drawingml/2006/chart">
              <c:chart xmlns:c="http://schemas.openxmlformats.org/drawingml/2006/chart" xmlns:r="http://schemas.openxmlformats.org/officeDocument/2006/relationships" r:id="rId2"/>
            </a:graphicData>
          </a:graphic>
        </p:graphicFrame>
        <p:grpSp>
          <p:nvGrpSpPr>
            <p:cNvPr id="70" name="グループ化 69"/>
            <p:cNvGrpSpPr/>
            <p:nvPr/>
          </p:nvGrpSpPr>
          <p:grpSpPr>
            <a:xfrm>
              <a:off x="169335" y="420973"/>
              <a:ext cx="6115047" cy="295022"/>
              <a:chOff x="169335" y="420973"/>
              <a:chExt cx="6115047" cy="295022"/>
            </a:xfrm>
          </p:grpSpPr>
          <p:sp>
            <p:nvSpPr>
              <p:cNvPr id="72" name="テキスト ボックス 1"/>
              <p:cNvSpPr txBox="1"/>
              <p:nvPr/>
            </p:nvSpPr>
            <p:spPr>
              <a:xfrm>
                <a:off x="169335" y="451412"/>
                <a:ext cx="719666" cy="13758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自営業等</a:t>
                </a: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3" name="テキスト ボックス 1"/>
              <p:cNvSpPr txBox="1"/>
              <p:nvPr/>
            </p:nvSpPr>
            <p:spPr>
              <a:xfrm>
                <a:off x="660402" y="423896"/>
                <a:ext cx="810682" cy="186266"/>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専門・技術職</a:t>
                </a:r>
                <a:r>
                  <a:rPr kumimoji="0" lang="en-US" altLang="ja-JP"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4" name="テキスト ボックス 1"/>
              <p:cNvSpPr txBox="1"/>
              <p:nvPr/>
            </p:nvSpPr>
            <p:spPr>
              <a:xfrm>
                <a:off x="1225553" y="428129"/>
                <a:ext cx="810682" cy="186266"/>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管理的業務</a:t>
                </a:r>
                <a:r>
                  <a:rPr kumimoji="0" lang="en-US" altLang="ja-JP"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5" name="テキスト ボックス 1"/>
              <p:cNvSpPr txBox="1"/>
              <p:nvPr/>
            </p:nvSpPr>
            <p:spPr>
              <a:xfrm>
                <a:off x="1811868" y="421778"/>
                <a:ext cx="643465" cy="18838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事務職</a:t>
                </a: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6" name="テキスト ボックス 1"/>
              <p:cNvSpPr txBox="1"/>
              <p:nvPr/>
            </p:nvSpPr>
            <p:spPr>
              <a:xfrm>
                <a:off x="2356910" y="420973"/>
                <a:ext cx="810682" cy="186266"/>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販売従事者</a:t>
                </a:r>
                <a:r>
                  <a:rPr kumimoji="0" lang="en-US" altLang="ja-JP"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7" name="テキスト ボックス 1"/>
              <p:cNvSpPr txBox="1"/>
              <p:nvPr/>
            </p:nvSpPr>
            <p:spPr>
              <a:xfrm>
                <a:off x="2973918" y="447177"/>
                <a:ext cx="592667" cy="268818"/>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ｻｰﾋﾞｽ業</a:t>
                </a:r>
                <a:endPar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従事者</a:t>
                </a: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8" name="テキスト ボックス 1"/>
              <p:cNvSpPr txBox="1"/>
              <p:nvPr/>
            </p:nvSpPr>
            <p:spPr>
              <a:xfrm>
                <a:off x="3520016" y="436595"/>
                <a:ext cx="643465" cy="18838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技能工</a:t>
                </a: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9" name="テキスト ボックス 1"/>
              <p:cNvSpPr txBox="1"/>
              <p:nvPr/>
            </p:nvSpPr>
            <p:spPr>
              <a:xfrm>
                <a:off x="3932768" y="436596"/>
                <a:ext cx="810682" cy="186266"/>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保安従事者</a:t>
                </a:r>
                <a:r>
                  <a:rPr kumimoji="0" lang="en-US" altLang="ja-JP"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0" name="テキスト ボックス 1"/>
              <p:cNvSpPr txBox="1"/>
              <p:nvPr/>
            </p:nvSpPr>
            <p:spPr>
              <a:xfrm>
                <a:off x="4586818" y="440828"/>
                <a:ext cx="592667" cy="268816"/>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5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5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通信運送</a:t>
                </a:r>
                <a:endParaRPr kumimoji="0" lang="en-US" altLang="ja-JP" sz="5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5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従事者</a:t>
                </a:r>
                <a:r>
                  <a:rPr kumimoji="0" lang="en-US" altLang="ja-JP" sz="5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5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1" name="テキスト ボックス 1"/>
              <p:cNvSpPr txBox="1"/>
              <p:nvPr/>
            </p:nvSpPr>
            <p:spPr>
              <a:xfrm>
                <a:off x="5058834" y="430246"/>
                <a:ext cx="810682" cy="186266"/>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労務作業者</a:t>
                </a:r>
                <a:r>
                  <a:rPr kumimoji="0" lang="en-US" altLang="ja-JP"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2" name="テキスト ボックス 1"/>
              <p:cNvSpPr txBox="1"/>
              <p:nvPr/>
            </p:nvSpPr>
            <p:spPr>
              <a:xfrm>
                <a:off x="5640917" y="430245"/>
                <a:ext cx="643465" cy="18838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その他</a:t>
                </a: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grpSp>
        <p:cxnSp>
          <p:nvCxnSpPr>
            <p:cNvPr id="71" name="直線コネクタ 70"/>
            <p:cNvCxnSpPr/>
            <p:nvPr/>
          </p:nvCxnSpPr>
          <p:spPr>
            <a:xfrm>
              <a:off x="370417" y="1390471"/>
              <a:ext cx="5842000" cy="1057"/>
            </a:xfrm>
            <a:prstGeom prst="line">
              <a:avLst/>
            </a:prstGeom>
            <a:noFill/>
            <a:ln w="25400" cap="flat" cmpd="sng" algn="ctr">
              <a:solidFill>
                <a:sysClr val="windowText" lastClr="000000"/>
              </a:solidFill>
              <a:prstDash val="solid"/>
              <a:miter lim="800000"/>
            </a:ln>
            <a:effectLst/>
          </p:spPr>
        </p:cxnSp>
      </p:grpSp>
      <p:grpSp>
        <p:nvGrpSpPr>
          <p:cNvPr id="83" name="グループ化 82"/>
          <p:cNvGrpSpPr/>
          <p:nvPr/>
        </p:nvGrpSpPr>
        <p:grpSpPr>
          <a:xfrm>
            <a:off x="97323" y="3956831"/>
            <a:ext cx="5796179" cy="2328059"/>
            <a:chOff x="0" y="0"/>
            <a:chExt cx="6434666" cy="2743200"/>
          </a:xfrm>
        </p:grpSpPr>
        <p:graphicFrame>
          <p:nvGraphicFramePr>
            <p:cNvPr id="84" name="グラフ 83"/>
            <p:cNvGraphicFramePr/>
            <p:nvPr>
              <p:extLst>
                <p:ext uri="{D42A27DB-BD31-4B8C-83A1-F6EECF244321}">
                  <p14:modId xmlns:p14="http://schemas.microsoft.com/office/powerpoint/2010/main" val="1676098476"/>
                </p:ext>
              </p:extLst>
            </p:nvPr>
          </p:nvGraphicFramePr>
          <p:xfrm>
            <a:off x="0" y="0"/>
            <a:ext cx="6434666"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5" name="グループ化 84"/>
            <p:cNvGrpSpPr/>
            <p:nvPr/>
          </p:nvGrpSpPr>
          <p:grpSpPr>
            <a:xfrm>
              <a:off x="190500" y="317493"/>
              <a:ext cx="6115047" cy="294217"/>
              <a:chOff x="190500" y="317493"/>
              <a:chExt cx="6115047" cy="294217"/>
            </a:xfrm>
          </p:grpSpPr>
          <p:sp>
            <p:nvSpPr>
              <p:cNvPr id="96" name="テキスト ボックス 1"/>
              <p:cNvSpPr txBox="1"/>
              <p:nvPr/>
            </p:nvSpPr>
            <p:spPr>
              <a:xfrm>
                <a:off x="190500" y="347127"/>
                <a:ext cx="719666" cy="13758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自営業等</a:t>
                </a: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7" name="テキスト ボックス 1"/>
              <p:cNvSpPr txBox="1"/>
              <p:nvPr/>
            </p:nvSpPr>
            <p:spPr>
              <a:xfrm>
                <a:off x="681567" y="319611"/>
                <a:ext cx="810682" cy="186266"/>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専門・技術職</a:t>
                </a:r>
                <a:r>
                  <a:rPr kumimoji="0" lang="en-US" altLang="ja-JP"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8" name="テキスト ボックス 1"/>
              <p:cNvSpPr txBox="1"/>
              <p:nvPr/>
            </p:nvSpPr>
            <p:spPr>
              <a:xfrm>
                <a:off x="1246718" y="323844"/>
                <a:ext cx="810682" cy="186266"/>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管理的業務</a:t>
                </a: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9" name="テキスト ボックス 1"/>
              <p:cNvSpPr txBox="1"/>
              <p:nvPr/>
            </p:nvSpPr>
            <p:spPr>
              <a:xfrm>
                <a:off x="1833033" y="317493"/>
                <a:ext cx="643465" cy="18838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事務職</a:t>
                </a: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0" name="テキスト ボックス 1"/>
              <p:cNvSpPr txBox="1"/>
              <p:nvPr/>
            </p:nvSpPr>
            <p:spPr>
              <a:xfrm>
                <a:off x="2351616" y="317494"/>
                <a:ext cx="810682" cy="186266"/>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販売従事者</a:t>
                </a: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1" name="テキスト ボックス 1"/>
              <p:cNvSpPr txBox="1"/>
              <p:nvPr/>
            </p:nvSpPr>
            <p:spPr>
              <a:xfrm>
                <a:off x="2995083" y="342893"/>
                <a:ext cx="592667" cy="268817"/>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ｻｰﾋﾞｽ業</a:t>
                </a:r>
                <a:endParaRPr kumimoji="0" lang="en-US" altLang="ja-JP"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従事者</a:t>
                </a:r>
                <a:r>
                  <a:rPr kumimoji="0" lang="en-US" altLang="ja-JP"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2" name="テキスト ボックス 1"/>
              <p:cNvSpPr txBox="1"/>
              <p:nvPr/>
            </p:nvSpPr>
            <p:spPr>
              <a:xfrm>
                <a:off x="3541182" y="332310"/>
                <a:ext cx="643465" cy="18838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技能工</a:t>
                </a: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3" name="テキスト ボックス 1"/>
              <p:cNvSpPr txBox="1"/>
              <p:nvPr/>
            </p:nvSpPr>
            <p:spPr>
              <a:xfrm>
                <a:off x="3953933" y="332311"/>
                <a:ext cx="810682" cy="186266"/>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保安従事者</a:t>
                </a: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4" name="テキスト ボックス 1"/>
              <p:cNvSpPr txBox="1"/>
              <p:nvPr/>
            </p:nvSpPr>
            <p:spPr>
              <a:xfrm>
                <a:off x="4607983" y="336543"/>
                <a:ext cx="592667" cy="268817"/>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通信運送</a:t>
                </a:r>
                <a:endParaRPr kumimoji="0" lang="en-US" altLang="ja-JP"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従事者</a:t>
                </a:r>
                <a:r>
                  <a:rPr kumimoji="0" lang="en-US" altLang="ja-JP"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5" name="テキスト ボックス 1"/>
              <p:cNvSpPr txBox="1"/>
              <p:nvPr/>
            </p:nvSpPr>
            <p:spPr>
              <a:xfrm>
                <a:off x="5079999" y="325961"/>
                <a:ext cx="810682" cy="186266"/>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労務作業者</a:t>
                </a: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6" name="テキスト ボックス 1"/>
              <p:cNvSpPr txBox="1"/>
              <p:nvPr/>
            </p:nvSpPr>
            <p:spPr>
              <a:xfrm>
                <a:off x="5662082" y="325960"/>
                <a:ext cx="643465" cy="18838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その他</a:t>
                </a: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grpSp>
        <p:cxnSp>
          <p:nvCxnSpPr>
            <p:cNvPr id="86" name="直線コネクタ 85"/>
            <p:cNvCxnSpPr/>
            <p:nvPr/>
          </p:nvCxnSpPr>
          <p:spPr>
            <a:xfrm>
              <a:off x="349249" y="1566322"/>
              <a:ext cx="5842000" cy="1057"/>
            </a:xfrm>
            <a:prstGeom prst="line">
              <a:avLst/>
            </a:prstGeom>
            <a:noFill/>
            <a:ln w="25400" cap="flat" cmpd="sng" algn="ctr">
              <a:solidFill>
                <a:sysClr val="windowText" lastClr="000000"/>
              </a:solidFill>
              <a:prstDash val="solid"/>
              <a:miter lim="800000"/>
            </a:ln>
            <a:effectLst/>
          </p:spPr>
        </p:cxnSp>
      </p:grpSp>
      <p:grpSp>
        <p:nvGrpSpPr>
          <p:cNvPr id="107" name="グループ化 106"/>
          <p:cNvGrpSpPr/>
          <p:nvPr/>
        </p:nvGrpSpPr>
        <p:grpSpPr>
          <a:xfrm>
            <a:off x="5920063" y="3896968"/>
            <a:ext cx="6142755" cy="2478074"/>
            <a:chOff x="17158" y="0"/>
            <a:chExt cx="6402917" cy="2743200"/>
          </a:xfrm>
        </p:grpSpPr>
        <p:graphicFrame>
          <p:nvGraphicFramePr>
            <p:cNvPr id="108" name="グラフ 107"/>
            <p:cNvGraphicFramePr/>
            <p:nvPr/>
          </p:nvGraphicFramePr>
          <p:xfrm>
            <a:off x="17158" y="0"/>
            <a:ext cx="6402917"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9" name="グループ化 108"/>
            <p:cNvGrpSpPr/>
            <p:nvPr/>
          </p:nvGrpSpPr>
          <p:grpSpPr>
            <a:xfrm>
              <a:off x="201085" y="296327"/>
              <a:ext cx="6115047" cy="294217"/>
              <a:chOff x="201085" y="296327"/>
              <a:chExt cx="6115047" cy="294217"/>
            </a:xfrm>
          </p:grpSpPr>
          <p:sp>
            <p:nvSpPr>
              <p:cNvPr id="111" name="テキスト ボックス 1"/>
              <p:cNvSpPr txBox="1"/>
              <p:nvPr/>
            </p:nvSpPr>
            <p:spPr>
              <a:xfrm>
                <a:off x="201085" y="325961"/>
                <a:ext cx="719666" cy="13758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自営業等</a:t>
                </a: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2" name="テキスト ボックス 1"/>
              <p:cNvSpPr txBox="1"/>
              <p:nvPr/>
            </p:nvSpPr>
            <p:spPr>
              <a:xfrm>
                <a:off x="692152" y="298445"/>
                <a:ext cx="810682" cy="186266"/>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専門・技術職</a:t>
                </a: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3" name="テキスト ボックス 1"/>
              <p:cNvSpPr txBox="1"/>
              <p:nvPr/>
            </p:nvSpPr>
            <p:spPr>
              <a:xfrm>
                <a:off x="1257303" y="302678"/>
                <a:ext cx="810682" cy="186266"/>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管理的業務</a:t>
                </a: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4" name="テキスト ボックス 1"/>
              <p:cNvSpPr txBox="1"/>
              <p:nvPr/>
            </p:nvSpPr>
            <p:spPr>
              <a:xfrm>
                <a:off x="1843618" y="296327"/>
                <a:ext cx="643465" cy="18838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事務職</a:t>
                </a: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5" name="テキスト ボックス 1"/>
              <p:cNvSpPr txBox="1"/>
              <p:nvPr/>
            </p:nvSpPr>
            <p:spPr>
              <a:xfrm>
                <a:off x="2362201" y="296328"/>
                <a:ext cx="810682" cy="186266"/>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販売従事者</a:t>
                </a: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6" name="テキスト ボックス 1"/>
              <p:cNvSpPr txBox="1"/>
              <p:nvPr/>
            </p:nvSpPr>
            <p:spPr>
              <a:xfrm>
                <a:off x="3005668" y="321727"/>
                <a:ext cx="592667" cy="268817"/>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ｻｰﾋﾞｽ業</a:t>
                </a:r>
                <a:endPar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従事者</a:t>
                </a: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7" name="テキスト ボックス 1"/>
              <p:cNvSpPr txBox="1"/>
              <p:nvPr/>
            </p:nvSpPr>
            <p:spPr>
              <a:xfrm>
                <a:off x="3551767" y="311144"/>
                <a:ext cx="643465" cy="18838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技能工</a:t>
                </a: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8" name="テキスト ボックス 1"/>
              <p:cNvSpPr txBox="1"/>
              <p:nvPr/>
            </p:nvSpPr>
            <p:spPr>
              <a:xfrm>
                <a:off x="3964518" y="311145"/>
                <a:ext cx="810682" cy="186266"/>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保安従事者</a:t>
                </a: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9" name="テキスト ボックス 1"/>
              <p:cNvSpPr txBox="1"/>
              <p:nvPr/>
            </p:nvSpPr>
            <p:spPr>
              <a:xfrm>
                <a:off x="4618568" y="315377"/>
                <a:ext cx="592667" cy="268817"/>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通信運送</a:t>
                </a:r>
                <a:endParaRPr kumimoji="0" lang="en-US" altLang="ja-JP"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従事者</a:t>
                </a:r>
                <a:r>
                  <a:rPr kumimoji="0" lang="en-US" altLang="ja-JP"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6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0" name="テキスト ボックス 1"/>
              <p:cNvSpPr txBox="1"/>
              <p:nvPr/>
            </p:nvSpPr>
            <p:spPr>
              <a:xfrm>
                <a:off x="5090584" y="304795"/>
                <a:ext cx="810682" cy="186266"/>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労務作業者</a:t>
                </a: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1" name="テキスト ボックス 1"/>
              <p:cNvSpPr txBox="1"/>
              <p:nvPr/>
            </p:nvSpPr>
            <p:spPr>
              <a:xfrm>
                <a:off x="5672667" y="304794"/>
                <a:ext cx="643465" cy="18838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その他</a:t>
                </a: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grpSp>
        <p:cxnSp>
          <p:nvCxnSpPr>
            <p:cNvPr id="110" name="直線コネクタ 109"/>
            <p:cNvCxnSpPr/>
            <p:nvPr/>
          </p:nvCxnSpPr>
          <p:spPr>
            <a:xfrm>
              <a:off x="391585" y="1908229"/>
              <a:ext cx="5842000" cy="1057"/>
            </a:xfrm>
            <a:prstGeom prst="line">
              <a:avLst/>
            </a:prstGeom>
            <a:noFill/>
            <a:ln w="25400" cap="flat" cmpd="sng" algn="ctr">
              <a:solidFill>
                <a:sysClr val="windowText" lastClr="000000"/>
              </a:solidFill>
              <a:prstDash val="solid"/>
              <a:miter lim="800000"/>
            </a:ln>
            <a:effectLst/>
          </p:spPr>
        </p:cxnSp>
      </p:grpSp>
      <p:sp>
        <p:nvSpPr>
          <p:cNvPr id="4" name="スライド番号プレースホルダー 3"/>
          <p:cNvSpPr>
            <a:spLocks noGrp="1"/>
          </p:cNvSpPr>
          <p:nvPr>
            <p:ph type="sldNum" sz="quarter" idx="12"/>
          </p:nvPr>
        </p:nvSpPr>
        <p:spPr/>
        <p:txBody>
          <a:bodyPr/>
          <a:lstStyle/>
          <a:p>
            <a:fld id="{AF1D39D9-E74C-4D2A-927B-25B3068A2067}" type="slidenum">
              <a:rPr kumimoji="1" lang="ja-JP" altLang="en-US" smtClean="0"/>
              <a:t>34</a:t>
            </a:fld>
            <a:endParaRPr kumimoji="1" lang="ja-JP" altLang="en-US"/>
          </a:p>
        </p:txBody>
      </p:sp>
      <p:sp>
        <p:nvSpPr>
          <p:cNvPr id="51" name="タイトル 1"/>
          <p:cNvSpPr>
            <a:spLocks noGrp="1"/>
          </p:cNvSpPr>
          <p:nvPr/>
        </p:nvSpPr>
        <p:spPr>
          <a:xfrm>
            <a:off x="54777" y="124728"/>
            <a:ext cx="6674635" cy="417823"/>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２</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令和</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2</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年における自殺者増加の状況推移</a:t>
            </a:r>
          </a:p>
        </p:txBody>
      </p:sp>
      <p:sp>
        <p:nvSpPr>
          <p:cNvPr id="53" name="テキスト ボックス 52">
            <a:extLst>
              <a:ext uri="{FF2B5EF4-FFF2-40B4-BE49-F238E27FC236}">
                <a16:creationId xmlns:a16="http://schemas.microsoft.com/office/drawing/2014/main" id="{7894200C-274E-45ED-9505-6103A675E3D0}"/>
              </a:ext>
            </a:extLst>
          </p:cNvPr>
          <p:cNvSpPr txBox="1"/>
          <p:nvPr/>
        </p:nvSpPr>
        <p:spPr>
          <a:xfrm>
            <a:off x="7183946" y="6375042"/>
            <a:ext cx="4254217" cy="461665"/>
          </a:xfrm>
          <a:prstGeom prst="rect">
            <a:avLst/>
          </a:prstGeom>
          <a:noFill/>
          <a:ln>
            <a:noFill/>
          </a:ln>
        </p:spPr>
        <p:txBody>
          <a:bodyPr wrap="square" rtlCol="0">
            <a:spAutoFit/>
          </a:bodyPr>
          <a:lstStyle/>
          <a:p>
            <a:r>
              <a:rPr kumimoji="1" lang="ja-JP" altLang="en-US" sz="1200" dirty="0"/>
              <a:t>出典：自殺統計原票データの特別集計・発見日住</a:t>
            </a:r>
            <a:r>
              <a:rPr kumimoji="1" lang="ja-JP" altLang="en-US" sz="1200" dirty="0" smtClean="0"/>
              <a:t>居地</a:t>
            </a:r>
            <a:endParaRPr kumimoji="1" lang="en-US" altLang="ja-JP" sz="1200" dirty="0" smtClean="0"/>
          </a:p>
          <a:p>
            <a:r>
              <a:rPr kumimoji="1" lang="ja-JP" altLang="en-US" sz="1200" dirty="0" smtClean="0"/>
              <a:t>　　（</a:t>
            </a:r>
            <a:r>
              <a:rPr kumimoji="1" lang="ja-JP" altLang="en-US" sz="1200" dirty="0"/>
              <a:t>厚生労働省</a:t>
            </a:r>
            <a:r>
              <a:rPr kumimoji="1" lang="ja-JP" altLang="en-US" sz="1200" dirty="0" smtClean="0"/>
              <a:t>提供データから大阪府が作成）</a:t>
            </a:r>
            <a:endParaRPr kumimoji="1" lang="ja-JP" altLang="en-US" sz="1200" dirty="0"/>
          </a:p>
        </p:txBody>
      </p:sp>
      <p:sp>
        <p:nvSpPr>
          <p:cNvPr id="55" name="テキスト ボックス 54"/>
          <p:cNvSpPr txBox="1"/>
          <p:nvPr/>
        </p:nvSpPr>
        <p:spPr>
          <a:xfrm>
            <a:off x="239504" y="6474472"/>
            <a:ext cx="7776369" cy="338554"/>
          </a:xfrm>
          <a:prstGeom prst="rect">
            <a:avLst/>
          </a:prstGeom>
          <a:noFill/>
        </p:spPr>
        <p:txBody>
          <a:bodyPr wrap="square" rtlCol="0">
            <a:spAutoFit/>
          </a:bodyPr>
          <a:lstStyle/>
          <a:p>
            <a:r>
              <a:rPr kumimoji="1" lang="en-US" altLang="ja-JP" sz="800" dirty="0" smtClean="0"/>
              <a:t>※</a:t>
            </a:r>
            <a:r>
              <a:rPr kumimoji="1" lang="ja-JP" altLang="en-US" sz="800" dirty="0" smtClean="0"/>
              <a:t>平均値は、各値ごとに四捨五入しているため、有職者（男性及び女性）職業項目別（下グラフ）の各項目の増減値の合計と、</a:t>
            </a:r>
            <a:endParaRPr kumimoji="1" lang="en-US" altLang="ja-JP" sz="800" dirty="0" smtClean="0"/>
          </a:p>
          <a:p>
            <a:r>
              <a:rPr kumimoji="1" lang="ja-JP" altLang="en-US" sz="800" dirty="0" smtClean="0"/>
              <a:t>有職者職業項目別の値（上グラフ）は必ずしも一致しない。</a:t>
            </a:r>
            <a:endParaRPr kumimoji="1" lang="ja-JP" altLang="en-US" sz="800" dirty="0"/>
          </a:p>
        </p:txBody>
      </p:sp>
    </p:spTree>
    <p:extLst>
      <p:ext uri="{BB962C8B-B14F-4D97-AF65-F5344CB8AC3E}">
        <p14:creationId xmlns:p14="http://schemas.microsoft.com/office/powerpoint/2010/main" val="1945220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2608" y="608789"/>
            <a:ext cx="10515600" cy="1325563"/>
          </a:xfrm>
        </p:spPr>
        <p:txBody>
          <a:bodyPr>
            <a:normAutofit/>
          </a:bodyPr>
          <a:lstStyle/>
          <a:p>
            <a:r>
              <a:rPr kumimoji="1" lang="ja-JP" altLang="en-US" sz="4000" dirty="0"/>
              <a:t>無職者（学生・生徒等除く）の令和２年自殺者数と過去５年平均の増減比較</a:t>
            </a:r>
          </a:p>
        </p:txBody>
      </p:sp>
      <p:sp>
        <p:nvSpPr>
          <p:cNvPr id="3" name="コンテンツ プレースホルダー 2"/>
          <p:cNvSpPr>
            <a:spLocks noGrp="1"/>
          </p:cNvSpPr>
          <p:nvPr>
            <p:ph idx="1"/>
          </p:nvPr>
        </p:nvSpPr>
        <p:spPr>
          <a:xfrm>
            <a:off x="5893502" y="1730146"/>
            <a:ext cx="6263602" cy="2336992"/>
          </a:xfrm>
        </p:spPr>
        <p:txBody>
          <a:bodyPr anchor="ctr">
            <a:normAutofit/>
          </a:bodyPr>
          <a:lstStyle/>
          <a:p>
            <a:pPr marL="0" indent="0">
              <a:buNone/>
            </a:pPr>
            <a:r>
              <a:rPr lang="ja-JP" altLang="en-US" sz="1800" dirty="0"/>
              <a:t>〇男女ともに「年金・雇用保険等生活者」の増加が大きく、「健康問題」が主たる原因・動機。</a:t>
            </a:r>
            <a:endParaRPr kumimoji="1" lang="en-US" altLang="ja-JP" sz="1800" dirty="0"/>
          </a:p>
          <a:p>
            <a:pPr marL="0" indent="0">
              <a:buNone/>
            </a:pPr>
            <a:r>
              <a:rPr lang="ja-JP" altLang="en-US" sz="1800" dirty="0"/>
              <a:t>〇男性は「その他の無職者」も大きく増加しており、主たる原因・動機は「経済・生活問題」。</a:t>
            </a:r>
            <a:endParaRPr kumimoji="1" lang="en-US" altLang="ja-JP" sz="1800" dirty="0"/>
          </a:p>
          <a:p>
            <a:pPr marL="0" indent="0">
              <a:buNone/>
            </a:pPr>
            <a:r>
              <a:rPr kumimoji="1" lang="ja-JP" altLang="en-US" sz="1800" dirty="0"/>
              <a:t>〇「年金・雇用保険等生活者」「その他の無職者」ともに、女性に比べて男性は、「家庭問題」が多い。</a:t>
            </a:r>
            <a:endParaRPr kumimoji="1" lang="en-US" altLang="ja-JP" sz="1800" dirty="0"/>
          </a:p>
        </p:txBody>
      </p:sp>
      <p:grpSp>
        <p:nvGrpSpPr>
          <p:cNvPr id="49" name="グループ化 48"/>
          <p:cNvGrpSpPr/>
          <p:nvPr/>
        </p:nvGrpSpPr>
        <p:grpSpPr>
          <a:xfrm>
            <a:off x="122799" y="1857070"/>
            <a:ext cx="5759742" cy="2277593"/>
            <a:chOff x="0" y="0"/>
            <a:chExt cx="4584417" cy="2743200"/>
          </a:xfrm>
        </p:grpSpPr>
        <p:graphicFrame>
          <p:nvGraphicFramePr>
            <p:cNvPr id="50" name="グラフ 49"/>
            <p:cNvGraphicFramePr/>
            <p:nvPr/>
          </p:nvGraphicFramePr>
          <p:xfrm>
            <a:off x="0" y="0"/>
            <a:ext cx="4572000" cy="2743200"/>
          </p:xfrm>
          <a:graphic>
            <a:graphicData uri="http://schemas.openxmlformats.org/drawingml/2006/chart">
              <c:chart xmlns:c="http://schemas.openxmlformats.org/drawingml/2006/chart" xmlns:r="http://schemas.openxmlformats.org/officeDocument/2006/relationships" r:id="rId2"/>
            </a:graphicData>
          </a:graphic>
        </p:graphicFrame>
        <p:grpSp>
          <p:nvGrpSpPr>
            <p:cNvPr id="51" name="グループ化 50"/>
            <p:cNvGrpSpPr/>
            <p:nvPr/>
          </p:nvGrpSpPr>
          <p:grpSpPr>
            <a:xfrm>
              <a:off x="209550" y="319089"/>
              <a:ext cx="4111625" cy="294216"/>
              <a:chOff x="209550" y="319089"/>
              <a:chExt cx="4111625" cy="294216"/>
            </a:xfrm>
          </p:grpSpPr>
          <p:sp>
            <p:nvSpPr>
              <p:cNvPr id="53" name="テキスト ボックス 1"/>
              <p:cNvSpPr txBox="1"/>
              <p:nvPr/>
            </p:nvSpPr>
            <p:spPr>
              <a:xfrm>
                <a:off x="209550" y="358247"/>
                <a:ext cx="719666" cy="13758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主婦</a:t>
                </a:r>
                <a:r>
                  <a:rPr kumimoji="0" lang="en-US" altLang="ja-JP"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4" name="テキスト ボックス 1"/>
              <p:cNvSpPr txBox="1"/>
              <p:nvPr/>
            </p:nvSpPr>
            <p:spPr>
              <a:xfrm>
                <a:off x="833967" y="330731"/>
                <a:ext cx="810682" cy="186266"/>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失業者</a:t>
                </a:r>
                <a:r>
                  <a:rPr kumimoji="0" lang="en-US" altLang="ja-JP"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5" name="テキスト ボックス 1"/>
              <p:cNvSpPr txBox="1"/>
              <p:nvPr/>
            </p:nvSpPr>
            <p:spPr>
              <a:xfrm>
                <a:off x="1551518" y="373064"/>
                <a:ext cx="810682" cy="186266"/>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利子・配当家賃等生活者</a:t>
                </a:r>
                <a:r>
                  <a:rPr kumimoji="0" lang="en-US" altLang="ja-JP"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6" name="テキスト ボックス 1"/>
              <p:cNvSpPr txBox="1"/>
              <p:nvPr/>
            </p:nvSpPr>
            <p:spPr>
              <a:xfrm>
                <a:off x="2347383" y="366713"/>
                <a:ext cx="719667" cy="21907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年金・雇用保険等生活者</a:t>
                </a:r>
                <a:r>
                  <a:rPr kumimoji="0" lang="en-US" altLang="ja-JP"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7" name="テキスト ボックス 1"/>
              <p:cNvSpPr txBox="1"/>
              <p:nvPr/>
            </p:nvSpPr>
            <p:spPr>
              <a:xfrm>
                <a:off x="2970741" y="319089"/>
                <a:ext cx="810682" cy="186266"/>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浮浪者</a:t>
                </a:r>
                <a:r>
                  <a:rPr kumimoji="0" lang="en-US" altLang="ja-JP"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8" name="テキスト ボックス 1"/>
              <p:cNvSpPr txBox="1"/>
              <p:nvPr/>
            </p:nvSpPr>
            <p:spPr>
              <a:xfrm>
                <a:off x="3728508" y="344488"/>
                <a:ext cx="592667" cy="268817"/>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その他の無職者</a:t>
                </a:r>
                <a:r>
                  <a:rPr kumimoji="0" lang="en-US" altLang="ja-JP"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grpSp>
        <p:cxnSp>
          <p:nvCxnSpPr>
            <p:cNvPr id="52" name="直線コネクタ 51"/>
            <p:cNvCxnSpPr>
              <a:cxnSpLocks/>
            </p:cNvCxnSpPr>
            <p:nvPr/>
          </p:nvCxnSpPr>
          <p:spPr>
            <a:xfrm>
              <a:off x="221967" y="1886398"/>
              <a:ext cx="4362450" cy="0"/>
            </a:xfrm>
            <a:prstGeom prst="line">
              <a:avLst/>
            </a:prstGeom>
            <a:noFill/>
            <a:ln w="25400" cap="flat" cmpd="sng" algn="ctr">
              <a:solidFill>
                <a:sysClr val="windowText" lastClr="000000"/>
              </a:solidFill>
              <a:prstDash val="solid"/>
              <a:miter lim="800000"/>
            </a:ln>
            <a:effectLst/>
          </p:spPr>
        </p:cxnSp>
      </p:grpSp>
      <p:grpSp>
        <p:nvGrpSpPr>
          <p:cNvPr id="59" name="グループ化 58"/>
          <p:cNvGrpSpPr/>
          <p:nvPr/>
        </p:nvGrpSpPr>
        <p:grpSpPr>
          <a:xfrm>
            <a:off x="137573" y="4067138"/>
            <a:ext cx="5735568" cy="2307904"/>
            <a:chOff x="0" y="0"/>
            <a:chExt cx="4572000" cy="2743200"/>
          </a:xfrm>
        </p:grpSpPr>
        <p:graphicFrame>
          <p:nvGraphicFramePr>
            <p:cNvPr id="60" name="グラフ 59"/>
            <p:cNvGraphicFramePr/>
            <p:nvPr/>
          </p:nvGraphicFramePr>
          <p:xfrm>
            <a:off x="0" y="0"/>
            <a:ext cx="45720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61" name="グループ化 60"/>
            <p:cNvGrpSpPr/>
            <p:nvPr/>
          </p:nvGrpSpPr>
          <p:grpSpPr>
            <a:xfrm>
              <a:off x="257175" y="314319"/>
              <a:ext cx="4111625" cy="294216"/>
              <a:chOff x="257175" y="314319"/>
              <a:chExt cx="4111625" cy="294216"/>
            </a:xfrm>
          </p:grpSpPr>
          <p:sp>
            <p:nvSpPr>
              <p:cNvPr id="63" name="テキスト ボックス 1"/>
              <p:cNvSpPr txBox="1"/>
              <p:nvPr/>
            </p:nvSpPr>
            <p:spPr>
              <a:xfrm>
                <a:off x="257175" y="353477"/>
                <a:ext cx="719666" cy="13758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主婦</a:t>
                </a:r>
                <a:r>
                  <a:rPr kumimoji="0" lang="en-US" altLang="ja-JP"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4" name="テキスト ボックス 1"/>
              <p:cNvSpPr txBox="1"/>
              <p:nvPr/>
            </p:nvSpPr>
            <p:spPr>
              <a:xfrm>
                <a:off x="881592" y="325961"/>
                <a:ext cx="810682" cy="186266"/>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失業者</a:t>
                </a:r>
                <a:r>
                  <a:rPr kumimoji="0" lang="en-US" altLang="ja-JP"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5" name="テキスト ボックス 1"/>
              <p:cNvSpPr txBox="1"/>
              <p:nvPr/>
            </p:nvSpPr>
            <p:spPr>
              <a:xfrm>
                <a:off x="1599143" y="368294"/>
                <a:ext cx="810682" cy="186266"/>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利子・配当家賃等生活者</a:t>
                </a:r>
                <a:r>
                  <a:rPr kumimoji="0" lang="en-US" altLang="ja-JP"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6" name="テキスト ボックス 1"/>
              <p:cNvSpPr txBox="1"/>
              <p:nvPr/>
            </p:nvSpPr>
            <p:spPr>
              <a:xfrm>
                <a:off x="2395008" y="361943"/>
                <a:ext cx="719667" cy="21907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年金・雇用保険等生活者</a:t>
                </a:r>
                <a:r>
                  <a:rPr kumimoji="0" lang="en-US" altLang="ja-JP"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7" name="テキスト ボックス 1"/>
              <p:cNvSpPr txBox="1"/>
              <p:nvPr/>
            </p:nvSpPr>
            <p:spPr>
              <a:xfrm>
                <a:off x="3018366" y="314319"/>
                <a:ext cx="810682" cy="186266"/>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浮浪者</a:t>
                </a:r>
                <a:r>
                  <a:rPr kumimoji="0" lang="en-US" altLang="ja-JP"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7" name="テキスト ボックス 1"/>
              <p:cNvSpPr txBox="1"/>
              <p:nvPr/>
            </p:nvSpPr>
            <p:spPr>
              <a:xfrm>
                <a:off x="3776133" y="339718"/>
                <a:ext cx="592667" cy="268817"/>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その他の無職者</a:t>
                </a:r>
                <a:r>
                  <a:rPr kumimoji="0" lang="en-US" altLang="ja-JP"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grpSp>
        <p:cxnSp>
          <p:nvCxnSpPr>
            <p:cNvPr id="62" name="直線コネクタ 61"/>
            <p:cNvCxnSpPr>
              <a:cxnSpLocks/>
            </p:cNvCxnSpPr>
            <p:nvPr/>
          </p:nvCxnSpPr>
          <p:spPr>
            <a:xfrm>
              <a:off x="198086" y="1771644"/>
              <a:ext cx="4069099" cy="1"/>
            </a:xfrm>
            <a:prstGeom prst="line">
              <a:avLst/>
            </a:prstGeom>
            <a:noFill/>
            <a:ln w="25400" cap="flat" cmpd="sng" algn="ctr">
              <a:solidFill>
                <a:sysClr val="windowText" lastClr="000000"/>
              </a:solidFill>
              <a:prstDash val="solid"/>
              <a:miter lim="800000"/>
            </a:ln>
            <a:effectLst/>
          </p:spPr>
        </p:cxnSp>
      </p:grpSp>
      <p:grpSp>
        <p:nvGrpSpPr>
          <p:cNvPr id="88" name="グループ化 87"/>
          <p:cNvGrpSpPr/>
          <p:nvPr/>
        </p:nvGrpSpPr>
        <p:grpSpPr>
          <a:xfrm>
            <a:off x="6047064" y="4057854"/>
            <a:ext cx="6113893" cy="2317188"/>
            <a:chOff x="0" y="0"/>
            <a:chExt cx="4641913" cy="2743200"/>
          </a:xfrm>
        </p:grpSpPr>
        <p:graphicFrame>
          <p:nvGraphicFramePr>
            <p:cNvPr id="89" name="グラフ 88"/>
            <p:cNvGraphicFramePr/>
            <p:nvPr/>
          </p:nvGraphicFramePr>
          <p:xfrm>
            <a:off x="0" y="0"/>
            <a:ext cx="45720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90" name="グループ化 89"/>
            <p:cNvGrpSpPr/>
            <p:nvPr/>
          </p:nvGrpSpPr>
          <p:grpSpPr>
            <a:xfrm>
              <a:off x="209550" y="295269"/>
              <a:ext cx="4111625" cy="294216"/>
              <a:chOff x="209550" y="295269"/>
              <a:chExt cx="4111625" cy="294216"/>
            </a:xfrm>
          </p:grpSpPr>
          <p:sp>
            <p:nvSpPr>
              <p:cNvPr id="92" name="テキスト ボックス 1"/>
              <p:cNvSpPr txBox="1"/>
              <p:nvPr/>
            </p:nvSpPr>
            <p:spPr>
              <a:xfrm>
                <a:off x="209550" y="334427"/>
                <a:ext cx="719666" cy="13758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主婦</a:t>
                </a:r>
                <a:r>
                  <a:rPr kumimoji="0" lang="en-US" altLang="ja-JP"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3" name="テキスト ボックス 1"/>
              <p:cNvSpPr txBox="1"/>
              <p:nvPr/>
            </p:nvSpPr>
            <p:spPr>
              <a:xfrm>
                <a:off x="833967" y="306911"/>
                <a:ext cx="810682" cy="186266"/>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失業者</a:t>
                </a:r>
                <a:r>
                  <a:rPr kumimoji="0" lang="en-US" altLang="ja-JP"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4" name="テキスト ボックス 1"/>
              <p:cNvSpPr txBox="1"/>
              <p:nvPr/>
            </p:nvSpPr>
            <p:spPr>
              <a:xfrm>
                <a:off x="1551518" y="349244"/>
                <a:ext cx="810682" cy="186266"/>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利子・配当家賃等生活者</a:t>
                </a:r>
                <a:r>
                  <a:rPr kumimoji="0" lang="en-US" altLang="ja-JP"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5" name="テキスト ボックス 1"/>
              <p:cNvSpPr txBox="1"/>
              <p:nvPr/>
            </p:nvSpPr>
            <p:spPr>
              <a:xfrm>
                <a:off x="2347383" y="342893"/>
                <a:ext cx="719667" cy="21907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年金・雇用保険等生活者</a:t>
                </a:r>
                <a:r>
                  <a:rPr kumimoji="0" lang="en-US" altLang="ja-JP"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2" name="テキスト ボックス 1"/>
              <p:cNvSpPr txBox="1"/>
              <p:nvPr/>
            </p:nvSpPr>
            <p:spPr>
              <a:xfrm>
                <a:off x="2970741" y="295269"/>
                <a:ext cx="810682" cy="186266"/>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浮浪者</a:t>
                </a:r>
                <a:r>
                  <a:rPr kumimoji="0" lang="en-US" altLang="ja-JP"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3" name="テキスト ボックス 1"/>
              <p:cNvSpPr txBox="1"/>
              <p:nvPr/>
            </p:nvSpPr>
            <p:spPr>
              <a:xfrm>
                <a:off x="3728508" y="320668"/>
                <a:ext cx="592667" cy="268817"/>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その他の無職者</a:t>
                </a:r>
                <a:r>
                  <a:rPr kumimoji="0" lang="en-US" altLang="ja-JP"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grpSp>
        <p:cxnSp>
          <p:nvCxnSpPr>
            <p:cNvPr id="91" name="直線コネクタ 90"/>
            <p:cNvCxnSpPr>
              <a:cxnSpLocks/>
            </p:cNvCxnSpPr>
            <p:nvPr/>
          </p:nvCxnSpPr>
          <p:spPr>
            <a:xfrm>
              <a:off x="236102" y="1775536"/>
              <a:ext cx="4405811" cy="0"/>
            </a:xfrm>
            <a:prstGeom prst="line">
              <a:avLst/>
            </a:prstGeom>
            <a:noFill/>
            <a:ln w="12700" cap="flat" cmpd="sng" algn="ctr">
              <a:solidFill>
                <a:sysClr val="windowText" lastClr="000000"/>
              </a:solidFill>
              <a:prstDash val="solid"/>
              <a:miter lim="800000"/>
            </a:ln>
            <a:effectLst/>
          </p:spPr>
        </p:cxnSp>
      </p:grpSp>
      <p:sp>
        <p:nvSpPr>
          <p:cNvPr id="4" name="スライド番号プレースホルダー 3"/>
          <p:cNvSpPr>
            <a:spLocks noGrp="1"/>
          </p:cNvSpPr>
          <p:nvPr>
            <p:ph type="sldNum" sz="quarter" idx="12"/>
          </p:nvPr>
        </p:nvSpPr>
        <p:spPr/>
        <p:txBody>
          <a:bodyPr/>
          <a:lstStyle/>
          <a:p>
            <a:fld id="{AF1D39D9-E74C-4D2A-927B-25B3068A2067}" type="slidenum">
              <a:rPr kumimoji="1" lang="ja-JP" altLang="en-US" smtClean="0"/>
              <a:t>35</a:t>
            </a:fld>
            <a:endParaRPr kumimoji="1" lang="ja-JP" altLang="en-US"/>
          </a:p>
        </p:txBody>
      </p:sp>
      <p:sp>
        <p:nvSpPr>
          <p:cNvPr id="36" name="タイトル 1"/>
          <p:cNvSpPr>
            <a:spLocks noGrp="1"/>
          </p:cNvSpPr>
          <p:nvPr/>
        </p:nvSpPr>
        <p:spPr>
          <a:xfrm>
            <a:off x="54777" y="124728"/>
            <a:ext cx="6674635" cy="417823"/>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２</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令和</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2</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年における自殺者増加の状況推移</a:t>
            </a:r>
          </a:p>
        </p:txBody>
      </p:sp>
      <p:sp>
        <p:nvSpPr>
          <p:cNvPr id="38" name="テキスト ボックス 37">
            <a:extLst>
              <a:ext uri="{FF2B5EF4-FFF2-40B4-BE49-F238E27FC236}">
                <a16:creationId xmlns:a16="http://schemas.microsoft.com/office/drawing/2014/main" id="{7894200C-274E-45ED-9505-6103A675E3D0}"/>
              </a:ext>
            </a:extLst>
          </p:cNvPr>
          <p:cNvSpPr txBox="1"/>
          <p:nvPr/>
        </p:nvSpPr>
        <p:spPr>
          <a:xfrm>
            <a:off x="7145488" y="6375042"/>
            <a:ext cx="4254217" cy="461665"/>
          </a:xfrm>
          <a:prstGeom prst="rect">
            <a:avLst/>
          </a:prstGeom>
          <a:noFill/>
          <a:ln>
            <a:noFill/>
          </a:ln>
        </p:spPr>
        <p:txBody>
          <a:bodyPr wrap="square" rtlCol="0">
            <a:spAutoFit/>
          </a:bodyPr>
          <a:lstStyle/>
          <a:p>
            <a:r>
              <a:rPr kumimoji="1" lang="ja-JP" altLang="en-US" sz="1200" dirty="0"/>
              <a:t>出典：自殺統計原票データの特別集計・発見日住</a:t>
            </a:r>
            <a:r>
              <a:rPr kumimoji="1" lang="ja-JP" altLang="en-US" sz="1200" dirty="0" smtClean="0"/>
              <a:t>居地</a:t>
            </a:r>
            <a:endParaRPr kumimoji="1" lang="en-US" altLang="ja-JP" sz="1200" dirty="0" smtClean="0"/>
          </a:p>
          <a:p>
            <a:r>
              <a:rPr kumimoji="1" lang="ja-JP" altLang="en-US" sz="1200" dirty="0" smtClean="0"/>
              <a:t>　　（</a:t>
            </a:r>
            <a:r>
              <a:rPr kumimoji="1" lang="ja-JP" altLang="en-US" sz="1200" dirty="0"/>
              <a:t>厚生労働省</a:t>
            </a:r>
            <a:r>
              <a:rPr kumimoji="1" lang="ja-JP" altLang="en-US" sz="1200" dirty="0" smtClean="0"/>
              <a:t>提供データから大阪府が作成）</a:t>
            </a:r>
            <a:endParaRPr kumimoji="1" lang="ja-JP" altLang="en-US" sz="1200" dirty="0"/>
          </a:p>
        </p:txBody>
      </p:sp>
      <p:sp>
        <p:nvSpPr>
          <p:cNvPr id="40" name="テキスト ボックス 39"/>
          <p:cNvSpPr txBox="1"/>
          <p:nvPr/>
        </p:nvSpPr>
        <p:spPr>
          <a:xfrm>
            <a:off x="198057" y="6413946"/>
            <a:ext cx="7776369" cy="338554"/>
          </a:xfrm>
          <a:prstGeom prst="rect">
            <a:avLst/>
          </a:prstGeom>
          <a:noFill/>
        </p:spPr>
        <p:txBody>
          <a:bodyPr wrap="square" rtlCol="0">
            <a:spAutoFit/>
          </a:bodyPr>
          <a:lstStyle/>
          <a:p>
            <a:r>
              <a:rPr kumimoji="1" lang="en-US" altLang="ja-JP" sz="800" dirty="0" smtClean="0"/>
              <a:t>※</a:t>
            </a:r>
            <a:r>
              <a:rPr kumimoji="1" lang="ja-JP" altLang="en-US" sz="800" dirty="0" smtClean="0"/>
              <a:t>平均値は、各値ごとに四捨五入しているため、無職者（男性及び女性）項目別（下グラフ）の各項目の増減値の合計と、</a:t>
            </a:r>
            <a:endParaRPr kumimoji="1" lang="en-US" altLang="ja-JP" sz="800" dirty="0" smtClean="0"/>
          </a:p>
          <a:p>
            <a:r>
              <a:rPr kumimoji="1" lang="ja-JP" altLang="en-US" sz="800" dirty="0" smtClean="0"/>
              <a:t>無職者項目別の値（上グラフ）は必ずしも一致しない。</a:t>
            </a:r>
            <a:endParaRPr kumimoji="1" lang="ja-JP" altLang="en-US" sz="800" dirty="0"/>
          </a:p>
        </p:txBody>
      </p:sp>
    </p:spTree>
    <p:extLst>
      <p:ext uri="{BB962C8B-B14F-4D97-AF65-F5344CB8AC3E}">
        <p14:creationId xmlns:p14="http://schemas.microsoft.com/office/powerpoint/2010/main" val="3586223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8673" y="578903"/>
            <a:ext cx="10515600" cy="1325563"/>
          </a:xfrm>
        </p:spPr>
        <p:txBody>
          <a:bodyPr>
            <a:normAutofit/>
          </a:bodyPr>
          <a:lstStyle/>
          <a:p>
            <a:r>
              <a:rPr kumimoji="1" lang="ja-JP" altLang="en-US" sz="4000" dirty="0"/>
              <a:t>学生・生徒等の令和２年自殺者数と過去５年平均の増減比較</a:t>
            </a:r>
          </a:p>
        </p:txBody>
      </p:sp>
      <p:sp>
        <p:nvSpPr>
          <p:cNvPr id="3" name="コンテンツ プレースホルダー 2"/>
          <p:cNvSpPr>
            <a:spLocks noGrp="1"/>
          </p:cNvSpPr>
          <p:nvPr>
            <p:ph idx="1"/>
          </p:nvPr>
        </p:nvSpPr>
        <p:spPr>
          <a:xfrm>
            <a:off x="5680452" y="1730146"/>
            <a:ext cx="6476652" cy="2336992"/>
          </a:xfrm>
        </p:spPr>
        <p:txBody>
          <a:bodyPr anchor="ctr">
            <a:normAutofit/>
          </a:bodyPr>
          <a:lstStyle/>
          <a:p>
            <a:pPr marL="0" indent="0">
              <a:buNone/>
            </a:pPr>
            <a:r>
              <a:rPr lang="ja-JP" altLang="en-US" sz="1800" dirty="0"/>
              <a:t>〇男女ともに「高校生」の増加が大きく、男性では「健康問題」、女性では「学校問題」が主たる原因・動機。</a:t>
            </a:r>
            <a:endParaRPr kumimoji="1" lang="en-US" altLang="ja-JP" sz="1800" dirty="0"/>
          </a:p>
          <a:p>
            <a:pPr marL="0" indent="0">
              <a:buNone/>
            </a:pPr>
            <a:r>
              <a:rPr lang="ja-JP" altLang="en-US" sz="1800" dirty="0"/>
              <a:t>〇男性は「大学生」「専修学校生等」でも増加しており、主たる原因・動機は前者が「家庭問題」、後者が「健康問題」。</a:t>
            </a:r>
            <a:endParaRPr kumimoji="1" lang="en-US" altLang="ja-JP" sz="1800" dirty="0"/>
          </a:p>
          <a:p>
            <a:pPr marL="0" indent="0">
              <a:buNone/>
            </a:pPr>
            <a:r>
              <a:rPr kumimoji="1" lang="ja-JP" altLang="en-US" sz="1800" dirty="0"/>
              <a:t>〇女性は「高校生」以外でも増加しており、「大学生」「専修学校生等」の主たる原因・動機は「健康問題」。</a:t>
            </a:r>
            <a:endParaRPr kumimoji="1" lang="en-US" altLang="ja-JP" sz="1800" dirty="0"/>
          </a:p>
        </p:txBody>
      </p:sp>
      <p:grpSp>
        <p:nvGrpSpPr>
          <p:cNvPr id="34" name="グループ化 33"/>
          <p:cNvGrpSpPr/>
          <p:nvPr/>
        </p:nvGrpSpPr>
        <p:grpSpPr>
          <a:xfrm>
            <a:off x="122830" y="1870718"/>
            <a:ext cx="5663821" cy="2196420"/>
            <a:chOff x="0" y="0"/>
            <a:chExt cx="4572000" cy="2743200"/>
          </a:xfrm>
        </p:grpSpPr>
        <p:graphicFrame>
          <p:nvGraphicFramePr>
            <p:cNvPr id="35" name="グラフ 34"/>
            <p:cNvGraphicFramePr/>
            <p:nvPr/>
          </p:nvGraphicFramePr>
          <p:xfrm>
            <a:off x="0" y="0"/>
            <a:ext cx="4572000" cy="2743200"/>
          </p:xfrm>
          <a:graphic>
            <a:graphicData uri="http://schemas.openxmlformats.org/drawingml/2006/chart">
              <c:chart xmlns:c="http://schemas.openxmlformats.org/drawingml/2006/chart" xmlns:r="http://schemas.openxmlformats.org/officeDocument/2006/relationships" r:id="rId2"/>
            </a:graphicData>
          </a:graphic>
        </p:graphicFrame>
        <p:grpSp>
          <p:nvGrpSpPr>
            <p:cNvPr id="36" name="グループ化 35"/>
            <p:cNvGrpSpPr/>
            <p:nvPr/>
          </p:nvGrpSpPr>
          <p:grpSpPr>
            <a:xfrm>
              <a:off x="447675" y="400045"/>
              <a:ext cx="3905249" cy="180974"/>
              <a:chOff x="447675" y="400045"/>
              <a:chExt cx="3905249" cy="180974"/>
            </a:xfrm>
          </p:grpSpPr>
          <p:sp>
            <p:nvSpPr>
              <p:cNvPr id="38" name="テキスト ボックス 1"/>
              <p:cNvSpPr txBox="1"/>
              <p:nvPr/>
            </p:nvSpPr>
            <p:spPr>
              <a:xfrm>
                <a:off x="447675" y="408510"/>
                <a:ext cx="719666" cy="13758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中学生</a:t>
                </a: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9" name="テキスト ボックス 1"/>
              <p:cNvSpPr txBox="1"/>
              <p:nvPr/>
            </p:nvSpPr>
            <p:spPr>
              <a:xfrm>
                <a:off x="1485900" y="408510"/>
                <a:ext cx="719666" cy="13758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高校生</a:t>
                </a: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0" name="テキスト ボックス 1"/>
              <p:cNvSpPr txBox="1"/>
              <p:nvPr/>
            </p:nvSpPr>
            <p:spPr>
              <a:xfrm>
                <a:off x="2466975" y="408510"/>
                <a:ext cx="719666" cy="13758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大学生</a:t>
                </a: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1" name="テキスト ボックス 1"/>
              <p:cNvSpPr txBox="1"/>
              <p:nvPr/>
            </p:nvSpPr>
            <p:spPr>
              <a:xfrm>
                <a:off x="3448049" y="400045"/>
                <a:ext cx="904875" cy="180974"/>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専修学校生等</a:t>
                </a: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grpSp>
        <p:cxnSp>
          <p:nvCxnSpPr>
            <p:cNvPr id="37" name="直線コネクタ 36"/>
            <p:cNvCxnSpPr/>
            <p:nvPr/>
          </p:nvCxnSpPr>
          <p:spPr>
            <a:xfrm>
              <a:off x="542925" y="1775653"/>
              <a:ext cx="3790950" cy="0"/>
            </a:xfrm>
            <a:prstGeom prst="line">
              <a:avLst/>
            </a:prstGeom>
            <a:noFill/>
            <a:ln w="25400" cap="flat" cmpd="sng" algn="ctr">
              <a:solidFill>
                <a:sysClr val="windowText" lastClr="000000"/>
              </a:solidFill>
              <a:prstDash val="solid"/>
              <a:miter lim="800000"/>
            </a:ln>
            <a:effectLst/>
          </p:spPr>
        </p:cxnSp>
      </p:grpSp>
      <p:grpSp>
        <p:nvGrpSpPr>
          <p:cNvPr id="42" name="グループ化 41"/>
          <p:cNvGrpSpPr/>
          <p:nvPr/>
        </p:nvGrpSpPr>
        <p:grpSpPr>
          <a:xfrm>
            <a:off x="123334" y="4114800"/>
            <a:ext cx="5663317" cy="2245057"/>
            <a:chOff x="0" y="0"/>
            <a:chExt cx="4572000" cy="2743200"/>
          </a:xfrm>
        </p:grpSpPr>
        <p:graphicFrame>
          <p:nvGraphicFramePr>
            <p:cNvPr id="43" name="グラフ 42"/>
            <p:cNvGraphicFramePr/>
            <p:nvPr/>
          </p:nvGraphicFramePr>
          <p:xfrm>
            <a:off x="0" y="0"/>
            <a:ext cx="45720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44" name="グループ化 43"/>
            <p:cNvGrpSpPr/>
            <p:nvPr/>
          </p:nvGrpSpPr>
          <p:grpSpPr>
            <a:xfrm>
              <a:off x="438150" y="380994"/>
              <a:ext cx="3905249" cy="180974"/>
              <a:chOff x="438150" y="380994"/>
              <a:chExt cx="3905249" cy="180974"/>
            </a:xfrm>
          </p:grpSpPr>
          <p:sp>
            <p:nvSpPr>
              <p:cNvPr id="46" name="テキスト ボックス 1"/>
              <p:cNvSpPr txBox="1"/>
              <p:nvPr/>
            </p:nvSpPr>
            <p:spPr>
              <a:xfrm>
                <a:off x="438150" y="389459"/>
                <a:ext cx="719666" cy="13758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中学生</a:t>
                </a: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7" name="テキスト ボックス 1"/>
              <p:cNvSpPr txBox="1"/>
              <p:nvPr/>
            </p:nvSpPr>
            <p:spPr>
              <a:xfrm>
                <a:off x="1476375" y="389459"/>
                <a:ext cx="719666" cy="13758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高校生</a:t>
                </a: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8" name="テキスト ボックス 1"/>
              <p:cNvSpPr txBox="1"/>
              <p:nvPr/>
            </p:nvSpPr>
            <p:spPr>
              <a:xfrm>
                <a:off x="2457450" y="389459"/>
                <a:ext cx="719666" cy="13758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大学生</a:t>
                </a: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8" name="テキスト ボックス 1"/>
              <p:cNvSpPr txBox="1"/>
              <p:nvPr/>
            </p:nvSpPr>
            <p:spPr>
              <a:xfrm>
                <a:off x="3438524" y="380994"/>
                <a:ext cx="904875" cy="180974"/>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専修学校生等</a:t>
                </a: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grpSp>
        <p:cxnSp>
          <p:nvCxnSpPr>
            <p:cNvPr id="45" name="直線コネクタ 44"/>
            <p:cNvCxnSpPr/>
            <p:nvPr/>
          </p:nvCxnSpPr>
          <p:spPr>
            <a:xfrm>
              <a:off x="428625" y="1583518"/>
              <a:ext cx="3790950" cy="0"/>
            </a:xfrm>
            <a:prstGeom prst="line">
              <a:avLst/>
            </a:prstGeom>
            <a:noFill/>
            <a:ln w="25400" cap="flat" cmpd="sng" algn="ctr">
              <a:solidFill>
                <a:sysClr val="windowText" lastClr="000000"/>
              </a:solidFill>
              <a:prstDash val="solid"/>
              <a:miter lim="800000"/>
            </a:ln>
            <a:effectLst/>
          </p:spPr>
        </p:cxnSp>
      </p:grpSp>
      <p:grpSp>
        <p:nvGrpSpPr>
          <p:cNvPr id="69" name="グループ化 68"/>
          <p:cNvGrpSpPr/>
          <p:nvPr/>
        </p:nvGrpSpPr>
        <p:grpSpPr>
          <a:xfrm>
            <a:off x="5892839" y="3992075"/>
            <a:ext cx="6155930" cy="2367782"/>
            <a:chOff x="0" y="0"/>
            <a:chExt cx="4572000" cy="2743200"/>
          </a:xfrm>
        </p:grpSpPr>
        <p:graphicFrame>
          <p:nvGraphicFramePr>
            <p:cNvPr id="70" name="グラフ 69"/>
            <p:cNvGraphicFramePr/>
            <p:nvPr/>
          </p:nvGraphicFramePr>
          <p:xfrm>
            <a:off x="0" y="0"/>
            <a:ext cx="4572000" cy="2743200"/>
          </p:xfrm>
          <a:graphic>
            <a:graphicData uri="http://schemas.openxmlformats.org/drawingml/2006/chart">
              <c:chart xmlns:c="http://schemas.openxmlformats.org/drawingml/2006/chart" xmlns:r="http://schemas.openxmlformats.org/officeDocument/2006/relationships" r:id="rId4"/>
            </a:graphicData>
          </a:graphic>
        </p:graphicFrame>
        <p:cxnSp>
          <p:nvCxnSpPr>
            <p:cNvPr id="71" name="直線コネクタ 70"/>
            <p:cNvCxnSpPr/>
            <p:nvPr/>
          </p:nvCxnSpPr>
          <p:spPr>
            <a:xfrm>
              <a:off x="533400" y="2035295"/>
              <a:ext cx="3790950" cy="0"/>
            </a:xfrm>
            <a:prstGeom prst="line">
              <a:avLst/>
            </a:prstGeom>
            <a:noFill/>
            <a:ln w="25400" cap="flat" cmpd="sng" algn="ctr">
              <a:solidFill>
                <a:sysClr val="windowText" lastClr="000000"/>
              </a:solidFill>
              <a:prstDash val="solid"/>
              <a:miter lim="800000"/>
            </a:ln>
            <a:effectLst/>
          </p:spPr>
        </p:cxnSp>
        <p:grpSp>
          <p:nvGrpSpPr>
            <p:cNvPr id="72" name="グループ化 71"/>
            <p:cNvGrpSpPr/>
            <p:nvPr/>
          </p:nvGrpSpPr>
          <p:grpSpPr>
            <a:xfrm>
              <a:off x="428625" y="428619"/>
              <a:ext cx="3905249" cy="180974"/>
              <a:chOff x="428625" y="428619"/>
              <a:chExt cx="3905249" cy="180974"/>
            </a:xfrm>
          </p:grpSpPr>
          <p:sp>
            <p:nvSpPr>
              <p:cNvPr id="73" name="テキスト ボックス 1"/>
              <p:cNvSpPr txBox="1"/>
              <p:nvPr/>
            </p:nvSpPr>
            <p:spPr>
              <a:xfrm>
                <a:off x="428625" y="437084"/>
                <a:ext cx="719666" cy="13758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中学生</a:t>
                </a: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4" name="テキスト ボックス 1"/>
              <p:cNvSpPr txBox="1"/>
              <p:nvPr/>
            </p:nvSpPr>
            <p:spPr>
              <a:xfrm>
                <a:off x="1466850" y="437084"/>
                <a:ext cx="719666" cy="13758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高校生</a:t>
                </a: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5" name="テキスト ボックス 1"/>
              <p:cNvSpPr txBox="1"/>
              <p:nvPr/>
            </p:nvSpPr>
            <p:spPr>
              <a:xfrm>
                <a:off x="2447925" y="437084"/>
                <a:ext cx="719666" cy="13758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大学生</a:t>
                </a: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6" name="テキスト ボックス 1"/>
              <p:cNvSpPr txBox="1"/>
              <p:nvPr/>
            </p:nvSpPr>
            <p:spPr>
              <a:xfrm>
                <a:off x="3428999" y="428619"/>
                <a:ext cx="904875" cy="180974"/>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専修学校生等</a:t>
                </a:r>
                <a:r>
                  <a:rPr kumimoji="0" lang="en-US" altLang="ja-JP"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7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grpSp>
      </p:grpSp>
      <p:sp>
        <p:nvSpPr>
          <p:cNvPr id="4" name="スライド番号プレースホルダー 3"/>
          <p:cNvSpPr>
            <a:spLocks noGrp="1"/>
          </p:cNvSpPr>
          <p:nvPr>
            <p:ph type="sldNum" sz="quarter" idx="12"/>
          </p:nvPr>
        </p:nvSpPr>
        <p:spPr/>
        <p:txBody>
          <a:bodyPr/>
          <a:lstStyle/>
          <a:p>
            <a:fld id="{AF1D39D9-E74C-4D2A-927B-25B3068A2067}" type="slidenum">
              <a:rPr kumimoji="1" lang="ja-JP" altLang="en-US" smtClean="0"/>
              <a:t>36</a:t>
            </a:fld>
            <a:endParaRPr kumimoji="1" lang="ja-JP" altLang="en-US"/>
          </a:p>
        </p:txBody>
      </p:sp>
      <p:sp>
        <p:nvSpPr>
          <p:cNvPr id="30" name="タイトル 1"/>
          <p:cNvSpPr>
            <a:spLocks noGrp="1"/>
          </p:cNvSpPr>
          <p:nvPr/>
        </p:nvSpPr>
        <p:spPr>
          <a:xfrm>
            <a:off x="54777" y="124728"/>
            <a:ext cx="6674635" cy="417823"/>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２</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令和</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2</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年における自殺者増加の状況推移</a:t>
            </a:r>
          </a:p>
        </p:txBody>
      </p:sp>
      <p:sp>
        <p:nvSpPr>
          <p:cNvPr id="32" name="テキスト ボックス 31">
            <a:extLst>
              <a:ext uri="{FF2B5EF4-FFF2-40B4-BE49-F238E27FC236}">
                <a16:creationId xmlns:a16="http://schemas.microsoft.com/office/drawing/2014/main" id="{7894200C-274E-45ED-9505-6103A675E3D0}"/>
              </a:ext>
            </a:extLst>
          </p:cNvPr>
          <p:cNvSpPr txBox="1"/>
          <p:nvPr/>
        </p:nvSpPr>
        <p:spPr>
          <a:xfrm>
            <a:off x="7099583" y="6365855"/>
            <a:ext cx="4254217" cy="461665"/>
          </a:xfrm>
          <a:prstGeom prst="rect">
            <a:avLst/>
          </a:prstGeom>
          <a:noFill/>
          <a:ln>
            <a:noFill/>
          </a:ln>
        </p:spPr>
        <p:txBody>
          <a:bodyPr wrap="square" rtlCol="0">
            <a:spAutoFit/>
          </a:bodyPr>
          <a:lstStyle/>
          <a:p>
            <a:r>
              <a:rPr kumimoji="1" lang="ja-JP" altLang="en-US" sz="1200" dirty="0"/>
              <a:t>出典：自殺統計原票データの特別集計・発見日住</a:t>
            </a:r>
            <a:r>
              <a:rPr kumimoji="1" lang="ja-JP" altLang="en-US" sz="1200" dirty="0" smtClean="0"/>
              <a:t>居地</a:t>
            </a:r>
            <a:endParaRPr kumimoji="1" lang="en-US" altLang="ja-JP" sz="1200" dirty="0" smtClean="0"/>
          </a:p>
          <a:p>
            <a:r>
              <a:rPr kumimoji="1" lang="ja-JP" altLang="en-US" sz="1200" dirty="0" smtClean="0"/>
              <a:t>　　（</a:t>
            </a:r>
            <a:r>
              <a:rPr kumimoji="1" lang="ja-JP" altLang="en-US" sz="1200" dirty="0"/>
              <a:t>厚生労働省</a:t>
            </a:r>
            <a:r>
              <a:rPr kumimoji="1" lang="ja-JP" altLang="en-US" sz="1200" dirty="0" smtClean="0"/>
              <a:t>提供データから大阪府が作成）</a:t>
            </a:r>
            <a:endParaRPr kumimoji="1" lang="ja-JP" altLang="en-US" sz="1200" dirty="0"/>
          </a:p>
        </p:txBody>
      </p:sp>
      <p:sp>
        <p:nvSpPr>
          <p:cNvPr id="49" name="テキスト ボックス 48"/>
          <p:cNvSpPr txBox="1"/>
          <p:nvPr/>
        </p:nvSpPr>
        <p:spPr>
          <a:xfrm>
            <a:off x="230859" y="6453617"/>
            <a:ext cx="7776369" cy="338554"/>
          </a:xfrm>
          <a:prstGeom prst="rect">
            <a:avLst/>
          </a:prstGeom>
          <a:noFill/>
        </p:spPr>
        <p:txBody>
          <a:bodyPr wrap="square" rtlCol="0">
            <a:spAutoFit/>
          </a:bodyPr>
          <a:lstStyle/>
          <a:p>
            <a:r>
              <a:rPr kumimoji="1" lang="en-US" altLang="ja-JP" sz="800" dirty="0" smtClean="0"/>
              <a:t>※</a:t>
            </a:r>
            <a:r>
              <a:rPr kumimoji="1" lang="ja-JP" altLang="en-US" sz="800" dirty="0" smtClean="0"/>
              <a:t>平均値は、各値ごとに四捨五入しているため、学生・生徒等（男性及び女性）項目別（下グラフ）の各項目の増減値の合計と、</a:t>
            </a:r>
            <a:endParaRPr kumimoji="1" lang="en-US" altLang="ja-JP" sz="800" dirty="0" smtClean="0"/>
          </a:p>
          <a:p>
            <a:r>
              <a:rPr kumimoji="1" lang="ja-JP" altLang="en-US" sz="800" dirty="0" smtClean="0"/>
              <a:t>学生・生徒等項目別の値（上グラフ）は必ずしも一致しない。</a:t>
            </a:r>
            <a:endParaRPr kumimoji="1" lang="ja-JP" altLang="en-US" sz="800" dirty="0"/>
          </a:p>
        </p:txBody>
      </p:sp>
    </p:spTree>
    <p:extLst>
      <p:ext uri="{BB962C8B-B14F-4D97-AF65-F5344CB8AC3E}">
        <p14:creationId xmlns:p14="http://schemas.microsoft.com/office/powerpoint/2010/main" val="2151596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F1D39D9-E74C-4D2A-927B-25B3068A2067}" type="slidenum">
              <a:rPr kumimoji="1" lang="ja-JP" altLang="en-US" smtClean="0"/>
              <a:t>37</a:t>
            </a:fld>
            <a:endParaRPr kumimoji="1" lang="ja-JP" altLang="en-US" dirty="0"/>
          </a:p>
        </p:txBody>
      </p:sp>
      <p:sp>
        <p:nvSpPr>
          <p:cNvPr id="5" name="タイトル 1"/>
          <p:cNvSpPr>
            <a:spLocks noGrp="1"/>
          </p:cNvSpPr>
          <p:nvPr/>
        </p:nvSpPr>
        <p:spPr>
          <a:xfrm>
            <a:off x="54777" y="124728"/>
            <a:ext cx="2936779" cy="417823"/>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３</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既遂者の背景</a:t>
            </a:r>
          </a:p>
        </p:txBody>
      </p:sp>
      <p:graphicFrame>
        <p:nvGraphicFramePr>
          <p:cNvPr id="6" name="表 5"/>
          <p:cNvGraphicFramePr>
            <a:graphicFrameLocks noGrp="1"/>
          </p:cNvGraphicFramePr>
          <p:nvPr>
            <p:extLst/>
          </p:nvPr>
        </p:nvGraphicFramePr>
        <p:xfrm>
          <a:off x="54775" y="2034798"/>
          <a:ext cx="12082445" cy="3411580"/>
        </p:xfrm>
        <a:graphic>
          <a:graphicData uri="http://schemas.openxmlformats.org/drawingml/2006/table">
            <a:tbl>
              <a:tblPr firstRow="1" bandRow="1">
                <a:tableStyleId>{5C22544A-7EE6-4342-B048-85BDC9FD1C3A}</a:tableStyleId>
              </a:tblPr>
              <a:tblGrid>
                <a:gridCol w="876197">
                  <a:extLst>
                    <a:ext uri="{9D8B030D-6E8A-4147-A177-3AD203B41FA5}">
                      <a16:colId xmlns:a16="http://schemas.microsoft.com/office/drawing/2014/main" val="1126400563"/>
                    </a:ext>
                  </a:extLst>
                </a:gridCol>
                <a:gridCol w="1086195">
                  <a:extLst>
                    <a:ext uri="{9D8B030D-6E8A-4147-A177-3AD203B41FA5}">
                      <a16:colId xmlns:a16="http://schemas.microsoft.com/office/drawing/2014/main" val="2976220137"/>
                    </a:ext>
                  </a:extLst>
                </a:gridCol>
                <a:gridCol w="1223781">
                  <a:extLst>
                    <a:ext uri="{9D8B030D-6E8A-4147-A177-3AD203B41FA5}">
                      <a16:colId xmlns:a16="http://schemas.microsoft.com/office/drawing/2014/main" val="3772554604"/>
                    </a:ext>
                  </a:extLst>
                </a:gridCol>
                <a:gridCol w="8896272">
                  <a:extLst>
                    <a:ext uri="{9D8B030D-6E8A-4147-A177-3AD203B41FA5}">
                      <a16:colId xmlns:a16="http://schemas.microsoft.com/office/drawing/2014/main" val="717369265"/>
                    </a:ext>
                  </a:extLst>
                </a:gridCol>
              </a:tblGrid>
              <a:tr h="294223">
                <a:tc>
                  <a:txBody>
                    <a:bodyPr/>
                    <a:lstStyle/>
                    <a:p>
                      <a:pPr algn="ctr"/>
                      <a:r>
                        <a:rPr kumimoji="1" lang="ja-JP" altLang="en-US" sz="1400" b="1" dirty="0">
                          <a:solidFill>
                            <a:schemeClr val="bg1"/>
                          </a:solidFill>
                        </a:rPr>
                        <a:t>性別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400" b="1" dirty="0">
                          <a:solidFill>
                            <a:schemeClr val="bg1"/>
                          </a:solidFill>
                        </a:rPr>
                        <a:t>年代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400" b="1" dirty="0">
                          <a:solidFill>
                            <a:schemeClr val="bg1"/>
                          </a:solidFill>
                        </a:rPr>
                        <a:t>職業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400" b="1" dirty="0">
                          <a:solidFill>
                            <a:schemeClr val="bg1"/>
                          </a:solidFill>
                        </a:rPr>
                        <a:t>背景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111394567"/>
                  </a:ext>
                </a:extLst>
              </a:tr>
              <a:tr h="317063">
                <a:tc>
                  <a:txBody>
                    <a:bodyPr/>
                    <a:lstStyle/>
                    <a:p>
                      <a:r>
                        <a:rPr kumimoji="1" lang="ja-JP" altLang="en-US" sz="1400" b="0" dirty="0">
                          <a:solidFill>
                            <a:schemeClr val="tx1"/>
                          </a:solidFill>
                        </a:rPr>
                        <a:t>男性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1400" b="0" dirty="0" err="1">
                          <a:solidFill>
                            <a:schemeClr val="tx1"/>
                          </a:solidFill>
                        </a:rPr>
                        <a:t>ー</a:t>
                      </a:r>
                      <a:endParaRPr kumimoji="1" lang="ja-JP" alt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rPr>
                        <a:t>自営業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1400" b="0" dirty="0">
                          <a:solidFill>
                            <a:schemeClr val="tx1"/>
                          </a:solidFill>
                        </a:rPr>
                        <a:t>経営難＋</a:t>
                      </a:r>
                      <a:r>
                        <a:rPr kumimoji="1" lang="en-US" altLang="ja-JP" sz="1400" b="0" dirty="0">
                          <a:solidFill>
                            <a:schemeClr val="tx1"/>
                          </a:solidFill>
                        </a:rPr>
                        <a:t>『</a:t>
                      </a:r>
                      <a:r>
                        <a:rPr kumimoji="1" lang="ja-JP" altLang="en-US" sz="1400" b="0" dirty="0">
                          <a:solidFill>
                            <a:schemeClr val="tx1"/>
                          </a:solidFill>
                        </a:rPr>
                        <a:t>死にたい</a:t>
                      </a:r>
                      <a:r>
                        <a:rPr kumimoji="1" lang="en-US" altLang="ja-JP" sz="1400" b="0" dirty="0">
                          <a:solidFill>
                            <a:schemeClr val="tx1"/>
                          </a:solidFill>
                        </a:rPr>
                        <a:t>』</a:t>
                      </a:r>
                      <a:r>
                        <a:rPr kumimoji="1" lang="ja-JP" altLang="en-US" sz="1400" b="0" dirty="0">
                          <a:solidFill>
                            <a:schemeClr val="tx1"/>
                          </a:solidFill>
                        </a:rPr>
                        <a:t>発言＋計画的既遂行動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261305419"/>
                  </a:ext>
                </a:extLst>
              </a:tr>
              <a:tr h="369179">
                <a:tc>
                  <a:txBody>
                    <a:bodyPr/>
                    <a:lstStyle/>
                    <a:p>
                      <a:r>
                        <a:rPr kumimoji="1" lang="ja-JP" altLang="en-US" sz="1400" dirty="0"/>
                        <a:t>男性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err="1"/>
                        <a:t>ー</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無職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経済問題＋夫婦問題＋習慣飲酒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573292927"/>
                  </a:ext>
                </a:extLst>
              </a:tr>
              <a:tr h="317063">
                <a:tc>
                  <a:txBody>
                    <a:bodyPr/>
                    <a:lstStyle/>
                    <a:p>
                      <a:r>
                        <a:rPr kumimoji="1" lang="ja-JP" altLang="en-US" sz="1400" dirty="0"/>
                        <a:t>男性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err="1"/>
                        <a:t>ー</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err="1"/>
                        <a:t>ー</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夫婦問題＋対人関係希薄＋直前に飲酒＋突発的既遂行動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700803434"/>
                  </a:ext>
                </a:extLst>
              </a:tr>
              <a:tr h="317063">
                <a:tc>
                  <a:txBody>
                    <a:bodyPr/>
                    <a:lstStyle/>
                    <a:p>
                      <a:r>
                        <a:rPr kumimoji="1" lang="ja-JP" altLang="en-US" sz="1400" dirty="0"/>
                        <a:t>男性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t>30</a:t>
                      </a:r>
                      <a:r>
                        <a:rPr kumimoji="1" lang="ja-JP" altLang="en-US" sz="1400" dirty="0"/>
                        <a:t>～</a:t>
                      </a:r>
                      <a:r>
                        <a:rPr kumimoji="1" lang="en-US" altLang="ja-JP" sz="1400" dirty="0"/>
                        <a:t>40</a:t>
                      </a:r>
                      <a:r>
                        <a:rPr kumimoji="1" lang="ja-JP" altLang="en-US" sz="1400" dirty="0"/>
                        <a:t>代</a:t>
                      </a:r>
                      <a:endParaRPr kumimoji="1" lang="en-US" altLang="ja-JP"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t>アルコール（習慣・直前）＋男女問題、夫婦問題、仕事関係、犯罪行為 ±精神疾患</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240261362"/>
                  </a:ext>
                </a:extLst>
              </a:tr>
              <a:tr h="317063">
                <a:tc>
                  <a:txBody>
                    <a:bodyPr/>
                    <a:lstStyle/>
                    <a:p>
                      <a:r>
                        <a:rPr kumimoji="1" lang="ja-JP" altLang="en-US" sz="1400" dirty="0"/>
                        <a:t>男性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t>30</a:t>
                      </a:r>
                      <a:r>
                        <a:rPr kumimoji="1" lang="ja-JP" altLang="en-US" sz="1400" dirty="0"/>
                        <a:t>～</a:t>
                      </a:r>
                      <a:r>
                        <a:rPr kumimoji="1" lang="en-US" altLang="ja-JP" sz="1400" dirty="0"/>
                        <a:t>40</a:t>
                      </a:r>
                      <a:r>
                        <a:rPr kumimoji="1" lang="ja-JP" altLang="en-US" sz="1400" dirty="0"/>
                        <a:t>代</a:t>
                      </a:r>
                      <a:endParaRPr kumimoji="1" lang="en-US" altLang="ja-JP"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無職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経済問題＋習慣飲酒＋対人トラブルなし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690883531"/>
                  </a:ext>
                </a:extLst>
              </a:tr>
              <a:tr h="500179">
                <a:tc>
                  <a:txBody>
                    <a:bodyPr/>
                    <a:lstStyle/>
                    <a:p>
                      <a:r>
                        <a:rPr kumimoji="1" lang="ja-JP" altLang="en-US" sz="1400" dirty="0"/>
                        <a:t>男性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t>30</a:t>
                      </a:r>
                      <a:r>
                        <a:rPr kumimoji="1" lang="ja-JP" altLang="en-US" sz="1400" dirty="0"/>
                        <a:t>～</a:t>
                      </a:r>
                      <a:r>
                        <a:rPr kumimoji="1" lang="en-US" altLang="ja-JP" sz="1400" dirty="0"/>
                        <a:t>40</a:t>
                      </a:r>
                      <a:r>
                        <a:rPr kumimoji="1" lang="ja-JP" altLang="en-US" sz="1400" dirty="0"/>
                        <a:t>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無職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t>精神的不安定（抑うつ傾向、ひきこもり、対人関係希薄、職場の人間関係、精神面による退職）＋</a:t>
                      </a:r>
                      <a:r>
                        <a:rPr lang="en-US" altLang="ja-JP" sz="1400" dirty="0"/>
                        <a:t>『</a:t>
                      </a:r>
                      <a:r>
                        <a:rPr lang="ja-JP" altLang="en-US" sz="1400" dirty="0"/>
                        <a:t>死にたい</a:t>
                      </a:r>
                      <a:r>
                        <a:rPr lang="en-US" altLang="ja-JP" sz="1400" dirty="0"/>
                        <a:t>』</a:t>
                      </a:r>
                      <a:r>
                        <a:rPr lang="ja-JP" altLang="en-US" sz="1400" dirty="0"/>
                        <a:t>発言</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714493233"/>
                  </a:ext>
                </a:extLst>
              </a:tr>
              <a:tr h="317063">
                <a:tc>
                  <a:txBody>
                    <a:bodyPr/>
                    <a:lstStyle/>
                    <a:p>
                      <a:r>
                        <a:rPr kumimoji="1" lang="ja-JP" altLang="en-US" sz="1400" dirty="0"/>
                        <a:t>男性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t>30</a:t>
                      </a:r>
                      <a:r>
                        <a:rPr kumimoji="1" lang="ja-JP" altLang="en-US" sz="1400" dirty="0"/>
                        <a:t>～</a:t>
                      </a:r>
                      <a:r>
                        <a:rPr kumimoji="1" lang="en-US" altLang="ja-JP" sz="1400" dirty="0"/>
                        <a:t>40</a:t>
                      </a:r>
                      <a:r>
                        <a:rPr kumimoji="1" lang="ja-JP" altLang="en-US" sz="1400" dirty="0"/>
                        <a:t>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無職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生活孤立（腐敗発見）・ひきこもり→動機不明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916694066"/>
                  </a:ext>
                </a:extLst>
              </a:tr>
              <a:tr h="317063">
                <a:tc>
                  <a:txBody>
                    <a:bodyPr/>
                    <a:lstStyle/>
                    <a:p>
                      <a:r>
                        <a:rPr kumimoji="1" lang="ja-JP" altLang="en-US" sz="1400" dirty="0"/>
                        <a:t>男性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t>30</a:t>
                      </a:r>
                      <a:r>
                        <a:rPr kumimoji="1" lang="ja-JP" altLang="en-US" sz="1400" dirty="0"/>
                        <a:t>～</a:t>
                      </a:r>
                      <a:r>
                        <a:rPr kumimoji="1" lang="en-US" altLang="ja-JP" sz="1400" dirty="0"/>
                        <a:t>40</a:t>
                      </a:r>
                      <a:r>
                        <a:rPr kumimoji="1" lang="ja-JP" altLang="en-US" sz="1400" dirty="0"/>
                        <a:t>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被雇用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仕事上の悩み＋夫婦問題（</a:t>
                      </a:r>
                      <a:r>
                        <a:rPr kumimoji="1" lang="en-US" altLang="ja-JP" sz="1400" dirty="0"/>
                        <a:t>DV</a:t>
                      </a:r>
                      <a:r>
                        <a:rPr kumimoji="1" lang="ja-JP" altLang="en-US" sz="1400" dirty="0"/>
                        <a:t>加害） ＋アルコール（習慣・直前）＋</a:t>
                      </a:r>
                      <a:r>
                        <a:rPr kumimoji="1" lang="en-US" altLang="ja-JP" sz="1400" dirty="0"/>
                        <a:t>『</a:t>
                      </a:r>
                      <a:r>
                        <a:rPr kumimoji="1" lang="ja-JP" altLang="en-US" sz="1400" dirty="0"/>
                        <a:t>死にたい</a:t>
                      </a:r>
                      <a:r>
                        <a:rPr kumimoji="1" lang="en-US" altLang="ja-JP" sz="1400" dirty="0"/>
                        <a:t>』</a:t>
                      </a:r>
                      <a:r>
                        <a:rPr kumimoji="1" lang="ja-JP" altLang="en-US" sz="1400" dirty="0"/>
                        <a:t>発言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327690768"/>
                  </a:ext>
                </a:extLst>
              </a:tr>
              <a:tr h="317063">
                <a:tc>
                  <a:txBody>
                    <a:bodyPr/>
                    <a:lstStyle/>
                    <a:p>
                      <a:r>
                        <a:rPr kumimoji="1" lang="ja-JP" altLang="en-US" sz="1400" dirty="0"/>
                        <a:t>男性</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t>30</a:t>
                      </a:r>
                      <a:r>
                        <a:rPr kumimoji="1" lang="ja-JP" altLang="en-US" sz="1400" dirty="0"/>
                        <a:t>～</a:t>
                      </a:r>
                      <a:r>
                        <a:rPr kumimoji="1" lang="en-US" altLang="ja-JP" sz="1400" dirty="0"/>
                        <a:t>65</a:t>
                      </a:r>
                      <a:r>
                        <a:rPr kumimoji="1" lang="ja-JP" altLang="en-US" sz="1400" dirty="0"/>
                        <a:t>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自営業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業績悪化＋コロナの影響</a:t>
                      </a:r>
                      <a:r>
                        <a:rPr kumimoji="1" lang="en-US" altLang="ja-JP" sz="1400" dirty="0"/>
                        <a:t>※</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8341894"/>
                  </a:ext>
                </a:extLst>
              </a:tr>
            </a:tbl>
          </a:graphicData>
        </a:graphic>
      </p:graphicFrame>
      <p:sp>
        <p:nvSpPr>
          <p:cNvPr id="7" name="コンテンツ プレースホルダー 2"/>
          <p:cNvSpPr txBox="1">
            <a:spLocks/>
          </p:cNvSpPr>
          <p:nvPr/>
        </p:nvSpPr>
        <p:spPr>
          <a:xfrm>
            <a:off x="-149207" y="1643001"/>
            <a:ext cx="11616265" cy="45989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800" dirty="0"/>
              <a:t>【</a:t>
            </a:r>
            <a:r>
              <a:rPr lang="ja-JP" altLang="en-US" sz="1800" dirty="0"/>
              <a:t>大阪府監察医事務所個別事例（</a:t>
            </a:r>
            <a:r>
              <a:rPr lang="en-US" altLang="ja-JP" sz="1800" dirty="0"/>
              <a:t>2020</a:t>
            </a:r>
            <a:r>
              <a:rPr lang="ja-JP" altLang="en-US" sz="1800" dirty="0"/>
              <a:t>年～</a:t>
            </a:r>
            <a:r>
              <a:rPr lang="en-US" altLang="ja-JP" sz="1800" dirty="0"/>
              <a:t>2021</a:t>
            </a:r>
            <a:r>
              <a:rPr lang="ja-JP" altLang="en-US" sz="1800" dirty="0"/>
              <a:t>年）から推定された既遂者の主なプロフィール</a:t>
            </a:r>
            <a:r>
              <a:rPr lang="en-US" altLang="ja-JP" sz="1800" dirty="0"/>
              <a:t>】</a:t>
            </a:r>
          </a:p>
        </p:txBody>
      </p:sp>
      <p:sp>
        <p:nvSpPr>
          <p:cNvPr id="9" name="コンテンツ プレースホルダー 2"/>
          <p:cNvSpPr txBox="1">
            <a:spLocks/>
          </p:cNvSpPr>
          <p:nvPr/>
        </p:nvSpPr>
        <p:spPr>
          <a:xfrm>
            <a:off x="54775" y="701720"/>
            <a:ext cx="12082446" cy="871395"/>
          </a:xfrm>
          <a:prstGeom prst="rect">
            <a:avLst/>
          </a:prstGeom>
          <a:ln>
            <a:solidFill>
              <a:schemeClr val="tx1"/>
            </a:solidFill>
            <a:prstDash val="sysDot"/>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600" dirty="0"/>
              <a:t>〇大阪府監察医事務所では、届け出の</a:t>
            </a:r>
            <a:r>
              <a:rPr lang="ja-JP" altLang="en-US" sz="1600" dirty="0" smtClean="0"/>
              <a:t>あった異状死の</a:t>
            </a:r>
            <a:r>
              <a:rPr lang="ja-JP" altLang="en-US" sz="1600" dirty="0"/>
              <a:t>うち、警察判断により事件性の否定された事例を検案（大阪市内発生事例）</a:t>
            </a:r>
            <a:endParaRPr lang="en-US" altLang="ja-JP" sz="1700" dirty="0"/>
          </a:p>
          <a:p>
            <a:pPr marL="0" indent="0">
              <a:buNone/>
            </a:pPr>
            <a:r>
              <a:rPr lang="ja-JP" altLang="en-US" sz="1600" dirty="0"/>
              <a:t>〇</a:t>
            </a:r>
            <a:r>
              <a:rPr lang="en-US" altLang="ja-JP" sz="1600" dirty="0"/>
              <a:t>2019</a:t>
            </a:r>
            <a:r>
              <a:rPr lang="ja-JP" altLang="en-US" sz="1600" dirty="0"/>
              <a:t>年～</a:t>
            </a:r>
            <a:r>
              <a:rPr lang="en-US" altLang="ja-JP" sz="1600" dirty="0"/>
              <a:t>2021</a:t>
            </a:r>
            <a:r>
              <a:rPr lang="ja-JP" altLang="en-US" sz="1600" dirty="0"/>
              <a:t>年の死亡者のうち、大阪府監察医事務所で「自殺」と判断された死亡者の個別の事例（検案要請書や検案より得られたデータ）を分析し、事例に含まれて</a:t>
            </a:r>
            <a:r>
              <a:rPr lang="ja-JP" altLang="en-US" sz="1600" dirty="0" smtClean="0"/>
              <a:t>いるそれぞれの因子に関連性が見られたものから既遂者の主なプロフィールを推定。</a:t>
            </a:r>
            <a:endParaRPr lang="en-US" altLang="ja-JP" sz="1800" dirty="0"/>
          </a:p>
        </p:txBody>
      </p:sp>
      <p:sp>
        <p:nvSpPr>
          <p:cNvPr id="10" name="コンテンツ プレースホルダー 2">
            <a:extLst>
              <a:ext uri="{FF2B5EF4-FFF2-40B4-BE49-F238E27FC236}">
                <a16:creationId xmlns:a16="http://schemas.microsoft.com/office/drawing/2014/main" id="{9D0FAFA7-1367-4CE0-A778-59AA89B64DC9}"/>
              </a:ext>
            </a:extLst>
          </p:cNvPr>
          <p:cNvSpPr txBox="1">
            <a:spLocks/>
          </p:cNvSpPr>
          <p:nvPr/>
        </p:nvSpPr>
        <p:spPr>
          <a:xfrm>
            <a:off x="67215" y="5627667"/>
            <a:ext cx="11616265" cy="45989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200" dirty="0"/>
              <a:t>※</a:t>
            </a:r>
            <a:r>
              <a:rPr lang="ja-JP" altLang="en-US" sz="1200" dirty="0"/>
              <a:t>コロナの影響とされている因子：借金、負債、失業、就職困難、業績悪化、収入減、外出自粛など</a:t>
            </a:r>
            <a:endParaRPr lang="en-US" altLang="ja-JP" sz="1200" dirty="0"/>
          </a:p>
        </p:txBody>
      </p:sp>
      <p:sp>
        <p:nvSpPr>
          <p:cNvPr id="13" name="コンテンツ プレースホルダー 2">
            <a:extLst>
              <a:ext uri="{FF2B5EF4-FFF2-40B4-BE49-F238E27FC236}">
                <a16:creationId xmlns:a16="http://schemas.microsoft.com/office/drawing/2014/main" id="{A0E405A2-555D-4BFC-B5EC-6119152AAA92}"/>
              </a:ext>
            </a:extLst>
          </p:cNvPr>
          <p:cNvSpPr txBox="1">
            <a:spLocks/>
          </p:cNvSpPr>
          <p:nvPr/>
        </p:nvSpPr>
        <p:spPr>
          <a:xfrm>
            <a:off x="-3" y="5406177"/>
            <a:ext cx="12137223" cy="41931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dirty="0"/>
              <a:t>●男性全体の特徴：コロナ、失職、職業転々、習慣飲酒、夫婦問題、引きこもり、職場の人間関係、</a:t>
            </a:r>
            <a:r>
              <a:rPr lang="en-US" altLang="ja-JP" sz="1400" dirty="0"/>
              <a:t>DV</a:t>
            </a:r>
            <a:r>
              <a:rPr lang="ja-JP" altLang="en-US" sz="1400" dirty="0"/>
              <a:t>加害　⇒「仕事関係＋夫婦問題」</a:t>
            </a:r>
            <a:endParaRPr lang="en-US" altLang="ja-JP" sz="1400" dirty="0"/>
          </a:p>
        </p:txBody>
      </p:sp>
    </p:spTree>
    <p:extLst>
      <p:ext uri="{BB962C8B-B14F-4D97-AF65-F5344CB8AC3E}">
        <p14:creationId xmlns:p14="http://schemas.microsoft.com/office/powerpoint/2010/main" val="13043540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F1D39D9-E74C-4D2A-927B-25B3068A2067}" type="slidenum">
              <a:rPr kumimoji="1" lang="ja-JP" altLang="en-US" smtClean="0"/>
              <a:t>38</a:t>
            </a:fld>
            <a:endParaRPr kumimoji="1" lang="ja-JP" altLang="en-US" dirty="0"/>
          </a:p>
        </p:txBody>
      </p:sp>
      <p:sp>
        <p:nvSpPr>
          <p:cNvPr id="5" name="タイトル 1"/>
          <p:cNvSpPr>
            <a:spLocks noGrp="1"/>
          </p:cNvSpPr>
          <p:nvPr/>
        </p:nvSpPr>
        <p:spPr>
          <a:xfrm>
            <a:off x="54777" y="124728"/>
            <a:ext cx="2835179" cy="417823"/>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３</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既遂者の背景</a:t>
            </a:r>
          </a:p>
        </p:txBody>
      </p:sp>
      <p:graphicFrame>
        <p:nvGraphicFramePr>
          <p:cNvPr id="6" name="表 5"/>
          <p:cNvGraphicFramePr>
            <a:graphicFrameLocks noGrp="1"/>
          </p:cNvGraphicFramePr>
          <p:nvPr>
            <p:extLst>
              <p:ext uri="{D42A27DB-BD31-4B8C-83A1-F6EECF244321}">
                <p14:modId xmlns:p14="http://schemas.microsoft.com/office/powerpoint/2010/main" val="1039290137"/>
              </p:ext>
            </p:extLst>
          </p:nvPr>
        </p:nvGraphicFramePr>
        <p:xfrm>
          <a:off x="54777" y="1533922"/>
          <a:ext cx="11979181" cy="3082264"/>
        </p:xfrm>
        <a:graphic>
          <a:graphicData uri="http://schemas.openxmlformats.org/drawingml/2006/table">
            <a:tbl>
              <a:tblPr firstRow="1" bandRow="1">
                <a:tableStyleId>{5C22544A-7EE6-4342-B048-85BDC9FD1C3A}</a:tableStyleId>
              </a:tblPr>
              <a:tblGrid>
                <a:gridCol w="988947">
                  <a:extLst>
                    <a:ext uri="{9D8B030D-6E8A-4147-A177-3AD203B41FA5}">
                      <a16:colId xmlns:a16="http://schemas.microsoft.com/office/drawing/2014/main" val="1126400563"/>
                    </a:ext>
                  </a:extLst>
                </a:gridCol>
                <a:gridCol w="1412777">
                  <a:extLst>
                    <a:ext uri="{9D8B030D-6E8A-4147-A177-3AD203B41FA5}">
                      <a16:colId xmlns:a16="http://schemas.microsoft.com/office/drawing/2014/main" val="2976220137"/>
                    </a:ext>
                  </a:extLst>
                </a:gridCol>
                <a:gridCol w="1707107">
                  <a:extLst>
                    <a:ext uri="{9D8B030D-6E8A-4147-A177-3AD203B41FA5}">
                      <a16:colId xmlns:a16="http://schemas.microsoft.com/office/drawing/2014/main" val="3772554604"/>
                    </a:ext>
                  </a:extLst>
                </a:gridCol>
                <a:gridCol w="7870350">
                  <a:extLst>
                    <a:ext uri="{9D8B030D-6E8A-4147-A177-3AD203B41FA5}">
                      <a16:colId xmlns:a16="http://schemas.microsoft.com/office/drawing/2014/main" val="717369265"/>
                    </a:ext>
                  </a:extLst>
                </a:gridCol>
              </a:tblGrid>
              <a:tr h="393735">
                <a:tc>
                  <a:txBody>
                    <a:bodyPr/>
                    <a:lstStyle/>
                    <a:p>
                      <a:pPr algn="ctr"/>
                      <a:r>
                        <a:rPr kumimoji="1" lang="ja-JP" altLang="en-US" sz="1600" b="1" dirty="0">
                          <a:solidFill>
                            <a:schemeClr val="bg1"/>
                          </a:solidFill>
                        </a:rPr>
                        <a:t>性別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600" b="1" dirty="0">
                          <a:solidFill>
                            <a:schemeClr val="bg1"/>
                          </a:solidFill>
                        </a:rPr>
                        <a:t>年代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600" b="1" dirty="0">
                          <a:solidFill>
                            <a:schemeClr val="bg1"/>
                          </a:solidFill>
                        </a:rPr>
                        <a:t>職業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600" b="1" dirty="0">
                          <a:solidFill>
                            <a:schemeClr val="bg1"/>
                          </a:solidFill>
                        </a:rPr>
                        <a:t>背景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111394567"/>
                  </a:ext>
                </a:extLst>
              </a:tr>
              <a:tr h="331711">
                <a:tc>
                  <a:txBody>
                    <a:bodyPr/>
                    <a:lstStyle/>
                    <a:p>
                      <a:r>
                        <a:rPr kumimoji="1" lang="ja-JP" altLang="en-US" sz="1600" dirty="0"/>
                        <a:t>女性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学生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親子問題＋未遂歴＋突発的既遂行動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468000548"/>
                  </a:ext>
                </a:extLst>
              </a:tr>
              <a:tr h="331711">
                <a:tc>
                  <a:txBody>
                    <a:bodyPr/>
                    <a:lstStyle/>
                    <a:p>
                      <a:r>
                        <a:rPr kumimoji="1" lang="ja-JP" altLang="en-US" sz="1600" dirty="0"/>
                        <a:t>女性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非正規雇用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経済問題＋コロナの影響</a:t>
                      </a:r>
                      <a:r>
                        <a:rPr kumimoji="1" lang="en-US" altLang="ja-JP" sz="1100" dirty="0"/>
                        <a:t>※</a:t>
                      </a:r>
                      <a:r>
                        <a:rPr kumimoji="1" lang="ja-JP" altLang="en-US" sz="1600" dirty="0"/>
                        <a:t>＋</a:t>
                      </a:r>
                      <a:r>
                        <a:rPr kumimoji="1" lang="en-US" altLang="ja-JP" sz="1600" dirty="0"/>
                        <a:t>『</a:t>
                      </a:r>
                      <a:r>
                        <a:rPr kumimoji="1" lang="ja-JP" altLang="en-US" sz="1600" dirty="0"/>
                        <a:t>死にたい</a:t>
                      </a:r>
                      <a:r>
                        <a:rPr kumimoji="1" lang="en-US" altLang="ja-JP" sz="1600" dirty="0"/>
                        <a:t>』</a:t>
                      </a:r>
                      <a:r>
                        <a:rPr kumimoji="1" lang="ja-JP" altLang="en-US" sz="1600" dirty="0"/>
                        <a:t>発言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930898020"/>
                  </a:ext>
                </a:extLst>
              </a:tr>
              <a:tr h="331711">
                <a:tc>
                  <a:txBody>
                    <a:bodyPr/>
                    <a:lstStyle/>
                    <a:p>
                      <a:r>
                        <a:rPr kumimoji="1" lang="ja-JP" altLang="en-US" sz="1600" dirty="0"/>
                        <a:t>女性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t>20</a:t>
                      </a:r>
                      <a:r>
                        <a:rPr kumimoji="1" lang="ja-JP" altLang="en-US" sz="1600" dirty="0"/>
                        <a:t>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親子問題＋気分障害＋未遂歴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262858862"/>
                  </a:ext>
                </a:extLst>
              </a:tr>
              <a:tr h="331711">
                <a:tc>
                  <a:txBody>
                    <a:bodyPr/>
                    <a:lstStyle/>
                    <a:p>
                      <a:r>
                        <a:rPr kumimoji="1" lang="ja-JP" altLang="en-US" sz="1600" dirty="0"/>
                        <a:t>女性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t>20</a:t>
                      </a:r>
                      <a:r>
                        <a:rPr kumimoji="1" lang="ja-JP" altLang="en-US" sz="1600" dirty="0"/>
                        <a:t>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精神科受診あり＋気分障害</a:t>
                      </a:r>
                      <a:r>
                        <a:rPr kumimoji="1" lang="en-US" altLang="ja-JP" sz="1600" dirty="0"/>
                        <a:t>±</a:t>
                      </a:r>
                      <a:r>
                        <a:rPr kumimoji="1" lang="ja-JP" altLang="en-US" sz="1600" dirty="0" smtClean="0"/>
                        <a:t>未遂歴</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845839461"/>
                  </a:ext>
                </a:extLst>
              </a:tr>
              <a:tr h="3888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女性</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20</a:t>
                      </a:r>
                      <a:r>
                        <a:rPr kumimoji="1" lang="ja-JP" altLang="en-US" sz="1600" dirty="0" smtClean="0"/>
                        <a:t>代</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有職</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男女問題＋未遂歴</a:t>
                      </a:r>
                      <a:r>
                        <a:rPr kumimoji="1" lang="en-US" altLang="ja-JP" sz="1600" dirty="0" smtClean="0"/>
                        <a:t>±</a:t>
                      </a:r>
                      <a:r>
                        <a:rPr kumimoji="1" lang="ja-JP" altLang="en-US" sz="1600" dirty="0" smtClean="0"/>
                        <a:t>アルコール問題（精神疾患は軽度）</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689510702"/>
                  </a:ext>
                </a:extLst>
              </a:tr>
              <a:tr h="3888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女性</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20</a:t>
                      </a:r>
                      <a:r>
                        <a:rPr kumimoji="1" lang="ja-JP" altLang="en-US" sz="1600" dirty="0" smtClean="0"/>
                        <a:t>代</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サービス業・風俗関係</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親子問題＋未遂歴＋重篤な精神疾患</a:t>
                      </a:r>
                      <a:r>
                        <a:rPr kumimoji="1" lang="en-US" altLang="ja-JP" sz="1600" dirty="0" smtClean="0"/>
                        <a:t>±</a:t>
                      </a:r>
                      <a:r>
                        <a:rPr kumimoji="1" lang="ja-JP" altLang="en-US" sz="1600" dirty="0" smtClean="0"/>
                        <a:t>アルコール問題</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906154057"/>
                  </a:ext>
                </a:extLst>
              </a:tr>
              <a:tr h="379466">
                <a:tc>
                  <a:txBody>
                    <a:bodyPr/>
                    <a:lstStyle/>
                    <a:p>
                      <a:r>
                        <a:rPr kumimoji="1" lang="ja-JP" altLang="en-US" sz="1600" dirty="0"/>
                        <a:t>女性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t>20</a:t>
                      </a:r>
                      <a:r>
                        <a:rPr kumimoji="1" lang="ja-JP" altLang="en-US" sz="1600" dirty="0"/>
                        <a:t>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無職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いじめ・職場の人間関係＋不登校・ひきこもり＋重篤な抑うつ＋未遂歴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680732279"/>
                  </a:ext>
                </a:extLst>
              </a:tr>
            </a:tbl>
          </a:graphicData>
        </a:graphic>
      </p:graphicFrame>
      <p:sp>
        <p:nvSpPr>
          <p:cNvPr id="10" name="コンテンツ プレースホルダー 2"/>
          <p:cNvSpPr txBox="1">
            <a:spLocks/>
          </p:cNvSpPr>
          <p:nvPr/>
        </p:nvSpPr>
        <p:spPr>
          <a:xfrm>
            <a:off x="0" y="4634487"/>
            <a:ext cx="12137223" cy="41931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dirty="0"/>
              <a:t>●女性全体の特徴：未遂歴、</a:t>
            </a:r>
            <a:r>
              <a:rPr lang="en-US" altLang="ja-JP" sz="1400" dirty="0"/>
              <a:t>DV</a:t>
            </a:r>
            <a:r>
              <a:rPr lang="ja-JP" altLang="en-US" sz="1400" dirty="0"/>
              <a:t>被害、統合失調症、発達障害、親子問題</a:t>
            </a:r>
            <a:r>
              <a:rPr lang="ja-JP" altLang="en-US" sz="1400" dirty="0" smtClean="0"/>
              <a:t>、希死念慮、</a:t>
            </a:r>
            <a:r>
              <a:rPr lang="ja-JP" altLang="en-US" sz="1400" dirty="0"/>
              <a:t>抑うつ、不安、メンタルによる就業難⇒「精神疾患＋親子問題」</a:t>
            </a:r>
            <a:endParaRPr lang="en-US" altLang="ja-JP" sz="1400" dirty="0"/>
          </a:p>
        </p:txBody>
      </p:sp>
      <p:sp>
        <p:nvSpPr>
          <p:cNvPr id="14" name="コンテンツ プレースホルダー 2">
            <a:extLst>
              <a:ext uri="{FF2B5EF4-FFF2-40B4-BE49-F238E27FC236}">
                <a16:creationId xmlns:a16="http://schemas.microsoft.com/office/drawing/2014/main" id="{5267772F-A481-4294-BAD2-025FE482390E}"/>
              </a:ext>
            </a:extLst>
          </p:cNvPr>
          <p:cNvSpPr txBox="1">
            <a:spLocks/>
          </p:cNvSpPr>
          <p:nvPr/>
        </p:nvSpPr>
        <p:spPr>
          <a:xfrm>
            <a:off x="-104052" y="964046"/>
            <a:ext cx="11616265" cy="45989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800" dirty="0"/>
              <a:t>【</a:t>
            </a:r>
            <a:r>
              <a:rPr lang="ja-JP" altLang="en-US" sz="1800" dirty="0"/>
              <a:t>大阪府監察医事務所個別事例（</a:t>
            </a:r>
            <a:r>
              <a:rPr lang="en-US" altLang="ja-JP" sz="1800" dirty="0"/>
              <a:t>2020</a:t>
            </a:r>
            <a:r>
              <a:rPr lang="ja-JP" altLang="en-US" sz="1800" dirty="0"/>
              <a:t>年～</a:t>
            </a:r>
            <a:r>
              <a:rPr lang="en-US" altLang="ja-JP" sz="1800" dirty="0"/>
              <a:t>2021</a:t>
            </a:r>
            <a:r>
              <a:rPr lang="ja-JP" altLang="en-US" sz="1800" dirty="0"/>
              <a:t>年）から推定された既遂者の主なプロフィール</a:t>
            </a:r>
            <a:r>
              <a:rPr lang="en-US" altLang="ja-JP" sz="1800" dirty="0"/>
              <a:t>】</a:t>
            </a:r>
          </a:p>
        </p:txBody>
      </p:sp>
      <p:sp>
        <p:nvSpPr>
          <p:cNvPr id="12" name="コンテンツ プレースホルダー 2">
            <a:extLst>
              <a:ext uri="{FF2B5EF4-FFF2-40B4-BE49-F238E27FC236}">
                <a16:creationId xmlns:a16="http://schemas.microsoft.com/office/drawing/2014/main" id="{9D0FAFA7-1367-4CE0-A778-59AA89B64DC9}"/>
              </a:ext>
            </a:extLst>
          </p:cNvPr>
          <p:cNvSpPr txBox="1">
            <a:spLocks/>
          </p:cNvSpPr>
          <p:nvPr/>
        </p:nvSpPr>
        <p:spPr>
          <a:xfrm>
            <a:off x="-2" y="5013906"/>
            <a:ext cx="11616265" cy="45989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400" dirty="0"/>
              <a:t>※</a:t>
            </a:r>
            <a:r>
              <a:rPr lang="ja-JP" altLang="en-US" sz="1400" dirty="0"/>
              <a:t>コロナの影響とされている因子：借金、負債、失業、就職困難、業績悪化、収入減、外出自粛など</a:t>
            </a:r>
            <a:endParaRPr lang="en-US" altLang="ja-JP" sz="1400" dirty="0"/>
          </a:p>
        </p:txBody>
      </p:sp>
    </p:spTree>
    <p:extLst>
      <p:ext uri="{BB962C8B-B14F-4D97-AF65-F5344CB8AC3E}">
        <p14:creationId xmlns:p14="http://schemas.microsoft.com/office/powerpoint/2010/main" val="3915948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734DB15-0664-4DAB-9E29-0AEBB1890A74}"/>
              </a:ext>
            </a:extLst>
          </p:cNvPr>
          <p:cNvSpPr>
            <a:spLocks noGrp="1"/>
          </p:cNvSpPr>
          <p:nvPr>
            <p:ph type="sldNum" sz="quarter" idx="12"/>
          </p:nvPr>
        </p:nvSpPr>
        <p:spPr/>
        <p:txBody>
          <a:bodyPr/>
          <a:lstStyle/>
          <a:p>
            <a:fld id="{AF1D39D9-E74C-4D2A-927B-25B3068A2067}" type="slidenum">
              <a:rPr kumimoji="1" lang="ja-JP" altLang="en-US" smtClean="0"/>
              <a:t>39</a:t>
            </a:fld>
            <a:endParaRPr kumimoji="1" lang="ja-JP" altLang="en-US"/>
          </a:p>
        </p:txBody>
      </p:sp>
      <p:sp>
        <p:nvSpPr>
          <p:cNvPr id="5" name="タイトル 1">
            <a:extLst>
              <a:ext uri="{FF2B5EF4-FFF2-40B4-BE49-F238E27FC236}">
                <a16:creationId xmlns:a16="http://schemas.microsoft.com/office/drawing/2014/main" id="{C2493D3C-B0FE-48A4-BD3F-38F7CDAF480B}"/>
              </a:ext>
            </a:extLst>
          </p:cNvPr>
          <p:cNvSpPr>
            <a:spLocks noGrp="1"/>
          </p:cNvSpPr>
          <p:nvPr/>
        </p:nvSpPr>
        <p:spPr>
          <a:xfrm>
            <a:off x="54777" y="124728"/>
            <a:ext cx="2936779" cy="417823"/>
          </a:xfrm>
          <a:prstGeom prst="rect">
            <a:avLst/>
          </a:prstGeom>
          <a:solidFill>
            <a:schemeClr val="accent1">
              <a:lumMod val="75000"/>
            </a:schemeClr>
          </a:solidFill>
          <a:ln>
            <a:solidFill>
              <a:schemeClr val="tx1"/>
            </a:solidFill>
          </a:ln>
        </p:spPr>
        <p:txBody>
          <a:bodyPr vert="horz"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３</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既遂者の背景</a:t>
            </a:r>
          </a:p>
        </p:txBody>
      </p:sp>
      <p:sp>
        <p:nvSpPr>
          <p:cNvPr id="7" name="コンテンツ プレースホルダー 2">
            <a:extLst>
              <a:ext uri="{FF2B5EF4-FFF2-40B4-BE49-F238E27FC236}">
                <a16:creationId xmlns:a16="http://schemas.microsoft.com/office/drawing/2014/main" id="{6373CA27-E57F-4C99-B689-9B555FBF70AB}"/>
              </a:ext>
            </a:extLst>
          </p:cNvPr>
          <p:cNvSpPr txBox="1">
            <a:spLocks/>
          </p:cNvSpPr>
          <p:nvPr/>
        </p:nvSpPr>
        <p:spPr>
          <a:xfrm>
            <a:off x="-114886" y="640608"/>
            <a:ext cx="11616265" cy="45989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800" dirty="0"/>
              <a:t>【</a:t>
            </a:r>
            <a:r>
              <a:rPr lang="ja-JP" altLang="en-US" sz="1800" dirty="0"/>
              <a:t>既遂者における精神科受診歴と抑うつ診断ありの状況（大阪府監察医事務所データより）</a:t>
            </a:r>
            <a:r>
              <a:rPr lang="en-US" altLang="ja-JP" sz="1800" dirty="0"/>
              <a:t>】</a:t>
            </a:r>
          </a:p>
        </p:txBody>
      </p:sp>
      <p:graphicFrame>
        <p:nvGraphicFramePr>
          <p:cNvPr id="8" name="表 8">
            <a:extLst>
              <a:ext uri="{FF2B5EF4-FFF2-40B4-BE49-F238E27FC236}">
                <a16:creationId xmlns:a16="http://schemas.microsoft.com/office/drawing/2014/main" id="{F6EC04E2-942E-44D3-8682-1C69F28EF16C}"/>
              </a:ext>
            </a:extLst>
          </p:cNvPr>
          <p:cNvGraphicFramePr>
            <a:graphicFrameLocks noGrp="1"/>
          </p:cNvGraphicFramePr>
          <p:nvPr>
            <p:extLst/>
          </p:nvPr>
        </p:nvGraphicFramePr>
        <p:xfrm>
          <a:off x="54777" y="1327897"/>
          <a:ext cx="3208928" cy="2346960"/>
        </p:xfrm>
        <a:graphic>
          <a:graphicData uri="http://schemas.openxmlformats.org/drawingml/2006/table">
            <a:tbl>
              <a:tblPr firstRow="1" bandRow="1">
                <a:tableStyleId>{5C22544A-7EE6-4342-B048-85BDC9FD1C3A}</a:tableStyleId>
              </a:tblPr>
              <a:tblGrid>
                <a:gridCol w="1056571">
                  <a:extLst>
                    <a:ext uri="{9D8B030D-6E8A-4147-A177-3AD203B41FA5}">
                      <a16:colId xmlns:a16="http://schemas.microsoft.com/office/drawing/2014/main" val="3758979305"/>
                    </a:ext>
                  </a:extLst>
                </a:gridCol>
                <a:gridCol w="597877">
                  <a:extLst>
                    <a:ext uri="{9D8B030D-6E8A-4147-A177-3AD203B41FA5}">
                      <a16:colId xmlns:a16="http://schemas.microsoft.com/office/drawing/2014/main" val="888422235"/>
                    </a:ext>
                  </a:extLst>
                </a:gridCol>
                <a:gridCol w="745587">
                  <a:extLst>
                    <a:ext uri="{9D8B030D-6E8A-4147-A177-3AD203B41FA5}">
                      <a16:colId xmlns:a16="http://schemas.microsoft.com/office/drawing/2014/main" val="772587014"/>
                    </a:ext>
                  </a:extLst>
                </a:gridCol>
                <a:gridCol w="808893">
                  <a:extLst>
                    <a:ext uri="{9D8B030D-6E8A-4147-A177-3AD203B41FA5}">
                      <a16:colId xmlns:a16="http://schemas.microsoft.com/office/drawing/2014/main" val="2116983321"/>
                    </a:ext>
                  </a:extLst>
                </a:gridCol>
              </a:tblGrid>
              <a:tr h="322659">
                <a:tc gridSpan="2">
                  <a:txBody>
                    <a:bodyPr/>
                    <a:lstStyle/>
                    <a:p>
                      <a:r>
                        <a:rPr kumimoji="1" lang="ja-JP" altLang="en-US" sz="1600" dirty="0"/>
                        <a:t>精神科受診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a:txBody>
                    <a:bodyPr/>
                    <a:lstStyle/>
                    <a:p>
                      <a:r>
                        <a:rPr kumimoji="1" lang="ja-JP" altLang="en-US" sz="1600" dirty="0"/>
                        <a:t>あり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a:t>なし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3416872"/>
                  </a:ext>
                </a:extLst>
              </a:tr>
              <a:tr h="322659">
                <a:tc rowSpan="2">
                  <a:txBody>
                    <a:bodyPr/>
                    <a:lstStyle/>
                    <a:p>
                      <a:r>
                        <a:rPr kumimoji="1" lang="en-US" altLang="ja-JP" sz="1600" dirty="0"/>
                        <a:t>2019</a:t>
                      </a:r>
                      <a:r>
                        <a:rPr kumimoji="1" lang="ja-JP" altLang="en-US" sz="1600" dirty="0"/>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a:t>男性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119</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208</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4020828"/>
                  </a:ext>
                </a:extLst>
              </a:tr>
              <a:tr h="322659">
                <a:tc vMerge="1">
                  <a:txBody>
                    <a:bodyPr/>
                    <a:lstStyle/>
                    <a:p>
                      <a:endParaRPr kumimoji="1" lang="ja-JP" altLang="en-US" dirty="0"/>
                    </a:p>
                  </a:txBody>
                  <a:tcPr/>
                </a:tc>
                <a:tc>
                  <a:txBody>
                    <a:bodyPr/>
                    <a:lstStyle/>
                    <a:p>
                      <a:r>
                        <a:rPr kumimoji="1" lang="ja-JP" altLang="en-US" sz="1600" dirty="0"/>
                        <a:t>女性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94</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66</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8606455"/>
                  </a:ext>
                </a:extLst>
              </a:tr>
              <a:tr h="322659">
                <a:tc rowSpan="2">
                  <a:txBody>
                    <a:bodyPr/>
                    <a:lstStyle/>
                    <a:p>
                      <a:r>
                        <a:rPr kumimoji="1" lang="en-US" altLang="ja-JP" sz="1600" dirty="0"/>
                        <a:t>2020</a:t>
                      </a:r>
                      <a:r>
                        <a:rPr kumimoji="1" lang="ja-JP" altLang="en-US" sz="1600" dirty="0"/>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a:t>男性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143</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219</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7828547"/>
                  </a:ext>
                </a:extLst>
              </a:tr>
              <a:tr h="322659">
                <a:tc vMerge="1">
                  <a:txBody>
                    <a:bodyPr/>
                    <a:lstStyle/>
                    <a:p>
                      <a:endParaRPr kumimoji="1" lang="ja-JP" altLang="en-US" dirty="0"/>
                    </a:p>
                  </a:txBody>
                  <a:tcPr/>
                </a:tc>
                <a:tc>
                  <a:txBody>
                    <a:bodyPr/>
                    <a:lstStyle/>
                    <a:p>
                      <a:r>
                        <a:rPr kumimoji="1" lang="ja-JP" altLang="en-US" sz="1600" dirty="0"/>
                        <a:t>女性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142</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68</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287094"/>
                  </a:ext>
                </a:extLst>
              </a:tr>
              <a:tr h="322659">
                <a:tc rowSpan="2">
                  <a:txBody>
                    <a:bodyPr/>
                    <a:lstStyle/>
                    <a:p>
                      <a:r>
                        <a:rPr kumimoji="1" lang="en-US" altLang="ja-JP" sz="1600" dirty="0"/>
                        <a:t>2021</a:t>
                      </a:r>
                      <a:r>
                        <a:rPr kumimoji="1" lang="ja-JP" altLang="en-US" sz="1600" dirty="0"/>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a:t>男性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128</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236</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5059205"/>
                  </a:ext>
                </a:extLst>
              </a:tr>
              <a:tr h="322659">
                <a:tc vMerge="1">
                  <a:txBody>
                    <a:bodyPr/>
                    <a:lstStyle/>
                    <a:p>
                      <a:endParaRPr kumimoji="1" lang="ja-JP" altLang="en-US" dirty="0"/>
                    </a:p>
                  </a:txBody>
                  <a:tcPr/>
                </a:tc>
                <a:tc>
                  <a:txBody>
                    <a:bodyPr/>
                    <a:lstStyle/>
                    <a:p>
                      <a:r>
                        <a:rPr kumimoji="1" lang="ja-JP" altLang="en-US" sz="1600" dirty="0"/>
                        <a:t>女性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152</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74</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7723977"/>
                  </a:ext>
                </a:extLst>
              </a:tr>
            </a:tbl>
          </a:graphicData>
        </a:graphic>
      </p:graphicFrame>
      <p:graphicFrame>
        <p:nvGraphicFramePr>
          <p:cNvPr id="10" name="表 8">
            <a:extLst>
              <a:ext uri="{FF2B5EF4-FFF2-40B4-BE49-F238E27FC236}">
                <a16:creationId xmlns:a16="http://schemas.microsoft.com/office/drawing/2014/main" id="{99E8FA9B-17FD-4E31-AFBD-151BB7291158}"/>
              </a:ext>
            </a:extLst>
          </p:cNvPr>
          <p:cNvGraphicFramePr>
            <a:graphicFrameLocks noGrp="1"/>
          </p:cNvGraphicFramePr>
          <p:nvPr>
            <p:extLst>
              <p:ext uri="{D42A27DB-BD31-4B8C-83A1-F6EECF244321}">
                <p14:modId xmlns:p14="http://schemas.microsoft.com/office/powerpoint/2010/main" val="1539330819"/>
              </p:ext>
            </p:extLst>
          </p:nvPr>
        </p:nvGraphicFramePr>
        <p:xfrm>
          <a:off x="3301098" y="1328351"/>
          <a:ext cx="4501662" cy="2346960"/>
        </p:xfrm>
        <a:graphic>
          <a:graphicData uri="http://schemas.openxmlformats.org/drawingml/2006/table">
            <a:tbl>
              <a:tblPr firstRow="1" bandRow="1">
                <a:tableStyleId>{5C22544A-7EE6-4342-B048-85BDC9FD1C3A}</a:tableStyleId>
              </a:tblPr>
              <a:tblGrid>
                <a:gridCol w="1108760">
                  <a:extLst>
                    <a:ext uri="{9D8B030D-6E8A-4147-A177-3AD203B41FA5}">
                      <a16:colId xmlns:a16="http://schemas.microsoft.com/office/drawing/2014/main" val="3758979305"/>
                    </a:ext>
                  </a:extLst>
                </a:gridCol>
                <a:gridCol w="686093">
                  <a:extLst>
                    <a:ext uri="{9D8B030D-6E8A-4147-A177-3AD203B41FA5}">
                      <a16:colId xmlns:a16="http://schemas.microsoft.com/office/drawing/2014/main" val="888422235"/>
                    </a:ext>
                  </a:extLst>
                </a:gridCol>
                <a:gridCol w="817221">
                  <a:extLst>
                    <a:ext uri="{9D8B030D-6E8A-4147-A177-3AD203B41FA5}">
                      <a16:colId xmlns:a16="http://schemas.microsoft.com/office/drawing/2014/main" val="772587014"/>
                    </a:ext>
                  </a:extLst>
                </a:gridCol>
                <a:gridCol w="839320">
                  <a:extLst>
                    <a:ext uri="{9D8B030D-6E8A-4147-A177-3AD203B41FA5}">
                      <a16:colId xmlns:a16="http://schemas.microsoft.com/office/drawing/2014/main" val="2116983321"/>
                    </a:ext>
                  </a:extLst>
                </a:gridCol>
                <a:gridCol w="1050268">
                  <a:extLst>
                    <a:ext uri="{9D8B030D-6E8A-4147-A177-3AD203B41FA5}">
                      <a16:colId xmlns:a16="http://schemas.microsoft.com/office/drawing/2014/main" val="2006210658"/>
                    </a:ext>
                  </a:extLst>
                </a:gridCol>
              </a:tblGrid>
              <a:tr h="335280">
                <a:tc gridSpan="2">
                  <a:txBody>
                    <a:bodyPr/>
                    <a:lstStyle/>
                    <a:p>
                      <a:r>
                        <a:rPr kumimoji="1" lang="ja-JP" altLang="en-US" sz="1600" dirty="0"/>
                        <a:t>抑うつ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a:txBody>
                    <a:bodyPr/>
                    <a:lstStyle/>
                    <a:p>
                      <a:r>
                        <a:rPr kumimoji="1" lang="ja-JP" altLang="en-US" sz="1600" dirty="0"/>
                        <a:t>あり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a:t>なし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ありの割合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3416872"/>
                  </a:ext>
                </a:extLst>
              </a:tr>
              <a:tr h="335280">
                <a:tc rowSpan="2">
                  <a:txBody>
                    <a:bodyPr/>
                    <a:lstStyle/>
                    <a:p>
                      <a:r>
                        <a:rPr kumimoji="1" lang="en-US" altLang="ja-JP" sz="1600" dirty="0"/>
                        <a:t>2019</a:t>
                      </a:r>
                      <a:r>
                        <a:rPr kumimoji="1" lang="ja-JP" altLang="en-US" sz="1600" dirty="0"/>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a:t>男性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55</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272</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20.2%</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4020828"/>
                  </a:ext>
                </a:extLst>
              </a:tr>
              <a:tr h="335280">
                <a:tc vMerge="1">
                  <a:txBody>
                    <a:bodyPr/>
                    <a:lstStyle/>
                    <a:p>
                      <a:endParaRPr kumimoji="1" lang="ja-JP" altLang="en-US" dirty="0"/>
                    </a:p>
                  </a:txBody>
                  <a:tcPr/>
                </a:tc>
                <a:tc>
                  <a:txBody>
                    <a:bodyPr/>
                    <a:lstStyle/>
                    <a:p>
                      <a:r>
                        <a:rPr kumimoji="1" lang="ja-JP" altLang="en-US" sz="1600" dirty="0"/>
                        <a:t>女性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53</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107</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49.5%</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8606455"/>
                  </a:ext>
                </a:extLst>
              </a:tr>
              <a:tr h="335280">
                <a:tc rowSpan="2">
                  <a:txBody>
                    <a:bodyPr/>
                    <a:lstStyle/>
                    <a:p>
                      <a:r>
                        <a:rPr kumimoji="1" lang="en-US" altLang="ja-JP" sz="1600" dirty="0"/>
                        <a:t>2020</a:t>
                      </a:r>
                      <a:r>
                        <a:rPr kumimoji="1" lang="ja-JP" altLang="en-US" sz="1600" dirty="0"/>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a:t>男性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73</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289</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25.3%</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7828547"/>
                  </a:ext>
                </a:extLst>
              </a:tr>
              <a:tr h="335280">
                <a:tc vMerge="1">
                  <a:txBody>
                    <a:bodyPr/>
                    <a:lstStyle/>
                    <a:p>
                      <a:endParaRPr kumimoji="1" lang="ja-JP" altLang="en-US" dirty="0"/>
                    </a:p>
                  </a:txBody>
                  <a:tcPr/>
                </a:tc>
                <a:tc>
                  <a:txBody>
                    <a:bodyPr/>
                    <a:lstStyle/>
                    <a:p>
                      <a:r>
                        <a:rPr kumimoji="1" lang="ja-JP" altLang="en-US" sz="1600" dirty="0"/>
                        <a:t>女性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78</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132</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smtClean="0"/>
                        <a:t>59.1%</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287094"/>
                  </a:ext>
                </a:extLst>
              </a:tr>
              <a:tr h="335280">
                <a:tc rowSpan="2">
                  <a:txBody>
                    <a:bodyPr/>
                    <a:lstStyle/>
                    <a:p>
                      <a:r>
                        <a:rPr kumimoji="1" lang="en-US" altLang="ja-JP" sz="1600" dirty="0"/>
                        <a:t>2021</a:t>
                      </a:r>
                      <a:r>
                        <a:rPr kumimoji="1" lang="ja-JP" altLang="en-US" sz="1600" dirty="0"/>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a:t>男性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72</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292</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24.7%</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5059205"/>
                  </a:ext>
                </a:extLst>
              </a:tr>
              <a:tr h="335280">
                <a:tc vMerge="1">
                  <a:txBody>
                    <a:bodyPr/>
                    <a:lstStyle/>
                    <a:p>
                      <a:endParaRPr kumimoji="1" lang="ja-JP" altLang="en-US" dirty="0"/>
                    </a:p>
                  </a:txBody>
                  <a:tcPr/>
                </a:tc>
                <a:tc>
                  <a:txBody>
                    <a:bodyPr/>
                    <a:lstStyle/>
                    <a:p>
                      <a:r>
                        <a:rPr kumimoji="1" lang="ja-JP" altLang="en-US" sz="1600" dirty="0"/>
                        <a:t>女性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99</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127</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smtClean="0"/>
                        <a:t>78.0%</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7723977"/>
                  </a:ext>
                </a:extLst>
              </a:tr>
            </a:tbl>
          </a:graphicData>
        </a:graphic>
      </p:graphicFrame>
      <p:graphicFrame>
        <p:nvGraphicFramePr>
          <p:cNvPr id="11" name="表 8">
            <a:extLst>
              <a:ext uri="{FF2B5EF4-FFF2-40B4-BE49-F238E27FC236}">
                <a16:creationId xmlns:a16="http://schemas.microsoft.com/office/drawing/2014/main" id="{E8069E52-596A-4BDE-AA7A-48F79AE9A9EA}"/>
              </a:ext>
            </a:extLst>
          </p:cNvPr>
          <p:cNvGraphicFramePr>
            <a:graphicFrameLocks noGrp="1"/>
          </p:cNvGraphicFramePr>
          <p:nvPr>
            <p:extLst/>
          </p:nvPr>
        </p:nvGraphicFramePr>
        <p:xfrm>
          <a:off x="54777" y="4125595"/>
          <a:ext cx="7779712" cy="2595880"/>
        </p:xfrm>
        <a:graphic>
          <a:graphicData uri="http://schemas.openxmlformats.org/drawingml/2006/table">
            <a:tbl>
              <a:tblPr firstRow="1" bandRow="1">
                <a:tableStyleId>{5C22544A-7EE6-4342-B048-85BDC9FD1C3A}</a:tableStyleId>
              </a:tblPr>
              <a:tblGrid>
                <a:gridCol w="967419">
                  <a:extLst>
                    <a:ext uri="{9D8B030D-6E8A-4147-A177-3AD203B41FA5}">
                      <a16:colId xmlns:a16="http://schemas.microsoft.com/office/drawing/2014/main" val="3758979305"/>
                    </a:ext>
                  </a:extLst>
                </a:gridCol>
                <a:gridCol w="1664560">
                  <a:extLst>
                    <a:ext uri="{9D8B030D-6E8A-4147-A177-3AD203B41FA5}">
                      <a16:colId xmlns:a16="http://schemas.microsoft.com/office/drawing/2014/main" val="571076273"/>
                    </a:ext>
                  </a:extLst>
                </a:gridCol>
                <a:gridCol w="1659466">
                  <a:extLst>
                    <a:ext uri="{9D8B030D-6E8A-4147-A177-3AD203B41FA5}">
                      <a16:colId xmlns:a16="http://schemas.microsoft.com/office/drawing/2014/main" val="772587014"/>
                    </a:ext>
                  </a:extLst>
                </a:gridCol>
                <a:gridCol w="1727200">
                  <a:extLst>
                    <a:ext uri="{9D8B030D-6E8A-4147-A177-3AD203B41FA5}">
                      <a16:colId xmlns:a16="http://schemas.microsoft.com/office/drawing/2014/main" val="2116983321"/>
                    </a:ext>
                  </a:extLst>
                </a:gridCol>
                <a:gridCol w="1761067">
                  <a:extLst>
                    <a:ext uri="{9D8B030D-6E8A-4147-A177-3AD203B41FA5}">
                      <a16:colId xmlns:a16="http://schemas.microsoft.com/office/drawing/2014/main" val="3670483465"/>
                    </a:ext>
                  </a:extLst>
                </a:gridCol>
              </a:tblGrid>
              <a:tr h="370840">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a:t>精神科受診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a:t>未遂歴あり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a:t>未遂歴なし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a:t>総計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3416872"/>
                  </a:ext>
                </a:extLst>
              </a:tr>
              <a:tr h="370840">
                <a:tc rowSpan="2">
                  <a:txBody>
                    <a:bodyPr/>
                    <a:lstStyle/>
                    <a:p>
                      <a:r>
                        <a:rPr kumimoji="1" lang="en-US" altLang="ja-JP" sz="1600" dirty="0"/>
                        <a:t>2019</a:t>
                      </a:r>
                      <a:r>
                        <a:rPr kumimoji="1" lang="ja-JP" altLang="en-US" sz="1600" dirty="0"/>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600" dirty="0"/>
                        <a:t>精神科受診あり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77</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136</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213</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4020828"/>
                  </a:ext>
                </a:extLst>
              </a:tr>
              <a:tr h="370840">
                <a:tc vMerge="1">
                  <a:txBody>
                    <a:bodyPr/>
                    <a:lstStyle/>
                    <a:p>
                      <a:endParaRPr kumimoji="1" lang="ja-JP" altLang="en-US" dirty="0"/>
                    </a:p>
                  </a:txBody>
                  <a:tcPr/>
                </a:tc>
                <a:tc>
                  <a:txBody>
                    <a:bodyPr/>
                    <a:lstStyle/>
                    <a:p>
                      <a:pPr algn="r"/>
                      <a:r>
                        <a:rPr kumimoji="1" lang="ja-JP" altLang="en-US" sz="1600" dirty="0"/>
                        <a:t>精神科受診なし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32</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242</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274</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8606455"/>
                  </a:ext>
                </a:extLst>
              </a:tr>
              <a:tr h="370840">
                <a:tc rowSpan="2">
                  <a:txBody>
                    <a:bodyPr/>
                    <a:lstStyle/>
                    <a:p>
                      <a:r>
                        <a:rPr kumimoji="1" lang="en-US" altLang="ja-JP" sz="1600" dirty="0"/>
                        <a:t>2020</a:t>
                      </a:r>
                      <a:r>
                        <a:rPr kumimoji="1" lang="ja-JP" altLang="en-US" sz="1600" dirty="0"/>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600" dirty="0"/>
                        <a:t>精神科受診あり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104</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181</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285</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7828547"/>
                  </a:ext>
                </a:extLst>
              </a:tr>
              <a:tr h="370840">
                <a:tc vMerge="1">
                  <a:txBody>
                    <a:bodyPr/>
                    <a:lstStyle/>
                    <a:p>
                      <a:endParaRPr kumimoji="1" lang="ja-JP" altLang="en-US" dirty="0"/>
                    </a:p>
                  </a:txBody>
                  <a:tcPr/>
                </a:tc>
                <a:tc>
                  <a:txBody>
                    <a:bodyPr/>
                    <a:lstStyle/>
                    <a:p>
                      <a:pPr algn="r"/>
                      <a:r>
                        <a:rPr kumimoji="1" lang="ja-JP" altLang="en-US" sz="1600" dirty="0"/>
                        <a:t>精神科受診なし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31</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256</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287</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287094"/>
                  </a:ext>
                </a:extLst>
              </a:tr>
              <a:tr h="370840">
                <a:tc rowSpan="2">
                  <a:txBody>
                    <a:bodyPr/>
                    <a:lstStyle/>
                    <a:p>
                      <a:r>
                        <a:rPr kumimoji="1" lang="en-US" altLang="ja-JP" sz="1600" dirty="0"/>
                        <a:t>2021</a:t>
                      </a:r>
                      <a:r>
                        <a:rPr kumimoji="1" lang="ja-JP" altLang="en-US" sz="1600" dirty="0"/>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600" dirty="0"/>
                        <a:t>精神科受診あり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121</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159</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280</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5059205"/>
                  </a:ext>
                </a:extLst>
              </a:tr>
              <a:tr h="370840">
                <a:tc vMerge="1">
                  <a:txBody>
                    <a:bodyPr/>
                    <a:lstStyle/>
                    <a:p>
                      <a:endParaRPr kumimoji="1" lang="ja-JP" altLang="en-US" dirty="0"/>
                    </a:p>
                  </a:txBody>
                  <a:tcPr/>
                </a:tc>
                <a:tc>
                  <a:txBody>
                    <a:bodyPr/>
                    <a:lstStyle/>
                    <a:p>
                      <a:pPr algn="r"/>
                      <a:r>
                        <a:rPr kumimoji="1" lang="ja-JP" altLang="en-US" sz="1600" dirty="0"/>
                        <a:t>精神科受診なし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39</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271</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a:t>310</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7723977"/>
                  </a:ext>
                </a:extLst>
              </a:tr>
            </a:tbl>
          </a:graphicData>
        </a:graphic>
      </p:graphicFrame>
      <p:sp>
        <p:nvSpPr>
          <p:cNvPr id="12" name="コンテンツ プレースホルダー 2">
            <a:extLst>
              <a:ext uri="{FF2B5EF4-FFF2-40B4-BE49-F238E27FC236}">
                <a16:creationId xmlns:a16="http://schemas.microsoft.com/office/drawing/2014/main" id="{A5D1D294-A80E-443A-B33B-F7C0AF644996}"/>
              </a:ext>
            </a:extLst>
          </p:cNvPr>
          <p:cNvSpPr txBox="1">
            <a:spLocks/>
          </p:cNvSpPr>
          <p:nvPr/>
        </p:nvSpPr>
        <p:spPr>
          <a:xfrm>
            <a:off x="7811435" y="1208981"/>
            <a:ext cx="4363329" cy="256951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600" dirty="0"/>
              <a:t>〇</a:t>
            </a:r>
            <a:r>
              <a:rPr lang="en-US" altLang="ja-JP" sz="1600" dirty="0"/>
              <a:t>2020</a:t>
            </a:r>
            <a:r>
              <a:rPr lang="ja-JP" altLang="en-US" sz="1600" dirty="0"/>
              <a:t>年は、精神科受診ありが男女とも増加、なしがほぼ不変であるため、</a:t>
            </a:r>
            <a:r>
              <a:rPr lang="en-US" altLang="ja-JP" sz="1600" dirty="0"/>
              <a:t>2020</a:t>
            </a:r>
            <a:r>
              <a:rPr lang="ja-JP" altLang="en-US" sz="1600" dirty="0"/>
              <a:t>年増加分がほぼ精神科受診あり群の増加によるものである。</a:t>
            </a:r>
            <a:endParaRPr lang="en-US" altLang="ja-JP" sz="1600" dirty="0"/>
          </a:p>
          <a:p>
            <a:pPr marL="0" indent="0">
              <a:buNone/>
            </a:pPr>
            <a:r>
              <a:rPr lang="ja-JP" altLang="en-US" sz="1600" dirty="0"/>
              <a:t>〇</a:t>
            </a:r>
            <a:r>
              <a:rPr lang="en-US" altLang="ja-JP" sz="1600" dirty="0"/>
              <a:t>2021</a:t>
            </a:r>
            <a:r>
              <a:rPr lang="ja-JP" altLang="en-US" sz="1600" dirty="0"/>
              <a:t>年は、女性で精神科受診あり、なしとも微増。</a:t>
            </a:r>
            <a:endParaRPr lang="en-US" altLang="ja-JP" sz="1600" dirty="0"/>
          </a:p>
          <a:p>
            <a:pPr marL="0" indent="0">
              <a:buNone/>
            </a:pPr>
            <a:r>
              <a:rPr lang="ja-JP" altLang="en-US" sz="1600" dirty="0"/>
              <a:t>〇抑うつありは、</a:t>
            </a:r>
            <a:r>
              <a:rPr lang="en-US" altLang="ja-JP" sz="1600" dirty="0"/>
              <a:t>2020</a:t>
            </a:r>
            <a:r>
              <a:rPr lang="ja-JP" altLang="en-US" sz="1600" dirty="0"/>
              <a:t>年男女とも増加（ただし、なし群も増加）。</a:t>
            </a:r>
            <a:r>
              <a:rPr lang="en-US" altLang="ja-JP" sz="1600" dirty="0"/>
              <a:t>2021</a:t>
            </a:r>
            <a:r>
              <a:rPr lang="ja-JP" altLang="en-US" sz="1600" dirty="0"/>
              <a:t>年は、女性で抑うつありの割合が大きく増加している。</a:t>
            </a:r>
            <a:endParaRPr lang="en-US" altLang="ja-JP" sz="1600" dirty="0"/>
          </a:p>
        </p:txBody>
      </p:sp>
      <p:sp>
        <p:nvSpPr>
          <p:cNvPr id="13" name="コンテンツ プレースホルダー 2">
            <a:extLst>
              <a:ext uri="{FF2B5EF4-FFF2-40B4-BE49-F238E27FC236}">
                <a16:creationId xmlns:a16="http://schemas.microsoft.com/office/drawing/2014/main" id="{81428922-4BF0-4247-A745-16E86BA3498E}"/>
              </a:ext>
            </a:extLst>
          </p:cNvPr>
          <p:cNvSpPr txBox="1">
            <a:spLocks/>
          </p:cNvSpPr>
          <p:nvPr/>
        </p:nvSpPr>
        <p:spPr>
          <a:xfrm>
            <a:off x="54777" y="1016308"/>
            <a:ext cx="4971436" cy="310866"/>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600" dirty="0"/>
              <a:t>※</a:t>
            </a:r>
            <a:r>
              <a:rPr lang="ja-JP" altLang="en-US" sz="1600" dirty="0"/>
              <a:t>抑うつありは、受診歴があり、診断をされている人。</a:t>
            </a:r>
            <a:endParaRPr lang="en-US" altLang="ja-JP" sz="1600" dirty="0"/>
          </a:p>
        </p:txBody>
      </p:sp>
      <p:sp>
        <p:nvSpPr>
          <p:cNvPr id="14" name="コンテンツ プレースホルダー 2">
            <a:extLst>
              <a:ext uri="{FF2B5EF4-FFF2-40B4-BE49-F238E27FC236}">
                <a16:creationId xmlns:a16="http://schemas.microsoft.com/office/drawing/2014/main" id="{6CA6B85B-6BB3-4F8D-8A9E-7C9ED53233F9}"/>
              </a:ext>
            </a:extLst>
          </p:cNvPr>
          <p:cNvSpPr txBox="1">
            <a:spLocks/>
          </p:cNvSpPr>
          <p:nvPr/>
        </p:nvSpPr>
        <p:spPr>
          <a:xfrm>
            <a:off x="-114887" y="3754422"/>
            <a:ext cx="11616265" cy="45989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800" dirty="0"/>
              <a:t>【</a:t>
            </a:r>
            <a:r>
              <a:rPr lang="ja-JP" altLang="en-US" sz="1800" dirty="0"/>
              <a:t>既遂者における精神科受診歴と未遂歴の関連（男女）（大阪府監察医事務所データより</a:t>
            </a:r>
            <a:r>
              <a:rPr lang="en-US" altLang="ja-JP" sz="1800" dirty="0"/>
              <a:t>】</a:t>
            </a:r>
          </a:p>
        </p:txBody>
      </p:sp>
      <p:sp>
        <p:nvSpPr>
          <p:cNvPr id="2" name="右カーブ矢印 1"/>
          <p:cNvSpPr/>
          <p:nvPr/>
        </p:nvSpPr>
        <p:spPr>
          <a:xfrm>
            <a:off x="1746251" y="1817511"/>
            <a:ext cx="218016" cy="74506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右カーブ矢印 2"/>
          <p:cNvSpPr/>
          <p:nvPr/>
        </p:nvSpPr>
        <p:spPr>
          <a:xfrm>
            <a:off x="1783644" y="2156178"/>
            <a:ext cx="248356" cy="790222"/>
          </a:xfrm>
          <a:prstGeom prst="curv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右カーブ矢印 14"/>
          <p:cNvSpPr/>
          <p:nvPr/>
        </p:nvSpPr>
        <p:spPr>
          <a:xfrm>
            <a:off x="5318954" y="1817510"/>
            <a:ext cx="218016" cy="74506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右カーブ矢印 15"/>
          <p:cNvSpPr/>
          <p:nvPr/>
        </p:nvSpPr>
        <p:spPr>
          <a:xfrm>
            <a:off x="5277039" y="2106266"/>
            <a:ext cx="248356" cy="790222"/>
          </a:xfrm>
          <a:prstGeom prst="curv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右カーブ矢印 16"/>
          <p:cNvSpPr/>
          <p:nvPr/>
        </p:nvSpPr>
        <p:spPr>
          <a:xfrm>
            <a:off x="5239646" y="2946400"/>
            <a:ext cx="285749" cy="681234"/>
          </a:xfrm>
          <a:prstGeom prst="curv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正方形/長方形 8"/>
          <p:cNvSpPr/>
          <p:nvPr/>
        </p:nvSpPr>
        <p:spPr>
          <a:xfrm>
            <a:off x="2055185" y="2336800"/>
            <a:ext cx="349956" cy="609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5534070" y="2377209"/>
            <a:ext cx="349956" cy="609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5581573" y="3359341"/>
            <a:ext cx="316089" cy="3155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2032000" y="3361608"/>
            <a:ext cx="373141" cy="3155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カーブ矢印 20"/>
          <p:cNvSpPr/>
          <p:nvPr/>
        </p:nvSpPr>
        <p:spPr>
          <a:xfrm>
            <a:off x="1727554" y="2962291"/>
            <a:ext cx="285749" cy="681234"/>
          </a:xfrm>
          <a:prstGeom prst="curv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正方形/長方形 21"/>
          <p:cNvSpPr/>
          <p:nvPr/>
        </p:nvSpPr>
        <p:spPr>
          <a:xfrm>
            <a:off x="7140293" y="3368979"/>
            <a:ext cx="662467" cy="3155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コンテンツ プレースホルダー 2">
            <a:extLst>
              <a:ext uri="{FF2B5EF4-FFF2-40B4-BE49-F238E27FC236}">
                <a16:creationId xmlns:a16="http://schemas.microsoft.com/office/drawing/2014/main" id="{A5D1D294-A80E-443A-B33B-F7C0AF644996}"/>
              </a:ext>
            </a:extLst>
          </p:cNvPr>
          <p:cNvSpPr txBox="1">
            <a:spLocks/>
          </p:cNvSpPr>
          <p:nvPr/>
        </p:nvSpPr>
        <p:spPr>
          <a:xfrm>
            <a:off x="7834489" y="4017121"/>
            <a:ext cx="4363329" cy="256951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600" dirty="0"/>
              <a:t>〇</a:t>
            </a:r>
            <a:r>
              <a:rPr lang="en-US" altLang="ja-JP" sz="1600" dirty="0"/>
              <a:t>2020</a:t>
            </a:r>
            <a:r>
              <a:rPr lang="ja-JP" altLang="en-US" sz="1600" dirty="0"/>
              <a:t>年は、精神科受診歴ありが増加し、未遂歴もあり、なしとも増加</a:t>
            </a:r>
            <a:endParaRPr lang="en-US" altLang="ja-JP" sz="1600" dirty="0"/>
          </a:p>
          <a:p>
            <a:pPr marL="0" indent="0">
              <a:buNone/>
            </a:pPr>
            <a:r>
              <a:rPr lang="ja-JP" altLang="en-US" sz="1600" dirty="0"/>
              <a:t>〇</a:t>
            </a:r>
            <a:r>
              <a:rPr lang="en-US" altLang="ja-JP" sz="1600" dirty="0"/>
              <a:t>2021</a:t>
            </a:r>
            <a:r>
              <a:rPr lang="ja-JP" altLang="en-US" sz="1600" dirty="0"/>
              <a:t>年は、受診歴ありは全体的には微減しているが、受診歴あり群の中の未遂歴あり群は増加して</a:t>
            </a:r>
            <a:r>
              <a:rPr lang="ja-JP" altLang="en-US" sz="1600"/>
              <a:t>いる</a:t>
            </a:r>
            <a:r>
              <a:rPr lang="ja-JP" altLang="en-US" sz="1600" smtClean="0"/>
              <a:t>。</a:t>
            </a:r>
            <a:endParaRPr lang="en-US" altLang="ja-JP" sz="1600" dirty="0"/>
          </a:p>
        </p:txBody>
      </p:sp>
      <p:sp>
        <p:nvSpPr>
          <p:cNvPr id="24" name="右カーブ矢印 23"/>
          <p:cNvSpPr/>
          <p:nvPr/>
        </p:nvSpPr>
        <p:spPr>
          <a:xfrm>
            <a:off x="3641785" y="4678468"/>
            <a:ext cx="218016" cy="74506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右カーブ矢印 24"/>
          <p:cNvSpPr/>
          <p:nvPr/>
        </p:nvSpPr>
        <p:spPr>
          <a:xfrm>
            <a:off x="7011790" y="4649464"/>
            <a:ext cx="218016" cy="74506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右カーブ矢印 25"/>
          <p:cNvSpPr/>
          <p:nvPr/>
        </p:nvSpPr>
        <p:spPr>
          <a:xfrm>
            <a:off x="5292209" y="4665979"/>
            <a:ext cx="218016" cy="74506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正方形/長方形 26"/>
          <p:cNvSpPr/>
          <p:nvPr/>
        </p:nvSpPr>
        <p:spPr>
          <a:xfrm>
            <a:off x="3166110" y="5261938"/>
            <a:ext cx="4645325" cy="3231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3143928" y="6023149"/>
            <a:ext cx="1188041" cy="30562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カーブ矢印 28"/>
          <p:cNvSpPr/>
          <p:nvPr/>
        </p:nvSpPr>
        <p:spPr>
          <a:xfrm>
            <a:off x="3643735" y="5490992"/>
            <a:ext cx="218016" cy="74506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29414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p:cNvGraphicFramePr>
            <a:graphicFrameLocks/>
          </p:cNvGraphicFramePr>
          <p:nvPr>
            <p:extLst>
              <p:ext uri="{D42A27DB-BD31-4B8C-83A1-F6EECF244321}">
                <p14:modId xmlns:p14="http://schemas.microsoft.com/office/powerpoint/2010/main" val="2896609113"/>
              </p:ext>
            </p:extLst>
          </p:nvPr>
        </p:nvGraphicFramePr>
        <p:xfrm>
          <a:off x="146756" y="167218"/>
          <a:ext cx="11921066" cy="5793665"/>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1"/>
          <p:cNvSpPr txBox="1"/>
          <p:nvPr/>
        </p:nvSpPr>
        <p:spPr>
          <a:xfrm>
            <a:off x="10859734" y="4123266"/>
            <a:ext cx="988132" cy="336838"/>
          </a:xfrm>
          <a:prstGeom prst="rect">
            <a:avLst/>
          </a:prstGeom>
          <a:solidFill>
            <a:schemeClr val="bg1"/>
          </a:solidFill>
          <a:ln>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400" dirty="0" smtClean="0"/>
              <a:t>‐</a:t>
            </a:r>
            <a:r>
              <a:rPr lang="ja-JP" altLang="en-US" sz="1400" dirty="0"/>
              <a:t> </a:t>
            </a:r>
            <a:r>
              <a:rPr lang="en-US" altLang="ja-JP" sz="1400" dirty="0" smtClean="0"/>
              <a:t>‐</a:t>
            </a:r>
            <a:r>
              <a:rPr lang="ja-JP" altLang="en-US" sz="1400" dirty="0" smtClean="0"/>
              <a:t>●</a:t>
            </a:r>
            <a:r>
              <a:rPr lang="en-US" altLang="ja-JP" sz="1400" dirty="0" smtClean="0"/>
              <a:t>R1‐</a:t>
            </a:r>
            <a:r>
              <a:rPr lang="ja-JP" altLang="en-US" sz="1400" dirty="0"/>
              <a:t> </a:t>
            </a:r>
            <a:r>
              <a:rPr lang="en-US" altLang="ja-JP" sz="1400" dirty="0" smtClean="0"/>
              <a:t>- </a:t>
            </a:r>
            <a:endParaRPr lang="en-US" altLang="ja-JP" sz="1400" dirty="0"/>
          </a:p>
        </p:txBody>
      </p:sp>
      <p:sp>
        <p:nvSpPr>
          <p:cNvPr id="6" name="テキスト ボックス 1"/>
          <p:cNvSpPr txBox="1"/>
          <p:nvPr/>
        </p:nvSpPr>
        <p:spPr>
          <a:xfrm>
            <a:off x="2035351" y="1785938"/>
            <a:ext cx="1307924" cy="314325"/>
          </a:xfrm>
          <a:prstGeom prst="rect">
            <a:avLst/>
          </a:prstGeom>
          <a:solidFill>
            <a:schemeClr val="bg1"/>
          </a:solidFill>
          <a:ln>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dirty="0" smtClean="0"/>
              <a:t>－ － </a:t>
            </a:r>
            <a:r>
              <a:rPr lang="ja-JP" altLang="en-US" sz="1400" dirty="0"/>
              <a:t>■</a:t>
            </a:r>
            <a:r>
              <a:rPr lang="en-US" altLang="ja-JP" sz="1400" dirty="0" smtClean="0"/>
              <a:t>R3</a:t>
            </a:r>
            <a:r>
              <a:rPr lang="ja-JP" altLang="en-US" sz="1400" dirty="0" smtClean="0"/>
              <a:t>－</a:t>
            </a:r>
            <a:endParaRPr lang="ja-JP" altLang="en-US" sz="1400" dirty="0"/>
          </a:p>
        </p:txBody>
      </p:sp>
      <p:cxnSp>
        <p:nvCxnSpPr>
          <p:cNvPr id="8" name="直線コネクタ 7"/>
          <p:cNvCxnSpPr/>
          <p:nvPr/>
        </p:nvCxnSpPr>
        <p:spPr>
          <a:xfrm flipH="1">
            <a:off x="2035351" y="2100263"/>
            <a:ext cx="297039" cy="579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a:endCxn id="5" idx="0"/>
          </p:cNvCxnSpPr>
          <p:nvPr/>
        </p:nvCxnSpPr>
        <p:spPr>
          <a:xfrm>
            <a:off x="11166474" y="3727799"/>
            <a:ext cx="187326" cy="395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146756" y="5960883"/>
            <a:ext cx="11582400" cy="923330"/>
          </a:xfrm>
          <a:prstGeom prst="rect">
            <a:avLst/>
          </a:prstGeom>
          <a:noFill/>
        </p:spPr>
        <p:txBody>
          <a:bodyPr wrap="square" rtlCol="0">
            <a:spAutoFit/>
          </a:bodyPr>
          <a:lstStyle/>
          <a:p>
            <a:r>
              <a:rPr kumimoji="1" lang="ja-JP" altLang="en-US" dirty="0"/>
              <a:t>・令和</a:t>
            </a:r>
            <a:r>
              <a:rPr kumimoji="1" lang="en-US" altLang="ja-JP" dirty="0"/>
              <a:t>2</a:t>
            </a:r>
            <a:r>
              <a:rPr kumimoji="1" lang="ja-JP" altLang="en-US" dirty="0"/>
              <a:t>年の月別自殺者数は</a:t>
            </a:r>
            <a:r>
              <a:rPr kumimoji="1" lang="ja-JP" altLang="en-US" dirty="0" smtClean="0"/>
              <a:t>、</a:t>
            </a:r>
            <a:r>
              <a:rPr kumimoji="1" lang="en-US" altLang="ja-JP" dirty="0" smtClean="0"/>
              <a:t>5</a:t>
            </a:r>
            <a:r>
              <a:rPr kumimoji="1" lang="ja-JP" altLang="en-US" dirty="0" smtClean="0"/>
              <a:t>月と</a:t>
            </a:r>
            <a:r>
              <a:rPr kumimoji="1" lang="en-US" altLang="ja-JP" dirty="0" smtClean="0"/>
              <a:t>7</a:t>
            </a:r>
            <a:r>
              <a:rPr kumimoji="1" lang="ja-JP" altLang="en-US" dirty="0"/>
              <a:t>月</a:t>
            </a:r>
            <a:r>
              <a:rPr kumimoji="1" lang="ja-JP" altLang="en-US" dirty="0" smtClean="0"/>
              <a:t>以降は令和元年を上回り、</a:t>
            </a:r>
            <a:r>
              <a:rPr kumimoji="1" lang="en-US" altLang="ja-JP" dirty="0" smtClean="0"/>
              <a:t>7</a:t>
            </a:r>
            <a:r>
              <a:rPr kumimoji="1" lang="ja-JP" altLang="en-US" dirty="0" smtClean="0"/>
              <a:t>月、</a:t>
            </a:r>
            <a:r>
              <a:rPr kumimoji="1" lang="en-US" altLang="ja-JP" dirty="0" smtClean="0"/>
              <a:t>8</a:t>
            </a:r>
            <a:r>
              <a:rPr kumimoji="1" lang="ja-JP" altLang="en-US" dirty="0" smtClean="0"/>
              <a:t>月、</a:t>
            </a:r>
            <a:r>
              <a:rPr kumimoji="1" lang="en-US" altLang="ja-JP" dirty="0" smtClean="0"/>
              <a:t>10</a:t>
            </a:r>
            <a:r>
              <a:rPr kumimoji="1" lang="ja-JP" altLang="en-US" dirty="0" smtClean="0"/>
              <a:t>月は高値となっている。</a:t>
            </a:r>
            <a:endParaRPr kumimoji="1" lang="en-US" altLang="ja-JP" dirty="0"/>
          </a:p>
          <a:p>
            <a:r>
              <a:rPr kumimoji="1" lang="ja-JP" altLang="en-US" dirty="0"/>
              <a:t>・令和</a:t>
            </a:r>
            <a:r>
              <a:rPr kumimoji="1" lang="en-US" altLang="ja-JP" dirty="0"/>
              <a:t>3</a:t>
            </a:r>
            <a:r>
              <a:rPr kumimoji="1" lang="ja-JP" altLang="en-US" dirty="0"/>
              <a:t>年の</a:t>
            </a:r>
            <a:r>
              <a:rPr lang="ja-JP" altLang="en-US" dirty="0"/>
              <a:t>月別自殺者数は、</a:t>
            </a:r>
            <a:r>
              <a:rPr lang="en-US" altLang="ja-JP" dirty="0"/>
              <a:t>1</a:t>
            </a:r>
            <a:r>
              <a:rPr lang="ja-JP" altLang="en-US" dirty="0"/>
              <a:t>月から</a:t>
            </a:r>
            <a:r>
              <a:rPr lang="en-US" altLang="ja-JP" dirty="0"/>
              <a:t>4</a:t>
            </a:r>
            <a:r>
              <a:rPr lang="ja-JP" altLang="en-US" dirty="0"/>
              <a:t>月までは令和</a:t>
            </a:r>
            <a:r>
              <a:rPr lang="en-US" altLang="ja-JP" dirty="0"/>
              <a:t>2</a:t>
            </a:r>
            <a:r>
              <a:rPr lang="ja-JP" altLang="en-US" dirty="0"/>
              <a:t>年を</a:t>
            </a:r>
            <a:r>
              <a:rPr lang="ja-JP" altLang="en-US" dirty="0" smtClean="0"/>
              <a:t>上回り高い傾向であるが、</a:t>
            </a:r>
            <a:r>
              <a:rPr lang="en-US" altLang="ja-JP" dirty="0"/>
              <a:t>7</a:t>
            </a:r>
            <a:r>
              <a:rPr lang="ja-JP" altLang="en-US" dirty="0"/>
              <a:t>月以降</a:t>
            </a:r>
            <a:r>
              <a:rPr lang="ja-JP" altLang="en-US" dirty="0" smtClean="0"/>
              <a:t>は減少傾向。</a:t>
            </a:r>
            <a:endParaRPr lang="en-US" altLang="ja-JP" dirty="0" smtClean="0"/>
          </a:p>
          <a:p>
            <a:r>
              <a:rPr lang="ja-JP" altLang="en-US" dirty="0" smtClean="0"/>
              <a:t>・令和</a:t>
            </a:r>
            <a:r>
              <a:rPr lang="en-US" altLang="ja-JP" dirty="0" smtClean="0"/>
              <a:t>4</a:t>
            </a:r>
            <a:r>
              <a:rPr lang="ja-JP" altLang="en-US" dirty="0" smtClean="0"/>
              <a:t>年の月別自殺者数は、</a:t>
            </a:r>
            <a:r>
              <a:rPr lang="en-US" altLang="ja-JP" dirty="0" smtClean="0"/>
              <a:t>3</a:t>
            </a:r>
            <a:r>
              <a:rPr lang="ja-JP" altLang="en-US" dirty="0" smtClean="0"/>
              <a:t>月、</a:t>
            </a:r>
            <a:r>
              <a:rPr lang="en-US" altLang="ja-JP" dirty="0" smtClean="0"/>
              <a:t>5</a:t>
            </a:r>
            <a:r>
              <a:rPr lang="ja-JP" altLang="en-US" dirty="0" smtClean="0"/>
              <a:t>月は</a:t>
            </a:r>
            <a:r>
              <a:rPr lang="ja-JP" altLang="en-US" smtClean="0"/>
              <a:t>前年を上回り、その他は前年より低い。</a:t>
            </a:r>
            <a:endParaRPr lang="en-US" altLang="ja-JP" dirty="0"/>
          </a:p>
        </p:txBody>
      </p:sp>
      <p:sp>
        <p:nvSpPr>
          <p:cNvPr id="3" name="スライド番号プレースホルダー 2"/>
          <p:cNvSpPr>
            <a:spLocks noGrp="1"/>
          </p:cNvSpPr>
          <p:nvPr>
            <p:ph type="sldNum" sz="quarter" idx="12"/>
          </p:nvPr>
        </p:nvSpPr>
        <p:spPr/>
        <p:txBody>
          <a:bodyPr/>
          <a:lstStyle/>
          <a:p>
            <a:fld id="{AF1D39D9-E74C-4D2A-927B-25B3068A2067}" type="slidenum">
              <a:rPr kumimoji="1" lang="ja-JP" altLang="en-US" smtClean="0"/>
              <a:t>4</a:t>
            </a:fld>
            <a:endParaRPr kumimoji="1" lang="ja-JP" altLang="en-US"/>
          </a:p>
        </p:txBody>
      </p:sp>
      <p:sp>
        <p:nvSpPr>
          <p:cNvPr id="11" name="テキスト ボックス 10"/>
          <p:cNvSpPr txBox="1"/>
          <p:nvPr/>
        </p:nvSpPr>
        <p:spPr>
          <a:xfrm>
            <a:off x="8824561" y="5762557"/>
            <a:ext cx="3243261" cy="276999"/>
          </a:xfrm>
          <a:prstGeom prst="rect">
            <a:avLst/>
          </a:prstGeom>
          <a:noFill/>
          <a:ln>
            <a:noFill/>
          </a:ln>
        </p:spPr>
        <p:txBody>
          <a:bodyPr wrap="square" rtlCol="0">
            <a:spAutoFit/>
          </a:bodyPr>
          <a:lstStyle/>
          <a:p>
            <a:r>
              <a:rPr kumimoji="1" lang="ja-JP" altLang="en-US" sz="1200" dirty="0"/>
              <a:t>出典：地域における自殺の基礎資料（各年）</a:t>
            </a:r>
          </a:p>
        </p:txBody>
      </p:sp>
      <p:sp>
        <p:nvSpPr>
          <p:cNvPr id="13" name="タイトル 1"/>
          <p:cNvSpPr>
            <a:spLocks noGrp="1"/>
          </p:cNvSpPr>
          <p:nvPr/>
        </p:nvSpPr>
        <p:spPr>
          <a:xfrm>
            <a:off x="172974" y="167218"/>
            <a:ext cx="2511552" cy="425622"/>
          </a:xfrm>
          <a:prstGeom prst="rect">
            <a:avLst/>
          </a:prstGeom>
          <a:solidFill>
            <a:schemeClr val="accent1">
              <a:lumMod val="75000"/>
            </a:schemeClr>
          </a:solidFill>
          <a:ln>
            <a:solidFill>
              <a:schemeClr val="tx1"/>
            </a:solidFill>
          </a:ln>
        </p:spPr>
        <p:txBody>
          <a:bodyPr vert="horz" lIns="91440" tIns="45720" rIns="91440" bIns="45720" rtlCol="0" anchor="ctr">
            <a:normAutofit lnSpcReduction="100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１</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自殺の推移</a:t>
            </a:r>
          </a:p>
        </p:txBody>
      </p:sp>
    </p:spTree>
    <p:extLst>
      <p:ext uri="{BB962C8B-B14F-4D97-AF65-F5344CB8AC3E}">
        <p14:creationId xmlns:p14="http://schemas.microsoft.com/office/powerpoint/2010/main" val="1309011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57163" y="5962431"/>
            <a:ext cx="12034837" cy="923330"/>
          </a:xfrm>
          <a:prstGeom prst="rect">
            <a:avLst/>
          </a:prstGeom>
          <a:noFill/>
        </p:spPr>
        <p:txBody>
          <a:bodyPr wrap="square" rtlCol="0">
            <a:spAutoFit/>
          </a:bodyPr>
          <a:lstStyle/>
          <a:p>
            <a:r>
              <a:rPr kumimoji="1" lang="en-US" altLang="ja-JP" dirty="0"/>
              <a:t>20</a:t>
            </a:r>
            <a:r>
              <a:rPr kumimoji="1" lang="ja-JP" altLang="en-US" dirty="0"/>
              <a:t>歳未満は令和</a:t>
            </a:r>
            <a:r>
              <a:rPr kumimoji="1" lang="ja-JP" altLang="en-US" dirty="0" smtClean="0"/>
              <a:t>元年に大きく増加、以降も微増、</a:t>
            </a:r>
            <a:r>
              <a:rPr kumimoji="1" lang="en-US" altLang="ja-JP" dirty="0"/>
              <a:t>70</a:t>
            </a:r>
            <a:r>
              <a:rPr kumimoji="1" lang="ja-JP" altLang="en-US" dirty="0"/>
              <a:t>歳代、</a:t>
            </a:r>
            <a:r>
              <a:rPr kumimoji="1" lang="en-US" altLang="ja-JP" dirty="0"/>
              <a:t>80</a:t>
            </a:r>
            <a:r>
              <a:rPr kumimoji="1" lang="ja-JP" altLang="en-US" dirty="0"/>
              <a:t>歳代以上は</a:t>
            </a:r>
            <a:r>
              <a:rPr kumimoji="1" lang="ja-JP" altLang="en-US" dirty="0" smtClean="0"/>
              <a:t>令</a:t>
            </a:r>
            <a:r>
              <a:rPr kumimoji="1" lang="ja-JP" altLang="en-US" dirty="0"/>
              <a:t>和</a:t>
            </a:r>
            <a:r>
              <a:rPr kumimoji="1" lang="ja-JP" altLang="en-US" dirty="0" smtClean="0"/>
              <a:t>２年</a:t>
            </a:r>
            <a:r>
              <a:rPr kumimoji="1" lang="ja-JP" altLang="en-US" dirty="0"/>
              <a:t>以降</a:t>
            </a:r>
            <a:r>
              <a:rPr kumimoji="1" lang="ja-JP" altLang="en-US" dirty="0" smtClean="0"/>
              <a:t>増加している。</a:t>
            </a:r>
            <a:endParaRPr kumimoji="1" lang="en-US" altLang="ja-JP" dirty="0"/>
          </a:p>
          <a:p>
            <a:r>
              <a:rPr kumimoji="1" lang="ja-JP" altLang="en-US" dirty="0"/>
              <a:t>令和</a:t>
            </a:r>
            <a:r>
              <a:rPr kumimoji="1" lang="en-US" altLang="ja-JP" dirty="0"/>
              <a:t>3</a:t>
            </a:r>
            <a:r>
              <a:rPr kumimoji="1" lang="ja-JP" altLang="en-US" dirty="0"/>
              <a:t>年は</a:t>
            </a:r>
            <a:r>
              <a:rPr kumimoji="1" lang="en-US" altLang="ja-JP" dirty="0"/>
              <a:t>80</a:t>
            </a:r>
            <a:r>
              <a:rPr kumimoji="1" lang="ja-JP" altLang="en-US" dirty="0"/>
              <a:t>歳代以上が最も大きく増加。（前年比</a:t>
            </a:r>
            <a:r>
              <a:rPr kumimoji="1" lang="en-US" altLang="ja-JP" dirty="0"/>
              <a:t>21.5%</a:t>
            </a:r>
            <a:r>
              <a:rPr kumimoji="1" lang="ja-JP" altLang="en-US" dirty="0"/>
              <a:t>増）</a:t>
            </a:r>
            <a:endParaRPr kumimoji="1" lang="en-US" altLang="ja-JP" dirty="0"/>
          </a:p>
          <a:p>
            <a:r>
              <a:rPr kumimoji="1" lang="ja-JP" altLang="en-US" dirty="0"/>
              <a:t>令和</a:t>
            </a:r>
            <a:r>
              <a:rPr kumimoji="1" lang="en-US" altLang="ja-JP" dirty="0"/>
              <a:t>2</a:t>
            </a:r>
            <a:r>
              <a:rPr kumimoji="1" lang="ja-JP" altLang="en-US" dirty="0"/>
              <a:t>年に減少した</a:t>
            </a:r>
            <a:r>
              <a:rPr kumimoji="1" lang="en-US" altLang="ja-JP" dirty="0"/>
              <a:t>40</a:t>
            </a:r>
            <a:r>
              <a:rPr kumimoji="1" lang="ja-JP" altLang="en-US" dirty="0"/>
              <a:t>歳代、</a:t>
            </a:r>
            <a:r>
              <a:rPr kumimoji="1" lang="en-US" altLang="ja-JP" dirty="0"/>
              <a:t>50</a:t>
            </a:r>
            <a:r>
              <a:rPr kumimoji="1" lang="ja-JP" altLang="en-US" dirty="0"/>
              <a:t>歳代が令和</a:t>
            </a:r>
            <a:r>
              <a:rPr kumimoji="1" lang="en-US" altLang="ja-JP" dirty="0"/>
              <a:t>3</a:t>
            </a:r>
            <a:r>
              <a:rPr kumimoji="1" lang="ja-JP" altLang="en-US" dirty="0"/>
              <a:t>年増加に転じている。</a:t>
            </a:r>
            <a:endParaRPr kumimoji="1" lang="en-US" altLang="ja-JP" dirty="0"/>
          </a:p>
        </p:txBody>
      </p:sp>
      <p:graphicFrame>
        <p:nvGraphicFramePr>
          <p:cNvPr id="8" name="コンテンツ プレースホルダー 7">
            <a:extLst>
              <a:ext uri="{FF2B5EF4-FFF2-40B4-BE49-F238E27FC236}">
                <a16:creationId xmlns:a16="http://schemas.microsoft.com/office/drawing/2014/main" id="{6AB3B376-43E4-49CD-B138-B42EA6FED073}"/>
              </a:ext>
            </a:extLst>
          </p:cNvPr>
          <p:cNvGraphicFramePr>
            <a:graphicFrameLocks noGrp="1"/>
          </p:cNvGraphicFramePr>
          <p:nvPr>
            <p:ph idx="1"/>
            <p:extLst>
              <p:ext uri="{D42A27DB-BD31-4B8C-83A1-F6EECF244321}">
                <p14:modId xmlns:p14="http://schemas.microsoft.com/office/powerpoint/2010/main" val="3535421109"/>
              </p:ext>
            </p:extLst>
          </p:nvPr>
        </p:nvGraphicFramePr>
        <p:xfrm>
          <a:off x="0" y="0"/>
          <a:ext cx="12192000" cy="5576712"/>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p:cNvSpPr>
            <a:spLocks noGrp="1"/>
          </p:cNvSpPr>
          <p:nvPr>
            <p:ph type="sldNum" sz="quarter" idx="12"/>
          </p:nvPr>
        </p:nvSpPr>
        <p:spPr/>
        <p:txBody>
          <a:bodyPr/>
          <a:lstStyle/>
          <a:p>
            <a:fld id="{AF1D39D9-E74C-4D2A-927B-25B3068A2067}" type="slidenum">
              <a:rPr kumimoji="1" lang="ja-JP" altLang="en-US" smtClean="0"/>
              <a:t>5</a:t>
            </a:fld>
            <a:endParaRPr kumimoji="1" lang="ja-JP" altLang="en-US"/>
          </a:p>
        </p:txBody>
      </p:sp>
      <p:sp>
        <p:nvSpPr>
          <p:cNvPr id="5" name="テキスト ボックス 4"/>
          <p:cNvSpPr txBox="1"/>
          <p:nvPr/>
        </p:nvSpPr>
        <p:spPr>
          <a:xfrm>
            <a:off x="8745979" y="5576712"/>
            <a:ext cx="3243261" cy="276999"/>
          </a:xfrm>
          <a:prstGeom prst="rect">
            <a:avLst/>
          </a:prstGeom>
          <a:noFill/>
          <a:ln>
            <a:noFill/>
          </a:ln>
        </p:spPr>
        <p:txBody>
          <a:bodyPr wrap="square" rtlCol="0">
            <a:spAutoFit/>
          </a:bodyPr>
          <a:lstStyle/>
          <a:p>
            <a:r>
              <a:rPr kumimoji="1" lang="ja-JP" altLang="en-US" sz="1200" dirty="0"/>
              <a:t>出典：地域における自殺の基礎資料（各年）</a:t>
            </a:r>
          </a:p>
        </p:txBody>
      </p:sp>
    </p:spTree>
    <p:extLst>
      <p:ext uri="{BB962C8B-B14F-4D97-AF65-F5344CB8AC3E}">
        <p14:creationId xmlns:p14="http://schemas.microsoft.com/office/powerpoint/2010/main" val="1442328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735739538"/>
              </p:ext>
            </p:extLst>
          </p:nvPr>
        </p:nvGraphicFramePr>
        <p:xfrm>
          <a:off x="90311" y="0"/>
          <a:ext cx="11977511" cy="5949244"/>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287866" y="6107995"/>
            <a:ext cx="11582400" cy="646331"/>
          </a:xfrm>
          <a:prstGeom prst="rect">
            <a:avLst/>
          </a:prstGeom>
          <a:noFill/>
        </p:spPr>
        <p:txBody>
          <a:bodyPr wrap="square" rtlCol="0">
            <a:spAutoFit/>
          </a:bodyPr>
          <a:lstStyle/>
          <a:p>
            <a:r>
              <a:rPr kumimoji="1" lang="en-US" altLang="ja-JP" dirty="0"/>
              <a:t>20</a:t>
            </a:r>
            <a:r>
              <a:rPr kumimoji="1" lang="ja-JP" altLang="en-US" dirty="0"/>
              <a:t>歳代で令和</a:t>
            </a:r>
            <a:r>
              <a:rPr kumimoji="1" lang="en-US" altLang="ja-JP" dirty="0"/>
              <a:t>2</a:t>
            </a:r>
            <a:r>
              <a:rPr kumimoji="1" lang="ja-JP" altLang="en-US" dirty="0"/>
              <a:t>年以降</a:t>
            </a:r>
            <a:r>
              <a:rPr kumimoji="1" lang="ja-JP" altLang="en-US" dirty="0" smtClean="0"/>
              <a:t>増加。</a:t>
            </a:r>
            <a:endParaRPr kumimoji="1" lang="en-US" altLang="ja-JP" dirty="0"/>
          </a:p>
          <a:p>
            <a:r>
              <a:rPr kumimoji="1" lang="ja-JP" altLang="en-US" dirty="0"/>
              <a:t>令和</a:t>
            </a:r>
            <a:r>
              <a:rPr kumimoji="1" lang="en-US" altLang="ja-JP" dirty="0"/>
              <a:t>2</a:t>
            </a:r>
            <a:r>
              <a:rPr kumimoji="1" lang="ja-JP" altLang="en-US" dirty="0"/>
              <a:t>年に減少した</a:t>
            </a:r>
            <a:r>
              <a:rPr kumimoji="1" lang="en-US" altLang="ja-JP" dirty="0"/>
              <a:t>40</a:t>
            </a:r>
            <a:r>
              <a:rPr kumimoji="1" lang="ja-JP" altLang="en-US" dirty="0"/>
              <a:t>歳代、</a:t>
            </a:r>
            <a:r>
              <a:rPr kumimoji="1" lang="en-US" altLang="ja-JP" dirty="0"/>
              <a:t>50</a:t>
            </a:r>
            <a:r>
              <a:rPr kumimoji="1" lang="ja-JP" altLang="en-US" dirty="0"/>
              <a:t>歳代が令和</a:t>
            </a:r>
            <a:r>
              <a:rPr kumimoji="1" lang="en-US" altLang="ja-JP" dirty="0"/>
              <a:t>3</a:t>
            </a:r>
            <a:r>
              <a:rPr kumimoji="1" lang="ja-JP" altLang="en-US" dirty="0"/>
              <a:t>年増加に転じている。</a:t>
            </a:r>
            <a:endParaRPr kumimoji="1" lang="en-US" altLang="ja-JP" dirty="0"/>
          </a:p>
        </p:txBody>
      </p:sp>
      <p:sp>
        <p:nvSpPr>
          <p:cNvPr id="2" name="スライド番号プレースホルダー 1"/>
          <p:cNvSpPr>
            <a:spLocks noGrp="1"/>
          </p:cNvSpPr>
          <p:nvPr>
            <p:ph type="sldNum" sz="quarter" idx="12"/>
          </p:nvPr>
        </p:nvSpPr>
        <p:spPr/>
        <p:txBody>
          <a:bodyPr/>
          <a:lstStyle/>
          <a:p>
            <a:fld id="{AF1D39D9-E74C-4D2A-927B-25B3068A2067}" type="slidenum">
              <a:rPr kumimoji="1" lang="ja-JP" altLang="en-US" smtClean="0"/>
              <a:t>6</a:t>
            </a:fld>
            <a:endParaRPr kumimoji="1" lang="ja-JP" altLang="en-US"/>
          </a:p>
        </p:txBody>
      </p:sp>
      <p:sp>
        <p:nvSpPr>
          <p:cNvPr id="6" name="テキスト ボックス 5"/>
          <p:cNvSpPr txBox="1"/>
          <p:nvPr/>
        </p:nvSpPr>
        <p:spPr>
          <a:xfrm>
            <a:off x="8824561" y="5969495"/>
            <a:ext cx="3243261" cy="276999"/>
          </a:xfrm>
          <a:prstGeom prst="rect">
            <a:avLst/>
          </a:prstGeom>
          <a:noFill/>
          <a:ln>
            <a:noFill/>
          </a:ln>
        </p:spPr>
        <p:txBody>
          <a:bodyPr wrap="square" rtlCol="0">
            <a:spAutoFit/>
          </a:bodyPr>
          <a:lstStyle/>
          <a:p>
            <a:r>
              <a:rPr kumimoji="1" lang="ja-JP" altLang="en-US" sz="1200" dirty="0"/>
              <a:t>出典：地域における自殺の基礎資料（各年）</a:t>
            </a:r>
          </a:p>
        </p:txBody>
      </p:sp>
    </p:spTree>
    <p:extLst>
      <p:ext uri="{BB962C8B-B14F-4D97-AF65-F5344CB8AC3E}">
        <p14:creationId xmlns:p14="http://schemas.microsoft.com/office/powerpoint/2010/main" val="1913226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a:extLst>
              <a:ext uri="{FF2B5EF4-FFF2-40B4-BE49-F238E27FC236}">
                <a16:creationId xmlns:a16="http://schemas.microsoft.com/office/drawing/2014/main" id="{00000000-0008-0000-0100-000008000000}"/>
              </a:ext>
            </a:extLst>
          </p:cNvPr>
          <p:cNvGraphicFramePr>
            <a:graphicFrameLocks noGrp="1"/>
          </p:cNvGraphicFramePr>
          <p:nvPr>
            <p:ph idx="1"/>
            <p:extLst>
              <p:ext uri="{D42A27DB-BD31-4B8C-83A1-F6EECF244321}">
                <p14:modId xmlns:p14="http://schemas.microsoft.com/office/powerpoint/2010/main" val="2564104555"/>
              </p:ext>
            </p:extLst>
          </p:nvPr>
        </p:nvGraphicFramePr>
        <p:xfrm>
          <a:off x="0" y="0"/>
          <a:ext cx="12191999"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300037" y="5704274"/>
            <a:ext cx="11665741" cy="1200329"/>
          </a:xfrm>
          <a:prstGeom prst="rect">
            <a:avLst/>
          </a:prstGeom>
          <a:noFill/>
        </p:spPr>
        <p:txBody>
          <a:bodyPr wrap="square" rtlCol="0">
            <a:spAutoFit/>
          </a:bodyPr>
          <a:lstStyle/>
          <a:p>
            <a:r>
              <a:rPr kumimoji="1" lang="en-US" altLang="ja-JP" dirty="0"/>
              <a:t>20</a:t>
            </a:r>
            <a:r>
              <a:rPr kumimoji="1" lang="ja-JP" altLang="en-US" dirty="0"/>
              <a:t>歳代で令和元年</a:t>
            </a:r>
            <a:r>
              <a:rPr kumimoji="1" lang="ja-JP" altLang="en-US" dirty="0" smtClean="0"/>
              <a:t>以降年々増加（</a:t>
            </a:r>
            <a:r>
              <a:rPr kumimoji="1" lang="ja-JP" altLang="en-US" dirty="0"/>
              <a:t>令和</a:t>
            </a:r>
            <a:r>
              <a:rPr kumimoji="1" lang="en-US" altLang="ja-JP" dirty="0"/>
              <a:t>2</a:t>
            </a:r>
            <a:r>
              <a:rPr kumimoji="1" lang="ja-JP" altLang="en-US" dirty="0"/>
              <a:t>年前年比</a:t>
            </a:r>
            <a:r>
              <a:rPr kumimoji="1" lang="en-US" altLang="ja-JP" dirty="0"/>
              <a:t>62.2%</a:t>
            </a:r>
            <a:r>
              <a:rPr kumimoji="1" lang="ja-JP" altLang="en-US" dirty="0"/>
              <a:t>増、令和</a:t>
            </a:r>
            <a:r>
              <a:rPr kumimoji="1" lang="en-US" altLang="ja-JP" dirty="0"/>
              <a:t>3</a:t>
            </a:r>
            <a:r>
              <a:rPr kumimoji="1" lang="ja-JP" altLang="en-US" dirty="0"/>
              <a:t>年前年比</a:t>
            </a:r>
            <a:r>
              <a:rPr kumimoji="1" lang="en-US" altLang="ja-JP" dirty="0"/>
              <a:t>23.3%</a:t>
            </a:r>
            <a:r>
              <a:rPr kumimoji="1" lang="ja-JP" altLang="en-US" dirty="0"/>
              <a:t>増）</a:t>
            </a:r>
            <a:endParaRPr kumimoji="1" lang="en-US" altLang="ja-JP" dirty="0"/>
          </a:p>
          <a:p>
            <a:r>
              <a:rPr kumimoji="1" lang="en-US" altLang="ja-JP" dirty="0"/>
              <a:t>20</a:t>
            </a:r>
            <a:r>
              <a:rPr kumimoji="1" lang="ja-JP" altLang="en-US" dirty="0"/>
              <a:t>歳未満は令和</a:t>
            </a:r>
            <a:r>
              <a:rPr kumimoji="1" lang="en-US" altLang="ja-JP" dirty="0"/>
              <a:t>2</a:t>
            </a:r>
            <a:r>
              <a:rPr kumimoji="1" lang="ja-JP" altLang="en-US" dirty="0"/>
              <a:t>年大きく増加し、令和</a:t>
            </a:r>
            <a:r>
              <a:rPr kumimoji="1" lang="en-US" altLang="ja-JP" dirty="0"/>
              <a:t>3</a:t>
            </a:r>
            <a:r>
              <a:rPr kumimoji="1" lang="ja-JP" altLang="en-US" dirty="0"/>
              <a:t>年は横ばい（令和</a:t>
            </a:r>
            <a:r>
              <a:rPr kumimoji="1" lang="en-US" altLang="ja-JP" dirty="0"/>
              <a:t>2</a:t>
            </a:r>
            <a:r>
              <a:rPr kumimoji="1" lang="ja-JP" altLang="en-US" dirty="0"/>
              <a:t>年前年比</a:t>
            </a:r>
            <a:r>
              <a:rPr kumimoji="1" lang="en-US" altLang="ja-JP" dirty="0"/>
              <a:t>69.2%</a:t>
            </a:r>
            <a:r>
              <a:rPr kumimoji="1" lang="ja-JP" altLang="en-US" dirty="0"/>
              <a:t>増）</a:t>
            </a:r>
            <a:endParaRPr kumimoji="1" lang="en-US" altLang="ja-JP" dirty="0"/>
          </a:p>
          <a:p>
            <a:r>
              <a:rPr kumimoji="1" lang="ja-JP" altLang="en-US" dirty="0"/>
              <a:t>令和</a:t>
            </a:r>
            <a:r>
              <a:rPr kumimoji="1" lang="en-US" altLang="ja-JP" dirty="0"/>
              <a:t>2</a:t>
            </a:r>
            <a:r>
              <a:rPr kumimoji="1" lang="ja-JP" altLang="en-US" dirty="0"/>
              <a:t>年大きく増加した</a:t>
            </a:r>
            <a:r>
              <a:rPr kumimoji="1" lang="en-US" altLang="ja-JP" dirty="0"/>
              <a:t>80</a:t>
            </a:r>
            <a:r>
              <a:rPr kumimoji="1" lang="ja-JP" altLang="en-US" dirty="0"/>
              <a:t>歳代以上は令和</a:t>
            </a:r>
            <a:r>
              <a:rPr kumimoji="1" lang="en-US" altLang="ja-JP" dirty="0"/>
              <a:t>3</a:t>
            </a:r>
            <a:r>
              <a:rPr kumimoji="1" lang="ja-JP" altLang="en-US" dirty="0"/>
              <a:t>年減少（令和</a:t>
            </a:r>
            <a:r>
              <a:rPr kumimoji="1" lang="en-US" altLang="ja-JP" dirty="0"/>
              <a:t>2</a:t>
            </a:r>
            <a:r>
              <a:rPr kumimoji="1" lang="ja-JP" altLang="en-US" dirty="0"/>
              <a:t>年前年比</a:t>
            </a:r>
            <a:r>
              <a:rPr kumimoji="1" lang="en-US" altLang="ja-JP" dirty="0"/>
              <a:t>50.0%</a:t>
            </a:r>
            <a:r>
              <a:rPr kumimoji="1" lang="ja-JP" altLang="en-US" dirty="0"/>
              <a:t>増）</a:t>
            </a:r>
            <a:endParaRPr kumimoji="1" lang="en-US" altLang="ja-JP" dirty="0"/>
          </a:p>
          <a:p>
            <a:r>
              <a:rPr kumimoji="1" lang="ja-JP" altLang="en-US" dirty="0"/>
              <a:t>昨年減少していた</a:t>
            </a:r>
            <a:r>
              <a:rPr kumimoji="1" lang="en-US" altLang="ja-JP" dirty="0"/>
              <a:t>40</a:t>
            </a:r>
            <a:r>
              <a:rPr kumimoji="1" lang="ja-JP" altLang="en-US" dirty="0"/>
              <a:t>歳代が令和</a:t>
            </a:r>
            <a:r>
              <a:rPr kumimoji="1" lang="en-US" altLang="ja-JP" dirty="0"/>
              <a:t>3</a:t>
            </a:r>
            <a:r>
              <a:rPr kumimoji="1" lang="ja-JP" altLang="en-US" dirty="0"/>
              <a:t>年は増加。</a:t>
            </a:r>
            <a:endParaRPr kumimoji="1" lang="en-US" altLang="ja-JP" dirty="0"/>
          </a:p>
        </p:txBody>
      </p:sp>
      <p:sp>
        <p:nvSpPr>
          <p:cNvPr id="2" name="スライド番号プレースホルダー 1"/>
          <p:cNvSpPr>
            <a:spLocks noGrp="1"/>
          </p:cNvSpPr>
          <p:nvPr>
            <p:ph type="sldNum" sz="quarter" idx="12"/>
          </p:nvPr>
        </p:nvSpPr>
        <p:spPr/>
        <p:txBody>
          <a:bodyPr/>
          <a:lstStyle/>
          <a:p>
            <a:fld id="{AF1D39D9-E74C-4D2A-927B-25B3068A2067}" type="slidenum">
              <a:rPr kumimoji="1" lang="ja-JP" altLang="en-US" smtClean="0"/>
              <a:t>7</a:t>
            </a:fld>
            <a:endParaRPr kumimoji="1" lang="ja-JP" altLang="en-US"/>
          </a:p>
        </p:txBody>
      </p:sp>
      <p:sp>
        <p:nvSpPr>
          <p:cNvPr id="5" name="テキスト ボックス 4"/>
          <p:cNvSpPr txBox="1"/>
          <p:nvPr/>
        </p:nvSpPr>
        <p:spPr>
          <a:xfrm>
            <a:off x="8610600" y="5427275"/>
            <a:ext cx="3243261" cy="276999"/>
          </a:xfrm>
          <a:prstGeom prst="rect">
            <a:avLst/>
          </a:prstGeom>
          <a:noFill/>
          <a:ln>
            <a:noFill/>
          </a:ln>
        </p:spPr>
        <p:txBody>
          <a:bodyPr wrap="square" rtlCol="0">
            <a:spAutoFit/>
          </a:bodyPr>
          <a:lstStyle/>
          <a:p>
            <a:r>
              <a:rPr kumimoji="1" lang="ja-JP" altLang="en-US" sz="1200" dirty="0"/>
              <a:t>出典：地域における自殺の基礎資料（各年）</a:t>
            </a:r>
          </a:p>
        </p:txBody>
      </p:sp>
    </p:spTree>
    <p:extLst>
      <p:ext uri="{BB962C8B-B14F-4D97-AF65-F5344CB8AC3E}">
        <p14:creationId xmlns:p14="http://schemas.microsoft.com/office/powerpoint/2010/main" val="4279981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483528188"/>
              </p:ext>
            </p:extLst>
          </p:nvPr>
        </p:nvGraphicFramePr>
        <p:xfrm>
          <a:off x="79022" y="0"/>
          <a:ext cx="12112978" cy="5881511"/>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265289" y="5903652"/>
            <a:ext cx="11738239" cy="646331"/>
          </a:xfrm>
          <a:prstGeom prst="rect">
            <a:avLst/>
          </a:prstGeom>
          <a:noFill/>
        </p:spPr>
        <p:txBody>
          <a:bodyPr wrap="square" rtlCol="0">
            <a:spAutoFit/>
          </a:bodyPr>
          <a:lstStyle/>
          <a:p>
            <a:r>
              <a:rPr kumimoji="1" lang="en-US" altLang="ja-JP" dirty="0"/>
              <a:t>20</a:t>
            </a:r>
            <a:r>
              <a:rPr kumimoji="1" lang="ja-JP" altLang="en-US" dirty="0"/>
              <a:t>歳未満、</a:t>
            </a:r>
            <a:r>
              <a:rPr kumimoji="1" lang="en-US" altLang="ja-JP" dirty="0"/>
              <a:t>20</a:t>
            </a:r>
            <a:r>
              <a:rPr kumimoji="1" lang="ja-JP" altLang="en-US" dirty="0"/>
              <a:t>歳代、</a:t>
            </a:r>
            <a:r>
              <a:rPr kumimoji="1" lang="en-US" altLang="ja-JP" dirty="0"/>
              <a:t>50</a:t>
            </a:r>
            <a:r>
              <a:rPr kumimoji="1" lang="ja-JP" altLang="en-US" dirty="0"/>
              <a:t>歳代、</a:t>
            </a:r>
            <a:r>
              <a:rPr kumimoji="1" lang="en-US" altLang="ja-JP" dirty="0"/>
              <a:t>70</a:t>
            </a:r>
            <a:r>
              <a:rPr kumimoji="1" lang="ja-JP" altLang="en-US" dirty="0"/>
              <a:t>歳代で令和</a:t>
            </a:r>
            <a:r>
              <a:rPr kumimoji="1" lang="en-US" altLang="ja-JP" dirty="0"/>
              <a:t>2</a:t>
            </a:r>
            <a:r>
              <a:rPr kumimoji="1" lang="ja-JP" altLang="en-US" dirty="0"/>
              <a:t>年以降</a:t>
            </a:r>
            <a:r>
              <a:rPr kumimoji="1" lang="ja-JP" altLang="en-US" dirty="0" smtClean="0"/>
              <a:t>増加。</a:t>
            </a:r>
            <a:endParaRPr kumimoji="1" lang="en-US" altLang="ja-JP" dirty="0"/>
          </a:p>
          <a:p>
            <a:r>
              <a:rPr lang="ja-JP" altLang="en-US" dirty="0"/>
              <a:t>増加した年齢階級の中では</a:t>
            </a:r>
            <a:r>
              <a:rPr lang="en-US" altLang="ja-JP" dirty="0"/>
              <a:t>20</a:t>
            </a:r>
            <a:r>
              <a:rPr lang="ja-JP" altLang="en-US" dirty="0"/>
              <a:t>歳代が高い水準で推移（令和</a:t>
            </a:r>
            <a:r>
              <a:rPr lang="en-US" altLang="ja-JP" dirty="0"/>
              <a:t>2</a:t>
            </a:r>
            <a:r>
              <a:rPr lang="ja-JP" altLang="en-US" dirty="0"/>
              <a:t>年対前年比</a:t>
            </a:r>
            <a:r>
              <a:rPr lang="en-US" altLang="ja-JP" dirty="0"/>
              <a:t>32.0%</a:t>
            </a:r>
            <a:r>
              <a:rPr lang="ja-JP" altLang="en-US" dirty="0"/>
              <a:t>増、令和</a:t>
            </a:r>
            <a:r>
              <a:rPr lang="en-US" altLang="ja-JP" dirty="0"/>
              <a:t>3</a:t>
            </a:r>
            <a:r>
              <a:rPr lang="ja-JP" altLang="en-US" dirty="0"/>
              <a:t>年対前年比</a:t>
            </a:r>
            <a:r>
              <a:rPr lang="en-US" altLang="ja-JP" dirty="0"/>
              <a:t>9.0%</a:t>
            </a:r>
            <a:r>
              <a:rPr lang="ja-JP" altLang="en-US" dirty="0"/>
              <a:t>増）。</a:t>
            </a:r>
            <a:endParaRPr kumimoji="1" lang="ja-JP" altLang="en-US" dirty="0"/>
          </a:p>
        </p:txBody>
      </p:sp>
      <p:sp>
        <p:nvSpPr>
          <p:cNvPr id="2" name="スライド番号プレースホルダー 1"/>
          <p:cNvSpPr>
            <a:spLocks noGrp="1"/>
          </p:cNvSpPr>
          <p:nvPr>
            <p:ph type="sldNum" sz="quarter" idx="12"/>
          </p:nvPr>
        </p:nvSpPr>
        <p:spPr/>
        <p:txBody>
          <a:bodyPr/>
          <a:lstStyle/>
          <a:p>
            <a:fld id="{AF1D39D9-E74C-4D2A-927B-25B3068A2067}" type="slidenum">
              <a:rPr kumimoji="1" lang="ja-JP" altLang="en-US" smtClean="0"/>
              <a:t>8</a:t>
            </a:fld>
            <a:endParaRPr kumimoji="1" lang="ja-JP" altLang="en-US"/>
          </a:p>
        </p:txBody>
      </p:sp>
      <p:sp>
        <p:nvSpPr>
          <p:cNvPr id="6" name="テキスト ボックス 5"/>
          <p:cNvSpPr txBox="1"/>
          <p:nvPr/>
        </p:nvSpPr>
        <p:spPr>
          <a:xfrm>
            <a:off x="8760267" y="5798145"/>
            <a:ext cx="3243261" cy="276999"/>
          </a:xfrm>
          <a:prstGeom prst="rect">
            <a:avLst/>
          </a:prstGeom>
          <a:noFill/>
          <a:ln>
            <a:noFill/>
          </a:ln>
        </p:spPr>
        <p:txBody>
          <a:bodyPr wrap="square" rtlCol="0">
            <a:spAutoFit/>
          </a:bodyPr>
          <a:lstStyle/>
          <a:p>
            <a:r>
              <a:rPr kumimoji="1" lang="ja-JP" altLang="en-US" sz="1200" dirty="0"/>
              <a:t>出典：地域における自殺の基礎資料（各年）</a:t>
            </a:r>
          </a:p>
        </p:txBody>
      </p:sp>
    </p:spTree>
    <p:extLst>
      <p:ext uri="{BB962C8B-B14F-4D97-AF65-F5344CB8AC3E}">
        <p14:creationId xmlns:p14="http://schemas.microsoft.com/office/powerpoint/2010/main" val="3982013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85738" y="5987018"/>
            <a:ext cx="12192000" cy="923330"/>
          </a:xfrm>
          <a:prstGeom prst="rect">
            <a:avLst/>
          </a:prstGeom>
          <a:noFill/>
        </p:spPr>
        <p:txBody>
          <a:bodyPr wrap="square" rtlCol="0">
            <a:spAutoFit/>
          </a:bodyPr>
          <a:lstStyle/>
          <a:p>
            <a:r>
              <a:rPr kumimoji="1" lang="ja-JP" altLang="en-US" dirty="0"/>
              <a:t>年金・雇用保険等生活者が最も多く、次いで被雇用・勤め人となっている。</a:t>
            </a:r>
            <a:endParaRPr kumimoji="1" lang="en-US" altLang="ja-JP" dirty="0"/>
          </a:p>
          <a:p>
            <a:r>
              <a:rPr kumimoji="1" lang="ja-JP" altLang="en-US" dirty="0"/>
              <a:t>被雇用・勤め人は</a:t>
            </a:r>
            <a:r>
              <a:rPr kumimoji="1" lang="en-US" altLang="ja-JP" dirty="0"/>
              <a:t>H29</a:t>
            </a:r>
            <a:r>
              <a:rPr kumimoji="1" lang="ja-JP" altLang="en-US" dirty="0"/>
              <a:t>年</a:t>
            </a:r>
            <a:r>
              <a:rPr kumimoji="1" lang="ja-JP" altLang="en-US" dirty="0" smtClean="0"/>
              <a:t>以降増加傾向にあり、</a:t>
            </a:r>
            <a:r>
              <a:rPr kumimoji="1" lang="ja-JP" altLang="en-US" dirty="0"/>
              <a:t>年金・雇用保険等生活者は令和</a:t>
            </a:r>
            <a:r>
              <a:rPr kumimoji="1" lang="en-US" altLang="ja-JP" dirty="0"/>
              <a:t>2</a:t>
            </a:r>
            <a:r>
              <a:rPr kumimoji="1" lang="ja-JP" altLang="en-US" dirty="0"/>
              <a:t>年</a:t>
            </a:r>
            <a:r>
              <a:rPr kumimoji="1" lang="ja-JP" altLang="en-US" dirty="0" smtClean="0"/>
              <a:t>以降増加。</a:t>
            </a:r>
            <a:endParaRPr kumimoji="1" lang="en-US" altLang="ja-JP" dirty="0"/>
          </a:p>
          <a:p>
            <a:r>
              <a:rPr kumimoji="1" lang="ja-JP" altLang="en-US" dirty="0"/>
              <a:t>学生は令和元年に大きく増加し、その後は</a:t>
            </a:r>
            <a:r>
              <a:rPr kumimoji="1" lang="ja-JP" altLang="en-US" dirty="0" smtClean="0"/>
              <a:t>微減。</a:t>
            </a:r>
            <a:endParaRPr kumimoji="1" lang="en-US" altLang="ja-JP" dirty="0"/>
          </a:p>
        </p:txBody>
      </p:sp>
      <p:sp>
        <p:nvSpPr>
          <p:cNvPr id="2" name="スライド番号プレースホルダー 1"/>
          <p:cNvSpPr>
            <a:spLocks noGrp="1"/>
          </p:cNvSpPr>
          <p:nvPr>
            <p:ph type="sldNum" sz="quarter" idx="12"/>
          </p:nvPr>
        </p:nvSpPr>
        <p:spPr/>
        <p:txBody>
          <a:bodyPr/>
          <a:lstStyle/>
          <a:p>
            <a:fld id="{AF1D39D9-E74C-4D2A-927B-25B3068A2067}" type="slidenum">
              <a:rPr kumimoji="1" lang="ja-JP" altLang="en-US" smtClean="0"/>
              <a:t>9</a:t>
            </a:fld>
            <a:endParaRPr kumimoji="1" lang="ja-JP" altLang="en-US"/>
          </a:p>
        </p:txBody>
      </p:sp>
      <p:sp>
        <p:nvSpPr>
          <p:cNvPr id="5" name="テキスト ボックス 4"/>
          <p:cNvSpPr txBox="1"/>
          <p:nvPr/>
        </p:nvSpPr>
        <p:spPr>
          <a:xfrm>
            <a:off x="8788842" y="5607825"/>
            <a:ext cx="3243261" cy="276999"/>
          </a:xfrm>
          <a:prstGeom prst="rect">
            <a:avLst/>
          </a:prstGeom>
          <a:noFill/>
          <a:ln>
            <a:noFill/>
          </a:ln>
        </p:spPr>
        <p:txBody>
          <a:bodyPr wrap="square" rtlCol="0">
            <a:spAutoFit/>
          </a:bodyPr>
          <a:lstStyle/>
          <a:p>
            <a:r>
              <a:rPr kumimoji="1" lang="ja-JP" altLang="en-US" sz="1200" dirty="0"/>
              <a:t>出典：地域における自殺の基礎資料（各年）</a:t>
            </a:r>
          </a:p>
        </p:txBody>
      </p:sp>
      <p:graphicFrame>
        <p:nvGraphicFramePr>
          <p:cNvPr id="8" name="グラフ 7">
            <a:extLst>
              <a:ext uri="{FF2B5EF4-FFF2-40B4-BE49-F238E27FC236}">
                <a16:creationId xmlns:a16="http://schemas.microsoft.com/office/drawing/2014/main" id="{760A1BA3-6FEE-4555-A674-9AE1A0F29649}"/>
              </a:ext>
            </a:extLst>
          </p:cNvPr>
          <p:cNvGraphicFramePr>
            <a:graphicFrameLocks/>
          </p:cNvGraphicFramePr>
          <p:nvPr>
            <p:extLst>
              <p:ext uri="{D42A27DB-BD31-4B8C-83A1-F6EECF244321}">
                <p14:modId xmlns:p14="http://schemas.microsoft.com/office/powerpoint/2010/main" val="2970485024"/>
              </p:ext>
            </p:extLst>
          </p:nvPr>
        </p:nvGraphicFramePr>
        <p:xfrm>
          <a:off x="1" y="225778"/>
          <a:ext cx="12032102" cy="5382047"/>
        </p:xfrm>
        <a:graphic>
          <a:graphicData uri="http://schemas.openxmlformats.org/drawingml/2006/chart">
            <c:chart xmlns:c="http://schemas.openxmlformats.org/drawingml/2006/chart" xmlns:r="http://schemas.openxmlformats.org/officeDocument/2006/relationships" r:id="rId3"/>
          </a:graphicData>
        </a:graphic>
      </p:graphicFrame>
      <p:sp>
        <p:nvSpPr>
          <p:cNvPr id="9" name="タイトル 1"/>
          <p:cNvSpPr>
            <a:spLocks noGrp="1"/>
          </p:cNvSpPr>
          <p:nvPr/>
        </p:nvSpPr>
        <p:spPr>
          <a:xfrm>
            <a:off x="1" y="116177"/>
            <a:ext cx="2580681" cy="439335"/>
          </a:xfrm>
          <a:prstGeom prst="rect">
            <a:avLst/>
          </a:prstGeom>
          <a:solidFill>
            <a:schemeClr val="accent1">
              <a:lumMod val="75000"/>
            </a:schemeClr>
          </a:solidFill>
          <a:ln>
            <a:solidFill>
              <a:schemeClr val="tx1"/>
            </a:solidFill>
          </a:ln>
        </p:spPr>
        <p:txBody>
          <a:bodyPr vert="horz" lIns="91440" tIns="45720" rIns="91440" bIns="45720" rtlCol="0" anchor="ctr">
            <a:normAutofit lnSpcReduction="100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１</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　自殺の推移</a:t>
            </a:r>
          </a:p>
        </p:txBody>
      </p:sp>
    </p:spTree>
    <p:extLst>
      <p:ext uri="{BB962C8B-B14F-4D97-AF65-F5344CB8AC3E}">
        <p14:creationId xmlns:p14="http://schemas.microsoft.com/office/powerpoint/2010/main" val="3640859446"/>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3624</TotalTime>
  <Words>7096</Words>
  <Application>Microsoft Office PowerPoint</Application>
  <PresentationFormat>ワイド画面</PresentationFormat>
  <Paragraphs>914</Paragraphs>
  <Slides>39</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39</vt:i4>
      </vt:variant>
    </vt:vector>
  </HeadingPairs>
  <TitlesOfParts>
    <vt:vector size="49" baseType="lpstr">
      <vt:lpstr>HGP創英角ｺﾞｼｯｸUB</vt:lpstr>
      <vt:lpstr>ＭＳ Ｐゴシック</vt:lpstr>
      <vt:lpstr>UD デジタル 教科書体 N-B</vt:lpstr>
      <vt:lpstr>游ゴシック</vt:lpstr>
      <vt:lpstr>游ゴシック Light</vt:lpstr>
      <vt:lpstr>Arial</vt:lpstr>
      <vt:lpstr>Calibri</vt:lpstr>
      <vt:lpstr>Calibri Light</vt:lpstr>
      <vt:lpstr>Times New Roman</vt:lpstr>
      <vt:lpstr>Office Theme</vt:lpstr>
      <vt:lpstr>大阪府の自殺の状況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自殺の推移のまとめ</vt:lpstr>
      <vt:lpstr>原因・動機別に見た全国と大阪の令和２年自殺者数と過去５年平均の増減比較（男性）</vt:lpstr>
      <vt:lpstr>原因・動機別に見た全国と大阪の令和２年自殺者数と過去５年平均の増減比較（女性）</vt:lpstr>
      <vt:lpstr>健康問題を原因・動機とする令和２年自殺者数と過去５年平均の増減比較（大阪府）</vt:lpstr>
      <vt:lpstr>家庭問題を原因・動機とする令和２年自殺者数と過去５年平均の増減比較（大阪府）</vt:lpstr>
      <vt:lpstr>経済・生活問題を原因・動機とする令和２年自殺者数と過去５年平均の増減比較（大阪府）</vt:lpstr>
      <vt:lpstr>勤務問題を原因・動機とする令和２年自殺者数と過去５年平均の増減比較（大阪府）</vt:lpstr>
      <vt:lpstr>男女問題を原因・動機とする令和２年自殺者数と過去５年平均の増減比較（大阪府）</vt:lpstr>
      <vt:lpstr>学校問題を原因・動機とする令和２年自殺者数と過去５年平均の増減比較（大阪府）</vt:lpstr>
      <vt:lpstr>その他を原因・動機とする令和２年自殺者数と過去５年平均の増減比較（大阪府）</vt:lpstr>
      <vt:lpstr>PowerPoint プレゼンテーション</vt:lpstr>
      <vt:lpstr>PowerPoint プレゼンテーション</vt:lpstr>
      <vt:lpstr>有職者・無職者の令和２年自殺者数と過去５年平均との増減比較</vt:lpstr>
      <vt:lpstr>有職者（職業項目別）の令和２年自殺者数と 過去５年平均の増減比較</vt:lpstr>
      <vt:lpstr>無職者（学生・生徒等除く）の令和２年自殺者数と過去５年平均の増減比較</vt:lpstr>
      <vt:lpstr>学生・生徒等の令和２年自殺者数と過去５年平均の増減比較</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三場　知香</dc:creator>
  <cp:lastModifiedBy>三場　知香</cp:lastModifiedBy>
  <cp:revision>213</cp:revision>
  <cp:lastPrinted>2022-08-31T01:38:08Z</cp:lastPrinted>
  <dcterms:created xsi:type="dcterms:W3CDTF">2022-03-24T03:15:20Z</dcterms:created>
  <dcterms:modified xsi:type="dcterms:W3CDTF">2022-10-05T01:15:02Z</dcterms:modified>
</cp:coreProperties>
</file>