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368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771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86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38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091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41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5562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712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72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8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855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5437E-767D-4DFC-A31E-D3D5A6800B37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7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1001"/>
            <a:ext cx="9906000" cy="291449"/>
          </a:xfrm>
          <a:solidFill>
            <a:srgbClr val="0070C0"/>
          </a:solidFill>
        </p:spPr>
        <p:txBody>
          <a:bodyPr anchor="ctr">
            <a:noAutofit/>
          </a:bodyPr>
          <a:lstStyle/>
          <a:p>
            <a:r>
              <a:rPr lang="ja-JP" altLang="en-US" sz="1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新たな「自殺総合対策大綱」の素案 概要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302450"/>
            <a:ext cx="990600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〇大綱は概ね</a:t>
            </a:r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年を目途に見直すこととされており、国では、昨年より大綱見直しに向けた検討に着手（現大綱は平成</a:t>
            </a:r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29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月に閣議決定）。</a:t>
            </a:r>
            <a:endParaRPr kumimoji="1" lang="en-US" altLang="ja-JP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〇本年</a:t>
            </a:r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月に「自殺総合対策の推進に関する有識者会議」の報告書公表。報告書では、これまでの取組みを基本に置きつつ、新型コロナウイルス感染症</a:t>
            </a:r>
            <a:endParaRPr kumimoji="1" lang="en-US" altLang="ja-JP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の影響など喫緊の課題への対応も含め、今後更に取り組むべき課題を検討し、</a:t>
            </a:r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の論点に沿って議論の成果を整理。</a:t>
            </a:r>
            <a:endParaRPr kumimoji="1" lang="en-US" altLang="ja-JP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月、新たな「自殺総合対策大綱」の素案が提示されるとともに、パブリックコメントを実施</a:t>
            </a:r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(8/15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</a:t>
            </a:r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28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）。</a:t>
            </a:r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月末ごろに新たな大綱が閣議決定される予定。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36" name="グループ化 35"/>
          <p:cNvGrpSpPr/>
          <p:nvPr/>
        </p:nvGrpSpPr>
        <p:grpSpPr>
          <a:xfrm>
            <a:off x="24063" y="1311445"/>
            <a:ext cx="9697452" cy="5390147"/>
            <a:chOff x="24063" y="1311445"/>
            <a:chExt cx="9697452" cy="5390147"/>
          </a:xfrm>
        </p:grpSpPr>
        <p:grpSp>
          <p:nvGrpSpPr>
            <p:cNvPr id="19" name="グループ化 18"/>
            <p:cNvGrpSpPr/>
            <p:nvPr/>
          </p:nvGrpSpPr>
          <p:grpSpPr>
            <a:xfrm>
              <a:off x="24063" y="1311445"/>
              <a:ext cx="4704347" cy="1648326"/>
              <a:chOff x="-1" y="1239253"/>
              <a:chExt cx="4704347" cy="1648326"/>
            </a:xfrm>
          </p:grpSpPr>
          <p:sp>
            <p:nvSpPr>
              <p:cNvPr id="6" name="正方形/長方形 5"/>
              <p:cNvSpPr/>
              <p:nvPr/>
            </p:nvSpPr>
            <p:spPr>
              <a:xfrm>
                <a:off x="-1" y="1516251"/>
                <a:ext cx="4704347" cy="1371328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endParaRPr kumimoji="1" lang="en-US" altLang="ja-JP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自殺対策は、社会における「生きることの阻害要因」を減らし、「生きることの促進要因」を増やすことを通じて、社会全体の自殺リスクを低下させる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endParaRPr kumimoji="1" lang="en-US" altLang="ja-JP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endParaRPr kumimoji="1" lang="en-US" altLang="ja-JP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endParaRPr kumimoji="1" lang="ja-JP" altLang="en-US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7" name="角丸四角形 6"/>
              <p:cNvSpPr/>
              <p:nvPr/>
            </p:nvSpPr>
            <p:spPr>
              <a:xfrm>
                <a:off x="180474" y="1564104"/>
                <a:ext cx="4319337" cy="300789"/>
              </a:xfrm>
              <a:prstGeom prst="round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誰も自殺に追い込まれることのない社会の実現を目指す</a:t>
                </a:r>
                <a:endParaRPr kumimoji="1" lang="ja-JP" altLang="en-US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312820" y="2323185"/>
                <a:ext cx="4090738" cy="457200"/>
              </a:xfrm>
              <a:prstGeom prst="rect">
                <a:avLst/>
              </a:prstGeom>
              <a:noFill/>
              <a:ln w="19050">
                <a:solidFill>
                  <a:srgbClr val="FFFF0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阻害要因：過労、生活困窮、育児や介護疲れ、いじめや孤独・孤立 等</a:t>
                </a:r>
                <a:endParaRPr kumimoji="1" lang="en-US" altLang="ja-JP" sz="105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ja-JP" altLang="en-US" sz="105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促進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要因：自己肯定感、信頼できる人間関係、危機回避能力 等</a:t>
                </a:r>
                <a:endParaRPr kumimoji="1" lang="ja-JP" altLang="en-US" sz="105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5" name="テキスト ボックス 4"/>
              <p:cNvSpPr txBox="1"/>
              <p:nvPr/>
            </p:nvSpPr>
            <p:spPr>
              <a:xfrm>
                <a:off x="0" y="1239253"/>
                <a:ext cx="2671011" cy="276999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b="1" dirty="0" smtClean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第</a:t>
                </a:r>
                <a:r>
                  <a:rPr kumimoji="1" lang="ja-JP" altLang="en-US" sz="1200" b="1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１</a:t>
                </a:r>
                <a:r>
                  <a:rPr kumimoji="1" lang="ja-JP" altLang="en-US" sz="1200" b="1" dirty="0" smtClean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自殺総合対策の基本理念</a:t>
                </a:r>
                <a:endPara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17" name="グループ化 16"/>
            <p:cNvGrpSpPr/>
            <p:nvPr/>
          </p:nvGrpSpPr>
          <p:grpSpPr>
            <a:xfrm>
              <a:off x="24063" y="3141335"/>
              <a:ext cx="4704348" cy="1791615"/>
              <a:chOff x="-1" y="3069143"/>
              <a:chExt cx="4704348" cy="1791615"/>
            </a:xfrm>
          </p:grpSpPr>
          <p:sp>
            <p:nvSpPr>
              <p:cNvPr id="10" name="正方形/長方形 9"/>
              <p:cNvSpPr/>
              <p:nvPr/>
            </p:nvSpPr>
            <p:spPr>
              <a:xfrm>
                <a:off x="0" y="3345871"/>
                <a:ext cx="4704347" cy="1514887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kumimoji="1" lang="en-US" altLang="ja-JP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endParaRPr kumimoji="1" lang="en-US" altLang="ja-JP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endParaRPr kumimoji="1" lang="ja-JP" altLang="en-US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11" name="角丸四角形 10"/>
              <p:cNvSpPr/>
              <p:nvPr/>
            </p:nvSpPr>
            <p:spPr>
              <a:xfrm>
                <a:off x="192503" y="3398649"/>
                <a:ext cx="4319337" cy="300789"/>
              </a:xfrm>
              <a:prstGeom prst="round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自殺は、その多くが追い込まれた末の死である</a:t>
                </a:r>
                <a:endParaRPr kumimoji="1" lang="ja-JP" altLang="en-US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12" name="角丸四角形 11"/>
              <p:cNvSpPr/>
              <p:nvPr/>
            </p:nvSpPr>
            <p:spPr>
              <a:xfrm>
                <a:off x="188491" y="3755587"/>
                <a:ext cx="4319337" cy="300789"/>
              </a:xfrm>
              <a:prstGeom prst="round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年間自殺者数は減少傾向にあるが、非常事態はいまだ続いている</a:t>
                </a:r>
                <a:endParaRPr kumimoji="1" lang="ja-JP" altLang="en-US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13" name="角丸四角形 12"/>
              <p:cNvSpPr/>
              <p:nvPr/>
            </p:nvSpPr>
            <p:spPr>
              <a:xfrm>
                <a:off x="180472" y="4479061"/>
                <a:ext cx="4319337" cy="300789"/>
              </a:xfrm>
              <a:prstGeom prst="round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地域レベルの実践的な取組を</a:t>
                </a:r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PDCA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サイクルを通じて推進する</a:t>
                </a:r>
                <a:endParaRPr kumimoji="1" lang="ja-JP" altLang="en-US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14" name="角丸四角形 13"/>
              <p:cNvSpPr/>
              <p:nvPr/>
            </p:nvSpPr>
            <p:spPr>
              <a:xfrm>
                <a:off x="180472" y="4118741"/>
                <a:ext cx="4319337" cy="300789"/>
              </a:xfrm>
              <a:prstGeom prst="round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kumimoji="1" lang="ja-JP" altLang="en-US" sz="1100" b="1" u="sng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新型コロナウイルス感染症拡大の影響を踏まえた対策の推進</a:t>
                </a:r>
                <a:endParaRPr kumimoji="1" lang="ja-JP" altLang="en-US" sz="1100" b="1" u="sng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9" name="テキスト ボックス 8"/>
              <p:cNvSpPr txBox="1"/>
              <p:nvPr/>
            </p:nvSpPr>
            <p:spPr>
              <a:xfrm>
                <a:off x="-1" y="3069143"/>
                <a:ext cx="3753854" cy="276999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b="1" dirty="0" smtClean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第２ 自殺の現状と自殺総合対策における基本認識</a:t>
                </a:r>
                <a:endPara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20" name="グループ化 19"/>
            <p:cNvGrpSpPr/>
            <p:nvPr/>
          </p:nvGrpSpPr>
          <p:grpSpPr>
            <a:xfrm>
              <a:off x="24063" y="5080424"/>
              <a:ext cx="4704348" cy="1621168"/>
              <a:chOff x="-1" y="5008232"/>
              <a:chExt cx="4704348" cy="1621168"/>
            </a:xfrm>
          </p:grpSpPr>
          <p:sp>
            <p:nvSpPr>
              <p:cNvPr id="18" name="正方形/長方形 17"/>
              <p:cNvSpPr/>
              <p:nvPr/>
            </p:nvSpPr>
            <p:spPr>
              <a:xfrm>
                <a:off x="0" y="5280061"/>
                <a:ext cx="4704347" cy="1349339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生きることの包括的な支援として推進する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2.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関連施策との有機的な連携を強化して総合的に取り組む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3.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対応の段階に応じてレベルごとの対策を効果的に連動させる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4.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実践と啓発を両輪として推進する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5.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国、地方公共団体、関係団体、民間団体、企業及び国民の役割を明確化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ja-JP" altLang="en-US" sz="11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　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し、その連携・協働を推進する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b="1" u="sng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6. </a:t>
                </a:r>
                <a:r>
                  <a:rPr kumimoji="1" lang="ja-JP" altLang="en-US" sz="1100" b="1" u="sng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自殺者等の名誉及び生活の平穏へ配慮する</a:t>
                </a:r>
                <a:endParaRPr kumimoji="1" lang="en-US" altLang="ja-JP" sz="1100" b="1" u="sng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-1" y="5008232"/>
                <a:ext cx="2671011" cy="276999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b="1" dirty="0" smtClean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第３ 自殺総合対策の基本方針</a:t>
                </a:r>
                <a:endPara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31" name="グループ化 30"/>
            <p:cNvGrpSpPr/>
            <p:nvPr/>
          </p:nvGrpSpPr>
          <p:grpSpPr>
            <a:xfrm>
              <a:off x="5017167" y="1338603"/>
              <a:ext cx="4704348" cy="2585431"/>
              <a:chOff x="5017167" y="1266411"/>
              <a:chExt cx="4704348" cy="2585431"/>
            </a:xfrm>
          </p:grpSpPr>
          <p:sp>
            <p:nvSpPr>
              <p:cNvPr id="23" name="正方形/長方形 22"/>
              <p:cNvSpPr/>
              <p:nvPr/>
            </p:nvSpPr>
            <p:spPr>
              <a:xfrm>
                <a:off x="5017168" y="1538240"/>
                <a:ext cx="4704347" cy="2313602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地域レベルの実践的な取組への支援を強化する</a:t>
                </a:r>
                <a:endParaRPr kumimoji="1" lang="en-US" altLang="ja-JP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2.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国民一人ひとりの気付きと見守りを促す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3.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自殺総合対策の推進に資する調査研究等を推進する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4.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自殺対策に関わる人材の確保、養成及び資質の向上を図る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5.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心の健康を支援する環境の整備と心の健康づくりを推進する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6.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適切な精神保健医療福祉サービスを受けられるようにする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7.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社会全体の自殺リスクを低下させる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8.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自殺未遂者の再度の自殺企図を防ぐ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9.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遺された人への支援を充実する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10.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民間団体との連携を強化する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11.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子ども・若者の自殺対策を更に推進する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12.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勤務問題による自殺対策を更に推進する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b="1" u="sng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13. </a:t>
                </a:r>
                <a:r>
                  <a:rPr kumimoji="1" lang="ja-JP" altLang="en-US" sz="1100" b="1" u="sng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女性の自殺対策を更に推進する</a:t>
                </a:r>
                <a:endParaRPr kumimoji="1" lang="en-US" altLang="ja-JP" sz="1100" b="1" u="sng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22" name="テキスト ボックス 21"/>
              <p:cNvSpPr txBox="1"/>
              <p:nvPr/>
            </p:nvSpPr>
            <p:spPr>
              <a:xfrm>
                <a:off x="5017167" y="1266411"/>
                <a:ext cx="3308686" cy="276999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b="1" dirty="0" smtClean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第４ 自殺総合対策における当面の重点施策</a:t>
                </a:r>
                <a:endPara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33" name="グループ化 32"/>
            <p:cNvGrpSpPr/>
            <p:nvPr/>
          </p:nvGrpSpPr>
          <p:grpSpPr>
            <a:xfrm>
              <a:off x="5017167" y="4038197"/>
              <a:ext cx="4704348" cy="1436174"/>
              <a:chOff x="5017167" y="3966005"/>
              <a:chExt cx="4704348" cy="1436174"/>
            </a:xfrm>
          </p:grpSpPr>
          <p:sp>
            <p:nvSpPr>
              <p:cNvPr id="25" name="正方形/長方形 24"/>
              <p:cNvSpPr/>
              <p:nvPr/>
            </p:nvSpPr>
            <p:spPr>
              <a:xfrm>
                <a:off x="5017168" y="4240220"/>
                <a:ext cx="4704347" cy="1161959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先進諸国の現在の水準まで減少させることを目指し、令和</a:t>
                </a:r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8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年までに、自殺死亡率を平成</a:t>
                </a:r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27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年と比べて</a:t>
                </a:r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30%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以上減少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　　（平成</a:t>
                </a:r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27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年 </a:t>
                </a:r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18.5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⇒ </a:t>
                </a:r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13.0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以下</a:t>
                </a:r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)</a:t>
                </a:r>
              </a:p>
              <a:p>
                <a:endParaRPr kumimoji="1" lang="en-US" altLang="ja-JP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endParaRPr kumimoji="1" lang="en-US" altLang="ja-JP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26" name="正方形/長方形 25"/>
              <p:cNvSpPr/>
              <p:nvPr/>
            </p:nvSpPr>
            <p:spPr>
              <a:xfrm>
                <a:off x="5465344" y="4875888"/>
                <a:ext cx="3266575" cy="457200"/>
              </a:xfrm>
              <a:prstGeom prst="rect">
                <a:avLst/>
              </a:prstGeom>
              <a:noFill/>
              <a:ln w="19050">
                <a:solidFill>
                  <a:srgbClr val="FFFF0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(WHO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：仏 </a:t>
                </a:r>
                <a:r>
                  <a:rPr kumimoji="1" lang="en-US" altLang="ja-JP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13.1(2016) </a:t>
                </a:r>
                <a:r>
                  <a:rPr kumimoji="1" lang="ja-JP" altLang="en-US" sz="1050" dirty="0" err="1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、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米 </a:t>
                </a:r>
                <a:r>
                  <a:rPr kumimoji="1" lang="en-US" altLang="ja-JP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14.9(2019) </a:t>
                </a:r>
                <a:r>
                  <a:rPr kumimoji="1" lang="ja-JP" altLang="en-US" sz="1050" dirty="0" err="1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、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独 </a:t>
                </a:r>
                <a:r>
                  <a:rPr kumimoji="1" lang="en-US" altLang="ja-JP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11.1(2020) </a:t>
                </a:r>
                <a:r>
                  <a:rPr kumimoji="1" lang="ja-JP" altLang="en-US" sz="1050" dirty="0" err="1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、</a:t>
                </a:r>
                <a:endParaRPr kumimoji="1" lang="en-US" altLang="ja-JP" sz="105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ja-JP" altLang="en-US" sz="105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　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　　　 加 </a:t>
                </a:r>
                <a:r>
                  <a:rPr kumimoji="1" lang="en-US" altLang="ja-JP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11.3(2016) </a:t>
                </a:r>
                <a:r>
                  <a:rPr kumimoji="1" lang="ja-JP" altLang="en-US" sz="1050" dirty="0" err="1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、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英 </a:t>
                </a:r>
                <a:r>
                  <a:rPr kumimoji="1" lang="en-US" altLang="ja-JP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8.4(2019) </a:t>
                </a:r>
                <a:r>
                  <a:rPr kumimoji="1" lang="ja-JP" altLang="en-US" sz="1050" dirty="0" err="1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、</a:t>
                </a:r>
                <a:r>
                  <a:rPr kumimoji="1" lang="ja-JP" altLang="en-US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伊 </a:t>
                </a:r>
                <a:r>
                  <a:rPr kumimoji="1" lang="en-US" altLang="ja-JP" sz="105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6.5(2017) )</a:t>
                </a:r>
                <a:endParaRPr kumimoji="1" lang="ja-JP" altLang="en-US" sz="105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24" name="テキスト ボックス 23"/>
              <p:cNvSpPr txBox="1"/>
              <p:nvPr/>
            </p:nvSpPr>
            <p:spPr>
              <a:xfrm>
                <a:off x="5017167" y="3966005"/>
                <a:ext cx="2081465" cy="276999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b="1" dirty="0" smtClean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第５ 自殺対策の数値目標</a:t>
                </a:r>
                <a:endPara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32" name="グループ化 31"/>
            <p:cNvGrpSpPr/>
            <p:nvPr/>
          </p:nvGrpSpPr>
          <p:grpSpPr>
            <a:xfrm>
              <a:off x="5017166" y="5635168"/>
              <a:ext cx="4704349" cy="1066424"/>
              <a:chOff x="5017166" y="5562976"/>
              <a:chExt cx="4704349" cy="1066424"/>
            </a:xfrm>
          </p:grpSpPr>
          <p:sp>
            <p:nvSpPr>
              <p:cNvPr id="29" name="正方形/長方形 28"/>
              <p:cNvSpPr/>
              <p:nvPr/>
            </p:nvSpPr>
            <p:spPr>
              <a:xfrm>
                <a:off x="5017168" y="5839975"/>
                <a:ext cx="4704347" cy="789425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国における推進体制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2.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地域における計画的な自殺対策の推進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3.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施策の評価及び管理</a:t>
                </a:r>
                <a:endParaRPr kumimoji="1" lang="en-US" altLang="ja-JP" sz="11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r>
                  <a:rPr kumimoji="1" lang="en-US" altLang="ja-JP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4. </a:t>
                </a:r>
                <a:r>
                  <a:rPr kumimoji="1" lang="ja-JP" altLang="en-US" sz="1100" dirty="0" smtClean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大綱の見直し</a:t>
                </a:r>
                <a:endParaRPr kumimoji="1" lang="en-US" altLang="ja-JP" sz="11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27" name="テキスト ボックス 26"/>
              <p:cNvSpPr txBox="1"/>
              <p:nvPr/>
            </p:nvSpPr>
            <p:spPr>
              <a:xfrm>
                <a:off x="5017166" y="5562976"/>
                <a:ext cx="2081465" cy="276999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b="1" dirty="0" smtClean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第６ 推進体制等</a:t>
                </a:r>
                <a:endPara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</p:grpSp>
      <p:sp>
        <p:nvSpPr>
          <p:cNvPr id="35" name="テキスト ボックス 34"/>
          <p:cNvSpPr txBox="1"/>
          <p:nvPr/>
        </p:nvSpPr>
        <p:spPr>
          <a:xfrm>
            <a:off x="7597947" y="1097434"/>
            <a:ext cx="22920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10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下線は旧大綱からの主な変更箇所</a:t>
            </a:r>
            <a:endParaRPr kumimoji="1" lang="ja-JP" altLang="en-US" sz="1000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"/>
          <p:cNvSpPr txBox="1"/>
          <p:nvPr/>
        </p:nvSpPr>
        <p:spPr>
          <a:xfrm>
            <a:off x="8537353" y="34398"/>
            <a:ext cx="1301136" cy="307777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78861" algn="l" rtl="0" fontAlgn="base">
              <a:spcBef>
                <a:spcPct val="0"/>
              </a:spcBef>
              <a:spcAft>
                <a:spcPct val="0"/>
              </a:spcAft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57722" algn="l" rtl="0" fontAlgn="base">
              <a:spcBef>
                <a:spcPct val="0"/>
              </a:spcBef>
              <a:spcAft>
                <a:spcPct val="0"/>
              </a:spcAft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36583" algn="l" rtl="0" fontAlgn="base">
              <a:spcBef>
                <a:spcPct val="0"/>
              </a:spcBef>
              <a:spcAft>
                <a:spcPct val="0"/>
              </a:spcAft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15444" algn="l" rtl="0" fontAlgn="base">
              <a:spcBef>
                <a:spcPct val="0"/>
              </a:spcBef>
              <a:spcAft>
                <a:spcPct val="0"/>
              </a:spcAft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394306" algn="l" defTabSz="957722" rtl="0" eaLnBrk="1" latinLnBrk="0" hangingPunct="1"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873167" algn="l" defTabSz="957722" rtl="0" eaLnBrk="1" latinLnBrk="0" hangingPunct="1"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52028" algn="l" defTabSz="957722" rtl="0" eaLnBrk="1" latinLnBrk="0" hangingPunct="1"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30888" algn="l" defTabSz="957722" rtl="0" eaLnBrk="1" latinLnBrk="0" hangingPunct="1"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【</a:t>
            </a:r>
            <a:r>
              <a:rPr kumimoji="1"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資料</a:t>
            </a:r>
            <a:r>
              <a:rPr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</a:t>
            </a:r>
            <a:r>
              <a:rPr kumimoji="1"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-1】</a:t>
            </a:r>
            <a:endParaRPr kumimoji="1" lang="ja-JP" altLang="en-US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937938" y="1416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0265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729</Words>
  <Application>Microsoft Office PowerPoint</Application>
  <PresentationFormat>A4 210 x 297 mm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UD デジタル 教科書体 N-B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新たな「自殺総合対策大綱」の素案 概要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新たな「自殺総合対策大綱」の素案 概要</dc:title>
  <dc:creator>西田　久人</dc:creator>
  <cp:lastModifiedBy>白井　菜穂子</cp:lastModifiedBy>
  <cp:revision>14</cp:revision>
  <cp:lastPrinted>2022-08-31T01:33:05Z</cp:lastPrinted>
  <dcterms:created xsi:type="dcterms:W3CDTF">2022-08-25T04:46:11Z</dcterms:created>
  <dcterms:modified xsi:type="dcterms:W3CDTF">2022-08-31T06:35:46Z</dcterms:modified>
</cp:coreProperties>
</file>