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sldIdLst>
    <p:sldId id="284" r:id="rId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5392"/>
    <a:srgbClr val="173755"/>
    <a:srgbClr val="0D2031"/>
    <a:srgbClr val="4674C6"/>
    <a:srgbClr val="FF5050"/>
    <a:srgbClr val="FFFFCC"/>
    <a:srgbClr val="FFE7E7"/>
    <a:srgbClr val="9900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940714-573B-4B41-B020-E1ED72284811}" v="1" dt="2022-07-14T08:39:04.7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03" autoAdjust="0"/>
    <p:restoredTop sz="94075" autoAdjust="0"/>
  </p:normalViewPr>
  <p:slideViewPr>
    <p:cSldViewPr snapToGrid="0">
      <p:cViewPr varScale="1">
        <p:scale>
          <a:sx n="70" d="100"/>
          <a:sy n="70" d="100"/>
        </p:scale>
        <p:origin x="11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F23B4-D899-4B6F-8957-AA84184487B1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DAADB-DF5A-4D5C-AFE8-ADA049D0444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21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DAADB-DF5A-4D5C-AFE8-ADA049D0444D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289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3050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374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642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365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799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712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2731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427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80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3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8541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D5FE0-F315-46A2-9BA4-2077EC5466E7}" type="datetimeFigureOut">
              <a:rPr kumimoji="1" lang="ja-JP" altLang="en-US" smtClean="0"/>
              <a:t>2022/10/5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7AF1B-1C87-47FF-8E3A-192FEEC69E5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572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4488555"/>
            <a:ext cx="12192000" cy="23694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0" y="1458666"/>
            <a:ext cx="12192000" cy="2843953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6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" name="タイトル 1"/>
          <p:cNvSpPr>
            <a:spLocks noGrp="1"/>
          </p:cNvSpPr>
          <p:nvPr>
            <p:ph type="title"/>
          </p:nvPr>
        </p:nvSpPr>
        <p:spPr>
          <a:xfrm>
            <a:off x="4549" y="0"/>
            <a:ext cx="12192000" cy="473859"/>
          </a:xfrm>
          <a:solidFill>
            <a:schemeClr val="accent6"/>
          </a:soli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若者ハートサポートプロジェクト（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若年層</a:t>
            </a:r>
            <a:r>
              <a:rPr kumimoji="1" lang="ja-JP" altLang="en-US" sz="2400" b="1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に向けた自殺予防</a:t>
            </a:r>
            <a:r>
              <a:rPr kumimoji="1" lang="ja-JP" altLang="en-US" sz="2400" b="1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啓発）</a:t>
            </a:r>
            <a:endParaRPr kumimoji="1" lang="ja-JP" altLang="en-US" sz="2400" b="1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0626417" y="30243"/>
            <a:ext cx="1456399" cy="3980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【</a:t>
            </a:r>
            <a:r>
              <a:rPr kumimoji="1" lang="ja-JP" altLang="en-US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資料</a:t>
            </a:r>
            <a:r>
              <a:rPr kumimoji="1" lang="en-US" altLang="ja-JP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1-2】</a:t>
            </a:r>
            <a:r>
              <a:rPr kumimoji="1" lang="ja-JP" altLang="en-US" dirty="0"/>
              <a:t>　　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4550" y="493634"/>
            <a:ext cx="12191999" cy="7892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r>
              <a:rPr lang="ja-JP" altLang="en-US" sz="20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◆　若年層の自殺対策の一環として</a:t>
            </a:r>
            <a:r>
              <a:rPr lang="ja-JP" altLang="en-US" sz="20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、自殺</a:t>
            </a:r>
            <a:r>
              <a:rPr lang="ja-JP" altLang="en-US" sz="20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予防啓発動画の</a:t>
            </a:r>
            <a:r>
              <a:rPr lang="en-US" altLang="ja-JP" sz="20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SNS</a:t>
            </a:r>
            <a:r>
              <a:rPr lang="ja-JP" altLang="en-US" sz="20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等による配信を</a:t>
            </a:r>
            <a:r>
              <a:rPr lang="ja-JP" altLang="en-US" sz="20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開始。</a:t>
            </a:r>
            <a:endParaRPr lang="en-US" altLang="ja-JP" sz="2000" b="1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0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◆</a:t>
            </a:r>
            <a:r>
              <a:rPr lang="ja-JP" altLang="en-US" sz="2000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000" b="1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悩みを抱える当事者向けと、悩んでいる方の周囲の方に向け動画</a:t>
            </a:r>
            <a:r>
              <a:rPr lang="ja-JP" altLang="en-US" sz="2000" b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をそれぞれ</a:t>
            </a:r>
            <a:r>
              <a:rPr lang="ja-JP" altLang="en-US" sz="2000" b="1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制作</a:t>
            </a:r>
            <a:r>
              <a:rPr lang="ja-JP" altLang="en-US" sz="2000" b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し啓発。</a:t>
            </a:r>
            <a:endParaRPr lang="en-US" altLang="ja-JP" sz="20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64804" y="4302621"/>
            <a:ext cx="7766684" cy="530914"/>
          </a:xfrm>
          <a:prstGeom prst="roundRect">
            <a:avLst>
              <a:gd name="adj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r>
              <a:rPr lang="ja-JP" altLang="en-US" b="1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案内サイト「大阪こころナビ」</a:t>
            </a:r>
            <a:r>
              <a:rPr lang="ja-JP" altLang="en-US" b="1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を新設</a:t>
            </a:r>
            <a:endParaRPr lang="en-US" altLang="ja-JP" b="1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600" b="1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～悩みがある場合は相談窓口に相談を。</a:t>
            </a:r>
            <a:r>
              <a:rPr lang="en-US" altLang="ja-JP" sz="1600" b="1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LINE</a:t>
            </a:r>
            <a:r>
              <a:rPr lang="ja-JP" altLang="en-US" sz="1600" b="1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相談や電話相談を利用できます～</a:t>
            </a: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815"/>
          <a:stretch/>
        </p:blipFill>
        <p:spPr>
          <a:xfrm>
            <a:off x="10682901" y="4702988"/>
            <a:ext cx="1487725" cy="1907448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396" y="4911141"/>
            <a:ext cx="1137195" cy="1137191"/>
          </a:xfrm>
          <a:prstGeom prst="rect">
            <a:avLst/>
          </a:prstGeom>
        </p:spPr>
      </p:pic>
      <p:sp>
        <p:nvSpPr>
          <p:cNvPr id="25" name="角丸四角形吹き出し 24"/>
          <p:cNvSpPr/>
          <p:nvPr/>
        </p:nvSpPr>
        <p:spPr>
          <a:xfrm>
            <a:off x="8316448" y="6232656"/>
            <a:ext cx="999005" cy="531658"/>
          </a:xfrm>
          <a:prstGeom prst="wedgeRoundRectCallout">
            <a:avLst>
              <a:gd name="adj1" fmla="val -1806"/>
              <a:gd name="adj2" fmla="val -77016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当事者</a:t>
            </a:r>
            <a:endParaRPr kumimoji="1" lang="en-US" altLang="ja-JP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向け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6" name="角丸四角形吹き出し 25"/>
          <p:cNvSpPr/>
          <p:nvPr/>
        </p:nvSpPr>
        <p:spPr>
          <a:xfrm>
            <a:off x="9448497" y="6232656"/>
            <a:ext cx="1177920" cy="531658"/>
          </a:xfrm>
          <a:prstGeom prst="wedgeRoundRectCallout">
            <a:avLst>
              <a:gd name="adj1" fmla="val -4127"/>
              <a:gd name="adj2" fmla="val -74333"/>
              <a:gd name="adj3" fmla="val 16667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周囲の人</a:t>
            </a: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向け</a:t>
            </a: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355" y="4909283"/>
            <a:ext cx="1137196" cy="1144539"/>
          </a:xfrm>
          <a:prstGeom prst="rect">
            <a:avLst/>
          </a:prstGeom>
        </p:spPr>
      </p:pic>
      <p:sp>
        <p:nvSpPr>
          <p:cNvPr id="19" name="角丸四角形 18"/>
          <p:cNvSpPr/>
          <p:nvPr/>
        </p:nvSpPr>
        <p:spPr>
          <a:xfrm>
            <a:off x="64804" y="1325657"/>
            <a:ext cx="3181920" cy="384669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啓発動画配信の詳細</a:t>
            </a:r>
            <a:endParaRPr lang="ja-JP" altLang="en-US" b="1" dirty="0">
              <a:solidFill>
                <a:schemeClr val="bg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21220" y="1661932"/>
            <a:ext cx="12082816" cy="6894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YouTube</a:t>
            </a:r>
            <a:r>
              <a:rPr lang="ja-JP" altLang="en-US" sz="1600" dirty="0" err="1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TikTok</a:t>
            </a:r>
            <a:r>
              <a:rPr lang="ja-JP" altLang="en-US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Instagram</a:t>
            </a:r>
            <a:r>
              <a:rPr lang="ja-JP" altLang="en-US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LINE</a:t>
            </a:r>
            <a:r>
              <a:rPr lang="ja-JP" altLang="en-US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Twitter</a:t>
            </a:r>
            <a:r>
              <a:rPr lang="ja-JP" altLang="en-US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Yahoo!</a:t>
            </a:r>
            <a:r>
              <a:rPr lang="ja-JP" altLang="en-US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600" dirty="0" err="1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SmartNews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で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啓発動画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配信（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7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21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日～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endParaRPr lang="en-US" altLang="ja-JP" sz="16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JR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西日本環状線及び大阪メトロ御堂筋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線の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車内広告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で配信（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15</a:t>
            </a:r>
            <a:r>
              <a:rPr lang="ja-JP" altLang="en-US" sz="160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</a:t>
            </a:r>
            <a:r>
              <a:rPr lang="ja-JP" altLang="en-US" sz="160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60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22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日）、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月末～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月初旬（予定）、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3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月下旬（予定）</a:t>
            </a:r>
            <a:endParaRPr lang="ja-JP" altLang="en-US" sz="16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5967117" y="2743521"/>
            <a:ext cx="1832481" cy="84860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〔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動画</a:t>
            </a:r>
            <a:r>
              <a:rPr lang="en-US" altLang="ja-JP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〕</a:t>
            </a: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悩んで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いる方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</a:t>
            </a:r>
            <a:endParaRPr lang="en-US" altLang="ja-JP" sz="16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周囲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の方へ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515587" y="2753587"/>
            <a:ext cx="1733387" cy="83854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〔</a:t>
            </a:r>
            <a:r>
              <a:rPr lang="ja-JP" altLang="en-US" sz="16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動画</a:t>
            </a:r>
            <a:r>
              <a:rPr lang="en-US" altLang="ja-JP" sz="1600" b="1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〕</a:t>
            </a: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つらい</a:t>
            </a:r>
            <a:r>
              <a:rPr lang="ja-JP" altLang="en-US" sz="16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気持ち</a:t>
            </a:r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</a:t>
            </a:r>
            <a:endParaRPr lang="en-US" altLang="ja-JP" sz="1600" dirty="0" smtClean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悩んでいる方へ</a:t>
            </a:r>
            <a:endParaRPr lang="ja-JP" altLang="en-US" sz="16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80865" y="4579337"/>
            <a:ext cx="2732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〔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アクセスは下記ＱＲコードから</a:t>
            </a:r>
            <a:r>
              <a:rPr lang="en-US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〕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0672" y="4909283"/>
            <a:ext cx="3649654" cy="2249027"/>
          </a:xfrm>
          <a:prstGeom prst="rect">
            <a:avLst/>
          </a:prstGeom>
          <a:noFill/>
        </p:spPr>
        <p:txBody>
          <a:bodyPr wrap="square" rIns="0" anchor="t">
            <a:noAutofit/>
          </a:bodyPr>
          <a:lstStyle/>
          <a:p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ja-JP" altLang="en-U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大阪府こころの</a:t>
            </a:r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ホットライン</a:t>
            </a:r>
            <a:endParaRPr lang="en-US" altLang="ja-JP" sz="15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2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水・土・日　１７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: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３０～２２：３０　　　　　　　　　　　</a:t>
            </a:r>
            <a:endParaRPr lang="en-US" altLang="ja-JP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（最終受付２２：００）</a:t>
            </a:r>
            <a:endParaRPr lang="en-US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lang="en-US" altLang="ja-JP" sz="125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○大阪府妊産婦こころの相談センター</a:t>
            </a:r>
            <a:endParaRPr lang="en-US" altLang="ja-JP" sz="16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1200"/>
              </a:lnSpc>
            </a:pP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月～金　　　１０：００～１６：００</a:t>
            </a:r>
            <a:endParaRPr lang="en-US" altLang="ja-JP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1200"/>
              </a:lnSpc>
            </a:pPr>
            <a:endParaRPr lang="en-US" altLang="ja-JP" sz="125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ja-JP" altLang="en-US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新型コロナこころの</a:t>
            </a:r>
            <a:r>
              <a:rPr lang="ja-JP" altLang="en-US" sz="1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フリーダイヤル</a:t>
            </a:r>
            <a:endParaRPr lang="en-US" altLang="ja-JP" sz="1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2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毎日　　　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９：３０～１７：００</a:t>
            </a:r>
            <a:endParaRPr lang="en-US" altLang="ja-JP" sz="1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916810" y="4903564"/>
            <a:ext cx="4512236" cy="855986"/>
          </a:xfrm>
          <a:prstGeom prst="rect">
            <a:avLst/>
          </a:prstGeom>
          <a:noFill/>
        </p:spPr>
        <p:txBody>
          <a:bodyPr wrap="square" rIns="0" anchor="t">
            <a:noAutofit/>
          </a:bodyPr>
          <a:lstStyle/>
          <a:p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ja-JP" altLang="en-U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こころの電話</a:t>
            </a:r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相談</a:t>
            </a:r>
            <a:endParaRPr lang="en-US" altLang="ja-JP" sz="15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2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～金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９：３０～１７：００   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lang="en-US" altLang="ja-JP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水曜日は若者専用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電話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相談</a:t>
            </a:r>
            <a:r>
              <a:rPr lang="ja-JP" altLang="en-US" sz="12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</a:t>
            </a:r>
            <a:r>
              <a:rPr lang="ja-JP" altLang="en-US" sz="1250" dirty="0" err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わかぼち</a:t>
            </a:r>
            <a:r>
              <a:rPr lang="ja-JP" altLang="en-US" sz="12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ダイヤル</a:t>
            </a:r>
            <a:r>
              <a:rPr lang="en-US" altLang="ja-JP" sz="125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3941110" y="5742576"/>
            <a:ext cx="4392897" cy="1049228"/>
          </a:xfrm>
          <a:prstGeom prst="rect">
            <a:avLst/>
          </a:prstGeom>
          <a:noFill/>
        </p:spPr>
        <p:txBody>
          <a:bodyPr wrap="square" rIns="0" anchor="t">
            <a:noAutofit/>
          </a:bodyPr>
          <a:lstStyle/>
          <a:p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○</a:t>
            </a:r>
            <a:r>
              <a:rPr lang="ja-JP" altLang="en-US" sz="15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こころの健康相談統一</a:t>
            </a:r>
            <a:r>
              <a:rPr lang="ja-JP" altLang="en-US" sz="15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ダイヤル</a:t>
            </a:r>
            <a:endParaRPr lang="en-US" altLang="ja-JP" sz="15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25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～金　　</a:t>
            </a:r>
            <a:endParaRPr lang="en-US" altLang="ja-JP" sz="14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（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大阪市在住の方） 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10:00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17:00</a:t>
            </a:r>
          </a:p>
          <a:p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（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堺市在住の方）　  </a:t>
            </a:r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9:00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12:00</a:t>
            </a:r>
            <a:r>
              <a:rPr lang="ja-JP" altLang="en-US" sz="1400" dirty="0" err="1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、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12:45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17:00</a:t>
            </a:r>
          </a:p>
          <a:p>
            <a:pPr>
              <a:lnSpc>
                <a:spcPts val="1200"/>
              </a:lnSpc>
            </a:pPr>
            <a:r>
              <a:rPr lang="ja-JP" altLang="en-US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  （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その他の地域の方）</a:t>
            </a:r>
            <a:r>
              <a:rPr lang="en-US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9:30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～</a:t>
            </a:r>
            <a:r>
              <a:rPr lang="en-US" altLang="ja-JP" sz="14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17:00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5764" y="2260648"/>
            <a:ext cx="3218967" cy="196308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891" y="2295030"/>
            <a:ext cx="3212870" cy="194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86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8746D7FFC1F654FAD61CA2012E0EF5D" ma:contentTypeVersion="2" ma:contentTypeDescription="新しいドキュメントを作成します。" ma:contentTypeScope="" ma:versionID="d768b147d438f47c1093bbb282a1436b">
  <xsd:schema xmlns:xsd="http://www.w3.org/2001/XMLSchema" xmlns:xs="http://www.w3.org/2001/XMLSchema" xmlns:p="http://schemas.microsoft.com/office/2006/metadata/properties" xmlns:ns2="593365d6-ff8f-42ea-b041-1cf5a6bd90ad" xmlns:ns3="37ef2d1b-1235-44d9-8c81-ea4e54386f8b" targetNamespace="http://schemas.microsoft.com/office/2006/metadata/properties" ma:root="true" ma:fieldsID="d1bb835cc652d21d17a3641e173e7e6b" ns2:_="" ns3:_="">
    <xsd:import namespace="593365d6-ff8f-42ea-b041-1cf5a6bd90ad"/>
    <xsd:import namespace="37ef2d1b-1235-44d9-8c81-ea4e54386f8b"/>
    <xsd:element name="properties">
      <xsd:complexType>
        <xsd:sequence>
          <xsd:element name="documentManagement">
            <xsd:complexType>
              <xsd:all>
                <xsd:element ref="ns2:_x5bfe__x8c61__x30e6__x30fc__x30b6__x30fc_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3365d6-ff8f-42ea-b041-1cf5a6bd90ad" elementFormDefault="qualified">
    <xsd:import namespace="http://schemas.microsoft.com/office/2006/documentManagement/types"/>
    <xsd:import namespace="http://schemas.microsoft.com/office/infopath/2007/PartnerControls"/>
    <xsd:element name="_x5bfe__x8c61__x30e6__x30fc__x30b6__x30fc_" ma:index="8" nillable="true" ma:displayName="対象ユーザー" ma:internalName="_x5bfe__x8c61__x30e6__x30fc__x30b6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2d1b-1235-44d9-8c81-ea4e54386f8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bfe__x8c61__x30e6__x30fc__x30b6__x30fc_ xmlns="593365d6-ff8f-42ea-b041-1cf5a6bd90a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3D2F07-4F61-43EA-AF87-8F598A641F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3365d6-ff8f-42ea-b041-1cf5a6bd90ad"/>
    <ds:schemaRef ds:uri="37ef2d1b-1235-44d9-8c81-ea4e54386f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F57780-BE85-4D04-9AE5-9BF9DAB20D9B}">
  <ds:schemaRefs>
    <ds:schemaRef ds:uri="593365d6-ff8f-42ea-b041-1cf5a6bd90ad"/>
    <ds:schemaRef ds:uri="http://schemas.openxmlformats.org/package/2006/metadata/core-properties"/>
    <ds:schemaRef ds:uri="http://schemas.microsoft.com/office/2006/documentManagement/types"/>
    <ds:schemaRef ds:uri="37ef2d1b-1235-44d9-8c81-ea4e54386f8b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5A56C14-0E3C-4AA8-9A16-0CAD79F667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352</Words>
  <Application>Microsoft Office PowerPoint</Application>
  <PresentationFormat>ワイド画面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N-B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Office Theme</vt:lpstr>
      <vt:lpstr>若者ハートサポートプロジェクト（若年層に向けた自殺予防啓発）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若年層に向けた自殺予防啓発①</dc:title>
  <dc:creator/>
  <cp:lastModifiedBy/>
  <cp:revision>2</cp:revision>
  <dcterms:created xsi:type="dcterms:W3CDTF">2022-07-14T05:42:17Z</dcterms:created>
  <dcterms:modified xsi:type="dcterms:W3CDTF">2022-10-05T02:22:10Z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0x010100E8746D7FFC1F654FAD61CA2012E0EF5D</vt:lpwstr>
  </property>
</Properties>
</file>