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sldIdLst>
    <p:sldId id="272" r:id="rId2"/>
    <p:sldId id="266" r:id="rId3"/>
    <p:sldId id="262" r:id="rId4"/>
  </p:sldIdLst>
  <p:sldSz cx="9906000" cy="6858000" type="A4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8003"/>
    <a:srgbClr val="77370B"/>
    <a:srgbClr val="FDA9ED"/>
    <a:srgbClr val="005C2A"/>
    <a:srgbClr val="FFF89B"/>
    <a:srgbClr val="67FD6B"/>
    <a:srgbClr val="FF61D6"/>
    <a:srgbClr val="582808"/>
    <a:srgbClr val="FF3B05"/>
    <a:srgbClr val="FD5F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1027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82C9-0A57-4E67-9D52-3C421585A1AE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87B80-3F55-4824-95D6-1529C1D698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406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82C9-0A57-4E67-9D52-3C421585A1AE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87B80-3F55-4824-95D6-1529C1D698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290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82C9-0A57-4E67-9D52-3C421585A1AE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87B80-3F55-4824-95D6-1529C1D698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9710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82C9-0A57-4E67-9D52-3C421585A1AE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87B80-3F55-4824-95D6-1529C1D698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8335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82C9-0A57-4E67-9D52-3C421585A1AE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87B80-3F55-4824-95D6-1529C1D698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0785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82C9-0A57-4E67-9D52-3C421585A1AE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87B80-3F55-4824-95D6-1529C1D698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2953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82C9-0A57-4E67-9D52-3C421585A1AE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87B80-3F55-4824-95D6-1529C1D698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4628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82C9-0A57-4E67-9D52-3C421585A1AE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87B80-3F55-4824-95D6-1529C1D698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3621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82C9-0A57-4E67-9D52-3C421585A1AE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87B80-3F55-4824-95D6-1529C1D698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308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82C9-0A57-4E67-9D52-3C421585A1AE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87B80-3F55-4824-95D6-1529C1D698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8993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82C9-0A57-4E67-9D52-3C421585A1AE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87B80-3F55-4824-95D6-1529C1D698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3410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782C9-0A57-4E67-9D52-3C421585A1AE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287B80-3F55-4824-95D6-1529C1D698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8789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11" Type="http://schemas.openxmlformats.org/officeDocument/2006/relationships/image" Target="../media/image18.jpe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2046317" y="346535"/>
            <a:ext cx="6766186" cy="1459889"/>
          </a:xfrm>
          <a:prstGeom prst="rect">
            <a:avLst/>
          </a:prstGeom>
          <a:noFill/>
          <a:ln>
            <a:noFill/>
          </a:ln>
        </p:spPr>
        <p:txBody>
          <a:bodyPr wrap="square" lIns="99569" tIns="49785" rIns="99569" bIns="49785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5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 w="19050" cmpd="sng">
                  <a:noFill/>
                </a:ln>
                <a:solidFill>
                  <a:srgbClr val="FF3B05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おいしい！ヘルシー！</a:t>
            </a:r>
            <a:r>
              <a:rPr kumimoji="1" lang="en-US" altLang="ja-JP" sz="2800" b="1" i="0" u="none" strike="noStrike" kern="1200" cap="none" spc="0" normalizeH="0" baseline="0" noProof="0" dirty="0">
                <a:ln w="19050" cmpd="sng">
                  <a:noFill/>
                </a:ln>
                <a:solidFill>
                  <a:srgbClr val="FF3B05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V.O.S.</a:t>
            </a:r>
            <a:r>
              <a:rPr kumimoji="1" lang="ja-JP" altLang="en-US" sz="2800" b="1" i="0" u="none" strike="noStrike" kern="1200" cap="none" spc="0" normalizeH="0" baseline="0" noProof="0" dirty="0">
                <a:ln w="19050" cmpd="sng">
                  <a:noFill/>
                </a:ln>
                <a:solidFill>
                  <a:srgbClr val="FF3B05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メニュー</a:t>
            </a:r>
            <a:endParaRPr kumimoji="1" lang="en-US" altLang="ja-JP" sz="2800" b="1" i="0" u="none" strike="noStrike" kern="1200" cap="none" spc="0" normalizeH="0" baseline="0" noProof="0" dirty="0">
              <a:ln w="19050" cmpd="sng">
                <a:noFill/>
              </a:ln>
              <a:solidFill>
                <a:srgbClr val="FF3B05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ts val="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800" b="1" dirty="0">
                <a:ln w="19050" cmpd="sng">
                  <a:noFill/>
                </a:ln>
                <a:solidFill>
                  <a:srgbClr val="96450E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旬野菜のランチセット</a:t>
            </a:r>
            <a:endParaRPr kumimoji="1" lang="en-US" altLang="ja-JP" sz="4800" b="0" i="0" u="none" strike="noStrike" kern="1200" cap="none" spc="0" normalizeH="0" baseline="0" noProof="0" dirty="0">
              <a:ln w="19050" cmpd="sng">
                <a:noFill/>
              </a:ln>
              <a:solidFill>
                <a:srgbClr val="96450E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079E695-0FB0-499A-B0D8-FC0ED5C4C4A4}"/>
              </a:ext>
            </a:extLst>
          </p:cNvPr>
          <p:cNvSpPr/>
          <p:nvPr/>
        </p:nvSpPr>
        <p:spPr>
          <a:xfrm>
            <a:off x="0" y="5989084"/>
            <a:ext cx="9906000" cy="868916"/>
          </a:xfrm>
          <a:prstGeom prst="rect">
            <a:avLst/>
          </a:prstGeom>
          <a:solidFill>
            <a:srgbClr val="F6B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1173164" y="5000015"/>
            <a:ext cx="7559675" cy="9569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435937" y="5986483"/>
            <a:ext cx="7296899" cy="8234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このメニューは、大阪府が定める 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野菜・油・塩 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の基準を満たす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ts val="288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ヘルシーメニュー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V.O.S.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メニュー」 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に承認されています。</a:t>
            </a:r>
          </a:p>
        </p:txBody>
      </p:sp>
      <p:sp>
        <p:nvSpPr>
          <p:cNvPr id="6" name="角丸四角形 5"/>
          <p:cNvSpPr/>
          <p:nvPr/>
        </p:nvSpPr>
        <p:spPr>
          <a:xfrm>
            <a:off x="7866511" y="3784087"/>
            <a:ext cx="1891984" cy="956991"/>
          </a:xfrm>
          <a:prstGeom prst="roundRect">
            <a:avLst>
              <a:gd name="adj" fmla="val 6743"/>
            </a:avLst>
          </a:prstGeom>
          <a:solidFill>
            <a:srgbClr val="33C233"/>
          </a:solidFill>
          <a:ln w="25400" cap="flat" cmpd="sng" algn="ctr">
            <a:noFill/>
            <a:prstDash val="solid"/>
          </a:ln>
          <a:effectLst/>
        </p:spPr>
        <p:txBody>
          <a:bodyPr lIns="36000" rIns="36000"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2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メニュー</a:t>
            </a:r>
            <a:r>
              <a:rPr kumimoji="1" lang="en-US" altLang="ja-JP" sz="1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Arial" panose="020B0604020202020204" pitchFamily="34" charset="0"/>
              </a:rPr>
              <a:t>1</a:t>
            </a:r>
            <a:r>
              <a:rPr kumimoji="1" lang="ja-JP" alt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食あたりの</a:t>
            </a:r>
            <a:endParaRPr kumimoji="1" lang="en-US" altLang="ja-JP" sz="12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野菜量 </a:t>
            </a:r>
            <a:r>
              <a:rPr kumimoji="1" lang="en-US" altLang="ja-JP" sz="2000" b="1" kern="0" dirty="0">
                <a:solidFill>
                  <a:prstClr val="white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120</a:t>
            </a:r>
            <a:r>
              <a:rPr kumimoji="1" lang="en-US" altLang="ja-JP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g</a:t>
            </a:r>
          </a:p>
        </p:txBody>
      </p:sp>
      <p:grpSp>
        <p:nvGrpSpPr>
          <p:cNvPr id="11" name="グループ化 10"/>
          <p:cNvGrpSpPr/>
          <p:nvPr/>
        </p:nvGrpSpPr>
        <p:grpSpPr>
          <a:xfrm>
            <a:off x="7480807" y="4837767"/>
            <a:ext cx="2504058" cy="1065116"/>
            <a:chOff x="5656221" y="3432519"/>
            <a:chExt cx="2881521" cy="1209402"/>
          </a:xfrm>
        </p:grpSpPr>
        <p:pic>
          <p:nvPicPr>
            <p:cNvPr id="2" name="図 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20992" y="3432519"/>
              <a:ext cx="1400739" cy="850441"/>
            </a:xfrm>
            <a:prstGeom prst="rect">
              <a:avLst/>
            </a:prstGeom>
          </p:spPr>
        </p:pic>
        <p:sp>
          <p:nvSpPr>
            <p:cNvPr id="16" name="テキスト ボックス 15"/>
            <p:cNvSpPr txBox="1"/>
            <p:nvPr/>
          </p:nvSpPr>
          <p:spPr>
            <a:xfrm>
              <a:off x="5656221" y="4292451"/>
              <a:ext cx="2881521" cy="3494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１日の野菜目標量 </a:t>
              </a:r>
              <a:r>
                <a:rPr kumimoji="1" lang="en-US" altLang="ja-JP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350g</a:t>
              </a:r>
              <a:r>
                <a:rPr kumimoji="1" lang="ja-JP" alt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以上</a:t>
              </a:r>
            </a:p>
          </p:txBody>
        </p:sp>
      </p:grpSp>
      <p:sp>
        <p:nvSpPr>
          <p:cNvPr id="17" name="AutoShape 2" descr="フキダシ（楕円・雲）のイラスト【線画＋塗り】"/>
          <p:cNvSpPr>
            <a:spLocks noChangeAspect="1" noChangeArrowheads="1"/>
          </p:cNvSpPr>
          <p:nvPr/>
        </p:nvSpPr>
        <p:spPr bwMode="auto">
          <a:xfrm>
            <a:off x="1328738" y="620713"/>
            <a:ext cx="1501968" cy="1501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graphicFrame>
        <p:nvGraphicFramePr>
          <p:cNvPr id="20" name="表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3736371"/>
              </p:ext>
            </p:extLst>
          </p:nvPr>
        </p:nvGraphicFramePr>
        <p:xfrm>
          <a:off x="4470023" y="3914328"/>
          <a:ext cx="3226463" cy="1339586"/>
        </p:xfrm>
        <a:graphic>
          <a:graphicData uri="http://schemas.openxmlformats.org/drawingml/2006/table">
            <a:tbl>
              <a:tblPr bandRow="1">
                <a:tableStyleId>{7E9639D4-E3E2-4D34-9284-5A2195B3D0D7}</a:tableStyleId>
              </a:tblPr>
              <a:tblGrid>
                <a:gridCol w="2091765">
                  <a:extLst>
                    <a:ext uri="{9D8B030D-6E8A-4147-A177-3AD203B41FA5}">
                      <a16:colId xmlns:a16="http://schemas.microsoft.com/office/drawing/2014/main" val="1426187938"/>
                    </a:ext>
                  </a:extLst>
                </a:gridCol>
                <a:gridCol w="1134698">
                  <a:extLst>
                    <a:ext uri="{9D8B030D-6E8A-4147-A177-3AD203B41FA5}">
                      <a16:colId xmlns:a16="http://schemas.microsoft.com/office/drawing/2014/main" val="3639277103"/>
                    </a:ext>
                  </a:extLst>
                </a:gridCol>
              </a:tblGrid>
              <a:tr h="362066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エネルギー </a:t>
                      </a:r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(kcal)</a:t>
                      </a:r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700</a:t>
                      </a:r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3234071"/>
                  </a:ext>
                </a:extLst>
              </a:tr>
              <a:tr h="325840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たんぱく質 </a:t>
                      </a:r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(g)</a:t>
                      </a:r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6365796"/>
                  </a:ext>
                </a:extLst>
              </a:tr>
              <a:tr h="325840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脂肪エネルギー比率</a:t>
                      </a:r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(%)</a:t>
                      </a:r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30</a:t>
                      </a:r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5029710"/>
                  </a:ext>
                </a:extLst>
              </a:tr>
              <a:tr h="325840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食塩相当量 </a:t>
                      </a:r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(g)</a:t>
                      </a:r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</a:t>
                      </a:r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2003267"/>
                  </a:ext>
                </a:extLst>
              </a:tr>
            </a:tbl>
          </a:graphicData>
        </a:graphic>
      </p:graphicFrame>
      <p:sp>
        <p:nvSpPr>
          <p:cNvPr id="25" name="テキスト ボックス 24"/>
          <p:cNvSpPr txBox="1"/>
          <p:nvPr/>
        </p:nvSpPr>
        <p:spPr>
          <a:xfrm>
            <a:off x="4320220" y="3550416"/>
            <a:ext cx="44922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Arial" panose="020B0604020202020204" pitchFamily="34" charset="0"/>
              </a:rPr>
              <a:t>１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食あたり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21" name="図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897" y="267990"/>
            <a:ext cx="1433585" cy="1433585"/>
          </a:xfrm>
          <a:prstGeom prst="rect">
            <a:avLst/>
          </a:prstGeom>
        </p:spPr>
      </p:pic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67772666-5011-441E-B6D2-E7A2929593E3}"/>
              </a:ext>
            </a:extLst>
          </p:cNvPr>
          <p:cNvGrpSpPr/>
          <p:nvPr/>
        </p:nvGrpSpPr>
        <p:grpSpPr>
          <a:xfrm>
            <a:off x="4976454" y="1985439"/>
            <a:ext cx="4201298" cy="1429927"/>
            <a:chOff x="5518091" y="2371405"/>
            <a:chExt cx="4201298" cy="1429927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49027506-C7C3-4662-9308-DC56D2DFF624}"/>
                </a:ext>
              </a:extLst>
            </p:cNvPr>
            <p:cNvSpPr txBox="1"/>
            <p:nvPr/>
          </p:nvSpPr>
          <p:spPr>
            <a:xfrm>
              <a:off x="5688871" y="2487974"/>
              <a:ext cx="397335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kumimoji="1" lang="en-US" altLang="ja-JP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(</a:t>
              </a:r>
              <a:r>
                <a:rPr kumimoji="1" lang="ja-JP" alt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メニューの</a:t>
              </a:r>
              <a:r>
                <a:rPr kumimoji="1" lang="en-US" altLang="ja-JP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PR)</a:t>
              </a:r>
              <a:r>
                <a:rPr kumimoji="1" lang="ja-JP" alt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 </a:t>
              </a:r>
              <a:endPara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ヘルシーでボリューム満点のランチセットです！</a:t>
              </a:r>
            </a:p>
          </p:txBody>
        </p:sp>
        <p:sp>
          <p:nvSpPr>
            <p:cNvPr id="8" name="吹き出し: 角を丸めた四角形 7">
              <a:extLst>
                <a:ext uri="{FF2B5EF4-FFF2-40B4-BE49-F238E27FC236}">
                  <a16:creationId xmlns:a16="http://schemas.microsoft.com/office/drawing/2014/main" id="{EC272B59-4FF1-41B5-B015-7A16EB81487C}"/>
                </a:ext>
              </a:extLst>
            </p:cNvPr>
            <p:cNvSpPr/>
            <p:nvPr/>
          </p:nvSpPr>
          <p:spPr>
            <a:xfrm>
              <a:off x="5518091" y="2371405"/>
              <a:ext cx="4201298" cy="1429927"/>
            </a:xfrm>
            <a:prstGeom prst="wedgeRoundRectCallout">
              <a:avLst>
                <a:gd name="adj1" fmla="val -58952"/>
                <a:gd name="adj2" fmla="val 14944"/>
                <a:gd name="adj3" fmla="val 16667"/>
              </a:avLst>
            </a:prstGeom>
            <a:noFill/>
            <a:ln w="38100">
              <a:solidFill>
                <a:srgbClr val="F6B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</p:grp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D7A0239C-24CF-4649-A20B-B261830F6170}"/>
              </a:ext>
            </a:extLst>
          </p:cNvPr>
          <p:cNvSpPr txBox="1"/>
          <p:nvPr/>
        </p:nvSpPr>
        <p:spPr>
          <a:xfrm>
            <a:off x="443897" y="2132375"/>
            <a:ext cx="3795042" cy="32711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ts val="4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(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メニューの写真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)</a:t>
            </a:r>
          </a:p>
          <a:p>
            <a:pPr marL="0" marR="0" lvl="0" indent="0" algn="ctr" defTabSz="457200" rtl="0" eaLnBrk="1" fontAlgn="auto" latinLnBrk="0" hangingPunct="1">
              <a:lnSpc>
                <a:spcPts val="4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00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algn="ctr" defTabSz="457200" rtl="0" eaLnBrk="1" fontAlgn="auto" latinLnBrk="0" hangingPunct="1">
              <a:lnSpc>
                <a:spcPts val="4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ts val="4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00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algn="ctr" defTabSz="457200" rtl="0" eaLnBrk="1" fontAlgn="auto" latinLnBrk="0" hangingPunct="1">
              <a:lnSpc>
                <a:spcPts val="4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ts val="4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 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2E25ADBE-501D-455C-A7C7-5CB47FF45CF7}"/>
              </a:ext>
            </a:extLst>
          </p:cNvPr>
          <p:cNvSpPr txBox="1"/>
          <p:nvPr/>
        </p:nvSpPr>
        <p:spPr>
          <a:xfrm>
            <a:off x="4605385" y="34587"/>
            <a:ext cx="6952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（表）</a:t>
            </a: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E0E26991-390C-4B64-BAEF-9DBBD1C440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8248" y="2785321"/>
            <a:ext cx="3152194" cy="2198655"/>
          </a:xfrm>
          <a:prstGeom prst="rect">
            <a:avLst/>
          </a:prstGeom>
        </p:spPr>
      </p:pic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32035E51-D608-488E-84C5-7F739FB3E6D2}"/>
              </a:ext>
            </a:extLst>
          </p:cNvPr>
          <p:cNvSpPr txBox="1"/>
          <p:nvPr/>
        </p:nvSpPr>
        <p:spPr>
          <a:xfrm>
            <a:off x="8928131" y="83324"/>
            <a:ext cx="695231" cy="3693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見本</a:t>
            </a:r>
          </a:p>
        </p:txBody>
      </p:sp>
    </p:spTree>
    <p:extLst>
      <p:ext uri="{BB962C8B-B14F-4D97-AF65-F5344CB8AC3E}">
        <p14:creationId xmlns:p14="http://schemas.microsoft.com/office/powerpoint/2010/main" val="975100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E7E0556-BA5D-401D-A65D-7BBF2A316DE5}"/>
              </a:ext>
            </a:extLst>
          </p:cNvPr>
          <p:cNvSpPr txBox="1"/>
          <p:nvPr/>
        </p:nvSpPr>
        <p:spPr>
          <a:xfrm>
            <a:off x="-173960" y="1041682"/>
            <a:ext cx="945289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6000" dirty="0">
                <a:solidFill>
                  <a:schemeClr val="bg1">
                    <a:lumMod val="50000"/>
                  </a:schemeClr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　　野菜たっぷりカレー</a:t>
            </a:r>
            <a:endParaRPr kumimoji="1" lang="ja-JP" altLang="en-US" sz="60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HG創英角ｺﾞｼｯｸUB" panose="020B0909000000000000" pitchFamily="49" charset="-128"/>
              <a:ea typeface="HG創英角ｺﾞｼｯｸUB" panose="020B0909000000000000" pitchFamily="49" charset="-128"/>
              <a:cs typeface="+mn-cs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4511825" y="2115691"/>
            <a:ext cx="4065437" cy="158581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  <a:spcBef>
                <a:spcPts val="300"/>
              </a:spcBef>
              <a:defRPr/>
            </a:pP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(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メニューの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PR)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 </a:t>
            </a:r>
            <a:endParaRPr kumimoji="1" lang="en-US" altLang="ja-JP" sz="2000" b="1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marL="0" marR="0" lvl="0" indent="0" defTabSz="457200" rtl="0" eaLnBrk="1" fontAlgn="auto" latinLnBrk="0" hangingPunct="1">
              <a:lnSpc>
                <a:spcPts val="4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新鮮な旬の野菜をたっぷり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使ったピリ辛カレーです！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9205247-0246-44E5-8674-D9A6BE63AA11}"/>
              </a:ext>
            </a:extLst>
          </p:cNvPr>
          <p:cNvSpPr/>
          <p:nvPr/>
        </p:nvSpPr>
        <p:spPr>
          <a:xfrm>
            <a:off x="-1" y="5700039"/>
            <a:ext cx="9906000" cy="115796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1173164" y="5000015"/>
            <a:ext cx="7559675" cy="9569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553411" y="362959"/>
            <a:ext cx="7559675" cy="675380"/>
          </a:xfrm>
          <a:prstGeom prst="rect">
            <a:avLst/>
          </a:prstGeom>
          <a:noFill/>
          <a:ln>
            <a:noFill/>
          </a:ln>
        </p:spPr>
        <p:txBody>
          <a:bodyPr wrap="square" lIns="99569" tIns="49785" rIns="99569" bIns="49785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000" b="1" i="0" u="none" strike="noStrike" kern="1200" cap="none" spc="0" normalizeH="0" baseline="0" noProof="0" dirty="0">
                <a:ln w="19050" cmpd="sng"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おいしい！ヘルシー！</a:t>
            </a:r>
            <a:r>
              <a:rPr kumimoji="1" lang="ja-JP" altLang="en-US" sz="3000" b="1" i="0" u="none" strike="noStrike" kern="1200" cap="none" spc="0" normalizeH="0" baseline="0" noProof="0" dirty="0">
                <a:ln w="19050" cmpd="sng">
                  <a:noFill/>
                </a:ln>
                <a:solidFill>
                  <a:srgbClr val="005C2A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プレ</a:t>
            </a:r>
            <a:r>
              <a:rPr kumimoji="1" lang="en-US" altLang="ja-JP" sz="3000" b="1" i="0" u="none" strike="noStrike" kern="1200" cap="none" spc="0" normalizeH="0" baseline="0" noProof="0" dirty="0">
                <a:ln w="19050" cmpd="sng">
                  <a:noFill/>
                </a:ln>
                <a:solidFill>
                  <a:srgbClr val="005C2A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V.O.S.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10091" y="5760968"/>
            <a:ext cx="8885815" cy="96949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このメニューは、大阪府が定める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野菜たっぷり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の基準を満たす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「プレ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V.O.S.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」 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に承認されています。</a:t>
            </a:r>
          </a:p>
        </p:txBody>
      </p:sp>
      <p:sp>
        <p:nvSpPr>
          <p:cNvPr id="6" name="角丸四角形 5"/>
          <p:cNvSpPr/>
          <p:nvPr/>
        </p:nvSpPr>
        <p:spPr>
          <a:xfrm>
            <a:off x="3040381" y="4501321"/>
            <a:ext cx="3187930" cy="956993"/>
          </a:xfrm>
          <a:prstGeom prst="roundRect">
            <a:avLst>
              <a:gd name="adj" fmla="val 6743"/>
            </a:avLst>
          </a:prstGeom>
          <a:solidFill>
            <a:srgbClr val="005C2A"/>
          </a:solidFill>
          <a:ln w="25400" cap="flat" cmpd="sng" algn="ctr">
            <a:noFill/>
            <a:prstDash val="solid"/>
          </a:ln>
          <a:effectLst/>
        </p:spPr>
        <p:txBody>
          <a:bodyPr lIns="36000" rIns="36000"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200" b="1" kern="0" dirty="0">
                <a:solidFill>
                  <a:prstClr val="white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夏野菜カレー</a:t>
            </a:r>
            <a:r>
              <a:rPr kumimoji="1" lang="ja-JP" altLang="en-US" sz="2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に含まれる</a:t>
            </a:r>
            <a:endParaRPr kumimoji="1" lang="en-US" altLang="ja-JP" sz="22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野菜量　</a:t>
            </a:r>
            <a:r>
              <a:rPr kumimoji="1" lang="en-US" altLang="ja-JP" sz="2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120 g</a:t>
            </a:r>
          </a:p>
        </p:txBody>
      </p:sp>
      <p:pic>
        <p:nvPicPr>
          <p:cNvPr id="13" name="図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532" y="325370"/>
            <a:ext cx="1830835" cy="1710384"/>
          </a:xfrm>
          <a:prstGeom prst="rect">
            <a:avLst/>
          </a:prstGeom>
        </p:spPr>
      </p:pic>
      <p:grpSp>
        <p:nvGrpSpPr>
          <p:cNvPr id="11" name="グループ化 10"/>
          <p:cNvGrpSpPr/>
          <p:nvPr/>
        </p:nvGrpSpPr>
        <p:grpSpPr>
          <a:xfrm>
            <a:off x="6477122" y="3931301"/>
            <a:ext cx="3009465" cy="1634537"/>
            <a:chOff x="5950761" y="3234498"/>
            <a:chExt cx="3009465" cy="1634537"/>
          </a:xfrm>
        </p:grpSpPr>
        <p:pic>
          <p:nvPicPr>
            <p:cNvPr id="2" name="図 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19025" y="3234498"/>
              <a:ext cx="1933045" cy="1151491"/>
            </a:xfrm>
            <a:prstGeom prst="rect">
              <a:avLst/>
            </a:prstGeom>
          </p:spPr>
        </p:pic>
        <p:sp>
          <p:nvSpPr>
            <p:cNvPr id="16" name="テキスト ボックス 15"/>
            <p:cNvSpPr txBox="1"/>
            <p:nvPr/>
          </p:nvSpPr>
          <p:spPr>
            <a:xfrm>
              <a:off x="5950761" y="4468925"/>
              <a:ext cx="30094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１日の目標量 </a:t>
              </a:r>
              <a:r>
                <a:rPr kumimoji="1" lang="en-US" altLang="ja-JP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350g</a:t>
              </a:r>
              <a:r>
                <a:rPr kumimoji="1" lang="ja-JP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以上</a:t>
              </a:r>
            </a:p>
          </p:txBody>
        </p:sp>
      </p:grpSp>
      <p:sp>
        <p:nvSpPr>
          <p:cNvPr id="17" name="AutoShape 2" descr="フキダシ（楕円・雲）のイラスト【線画＋塗り】"/>
          <p:cNvSpPr>
            <a:spLocks noChangeAspect="1" noChangeArrowheads="1"/>
          </p:cNvSpPr>
          <p:nvPr/>
        </p:nvSpPr>
        <p:spPr bwMode="auto">
          <a:xfrm>
            <a:off x="1328738" y="620713"/>
            <a:ext cx="1501968" cy="1501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B826EA7B-A444-4A79-AAEC-642225E7ADBD}"/>
              </a:ext>
            </a:extLst>
          </p:cNvPr>
          <p:cNvSpPr txBox="1"/>
          <p:nvPr/>
        </p:nvSpPr>
        <p:spPr>
          <a:xfrm>
            <a:off x="1924144" y="2108841"/>
            <a:ext cx="2442116" cy="21682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ts val="4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(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メニューの写真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)</a:t>
            </a:r>
          </a:p>
          <a:p>
            <a:pPr marL="0" marR="0" lvl="0" indent="0" algn="ctr" defTabSz="457200" rtl="0" eaLnBrk="1" fontAlgn="auto" latinLnBrk="0" hangingPunct="1">
              <a:lnSpc>
                <a:spcPts val="4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00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algn="ctr" defTabSz="457200" rtl="0" eaLnBrk="1" fontAlgn="auto" latinLnBrk="0" hangingPunct="1">
              <a:lnSpc>
                <a:spcPts val="4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ts val="4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 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795D6B0F-5CDA-4580-BD38-C7473E40600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64167" y="2604863"/>
            <a:ext cx="1552427" cy="1501973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E248B74E-FEB7-4C3E-910D-E4FFB8AEB31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0091" y="3399525"/>
            <a:ext cx="1026829" cy="1137761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0C302BB5-CD79-45F4-95A1-E13E091543B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81682" y="4390288"/>
            <a:ext cx="1039591" cy="1039591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E66CF366-A2B5-4C7F-A12C-821908E286D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flipH="1">
            <a:off x="120075" y="4561748"/>
            <a:ext cx="1014160" cy="1003211"/>
          </a:xfrm>
          <a:prstGeom prst="rect">
            <a:avLst/>
          </a:prstGeom>
        </p:spPr>
      </p:pic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3FA3BED0-0F2E-4D72-BF68-97769B5090C7}"/>
              </a:ext>
            </a:extLst>
          </p:cNvPr>
          <p:cNvSpPr txBox="1"/>
          <p:nvPr/>
        </p:nvSpPr>
        <p:spPr>
          <a:xfrm>
            <a:off x="-214622" y="1007436"/>
            <a:ext cx="945289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6000" b="0" i="0" u="none" strike="noStrike" kern="1200" cap="none" spc="0" normalizeH="0" baseline="0" noProof="0" dirty="0">
                <a:ln>
                  <a:solidFill>
                    <a:schemeClr val="bg1"/>
                  </a:solidFill>
                </a:ln>
                <a:solidFill>
                  <a:srgbClr val="ED7D31"/>
                </a:solidFill>
                <a:effectLst/>
                <a:uLnTx/>
                <a:uFillTx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+mn-cs"/>
              </a:rPr>
              <a:t>　　　</a:t>
            </a:r>
            <a:r>
              <a:rPr kumimoji="1" lang="ja-JP" altLang="en-US" sz="6000" dirty="0">
                <a:ln>
                  <a:solidFill>
                    <a:schemeClr val="bg1"/>
                  </a:solidFill>
                </a:ln>
                <a:solidFill>
                  <a:srgbClr val="ED7D3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野菜たっぷり</a:t>
            </a:r>
            <a:r>
              <a:rPr kumimoji="1" lang="ja-JP" altLang="en-US" sz="6000" b="0" i="0" u="none" strike="noStrike" kern="1200" cap="none" spc="0" normalizeH="0" baseline="0" noProof="0" dirty="0">
                <a:ln>
                  <a:solidFill>
                    <a:schemeClr val="bg1"/>
                  </a:solidFill>
                </a:ln>
                <a:solidFill>
                  <a:srgbClr val="ED7D31"/>
                </a:solidFill>
                <a:effectLst/>
                <a:uLnTx/>
                <a:uFillTx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+mn-cs"/>
              </a:rPr>
              <a:t>カレー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8EC2DBC-F65E-4B54-8999-109964B7DC59}"/>
              </a:ext>
            </a:extLst>
          </p:cNvPr>
          <p:cNvSpPr txBox="1"/>
          <p:nvPr/>
        </p:nvSpPr>
        <p:spPr>
          <a:xfrm>
            <a:off x="4605385" y="34587"/>
            <a:ext cx="6952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（表）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0B0346E0-FADE-43FB-8EED-800C59FBC31F}"/>
              </a:ext>
            </a:extLst>
          </p:cNvPr>
          <p:cNvSpPr txBox="1"/>
          <p:nvPr/>
        </p:nvSpPr>
        <p:spPr>
          <a:xfrm>
            <a:off x="8928131" y="83324"/>
            <a:ext cx="695231" cy="3693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見本</a:t>
            </a:r>
          </a:p>
        </p:txBody>
      </p:sp>
    </p:spTree>
    <p:extLst>
      <p:ext uri="{BB962C8B-B14F-4D97-AF65-F5344CB8AC3E}">
        <p14:creationId xmlns:p14="http://schemas.microsoft.com/office/powerpoint/2010/main" val="1598778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/>
          <p:cNvGrpSpPr/>
          <p:nvPr/>
        </p:nvGrpSpPr>
        <p:grpSpPr>
          <a:xfrm>
            <a:off x="523032" y="462323"/>
            <a:ext cx="4044155" cy="649224"/>
            <a:chOff x="462918" y="682146"/>
            <a:chExt cx="3906934" cy="534085"/>
          </a:xfrm>
        </p:grpSpPr>
        <p:sp>
          <p:nvSpPr>
            <p:cNvPr id="168" name="テキスト ボックス 167"/>
            <p:cNvSpPr txBox="1"/>
            <p:nvPr/>
          </p:nvSpPr>
          <p:spPr>
            <a:xfrm>
              <a:off x="462918" y="887080"/>
              <a:ext cx="3906934" cy="3291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メイリオ" panose="020B0604030504040204" pitchFamily="50" charset="-128"/>
                </a:rPr>
                <a:t>V.O.S.</a:t>
              </a:r>
              <a:r>
                <a:rPr kumimoji="1" lang="ja-JP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メイリオ" panose="020B0604030504040204" pitchFamily="50" charset="-128"/>
                </a:rPr>
                <a:t>メニューってなに？</a:t>
              </a:r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581520" y="682146"/>
              <a:ext cx="1061510" cy="2785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ボ　ス</a:t>
              </a:r>
            </a:p>
          </p:txBody>
        </p:sp>
      </p:grpSp>
      <p:sp>
        <p:nvSpPr>
          <p:cNvPr id="135" name="正方形/長方形 134"/>
          <p:cNvSpPr/>
          <p:nvPr/>
        </p:nvSpPr>
        <p:spPr>
          <a:xfrm>
            <a:off x="1224276" y="1249408"/>
            <a:ext cx="7314881" cy="2343704"/>
          </a:xfrm>
          <a:prstGeom prst="rect">
            <a:avLst/>
          </a:prstGeom>
          <a:noFill/>
          <a:ln w="28575" cap="flat" cmpd="sng" algn="ctr">
            <a:solidFill>
              <a:srgbClr val="FF3B05"/>
            </a:solidFill>
            <a:prstDash val="sysDot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36" name="テキスト ボックス 135"/>
          <p:cNvSpPr txBox="1"/>
          <p:nvPr/>
        </p:nvSpPr>
        <p:spPr>
          <a:xfrm flipH="1">
            <a:off x="673944" y="5779561"/>
            <a:ext cx="727950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▫ 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V.O.S.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についての詳細は大阪府ホームページをご覧ください。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▫ 飲食店等で提供されている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V.O.S.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メニューを紹介しています。</a:t>
            </a:r>
            <a:endParaRPr kumimoji="1" lang="ja-JP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137" name="Picture 2" descr="C:\Users\OkuhiraM\AppData\Local\Microsoft\Windows\Temporary Internet Files\Content.IE5\CMT0E9AY\qr2018022712062988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4344" y="5511073"/>
            <a:ext cx="961772" cy="1041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8" name="タイトル 1"/>
          <p:cNvSpPr txBox="1">
            <a:spLocks/>
          </p:cNvSpPr>
          <p:nvPr/>
        </p:nvSpPr>
        <p:spPr>
          <a:xfrm>
            <a:off x="4114891" y="407189"/>
            <a:ext cx="5296859" cy="82624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dist" defTabSz="6858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EEECE1">
                    <a:lumMod val="10000"/>
                  </a:srgb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j-cs"/>
              </a:rPr>
              <a:t>大阪府が定める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EEECE1">
                    <a:lumMod val="10000"/>
                  </a:srgb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j-cs"/>
              </a:rPr>
              <a:t>野菜・油・塩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EEECE1">
                    <a:lumMod val="10000"/>
                  </a:srgb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j-cs"/>
              </a:rPr>
              <a:t>の基準を満たす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srgbClr val="EEECE1">
                  <a:lumMod val="10000"/>
                </a:srgb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j-cs"/>
            </a:endParaRPr>
          </a:p>
          <a:p>
            <a:pPr marL="0" marR="0" lvl="0" indent="0" algn="dist" defTabSz="6858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EEECE1">
                    <a:lumMod val="10000"/>
                  </a:srgb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j-cs"/>
              </a:rPr>
              <a:t>主食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EEECE1">
                    <a:lumMod val="10000"/>
                  </a:srgb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j-cs"/>
              </a:rPr>
              <a:t>と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EEECE1">
                    <a:lumMod val="10000"/>
                  </a:srgb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j-cs"/>
              </a:rPr>
              <a:t>おかず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EEECE1">
                    <a:lumMod val="10000"/>
                  </a:srgb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j-cs"/>
              </a:rPr>
              <a:t>を組み合わせたメニューです。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EEECE1">
                    <a:lumMod val="10000"/>
                  </a:srgb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　</a:t>
            </a:r>
          </a:p>
        </p:txBody>
      </p:sp>
      <p:grpSp>
        <p:nvGrpSpPr>
          <p:cNvPr id="139" name="グループ化 138"/>
          <p:cNvGrpSpPr/>
          <p:nvPr/>
        </p:nvGrpSpPr>
        <p:grpSpPr>
          <a:xfrm>
            <a:off x="1370624" y="1427749"/>
            <a:ext cx="7172349" cy="2630034"/>
            <a:chOff x="122203" y="5510234"/>
            <a:chExt cx="6660000" cy="2323086"/>
          </a:xfrm>
          <a:noFill/>
        </p:grpSpPr>
        <p:grpSp>
          <p:nvGrpSpPr>
            <p:cNvPr id="154" name="グループ化 153"/>
            <p:cNvGrpSpPr/>
            <p:nvPr/>
          </p:nvGrpSpPr>
          <p:grpSpPr>
            <a:xfrm>
              <a:off x="122203" y="5601320"/>
              <a:ext cx="6660000" cy="2232000"/>
              <a:chOff x="135836" y="1604703"/>
              <a:chExt cx="6415062" cy="2191325"/>
            </a:xfrm>
            <a:grpFill/>
          </p:grpSpPr>
          <p:sp>
            <p:nvSpPr>
              <p:cNvPr id="157" name="正方形/長方形 156"/>
              <p:cNvSpPr/>
              <p:nvPr/>
            </p:nvSpPr>
            <p:spPr>
              <a:xfrm>
                <a:off x="135836" y="1604703"/>
                <a:ext cx="6415062" cy="2191325"/>
              </a:xfrm>
              <a:prstGeom prst="rect">
                <a:avLst/>
              </a:prstGeom>
              <a:grpFill/>
              <a:ln w="57150" cap="flat" cmpd="sng" algn="ctr">
                <a:noFill/>
                <a:prstDash val="solid"/>
              </a:ln>
              <a:effectLst>
                <a:softEdge rad="12700"/>
              </a:effectLst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EEECE1">
                      <a:lumMod val="10000"/>
                    </a:srgbClr>
                  </a:solidFill>
                  <a:effectLst/>
                  <a:uLnTx/>
                  <a:uFillTx/>
                  <a:latin typeface="Calibri"/>
                  <a:ea typeface="ＭＳ Ｐゴシック" panose="020B0600070205080204" pitchFamily="50" charset="-128"/>
                  <a:cs typeface="+mn-cs"/>
                </a:endParaRPr>
              </a:p>
            </p:txBody>
          </p:sp>
          <p:grpSp>
            <p:nvGrpSpPr>
              <p:cNvPr id="158" name="グループ化 157"/>
              <p:cNvGrpSpPr/>
              <p:nvPr/>
            </p:nvGrpSpPr>
            <p:grpSpPr>
              <a:xfrm>
                <a:off x="358631" y="2307468"/>
                <a:ext cx="4287771" cy="560495"/>
                <a:chOff x="478406" y="2835287"/>
                <a:chExt cx="4287771" cy="560495"/>
              </a:xfrm>
              <a:grpFill/>
            </p:grpSpPr>
            <p:sp>
              <p:nvSpPr>
                <p:cNvPr id="165" name="テキスト ボックス 164"/>
                <p:cNvSpPr txBox="1"/>
                <p:nvPr/>
              </p:nvSpPr>
              <p:spPr>
                <a:xfrm>
                  <a:off x="478406" y="2835287"/>
                  <a:ext cx="526821" cy="560495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en-US" altLang="ja-JP" sz="2400" b="1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EEECE1">
                          <a:lumMod val="10000"/>
                        </a:srgbClr>
                      </a:solidFill>
                      <a:effectLst/>
                      <a:uLnTx/>
                      <a:uFillTx/>
                      <a:latin typeface="Calibri" panose="020F0502020204030204"/>
                      <a:ea typeface="ＭＳ Ｐゴシック" panose="020B0600070205080204" pitchFamily="50" charset="-128"/>
                      <a:cs typeface="+mn-cs"/>
                    </a:rPr>
                    <a:t>O</a:t>
                  </a:r>
                  <a:r>
                    <a:rPr kumimoji="1" lang="en-US" altLang="ja-JP" sz="2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EEECE1">
                          <a:lumMod val="10000"/>
                        </a:srgbClr>
                      </a:solidFill>
                      <a:effectLst/>
                      <a:uLnTx/>
                      <a:uFillTx/>
                      <a:latin typeface="Calibri" panose="020F0502020204030204"/>
                      <a:ea typeface="ＭＳ Ｐゴシック" panose="020B0600070205080204" pitchFamily="50" charset="-128"/>
                      <a:cs typeface="+mn-cs"/>
                    </a:rPr>
                    <a:t>il</a:t>
                  </a:r>
                  <a:r>
                    <a:rPr kumimoji="1" lang="ja-JP" altLang="en-US" sz="12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EEECE1">
                          <a:lumMod val="10000"/>
                        </a:srgbClr>
                      </a:solidFill>
                      <a:effectLst/>
                      <a:uLnTx/>
                      <a:uFillTx/>
                      <a:latin typeface="Calibri" panose="020F0502020204030204"/>
                      <a:ea typeface="ＭＳ Ｐゴシック" panose="020B0600070205080204" pitchFamily="50" charset="-128"/>
                      <a:cs typeface="+mn-cs"/>
                    </a:rPr>
                    <a:t>適油</a:t>
                  </a:r>
                </a:p>
              </p:txBody>
            </p:sp>
            <p:sp>
              <p:nvSpPr>
                <p:cNvPr id="166" name="テキスト ボックス 165"/>
                <p:cNvSpPr txBox="1"/>
                <p:nvPr/>
              </p:nvSpPr>
              <p:spPr>
                <a:xfrm>
                  <a:off x="1294558" y="2899518"/>
                  <a:ext cx="3471619" cy="276999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ja-JP" altLang="en-US" sz="1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EEECE1">
                          <a:lumMod val="10000"/>
                        </a:srgbClr>
                      </a:solidFill>
                      <a:effectLst/>
                      <a:uLnTx/>
                      <a:uFillTx/>
                      <a:latin typeface="游ゴシック Medium" panose="020B0500000000000000" pitchFamily="50" charset="-128"/>
                      <a:ea typeface="游ゴシック Medium" panose="020B0500000000000000" pitchFamily="50" charset="-128"/>
                      <a:cs typeface="メイリオ" panose="020B0604030504040204" pitchFamily="50" charset="-128"/>
                    </a:rPr>
                    <a:t>脂肪エネルギー比率　</a:t>
                  </a:r>
                  <a:r>
                    <a:rPr kumimoji="1" lang="en-US" altLang="ja-JP" sz="1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EEECE1">
                          <a:lumMod val="10000"/>
                        </a:srgbClr>
                      </a:solidFill>
                      <a:effectLst/>
                      <a:uLnTx/>
                      <a:uFillTx/>
                      <a:latin typeface="游ゴシック Medium" panose="020B0500000000000000" pitchFamily="50" charset="-128"/>
                      <a:ea typeface="游ゴシック Medium" panose="020B0500000000000000" pitchFamily="50" charset="-128"/>
                      <a:cs typeface="メイリオ" panose="020B0604030504040204" pitchFamily="50" charset="-128"/>
                    </a:rPr>
                    <a:t>30</a:t>
                  </a:r>
                  <a:r>
                    <a:rPr kumimoji="1" lang="ja-JP" altLang="en-US" sz="1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EEECE1">
                          <a:lumMod val="10000"/>
                        </a:srgbClr>
                      </a:solidFill>
                      <a:effectLst/>
                      <a:uLnTx/>
                      <a:uFillTx/>
                      <a:latin typeface="游ゴシック Medium" panose="020B0500000000000000" pitchFamily="50" charset="-128"/>
                      <a:ea typeface="游ゴシック Medium" panose="020B0500000000000000" pitchFamily="50" charset="-128"/>
                      <a:cs typeface="メイリオ" panose="020B0604030504040204" pitchFamily="50" charset="-128"/>
                    </a:rPr>
                    <a:t>％以下</a:t>
                  </a:r>
                </a:p>
              </p:txBody>
            </p:sp>
          </p:grpSp>
          <p:grpSp>
            <p:nvGrpSpPr>
              <p:cNvPr id="159" name="グループ化 158"/>
              <p:cNvGrpSpPr/>
              <p:nvPr/>
            </p:nvGrpSpPr>
            <p:grpSpPr>
              <a:xfrm>
                <a:off x="376133" y="1851951"/>
                <a:ext cx="3607699" cy="544925"/>
                <a:chOff x="480342" y="2498033"/>
                <a:chExt cx="3607699" cy="544925"/>
              </a:xfrm>
              <a:grpFill/>
            </p:grpSpPr>
            <p:sp>
              <p:nvSpPr>
                <p:cNvPr id="163" name="テキスト ボックス 162"/>
                <p:cNvSpPr txBox="1"/>
                <p:nvPr/>
              </p:nvSpPr>
              <p:spPr>
                <a:xfrm>
                  <a:off x="480342" y="2498033"/>
                  <a:ext cx="1404627" cy="544925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ts val="125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en-US" altLang="ja-JP" sz="2400" b="1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EEECE1">
                          <a:lumMod val="10000"/>
                        </a:srgbClr>
                      </a:solidFill>
                      <a:effectLst/>
                      <a:uLnTx/>
                      <a:uFillTx/>
                      <a:latin typeface="Calibri" panose="020F0502020204030204"/>
                      <a:ea typeface="ＭＳ Ｐゴシック" panose="020B0600070205080204" pitchFamily="50" charset="-128"/>
                      <a:cs typeface="+mn-cs"/>
                    </a:rPr>
                    <a:t>V</a:t>
                  </a:r>
                  <a:r>
                    <a:rPr kumimoji="1" lang="en-US" altLang="ja-JP" sz="2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EEECE1">
                          <a:lumMod val="10000"/>
                        </a:srgbClr>
                      </a:solidFill>
                      <a:effectLst/>
                      <a:uLnTx/>
                      <a:uFillTx/>
                      <a:latin typeface="Calibri" panose="020F0502020204030204"/>
                      <a:ea typeface="ＭＳ Ｐゴシック" panose="020B0600070205080204" pitchFamily="50" charset="-128"/>
                      <a:cs typeface="+mn-cs"/>
                    </a:rPr>
                    <a:t>egetable</a:t>
                  </a:r>
                </a:p>
                <a:p>
                  <a:pPr marL="0" marR="0" lvl="0" indent="0" algn="l" defTabSz="914400" rtl="0" eaLnBrk="1" fontAlgn="auto" latinLnBrk="0" hangingPunct="1">
                    <a:lnSpc>
                      <a:spcPct val="2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ja-JP" altLang="en-US" sz="12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EEECE1">
                          <a:lumMod val="10000"/>
                        </a:srgbClr>
                      </a:solidFill>
                      <a:effectLst/>
                      <a:uLnTx/>
                      <a:uFillTx/>
                      <a:latin typeface="Calibri" panose="020F0502020204030204"/>
                      <a:ea typeface="ＭＳ Ｐゴシック" panose="020B0600070205080204" pitchFamily="50" charset="-128"/>
                      <a:cs typeface="+mn-cs"/>
                    </a:rPr>
                    <a:t>野菜たっぷり</a:t>
                  </a:r>
                </a:p>
              </p:txBody>
            </p:sp>
            <p:sp>
              <p:nvSpPr>
                <p:cNvPr id="164" name="テキスト ボックス 163"/>
                <p:cNvSpPr txBox="1"/>
                <p:nvPr/>
              </p:nvSpPr>
              <p:spPr>
                <a:xfrm>
                  <a:off x="1446657" y="2506987"/>
                  <a:ext cx="2641384" cy="533804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ts val="12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ja-JP" altLang="en-US" sz="12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EEECE1">
                          <a:lumMod val="10000"/>
                        </a:srgbClr>
                      </a:solidFill>
                      <a:effectLst/>
                      <a:uLnTx/>
                      <a:uFillTx/>
                      <a:latin typeface="游ゴシック Medium" panose="020B0500000000000000" pitchFamily="50" charset="-128"/>
                      <a:ea typeface="游ゴシック Medium" panose="020B0500000000000000" pitchFamily="50" charset="-128"/>
                      <a:cs typeface="メイリオ" panose="020B0604030504040204" pitchFamily="50" charset="-128"/>
                    </a:rPr>
                    <a:t>　　</a:t>
                  </a:r>
                  <a:r>
                    <a:rPr kumimoji="1" lang="ja-JP" altLang="en-US" sz="1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EEECE1">
                          <a:lumMod val="10000"/>
                        </a:srgbClr>
                      </a:solidFill>
                      <a:effectLst/>
                      <a:uLnTx/>
                      <a:uFillTx/>
                      <a:latin typeface="游ゴシック Medium" panose="020B0500000000000000" pitchFamily="50" charset="-128"/>
                      <a:ea typeface="游ゴシック Medium" panose="020B0500000000000000" pitchFamily="50" charset="-128"/>
                      <a:cs typeface="メイリオ" panose="020B0604030504040204" pitchFamily="50" charset="-128"/>
                    </a:rPr>
                    <a:t>野菜　</a:t>
                  </a:r>
                  <a:r>
                    <a:rPr kumimoji="1" lang="en-US" altLang="ja-JP" sz="1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EEECE1">
                          <a:lumMod val="10000"/>
                        </a:srgbClr>
                      </a:solidFill>
                      <a:effectLst/>
                      <a:uLnTx/>
                      <a:uFillTx/>
                      <a:latin typeface="游ゴシック Medium" panose="020B0500000000000000" pitchFamily="50" charset="-128"/>
                      <a:ea typeface="游ゴシック Medium" panose="020B0500000000000000" pitchFamily="50" charset="-128"/>
                      <a:cs typeface="メイリオ" panose="020B0604030504040204" pitchFamily="50" charset="-128"/>
                    </a:rPr>
                    <a:t>120</a:t>
                  </a:r>
                  <a:r>
                    <a:rPr kumimoji="1" lang="ja-JP" altLang="en-US" sz="1400" b="0" i="0" u="none" strike="noStrike" kern="0" cap="none" spc="0" normalizeH="0" baseline="0" noProof="0" dirty="0" err="1">
                      <a:ln>
                        <a:noFill/>
                      </a:ln>
                      <a:solidFill>
                        <a:srgbClr val="EEECE1">
                          <a:lumMod val="10000"/>
                        </a:srgbClr>
                      </a:solidFill>
                      <a:effectLst/>
                      <a:uLnTx/>
                      <a:uFillTx/>
                      <a:latin typeface="游ゴシック Medium" panose="020B0500000000000000" pitchFamily="50" charset="-128"/>
                      <a:ea typeface="游ゴシック Medium" panose="020B0500000000000000" pitchFamily="50" charset="-128"/>
                      <a:cs typeface="メイリオ" panose="020B0604030504040204" pitchFamily="50" charset="-128"/>
                    </a:rPr>
                    <a:t>ｇ</a:t>
                  </a:r>
                  <a:r>
                    <a:rPr kumimoji="1" lang="ja-JP" altLang="en-US" sz="1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EEECE1">
                          <a:lumMod val="10000"/>
                        </a:srgbClr>
                      </a:solidFill>
                      <a:effectLst/>
                      <a:uLnTx/>
                      <a:uFillTx/>
                      <a:latin typeface="游ゴシック Medium" panose="020B0500000000000000" pitchFamily="50" charset="-128"/>
                      <a:ea typeface="游ゴシック Medium" panose="020B0500000000000000" pitchFamily="50" charset="-128"/>
                      <a:cs typeface="メイリオ" panose="020B0604030504040204" pitchFamily="50" charset="-128"/>
                    </a:rPr>
                    <a:t>以上</a:t>
                  </a:r>
                  <a:endParaRPr kumimoji="1" lang="en-US" altLang="ja-JP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EEECE1">
                        <a:lumMod val="10000"/>
                      </a:srgbClr>
                    </a:solidFill>
                    <a:effectLst/>
                    <a:uLnTx/>
                    <a:uFillTx/>
                    <a:latin typeface="游ゴシック Medium" panose="020B0500000000000000" pitchFamily="50" charset="-128"/>
                    <a:ea typeface="游ゴシック Medium" panose="020B0500000000000000" pitchFamily="50" charset="-128"/>
                    <a:cs typeface="メイリオ" panose="020B0604030504040204" pitchFamily="50" charset="-128"/>
                  </a:endParaRPr>
                </a:p>
                <a:p>
                  <a:pPr marL="0" marR="0" lvl="0" indent="0" algn="l" defTabSz="914400" rtl="0" eaLnBrk="1" fontAlgn="auto" latinLnBrk="0" hangingPunct="1">
                    <a:lnSpc>
                      <a:spcPct val="2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ja-JP" altLang="en-US" sz="12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EEECE1">
                          <a:lumMod val="10000"/>
                        </a:srgbClr>
                      </a:solidFill>
                      <a:effectLst/>
                      <a:uLnTx/>
                      <a:uFillTx/>
                      <a:latin typeface="游ゴシック Medium" panose="020B0500000000000000" pitchFamily="50" charset="-128"/>
                      <a:ea typeface="游ゴシック Medium" panose="020B0500000000000000" pitchFamily="50" charset="-128"/>
                      <a:cs typeface="メイリオ" panose="020B0604030504040204" pitchFamily="50" charset="-128"/>
                    </a:rPr>
                    <a:t>きのこ・海藻を含む。</a:t>
                  </a:r>
                  <a:r>
                    <a:rPr kumimoji="1" lang="ja-JP" altLang="en-US" sz="1200" b="0" i="0" u="none" strike="noStrike" kern="0" cap="none" spc="0" normalizeH="0" baseline="0" noProof="0" dirty="0" err="1">
                      <a:ln>
                        <a:noFill/>
                      </a:ln>
                      <a:solidFill>
                        <a:srgbClr val="EEECE1">
                          <a:lumMod val="10000"/>
                        </a:srgbClr>
                      </a:solidFill>
                      <a:effectLst/>
                      <a:uLnTx/>
                      <a:uFillTx/>
                      <a:latin typeface="游ゴシック Medium" panose="020B0500000000000000" pitchFamily="50" charset="-128"/>
                      <a:ea typeface="游ゴシック Medium" panose="020B0500000000000000" pitchFamily="50" charset="-128"/>
                      <a:cs typeface="メイリオ" panose="020B0604030504040204" pitchFamily="50" charset="-128"/>
                    </a:rPr>
                    <a:t>いもは</a:t>
                  </a:r>
                  <a:r>
                    <a:rPr kumimoji="1" lang="ja-JP" altLang="en-US" sz="12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EEECE1">
                          <a:lumMod val="10000"/>
                        </a:srgbClr>
                      </a:solidFill>
                      <a:effectLst/>
                      <a:uLnTx/>
                      <a:uFillTx/>
                      <a:latin typeface="游ゴシック Medium" panose="020B0500000000000000" pitchFamily="50" charset="-128"/>
                      <a:ea typeface="游ゴシック Medium" panose="020B0500000000000000" pitchFamily="50" charset="-128"/>
                      <a:cs typeface="メイリオ" panose="020B0604030504040204" pitchFamily="50" charset="-128"/>
                    </a:rPr>
                    <a:t>含まない。</a:t>
                  </a:r>
                </a:p>
              </p:txBody>
            </p:sp>
          </p:grpSp>
          <p:grpSp>
            <p:nvGrpSpPr>
              <p:cNvPr id="160" name="グループ化 159"/>
              <p:cNvGrpSpPr/>
              <p:nvPr/>
            </p:nvGrpSpPr>
            <p:grpSpPr>
              <a:xfrm>
                <a:off x="376134" y="2849059"/>
                <a:ext cx="3283573" cy="540633"/>
                <a:chOff x="518658" y="3841903"/>
                <a:chExt cx="3283573" cy="540633"/>
              </a:xfrm>
              <a:grpFill/>
            </p:grpSpPr>
            <p:sp>
              <p:nvSpPr>
                <p:cNvPr id="161" name="テキスト ボックス 160"/>
                <p:cNvSpPr txBox="1"/>
                <p:nvPr/>
              </p:nvSpPr>
              <p:spPr>
                <a:xfrm>
                  <a:off x="518658" y="3928803"/>
                  <a:ext cx="625838" cy="453733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ts val="12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en-US" altLang="ja-JP" sz="2400" b="1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EEECE1">
                          <a:lumMod val="10000"/>
                        </a:srgbClr>
                      </a:solidFill>
                      <a:effectLst/>
                      <a:uLnTx/>
                      <a:uFillTx/>
                      <a:latin typeface="Calibri" panose="020F0502020204030204"/>
                      <a:ea typeface="ＭＳ Ｐゴシック" panose="020B0600070205080204" pitchFamily="50" charset="-128"/>
                      <a:cs typeface="+mn-cs"/>
                    </a:rPr>
                    <a:t>S</a:t>
                  </a:r>
                  <a:r>
                    <a:rPr kumimoji="1" lang="en-US" altLang="ja-JP" sz="2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EEECE1">
                          <a:lumMod val="10000"/>
                        </a:srgbClr>
                      </a:solidFill>
                      <a:effectLst/>
                      <a:uLnTx/>
                      <a:uFillTx/>
                      <a:latin typeface="Calibri" panose="020F0502020204030204"/>
                      <a:ea typeface="ＭＳ Ｐゴシック" panose="020B0600070205080204" pitchFamily="50" charset="-128"/>
                      <a:cs typeface="+mn-cs"/>
                    </a:rPr>
                    <a:t>alt</a:t>
                  </a:r>
                </a:p>
                <a:p>
                  <a:pPr marL="0" marR="0" lvl="0" indent="0" algn="l" defTabSz="914400" rtl="0" eaLnBrk="1" fontAlgn="auto" latinLnBrk="0" hangingPunct="1">
                    <a:lnSpc>
                      <a:spcPct val="15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ja-JP" altLang="en-US" sz="12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EEECE1">
                          <a:lumMod val="10000"/>
                        </a:srgbClr>
                      </a:solidFill>
                      <a:effectLst/>
                      <a:uLnTx/>
                      <a:uFillTx/>
                      <a:latin typeface="Calibri" panose="020F0502020204030204"/>
                      <a:ea typeface="ＭＳ Ｐゴシック" panose="020B0600070205080204" pitchFamily="50" charset="-128"/>
                      <a:cs typeface="+mn-cs"/>
                    </a:rPr>
                    <a:t>適塩</a:t>
                  </a:r>
                </a:p>
              </p:txBody>
            </p:sp>
            <p:sp>
              <p:nvSpPr>
                <p:cNvPr id="162" name="テキスト ボックス 161"/>
                <p:cNvSpPr txBox="1"/>
                <p:nvPr/>
              </p:nvSpPr>
              <p:spPr>
                <a:xfrm>
                  <a:off x="1669375" y="3841903"/>
                  <a:ext cx="2132856" cy="276999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ja-JP" altLang="en-US" sz="1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EEECE1">
                          <a:lumMod val="10000"/>
                        </a:srgbClr>
                      </a:solidFill>
                      <a:effectLst/>
                      <a:uLnTx/>
                      <a:uFillTx/>
                      <a:latin typeface="游ゴシック Medium" panose="020B0500000000000000" pitchFamily="50" charset="-128"/>
                      <a:ea typeface="游ゴシック Medium" panose="020B0500000000000000" pitchFamily="50" charset="-128"/>
                      <a:cs typeface="メイリオ" panose="020B0604030504040204" pitchFamily="50" charset="-128"/>
                    </a:rPr>
                    <a:t>食塩相当量　</a:t>
                  </a:r>
                  <a:r>
                    <a:rPr kumimoji="1" lang="en-US" altLang="ja-JP" sz="1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EEECE1">
                          <a:lumMod val="10000"/>
                        </a:srgbClr>
                      </a:solidFill>
                      <a:effectLst/>
                      <a:uLnTx/>
                      <a:uFillTx/>
                      <a:latin typeface="游ゴシック Medium" panose="020B0500000000000000" pitchFamily="50" charset="-128"/>
                      <a:ea typeface="游ゴシック Medium" panose="020B0500000000000000" pitchFamily="50" charset="-128"/>
                      <a:cs typeface="メイリオ" panose="020B0604030504040204" pitchFamily="50" charset="-128"/>
                    </a:rPr>
                    <a:t>3.0g</a:t>
                  </a:r>
                  <a:r>
                    <a:rPr kumimoji="1" lang="ja-JP" altLang="en-US" sz="1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EEECE1">
                          <a:lumMod val="10000"/>
                        </a:srgbClr>
                      </a:solidFill>
                      <a:effectLst/>
                      <a:uLnTx/>
                      <a:uFillTx/>
                      <a:latin typeface="游ゴシック Medium" panose="020B0500000000000000" pitchFamily="50" charset="-128"/>
                      <a:ea typeface="游ゴシック Medium" panose="020B0500000000000000" pitchFamily="50" charset="-128"/>
                      <a:cs typeface="メイリオ" panose="020B0604030504040204" pitchFamily="50" charset="-128"/>
                    </a:rPr>
                    <a:t>以下</a:t>
                  </a:r>
                </a:p>
              </p:txBody>
            </p:sp>
          </p:grpSp>
        </p:grpSp>
        <p:grpSp>
          <p:nvGrpSpPr>
            <p:cNvPr id="141" name="グループ化 140"/>
            <p:cNvGrpSpPr/>
            <p:nvPr/>
          </p:nvGrpSpPr>
          <p:grpSpPr>
            <a:xfrm>
              <a:off x="3649148" y="5524030"/>
              <a:ext cx="2809104" cy="1823385"/>
              <a:chOff x="-675163" y="3438901"/>
              <a:chExt cx="2809104" cy="1823385"/>
            </a:xfrm>
            <a:grpFill/>
          </p:grpSpPr>
          <p:sp>
            <p:nvSpPr>
              <p:cNvPr id="144" name="テキスト ボックス 143"/>
              <p:cNvSpPr txBox="1"/>
              <p:nvPr/>
            </p:nvSpPr>
            <p:spPr>
              <a:xfrm>
                <a:off x="1550290" y="4202780"/>
                <a:ext cx="583651" cy="244671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EEECE1">
                        <a:lumMod val="10000"/>
                      </a:srgbClr>
                    </a:solidFill>
                    <a:effectLst/>
                    <a:uLnTx/>
                    <a:uFillTx/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  <a:cs typeface="+mn-cs"/>
                  </a:rPr>
                  <a:t>弁当</a:t>
                </a:r>
              </a:p>
            </p:txBody>
          </p:sp>
          <p:grpSp>
            <p:nvGrpSpPr>
              <p:cNvPr id="145" name="グループ化 144"/>
              <p:cNvGrpSpPr/>
              <p:nvPr/>
            </p:nvGrpSpPr>
            <p:grpSpPr>
              <a:xfrm>
                <a:off x="-675163" y="3438901"/>
                <a:ext cx="2787413" cy="1823385"/>
                <a:chOff x="2392527" y="2010393"/>
                <a:chExt cx="2787413" cy="1823385"/>
              </a:xfrm>
              <a:grpFill/>
            </p:grpSpPr>
            <p:pic>
              <p:nvPicPr>
                <p:cNvPr id="146" name="図 145"/>
                <p:cNvPicPr>
                  <a:picLocks noChangeAspect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68759" y="2148194"/>
                  <a:ext cx="900000" cy="619838"/>
                </a:xfrm>
                <a:prstGeom prst="rect">
                  <a:avLst/>
                </a:prstGeom>
                <a:grpFill/>
              </p:spPr>
            </p:pic>
            <p:pic>
              <p:nvPicPr>
                <p:cNvPr id="147" name="図 146"/>
                <p:cNvPicPr>
                  <a:picLocks noChangeAspect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459940" y="2191471"/>
                  <a:ext cx="720000" cy="538744"/>
                </a:xfrm>
                <a:prstGeom prst="rect">
                  <a:avLst/>
                </a:prstGeom>
                <a:grpFill/>
              </p:spPr>
            </p:pic>
            <p:sp>
              <p:nvSpPr>
                <p:cNvPr id="148" name="テキスト ボックス 147"/>
                <p:cNvSpPr txBox="1"/>
                <p:nvPr/>
              </p:nvSpPr>
              <p:spPr>
                <a:xfrm>
                  <a:off x="2668765" y="2780591"/>
                  <a:ext cx="1567321" cy="244671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ja-JP" altLang="en-US" sz="12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EEECE1">
                          <a:lumMod val="10000"/>
                        </a:srgbClr>
                      </a:solidFill>
                      <a:effectLst/>
                      <a:uLnTx/>
                      <a:uFillTx/>
                      <a:latin typeface="UD デジタル 教科書体 NK-R" panose="02020400000000000000" pitchFamily="18" charset="-128"/>
                      <a:ea typeface="UD デジタル 教科書体 NK-R" panose="02020400000000000000" pitchFamily="18" charset="-128"/>
                      <a:cs typeface="+mn-cs"/>
                    </a:rPr>
                    <a:t>セットメニューや定食</a:t>
                  </a:r>
                </a:p>
              </p:txBody>
            </p:sp>
            <p:sp>
              <p:nvSpPr>
                <p:cNvPr id="149" name="テキスト ボックス 148"/>
                <p:cNvSpPr txBox="1"/>
                <p:nvPr/>
              </p:nvSpPr>
              <p:spPr>
                <a:xfrm>
                  <a:off x="2689435" y="3589107"/>
                  <a:ext cx="1679324" cy="244671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ja-JP" altLang="en-US" sz="12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EEECE1">
                          <a:lumMod val="10000"/>
                        </a:srgbClr>
                      </a:solidFill>
                      <a:effectLst/>
                      <a:uLnTx/>
                      <a:uFillTx/>
                      <a:latin typeface="UD デジタル 教科書体 NK-R" panose="02020400000000000000" pitchFamily="18" charset="-128"/>
                      <a:ea typeface="UD デジタル 教科書体 NK-R" panose="02020400000000000000" pitchFamily="18" charset="-128"/>
                      <a:cs typeface="+mn-cs"/>
                    </a:rPr>
                    <a:t>丼ものや麺類等の単品</a:t>
                  </a:r>
                </a:p>
              </p:txBody>
            </p:sp>
            <p:pic>
              <p:nvPicPr>
                <p:cNvPr id="150" name="図 149"/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681377" y="2164884"/>
                  <a:ext cx="758669" cy="612000"/>
                </a:xfrm>
                <a:prstGeom prst="rect">
                  <a:avLst/>
                </a:prstGeom>
                <a:grpFill/>
              </p:spPr>
            </p:pic>
            <p:pic>
              <p:nvPicPr>
                <p:cNvPr id="151" name="図 150"/>
                <p:cNvPicPr>
                  <a:picLocks noChangeAspect="1"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668765" y="2965587"/>
                  <a:ext cx="612000" cy="565225"/>
                </a:xfrm>
                <a:prstGeom prst="rect">
                  <a:avLst/>
                </a:prstGeom>
                <a:grpFill/>
              </p:spPr>
            </p:pic>
            <p:sp>
              <p:nvSpPr>
                <p:cNvPr id="152" name="タイトル 1"/>
                <p:cNvSpPr txBox="1">
                  <a:spLocks/>
                </p:cNvSpPr>
                <p:nvPr/>
              </p:nvSpPr>
              <p:spPr>
                <a:xfrm>
                  <a:off x="2392527" y="2010393"/>
                  <a:ext cx="867191" cy="398063"/>
                </a:xfrm>
                <a:prstGeom prst="rect">
                  <a:avLst/>
                </a:prstGeom>
                <a:grpFill/>
              </p:spPr>
              <p:txBody>
                <a:bodyPr vert="horz" lIns="91440" tIns="45720" rIns="91440" bIns="45720" rtlCol="0" anchor="t" anchorCtr="0">
                  <a:noAutofit/>
                </a:bodyPr>
                <a:lstStyle>
                  <a:lvl1pPr algn="ctr" defTabSz="685800" rtl="0" eaLnBrk="1" latinLnBrk="0" hangingPunct="1">
                    <a:lnSpc>
                      <a:spcPct val="90000"/>
                    </a:lnSpc>
                    <a:spcBef>
                      <a:spcPct val="0"/>
                    </a:spcBef>
                    <a:buNone/>
                    <a:defRPr kumimoji="1" sz="450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1pPr>
                </a:lstStyle>
                <a:p>
                  <a:pPr marL="0" marR="0" lvl="0" indent="0" algn="l" defTabSz="685800" rtl="0" eaLnBrk="1" fontAlgn="auto" latinLnBrk="0" hangingPunct="1">
                    <a:lnSpc>
                      <a:spcPct val="90000"/>
                    </a:lnSpc>
                    <a:spcBef>
                      <a:spcPct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ja-JP" altLang="en-US" sz="14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>
                          <a:lumMod val="95000"/>
                          <a:lumOff val="5000"/>
                        </a:prstClr>
                      </a:solidFill>
                      <a:effectLst/>
                      <a:uLnTx/>
                      <a:uFillTx/>
                      <a:latin typeface="UD デジタル 教科書体 NK-R" panose="02020400000000000000" pitchFamily="18" charset="-128"/>
                      <a:ea typeface="UD デジタル 教科書体 NK-R" panose="02020400000000000000" pitchFamily="18" charset="-128"/>
                      <a:cs typeface="+mj-cs"/>
                    </a:rPr>
                    <a:t>例</a:t>
                  </a:r>
                  <a:endParaRPr kumimoji="1" lang="en-US" altLang="ja-JP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95000"/>
                        <a:lumOff val="5000"/>
                      </a:prstClr>
                    </a:solidFill>
                    <a:effectLst/>
                    <a:uLnTx/>
                    <a:uFillTx/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  <a:cs typeface="+mj-cs"/>
                  </a:endParaRPr>
                </a:p>
              </p:txBody>
            </p:sp>
            <p:pic>
              <p:nvPicPr>
                <p:cNvPr id="153" name="図 152"/>
                <p:cNvPicPr>
                  <a:picLocks noChangeAspect="1"/>
                </p:cNvPicPr>
                <p:nvPr/>
              </p:nvPicPr>
              <p:blipFill>
                <a:blip r:embed="rId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374046" y="3015411"/>
                  <a:ext cx="648000" cy="482103"/>
                </a:xfrm>
                <a:prstGeom prst="rect">
                  <a:avLst/>
                </a:prstGeom>
                <a:grpFill/>
              </p:spPr>
            </p:pic>
          </p:grpSp>
        </p:grpSp>
        <p:cxnSp>
          <p:nvCxnSpPr>
            <p:cNvPr id="142" name="直線コネクタ 141"/>
            <p:cNvCxnSpPr/>
            <p:nvPr/>
          </p:nvCxnSpPr>
          <p:spPr>
            <a:xfrm flipV="1">
              <a:off x="343978" y="7134150"/>
              <a:ext cx="3291885" cy="6573"/>
            </a:xfrm>
            <a:prstGeom prst="line">
              <a:avLst/>
            </a:prstGeom>
            <a:grpFill/>
            <a:ln w="6350" cap="flat" cmpd="sng" algn="ctr">
              <a:solidFill>
                <a:schemeClr val="tx1"/>
              </a:solidFill>
              <a:prstDash val="solid"/>
              <a:headEnd type="oval" w="med" len="med"/>
              <a:tailEnd type="oval" w="med" len="med"/>
            </a:ln>
            <a:effectLst/>
          </p:spPr>
        </p:cxnSp>
        <p:sp>
          <p:nvSpPr>
            <p:cNvPr id="143" name="タイトル 1"/>
            <p:cNvSpPr txBox="1">
              <a:spLocks/>
            </p:cNvSpPr>
            <p:nvPr/>
          </p:nvSpPr>
          <p:spPr>
            <a:xfrm>
              <a:off x="145191" y="5510234"/>
              <a:ext cx="2945245" cy="354008"/>
            </a:xfrm>
            <a:prstGeom prst="rect">
              <a:avLst/>
            </a:prstGeom>
            <a:grpFill/>
          </p:spPr>
          <p:txBody>
            <a:bodyPr vert="horz" lIns="91440" tIns="45720" rIns="91440" bIns="45720" rtlCol="0" anchor="t" anchorCtr="0">
              <a:noAutofit/>
            </a:bodyPr>
            <a:lstStyle>
              <a:lvl1pPr algn="ctr" defTabSz="6858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45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marL="0" marR="0" lvl="0" indent="0" algn="l" defTabSz="6858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EEECE1">
                      <a:lumMod val="10000"/>
                    </a:srgbClr>
                  </a:solidFill>
                  <a:effectLst/>
                  <a:uLnTx/>
                  <a:uFillTx/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  <a:cs typeface="+mj-cs"/>
                </a:rPr>
                <a:t>1</a:t>
              </a:r>
              <a:r>
                <a:rPr kumimoji="1" lang="ja-JP" alt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EEECE1">
                      <a:lumMod val="10000"/>
                    </a:srgbClr>
                  </a:solidFill>
                  <a:effectLst/>
                  <a:uLnTx/>
                  <a:uFillTx/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  <a:cs typeface="+mj-cs"/>
                </a:rPr>
                <a:t>食あたりの基準</a:t>
              </a:r>
              <a:endParaRPr kumimoji="1" lang="en-US" altLang="ja-JP" sz="1400" b="1" i="0" u="none" strike="noStrike" kern="1200" cap="none" spc="0" normalizeH="0" baseline="0" noProof="0" dirty="0">
                <a:ln>
                  <a:noFill/>
                </a:ln>
                <a:solidFill>
                  <a:srgbClr val="EEECE1">
                    <a:lumMod val="10000"/>
                  </a:srgbClr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j-cs"/>
              </a:endParaRPr>
            </a:p>
          </p:txBody>
        </p:sp>
      </p:grpSp>
      <p:sp>
        <p:nvSpPr>
          <p:cNvPr id="167" name="テキスト ボックス 166"/>
          <p:cNvSpPr txBox="1"/>
          <p:nvPr/>
        </p:nvSpPr>
        <p:spPr>
          <a:xfrm>
            <a:off x="1058821" y="3785379"/>
            <a:ext cx="339830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すべての基準を満たすメニュー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【V.O.S.</a:t>
            </a: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メニュー</a:t>
            </a: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】</a:t>
            </a:r>
          </a:p>
        </p:txBody>
      </p:sp>
      <p:sp>
        <p:nvSpPr>
          <p:cNvPr id="170" name="テキスト ボックス 169"/>
          <p:cNvSpPr txBox="1"/>
          <p:nvPr/>
        </p:nvSpPr>
        <p:spPr>
          <a:xfrm>
            <a:off x="4548318" y="3782257"/>
            <a:ext cx="393394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いずれかの基準を満たすメニュー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【</a:t>
            </a: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プレ</a:t>
            </a: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V.O.S.】</a:t>
            </a:r>
          </a:p>
        </p:txBody>
      </p:sp>
      <p:grpSp>
        <p:nvGrpSpPr>
          <p:cNvPr id="171" name="グループ化 170"/>
          <p:cNvGrpSpPr/>
          <p:nvPr/>
        </p:nvGrpSpPr>
        <p:grpSpPr>
          <a:xfrm>
            <a:off x="4952820" y="4439532"/>
            <a:ext cx="3261524" cy="1340029"/>
            <a:chOff x="12734645" y="-1986999"/>
            <a:chExt cx="2973243" cy="1235922"/>
          </a:xfrm>
        </p:grpSpPr>
        <p:pic>
          <p:nvPicPr>
            <p:cNvPr id="172" name="図 171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734645" y="-1986999"/>
              <a:ext cx="972000" cy="908053"/>
            </a:xfrm>
            <a:prstGeom prst="rect">
              <a:avLst/>
            </a:prstGeom>
          </p:spPr>
        </p:pic>
        <p:pic>
          <p:nvPicPr>
            <p:cNvPr id="173" name="図 172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724461" y="-1981617"/>
              <a:ext cx="983427" cy="900000"/>
            </a:xfrm>
            <a:prstGeom prst="rect">
              <a:avLst/>
            </a:prstGeom>
          </p:spPr>
        </p:pic>
        <p:pic>
          <p:nvPicPr>
            <p:cNvPr id="174" name="図 173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720059" y="-1983922"/>
              <a:ext cx="871570" cy="923296"/>
            </a:xfrm>
            <a:prstGeom prst="rect">
              <a:avLst/>
            </a:prstGeom>
          </p:spPr>
        </p:pic>
        <p:sp>
          <p:nvSpPr>
            <p:cNvPr id="175" name="タイトル 1"/>
            <p:cNvSpPr txBox="1">
              <a:spLocks/>
            </p:cNvSpPr>
            <p:nvPr/>
          </p:nvSpPr>
          <p:spPr>
            <a:xfrm>
              <a:off x="13316052" y="-1149140"/>
              <a:ext cx="1739368" cy="398063"/>
            </a:xfrm>
            <a:prstGeom prst="rect">
              <a:avLst/>
            </a:prstGeom>
          </p:spPr>
          <p:txBody>
            <a:bodyPr vert="horz" lIns="91440" tIns="45720" rIns="91440" bIns="45720" rtlCol="0" anchor="t" anchorCtr="0">
              <a:noAutofit/>
            </a:bodyPr>
            <a:lstStyle>
              <a:lvl1pPr algn="ctr" defTabSz="6858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45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marL="0" marR="0" lvl="0" indent="0" algn="ctr" defTabSz="685800" rtl="0" eaLnBrk="1" fontAlgn="auto" latinLnBrk="0" hangingPunct="1">
                <a:lnSpc>
                  <a:spcPct val="15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EEECE1">
                      <a:lumMod val="10000"/>
                    </a:srgbClr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j-cs"/>
                </a:rPr>
                <a:t>ロゴマーク</a:t>
              </a:r>
            </a:p>
          </p:txBody>
        </p:sp>
      </p:grpSp>
      <p:grpSp>
        <p:nvGrpSpPr>
          <p:cNvPr id="5" name="グループ化 4"/>
          <p:cNvGrpSpPr/>
          <p:nvPr/>
        </p:nvGrpSpPr>
        <p:grpSpPr>
          <a:xfrm>
            <a:off x="2049714" y="4427607"/>
            <a:ext cx="1116340" cy="1290360"/>
            <a:chOff x="1436735" y="3029044"/>
            <a:chExt cx="1134624" cy="1393931"/>
          </a:xfrm>
        </p:grpSpPr>
        <p:pic>
          <p:nvPicPr>
            <p:cNvPr id="169" name="図 168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6656" y="3029044"/>
              <a:ext cx="1042764" cy="1042764"/>
            </a:xfrm>
            <a:prstGeom prst="rect">
              <a:avLst/>
            </a:prstGeom>
          </p:spPr>
        </p:pic>
        <p:sp>
          <p:nvSpPr>
            <p:cNvPr id="176" name="タイトル 1"/>
            <p:cNvSpPr txBox="1">
              <a:spLocks/>
            </p:cNvSpPr>
            <p:nvPr/>
          </p:nvSpPr>
          <p:spPr>
            <a:xfrm>
              <a:off x="1436735" y="4035486"/>
              <a:ext cx="1134624" cy="387489"/>
            </a:xfrm>
            <a:prstGeom prst="rect">
              <a:avLst/>
            </a:prstGeom>
          </p:spPr>
          <p:txBody>
            <a:bodyPr vert="horz" lIns="91440" tIns="45720" rIns="91440" bIns="45720" rtlCol="0" anchor="t" anchorCtr="0">
              <a:noAutofit/>
            </a:bodyPr>
            <a:lstStyle>
              <a:lvl1pPr algn="ctr" defTabSz="6858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45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marL="0" marR="0" lvl="0" indent="0" algn="ctr" defTabSz="685800" rtl="0" eaLnBrk="1" fontAlgn="auto" latinLnBrk="0" hangingPunct="1">
                <a:lnSpc>
                  <a:spcPct val="15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EEECE1">
                      <a:lumMod val="10000"/>
                    </a:srgbClr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j-cs"/>
                </a:rPr>
                <a:t>ロゴマーク</a:t>
              </a:r>
            </a:p>
          </p:txBody>
        </p:sp>
      </p:grpSp>
      <p:pic>
        <p:nvPicPr>
          <p:cNvPr id="4" name="図 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124548" y="6069176"/>
            <a:ext cx="1804191" cy="482516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/>
        </p:nvSpPr>
        <p:spPr>
          <a:xfrm>
            <a:off x="2796565" y="5648884"/>
            <a:ext cx="44620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ロゴマークを目印に探してみてください！</a:t>
            </a:r>
          </a:p>
        </p:txBody>
      </p:sp>
      <p:sp>
        <p:nvSpPr>
          <p:cNvPr id="8" name="二等辺三角形 7"/>
          <p:cNvSpPr/>
          <p:nvPr/>
        </p:nvSpPr>
        <p:spPr>
          <a:xfrm rot="5400000">
            <a:off x="3796307" y="776323"/>
            <a:ext cx="291940" cy="238257"/>
          </a:xfrm>
          <a:prstGeom prst="triangl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cxnSp>
        <p:nvCxnSpPr>
          <p:cNvPr id="85" name="直線コネクタ 84"/>
          <p:cNvCxnSpPr/>
          <p:nvPr/>
        </p:nvCxnSpPr>
        <p:spPr>
          <a:xfrm flipV="1">
            <a:off x="1628466" y="2706495"/>
            <a:ext cx="3545127" cy="7441"/>
          </a:xfrm>
          <a:prstGeom prst="line">
            <a:avLst/>
          </a:prstGeom>
          <a:noFill/>
          <a:ln w="6350" cap="flat" cmpd="sng" algn="ctr">
            <a:solidFill>
              <a:schemeClr val="tx1"/>
            </a:solidFill>
            <a:prstDash val="solid"/>
            <a:headEnd type="oval" w="med" len="med"/>
            <a:tailEnd type="oval" w="med" len="med"/>
          </a:ln>
          <a:effectLst/>
        </p:spPr>
      </p:cxnSp>
      <p:cxnSp>
        <p:nvCxnSpPr>
          <p:cNvPr id="86" name="直線コネクタ 85"/>
          <p:cNvCxnSpPr/>
          <p:nvPr/>
        </p:nvCxnSpPr>
        <p:spPr>
          <a:xfrm flipV="1">
            <a:off x="1662287" y="2079451"/>
            <a:ext cx="3545127" cy="7441"/>
          </a:xfrm>
          <a:prstGeom prst="line">
            <a:avLst/>
          </a:prstGeom>
          <a:noFill/>
          <a:ln w="6350" cap="flat" cmpd="sng" algn="ctr">
            <a:solidFill>
              <a:schemeClr val="tx1"/>
            </a:solidFill>
            <a:prstDash val="solid"/>
            <a:headEnd type="oval" w="med" len="med"/>
            <a:tailEnd type="oval" w="med" len="med"/>
          </a:ln>
          <a:effectLst/>
        </p:spPr>
      </p:cxn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40A9B82A-A759-4E96-B43F-6BDEFBDA537C}"/>
              </a:ext>
            </a:extLst>
          </p:cNvPr>
          <p:cNvSpPr txBox="1"/>
          <p:nvPr/>
        </p:nvSpPr>
        <p:spPr>
          <a:xfrm>
            <a:off x="4605385" y="34587"/>
            <a:ext cx="6952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（裏）</a:t>
            </a: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BC1B124C-C0ED-4768-8437-3113828F6624}"/>
              </a:ext>
            </a:extLst>
          </p:cNvPr>
          <p:cNvSpPr txBox="1"/>
          <p:nvPr/>
        </p:nvSpPr>
        <p:spPr>
          <a:xfrm>
            <a:off x="8928131" y="83324"/>
            <a:ext cx="695231" cy="3693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見本</a:t>
            </a:r>
          </a:p>
        </p:txBody>
      </p:sp>
    </p:spTree>
    <p:extLst>
      <p:ext uri="{BB962C8B-B14F-4D97-AF65-F5344CB8AC3E}">
        <p14:creationId xmlns:p14="http://schemas.microsoft.com/office/powerpoint/2010/main" val="745069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361</Words>
  <Application>Microsoft Office PowerPoint</Application>
  <PresentationFormat>A4 210 x 297 mm</PresentationFormat>
  <Paragraphs>73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3" baseType="lpstr">
      <vt:lpstr>BIZ UDPゴシック</vt:lpstr>
      <vt:lpstr>HG創英角ｺﾞｼｯｸUB</vt:lpstr>
      <vt:lpstr>Meiryo UI</vt:lpstr>
      <vt:lpstr>UD デジタル 教科書体 NK-R</vt:lpstr>
      <vt:lpstr>メイリオ</vt:lpstr>
      <vt:lpstr>游ゴシック Medium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2026-02-17T08:20:46Z</dcterms:created>
  <dcterms:modified xsi:type="dcterms:W3CDTF">2026-02-20T05:44:32Z</dcterms:modified>
</cp:coreProperties>
</file>