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524" r:id="rId2"/>
  </p:sldIdLst>
  <p:sldSz cx="9906000" cy="6858000" type="A4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99"/>
    <a:srgbClr val="FFCC66"/>
    <a:srgbClr val="FF6600"/>
    <a:srgbClr val="FF3399"/>
    <a:srgbClr val="FF99CC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0" autoAdjust="0"/>
    <p:restoredTop sz="91820" autoAdjust="0"/>
  </p:normalViewPr>
  <p:slideViewPr>
    <p:cSldViewPr>
      <p:cViewPr>
        <p:scale>
          <a:sx n="80" d="100"/>
          <a:sy n="80" d="100"/>
        </p:scale>
        <p:origin x="-1032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9725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pPr>
              <a:defRPr/>
            </a:pPr>
            <a:fld id="{833EA6A6-2077-4165-9F41-D14D91997FAD}" type="datetimeFigureOut">
              <a:rPr lang="ja-JP" altLang="en-US"/>
              <a:pPr>
                <a:defRPr/>
              </a:pPr>
              <a:t>2015/7/11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8475" cy="339725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pPr>
              <a:defRPr/>
            </a:pPr>
            <a:fld id="{04AB05C0-E3FB-4F45-AE7A-DF56E8668B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146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7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28963" y="511175"/>
            <a:ext cx="3684587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75" y="3233738"/>
            <a:ext cx="7951788" cy="306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5888"/>
            <a:ext cx="4308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2" rIns="91381" bIns="456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FBD12E0C-A6FE-4072-B8B5-A866CAB7487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4427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5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D1BCE-5FDB-450E-8CC1-5725B0774DE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30ACF-9FD3-4FD7-8811-93FD744FFEB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53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53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5820B-1174-4FBA-B3EB-AEA332F168F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52564-5E39-4815-84FB-ED6AAE37DC4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8C5D8-CC2F-4EE2-BAE0-666CB8B5A59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EB830-D801-4594-9A48-22982C8122F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0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0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56D6A-3503-439D-A9FD-8BA741222F6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5059-C1C3-47BF-B3A5-27AFFE0D374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84AE9-BC74-47D9-A775-58D8CA5CDF7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80" y="273066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9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CB9FF-F262-468B-8566-D9BF84FC324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05D78-6A0F-4A3F-BEC4-5286B271B66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C4863A-66EB-4E69-86D1-A244C7407D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56455" y="3728907"/>
            <a:ext cx="9849545" cy="2475705"/>
          </a:xfrm>
          <a:prstGeom prst="rect">
            <a:avLst/>
          </a:prstGeom>
          <a:noFill/>
          <a:ln w="4445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1171190" y="692696"/>
            <a:ext cx="7635625" cy="883100"/>
          </a:xfrm>
          <a:prstGeom prst="ellipse">
            <a:avLst/>
          </a:prstGeom>
          <a:noFill/>
          <a:ln w="190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411375" y="64343"/>
            <a:ext cx="7034494" cy="434011"/>
          </a:xfrm>
          <a:prstGeom prst="roundRect">
            <a:avLst>
              <a:gd name="adj" fmla="val 35317"/>
            </a:avLst>
          </a:prstGeom>
          <a:solidFill>
            <a:schemeClr val="accent1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大阪版健康・栄養調査における調査手法について</a:t>
            </a:r>
            <a:endParaRPr lang="ja-JP" altLang="en-US" sz="2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AutoShape 72"/>
          <p:cNvSpPr>
            <a:spLocks noChangeArrowheads="1"/>
          </p:cNvSpPr>
          <p:nvPr/>
        </p:nvSpPr>
        <p:spPr bwMode="auto">
          <a:xfrm>
            <a:off x="4298626" y="2492896"/>
            <a:ext cx="1223963" cy="317567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02105" y="4379620"/>
            <a:ext cx="22692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状況調査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（問診、血液検査等）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生活習慣調査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（アンケート調査）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栄養摂取状況調査</a:t>
            </a:r>
            <a:endParaRPr lang="en-US" altLang="ja-JP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（１日記録調査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5689" y="3356992"/>
            <a:ext cx="1740967" cy="433473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調査実施</a:t>
            </a:r>
            <a:endParaRPr lang="ja-JP" altLang="en-US" sz="2400" b="1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2280" y="6417270"/>
            <a:ext cx="9758047" cy="440730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より効果的な取組の展開へ</a:t>
            </a:r>
            <a:endParaRPr lang="ja-JP" altLang="en-US" sz="2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179396" y="1916832"/>
            <a:ext cx="1512168" cy="419625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行動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002213" y="954176"/>
            <a:ext cx="1488933" cy="474100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知識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137800" y="931359"/>
            <a:ext cx="1490400" cy="474100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意識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四角形吹き出し 4"/>
          <p:cNvSpPr/>
          <p:nvPr/>
        </p:nvSpPr>
        <p:spPr>
          <a:xfrm>
            <a:off x="5859700" y="1988840"/>
            <a:ext cx="3845827" cy="300044"/>
          </a:xfrm>
          <a:prstGeom prst="wedgeRectCallout">
            <a:avLst>
              <a:gd name="adj1" fmla="val -54854"/>
              <a:gd name="adj2" fmla="val 16317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 smtClean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どのような行動をとっているか？</a:t>
            </a:r>
            <a:endParaRPr kumimoji="1" lang="ja-JP" altLang="en-US" sz="1400" b="1" dirty="0">
              <a:solidFill>
                <a:srgbClr val="00009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5828963" y="1556792"/>
            <a:ext cx="3876563" cy="337806"/>
          </a:xfrm>
          <a:prstGeom prst="wedgeRectCallout">
            <a:avLst>
              <a:gd name="adj1" fmla="val -34849"/>
              <a:gd name="adj2" fmla="val -93219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 smtClean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選択するときに何を優先するか？</a:t>
            </a:r>
            <a:endParaRPr kumimoji="1" lang="en-US" altLang="ja-JP" sz="1400" b="1" dirty="0" smtClean="0">
              <a:solidFill>
                <a:srgbClr val="00009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687675" y="836712"/>
            <a:ext cx="1404155" cy="500452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食</a:t>
            </a:r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環境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615300" y="987545"/>
            <a:ext cx="1404155" cy="440731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食文化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130739" y="2852936"/>
            <a:ext cx="9662843" cy="374610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調査仮説　</a:t>
            </a: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「高校生・大学生」「働き盛りの男性」「高齢者」年齢層により食習慣は異なっている　等</a:t>
            </a:r>
            <a:endParaRPr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445869" y="187845"/>
            <a:ext cx="1460131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大阪府健康づくり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</a:t>
            </a:r>
          </a:p>
        </p:txBody>
      </p:sp>
      <p:cxnSp>
        <p:nvCxnSpPr>
          <p:cNvPr id="30" name="直線矢印コネクタ 29"/>
          <p:cNvCxnSpPr/>
          <p:nvPr/>
        </p:nvCxnSpPr>
        <p:spPr>
          <a:xfrm flipV="1">
            <a:off x="1895014" y="4418414"/>
            <a:ext cx="753730" cy="844810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56456" y="645535"/>
            <a:ext cx="9758048" cy="1775353"/>
          </a:xfrm>
          <a:prstGeom prst="rect">
            <a:avLst/>
          </a:prstGeom>
          <a:noFill/>
          <a:ln>
            <a:solidFill>
              <a:srgbClr val="FF99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四角形吹き出し 52"/>
          <p:cNvSpPr/>
          <p:nvPr/>
        </p:nvSpPr>
        <p:spPr>
          <a:xfrm>
            <a:off x="5828963" y="2469146"/>
            <a:ext cx="3861301" cy="324550"/>
          </a:xfrm>
          <a:prstGeom prst="wedgeRectCallout">
            <a:avLst>
              <a:gd name="adj1" fmla="val -49356"/>
              <a:gd name="adj2" fmla="val 5046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400" b="1" i="1" u="sng" dirty="0" smtClean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現状把握により仮説立てを行う</a:t>
            </a:r>
            <a:endParaRPr kumimoji="1" lang="en-US" altLang="ja-JP" sz="1400" b="1" i="1" u="sng" dirty="0" smtClean="0">
              <a:solidFill>
                <a:srgbClr val="0000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四角形吹き出し 53"/>
          <p:cNvSpPr/>
          <p:nvPr/>
        </p:nvSpPr>
        <p:spPr>
          <a:xfrm>
            <a:off x="826225" y="1628800"/>
            <a:ext cx="3262679" cy="331410"/>
          </a:xfrm>
          <a:prstGeom prst="wedgeRectCallout">
            <a:avLst>
              <a:gd name="adj1" fmla="val 29352"/>
              <a:gd name="adj2" fmla="val -102889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400" b="1" dirty="0" smtClean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情報を正しく理解しているか？</a:t>
            </a:r>
            <a:endParaRPr kumimoji="1" lang="ja-JP" altLang="en-US" sz="1400" b="1" dirty="0">
              <a:solidFill>
                <a:srgbClr val="00009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130740" y="498355"/>
            <a:ext cx="1539242" cy="440730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現状把握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AutoShape 72"/>
          <p:cNvSpPr>
            <a:spLocks noChangeArrowheads="1"/>
          </p:cNvSpPr>
          <p:nvPr/>
        </p:nvSpPr>
        <p:spPr bwMode="auto">
          <a:xfrm>
            <a:off x="4217600" y="1628800"/>
            <a:ext cx="1422045" cy="246592"/>
          </a:xfrm>
          <a:prstGeom prst="downArrow">
            <a:avLst>
              <a:gd name="adj1" fmla="val 100000"/>
              <a:gd name="adj2" fmla="val 100000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57" name="四角形吹き出し 56"/>
          <p:cNvSpPr/>
          <p:nvPr/>
        </p:nvSpPr>
        <p:spPr>
          <a:xfrm>
            <a:off x="5828963" y="3272351"/>
            <a:ext cx="3891615" cy="330811"/>
          </a:xfrm>
          <a:prstGeom prst="wedgeRectCallout">
            <a:avLst>
              <a:gd name="adj1" fmla="val -49356"/>
              <a:gd name="adj2" fmla="val 5046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400" b="1" i="1" u="sng" dirty="0" smtClean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仮説を整理し、調査手法を検討</a:t>
            </a:r>
            <a:endParaRPr kumimoji="1" lang="en-US" altLang="ja-JP" sz="1400" b="1" i="1" u="sng" dirty="0" smtClean="0">
              <a:solidFill>
                <a:srgbClr val="000099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AutoShape 72"/>
          <p:cNvSpPr>
            <a:spLocks noChangeArrowheads="1"/>
          </p:cNvSpPr>
          <p:nvPr/>
        </p:nvSpPr>
        <p:spPr bwMode="auto">
          <a:xfrm>
            <a:off x="781488" y="6192739"/>
            <a:ext cx="725801" cy="216085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" name="AutoShape 72"/>
          <p:cNvSpPr>
            <a:spLocks noChangeArrowheads="1"/>
          </p:cNvSpPr>
          <p:nvPr/>
        </p:nvSpPr>
        <p:spPr bwMode="auto">
          <a:xfrm>
            <a:off x="3201384" y="6192739"/>
            <a:ext cx="725801" cy="216085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2" name="AutoShape 72"/>
          <p:cNvSpPr>
            <a:spLocks noChangeArrowheads="1"/>
          </p:cNvSpPr>
          <p:nvPr/>
        </p:nvSpPr>
        <p:spPr bwMode="auto">
          <a:xfrm>
            <a:off x="5828964" y="6192738"/>
            <a:ext cx="725801" cy="216085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3" name="AutoShape 72"/>
          <p:cNvSpPr>
            <a:spLocks noChangeArrowheads="1"/>
          </p:cNvSpPr>
          <p:nvPr/>
        </p:nvSpPr>
        <p:spPr bwMode="auto">
          <a:xfrm>
            <a:off x="8728929" y="6192737"/>
            <a:ext cx="725801" cy="216085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30739" y="3900625"/>
            <a:ext cx="2326825" cy="2240929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2570583" y="3900625"/>
            <a:ext cx="7259744" cy="2240929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角丸四角形 40"/>
          <p:cNvSpPr/>
          <p:nvPr/>
        </p:nvSpPr>
        <p:spPr>
          <a:xfrm>
            <a:off x="488504" y="3861048"/>
            <a:ext cx="1332743" cy="332718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国調査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1928664" y="3501008"/>
            <a:ext cx="3321640" cy="335587"/>
          </a:xfrm>
          <a:prstGeom prst="wedgeRectCallout">
            <a:avLst>
              <a:gd name="adj1" fmla="val -28695"/>
              <a:gd name="adj2" fmla="val 115776"/>
            </a:avLst>
          </a:prstGeom>
          <a:solidFill>
            <a:schemeClr val="bg1"/>
          </a:solidFill>
          <a:ln w="1270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ja-JP" altLang="en-US" sz="1400" b="1" dirty="0" smtClean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府の現状をより把握</a:t>
            </a:r>
            <a:r>
              <a:rPr lang="ja-JP" altLang="en-US" sz="1400" b="1" dirty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400" b="1" dirty="0" smtClean="0">
                <a:solidFill>
                  <a:srgbClr val="00009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ために・・・</a:t>
            </a:r>
            <a:endParaRPr kumimoji="1" lang="en-US" altLang="ja-JP" sz="1400" b="1" dirty="0" smtClean="0">
              <a:solidFill>
                <a:srgbClr val="000099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648744" y="3967668"/>
            <a:ext cx="3780433" cy="901492"/>
          </a:xfrm>
          <a:prstGeom prst="roundRect">
            <a:avLst>
              <a:gd name="adj" fmla="val 22144"/>
            </a:avLst>
          </a:prstGeom>
          <a:solidFill>
            <a:schemeClr val="accent1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◆府独自アンケート</a:t>
            </a:r>
            <a:endParaRPr lang="en-US" altLang="ja-JP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食習慣を中心に、身体活動、歯の健康状態等、</a:t>
            </a:r>
            <a:endParaRPr lang="en-US" altLang="ja-JP" sz="14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生活習慣に関する知識や意識等を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把握する。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58" name="直線矢印コネクタ 57"/>
          <p:cNvCxnSpPr>
            <a:endCxn id="43" idx="1"/>
          </p:cNvCxnSpPr>
          <p:nvPr/>
        </p:nvCxnSpPr>
        <p:spPr>
          <a:xfrm flipV="1">
            <a:off x="2309059" y="5354518"/>
            <a:ext cx="339685" cy="352972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角丸四角形 44"/>
          <p:cNvSpPr/>
          <p:nvPr/>
        </p:nvSpPr>
        <p:spPr>
          <a:xfrm>
            <a:off x="5348449" y="3861048"/>
            <a:ext cx="1332743" cy="332718"/>
          </a:xfrm>
          <a:prstGeom prst="roundRect">
            <a:avLst>
              <a:gd name="adj" fmla="val 35317"/>
            </a:avLst>
          </a:prstGeom>
          <a:solidFill>
            <a:srgbClr val="FF6600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府</a:t>
            </a:r>
            <a:r>
              <a:rPr lang="ja-JP" altLang="en-US" sz="2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</a:t>
            </a:r>
            <a:endParaRPr lang="ja-JP" altLang="en-US" sz="2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648744" y="4903772"/>
            <a:ext cx="3780433" cy="901492"/>
          </a:xfrm>
          <a:prstGeom prst="roundRect">
            <a:avLst>
              <a:gd name="adj" fmla="val 22144"/>
            </a:avLst>
          </a:prstGeom>
          <a:solidFill>
            <a:schemeClr val="accent1"/>
          </a:solidFill>
          <a:ln w="3810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anchor="ctr"/>
          <a:lstStyle/>
          <a:p>
            <a:pPr lvl="0"/>
            <a:r>
              <a:rPr lang="ja-JP" altLang="en-US" sz="20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20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◆食品群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摂取量等</a:t>
            </a:r>
            <a:r>
              <a:rPr lang="ja-JP" altLang="en-US" sz="20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</a:t>
            </a:r>
            <a:r>
              <a:rPr lang="ja-JP" altLang="en-US" sz="20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ＢＤＨＱに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より、個人ごと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の栄養素</a:t>
            </a:r>
            <a:r>
              <a:rPr lang="ja-JP" altLang="en-US" sz="1400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や食品の摂取状況を定量的に把握する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93159" y="4143271"/>
            <a:ext cx="351284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◆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調査対象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（案）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・国民健康・栄養調査対象地区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単位区）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・上乗せ地区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単位区）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1500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・高校生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　府域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ブロック（各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校）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AutoShape 72"/>
          <p:cNvSpPr>
            <a:spLocks noChangeArrowheads="1"/>
          </p:cNvSpPr>
          <p:nvPr/>
        </p:nvSpPr>
        <p:spPr bwMode="auto">
          <a:xfrm>
            <a:off x="4316640" y="3284984"/>
            <a:ext cx="1223963" cy="317567"/>
          </a:xfrm>
          <a:prstGeom prst="downArrow">
            <a:avLst>
              <a:gd name="adj1" fmla="val 59152"/>
              <a:gd name="adj2" fmla="val 55126"/>
            </a:avLst>
          </a:prstGeom>
          <a:gradFill rotWithShape="1">
            <a:gsLst>
              <a:gs pos="0">
                <a:srgbClr val="0000FF"/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76736" y="5857527"/>
            <a:ext cx="7144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アンケートの質問と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ＢＤＨＱと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を組み合わせてクロス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・分析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を行う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71757</TotalTime>
  <Words>208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HOSTNAME</cp:lastModifiedBy>
  <cp:revision>5105</cp:revision>
  <cp:lastPrinted>2015-07-11T05:04:46Z</cp:lastPrinted>
  <dcterms:created xsi:type="dcterms:W3CDTF">2009-01-20T19:21:21Z</dcterms:created>
  <dcterms:modified xsi:type="dcterms:W3CDTF">2015-07-11T05:05:34Z</dcterms:modified>
</cp:coreProperties>
</file>