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4" d="100"/>
          <a:sy n="74" d="100"/>
        </p:scale>
        <p:origin x="-195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D59DE640-05AF-4DA0-A9B4-AA6EEBE5CD70}" type="datetimeFigureOut">
              <a:rPr kumimoji="1" lang="ja-JP" altLang="en-US" smtClean="0"/>
              <a:t>2015/1/22</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A31A2ED9-142B-4B49-8728-267787113544}" type="slidenum">
              <a:rPr kumimoji="1" lang="ja-JP" altLang="en-US" smtClean="0"/>
              <a:t>‹#›</a:t>
            </a:fld>
            <a:endParaRPr kumimoji="1" lang="ja-JP" altLang="en-US"/>
          </a:p>
        </p:txBody>
      </p:sp>
    </p:spTree>
    <p:extLst>
      <p:ext uri="{BB962C8B-B14F-4D97-AF65-F5344CB8AC3E}">
        <p14:creationId xmlns:p14="http://schemas.microsoft.com/office/powerpoint/2010/main" val="4718815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F111C46-0082-42DE-A4B5-32099D9E8D71}" type="datetimeFigureOut">
              <a:rPr kumimoji="1" lang="ja-JP" altLang="en-US" smtClean="0"/>
              <a:t>2015/1/22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4F6ECE-5696-4B1C-8D73-2D473E5A53E7}" type="slidenum">
              <a:rPr kumimoji="1" lang="ja-JP" altLang="en-US" smtClean="0"/>
              <a:t>‹#›</a:t>
            </a:fld>
            <a:endParaRPr kumimoji="1" lang="ja-JP" altLang="en-US"/>
          </a:p>
        </p:txBody>
      </p:sp>
    </p:spTree>
    <p:extLst>
      <p:ext uri="{BB962C8B-B14F-4D97-AF65-F5344CB8AC3E}">
        <p14:creationId xmlns:p14="http://schemas.microsoft.com/office/powerpoint/2010/main" val="716105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F111C46-0082-42DE-A4B5-32099D9E8D71}" type="datetimeFigureOut">
              <a:rPr kumimoji="1" lang="ja-JP" altLang="en-US" smtClean="0"/>
              <a:t>2015/1/22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4F6ECE-5696-4B1C-8D73-2D473E5A53E7}" type="slidenum">
              <a:rPr kumimoji="1" lang="ja-JP" altLang="en-US" smtClean="0"/>
              <a:t>‹#›</a:t>
            </a:fld>
            <a:endParaRPr kumimoji="1" lang="ja-JP" altLang="en-US"/>
          </a:p>
        </p:txBody>
      </p:sp>
    </p:spTree>
    <p:extLst>
      <p:ext uri="{BB962C8B-B14F-4D97-AF65-F5344CB8AC3E}">
        <p14:creationId xmlns:p14="http://schemas.microsoft.com/office/powerpoint/2010/main" val="3003615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F111C46-0082-42DE-A4B5-32099D9E8D71}" type="datetimeFigureOut">
              <a:rPr kumimoji="1" lang="ja-JP" altLang="en-US" smtClean="0"/>
              <a:t>2015/1/22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4F6ECE-5696-4B1C-8D73-2D473E5A53E7}" type="slidenum">
              <a:rPr kumimoji="1" lang="ja-JP" altLang="en-US" smtClean="0"/>
              <a:t>‹#›</a:t>
            </a:fld>
            <a:endParaRPr kumimoji="1" lang="ja-JP" altLang="en-US"/>
          </a:p>
        </p:txBody>
      </p:sp>
    </p:spTree>
    <p:extLst>
      <p:ext uri="{BB962C8B-B14F-4D97-AF65-F5344CB8AC3E}">
        <p14:creationId xmlns:p14="http://schemas.microsoft.com/office/powerpoint/2010/main" val="832750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F111C46-0082-42DE-A4B5-32099D9E8D71}" type="datetimeFigureOut">
              <a:rPr kumimoji="1" lang="ja-JP" altLang="en-US" smtClean="0"/>
              <a:t>2015/1/22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4F6ECE-5696-4B1C-8D73-2D473E5A53E7}" type="slidenum">
              <a:rPr kumimoji="1" lang="ja-JP" altLang="en-US" smtClean="0"/>
              <a:t>‹#›</a:t>
            </a:fld>
            <a:endParaRPr kumimoji="1" lang="ja-JP" altLang="en-US"/>
          </a:p>
        </p:txBody>
      </p:sp>
    </p:spTree>
    <p:extLst>
      <p:ext uri="{BB962C8B-B14F-4D97-AF65-F5344CB8AC3E}">
        <p14:creationId xmlns:p14="http://schemas.microsoft.com/office/powerpoint/2010/main" val="3707061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F111C46-0082-42DE-A4B5-32099D9E8D71}" type="datetimeFigureOut">
              <a:rPr kumimoji="1" lang="ja-JP" altLang="en-US" smtClean="0"/>
              <a:t>2015/1/22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4F6ECE-5696-4B1C-8D73-2D473E5A53E7}" type="slidenum">
              <a:rPr kumimoji="1" lang="ja-JP" altLang="en-US" smtClean="0"/>
              <a:t>‹#›</a:t>
            </a:fld>
            <a:endParaRPr kumimoji="1" lang="ja-JP" altLang="en-US"/>
          </a:p>
        </p:txBody>
      </p:sp>
    </p:spTree>
    <p:extLst>
      <p:ext uri="{BB962C8B-B14F-4D97-AF65-F5344CB8AC3E}">
        <p14:creationId xmlns:p14="http://schemas.microsoft.com/office/powerpoint/2010/main" val="2629340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F111C46-0082-42DE-A4B5-32099D9E8D71}" type="datetimeFigureOut">
              <a:rPr kumimoji="1" lang="ja-JP" altLang="en-US" smtClean="0"/>
              <a:t>2015/1/22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4F6ECE-5696-4B1C-8D73-2D473E5A53E7}" type="slidenum">
              <a:rPr kumimoji="1" lang="ja-JP" altLang="en-US" smtClean="0"/>
              <a:t>‹#›</a:t>
            </a:fld>
            <a:endParaRPr kumimoji="1" lang="ja-JP" altLang="en-US"/>
          </a:p>
        </p:txBody>
      </p:sp>
    </p:spTree>
    <p:extLst>
      <p:ext uri="{BB962C8B-B14F-4D97-AF65-F5344CB8AC3E}">
        <p14:creationId xmlns:p14="http://schemas.microsoft.com/office/powerpoint/2010/main" val="2716273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F111C46-0082-42DE-A4B5-32099D9E8D71}" type="datetimeFigureOut">
              <a:rPr kumimoji="1" lang="ja-JP" altLang="en-US" smtClean="0"/>
              <a:t>2015/1/22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44F6ECE-5696-4B1C-8D73-2D473E5A53E7}" type="slidenum">
              <a:rPr kumimoji="1" lang="ja-JP" altLang="en-US" smtClean="0"/>
              <a:t>‹#›</a:t>
            </a:fld>
            <a:endParaRPr kumimoji="1" lang="ja-JP" altLang="en-US"/>
          </a:p>
        </p:txBody>
      </p:sp>
    </p:spTree>
    <p:extLst>
      <p:ext uri="{BB962C8B-B14F-4D97-AF65-F5344CB8AC3E}">
        <p14:creationId xmlns:p14="http://schemas.microsoft.com/office/powerpoint/2010/main" val="2787019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F111C46-0082-42DE-A4B5-32099D9E8D71}" type="datetimeFigureOut">
              <a:rPr kumimoji="1" lang="ja-JP" altLang="en-US" smtClean="0"/>
              <a:t>2015/1/22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44F6ECE-5696-4B1C-8D73-2D473E5A53E7}" type="slidenum">
              <a:rPr kumimoji="1" lang="ja-JP" altLang="en-US" smtClean="0"/>
              <a:t>‹#›</a:t>
            </a:fld>
            <a:endParaRPr kumimoji="1" lang="ja-JP" altLang="en-US"/>
          </a:p>
        </p:txBody>
      </p:sp>
    </p:spTree>
    <p:extLst>
      <p:ext uri="{BB962C8B-B14F-4D97-AF65-F5344CB8AC3E}">
        <p14:creationId xmlns:p14="http://schemas.microsoft.com/office/powerpoint/2010/main" val="3949038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F111C46-0082-42DE-A4B5-32099D9E8D71}" type="datetimeFigureOut">
              <a:rPr kumimoji="1" lang="ja-JP" altLang="en-US" smtClean="0"/>
              <a:t>2015/1/22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44F6ECE-5696-4B1C-8D73-2D473E5A53E7}" type="slidenum">
              <a:rPr kumimoji="1" lang="ja-JP" altLang="en-US" smtClean="0"/>
              <a:t>‹#›</a:t>
            </a:fld>
            <a:endParaRPr kumimoji="1" lang="ja-JP" altLang="en-US"/>
          </a:p>
        </p:txBody>
      </p:sp>
    </p:spTree>
    <p:extLst>
      <p:ext uri="{BB962C8B-B14F-4D97-AF65-F5344CB8AC3E}">
        <p14:creationId xmlns:p14="http://schemas.microsoft.com/office/powerpoint/2010/main" val="2592821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F111C46-0082-42DE-A4B5-32099D9E8D71}" type="datetimeFigureOut">
              <a:rPr kumimoji="1" lang="ja-JP" altLang="en-US" smtClean="0"/>
              <a:t>2015/1/22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4F6ECE-5696-4B1C-8D73-2D473E5A53E7}" type="slidenum">
              <a:rPr kumimoji="1" lang="ja-JP" altLang="en-US" smtClean="0"/>
              <a:t>‹#›</a:t>
            </a:fld>
            <a:endParaRPr kumimoji="1" lang="ja-JP" altLang="en-US"/>
          </a:p>
        </p:txBody>
      </p:sp>
    </p:spTree>
    <p:extLst>
      <p:ext uri="{BB962C8B-B14F-4D97-AF65-F5344CB8AC3E}">
        <p14:creationId xmlns:p14="http://schemas.microsoft.com/office/powerpoint/2010/main" val="1623897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F111C46-0082-42DE-A4B5-32099D9E8D71}" type="datetimeFigureOut">
              <a:rPr kumimoji="1" lang="ja-JP" altLang="en-US" smtClean="0"/>
              <a:t>2015/1/22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4F6ECE-5696-4B1C-8D73-2D473E5A53E7}" type="slidenum">
              <a:rPr kumimoji="1" lang="ja-JP" altLang="en-US" smtClean="0"/>
              <a:t>‹#›</a:t>
            </a:fld>
            <a:endParaRPr kumimoji="1" lang="ja-JP" altLang="en-US"/>
          </a:p>
        </p:txBody>
      </p:sp>
    </p:spTree>
    <p:extLst>
      <p:ext uri="{BB962C8B-B14F-4D97-AF65-F5344CB8AC3E}">
        <p14:creationId xmlns:p14="http://schemas.microsoft.com/office/powerpoint/2010/main" val="3308999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111C46-0082-42DE-A4B5-32099D9E8D71}" type="datetimeFigureOut">
              <a:rPr kumimoji="1" lang="ja-JP" altLang="en-US" smtClean="0"/>
              <a:t>2015/1/22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4F6ECE-5696-4B1C-8D73-2D473E5A53E7}" type="slidenum">
              <a:rPr kumimoji="1" lang="ja-JP" altLang="en-US" smtClean="0"/>
              <a:t>‹#›</a:t>
            </a:fld>
            <a:endParaRPr kumimoji="1" lang="ja-JP" altLang="en-US"/>
          </a:p>
        </p:txBody>
      </p:sp>
    </p:spTree>
    <p:extLst>
      <p:ext uri="{BB962C8B-B14F-4D97-AF65-F5344CB8AC3E}">
        <p14:creationId xmlns:p14="http://schemas.microsoft.com/office/powerpoint/2010/main" val="23408602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179512" y="548679"/>
            <a:ext cx="8712967" cy="461695"/>
          </a:xfrm>
          <a:noFill/>
          <a:ln w="12700">
            <a:solidFill>
              <a:schemeClr val="tx1"/>
            </a:solidFill>
          </a:ln>
        </p:spPr>
        <p:txBody>
          <a:bodyPr>
            <a:normAutofit/>
          </a:bodyPr>
          <a:lstStyle/>
          <a:p>
            <a:r>
              <a:rPr kumimoji="1" lang="ja-JP" altLang="en-US" sz="1800" dirty="0" smtClean="0">
                <a:solidFill>
                  <a:schemeClr val="bg1"/>
                </a:solidFill>
              </a:rPr>
              <a:t>　　　　　　　　　　　</a:t>
            </a:r>
            <a:r>
              <a:rPr kumimoji="1" lang="ja-JP" altLang="en-US" sz="1800" dirty="0" smtClean="0"/>
              <a:t>　職場での健康診断と特定健康診査　　　　</a:t>
            </a:r>
            <a:r>
              <a:rPr kumimoji="1" lang="en-US" altLang="ja-JP" sz="1200" dirty="0" smtClean="0"/>
              <a:t>27.1.26</a:t>
            </a:r>
            <a:r>
              <a:rPr kumimoji="1" lang="ja-JP" altLang="en-US" sz="1200" dirty="0" smtClean="0"/>
              <a:t>　　大阪府健康づくり課作成</a:t>
            </a:r>
            <a:endParaRPr kumimoji="1" lang="ja-JP" altLang="en-US" sz="1200"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1686785444"/>
              </p:ext>
            </p:extLst>
          </p:nvPr>
        </p:nvGraphicFramePr>
        <p:xfrm>
          <a:off x="179512" y="1289963"/>
          <a:ext cx="4824535" cy="2708196"/>
        </p:xfrm>
        <a:graphic>
          <a:graphicData uri="http://schemas.openxmlformats.org/drawingml/2006/table">
            <a:tbl>
              <a:tblPr firstRow="1" bandRow="1">
                <a:tableStyleId>{7DF18680-E054-41AD-8BC1-D1AEF772440D}</a:tableStyleId>
              </a:tblPr>
              <a:tblGrid>
                <a:gridCol w="918960"/>
                <a:gridCol w="1837918"/>
                <a:gridCol w="2067657"/>
              </a:tblGrid>
              <a:tr h="461511">
                <a:tc>
                  <a:txBody>
                    <a:bodyPr/>
                    <a:lstStyle/>
                    <a:p>
                      <a:pPr algn="ctr"/>
                      <a:endParaRPr kumimoji="1" lang="ja-JP" altLang="en-US" sz="1200" dirty="0"/>
                    </a:p>
                  </a:txBody>
                  <a:tcPr anchor="ctr"/>
                </a:tc>
                <a:tc>
                  <a:txBody>
                    <a:bodyPr/>
                    <a:lstStyle/>
                    <a:p>
                      <a:pPr algn="ctr"/>
                      <a:r>
                        <a:rPr kumimoji="1" lang="ja-JP" altLang="en-US" sz="1200" b="0" dirty="0" smtClean="0">
                          <a:solidFill>
                            <a:schemeClr val="tx1"/>
                          </a:solidFill>
                        </a:rPr>
                        <a:t>職場での健康診断</a:t>
                      </a:r>
                      <a:endParaRPr kumimoji="1" lang="ja-JP" altLang="en-US" sz="1200" b="0" dirty="0">
                        <a:solidFill>
                          <a:schemeClr val="tx1"/>
                        </a:solidFill>
                      </a:endParaRPr>
                    </a:p>
                  </a:txBody>
                  <a:tcPr anchor="ctr"/>
                </a:tc>
                <a:tc>
                  <a:txBody>
                    <a:bodyPr/>
                    <a:lstStyle/>
                    <a:p>
                      <a:pPr algn="ctr"/>
                      <a:r>
                        <a:rPr kumimoji="1" lang="ja-JP" altLang="en-US" sz="1200" b="0" dirty="0" smtClean="0">
                          <a:solidFill>
                            <a:schemeClr val="tx1"/>
                          </a:solidFill>
                        </a:rPr>
                        <a:t>特定健康診査</a:t>
                      </a:r>
                      <a:endParaRPr kumimoji="1" lang="ja-JP" altLang="en-US" sz="1200" b="0" dirty="0">
                        <a:solidFill>
                          <a:schemeClr val="tx1"/>
                        </a:solidFill>
                      </a:endParaRPr>
                    </a:p>
                  </a:txBody>
                  <a:tcPr anchor="ctr"/>
                </a:tc>
              </a:tr>
              <a:tr h="437200">
                <a:tc>
                  <a:txBody>
                    <a:bodyPr/>
                    <a:lstStyle/>
                    <a:p>
                      <a:r>
                        <a:rPr kumimoji="1" lang="ja-JP" altLang="en-US" sz="1200" dirty="0" smtClean="0"/>
                        <a:t>根拠法令</a:t>
                      </a:r>
                      <a:endParaRPr kumimoji="1" lang="ja-JP" altLang="en-US" sz="1200" dirty="0"/>
                    </a:p>
                  </a:txBody>
                  <a:tcPr anchor="ctr"/>
                </a:tc>
                <a:tc>
                  <a:txBody>
                    <a:bodyPr/>
                    <a:lstStyle/>
                    <a:p>
                      <a:r>
                        <a:rPr kumimoji="1" lang="ja-JP" altLang="en-US" sz="1200" dirty="0" smtClean="0"/>
                        <a:t>労働安全衛生法</a:t>
                      </a:r>
                      <a:endParaRPr kumimoji="1" lang="ja-JP" altLang="en-US" sz="1200" dirty="0"/>
                    </a:p>
                  </a:txBody>
                  <a:tcPr anchor="ctr"/>
                </a:tc>
                <a:tc>
                  <a:txBody>
                    <a:bodyPr/>
                    <a:lstStyle/>
                    <a:p>
                      <a:r>
                        <a:rPr kumimoji="1" lang="ja-JP" altLang="en-US" sz="1200" dirty="0" smtClean="0"/>
                        <a:t>高齢者の医療の確保に関する法律</a:t>
                      </a:r>
                      <a:endParaRPr kumimoji="1" lang="ja-JP" altLang="en-US" sz="1200" dirty="0"/>
                    </a:p>
                  </a:txBody>
                  <a:tcPr anchor="ctr"/>
                </a:tc>
              </a:tr>
              <a:tr h="446659">
                <a:tc>
                  <a:txBody>
                    <a:bodyPr/>
                    <a:lstStyle/>
                    <a:p>
                      <a:r>
                        <a:rPr kumimoji="1" lang="ja-JP" altLang="en-US" sz="1200" dirty="0" smtClean="0"/>
                        <a:t>対象</a:t>
                      </a:r>
                      <a:endParaRPr kumimoji="1" lang="ja-JP" altLang="en-US" sz="1200" dirty="0"/>
                    </a:p>
                  </a:txBody>
                  <a:tcPr anchor="ctr"/>
                </a:tc>
                <a:tc>
                  <a:txBody>
                    <a:bodyPr/>
                    <a:lstStyle/>
                    <a:p>
                      <a:r>
                        <a:rPr kumimoji="1" lang="ja-JP" altLang="en-US" sz="1200" dirty="0" smtClean="0"/>
                        <a:t>労働者</a:t>
                      </a:r>
                      <a:endParaRPr kumimoji="1" lang="ja-JP" altLang="en-US" sz="1200" dirty="0"/>
                    </a:p>
                  </a:txBody>
                  <a:tcPr anchor="ctr"/>
                </a:tc>
                <a:tc>
                  <a:txBody>
                    <a:bodyPr/>
                    <a:lstStyle/>
                    <a:p>
                      <a:r>
                        <a:rPr kumimoji="1" lang="ja-JP" altLang="en-US" sz="1200" dirty="0" smtClean="0"/>
                        <a:t>健康保険の被保険者及び被扶養者（</a:t>
                      </a:r>
                      <a:r>
                        <a:rPr kumimoji="1" lang="en-US" altLang="ja-JP" sz="1200" dirty="0" smtClean="0"/>
                        <a:t>40</a:t>
                      </a:r>
                      <a:r>
                        <a:rPr kumimoji="1" lang="ja-JP" altLang="en-US" sz="1200" dirty="0" smtClean="0"/>
                        <a:t>歳～</a:t>
                      </a:r>
                      <a:r>
                        <a:rPr kumimoji="1" lang="en-US" altLang="ja-JP" sz="1200" dirty="0" smtClean="0"/>
                        <a:t>74</a:t>
                      </a:r>
                      <a:r>
                        <a:rPr kumimoji="1" lang="ja-JP" altLang="en-US" sz="1200" dirty="0" smtClean="0"/>
                        <a:t>歳）</a:t>
                      </a:r>
                      <a:endParaRPr kumimoji="1" lang="ja-JP" altLang="en-US" sz="1200" dirty="0"/>
                    </a:p>
                  </a:txBody>
                  <a:tcPr anchor="ctr"/>
                </a:tc>
              </a:tr>
              <a:tr h="334751">
                <a:tc>
                  <a:txBody>
                    <a:bodyPr/>
                    <a:lstStyle/>
                    <a:p>
                      <a:r>
                        <a:rPr kumimoji="1" lang="ja-JP" altLang="en-US" sz="1200" dirty="0" smtClean="0"/>
                        <a:t>実施者</a:t>
                      </a:r>
                      <a:endParaRPr kumimoji="1" lang="ja-JP" altLang="en-US" sz="1200" dirty="0"/>
                    </a:p>
                  </a:txBody>
                  <a:tcPr anchor="ctr"/>
                </a:tc>
                <a:tc>
                  <a:txBody>
                    <a:bodyPr/>
                    <a:lstStyle/>
                    <a:p>
                      <a:r>
                        <a:rPr kumimoji="1" lang="ja-JP" altLang="en-US" sz="1200" dirty="0" smtClean="0"/>
                        <a:t>事業者</a:t>
                      </a:r>
                      <a:endParaRPr kumimoji="1" lang="ja-JP" altLang="en-US" sz="1200" dirty="0"/>
                    </a:p>
                  </a:txBody>
                  <a:tcPr anchor="ctr"/>
                </a:tc>
                <a:tc>
                  <a:txBody>
                    <a:bodyPr/>
                    <a:lstStyle/>
                    <a:p>
                      <a:r>
                        <a:rPr kumimoji="1" lang="ja-JP" altLang="en-US" sz="1200" dirty="0" smtClean="0"/>
                        <a:t>保険者</a:t>
                      </a:r>
                      <a:endParaRPr kumimoji="1" lang="ja-JP" altLang="en-US" sz="1200" dirty="0"/>
                    </a:p>
                  </a:txBody>
                  <a:tcPr anchor="ctr"/>
                </a:tc>
              </a:tr>
              <a:tr h="997534">
                <a:tc>
                  <a:txBody>
                    <a:bodyPr/>
                    <a:lstStyle/>
                    <a:p>
                      <a:r>
                        <a:rPr kumimoji="1" lang="ja-JP" altLang="en-US" sz="1200" dirty="0" smtClean="0"/>
                        <a:t>健診実施後の指導</a:t>
                      </a:r>
                      <a:endParaRPr kumimoji="1" lang="ja-JP" altLang="en-US" sz="1200" dirty="0"/>
                    </a:p>
                  </a:txBody>
                  <a:tcPr anchor="ctr"/>
                </a:tc>
                <a:tc>
                  <a:txBody>
                    <a:bodyPr/>
                    <a:lstStyle/>
                    <a:p>
                      <a:r>
                        <a:rPr kumimoji="1" lang="ja-JP" altLang="en-US" sz="1100" dirty="0" smtClean="0"/>
                        <a:t>事業者は、健診の結果、特に健康の保持に努める必要がある労働者に対して、保健指導を行うよう努めなければならない</a:t>
                      </a:r>
                      <a:endParaRPr kumimoji="1" lang="ja-JP" altLang="en-US" sz="1100" dirty="0"/>
                    </a:p>
                  </a:txBody>
                  <a:tcPr anchor="ctr"/>
                </a:tc>
                <a:tc>
                  <a:txBody>
                    <a:bodyPr/>
                    <a:lstStyle/>
                    <a:p>
                      <a:r>
                        <a:rPr kumimoji="1" lang="ja-JP" altLang="en-US" sz="1100" dirty="0" smtClean="0"/>
                        <a:t>保険者は、特定健康診査等実施計画に基づき、厚生労働省令で定めるところにより、特定保健指導を行う</a:t>
                      </a:r>
                      <a:endParaRPr kumimoji="1" lang="ja-JP" altLang="en-US" sz="1100" dirty="0"/>
                    </a:p>
                  </a:txBody>
                  <a:tcPr anchor="ctr"/>
                </a:tc>
              </a:tr>
            </a:tbl>
          </a:graphicData>
        </a:graphic>
      </p:graphicFrame>
      <p:sp>
        <p:nvSpPr>
          <p:cNvPr id="10" name="テキスト ボックス 9"/>
          <p:cNvSpPr txBox="1"/>
          <p:nvPr/>
        </p:nvSpPr>
        <p:spPr>
          <a:xfrm>
            <a:off x="107504" y="1012963"/>
            <a:ext cx="4248472" cy="276999"/>
          </a:xfrm>
          <a:prstGeom prst="rect">
            <a:avLst/>
          </a:prstGeom>
          <a:noFill/>
        </p:spPr>
        <p:txBody>
          <a:bodyPr wrap="square" rtlCol="0">
            <a:spAutoFit/>
          </a:bodyPr>
          <a:lstStyle/>
          <a:p>
            <a:r>
              <a:rPr kumimoji="1" lang="en-US" altLang="ja-JP" sz="1200" dirty="0" smtClean="0"/>
              <a:t>1</a:t>
            </a:r>
            <a:r>
              <a:rPr kumimoji="1" lang="ja-JP" altLang="en-US" sz="1200" dirty="0" smtClean="0"/>
              <a:t>　職場健診と特定健康診査について</a:t>
            </a:r>
            <a:endParaRPr kumimoji="1" lang="ja-JP" altLang="en-US" sz="1200" dirty="0"/>
          </a:p>
        </p:txBody>
      </p:sp>
      <p:sp>
        <p:nvSpPr>
          <p:cNvPr id="11" name="テキスト ボックス 10"/>
          <p:cNvSpPr txBox="1"/>
          <p:nvPr/>
        </p:nvSpPr>
        <p:spPr>
          <a:xfrm>
            <a:off x="5125291" y="1012963"/>
            <a:ext cx="3456384" cy="276999"/>
          </a:xfrm>
          <a:prstGeom prst="rect">
            <a:avLst/>
          </a:prstGeom>
          <a:noFill/>
        </p:spPr>
        <p:txBody>
          <a:bodyPr wrap="square" rtlCol="0">
            <a:spAutoFit/>
          </a:bodyPr>
          <a:lstStyle/>
          <a:p>
            <a:r>
              <a:rPr kumimoji="1" lang="en-US" altLang="ja-JP" sz="1200" dirty="0" smtClean="0"/>
              <a:t>2</a:t>
            </a:r>
            <a:r>
              <a:rPr lang="ja-JP" altLang="en-US" sz="1200" dirty="0"/>
              <a:t>　</a:t>
            </a:r>
            <a:r>
              <a:rPr lang="ja-JP" altLang="en-US" sz="1200" dirty="0" smtClean="0"/>
              <a:t>職場での健康診断と特定健康診査の検査項目</a:t>
            </a:r>
            <a:endParaRPr kumimoji="1" lang="ja-JP" altLang="en-US" sz="1200" dirty="0"/>
          </a:p>
        </p:txBody>
      </p:sp>
      <p:sp>
        <p:nvSpPr>
          <p:cNvPr id="13" name="テキスト ボックス 12"/>
          <p:cNvSpPr txBox="1"/>
          <p:nvPr/>
        </p:nvSpPr>
        <p:spPr>
          <a:xfrm>
            <a:off x="5146460" y="1289962"/>
            <a:ext cx="3746020" cy="2677656"/>
          </a:xfrm>
          <a:prstGeom prst="rect">
            <a:avLst/>
          </a:prstGeom>
          <a:noFill/>
          <a:ln w="3175">
            <a:solidFill>
              <a:schemeClr val="tx1"/>
            </a:solidFill>
          </a:ln>
        </p:spPr>
        <p:txBody>
          <a:bodyPr wrap="square" rtlCol="0">
            <a:spAutoFit/>
          </a:bodyPr>
          <a:lstStyle/>
          <a:p>
            <a:r>
              <a:rPr kumimoji="1" lang="ja-JP" altLang="en-US" sz="1200" dirty="0" smtClean="0"/>
              <a:t>特定健診と労働安全衛生法に基づく健診は検査項目などが異なる。</a:t>
            </a:r>
            <a:endParaRPr kumimoji="1" lang="en-US" altLang="ja-JP" sz="1200" dirty="0" smtClean="0"/>
          </a:p>
          <a:p>
            <a:endParaRPr lang="en-US" altLang="ja-JP" sz="1200" dirty="0" smtClean="0"/>
          </a:p>
          <a:p>
            <a:r>
              <a:rPr lang="en-US" altLang="ja-JP" sz="1200" dirty="0" smtClean="0"/>
              <a:t>【</a:t>
            </a:r>
            <a:r>
              <a:rPr lang="ja-JP" altLang="en-US" sz="1200" dirty="0" smtClean="0"/>
              <a:t>特定健診でのみ必須</a:t>
            </a:r>
            <a:r>
              <a:rPr lang="en-US" altLang="ja-JP" sz="1200" dirty="0" smtClean="0"/>
              <a:t>】</a:t>
            </a:r>
          </a:p>
          <a:p>
            <a:r>
              <a:rPr lang="ja-JP" altLang="en-US" sz="1200" dirty="0" smtClean="0"/>
              <a:t>・質問項目（問診）⇒厚労省からは喫煙歴及び服薬歴について、徹底するよう通知あり</a:t>
            </a:r>
            <a:endParaRPr lang="en-US" altLang="ja-JP" sz="1200" dirty="0" smtClean="0"/>
          </a:p>
          <a:p>
            <a:r>
              <a:rPr lang="ja-JP" altLang="en-US" sz="1200" dirty="0" smtClean="0"/>
              <a:t>・身長</a:t>
            </a:r>
            <a:endParaRPr lang="en-US" altLang="ja-JP" sz="1200" dirty="0" smtClean="0"/>
          </a:p>
          <a:p>
            <a:r>
              <a:rPr lang="ja-JP" altLang="en-US" sz="1200" dirty="0" smtClean="0"/>
              <a:t>・血糖・・随時血糖のみ測定している場合</a:t>
            </a:r>
            <a:r>
              <a:rPr lang="ja-JP" altLang="en-US" sz="1200" dirty="0"/>
              <a:t>が</a:t>
            </a:r>
            <a:r>
              <a:rPr lang="ja-JP" altLang="en-US" sz="1200" dirty="0" smtClean="0"/>
              <a:t>ある</a:t>
            </a:r>
            <a:endParaRPr lang="en-US" altLang="ja-JP" sz="1200" dirty="0" smtClean="0"/>
          </a:p>
          <a:p>
            <a:r>
              <a:rPr lang="en-US" altLang="ja-JP" sz="1200" dirty="0" smtClean="0"/>
              <a:t>【</a:t>
            </a:r>
            <a:r>
              <a:rPr lang="ja-JP" altLang="en-US" sz="1200" dirty="0" smtClean="0"/>
              <a:t>労働安全衛生法でのみ必須</a:t>
            </a:r>
            <a:r>
              <a:rPr lang="en-US" altLang="ja-JP" sz="1200" dirty="0" smtClean="0"/>
              <a:t>】</a:t>
            </a:r>
          </a:p>
          <a:p>
            <a:r>
              <a:rPr lang="ja-JP" altLang="en-US" sz="1200" dirty="0" smtClean="0"/>
              <a:t>・聴力</a:t>
            </a:r>
            <a:endParaRPr lang="en-US" altLang="ja-JP" sz="1200" dirty="0" smtClean="0"/>
          </a:p>
          <a:p>
            <a:r>
              <a:rPr lang="ja-JP" altLang="en-US" sz="1200" dirty="0" smtClean="0"/>
              <a:t>・</a:t>
            </a:r>
            <a:r>
              <a:rPr lang="en-US" altLang="ja-JP" sz="1200" dirty="0" smtClean="0"/>
              <a:t>12</a:t>
            </a:r>
            <a:r>
              <a:rPr lang="ja-JP" altLang="en-US" sz="1200" dirty="0" smtClean="0"/>
              <a:t>誘導心電図</a:t>
            </a:r>
            <a:endParaRPr lang="en-US" altLang="ja-JP" sz="1200" dirty="0" smtClean="0"/>
          </a:p>
          <a:p>
            <a:r>
              <a:rPr lang="ja-JP" altLang="en-US" sz="1200" dirty="0" smtClean="0"/>
              <a:t>・胸部エックス線検査</a:t>
            </a:r>
            <a:endParaRPr lang="en-US" altLang="ja-JP" sz="1200" dirty="0" smtClean="0"/>
          </a:p>
          <a:p>
            <a:endParaRPr lang="en-US" altLang="ja-JP" sz="1200" dirty="0"/>
          </a:p>
          <a:p>
            <a:r>
              <a:rPr kumimoji="1" lang="ja-JP" altLang="en-US" sz="1200" dirty="0" smtClean="0"/>
              <a:t>詳細については、別紙資料を参照</a:t>
            </a:r>
            <a:endParaRPr kumimoji="1" lang="ja-JP" altLang="en-US" sz="1200" dirty="0"/>
          </a:p>
        </p:txBody>
      </p:sp>
      <p:sp>
        <p:nvSpPr>
          <p:cNvPr id="14" name="テキスト ボックス 13"/>
          <p:cNvSpPr txBox="1"/>
          <p:nvPr/>
        </p:nvSpPr>
        <p:spPr>
          <a:xfrm>
            <a:off x="107503" y="4071436"/>
            <a:ext cx="8663555" cy="276999"/>
          </a:xfrm>
          <a:prstGeom prst="rect">
            <a:avLst/>
          </a:prstGeom>
          <a:noFill/>
        </p:spPr>
        <p:txBody>
          <a:bodyPr wrap="square" rtlCol="0">
            <a:spAutoFit/>
          </a:bodyPr>
          <a:lstStyle/>
          <a:p>
            <a:r>
              <a:rPr lang="en-US" altLang="ja-JP" sz="1200" dirty="0" smtClean="0"/>
              <a:t>3</a:t>
            </a:r>
            <a:r>
              <a:rPr lang="ja-JP" altLang="en-US" sz="1200" dirty="0" smtClean="0"/>
              <a:t>　事業者団体等への労働安全衛生法に基づく健診の提供等の依頼（</a:t>
            </a:r>
            <a:r>
              <a:rPr lang="en-US" altLang="ja-JP" sz="1200" dirty="0" smtClean="0"/>
              <a:t>H20.1.17</a:t>
            </a:r>
            <a:r>
              <a:rPr lang="ja-JP" altLang="en-US" sz="1200" dirty="0" err="1" smtClean="0"/>
              <a:t>、</a:t>
            </a:r>
            <a:r>
              <a:rPr lang="en-US" altLang="ja-JP" sz="1200" dirty="0" smtClean="0"/>
              <a:t>H24.5.9</a:t>
            </a:r>
            <a:r>
              <a:rPr lang="ja-JP" altLang="en-US" sz="1200" dirty="0" smtClean="0"/>
              <a:t>　厚生労働省労働基準局長、保険局長）</a:t>
            </a:r>
            <a:endParaRPr kumimoji="1" lang="ja-JP" altLang="en-US" sz="1200" dirty="0"/>
          </a:p>
        </p:txBody>
      </p:sp>
      <p:sp>
        <p:nvSpPr>
          <p:cNvPr id="16" name="テキスト ボックス 15"/>
          <p:cNvSpPr txBox="1"/>
          <p:nvPr/>
        </p:nvSpPr>
        <p:spPr>
          <a:xfrm>
            <a:off x="182145" y="4343811"/>
            <a:ext cx="8712967" cy="2492990"/>
          </a:xfrm>
          <a:prstGeom prst="rect">
            <a:avLst/>
          </a:prstGeom>
          <a:noFill/>
          <a:ln w="3175">
            <a:solidFill>
              <a:schemeClr val="tx1"/>
            </a:solidFill>
          </a:ln>
        </p:spPr>
        <p:txBody>
          <a:bodyPr wrap="square" rtlCol="0">
            <a:spAutoFit/>
          </a:bodyPr>
          <a:lstStyle/>
          <a:p>
            <a:r>
              <a:rPr lang="ja-JP" altLang="en-US" sz="1200" dirty="0" smtClean="0"/>
              <a:t>（</a:t>
            </a:r>
            <a:r>
              <a:rPr lang="en-US" altLang="ja-JP" sz="1200" dirty="0" smtClean="0"/>
              <a:t>1</a:t>
            </a:r>
            <a:r>
              <a:rPr lang="ja-JP" altLang="en-US" sz="1200" dirty="0" smtClean="0"/>
              <a:t>）　定期健康診断時の服薬歴及び喫煙歴の聴取及び医療保険者への情報提供</a:t>
            </a:r>
            <a:endParaRPr lang="en-US" altLang="ja-JP" sz="1200" dirty="0" smtClean="0"/>
          </a:p>
          <a:p>
            <a:endParaRPr lang="en-US" altLang="ja-JP" sz="1200" dirty="0" smtClean="0"/>
          </a:p>
          <a:p>
            <a:r>
              <a:rPr kumimoji="1" lang="ja-JP" altLang="en-US" sz="1200" dirty="0" smtClean="0"/>
              <a:t>（</a:t>
            </a:r>
            <a:r>
              <a:rPr kumimoji="1" lang="en-US" altLang="ja-JP" sz="1200" dirty="0" smtClean="0"/>
              <a:t>2</a:t>
            </a:r>
            <a:r>
              <a:rPr kumimoji="1" lang="ja-JP" altLang="en-US" sz="1200" dirty="0" smtClean="0"/>
              <a:t>）　事業者から医療保険者への定期健康診断等の結果の情報提供</a:t>
            </a:r>
            <a:endParaRPr kumimoji="1" lang="en-US" altLang="ja-JP" sz="1200" dirty="0" smtClean="0"/>
          </a:p>
          <a:p>
            <a:r>
              <a:rPr lang="ja-JP" altLang="en-US" sz="1200" dirty="0"/>
              <a:t>　</a:t>
            </a:r>
            <a:r>
              <a:rPr lang="ja-JP" altLang="en-US" sz="1200" dirty="0" smtClean="0"/>
              <a:t>　　根拠：高齢者医療確保法第</a:t>
            </a:r>
            <a:r>
              <a:rPr lang="en-US" altLang="ja-JP" sz="1200" dirty="0" smtClean="0"/>
              <a:t>27</a:t>
            </a:r>
            <a:r>
              <a:rPr lang="ja-JP" altLang="en-US" sz="1200" dirty="0" smtClean="0"/>
              <a:t>条第</a:t>
            </a:r>
            <a:r>
              <a:rPr lang="en-US" altLang="ja-JP" sz="1200" dirty="0" smtClean="0"/>
              <a:t>2</a:t>
            </a:r>
            <a:r>
              <a:rPr lang="ja-JP" altLang="en-US" sz="1200" dirty="0" smtClean="0"/>
              <a:t>項及び第</a:t>
            </a:r>
            <a:r>
              <a:rPr lang="en-US" altLang="ja-JP" sz="1200" dirty="0" smtClean="0"/>
              <a:t>3</a:t>
            </a:r>
            <a:r>
              <a:rPr lang="ja-JP" altLang="en-US" sz="1200" dirty="0" smtClean="0"/>
              <a:t>項</a:t>
            </a:r>
            <a:endParaRPr lang="en-US" altLang="ja-JP" sz="1200" dirty="0" smtClean="0"/>
          </a:p>
          <a:p>
            <a:r>
              <a:rPr kumimoji="1" lang="ja-JP" altLang="en-US" sz="1200" dirty="0"/>
              <a:t>　</a:t>
            </a:r>
            <a:r>
              <a:rPr kumimoji="1" lang="ja-JP" altLang="en-US" sz="1200" dirty="0" smtClean="0"/>
              <a:t>　　内容：医療保険者は、事業者に対し、安衛法等の法令に基づき、</a:t>
            </a:r>
            <a:r>
              <a:rPr kumimoji="1" lang="ja-JP" altLang="en-US" sz="1200" u="sng" dirty="0" smtClean="0"/>
              <a:t>事業者が保存している健康診断に関する記録の写しの提供を</a:t>
            </a:r>
            <a:endParaRPr kumimoji="1" lang="en-US" altLang="ja-JP" sz="1200" u="sng" dirty="0" smtClean="0"/>
          </a:p>
          <a:p>
            <a:r>
              <a:rPr lang="en-US" altLang="ja-JP" sz="1200" dirty="0" smtClean="0"/>
              <a:t>       </a:t>
            </a:r>
            <a:r>
              <a:rPr lang="ja-JP" altLang="en-US" sz="1200" dirty="0" smtClean="0"/>
              <a:t>　</a:t>
            </a:r>
            <a:r>
              <a:rPr lang="en-US" altLang="ja-JP" sz="1200" dirty="0" smtClean="0"/>
              <a:t>      </a:t>
            </a:r>
            <a:r>
              <a:rPr kumimoji="1" lang="ja-JP" altLang="en-US" sz="1200" dirty="0" smtClean="0"/>
              <a:t>   </a:t>
            </a:r>
            <a:r>
              <a:rPr kumimoji="1" lang="ja-JP" altLang="en-US" sz="1200" u="sng" dirty="0" smtClean="0"/>
              <a:t> 求めることができる</a:t>
            </a:r>
            <a:r>
              <a:rPr lang="ja-JP" altLang="en-US" sz="1200" dirty="0" smtClean="0"/>
              <a:t>。</a:t>
            </a:r>
            <a:endParaRPr lang="en-US" altLang="ja-JP" sz="1200" dirty="0" smtClean="0"/>
          </a:p>
          <a:p>
            <a:r>
              <a:rPr kumimoji="1" lang="ja-JP" altLang="en-US" sz="1200" dirty="0"/>
              <a:t>　</a:t>
            </a:r>
            <a:r>
              <a:rPr kumimoji="1" lang="ja-JP" altLang="en-US" sz="1200" dirty="0" smtClean="0"/>
              <a:t>　　　　　</a:t>
            </a:r>
            <a:r>
              <a:rPr lang="ja-JP" altLang="en-US" sz="1200" u="sng" dirty="0"/>
              <a:t> </a:t>
            </a:r>
            <a:r>
              <a:rPr lang="ja-JP" altLang="en-US" sz="1200" u="sng" dirty="0" smtClean="0"/>
              <a:t> </a:t>
            </a:r>
            <a:r>
              <a:rPr kumimoji="1" lang="ja-JP" altLang="en-US" sz="1200" u="sng" dirty="0" smtClean="0"/>
              <a:t>健康診断に関する記録の写しの提供を求められた事業者は厚生労働省令で定めるところにより、その記録の写しを</a:t>
            </a:r>
            <a:r>
              <a:rPr lang="ja-JP" altLang="en-US" sz="1200" u="sng" dirty="0"/>
              <a:t>提供</a:t>
            </a:r>
            <a:endParaRPr kumimoji="1" lang="en-US" altLang="ja-JP" sz="1200" u="sng" dirty="0" smtClean="0"/>
          </a:p>
          <a:p>
            <a:r>
              <a:rPr lang="ja-JP" altLang="en-US" sz="1200" dirty="0"/>
              <a:t>　</a:t>
            </a:r>
            <a:r>
              <a:rPr lang="ja-JP" altLang="en-US" sz="1200" dirty="0" smtClean="0"/>
              <a:t>　　　　　　</a:t>
            </a:r>
            <a:r>
              <a:rPr kumimoji="1" lang="ja-JP" altLang="en-US" sz="1200" u="sng" dirty="0" smtClean="0"/>
              <a:t>しなければならない</a:t>
            </a:r>
            <a:r>
              <a:rPr kumimoji="1" lang="ja-JP" altLang="en-US" sz="1200" dirty="0" smtClean="0"/>
              <a:t>。</a:t>
            </a:r>
            <a:r>
              <a:rPr kumimoji="1" lang="en-US" altLang="ja-JP" sz="1200" dirty="0" smtClean="0"/>
              <a:t>※</a:t>
            </a:r>
            <a:r>
              <a:rPr lang="ja-JP" altLang="en-US" sz="1200" dirty="0"/>
              <a:t>医療保険者への提供</a:t>
            </a:r>
            <a:r>
              <a:rPr lang="ja-JP" altLang="en-US" sz="1200" dirty="0" smtClean="0"/>
              <a:t>は、個人</a:t>
            </a:r>
            <a:r>
              <a:rPr kumimoji="1" lang="ja-JP" altLang="en-US" sz="1200" dirty="0" smtClean="0"/>
              <a:t>情報の保護に関する法律による制限がされていない。</a:t>
            </a:r>
            <a:endParaRPr kumimoji="1" lang="en-US" altLang="ja-JP" sz="1200" dirty="0" smtClean="0"/>
          </a:p>
          <a:p>
            <a:endParaRPr lang="en-US" altLang="ja-JP" sz="1200" dirty="0" smtClean="0"/>
          </a:p>
          <a:p>
            <a:r>
              <a:rPr lang="ja-JP" altLang="en-US" sz="1200" dirty="0"/>
              <a:t>（</a:t>
            </a:r>
            <a:r>
              <a:rPr lang="en-US" altLang="ja-JP" sz="1200" dirty="0" smtClean="0"/>
              <a:t>3</a:t>
            </a:r>
            <a:r>
              <a:rPr lang="ja-JP" altLang="en-US" sz="1200" dirty="0" smtClean="0"/>
              <a:t>）　参考　協会けんぽ被保険者の特定健診実施率の推移（健康づくり推進本部ワーキングチーム資料から）</a:t>
            </a:r>
            <a:endParaRPr lang="en-US" altLang="ja-JP" sz="1200" dirty="0" smtClean="0"/>
          </a:p>
          <a:p>
            <a:r>
              <a:rPr kumimoji="1" lang="ja-JP" altLang="en-US" sz="1200" dirty="0"/>
              <a:t>　</a:t>
            </a:r>
            <a:r>
              <a:rPr kumimoji="1" lang="ja-JP" altLang="en-US" sz="1200" dirty="0" smtClean="0"/>
              <a:t>　　　　　平成</a:t>
            </a:r>
            <a:r>
              <a:rPr kumimoji="1" lang="en-US" altLang="ja-JP" sz="1200" dirty="0" smtClean="0"/>
              <a:t>24</a:t>
            </a:r>
            <a:r>
              <a:rPr kumimoji="1" lang="ja-JP" altLang="en-US" sz="1200" dirty="0" smtClean="0"/>
              <a:t>年度　被保険者特定健診受診率</a:t>
            </a:r>
            <a:endParaRPr kumimoji="1" lang="en-US" altLang="ja-JP" sz="1200" dirty="0" smtClean="0"/>
          </a:p>
          <a:p>
            <a:r>
              <a:rPr lang="ja-JP" altLang="en-US" sz="1200" dirty="0"/>
              <a:t>　</a:t>
            </a:r>
            <a:r>
              <a:rPr lang="ja-JP" altLang="en-US" sz="1200" dirty="0" smtClean="0"/>
              <a:t>　　　　　　　　　　　　　　（全　  国）　　生活習慣病予防健診　４４．３％　　</a:t>
            </a:r>
            <a:r>
              <a:rPr lang="ja-JP" altLang="en-US" sz="1200" b="1" u="sng" dirty="0" smtClean="0"/>
              <a:t>事業者健診からのデータ取得　３．７％</a:t>
            </a:r>
            <a:r>
              <a:rPr lang="ja-JP" altLang="en-US" sz="1200" dirty="0"/>
              <a:t>　</a:t>
            </a:r>
            <a:r>
              <a:rPr lang="ja-JP" altLang="en-US" sz="1200" dirty="0" smtClean="0"/>
              <a:t>　　 計　４８．０％</a:t>
            </a:r>
            <a:endParaRPr lang="en-US" altLang="ja-JP" sz="1200" dirty="0" smtClean="0"/>
          </a:p>
          <a:p>
            <a:r>
              <a:rPr kumimoji="1" lang="ja-JP" altLang="en-US" sz="1200" dirty="0"/>
              <a:t>　</a:t>
            </a:r>
            <a:r>
              <a:rPr kumimoji="1" lang="ja-JP" altLang="en-US" sz="1200" dirty="0" smtClean="0"/>
              <a:t>　　　　　　　　　　　　　　（大阪</a:t>
            </a:r>
            <a:r>
              <a:rPr lang="ja-JP" altLang="en-US" sz="1200" dirty="0"/>
              <a:t>支部</a:t>
            </a:r>
            <a:r>
              <a:rPr kumimoji="1" lang="ja-JP" altLang="en-US" sz="1200" dirty="0" smtClean="0"/>
              <a:t>）  生活習慣病予防健診　２９．８％　　</a:t>
            </a:r>
            <a:r>
              <a:rPr kumimoji="1" lang="ja-JP" altLang="en-US" sz="1200" b="1" u="sng" dirty="0" smtClean="0"/>
              <a:t>事業所健診からのデータ取得  ２．１％  </a:t>
            </a:r>
            <a:r>
              <a:rPr kumimoji="1" lang="ja-JP" altLang="en-US" sz="1200" dirty="0" smtClean="0"/>
              <a:t>　　　計　３１．９％</a:t>
            </a:r>
            <a:endParaRPr kumimoji="1" lang="en-US" altLang="ja-JP" sz="1200" b="1" u="sng" dirty="0" smtClean="0"/>
          </a:p>
        </p:txBody>
      </p:sp>
    </p:spTree>
    <p:extLst>
      <p:ext uri="{BB962C8B-B14F-4D97-AF65-F5344CB8AC3E}">
        <p14:creationId xmlns:p14="http://schemas.microsoft.com/office/powerpoint/2010/main" val="336350749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371</TotalTime>
  <Words>195</Words>
  <Application>Microsoft Office PowerPoint</Application>
  <PresentationFormat>画面に合わせる (4:3)</PresentationFormat>
  <Paragraphs>43</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　　　　　　　　　　　　職場での健康診断と特定健康診査　　　　27.1.26　　大阪府健康づくり課作成</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職場での健康診断と特定健康診査</dc:title>
  <dc:creator>HOSTNAME</dc:creator>
  <cp:lastModifiedBy>HOSTNAME</cp:lastModifiedBy>
  <cp:revision>18</cp:revision>
  <cp:lastPrinted>2015-01-22T12:23:39Z</cp:lastPrinted>
  <dcterms:created xsi:type="dcterms:W3CDTF">2015-01-19T02:57:21Z</dcterms:created>
  <dcterms:modified xsi:type="dcterms:W3CDTF">2015-01-22T12:24:28Z</dcterms:modified>
</cp:coreProperties>
</file>