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A25D"/>
    <a:srgbClr val="E68D2C"/>
    <a:srgbClr val="000066"/>
    <a:srgbClr val="E08B32"/>
    <a:srgbClr val="D5F3E1"/>
    <a:srgbClr val="E6D5F3"/>
    <a:srgbClr val="5D3F6D"/>
    <a:srgbClr val="7D5594"/>
    <a:srgbClr val="009753"/>
    <a:srgbClr val="D14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81" autoAdjust="0"/>
    <p:restoredTop sz="94660"/>
  </p:normalViewPr>
  <p:slideViewPr>
    <p:cSldViewPr>
      <p:cViewPr>
        <p:scale>
          <a:sx n="125" d="100"/>
          <a:sy n="125" d="100"/>
        </p:scale>
        <p:origin x="1008" y="213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J:\&#12304;&#65297;&#12305;osaka%20ganjun\&#65296;&#65306;&#34892;&#21205;&#22793;&#23481;&#25512;&#36914;&#20107;&#26989;\&#65298;&#65306;&#31958;&#23615;&#30149;\&#27010;&#35201;&#20316;&#269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J:\&#12304;&#65297;&#12305;osaka%20ganjun\&#65296;&#65306;&#34892;&#21205;&#22793;&#23481;&#25512;&#36914;&#20107;&#26989;\&#65298;&#65306;&#31958;&#23615;&#30149;\&#27010;&#35201;&#20316;&#269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385107782687512"/>
          <c:y val="5.1279251133009793E-4"/>
          <c:w val="0.48171439524142401"/>
          <c:h val="0.9331565465323593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spPr>
            <a:ln w="2222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D5007F"/>
              </a:solidFill>
              <a:ln w="22225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2225"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pattFill prst="pct75">
                <a:fgClr>
                  <a:srgbClr val="0A9999"/>
                </a:fgClr>
                <a:bgClr>
                  <a:schemeClr val="bg1"/>
                </a:bgClr>
              </a:pattFill>
              <a:ln w="22225">
                <a:solidFill>
                  <a:schemeClr val="tx1"/>
                </a:solidFill>
              </a:ln>
            </c:spPr>
          </c:dPt>
          <c:cat>
            <c:strRef>
              <c:f>Sheet1!$A$2:$A$4</c:f>
              <c:strCache>
                <c:ptCount val="3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16420</c:v>
                </c:pt>
                <c:pt idx="1">
                  <c:v>20270</c:v>
                </c:pt>
                <c:pt idx="2">
                  <c:v>5070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Sheet6!$G$36</c:f>
              <c:strCache>
                <c:ptCount val="1"/>
                <c:pt idx="0">
                  <c:v>男性</c:v>
                </c:pt>
              </c:strCache>
            </c:strRef>
          </c:tx>
          <c:spPr>
            <a:solidFill>
              <a:srgbClr val="000066"/>
            </a:solidFill>
            <a:ln w="22225">
              <a:solidFill>
                <a:schemeClr val="tx1"/>
              </a:solidFill>
            </a:ln>
            <a:effectLst/>
          </c:spPr>
          <c:invertIfNegative val="0"/>
          <c:cat>
            <c:strRef>
              <c:f>Sheet6!$H$2:$L$2</c:f>
              <c:strCache>
                <c:ptCount val="5"/>
                <c:pt idx="0">
                  <c:v>40～49歳</c:v>
                </c:pt>
                <c:pt idx="1">
                  <c:v>50～59歳</c:v>
                </c:pt>
                <c:pt idx="2">
                  <c:v>60～64歳</c:v>
                </c:pt>
                <c:pt idx="3">
                  <c:v>65～69歳</c:v>
                </c:pt>
                <c:pt idx="4">
                  <c:v>70～74歳</c:v>
                </c:pt>
              </c:strCache>
            </c:strRef>
          </c:cat>
          <c:val>
            <c:numRef>
              <c:f>Sheet6!$H$36:$L$36</c:f>
              <c:numCache>
                <c:formatCode>General</c:formatCode>
                <c:ptCount val="5"/>
                <c:pt idx="0">
                  <c:v>925</c:v>
                </c:pt>
                <c:pt idx="1">
                  <c:v>1821</c:v>
                </c:pt>
                <c:pt idx="2">
                  <c:v>3717</c:v>
                </c:pt>
                <c:pt idx="3">
                  <c:v>7764</c:v>
                </c:pt>
                <c:pt idx="4">
                  <c:v>9053</c:v>
                </c:pt>
              </c:numCache>
            </c:numRef>
          </c:val>
        </c:ser>
        <c:ser>
          <c:idx val="1"/>
          <c:order val="1"/>
          <c:tx>
            <c:strRef>
              <c:f>Sheet6!$G$37</c:f>
              <c:strCache>
                <c:ptCount val="1"/>
                <c:pt idx="0">
                  <c:v>女性</c:v>
                </c:pt>
              </c:strCache>
            </c:strRef>
          </c:tx>
          <c:spPr>
            <a:pattFill prst="ltUpDiag">
              <a:fgClr>
                <a:schemeClr val="accent6"/>
              </a:fgClr>
              <a:bgClr>
                <a:schemeClr val="bg1"/>
              </a:bgClr>
            </a:pattFill>
            <a:ln w="22225">
              <a:solidFill>
                <a:schemeClr val="tx1"/>
              </a:solidFill>
            </a:ln>
            <a:effectLst/>
          </c:spPr>
          <c:invertIfNegative val="0"/>
          <c:cat>
            <c:strRef>
              <c:f>Sheet6!$H$2:$L$2</c:f>
              <c:strCache>
                <c:ptCount val="5"/>
                <c:pt idx="0">
                  <c:v>40～49歳</c:v>
                </c:pt>
                <c:pt idx="1">
                  <c:v>50～59歳</c:v>
                </c:pt>
                <c:pt idx="2">
                  <c:v>60～64歳</c:v>
                </c:pt>
                <c:pt idx="3">
                  <c:v>65～69歳</c:v>
                </c:pt>
                <c:pt idx="4">
                  <c:v>70～74歳</c:v>
                </c:pt>
              </c:strCache>
            </c:strRef>
          </c:cat>
          <c:val>
            <c:numRef>
              <c:f>Sheet6!$H$37:$L$37</c:f>
              <c:numCache>
                <c:formatCode>General</c:formatCode>
                <c:ptCount val="5"/>
                <c:pt idx="0">
                  <c:v>308</c:v>
                </c:pt>
                <c:pt idx="1">
                  <c:v>1087</c:v>
                </c:pt>
                <c:pt idx="2">
                  <c:v>3430</c:v>
                </c:pt>
                <c:pt idx="3">
                  <c:v>6574</c:v>
                </c:pt>
                <c:pt idx="4">
                  <c:v>7081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12936448"/>
        <c:axId val="112937984"/>
      </c:barChart>
      <c:catAx>
        <c:axId val="1129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22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pPr>
            <a:endParaRPr lang="ja-JP"/>
          </a:p>
        </c:txPr>
        <c:crossAx val="112937984"/>
        <c:crosses val="autoZero"/>
        <c:auto val="1"/>
        <c:lblAlgn val="ctr"/>
        <c:lblOffset val="100"/>
        <c:noMultiLvlLbl val="0"/>
      </c:catAx>
      <c:valAx>
        <c:axId val="112937984"/>
        <c:scaling>
          <c:orientation val="minMax"/>
        </c:scaling>
        <c:delete val="0"/>
        <c:axPos val="l"/>
        <c:numFmt formatCode="#,##0_);[Red]\(#,##0\)" sourceLinked="0"/>
        <c:majorTickMark val="in"/>
        <c:minorTickMark val="none"/>
        <c:tickLblPos val="nextTo"/>
        <c:spPr>
          <a:noFill/>
          <a:ln w="222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defRPr>
            </a:pPr>
            <a:endParaRPr lang="ja-JP"/>
          </a:p>
        </c:txPr>
        <c:crossAx val="1129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7265037575548334"/>
          <c:y val="0.12828949667073053"/>
          <c:w val="0.24343644863533637"/>
          <c:h val="0.1869069632295319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88871147727225"/>
          <c:y val="2.7898548336881063E-2"/>
          <c:w val="0.6580894465165108"/>
          <c:h val="0.717498141261713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Sheet6!$Q$4</c:f>
              <c:strCache>
                <c:ptCount val="1"/>
                <c:pt idx="0">
                  <c:v>未治療</c:v>
                </c:pt>
              </c:strCache>
            </c:strRef>
          </c:tx>
          <c:spPr>
            <a:solidFill>
              <a:srgbClr val="E68D2C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multiLvlStrRef>
              <c:f>Sheet6!$AU$2:$BD$3</c:f>
              <c:multiLvlStrCache>
                <c:ptCount val="10"/>
                <c:lvl>
                  <c:pt idx="0">
                    <c:v>40～49歳</c:v>
                  </c:pt>
                  <c:pt idx="1">
                    <c:v>50～59歳</c:v>
                  </c:pt>
                  <c:pt idx="2">
                    <c:v>60～64歳</c:v>
                  </c:pt>
                  <c:pt idx="3">
                    <c:v>65～69歳</c:v>
                  </c:pt>
                  <c:pt idx="4">
                    <c:v>70～74歳</c:v>
                  </c:pt>
                  <c:pt idx="5">
                    <c:v>40～49歳</c:v>
                  </c:pt>
                  <c:pt idx="6">
                    <c:v>50～59歳</c:v>
                  </c:pt>
                  <c:pt idx="7">
                    <c:v>60～64歳</c:v>
                  </c:pt>
                  <c:pt idx="8">
                    <c:v>65～69歳</c:v>
                  </c:pt>
                  <c:pt idx="9">
                    <c:v>70～74歳</c:v>
                  </c:pt>
                </c:lvl>
                <c:lvl>
                  <c:pt idx="0">
                    <c:v>男性</c:v>
                  </c:pt>
                  <c:pt idx="5">
                    <c:v>女性</c:v>
                  </c:pt>
                </c:lvl>
              </c:multiLvlStrCache>
            </c:multiLvlStrRef>
          </c:cat>
          <c:val>
            <c:numRef>
              <c:f>Sheet6!$AU$4:$BD$4</c:f>
              <c:numCache>
                <c:formatCode>General</c:formatCode>
                <c:ptCount val="10"/>
                <c:pt idx="0">
                  <c:v>604</c:v>
                </c:pt>
                <c:pt idx="1">
                  <c:v>1005</c:v>
                </c:pt>
                <c:pt idx="2">
                  <c:v>1933</c:v>
                </c:pt>
                <c:pt idx="3">
                  <c:v>3751</c:v>
                </c:pt>
                <c:pt idx="4">
                  <c:v>4314</c:v>
                </c:pt>
                <c:pt idx="5">
                  <c:v>175</c:v>
                </c:pt>
                <c:pt idx="6">
                  <c:v>650</c:v>
                </c:pt>
                <c:pt idx="7">
                  <c:v>1856</c:v>
                </c:pt>
                <c:pt idx="8">
                  <c:v>3538</c:v>
                </c:pt>
                <c:pt idx="9">
                  <c:v>3664</c:v>
                </c:pt>
              </c:numCache>
            </c:numRef>
          </c:val>
        </c:ser>
        <c:ser>
          <c:idx val="1"/>
          <c:order val="1"/>
          <c:tx>
            <c:strRef>
              <c:f>Sheet6!$Q$5</c:f>
              <c:strCache>
                <c:ptCount val="1"/>
                <c:pt idx="0">
                  <c:v>治療</c:v>
                </c:pt>
              </c:strCache>
            </c:strRef>
          </c:tx>
          <c:spPr>
            <a:pattFill prst="ltUpDiag">
              <a:fgClr>
                <a:srgbClr val="2EA25D"/>
              </a:fgClr>
              <a:bgClr>
                <a:schemeClr val="bg1"/>
              </a:bgClr>
            </a:pattFill>
            <a:ln w="19050">
              <a:solidFill>
                <a:schemeClr val="tx1"/>
              </a:solidFill>
            </a:ln>
            <a:effectLst/>
          </c:spPr>
          <c:invertIfNegative val="0"/>
          <c:cat>
            <c:multiLvlStrRef>
              <c:f>Sheet6!$AU$2:$BD$3</c:f>
              <c:multiLvlStrCache>
                <c:ptCount val="10"/>
                <c:lvl>
                  <c:pt idx="0">
                    <c:v>40～49歳</c:v>
                  </c:pt>
                  <c:pt idx="1">
                    <c:v>50～59歳</c:v>
                  </c:pt>
                  <c:pt idx="2">
                    <c:v>60～64歳</c:v>
                  </c:pt>
                  <c:pt idx="3">
                    <c:v>65～69歳</c:v>
                  </c:pt>
                  <c:pt idx="4">
                    <c:v>70～74歳</c:v>
                  </c:pt>
                  <c:pt idx="5">
                    <c:v>40～49歳</c:v>
                  </c:pt>
                  <c:pt idx="6">
                    <c:v>50～59歳</c:v>
                  </c:pt>
                  <c:pt idx="7">
                    <c:v>60～64歳</c:v>
                  </c:pt>
                  <c:pt idx="8">
                    <c:v>65～69歳</c:v>
                  </c:pt>
                  <c:pt idx="9">
                    <c:v>70～74歳</c:v>
                  </c:pt>
                </c:lvl>
                <c:lvl>
                  <c:pt idx="0">
                    <c:v>男性</c:v>
                  </c:pt>
                  <c:pt idx="5">
                    <c:v>女性</c:v>
                  </c:pt>
                </c:lvl>
              </c:multiLvlStrCache>
            </c:multiLvlStrRef>
          </c:cat>
          <c:val>
            <c:numRef>
              <c:f>Sheet6!$AU$5:$BD$5</c:f>
              <c:numCache>
                <c:formatCode>General</c:formatCode>
                <c:ptCount val="10"/>
                <c:pt idx="0">
                  <c:v>321</c:v>
                </c:pt>
                <c:pt idx="1">
                  <c:v>816</c:v>
                </c:pt>
                <c:pt idx="2">
                  <c:v>1784</c:v>
                </c:pt>
                <c:pt idx="3">
                  <c:v>4013</c:v>
                </c:pt>
                <c:pt idx="4">
                  <c:v>4739</c:v>
                </c:pt>
                <c:pt idx="5">
                  <c:v>133</c:v>
                </c:pt>
                <c:pt idx="6">
                  <c:v>437</c:v>
                </c:pt>
                <c:pt idx="7">
                  <c:v>1574</c:v>
                </c:pt>
                <c:pt idx="8">
                  <c:v>3036</c:v>
                </c:pt>
                <c:pt idx="9">
                  <c:v>3417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overlap val="100"/>
        <c:axId val="112946560"/>
        <c:axId val="112972928"/>
      </c:barChart>
      <c:catAx>
        <c:axId val="11294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0" vert="wordArtVertRtl"/>
          <a:lstStyle/>
          <a:p>
            <a:pPr>
              <a:defRPr sz="600"/>
            </a:pPr>
            <a:endParaRPr lang="ja-JP"/>
          </a:p>
        </c:txPr>
        <c:crossAx val="112972928"/>
        <c:crosses val="autoZero"/>
        <c:auto val="1"/>
        <c:lblAlgn val="ctr"/>
        <c:lblOffset val="100"/>
        <c:noMultiLvlLbl val="0"/>
      </c:catAx>
      <c:valAx>
        <c:axId val="112972928"/>
        <c:scaling>
          <c:orientation val="minMax"/>
        </c:scaling>
        <c:delete val="0"/>
        <c:axPos val="l"/>
        <c:numFmt formatCode="0%" sourceLinked="1"/>
        <c:majorTickMark val="in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ja-JP"/>
          </a:p>
        </c:txPr>
        <c:crossAx val="112946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155185010539507"/>
          <c:y val="0.21378896069746517"/>
          <c:w val="0.1993613842688253"/>
          <c:h val="0.26964133369172694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050"/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pPr>
      <a:endParaRPr lang="ja-JP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678" cy="498559"/>
          </a:xfrm>
          <a:prstGeom prst="rect">
            <a:avLst/>
          </a:prstGeom>
        </p:spPr>
        <p:txBody>
          <a:bodyPr vert="horz" lIns="62981" tIns="31491" rIns="62981" bIns="31491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51" y="3"/>
            <a:ext cx="2950765" cy="498559"/>
          </a:xfrm>
          <a:prstGeom prst="rect">
            <a:avLst/>
          </a:prstGeom>
        </p:spPr>
        <p:txBody>
          <a:bodyPr vert="horz" lIns="62981" tIns="31491" rIns="62981" bIns="31491" rtlCol="0"/>
          <a:lstStyle>
            <a:lvl1pPr algn="r">
              <a:defRPr sz="800"/>
            </a:lvl1pPr>
          </a:lstStyle>
          <a:p>
            <a:fld id="{10E8B994-DCA2-408D-9CBC-701BAD85E35B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735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1" tIns="31491" rIns="62981" bIns="314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2" y="4783532"/>
            <a:ext cx="5445978" cy="3913800"/>
          </a:xfrm>
          <a:prstGeom prst="rect">
            <a:avLst/>
          </a:prstGeom>
        </p:spPr>
        <p:txBody>
          <a:bodyPr vert="horz" lIns="62981" tIns="31491" rIns="62981" bIns="3149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82"/>
            <a:ext cx="2949678" cy="498559"/>
          </a:xfrm>
          <a:prstGeom prst="rect">
            <a:avLst/>
          </a:prstGeom>
        </p:spPr>
        <p:txBody>
          <a:bodyPr vert="horz" lIns="62981" tIns="31491" rIns="62981" bIns="31491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51" y="9440782"/>
            <a:ext cx="2950765" cy="498559"/>
          </a:xfrm>
          <a:prstGeom prst="rect">
            <a:avLst/>
          </a:prstGeom>
        </p:spPr>
        <p:txBody>
          <a:bodyPr vert="horz" lIns="62981" tIns="31491" rIns="62981" bIns="31491" rtlCol="0" anchor="b"/>
          <a:lstStyle>
            <a:lvl1pPr algn="r">
              <a:defRPr sz="800"/>
            </a:lvl1pPr>
          </a:lstStyle>
          <a:p>
            <a:fld id="{A383192C-0E6E-4C69-B34A-1BE180EB2D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563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3192C-0E6E-4C69-B34A-1BE180EB2D2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122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9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24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88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4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65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87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89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651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562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61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FEB6-F121-4A0A-A211-EFE3A300EBDF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69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6FEB6-F121-4A0A-A211-EFE3A300EBDF}" type="datetimeFigureOut">
              <a:rPr kumimoji="1" lang="ja-JP" altLang="en-US" smtClean="0"/>
              <a:t>2015/3/11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24F43-A446-4C27-B4CB-5BFD585FF0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39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1.pn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8832" y="1721767"/>
            <a:ext cx="5237999" cy="3492000"/>
          </a:xfrm>
          <a:prstGeom prst="rect">
            <a:avLst/>
          </a:prstGeom>
        </p:spPr>
      </p:pic>
      <p:sp>
        <p:nvSpPr>
          <p:cNvPr id="13" name="円/楕円 12"/>
          <p:cNvSpPr/>
          <p:nvPr/>
        </p:nvSpPr>
        <p:spPr>
          <a:xfrm>
            <a:off x="531640" y="3744052"/>
            <a:ext cx="4104456" cy="542931"/>
          </a:xfrm>
          <a:prstGeom prst="ellipse">
            <a:avLst/>
          </a:prstGeom>
          <a:solidFill>
            <a:srgbClr val="D500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18" y="3066"/>
            <a:ext cx="12799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00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汎用性の</a:t>
            </a:r>
            <a:r>
              <a:rPr lang="ja-JP" altLang="en-US" sz="2400" dirty="0">
                <a:solidFill>
                  <a:srgbClr val="00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高い</a:t>
            </a:r>
            <a:r>
              <a:rPr kumimoji="1" lang="ja-JP" altLang="en-US" sz="2400" dirty="0" smtClean="0">
                <a:solidFill>
                  <a:srgbClr val="00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行動変容プログラム</a:t>
            </a:r>
            <a:r>
              <a:rPr lang="ja-JP" altLang="en-US" sz="2400" dirty="0">
                <a:solidFill>
                  <a:srgbClr val="00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400" dirty="0" smtClean="0">
                <a:solidFill>
                  <a:srgbClr val="00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特定健診の場を</a:t>
            </a:r>
            <a:r>
              <a:rPr lang="ja-JP" altLang="en-US" sz="2400" dirty="0">
                <a:solidFill>
                  <a:srgbClr val="00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利用</a:t>
            </a:r>
            <a:r>
              <a:rPr lang="ja-JP" altLang="en-US" sz="2400" dirty="0" smtClean="0">
                <a:solidFill>
                  <a:srgbClr val="00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した糖尿病</a:t>
            </a:r>
            <a:r>
              <a:rPr kumimoji="1" lang="ja-JP" altLang="en-US" sz="2400" dirty="0" smtClean="0">
                <a:solidFill>
                  <a:srgbClr val="00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対策（非肥満を含む）</a:t>
            </a:r>
            <a:endParaRPr kumimoji="1" lang="ja-JP" altLang="en-US" sz="2400" dirty="0">
              <a:solidFill>
                <a:srgbClr val="00006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777064" y="9327812"/>
            <a:ext cx="40224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大阪がん循環器病予防センター　</a:t>
            </a:r>
            <a:r>
              <a:rPr kumimoji="1"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2015</a:t>
            </a:r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kumimoji="1"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kumimoji="1"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</a:t>
            </a:r>
            <a:r>
              <a:rPr kumimoji="1"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　案</a:t>
            </a:r>
            <a:endParaRPr kumimoji="1" lang="ja-JP" altLang="en-US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79565" y="480120"/>
            <a:ext cx="12636000" cy="612000"/>
          </a:xfrm>
          <a:prstGeom prst="roundRect">
            <a:avLst/>
          </a:prstGeom>
          <a:noFill/>
          <a:ln w="34925">
            <a:solidFill>
              <a:srgbClr val="CECB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目的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糖尿病の発症および重症化を防ぎ，健康寿命の延伸に寄与することを目的とする</a:t>
            </a:r>
            <a:endParaRPr kumimoji="1" lang="ja-JP" altLang="en-US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-7914" y="1088816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課題</a:t>
            </a:r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ja-JP" altLang="en-US" sz="1800" dirty="0"/>
          </a:p>
        </p:txBody>
      </p:sp>
      <p:sp>
        <p:nvSpPr>
          <p:cNvPr id="21" name="正方形/長方形 20"/>
          <p:cNvSpPr/>
          <p:nvPr/>
        </p:nvSpPr>
        <p:spPr>
          <a:xfrm>
            <a:off x="-7912" y="4225427"/>
            <a:ext cx="1936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大阪府の現況</a:t>
            </a:r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ja-JP" altLang="en-US" sz="1800" dirty="0"/>
          </a:p>
        </p:txBody>
      </p:sp>
      <p:sp>
        <p:nvSpPr>
          <p:cNvPr id="22" name="正方形/長方形 21"/>
          <p:cNvSpPr/>
          <p:nvPr/>
        </p:nvSpPr>
        <p:spPr>
          <a:xfrm>
            <a:off x="6029026" y="1088816"/>
            <a:ext cx="1492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方法</a:t>
            </a:r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ja-JP" altLang="en-US" sz="1800" dirty="0"/>
          </a:p>
        </p:txBody>
      </p:sp>
      <p:sp>
        <p:nvSpPr>
          <p:cNvPr id="23" name="正方形/長方形 22"/>
          <p:cNvSpPr/>
          <p:nvPr/>
        </p:nvSpPr>
        <p:spPr>
          <a:xfrm>
            <a:off x="6138830" y="7037766"/>
            <a:ext cx="2089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期待される効果</a:t>
            </a:r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ja-JP" altLang="en-US" sz="1800" dirty="0"/>
          </a:p>
        </p:txBody>
      </p:sp>
      <p:sp>
        <p:nvSpPr>
          <p:cNvPr id="10" name="正方形/長方形 9"/>
          <p:cNvSpPr/>
          <p:nvPr/>
        </p:nvSpPr>
        <p:spPr>
          <a:xfrm>
            <a:off x="23910" y="1319649"/>
            <a:ext cx="53285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１．平均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寿命と健康寿命の差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64096" y="1597973"/>
            <a:ext cx="5256584" cy="720000"/>
          </a:xfrm>
          <a:prstGeom prst="roundRect">
            <a:avLst>
              <a:gd name="adj" fmla="val 10456"/>
            </a:avLst>
          </a:prstGeom>
          <a:solidFill>
            <a:srgbClr val="CECB3C"/>
          </a:solidFill>
          <a:ln w="25400">
            <a:solidFill>
              <a:srgbClr val="6563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透析導入の原因の第</a:t>
            </a:r>
            <a:r>
              <a:rPr lang="en-US" altLang="ja-JP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位（全体の</a:t>
            </a:r>
            <a:r>
              <a:rPr lang="en-US" altLang="ja-JP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43.8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</a:t>
            </a:r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</a:t>
            </a:r>
            <a:r>
              <a:rPr lang="ja-JP" altLang="en-US" sz="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2013</a:t>
            </a:r>
            <a:r>
              <a:rPr lang="ja-JP" altLang="en-US" sz="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年日本透析医学会</a:t>
            </a:r>
            <a:r>
              <a:rPr lang="ja-JP" altLang="en-US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11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成人以降の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失明原因の第</a:t>
            </a:r>
            <a:r>
              <a:rPr lang="en-US" altLang="ja-JP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位（全体の</a:t>
            </a:r>
            <a:r>
              <a:rPr lang="en-US" altLang="ja-JP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13.4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％）　</a:t>
            </a:r>
            <a:r>
              <a:rPr lang="ja-JP" altLang="en-US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2005</a:t>
            </a:r>
            <a:r>
              <a:rPr lang="ja-JP" altLang="en-US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</a:t>
            </a:r>
            <a:r>
              <a:rPr lang="zh-TW" altLang="en-US" sz="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厚生労働省難治性疾患克服研究事業</a:t>
            </a:r>
            <a:r>
              <a:rPr lang="ja-JP" altLang="en-US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8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下肢切断は年間</a:t>
            </a:r>
            <a:r>
              <a:rPr lang="en-US" altLang="ja-JP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3,000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</a:t>
            </a:r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以上　</a:t>
            </a:r>
            <a:r>
              <a:rPr lang="ja-JP" altLang="en-US" sz="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（糖尿病対策推進</a:t>
            </a:r>
            <a:r>
              <a:rPr lang="ja-JP" altLang="en-US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会議統計）</a:t>
            </a:r>
            <a:endParaRPr lang="en-US" altLang="ja-JP" sz="8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糖尿病では脳梗塞を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倍以上，虚血性心疾患を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倍以上発症しやすい</a:t>
            </a:r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JPHC study</a:t>
            </a:r>
            <a:r>
              <a:rPr lang="ja-JP" altLang="en-US" sz="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kumimoji="1" lang="ja-JP" altLang="en-US" sz="8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-7912" y="2301828"/>
            <a:ext cx="53285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．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糖尿病人口の増加 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53933" y="2547349"/>
            <a:ext cx="5256584" cy="396000"/>
          </a:xfrm>
          <a:prstGeom prst="roundRect">
            <a:avLst/>
          </a:prstGeom>
          <a:solidFill>
            <a:srgbClr val="CECB3C"/>
          </a:solidFill>
          <a:ln w="25400">
            <a:solidFill>
              <a:srgbClr val="6563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/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糖尿病が強く疑われる人は約</a:t>
            </a:r>
            <a:r>
              <a:rPr lang="en-US" altLang="ja-JP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950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万人</a:t>
            </a:r>
            <a:r>
              <a:rPr lang="ja-JP" altLang="en-US" sz="11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8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8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2012</a:t>
            </a:r>
            <a:r>
              <a:rPr lang="ja-JP" altLang="en-US" sz="8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年国民</a:t>
            </a:r>
            <a:r>
              <a:rPr lang="ja-JP" altLang="en-US" sz="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健康・</a:t>
            </a:r>
            <a:r>
              <a:rPr lang="ja-JP" altLang="en-US" sz="8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栄養調査）</a:t>
            </a:r>
            <a:endParaRPr lang="en-US" altLang="ja-JP" sz="8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そのうち３割がほとんど治療を受けたことがない</a:t>
            </a:r>
            <a:endParaRPr kumimoji="1" lang="ja-JP" altLang="en-US" sz="11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118" y="3012982"/>
            <a:ext cx="5328592" cy="32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．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国民医療費の増加 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4096" y="3281178"/>
            <a:ext cx="5256583" cy="396000"/>
          </a:xfrm>
          <a:prstGeom prst="roundRect">
            <a:avLst/>
          </a:prstGeom>
          <a:solidFill>
            <a:srgbClr val="CECB3C"/>
          </a:solidFill>
          <a:ln w="25400">
            <a:solidFill>
              <a:srgbClr val="6563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lvl="0"/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糖尿病医療費</a:t>
            </a:r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</a:t>
            </a:r>
            <a:r>
              <a:rPr lang="en-US" altLang="ja-JP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兆</a:t>
            </a:r>
            <a:r>
              <a:rPr lang="en-US" altLang="ja-JP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2,088</a:t>
            </a:r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億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円 </a:t>
            </a:r>
            <a:r>
              <a:rPr lang="ja-JP" altLang="en-US" sz="11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2012</a:t>
            </a:r>
            <a:r>
              <a:rPr lang="ja-JP" altLang="en-US" sz="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年厚生労働省）</a:t>
            </a:r>
            <a:endParaRPr lang="en-US" altLang="ja-JP" sz="8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糖尿病合併症を含む糖尿病関連医療費はさらに高額となる　</a:t>
            </a:r>
            <a:endParaRPr kumimoji="1" lang="ja-JP" altLang="en-US" sz="11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18683" y="3795263"/>
            <a:ext cx="48139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糖尿病合併症の発症・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重症化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のリスクを減少するために　　　　　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血糖コントロール状態を適正に保つことが必要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938538" y="1319649"/>
            <a:ext cx="700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・各市町村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のこれまで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の糖尿病対策や他の優先課題を考慮し，マンパワー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，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財源，関係機関の協力の程度をもとに実施する。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-39340" y="6491506"/>
            <a:ext cx="262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２．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HbA1c 6.5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％以上の人数は，男女ともに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65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歳以上で多い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円/楕円 35"/>
          <p:cNvSpPr/>
          <p:nvPr/>
        </p:nvSpPr>
        <p:spPr>
          <a:xfrm>
            <a:off x="573991" y="9006680"/>
            <a:ext cx="4248472" cy="546448"/>
          </a:xfrm>
          <a:prstGeom prst="ellipse">
            <a:avLst/>
          </a:prstGeom>
          <a:solidFill>
            <a:srgbClr val="D500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7" name="正方形/長方形 36"/>
          <p:cNvSpPr/>
          <p:nvPr/>
        </p:nvSpPr>
        <p:spPr>
          <a:xfrm>
            <a:off x="363806" y="9043190"/>
            <a:ext cx="46688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年齢別，性別に対策する必要がある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地域診断に基づいた優先度の高い取り組みを行う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6138830" y="7360689"/>
            <a:ext cx="162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１．健康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面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6131438" y="8635057"/>
            <a:ext cx="162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．経済面 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738532">
            <a:off x="10440208" y="7286834"/>
            <a:ext cx="922256" cy="1332148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63382">
            <a:off x="11282875" y="7089769"/>
            <a:ext cx="1103971" cy="159462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48" name="正方形/長方形 47"/>
          <p:cNvSpPr/>
          <p:nvPr/>
        </p:nvSpPr>
        <p:spPr>
          <a:xfrm>
            <a:off x="6138830" y="7590732"/>
            <a:ext cx="30369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・短期的には，糖尿病受療者が増加する。 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6144334" y="7809788"/>
            <a:ext cx="32205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・中長期的には，糖尿病合併症および重症化を未然に防ぎ，　日常生活の質が向上する。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0009489" y="8780045"/>
            <a:ext cx="279998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＜糖尿病対策に役立つ資材の提供＞</a:t>
            </a:r>
            <a:endParaRPr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市町村が取り組みを行う際に活用できるリーフレットを作成した。</a:t>
            </a:r>
            <a:endParaRPr lang="ja-JP" altLang="en-US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6111622" y="8193077"/>
            <a:ext cx="33501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より充実した取り組みによって糖尿病有病率の上昇を抑制する。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6172256" y="8873322"/>
            <a:ext cx="328951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・短期的には，外来医療費が増加する。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6172256" y="9091463"/>
            <a:ext cx="3540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・中長期的には，新規透析導入や循環器疾患発症の　　　抑制に伴い総医療費が減少する。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1666752" y="4286983"/>
            <a:ext cx="3996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2012</a:t>
            </a:r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年度大阪府内市町村国保特定健診データ</a:t>
            </a:r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より</a:t>
            </a:r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分析，</a:t>
            </a:r>
            <a:r>
              <a:rPr lang="en-US" altLang="ja-JP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40</a:t>
            </a:r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74</a:t>
            </a:r>
            <a:r>
              <a:rPr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歳</a:t>
            </a:r>
            <a:r>
              <a:rPr lang="ja-JP" altLang="en-US" sz="1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2889945" y="6491506"/>
            <a:ext cx="30237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３．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HbA1c 6.5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％以上の者のうち未治療者の割合は，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40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歳代の男性では，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65.3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％である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86051" y="6937738"/>
            <a:ext cx="36420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（人）</a:t>
            </a:r>
            <a:endParaRPr kumimoji="1" lang="ja-JP" altLang="en-US" sz="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3" name="グラフ 2"/>
          <p:cNvGraphicFramePr/>
          <p:nvPr>
            <p:extLst>
              <p:ext uri="{D42A27DB-BD31-4B8C-83A1-F6EECF244321}">
                <p14:modId xmlns:p14="http://schemas.microsoft.com/office/powerpoint/2010/main" val="3600759773"/>
              </p:ext>
            </p:extLst>
          </p:nvPr>
        </p:nvGraphicFramePr>
        <p:xfrm>
          <a:off x="1324160" y="4772775"/>
          <a:ext cx="2563969" cy="1621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5" name="正方形/長方形 34"/>
          <p:cNvSpPr/>
          <p:nvPr/>
        </p:nvSpPr>
        <p:spPr>
          <a:xfrm>
            <a:off x="-7914" y="4521789"/>
            <a:ext cx="568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１．特定健診で，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HbA1c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NGSP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6.5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％以上の人は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44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万人中</a:t>
            </a:r>
            <a:r>
              <a:rPr lang="en-US" altLang="ja-JP" sz="12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lang="ja-JP" altLang="en-US" sz="12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万人以上</a:t>
            </a:r>
            <a:endParaRPr lang="ja-JP" altLang="en-US" sz="9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664752" y="5042162"/>
            <a:ext cx="2304000" cy="738664"/>
          </a:xfrm>
          <a:prstGeom prst="rect">
            <a:avLst/>
          </a:prstGeom>
          <a:noFill/>
          <a:ln w="15875">
            <a:solidFill>
              <a:schemeClr val="tx1"/>
            </a:solidFill>
            <a:prstDash val="solid"/>
          </a:ln>
        </p:spPr>
        <p:txBody>
          <a:bodyPr wrap="square" lIns="144000" rtlCol="0">
            <a:spAutoFit/>
          </a:bodyPr>
          <a:lstStyle/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糖尿病のうち特定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保健指導の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非対象者（非メタボかつ未治療）　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16,420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40160" y="5339877"/>
            <a:ext cx="1260000" cy="60016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144000" rtlCol="0">
            <a:spAutoFit/>
          </a:bodyPr>
          <a:lstStyle/>
          <a:p>
            <a:r>
              <a:rPr lang="ja-JP" altLang="en-US" sz="11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のうち　　特定保健指導の対象者 </a:t>
            </a:r>
            <a:r>
              <a:rPr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5,070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</a:t>
            </a:r>
            <a:endParaRPr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40160" y="6015825"/>
            <a:ext cx="1368000" cy="43088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144000" rtlCol="0">
            <a:spAutoFit/>
          </a:bodyPr>
          <a:lstStyle/>
          <a:p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糖尿病</a:t>
            </a:r>
            <a:endParaRPr lang="en-US" altLang="ja-JP" sz="11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治療中 </a:t>
            </a:r>
            <a:r>
              <a:rPr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20,270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</a:t>
            </a:r>
            <a:endParaRPr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5" name="円/楕円 74"/>
          <p:cNvSpPr/>
          <p:nvPr/>
        </p:nvSpPr>
        <p:spPr>
          <a:xfrm>
            <a:off x="3651409" y="5793611"/>
            <a:ext cx="2245183" cy="733440"/>
          </a:xfrm>
          <a:prstGeom prst="ellipse">
            <a:avLst/>
          </a:prstGeom>
          <a:solidFill>
            <a:srgbClr val="D500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76" name="正方形/長方形 75"/>
          <p:cNvSpPr/>
          <p:nvPr/>
        </p:nvSpPr>
        <p:spPr>
          <a:xfrm>
            <a:off x="3070302" y="5932332"/>
            <a:ext cx="34638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肥満・非肥満にかかわらず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対策する必要がある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728472" y="5119339"/>
            <a:ext cx="720000" cy="338554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lIns="144000" rtlCol="0">
            <a:spAutoFit/>
          </a:bodyPr>
          <a:lstStyle/>
          <a:p>
            <a:r>
              <a:rPr lang="en-US" altLang="ja-JP" sz="1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39</a:t>
            </a:r>
            <a:r>
              <a:rPr lang="ja-JP" altLang="en-US" sz="1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</a:t>
            </a:r>
            <a:endParaRPr lang="en-US" altLang="ja-JP" sz="1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260817" y="5468935"/>
            <a:ext cx="504000" cy="503590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49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385945" y="4943797"/>
            <a:ext cx="504000" cy="241980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US" altLang="ja-JP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</a:t>
            </a:r>
            <a:r>
              <a:rPr lang="ja-JP" altLang="en-US" sz="11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</a:t>
            </a:r>
            <a:endParaRPr lang="en-US" altLang="ja-JP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屈折矢印 18"/>
          <p:cNvSpPr/>
          <p:nvPr/>
        </p:nvSpPr>
        <p:spPr>
          <a:xfrm rot="5400000">
            <a:off x="1579995" y="4794578"/>
            <a:ext cx="403780" cy="740883"/>
          </a:xfrm>
          <a:prstGeom prst="bentUpArrow">
            <a:avLst>
              <a:gd name="adj1" fmla="val 42858"/>
              <a:gd name="adj2" fmla="val 46428"/>
              <a:gd name="adj3" fmla="val 4642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 hidden="1"/>
          <p:cNvSpPr txBox="1"/>
          <p:nvPr/>
        </p:nvSpPr>
        <p:spPr>
          <a:xfrm>
            <a:off x="9317695" y="5306672"/>
            <a:ext cx="144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837190" y="5408180"/>
            <a:ext cx="130909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graphicFrame>
        <p:nvGraphicFramePr>
          <p:cNvPr id="68" name="グラフ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046902"/>
              </p:ext>
            </p:extLst>
          </p:nvPr>
        </p:nvGraphicFramePr>
        <p:xfrm>
          <a:off x="143933" y="7068352"/>
          <a:ext cx="2371718" cy="1997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73" name="グラフ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9249140"/>
              </p:ext>
            </p:extLst>
          </p:nvPr>
        </p:nvGraphicFramePr>
        <p:xfrm>
          <a:off x="2938244" y="6990457"/>
          <a:ext cx="2808644" cy="1985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62" name="テキスト ボックス 61"/>
          <p:cNvSpPr txBox="1"/>
          <p:nvPr/>
        </p:nvSpPr>
        <p:spPr>
          <a:xfrm>
            <a:off x="6839867" y="6248151"/>
            <a:ext cx="121133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8" name="正方形/長方形 37"/>
          <p:cNvSpPr/>
          <p:nvPr/>
        </p:nvSpPr>
        <p:spPr>
          <a:xfrm>
            <a:off x="6059505" y="5165020"/>
            <a:ext cx="6893948" cy="647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ja-JP" altLang="en-US" sz="1200" u="sng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最低限の取り組み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：未治療の糖尿病疑い（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HbA1c(NGSP)6.5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％以上）に対して，結果返却と同時に　　　リーフレット１を交付し，受診勧奨する。リーフレット１はかかりつけ医にすぐに持参できる紹介状の役割を　　する形式となっている。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6059580" y="6004365"/>
            <a:ext cx="6893948" cy="647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ja-JP" altLang="en-US" sz="1200" u="sng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充実した取り組み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未治療の糖尿病疑いに対する受診勧奨に加えて，受診確認を充実する。健診当日にリーフレット２を配布して，すべての受診者に対する情報提供を行う。治療中の場合には，主治医の指示に従って治療を継続できるように支援する。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6059430" y="5750197"/>
            <a:ext cx="6893948" cy="277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ja-JP" altLang="en-US" sz="1200" u="sng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標準的な取り組み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：未治療の糖尿病疑いに対する受診勧奨に加えて，受診確認およ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び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再勧奨に努める。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059580" y="6653378"/>
            <a:ext cx="6965956" cy="462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ja-JP" altLang="en-US" sz="12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保健指導判定値を超える</a:t>
            </a:r>
            <a:r>
              <a:rPr lang="en-US" altLang="ja-JP" sz="12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HbA1c 5.6</a:t>
            </a:r>
            <a:r>
              <a:rPr lang="ja-JP" altLang="en-US" sz="12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2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6.4</a:t>
            </a:r>
            <a:r>
              <a:rPr lang="ja-JP" altLang="en-US" sz="12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％かつ未治療者</a:t>
            </a:r>
            <a:r>
              <a:rPr lang="ja-JP" altLang="en-US" sz="12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に対する支援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：保健師，管理栄養士等により，生活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習慣改善のための指導を実施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する。</a:t>
            </a:r>
            <a:endParaRPr lang="ja-JP" altLang="en-US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0160" y="776351"/>
            <a:ext cx="115314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　血糖値が受診勧奨判定値</a:t>
            </a:r>
            <a:r>
              <a:rPr lang="ja-JP" altLang="en-US" sz="11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以上の未治療者</a:t>
            </a:r>
            <a:r>
              <a:rPr lang="ja-JP" altLang="en-US" sz="11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を受診につなぐ　　　　　　②　血糖値が保健指導判定値</a:t>
            </a:r>
            <a:r>
              <a:rPr lang="ja-JP" altLang="en-US" sz="11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以上の未治療者</a:t>
            </a:r>
            <a:r>
              <a:rPr lang="ja-JP" altLang="en-US" sz="1100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に生活習慣改善のための指導を行う（①の対象者を除く）</a:t>
            </a:r>
            <a:endParaRPr kumimoji="1" lang="ja-JP" altLang="en-US" sz="11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9272814" y="5400178"/>
            <a:ext cx="122518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cxnSp>
        <p:nvCxnSpPr>
          <p:cNvPr id="84" name="直線コネクタ 83"/>
          <p:cNvCxnSpPr/>
          <p:nvPr/>
        </p:nvCxnSpPr>
        <p:spPr>
          <a:xfrm flipH="1">
            <a:off x="2025981" y="5780826"/>
            <a:ext cx="486836" cy="382338"/>
          </a:xfrm>
          <a:prstGeom prst="line">
            <a:avLst/>
          </a:prstGeom>
          <a:ln w="22225"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H="1">
            <a:off x="1928837" y="5225603"/>
            <a:ext cx="737578" cy="414356"/>
          </a:xfrm>
          <a:prstGeom prst="line">
            <a:avLst/>
          </a:prstGeom>
          <a:ln w="22225"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endCxn id="55" idx="1"/>
          </p:cNvCxnSpPr>
          <p:nvPr/>
        </p:nvCxnSpPr>
        <p:spPr>
          <a:xfrm flipV="1">
            <a:off x="3088472" y="5411494"/>
            <a:ext cx="576280" cy="77161"/>
          </a:xfrm>
          <a:prstGeom prst="line">
            <a:avLst/>
          </a:prstGeom>
          <a:ln w="22225"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73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糖尿病対策プログラム概要</Template>
  <TotalTime>1387</TotalTime>
  <Words>471</Words>
  <Application>Microsoft Office PowerPoint</Application>
  <PresentationFormat>A3 297x420 mm</PresentationFormat>
  <Paragraphs>53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HOSTNAME</cp:lastModifiedBy>
  <cp:revision>91</cp:revision>
  <cp:lastPrinted>2015-03-11T10:09:04Z</cp:lastPrinted>
  <dcterms:created xsi:type="dcterms:W3CDTF">2015-01-07T05:25:11Z</dcterms:created>
  <dcterms:modified xsi:type="dcterms:W3CDTF">2015-03-11T10:09:36Z</dcterms:modified>
</cp:coreProperties>
</file>