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08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2767621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1834822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52585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48139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020315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5883205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8470533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1322121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3764568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4297615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5E0D8FAC-3399-4AB2-AC7B-C5D59D10E7CA}" type="datetimeFigureOut">
              <a:rPr kumimoji="1" lang="ja-JP" altLang="en-US" smtClean="0"/>
              <a:t>2019/6/25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27973060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0D8FAC-3399-4AB2-AC7B-C5D59D10E7CA}" type="datetimeFigureOut">
              <a:rPr kumimoji="1" lang="ja-JP" altLang="en-US" smtClean="0"/>
              <a:t>2019/6/25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152C2FA-B3A0-4617-8DA9-F6DBE800ABF5}" type="slidenum">
              <a:rPr kumimoji="1" lang="ja-JP" altLang="en-US" smtClean="0"/>
              <a:t>‹#›</a:t>
            </a:fld>
            <a:endParaRPr kumimoji="1" lang="ja-JP" altLang="en-US"/>
          </a:p>
        </p:txBody>
      </p:sp>
    </p:spTree>
    <p:extLst>
      <p:ext uri="{BB962C8B-B14F-4D97-AF65-F5344CB8AC3E}">
        <p14:creationId xmlns:p14="http://schemas.microsoft.com/office/powerpoint/2010/main" val="370592850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910286" y="255813"/>
            <a:ext cx="1059543" cy="307777"/>
          </a:xfrm>
          <a:prstGeom prst="rect">
            <a:avLst/>
          </a:prstGeom>
          <a:noFill/>
          <a:ln>
            <a:solidFill>
              <a:schemeClr val="tx1"/>
            </a:solidFill>
          </a:ln>
        </p:spPr>
        <p:txBody>
          <a:bodyPr wrap="square" rtlCol="0">
            <a:spAutoFit/>
          </a:bodyPr>
          <a:lstStyle/>
          <a:p>
            <a:pPr algn="ctr"/>
            <a:r>
              <a:rPr kumimoji="1" lang="ja-JP" altLang="en-US" sz="1400" dirty="0" smtClean="0"/>
              <a:t>資料２</a:t>
            </a:r>
            <a:endParaRPr kumimoji="1" lang="ja-JP" altLang="en-US" sz="1400" dirty="0"/>
          </a:p>
        </p:txBody>
      </p:sp>
      <p:sp>
        <p:nvSpPr>
          <p:cNvPr id="5" name="テキスト ボックス 4"/>
          <p:cNvSpPr txBox="1"/>
          <p:nvPr/>
        </p:nvSpPr>
        <p:spPr>
          <a:xfrm>
            <a:off x="2962220" y="569902"/>
            <a:ext cx="3667992" cy="307777"/>
          </a:xfrm>
          <a:prstGeom prst="rect">
            <a:avLst/>
          </a:prstGeom>
          <a:noFill/>
        </p:spPr>
        <p:txBody>
          <a:bodyPr wrap="none" rtlCol="0">
            <a:spAutoFit/>
          </a:bodyPr>
          <a:lstStyle/>
          <a:p>
            <a:r>
              <a:rPr kumimoji="1" lang="ja-JP" altLang="en-US" sz="1400" dirty="0" smtClean="0"/>
              <a:t>大阪市港湾局　令和元年度主要事業について</a:t>
            </a:r>
            <a:endParaRPr kumimoji="1" lang="ja-JP" altLang="en-US" sz="1400" dirty="0"/>
          </a:p>
        </p:txBody>
      </p:sp>
      <p:sp>
        <p:nvSpPr>
          <p:cNvPr id="6" name="Text Box 57"/>
          <p:cNvSpPr txBox="1">
            <a:spLocks noChangeArrowheads="1"/>
          </p:cNvSpPr>
          <p:nvPr/>
        </p:nvSpPr>
        <p:spPr bwMode="auto">
          <a:xfrm>
            <a:off x="0" y="903166"/>
            <a:ext cx="9144000" cy="270000"/>
          </a:xfrm>
          <a:prstGeom prst="rect">
            <a:avLst/>
          </a:prstGeom>
          <a:solidFill>
            <a:srgbClr val="000099"/>
          </a:solidFill>
          <a:ln w="9525" algn="ctr">
            <a:noFill/>
            <a:miter lim="800000"/>
            <a:headEnd/>
            <a:tailEnd/>
          </a:ln>
          <a:effectLst/>
        </p:spPr>
        <p:txBody>
          <a:bodyPr wrap="square">
            <a:spAutoFit/>
          </a:bodyPr>
          <a:lstStyle/>
          <a:p>
            <a:pPr>
              <a:spcBef>
                <a:spcPts val="600"/>
              </a:spcBef>
              <a:defRPr/>
            </a:pPr>
            <a:r>
              <a:rPr lang="ja-JP" altLang="en-US" sz="1200" dirty="0">
                <a:solidFill>
                  <a:schemeClr val="bg1"/>
                </a:solidFill>
                <a:latin typeface="+mj-ea"/>
                <a:ea typeface="+mj-ea"/>
              </a:rPr>
              <a:t>主航路浚渫等国直轄</a:t>
            </a:r>
            <a:r>
              <a:rPr lang="ja-JP" altLang="en-US" sz="1200" dirty="0" smtClean="0">
                <a:solidFill>
                  <a:schemeClr val="bg1"/>
                </a:solidFill>
                <a:latin typeface="+mj-ea"/>
                <a:ea typeface="+mj-ea"/>
              </a:rPr>
              <a:t>事業　（令和元年度</a:t>
            </a:r>
            <a:r>
              <a:rPr lang="ja-JP" altLang="en-US" sz="1200" dirty="0">
                <a:solidFill>
                  <a:schemeClr val="bg1"/>
                </a:solidFill>
                <a:latin typeface="+mj-ea"/>
                <a:ea typeface="+mj-ea"/>
              </a:rPr>
              <a:t>当初予算</a:t>
            </a:r>
            <a:r>
              <a:rPr lang="ja-JP" altLang="en-US" sz="1200" dirty="0" smtClean="0">
                <a:solidFill>
                  <a:schemeClr val="bg1"/>
                </a:solidFill>
                <a:latin typeface="+mj-ea"/>
                <a:ea typeface="+mj-ea"/>
              </a:rPr>
              <a:t>額 ： </a:t>
            </a:r>
            <a:r>
              <a:rPr lang="en-US" altLang="ja-JP" sz="1200" dirty="0" smtClean="0">
                <a:solidFill>
                  <a:schemeClr val="bg1"/>
                </a:solidFill>
                <a:latin typeface="+mj-ea"/>
                <a:ea typeface="+mj-ea"/>
              </a:rPr>
              <a:t>3,424,000</a:t>
            </a:r>
            <a:r>
              <a:rPr lang="ja-JP" altLang="en-US" sz="1200" dirty="0" smtClean="0">
                <a:solidFill>
                  <a:schemeClr val="bg1"/>
                </a:solidFill>
                <a:latin typeface="+mj-ea"/>
                <a:ea typeface="+mj-ea"/>
              </a:rPr>
              <a:t>千円）</a:t>
            </a:r>
            <a:endParaRPr lang="en-US" altLang="ja-JP" sz="1200" dirty="0" smtClean="0">
              <a:solidFill>
                <a:schemeClr val="bg1"/>
              </a:solidFill>
              <a:latin typeface="+mj-ea"/>
              <a:ea typeface="+mj-ea"/>
            </a:endParaRPr>
          </a:p>
        </p:txBody>
      </p:sp>
      <p:sp>
        <p:nvSpPr>
          <p:cNvPr id="7" name="Text Box 40"/>
          <p:cNvSpPr txBox="1">
            <a:spLocks noChangeArrowheads="1"/>
          </p:cNvSpPr>
          <p:nvPr/>
        </p:nvSpPr>
        <p:spPr bwMode="auto">
          <a:xfrm>
            <a:off x="142875" y="1168983"/>
            <a:ext cx="8932860" cy="406128"/>
          </a:xfrm>
          <a:prstGeom prst="rect">
            <a:avLst/>
          </a:prstGeom>
          <a:noFill/>
          <a:ln w="9525">
            <a:solidFill>
              <a:schemeClr val="tx1"/>
            </a:solidFill>
            <a:miter lim="800000"/>
            <a:headEnd/>
            <a:tailEnd/>
          </a:ln>
        </p:spPr>
        <p:txBody>
          <a:bodyPr wrap="square" lIns="72000" tIns="36000" rIns="72000" bIns="36000">
            <a:spAutoFit/>
          </a:bodyPr>
          <a:lstStyle/>
          <a:p>
            <a:pPr>
              <a:lnSpc>
                <a:spcPts val="1300"/>
              </a:lnSpc>
            </a:pPr>
            <a:r>
              <a:rPr lang="ja-JP" altLang="en-US" sz="1100" dirty="0" smtClean="0">
                <a:latin typeface="+mn-ea"/>
              </a:rPr>
              <a:t>・主</a:t>
            </a:r>
            <a:r>
              <a:rPr lang="ja-JP" altLang="en-US" sz="1100" dirty="0">
                <a:latin typeface="+mn-ea"/>
              </a:rPr>
              <a:t>航路</a:t>
            </a:r>
            <a:r>
              <a:rPr lang="ja-JP" altLang="en-US" sz="1100" dirty="0" smtClean="0">
                <a:latin typeface="+mn-ea"/>
              </a:rPr>
              <a:t>浚渫：コンテナ</a:t>
            </a:r>
            <a:r>
              <a:rPr lang="ja-JP" altLang="en-US" sz="1100" dirty="0">
                <a:latin typeface="+mn-ea"/>
                <a:cs typeface="Meiryo UI" pitchFamily="50" charset="-128"/>
              </a:rPr>
              <a:t>船の大型化に対応した主航路の増</a:t>
            </a:r>
            <a:r>
              <a:rPr lang="ja-JP" altLang="en-US" sz="1100" dirty="0" smtClean="0">
                <a:latin typeface="+mn-ea"/>
                <a:cs typeface="Meiryo UI" pitchFamily="50" charset="-128"/>
              </a:rPr>
              <a:t>深・拡幅を行う。</a:t>
            </a:r>
            <a:r>
              <a:rPr lang="ja-JP" altLang="en-US" sz="1100" dirty="0">
                <a:latin typeface="+mn-ea"/>
              </a:rPr>
              <a:t>（</a:t>
            </a:r>
            <a:r>
              <a:rPr lang="ja-JP" altLang="en-US" sz="1100" dirty="0" smtClean="0">
                <a:latin typeface="+mn-ea"/>
              </a:rPr>
              <a:t>令和元年度は土砂</a:t>
            </a:r>
            <a:r>
              <a:rPr lang="ja-JP" altLang="en-US" sz="1100" dirty="0">
                <a:latin typeface="+mn-ea"/>
              </a:rPr>
              <a:t>処分場</a:t>
            </a:r>
            <a:r>
              <a:rPr lang="ja-JP" altLang="en-US" sz="1100" dirty="0" smtClean="0">
                <a:latin typeface="+mn-ea"/>
              </a:rPr>
              <a:t>整備を実施）</a:t>
            </a:r>
            <a:endParaRPr lang="en-US" altLang="ja-JP" sz="1100" dirty="0">
              <a:latin typeface="+mn-ea"/>
            </a:endParaRPr>
          </a:p>
          <a:p>
            <a:pPr>
              <a:lnSpc>
                <a:spcPts val="1300"/>
              </a:lnSpc>
            </a:pPr>
            <a:r>
              <a:rPr lang="ja-JP" altLang="en-US" sz="1100" dirty="0">
                <a:latin typeface="+mn-ea"/>
              </a:rPr>
              <a:t>・</a:t>
            </a:r>
            <a:r>
              <a:rPr lang="ja-JP" altLang="en-US" sz="1100" dirty="0" smtClean="0">
                <a:latin typeface="+mn-ea"/>
              </a:rPr>
              <a:t>Ｃ１２</a:t>
            </a:r>
            <a:r>
              <a:rPr lang="ja-JP" altLang="en-US" sz="1100" dirty="0">
                <a:latin typeface="+mn-ea"/>
              </a:rPr>
              <a:t>岸壁</a:t>
            </a:r>
            <a:r>
              <a:rPr lang="ja-JP" altLang="en-US" sz="1100" dirty="0" smtClean="0">
                <a:latin typeface="+mn-ea"/>
              </a:rPr>
              <a:t>延伸：夢</a:t>
            </a:r>
            <a:r>
              <a:rPr lang="ja-JP" altLang="en-US" sz="1100" dirty="0">
                <a:latin typeface="+mn-ea"/>
              </a:rPr>
              <a:t>洲コンテナ埠頭での取扱貨物量の増加に対応した施設の</a:t>
            </a:r>
            <a:r>
              <a:rPr lang="ja-JP" altLang="en-US" sz="1100" dirty="0" smtClean="0">
                <a:latin typeface="+mn-ea"/>
              </a:rPr>
              <a:t>拡充を行う。（令和元年度は桟橋背後の舗装を実施）　等</a:t>
            </a:r>
            <a:endParaRPr lang="en-US" altLang="ja-JP" sz="1100" dirty="0">
              <a:latin typeface="+mn-ea"/>
            </a:endParaRPr>
          </a:p>
        </p:txBody>
      </p:sp>
      <p:sp>
        <p:nvSpPr>
          <p:cNvPr id="11" name="テキスト ボックス 10"/>
          <p:cNvSpPr txBox="1"/>
          <p:nvPr/>
        </p:nvSpPr>
        <p:spPr>
          <a:xfrm>
            <a:off x="0" y="1709299"/>
            <a:ext cx="9144000" cy="270000"/>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j-ea"/>
                <a:ea typeface="+mj-ea"/>
              </a:rPr>
              <a:t>国際コンテナ戦略港湾の実現に向けた集貨等の取組み　（</a:t>
            </a:r>
            <a:r>
              <a:rPr lang="ja-JP" altLang="en-US" sz="1200" dirty="0">
                <a:solidFill>
                  <a:schemeClr val="bg1"/>
                </a:solidFill>
                <a:latin typeface="+mj-ea"/>
              </a:rPr>
              <a:t>令和元年度</a:t>
            </a:r>
            <a:r>
              <a:rPr lang="ja-JP" altLang="en-US" sz="1200" dirty="0" smtClean="0">
                <a:solidFill>
                  <a:schemeClr val="bg1"/>
                </a:solidFill>
                <a:latin typeface="+mj-ea"/>
                <a:ea typeface="+mj-ea"/>
              </a:rPr>
              <a:t>当初</a:t>
            </a:r>
            <a:r>
              <a:rPr lang="ja-JP" altLang="en-US" sz="1200" dirty="0">
                <a:solidFill>
                  <a:schemeClr val="bg1"/>
                </a:solidFill>
                <a:latin typeface="+mj-ea"/>
                <a:ea typeface="+mj-ea"/>
              </a:rPr>
              <a:t>予算額 ： </a:t>
            </a:r>
            <a:r>
              <a:rPr lang="en-US" altLang="ja-JP" sz="1200" dirty="0" smtClean="0">
                <a:solidFill>
                  <a:schemeClr val="bg1"/>
                </a:solidFill>
                <a:latin typeface="+mj-ea"/>
                <a:ea typeface="+mj-ea"/>
              </a:rPr>
              <a:t>77,327</a:t>
            </a:r>
            <a:r>
              <a:rPr lang="ja-JP" altLang="en-US" sz="1200" dirty="0" smtClean="0">
                <a:solidFill>
                  <a:schemeClr val="bg1"/>
                </a:solidFill>
                <a:latin typeface="+mj-ea"/>
                <a:ea typeface="+mj-ea"/>
              </a:rPr>
              <a:t>千円） </a:t>
            </a:r>
            <a:endParaRPr lang="en-US" altLang="ja-JP" sz="1200" dirty="0">
              <a:solidFill>
                <a:schemeClr val="bg1"/>
              </a:solidFill>
              <a:latin typeface="+mj-ea"/>
              <a:ea typeface="+mj-ea"/>
            </a:endParaRPr>
          </a:p>
        </p:txBody>
      </p:sp>
      <p:sp>
        <p:nvSpPr>
          <p:cNvPr id="12" name="正方形/長方形 11"/>
          <p:cNvSpPr/>
          <p:nvPr/>
        </p:nvSpPr>
        <p:spPr>
          <a:xfrm>
            <a:off x="139001" y="1975311"/>
            <a:ext cx="8936736" cy="406128"/>
          </a:xfrm>
          <a:prstGeom prst="rect">
            <a:avLst/>
          </a:prstGeom>
          <a:ln>
            <a:solidFill>
              <a:schemeClr val="tx1"/>
            </a:solidFill>
          </a:ln>
        </p:spPr>
        <p:txBody>
          <a:bodyPr wrap="square" lIns="72000" tIns="36000" rIns="72000" bIns="36000">
            <a:spAutoFit/>
          </a:bodyPr>
          <a:lstStyle/>
          <a:p>
            <a:pPr lvl="0">
              <a:lnSpc>
                <a:spcPts val="1300"/>
              </a:lnSpc>
            </a:pPr>
            <a:r>
              <a:rPr lang="ja-JP" altLang="en-US" sz="1100" dirty="0" smtClean="0">
                <a:latin typeface="+mj-ea"/>
                <a:ea typeface="+mj-ea"/>
              </a:rPr>
              <a:t>阪神</a:t>
            </a:r>
            <a:r>
              <a:rPr lang="ja-JP" altLang="en-US" sz="1100" dirty="0">
                <a:latin typeface="+mj-ea"/>
                <a:ea typeface="+mj-ea"/>
              </a:rPr>
              <a:t>国際港湾株式会社が実施する集貨事業への支援や</a:t>
            </a:r>
            <a:r>
              <a:rPr lang="ja-JP" altLang="en-US" sz="1100" dirty="0" smtClean="0">
                <a:latin typeface="+mj-ea"/>
                <a:ea typeface="+mj-ea"/>
              </a:rPr>
              <a:t>、国内外のポートセールス活動等に</a:t>
            </a:r>
            <a:r>
              <a:rPr lang="ja-JP" altLang="en-US" sz="1100" dirty="0">
                <a:latin typeface="+mj-ea"/>
                <a:ea typeface="+mj-ea"/>
              </a:rPr>
              <a:t>より、大阪港の強みを活かした集貨に取り組むとともに、コンテナターミナル周辺に発生しているコンテナ車両による滞留を低減し大阪港の機能強化を図るため、滞留対策の検討を行う</a:t>
            </a:r>
            <a:r>
              <a:rPr lang="ja-JP" altLang="en-US" sz="1100" dirty="0" smtClean="0">
                <a:latin typeface="+mj-ea"/>
                <a:ea typeface="+mj-ea"/>
              </a:rPr>
              <a:t>。</a:t>
            </a:r>
            <a:r>
              <a:rPr lang="ja-JP" altLang="en-US" sz="1100" dirty="0" smtClean="0">
                <a:latin typeface="+mn-ea"/>
              </a:rPr>
              <a:t>　</a:t>
            </a:r>
            <a:endParaRPr lang="en-US" altLang="ja-JP" sz="1100" dirty="0" smtClean="0">
              <a:latin typeface="+mj-ea"/>
              <a:ea typeface="+mj-ea"/>
            </a:endParaRPr>
          </a:p>
        </p:txBody>
      </p:sp>
      <p:sp>
        <p:nvSpPr>
          <p:cNvPr id="13" name="テキスト ボックス 12"/>
          <p:cNvSpPr txBox="1"/>
          <p:nvPr/>
        </p:nvSpPr>
        <p:spPr>
          <a:xfrm>
            <a:off x="155535" y="2778502"/>
            <a:ext cx="8920201" cy="406128"/>
          </a:xfrm>
          <a:prstGeom prst="rect">
            <a:avLst/>
          </a:prstGeom>
          <a:noFill/>
          <a:ln>
            <a:solidFill>
              <a:schemeClr val="tx1"/>
            </a:solidFill>
          </a:ln>
        </p:spPr>
        <p:txBody>
          <a:bodyPr wrap="square" lIns="72000" tIns="36000" rIns="72000" bIns="36000">
            <a:spAutoFit/>
          </a:bodyPr>
          <a:lstStyle/>
          <a:p>
            <a:pPr>
              <a:lnSpc>
                <a:spcPts val="1300"/>
              </a:lnSpc>
              <a:defRPr/>
            </a:pPr>
            <a:r>
              <a:rPr lang="ja-JP" altLang="en-US" sz="1100" dirty="0" smtClean="0">
                <a:latin typeface="+mn-ea"/>
              </a:rPr>
              <a:t>南海</a:t>
            </a:r>
            <a:r>
              <a:rPr lang="ja-JP" altLang="en-US" sz="1100" dirty="0">
                <a:latin typeface="+mn-ea"/>
              </a:rPr>
              <a:t>トラフ巨大地震による津波浸水</a:t>
            </a:r>
            <a:r>
              <a:rPr lang="ja-JP" altLang="en-US" sz="1100" dirty="0" smtClean="0">
                <a:latin typeface="+mn-ea"/>
              </a:rPr>
              <a:t>想定を踏まえ、平成</a:t>
            </a:r>
            <a:r>
              <a:rPr lang="en-US" altLang="ja-JP" sz="1100" dirty="0" smtClean="0">
                <a:latin typeface="+mn-ea"/>
              </a:rPr>
              <a:t>26</a:t>
            </a:r>
            <a:r>
              <a:rPr lang="ja-JP" altLang="ja-JP" sz="1100" dirty="0" smtClean="0">
                <a:latin typeface="+mn-ea"/>
              </a:rPr>
              <a:t>年度</a:t>
            </a:r>
            <a:r>
              <a:rPr lang="ja-JP" altLang="ja-JP" sz="1100" dirty="0">
                <a:latin typeface="+mn-ea"/>
              </a:rPr>
              <a:t>から府市の港湾・河川部局が連携して地盤改良に</a:t>
            </a:r>
            <a:r>
              <a:rPr lang="ja-JP" altLang="ja-JP" sz="1100" dirty="0" smtClean="0">
                <a:latin typeface="+mn-ea"/>
              </a:rPr>
              <a:t>よる</a:t>
            </a:r>
            <a:r>
              <a:rPr lang="ja-JP" altLang="en-US" sz="1100" dirty="0" smtClean="0">
                <a:latin typeface="+mn-ea"/>
              </a:rPr>
              <a:t>堤防の</a:t>
            </a:r>
            <a:r>
              <a:rPr lang="ja-JP" altLang="ja-JP" sz="1100" dirty="0" smtClean="0">
                <a:latin typeface="+mn-ea"/>
              </a:rPr>
              <a:t>液状化</a:t>
            </a:r>
            <a:r>
              <a:rPr lang="ja-JP" altLang="ja-JP" sz="1100" dirty="0">
                <a:latin typeface="+mn-ea"/>
              </a:rPr>
              <a:t>対策等に取組んでおり、</a:t>
            </a:r>
            <a:r>
              <a:rPr lang="ja-JP" altLang="ja-JP" sz="1100" dirty="0" smtClean="0">
                <a:latin typeface="+mn-ea"/>
              </a:rPr>
              <a:t>概ね</a:t>
            </a:r>
            <a:r>
              <a:rPr lang="en-US" altLang="ja-JP" sz="1100" dirty="0">
                <a:latin typeface="+mn-ea"/>
              </a:rPr>
              <a:t>10</a:t>
            </a:r>
            <a:r>
              <a:rPr lang="ja-JP" altLang="ja-JP" sz="1100" dirty="0" smtClean="0">
                <a:latin typeface="+mn-ea"/>
              </a:rPr>
              <a:t>年</a:t>
            </a:r>
            <a:r>
              <a:rPr lang="ja-JP" altLang="ja-JP" sz="1100" dirty="0">
                <a:latin typeface="+mn-ea"/>
              </a:rPr>
              <a:t>程度での整備完了をめざす。</a:t>
            </a:r>
            <a:endParaRPr lang="ja-JP" altLang="en-US" sz="1100" dirty="0">
              <a:latin typeface="+mn-ea"/>
            </a:endParaRPr>
          </a:p>
        </p:txBody>
      </p:sp>
      <p:sp>
        <p:nvSpPr>
          <p:cNvPr id="15" name="テキスト ボックス 14"/>
          <p:cNvSpPr txBox="1"/>
          <p:nvPr/>
        </p:nvSpPr>
        <p:spPr>
          <a:xfrm>
            <a:off x="0" y="2514998"/>
            <a:ext cx="9144000" cy="270000"/>
          </a:xfrm>
          <a:prstGeom prst="rect">
            <a:avLst/>
          </a:prstGeom>
          <a:solidFill>
            <a:srgbClr val="000099"/>
          </a:solidFill>
          <a:ln>
            <a:solidFill>
              <a:schemeClr val="tx1"/>
            </a:solidFill>
          </a:ln>
        </p:spPr>
        <p:txBody>
          <a:bodyPr wrap="square">
            <a:spAutoFit/>
          </a:bodyPr>
          <a:lstStyle/>
          <a:p>
            <a:pPr>
              <a:defRPr/>
            </a:pPr>
            <a:r>
              <a:rPr lang="ja-JP" altLang="en-US" sz="1200" dirty="0" smtClean="0">
                <a:solidFill>
                  <a:schemeClr val="bg1"/>
                </a:solidFill>
                <a:latin typeface="+mj-ea"/>
                <a:ea typeface="+mj-ea"/>
              </a:rPr>
              <a:t>南海</a:t>
            </a:r>
            <a:r>
              <a:rPr lang="ja-JP" altLang="en-US" sz="1200" dirty="0">
                <a:solidFill>
                  <a:schemeClr val="bg1"/>
                </a:solidFill>
                <a:latin typeface="+mj-ea"/>
                <a:ea typeface="+mj-ea"/>
              </a:rPr>
              <a:t>トラフ巨大地震に対する堤防等の耐震</a:t>
            </a:r>
            <a:r>
              <a:rPr lang="ja-JP" altLang="en-US" sz="1200" dirty="0" smtClean="0">
                <a:solidFill>
                  <a:schemeClr val="bg1"/>
                </a:solidFill>
                <a:latin typeface="+mj-ea"/>
                <a:ea typeface="+mj-ea"/>
              </a:rPr>
              <a:t>対策　（</a:t>
            </a:r>
            <a:r>
              <a:rPr lang="ja-JP" altLang="en-US" sz="1200" dirty="0">
                <a:solidFill>
                  <a:schemeClr val="bg1"/>
                </a:solidFill>
                <a:latin typeface="+mj-ea"/>
              </a:rPr>
              <a:t>令和元年度</a:t>
            </a:r>
            <a:r>
              <a:rPr lang="ja-JP" altLang="en-US" sz="1200" dirty="0" smtClean="0">
                <a:solidFill>
                  <a:schemeClr val="bg1"/>
                </a:solidFill>
                <a:latin typeface="+mj-ea"/>
                <a:ea typeface="+mj-ea"/>
              </a:rPr>
              <a:t>当初</a:t>
            </a:r>
            <a:r>
              <a:rPr lang="ja-JP" altLang="en-US" sz="1200" dirty="0">
                <a:solidFill>
                  <a:schemeClr val="bg1"/>
                </a:solidFill>
                <a:latin typeface="+mj-ea"/>
                <a:ea typeface="+mj-ea"/>
              </a:rPr>
              <a:t>予算</a:t>
            </a:r>
            <a:r>
              <a:rPr lang="ja-JP" altLang="en-US" sz="1200" dirty="0" smtClean="0">
                <a:solidFill>
                  <a:schemeClr val="bg1"/>
                </a:solidFill>
                <a:latin typeface="+mj-ea"/>
                <a:ea typeface="+mj-ea"/>
              </a:rPr>
              <a:t>額 ： </a:t>
            </a:r>
            <a:r>
              <a:rPr lang="en-US" altLang="ja-JP" sz="1200" dirty="0" smtClean="0">
                <a:solidFill>
                  <a:schemeClr val="bg1"/>
                </a:solidFill>
                <a:latin typeface="+mj-ea"/>
                <a:ea typeface="+mj-ea"/>
              </a:rPr>
              <a:t>5,222,090</a:t>
            </a:r>
            <a:r>
              <a:rPr lang="ja-JP" altLang="en-US" sz="1200" dirty="0" smtClean="0">
                <a:solidFill>
                  <a:schemeClr val="bg1"/>
                </a:solidFill>
                <a:latin typeface="ＭＳ Ｐゴシック" pitchFamily="50" charset="-128"/>
              </a:rPr>
              <a:t>千</a:t>
            </a:r>
            <a:r>
              <a:rPr lang="ja-JP" altLang="en-US" sz="1200" dirty="0" smtClean="0">
                <a:solidFill>
                  <a:schemeClr val="bg1"/>
                </a:solidFill>
                <a:latin typeface="+mj-ea"/>
              </a:rPr>
              <a:t>円　</a:t>
            </a:r>
            <a:r>
              <a:rPr lang="ja-JP" altLang="en-US" sz="1200" dirty="0" smtClean="0">
                <a:solidFill>
                  <a:schemeClr val="bg1"/>
                </a:solidFill>
                <a:latin typeface="+mj-ea"/>
                <a:ea typeface="+mj-ea"/>
              </a:rPr>
              <a:t>（別途</a:t>
            </a:r>
            <a:r>
              <a:rPr lang="ja-JP" altLang="en-US" sz="1200" dirty="0">
                <a:solidFill>
                  <a:schemeClr val="bg1"/>
                </a:solidFill>
                <a:latin typeface="+mj-ea"/>
                <a:ea typeface="+mj-ea"/>
              </a:rPr>
              <a:t>、債務負担行為　</a:t>
            </a:r>
            <a:r>
              <a:rPr lang="en-US" altLang="ja-JP" sz="1200" dirty="0" smtClean="0">
                <a:solidFill>
                  <a:schemeClr val="bg1"/>
                </a:solidFill>
                <a:latin typeface="+mj-ea"/>
                <a:ea typeface="+mj-ea"/>
              </a:rPr>
              <a:t>3,531,000</a:t>
            </a:r>
            <a:r>
              <a:rPr lang="ja-JP" altLang="en-US" sz="1200" dirty="0" smtClean="0">
                <a:solidFill>
                  <a:schemeClr val="bg1"/>
                </a:solidFill>
                <a:latin typeface="+mj-ea"/>
                <a:ea typeface="+mj-ea"/>
              </a:rPr>
              <a:t>千円））</a:t>
            </a:r>
            <a:endParaRPr lang="en-US" altLang="ja-JP" sz="1200" dirty="0">
              <a:solidFill>
                <a:schemeClr val="bg1"/>
              </a:solidFill>
              <a:latin typeface="+mj-ea"/>
              <a:ea typeface="+mj-ea"/>
            </a:endParaRPr>
          </a:p>
        </p:txBody>
      </p:sp>
      <p:sp>
        <p:nvSpPr>
          <p:cNvPr id="16" name="テキスト ボックス 15"/>
          <p:cNvSpPr txBox="1"/>
          <p:nvPr/>
        </p:nvSpPr>
        <p:spPr>
          <a:xfrm>
            <a:off x="146011" y="3590504"/>
            <a:ext cx="8929725" cy="239415"/>
          </a:xfrm>
          <a:prstGeom prst="rect">
            <a:avLst/>
          </a:prstGeom>
          <a:noFill/>
          <a:ln>
            <a:solidFill>
              <a:schemeClr val="tx1"/>
            </a:solidFill>
          </a:ln>
        </p:spPr>
        <p:txBody>
          <a:bodyPr wrap="square" lIns="72000" tIns="36000" rIns="72000" bIns="36000">
            <a:spAutoFit/>
          </a:bodyPr>
          <a:lstStyle/>
          <a:p>
            <a:pPr>
              <a:lnSpc>
                <a:spcPts val="1300"/>
              </a:lnSpc>
              <a:defRPr/>
            </a:pPr>
            <a:r>
              <a:rPr lang="ja-JP" altLang="en-US" sz="1100" dirty="0" smtClean="0"/>
              <a:t>災害</a:t>
            </a:r>
            <a:r>
              <a:rPr lang="ja-JP" altLang="en-US" sz="1100" dirty="0"/>
              <a:t>時の緊急交通路等にかかる橋梁・トンネルについて、南海トラフ巨大</a:t>
            </a:r>
            <a:r>
              <a:rPr lang="ja-JP" altLang="en-US" sz="1100" dirty="0" smtClean="0"/>
              <a:t>地震に対する安全性</a:t>
            </a:r>
            <a:r>
              <a:rPr lang="ja-JP" altLang="en-US" sz="1100" dirty="0"/>
              <a:t>の検討結果に基づき、対策に</a:t>
            </a:r>
            <a:r>
              <a:rPr lang="ja-JP" altLang="en-US" sz="1100" dirty="0" smtClean="0"/>
              <a:t>取り組む。</a:t>
            </a:r>
            <a:endParaRPr lang="ja-JP" altLang="en-US" sz="1100" dirty="0">
              <a:latin typeface="+mn-ea"/>
            </a:endParaRPr>
          </a:p>
        </p:txBody>
      </p:sp>
      <p:sp>
        <p:nvSpPr>
          <p:cNvPr id="18" name="テキスト ボックス 17"/>
          <p:cNvSpPr txBox="1"/>
          <p:nvPr/>
        </p:nvSpPr>
        <p:spPr>
          <a:xfrm>
            <a:off x="0" y="3328785"/>
            <a:ext cx="9144000" cy="270000"/>
          </a:xfrm>
          <a:prstGeom prst="rect">
            <a:avLst/>
          </a:prstGeom>
          <a:solidFill>
            <a:srgbClr val="000099"/>
          </a:solidFill>
          <a:ln>
            <a:noFill/>
          </a:ln>
        </p:spPr>
        <p:txBody>
          <a:bodyPr wrap="square">
            <a:spAutoFit/>
          </a:bodyPr>
          <a:lstStyle/>
          <a:p>
            <a:pPr>
              <a:spcBef>
                <a:spcPts val="600"/>
              </a:spcBef>
              <a:defRPr/>
            </a:pPr>
            <a:r>
              <a:rPr lang="ja-JP" altLang="en-US" sz="1200" dirty="0">
                <a:solidFill>
                  <a:schemeClr val="bg1"/>
                </a:solidFill>
                <a:latin typeface="+mj-ea"/>
                <a:ea typeface="+mj-ea"/>
              </a:rPr>
              <a:t>南海トラフ巨大地震に対する橋梁等の耐震</a:t>
            </a:r>
            <a:r>
              <a:rPr lang="ja-JP" altLang="en-US" sz="1200" dirty="0" smtClean="0">
                <a:solidFill>
                  <a:schemeClr val="bg1"/>
                </a:solidFill>
                <a:latin typeface="+mj-ea"/>
                <a:ea typeface="+mj-ea"/>
              </a:rPr>
              <a:t>対策　（</a:t>
            </a:r>
            <a:r>
              <a:rPr lang="ja-JP" altLang="en-US" sz="1200" dirty="0">
                <a:solidFill>
                  <a:schemeClr val="bg1"/>
                </a:solidFill>
                <a:latin typeface="+mj-ea"/>
              </a:rPr>
              <a:t>令和元年度</a:t>
            </a:r>
            <a:r>
              <a:rPr lang="ja-JP" altLang="en-US" sz="1200" dirty="0" smtClean="0">
                <a:solidFill>
                  <a:schemeClr val="bg1"/>
                </a:solidFill>
                <a:latin typeface="+mj-ea"/>
                <a:ea typeface="+mj-ea"/>
              </a:rPr>
              <a:t>当初</a:t>
            </a:r>
            <a:r>
              <a:rPr lang="ja-JP" altLang="en-US" sz="1200" dirty="0">
                <a:solidFill>
                  <a:schemeClr val="bg1"/>
                </a:solidFill>
                <a:latin typeface="+mj-ea"/>
                <a:ea typeface="+mj-ea"/>
              </a:rPr>
              <a:t>予算</a:t>
            </a:r>
            <a:r>
              <a:rPr lang="ja-JP" altLang="en-US" sz="1200" dirty="0" smtClean="0">
                <a:solidFill>
                  <a:schemeClr val="bg1"/>
                </a:solidFill>
                <a:latin typeface="+mj-ea"/>
                <a:ea typeface="+mj-ea"/>
              </a:rPr>
              <a:t>額 ： </a:t>
            </a:r>
            <a:r>
              <a:rPr lang="en-US" altLang="ja-JP" sz="1200" dirty="0" smtClean="0">
                <a:solidFill>
                  <a:schemeClr val="bg1"/>
                </a:solidFill>
                <a:latin typeface="+mj-ea"/>
                <a:ea typeface="+mj-ea"/>
              </a:rPr>
              <a:t>210,000</a:t>
            </a:r>
            <a:r>
              <a:rPr lang="ja-JP" altLang="en-US" sz="1200" dirty="0" smtClean="0">
                <a:solidFill>
                  <a:schemeClr val="bg1"/>
                </a:solidFill>
                <a:latin typeface="+mj-ea"/>
                <a:ea typeface="+mj-ea"/>
              </a:rPr>
              <a:t>千円）</a:t>
            </a:r>
            <a:endParaRPr lang="ja-JP" altLang="en-US" sz="1200" dirty="0">
              <a:solidFill>
                <a:schemeClr val="bg1"/>
              </a:solidFill>
              <a:latin typeface="+mj-ea"/>
              <a:ea typeface="+mj-ea"/>
            </a:endParaRPr>
          </a:p>
        </p:txBody>
      </p:sp>
      <p:sp>
        <p:nvSpPr>
          <p:cNvPr id="19" name="テキスト ボックス 18"/>
          <p:cNvSpPr txBox="1"/>
          <p:nvPr/>
        </p:nvSpPr>
        <p:spPr>
          <a:xfrm>
            <a:off x="167294" y="4239881"/>
            <a:ext cx="8908441" cy="239415"/>
          </a:xfrm>
          <a:prstGeom prst="rect">
            <a:avLst/>
          </a:prstGeom>
          <a:noFill/>
          <a:ln>
            <a:solidFill>
              <a:schemeClr val="tx1"/>
            </a:solidFill>
          </a:ln>
        </p:spPr>
        <p:txBody>
          <a:bodyPr wrap="square" lIns="72000" tIns="36000" rIns="72000" bIns="36000" rtlCol="0">
            <a:spAutoFit/>
          </a:bodyPr>
          <a:lstStyle/>
          <a:p>
            <a:pPr>
              <a:lnSpc>
                <a:spcPts val="1300"/>
              </a:lnSpc>
            </a:pPr>
            <a:r>
              <a:rPr lang="ja-JP" altLang="en-US" sz="1100" dirty="0" smtClean="0">
                <a:latin typeface="+mn-ea"/>
              </a:rPr>
              <a:t>大阪市公共施設マネジメント基本方針及び予防保全計画に基づき、</a:t>
            </a:r>
            <a:r>
              <a:rPr kumimoji="1" lang="ja-JP" altLang="en-US" sz="1100" dirty="0" smtClean="0">
                <a:latin typeface="+mn-ea"/>
              </a:rPr>
              <a:t>老朽化が進む岸壁・橋梁等について、計画的・効率的な維持補修を行う。</a:t>
            </a:r>
            <a:endParaRPr lang="ja-JP" altLang="en-US" sz="1100" dirty="0" smtClean="0">
              <a:latin typeface="+mn-ea"/>
            </a:endParaRPr>
          </a:p>
        </p:txBody>
      </p:sp>
      <p:sp>
        <p:nvSpPr>
          <p:cNvPr id="20" name="テキスト ボックス 19"/>
          <p:cNvSpPr txBox="1"/>
          <p:nvPr/>
        </p:nvSpPr>
        <p:spPr>
          <a:xfrm>
            <a:off x="0" y="3979895"/>
            <a:ext cx="9144000" cy="270000"/>
          </a:xfrm>
          <a:prstGeom prst="rect">
            <a:avLst/>
          </a:prstGeom>
          <a:solidFill>
            <a:srgbClr val="000099"/>
          </a:solidFill>
          <a:ln>
            <a:noFill/>
          </a:ln>
        </p:spPr>
        <p:txBody>
          <a:bodyPr wrap="square">
            <a:spAutoFit/>
          </a:bodyPr>
          <a:lstStyle/>
          <a:p>
            <a:pPr>
              <a:defRPr/>
            </a:pPr>
            <a:r>
              <a:rPr lang="ja-JP" altLang="en-US" sz="1200" dirty="0" smtClean="0">
                <a:solidFill>
                  <a:schemeClr val="bg1"/>
                </a:solidFill>
                <a:latin typeface="+mj-ea"/>
                <a:ea typeface="+mj-ea"/>
              </a:rPr>
              <a:t>港湾施設の維持補修</a:t>
            </a:r>
            <a:r>
              <a:rPr lang="ja-JP" altLang="en-US" sz="1200" dirty="0">
                <a:solidFill>
                  <a:schemeClr val="bg1"/>
                </a:solidFill>
                <a:latin typeface="+mj-ea"/>
                <a:ea typeface="+mj-ea"/>
              </a:rPr>
              <a:t>　</a:t>
            </a:r>
            <a:r>
              <a:rPr lang="ja-JP" altLang="en-US" sz="1200" dirty="0" smtClean="0">
                <a:solidFill>
                  <a:schemeClr val="bg1"/>
                </a:solidFill>
                <a:latin typeface="+mj-ea"/>
                <a:ea typeface="+mj-ea"/>
              </a:rPr>
              <a:t>（</a:t>
            </a:r>
            <a:r>
              <a:rPr lang="ja-JP" altLang="en-US" sz="1200" dirty="0">
                <a:solidFill>
                  <a:schemeClr val="bg1"/>
                </a:solidFill>
                <a:latin typeface="+mj-ea"/>
              </a:rPr>
              <a:t>令和元年度</a:t>
            </a:r>
            <a:r>
              <a:rPr lang="ja-JP" altLang="en-US" sz="1200" dirty="0" smtClean="0">
                <a:solidFill>
                  <a:schemeClr val="bg1"/>
                </a:solidFill>
                <a:latin typeface="+mj-ea"/>
              </a:rPr>
              <a:t>当初</a:t>
            </a:r>
            <a:r>
              <a:rPr lang="ja-JP" altLang="en-US" sz="1200" dirty="0">
                <a:solidFill>
                  <a:schemeClr val="bg1"/>
                </a:solidFill>
                <a:latin typeface="+mj-ea"/>
              </a:rPr>
              <a:t>予算額 ： </a:t>
            </a:r>
            <a:r>
              <a:rPr lang="en-US" altLang="ja-JP" sz="1200" dirty="0" smtClean="0">
                <a:solidFill>
                  <a:schemeClr val="bg1"/>
                </a:solidFill>
                <a:latin typeface="+mj-ea"/>
              </a:rPr>
              <a:t>4,290,000</a:t>
            </a:r>
            <a:r>
              <a:rPr lang="ja-JP" altLang="en-US" sz="1200" dirty="0" smtClean="0">
                <a:solidFill>
                  <a:schemeClr val="bg1"/>
                </a:solidFill>
                <a:latin typeface="+mj-ea"/>
              </a:rPr>
              <a:t>千円）</a:t>
            </a:r>
            <a:r>
              <a:rPr lang="ja-JP" altLang="en-US" sz="1200" dirty="0">
                <a:solidFill>
                  <a:schemeClr val="bg1"/>
                </a:solidFill>
                <a:latin typeface="+mj-ea"/>
                <a:ea typeface="+mj-ea"/>
              </a:rPr>
              <a:t>　</a:t>
            </a:r>
            <a:r>
              <a:rPr lang="ja-JP" altLang="en-US" sz="1200" dirty="0" smtClean="0">
                <a:solidFill>
                  <a:schemeClr val="bg1"/>
                </a:solidFill>
                <a:latin typeface="+mj-ea"/>
                <a:ea typeface="+mj-ea"/>
              </a:rPr>
              <a:t>　  </a:t>
            </a:r>
            <a:endParaRPr lang="en-US" altLang="ja-JP" sz="1200" dirty="0" smtClean="0">
              <a:solidFill>
                <a:schemeClr val="bg1"/>
              </a:solidFill>
              <a:latin typeface="+mj-ea"/>
              <a:ea typeface="+mj-ea"/>
            </a:endParaRPr>
          </a:p>
        </p:txBody>
      </p:sp>
      <p:sp>
        <p:nvSpPr>
          <p:cNvPr id="22" name="Rectangle 4"/>
          <p:cNvSpPr>
            <a:spLocks noChangeArrowheads="1"/>
          </p:cNvSpPr>
          <p:nvPr/>
        </p:nvSpPr>
        <p:spPr bwMode="auto">
          <a:xfrm>
            <a:off x="1025" y="6069252"/>
            <a:ext cx="9145466" cy="270000"/>
          </a:xfrm>
          <a:prstGeom prst="rect">
            <a:avLst/>
          </a:prstGeom>
          <a:solidFill>
            <a:srgbClr val="000099"/>
          </a:solidFill>
          <a:ln w="38100" algn="ctr">
            <a:noFill/>
            <a:miter lim="800000"/>
            <a:headEnd/>
            <a:tailEnd/>
          </a:ln>
          <a:effectLst/>
        </p:spPr>
        <p:txBody>
          <a:bodyPr wrap="none" lIns="71934" tIns="35967" rIns="71934" bIns="35967" anchor="ctr"/>
          <a:lstStyle/>
          <a:p>
            <a:pPr>
              <a:defRPr/>
            </a:pPr>
            <a:r>
              <a:rPr lang="ja-JP" altLang="en-US" sz="1200" dirty="0">
                <a:solidFill>
                  <a:schemeClr val="bg1"/>
                </a:solidFill>
                <a:latin typeface="+mj-ea"/>
              </a:rPr>
              <a:t>国際博覧会の開催及びＩＲを含む国際観光拠点形成に向けた夢洲地区の土地造成・基盤整備</a:t>
            </a:r>
            <a:r>
              <a:rPr lang="ja-JP" altLang="en-US" sz="1200" dirty="0" smtClean="0">
                <a:solidFill>
                  <a:schemeClr val="bg1"/>
                </a:solidFill>
                <a:latin typeface="+mj-ea"/>
              </a:rPr>
              <a:t>事業</a:t>
            </a:r>
            <a:r>
              <a:rPr lang="ja-JP" altLang="en-US" sz="1100" dirty="0">
                <a:solidFill>
                  <a:schemeClr val="bg1"/>
                </a:solidFill>
                <a:latin typeface="+mj-ea"/>
              </a:rPr>
              <a:t>　</a:t>
            </a:r>
            <a:r>
              <a:rPr lang="ja-JP" altLang="en-US" sz="1100" dirty="0" smtClean="0">
                <a:solidFill>
                  <a:schemeClr val="bg1"/>
                </a:solidFill>
                <a:latin typeface="+mj-ea"/>
                <a:ea typeface="+mj-ea"/>
              </a:rPr>
              <a:t>（</a:t>
            </a:r>
            <a:r>
              <a:rPr lang="ja-JP" altLang="en-US" sz="1100" dirty="0">
                <a:solidFill>
                  <a:schemeClr val="bg1"/>
                </a:solidFill>
                <a:latin typeface="+mj-ea"/>
              </a:rPr>
              <a:t>令和元年度</a:t>
            </a:r>
            <a:r>
              <a:rPr lang="ja-JP" altLang="en-US" sz="1100" dirty="0" smtClean="0">
                <a:solidFill>
                  <a:schemeClr val="bg1"/>
                </a:solidFill>
                <a:latin typeface="+mj-ea"/>
                <a:ea typeface="+mj-ea"/>
              </a:rPr>
              <a:t>当初</a:t>
            </a:r>
            <a:r>
              <a:rPr lang="ja-JP" altLang="en-US" sz="1100" dirty="0">
                <a:solidFill>
                  <a:schemeClr val="bg1"/>
                </a:solidFill>
                <a:latin typeface="+mj-ea"/>
                <a:ea typeface="+mj-ea"/>
              </a:rPr>
              <a:t>予算</a:t>
            </a:r>
            <a:r>
              <a:rPr lang="ja-JP" altLang="en-US" sz="1100" dirty="0" smtClean="0">
                <a:solidFill>
                  <a:schemeClr val="bg1"/>
                </a:solidFill>
                <a:latin typeface="+mj-ea"/>
                <a:ea typeface="+mj-ea"/>
              </a:rPr>
              <a:t>額 ： </a:t>
            </a:r>
            <a:r>
              <a:rPr lang="en-US" altLang="ja-JP" sz="1100" dirty="0" smtClean="0">
                <a:solidFill>
                  <a:schemeClr val="bg1"/>
                </a:solidFill>
                <a:latin typeface="+mj-ea"/>
                <a:ea typeface="+mj-ea"/>
              </a:rPr>
              <a:t>5,773,000</a:t>
            </a:r>
            <a:r>
              <a:rPr lang="ja-JP" altLang="en-US" sz="1100" dirty="0" smtClean="0">
                <a:solidFill>
                  <a:schemeClr val="bg1"/>
                </a:solidFill>
                <a:latin typeface="+mj-ea"/>
                <a:ea typeface="+mj-ea"/>
              </a:rPr>
              <a:t>千円）</a:t>
            </a:r>
            <a:endParaRPr lang="en-US" altLang="ja-JP" sz="1100" dirty="0">
              <a:solidFill>
                <a:schemeClr val="bg1"/>
              </a:solidFill>
              <a:latin typeface="+mj-ea"/>
              <a:ea typeface="+mj-ea"/>
            </a:endParaRPr>
          </a:p>
        </p:txBody>
      </p:sp>
      <p:sp>
        <p:nvSpPr>
          <p:cNvPr id="24" name="正方形/長方形 23"/>
          <p:cNvSpPr/>
          <p:nvPr/>
        </p:nvSpPr>
        <p:spPr>
          <a:xfrm>
            <a:off x="151597" y="6340567"/>
            <a:ext cx="8874323" cy="239415"/>
          </a:xfrm>
          <a:prstGeom prst="rect">
            <a:avLst/>
          </a:prstGeom>
          <a:ln>
            <a:solidFill>
              <a:schemeClr val="tx1"/>
            </a:solidFill>
          </a:ln>
        </p:spPr>
        <p:txBody>
          <a:bodyPr wrap="square" lIns="72000" tIns="36000" rIns="72000" bIns="36000">
            <a:spAutoFit/>
          </a:bodyPr>
          <a:lstStyle/>
          <a:p>
            <a:pPr>
              <a:lnSpc>
                <a:spcPts val="1300"/>
              </a:lnSpc>
            </a:pPr>
            <a:r>
              <a:rPr lang="en-US" altLang="ja-JP" sz="1100" dirty="0" smtClean="0">
                <a:latin typeface="ＭＳ Ｐゴシック" charset="-128"/>
                <a:ea typeface="ＭＳ Ｐゴシック" charset="-128"/>
              </a:rPr>
              <a:t>2025</a:t>
            </a:r>
            <a:r>
              <a:rPr lang="ja-JP" altLang="en-US" sz="1100" dirty="0" smtClean="0">
                <a:latin typeface="ＭＳ Ｐゴシック" charset="-128"/>
                <a:ea typeface="ＭＳ Ｐゴシック" charset="-128"/>
              </a:rPr>
              <a:t>年国際</a:t>
            </a:r>
            <a:r>
              <a:rPr lang="ja-JP" altLang="en-US" sz="1100" dirty="0">
                <a:latin typeface="ＭＳ Ｐゴシック" charset="-128"/>
                <a:ea typeface="ＭＳ Ｐゴシック" charset="-128"/>
              </a:rPr>
              <a:t>博覧会</a:t>
            </a:r>
            <a:r>
              <a:rPr lang="ja-JP" altLang="en-US" sz="1100" dirty="0" smtClean="0">
                <a:latin typeface="ＭＳ Ｐゴシック" charset="-128"/>
                <a:ea typeface="ＭＳ Ｐゴシック" charset="-128"/>
              </a:rPr>
              <a:t>開催に向けて、また、博覧会開催前のＩＲ開業をめざし、夢洲のインフラ整備、鉄道アクセス及び道路アクセスの整備を推進する。</a:t>
            </a:r>
            <a:endParaRPr lang="ja-JP" altLang="en-US" sz="1100" dirty="0">
              <a:latin typeface="ＭＳ Ｐゴシック" charset="-128"/>
              <a:ea typeface="ＭＳ Ｐゴシック" charset="-128"/>
            </a:endParaRPr>
          </a:p>
        </p:txBody>
      </p:sp>
      <p:sp>
        <p:nvSpPr>
          <p:cNvPr id="17" name="テキスト ボックス 16"/>
          <p:cNvSpPr txBox="1"/>
          <p:nvPr/>
        </p:nvSpPr>
        <p:spPr>
          <a:xfrm>
            <a:off x="167294" y="4872943"/>
            <a:ext cx="8908441" cy="239415"/>
          </a:xfrm>
          <a:prstGeom prst="rect">
            <a:avLst/>
          </a:prstGeom>
          <a:noFill/>
          <a:ln>
            <a:solidFill>
              <a:schemeClr val="tx1"/>
            </a:solidFill>
          </a:ln>
        </p:spPr>
        <p:txBody>
          <a:bodyPr wrap="square" lIns="72000" tIns="36000" rIns="72000" bIns="36000" rtlCol="0">
            <a:spAutoFit/>
          </a:bodyPr>
          <a:lstStyle/>
          <a:p>
            <a:pPr>
              <a:lnSpc>
                <a:spcPts val="1300"/>
              </a:lnSpc>
            </a:pPr>
            <a:r>
              <a:rPr lang="ja-JP" altLang="en-US" sz="1100" dirty="0"/>
              <a:t>平成</a:t>
            </a:r>
            <a:r>
              <a:rPr lang="en-US" altLang="ja-JP" sz="1100" dirty="0"/>
              <a:t>30</a:t>
            </a:r>
            <a:r>
              <a:rPr lang="ja-JP" altLang="en-US" sz="1100" dirty="0" smtClean="0"/>
              <a:t>年台風</a:t>
            </a:r>
            <a:r>
              <a:rPr lang="ja-JP" altLang="en-US" sz="1100" dirty="0"/>
              <a:t>第</a:t>
            </a:r>
            <a:r>
              <a:rPr lang="en-US" altLang="ja-JP" sz="1100" dirty="0"/>
              <a:t>21</a:t>
            </a:r>
            <a:r>
              <a:rPr lang="ja-JP" altLang="en-US" sz="1100" dirty="0"/>
              <a:t>号により被害を</a:t>
            </a:r>
            <a:r>
              <a:rPr lang="ja-JP" altLang="en-US" sz="1100" dirty="0" smtClean="0"/>
              <a:t>受けた港湾施設等の</a:t>
            </a:r>
            <a:r>
              <a:rPr lang="ja-JP" altLang="en-US" sz="1100" dirty="0"/>
              <a:t>復旧工事を実施する</a:t>
            </a:r>
            <a:r>
              <a:rPr lang="ja-JP" altLang="en-US" sz="1100" dirty="0" smtClean="0"/>
              <a:t>。また、浸水</a:t>
            </a:r>
            <a:r>
              <a:rPr lang="ja-JP" altLang="en-US" sz="1100" dirty="0"/>
              <a:t>被害を受けた埋立地</a:t>
            </a:r>
            <a:r>
              <a:rPr lang="ja-JP" altLang="en-US" sz="1100" dirty="0" smtClean="0"/>
              <a:t>の高潮</a:t>
            </a:r>
            <a:r>
              <a:rPr lang="ja-JP" altLang="en-US" sz="1100" dirty="0"/>
              <a:t>対策について検討</a:t>
            </a:r>
            <a:r>
              <a:rPr lang="ja-JP" altLang="en-US" sz="1100" dirty="0" smtClean="0"/>
              <a:t>する。</a:t>
            </a:r>
            <a:endParaRPr lang="ja-JP" altLang="en-US" sz="1100" dirty="0"/>
          </a:p>
        </p:txBody>
      </p:sp>
      <p:sp>
        <p:nvSpPr>
          <p:cNvPr id="21" name="テキスト ボックス 20"/>
          <p:cNvSpPr txBox="1"/>
          <p:nvPr/>
        </p:nvSpPr>
        <p:spPr>
          <a:xfrm>
            <a:off x="0" y="4611143"/>
            <a:ext cx="9144000" cy="270000"/>
          </a:xfrm>
          <a:prstGeom prst="rect">
            <a:avLst/>
          </a:prstGeom>
          <a:solidFill>
            <a:srgbClr val="000099"/>
          </a:solidFill>
          <a:ln>
            <a:noFill/>
          </a:ln>
        </p:spPr>
        <p:txBody>
          <a:bodyPr wrap="square">
            <a:spAutoFit/>
          </a:bodyPr>
          <a:lstStyle/>
          <a:p>
            <a:pPr>
              <a:defRPr/>
            </a:pPr>
            <a:r>
              <a:rPr lang="ja-JP" altLang="en-US" sz="1200" dirty="0">
                <a:solidFill>
                  <a:schemeClr val="bg1"/>
                </a:solidFill>
                <a:latin typeface="+mn-ea"/>
              </a:rPr>
              <a:t>平成</a:t>
            </a:r>
            <a:r>
              <a:rPr lang="en-US" altLang="ja-JP" sz="1200" dirty="0">
                <a:solidFill>
                  <a:schemeClr val="bg1"/>
                </a:solidFill>
                <a:latin typeface="+mn-ea"/>
              </a:rPr>
              <a:t>30</a:t>
            </a:r>
            <a:r>
              <a:rPr lang="ja-JP" altLang="en-US" sz="1200" dirty="0">
                <a:solidFill>
                  <a:schemeClr val="bg1"/>
                </a:solidFill>
                <a:latin typeface="+mn-ea"/>
              </a:rPr>
              <a:t>年台風第</a:t>
            </a:r>
            <a:r>
              <a:rPr lang="en-US" altLang="ja-JP" sz="1200" dirty="0">
                <a:solidFill>
                  <a:schemeClr val="bg1"/>
                </a:solidFill>
                <a:latin typeface="+mn-ea"/>
              </a:rPr>
              <a:t>21</a:t>
            </a:r>
            <a:r>
              <a:rPr lang="ja-JP" altLang="en-US" sz="1200" dirty="0">
                <a:solidFill>
                  <a:schemeClr val="bg1"/>
                </a:solidFill>
                <a:latin typeface="+mn-ea"/>
              </a:rPr>
              <a:t>号による港湾施設等の被害復旧事業</a:t>
            </a:r>
            <a:r>
              <a:rPr lang="ja-JP" altLang="en-US" sz="1200" dirty="0" smtClean="0">
                <a:solidFill>
                  <a:schemeClr val="bg1"/>
                </a:solidFill>
                <a:latin typeface="+mn-ea"/>
              </a:rPr>
              <a:t>等</a:t>
            </a:r>
            <a:r>
              <a:rPr lang="ja-JP" altLang="en-US" sz="1200" dirty="0">
                <a:solidFill>
                  <a:schemeClr val="bg1"/>
                </a:solidFill>
                <a:latin typeface="+mn-ea"/>
              </a:rPr>
              <a:t>　</a:t>
            </a:r>
            <a:r>
              <a:rPr lang="ja-JP" altLang="en-US" sz="1200" dirty="0" smtClean="0">
                <a:solidFill>
                  <a:schemeClr val="bg1"/>
                </a:solidFill>
                <a:latin typeface="+mn-ea"/>
              </a:rPr>
              <a:t>（</a:t>
            </a:r>
            <a:r>
              <a:rPr lang="ja-JP" altLang="en-US" sz="1200" dirty="0">
                <a:solidFill>
                  <a:schemeClr val="bg1"/>
                </a:solidFill>
                <a:latin typeface="+mn-ea"/>
              </a:rPr>
              <a:t>令和元年度</a:t>
            </a:r>
            <a:r>
              <a:rPr lang="ja-JP" altLang="en-US" sz="1200" dirty="0" smtClean="0">
                <a:solidFill>
                  <a:schemeClr val="bg1"/>
                </a:solidFill>
                <a:latin typeface="+mn-ea"/>
              </a:rPr>
              <a:t>当初</a:t>
            </a:r>
            <a:r>
              <a:rPr lang="ja-JP" altLang="en-US" sz="1200" dirty="0">
                <a:solidFill>
                  <a:schemeClr val="bg1"/>
                </a:solidFill>
                <a:latin typeface="+mn-ea"/>
              </a:rPr>
              <a:t>予算額 ： </a:t>
            </a:r>
            <a:r>
              <a:rPr lang="en-US" altLang="ja-JP" sz="1200" dirty="0" smtClean="0">
                <a:solidFill>
                  <a:schemeClr val="bg1"/>
                </a:solidFill>
                <a:latin typeface="+mn-ea"/>
              </a:rPr>
              <a:t>1,023,342</a:t>
            </a:r>
            <a:r>
              <a:rPr lang="ja-JP" altLang="en-US" sz="1200" dirty="0" smtClean="0">
                <a:solidFill>
                  <a:schemeClr val="bg1"/>
                </a:solidFill>
                <a:latin typeface="+mn-ea"/>
              </a:rPr>
              <a:t>千円）</a:t>
            </a:r>
            <a:r>
              <a:rPr lang="ja-JP" altLang="en-US" sz="1200" dirty="0">
                <a:solidFill>
                  <a:schemeClr val="bg1"/>
                </a:solidFill>
                <a:latin typeface="+mn-ea"/>
              </a:rPr>
              <a:t>　</a:t>
            </a:r>
            <a:r>
              <a:rPr lang="ja-JP" altLang="en-US" sz="1200" dirty="0" smtClean="0">
                <a:solidFill>
                  <a:schemeClr val="bg1"/>
                </a:solidFill>
                <a:latin typeface="+mn-ea"/>
              </a:rPr>
              <a:t>　  </a:t>
            </a:r>
            <a:endParaRPr lang="en-US" altLang="ja-JP" sz="1200" dirty="0" smtClean="0">
              <a:solidFill>
                <a:schemeClr val="bg1"/>
              </a:solidFill>
              <a:latin typeface="+mn-ea"/>
            </a:endParaRPr>
          </a:p>
        </p:txBody>
      </p:sp>
      <p:sp>
        <p:nvSpPr>
          <p:cNvPr id="23" name="テキスト ボックス 22"/>
          <p:cNvSpPr txBox="1"/>
          <p:nvPr/>
        </p:nvSpPr>
        <p:spPr>
          <a:xfrm>
            <a:off x="157085" y="5523154"/>
            <a:ext cx="8908441" cy="406128"/>
          </a:xfrm>
          <a:prstGeom prst="rect">
            <a:avLst/>
          </a:prstGeom>
          <a:noFill/>
          <a:ln>
            <a:solidFill>
              <a:schemeClr val="tx1"/>
            </a:solidFill>
          </a:ln>
        </p:spPr>
        <p:txBody>
          <a:bodyPr wrap="square" lIns="72000" tIns="36000" rIns="72000" bIns="36000" rtlCol="0">
            <a:spAutoFit/>
          </a:bodyPr>
          <a:lstStyle/>
          <a:p>
            <a:pPr>
              <a:lnSpc>
                <a:spcPts val="1300"/>
              </a:lnSpc>
              <a:defRPr/>
            </a:pPr>
            <a:r>
              <a:rPr lang="ja-JP" altLang="en-US" sz="1100" dirty="0" smtClean="0">
                <a:latin typeface="ＭＳ Ｐゴシック" panose="020B0600070205080204" pitchFamily="50" charset="-128"/>
                <a:ea typeface="ＭＳ Ｐゴシック" panose="020B0600070205080204" pitchFamily="50" charset="-128"/>
              </a:rPr>
              <a:t>クルーズ客船の母港化をめざし、</a:t>
            </a:r>
            <a:r>
              <a:rPr lang="en-US" altLang="ja-JP" sz="1100" dirty="0" smtClean="0">
                <a:latin typeface="ＭＳ Ｐゴシック" panose="020B0600070205080204" pitchFamily="50" charset="-128"/>
                <a:ea typeface="ＭＳ Ｐゴシック" panose="020B0600070205080204" pitchFamily="50" charset="-128"/>
              </a:rPr>
              <a:t>PFI</a:t>
            </a:r>
            <a:r>
              <a:rPr lang="ja-JP" altLang="en-US" sz="1100" dirty="0" smtClean="0">
                <a:latin typeface="ＭＳ Ｐゴシック" panose="020B0600070205080204" pitchFamily="50" charset="-128"/>
                <a:ea typeface="ＭＳ Ｐゴシック" panose="020B0600070205080204" pitchFamily="50" charset="-128"/>
              </a:rPr>
              <a:t>手法により客船ターミナルの整備等を行う事業者の選定手続き・契約締結を行うとともに、大型</a:t>
            </a:r>
            <a:r>
              <a:rPr lang="ja-JP" altLang="en-US" sz="1100" dirty="0">
                <a:latin typeface="ＭＳ Ｐゴシック" panose="020B0600070205080204" pitchFamily="50" charset="-128"/>
                <a:ea typeface="ＭＳ Ｐゴシック" panose="020B0600070205080204" pitchFamily="50" charset="-128"/>
              </a:rPr>
              <a:t>テントによるターミナル機能の先行的</a:t>
            </a:r>
            <a:r>
              <a:rPr lang="ja-JP" altLang="en-US" sz="1100" dirty="0" smtClean="0">
                <a:latin typeface="ＭＳ Ｐゴシック" panose="020B0600070205080204" pitchFamily="50" charset="-128"/>
                <a:ea typeface="ＭＳ Ｐゴシック" panose="020B0600070205080204" pitchFamily="50" charset="-128"/>
              </a:rPr>
              <a:t>整備を行う。</a:t>
            </a:r>
            <a:endParaRPr lang="en-US" altLang="ja-JP" sz="1100" dirty="0" smtClean="0">
              <a:latin typeface="ＭＳ Ｐゴシック" panose="020B0600070205080204" pitchFamily="50" charset="-128"/>
              <a:ea typeface="ＭＳ Ｐゴシック" panose="020B0600070205080204" pitchFamily="50" charset="-128"/>
            </a:endParaRPr>
          </a:p>
        </p:txBody>
      </p:sp>
      <p:sp>
        <p:nvSpPr>
          <p:cNvPr id="25" name="テキスト ボックス 24"/>
          <p:cNvSpPr txBox="1"/>
          <p:nvPr/>
        </p:nvSpPr>
        <p:spPr>
          <a:xfrm>
            <a:off x="2491" y="5263168"/>
            <a:ext cx="9144000" cy="270000"/>
          </a:xfrm>
          <a:prstGeom prst="rect">
            <a:avLst/>
          </a:prstGeom>
          <a:solidFill>
            <a:srgbClr val="000099"/>
          </a:solidFill>
          <a:ln>
            <a:noFill/>
          </a:ln>
        </p:spPr>
        <p:txBody>
          <a:bodyPr wrap="square">
            <a:spAutoFit/>
          </a:bodyPr>
          <a:lstStyle/>
          <a:p>
            <a:pPr>
              <a:defRPr/>
            </a:pPr>
            <a:r>
              <a:rPr lang="ja-JP" altLang="en-US" sz="1200" dirty="0">
                <a:solidFill>
                  <a:schemeClr val="bg1"/>
                </a:solidFill>
                <a:latin typeface="+mn-ea"/>
              </a:rPr>
              <a:t>天保山客船ターミナル整備</a:t>
            </a:r>
            <a:r>
              <a:rPr lang="ja-JP" altLang="en-US" sz="1200" dirty="0" smtClean="0">
                <a:solidFill>
                  <a:schemeClr val="bg1"/>
                </a:solidFill>
                <a:latin typeface="+mn-ea"/>
              </a:rPr>
              <a:t>事業</a:t>
            </a:r>
            <a:r>
              <a:rPr lang="ja-JP" altLang="en-US" sz="1200" dirty="0">
                <a:solidFill>
                  <a:schemeClr val="bg1"/>
                </a:solidFill>
                <a:latin typeface="+mn-ea"/>
              </a:rPr>
              <a:t>　</a:t>
            </a:r>
            <a:r>
              <a:rPr lang="ja-JP" altLang="en-US" sz="1200" dirty="0" smtClean="0">
                <a:solidFill>
                  <a:schemeClr val="bg1"/>
                </a:solidFill>
                <a:latin typeface="+mn-ea"/>
              </a:rPr>
              <a:t>（</a:t>
            </a:r>
            <a:r>
              <a:rPr lang="ja-JP" altLang="en-US" sz="1200" dirty="0">
                <a:solidFill>
                  <a:schemeClr val="bg1"/>
                </a:solidFill>
                <a:latin typeface="+mn-ea"/>
              </a:rPr>
              <a:t>令和元年度当初予算</a:t>
            </a:r>
            <a:r>
              <a:rPr lang="ja-JP" altLang="en-US" sz="1200" dirty="0" smtClean="0">
                <a:solidFill>
                  <a:schemeClr val="bg1"/>
                </a:solidFill>
                <a:latin typeface="+mn-ea"/>
              </a:rPr>
              <a:t>額 ： </a:t>
            </a:r>
            <a:r>
              <a:rPr lang="en-US" altLang="ja-JP" sz="1200" dirty="0" smtClean="0">
                <a:solidFill>
                  <a:schemeClr val="bg1"/>
                </a:solidFill>
                <a:latin typeface="+mn-ea"/>
              </a:rPr>
              <a:t>586,330</a:t>
            </a:r>
            <a:r>
              <a:rPr lang="ja-JP" altLang="en-US" sz="1200" dirty="0" smtClean="0">
                <a:solidFill>
                  <a:schemeClr val="bg1"/>
                </a:solidFill>
                <a:latin typeface="+mn-ea"/>
              </a:rPr>
              <a:t>千円</a:t>
            </a:r>
            <a:r>
              <a:rPr lang="ja-JP" altLang="en-US" sz="1200" dirty="0">
                <a:solidFill>
                  <a:schemeClr val="bg1"/>
                </a:solidFill>
                <a:latin typeface="+mn-ea"/>
              </a:rPr>
              <a:t>　</a:t>
            </a:r>
            <a:r>
              <a:rPr lang="ja-JP" altLang="en-US" sz="1200" dirty="0" smtClean="0">
                <a:solidFill>
                  <a:schemeClr val="bg1"/>
                </a:solidFill>
                <a:latin typeface="+mn-ea"/>
              </a:rPr>
              <a:t>（別途</a:t>
            </a:r>
            <a:r>
              <a:rPr lang="ja-JP" altLang="en-US" sz="1200" dirty="0">
                <a:solidFill>
                  <a:schemeClr val="bg1"/>
                </a:solidFill>
                <a:latin typeface="+mn-ea"/>
              </a:rPr>
              <a:t>、債務負担行為　</a:t>
            </a:r>
            <a:r>
              <a:rPr lang="en-US" altLang="ja-JP" sz="1200" dirty="0">
                <a:solidFill>
                  <a:schemeClr val="bg1"/>
                </a:solidFill>
                <a:latin typeface="+mn-ea"/>
              </a:rPr>
              <a:t>3,507,000</a:t>
            </a:r>
            <a:r>
              <a:rPr lang="ja-JP" altLang="en-US" sz="1200" dirty="0" smtClean="0">
                <a:solidFill>
                  <a:schemeClr val="bg1"/>
                </a:solidFill>
                <a:latin typeface="+mn-ea"/>
              </a:rPr>
              <a:t>千円））</a:t>
            </a:r>
            <a:r>
              <a:rPr lang="ja-JP" altLang="en-US" sz="1200" dirty="0">
                <a:solidFill>
                  <a:schemeClr val="bg1"/>
                </a:solidFill>
                <a:latin typeface="+mn-ea"/>
              </a:rPr>
              <a:t>　</a:t>
            </a:r>
            <a:r>
              <a:rPr lang="ja-JP" altLang="en-US" sz="1200" dirty="0" smtClean="0">
                <a:solidFill>
                  <a:schemeClr val="bg1"/>
                </a:solidFill>
                <a:latin typeface="+mn-ea"/>
              </a:rPr>
              <a:t>　  </a:t>
            </a:r>
            <a:endParaRPr lang="en-US" altLang="ja-JP" sz="1200" dirty="0" smtClean="0">
              <a:solidFill>
                <a:schemeClr val="bg1"/>
              </a:solidFill>
              <a:latin typeface="+mn-ea"/>
            </a:endParaRPr>
          </a:p>
        </p:txBody>
      </p:sp>
    </p:spTree>
    <p:extLst>
      <p:ext uri="{BB962C8B-B14F-4D97-AF65-F5344CB8AC3E}">
        <p14:creationId xmlns:p14="http://schemas.microsoft.com/office/powerpoint/2010/main" val="133780238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139</TotalTime>
  <Words>456</Words>
  <Application>Microsoft Office PowerPoint</Application>
  <PresentationFormat>画面に合わせる (4:3)</PresentationFormat>
  <Paragraphs>19</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永井　克実</dc:creator>
  <cp:lastModifiedBy>玉置　陽菜</cp:lastModifiedBy>
  <cp:revision>16</cp:revision>
  <cp:lastPrinted>2019-06-25T04:17:33Z</cp:lastPrinted>
  <dcterms:created xsi:type="dcterms:W3CDTF">2018-05-31T08:14:44Z</dcterms:created>
  <dcterms:modified xsi:type="dcterms:W3CDTF">2019-06-25T04:18:06Z</dcterms:modified>
</cp:coreProperties>
</file>