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762" r:id="rId1"/>
  </p:sldMasterIdLst>
  <p:sldIdLst>
    <p:sldId id="256" r:id="rId2"/>
    <p:sldId id="257" r:id="rId3"/>
    <p:sldId id="258" r:id="rId4"/>
    <p:sldId id="259" r:id="rId5"/>
  </p:sldIdLst>
  <p:sldSz cx="6858000" cy="9906000" type="A4"/>
  <p:notesSz cx="6807200" cy="993933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4412" autoAdjust="0"/>
    <p:restoredTop sz="94660"/>
  </p:normalViewPr>
  <p:slideViewPr>
    <p:cSldViewPr snapToGrid="0">
      <p:cViewPr>
        <p:scale>
          <a:sx n="125" d="100"/>
          <a:sy n="125" d="100"/>
        </p:scale>
        <p:origin x="1068" y="-376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presProps" Target="presProps.xml"/><Relationship Id="rId5" Type="http://schemas.openxmlformats.org/officeDocument/2006/relationships/slide" Target="slides/slide4.xml"/><Relationship Id="rId4" Type="http://schemas.openxmlformats.org/officeDocument/2006/relationships/slide" Target="slides/slide3.xml"/><Relationship Id="rId9"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514350" y="1621191"/>
            <a:ext cx="5829300" cy="3448756"/>
          </a:xfrm>
        </p:spPr>
        <p:txBody>
          <a:bodyPr anchor="b"/>
          <a:lstStyle>
            <a:lvl1pPr algn="ctr">
              <a:defRPr sz="4500"/>
            </a:lvl1pPr>
          </a:lstStyle>
          <a:p>
            <a:r>
              <a:rPr lang="ja-JP" altLang="en-US" smtClean="0"/>
              <a:t>マスター タイトルの書式設定</a:t>
            </a:r>
            <a:endParaRPr lang="en-US" dirty="0"/>
          </a:p>
        </p:txBody>
      </p:sp>
      <p:sp>
        <p:nvSpPr>
          <p:cNvPr id="3" name="Subtitle 2"/>
          <p:cNvSpPr>
            <a:spLocks noGrp="1"/>
          </p:cNvSpPr>
          <p:nvPr>
            <p:ph type="subTitle" idx="1"/>
          </p:nvPr>
        </p:nvSpPr>
        <p:spPr>
          <a:xfrm>
            <a:off x="857250" y="5202944"/>
            <a:ext cx="5143500" cy="2391656"/>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ja-JP" altLang="en-US" smtClean="0"/>
              <a:t>マスター サブタイトルの書式設定</a:t>
            </a:r>
            <a:endParaRPr lang="en-US" dirty="0"/>
          </a:p>
        </p:txBody>
      </p:sp>
      <p:sp>
        <p:nvSpPr>
          <p:cNvPr id="4" name="Date Placeholder 3"/>
          <p:cNvSpPr>
            <a:spLocks noGrp="1"/>
          </p:cNvSpPr>
          <p:nvPr>
            <p:ph type="dt" sz="half" idx="10"/>
          </p:nvPr>
        </p:nvSpPr>
        <p:spPr/>
        <p:txBody>
          <a:bodyPr/>
          <a:lstStyle/>
          <a:p>
            <a:fld id="{78EF2317-9BF4-44F1-A000-4B771EB59D0B}" type="datetimeFigureOut">
              <a:rPr kumimoji="1" lang="ja-JP" altLang="en-US" smtClean="0"/>
              <a:t>2020/11/4</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9D1EEC67-613C-4646-8F4E-ED19BE4D6299}" type="slidenum">
              <a:rPr kumimoji="1" lang="ja-JP" altLang="en-US" smtClean="0"/>
              <a:t>‹#›</a:t>
            </a:fld>
            <a:endParaRPr kumimoji="1" lang="ja-JP" altLang="en-US"/>
          </a:p>
        </p:txBody>
      </p:sp>
    </p:spTree>
    <p:extLst>
      <p:ext uri="{BB962C8B-B14F-4D97-AF65-F5344CB8AC3E}">
        <p14:creationId xmlns:p14="http://schemas.microsoft.com/office/powerpoint/2010/main" val="54597614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10"/>
          </p:nvPr>
        </p:nvSpPr>
        <p:spPr/>
        <p:txBody>
          <a:bodyPr/>
          <a:lstStyle/>
          <a:p>
            <a:fld id="{78EF2317-9BF4-44F1-A000-4B771EB59D0B}" type="datetimeFigureOut">
              <a:rPr kumimoji="1" lang="ja-JP" altLang="en-US" smtClean="0"/>
              <a:t>2020/11/4</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9D1EEC67-613C-4646-8F4E-ED19BE4D6299}" type="slidenum">
              <a:rPr kumimoji="1" lang="ja-JP" altLang="en-US" smtClean="0"/>
              <a:t>‹#›</a:t>
            </a:fld>
            <a:endParaRPr kumimoji="1" lang="ja-JP" altLang="en-US"/>
          </a:p>
        </p:txBody>
      </p:sp>
    </p:spTree>
    <p:extLst>
      <p:ext uri="{BB962C8B-B14F-4D97-AF65-F5344CB8AC3E}">
        <p14:creationId xmlns:p14="http://schemas.microsoft.com/office/powerpoint/2010/main" val="63308827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907757" y="527403"/>
            <a:ext cx="1478756" cy="8394877"/>
          </a:xfrm>
        </p:spPr>
        <p:txBody>
          <a:bodyPr vert="eaVert"/>
          <a:lstStyle/>
          <a:p>
            <a:r>
              <a:rPr lang="ja-JP" altLang="en-US" smtClean="0"/>
              <a:t>マスター タイトルの書式設定</a:t>
            </a:r>
            <a:endParaRPr lang="en-US" dirty="0"/>
          </a:p>
        </p:txBody>
      </p:sp>
      <p:sp>
        <p:nvSpPr>
          <p:cNvPr id="3" name="Vertical Text Placeholder 2"/>
          <p:cNvSpPr>
            <a:spLocks noGrp="1"/>
          </p:cNvSpPr>
          <p:nvPr>
            <p:ph type="body" orient="vert" idx="1"/>
          </p:nvPr>
        </p:nvSpPr>
        <p:spPr>
          <a:xfrm>
            <a:off x="471488" y="527403"/>
            <a:ext cx="4350544" cy="8394877"/>
          </a:xfrm>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10"/>
          </p:nvPr>
        </p:nvSpPr>
        <p:spPr/>
        <p:txBody>
          <a:bodyPr/>
          <a:lstStyle/>
          <a:p>
            <a:fld id="{78EF2317-9BF4-44F1-A000-4B771EB59D0B}" type="datetimeFigureOut">
              <a:rPr kumimoji="1" lang="ja-JP" altLang="en-US" smtClean="0"/>
              <a:t>2020/11/4</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9D1EEC67-613C-4646-8F4E-ED19BE4D6299}" type="slidenum">
              <a:rPr kumimoji="1" lang="ja-JP" altLang="en-US" smtClean="0"/>
              <a:t>‹#›</a:t>
            </a:fld>
            <a:endParaRPr kumimoji="1" lang="ja-JP" altLang="en-US"/>
          </a:p>
        </p:txBody>
      </p:sp>
    </p:spTree>
    <p:extLst>
      <p:ext uri="{BB962C8B-B14F-4D97-AF65-F5344CB8AC3E}">
        <p14:creationId xmlns:p14="http://schemas.microsoft.com/office/powerpoint/2010/main" val="33319099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dirty="0"/>
          </a:p>
        </p:txBody>
      </p:sp>
      <p:sp>
        <p:nvSpPr>
          <p:cNvPr id="3" name="Content Placeholder 2"/>
          <p:cNvSpPr>
            <a:spLocks noGrp="1"/>
          </p:cNvSpPr>
          <p:nvPr>
            <p:ph idx="1"/>
          </p:nvPr>
        </p:nvSpPr>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10"/>
          </p:nvPr>
        </p:nvSpPr>
        <p:spPr/>
        <p:txBody>
          <a:bodyPr/>
          <a:lstStyle/>
          <a:p>
            <a:fld id="{78EF2317-9BF4-44F1-A000-4B771EB59D0B}" type="datetimeFigureOut">
              <a:rPr kumimoji="1" lang="ja-JP" altLang="en-US" smtClean="0"/>
              <a:t>2020/11/4</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9D1EEC67-613C-4646-8F4E-ED19BE4D6299}" type="slidenum">
              <a:rPr kumimoji="1" lang="ja-JP" altLang="en-US" smtClean="0"/>
              <a:t>‹#›</a:t>
            </a:fld>
            <a:endParaRPr kumimoji="1" lang="ja-JP" altLang="en-US"/>
          </a:p>
        </p:txBody>
      </p:sp>
    </p:spTree>
    <p:extLst>
      <p:ext uri="{BB962C8B-B14F-4D97-AF65-F5344CB8AC3E}">
        <p14:creationId xmlns:p14="http://schemas.microsoft.com/office/powerpoint/2010/main" val="287853022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467916" y="2469624"/>
            <a:ext cx="5915025" cy="4120620"/>
          </a:xfrm>
        </p:spPr>
        <p:txBody>
          <a:bodyPr anchor="b"/>
          <a:lstStyle>
            <a:lvl1pPr>
              <a:defRPr sz="4500"/>
            </a:lvl1pPr>
          </a:lstStyle>
          <a:p>
            <a:r>
              <a:rPr lang="ja-JP" altLang="en-US" smtClean="0"/>
              <a:t>マスター タイトルの書式設定</a:t>
            </a:r>
            <a:endParaRPr lang="en-US" dirty="0"/>
          </a:p>
        </p:txBody>
      </p:sp>
      <p:sp>
        <p:nvSpPr>
          <p:cNvPr id="3" name="Text Placeholder 2"/>
          <p:cNvSpPr>
            <a:spLocks noGrp="1"/>
          </p:cNvSpPr>
          <p:nvPr>
            <p:ph type="body" idx="1"/>
          </p:nvPr>
        </p:nvSpPr>
        <p:spPr>
          <a:xfrm>
            <a:off x="467916" y="6629226"/>
            <a:ext cx="5915025" cy="2166937"/>
          </a:xfrm>
        </p:spPr>
        <p:txBody>
          <a:bodyPr/>
          <a:lstStyle>
            <a:lvl1pPr marL="0" indent="0">
              <a:buNone/>
              <a:defRPr sz="1800">
                <a:solidFill>
                  <a:schemeClr val="tx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ja-JP" altLang="en-US" smtClean="0"/>
              <a:t>マスター テキストの書式設定</a:t>
            </a:r>
          </a:p>
        </p:txBody>
      </p:sp>
      <p:sp>
        <p:nvSpPr>
          <p:cNvPr id="4" name="Date Placeholder 3"/>
          <p:cNvSpPr>
            <a:spLocks noGrp="1"/>
          </p:cNvSpPr>
          <p:nvPr>
            <p:ph type="dt" sz="half" idx="10"/>
          </p:nvPr>
        </p:nvSpPr>
        <p:spPr/>
        <p:txBody>
          <a:bodyPr/>
          <a:lstStyle/>
          <a:p>
            <a:fld id="{78EF2317-9BF4-44F1-A000-4B771EB59D0B}" type="datetimeFigureOut">
              <a:rPr kumimoji="1" lang="ja-JP" altLang="en-US" smtClean="0"/>
              <a:t>2020/11/4</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9D1EEC67-613C-4646-8F4E-ED19BE4D6299}" type="slidenum">
              <a:rPr kumimoji="1" lang="ja-JP" altLang="en-US" smtClean="0"/>
              <a:t>‹#›</a:t>
            </a:fld>
            <a:endParaRPr kumimoji="1" lang="ja-JP" altLang="en-US"/>
          </a:p>
        </p:txBody>
      </p:sp>
    </p:spTree>
    <p:extLst>
      <p:ext uri="{BB962C8B-B14F-4D97-AF65-F5344CB8AC3E}">
        <p14:creationId xmlns:p14="http://schemas.microsoft.com/office/powerpoint/2010/main" val="38200203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dirty="0"/>
          </a:p>
        </p:txBody>
      </p:sp>
      <p:sp>
        <p:nvSpPr>
          <p:cNvPr id="3" name="Content Placeholder 2"/>
          <p:cNvSpPr>
            <a:spLocks noGrp="1"/>
          </p:cNvSpPr>
          <p:nvPr>
            <p:ph sz="half" idx="1"/>
          </p:nvPr>
        </p:nvSpPr>
        <p:spPr>
          <a:xfrm>
            <a:off x="471488" y="2637014"/>
            <a:ext cx="2914650" cy="6285266"/>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Content Placeholder 3"/>
          <p:cNvSpPr>
            <a:spLocks noGrp="1"/>
          </p:cNvSpPr>
          <p:nvPr>
            <p:ph sz="half" idx="2"/>
          </p:nvPr>
        </p:nvSpPr>
        <p:spPr>
          <a:xfrm>
            <a:off x="3471863" y="2637014"/>
            <a:ext cx="2914650" cy="6285266"/>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5" name="Date Placeholder 4"/>
          <p:cNvSpPr>
            <a:spLocks noGrp="1"/>
          </p:cNvSpPr>
          <p:nvPr>
            <p:ph type="dt" sz="half" idx="10"/>
          </p:nvPr>
        </p:nvSpPr>
        <p:spPr/>
        <p:txBody>
          <a:bodyPr/>
          <a:lstStyle/>
          <a:p>
            <a:fld id="{78EF2317-9BF4-44F1-A000-4B771EB59D0B}" type="datetimeFigureOut">
              <a:rPr kumimoji="1" lang="ja-JP" altLang="en-US" smtClean="0"/>
              <a:t>2020/11/4</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9D1EEC67-613C-4646-8F4E-ED19BE4D6299}" type="slidenum">
              <a:rPr kumimoji="1" lang="ja-JP" altLang="en-US" smtClean="0"/>
              <a:t>‹#›</a:t>
            </a:fld>
            <a:endParaRPr kumimoji="1" lang="ja-JP" altLang="en-US"/>
          </a:p>
        </p:txBody>
      </p:sp>
    </p:spTree>
    <p:extLst>
      <p:ext uri="{BB962C8B-B14F-4D97-AF65-F5344CB8AC3E}">
        <p14:creationId xmlns:p14="http://schemas.microsoft.com/office/powerpoint/2010/main" val="296710356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472381" y="527405"/>
            <a:ext cx="5915025" cy="1914702"/>
          </a:xfrm>
        </p:spPr>
        <p:txBody>
          <a:bodyPr/>
          <a:lstStyle/>
          <a:p>
            <a:r>
              <a:rPr lang="ja-JP" altLang="en-US" smtClean="0"/>
              <a:t>マスター タイトルの書式設定</a:t>
            </a:r>
            <a:endParaRPr lang="en-US" dirty="0"/>
          </a:p>
        </p:txBody>
      </p:sp>
      <p:sp>
        <p:nvSpPr>
          <p:cNvPr id="3" name="Text Placeholder 2"/>
          <p:cNvSpPr>
            <a:spLocks noGrp="1"/>
          </p:cNvSpPr>
          <p:nvPr>
            <p:ph type="body" idx="1"/>
          </p:nvPr>
        </p:nvSpPr>
        <p:spPr>
          <a:xfrm>
            <a:off x="472381" y="2428347"/>
            <a:ext cx="2901255" cy="1190095"/>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ja-JP" altLang="en-US" smtClean="0"/>
              <a:t>マスター テキストの書式設定</a:t>
            </a:r>
          </a:p>
        </p:txBody>
      </p:sp>
      <p:sp>
        <p:nvSpPr>
          <p:cNvPr id="4" name="Content Placeholder 3"/>
          <p:cNvSpPr>
            <a:spLocks noGrp="1"/>
          </p:cNvSpPr>
          <p:nvPr>
            <p:ph sz="half" idx="2"/>
          </p:nvPr>
        </p:nvSpPr>
        <p:spPr>
          <a:xfrm>
            <a:off x="472381" y="3618442"/>
            <a:ext cx="2901255" cy="5322183"/>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5" name="Text Placeholder 4"/>
          <p:cNvSpPr>
            <a:spLocks noGrp="1"/>
          </p:cNvSpPr>
          <p:nvPr>
            <p:ph type="body" sz="quarter" idx="3"/>
          </p:nvPr>
        </p:nvSpPr>
        <p:spPr>
          <a:xfrm>
            <a:off x="3471863" y="2428347"/>
            <a:ext cx="2915543" cy="1190095"/>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ja-JP" altLang="en-US" smtClean="0"/>
              <a:t>マスター テキストの書式設定</a:t>
            </a:r>
          </a:p>
        </p:txBody>
      </p:sp>
      <p:sp>
        <p:nvSpPr>
          <p:cNvPr id="6" name="Content Placeholder 5"/>
          <p:cNvSpPr>
            <a:spLocks noGrp="1"/>
          </p:cNvSpPr>
          <p:nvPr>
            <p:ph sz="quarter" idx="4"/>
          </p:nvPr>
        </p:nvSpPr>
        <p:spPr>
          <a:xfrm>
            <a:off x="3471863" y="3618442"/>
            <a:ext cx="2915543" cy="5322183"/>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7" name="Date Placeholder 6"/>
          <p:cNvSpPr>
            <a:spLocks noGrp="1"/>
          </p:cNvSpPr>
          <p:nvPr>
            <p:ph type="dt" sz="half" idx="10"/>
          </p:nvPr>
        </p:nvSpPr>
        <p:spPr/>
        <p:txBody>
          <a:bodyPr/>
          <a:lstStyle/>
          <a:p>
            <a:fld id="{78EF2317-9BF4-44F1-A000-4B771EB59D0B}" type="datetimeFigureOut">
              <a:rPr kumimoji="1" lang="ja-JP" altLang="en-US" smtClean="0"/>
              <a:t>2020/11/4</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9D1EEC67-613C-4646-8F4E-ED19BE4D6299}" type="slidenum">
              <a:rPr kumimoji="1" lang="ja-JP" altLang="en-US" smtClean="0"/>
              <a:t>‹#›</a:t>
            </a:fld>
            <a:endParaRPr kumimoji="1" lang="ja-JP" altLang="en-US"/>
          </a:p>
        </p:txBody>
      </p:sp>
    </p:spTree>
    <p:extLst>
      <p:ext uri="{BB962C8B-B14F-4D97-AF65-F5344CB8AC3E}">
        <p14:creationId xmlns:p14="http://schemas.microsoft.com/office/powerpoint/2010/main" val="97033833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dirty="0"/>
          </a:p>
        </p:txBody>
      </p:sp>
      <p:sp>
        <p:nvSpPr>
          <p:cNvPr id="3" name="Date Placeholder 2"/>
          <p:cNvSpPr>
            <a:spLocks noGrp="1"/>
          </p:cNvSpPr>
          <p:nvPr>
            <p:ph type="dt" sz="half" idx="10"/>
          </p:nvPr>
        </p:nvSpPr>
        <p:spPr/>
        <p:txBody>
          <a:bodyPr/>
          <a:lstStyle/>
          <a:p>
            <a:fld id="{78EF2317-9BF4-44F1-A000-4B771EB59D0B}" type="datetimeFigureOut">
              <a:rPr kumimoji="1" lang="ja-JP" altLang="en-US" smtClean="0"/>
              <a:t>2020/11/4</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9D1EEC67-613C-4646-8F4E-ED19BE4D6299}" type="slidenum">
              <a:rPr kumimoji="1" lang="ja-JP" altLang="en-US" smtClean="0"/>
              <a:t>‹#›</a:t>
            </a:fld>
            <a:endParaRPr kumimoji="1" lang="ja-JP" altLang="en-US"/>
          </a:p>
        </p:txBody>
      </p:sp>
    </p:spTree>
    <p:extLst>
      <p:ext uri="{BB962C8B-B14F-4D97-AF65-F5344CB8AC3E}">
        <p14:creationId xmlns:p14="http://schemas.microsoft.com/office/powerpoint/2010/main" val="307258448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8EF2317-9BF4-44F1-A000-4B771EB59D0B}" type="datetimeFigureOut">
              <a:rPr kumimoji="1" lang="ja-JP" altLang="en-US" smtClean="0"/>
              <a:t>2020/11/4</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9D1EEC67-613C-4646-8F4E-ED19BE4D6299}" type="slidenum">
              <a:rPr kumimoji="1" lang="ja-JP" altLang="en-US" smtClean="0"/>
              <a:t>‹#›</a:t>
            </a:fld>
            <a:endParaRPr kumimoji="1" lang="ja-JP" altLang="en-US"/>
          </a:p>
        </p:txBody>
      </p:sp>
    </p:spTree>
    <p:extLst>
      <p:ext uri="{BB962C8B-B14F-4D97-AF65-F5344CB8AC3E}">
        <p14:creationId xmlns:p14="http://schemas.microsoft.com/office/powerpoint/2010/main" val="113487565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472381" y="660400"/>
            <a:ext cx="2211884" cy="2311400"/>
          </a:xfrm>
        </p:spPr>
        <p:txBody>
          <a:bodyPr anchor="b"/>
          <a:lstStyle>
            <a:lvl1pPr>
              <a:defRPr sz="2400"/>
            </a:lvl1pPr>
          </a:lstStyle>
          <a:p>
            <a:r>
              <a:rPr lang="ja-JP" altLang="en-US" smtClean="0"/>
              <a:t>マスター タイトルの書式設定</a:t>
            </a:r>
            <a:endParaRPr lang="en-US" dirty="0"/>
          </a:p>
        </p:txBody>
      </p:sp>
      <p:sp>
        <p:nvSpPr>
          <p:cNvPr id="3" name="Content Placeholder 2"/>
          <p:cNvSpPr>
            <a:spLocks noGrp="1"/>
          </p:cNvSpPr>
          <p:nvPr>
            <p:ph idx="1"/>
          </p:nvPr>
        </p:nvSpPr>
        <p:spPr>
          <a:xfrm>
            <a:off x="2915543" y="1426283"/>
            <a:ext cx="3471863" cy="7039681"/>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Text Placeholder 3"/>
          <p:cNvSpPr>
            <a:spLocks noGrp="1"/>
          </p:cNvSpPr>
          <p:nvPr>
            <p:ph type="body" sz="half" idx="2"/>
          </p:nvPr>
        </p:nvSpPr>
        <p:spPr>
          <a:xfrm>
            <a:off x="472381" y="2971800"/>
            <a:ext cx="2211884" cy="550562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ja-JP" altLang="en-US" smtClean="0"/>
              <a:t>マスター テキストの書式設定</a:t>
            </a:r>
          </a:p>
        </p:txBody>
      </p:sp>
      <p:sp>
        <p:nvSpPr>
          <p:cNvPr id="5" name="Date Placeholder 4"/>
          <p:cNvSpPr>
            <a:spLocks noGrp="1"/>
          </p:cNvSpPr>
          <p:nvPr>
            <p:ph type="dt" sz="half" idx="10"/>
          </p:nvPr>
        </p:nvSpPr>
        <p:spPr/>
        <p:txBody>
          <a:bodyPr/>
          <a:lstStyle/>
          <a:p>
            <a:fld id="{78EF2317-9BF4-44F1-A000-4B771EB59D0B}" type="datetimeFigureOut">
              <a:rPr kumimoji="1" lang="ja-JP" altLang="en-US" smtClean="0"/>
              <a:t>2020/11/4</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9D1EEC67-613C-4646-8F4E-ED19BE4D6299}" type="slidenum">
              <a:rPr kumimoji="1" lang="ja-JP" altLang="en-US" smtClean="0"/>
              <a:t>‹#›</a:t>
            </a:fld>
            <a:endParaRPr kumimoji="1" lang="ja-JP" altLang="en-US"/>
          </a:p>
        </p:txBody>
      </p:sp>
    </p:spTree>
    <p:extLst>
      <p:ext uri="{BB962C8B-B14F-4D97-AF65-F5344CB8AC3E}">
        <p14:creationId xmlns:p14="http://schemas.microsoft.com/office/powerpoint/2010/main" val="421969777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472381" y="660400"/>
            <a:ext cx="2211884" cy="2311400"/>
          </a:xfrm>
        </p:spPr>
        <p:txBody>
          <a:bodyPr anchor="b"/>
          <a:lstStyle>
            <a:lvl1pPr>
              <a:defRPr sz="2400"/>
            </a:lvl1pPr>
          </a:lstStyle>
          <a:p>
            <a:r>
              <a:rPr lang="ja-JP" altLang="en-US" smtClean="0"/>
              <a:t>マスター タイトルの書式設定</a:t>
            </a:r>
            <a:endParaRPr lang="en-US" dirty="0"/>
          </a:p>
        </p:txBody>
      </p:sp>
      <p:sp>
        <p:nvSpPr>
          <p:cNvPr id="3" name="Picture Placeholder 2"/>
          <p:cNvSpPr>
            <a:spLocks noGrp="1" noChangeAspect="1"/>
          </p:cNvSpPr>
          <p:nvPr>
            <p:ph type="pic" idx="1"/>
          </p:nvPr>
        </p:nvSpPr>
        <p:spPr>
          <a:xfrm>
            <a:off x="2915543" y="1426283"/>
            <a:ext cx="3471863" cy="7039681"/>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ja-JP" altLang="en-US" smtClean="0"/>
              <a:t>図を追加</a:t>
            </a:r>
            <a:endParaRPr lang="en-US" dirty="0"/>
          </a:p>
        </p:txBody>
      </p:sp>
      <p:sp>
        <p:nvSpPr>
          <p:cNvPr id="4" name="Text Placeholder 3"/>
          <p:cNvSpPr>
            <a:spLocks noGrp="1"/>
          </p:cNvSpPr>
          <p:nvPr>
            <p:ph type="body" sz="half" idx="2"/>
          </p:nvPr>
        </p:nvSpPr>
        <p:spPr>
          <a:xfrm>
            <a:off x="472381" y="2971800"/>
            <a:ext cx="2211884" cy="550562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ja-JP" altLang="en-US" smtClean="0"/>
              <a:t>マスター テキストの書式設定</a:t>
            </a:r>
          </a:p>
        </p:txBody>
      </p:sp>
      <p:sp>
        <p:nvSpPr>
          <p:cNvPr id="5" name="Date Placeholder 4"/>
          <p:cNvSpPr>
            <a:spLocks noGrp="1"/>
          </p:cNvSpPr>
          <p:nvPr>
            <p:ph type="dt" sz="half" idx="10"/>
          </p:nvPr>
        </p:nvSpPr>
        <p:spPr/>
        <p:txBody>
          <a:bodyPr/>
          <a:lstStyle/>
          <a:p>
            <a:fld id="{78EF2317-9BF4-44F1-A000-4B771EB59D0B}" type="datetimeFigureOut">
              <a:rPr kumimoji="1" lang="ja-JP" altLang="en-US" smtClean="0"/>
              <a:t>2020/11/4</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9D1EEC67-613C-4646-8F4E-ED19BE4D6299}" type="slidenum">
              <a:rPr kumimoji="1" lang="ja-JP" altLang="en-US" smtClean="0"/>
              <a:t>‹#›</a:t>
            </a:fld>
            <a:endParaRPr kumimoji="1" lang="ja-JP" altLang="en-US"/>
          </a:p>
        </p:txBody>
      </p:sp>
    </p:spTree>
    <p:extLst>
      <p:ext uri="{BB962C8B-B14F-4D97-AF65-F5344CB8AC3E}">
        <p14:creationId xmlns:p14="http://schemas.microsoft.com/office/powerpoint/2010/main" val="18299412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71488" y="527405"/>
            <a:ext cx="5915025" cy="1914702"/>
          </a:xfrm>
          <a:prstGeom prst="rect">
            <a:avLst/>
          </a:prstGeom>
        </p:spPr>
        <p:txBody>
          <a:bodyPr vert="horz" lIns="91440" tIns="45720" rIns="91440" bIns="45720" rtlCol="0" anchor="ctr">
            <a:normAutofit/>
          </a:bodyPr>
          <a:lstStyle/>
          <a:p>
            <a:r>
              <a:rPr lang="ja-JP" altLang="en-US" smtClean="0"/>
              <a:t>マスター タイトルの書式設定</a:t>
            </a:r>
            <a:endParaRPr lang="en-US" dirty="0"/>
          </a:p>
        </p:txBody>
      </p:sp>
      <p:sp>
        <p:nvSpPr>
          <p:cNvPr id="3" name="Text Placeholder 2"/>
          <p:cNvSpPr>
            <a:spLocks noGrp="1"/>
          </p:cNvSpPr>
          <p:nvPr>
            <p:ph type="body" idx="1"/>
          </p:nvPr>
        </p:nvSpPr>
        <p:spPr>
          <a:xfrm>
            <a:off x="471488" y="2637014"/>
            <a:ext cx="5915025" cy="6285266"/>
          </a:xfrm>
          <a:prstGeom prst="rect">
            <a:avLst/>
          </a:prstGeom>
        </p:spPr>
        <p:txBody>
          <a:bodyPr vert="horz" lIns="91440" tIns="45720" rIns="91440" bIns="45720" rtlCol="0">
            <a:normAutofit/>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2"/>
          </p:nvPr>
        </p:nvSpPr>
        <p:spPr>
          <a:xfrm>
            <a:off x="471488" y="9181397"/>
            <a:ext cx="1543050" cy="527403"/>
          </a:xfrm>
          <a:prstGeom prst="rect">
            <a:avLst/>
          </a:prstGeom>
        </p:spPr>
        <p:txBody>
          <a:bodyPr vert="horz" lIns="91440" tIns="45720" rIns="91440" bIns="45720" rtlCol="0" anchor="ctr"/>
          <a:lstStyle>
            <a:lvl1pPr algn="l">
              <a:defRPr sz="900">
                <a:solidFill>
                  <a:schemeClr val="tx1">
                    <a:tint val="75000"/>
                  </a:schemeClr>
                </a:solidFill>
              </a:defRPr>
            </a:lvl1pPr>
          </a:lstStyle>
          <a:p>
            <a:fld id="{78EF2317-9BF4-44F1-A000-4B771EB59D0B}" type="datetimeFigureOut">
              <a:rPr kumimoji="1" lang="ja-JP" altLang="en-US" smtClean="0"/>
              <a:t>2020/11/4</a:t>
            </a:fld>
            <a:endParaRPr kumimoji="1" lang="ja-JP" altLang="en-US"/>
          </a:p>
        </p:txBody>
      </p:sp>
      <p:sp>
        <p:nvSpPr>
          <p:cNvPr id="5" name="Footer Placeholder 4"/>
          <p:cNvSpPr>
            <a:spLocks noGrp="1"/>
          </p:cNvSpPr>
          <p:nvPr>
            <p:ph type="ftr" sz="quarter" idx="3"/>
          </p:nvPr>
        </p:nvSpPr>
        <p:spPr>
          <a:xfrm>
            <a:off x="2271713" y="9181397"/>
            <a:ext cx="2314575" cy="527403"/>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4843463" y="9181397"/>
            <a:ext cx="1543050" cy="527403"/>
          </a:xfrm>
          <a:prstGeom prst="rect">
            <a:avLst/>
          </a:prstGeom>
        </p:spPr>
        <p:txBody>
          <a:bodyPr vert="horz" lIns="91440" tIns="45720" rIns="91440" bIns="45720" rtlCol="0" anchor="ctr"/>
          <a:lstStyle>
            <a:lvl1pPr algn="r">
              <a:defRPr sz="900">
                <a:solidFill>
                  <a:schemeClr val="tx1">
                    <a:tint val="75000"/>
                  </a:schemeClr>
                </a:solidFill>
              </a:defRPr>
            </a:lvl1pPr>
          </a:lstStyle>
          <a:p>
            <a:fld id="{9D1EEC67-613C-4646-8F4E-ED19BE4D6299}" type="slidenum">
              <a:rPr kumimoji="1" lang="ja-JP" altLang="en-US" smtClean="0"/>
              <a:t>‹#›</a:t>
            </a:fld>
            <a:endParaRPr kumimoji="1" lang="ja-JP" altLang="en-US"/>
          </a:p>
        </p:txBody>
      </p:sp>
    </p:spTree>
    <p:extLst>
      <p:ext uri="{BB962C8B-B14F-4D97-AF65-F5344CB8AC3E}">
        <p14:creationId xmlns:p14="http://schemas.microsoft.com/office/powerpoint/2010/main" val="2621586759"/>
      </p:ext>
    </p:extLst>
  </p:cSld>
  <p:clrMap bg1="lt1" tx1="dk1" bg2="lt2" tx2="dk2" accent1="accent1" accent2="accent2" accent3="accent3" accent4="accent4" accent5="accent5" accent6="accent6" hlink="hlink" folHlink="folHlink"/>
  <p:sldLayoutIdLst>
    <p:sldLayoutId id="2147483763" r:id="rId1"/>
    <p:sldLayoutId id="2147483764" r:id="rId2"/>
    <p:sldLayoutId id="2147483765" r:id="rId3"/>
    <p:sldLayoutId id="2147483766" r:id="rId4"/>
    <p:sldLayoutId id="2147483767" r:id="rId5"/>
    <p:sldLayoutId id="2147483768" r:id="rId6"/>
    <p:sldLayoutId id="2147483769" r:id="rId7"/>
    <p:sldLayoutId id="2147483770" r:id="rId8"/>
    <p:sldLayoutId id="2147483771" r:id="rId9"/>
    <p:sldLayoutId id="2147483772" r:id="rId10"/>
    <p:sldLayoutId id="2147483773" r:id="rId11"/>
  </p:sldLayoutIdLst>
  <p:txStyles>
    <p:titleStyle>
      <a:lvl1pPr algn="l" defTabSz="685800" rtl="0" eaLnBrk="1" latinLnBrk="0" hangingPunct="1">
        <a:lnSpc>
          <a:spcPct val="90000"/>
        </a:lnSpc>
        <a:spcBef>
          <a:spcPct val="0"/>
        </a:spcBef>
        <a:buNone/>
        <a:defRPr kumimoji="1"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kumimoji="1"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kumimoji="1"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kumimoji="1"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9pPr>
    </p:bodyStyle>
    <p:otherStyle>
      <a:defPPr>
        <a:defRPr lang="en-US"/>
      </a:defPPr>
      <a:lvl1pPr marL="0" algn="l" defTabSz="685800" rtl="0" eaLnBrk="1" latinLnBrk="0" hangingPunct="1">
        <a:defRPr kumimoji="1" sz="1350" kern="1200">
          <a:solidFill>
            <a:schemeClr val="tx1"/>
          </a:solidFill>
          <a:latin typeface="+mn-lt"/>
          <a:ea typeface="+mn-ea"/>
          <a:cs typeface="+mn-cs"/>
        </a:defRPr>
      </a:lvl1pPr>
      <a:lvl2pPr marL="342900" algn="l" defTabSz="685800" rtl="0" eaLnBrk="1" latinLnBrk="0" hangingPunct="1">
        <a:defRPr kumimoji="1" sz="1350" kern="1200">
          <a:solidFill>
            <a:schemeClr val="tx1"/>
          </a:solidFill>
          <a:latin typeface="+mn-lt"/>
          <a:ea typeface="+mn-ea"/>
          <a:cs typeface="+mn-cs"/>
        </a:defRPr>
      </a:lvl2pPr>
      <a:lvl3pPr marL="685800" algn="l" defTabSz="685800" rtl="0" eaLnBrk="1" latinLnBrk="0" hangingPunct="1">
        <a:defRPr kumimoji="1" sz="1350" kern="1200">
          <a:solidFill>
            <a:schemeClr val="tx1"/>
          </a:solidFill>
          <a:latin typeface="+mn-lt"/>
          <a:ea typeface="+mn-ea"/>
          <a:cs typeface="+mn-cs"/>
        </a:defRPr>
      </a:lvl3pPr>
      <a:lvl4pPr marL="1028700" algn="l" defTabSz="685800" rtl="0" eaLnBrk="1" latinLnBrk="0" hangingPunct="1">
        <a:defRPr kumimoji="1" sz="1350" kern="1200">
          <a:solidFill>
            <a:schemeClr val="tx1"/>
          </a:solidFill>
          <a:latin typeface="+mn-lt"/>
          <a:ea typeface="+mn-ea"/>
          <a:cs typeface="+mn-cs"/>
        </a:defRPr>
      </a:lvl4pPr>
      <a:lvl5pPr marL="1371600" algn="l" defTabSz="685800" rtl="0" eaLnBrk="1" latinLnBrk="0" hangingPunct="1">
        <a:defRPr kumimoji="1" sz="1350" kern="1200">
          <a:solidFill>
            <a:schemeClr val="tx1"/>
          </a:solidFill>
          <a:latin typeface="+mn-lt"/>
          <a:ea typeface="+mn-ea"/>
          <a:cs typeface="+mn-cs"/>
        </a:defRPr>
      </a:lvl5pPr>
      <a:lvl6pPr marL="1714500" algn="l" defTabSz="685800" rtl="0" eaLnBrk="1" latinLnBrk="0" hangingPunct="1">
        <a:defRPr kumimoji="1" sz="1350" kern="1200">
          <a:solidFill>
            <a:schemeClr val="tx1"/>
          </a:solidFill>
          <a:latin typeface="+mn-lt"/>
          <a:ea typeface="+mn-ea"/>
          <a:cs typeface="+mn-cs"/>
        </a:defRPr>
      </a:lvl6pPr>
      <a:lvl7pPr marL="2057400" algn="l" defTabSz="685800" rtl="0" eaLnBrk="1" latinLnBrk="0" hangingPunct="1">
        <a:defRPr kumimoji="1" sz="1350" kern="1200">
          <a:solidFill>
            <a:schemeClr val="tx1"/>
          </a:solidFill>
          <a:latin typeface="+mn-lt"/>
          <a:ea typeface="+mn-ea"/>
          <a:cs typeface="+mn-cs"/>
        </a:defRPr>
      </a:lvl7pPr>
      <a:lvl8pPr marL="2400300" algn="l" defTabSz="685800" rtl="0" eaLnBrk="1" latinLnBrk="0" hangingPunct="1">
        <a:defRPr kumimoji="1" sz="1350" kern="1200">
          <a:solidFill>
            <a:schemeClr val="tx1"/>
          </a:solidFill>
          <a:latin typeface="+mn-lt"/>
          <a:ea typeface="+mn-ea"/>
          <a:cs typeface="+mn-cs"/>
        </a:defRPr>
      </a:lvl8pPr>
      <a:lvl9pPr marL="2743200" algn="l" defTabSz="685800" rtl="0" eaLnBrk="1" latinLnBrk="0" hangingPunct="1">
        <a:defRPr kumimoji="1"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jpeg"/><Relationship Id="rId13" Type="http://schemas.openxmlformats.org/officeDocument/2006/relationships/image" Target="../media/image12.jpeg"/><Relationship Id="rId3" Type="http://schemas.openxmlformats.org/officeDocument/2006/relationships/image" Target="../media/image2.png"/><Relationship Id="rId7" Type="http://schemas.openxmlformats.org/officeDocument/2006/relationships/image" Target="../media/image6.png"/><Relationship Id="rId12" Type="http://schemas.openxmlformats.org/officeDocument/2006/relationships/image" Target="../media/image11.jpe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11" Type="http://schemas.openxmlformats.org/officeDocument/2006/relationships/image" Target="../media/image10.png"/><Relationship Id="rId5" Type="http://schemas.openxmlformats.org/officeDocument/2006/relationships/image" Target="../media/image4.jpeg"/><Relationship Id="rId10" Type="http://schemas.openxmlformats.org/officeDocument/2006/relationships/image" Target="../media/image9.jpeg"/><Relationship Id="rId4" Type="http://schemas.openxmlformats.org/officeDocument/2006/relationships/image" Target="../media/image3.png"/><Relationship Id="rId9" Type="http://schemas.openxmlformats.org/officeDocument/2006/relationships/image" Target="../media/image8.jpeg"/><Relationship Id="rId14" Type="http://schemas.openxmlformats.org/officeDocument/2006/relationships/image" Target="../media/image13.jpeg"/></Relationships>
</file>

<file path=ppt/slides/_rels/slide2.xml.rels><?xml version="1.0" encoding="UTF-8" standalone="yes"?>
<Relationships xmlns="http://schemas.openxmlformats.org/package/2006/relationships"><Relationship Id="rId8" Type="http://schemas.openxmlformats.org/officeDocument/2006/relationships/image" Target="../media/image18.jpeg"/><Relationship Id="rId13" Type="http://schemas.openxmlformats.org/officeDocument/2006/relationships/image" Target="../media/image22.jpeg"/><Relationship Id="rId3" Type="http://schemas.openxmlformats.org/officeDocument/2006/relationships/image" Target="../media/image2.png"/><Relationship Id="rId7" Type="http://schemas.openxmlformats.org/officeDocument/2006/relationships/image" Target="../media/image17.jpeg"/><Relationship Id="rId12" Type="http://schemas.openxmlformats.org/officeDocument/2006/relationships/image" Target="../media/image21.pn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16.jpeg"/><Relationship Id="rId11" Type="http://schemas.openxmlformats.org/officeDocument/2006/relationships/image" Target="../media/image6.png"/><Relationship Id="rId5" Type="http://schemas.openxmlformats.org/officeDocument/2006/relationships/image" Target="../media/image15.jpeg"/><Relationship Id="rId15" Type="http://schemas.openxmlformats.org/officeDocument/2006/relationships/image" Target="../media/image24.jpeg"/><Relationship Id="rId10" Type="http://schemas.openxmlformats.org/officeDocument/2006/relationships/image" Target="../media/image20.jpeg"/><Relationship Id="rId4" Type="http://schemas.openxmlformats.org/officeDocument/2006/relationships/image" Target="../media/image14.png"/><Relationship Id="rId9" Type="http://schemas.openxmlformats.org/officeDocument/2006/relationships/image" Target="../media/image19.jpeg"/><Relationship Id="rId14" Type="http://schemas.openxmlformats.org/officeDocument/2006/relationships/image" Target="../media/image23.jpeg"/></Relationships>
</file>

<file path=ppt/slides/_rels/slide3.xml.rels><?xml version="1.0" encoding="UTF-8" standalone="yes"?>
<Relationships xmlns="http://schemas.openxmlformats.org/package/2006/relationships"><Relationship Id="rId8" Type="http://schemas.openxmlformats.org/officeDocument/2006/relationships/image" Target="../media/image6.png"/><Relationship Id="rId13" Type="http://schemas.openxmlformats.org/officeDocument/2006/relationships/image" Target="../media/image33.png"/><Relationship Id="rId3" Type="http://schemas.openxmlformats.org/officeDocument/2006/relationships/image" Target="../media/image2.png"/><Relationship Id="rId7" Type="http://schemas.openxmlformats.org/officeDocument/2006/relationships/image" Target="../media/image28.jpeg"/><Relationship Id="rId12" Type="http://schemas.openxmlformats.org/officeDocument/2006/relationships/image" Target="../media/image32.pn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27.jpeg"/><Relationship Id="rId11" Type="http://schemas.openxmlformats.org/officeDocument/2006/relationships/image" Target="../media/image31.jpeg"/><Relationship Id="rId5" Type="http://schemas.openxmlformats.org/officeDocument/2006/relationships/image" Target="../media/image26.jpeg"/><Relationship Id="rId15" Type="http://schemas.openxmlformats.org/officeDocument/2006/relationships/image" Target="../media/image35.png"/><Relationship Id="rId10" Type="http://schemas.openxmlformats.org/officeDocument/2006/relationships/image" Target="../media/image30.jpeg"/><Relationship Id="rId4" Type="http://schemas.openxmlformats.org/officeDocument/2006/relationships/image" Target="../media/image25.png"/><Relationship Id="rId9" Type="http://schemas.openxmlformats.org/officeDocument/2006/relationships/image" Target="../media/image29.jpeg"/><Relationship Id="rId14" Type="http://schemas.openxmlformats.org/officeDocument/2006/relationships/image" Target="../media/image34.jpeg"/></Relationships>
</file>

<file path=ppt/slides/_rels/slide4.xml.rels><?xml version="1.0" encoding="UTF-8" standalone="yes"?>
<Relationships xmlns="http://schemas.openxmlformats.org/package/2006/relationships"><Relationship Id="rId8" Type="http://schemas.openxmlformats.org/officeDocument/2006/relationships/image" Target="../media/image39.jpeg"/><Relationship Id="rId13" Type="http://schemas.openxmlformats.org/officeDocument/2006/relationships/image" Target="../media/image43.jpeg"/><Relationship Id="rId3" Type="http://schemas.openxmlformats.org/officeDocument/2006/relationships/image" Target="../media/image2.png"/><Relationship Id="rId7" Type="http://schemas.openxmlformats.org/officeDocument/2006/relationships/image" Target="../media/image38.jpeg"/><Relationship Id="rId12" Type="http://schemas.openxmlformats.org/officeDocument/2006/relationships/image" Target="../media/image42.jpeg"/><Relationship Id="rId17" Type="http://schemas.openxmlformats.org/officeDocument/2006/relationships/image" Target="../media/image47.jpeg"/><Relationship Id="rId2" Type="http://schemas.openxmlformats.org/officeDocument/2006/relationships/image" Target="../media/image1.png"/><Relationship Id="rId16" Type="http://schemas.openxmlformats.org/officeDocument/2006/relationships/image" Target="../media/image46.jpeg"/><Relationship Id="rId1" Type="http://schemas.openxmlformats.org/officeDocument/2006/relationships/slideLayout" Target="../slideLayouts/slideLayout2.xml"/><Relationship Id="rId6" Type="http://schemas.openxmlformats.org/officeDocument/2006/relationships/image" Target="../media/image37.jpeg"/><Relationship Id="rId11" Type="http://schemas.openxmlformats.org/officeDocument/2006/relationships/image" Target="../media/image10.png"/><Relationship Id="rId5" Type="http://schemas.openxmlformats.org/officeDocument/2006/relationships/image" Target="../media/image36.jpeg"/><Relationship Id="rId15" Type="http://schemas.openxmlformats.org/officeDocument/2006/relationships/image" Target="../media/image45.jpeg"/><Relationship Id="rId10" Type="http://schemas.openxmlformats.org/officeDocument/2006/relationships/image" Target="../media/image41.jpeg"/><Relationship Id="rId4" Type="http://schemas.openxmlformats.org/officeDocument/2006/relationships/image" Target="../media/image6.png"/><Relationship Id="rId9" Type="http://schemas.openxmlformats.org/officeDocument/2006/relationships/image" Target="../media/image40.jpeg"/><Relationship Id="rId14" Type="http://schemas.openxmlformats.org/officeDocument/2006/relationships/image" Target="../media/image44.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図 14"/>
          <p:cNvPicPr>
            <a:picLocks noChangeAspect="1"/>
          </p:cNvPicPr>
          <p:nvPr/>
        </p:nvPicPr>
        <p:blipFill>
          <a:blip r:embed="rId2"/>
          <a:stretch>
            <a:fillRect/>
          </a:stretch>
        </p:blipFill>
        <p:spPr>
          <a:xfrm flipH="1">
            <a:off x="52397" y="1138198"/>
            <a:ext cx="3419598" cy="2490276"/>
          </a:xfrm>
          <a:prstGeom prst="rect">
            <a:avLst/>
          </a:prstGeom>
        </p:spPr>
      </p:pic>
      <p:pic>
        <p:nvPicPr>
          <p:cNvPr id="14" name="図 1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30394" y="3229296"/>
            <a:ext cx="2283558" cy="1445064"/>
          </a:xfrm>
          <a:prstGeom prst="rect">
            <a:avLst/>
          </a:prstGeom>
        </p:spPr>
      </p:pic>
      <p:sp>
        <p:nvSpPr>
          <p:cNvPr id="9" name="AutoShape 1"/>
          <p:cNvSpPr>
            <a:spLocks noChangeArrowheads="1"/>
          </p:cNvSpPr>
          <p:nvPr/>
        </p:nvSpPr>
        <p:spPr bwMode="auto">
          <a:xfrm>
            <a:off x="26336" y="22699"/>
            <a:ext cx="6791325" cy="1159984"/>
          </a:xfrm>
          <a:prstGeom prst="horizontalScroll">
            <a:avLst>
              <a:gd name="adj" fmla="val 10645"/>
            </a:avLst>
          </a:prstGeom>
          <a:solidFill>
            <a:schemeClr val="bg1"/>
          </a:solidFill>
          <a:ln w="28575">
            <a:solidFill>
              <a:srgbClr val="7F7F7F"/>
            </a:solidFill>
            <a:round/>
            <a:headEnd/>
            <a:tailEnd/>
          </a:ln>
        </p:spPr>
        <p:txBody>
          <a:bodyPr wrap="square" lIns="74295" tIns="8890" rIns="74295" bIns="8890" anchor="t"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rtl="0">
              <a:defRPr sz="1000"/>
            </a:pPr>
            <a:r>
              <a:rPr lang="ja-JP" altLang="en-US" sz="1050">
                <a:solidFill>
                  <a:srgbClr val="000000"/>
                </a:solidFill>
                <a:latin typeface="ＭＳ 明朝"/>
                <a:ea typeface="ＭＳ 明朝"/>
              </a:rPr>
              <a:t>　　　　　　　</a:t>
            </a:r>
          </a:p>
        </p:txBody>
      </p:sp>
      <p:pic>
        <p:nvPicPr>
          <p:cNvPr id="10" name="図 9"/>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486385" y="320337"/>
            <a:ext cx="529150" cy="581183"/>
          </a:xfrm>
          <a:prstGeom prst="rect">
            <a:avLst/>
          </a:prstGeom>
          <a:noFill/>
          <a:extLst>
            <a:ext uri="{909E8E84-426E-40DD-AFC4-6F175D3DCCD1}">
              <a14:hiddenFill xmlns:a14="http://schemas.microsoft.com/office/drawing/2010/main">
                <a:solidFill>
                  <a:srgbClr val="FFFFFF"/>
                </a:solidFill>
              </a14:hiddenFill>
            </a:ext>
          </a:extLst>
        </p:spPr>
      </p:pic>
      <p:sp>
        <p:nvSpPr>
          <p:cNvPr id="11" name="WordArt 5"/>
          <p:cNvSpPr>
            <a:spLocks noChangeArrowheads="1" noChangeShapeType="1" noTextEdit="1"/>
          </p:cNvSpPr>
          <p:nvPr/>
        </p:nvSpPr>
        <p:spPr bwMode="auto">
          <a:xfrm>
            <a:off x="1024836" y="266064"/>
            <a:ext cx="3407557" cy="664620"/>
          </a:xfrm>
          <a:prstGeom prst="rect">
            <a:avLst/>
          </a:prstGeom>
        </p:spPr>
        <p:txBody>
          <a:bodyPr wrap="none" numCol="1" fromWordArt="1">
            <a:prstTxWarp prst="textPlain">
              <a:avLst>
                <a:gd name="adj" fmla="val 50000"/>
              </a:avLst>
            </a:prstTxWarp>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rtl="0">
              <a:buNone/>
            </a:pPr>
            <a:r>
              <a:rPr lang="ja-JP" altLang="en-US" sz="3600" b="1" kern="10" dirty="0" smtClean="0">
                <a:ln w="3175">
                  <a:solidFill>
                    <a:srgbClr val="243F60"/>
                  </a:solidFill>
                  <a:round/>
                  <a:headEnd/>
                  <a:tailEnd/>
                </a:ln>
                <a:gradFill rotWithShape="0">
                  <a:gsLst>
                    <a:gs pos="0">
                      <a:srgbClr val="4F81BD"/>
                    </a:gs>
                    <a:gs pos="100000">
                      <a:srgbClr val="4F81BD">
                        <a:gamma/>
                        <a:tint val="20000"/>
                        <a:invGamma/>
                      </a:srgbClr>
                    </a:gs>
                  </a:gsLst>
                  <a:lin ang="5400000" scaled="1"/>
                </a:gradFill>
                <a:effectLst>
                  <a:prstShdw prst="shdw18" dist="17961" dir="13500000">
                    <a:srgbClr val="243F60">
                      <a:gamma/>
                      <a:shade val="60000"/>
                      <a:invGamma/>
                    </a:srgbClr>
                  </a:prstShdw>
                </a:effectLst>
                <a:latin typeface="HG創英角ｺﾞｼｯｸUB"/>
                <a:ea typeface="HG創英角ｺﾞｼｯｸUB"/>
              </a:rPr>
              <a:t>安まち通信</a:t>
            </a:r>
            <a:endParaRPr lang="ja-JP" altLang="en-US" sz="3600" b="1" kern="10" dirty="0">
              <a:ln w="3175">
                <a:solidFill>
                  <a:srgbClr val="243F60"/>
                </a:solidFill>
                <a:round/>
                <a:headEnd/>
                <a:tailEnd/>
              </a:ln>
              <a:gradFill rotWithShape="0">
                <a:gsLst>
                  <a:gs pos="0">
                    <a:srgbClr val="4F81BD"/>
                  </a:gs>
                  <a:gs pos="100000">
                    <a:srgbClr val="4F81BD">
                      <a:gamma/>
                      <a:tint val="20000"/>
                      <a:invGamma/>
                    </a:srgbClr>
                  </a:gs>
                </a:gsLst>
                <a:lin ang="5400000" scaled="1"/>
              </a:gradFill>
              <a:effectLst>
                <a:prstShdw prst="shdw18" dist="17961" dir="13500000">
                  <a:srgbClr val="243F60">
                    <a:gamma/>
                    <a:shade val="60000"/>
                    <a:invGamma/>
                  </a:srgbClr>
                </a:prstShdw>
              </a:effectLst>
              <a:latin typeface="HG創英角ｺﾞｼｯｸUB"/>
              <a:ea typeface="HG創英角ｺﾞｼｯｸUB"/>
            </a:endParaRPr>
          </a:p>
        </p:txBody>
      </p:sp>
      <p:graphicFrame>
        <p:nvGraphicFramePr>
          <p:cNvPr id="12" name="表 11"/>
          <p:cNvGraphicFramePr>
            <a:graphicFrameLocks noGrp="1"/>
          </p:cNvGraphicFramePr>
          <p:nvPr>
            <p:extLst>
              <p:ext uri="{D42A27DB-BD31-4B8C-83A1-F6EECF244321}">
                <p14:modId xmlns:p14="http://schemas.microsoft.com/office/powerpoint/2010/main" val="4212151793"/>
              </p:ext>
            </p:extLst>
          </p:nvPr>
        </p:nvGraphicFramePr>
        <p:xfrm>
          <a:off x="5029260" y="238063"/>
          <a:ext cx="1710949" cy="713929"/>
        </p:xfrm>
        <a:graphic>
          <a:graphicData uri="http://schemas.openxmlformats.org/drawingml/2006/table">
            <a:tbl>
              <a:tblPr firstRow="1" bandRow="1">
                <a:tableStyleId>{5C22544A-7EE6-4342-B048-85BDC9FD1C3A}</a:tableStyleId>
              </a:tblPr>
              <a:tblGrid>
                <a:gridCol w="1710949">
                  <a:extLst>
                    <a:ext uri="{9D8B030D-6E8A-4147-A177-3AD203B41FA5}">
                      <a16:colId xmlns:a16="http://schemas.microsoft.com/office/drawing/2014/main" val="20000"/>
                    </a:ext>
                  </a:extLst>
                </a:gridCol>
              </a:tblGrid>
              <a:tr h="247650">
                <a:tc>
                  <a:txBody>
                    <a:bodyPr/>
                    <a:lstStyle/>
                    <a:p>
                      <a:pPr algn="ctr"/>
                      <a:r>
                        <a:rPr kumimoji="1" lang="ja-JP" altLang="en-US" sz="1000" b="0" dirty="0" smtClean="0">
                          <a:solidFill>
                            <a:schemeClr val="tx1"/>
                          </a:solidFill>
                          <a:latin typeface="HG丸ｺﾞｼｯｸM-PRO" panose="020F0600000000000000" pitchFamily="50" charset="-128"/>
                          <a:ea typeface="HG丸ｺﾞｼｯｸM-PRO" panose="020F0600000000000000" pitchFamily="50" charset="-128"/>
                        </a:rPr>
                        <a:t>令和２年</a:t>
                      </a:r>
                      <a:r>
                        <a:rPr kumimoji="1" lang="en-US" altLang="ja-JP" sz="1000" b="0" dirty="0" smtClean="0">
                          <a:solidFill>
                            <a:schemeClr val="tx1"/>
                          </a:solidFill>
                          <a:latin typeface="HG丸ｺﾞｼｯｸM-PRO" panose="020F0600000000000000" pitchFamily="50" charset="-128"/>
                          <a:ea typeface="HG丸ｺﾞｼｯｸM-PRO" panose="020F0600000000000000" pitchFamily="50" charset="-128"/>
                        </a:rPr>
                        <a:t>11</a:t>
                      </a:r>
                      <a:r>
                        <a:rPr kumimoji="1" lang="ja-JP" altLang="en-US" sz="1000" b="0" dirty="0" smtClean="0">
                          <a:solidFill>
                            <a:schemeClr val="tx1"/>
                          </a:solidFill>
                          <a:latin typeface="HG丸ｺﾞｼｯｸM-PRO" panose="020F0600000000000000" pitchFamily="50" charset="-128"/>
                          <a:ea typeface="HG丸ｺﾞｼｯｸM-PRO" panose="020F0600000000000000" pitchFamily="50" charset="-128"/>
                        </a:rPr>
                        <a:t>月４日</a:t>
                      </a:r>
                      <a:endParaRPr kumimoji="1" lang="ja-JP" altLang="en-US" sz="1000" b="0" dirty="0">
                        <a:solidFill>
                          <a:schemeClr val="tx1"/>
                        </a:solidFill>
                        <a:latin typeface="HG丸ｺﾞｼｯｸM-PRO" panose="020F0600000000000000" pitchFamily="50" charset="-128"/>
                        <a:ea typeface="HG丸ｺﾞｼｯｸM-PRO" panose="020F0600000000000000" pitchFamily="50" charset="-128"/>
                      </a:endParaRPr>
                    </a:p>
                  </a:txBody>
                  <a:tcPr marT="45721" marB="4572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0"/>
                  </a:ext>
                </a:extLst>
              </a:tr>
              <a:tr h="237677">
                <a:tc>
                  <a:txBody>
                    <a:bodyPr/>
                    <a:lstStyle/>
                    <a:p>
                      <a:pPr algn="ctr"/>
                      <a:r>
                        <a:rPr kumimoji="1" lang="ja-JP" altLang="en-US" sz="800" baseline="0" dirty="0" smtClean="0">
                          <a:latin typeface="HG丸ｺﾞｼｯｸM-PRO" panose="020F0600000000000000" pitchFamily="50" charset="-128"/>
                          <a:ea typeface="HG丸ｺﾞｼｯｸM-PRO" panose="020F0600000000000000" pitchFamily="50" charset="-128"/>
                        </a:rPr>
                        <a:t>大阪府安全なまちづくり推進会議</a:t>
                      </a:r>
                      <a:endParaRPr kumimoji="1" lang="ja-JP" altLang="en-US" sz="800" baseline="0" dirty="0">
                        <a:latin typeface="HG丸ｺﾞｼｯｸM-PRO" panose="020F0600000000000000" pitchFamily="50" charset="-128"/>
                        <a:ea typeface="HG丸ｺﾞｼｯｸM-PRO" panose="020F0600000000000000" pitchFamily="50" charset="-128"/>
                      </a:endParaRPr>
                    </a:p>
                  </a:txBody>
                  <a:tcPr marT="45721" marB="4572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1"/>
                  </a:ext>
                </a:extLst>
              </a:tr>
              <a:tr h="228602">
                <a:tc>
                  <a:txBody>
                    <a:bodyPr/>
                    <a:lstStyle/>
                    <a:p>
                      <a:pPr algn="ctr"/>
                      <a:r>
                        <a:rPr kumimoji="1" lang="ja-JP" altLang="en-US" sz="900" dirty="0" smtClean="0">
                          <a:latin typeface="HG丸ｺﾞｼｯｸM-PRO" panose="020F0600000000000000" pitchFamily="50" charset="-128"/>
                          <a:ea typeface="HG丸ｺﾞｼｯｸM-PRO" panose="020F0600000000000000" pitchFamily="50" charset="-128"/>
                        </a:rPr>
                        <a:t>令和２年度　第９号</a:t>
                      </a:r>
                      <a:endParaRPr kumimoji="1" lang="ja-JP" altLang="en-US" sz="900" dirty="0">
                        <a:latin typeface="HG丸ｺﾞｼｯｸM-PRO" panose="020F0600000000000000" pitchFamily="50" charset="-128"/>
                        <a:ea typeface="HG丸ｺﾞｼｯｸM-PRO" panose="020F0600000000000000" pitchFamily="50" charset="-128"/>
                      </a:endParaRPr>
                    </a:p>
                  </a:txBody>
                  <a:tcPr marT="45721" marB="4572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bl>
          </a:graphicData>
        </a:graphic>
      </p:graphicFrame>
      <p:pic>
        <p:nvPicPr>
          <p:cNvPr id="13" name="図 12"/>
          <p:cNvPicPr>
            <a:picLocks noChangeAspect="1"/>
          </p:cNvPicPr>
          <p:nvPr/>
        </p:nvPicPr>
        <p:blipFill rotWithShape="1">
          <a:blip r:embed="rId5" cstate="print">
            <a:extLst>
              <a:ext uri="{28A0092B-C50C-407E-A947-70E740481C1C}">
                <a14:useLocalDpi xmlns:a14="http://schemas.microsoft.com/office/drawing/2010/main" val="0"/>
              </a:ext>
            </a:extLst>
          </a:blip>
          <a:srcRect/>
          <a:stretch/>
        </p:blipFill>
        <p:spPr>
          <a:xfrm>
            <a:off x="343869" y="257669"/>
            <a:ext cx="513796" cy="692221"/>
          </a:xfrm>
          <a:prstGeom prst="rect">
            <a:avLst/>
          </a:prstGeom>
        </p:spPr>
      </p:pic>
      <p:pic>
        <p:nvPicPr>
          <p:cNvPr id="2" name="図 1"/>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61076" y="1167356"/>
            <a:ext cx="6500190" cy="861469"/>
          </a:xfrm>
          <a:prstGeom prst="rect">
            <a:avLst/>
          </a:prstGeom>
        </p:spPr>
      </p:pic>
      <p:pic>
        <p:nvPicPr>
          <p:cNvPr id="3" name="図 2"/>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61076" y="3349497"/>
            <a:ext cx="4480563" cy="421663"/>
          </a:xfrm>
          <a:prstGeom prst="rect">
            <a:avLst/>
          </a:prstGeom>
        </p:spPr>
      </p:pic>
      <p:sp>
        <p:nvSpPr>
          <p:cNvPr id="5" name="テキスト ボックス 4"/>
          <p:cNvSpPr txBox="1"/>
          <p:nvPr/>
        </p:nvSpPr>
        <p:spPr>
          <a:xfrm>
            <a:off x="857665" y="1270132"/>
            <a:ext cx="5088252" cy="400110"/>
          </a:xfrm>
          <a:prstGeom prst="rect">
            <a:avLst/>
          </a:prstGeom>
          <a:noFill/>
        </p:spPr>
        <p:txBody>
          <a:bodyPr wrap="none" rtlCol="0">
            <a:spAutoFit/>
          </a:bodyPr>
          <a:lstStyle/>
          <a:p>
            <a:r>
              <a:rPr kumimoji="1" lang="ja-JP" altLang="en-US" sz="2000" b="1" dirty="0" smtClean="0">
                <a:solidFill>
                  <a:schemeClr val="bg1"/>
                </a:solidFill>
                <a:latin typeface="HG丸ｺﾞｼｯｸM-PRO" panose="020F0600000000000000" pitchFamily="50" charset="-128"/>
                <a:ea typeface="HG丸ｺﾞｼｯｸM-PRO" panose="020F0600000000000000" pitchFamily="50" charset="-128"/>
              </a:rPr>
              <a:t>大阪府安全なまちづくり推進月間取組結果</a:t>
            </a:r>
            <a:endParaRPr kumimoji="1" lang="ja-JP" altLang="en-US" sz="2000" b="1" dirty="0">
              <a:solidFill>
                <a:schemeClr val="bg1"/>
              </a:solidFill>
              <a:latin typeface="HG丸ｺﾞｼｯｸM-PRO" panose="020F0600000000000000" pitchFamily="50" charset="-128"/>
              <a:ea typeface="HG丸ｺﾞｼｯｸM-PRO" panose="020F0600000000000000" pitchFamily="50" charset="-128"/>
            </a:endParaRPr>
          </a:p>
        </p:txBody>
      </p:sp>
      <p:sp>
        <p:nvSpPr>
          <p:cNvPr id="16" name="テキスト ボックス 15"/>
          <p:cNvSpPr txBox="1"/>
          <p:nvPr/>
        </p:nvSpPr>
        <p:spPr>
          <a:xfrm>
            <a:off x="171903" y="2021545"/>
            <a:ext cx="6500190" cy="738664"/>
          </a:xfrm>
          <a:prstGeom prst="rect">
            <a:avLst/>
          </a:prstGeom>
          <a:solidFill>
            <a:schemeClr val="bg1">
              <a:alpha val="65000"/>
            </a:schemeClr>
          </a:solidFill>
        </p:spPr>
        <p:txBody>
          <a:bodyPr wrap="square" rtlCol="0">
            <a:spAutoFit/>
          </a:bodyPr>
          <a:lstStyle/>
          <a:p>
            <a:r>
              <a:rPr kumimoji="1" lang="ja-JP" altLang="en-US" sz="1400" b="1" dirty="0" smtClean="0">
                <a:latin typeface="HG丸ｺﾞｼｯｸM-PRO" panose="020F0600000000000000" pitchFamily="50" charset="-128"/>
                <a:ea typeface="HG丸ｺﾞｼｯｸM-PRO" panose="020F0600000000000000" pitchFamily="50" charset="-128"/>
              </a:rPr>
              <a:t>　令和２年度の「大阪府安全なまちづくり推進月間」は、新型コロナウイルス感染症の拡大防止のため、大規模な街頭キャンペーンなどは行いませんでしたが、構成団体などの感染防止に配意した広報啓発活動について紹介します。</a:t>
            </a:r>
            <a:endParaRPr kumimoji="1" lang="ja-JP" altLang="en-US" sz="1400" b="1" dirty="0">
              <a:latin typeface="HG丸ｺﾞｼｯｸM-PRO" panose="020F0600000000000000" pitchFamily="50" charset="-128"/>
              <a:ea typeface="HG丸ｺﾞｼｯｸM-PRO" panose="020F0600000000000000" pitchFamily="50" charset="-128"/>
            </a:endParaRPr>
          </a:p>
        </p:txBody>
      </p:sp>
      <p:sp>
        <p:nvSpPr>
          <p:cNvPr id="18" name="テキスト ボックス 17"/>
          <p:cNvSpPr txBox="1"/>
          <p:nvPr/>
        </p:nvSpPr>
        <p:spPr>
          <a:xfrm>
            <a:off x="194460" y="3813051"/>
            <a:ext cx="6500190" cy="830997"/>
          </a:xfrm>
          <a:prstGeom prst="rect">
            <a:avLst/>
          </a:prstGeom>
          <a:solidFill>
            <a:schemeClr val="bg1">
              <a:alpha val="65000"/>
            </a:schemeClr>
          </a:solidFill>
        </p:spPr>
        <p:txBody>
          <a:bodyPr wrap="square" rtlCol="0">
            <a:spAutoFit/>
          </a:bodyPr>
          <a:lstStyle/>
          <a:p>
            <a:r>
              <a:rPr kumimoji="1" lang="ja-JP" altLang="en-US" sz="1200" b="1" dirty="0" smtClean="0">
                <a:latin typeface="HG丸ｺﾞｼｯｸM-PRO" panose="020F0600000000000000" pitchFamily="50" charset="-128"/>
                <a:ea typeface="HG丸ｺﾞｼｯｸM-PRO" panose="020F0600000000000000" pitchFamily="50" charset="-128"/>
              </a:rPr>
              <a:t>日時：令和２年９月</a:t>
            </a:r>
            <a:r>
              <a:rPr kumimoji="1" lang="en-US" altLang="ja-JP" sz="1200" b="1" dirty="0" smtClean="0">
                <a:latin typeface="HG丸ｺﾞｼｯｸM-PRO" panose="020F0600000000000000" pitchFamily="50" charset="-128"/>
                <a:ea typeface="HG丸ｺﾞｼｯｸM-PRO" panose="020F0600000000000000" pitchFamily="50" charset="-128"/>
              </a:rPr>
              <a:t>30</a:t>
            </a:r>
            <a:r>
              <a:rPr kumimoji="1" lang="ja-JP" altLang="en-US" sz="1200" b="1" dirty="0" smtClean="0">
                <a:latin typeface="HG丸ｺﾞｼｯｸM-PRO" panose="020F0600000000000000" pitchFamily="50" charset="-128"/>
                <a:ea typeface="HG丸ｺﾞｼｯｸM-PRO" panose="020F0600000000000000" pitchFamily="50" charset="-128"/>
              </a:rPr>
              <a:t>日（水）　場所：東大阪市役所内</a:t>
            </a:r>
            <a:endParaRPr kumimoji="1" lang="en-US" altLang="ja-JP" sz="1200" b="1" dirty="0" smtClean="0">
              <a:latin typeface="HG丸ｺﾞｼｯｸM-PRO" panose="020F0600000000000000" pitchFamily="50" charset="-128"/>
              <a:ea typeface="HG丸ｺﾞｼｯｸM-PRO" panose="020F0600000000000000" pitchFamily="50" charset="-128"/>
            </a:endParaRPr>
          </a:p>
          <a:p>
            <a:r>
              <a:rPr kumimoji="1" lang="ja-JP" altLang="en-US" sz="1200" b="1" dirty="0" smtClean="0">
                <a:latin typeface="HG丸ｺﾞｼｯｸM-PRO" panose="020F0600000000000000" pitchFamily="50" charset="-128"/>
                <a:ea typeface="HG丸ｺﾞｼｯｸM-PRO" panose="020F0600000000000000" pitchFamily="50" charset="-128"/>
              </a:rPr>
              <a:t>関係団体：東大阪市、大阪府警察（府民安全対策課、布施・河内・枚岡警察署）</a:t>
            </a:r>
            <a:endParaRPr kumimoji="1" lang="en-US" altLang="ja-JP" sz="1200" b="1" dirty="0" smtClean="0">
              <a:latin typeface="HG丸ｺﾞｼｯｸM-PRO" panose="020F0600000000000000" pitchFamily="50" charset="-128"/>
              <a:ea typeface="HG丸ｺﾞｼｯｸM-PRO" panose="020F0600000000000000" pitchFamily="50" charset="-128"/>
            </a:endParaRPr>
          </a:p>
          <a:p>
            <a:r>
              <a:rPr kumimoji="1" lang="ja-JP" altLang="en-US" sz="1200" b="1" dirty="0" smtClean="0">
                <a:latin typeface="HG丸ｺﾞｼｯｸM-PRO" panose="020F0600000000000000" pitchFamily="50" charset="-128"/>
                <a:ea typeface="HG丸ｺﾞｼｯｸM-PRO" panose="020F0600000000000000" pitchFamily="50" charset="-128"/>
              </a:rPr>
              <a:t>内容：全国地域安全運動（</a:t>
            </a:r>
            <a:r>
              <a:rPr kumimoji="1" lang="en-US" altLang="ja-JP" sz="1200" b="1" dirty="0" smtClean="0">
                <a:latin typeface="HG丸ｺﾞｼｯｸM-PRO" panose="020F0600000000000000" pitchFamily="50" charset="-128"/>
                <a:ea typeface="HG丸ｺﾞｼｯｸM-PRO" panose="020F0600000000000000" pitchFamily="50" charset="-128"/>
              </a:rPr>
              <a:t>10</a:t>
            </a:r>
            <a:r>
              <a:rPr kumimoji="1" lang="ja-JP" altLang="en-US" sz="1200" b="1" dirty="0" smtClean="0">
                <a:latin typeface="HG丸ｺﾞｼｯｸM-PRO" panose="020F0600000000000000" pitchFamily="50" charset="-128"/>
                <a:ea typeface="HG丸ｺﾞｼｯｸM-PRO" panose="020F0600000000000000" pitchFamily="50" charset="-128"/>
              </a:rPr>
              <a:t>月</a:t>
            </a:r>
            <a:r>
              <a:rPr kumimoji="1" lang="en-US" altLang="ja-JP" sz="1200" b="1" dirty="0" smtClean="0">
                <a:latin typeface="HG丸ｺﾞｼｯｸM-PRO" panose="020F0600000000000000" pitchFamily="50" charset="-128"/>
                <a:ea typeface="HG丸ｺﾞｼｯｸM-PRO" panose="020F0600000000000000" pitchFamily="50" charset="-128"/>
              </a:rPr>
              <a:t>11</a:t>
            </a:r>
            <a:r>
              <a:rPr kumimoji="1" lang="ja-JP" altLang="en-US" sz="1200" b="1" dirty="0" smtClean="0">
                <a:latin typeface="HG丸ｺﾞｼｯｸM-PRO" panose="020F0600000000000000" pitchFamily="50" charset="-128"/>
                <a:ea typeface="HG丸ｺﾞｼｯｸM-PRO" panose="020F0600000000000000" pitchFamily="50" charset="-128"/>
              </a:rPr>
              <a:t>日から</a:t>
            </a:r>
            <a:r>
              <a:rPr kumimoji="1" lang="en-US" altLang="ja-JP" sz="1200" b="1" dirty="0" smtClean="0">
                <a:latin typeface="HG丸ｺﾞｼｯｸM-PRO" panose="020F0600000000000000" pitchFamily="50" charset="-128"/>
                <a:ea typeface="HG丸ｺﾞｼｯｸM-PRO" panose="020F0600000000000000" pitchFamily="50" charset="-128"/>
              </a:rPr>
              <a:t>20</a:t>
            </a:r>
            <a:r>
              <a:rPr kumimoji="1" lang="ja-JP" altLang="en-US" sz="1200" b="1" dirty="0" smtClean="0">
                <a:latin typeface="HG丸ｺﾞｼｯｸM-PRO" panose="020F0600000000000000" pitchFamily="50" charset="-128"/>
                <a:ea typeface="HG丸ｺﾞｼｯｸM-PRO" panose="020F0600000000000000" pitchFamily="50" charset="-128"/>
              </a:rPr>
              <a:t>日まで）期間中に</a:t>
            </a:r>
            <a:r>
              <a:rPr kumimoji="1" lang="en-US" altLang="ja-JP" sz="1200" b="1" dirty="0" smtClean="0">
                <a:latin typeface="HG丸ｺﾞｼｯｸM-PRO" panose="020F0600000000000000" pitchFamily="50" charset="-128"/>
                <a:ea typeface="HG丸ｺﾞｼｯｸM-PRO" panose="020F0600000000000000" pitchFamily="50" charset="-128"/>
              </a:rPr>
              <a:t>J:COM</a:t>
            </a:r>
            <a:r>
              <a:rPr kumimoji="1" lang="ja-JP" altLang="en-US" sz="1200" b="1" dirty="0" smtClean="0">
                <a:latin typeface="HG丸ｺﾞｼｯｸM-PRO" panose="020F0600000000000000" pitchFamily="50" charset="-128"/>
                <a:ea typeface="HG丸ｺﾞｼｯｸM-PRO" panose="020F0600000000000000" pitchFamily="50" charset="-128"/>
              </a:rPr>
              <a:t>東大阪「虹色ねっと</a:t>
            </a:r>
            <a:endParaRPr kumimoji="1" lang="en-US" altLang="ja-JP" sz="1200" b="1" dirty="0" smtClean="0">
              <a:latin typeface="HG丸ｺﾞｼｯｸM-PRO" panose="020F0600000000000000" pitchFamily="50" charset="-128"/>
              <a:ea typeface="HG丸ｺﾞｼｯｸM-PRO" panose="020F0600000000000000" pitchFamily="50" charset="-128"/>
            </a:endParaRPr>
          </a:p>
          <a:p>
            <a:r>
              <a:rPr kumimoji="1" lang="ja-JP" altLang="en-US" sz="1200" b="1" dirty="0">
                <a:latin typeface="HG丸ｺﾞｼｯｸM-PRO" panose="020F0600000000000000" pitchFamily="50" charset="-128"/>
                <a:ea typeface="HG丸ｺﾞｼｯｸM-PRO" panose="020F0600000000000000" pitchFamily="50" charset="-128"/>
              </a:rPr>
              <a:t>　</a:t>
            </a:r>
            <a:r>
              <a:rPr kumimoji="1" lang="ja-JP" altLang="en-US" sz="1200" b="1" dirty="0" smtClean="0">
                <a:latin typeface="HG丸ｺﾞｼｯｸM-PRO" panose="020F0600000000000000" pitchFamily="50" charset="-128"/>
                <a:ea typeface="HG丸ｺﾞｼｯｸM-PRO" panose="020F0600000000000000" pitchFamily="50" charset="-128"/>
              </a:rPr>
              <a:t>　　わーく」で放映する、犯罪被害防止対策を内容とする番組収録を実施した。</a:t>
            </a:r>
            <a:endParaRPr kumimoji="1" lang="ja-JP" altLang="en-US" sz="1200" b="1" dirty="0">
              <a:latin typeface="HG丸ｺﾞｼｯｸM-PRO" panose="020F0600000000000000" pitchFamily="50" charset="-128"/>
              <a:ea typeface="HG丸ｺﾞｼｯｸM-PRO" panose="020F0600000000000000" pitchFamily="50" charset="-128"/>
            </a:endParaRPr>
          </a:p>
        </p:txBody>
      </p:sp>
      <p:sp>
        <p:nvSpPr>
          <p:cNvPr id="19" name="テキスト ボックス 18"/>
          <p:cNvSpPr txBox="1"/>
          <p:nvPr/>
        </p:nvSpPr>
        <p:spPr>
          <a:xfrm>
            <a:off x="415802" y="3358086"/>
            <a:ext cx="4225837" cy="369332"/>
          </a:xfrm>
          <a:prstGeom prst="rect">
            <a:avLst/>
          </a:prstGeom>
          <a:noFill/>
        </p:spPr>
        <p:txBody>
          <a:bodyPr wrap="none" rtlCol="0">
            <a:spAutoFit/>
          </a:bodyPr>
          <a:lstStyle/>
          <a:p>
            <a:r>
              <a:rPr kumimoji="1" lang="ja-JP" altLang="en-US" b="1" dirty="0" smtClean="0">
                <a:solidFill>
                  <a:schemeClr val="bg1"/>
                </a:solidFill>
                <a:latin typeface="HG丸ｺﾞｼｯｸM-PRO" panose="020F0600000000000000" pitchFamily="50" charset="-128"/>
                <a:ea typeface="HG丸ｺﾞｼｯｸM-PRO" panose="020F0600000000000000" pitchFamily="50" charset="-128"/>
              </a:rPr>
              <a:t>広報啓発番組の</a:t>
            </a:r>
            <a:r>
              <a:rPr kumimoji="1" lang="ja-JP" altLang="en-US" b="1" dirty="0">
                <a:solidFill>
                  <a:schemeClr val="bg1"/>
                </a:solidFill>
                <a:latin typeface="HG丸ｺﾞｼｯｸM-PRO" panose="020F0600000000000000" pitchFamily="50" charset="-128"/>
                <a:ea typeface="HG丸ｺﾞｼｯｸM-PRO" panose="020F0600000000000000" pitchFamily="50" charset="-128"/>
              </a:rPr>
              <a:t>収録</a:t>
            </a:r>
            <a:r>
              <a:rPr kumimoji="1" lang="ja-JP" altLang="en-US" b="1" dirty="0" smtClean="0">
                <a:solidFill>
                  <a:schemeClr val="bg1"/>
                </a:solidFill>
                <a:latin typeface="HG丸ｺﾞｼｯｸM-PRO" panose="020F0600000000000000" pitchFamily="50" charset="-128"/>
                <a:ea typeface="HG丸ｺﾞｼｯｸM-PRO" panose="020F0600000000000000" pitchFamily="50" charset="-128"/>
              </a:rPr>
              <a:t>（</a:t>
            </a:r>
            <a:r>
              <a:rPr kumimoji="1" lang="en-US" altLang="ja-JP" b="1" dirty="0" smtClean="0">
                <a:solidFill>
                  <a:schemeClr val="bg1"/>
                </a:solidFill>
                <a:latin typeface="HG丸ｺﾞｼｯｸM-PRO" panose="020F0600000000000000" pitchFamily="50" charset="-128"/>
                <a:ea typeface="HG丸ｺﾞｼｯｸM-PRO" panose="020F0600000000000000" pitchFamily="50" charset="-128"/>
              </a:rPr>
              <a:t>J:COM</a:t>
            </a:r>
            <a:r>
              <a:rPr kumimoji="1" lang="ja-JP" altLang="en-US" b="1" dirty="0" smtClean="0">
                <a:solidFill>
                  <a:schemeClr val="bg1"/>
                </a:solidFill>
                <a:latin typeface="HG丸ｺﾞｼｯｸM-PRO" panose="020F0600000000000000" pitchFamily="50" charset="-128"/>
                <a:ea typeface="HG丸ｺﾞｼｯｸM-PRO" panose="020F0600000000000000" pitchFamily="50" charset="-128"/>
              </a:rPr>
              <a:t>東大阪）</a:t>
            </a:r>
            <a:endParaRPr kumimoji="1" lang="ja-JP" altLang="en-US" b="1" dirty="0">
              <a:solidFill>
                <a:schemeClr val="bg1"/>
              </a:solidFill>
              <a:latin typeface="HG丸ｺﾞｼｯｸM-PRO" panose="020F0600000000000000" pitchFamily="50" charset="-128"/>
              <a:ea typeface="HG丸ｺﾞｼｯｸM-PRO" panose="020F0600000000000000" pitchFamily="50" charset="-128"/>
            </a:endParaRPr>
          </a:p>
        </p:txBody>
      </p:sp>
      <p:pic>
        <p:nvPicPr>
          <p:cNvPr id="17" name="図 16"/>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2383094" y="4671402"/>
            <a:ext cx="2056153" cy="1542427"/>
          </a:xfrm>
          <a:prstGeom prst="rect">
            <a:avLst/>
          </a:prstGeom>
        </p:spPr>
        <p:style>
          <a:lnRef idx="2">
            <a:schemeClr val="dk1"/>
          </a:lnRef>
          <a:fillRef idx="1">
            <a:schemeClr val="lt1"/>
          </a:fillRef>
          <a:effectRef idx="0">
            <a:schemeClr val="dk1"/>
          </a:effectRef>
          <a:fontRef idx="minor">
            <a:schemeClr val="dk1"/>
          </a:fontRef>
        </p:style>
      </p:pic>
      <p:pic>
        <p:nvPicPr>
          <p:cNvPr id="20" name="図 19"/>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71903" y="4670243"/>
            <a:ext cx="2056153" cy="1542427"/>
          </a:xfrm>
          <a:prstGeom prst="rect">
            <a:avLst/>
          </a:prstGeom>
        </p:spPr>
        <p:style>
          <a:lnRef idx="2">
            <a:schemeClr val="dk1"/>
          </a:lnRef>
          <a:fillRef idx="1">
            <a:schemeClr val="lt1"/>
          </a:fillRef>
          <a:effectRef idx="0">
            <a:schemeClr val="dk1"/>
          </a:effectRef>
          <a:fontRef idx="minor">
            <a:schemeClr val="dk1"/>
          </a:fontRef>
        </p:style>
      </p:pic>
      <p:pic>
        <p:nvPicPr>
          <p:cNvPr id="32" name="図 31"/>
          <p:cNvPicPr>
            <a:picLocks noChangeAspect="1"/>
          </p:cNvPicPr>
          <p:nvPr/>
        </p:nvPicPr>
        <p:blipFill rotWithShape="1">
          <a:blip r:embed="rId10" cstate="print">
            <a:extLst>
              <a:ext uri="{28A0092B-C50C-407E-A947-70E740481C1C}">
                <a14:useLocalDpi xmlns:a14="http://schemas.microsoft.com/office/drawing/2010/main" val="0"/>
              </a:ext>
            </a:extLst>
          </a:blip>
          <a:srcRect/>
          <a:stretch/>
        </p:blipFill>
        <p:spPr>
          <a:xfrm>
            <a:off x="4581585" y="4670243"/>
            <a:ext cx="2058349" cy="1552576"/>
          </a:xfrm>
          <a:prstGeom prst="rect">
            <a:avLst/>
          </a:prstGeom>
        </p:spPr>
        <p:style>
          <a:lnRef idx="2">
            <a:schemeClr val="dk1"/>
          </a:lnRef>
          <a:fillRef idx="1">
            <a:schemeClr val="lt1"/>
          </a:fillRef>
          <a:effectRef idx="0">
            <a:schemeClr val="dk1"/>
          </a:effectRef>
          <a:fontRef idx="minor">
            <a:schemeClr val="dk1"/>
          </a:fontRef>
        </p:style>
      </p:pic>
      <p:pic>
        <p:nvPicPr>
          <p:cNvPr id="36" name="図 35"/>
          <p:cNvPicPr>
            <a:picLocks noChangeAspect="1"/>
          </p:cNvPicPr>
          <p:nvPr/>
        </p:nvPicPr>
        <p:blipFill>
          <a:blip r:embed="rId2"/>
          <a:stretch>
            <a:fillRect/>
          </a:stretch>
        </p:blipFill>
        <p:spPr>
          <a:xfrm flipH="1">
            <a:off x="52396" y="6404342"/>
            <a:ext cx="3419599" cy="2490276"/>
          </a:xfrm>
          <a:prstGeom prst="rect">
            <a:avLst/>
          </a:prstGeom>
        </p:spPr>
      </p:pic>
      <p:sp>
        <p:nvSpPr>
          <p:cNvPr id="27" name="テキスト ボックス 26"/>
          <p:cNvSpPr txBox="1"/>
          <p:nvPr/>
        </p:nvSpPr>
        <p:spPr>
          <a:xfrm>
            <a:off x="206518" y="6872507"/>
            <a:ext cx="6500190" cy="1200329"/>
          </a:xfrm>
          <a:prstGeom prst="rect">
            <a:avLst/>
          </a:prstGeom>
          <a:solidFill>
            <a:schemeClr val="bg1">
              <a:alpha val="65000"/>
            </a:schemeClr>
          </a:solidFill>
        </p:spPr>
        <p:txBody>
          <a:bodyPr wrap="square" rtlCol="0">
            <a:spAutoFit/>
          </a:bodyPr>
          <a:lstStyle/>
          <a:p>
            <a:r>
              <a:rPr kumimoji="1" lang="ja-JP" altLang="en-US" sz="1200" b="1" dirty="0" smtClean="0">
                <a:latin typeface="HG丸ｺﾞｼｯｸM-PRO" panose="020F0600000000000000" pitchFamily="50" charset="-128"/>
                <a:ea typeface="HG丸ｺﾞｼｯｸM-PRO" panose="020F0600000000000000" pitchFamily="50" charset="-128"/>
              </a:rPr>
              <a:t>日時：令和２年</a:t>
            </a:r>
            <a:r>
              <a:rPr kumimoji="1" lang="en-US" altLang="ja-JP" sz="1200" b="1" dirty="0" smtClean="0">
                <a:latin typeface="HG丸ｺﾞｼｯｸM-PRO" panose="020F0600000000000000" pitchFamily="50" charset="-128"/>
                <a:ea typeface="HG丸ｺﾞｼｯｸM-PRO" panose="020F0600000000000000" pitchFamily="50" charset="-128"/>
              </a:rPr>
              <a:t>10</a:t>
            </a:r>
            <a:r>
              <a:rPr kumimoji="1" lang="ja-JP" altLang="en-US" sz="1200" b="1" dirty="0" smtClean="0">
                <a:latin typeface="HG丸ｺﾞｼｯｸM-PRO" panose="020F0600000000000000" pitchFamily="50" charset="-128"/>
                <a:ea typeface="HG丸ｺﾞｼｯｸM-PRO" panose="020F0600000000000000" pitchFamily="50" charset="-128"/>
              </a:rPr>
              <a:t>月</a:t>
            </a:r>
            <a:r>
              <a:rPr kumimoji="1" lang="en-US" altLang="ja-JP" sz="1200" b="1" dirty="0" smtClean="0">
                <a:latin typeface="HG丸ｺﾞｼｯｸM-PRO" panose="020F0600000000000000" pitchFamily="50" charset="-128"/>
                <a:ea typeface="HG丸ｺﾞｼｯｸM-PRO" panose="020F0600000000000000" pitchFamily="50" charset="-128"/>
              </a:rPr>
              <a:t>1</a:t>
            </a:r>
            <a:r>
              <a:rPr kumimoji="1" lang="ja-JP" altLang="en-US" sz="1200" b="1" dirty="0" smtClean="0">
                <a:latin typeface="HG丸ｺﾞｼｯｸM-PRO" panose="020F0600000000000000" pitchFamily="50" charset="-128"/>
                <a:ea typeface="HG丸ｺﾞｼｯｸM-PRO" panose="020F0600000000000000" pitchFamily="50" charset="-128"/>
              </a:rPr>
              <a:t>１日（日）から２０日（火）までの間</a:t>
            </a:r>
            <a:endParaRPr kumimoji="1" lang="en-US" altLang="ja-JP" sz="1200" b="1" dirty="0">
              <a:latin typeface="HG丸ｺﾞｼｯｸM-PRO" panose="020F0600000000000000" pitchFamily="50" charset="-128"/>
              <a:ea typeface="HG丸ｺﾞｼｯｸM-PRO" panose="020F0600000000000000" pitchFamily="50" charset="-128"/>
            </a:endParaRPr>
          </a:p>
          <a:p>
            <a:r>
              <a:rPr kumimoji="1" lang="ja-JP" altLang="en-US" sz="1200" b="1" dirty="0" smtClean="0">
                <a:latin typeface="HG丸ｺﾞｼｯｸM-PRO" panose="020F0600000000000000" pitchFamily="50" charset="-128"/>
                <a:ea typeface="HG丸ｺﾞｼｯｸM-PRO" panose="020F0600000000000000" pitchFamily="50" charset="-128"/>
              </a:rPr>
              <a:t>場所：堺市役所　本館１階　中央エントランス（堺市堺区）</a:t>
            </a:r>
            <a:endParaRPr kumimoji="1" lang="en-US" altLang="ja-JP" sz="1200" b="1" dirty="0" smtClean="0">
              <a:latin typeface="HG丸ｺﾞｼｯｸM-PRO" panose="020F0600000000000000" pitchFamily="50" charset="-128"/>
              <a:ea typeface="HG丸ｺﾞｼｯｸM-PRO" panose="020F0600000000000000" pitchFamily="50" charset="-128"/>
            </a:endParaRPr>
          </a:p>
          <a:p>
            <a:r>
              <a:rPr kumimoji="1" lang="ja-JP" altLang="en-US" sz="1200" b="1" dirty="0" smtClean="0">
                <a:latin typeface="HG丸ｺﾞｼｯｸM-PRO" panose="020F0600000000000000" pitchFamily="50" charset="-128"/>
                <a:ea typeface="HG丸ｺﾞｼｯｸM-PRO" panose="020F0600000000000000" pitchFamily="50" charset="-128"/>
              </a:rPr>
              <a:t>関係団体：堺市</a:t>
            </a:r>
            <a:endParaRPr kumimoji="1" lang="en-US" altLang="ja-JP" sz="1200" b="1" dirty="0" smtClean="0">
              <a:latin typeface="HG丸ｺﾞｼｯｸM-PRO" panose="020F0600000000000000" pitchFamily="50" charset="-128"/>
              <a:ea typeface="HG丸ｺﾞｼｯｸM-PRO" panose="020F0600000000000000" pitchFamily="50" charset="-128"/>
            </a:endParaRPr>
          </a:p>
          <a:p>
            <a:pPr algn="dist"/>
            <a:r>
              <a:rPr kumimoji="1" lang="ja-JP" altLang="en-US" sz="1200" b="1" dirty="0" smtClean="0">
                <a:latin typeface="HG丸ｺﾞｼｯｸM-PRO" panose="020F0600000000000000" pitchFamily="50" charset="-128"/>
                <a:ea typeface="HG丸ｺﾞｼｯｸM-PRO" panose="020F0600000000000000" pitchFamily="50" charset="-128"/>
              </a:rPr>
              <a:t>内容：全国地域安全運動期間中、堺市役所内に「特殊詐欺」や「子ども・女性安全」、</a:t>
            </a:r>
            <a:endParaRPr kumimoji="1" lang="en-US" altLang="ja-JP" sz="1200" b="1" dirty="0" smtClean="0">
              <a:latin typeface="HG丸ｺﾞｼｯｸM-PRO" panose="020F0600000000000000" pitchFamily="50" charset="-128"/>
              <a:ea typeface="HG丸ｺﾞｼｯｸM-PRO" panose="020F0600000000000000" pitchFamily="50" charset="-128"/>
            </a:endParaRPr>
          </a:p>
          <a:p>
            <a:pPr algn="dist"/>
            <a:r>
              <a:rPr kumimoji="1" lang="ja-JP" altLang="en-US" sz="1200" b="1" dirty="0">
                <a:latin typeface="HG丸ｺﾞｼｯｸM-PRO" panose="020F0600000000000000" pitchFamily="50" charset="-128"/>
                <a:ea typeface="HG丸ｺﾞｼｯｸM-PRO" panose="020F0600000000000000" pitchFamily="50" charset="-128"/>
              </a:rPr>
              <a:t>　</a:t>
            </a:r>
            <a:r>
              <a:rPr kumimoji="1" lang="ja-JP" altLang="en-US" sz="1200" b="1" dirty="0" smtClean="0">
                <a:latin typeface="HG丸ｺﾞｼｯｸM-PRO" panose="020F0600000000000000" pitchFamily="50" charset="-128"/>
                <a:ea typeface="HG丸ｺﾞｼｯｸM-PRO" panose="020F0600000000000000" pitchFamily="50" charset="-128"/>
              </a:rPr>
              <a:t>　　「自動車関連犯罪」に関する防犯パネル展を設営し、来庁者等に対する防犯意識の</a:t>
            </a:r>
            <a:endParaRPr kumimoji="1" lang="en-US" altLang="ja-JP" sz="1200" b="1" dirty="0" smtClean="0">
              <a:latin typeface="HG丸ｺﾞｼｯｸM-PRO" panose="020F0600000000000000" pitchFamily="50" charset="-128"/>
              <a:ea typeface="HG丸ｺﾞｼｯｸM-PRO" panose="020F0600000000000000" pitchFamily="50" charset="-128"/>
            </a:endParaRPr>
          </a:p>
          <a:p>
            <a:r>
              <a:rPr kumimoji="1" lang="ja-JP" altLang="en-US" sz="1200" b="1" dirty="0" smtClean="0">
                <a:latin typeface="HG丸ｺﾞｼｯｸM-PRO" panose="020F0600000000000000" pitchFamily="50" charset="-128"/>
                <a:ea typeface="HG丸ｺﾞｼｯｸM-PRO" panose="020F0600000000000000" pitchFamily="50" charset="-128"/>
              </a:rPr>
              <a:t>　　　高揚を図った。</a:t>
            </a:r>
            <a:endParaRPr kumimoji="1" lang="ja-JP" altLang="en-US" sz="1200" b="1" dirty="0">
              <a:latin typeface="HG丸ｺﾞｼｯｸM-PRO" panose="020F0600000000000000" pitchFamily="50" charset="-128"/>
              <a:ea typeface="HG丸ｺﾞｼｯｸM-PRO" panose="020F0600000000000000" pitchFamily="50" charset="-128"/>
            </a:endParaRPr>
          </a:p>
        </p:txBody>
      </p:sp>
      <p:pic>
        <p:nvPicPr>
          <p:cNvPr id="28" name="図 27"/>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206518" y="6430709"/>
            <a:ext cx="5916344" cy="394472"/>
          </a:xfrm>
          <a:prstGeom prst="rect">
            <a:avLst/>
          </a:prstGeom>
        </p:spPr>
      </p:pic>
      <p:sp>
        <p:nvSpPr>
          <p:cNvPr id="29" name="テキスト ボックス 28"/>
          <p:cNvSpPr txBox="1"/>
          <p:nvPr/>
        </p:nvSpPr>
        <p:spPr>
          <a:xfrm>
            <a:off x="378484" y="6404342"/>
            <a:ext cx="5884078" cy="400110"/>
          </a:xfrm>
          <a:prstGeom prst="rect">
            <a:avLst/>
          </a:prstGeom>
          <a:noFill/>
        </p:spPr>
        <p:txBody>
          <a:bodyPr wrap="square" rtlCol="0">
            <a:spAutoFit/>
          </a:bodyPr>
          <a:lstStyle/>
          <a:p>
            <a:r>
              <a:rPr kumimoji="1" lang="ja-JP" altLang="en-US" sz="2000" b="1" dirty="0" smtClean="0">
                <a:solidFill>
                  <a:schemeClr val="bg1"/>
                </a:solidFill>
                <a:latin typeface="HG丸ｺﾞｼｯｸM-PRO" panose="020F0600000000000000" pitchFamily="50" charset="-128"/>
                <a:ea typeface="HG丸ｺﾞｼｯｸM-PRO" panose="020F0600000000000000" pitchFamily="50" charset="-128"/>
              </a:rPr>
              <a:t>堺市役所「全国地域安全運動啓発パネル展」</a:t>
            </a:r>
            <a:endParaRPr kumimoji="1" lang="ja-JP" altLang="en-US" sz="2000" b="1" dirty="0">
              <a:solidFill>
                <a:schemeClr val="bg1"/>
              </a:solidFill>
              <a:latin typeface="HG丸ｺﾞｼｯｸM-PRO" panose="020F0600000000000000" pitchFamily="50" charset="-128"/>
              <a:ea typeface="HG丸ｺﾞｼｯｸM-PRO" panose="020F0600000000000000" pitchFamily="50" charset="-128"/>
            </a:endParaRPr>
          </a:p>
        </p:txBody>
      </p:sp>
      <p:pic>
        <p:nvPicPr>
          <p:cNvPr id="33" name="図 32"/>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2477575" y="8140891"/>
            <a:ext cx="2057400" cy="1543673"/>
          </a:xfrm>
          <a:prstGeom prst="rect">
            <a:avLst/>
          </a:prstGeom>
        </p:spPr>
        <p:style>
          <a:lnRef idx="2">
            <a:schemeClr val="dk1"/>
          </a:lnRef>
          <a:fillRef idx="1">
            <a:schemeClr val="lt1"/>
          </a:fillRef>
          <a:effectRef idx="0">
            <a:schemeClr val="dk1"/>
          </a:effectRef>
          <a:fontRef idx="minor">
            <a:schemeClr val="dk1"/>
          </a:fontRef>
        </p:style>
      </p:pic>
      <p:pic>
        <p:nvPicPr>
          <p:cNvPr id="34" name="図 33"/>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4748632" y="8140891"/>
            <a:ext cx="2057400" cy="1543673"/>
          </a:xfrm>
          <a:prstGeom prst="rect">
            <a:avLst/>
          </a:prstGeom>
        </p:spPr>
        <p:style>
          <a:lnRef idx="2">
            <a:schemeClr val="dk1"/>
          </a:lnRef>
          <a:fillRef idx="1">
            <a:schemeClr val="lt1"/>
          </a:fillRef>
          <a:effectRef idx="0">
            <a:schemeClr val="dk1"/>
          </a:effectRef>
          <a:fontRef idx="minor">
            <a:schemeClr val="dk1"/>
          </a:fontRef>
        </p:style>
      </p:pic>
      <p:pic>
        <p:nvPicPr>
          <p:cNvPr id="35" name="図 34"/>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194460" y="8120162"/>
            <a:ext cx="2057400" cy="1543673"/>
          </a:xfrm>
          <a:prstGeom prst="rect">
            <a:avLst/>
          </a:prstGeom>
        </p:spPr>
        <p:style>
          <a:lnRef idx="2">
            <a:schemeClr val="dk1"/>
          </a:lnRef>
          <a:fillRef idx="1">
            <a:schemeClr val="lt1"/>
          </a:fillRef>
          <a:effectRef idx="0">
            <a:schemeClr val="dk1"/>
          </a:effectRef>
          <a:fontRef idx="minor">
            <a:schemeClr val="dk1"/>
          </a:fontRef>
        </p:style>
      </p:pic>
      <p:sp>
        <p:nvSpPr>
          <p:cNvPr id="37" name="テキスト ボックス 36"/>
          <p:cNvSpPr txBox="1"/>
          <p:nvPr/>
        </p:nvSpPr>
        <p:spPr>
          <a:xfrm>
            <a:off x="342701" y="2884605"/>
            <a:ext cx="6433416" cy="276999"/>
          </a:xfrm>
          <a:prstGeom prst="rect">
            <a:avLst/>
          </a:prstGeom>
          <a:solidFill>
            <a:schemeClr val="bg1">
              <a:alpha val="65000"/>
            </a:schemeClr>
          </a:solidFill>
        </p:spPr>
        <p:txBody>
          <a:bodyPr wrap="square" rtlCol="0">
            <a:spAutoFit/>
          </a:bodyPr>
          <a:lstStyle/>
          <a:p>
            <a:r>
              <a:rPr kumimoji="1" lang="en-US" altLang="ja-JP" sz="1200" b="1" dirty="0" smtClean="0">
                <a:solidFill>
                  <a:srgbClr val="FF0000"/>
                </a:solidFill>
                <a:latin typeface="HG丸ｺﾞｼｯｸM-PRO" panose="020F0600000000000000" pitchFamily="50" charset="-128"/>
                <a:ea typeface="HG丸ｺﾞｼｯｸM-PRO" panose="020F0600000000000000" pitchFamily="50" charset="-128"/>
              </a:rPr>
              <a:t>※ </a:t>
            </a:r>
            <a:r>
              <a:rPr kumimoji="1" lang="ja-JP" altLang="en-US" sz="1200" b="1" dirty="0" smtClean="0">
                <a:solidFill>
                  <a:srgbClr val="FF0000"/>
                </a:solidFill>
                <a:latin typeface="HG丸ｺﾞｼｯｸM-PRO" panose="020F0600000000000000" pitchFamily="50" charset="-128"/>
                <a:ea typeface="HG丸ｺﾞｼｯｸM-PRO" panose="020F0600000000000000" pitchFamily="50" charset="-128"/>
              </a:rPr>
              <a:t>記載内容は、大阪府安全なまちづくり推進会議事務局が参加・取材をしたものです。</a:t>
            </a:r>
            <a:endParaRPr kumimoji="1" lang="ja-JP" altLang="en-US" sz="1200" b="1" dirty="0">
              <a:solidFill>
                <a:srgbClr val="FF0000"/>
              </a:solidFill>
              <a:latin typeface="HG丸ｺﾞｼｯｸM-PRO" panose="020F0600000000000000" pitchFamily="50" charset="-128"/>
              <a:ea typeface="HG丸ｺﾞｼｯｸM-PRO" panose="020F0600000000000000" pitchFamily="50" charset="-128"/>
            </a:endParaRPr>
          </a:p>
        </p:txBody>
      </p:sp>
    </p:spTree>
    <p:extLst>
      <p:ext uri="{BB962C8B-B14F-4D97-AF65-F5344CB8AC3E}">
        <p14:creationId xmlns:p14="http://schemas.microsoft.com/office/powerpoint/2010/main" val="208222635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図 7"/>
          <p:cNvPicPr>
            <a:picLocks noChangeAspect="1"/>
          </p:cNvPicPr>
          <p:nvPr/>
        </p:nvPicPr>
        <p:blipFill>
          <a:blip r:embed="rId2"/>
          <a:stretch>
            <a:fillRect/>
          </a:stretch>
        </p:blipFill>
        <p:spPr>
          <a:xfrm flipH="1">
            <a:off x="177768" y="6217516"/>
            <a:ext cx="3045472" cy="2217823"/>
          </a:xfrm>
          <a:prstGeom prst="rect">
            <a:avLst/>
          </a:prstGeom>
        </p:spPr>
      </p:pic>
      <p:pic>
        <p:nvPicPr>
          <p:cNvPr id="9" name="図 8"/>
          <p:cNvPicPr>
            <a:picLocks noChangeAspect="1"/>
          </p:cNvPicPr>
          <p:nvPr/>
        </p:nvPicPr>
        <p:blipFill>
          <a:blip r:embed="rId2"/>
          <a:stretch>
            <a:fillRect/>
          </a:stretch>
        </p:blipFill>
        <p:spPr>
          <a:xfrm flipH="1">
            <a:off x="47449" y="307512"/>
            <a:ext cx="3680787" cy="2680483"/>
          </a:xfrm>
          <a:prstGeom prst="rect">
            <a:avLst/>
          </a:prstGeom>
        </p:spPr>
      </p:pic>
      <p:pic>
        <p:nvPicPr>
          <p:cNvPr id="10" name="図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654301" y="3311846"/>
            <a:ext cx="4165600" cy="2636044"/>
          </a:xfrm>
          <a:prstGeom prst="rect">
            <a:avLst/>
          </a:prstGeom>
        </p:spPr>
      </p:pic>
      <p:sp>
        <p:nvSpPr>
          <p:cNvPr id="5" name="テキスト ボックス 4"/>
          <p:cNvSpPr txBox="1"/>
          <p:nvPr/>
        </p:nvSpPr>
        <p:spPr>
          <a:xfrm>
            <a:off x="175089" y="3796940"/>
            <a:ext cx="6500190" cy="1015663"/>
          </a:xfrm>
          <a:prstGeom prst="rect">
            <a:avLst/>
          </a:prstGeom>
          <a:solidFill>
            <a:schemeClr val="bg1">
              <a:alpha val="65000"/>
            </a:schemeClr>
          </a:solidFill>
        </p:spPr>
        <p:txBody>
          <a:bodyPr wrap="square" rtlCol="0">
            <a:spAutoFit/>
          </a:bodyPr>
          <a:lstStyle/>
          <a:p>
            <a:r>
              <a:rPr kumimoji="1" lang="ja-JP" altLang="en-US" sz="1200" b="1" dirty="0" smtClean="0">
                <a:latin typeface="HG丸ｺﾞｼｯｸM-PRO" panose="020F0600000000000000" pitchFamily="50" charset="-128"/>
                <a:ea typeface="HG丸ｺﾞｼｯｸM-PRO" panose="020F0600000000000000" pitchFamily="50" charset="-128"/>
              </a:rPr>
              <a:t>日時：令和２年</a:t>
            </a:r>
            <a:r>
              <a:rPr kumimoji="1" lang="en-US" altLang="ja-JP" sz="1200" b="1" dirty="0" smtClean="0">
                <a:latin typeface="HG丸ｺﾞｼｯｸM-PRO" panose="020F0600000000000000" pitchFamily="50" charset="-128"/>
                <a:ea typeface="HG丸ｺﾞｼｯｸM-PRO" panose="020F0600000000000000" pitchFamily="50" charset="-128"/>
              </a:rPr>
              <a:t>10</a:t>
            </a:r>
            <a:r>
              <a:rPr kumimoji="1" lang="ja-JP" altLang="en-US" sz="1200" b="1" dirty="0" smtClean="0">
                <a:latin typeface="HG丸ｺﾞｼｯｸM-PRO" panose="020F0600000000000000" pitchFamily="50" charset="-128"/>
                <a:ea typeface="HG丸ｺﾞｼｯｸM-PRO" panose="020F0600000000000000" pitchFamily="50" charset="-128"/>
              </a:rPr>
              <a:t>月</a:t>
            </a:r>
            <a:r>
              <a:rPr kumimoji="1" lang="en-US" altLang="ja-JP" sz="1200" b="1" dirty="0">
                <a:latin typeface="HG丸ｺﾞｼｯｸM-PRO" panose="020F0600000000000000" pitchFamily="50" charset="-128"/>
                <a:ea typeface="HG丸ｺﾞｼｯｸM-PRO" panose="020F0600000000000000" pitchFamily="50" charset="-128"/>
              </a:rPr>
              <a:t>12</a:t>
            </a:r>
            <a:r>
              <a:rPr kumimoji="1" lang="ja-JP" altLang="en-US" sz="1200" b="1" dirty="0" smtClean="0">
                <a:latin typeface="HG丸ｺﾞｼｯｸM-PRO" panose="020F0600000000000000" pitchFamily="50" charset="-128"/>
                <a:ea typeface="HG丸ｺﾞｼｯｸM-PRO" panose="020F0600000000000000" pitchFamily="50" charset="-128"/>
              </a:rPr>
              <a:t>日（月）　場所：藤井寺市役所　１階ロビー（藤井寺市）</a:t>
            </a:r>
            <a:endParaRPr kumimoji="1" lang="en-US" altLang="ja-JP" sz="1200" b="1" dirty="0" smtClean="0">
              <a:latin typeface="HG丸ｺﾞｼｯｸM-PRO" panose="020F0600000000000000" pitchFamily="50" charset="-128"/>
              <a:ea typeface="HG丸ｺﾞｼｯｸM-PRO" panose="020F0600000000000000" pitchFamily="50" charset="-128"/>
            </a:endParaRPr>
          </a:p>
          <a:p>
            <a:r>
              <a:rPr kumimoji="1" lang="ja-JP" altLang="en-US" sz="1200" b="1" dirty="0" smtClean="0">
                <a:latin typeface="HG丸ｺﾞｼｯｸM-PRO" panose="020F0600000000000000" pitchFamily="50" charset="-128"/>
                <a:ea typeface="HG丸ｺﾞｼｯｸM-PRO" panose="020F0600000000000000" pitchFamily="50" charset="-128"/>
              </a:rPr>
              <a:t>関係団体：藤井寺市、羽曳野警察署、大阪府</a:t>
            </a:r>
            <a:endParaRPr kumimoji="1" lang="en-US" altLang="ja-JP" sz="1200" b="1" dirty="0" smtClean="0">
              <a:latin typeface="HG丸ｺﾞｼｯｸM-PRO" panose="020F0600000000000000" pitchFamily="50" charset="-128"/>
              <a:ea typeface="HG丸ｺﾞｼｯｸM-PRO" panose="020F0600000000000000" pitchFamily="50" charset="-128"/>
            </a:endParaRPr>
          </a:p>
          <a:p>
            <a:pPr algn="dist"/>
            <a:r>
              <a:rPr kumimoji="1" lang="ja-JP" altLang="en-US" sz="1200" b="1" dirty="0" smtClean="0">
                <a:latin typeface="HG丸ｺﾞｼｯｸM-PRO" panose="020F0600000000000000" pitchFamily="50" charset="-128"/>
                <a:ea typeface="HG丸ｺﾞｼｯｸM-PRO" panose="020F0600000000000000" pitchFamily="50" charset="-128"/>
              </a:rPr>
              <a:t>内容：全国地域安全運動期間中に「藤井寺市役所１階ロビー」に特設コーナーを設置し、</a:t>
            </a:r>
            <a:endParaRPr kumimoji="1" lang="en-US" altLang="ja-JP" sz="1200" b="1" dirty="0" smtClean="0">
              <a:latin typeface="HG丸ｺﾞｼｯｸM-PRO" panose="020F0600000000000000" pitchFamily="50" charset="-128"/>
              <a:ea typeface="HG丸ｺﾞｼｯｸM-PRO" panose="020F0600000000000000" pitchFamily="50" charset="-128"/>
            </a:endParaRPr>
          </a:p>
          <a:p>
            <a:r>
              <a:rPr kumimoji="1" lang="ja-JP" altLang="en-US" sz="1200" b="1" dirty="0">
                <a:latin typeface="HG丸ｺﾞｼｯｸM-PRO" panose="020F0600000000000000" pitchFamily="50" charset="-128"/>
                <a:ea typeface="HG丸ｺﾞｼｯｸM-PRO" panose="020F0600000000000000" pitchFamily="50" charset="-128"/>
              </a:rPr>
              <a:t>　</a:t>
            </a:r>
            <a:r>
              <a:rPr kumimoji="1" lang="ja-JP" altLang="en-US" sz="1200" b="1" dirty="0" smtClean="0">
                <a:latin typeface="HG丸ｺﾞｼｯｸM-PRO" panose="020F0600000000000000" pitchFamily="50" charset="-128"/>
                <a:ea typeface="HG丸ｺﾞｼｯｸM-PRO" panose="020F0600000000000000" pitchFamily="50" charset="-128"/>
              </a:rPr>
              <a:t>　　来庁者に対して防犯に関するチラシや啓発物品を直接手渡しせず机上に並べる方法に</a:t>
            </a:r>
            <a:endParaRPr kumimoji="1" lang="en-US" altLang="ja-JP" sz="1200" b="1" dirty="0" smtClean="0">
              <a:latin typeface="HG丸ｺﾞｼｯｸM-PRO" panose="020F0600000000000000" pitchFamily="50" charset="-128"/>
              <a:ea typeface="HG丸ｺﾞｼｯｸM-PRO" panose="020F0600000000000000" pitchFamily="50" charset="-128"/>
            </a:endParaRPr>
          </a:p>
          <a:p>
            <a:r>
              <a:rPr kumimoji="1" lang="ja-JP" altLang="en-US" sz="1200" b="1" dirty="0">
                <a:latin typeface="HG丸ｺﾞｼｯｸM-PRO" panose="020F0600000000000000" pitchFamily="50" charset="-128"/>
                <a:ea typeface="HG丸ｺﾞｼｯｸM-PRO" panose="020F0600000000000000" pitchFamily="50" charset="-128"/>
              </a:rPr>
              <a:t>　</a:t>
            </a:r>
            <a:r>
              <a:rPr kumimoji="1" lang="ja-JP" altLang="en-US" sz="1200" b="1" dirty="0" smtClean="0">
                <a:latin typeface="HG丸ｺﾞｼｯｸM-PRO" panose="020F0600000000000000" pitchFamily="50" charset="-128"/>
                <a:ea typeface="HG丸ｺﾞｼｯｸM-PRO" panose="020F0600000000000000" pitchFamily="50" charset="-128"/>
              </a:rPr>
              <a:t>　　より配布した。</a:t>
            </a:r>
            <a:endParaRPr kumimoji="1" lang="ja-JP" altLang="en-US" sz="1200" b="1" dirty="0">
              <a:latin typeface="HG丸ｺﾞｼｯｸM-PRO" panose="020F0600000000000000" pitchFamily="50" charset="-128"/>
              <a:ea typeface="HG丸ｺﾞｼｯｸM-PRO" panose="020F0600000000000000" pitchFamily="50" charset="-128"/>
            </a:endParaRPr>
          </a:p>
        </p:txBody>
      </p:sp>
      <p:pic>
        <p:nvPicPr>
          <p:cNvPr id="6" name="図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85915" y="3363612"/>
            <a:ext cx="4938433" cy="394472"/>
          </a:xfrm>
          <a:prstGeom prst="rect">
            <a:avLst/>
          </a:prstGeom>
        </p:spPr>
      </p:pic>
      <p:sp>
        <p:nvSpPr>
          <p:cNvPr id="7" name="テキスト ボックス 6"/>
          <p:cNvSpPr txBox="1"/>
          <p:nvPr/>
        </p:nvSpPr>
        <p:spPr>
          <a:xfrm>
            <a:off x="357882" y="3362645"/>
            <a:ext cx="4943850" cy="400110"/>
          </a:xfrm>
          <a:prstGeom prst="rect">
            <a:avLst/>
          </a:prstGeom>
          <a:noFill/>
        </p:spPr>
        <p:txBody>
          <a:bodyPr wrap="square" rtlCol="0">
            <a:spAutoFit/>
          </a:bodyPr>
          <a:lstStyle/>
          <a:p>
            <a:r>
              <a:rPr kumimoji="1" lang="ja-JP" altLang="en-US" sz="2000" b="1" dirty="0" smtClean="0">
                <a:solidFill>
                  <a:schemeClr val="bg1"/>
                </a:solidFill>
                <a:latin typeface="HG丸ｺﾞｼｯｸM-PRO" panose="020F0600000000000000" pitchFamily="50" charset="-128"/>
                <a:ea typeface="HG丸ｺﾞｼｯｸM-PRO" panose="020F0600000000000000" pitchFamily="50" charset="-128"/>
              </a:rPr>
              <a:t>犯罪被害防止キャンペーン（藤井寺市）</a:t>
            </a:r>
            <a:endParaRPr kumimoji="1" lang="ja-JP" altLang="en-US" sz="2000" b="1" dirty="0">
              <a:solidFill>
                <a:schemeClr val="bg1"/>
              </a:solidFill>
              <a:latin typeface="HG丸ｺﾞｼｯｸM-PRO" panose="020F0600000000000000" pitchFamily="50" charset="-128"/>
              <a:ea typeface="HG丸ｺﾞｼｯｸM-PRO" panose="020F0600000000000000" pitchFamily="50" charset="-128"/>
            </a:endParaRPr>
          </a:p>
        </p:txBody>
      </p:sp>
      <p:pic>
        <p:nvPicPr>
          <p:cNvPr id="11" name="図 10"/>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85916" y="4848534"/>
            <a:ext cx="2056153" cy="1542427"/>
          </a:xfrm>
          <a:prstGeom prst="rect">
            <a:avLst/>
          </a:prstGeom>
        </p:spPr>
        <p:style>
          <a:lnRef idx="2">
            <a:schemeClr val="dk1"/>
          </a:lnRef>
          <a:fillRef idx="1">
            <a:schemeClr val="lt1"/>
          </a:fillRef>
          <a:effectRef idx="0">
            <a:schemeClr val="dk1"/>
          </a:effectRef>
          <a:fontRef idx="minor">
            <a:schemeClr val="dk1"/>
          </a:fontRef>
        </p:style>
      </p:pic>
      <p:pic>
        <p:nvPicPr>
          <p:cNvPr id="12" name="図 11"/>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619126" y="4848535"/>
            <a:ext cx="2056153" cy="1542427"/>
          </a:xfrm>
          <a:prstGeom prst="rect">
            <a:avLst/>
          </a:prstGeom>
        </p:spPr>
        <p:style>
          <a:lnRef idx="2">
            <a:schemeClr val="dk1"/>
          </a:lnRef>
          <a:fillRef idx="1">
            <a:schemeClr val="lt1"/>
          </a:fillRef>
          <a:effectRef idx="0">
            <a:schemeClr val="dk1"/>
          </a:effectRef>
          <a:fontRef idx="minor">
            <a:schemeClr val="dk1"/>
          </a:fontRef>
        </p:style>
      </p:pic>
      <p:pic>
        <p:nvPicPr>
          <p:cNvPr id="13" name="図 12"/>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419453" y="4848534"/>
            <a:ext cx="2056153" cy="1542427"/>
          </a:xfrm>
          <a:prstGeom prst="rect">
            <a:avLst/>
          </a:prstGeom>
        </p:spPr>
        <p:style>
          <a:lnRef idx="2">
            <a:schemeClr val="dk1"/>
          </a:lnRef>
          <a:fillRef idx="1">
            <a:schemeClr val="lt1"/>
          </a:fillRef>
          <a:effectRef idx="0">
            <a:schemeClr val="dk1"/>
          </a:effectRef>
          <a:fontRef idx="minor">
            <a:schemeClr val="dk1"/>
          </a:fontRef>
        </p:style>
      </p:pic>
      <p:sp>
        <p:nvSpPr>
          <p:cNvPr id="29" name="テキスト ボックス 28"/>
          <p:cNvSpPr txBox="1"/>
          <p:nvPr/>
        </p:nvSpPr>
        <p:spPr>
          <a:xfrm>
            <a:off x="199529" y="602777"/>
            <a:ext cx="6500190" cy="830997"/>
          </a:xfrm>
          <a:prstGeom prst="rect">
            <a:avLst/>
          </a:prstGeom>
          <a:solidFill>
            <a:schemeClr val="bg1">
              <a:alpha val="65000"/>
            </a:schemeClr>
          </a:solidFill>
        </p:spPr>
        <p:txBody>
          <a:bodyPr wrap="square" rtlCol="0">
            <a:spAutoFit/>
          </a:bodyPr>
          <a:lstStyle/>
          <a:p>
            <a:r>
              <a:rPr kumimoji="1" lang="ja-JP" altLang="en-US" sz="1200" b="1" dirty="0" smtClean="0">
                <a:latin typeface="HG丸ｺﾞｼｯｸM-PRO" panose="020F0600000000000000" pitchFamily="50" charset="-128"/>
                <a:ea typeface="HG丸ｺﾞｼｯｸM-PRO" panose="020F0600000000000000" pitchFamily="50" charset="-128"/>
              </a:rPr>
              <a:t>日時：令和２年</a:t>
            </a:r>
            <a:r>
              <a:rPr kumimoji="1" lang="en-US" altLang="ja-JP" sz="1200" b="1" dirty="0" smtClean="0">
                <a:latin typeface="HG丸ｺﾞｼｯｸM-PRO" panose="020F0600000000000000" pitchFamily="50" charset="-128"/>
                <a:ea typeface="HG丸ｺﾞｼｯｸM-PRO" panose="020F0600000000000000" pitchFamily="50" charset="-128"/>
              </a:rPr>
              <a:t>10</a:t>
            </a:r>
            <a:r>
              <a:rPr kumimoji="1" lang="ja-JP" altLang="en-US" sz="1200" b="1" dirty="0" smtClean="0">
                <a:latin typeface="HG丸ｺﾞｼｯｸM-PRO" panose="020F0600000000000000" pitchFamily="50" charset="-128"/>
                <a:ea typeface="HG丸ｺﾞｼｯｸM-PRO" panose="020F0600000000000000" pitchFamily="50" charset="-128"/>
              </a:rPr>
              <a:t>月</a:t>
            </a:r>
            <a:r>
              <a:rPr kumimoji="1" lang="en-US" altLang="ja-JP" sz="1200" b="1" dirty="0">
                <a:latin typeface="HG丸ｺﾞｼｯｸM-PRO" panose="020F0600000000000000" pitchFamily="50" charset="-128"/>
                <a:ea typeface="HG丸ｺﾞｼｯｸM-PRO" panose="020F0600000000000000" pitchFamily="50" charset="-128"/>
              </a:rPr>
              <a:t>12</a:t>
            </a:r>
            <a:r>
              <a:rPr kumimoji="1" lang="ja-JP" altLang="en-US" sz="1200" b="1" dirty="0" smtClean="0">
                <a:latin typeface="HG丸ｺﾞｼｯｸM-PRO" panose="020F0600000000000000" pitchFamily="50" charset="-128"/>
                <a:ea typeface="HG丸ｺﾞｼｯｸM-PRO" panose="020F0600000000000000" pitchFamily="50" charset="-128"/>
              </a:rPr>
              <a:t>日（月）　場所：ＪＲ千里丘駅（摂津市）</a:t>
            </a:r>
            <a:endParaRPr kumimoji="1" lang="en-US" altLang="ja-JP" sz="1200" b="1" dirty="0" smtClean="0">
              <a:latin typeface="HG丸ｺﾞｼｯｸM-PRO" panose="020F0600000000000000" pitchFamily="50" charset="-128"/>
              <a:ea typeface="HG丸ｺﾞｼｯｸM-PRO" panose="020F0600000000000000" pitchFamily="50" charset="-128"/>
            </a:endParaRPr>
          </a:p>
          <a:p>
            <a:r>
              <a:rPr kumimoji="1" lang="ja-JP" altLang="en-US" sz="1200" b="1" dirty="0" smtClean="0">
                <a:latin typeface="HG丸ｺﾞｼｯｸM-PRO" panose="020F0600000000000000" pitchFamily="50" charset="-128"/>
                <a:ea typeface="HG丸ｺﾞｼｯｸM-PRO" panose="020F0600000000000000" pitchFamily="50" charset="-128"/>
              </a:rPr>
              <a:t>関係団体：摂津市、摂津警察署、大阪府</a:t>
            </a:r>
            <a:endParaRPr kumimoji="1" lang="en-US" altLang="ja-JP" sz="1200" b="1" dirty="0" smtClean="0">
              <a:latin typeface="HG丸ｺﾞｼｯｸM-PRO" panose="020F0600000000000000" pitchFamily="50" charset="-128"/>
              <a:ea typeface="HG丸ｺﾞｼｯｸM-PRO" panose="020F0600000000000000" pitchFamily="50" charset="-128"/>
            </a:endParaRPr>
          </a:p>
          <a:p>
            <a:pPr algn="dist"/>
            <a:r>
              <a:rPr kumimoji="1" lang="ja-JP" altLang="en-US" sz="1200" b="1" dirty="0" smtClean="0">
                <a:latin typeface="HG丸ｺﾞｼｯｸM-PRO" panose="020F0600000000000000" pitchFamily="50" charset="-128"/>
                <a:ea typeface="HG丸ｺﾞｼｯｸM-PRO" panose="020F0600000000000000" pitchFamily="50" charset="-128"/>
              </a:rPr>
              <a:t>内容：通勤・通学時間帯のＪＲ千里丘駅</a:t>
            </a:r>
            <a:r>
              <a:rPr kumimoji="1" lang="ja-JP" altLang="en-US" sz="1200" b="1" dirty="0">
                <a:latin typeface="HG丸ｺﾞｼｯｸM-PRO" panose="020F0600000000000000" pitchFamily="50" charset="-128"/>
                <a:ea typeface="HG丸ｺﾞｼｯｸM-PRO" panose="020F0600000000000000" pitchFamily="50" charset="-128"/>
              </a:rPr>
              <a:t>に特設コーナーを設置し</a:t>
            </a:r>
            <a:r>
              <a:rPr kumimoji="1" lang="ja-JP" altLang="en-US" sz="1200" b="1" dirty="0" smtClean="0">
                <a:latin typeface="HG丸ｺﾞｼｯｸM-PRO" panose="020F0600000000000000" pitchFamily="50" charset="-128"/>
                <a:ea typeface="HG丸ｺﾞｼｯｸM-PRO" panose="020F0600000000000000" pitchFamily="50" charset="-128"/>
              </a:rPr>
              <a:t>、特殊詐欺被害防止を</a:t>
            </a:r>
            <a:endParaRPr kumimoji="1" lang="en-US" altLang="ja-JP" sz="1200" b="1" dirty="0" smtClean="0">
              <a:latin typeface="HG丸ｺﾞｼｯｸM-PRO" panose="020F0600000000000000" pitchFamily="50" charset="-128"/>
              <a:ea typeface="HG丸ｺﾞｼｯｸM-PRO" panose="020F0600000000000000" pitchFamily="50" charset="-128"/>
            </a:endParaRPr>
          </a:p>
          <a:p>
            <a:r>
              <a:rPr kumimoji="1" lang="ja-JP" altLang="en-US" sz="1200" b="1" dirty="0">
                <a:latin typeface="HG丸ｺﾞｼｯｸM-PRO" panose="020F0600000000000000" pitchFamily="50" charset="-128"/>
                <a:ea typeface="HG丸ｺﾞｼｯｸM-PRO" panose="020F0600000000000000" pitchFamily="50" charset="-128"/>
              </a:rPr>
              <a:t>　</a:t>
            </a:r>
            <a:r>
              <a:rPr kumimoji="1" lang="ja-JP" altLang="en-US" sz="1200" b="1" dirty="0" smtClean="0">
                <a:latin typeface="HG丸ｺﾞｼｯｸM-PRO" panose="020F0600000000000000" pitchFamily="50" charset="-128"/>
                <a:ea typeface="HG丸ｺﾞｼｯｸM-PRO" panose="020F0600000000000000" pitchFamily="50" charset="-128"/>
              </a:rPr>
              <a:t>　　呼び掛けるチラシや啓発物品を直接手渡しせず机上に並べる方法により配布した。</a:t>
            </a:r>
            <a:endParaRPr kumimoji="1" lang="ja-JP" altLang="en-US" sz="1200" b="1" dirty="0">
              <a:latin typeface="HG丸ｺﾞｼｯｸM-PRO" panose="020F0600000000000000" pitchFamily="50" charset="-128"/>
              <a:ea typeface="HG丸ｺﾞｼｯｸM-PRO" panose="020F0600000000000000" pitchFamily="50" charset="-128"/>
            </a:endParaRPr>
          </a:p>
        </p:txBody>
      </p:sp>
      <p:pic>
        <p:nvPicPr>
          <p:cNvPr id="30" name="図 29"/>
          <p:cNvPicPr>
            <a:picLocks noChangeAspect="1"/>
          </p:cNvPicPr>
          <p:nvPr/>
        </p:nvPicPr>
        <p:blipFill rotWithShape="1">
          <a:blip r:embed="rId8" cstate="print">
            <a:extLst>
              <a:ext uri="{28A0092B-C50C-407E-A947-70E740481C1C}">
                <a14:useLocalDpi xmlns:a14="http://schemas.microsoft.com/office/drawing/2010/main" val="0"/>
              </a:ext>
            </a:extLst>
          </a:blip>
          <a:srcRect/>
          <a:stretch/>
        </p:blipFill>
        <p:spPr>
          <a:xfrm>
            <a:off x="258313" y="1513198"/>
            <a:ext cx="2077288" cy="1576758"/>
          </a:xfrm>
          <a:prstGeom prst="rect">
            <a:avLst/>
          </a:prstGeom>
        </p:spPr>
        <p:style>
          <a:lnRef idx="2">
            <a:schemeClr val="dk1"/>
          </a:lnRef>
          <a:fillRef idx="1">
            <a:schemeClr val="lt1"/>
          </a:fillRef>
          <a:effectRef idx="0">
            <a:schemeClr val="dk1"/>
          </a:effectRef>
          <a:fontRef idx="minor">
            <a:schemeClr val="dk1"/>
          </a:fontRef>
        </p:style>
      </p:pic>
      <p:pic>
        <p:nvPicPr>
          <p:cNvPr id="31" name="図 30"/>
          <p:cNvPicPr>
            <a:picLocks noChangeAspect="1"/>
          </p:cNvPicPr>
          <p:nvPr/>
        </p:nvPicPr>
        <p:blipFill rotWithShape="1">
          <a:blip r:embed="rId9" cstate="print">
            <a:extLst>
              <a:ext uri="{28A0092B-C50C-407E-A947-70E740481C1C}">
                <a14:useLocalDpi xmlns:a14="http://schemas.microsoft.com/office/drawing/2010/main" val="0"/>
              </a:ext>
            </a:extLst>
          </a:blip>
          <a:srcRect/>
          <a:stretch/>
        </p:blipFill>
        <p:spPr>
          <a:xfrm>
            <a:off x="2622873" y="1525838"/>
            <a:ext cx="2092465" cy="1586379"/>
          </a:xfrm>
          <a:prstGeom prst="rect">
            <a:avLst/>
          </a:prstGeom>
        </p:spPr>
        <p:style>
          <a:lnRef idx="2">
            <a:schemeClr val="dk1"/>
          </a:lnRef>
          <a:fillRef idx="1">
            <a:schemeClr val="lt1"/>
          </a:fillRef>
          <a:effectRef idx="0">
            <a:schemeClr val="dk1"/>
          </a:effectRef>
          <a:fontRef idx="minor">
            <a:schemeClr val="dk1"/>
          </a:fontRef>
        </p:style>
      </p:pic>
      <p:pic>
        <p:nvPicPr>
          <p:cNvPr id="32" name="図 31"/>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5002610" y="1466241"/>
            <a:ext cx="1346950" cy="1795933"/>
          </a:xfrm>
          <a:prstGeom prst="rect">
            <a:avLst/>
          </a:prstGeom>
        </p:spPr>
        <p:style>
          <a:lnRef idx="2">
            <a:schemeClr val="dk1"/>
          </a:lnRef>
          <a:fillRef idx="1">
            <a:schemeClr val="lt1"/>
          </a:fillRef>
          <a:effectRef idx="0">
            <a:schemeClr val="dk1"/>
          </a:effectRef>
          <a:fontRef idx="minor">
            <a:schemeClr val="dk1"/>
          </a:fontRef>
        </p:style>
      </p:pic>
      <p:pic>
        <p:nvPicPr>
          <p:cNvPr id="33" name="図 32"/>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210357" y="82779"/>
            <a:ext cx="5022044" cy="476255"/>
          </a:xfrm>
          <a:prstGeom prst="rect">
            <a:avLst/>
          </a:prstGeom>
        </p:spPr>
      </p:pic>
      <p:sp>
        <p:nvSpPr>
          <p:cNvPr id="34" name="テキスト ボックス 33"/>
          <p:cNvSpPr txBox="1"/>
          <p:nvPr/>
        </p:nvSpPr>
        <p:spPr>
          <a:xfrm>
            <a:off x="454255" y="122846"/>
            <a:ext cx="4625745" cy="369332"/>
          </a:xfrm>
          <a:prstGeom prst="rect">
            <a:avLst/>
          </a:prstGeom>
          <a:noFill/>
        </p:spPr>
        <p:txBody>
          <a:bodyPr wrap="square" rtlCol="0">
            <a:spAutoFit/>
          </a:bodyPr>
          <a:lstStyle/>
          <a:p>
            <a:r>
              <a:rPr kumimoji="1" lang="ja-JP" altLang="en-US" b="1" dirty="0" smtClean="0">
                <a:solidFill>
                  <a:schemeClr val="bg1"/>
                </a:solidFill>
                <a:latin typeface="HG丸ｺﾞｼｯｸM-PRO" panose="020F0600000000000000" pitchFamily="50" charset="-128"/>
                <a:ea typeface="HG丸ｺﾞｼｯｸM-PRO" panose="020F0600000000000000" pitchFamily="50" charset="-128"/>
              </a:rPr>
              <a:t>特殊詐欺被害防止キャンペーン（摂津市）</a:t>
            </a:r>
            <a:endParaRPr kumimoji="1" lang="ja-JP" altLang="en-US" b="1" dirty="0">
              <a:solidFill>
                <a:schemeClr val="bg1"/>
              </a:solidFill>
              <a:latin typeface="HG丸ｺﾞｼｯｸM-PRO" panose="020F0600000000000000" pitchFamily="50" charset="-128"/>
              <a:ea typeface="HG丸ｺﾞｼｯｸM-PRO" panose="020F0600000000000000" pitchFamily="50" charset="-128"/>
            </a:endParaRPr>
          </a:p>
        </p:txBody>
      </p:sp>
      <p:sp>
        <p:nvSpPr>
          <p:cNvPr id="35" name="テキスト ボックス 34"/>
          <p:cNvSpPr txBox="1"/>
          <p:nvPr/>
        </p:nvSpPr>
        <p:spPr>
          <a:xfrm>
            <a:off x="175089" y="7026199"/>
            <a:ext cx="6500190" cy="1015663"/>
          </a:xfrm>
          <a:prstGeom prst="rect">
            <a:avLst/>
          </a:prstGeom>
          <a:solidFill>
            <a:schemeClr val="bg1">
              <a:alpha val="65000"/>
            </a:schemeClr>
          </a:solidFill>
        </p:spPr>
        <p:txBody>
          <a:bodyPr wrap="square" rtlCol="0">
            <a:spAutoFit/>
          </a:bodyPr>
          <a:lstStyle/>
          <a:p>
            <a:r>
              <a:rPr kumimoji="1" lang="ja-JP" altLang="en-US" sz="1200" b="1" dirty="0" smtClean="0">
                <a:latin typeface="HG丸ｺﾞｼｯｸM-PRO" panose="020F0600000000000000" pitchFamily="50" charset="-128"/>
                <a:ea typeface="HG丸ｺﾞｼｯｸM-PRO" panose="020F0600000000000000" pitchFamily="50" charset="-128"/>
              </a:rPr>
              <a:t>日時：令和２年</a:t>
            </a:r>
            <a:r>
              <a:rPr kumimoji="1" lang="en-US" altLang="ja-JP" sz="1200" b="1" dirty="0" smtClean="0">
                <a:latin typeface="HG丸ｺﾞｼｯｸM-PRO" panose="020F0600000000000000" pitchFamily="50" charset="-128"/>
                <a:ea typeface="HG丸ｺﾞｼｯｸM-PRO" panose="020F0600000000000000" pitchFamily="50" charset="-128"/>
              </a:rPr>
              <a:t>10</a:t>
            </a:r>
            <a:r>
              <a:rPr kumimoji="1" lang="ja-JP" altLang="en-US" sz="1200" b="1" dirty="0" smtClean="0">
                <a:latin typeface="HG丸ｺﾞｼｯｸM-PRO" panose="020F0600000000000000" pitchFamily="50" charset="-128"/>
                <a:ea typeface="HG丸ｺﾞｼｯｸM-PRO" panose="020F0600000000000000" pitchFamily="50" charset="-128"/>
              </a:rPr>
              <a:t>月</a:t>
            </a:r>
            <a:r>
              <a:rPr kumimoji="1" lang="en-US" altLang="ja-JP" sz="1200" b="1" dirty="0">
                <a:latin typeface="HG丸ｺﾞｼｯｸM-PRO" panose="020F0600000000000000" pitchFamily="50" charset="-128"/>
                <a:ea typeface="HG丸ｺﾞｼｯｸM-PRO" panose="020F0600000000000000" pitchFamily="50" charset="-128"/>
              </a:rPr>
              <a:t>12</a:t>
            </a:r>
            <a:r>
              <a:rPr kumimoji="1" lang="ja-JP" altLang="en-US" sz="1200" b="1" dirty="0" smtClean="0">
                <a:latin typeface="HG丸ｺﾞｼｯｸM-PRO" panose="020F0600000000000000" pitchFamily="50" charset="-128"/>
                <a:ea typeface="HG丸ｺﾞｼｯｸM-PRO" panose="020F0600000000000000" pitchFamily="50" charset="-128"/>
              </a:rPr>
              <a:t>日（月）、</a:t>
            </a:r>
            <a:r>
              <a:rPr kumimoji="1" lang="en-US" altLang="ja-JP" sz="1200" b="1" dirty="0" smtClean="0">
                <a:latin typeface="HG丸ｺﾞｼｯｸM-PRO" panose="020F0600000000000000" pitchFamily="50" charset="-128"/>
                <a:ea typeface="HG丸ｺﾞｼｯｸM-PRO" panose="020F0600000000000000" pitchFamily="50" charset="-128"/>
              </a:rPr>
              <a:t>20</a:t>
            </a:r>
            <a:r>
              <a:rPr kumimoji="1" lang="ja-JP" altLang="en-US" sz="1200" b="1" dirty="0" smtClean="0">
                <a:latin typeface="HG丸ｺﾞｼｯｸM-PRO" panose="020F0600000000000000" pitchFamily="50" charset="-128"/>
                <a:ea typeface="HG丸ｺﾞｼｯｸM-PRO" panose="020F0600000000000000" pitchFamily="50" charset="-128"/>
              </a:rPr>
              <a:t>日（火）　場所：生野区役所前（大阪市生野区）</a:t>
            </a:r>
            <a:endParaRPr kumimoji="1" lang="en-US" altLang="ja-JP" sz="1200" b="1" dirty="0" smtClean="0">
              <a:latin typeface="HG丸ｺﾞｼｯｸM-PRO" panose="020F0600000000000000" pitchFamily="50" charset="-128"/>
              <a:ea typeface="HG丸ｺﾞｼｯｸM-PRO" panose="020F0600000000000000" pitchFamily="50" charset="-128"/>
            </a:endParaRPr>
          </a:p>
          <a:p>
            <a:r>
              <a:rPr kumimoji="1" lang="ja-JP" altLang="en-US" sz="1200" b="1" dirty="0" smtClean="0">
                <a:latin typeface="HG丸ｺﾞｼｯｸM-PRO" panose="020F0600000000000000" pitchFamily="50" charset="-128"/>
                <a:ea typeface="HG丸ｺﾞｼｯｸM-PRO" panose="020F0600000000000000" pitchFamily="50" charset="-128"/>
              </a:rPr>
              <a:t>関係団体：生野区、生野警察署、生野警察署防犯協会、大阪府</a:t>
            </a:r>
            <a:endParaRPr kumimoji="1" lang="en-US" altLang="ja-JP" sz="1200" b="1" dirty="0" smtClean="0">
              <a:latin typeface="HG丸ｺﾞｼｯｸM-PRO" panose="020F0600000000000000" pitchFamily="50" charset="-128"/>
              <a:ea typeface="HG丸ｺﾞｼｯｸM-PRO" panose="020F0600000000000000" pitchFamily="50" charset="-128"/>
            </a:endParaRPr>
          </a:p>
          <a:p>
            <a:pPr algn="dist"/>
            <a:r>
              <a:rPr kumimoji="1" lang="ja-JP" altLang="en-US" sz="1200" b="1" dirty="0" smtClean="0">
                <a:latin typeface="HG丸ｺﾞｼｯｸM-PRO" panose="020F0600000000000000" pitchFamily="50" charset="-128"/>
                <a:ea typeface="HG丸ｺﾞｼｯｸM-PRO" panose="020F0600000000000000" pitchFamily="50" charset="-128"/>
              </a:rPr>
              <a:t>内容：全国地域安全運動期間中に「生野区役所前」に特設コーナーを設置し、来庁者に</a:t>
            </a:r>
            <a:endParaRPr kumimoji="1" lang="en-US" altLang="ja-JP" sz="1200" b="1" dirty="0" smtClean="0">
              <a:latin typeface="HG丸ｺﾞｼｯｸM-PRO" panose="020F0600000000000000" pitchFamily="50" charset="-128"/>
              <a:ea typeface="HG丸ｺﾞｼｯｸM-PRO" panose="020F0600000000000000" pitchFamily="50" charset="-128"/>
            </a:endParaRPr>
          </a:p>
          <a:p>
            <a:pPr algn="dist"/>
            <a:r>
              <a:rPr kumimoji="1" lang="ja-JP" altLang="en-US" sz="1200" b="1" dirty="0">
                <a:latin typeface="HG丸ｺﾞｼｯｸM-PRO" panose="020F0600000000000000" pitchFamily="50" charset="-128"/>
                <a:ea typeface="HG丸ｺﾞｼｯｸM-PRO" panose="020F0600000000000000" pitchFamily="50" charset="-128"/>
              </a:rPr>
              <a:t>　</a:t>
            </a:r>
            <a:r>
              <a:rPr kumimoji="1" lang="ja-JP" altLang="en-US" sz="1200" b="1" dirty="0" smtClean="0">
                <a:latin typeface="HG丸ｺﾞｼｯｸM-PRO" panose="020F0600000000000000" pitchFamily="50" charset="-128"/>
                <a:ea typeface="HG丸ｺﾞｼｯｸM-PRO" panose="020F0600000000000000" pitchFamily="50" charset="-128"/>
              </a:rPr>
              <a:t>　　対して防犯に関するチラシや啓発物品を直接手渡しせず机上に並べる方法により</a:t>
            </a:r>
            <a:endParaRPr kumimoji="1" lang="en-US" altLang="ja-JP" sz="1200" b="1" dirty="0" smtClean="0">
              <a:latin typeface="HG丸ｺﾞｼｯｸM-PRO" panose="020F0600000000000000" pitchFamily="50" charset="-128"/>
              <a:ea typeface="HG丸ｺﾞｼｯｸM-PRO" panose="020F0600000000000000" pitchFamily="50" charset="-128"/>
            </a:endParaRPr>
          </a:p>
          <a:p>
            <a:r>
              <a:rPr kumimoji="1" lang="ja-JP" altLang="en-US" sz="1200" b="1" dirty="0">
                <a:latin typeface="HG丸ｺﾞｼｯｸM-PRO" panose="020F0600000000000000" pitchFamily="50" charset="-128"/>
                <a:ea typeface="HG丸ｺﾞｼｯｸM-PRO" panose="020F0600000000000000" pitchFamily="50" charset="-128"/>
              </a:rPr>
              <a:t>　</a:t>
            </a:r>
            <a:r>
              <a:rPr kumimoji="1" lang="ja-JP" altLang="en-US" sz="1200" b="1" dirty="0" smtClean="0">
                <a:latin typeface="HG丸ｺﾞｼｯｸM-PRO" panose="020F0600000000000000" pitchFamily="50" charset="-128"/>
                <a:ea typeface="HG丸ｺﾞｼｯｸM-PRO" panose="020F0600000000000000" pitchFamily="50" charset="-128"/>
              </a:rPr>
              <a:t>　　配布した。</a:t>
            </a:r>
            <a:endParaRPr kumimoji="1" lang="ja-JP" altLang="en-US" sz="1200" b="1" dirty="0">
              <a:latin typeface="HG丸ｺﾞｼｯｸM-PRO" panose="020F0600000000000000" pitchFamily="50" charset="-128"/>
              <a:ea typeface="HG丸ｺﾞｼｯｸM-PRO" panose="020F0600000000000000" pitchFamily="50" charset="-128"/>
            </a:endParaRPr>
          </a:p>
        </p:txBody>
      </p:sp>
      <p:pic>
        <p:nvPicPr>
          <p:cNvPr id="36" name="図 35"/>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185916" y="6567471"/>
            <a:ext cx="4703584" cy="394472"/>
          </a:xfrm>
          <a:prstGeom prst="rect">
            <a:avLst/>
          </a:prstGeom>
        </p:spPr>
      </p:pic>
      <p:sp>
        <p:nvSpPr>
          <p:cNvPr id="37" name="テキスト ボックス 36"/>
          <p:cNvSpPr txBox="1"/>
          <p:nvPr/>
        </p:nvSpPr>
        <p:spPr>
          <a:xfrm>
            <a:off x="357882" y="6541104"/>
            <a:ext cx="4722118" cy="400110"/>
          </a:xfrm>
          <a:prstGeom prst="rect">
            <a:avLst/>
          </a:prstGeom>
          <a:noFill/>
        </p:spPr>
        <p:txBody>
          <a:bodyPr wrap="square" rtlCol="0">
            <a:spAutoFit/>
          </a:bodyPr>
          <a:lstStyle/>
          <a:p>
            <a:r>
              <a:rPr kumimoji="1" lang="ja-JP" altLang="en-US" sz="2000" b="1" dirty="0" smtClean="0">
                <a:solidFill>
                  <a:schemeClr val="bg1"/>
                </a:solidFill>
                <a:latin typeface="HG丸ｺﾞｼｯｸM-PRO" panose="020F0600000000000000" pitchFamily="50" charset="-128"/>
                <a:ea typeface="HG丸ｺﾞｼｯｸM-PRO" panose="020F0600000000000000" pitchFamily="50" charset="-128"/>
              </a:rPr>
              <a:t>犯罪被害防止キャンペーン（生野区）</a:t>
            </a:r>
            <a:endParaRPr kumimoji="1" lang="ja-JP" altLang="en-US" sz="2000" b="1" dirty="0">
              <a:solidFill>
                <a:schemeClr val="bg1"/>
              </a:solidFill>
              <a:latin typeface="HG丸ｺﾞｼｯｸM-PRO" panose="020F0600000000000000" pitchFamily="50" charset="-128"/>
              <a:ea typeface="HG丸ｺﾞｼｯｸM-PRO" panose="020F0600000000000000" pitchFamily="50" charset="-128"/>
            </a:endParaRPr>
          </a:p>
        </p:txBody>
      </p:sp>
      <p:pic>
        <p:nvPicPr>
          <p:cNvPr id="2" name="図 1"/>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199529" y="8205831"/>
            <a:ext cx="2058647" cy="1543673"/>
          </a:xfrm>
          <a:prstGeom prst="rect">
            <a:avLst/>
          </a:prstGeom>
        </p:spPr>
        <p:style>
          <a:lnRef idx="2">
            <a:schemeClr val="dk1"/>
          </a:lnRef>
          <a:fillRef idx="1">
            <a:schemeClr val="lt1"/>
          </a:fillRef>
          <a:effectRef idx="0">
            <a:schemeClr val="dk1"/>
          </a:effectRef>
          <a:fontRef idx="minor">
            <a:schemeClr val="dk1"/>
          </a:fontRef>
        </p:style>
      </p:pic>
      <p:pic>
        <p:nvPicPr>
          <p:cNvPr id="14" name="図 13"/>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2419453" y="8205831"/>
            <a:ext cx="2058647" cy="1543673"/>
          </a:xfrm>
          <a:prstGeom prst="rect">
            <a:avLst/>
          </a:prstGeom>
        </p:spPr>
        <p:style>
          <a:lnRef idx="2">
            <a:schemeClr val="dk1"/>
          </a:lnRef>
          <a:fillRef idx="1">
            <a:schemeClr val="lt1"/>
          </a:fillRef>
          <a:effectRef idx="0">
            <a:schemeClr val="dk1"/>
          </a:effectRef>
          <a:fontRef idx="minor">
            <a:schemeClr val="dk1"/>
          </a:fontRef>
        </p:style>
      </p:pic>
      <p:pic>
        <p:nvPicPr>
          <p:cNvPr id="19" name="図 18"/>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4616632" y="8205831"/>
            <a:ext cx="2058647" cy="1543673"/>
          </a:xfrm>
          <a:prstGeom prst="rect">
            <a:avLst/>
          </a:prstGeom>
        </p:spPr>
        <p:style>
          <a:lnRef idx="2">
            <a:schemeClr val="dk1"/>
          </a:lnRef>
          <a:fillRef idx="1">
            <a:schemeClr val="lt1"/>
          </a:fillRef>
          <a:effectRef idx="0">
            <a:schemeClr val="dk1"/>
          </a:effectRef>
          <a:fontRef idx="minor">
            <a:schemeClr val="dk1"/>
          </a:fontRef>
        </p:style>
      </p:pic>
    </p:spTree>
    <p:extLst>
      <p:ext uri="{BB962C8B-B14F-4D97-AF65-F5344CB8AC3E}">
        <p14:creationId xmlns:p14="http://schemas.microsoft.com/office/powerpoint/2010/main" val="315661750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図 19"/>
          <p:cNvPicPr>
            <a:picLocks noChangeAspect="1"/>
          </p:cNvPicPr>
          <p:nvPr/>
        </p:nvPicPr>
        <p:blipFill>
          <a:blip r:embed="rId2"/>
          <a:stretch>
            <a:fillRect/>
          </a:stretch>
        </p:blipFill>
        <p:spPr>
          <a:xfrm flipH="1">
            <a:off x="186018" y="6575264"/>
            <a:ext cx="3317198" cy="2415704"/>
          </a:xfrm>
          <a:prstGeom prst="rect">
            <a:avLst/>
          </a:prstGeom>
        </p:spPr>
      </p:pic>
      <p:pic>
        <p:nvPicPr>
          <p:cNvPr id="5" name="図 4"/>
          <p:cNvPicPr>
            <a:picLocks noChangeAspect="1"/>
          </p:cNvPicPr>
          <p:nvPr/>
        </p:nvPicPr>
        <p:blipFill>
          <a:blip r:embed="rId2"/>
          <a:stretch>
            <a:fillRect/>
          </a:stretch>
        </p:blipFill>
        <p:spPr>
          <a:xfrm flipH="1">
            <a:off x="76200" y="159074"/>
            <a:ext cx="3680787" cy="2680483"/>
          </a:xfrm>
          <a:prstGeom prst="rect">
            <a:avLst/>
          </a:prstGeom>
        </p:spPr>
      </p:pic>
      <p:pic>
        <p:nvPicPr>
          <p:cNvPr id="6" name="図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386145" y="3367266"/>
            <a:ext cx="3433755" cy="2172923"/>
          </a:xfrm>
          <a:prstGeom prst="rect">
            <a:avLst/>
          </a:prstGeom>
        </p:spPr>
      </p:pic>
      <p:sp>
        <p:nvSpPr>
          <p:cNvPr id="43" name="テキスト ボックス 42"/>
          <p:cNvSpPr txBox="1"/>
          <p:nvPr/>
        </p:nvSpPr>
        <p:spPr>
          <a:xfrm>
            <a:off x="177767" y="6957050"/>
            <a:ext cx="6500190" cy="1200329"/>
          </a:xfrm>
          <a:prstGeom prst="rect">
            <a:avLst/>
          </a:prstGeom>
          <a:solidFill>
            <a:schemeClr val="bg1">
              <a:alpha val="65000"/>
            </a:schemeClr>
          </a:solidFill>
        </p:spPr>
        <p:txBody>
          <a:bodyPr wrap="square" rtlCol="0">
            <a:spAutoFit/>
          </a:bodyPr>
          <a:lstStyle/>
          <a:p>
            <a:r>
              <a:rPr kumimoji="1" lang="ja-JP" altLang="en-US" sz="1200" b="1" dirty="0" smtClean="0">
                <a:latin typeface="HG丸ｺﾞｼｯｸM-PRO" panose="020F0600000000000000" pitchFamily="50" charset="-128"/>
                <a:ea typeface="HG丸ｺﾞｼｯｸM-PRO" panose="020F0600000000000000" pitchFamily="50" charset="-128"/>
              </a:rPr>
              <a:t>日時：令和２年</a:t>
            </a:r>
            <a:r>
              <a:rPr kumimoji="1" lang="en-US" altLang="ja-JP" sz="1200" b="1" dirty="0" smtClean="0">
                <a:latin typeface="HG丸ｺﾞｼｯｸM-PRO" panose="020F0600000000000000" pitchFamily="50" charset="-128"/>
                <a:ea typeface="HG丸ｺﾞｼｯｸM-PRO" panose="020F0600000000000000" pitchFamily="50" charset="-128"/>
              </a:rPr>
              <a:t>10</a:t>
            </a:r>
            <a:r>
              <a:rPr kumimoji="1" lang="ja-JP" altLang="en-US" sz="1200" b="1" dirty="0" smtClean="0">
                <a:latin typeface="HG丸ｺﾞｼｯｸM-PRO" panose="020F0600000000000000" pitchFamily="50" charset="-128"/>
                <a:ea typeface="HG丸ｺﾞｼｯｸM-PRO" panose="020F0600000000000000" pitchFamily="50" charset="-128"/>
              </a:rPr>
              <a:t>月</a:t>
            </a:r>
            <a:r>
              <a:rPr kumimoji="1" lang="en-US" altLang="ja-JP" sz="1200" b="1" dirty="0" smtClean="0">
                <a:latin typeface="HG丸ｺﾞｼｯｸM-PRO" panose="020F0600000000000000" pitchFamily="50" charset="-128"/>
                <a:ea typeface="HG丸ｺﾞｼｯｸM-PRO" panose="020F0600000000000000" pitchFamily="50" charset="-128"/>
              </a:rPr>
              <a:t>21</a:t>
            </a:r>
            <a:r>
              <a:rPr kumimoji="1" lang="ja-JP" altLang="en-US" sz="1200" b="1" dirty="0" smtClean="0">
                <a:latin typeface="HG丸ｺﾞｼｯｸM-PRO" panose="020F0600000000000000" pitchFamily="50" charset="-128"/>
                <a:ea typeface="HG丸ｺﾞｼｯｸM-PRO" panose="020F0600000000000000" pitchFamily="50" charset="-128"/>
              </a:rPr>
              <a:t>日（水）　場所：寝屋川市立神田小学校区（寝屋川市）</a:t>
            </a:r>
            <a:endParaRPr kumimoji="1" lang="en-US" altLang="ja-JP" sz="1200" b="1" dirty="0" smtClean="0">
              <a:latin typeface="HG丸ｺﾞｼｯｸM-PRO" panose="020F0600000000000000" pitchFamily="50" charset="-128"/>
              <a:ea typeface="HG丸ｺﾞｼｯｸM-PRO" panose="020F0600000000000000" pitchFamily="50" charset="-128"/>
            </a:endParaRPr>
          </a:p>
          <a:p>
            <a:r>
              <a:rPr kumimoji="1" lang="ja-JP" altLang="en-US" sz="1200" b="1" dirty="0" smtClean="0">
                <a:latin typeface="HG丸ｺﾞｼｯｸM-PRO" panose="020F0600000000000000" pitchFamily="50" charset="-128"/>
                <a:ea typeface="HG丸ｺﾞｼｯｸM-PRO" panose="020F0600000000000000" pitchFamily="50" charset="-128"/>
              </a:rPr>
              <a:t>関係団体：寝屋川市神田小子どもの安全見守り隊、摂南大学法学部中沼研究室</a:t>
            </a:r>
            <a:endParaRPr kumimoji="1" lang="en-US" altLang="ja-JP" sz="1200" b="1" dirty="0" smtClean="0">
              <a:latin typeface="HG丸ｺﾞｼｯｸM-PRO" panose="020F0600000000000000" pitchFamily="50" charset="-128"/>
              <a:ea typeface="HG丸ｺﾞｼｯｸM-PRO" panose="020F0600000000000000" pitchFamily="50" charset="-128"/>
            </a:endParaRPr>
          </a:p>
          <a:p>
            <a:r>
              <a:rPr kumimoji="1" lang="ja-JP" altLang="en-US" sz="1200" b="1" dirty="0">
                <a:latin typeface="HG丸ｺﾞｼｯｸM-PRO" panose="020F0600000000000000" pitchFamily="50" charset="-128"/>
                <a:ea typeface="HG丸ｺﾞｼｯｸM-PRO" panose="020F0600000000000000" pitchFamily="50" charset="-128"/>
              </a:rPr>
              <a:t>　</a:t>
            </a:r>
            <a:r>
              <a:rPr kumimoji="1" lang="ja-JP" altLang="en-US" sz="1200" b="1" dirty="0" smtClean="0">
                <a:latin typeface="HG丸ｺﾞｼｯｸM-PRO" panose="020F0600000000000000" pitchFamily="50" charset="-128"/>
                <a:ea typeface="HG丸ｺﾞｼｯｸM-PRO" panose="020F0600000000000000" pitchFamily="50" charset="-128"/>
              </a:rPr>
              <a:t>　　　　寝屋川市、寝屋川警察署、大阪府</a:t>
            </a:r>
            <a:endParaRPr kumimoji="1" lang="en-US" altLang="ja-JP" sz="1200" b="1" dirty="0" smtClean="0">
              <a:latin typeface="HG丸ｺﾞｼｯｸM-PRO" panose="020F0600000000000000" pitchFamily="50" charset="-128"/>
              <a:ea typeface="HG丸ｺﾞｼｯｸM-PRO" panose="020F0600000000000000" pitchFamily="50" charset="-128"/>
            </a:endParaRPr>
          </a:p>
          <a:p>
            <a:pPr algn="dist"/>
            <a:r>
              <a:rPr kumimoji="1" lang="ja-JP" altLang="en-US" sz="1200" b="1" dirty="0" smtClean="0">
                <a:latin typeface="HG丸ｺﾞｼｯｸM-PRO" panose="020F0600000000000000" pitchFamily="50" charset="-128"/>
                <a:ea typeface="HG丸ｺﾞｼｯｸM-PRO" panose="020F0600000000000000" pitchFamily="50" charset="-128"/>
              </a:rPr>
              <a:t>内容：平成</a:t>
            </a:r>
            <a:r>
              <a:rPr kumimoji="1" lang="en-US" altLang="ja-JP" sz="1200" b="1" dirty="0" smtClean="0">
                <a:latin typeface="HG丸ｺﾞｼｯｸM-PRO" panose="020F0600000000000000" pitchFamily="50" charset="-128"/>
                <a:ea typeface="HG丸ｺﾞｼｯｸM-PRO" panose="020F0600000000000000" pitchFamily="50" charset="-128"/>
              </a:rPr>
              <a:t>22</a:t>
            </a:r>
            <a:r>
              <a:rPr kumimoji="1" lang="ja-JP" altLang="en-US" sz="1200" b="1" dirty="0" smtClean="0">
                <a:latin typeface="HG丸ｺﾞｼｯｸM-PRO" panose="020F0600000000000000" pitchFamily="50" charset="-128"/>
                <a:ea typeface="HG丸ｺﾞｼｯｸM-PRO" panose="020F0600000000000000" pitchFamily="50" charset="-128"/>
              </a:rPr>
              <a:t>年に発足以降、継続した防犯ボランティア活動にご尽力をいただく「神田小</a:t>
            </a:r>
            <a:endParaRPr kumimoji="1" lang="en-US" altLang="ja-JP" sz="1200" b="1" dirty="0" smtClean="0">
              <a:latin typeface="HG丸ｺﾞｼｯｸM-PRO" panose="020F0600000000000000" pitchFamily="50" charset="-128"/>
              <a:ea typeface="HG丸ｺﾞｼｯｸM-PRO" panose="020F0600000000000000" pitchFamily="50" charset="-128"/>
            </a:endParaRPr>
          </a:p>
          <a:p>
            <a:r>
              <a:rPr kumimoji="1" lang="ja-JP" altLang="en-US" sz="1200" b="1" dirty="0">
                <a:latin typeface="HG丸ｺﾞｼｯｸM-PRO" panose="020F0600000000000000" pitchFamily="50" charset="-128"/>
                <a:ea typeface="HG丸ｺﾞｼｯｸM-PRO" panose="020F0600000000000000" pitchFamily="50" charset="-128"/>
              </a:rPr>
              <a:t>　</a:t>
            </a:r>
            <a:r>
              <a:rPr kumimoji="1" lang="ja-JP" altLang="en-US" sz="1200" b="1" dirty="0" smtClean="0">
                <a:latin typeface="HG丸ｺﾞｼｯｸM-PRO" panose="020F0600000000000000" pitchFamily="50" charset="-128"/>
                <a:ea typeface="HG丸ｺﾞｼｯｸM-PRO" panose="020F0600000000000000" pitchFamily="50" charset="-128"/>
              </a:rPr>
              <a:t>　　子どもの安全見守り隊」や「摂南大学法学部中沼研究室」の皆様などと下校時におけ</a:t>
            </a:r>
            <a:endParaRPr kumimoji="1" lang="en-US" altLang="ja-JP" sz="1200" b="1" dirty="0" smtClean="0">
              <a:latin typeface="HG丸ｺﾞｼｯｸM-PRO" panose="020F0600000000000000" pitchFamily="50" charset="-128"/>
              <a:ea typeface="HG丸ｺﾞｼｯｸM-PRO" panose="020F0600000000000000" pitchFamily="50" charset="-128"/>
            </a:endParaRPr>
          </a:p>
          <a:p>
            <a:r>
              <a:rPr kumimoji="1" lang="ja-JP" altLang="en-US" sz="1200" b="1" dirty="0">
                <a:latin typeface="HG丸ｺﾞｼｯｸM-PRO" panose="020F0600000000000000" pitchFamily="50" charset="-128"/>
                <a:ea typeface="HG丸ｺﾞｼｯｸM-PRO" panose="020F0600000000000000" pitchFamily="50" charset="-128"/>
              </a:rPr>
              <a:t>　</a:t>
            </a:r>
            <a:r>
              <a:rPr kumimoji="1" lang="ja-JP" altLang="en-US" sz="1200" b="1" dirty="0" smtClean="0">
                <a:latin typeface="HG丸ｺﾞｼｯｸM-PRO" panose="020F0600000000000000" pitchFamily="50" charset="-128"/>
                <a:ea typeface="HG丸ｺﾞｼｯｸM-PRO" panose="020F0600000000000000" pitchFamily="50" charset="-128"/>
              </a:rPr>
              <a:t>　　</a:t>
            </a:r>
            <a:r>
              <a:rPr kumimoji="1" lang="ja-JP" altLang="en-US" sz="1200" b="1" dirty="0" err="1" smtClean="0">
                <a:latin typeface="HG丸ｺﾞｼｯｸM-PRO" panose="020F0600000000000000" pitchFamily="50" charset="-128"/>
                <a:ea typeface="HG丸ｺﾞｼｯｸM-PRO" panose="020F0600000000000000" pitchFamily="50" charset="-128"/>
              </a:rPr>
              <a:t>る</a:t>
            </a:r>
            <a:r>
              <a:rPr kumimoji="1" lang="ja-JP" altLang="en-US" sz="1200" b="1" dirty="0" smtClean="0">
                <a:latin typeface="HG丸ｺﾞｼｯｸM-PRO" panose="020F0600000000000000" pitchFamily="50" charset="-128"/>
                <a:ea typeface="HG丸ｺﾞｼｯｸM-PRO" panose="020F0600000000000000" pitchFamily="50" charset="-128"/>
              </a:rPr>
              <a:t>見守り活動を実施した。</a:t>
            </a:r>
            <a:endParaRPr kumimoji="1" lang="ja-JP" altLang="en-US" sz="1200" b="1" dirty="0">
              <a:latin typeface="HG丸ｺﾞｼｯｸM-PRO" panose="020F0600000000000000" pitchFamily="50" charset="-128"/>
              <a:ea typeface="HG丸ｺﾞｼｯｸM-PRO" panose="020F0600000000000000" pitchFamily="50" charset="-128"/>
            </a:endParaRPr>
          </a:p>
        </p:txBody>
      </p:sp>
      <p:pic>
        <p:nvPicPr>
          <p:cNvPr id="44" name="図 4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77767" y="6515252"/>
            <a:ext cx="5029233" cy="394472"/>
          </a:xfrm>
          <a:prstGeom prst="rect">
            <a:avLst/>
          </a:prstGeom>
        </p:spPr>
      </p:pic>
      <p:sp>
        <p:nvSpPr>
          <p:cNvPr id="45" name="テキスト ボックス 44"/>
          <p:cNvSpPr txBox="1"/>
          <p:nvPr/>
        </p:nvSpPr>
        <p:spPr>
          <a:xfrm>
            <a:off x="349733" y="6488885"/>
            <a:ext cx="4857267" cy="400110"/>
          </a:xfrm>
          <a:prstGeom prst="rect">
            <a:avLst/>
          </a:prstGeom>
          <a:noFill/>
        </p:spPr>
        <p:txBody>
          <a:bodyPr wrap="square" rtlCol="0">
            <a:spAutoFit/>
          </a:bodyPr>
          <a:lstStyle/>
          <a:p>
            <a:r>
              <a:rPr kumimoji="1" lang="ja-JP" altLang="en-US" sz="2000" b="1" dirty="0" smtClean="0">
                <a:solidFill>
                  <a:schemeClr val="bg1"/>
                </a:solidFill>
                <a:latin typeface="HG丸ｺﾞｼｯｸM-PRO" panose="020F0600000000000000" pitchFamily="50" charset="-128"/>
                <a:ea typeface="HG丸ｺﾞｼｯｸM-PRO" panose="020F0600000000000000" pitchFamily="50" charset="-128"/>
              </a:rPr>
              <a:t>合同パトロール活動の実施</a:t>
            </a:r>
            <a:r>
              <a:rPr kumimoji="1" lang="en-US" altLang="ja-JP" sz="2000" b="1" dirty="0" smtClean="0">
                <a:solidFill>
                  <a:schemeClr val="bg1"/>
                </a:solidFill>
                <a:latin typeface="HG丸ｺﾞｼｯｸM-PRO" panose="020F0600000000000000" pitchFamily="50" charset="-128"/>
                <a:ea typeface="HG丸ｺﾞｼｯｸM-PRO" panose="020F0600000000000000" pitchFamily="50" charset="-128"/>
              </a:rPr>
              <a:t>【</a:t>
            </a:r>
            <a:r>
              <a:rPr kumimoji="1" lang="ja-JP" altLang="en-US" sz="2000" b="1" dirty="0" smtClean="0">
                <a:solidFill>
                  <a:schemeClr val="bg1"/>
                </a:solidFill>
                <a:latin typeface="HG丸ｺﾞｼｯｸM-PRO" panose="020F0600000000000000" pitchFamily="50" charset="-128"/>
                <a:ea typeface="HG丸ｺﾞｼｯｸM-PRO" panose="020F0600000000000000" pitchFamily="50" charset="-128"/>
              </a:rPr>
              <a:t>寝屋川市</a:t>
            </a:r>
            <a:r>
              <a:rPr kumimoji="1" lang="en-US" altLang="ja-JP" sz="2000" b="1" dirty="0" smtClean="0">
                <a:solidFill>
                  <a:schemeClr val="bg1"/>
                </a:solidFill>
                <a:latin typeface="HG丸ｺﾞｼｯｸM-PRO" panose="020F0600000000000000" pitchFamily="50" charset="-128"/>
                <a:ea typeface="HG丸ｺﾞｼｯｸM-PRO" panose="020F0600000000000000" pitchFamily="50" charset="-128"/>
              </a:rPr>
              <a:t>】</a:t>
            </a:r>
            <a:endParaRPr kumimoji="1" lang="ja-JP" altLang="en-US" sz="2000" b="1" dirty="0">
              <a:solidFill>
                <a:schemeClr val="bg1"/>
              </a:solidFill>
              <a:latin typeface="HG丸ｺﾞｼｯｸM-PRO" panose="020F0600000000000000" pitchFamily="50" charset="-128"/>
              <a:ea typeface="HG丸ｺﾞｼｯｸM-PRO" panose="020F0600000000000000" pitchFamily="50" charset="-128"/>
            </a:endParaRPr>
          </a:p>
        </p:txBody>
      </p:sp>
      <p:pic>
        <p:nvPicPr>
          <p:cNvPr id="2" name="図 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77767" y="8195694"/>
            <a:ext cx="2056153" cy="1542427"/>
          </a:xfrm>
          <a:prstGeom prst="rect">
            <a:avLst/>
          </a:prstGeom>
        </p:spPr>
        <p:style>
          <a:lnRef idx="2">
            <a:schemeClr val="dk1"/>
          </a:lnRef>
          <a:fillRef idx="1">
            <a:schemeClr val="lt1"/>
          </a:fillRef>
          <a:effectRef idx="0">
            <a:schemeClr val="dk1"/>
          </a:effectRef>
          <a:fontRef idx="minor">
            <a:schemeClr val="dk1"/>
          </a:fontRef>
        </p:style>
      </p:pic>
      <p:pic>
        <p:nvPicPr>
          <p:cNvPr id="3" name="図 2"/>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450070" y="8195694"/>
            <a:ext cx="2056153" cy="1542427"/>
          </a:xfrm>
          <a:prstGeom prst="rect">
            <a:avLst/>
          </a:prstGeom>
        </p:spPr>
        <p:style>
          <a:lnRef idx="2">
            <a:schemeClr val="dk1"/>
          </a:lnRef>
          <a:fillRef idx="1">
            <a:schemeClr val="lt1"/>
          </a:fillRef>
          <a:effectRef idx="0">
            <a:schemeClr val="dk1"/>
          </a:effectRef>
          <a:fontRef idx="minor">
            <a:schemeClr val="dk1"/>
          </a:fontRef>
        </p:style>
      </p:pic>
      <p:pic>
        <p:nvPicPr>
          <p:cNvPr id="4" name="図 3"/>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4679930" y="8195693"/>
            <a:ext cx="2056153" cy="1542427"/>
          </a:xfrm>
          <a:prstGeom prst="rect">
            <a:avLst/>
          </a:prstGeom>
        </p:spPr>
        <p:style>
          <a:lnRef idx="2">
            <a:schemeClr val="dk1"/>
          </a:lnRef>
          <a:fillRef idx="1">
            <a:schemeClr val="lt1"/>
          </a:fillRef>
          <a:effectRef idx="0">
            <a:schemeClr val="dk1"/>
          </a:effectRef>
          <a:fontRef idx="minor">
            <a:schemeClr val="dk1"/>
          </a:fontRef>
        </p:style>
      </p:pic>
      <p:sp>
        <p:nvSpPr>
          <p:cNvPr id="21" name="テキスト ボックス 20"/>
          <p:cNvSpPr txBox="1"/>
          <p:nvPr/>
        </p:nvSpPr>
        <p:spPr>
          <a:xfrm>
            <a:off x="166940" y="3825493"/>
            <a:ext cx="6500190" cy="1015663"/>
          </a:xfrm>
          <a:prstGeom prst="rect">
            <a:avLst/>
          </a:prstGeom>
          <a:solidFill>
            <a:schemeClr val="bg1">
              <a:alpha val="65000"/>
            </a:schemeClr>
          </a:solidFill>
        </p:spPr>
        <p:txBody>
          <a:bodyPr wrap="square" rtlCol="0">
            <a:spAutoFit/>
          </a:bodyPr>
          <a:lstStyle/>
          <a:p>
            <a:r>
              <a:rPr kumimoji="1" lang="ja-JP" altLang="en-US" sz="1200" b="1" dirty="0" smtClean="0">
                <a:latin typeface="HG丸ｺﾞｼｯｸM-PRO" panose="020F0600000000000000" pitchFamily="50" charset="-128"/>
                <a:ea typeface="HG丸ｺﾞｼｯｸM-PRO" panose="020F0600000000000000" pitchFamily="50" charset="-128"/>
              </a:rPr>
              <a:t>日時：令和２年</a:t>
            </a:r>
            <a:r>
              <a:rPr kumimoji="1" lang="en-US" altLang="ja-JP" sz="1200" b="1" dirty="0" smtClean="0">
                <a:latin typeface="HG丸ｺﾞｼｯｸM-PRO" panose="020F0600000000000000" pitchFamily="50" charset="-128"/>
                <a:ea typeface="HG丸ｺﾞｼｯｸM-PRO" panose="020F0600000000000000" pitchFamily="50" charset="-128"/>
              </a:rPr>
              <a:t>10</a:t>
            </a:r>
            <a:r>
              <a:rPr kumimoji="1" lang="ja-JP" altLang="en-US" sz="1200" b="1" dirty="0" smtClean="0">
                <a:latin typeface="HG丸ｺﾞｼｯｸM-PRO" panose="020F0600000000000000" pitchFamily="50" charset="-128"/>
                <a:ea typeface="HG丸ｺﾞｼｯｸM-PRO" panose="020F0600000000000000" pitchFamily="50" charset="-128"/>
              </a:rPr>
              <a:t>月</a:t>
            </a:r>
            <a:r>
              <a:rPr kumimoji="1" lang="en-US" altLang="ja-JP" sz="1200" b="1" dirty="0" smtClean="0">
                <a:latin typeface="HG丸ｺﾞｼｯｸM-PRO" panose="020F0600000000000000" pitchFamily="50" charset="-128"/>
                <a:ea typeface="HG丸ｺﾞｼｯｸM-PRO" panose="020F0600000000000000" pitchFamily="50" charset="-128"/>
              </a:rPr>
              <a:t>15</a:t>
            </a:r>
            <a:r>
              <a:rPr kumimoji="1" lang="ja-JP" altLang="en-US" sz="1200" b="1" dirty="0" smtClean="0">
                <a:latin typeface="HG丸ｺﾞｼｯｸM-PRO" panose="020F0600000000000000" pitchFamily="50" charset="-128"/>
                <a:ea typeface="HG丸ｺﾞｼｯｸM-PRO" panose="020F0600000000000000" pitchFamily="50" charset="-128"/>
              </a:rPr>
              <a:t>日（木）　場所：岸和田市内</a:t>
            </a:r>
            <a:endParaRPr kumimoji="1" lang="en-US" altLang="ja-JP" sz="1200" b="1" dirty="0" smtClean="0">
              <a:latin typeface="HG丸ｺﾞｼｯｸM-PRO" panose="020F0600000000000000" pitchFamily="50" charset="-128"/>
              <a:ea typeface="HG丸ｺﾞｼｯｸM-PRO" panose="020F0600000000000000" pitchFamily="50" charset="-128"/>
            </a:endParaRPr>
          </a:p>
          <a:p>
            <a:r>
              <a:rPr kumimoji="1" lang="ja-JP" altLang="en-US" sz="1200" b="1" dirty="0" smtClean="0">
                <a:latin typeface="HG丸ｺﾞｼｯｸM-PRO" panose="020F0600000000000000" pitchFamily="50" charset="-128"/>
                <a:ea typeface="HG丸ｺﾞｼｯｸM-PRO" panose="020F0600000000000000" pitchFamily="50" charset="-128"/>
              </a:rPr>
              <a:t>関係団体：総合格闘空手拳法「修和館</a:t>
            </a:r>
            <a:r>
              <a:rPr kumimoji="1" lang="ja-JP" altLang="en-US" sz="1200" b="1" dirty="0">
                <a:latin typeface="HG丸ｺﾞｼｯｸM-PRO" panose="020F0600000000000000" pitchFamily="50" charset="-128"/>
                <a:ea typeface="HG丸ｺﾞｼｯｸM-PRO" panose="020F0600000000000000" pitchFamily="50" charset="-128"/>
              </a:rPr>
              <a:t>」、岸和田警察署、大阪府</a:t>
            </a:r>
            <a:endParaRPr kumimoji="1" lang="en-US" altLang="ja-JP" sz="1200" b="1" dirty="0" smtClean="0">
              <a:latin typeface="HG丸ｺﾞｼｯｸM-PRO" panose="020F0600000000000000" pitchFamily="50" charset="-128"/>
              <a:ea typeface="HG丸ｺﾞｼｯｸM-PRO" panose="020F0600000000000000" pitchFamily="50" charset="-128"/>
            </a:endParaRPr>
          </a:p>
          <a:p>
            <a:pPr algn="dist"/>
            <a:r>
              <a:rPr kumimoji="1" lang="ja-JP" altLang="en-US" sz="1200" b="1" dirty="0" smtClean="0">
                <a:latin typeface="HG丸ｺﾞｼｯｸM-PRO" panose="020F0600000000000000" pitchFamily="50" charset="-128"/>
                <a:ea typeface="HG丸ｺﾞｼｯｸM-PRO" panose="020F0600000000000000" pitchFamily="50" charset="-128"/>
              </a:rPr>
              <a:t>内容：</a:t>
            </a:r>
            <a:r>
              <a:rPr lang="ja-JP" altLang="en-US" sz="1200" b="1" dirty="0" smtClean="0">
                <a:latin typeface="HG丸ｺﾞｼｯｸM-PRO" panose="020F0600000000000000" pitchFamily="50" charset="-128"/>
                <a:ea typeface="HG丸ｺﾞｼｯｸM-PRO" panose="020F0600000000000000" pitchFamily="50" charset="-128"/>
              </a:rPr>
              <a:t>「</a:t>
            </a:r>
            <a:r>
              <a:rPr lang="ja-JP" altLang="en-US" sz="1200" b="1" dirty="0">
                <a:latin typeface="HG丸ｺﾞｼｯｸM-PRO" panose="020F0600000000000000" pitchFamily="50" charset="-128"/>
                <a:ea typeface="HG丸ｺﾞｼｯｸM-PRO" panose="020F0600000000000000" pitchFamily="50" charset="-128"/>
              </a:rPr>
              <a:t>修和館」の皆さんが中心となり、岸和田市内で新たに結成された</a:t>
            </a:r>
            <a:r>
              <a:rPr lang="ja-JP" altLang="en-US" sz="1200" b="1" dirty="0" smtClean="0">
                <a:latin typeface="HG丸ｺﾞｼｯｸM-PRO" panose="020F0600000000000000" pitchFamily="50" charset="-128"/>
                <a:ea typeface="HG丸ｺﾞｼｯｸM-PRO" panose="020F0600000000000000" pitchFamily="50" charset="-128"/>
              </a:rPr>
              <a:t>ランニングパト</a:t>
            </a:r>
            <a:endParaRPr lang="en-US" altLang="ja-JP" sz="1200" b="1" dirty="0" smtClean="0">
              <a:latin typeface="HG丸ｺﾞｼｯｸM-PRO" panose="020F0600000000000000" pitchFamily="50" charset="-128"/>
              <a:ea typeface="HG丸ｺﾞｼｯｸM-PRO" panose="020F0600000000000000" pitchFamily="50" charset="-128"/>
            </a:endParaRPr>
          </a:p>
          <a:p>
            <a:pPr algn="dist"/>
            <a:r>
              <a:rPr lang="ja-JP" altLang="en-US" sz="1200" b="1" dirty="0">
                <a:latin typeface="HG丸ｺﾞｼｯｸM-PRO" panose="020F0600000000000000" pitchFamily="50" charset="-128"/>
                <a:ea typeface="HG丸ｺﾞｼｯｸM-PRO" panose="020F0600000000000000" pitchFamily="50" charset="-128"/>
              </a:rPr>
              <a:t>　</a:t>
            </a:r>
            <a:r>
              <a:rPr lang="ja-JP" altLang="en-US" sz="1200" b="1" dirty="0" smtClean="0">
                <a:latin typeface="HG丸ｺﾞｼｯｸM-PRO" panose="020F0600000000000000" pitchFamily="50" charset="-128"/>
                <a:ea typeface="HG丸ｺﾞｼｯｸM-PRO" panose="020F0600000000000000" pitchFamily="50" charset="-128"/>
              </a:rPr>
              <a:t>　　　ロールチーム</a:t>
            </a:r>
            <a:r>
              <a:rPr lang="ja-JP" altLang="en-US" sz="1200" b="1" dirty="0">
                <a:latin typeface="HG丸ｺﾞｼｯｸM-PRO" panose="020F0600000000000000" pitchFamily="50" charset="-128"/>
                <a:ea typeface="HG丸ｺﾞｼｯｸM-PRO" panose="020F0600000000000000" pitchFamily="50" charset="-128"/>
              </a:rPr>
              <a:t>の皆さんと一緒に小学校の下校時間帯にあわせて、ロードワーク</a:t>
            </a:r>
            <a:r>
              <a:rPr lang="ja-JP" altLang="en-US" sz="1200" b="1" dirty="0" smtClean="0">
                <a:latin typeface="HG丸ｺﾞｼｯｸM-PRO" panose="020F0600000000000000" pitchFamily="50" charset="-128"/>
                <a:ea typeface="HG丸ｺﾞｼｯｸM-PRO" panose="020F0600000000000000" pitchFamily="50" charset="-128"/>
              </a:rPr>
              <a:t>を</a:t>
            </a:r>
            <a:endParaRPr lang="en-US" altLang="ja-JP" sz="1200" b="1" dirty="0" smtClean="0">
              <a:latin typeface="HG丸ｺﾞｼｯｸM-PRO" panose="020F0600000000000000" pitchFamily="50" charset="-128"/>
              <a:ea typeface="HG丸ｺﾞｼｯｸM-PRO" panose="020F0600000000000000" pitchFamily="50" charset="-128"/>
            </a:endParaRPr>
          </a:p>
          <a:p>
            <a:r>
              <a:rPr lang="ja-JP" altLang="en-US" sz="1200" b="1" dirty="0">
                <a:latin typeface="HG丸ｺﾞｼｯｸM-PRO" panose="020F0600000000000000" pitchFamily="50" charset="-128"/>
                <a:ea typeface="HG丸ｺﾞｼｯｸM-PRO" panose="020F0600000000000000" pitchFamily="50" charset="-128"/>
              </a:rPr>
              <a:t>　</a:t>
            </a:r>
            <a:r>
              <a:rPr lang="ja-JP" altLang="en-US" sz="1200" b="1" dirty="0" smtClean="0">
                <a:latin typeface="HG丸ｺﾞｼｯｸM-PRO" panose="020F0600000000000000" pitchFamily="50" charset="-128"/>
                <a:ea typeface="HG丸ｺﾞｼｯｸM-PRO" panose="020F0600000000000000" pitchFamily="50" charset="-128"/>
              </a:rPr>
              <a:t>　　　兼ねた</a:t>
            </a:r>
            <a:r>
              <a:rPr lang="ja-JP" altLang="en-US" sz="1200" b="1" dirty="0">
                <a:latin typeface="HG丸ｺﾞｼｯｸM-PRO" panose="020F0600000000000000" pitchFamily="50" charset="-128"/>
                <a:ea typeface="HG丸ｺﾞｼｯｸM-PRO" panose="020F0600000000000000" pitchFamily="50" charset="-128"/>
              </a:rPr>
              <a:t>パトロールを行い、犯罪被害防止を</a:t>
            </a:r>
            <a:r>
              <a:rPr lang="ja-JP" altLang="en-US" sz="1200" b="1" dirty="0" smtClean="0">
                <a:latin typeface="HG丸ｺﾞｼｯｸM-PRO" panose="020F0600000000000000" pitchFamily="50" charset="-128"/>
                <a:ea typeface="HG丸ｺﾞｼｯｸM-PRO" panose="020F0600000000000000" pitchFamily="50" charset="-128"/>
              </a:rPr>
              <a:t>呼び掛けた</a:t>
            </a:r>
            <a:r>
              <a:rPr kumimoji="1" lang="ja-JP" altLang="en-US" sz="1200" b="1" dirty="0" smtClean="0">
                <a:latin typeface="HG丸ｺﾞｼｯｸM-PRO" panose="020F0600000000000000" pitchFamily="50" charset="-128"/>
                <a:ea typeface="HG丸ｺﾞｼｯｸM-PRO" panose="020F0600000000000000" pitchFamily="50" charset="-128"/>
              </a:rPr>
              <a:t>。</a:t>
            </a:r>
            <a:endParaRPr kumimoji="1" lang="ja-JP" altLang="en-US" sz="1200" b="1" dirty="0">
              <a:latin typeface="HG丸ｺﾞｼｯｸM-PRO" panose="020F0600000000000000" pitchFamily="50" charset="-128"/>
              <a:ea typeface="HG丸ｺﾞｼｯｸM-PRO" panose="020F0600000000000000" pitchFamily="50" charset="-128"/>
            </a:endParaRPr>
          </a:p>
        </p:txBody>
      </p:sp>
      <p:pic>
        <p:nvPicPr>
          <p:cNvPr id="22" name="図 21"/>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66941" y="3357590"/>
            <a:ext cx="4730195" cy="428124"/>
          </a:xfrm>
          <a:prstGeom prst="rect">
            <a:avLst/>
          </a:prstGeom>
        </p:spPr>
      </p:pic>
      <p:sp>
        <p:nvSpPr>
          <p:cNvPr id="23" name="テキスト ボックス 22"/>
          <p:cNvSpPr txBox="1"/>
          <p:nvPr/>
        </p:nvSpPr>
        <p:spPr>
          <a:xfrm>
            <a:off x="349733" y="3357590"/>
            <a:ext cx="4661703" cy="369332"/>
          </a:xfrm>
          <a:prstGeom prst="rect">
            <a:avLst/>
          </a:prstGeom>
          <a:noFill/>
        </p:spPr>
        <p:txBody>
          <a:bodyPr wrap="square" rtlCol="0">
            <a:spAutoFit/>
          </a:bodyPr>
          <a:lstStyle/>
          <a:p>
            <a:r>
              <a:rPr kumimoji="1" lang="ja-JP" altLang="en-US" b="1" dirty="0">
                <a:solidFill>
                  <a:schemeClr val="bg1"/>
                </a:solidFill>
                <a:latin typeface="HG丸ｺﾞｼｯｸM-PRO" panose="020F0600000000000000" pitchFamily="50" charset="-128"/>
                <a:ea typeface="HG丸ｺﾞｼｯｸM-PRO" panose="020F0600000000000000" pitchFamily="50" charset="-128"/>
              </a:rPr>
              <a:t>大阪</a:t>
            </a:r>
            <a:r>
              <a:rPr kumimoji="1" lang="ja-JP" altLang="en-US" b="1" dirty="0" smtClean="0">
                <a:solidFill>
                  <a:schemeClr val="bg1"/>
                </a:solidFill>
                <a:latin typeface="HG丸ｺﾞｼｯｸM-PRO" panose="020F0600000000000000" pitchFamily="50" charset="-128"/>
                <a:ea typeface="HG丸ｺﾞｼｯｸM-PRO" panose="020F0600000000000000" pitchFamily="50" charset="-128"/>
              </a:rPr>
              <a:t>ランニングパトロール</a:t>
            </a:r>
            <a:r>
              <a:rPr kumimoji="1" lang="en-US" altLang="ja-JP" b="1" dirty="0" smtClean="0">
                <a:solidFill>
                  <a:schemeClr val="bg1"/>
                </a:solidFill>
                <a:latin typeface="HG丸ｺﾞｼｯｸM-PRO" panose="020F0600000000000000" pitchFamily="50" charset="-128"/>
                <a:ea typeface="HG丸ｺﾞｼｯｸM-PRO" panose="020F0600000000000000" pitchFamily="50" charset="-128"/>
              </a:rPr>
              <a:t>【</a:t>
            </a:r>
            <a:r>
              <a:rPr kumimoji="1" lang="ja-JP" altLang="en-US" b="1" dirty="0" smtClean="0">
                <a:solidFill>
                  <a:schemeClr val="bg1"/>
                </a:solidFill>
                <a:latin typeface="HG丸ｺﾞｼｯｸM-PRO" panose="020F0600000000000000" pitchFamily="50" charset="-128"/>
                <a:ea typeface="HG丸ｺﾞｼｯｸM-PRO" panose="020F0600000000000000" pitchFamily="50" charset="-128"/>
              </a:rPr>
              <a:t>岸和田市</a:t>
            </a:r>
            <a:r>
              <a:rPr kumimoji="1" lang="en-US" altLang="ja-JP" b="1" dirty="0" smtClean="0">
                <a:solidFill>
                  <a:schemeClr val="bg1"/>
                </a:solidFill>
                <a:latin typeface="HG丸ｺﾞｼｯｸM-PRO" panose="020F0600000000000000" pitchFamily="50" charset="-128"/>
                <a:ea typeface="HG丸ｺﾞｼｯｸM-PRO" panose="020F0600000000000000" pitchFamily="50" charset="-128"/>
              </a:rPr>
              <a:t>】</a:t>
            </a:r>
            <a:endParaRPr kumimoji="1" lang="ja-JP" altLang="en-US" b="1" dirty="0">
              <a:solidFill>
                <a:schemeClr val="bg1"/>
              </a:solidFill>
              <a:latin typeface="HG丸ｺﾞｼｯｸM-PRO" panose="020F0600000000000000" pitchFamily="50" charset="-128"/>
              <a:ea typeface="HG丸ｺﾞｼｯｸM-PRO" panose="020F0600000000000000" pitchFamily="50" charset="-128"/>
            </a:endParaRPr>
          </a:p>
        </p:txBody>
      </p:sp>
      <p:pic>
        <p:nvPicPr>
          <p:cNvPr id="24" name="図 23"/>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2431652" y="4883960"/>
            <a:ext cx="2056153" cy="1542427"/>
          </a:xfrm>
          <a:prstGeom prst="rect">
            <a:avLst/>
          </a:prstGeom>
        </p:spPr>
        <p:style>
          <a:lnRef idx="2">
            <a:schemeClr val="dk1"/>
          </a:lnRef>
          <a:fillRef idx="1">
            <a:schemeClr val="lt1"/>
          </a:fillRef>
          <a:effectRef idx="0">
            <a:schemeClr val="dk1"/>
          </a:effectRef>
          <a:fontRef idx="minor">
            <a:schemeClr val="dk1"/>
          </a:fontRef>
        </p:style>
      </p:pic>
      <p:pic>
        <p:nvPicPr>
          <p:cNvPr id="25" name="図 24"/>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199355" y="4880935"/>
            <a:ext cx="2056153" cy="1542427"/>
          </a:xfrm>
          <a:prstGeom prst="rect">
            <a:avLst/>
          </a:prstGeom>
        </p:spPr>
        <p:style>
          <a:lnRef idx="2">
            <a:schemeClr val="dk1"/>
          </a:lnRef>
          <a:fillRef idx="1">
            <a:schemeClr val="lt1"/>
          </a:fillRef>
          <a:effectRef idx="0">
            <a:schemeClr val="dk1"/>
          </a:effectRef>
          <a:fontRef idx="minor">
            <a:schemeClr val="dk1"/>
          </a:fontRef>
        </p:style>
      </p:pic>
      <p:pic>
        <p:nvPicPr>
          <p:cNvPr id="26" name="図 25"/>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4668376" y="4891406"/>
            <a:ext cx="2056153" cy="1542427"/>
          </a:xfrm>
          <a:prstGeom prst="rect">
            <a:avLst/>
          </a:prstGeom>
        </p:spPr>
        <p:style>
          <a:lnRef idx="2">
            <a:schemeClr val="dk1"/>
          </a:lnRef>
          <a:fillRef idx="1">
            <a:schemeClr val="lt1"/>
          </a:fillRef>
          <a:effectRef idx="0">
            <a:schemeClr val="dk1"/>
          </a:effectRef>
          <a:fontRef idx="minor">
            <a:schemeClr val="dk1"/>
          </a:fontRef>
        </p:style>
      </p:pic>
      <p:sp>
        <p:nvSpPr>
          <p:cNvPr id="39" name="テキスト ボックス 38"/>
          <p:cNvSpPr txBox="1"/>
          <p:nvPr/>
        </p:nvSpPr>
        <p:spPr>
          <a:xfrm>
            <a:off x="188578" y="544129"/>
            <a:ext cx="6500190" cy="1015663"/>
          </a:xfrm>
          <a:prstGeom prst="rect">
            <a:avLst/>
          </a:prstGeom>
          <a:solidFill>
            <a:schemeClr val="bg1">
              <a:alpha val="65000"/>
            </a:schemeClr>
          </a:solidFill>
        </p:spPr>
        <p:txBody>
          <a:bodyPr wrap="square" rtlCol="0">
            <a:spAutoFit/>
          </a:bodyPr>
          <a:lstStyle/>
          <a:p>
            <a:r>
              <a:rPr kumimoji="1" lang="ja-JP" altLang="en-US" sz="1200" b="1" dirty="0" smtClean="0">
                <a:latin typeface="HG丸ｺﾞｼｯｸM-PRO" panose="020F0600000000000000" pitchFamily="50" charset="-128"/>
                <a:ea typeface="HG丸ｺﾞｼｯｸM-PRO" panose="020F0600000000000000" pitchFamily="50" charset="-128"/>
              </a:rPr>
              <a:t>日時：令和２年</a:t>
            </a:r>
            <a:r>
              <a:rPr kumimoji="1" lang="en-US" altLang="ja-JP" sz="1200" b="1" dirty="0" smtClean="0">
                <a:latin typeface="HG丸ｺﾞｼｯｸM-PRO" panose="020F0600000000000000" pitchFamily="50" charset="-128"/>
                <a:ea typeface="HG丸ｺﾞｼｯｸM-PRO" panose="020F0600000000000000" pitchFamily="50" charset="-128"/>
              </a:rPr>
              <a:t>10</a:t>
            </a:r>
            <a:r>
              <a:rPr kumimoji="1" lang="ja-JP" altLang="en-US" sz="1200" b="1" dirty="0" smtClean="0">
                <a:latin typeface="HG丸ｺﾞｼｯｸM-PRO" panose="020F0600000000000000" pitchFamily="50" charset="-128"/>
                <a:ea typeface="HG丸ｺﾞｼｯｸM-PRO" panose="020F0600000000000000" pitchFamily="50" charset="-128"/>
              </a:rPr>
              <a:t>月</a:t>
            </a:r>
            <a:r>
              <a:rPr kumimoji="1" lang="en-US" altLang="ja-JP" sz="1200" b="1" dirty="0" smtClean="0">
                <a:latin typeface="HG丸ｺﾞｼｯｸM-PRO" panose="020F0600000000000000" pitchFamily="50" charset="-128"/>
                <a:ea typeface="HG丸ｺﾞｼｯｸM-PRO" panose="020F0600000000000000" pitchFamily="50" charset="-128"/>
              </a:rPr>
              <a:t>14</a:t>
            </a:r>
            <a:r>
              <a:rPr kumimoji="1" lang="ja-JP" altLang="en-US" sz="1200" b="1" dirty="0" smtClean="0">
                <a:latin typeface="HG丸ｺﾞｼｯｸM-PRO" panose="020F0600000000000000" pitchFamily="50" charset="-128"/>
                <a:ea typeface="HG丸ｺﾞｼｯｸM-PRO" panose="020F0600000000000000" pitchFamily="50" charset="-128"/>
              </a:rPr>
              <a:t>日（水）　場所：ローソンパナソニック前店（守口市）</a:t>
            </a:r>
            <a:endParaRPr kumimoji="1" lang="en-US" altLang="ja-JP" sz="1200" b="1" dirty="0" smtClean="0">
              <a:latin typeface="HG丸ｺﾞｼｯｸM-PRO" panose="020F0600000000000000" pitchFamily="50" charset="-128"/>
              <a:ea typeface="HG丸ｺﾞｼｯｸM-PRO" panose="020F0600000000000000" pitchFamily="50" charset="-128"/>
            </a:endParaRPr>
          </a:p>
          <a:p>
            <a:r>
              <a:rPr kumimoji="1" lang="ja-JP" altLang="en-US" sz="1200" b="1" dirty="0" smtClean="0">
                <a:latin typeface="HG丸ｺﾞｼｯｸM-PRO" panose="020F0600000000000000" pitchFamily="50" charset="-128"/>
                <a:ea typeface="HG丸ｺﾞｼｯｸM-PRO" panose="020F0600000000000000" pitchFamily="50" charset="-128"/>
              </a:rPr>
              <a:t>関係団体：大阪府コンビニエンスストア防犯対策協議会、大阪府、守口市</a:t>
            </a:r>
            <a:endParaRPr kumimoji="1" lang="en-US" altLang="ja-JP" sz="1200" b="1" dirty="0" smtClean="0">
              <a:latin typeface="HG丸ｺﾞｼｯｸM-PRO" panose="020F0600000000000000" pitchFamily="50" charset="-128"/>
              <a:ea typeface="HG丸ｺﾞｼｯｸM-PRO" panose="020F0600000000000000" pitchFamily="50" charset="-128"/>
            </a:endParaRPr>
          </a:p>
          <a:p>
            <a:r>
              <a:rPr kumimoji="1" lang="ja-JP" altLang="en-US" sz="1200" b="1" dirty="0" smtClean="0">
                <a:latin typeface="HG丸ｺﾞｼｯｸM-PRO" panose="020F0600000000000000" pitchFamily="50" charset="-128"/>
                <a:ea typeface="HG丸ｺﾞｼｯｸM-PRO" panose="020F0600000000000000" pitchFamily="50" charset="-128"/>
              </a:rPr>
              <a:t>内容：ローソン・セブンイレブン・ファミリーマートなどの従業員が集まり、実際に</a:t>
            </a:r>
            <a:r>
              <a:rPr kumimoji="1" lang="en-US" altLang="ja-JP" sz="1200" b="1" dirty="0" smtClean="0">
                <a:latin typeface="HG丸ｺﾞｼｯｸM-PRO" panose="020F0600000000000000" pitchFamily="50" charset="-128"/>
                <a:ea typeface="HG丸ｺﾞｼｯｸM-PRO" panose="020F0600000000000000" pitchFamily="50" charset="-128"/>
              </a:rPr>
              <a:t>110</a:t>
            </a:r>
            <a:r>
              <a:rPr kumimoji="1" lang="ja-JP" altLang="en-US" sz="1200" b="1" dirty="0" smtClean="0">
                <a:latin typeface="HG丸ｺﾞｼｯｸM-PRO" panose="020F0600000000000000" pitchFamily="50" charset="-128"/>
                <a:ea typeface="HG丸ｺﾞｼｯｸM-PRO" panose="020F0600000000000000" pitchFamily="50" charset="-128"/>
              </a:rPr>
              <a:t>番</a:t>
            </a:r>
            <a:endParaRPr kumimoji="1" lang="en-US" altLang="ja-JP" sz="1200" b="1" dirty="0" smtClean="0">
              <a:latin typeface="HG丸ｺﾞｼｯｸM-PRO" panose="020F0600000000000000" pitchFamily="50" charset="-128"/>
              <a:ea typeface="HG丸ｺﾞｼｯｸM-PRO" panose="020F0600000000000000" pitchFamily="50" charset="-128"/>
            </a:endParaRPr>
          </a:p>
          <a:p>
            <a:pPr algn="dist"/>
            <a:r>
              <a:rPr kumimoji="1" lang="ja-JP" altLang="en-US" sz="1200" b="1" dirty="0">
                <a:latin typeface="HG丸ｺﾞｼｯｸM-PRO" panose="020F0600000000000000" pitchFamily="50" charset="-128"/>
                <a:ea typeface="HG丸ｺﾞｼｯｸM-PRO" panose="020F0600000000000000" pitchFamily="50" charset="-128"/>
              </a:rPr>
              <a:t>　</a:t>
            </a:r>
            <a:r>
              <a:rPr kumimoji="1" lang="ja-JP" altLang="en-US" sz="1200" b="1" dirty="0" smtClean="0">
                <a:latin typeface="HG丸ｺﾞｼｯｸM-PRO" panose="020F0600000000000000" pitchFamily="50" charset="-128"/>
                <a:ea typeface="HG丸ｺﾞｼｯｸM-PRO" panose="020F0600000000000000" pitchFamily="50" charset="-128"/>
              </a:rPr>
              <a:t>　　通報を行う強盗対策訓練や特殊詐欺の被害を水際で防止するための被害者に対する</a:t>
            </a:r>
            <a:endParaRPr kumimoji="1" lang="en-US" altLang="ja-JP" sz="1200" b="1" dirty="0" smtClean="0">
              <a:latin typeface="HG丸ｺﾞｼｯｸM-PRO" panose="020F0600000000000000" pitchFamily="50" charset="-128"/>
              <a:ea typeface="HG丸ｺﾞｼｯｸM-PRO" panose="020F0600000000000000" pitchFamily="50" charset="-128"/>
            </a:endParaRPr>
          </a:p>
          <a:p>
            <a:r>
              <a:rPr kumimoji="1" lang="ja-JP" altLang="en-US" sz="1200" b="1" dirty="0">
                <a:latin typeface="HG丸ｺﾞｼｯｸM-PRO" panose="020F0600000000000000" pitchFamily="50" charset="-128"/>
                <a:ea typeface="HG丸ｺﾞｼｯｸM-PRO" panose="020F0600000000000000" pitchFamily="50" charset="-128"/>
              </a:rPr>
              <a:t>　</a:t>
            </a:r>
            <a:r>
              <a:rPr kumimoji="1" lang="ja-JP" altLang="en-US" sz="1200" b="1" dirty="0" smtClean="0">
                <a:latin typeface="HG丸ｺﾞｼｯｸM-PRO" panose="020F0600000000000000" pitchFamily="50" charset="-128"/>
                <a:ea typeface="HG丸ｺﾞｼｯｸM-PRO" panose="020F0600000000000000" pitchFamily="50" charset="-128"/>
              </a:rPr>
              <a:t>　　声掛け訓練を行い、従業員らの防犯意識高揚を図った。</a:t>
            </a:r>
            <a:endParaRPr kumimoji="1" lang="ja-JP" altLang="en-US" sz="1200" b="1" dirty="0">
              <a:latin typeface="HG丸ｺﾞｼｯｸM-PRO" panose="020F0600000000000000" pitchFamily="50" charset="-128"/>
              <a:ea typeface="HG丸ｺﾞｼｯｸM-PRO" panose="020F0600000000000000" pitchFamily="50" charset="-128"/>
            </a:endParaRPr>
          </a:p>
        </p:txBody>
      </p:sp>
      <p:pic>
        <p:nvPicPr>
          <p:cNvPr id="40" name="図 39"/>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166940" y="125386"/>
            <a:ext cx="6273245" cy="418850"/>
          </a:xfrm>
          <a:prstGeom prst="rect">
            <a:avLst/>
          </a:prstGeom>
        </p:spPr>
      </p:pic>
      <p:sp>
        <p:nvSpPr>
          <p:cNvPr id="41" name="テキスト ボックス 40"/>
          <p:cNvSpPr txBox="1"/>
          <p:nvPr/>
        </p:nvSpPr>
        <p:spPr>
          <a:xfrm>
            <a:off x="349732" y="135125"/>
            <a:ext cx="5938053" cy="369332"/>
          </a:xfrm>
          <a:prstGeom prst="rect">
            <a:avLst/>
          </a:prstGeom>
          <a:noFill/>
        </p:spPr>
        <p:txBody>
          <a:bodyPr wrap="square" rtlCol="0">
            <a:spAutoFit/>
          </a:bodyPr>
          <a:lstStyle/>
          <a:p>
            <a:r>
              <a:rPr kumimoji="1" lang="ja-JP" altLang="en-US" b="1" dirty="0" smtClean="0">
                <a:solidFill>
                  <a:schemeClr val="bg1"/>
                </a:solidFill>
                <a:latin typeface="HG丸ｺﾞｼｯｸM-PRO" panose="020F0600000000000000" pitchFamily="50" charset="-128"/>
                <a:ea typeface="HG丸ｺﾞｼｯｸM-PRO" panose="020F0600000000000000" pitchFamily="50" charset="-128"/>
              </a:rPr>
              <a:t>コンビニ強盗対策訓練・特殊詐欺被害防止声かけ訓練</a:t>
            </a:r>
            <a:endParaRPr kumimoji="1" lang="ja-JP" altLang="en-US" b="1" dirty="0">
              <a:solidFill>
                <a:schemeClr val="bg1"/>
              </a:solidFill>
              <a:latin typeface="HG丸ｺﾞｼｯｸM-PRO" panose="020F0600000000000000" pitchFamily="50" charset="-128"/>
              <a:ea typeface="HG丸ｺﾞｼｯｸM-PRO" panose="020F0600000000000000" pitchFamily="50" charset="-128"/>
            </a:endParaRPr>
          </a:p>
        </p:txBody>
      </p:sp>
      <p:pic>
        <p:nvPicPr>
          <p:cNvPr id="42" name="図 41"/>
          <p:cNvPicPr>
            <a:picLocks noChangeAspect="1"/>
          </p:cNvPicPr>
          <p:nvPr/>
        </p:nvPicPr>
        <p:blipFill rotWithShape="1">
          <a:blip r:embed="rId13"/>
          <a:srcRect r="6880"/>
          <a:stretch/>
        </p:blipFill>
        <p:spPr>
          <a:xfrm>
            <a:off x="197698" y="1621737"/>
            <a:ext cx="2059466" cy="1550039"/>
          </a:xfrm>
          <a:prstGeom prst="rect">
            <a:avLst/>
          </a:prstGeom>
        </p:spPr>
        <p:style>
          <a:lnRef idx="2">
            <a:schemeClr val="dk1"/>
          </a:lnRef>
          <a:fillRef idx="1">
            <a:schemeClr val="lt1"/>
          </a:fillRef>
          <a:effectRef idx="0">
            <a:schemeClr val="dk1"/>
          </a:effectRef>
          <a:fontRef idx="minor">
            <a:schemeClr val="dk1"/>
          </a:fontRef>
        </p:style>
      </p:pic>
      <p:pic>
        <p:nvPicPr>
          <p:cNvPr id="46" name="図 45"/>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4657809" y="1621737"/>
            <a:ext cx="2066719" cy="1550039"/>
          </a:xfrm>
          <a:prstGeom prst="rect">
            <a:avLst/>
          </a:prstGeom>
        </p:spPr>
        <p:style>
          <a:lnRef idx="2">
            <a:schemeClr val="dk1"/>
          </a:lnRef>
          <a:fillRef idx="1">
            <a:schemeClr val="lt1"/>
          </a:fillRef>
          <a:effectRef idx="0">
            <a:schemeClr val="dk1"/>
          </a:effectRef>
          <a:fontRef idx="minor">
            <a:schemeClr val="dk1"/>
          </a:fontRef>
        </p:style>
      </p:pic>
      <p:pic>
        <p:nvPicPr>
          <p:cNvPr id="47" name="図 46"/>
          <p:cNvPicPr>
            <a:picLocks noChangeAspect="1"/>
          </p:cNvPicPr>
          <p:nvPr/>
        </p:nvPicPr>
        <p:blipFill rotWithShape="1">
          <a:blip r:embed="rId15"/>
          <a:srcRect l="16056" t="3956" r="15816" b="5170"/>
          <a:stretch/>
        </p:blipFill>
        <p:spPr>
          <a:xfrm>
            <a:off x="2420879" y="1621737"/>
            <a:ext cx="2066925" cy="1550039"/>
          </a:xfrm>
          <a:prstGeom prst="rect">
            <a:avLst/>
          </a:prstGeom>
        </p:spPr>
        <p:style>
          <a:lnRef idx="2">
            <a:schemeClr val="dk1"/>
          </a:lnRef>
          <a:fillRef idx="1">
            <a:schemeClr val="lt1"/>
          </a:fillRef>
          <a:effectRef idx="0">
            <a:schemeClr val="dk1"/>
          </a:effectRef>
          <a:fontRef idx="minor">
            <a:schemeClr val="dk1"/>
          </a:fontRef>
        </p:style>
      </p:pic>
    </p:spTree>
    <p:extLst>
      <p:ext uri="{BB962C8B-B14F-4D97-AF65-F5344CB8AC3E}">
        <p14:creationId xmlns:p14="http://schemas.microsoft.com/office/powerpoint/2010/main" val="134948560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図 3"/>
          <p:cNvPicPr>
            <a:picLocks noChangeAspect="1"/>
          </p:cNvPicPr>
          <p:nvPr/>
        </p:nvPicPr>
        <p:blipFill>
          <a:blip r:embed="rId2"/>
          <a:stretch>
            <a:fillRect/>
          </a:stretch>
        </p:blipFill>
        <p:spPr>
          <a:xfrm flipH="1">
            <a:off x="177767" y="6750916"/>
            <a:ext cx="3573885" cy="2602633"/>
          </a:xfrm>
          <a:prstGeom prst="rect">
            <a:avLst/>
          </a:prstGeom>
        </p:spPr>
      </p:pic>
      <p:pic>
        <p:nvPicPr>
          <p:cNvPr id="6" name="図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79654" y="3245574"/>
            <a:ext cx="4409685" cy="2790504"/>
          </a:xfrm>
          <a:prstGeom prst="rect">
            <a:avLst/>
          </a:prstGeom>
        </p:spPr>
      </p:pic>
      <p:pic>
        <p:nvPicPr>
          <p:cNvPr id="7" name="図 6"/>
          <p:cNvPicPr>
            <a:picLocks noChangeAspect="1"/>
          </p:cNvPicPr>
          <p:nvPr/>
        </p:nvPicPr>
        <p:blipFill>
          <a:blip r:embed="rId2"/>
          <a:stretch>
            <a:fillRect/>
          </a:stretch>
        </p:blipFill>
        <p:spPr>
          <a:xfrm flipH="1">
            <a:off x="146565" y="299196"/>
            <a:ext cx="2895600" cy="2108681"/>
          </a:xfrm>
          <a:prstGeom prst="rect">
            <a:avLst/>
          </a:prstGeom>
        </p:spPr>
      </p:pic>
      <p:sp>
        <p:nvSpPr>
          <p:cNvPr id="15" name="テキスト ボックス 14"/>
          <p:cNvSpPr txBox="1"/>
          <p:nvPr/>
        </p:nvSpPr>
        <p:spPr>
          <a:xfrm>
            <a:off x="146567" y="5568215"/>
            <a:ext cx="6500190" cy="1015663"/>
          </a:xfrm>
          <a:prstGeom prst="rect">
            <a:avLst/>
          </a:prstGeom>
          <a:solidFill>
            <a:schemeClr val="bg1">
              <a:alpha val="65000"/>
            </a:schemeClr>
          </a:solidFill>
        </p:spPr>
        <p:txBody>
          <a:bodyPr wrap="square" rtlCol="0">
            <a:spAutoFit/>
          </a:bodyPr>
          <a:lstStyle/>
          <a:p>
            <a:r>
              <a:rPr kumimoji="1" lang="ja-JP" altLang="en-US" sz="1200" b="1" dirty="0" smtClean="0">
                <a:latin typeface="HG丸ｺﾞｼｯｸM-PRO" panose="020F0600000000000000" pitchFamily="50" charset="-128"/>
                <a:ea typeface="HG丸ｺﾞｼｯｸM-PRO" panose="020F0600000000000000" pitchFamily="50" charset="-128"/>
              </a:rPr>
              <a:t>日時：令和２年</a:t>
            </a:r>
            <a:r>
              <a:rPr kumimoji="1" lang="en-US" altLang="ja-JP" sz="1200" b="1" dirty="0" smtClean="0">
                <a:latin typeface="HG丸ｺﾞｼｯｸM-PRO" panose="020F0600000000000000" pitchFamily="50" charset="-128"/>
                <a:ea typeface="HG丸ｺﾞｼｯｸM-PRO" panose="020F0600000000000000" pitchFamily="50" charset="-128"/>
              </a:rPr>
              <a:t>10</a:t>
            </a:r>
            <a:r>
              <a:rPr kumimoji="1" lang="ja-JP" altLang="en-US" sz="1200" b="1" dirty="0" smtClean="0">
                <a:latin typeface="HG丸ｺﾞｼｯｸM-PRO" panose="020F0600000000000000" pitchFamily="50" charset="-128"/>
                <a:ea typeface="HG丸ｺﾞｼｯｸM-PRO" panose="020F0600000000000000" pitchFamily="50" charset="-128"/>
              </a:rPr>
              <a:t>月</a:t>
            </a:r>
            <a:r>
              <a:rPr kumimoji="1" lang="en-US" altLang="ja-JP" sz="1200" b="1" dirty="0">
                <a:latin typeface="HG丸ｺﾞｼｯｸM-PRO" panose="020F0600000000000000" pitchFamily="50" charset="-128"/>
                <a:ea typeface="HG丸ｺﾞｼｯｸM-PRO" panose="020F0600000000000000" pitchFamily="50" charset="-128"/>
              </a:rPr>
              <a:t>29</a:t>
            </a:r>
            <a:r>
              <a:rPr kumimoji="1" lang="ja-JP" altLang="en-US" sz="1200" b="1" dirty="0" smtClean="0">
                <a:latin typeface="HG丸ｺﾞｼｯｸM-PRO" panose="020F0600000000000000" pitchFamily="50" charset="-128"/>
                <a:ea typeface="HG丸ｺﾞｼｯｸM-PRO" panose="020F0600000000000000" pitchFamily="50" charset="-128"/>
              </a:rPr>
              <a:t>日（木）・</a:t>
            </a:r>
            <a:r>
              <a:rPr kumimoji="1" lang="en-US" altLang="ja-JP" sz="1200" b="1" dirty="0" smtClean="0">
                <a:latin typeface="HG丸ｺﾞｼｯｸM-PRO" panose="020F0600000000000000" pitchFamily="50" charset="-128"/>
                <a:ea typeface="HG丸ｺﾞｼｯｸM-PRO" panose="020F0600000000000000" pitchFamily="50" charset="-128"/>
              </a:rPr>
              <a:t>30</a:t>
            </a:r>
            <a:r>
              <a:rPr kumimoji="1" lang="ja-JP" altLang="en-US" sz="1200" b="1" dirty="0" smtClean="0">
                <a:latin typeface="HG丸ｺﾞｼｯｸM-PRO" panose="020F0600000000000000" pitchFamily="50" charset="-128"/>
                <a:ea typeface="HG丸ｺﾞｼｯｸM-PRO" panose="020F0600000000000000" pitchFamily="50" charset="-128"/>
              </a:rPr>
              <a:t>日（金）</a:t>
            </a:r>
            <a:endParaRPr kumimoji="1" lang="en-US" altLang="ja-JP" sz="1200" b="1" dirty="0" smtClean="0">
              <a:latin typeface="HG丸ｺﾞｼｯｸM-PRO" panose="020F0600000000000000" pitchFamily="50" charset="-128"/>
              <a:ea typeface="HG丸ｺﾞｼｯｸM-PRO" panose="020F0600000000000000" pitchFamily="50" charset="-128"/>
            </a:endParaRPr>
          </a:p>
          <a:p>
            <a:r>
              <a:rPr kumimoji="1" lang="ja-JP" altLang="en-US" sz="1200" b="1" dirty="0" smtClean="0">
                <a:latin typeface="HG丸ｺﾞｼｯｸM-PRO" panose="020F0600000000000000" pitchFamily="50" charset="-128"/>
                <a:ea typeface="HG丸ｺﾞｼｯｸM-PRO" panose="020F0600000000000000" pitchFamily="50" charset="-128"/>
              </a:rPr>
              <a:t>場所：インテックス大阪（大阪市住之江区）</a:t>
            </a:r>
            <a:endParaRPr kumimoji="1" lang="en-US" altLang="ja-JP" sz="1200" b="1" dirty="0" smtClean="0">
              <a:latin typeface="HG丸ｺﾞｼｯｸM-PRO" panose="020F0600000000000000" pitchFamily="50" charset="-128"/>
              <a:ea typeface="HG丸ｺﾞｼｯｸM-PRO" panose="020F0600000000000000" pitchFamily="50" charset="-128"/>
            </a:endParaRPr>
          </a:p>
          <a:p>
            <a:r>
              <a:rPr kumimoji="1" lang="ja-JP" altLang="en-US" sz="1200" b="1" dirty="0" smtClean="0">
                <a:latin typeface="HG丸ｺﾞｼｯｸM-PRO" panose="020F0600000000000000" pitchFamily="50" charset="-128"/>
                <a:ea typeface="HG丸ｺﾞｼｯｸM-PRO" panose="020F0600000000000000" pitchFamily="50" charset="-128"/>
              </a:rPr>
              <a:t>関係団体：大阪府警備業協会、大阪府防犯設備協会、大阪府警察・大阪府</a:t>
            </a:r>
            <a:endParaRPr kumimoji="1" lang="en-US" altLang="ja-JP" sz="1200" b="1" dirty="0" smtClean="0">
              <a:latin typeface="HG丸ｺﾞｼｯｸM-PRO" panose="020F0600000000000000" pitchFamily="50" charset="-128"/>
              <a:ea typeface="HG丸ｺﾞｼｯｸM-PRO" panose="020F0600000000000000" pitchFamily="50" charset="-128"/>
            </a:endParaRPr>
          </a:p>
          <a:p>
            <a:pPr algn="dist"/>
            <a:r>
              <a:rPr kumimoji="1" lang="ja-JP" altLang="en-US" sz="1200" b="1" dirty="0" smtClean="0">
                <a:latin typeface="HG丸ｺﾞｼｯｸM-PRO" panose="020F0600000000000000" pitchFamily="50" charset="-128"/>
                <a:ea typeface="HG丸ｺﾞｼｯｸM-PRO" panose="020F0600000000000000" pitchFamily="50" charset="-128"/>
              </a:rPr>
              <a:t>内容：コロナ禍の影響により延期されていた「</a:t>
            </a:r>
            <a:r>
              <a:rPr kumimoji="1" lang="ja-JP" altLang="en-US" sz="1200" b="1" dirty="0" smtClean="0">
                <a:latin typeface="HG丸ｺﾞｼｯｸM-PRO" panose="020F0600000000000000" pitchFamily="50" charset="-128"/>
                <a:ea typeface="HG丸ｺﾞｼｯｸM-PRO" panose="020F0600000000000000" pitchFamily="50" charset="-128"/>
              </a:rPr>
              <a:t>防犯</a:t>
            </a:r>
            <a:r>
              <a:rPr kumimoji="1" lang="ja-JP" altLang="en-US" sz="1200" b="1" dirty="0">
                <a:latin typeface="HG丸ｺﾞｼｯｸM-PRO" panose="020F0600000000000000" pitchFamily="50" charset="-128"/>
                <a:ea typeface="HG丸ｺﾞｼｯｸM-PRO" panose="020F0600000000000000" pitchFamily="50" charset="-128"/>
              </a:rPr>
              <a:t>防災</a:t>
            </a:r>
            <a:r>
              <a:rPr kumimoji="1" lang="ja-JP" altLang="en-US" sz="1200" b="1" dirty="0" smtClean="0">
                <a:latin typeface="HG丸ｺﾞｼｯｸM-PRO" panose="020F0600000000000000" pitchFamily="50" charset="-128"/>
                <a:ea typeface="HG丸ｺﾞｼｯｸM-PRO" panose="020F0600000000000000" pitchFamily="50" charset="-128"/>
              </a:rPr>
              <a:t>総合展</a:t>
            </a:r>
            <a:r>
              <a:rPr kumimoji="1" lang="en-US" altLang="ja-JP" sz="1200" b="1" dirty="0" smtClean="0">
                <a:latin typeface="HG丸ｺﾞｼｯｸM-PRO" panose="020F0600000000000000" pitchFamily="50" charset="-128"/>
                <a:ea typeface="HG丸ｺﾞｼｯｸM-PRO" panose="020F0600000000000000" pitchFamily="50" charset="-128"/>
              </a:rPr>
              <a:t>2020</a:t>
            </a:r>
            <a:r>
              <a:rPr kumimoji="1" lang="ja-JP" altLang="en-US" sz="1200" b="1" dirty="0" smtClean="0">
                <a:latin typeface="HG丸ｺﾞｼｯｸM-PRO" panose="020F0600000000000000" pitchFamily="50" charset="-128"/>
                <a:ea typeface="HG丸ｺﾞｼｯｸM-PRO" panose="020F0600000000000000" pitchFamily="50" charset="-128"/>
              </a:rPr>
              <a:t>」に本推進会議の構成</a:t>
            </a:r>
            <a:endParaRPr kumimoji="1" lang="en-US" altLang="ja-JP" sz="1200" b="1" dirty="0" smtClean="0">
              <a:latin typeface="HG丸ｺﾞｼｯｸM-PRO" panose="020F0600000000000000" pitchFamily="50" charset="-128"/>
              <a:ea typeface="HG丸ｺﾞｼｯｸM-PRO" panose="020F0600000000000000" pitchFamily="50" charset="-128"/>
            </a:endParaRPr>
          </a:p>
          <a:p>
            <a:r>
              <a:rPr kumimoji="1" lang="ja-JP" altLang="en-US" sz="1200" b="1" dirty="0">
                <a:latin typeface="HG丸ｺﾞｼｯｸM-PRO" panose="020F0600000000000000" pitchFamily="50" charset="-128"/>
                <a:ea typeface="HG丸ｺﾞｼｯｸM-PRO" panose="020F0600000000000000" pitchFamily="50" charset="-128"/>
              </a:rPr>
              <a:t>　</a:t>
            </a:r>
            <a:r>
              <a:rPr kumimoji="1" lang="ja-JP" altLang="en-US" sz="1200" b="1" dirty="0" smtClean="0">
                <a:latin typeface="HG丸ｺﾞｼｯｸM-PRO" panose="020F0600000000000000" pitchFamily="50" charset="-128"/>
                <a:ea typeface="HG丸ｺﾞｼｯｸM-PRO" panose="020F0600000000000000" pitchFamily="50" charset="-128"/>
              </a:rPr>
              <a:t>　　団体も多数出展され、安全まちづくりに関する働き掛けを行った。</a:t>
            </a:r>
            <a:endParaRPr kumimoji="1" lang="ja-JP" altLang="en-US" sz="1200" b="1" dirty="0">
              <a:latin typeface="HG丸ｺﾞｼｯｸM-PRO" panose="020F0600000000000000" pitchFamily="50" charset="-128"/>
              <a:ea typeface="HG丸ｺﾞｼｯｸM-PRO" panose="020F0600000000000000" pitchFamily="50" charset="-128"/>
            </a:endParaRPr>
          </a:p>
        </p:txBody>
      </p:sp>
      <p:pic>
        <p:nvPicPr>
          <p:cNvPr id="16" name="図 1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46568" y="5126417"/>
            <a:ext cx="3040700" cy="394472"/>
          </a:xfrm>
          <a:prstGeom prst="rect">
            <a:avLst/>
          </a:prstGeom>
        </p:spPr>
      </p:pic>
      <p:sp>
        <p:nvSpPr>
          <p:cNvPr id="17" name="テキスト ボックス 16"/>
          <p:cNvSpPr txBox="1"/>
          <p:nvPr/>
        </p:nvSpPr>
        <p:spPr>
          <a:xfrm>
            <a:off x="318533" y="5100050"/>
            <a:ext cx="2970336" cy="400110"/>
          </a:xfrm>
          <a:prstGeom prst="rect">
            <a:avLst/>
          </a:prstGeom>
          <a:noFill/>
        </p:spPr>
        <p:txBody>
          <a:bodyPr wrap="square" rtlCol="0">
            <a:spAutoFit/>
          </a:bodyPr>
          <a:lstStyle/>
          <a:p>
            <a:r>
              <a:rPr kumimoji="1" lang="ja-JP" altLang="en-US" sz="2000" b="1" dirty="0" smtClean="0">
                <a:solidFill>
                  <a:schemeClr val="bg1"/>
                </a:solidFill>
                <a:latin typeface="HG丸ｺﾞｼｯｸM-PRO" panose="020F0600000000000000" pitchFamily="50" charset="-128"/>
                <a:ea typeface="HG丸ｺﾞｼｯｸM-PRO" panose="020F0600000000000000" pitchFamily="50" charset="-128"/>
              </a:rPr>
              <a:t>防犯防災総合展</a:t>
            </a:r>
            <a:r>
              <a:rPr kumimoji="1" lang="en-US" altLang="ja-JP" sz="2000" b="1" dirty="0" smtClean="0">
                <a:solidFill>
                  <a:schemeClr val="bg1"/>
                </a:solidFill>
                <a:latin typeface="HG丸ｺﾞｼｯｸM-PRO" panose="020F0600000000000000" pitchFamily="50" charset="-128"/>
                <a:ea typeface="HG丸ｺﾞｼｯｸM-PRO" panose="020F0600000000000000" pitchFamily="50" charset="-128"/>
              </a:rPr>
              <a:t>2020</a:t>
            </a:r>
            <a:endParaRPr kumimoji="1" lang="ja-JP" altLang="en-US" sz="2000" b="1" dirty="0">
              <a:solidFill>
                <a:schemeClr val="bg1"/>
              </a:solidFill>
              <a:latin typeface="HG丸ｺﾞｼｯｸM-PRO" panose="020F0600000000000000" pitchFamily="50" charset="-128"/>
              <a:ea typeface="HG丸ｺﾞｼｯｸM-PRO" panose="020F0600000000000000" pitchFamily="50" charset="-128"/>
            </a:endParaRPr>
          </a:p>
        </p:txBody>
      </p:sp>
      <p:pic>
        <p:nvPicPr>
          <p:cNvPr id="18" name="図 1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659541" y="6583877"/>
            <a:ext cx="2056153" cy="1542427"/>
          </a:xfrm>
          <a:prstGeom prst="rect">
            <a:avLst/>
          </a:prstGeom>
        </p:spPr>
        <p:style>
          <a:lnRef idx="2">
            <a:schemeClr val="dk1"/>
          </a:lnRef>
          <a:fillRef idx="1">
            <a:schemeClr val="lt1"/>
          </a:fillRef>
          <a:effectRef idx="0">
            <a:schemeClr val="dk1"/>
          </a:effectRef>
          <a:fontRef idx="minor">
            <a:schemeClr val="dk1"/>
          </a:fontRef>
        </p:style>
      </p:pic>
      <p:pic>
        <p:nvPicPr>
          <p:cNvPr id="19" name="図 18"/>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659541" y="8271253"/>
            <a:ext cx="2056153" cy="1542427"/>
          </a:xfrm>
          <a:prstGeom prst="rect">
            <a:avLst/>
          </a:prstGeom>
        </p:spPr>
        <p:style>
          <a:lnRef idx="2">
            <a:schemeClr val="dk1"/>
          </a:lnRef>
          <a:fillRef idx="1">
            <a:schemeClr val="lt1"/>
          </a:fillRef>
          <a:effectRef idx="0">
            <a:schemeClr val="dk1"/>
          </a:effectRef>
          <a:fontRef idx="minor">
            <a:schemeClr val="dk1"/>
          </a:fontRef>
        </p:style>
      </p:pic>
      <p:pic>
        <p:nvPicPr>
          <p:cNvPr id="20" name="図 19"/>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415168" y="6583877"/>
            <a:ext cx="2056153" cy="1542427"/>
          </a:xfrm>
          <a:prstGeom prst="rect">
            <a:avLst/>
          </a:prstGeom>
        </p:spPr>
        <p:style>
          <a:lnRef idx="2">
            <a:schemeClr val="dk1"/>
          </a:lnRef>
          <a:fillRef idx="1">
            <a:schemeClr val="lt1"/>
          </a:fillRef>
          <a:effectRef idx="0">
            <a:schemeClr val="dk1"/>
          </a:effectRef>
          <a:fontRef idx="minor">
            <a:schemeClr val="dk1"/>
          </a:fontRef>
        </p:style>
      </p:pic>
      <p:pic>
        <p:nvPicPr>
          <p:cNvPr id="21" name="図 20"/>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2415168" y="8271252"/>
            <a:ext cx="2056153" cy="1542427"/>
          </a:xfrm>
          <a:prstGeom prst="rect">
            <a:avLst/>
          </a:prstGeom>
        </p:spPr>
        <p:style>
          <a:lnRef idx="2">
            <a:schemeClr val="dk1"/>
          </a:lnRef>
          <a:fillRef idx="1">
            <a:schemeClr val="lt1"/>
          </a:fillRef>
          <a:effectRef idx="0">
            <a:schemeClr val="dk1"/>
          </a:effectRef>
          <a:fontRef idx="minor">
            <a:schemeClr val="dk1"/>
          </a:fontRef>
        </p:style>
      </p:pic>
      <p:sp>
        <p:nvSpPr>
          <p:cNvPr id="22" name="正方形/長方形 21"/>
          <p:cNvSpPr/>
          <p:nvPr/>
        </p:nvSpPr>
        <p:spPr>
          <a:xfrm>
            <a:off x="4646579" y="8042824"/>
            <a:ext cx="2089506" cy="368758"/>
          </a:xfrm>
          <a:prstGeom prst="rect">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kumimoji="1" lang="ja-JP" altLang="en-US" sz="1050" dirty="0" smtClean="0">
                <a:latin typeface="HG丸ｺﾞｼｯｸM-PRO" panose="020F0600000000000000" pitchFamily="50" charset="-128"/>
                <a:ea typeface="HG丸ｺﾞｼｯｸM-PRO" panose="020F0600000000000000" pitchFamily="50" charset="-128"/>
              </a:rPr>
              <a:t>大阪府警察</a:t>
            </a:r>
            <a:endParaRPr kumimoji="1" lang="en-US" altLang="ja-JP" sz="1050" dirty="0" smtClean="0">
              <a:latin typeface="HG丸ｺﾞｼｯｸM-PRO" panose="020F0600000000000000" pitchFamily="50" charset="-128"/>
              <a:ea typeface="HG丸ｺﾞｼｯｸM-PRO" panose="020F0600000000000000" pitchFamily="50" charset="-128"/>
            </a:endParaRPr>
          </a:p>
          <a:p>
            <a:pPr algn="ctr"/>
            <a:r>
              <a:rPr kumimoji="1" lang="ja-JP" altLang="en-US" sz="1050" dirty="0" smtClean="0">
                <a:latin typeface="HG丸ｺﾞｼｯｸM-PRO" panose="020F0600000000000000" pitchFamily="50" charset="-128"/>
                <a:ea typeface="HG丸ｺﾞｼｯｸM-PRO" panose="020F0600000000000000" pitchFamily="50" charset="-128"/>
              </a:rPr>
              <a:t>大阪府青少年・地域安全室</a:t>
            </a:r>
            <a:endParaRPr kumimoji="1" lang="ja-JP" altLang="en-US" sz="1050" dirty="0">
              <a:latin typeface="HG丸ｺﾞｼｯｸM-PRO" panose="020F0600000000000000" pitchFamily="50" charset="-128"/>
              <a:ea typeface="HG丸ｺﾞｼｯｸM-PRO" panose="020F0600000000000000" pitchFamily="50" charset="-128"/>
            </a:endParaRPr>
          </a:p>
        </p:txBody>
      </p:sp>
      <p:sp>
        <p:nvSpPr>
          <p:cNvPr id="23" name="正方形/長方形 22"/>
          <p:cNvSpPr/>
          <p:nvPr/>
        </p:nvSpPr>
        <p:spPr>
          <a:xfrm>
            <a:off x="2408817" y="8042824"/>
            <a:ext cx="2068853" cy="368758"/>
          </a:xfrm>
          <a:prstGeom prst="rect">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kumimoji="1" lang="ja-JP" altLang="en-US" sz="1050" dirty="0" smtClean="0">
                <a:latin typeface="HG丸ｺﾞｼｯｸM-PRO" panose="020F0600000000000000" pitchFamily="50" charset="-128"/>
                <a:ea typeface="HG丸ｺﾞｼｯｸM-PRO" panose="020F0600000000000000" pitchFamily="50" charset="-128"/>
              </a:rPr>
              <a:t>大阪府防犯設備協会</a:t>
            </a:r>
            <a:endParaRPr kumimoji="1" lang="ja-JP" altLang="en-US" sz="1050" dirty="0">
              <a:latin typeface="HG丸ｺﾞｼｯｸM-PRO" panose="020F0600000000000000" pitchFamily="50" charset="-128"/>
              <a:ea typeface="HG丸ｺﾞｼｯｸM-PRO" panose="020F0600000000000000" pitchFamily="50" charset="-128"/>
            </a:endParaRPr>
          </a:p>
        </p:txBody>
      </p:sp>
      <p:pic>
        <p:nvPicPr>
          <p:cNvPr id="2" name="図 1"/>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90107" y="8259271"/>
            <a:ext cx="2056153" cy="1542427"/>
          </a:xfrm>
          <a:prstGeom prst="rect">
            <a:avLst/>
          </a:prstGeom>
          <a:ln/>
        </p:spPr>
        <p:style>
          <a:lnRef idx="2">
            <a:schemeClr val="dk1"/>
          </a:lnRef>
          <a:fillRef idx="1">
            <a:schemeClr val="lt1"/>
          </a:fillRef>
          <a:effectRef idx="0">
            <a:schemeClr val="dk1"/>
          </a:effectRef>
          <a:fontRef idx="minor">
            <a:schemeClr val="dk1"/>
          </a:fontRef>
        </p:style>
      </p:pic>
      <p:pic>
        <p:nvPicPr>
          <p:cNvPr id="3" name="図 2"/>
          <p:cNvPicPr>
            <a:picLocks noChangeAspect="1"/>
          </p:cNvPicPr>
          <p:nvPr/>
        </p:nvPicPr>
        <p:blipFill rotWithShape="1">
          <a:blip r:embed="rId10" cstate="print">
            <a:extLst>
              <a:ext uri="{28A0092B-C50C-407E-A947-70E740481C1C}">
                <a14:useLocalDpi xmlns:a14="http://schemas.microsoft.com/office/drawing/2010/main" val="0"/>
              </a:ext>
            </a:extLst>
          </a:blip>
          <a:srcRect/>
          <a:stretch/>
        </p:blipFill>
        <p:spPr>
          <a:xfrm>
            <a:off x="190106" y="6587581"/>
            <a:ext cx="2056153" cy="1367323"/>
          </a:xfrm>
          <a:prstGeom prst="rect">
            <a:avLst/>
          </a:prstGeom>
          <a:ln/>
        </p:spPr>
        <p:style>
          <a:lnRef idx="2">
            <a:schemeClr val="dk1"/>
          </a:lnRef>
          <a:fillRef idx="1">
            <a:schemeClr val="lt1"/>
          </a:fillRef>
          <a:effectRef idx="0">
            <a:schemeClr val="dk1"/>
          </a:effectRef>
          <a:fontRef idx="minor">
            <a:schemeClr val="dk1"/>
          </a:fontRef>
        </p:style>
      </p:pic>
      <p:sp>
        <p:nvSpPr>
          <p:cNvPr id="25" name="テキスト ボックス 24"/>
          <p:cNvSpPr txBox="1"/>
          <p:nvPr/>
        </p:nvSpPr>
        <p:spPr>
          <a:xfrm>
            <a:off x="166956" y="595308"/>
            <a:ext cx="6500190" cy="1200329"/>
          </a:xfrm>
          <a:prstGeom prst="rect">
            <a:avLst/>
          </a:prstGeom>
          <a:solidFill>
            <a:schemeClr val="bg1">
              <a:alpha val="65000"/>
            </a:schemeClr>
          </a:solidFill>
        </p:spPr>
        <p:txBody>
          <a:bodyPr wrap="square" rtlCol="0">
            <a:spAutoFit/>
          </a:bodyPr>
          <a:lstStyle/>
          <a:p>
            <a:r>
              <a:rPr kumimoji="1" lang="ja-JP" altLang="en-US" sz="1200" b="1" dirty="0" smtClean="0">
                <a:latin typeface="HG丸ｺﾞｼｯｸM-PRO" panose="020F0600000000000000" pitchFamily="50" charset="-128"/>
                <a:ea typeface="HG丸ｺﾞｼｯｸM-PRO" panose="020F0600000000000000" pitchFamily="50" charset="-128"/>
              </a:rPr>
              <a:t>日時：令和２年</a:t>
            </a:r>
            <a:r>
              <a:rPr kumimoji="1" lang="en-US" altLang="ja-JP" sz="1200" b="1" dirty="0" smtClean="0">
                <a:latin typeface="HG丸ｺﾞｼｯｸM-PRO" panose="020F0600000000000000" pitchFamily="50" charset="-128"/>
                <a:ea typeface="HG丸ｺﾞｼｯｸM-PRO" panose="020F0600000000000000" pitchFamily="50" charset="-128"/>
              </a:rPr>
              <a:t>10</a:t>
            </a:r>
            <a:r>
              <a:rPr kumimoji="1" lang="ja-JP" altLang="en-US" sz="1200" b="1" dirty="0" smtClean="0">
                <a:latin typeface="HG丸ｺﾞｼｯｸM-PRO" panose="020F0600000000000000" pitchFamily="50" charset="-128"/>
                <a:ea typeface="HG丸ｺﾞｼｯｸM-PRO" panose="020F0600000000000000" pitchFamily="50" charset="-128"/>
              </a:rPr>
              <a:t>月</a:t>
            </a:r>
            <a:r>
              <a:rPr kumimoji="1" lang="en-US" altLang="ja-JP" sz="1200" b="1" dirty="0" smtClean="0">
                <a:latin typeface="HG丸ｺﾞｼｯｸM-PRO" panose="020F0600000000000000" pitchFamily="50" charset="-128"/>
                <a:ea typeface="HG丸ｺﾞｼｯｸM-PRO" panose="020F0600000000000000" pitchFamily="50" charset="-128"/>
              </a:rPr>
              <a:t>17</a:t>
            </a:r>
            <a:r>
              <a:rPr kumimoji="1" lang="ja-JP" altLang="en-US" sz="1200" b="1" dirty="0" smtClean="0">
                <a:latin typeface="HG丸ｺﾞｼｯｸM-PRO" panose="020F0600000000000000" pitchFamily="50" charset="-128"/>
                <a:ea typeface="HG丸ｺﾞｼｯｸM-PRO" panose="020F0600000000000000" pitchFamily="50" charset="-128"/>
              </a:rPr>
              <a:t>日（土）　場所：舞洲アリーナ（大阪市住之江区）</a:t>
            </a:r>
            <a:endParaRPr kumimoji="1" lang="en-US" altLang="ja-JP" sz="1200" b="1" dirty="0" smtClean="0">
              <a:latin typeface="HG丸ｺﾞｼｯｸM-PRO" panose="020F0600000000000000" pitchFamily="50" charset="-128"/>
              <a:ea typeface="HG丸ｺﾞｼｯｸM-PRO" panose="020F0600000000000000" pitchFamily="50" charset="-128"/>
            </a:endParaRPr>
          </a:p>
          <a:p>
            <a:r>
              <a:rPr kumimoji="1" lang="ja-JP" altLang="en-US" sz="1200" b="1" dirty="0" smtClean="0">
                <a:latin typeface="HG丸ｺﾞｼｯｸM-PRO" panose="020F0600000000000000" pitchFamily="50" charset="-128"/>
                <a:ea typeface="HG丸ｺﾞｼｯｸM-PRO" panose="020F0600000000000000" pitchFamily="50" charset="-128"/>
              </a:rPr>
              <a:t>関係団体：</a:t>
            </a:r>
            <a:r>
              <a:rPr kumimoji="1" lang="en-US" altLang="ja-JP" sz="1200" b="1" dirty="0" smtClean="0">
                <a:latin typeface="HG丸ｺﾞｼｯｸM-PRO" panose="020F0600000000000000" pitchFamily="50" charset="-128"/>
                <a:ea typeface="HG丸ｺﾞｼｯｸM-PRO" panose="020F0600000000000000" pitchFamily="50" charset="-128"/>
              </a:rPr>
              <a:t>B</a:t>
            </a:r>
            <a:r>
              <a:rPr kumimoji="1" lang="ja-JP" altLang="en-US" sz="1200" b="1" dirty="0" smtClean="0">
                <a:latin typeface="HG丸ｺﾞｼｯｸM-PRO" panose="020F0600000000000000" pitchFamily="50" charset="-128"/>
                <a:ea typeface="HG丸ｺﾞｼｯｸM-PRO" panose="020F0600000000000000" pitchFamily="50" charset="-128"/>
              </a:rPr>
              <a:t>リーグ「大阪エヴェッサ」、大阪府、此花警察署、大阪市</a:t>
            </a:r>
            <a:endParaRPr kumimoji="1" lang="en-US" altLang="ja-JP" sz="1200" b="1" dirty="0" smtClean="0">
              <a:latin typeface="HG丸ｺﾞｼｯｸM-PRO" panose="020F0600000000000000" pitchFamily="50" charset="-128"/>
              <a:ea typeface="HG丸ｺﾞｼｯｸM-PRO" panose="020F0600000000000000" pitchFamily="50" charset="-128"/>
            </a:endParaRPr>
          </a:p>
          <a:p>
            <a:r>
              <a:rPr kumimoji="1" lang="ja-JP" altLang="en-US" sz="1200" b="1" dirty="0" smtClean="0">
                <a:latin typeface="HG丸ｺﾞｼｯｸM-PRO" panose="020F0600000000000000" pitchFamily="50" charset="-128"/>
                <a:ea typeface="HG丸ｺﾞｼｯｸM-PRO" panose="020F0600000000000000" pitchFamily="50" charset="-128"/>
              </a:rPr>
              <a:t>内容：プロバスケットボールチーム「大阪エヴェッサ」に協力をいただき、試合会場にて</a:t>
            </a:r>
            <a:endParaRPr kumimoji="1" lang="en-US" altLang="ja-JP" sz="1200" b="1" dirty="0" smtClean="0">
              <a:latin typeface="HG丸ｺﾞｼｯｸM-PRO" panose="020F0600000000000000" pitchFamily="50" charset="-128"/>
              <a:ea typeface="HG丸ｺﾞｼｯｸM-PRO" panose="020F0600000000000000" pitchFamily="50" charset="-128"/>
            </a:endParaRPr>
          </a:p>
          <a:p>
            <a:r>
              <a:rPr kumimoji="1" lang="ja-JP" altLang="en-US" sz="1200" b="1" dirty="0">
                <a:latin typeface="HG丸ｺﾞｼｯｸM-PRO" panose="020F0600000000000000" pitchFamily="50" charset="-128"/>
                <a:ea typeface="HG丸ｺﾞｼｯｸM-PRO" panose="020F0600000000000000" pitchFamily="50" charset="-128"/>
              </a:rPr>
              <a:t>　</a:t>
            </a:r>
            <a:r>
              <a:rPr kumimoji="1" lang="ja-JP" altLang="en-US" sz="1200" b="1" dirty="0" smtClean="0">
                <a:latin typeface="HG丸ｺﾞｼｯｸM-PRO" panose="020F0600000000000000" pitchFamily="50" charset="-128"/>
                <a:ea typeface="HG丸ｺﾞｼｯｸM-PRO" panose="020F0600000000000000" pitchFamily="50" charset="-128"/>
              </a:rPr>
              <a:t>　　来場者に対して、防犯チラシや啓発品を配布するほか、ハーフタイムでは大型モニ</a:t>
            </a:r>
            <a:endParaRPr kumimoji="1" lang="en-US" altLang="ja-JP" sz="1200" b="1" dirty="0" smtClean="0">
              <a:latin typeface="HG丸ｺﾞｼｯｸM-PRO" panose="020F0600000000000000" pitchFamily="50" charset="-128"/>
              <a:ea typeface="HG丸ｺﾞｼｯｸM-PRO" panose="020F0600000000000000" pitchFamily="50" charset="-128"/>
            </a:endParaRPr>
          </a:p>
          <a:p>
            <a:r>
              <a:rPr kumimoji="1" lang="ja-JP" altLang="en-US" sz="1200" b="1" dirty="0">
                <a:latin typeface="HG丸ｺﾞｼｯｸM-PRO" panose="020F0600000000000000" pitchFamily="50" charset="-128"/>
                <a:ea typeface="HG丸ｺﾞｼｯｸM-PRO" panose="020F0600000000000000" pitchFamily="50" charset="-128"/>
              </a:rPr>
              <a:t>　</a:t>
            </a:r>
            <a:r>
              <a:rPr kumimoji="1" lang="ja-JP" altLang="en-US" sz="1200" b="1" dirty="0" smtClean="0">
                <a:latin typeface="HG丸ｺﾞｼｯｸM-PRO" panose="020F0600000000000000" pitchFamily="50" charset="-128"/>
                <a:ea typeface="HG丸ｺﾞｼｯｸM-PRO" panose="020F0600000000000000" pitchFamily="50" charset="-128"/>
              </a:rPr>
              <a:t>　　ターを活用した広報啓発や</a:t>
            </a:r>
            <a:r>
              <a:rPr kumimoji="1" lang="en-US" altLang="ja-JP" sz="1200" b="1" dirty="0" smtClean="0">
                <a:latin typeface="HG丸ｺﾞｼｯｸM-PRO" panose="020F0600000000000000" pitchFamily="50" charset="-128"/>
                <a:ea typeface="HG丸ｺﾞｼｯｸM-PRO" panose="020F0600000000000000" pitchFamily="50" charset="-128"/>
              </a:rPr>
              <a:t>MC</a:t>
            </a:r>
            <a:r>
              <a:rPr kumimoji="1" lang="ja-JP" altLang="en-US" sz="1200" b="1" dirty="0" smtClean="0">
                <a:latin typeface="HG丸ｺﾞｼｯｸM-PRO" panose="020F0600000000000000" pitchFamily="50" charset="-128"/>
                <a:ea typeface="HG丸ｺﾞｼｯｸM-PRO" panose="020F0600000000000000" pitchFamily="50" charset="-128"/>
              </a:rPr>
              <a:t>を通じて安全なまちづくりに関する協力を呼び掛け、</a:t>
            </a:r>
            <a:endParaRPr kumimoji="1" lang="en-US" altLang="ja-JP" sz="1200" b="1" dirty="0" smtClean="0">
              <a:latin typeface="HG丸ｺﾞｼｯｸM-PRO" panose="020F0600000000000000" pitchFamily="50" charset="-128"/>
              <a:ea typeface="HG丸ｺﾞｼｯｸM-PRO" panose="020F0600000000000000" pitchFamily="50" charset="-128"/>
            </a:endParaRPr>
          </a:p>
          <a:p>
            <a:r>
              <a:rPr kumimoji="1" lang="ja-JP" altLang="en-US" sz="1200" b="1" dirty="0">
                <a:latin typeface="HG丸ｺﾞｼｯｸM-PRO" panose="020F0600000000000000" pitchFamily="50" charset="-128"/>
                <a:ea typeface="HG丸ｺﾞｼｯｸM-PRO" panose="020F0600000000000000" pitchFamily="50" charset="-128"/>
              </a:rPr>
              <a:t>　</a:t>
            </a:r>
            <a:r>
              <a:rPr kumimoji="1" lang="ja-JP" altLang="en-US" sz="1200" b="1" dirty="0" smtClean="0">
                <a:latin typeface="HG丸ｺﾞｼｯｸM-PRO" panose="020F0600000000000000" pitchFamily="50" charset="-128"/>
                <a:ea typeface="HG丸ｺﾞｼｯｸM-PRO" panose="020F0600000000000000" pitchFamily="50" charset="-128"/>
              </a:rPr>
              <a:t>　　防犯意識の高揚を図った。</a:t>
            </a:r>
            <a:endParaRPr kumimoji="1" lang="ja-JP" altLang="en-US" sz="1200" b="1" dirty="0">
              <a:latin typeface="HG丸ｺﾞｼｯｸM-PRO" panose="020F0600000000000000" pitchFamily="50" charset="-128"/>
              <a:ea typeface="HG丸ｺﾞｼｯｸM-PRO" panose="020F0600000000000000" pitchFamily="50" charset="-128"/>
            </a:endParaRPr>
          </a:p>
        </p:txBody>
      </p:sp>
      <p:pic>
        <p:nvPicPr>
          <p:cNvPr id="26" name="図 25"/>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166956" y="153510"/>
            <a:ext cx="5916344" cy="394472"/>
          </a:xfrm>
          <a:prstGeom prst="rect">
            <a:avLst/>
          </a:prstGeom>
        </p:spPr>
      </p:pic>
      <p:sp>
        <p:nvSpPr>
          <p:cNvPr id="27" name="テキスト ボックス 26"/>
          <p:cNvSpPr txBox="1"/>
          <p:nvPr/>
        </p:nvSpPr>
        <p:spPr>
          <a:xfrm>
            <a:off x="338922" y="127143"/>
            <a:ext cx="5884078" cy="400110"/>
          </a:xfrm>
          <a:prstGeom prst="rect">
            <a:avLst/>
          </a:prstGeom>
          <a:noFill/>
        </p:spPr>
        <p:txBody>
          <a:bodyPr wrap="square" rtlCol="0">
            <a:spAutoFit/>
          </a:bodyPr>
          <a:lstStyle/>
          <a:p>
            <a:r>
              <a:rPr kumimoji="1" lang="ja-JP" altLang="en-US" sz="2000" b="1" dirty="0" smtClean="0">
                <a:solidFill>
                  <a:schemeClr val="bg1"/>
                </a:solidFill>
                <a:latin typeface="HG丸ｺﾞｼｯｸM-PRO" panose="020F0600000000000000" pitchFamily="50" charset="-128"/>
                <a:ea typeface="HG丸ｺﾞｼｯｸM-PRO" panose="020F0600000000000000" pitchFamily="50" charset="-128"/>
              </a:rPr>
              <a:t>犯罪被害防止キャンペーン</a:t>
            </a:r>
            <a:r>
              <a:rPr kumimoji="1" lang="en-US" altLang="ja-JP" sz="2000" b="1" dirty="0" smtClean="0">
                <a:solidFill>
                  <a:schemeClr val="bg1"/>
                </a:solidFill>
                <a:latin typeface="HG丸ｺﾞｼｯｸM-PRO" panose="020F0600000000000000" pitchFamily="50" charset="-128"/>
                <a:ea typeface="HG丸ｺﾞｼｯｸM-PRO" panose="020F0600000000000000" pitchFamily="50" charset="-128"/>
              </a:rPr>
              <a:t>【</a:t>
            </a:r>
            <a:r>
              <a:rPr kumimoji="1" lang="ja-JP" altLang="en-US" sz="2000" b="1" dirty="0" smtClean="0">
                <a:solidFill>
                  <a:schemeClr val="bg1"/>
                </a:solidFill>
                <a:latin typeface="HG丸ｺﾞｼｯｸM-PRO" panose="020F0600000000000000" pitchFamily="50" charset="-128"/>
                <a:ea typeface="HG丸ｺﾞｼｯｸM-PRO" panose="020F0600000000000000" pitchFamily="50" charset="-128"/>
              </a:rPr>
              <a:t>大阪エヴェッサ</a:t>
            </a:r>
            <a:r>
              <a:rPr kumimoji="1" lang="en-US" altLang="ja-JP" sz="2000" b="1" dirty="0" smtClean="0">
                <a:solidFill>
                  <a:schemeClr val="bg1"/>
                </a:solidFill>
                <a:latin typeface="HG丸ｺﾞｼｯｸM-PRO" panose="020F0600000000000000" pitchFamily="50" charset="-128"/>
                <a:ea typeface="HG丸ｺﾞｼｯｸM-PRO" panose="020F0600000000000000" pitchFamily="50" charset="-128"/>
              </a:rPr>
              <a:t>】</a:t>
            </a:r>
            <a:endParaRPr kumimoji="1" lang="ja-JP" altLang="en-US" sz="2000" b="1" dirty="0">
              <a:solidFill>
                <a:schemeClr val="bg1"/>
              </a:solidFill>
              <a:latin typeface="HG丸ｺﾞｼｯｸM-PRO" panose="020F0600000000000000" pitchFamily="50" charset="-128"/>
              <a:ea typeface="HG丸ｺﾞｼｯｸM-PRO" panose="020F0600000000000000" pitchFamily="50" charset="-128"/>
            </a:endParaRPr>
          </a:p>
        </p:txBody>
      </p:sp>
      <p:pic>
        <p:nvPicPr>
          <p:cNvPr id="28" name="図 27"/>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221309" y="1834664"/>
            <a:ext cx="2056153" cy="1542427"/>
          </a:xfrm>
          <a:prstGeom prst="rect">
            <a:avLst/>
          </a:prstGeom>
        </p:spPr>
        <p:style>
          <a:lnRef idx="2">
            <a:schemeClr val="dk1"/>
          </a:lnRef>
          <a:fillRef idx="1">
            <a:schemeClr val="lt1"/>
          </a:fillRef>
          <a:effectRef idx="0">
            <a:schemeClr val="dk1"/>
          </a:effectRef>
          <a:fontRef idx="minor">
            <a:schemeClr val="dk1"/>
          </a:fontRef>
        </p:style>
      </p:pic>
      <p:pic>
        <p:nvPicPr>
          <p:cNvPr id="29" name="図 28"/>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220023" y="3476168"/>
            <a:ext cx="2057439" cy="1542427"/>
          </a:xfrm>
          <a:prstGeom prst="rect">
            <a:avLst/>
          </a:prstGeom>
        </p:spPr>
        <p:style>
          <a:lnRef idx="2">
            <a:schemeClr val="dk1"/>
          </a:lnRef>
          <a:fillRef idx="1">
            <a:schemeClr val="lt1"/>
          </a:fillRef>
          <a:effectRef idx="0">
            <a:schemeClr val="dk1"/>
          </a:effectRef>
          <a:fontRef idx="minor">
            <a:schemeClr val="dk1"/>
          </a:fontRef>
        </p:style>
      </p:pic>
      <p:pic>
        <p:nvPicPr>
          <p:cNvPr id="30" name="図 29"/>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2450071" y="3490787"/>
            <a:ext cx="2056153" cy="1542427"/>
          </a:xfrm>
          <a:prstGeom prst="rect">
            <a:avLst/>
          </a:prstGeom>
        </p:spPr>
        <p:style>
          <a:lnRef idx="2">
            <a:schemeClr val="dk1"/>
          </a:lnRef>
          <a:fillRef idx="1">
            <a:schemeClr val="lt1"/>
          </a:fillRef>
          <a:effectRef idx="0">
            <a:schemeClr val="dk1"/>
          </a:effectRef>
          <a:fontRef idx="minor">
            <a:schemeClr val="dk1"/>
          </a:fontRef>
        </p:style>
      </p:pic>
      <p:pic>
        <p:nvPicPr>
          <p:cNvPr id="31" name="図 30"/>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4679932" y="1834663"/>
            <a:ext cx="2056153" cy="1542427"/>
          </a:xfrm>
          <a:prstGeom prst="rect">
            <a:avLst/>
          </a:prstGeom>
        </p:spPr>
        <p:style>
          <a:lnRef idx="2">
            <a:schemeClr val="dk1"/>
          </a:lnRef>
          <a:fillRef idx="1">
            <a:schemeClr val="lt1"/>
          </a:fillRef>
          <a:effectRef idx="0">
            <a:schemeClr val="dk1"/>
          </a:effectRef>
          <a:fontRef idx="minor">
            <a:schemeClr val="dk1"/>
          </a:fontRef>
        </p:style>
      </p:pic>
      <p:pic>
        <p:nvPicPr>
          <p:cNvPr id="33" name="図 32"/>
          <p:cNvPicPr>
            <a:picLocks noChangeAspect="1"/>
          </p:cNvPicPr>
          <p:nvPr/>
        </p:nvPicPr>
        <p:blipFill>
          <a:blip r:embed="rId16" cstate="print">
            <a:extLst>
              <a:ext uri="{28A0092B-C50C-407E-A947-70E740481C1C}">
                <a14:useLocalDpi xmlns:a14="http://schemas.microsoft.com/office/drawing/2010/main" val="0"/>
              </a:ext>
            </a:extLst>
          </a:blip>
          <a:stretch>
            <a:fillRect/>
          </a:stretch>
        </p:blipFill>
        <p:spPr>
          <a:xfrm>
            <a:off x="2450070" y="1834663"/>
            <a:ext cx="2056153" cy="1542427"/>
          </a:xfrm>
          <a:prstGeom prst="rect">
            <a:avLst/>
          </a:prstGeom>
        </p:spPr>
        <p:style>
          <a:lnRef idx="2">
            <a:schemeClr val="dk1"/>
          </a:lnRef>
          <a:fillRef idx="1">
            <a:schemeClr val="lt1"/>
          </a:fillRef>
          <a:effectRef idx="0">
            <a:schemeClr val="dk1"/>
          </a:effectRef>
          <a:fontRef idx="minor">
            <a:schemeClr val="dk1"/>
          </a:fontRef>
        </p:style>
      </p:pic>
      <p:sp>
        <p:nvSpPr>
          <p:cNvPr id="24" name="正方形/長方形 23"/>
          <p:cNvSpPr/>
          <p:nvPr/>
        </p:nvSpPr>
        <p:spPr>
          <a:xfrm>
            <a:off x="177767" y="8042825"/>
            <a:ext cx="2079330" cy="368758"/>
          </a:xfrm>
          <a:prstGeom prst="rect">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kumimoji="1" lang="ja-JP" altLang="en-US" sz="1050" dirty="0" smtClean="0">
                <a:latin typeface="HG丸ｺﾞｼｯｸM-PRO" panose="020F0600000000000000" pitchFamily="50" charset="-128"/>
                <a:ea typeface="HG丸ｺﾞｼｯｸM-PRO" panose="020F0600000000000000" pitchFamily="50" charset="-128"/>
              </a:rPr>
              <a:t>大阪府警備業協会</a:t>
            </a:r>
            <a:endParaRPr kumimoji="1" lang="ja-JP" altLang="en-US" sz="1050" dirty="0">
              <a:latin typeface="HG丸ｺﾞｼｯｸM-PRO" panose="020F0600000000000000" pitchFamily="50" charset="-128"/>
              <a:ea typeface="HG丸ｺﾞｼｯｸM-PRO" panose="020F0600000000000000" pitchFamily="50" charset="-128"/>
            </a:endParaRPr>
          </a:p>
        </p:txBody>
      </p:sp>
      <p:pic>
        <p:nvPicPr>
          <p:cNvPr id="5" name="図 4"/>
          <p:cNvPicPr>
            <a:picLocks noChangeAspect="1"/>
          </p:cNvPicPr>
          <p:nvPr/>
        </p:nvPicPr>
        <p:blipFill>
          <a:blip r:embed="rId17" cstate="print">
            <a:extLst>
              <a:ext uri="{28A0092B-C50C-407E-A947-70E740481C1C}">
                <a14:useLocalDpi xmlns:a14="http://schemas.microsoft.com/office/drawing/2010/main" val="0"/>
              </a:ext>
            </a:extLst>
          </a:blip>
          <a:stretch>
            <a:fillRect/>
          </a:stretch>
        </p:blipFill>
        <p:spPr>
          <a:xfrm>
            <a:off x="4679932" y="3490786"/>
            <a:ext cx="2056153" cy="1542427"/>
          </a:xfrm>
          <a:prstGeom prst="rect">
            <a:avLst/>
          </a:prstGeom>
          <a:ln w="12700">
            <a:solidFill>
              <a:schemeClr val="tx1"/>
            </a:solidFill>
          </a:ln>
        </p:spPr>
      </p:pic>
    </p:spTree>
    <p:extLst>
      <p:ext uri="{BB962C8B-B14F-4D97-AF65-F5344CB8AC3E}">
        <p14:creationId xmlns:p14="http://schemas.microsoft.com/office/powerpoint/2010/main" val="3652655679"/>
      </p:ext>
    </p:extLst>
  </p:cSld>
  <p:clrMapOvr>
    <a:masterClrMapping/>
  </p:clrMapOvr>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0</TotalTime>
  <Words>1077</Words>
  <Application>Microsoft Office PowerPoint</Application>
  <PresentationFormat>A4 210 x 297 mm</PresentationFormat>
  <Paragraphs>73</Paragraphs>
  <Slides>4</Slides>
  <Notes>0</Notes>
  <HiddenSlides>0</HiddenSlides>
  <MMClips>0</MMClips>
  <ScaleCrop>false</ScaleCrop>
  <HeadingPairs>
    <vt:vector size="6" baseType="variant">
      <vt:variant>
        <vt:lpstr>使用されているフォント</vt:lpstr>
      </vt:variant>
      <vt:variant>
        <vt:i4>8</vt:i4>
      </vt:variant>
      <vt:variant>
        <vt:lpstr>テーマ</vt:lpstr>
      </vt:variant>
      <vt:variant>
        <vt:i4>1</vt:i4>
      </vt:variant>
      <vt:variant>
        <vt:lpstr>スライド タイトル</vt:lpstr>
      </vt:variant>
      <vt:variant>
        <vt:i4>4</vt:i4>
      </vt:variant>
    </vt:vector>
  </HeadingPairs>
  <TitlesOfParts>
    <vt:vector size="13" baseType="lpstr">
      <vt:lpstr>HG丸ｺﾞｼｯｸM-PRO</vt:lpstr>
      <vt:lpstr>HG創英角ｺﾞｼｯｸUB</vt:lpstr>
      <vt:lpstr>ＭＳ 明朝</vt:lpstr>
      <vt:lpstr>游ゴシック</vt:lpstr>
      <vt:lpstr>游ゴシック Light</vt:lpstr>
      <vt:lpstr>Arial</vt:lpstr>
      <vt:lpstr>Calibri</vt:lpstr>
      <vt:lpstr>Calibri Light</vt:lpstr>
      <vt:lpstr>Office テーマ</vt:lpstr>
      <vt:lpstr>PowerPoint プレゼンテーション</vt:lpstr>
      <vt:lpstr>PowerPoint プレゼンテーション</vt:lpstr>
      <vt:lpstr>PowerPoint プレゼンテーション</vt:lpstr>
      <vt:lpstr>PowerPoint プレゼンテーション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2020-11-02T05:46:08Z</dcterms:created>
  <dcterms:modified xsi:type="dcterms:W3CDTF">2020-11-04T05:12:41Z</dcterms:modified>
</cp:coreProperties>
</file>