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793E8"/>
    <a:srgbClr val="E7A2E7"/>
    <a:srgbClr val="B6D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564" y="-123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0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75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72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1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8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7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17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51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99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09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95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597D-BD3F-487B-85C7-69E6FBBE5B4D}" type="datetimeFigureOut">
              <a:rPr kumimoji="1" lang="ja-JP" altLang="en-US" smtClean="0"/>
              <a:t>2022/8/23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52E3-CE09-46A6-B08D-749A3C6B2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8416" y="2104535"/>
            <a:ext cx="4055018" cy="4716003"/>
          </a:xfrm>
          <a:prstGeom prst="roundRect">
            <a:avLst>
              <a:gd name="adj" fmla="val 1608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tIns="90000" rIns="0" bIns="0" rtlCol="0" anchor="t" anchorCtr="0">
            <a:noAutofit/>
          </a:bodyPr>
          <a:lstStyle/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5AE927-91F8-4781-BDB6-0C1FF2622A17}"/>
              </a:ext>
            </a:extLst>
          </p:cNvPr>
          <p:cNvSpPr txBox="1"/>
          <p:nvPr/>
        </p:nvSpPr>
        <p:spPr>
          <a:xfrm>
            <a:off x="0" y="92331"/>
            <a:ext cx="9905999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2300"/>
              </a:lnSpc>
            </a:pPr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（仮称）新しい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まちづくりの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グランドデザイン（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案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）のたたき台の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概要</a:t>
            </a: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38486" y="932171"/>
            <a:ext cx="4068000" cy="1080779"/>
          </a:xfrm>
          <a:prstGeom prst="roundRect">
            <a:avLst>
              <a:gd name="adj" fmla="val 4522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0" tIns="72000" rIns="0" bIns="0" rtlCol="0" anchor="t" anchorCtr="0">
            <a:noAutofit/>
          </a:bodyPr>
          <a:lstStyle/>
          <a:p>
            <a:pPr marL="92075" indent="-92075" algn="just"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8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◆交通</a:t>
            </a:r>
            <a:r>
              <a:rPr kumimoji="1" lang="ja-JP" altLang="en-US" sz="800" spc="-3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ネットワークを</a:t>
            </a:r>
            <a:r>
              <a:rPr kumimoji="1" lang="ja-JP" altLang="en-US" sz="8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中心に都市機能が集積した市街地が連坦し、コンパクトな府域を形成</a:t>
            </a:r>
            <a:endParaRPr kumimoji="1" lang="en-US" altLang="ja-JP" sz="800" spc="-3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8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◆近隣府県の主要な都市と一体となって、広域的な経済交流圏を形成</a:t>
            </a:r>
            <a:endParaRPr kumimoji="1" lang="en-US" altLang="ja-JP" sz="800" spc="-3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8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800" spc="-1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◆都市に近接した豊かな自然や歴史・文化資源等の多様な地域資源が集積、アクセスが</a:t>
            </a:r>
            <a:r>
              <a:rPr kumimoji="1" lang="ja-JP" altLang="en-US" sz="800" spc="-1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良い</a:t>
            </a:r>
            <a:endParaRPr kumimoji="1" lang="en-US" altLang="ja-JP" sz="800" spc="-3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800" spc="-3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</a:t>
            </a:r>
            <a:r>
              <a:rPr kumimoji="1" lang="ja-JP" altLang="en-US" sz="8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西日本経済の中心、世界のゲートウェイの役割とともに、スーパー・メガリージョンの西の核としての機能が求められて</a:t>
            </a:r>
            <a:r>
              <a:rPr kumimoji="1" lang="ja-JP" altLang="en-US" sz="800" spc="-3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いる</a:t>
            </a:r>
            <a:endParaRPr kumimoji="1" lang="en-US" altLang="ja-JP" sz="800" spc="-1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◆１９７０年大阪万博から５０年余りが経過、大阪</a:t>
            </a:r>
            <a:r>
              <a:rPr kumimoji="1" lang="ja-JP" altLang="en-US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の安全・安心や成長</a:t>
            </a: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・発展を支えてきた多くの都市ストックの計画的な更新により、大都市のリノベーションを進めることが</a:t>
            </a:r>
            <a:r>
              <a:rPr kumimoji="1" lang="ja-JP" altLang="en-US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重要</a:t>
            </a: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72070" y="840489"/>
            <a:ext cx="2155372" cy="170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85725">
              <a:lnSpc>
                <a:spcPts val="1300"/>
              </a:lnSpc>
              <a:tabLst>
                <a:tab pos="93663" algn="l"/>
              </a:tabLst>
            </a:pPr>
            <a:r>
              <a:rPr kumimoji="1" lang="ja-JP" altLang="en-US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１．大阪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都市圏からみた特徴</a:t>
            </a:r>
            <a:r>
              <a:rPr kumimoji="1" lang="ja-JP" altLang="en-US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・役割</a:t>
            </a:r>
            <a:endParaRPr kumimoji="1" lang="en-US" altLang="ja-JP" sz="1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58976" y="2061864"/>
            <a:ext cx="1707507" cy="180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85725">
              <a:lnSpc>
                <a:spcPts val="1300"/>
              </a:lnSpc>
              <a:tabLst>
                <a:tab pos="93663" algn="l"/>
              </a:tabLst>
            </a:pPr>
            <a:r>
              <a:rPr kumimoji="1" lang="ja-JP" altLang="en-US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２．めざすべき都市像</a:t>
            </a:r>
            <a:endParaRPr kumimoji="1" lang="en-US" altLang="ja-JP" sz="1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50035" y="407383"/>
            <a:ext cx="9828000" cy="360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>
              <a:lnSpc>
                <a:spcPts val="1400"/>
              </a:lnSpc>
              <a:tabLst>
                <a:tab pos="93663" algn="l"/>
              </a:tabLst>
            </a:pPr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ポストコロナを見据え、大阪・関西万博やスーパー・メガリージョン形成等のインパクトを活かし、東西二極の一極を担う「副首都」として、さらに成長・発展していくため、</a:t>
            </a:r>
            <a:endParaRPr kumimoji="1"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1400"/>
              </a:lnSpc>
              <a:tabLst>
                <a:tab pos="93663" algn="l"/>
              </a:tabLst>
            </a:pPr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関西圏や大阪都市圏全体を視野に、</a:t>
            </a:r>
            <a:r>
              <a:rPr kumimoji="1"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2050</a:t>
            </a:r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年を目標として、大阪のめざすべき都市像やまちづくりの方向性、</a:t>
            </a:r>
            <a:r>
              <a:rPr kumimoji="1" lang="ja-JP" altLang="en-US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その推進方策</a:t>
            </a:r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等を示す。</a:t>
            </a:r>
            <a:endParaRPr kumimoji="1"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166459" y="932171"/>
            <a:ext cx="5723666" cy="4491710"/>
          </a:xfrm>
          <a:prstGeom prst="roundRect">
            <a:avLst>
              <a:gd name="adj" fmla="val 880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tIns="126000" rIns="36000" bIns="0" rtlCol="0" anchor="t" anchorCtr="0">
            <a:noAutofit/>
          </a:bodyPr>
          <a:lstStyle/>
          <a:p>
            <a:pPr marL="92075" indent="-92075">
              <a:lnSpc>
                <a:spcPts val="1200"/>
              </a:lnSpc>
              <a:tabLst>
                <a:tab pos="93663" algn="l"/>
              </a:tabLst>
            </a:pPr>
            <a:endParaRPr kumimoji="1" lang="en-US" altLang="ja-JP" sz="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223840" y="837591"/>
            <a:ext cx="2340000" cy="1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85725">
              <a:lnSpc>
                <a:spcPts val="1300"/>
              </a:lnSpc>
              <a:tabLst>
                <a:tab pos="93663" algn="l"/>
              </a:tabLst>
            </a:pPr>
            <a:r>
              <a:rPr kumimoji="1" lang="en-US" altLang="ja-JP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1000" dirty="0" err="1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kumimoji="1" lang="ja-JP" altLang="en-US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まちづくりの戦略と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取組の</a:t>
            </a:r>
            <a:r>
              <a:rPr kumimoji="1" lang="ja-JP" altLang="en-US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方向性</a:t>
            </a:r>
            <a:endParaRPr kumimoji="1" lang="en-US" altLang="ja-JP" sz="1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6102368" y="1397539"/>
            <a:ext cx="1872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txBody>
          <a:bodyPr wrap="square" lIns="18000" tIns="108000" rIns="18000" bIns="0" rtlCol="0" anchor="t" anchorCtr="0">
            <a:noAutofit/>
          </a:bodyPr>
          <a:lstStyle/>
          <a:p>
            <a:pPr marL="92075" indent="-92075" algn="ctr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u="sng" spc="-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大阪ならでは</a:t>
            </a:r>
            <a:r>
              <a:rPr kumimoji="1" lang="ja-JP" altLang="en-US" sz="800" u="sng" spc="-3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の魅力を活かし、</a:t>
            </a:r>
            <a:endParaRPr kumimoji="1" lang="en-US" altLang="ja-JP" sz="800" u="sng" spc="-3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 algn="ctr">
              <a:lnSpc>
                <a:spcPts val="900"/>
              </a:lnSpc>
              <a:spcAft>
                <a:spcPts val="600"/>
              </a:spcAft>
              <a:tabLst>
                <a:tab pos="0" algn="l"/>
              </a:tabLst>
            </a:pPr>
            <a:r>
              <a:rPr kumimoji="1" lang="ja-JP" altLang="en-US" sz="800" u="sng" spc="-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暮らしやすさ</a:t>
            </a:r>
            <a:r>
              <a:rPr kumimoji="1" lang="en-US" altLang="ja-JP" sz="800" u="sng" spc="-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No.1</a:t>
            </a:r>
            <a:r>
              <a:rPr kumimoji="1" lang="ja-JP" altLang="en-US" sz="800" u="sng" spc="-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都市を実現</a:t>
            </a:r>
            <a:endParaRPr kumimoji="1" lang="en-US" altLang="ja-JP" sz="800" u="sng" spc="-3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１）駅周辺での拠点形成と魅力ある生活圏の創造</a:t>
            </a:r>
            <a:endParaRPr kumimoji="1" lang="en-US" altLang="ja-JP" sz="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・駅周辺の再整備等に併せた都市機能の集積、人中心の空間への転換、鉄道沿線まちづくり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</a:t>
            </a:r>
            <a:r>
              <a:rPr kumimoji="1" lang="ja-JP" altLang="en-US" sz="7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新たな</a:t>
            </a:r>
            <a:r>
              <a:rPr kumimoji="1" lang="ja-JP" altLang="en-US" sz="700" spc="-3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ﾓﾋﾞﾘﾃｨの活用</a:t>
            </a:r>
            <a:r>
              <a:rPr kumimoji="1" lang="ja-JP" altLang="en-US" sz="7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</a:t>
            </a:r>
            <a:r>
              <a:rPr kumimoji="1" lang="ja-JP" altLang="en-US" sz="700" spc="-3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よる回遊性の向上 など</a:t>
            </a:r>
            <a:endParaRPr kumimoji="1" lang="en-US" altLang="ja-JP" sz="700" spc="-3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300"/>
              </a:spcBef>
              <a:tabLst>
                <a:tab pos="0" algn="l"/>
              </a:tabLst>
            </a:pPr>
            <a:r>
              <a:rPr kumimoji="1" lang="en-US" altLang="ja-JP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2)</a:t>
            </a:r>
            <a:r>
              <a:rPr kumimoji="1" lang="ja-JP" altLang="en-US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郊外住</a:t>
            </a:r>
            <a:r>
              <a:rPr kumimoji="1" lang="ja-JP" altLang="en-US" sz="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宅地を多様</a:t>
            </a:r>
            <a:r>
              <a:rPr kumimoji="1" lang="ja-JP" altLang="en-US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な世代が住み、働き、交流するまち</a:t>
            </a:r>
            <a:r>
              <a:rPr kumimoji="1" lang="ja-JP" altLang="en-US" sz="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へ再編</a:t>
            </a:r>
            <a:endParaRPr kumimoji="1" lang="en-US" altLang="ja-JP" sz="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・地域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の核となる機能の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導入や働く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場の創出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・新たなモビリティを活用した移動の円滑化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・周辺の田園環境を活かした農との共存　　など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300"/>
              </a:spcBef>
              <a:tabLst>
                <a:tab pos="0" algn="l"/>
              </a:tabLst>
            </a:pPr>
            <a:r>
              <a:rPr kumimoji="1" lang="en-US" altLang="ja-JP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）豊かな自然を活かしたまちづくり</a:t>
            </a:r>
            <a:endParaRPr kumimoji="1" lang="en-US" altLang="ja-JP" sz="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en-US" altLang="ja-JP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AI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ｵﾝﾃﾞﾏﾝﾄﾞ交通等による交通アクセスの確保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・既存ストックを活用した働く場等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の創出、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先端技術を活用した生活支援サービスの提供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・豊かな自然を体験できるまちづくり、ワーケーションやマルチハビテーションの促進　など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200"/>
              </a:spcBef>
              <a:tabLst>
                <a:tab pos="0" algn="l"/>
              </a:tabLst>
            </a:pP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200"/>
              </a:spcBef>
              <a:tabLst>
                <a:tab pos="0" algn="l"/>
              </a:tabLst>
            </a:pP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200"/>
              </a:spcBef>
              <a:tabLst>
                <a:tab pos="0" algn="l"/>
              </a:tabLst>
            </a:pP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7997357" y="1397539"/>
            <a:ext cx="1872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txBody>
          <a:bodyPr wrap="square" lIns="18000" tIns="108000" rIns="18000" bIns="0" rtlCol="0" anchor="t" anchorCtr="0">
            <a:noAutofit/>
          </a:bodyPr>
          <a:lstStyle/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8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</a:t>
            </a:r>
            <a:r>
              <a:rPr kumimoji="1" lang="ja-JP" altLang="en-US" sz="8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・川・山や多様な地域資源を活かし</a:t>
            </a:r>
            <a:r>
              <a:rPr kumimoji="1" lang="ja-JP" altLang="en-US" sz="8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8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8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地域</a:t>
            </a:r>
            <a:r>
              <a:rPr kumimoji="1" lang="ja-JP" altLang="en-US" sz="8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を活性化</a:t>
            </a:r>
            <a:endParaRPr kumimoji="1" lang="en-US" altLang="ja-JP" sz="8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 algn="just">
              <a:lnSpc>
                <a:spcPts val="900"/>
              </a:lnSpc>
              <a:spcBef>
                <a:spcPts val="5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）大阪広域ベイエリア</a:t>
            </a: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まちづくり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・多様な地域資源・ストックを活かしたまちづくり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・海上交通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自転車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等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による回遊性の向上 など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4000" indent="-180000" algn="just">
              <a:lnSpc>
                <a:spcPts val="900"/>
              </a:lnSpc>
              <a:spcBef>
                <a:spcPts val="4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２）河川空間を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活かした魅力</a:t>
            </a: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ある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まちづくり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44000" indent="-180000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・舟運活性化や水辺空間の整備等にぎわい創出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4000" indent="-180000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自転車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等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による回遊性の向上　　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など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4000" indent="-182563" algn="just">
              <a:lnSpc>
                <a:spcPts val="900"/>
              </a:lnSpc>
              <a:spcBef>
                <a:spcPts val="4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３）周辺山系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自然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資源等を</a:t>
            </a: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したまちづくり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・自然公園、歴史・文化、風景地等のﾈｯﾄﾜｰｸ化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82563" indent="-182563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・民活による利用促進・利便性向上　など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4000" indent="-180000" algn="just">
              <a:lnSpc>
                <a:spcPts val="900"/>
              </a:lnSpc>
              <a:spcBef>
                <a:spcPts val="4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４）多様な地域資源を活かした魅力あふれる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都市空間の</a:t>
            </a: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形成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28588" indent="-165100" algn="just">
              <a:lnSpc>
                <a:spcPts val="900"/>
              </a:lnSpc>
              <a:tabLst>
                <a:tab pos="92075" algn="l"/>
              </a:tabLst>
            </a:pP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・世界遺産など、歴史・文化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遺産を巡る観光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ネットワークの形成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88900" indent="-88900"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・景観資源やアートを活かしたまちづくり　　　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など</a:t>
            </a: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-6838" y="2300467"/>
            <a:ext cx="2899472" cy="1379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（１）まちづくりの基本目標</a:t>
            </a:r>
            <a:endParaRPr kumimoji="1"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197200" y="4194943"/>
            <a:ext cx="2772000" cy="11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txBody>
          <a:bodyPr wrap="square" lIns="18000" tIns="72000" rIns="18000" bIns="0" rtlCol="0" anchor="t" anchorCtr="0">
            <a:noAutofit/>
          </a:bodyPr>
          <a:lstStyle/>
          <a:p>
            <a:pPr marL="92075" indent="-92075" algn="ctr">
              <a:lnSpc>
                <a:spcPts val="900"/>
              </a:lnSpc>
              <a:spcBef>
                <a:spcPts val="200"/>
              </a:spcBef>
              <a:spcAft>
                <a:spcPts val="400"/>
              </a:spcAft>
              <a:tabLst>
                <a:tab pos="0" algn="l"/>
              </a:tabLst>
            </a:pPr>
            <a:r>
              <a:rPr kumimoji="1" lang="ja-JP" altLang="en-US" sz="9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人・モノ・情報の交流を促進</a:t>
            </a:r>
            <a:endParaRPr kumimoji="1" lang="en-US" altLang="ja-JP" sz="800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１）交通インフラと連携したまちづくり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・道路ネットワークの機能強化と沿道まちづくり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・交通ネットワークの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充実と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沿線まちづくり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・空港・港湾の機能強化等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4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）豊かな都市空間を創造するまちづくり</a:t>
            </a:r>
            <a:endParaRPr kumimoji="1" lang="ja-JP" altLang="en-US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人中心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の快適で魅力ある空間の創出</a:t>
            </a:r>
            <a:endParaRPr kumimoji="1" lang="ja-JP" altLang="en-US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・自転車、水上交通、新たなモビリティ、エアモビリティを活用したまちづくり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7053126" y="4194943"/>
            <a:ext cx="2808000" cy="11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txBody>
          <a:bodyPr wrap="square" lIns="18000" tIns="72000" rIns="18000" bIns="0" rtlCol="0" anchor="t" anchorCtr="0">
            <a:noAutofit/>
          </a:bodyPr>
          <a:lstStyle/>
          <a:p>
            <a:pPr marL="92075" indent="-92075" algn="ctr">
              <a:lnSpc>
                <a:spcPts val="900"/>
              </a:lnSpc>
              <a:spcBef>
                <a:spcPts val="200"/>
              </a:spcBef>
              <a:spcAft>
                <a:spcPts val="400"/>
              </a:spcAft>
              <a:tabLst>
                <a:tab pos="0" algn="l"/>
              </a:tabLst>
            </a:pPr>
            <a:r>
              <a:rPr kumimoji="1" lang="ja-JP" altLang="en-US" sz="9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安全・安心でグリーンな社会を実現</a:t>
            </a:r>
            <a:endParaRPr kumimoji="1" lang="en-US" altLang="ja-JP" sz="9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spc="-2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kumimoji="1" lang="ja-JP" altLang="en-US" sz="800" spc="-2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）安全・安心なまちづくり</a:t>
            </a:r>
            <a:endParaRPr kumimoji="1" lang="en-US" altLang="ja-JP" sz="800" spc="-2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人命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を守る都市機能の強化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・供給処理施設の機能維持</a:t>
            </a:r>
            <a:r>
              <a:rPr kumimoji="1" lang="ja-JP" altLang="en-US" sz="700" spc="-2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再構築とまちづくりへの利活用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spcBef>
                <a:spcPts val="300"/>
              </a:spcBef>
              <a:tabLst>
                <a:tab pos="0" algn="l"/>
              </a:tabLst>
            </a:pPr>
            <a:r>
              <a:rPr kumimoji="1" lang="ja-JP" altLang="en-US" sz="800" spc="-2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２）グリーン社会の実現に向けたまちづくり</a:t>
            </a:r>
            <a:endParaRPr kumimoji="1" lang="en-US" altLang="ja-JP" sz="800" spc="-2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・みどりを活かした魅力あふれるまちづくり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・脱炭素・省エネルギー社会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の実現に向けた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まちづくり</a:t>
            </a:r>
            <a:endParaRPr kumimoji="1" lang="en-US" altLang="ja-JP" sz="700" spc="-2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・資源循環型社会の実現に向けたまちづくり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206783" y="1397539"/>
            <a:ext cx="1872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txBody>
          <a:bodyPr wrap="square" lIns="18000" tIns="144000" rIns="18000" bIns="0" rtlCol="0" anchor="t" anchorCtr="0">
            <a:noAutofit/>
          </a:bodyPr>
          <a:lstStyle/>
          <a:p>
            <a:pPr marL="92075" indent="-92075" algn="ctr">
              <a:lnSpc>
                <a:spcPts val="900"/>
              </a:lnSpc>
              <a:spcBef>
                <a:spcPts val="400"/>
              </a:spcBef>
              <a:spcAft>
                <a:spcPts val="600"/>
              </a:spcAft>
              <a:tabLst>
                <a:tab pos="0" algn="l"/>
              </a:tabLst>
            </a:pPr>
            <a:r>
              <a:rPr kumimoji="1" lang="ja-JP" altLang="en-US" sz="8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成長・発展をけん引する拠点エリアを形成</a:t>
            </a:r>
            <a:endParaRPr kumimoji="1" lang="en-US" altLang="ja-JP" sz="8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2075" indent="-92075" algn="just">
              <a:lnSpc>
                <a:spcPts val="900"/>
              </a:lnSpc>
              <a:spcBef>
                <a:spcPts val="200"/>
              </a:spcBef>
              <a:tabLst>
                <a:tab pos="0" algn="l"/>
              </a:tabLst>
            </a:pPr>
            <a:r>
              <a:rPr kumimoji="1" lang="ja-JP" altLang="en-US" sz="800" spc="-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１）</a:t>
            </a:r>
            <a:r>
              <a:rPr kumimoji="1" lang="ja-JP" altLang="en-US" sz="800" spc="-3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世界で</a:t>
            </a:r>
            <a:r>
              <a:rPr kumimoji="1" lang="ja-JP" altLang="en-US" sz="800" spc="-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存在感を発揮する拠点エリア</a:t>
            </a:r>
            <a:endParaRPr kumimoji="1" lang="en-US" altLang="ja-JP" sz="800" spc="-3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>
              <a:lnSpc>
                <a:spcPts val="900"/>
              </a:lnSpc>
              <a:tabLst>
                <a:tab pos="0" algn="l"/>
              </a:tabLst>
            </a:pPr>
            <a:r>
              <a:rPr kumimoji="1" lang="en-US" altLang="ja-JP" sz="8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</a:t>
            </a:r>
            <a:r>
              <a:rPr kumimoji="1" lang="ja-JP" altLang="en-US" sz="7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都心部やベイエリアにおいて、国際競争力を備えた拠点エリアを形成</a:t>
            </a:r>
            <a:endParaRPr kumimoji="1" lang="en-US" altLang="ja-JP" sz="700" spc="-4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88900" indent="-88900" algn="just">
              <a:lnSpc>
                <a:spcPts val="700"/>
              </a:lnSpc>
              <a:tabLst>
                <a:tab pos="0" algn="l"/>
              </a:tabLst>
            </a:pPr>
            <a:r>
              <a:rPr kumimoji="1" lang="en-US" altLang="ja-JP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拠点エリアの候補</a:t>
            </a:r>
            <a:r>
              <a:rPr kumimoji="1" lang="en-US" altLang="ja-JP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kumimoji="1" lang="ja-JP" altLang="en-US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「新大阪・大阪エリア」、「大阪城・周辺エリア」</a:t>
            </a:r>
            <a:r>
              <a:rPr kumimoji="1" lang="ja-JP" altLang="en-US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、「</a:t>
            </a:r>
            <a:r>
              <a:rPr kumimoji="1" lang="ja-JP" altLang="en-US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なんば・天王寺・あべのエリア」、「御堂筋・周辺エリア」、「中之島・周辺エリア」、「夢洲・咲洲エリア」、「堺都心周辺エリア」、</a:t>
            </a:r>
            <a:r>
              <a:rPr kumimoji="1" lang="ja-JP" altLang="en-US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「関空・りんくう周辺</a:t>
            </a:r>
            <a:r>
              <a:rPr kumimoji="1" lang="ja-JP" altLang="en-US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エリア</a:t>
            </a:r>
            <a:r>
              <a:rPr kumimoji="1" lang="ja-JP" altLang="en-US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　計８エリア</a:t>
            </a:r>
            <a:endParaRPr kumimoji="1" lang="en-US" altLang="ja-JP" sz="700" spc="-4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900"/>
              </a:lnSpc>
              <a:spcBef>
                <a:spcPts val="6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２）大阪の中核を担う拠点エリア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8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都心部周辺や郊外部において、多</a:t>
            </a:r>
            <a:r>
              <a:rPr kumimoji="1" lang="ja-JP" altLang="en-US" sz="700" spc="-3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様な都市機能を備えた拠点エリアを形成</a:t>
            </a:r>
            <a:endParaRPr kumimoji="1" lang="en-US" altLang="ja-JP" sz="700" spc="-3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ts val="900"/>
              </a:lnSpc>
              <a:tabLst>
                <a:tab pos="0" algn="l"/>
              </a:tabLst>
            </a:pPr>
            <a:r>
              <a:rPr kumimoji="1" lang="en-US" altLang="ja-JP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拠点エリアの候補</a:t>
            </a:r>
            <a:r>
              <a:rPr kumimoji="1" lang="en-US" altLang="ja-JP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pPr algn="just">
              <a:lnSpc>
                <a:spcPts val="900"/>
              </a:lnSpc>
              <a:tabLst>
                <a:tab pos="0" algn="l"/>
              </a:tabLst>
            </a:pPr>
            <a:r>
              <a:rPr kumimoji="1" lang="ja-JP" altLang="en-US" sz="6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都市軸の結節性等を重視し、</a:t>
            </a:r>
            <a:r>
              <a:rPr kumimoji="1" lang="en-US" altLang="ja-JP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600" spc="-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エリアを設定</a:t>
            </a:r>
            <a:endParaRPr kumimoji="1" lang="en-US" altLang="ja-JP" sz="600" spc="-3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900"/>
              </a:lnSpc>
              <a:spcBef>
                <a:spcPts val="6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３）経済成長を促す産業拠点・集積エリア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-88900" algn="just">
              <a:lnSpc>
                <a:spcPts val="900"/>
              </a:lnSpc>
              <a:spcBef>
                <a:spcPts val="200"/>
              </a:spcBef>
              <a:tabLst>
                <a:tab pos="0" algn="l"/>
              </a:tabLst>
            </a:pP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ものづくり産業や環境・ 新エネ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産業、健康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・医療関連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産業など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、大阪の成長・発展をけん引する産業拠点エリアの形成や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、幹線道路沿道やベイエリア等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での新たな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産業用地等の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創出　など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 algn="just">
              <a:lnSpc>
                <a:spcPts val="900"/>
              </a:lnSpc>
              <a:spcBef>
                <a:spcPts val="200"/>
              </a:spcBef>
              <a:tabLst>
                <a:tab pos="0" algn="l"/>
              </a:tabLst>
            </a:pP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219483" y="1318091"/>
            <a:ext cx="360000" cy="14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txBody>
          <a:bodyPr wrap="square" lIns="0" tIns="36000" rIns="0" bIns="0" rtlCol="0" anchor="t" anchorCtr="0">
            <a:noAutofit/>
          </a:bodyPr>
          <a:lstStyle/>
          <a:p>
            <a:pPr marL="92075" indent="-92075" algn="ctr">
              <a:lnSpc>
                <a:spcPts val="700"/>
              </a:lnSpc>
              <a:tabLst>
                <a:tab pos="93663" algn="l"/>
              </a:tabLst>
            </a:pPr>
            <a:r>
              <a:rPr kumimoji="1" lang="ja-JP" altLang="en-US" sz="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戦略１</a:t>
            </a:r>
            <a:endParaRPr kumimoji="1" lang="en-US" altLang="ja-JP" sz="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6115068" y="1318091"/>
            <a:ext cx="360000" cy="14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txBody>
          <a:bodyPr wrap="square" lIns="0" tIns="36000" rIns="0" bIns="0" rtlCol="0" anchor="t" anchorCtr="0">
            <a:noAutofit/>
          </a:bodyPr>
          <a:lstStyle/>
          <a:p>
            <a:pPr marL="92075" indent="-92075" algn="ctr">
              <a:lnSpc>
                <a:spcPts val="700"/>
              </a:lnSpc>
              <a:tabLst>
                <a:tab pos="93663" algn="l"/>
              </a:tabLst>
            </a:pPr>
            <a:r>
              <a:rPr kumimoji="1" lang="ja-JP" altLang="en-US" sz="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戦略２</a:t>
            </a:r>
            <a:endParaRPr kumimoji="1" lang="en-US" altLang="ja-JP" sz="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8010057" y="1318091"/>
            <a:ext cx="360000" cy="14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txBody>
          <a:bodyPr wrap="square" lIns="0" tIns="36000" rIns="0" bIns="0" rtlCol="0" anchor="t" anchorCtr="0">
            <a:noAutofit/>
          </a:bodyPr>
          <a:lstStyle/>
          <a:p>
            <a:pPr marL="92075" indent="-92075" algn="ctr">
              <a:lnSpc>
                <a:spcPts val="700"/>
              </a:lnSpc>
              <a:tabLst>
                <a:tab pos="93663" algn="l"/>
              </a:tabLst>
            </a:pPr>
            <a:r>
              <a:rPr kumimoji="1" lang="ja-JP" altLang="en-US" sz="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戦略３</a:t>
            </a:r>
            <a:endParaRPr kumimoji="1" lang="en-US" altLang="ja-JP" sz="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二等辺三角形 35"/>
          <p:cNvSpPr/>
          <p:nvPr/>
        </p:nvSpPr>
        <p:spPr>
          <a:xfrm>
            <a:off x="4788280" y="3913525"/>
            <a:ext cx="4500176" cy="1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kumimoji="1"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支える</a:t>
            </a:r>
          </a:p>
        </p:txBody>
      </p:sp>
      <p:sp>
        <p:nvSpPr>
          <p:cNvPr id="474" name="テキスト ボックス 473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212442" y="4126824"/>
            <a:ext cx="360000" cy="14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txBody>
          <a:bodyPr wrap="square" lIns="0" tIns="36000" rIns="0" bIns="0" rtlCol="0" anchor="t" anchorCtr="0">
            <a:noAutofit/>
          </a:bodyPr>
          <a:lstStyle/>
          <a:p>
            <a:pPr marL="92075" indent="-92075" algn="ctr">
              <a:lnSpc>
                <a:spcPts val="700"/>
              </a:lnSpc>
              <a:tabLst>
                <a:tab pos="93663" algn="l"/>
              </a:tabLst>
            </a:pPr>
            <a:r>
              <a:rPr kumimoji="1" lang="ja-JP" altLang="en-US" sz="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戦略４</a:t>
            </a:r>
            <a:endParaRPr kumimoji="1" lang="en-US" altLang="ja-JP" sz="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75" name="テキスト ボックス 474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7068366" y="4126824"/>
            <a:ext cx="360000" cy="14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txBody>
          <a:bodyPr wrap="square" lIns="0" tIns="36000" rIns="0" bIns="0" rtlCol="0" anchor="t" anchorCtr="0">
            <a:noAutofit/>
          </a:bodyPr>
          <a:lstStyle/>
          <a:p>
            <a:pPr marL="92075" indent="-92075" algn="ctr">
              <a:lnSpc>
                <a:spcPts val="700"/>
              </a:lnSpc>
              <a:tabLst>
                <a:tab pos="93663" algn="l"/>
              </a:tabLst>
            </a:pPr>
            <a:r>
              <a:rPr kumimoji="1" lang="ja-JP" altLang="en-US" sz="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戦略５</a:t>
            </a:r>
            <a:endParaRPr kumimoji="1" lang="en-US" altLang="ja-JP" sz="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7" name="タイトル 1"/>
          <p:cNvSpPr txBox="1">
            <a:spLocks/>
          </p:cNvSpPr>
          <p:nvPr/>
        </p:nvSpPr>
        <p:spPr>
          <a:xfrm>
            <a:off x="173573" y="2450908"/>
            <a:ext cx="3852000" cy="1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69" kern="120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+mj-cs"/>
              </a:defRPr>
            </a:lvl1pPr>
          </a:lstStyle>
          <a:p>
            <a:pPr>
              <a:lnSpc>
                <a:spcPts val="1100"/>
              </a:lnSpc>
            </a:pPr>
            <a:r>
              <a:rPr lang="ja-JP" altLang="en-US" sz="800" spc="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未来社会を支え、新たな価値</a:t>
            </a:r>
            <a:r>
              <a:rPr lang="ja-JP" altLang="en-US" sz="800" spc="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を創造</a:t>
            </a:r>
            <a:r>
              <a:rPr lang="ja-JP" altLang="en-US" sz="800" spc="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し続ける、人中心のまちづくり</a:t>
            </a:r>
            <a:endParaRPr lang="en-US" altLang="ja-JP" sz="800" spc="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234533" y="2673866"/>
            <a:ext cx="2160000" cy="49310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en-US" altLang="ja-JP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将来像</a:t>
            </a:r>
            <a:r>
              <a:rPr kumimoji="1" lang="en-US" altLang="ja-JP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魅力的な国際都市として成長する大阪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健康長寿で誰もが幸せを実感しながら暮らせる大阪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ja-JP" altLang="en-US" sz="7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③</a:t>
            </a:r>
            <a:r>
              <a:rPr kumimoji="1" lang="ja-JP" altLang="en-US" sz="7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未来へつながる安全・安心な大阪</a:t>
            </a:r>
            <a:endParaRPr kumimoji="1" lang="en-US" altLang="ja-JP" sz="6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-6838" y="3282119"/>
            <a:ext cx="2286712" cy="1379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（２</a:t>
            </a:r>
            <a:r>
              <a:rPr kumimoji="1" lang="ja-JP" altLang="en-US" sz="9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kumimoji="1"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めざすべき</a:t>
            </a:r>
            <a:r>
              <a:rPr kumimoji="1" lang="ja-JP" altLang="en-US" sz="9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</a:t>
            </a:r>
            <a:r>
              <a:rPr kumimoji="1"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構造</a:t>
            </a:r>
            <a:endParaRPr kumimoji="1"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29573" y="3493734"/>
            <a:ext cx="2340000" cy="13820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ja-JP" altLang="en-US" sz="800" spc="-6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</a:t>
            </a:r>
            <a:r>
              <a:rPr kumimoji="1" lang="ja-JP" altLang="en-US" sz="800" spc="-6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広域</a:t>
            </a:r>
            <a:r>
              <a:rPr kumimoji="1" lang="ja-JP" altLang="en-US" sz="800" spc="-6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ﾚﾍﾞﾙ</a:t>
            </a:r>
            <a:r>
              <a:rPr kumimoji="1" lang="ja-JP" altLang="en-US" sz="800" spc="-6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800" spc="-6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広域的な</a:t>
            </a: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</a:t>
            </a:r>
            <a:r>
              <a:rPr kumimoji="1" lang="ja-JP" altLang="en-US" sz="800" spc="-6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構造を活かした都市圏の形成</a:t>
            </a:r>
            <a:endParaRPr kumimoji="1" lang="en-US" altLang="ja-JP" sz="700" spc="-6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92282" y="3720574"/>
            <a:ext cx="2457074" cy="880306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>
              <a:lnSpc>
                <a:spcPts val="900"/>
              </a:lnSpc>
              <a:tabLst>
                <a:tab pos="93663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国土軸や環状軸、空港・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港湾・新幹線等の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広域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交通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インフラなど、広域的な都市構造を活かし、ｽｰﾊﾟｰ・ﾒｶﾞﾘｰｼﾞｮﾝの西の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核、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世界のｹﾞｰﾄｳｪｲに相応しい都市圏を形成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85725" indent="-85725">
              <a:lnSpc>
                <a:spcPts val="900"/>
              </a:lnSpc>
              <a:spcBef>
                <a:spcPts val="600"/>
              </a:spcBef>
              <a:tabLst>
                <a:tab pos="93663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➢都心部や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ベイエリア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において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国際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競争力を備えた拠点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エリアを形成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85725" indent="-85725">
              <a:lnSpc>
                <a:spcPts val="900"/>
              </a:lnSpc>
              <a:tabLst>
                <a:tab pos="93663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➢産業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拠点エリアの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形成や新たな産業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用地等の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創出を誘導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25946" y="4817107"/>
            <a:ext cx="2719006" cy="13820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◆府域レベル：マルチハブ＆ネットワーク型都市構造の形成</a:t>
            </a:r>
            <a:endParaRPr kumimoji="1" lang="en-US" altLang="ja-JP" sz="700" spc="-2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88225" y="4961729"/>
            <a:ext cx="3857148" cy="38149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>
              <a:lnSpc>
                <a:spcPts val="900"/>
              </a:lnSpc>
              <a:tabLst>
                <a:tab pos="93663" algn="l"/>
              </a:tabLst>
            </a:pP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都心部の拠点開発効果の府域への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波及や、コロナ禍を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契機とした多様な働き方・暮らし方を選択できるまちの実現に向け、放射・環状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の都市軸上に多様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な都市機能を備えた拠点エリアや魅力ある生活圏を形成し、相互に連携する都市構造をめざす</a:t>
            </a:r>
            <a:endParaRPr kumimoji="1" lang="en-US" altLang="ja-JP" sz="7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D347BD15-64D0-4CF7-ADC3-AF2AF6996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1" r="13754" b="15935"/>
          <a:stretch/>
        </p:blipFill>
        <p:spPr>
          <a:xfrm>
            <a:off x="1339557" y="5299756"/>
            <a:ext cx="1404970" cy="1519501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CD4E2EB-BDB4-4952-8561-B6230C8FE05A}"/>
              </a:ext>
            </a:extLst>
          </p:cNvPr>
          <p:cNvSpPr txBox="1"/>
          <p:nvPr/>
        </p:nvSpPr>
        <p:spPr>
          <a:xfrm>
            <a:off x="79321" y="5427818"/>
            <a:ext cx="1224000" cy="5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36000" tIns="18000" rIns="0" bIns="0" rtlCol="0" anchor="t" anchorCtr="0">
            <a:no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交通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ネットワークの強化やネットワークを活かしたまちづくりによ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、都市軸を強化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CA65236B-84F7-4976-9A5E-BB392CD055CB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>
            <a:off x="1303321" y="5699840"/>
            <a:ext cx="668258" cy="1597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C29B0EE1-298E-4A97-8060-0F1AE31B95C9}"/>
              </a:ext>
            </a:extLst>
          </p:cNvPr>
          <p:cNvSpPr txBox="1"/>
          <p:nvPr/>
        </p:nvSpPr>
        <p:spPr>
          <a:xfrm>
            <a:off x="2911093" y="5850857"/>
            <a:ext cx="1116000" cy="4004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主要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な駅周辺や生活の中心と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なる場への都市機能の集積など、集約型の歩いて暮らせるまちづくりを推進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24632C92-98F5-442E-880C-365093CAFC24}"/>
              </a:ext>
            </a:extLst>
          </p:cNvPr>
          <p:cNvCxnSpPr>
            <a:cxnSpLocks/>
            <a:stCxn id="109" idx="1"/>
          </p:cNvCxnSpPr>
          <p:nvPr/>
        </p:nvCxnSpPr>
        <p:spPr>
          <a:xfrm flipH="1" flipV="1">
            <a:off x="2432634" y="5888313"/>
            <a:ext cx="478459" cy="16275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17228946-D12A-4FE6-9261-97738D21D255}"/>
              </a:ext>
            </a:extLst>
          </p:cNvPr>
          <p:cNvCxnSpPr>
            <a:cxnSpLocks/>
            <a:endCxn id="109" idx="1"/>
          </p:cNvCxnSpPr>
          <p:nvPr/>
        </p:nvCxnSpPr>
        <p:spPr>
          <a:xfrm flipV="1">
            <a:off x="2414603" y="6051069"/>
            <a:ext cx="496490" cy="30972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2B9B6C2-BCFA-442B-B02D-0812AB9AB464}"/>
              </a:ext>
            </a:extLst>
          </p:cNvPr>
          <p:cNvSpPr txBox="1"/>
          <p:nvPr/>
        </p:nvSpPr>
        <p:spPr>
          <a:xfrm>
            <a:off x="122394" y="6423688"/>
            <a:ext cx="1044000" cy="28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都心部やベイエリアにおいて、国際競争力を備えたエリアを形成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FE3A54EA-DDE8-4E2A-8707-123D8CA90C00}"/>
              </a:ext>
            </a:extLst>
          </p:cNvPr>
          <p:cNvCxnSpPr>
            <a:cxnSpLocks/>
            <a:stCxn id="113" idx="3"/>
          </p:cNvCxnSpPr>
          <p:nvPr/>
        </p:nvCxnSpPr>
        <p:spPr>
          <a:xfrm flipV="1">
            <a:off x="1166394" y="6053138"/>
            <a:ext cx="555250" cy="51455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33104E4A-4F98-47D9-A4BD-E04AC41BA0FD}"/>
              </a:ext>
            </a:extLst>
          </p:cNvPr>
          <p:cNvCxnSpPr>
            <a:cxnSpLocks/>
            <a:stCxn id="118" idx="1"/>
          </p:cNvCxnSpPr>
          <p:nvPr/>
        </p:nvCxnSpPr>
        <p:spPr>
          <a:xfrm flipH="1">
            <a:off x="2052068" y="5573840"/>
            <a:ext cx="859025" cy="4131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18709950-1203-4680-9026-B01ABFFB8A07}"/>
              </a:ext>
            </a:extLst>
          </p:cNvPr>
          <p:cNvCxnSpPr>
            <a:cxnSpLocks/>
            <a:stCxn id="118" idx="1"/>
          </p:cNvCxnSpPr>
          <p:nvPr/>
        </p:nvCxnSpPr>
        <p:spPr>
          <a:xfrm flipH="1">
            <a:off x="2362814" y="5573840"/>
            <a:ext cx="548279" cy="14888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5449D7C3-9C03-499D-B981-E78BE6AE4B74}"/>
              </a:ext>
            </a:extLst>
          </p:cNvPr>
          <p:cNvCxnSpPr>
            <a:cxnSpLocks/>
            <a:endCxn id="127" idx="1"/>
          </p:cNvCxnSpPr>
          <p:nvPr/>
        </p:nvCxnSpPr>
        <p:spPr>
          <a:xfrm flipV="1">
            <a:off x="2267442" y="6564340"/>
            <a:ext cx="643651" cy="2496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D05F269-569F-44E0-B66C-9C8ACC2E688B}"/>
              </a:ext>
            </a:extLst>
          </p:cNvPr>
          <p:cNvSpPr txBox="1"/>
          <p:nvPr/>
        </p:nvSpPr>
        <p:spPr>
          <a:xfrm>
            <a:off x="2911093" y="5447840"/>
            <a:ext cx="1116000" cy="25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多様な都市機能を備えた府域の中核を担う拠点エリアを形成</a:t>
            </a: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18709950-1203-4680-9026-B01ABFFB8A07}"/>
              </a:ext>
            </a:extLst>
          </p:cNvPr>
          <p:cNvCxnSpPr>
            <a:cxnSpLocks/>
            <a:stCxn id="118" idx="1"/>
          </p:cNvCxnSpPr>
          <p:nvPr/>
        </p:nvCxnSpPr>
        <p:spPr>
          <a:xfrm flipH="1">
            <a:off x="2208970" y="5573840"/>
            <a:ext cx="702123" cy="31163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31A6918D-DB8E-43C1-BC79-EA2A4B5307F2}"/>
              </a:ext>
            </a:extLst>
          </p:cNvPr>
          <p:cNvCxnSpPr>
            <a:cxnSpLocks/>
            <a:stCxn id="113" idx="3"/>
          </p:cNvCxnSpPr>
          <p:nvPr/>
        </p:nvCxnSpPr>
        <p:spPr>
          <a:xfrm flipV="1">
            <a:off x="1166394" y="6086475"/>
            <a:ext cx="752894" cy="48121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D8EFABA5-EC09-4DFC-90CC-81EB9DDDAB87}"/>
              </a:ext>
            </a:extLst>
          </p:cNvPr>
          <p:cNvCxnSpPr>
            <a:cxnSpLocks/>
            <a:stCxn id="113" idx="3"/>
          </p:cNvCxnSpPr>
          <p:nvPr/>
        </p:nvCxnSpPr>
        <p:spPr>
          <a:xfrm flipV="1">
            <a:off x="1166394" y="6422231"/>
            <a:ext cx="476669" cy="14545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67CEC16-553A-40BA-B9B9-E87ACCAE4FAB}"/>
              </a:ext>
            </a:extLst>
          </p:cNvPr>
          <p:cNvSpPr txBox="1"/>
          <p:nvPr/>
        </p:nvSpPr>
        <p:spPr>
          <a:xfrm>
            <a:off x="2911093" y="6384340"/>
            <a:ext cx="1116000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みどり豊かな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環境と都心部等へのアクセス性を活かし、魅力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ある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まちづくりを推進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CA65236B-84F7-4976-9A5E-BB392CD055CB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 flipV="1">
            <a:off x="1303321" y="5715818"/>
            <a:ext cx="444517" cy="9681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5449D7C3-9C03-499D-B981-E78BE6AE4B74}"/>
              </a:ext>
            </a:extLst>
          </p:cNvPr>
          <p:cNvCxnSpPr>
            <a:cxnSpLocks/>
            <a:endCxn id="109" idx="1"/>
          </p:cNvCxnSpPr>
          <p:nvPr/>
        </p:nvCxnSpPr>
        <p:spPr>
          <a:xfrm flipV="1">
            <a:off x="2525722" y="6051069"/>
            <a:ext cx="385371" cy="5488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CA65236B-84F7-4976-9A5E-BB392CD055CB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 flipV="1">
            <a:off x="1303321" y="5715818"/>
            <a:ext cx="463162" cy="205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CA65236B-84F7-4976-9A5E-BB392CD055CB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 flipV="1">
            <a:off x="1303321" y="5715818"/>
            <a:ext cx="551673" cy="32303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4230780" y="1029929"/>
            <a:ext cx="5567270" cy="283363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>
              <a:lnSpc>
                <a:spcPts val="1100"/>
              </a:lnSpc>
              <a:tabLst>
                <a:tab pos="93663" algn="l"/>
              </a:tabLst>
            </a:pP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広域的な視点から取り組むべき５つのまちづくりの戦略とその</a:t>
            </a:r>
            <a:r>
              <a:rPr kumimoji="1" lang="ja-JP" altLang="en-US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取組の</a:t>
            </a: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方向性を示し、民間活力を</a:t>
            </a:r>
            <a:r>
              <a:rPr kumimoji="1" lang="ja-JP" altLang="en-US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最大限に引き出しながら</a:t>
            </a:r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、多様な主体が一体となって取組を進める。</a:t>
            </a:r>
            <a:endParaRPr kumimoji="1"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4166458" y="5476371"/>
            <a:ext cx="2886668" cy="1353113"/>
            <a:chOff x="3483511" y="6287764"/>
            <a:chExt cx="2886668" cy="1353113"/>
          </a:xfrm>
        </p:grpSpPr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584E0BA-A9FD-4A94-B448-A211C17F7630}"/>
                </a:ext>
              </a:extLst>
            </p:cNvPr>
            <p:cNvSpPr txBox="1"/>
            <p:nvPr/>
          </p:nvSpPr>
          <p:spPr>
            <a:xfrm>
              <a:off x="3483511" y="6358897"/>
              <a:ext cx="2886668" cy="1281980"/>
            </a:xfrm>
            <a:prstGeom prst="roundRect">
              <a:avLst>
                <a:gd name="adj" fmla="val 604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" tIns="108000" rIns="0" bIns="0" rtlCol="0" anchor="ctr" anchorCtr="0">
              <a:noAutofit/>
            </a:bodyPr>
            <a:lstStyle/>
            <a:p>
              <a:pPr>
                <a:lnSpc>
                  <a:spcPts val="1000"/>
                </a:lnSpc>
                <a:tabLst>
                  <a:tab pos="93663" algn="l"/>
                </a:tabLst>
              </a:pPr>
              <a:r>
                <a:rPr kumimoji="1" lang="ja-JP" altLang="en-US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（１）まちづくりに関わる様々な主体の役割・連携</a:t>
              </a:r>
              <a:endParaRPr kumimoji="1" lang="en-US" altLang="ja-JP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lnSpc>
                  <a:spcPts val="1000"/>
                </a:lnSpc>
                <a:tabLst>
                  <a:tab pos="93663" algn="l"/>
                </a:tabLst>
              </a:pPr>
              <a:endParaRPr kumimoji="1"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lnSpc>
                  <a:spcPts val="1000"/>
                </a:lnSpc>
                <a:tabLst>
                  <a:tab pos="93663" algn="l"/>
                </a:tabLst>
              </a:pPr>
              <a:r>
                <a:rPr kumimoji="1" lang="ja-JP" altLang="en-US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（２）推進体制や推進のための仕組みづくり</a:t>
              </a:r>
              <a:endParaRPr kumimoji="1" lang="en-US" altLang="ja-JP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lnSpc>
                  <a:spcPts val="1000"/>
                </a:lnSpc>
                <a:tabLst>
                  <a:tab pos="93663" algn="l"/>
                </a:tabLst>
              </a:pPr>
              <a:endParaRPr kumimoji="1"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lnSpc>
                  <a:spcPts val="1000"/>
                </a:lnSpc>
                <a:tabLst>
                  <a:tab pos="93663" algn="l"/>
                </a:tabLst>
              </a:pPr>
              <a:r>
                <a:rPr kumimoji="1" lang="ja-JP" altLang="en-US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（３）めざすべき都市像の実現に向けたステップアップイメージ</a:t>
              </a:r>
              <a:endParaRPr kumimoji="1"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D584E0BA-A9FD-4A94-B448-A211C17F7630}"/>
                </a:ext>
              </a:extLst>
            </p:cNvPr>
            <p:cNvSpPr txBox="1"/>
            <p:nvPr/>
          </p:nvSpPr>
          <p:spPr>
            <a:xfrm>
              <a:off x="3540664" y="6287764"/>
              <a:ext cx="2124000" cy="16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85725">
                <a:lnSpc>
                  <a:spcPts val="1300"/>
                </a:lnSpc>
                <a:tabLst>
                  <a:tab pos="93663" algn="l"/>
                </a:tabLst>
              </a:pP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４．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グランドデザイン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の推進に向けて</a:t>
              </a:r>
              <a:endParaRPr kumimoji="1" lang="en-US" altLang="ja-JP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7080138" y="5476371"/>
            <a:ext cx="2772000" cy="745608"/>
            <a:chOff x="6406516" y="6297289"/>
            <a:chExt cx="2772000" cy="745608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D584E0BA-A9FD-4A94-B448-A211C17F7630}"/>
                </a:ext>
              </a:extLst>
            </p:cNvPr>
            <p:cNvSpPr txBox="1"/>
            <p:nvPr/>
          </p:nvSpPr>
          <p:spPr>
            <a:xfrm>
              <a:off x="6406516" y="6358897"/>
              <a:ext cx="2772000" cy="684000"/>
            </a:xfrm>
            <a:prstGeom prst="roundRect">
              <a:avLst>
                <a:gd name="adj" fmla="val 9554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" tIns="108000" rIns="36000" bIns="0" rtlCol="0" anchor="ctr" anchorCtr="0">
              <a:noAutofit/>
            </a:bodyPr>
            <a:lstStyle/>
            <a:p>
              <a:pPr>
                <a:lnSpc>
                  <a:spcPts val="1100"/>
                </a:lnSpc>
                <a:tabLst>
                  <a:tab pos="0" algn="l"/>
                </a:tabLst>
              </a:pPr>
              <a:r>
                <a:rPr kumimoji="1" lang="ja-JP" altLang="en-US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短期（２０２５年）、中期（</a:t>
              </a:r>
              <a:r>
                <a:rPr kumimoji="1" lang="en-US" altLang="ja-JP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2030</a:t>
              </a:r>
              <a:r>
                <a:rPr kumimoji="1" lang="ja-JP" altLang="en-US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年）、長期（２０４０年）、超長期（２０５０年）を目標年次とし、大阪の成長・発展を支える基盤等及び「戦略１」の拠点エリアにおける主な取組のロードマップ</a:t>
              </a:r>
              <a:endParaRPr kumimoji="1"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D584E0BA-A9FD-4A94-B448-A211C17F7630}"/>
                </a:ext>
              </a:extLst>
            </p:cNvPr>
            <p:cNvSpPr txBox="1"/>
            <p:nvPr/>
          </p:nvSpPr>
          <p:spPr>
            <a:xfrm>
              <a:off x="6463667" y="6297289"/>
              <a:ext cx="1404000" cy="16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85725">
                <a:lnSpc>
                  <a:spcPts val="1300"/>
                </a:lnSpc>
                <a:tabLst>
                  <a:tab pos="93663" algn="l"/>
                </a:tabLst>
              </a:pP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５．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取組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ロードマップ</a:t>
              </a:r>
              <a:endParaRPr kumimoji="1" lang="en-US" altLang="ja-JP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7078050" y="6275725"/>
            <a:ext cx="2783076" cy="553759"/>
            <a:chOff x="3483511" y="6287764"/>
            <a:chExt cx="2783076" cy="553759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D584E0BA-A9FD-4A94-B448-A211C17F7630}"/>
                </a:ext>
              </a:extLst>
            </p:cNvPr>
            <p:cNvSpPr txBox="1"/>
            <p:nvPr/>
          </p:nvSpPr>
          <p:spPr>
            <a:xfrm>
              <a:off x="3483511" y="6358897"/>
              <a:ext cx="2783076" cy="482626"/>
            </a:xfrm>
            <a:prstGeom prst="roundRect">
              <a:avLst>
                <a:gd name="adj" fmla="val 11434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" tIns="108000" rIns="36000" bIns="0" rtlCol="0" anchor="ctr" anchorCtr="0">
              <a:noAutofit/>
            </a:bodyPr>
            <a:lstStyle/>
            <a:p>
              <a:pPr>
                <a:lnSpc>
                  <a:spcPts val="1000"/>
                </a:lnSpc>
                <a:tabLst>
                  <a:tab pos="93663" algn="l"/>
                </a:tabLst>
              </a:pPr>
              <a:r>
                <a:rPr kumimoji="1" lang="ja-JP" altLang="en-US" sz="8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戦略と取組みの方向性を踏まえた、大阪全体のまちづくり</a:t>
              </a:r>
              <a:r>
                <a:rPr kumimoji="1" lang="ja-JP" altLang="en-US" sz="8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プロジェクトを示す図</a:t>
              </a:r>
              <a:endParaRPr kumimoji="1"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D584E0BA-A9FD-4A94-B448-A211C17F7630}"/>
                </a:ext>
              </a:extLst>
            </p:cNvPr>
            <p:cNvSpPr txBox="1"/>
            <p:nvPr/>
          </p:nvSpPr>
          <p:spPr>
            <a:xfrm>
              <a:off x="3540664" y="6287764"/>
              <a:ext cx="2124000" cy="16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85725">
                <a:lnSpc>
                  <a:spcPts val="1300"/>
                </a:lnSpc>
                <a:tabLst>
                  <a:tab pos="93663" algn="l"/>
                </a:tabLst>
              </a:pP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６．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まちづくり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プロジェクト図</a:t>
              </a:r>
              <a:endParaRPr kumimoji="1" lang="en-US" altLang="ja-JP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DCD4E2EB-BDB4-4952-8561-B6230C8FE05A}"/>
              </a:ext>
            </a:extLst>
          </p:cNvPr>
          <p:cNvSpPr txBox="1"/>
          <p:nvPr/>
        </p:nvSpPr>
        <p:spPr>
          <a:xfrm>
            <a:off x="108933" y="5690782"/>
            <a:ext cx="1152000" cy="288000"/>
          </a:xfrm>
          <a:prstGeom prst="bracketPair">
            <a:avLst>
              <a:gd name="adj" fmla="val 11691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18000" rIns="0" bIns="0" rtlCol="0" anchor="t" anchorCtr="0">
            <a:noAutofit/>
          </a:bodyPr>
          <a:lstStyle/>
          <a:p>
            <a:pPr>
              <a:lnSpc>
                <a:spcPts val="700"/>
              </a:lnSpc>
            </a:pPr>
            <a:r>
              <a:rPr kumimoji="1"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を中心に、広域交通ネットワークの強化及び連携まちづくりにより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東西・南北都市軸を強化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2348454" y="2681601"/>
            <a:ext cx="1557209" cy="148455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 anchor="t" anchorCtr="0">
            <a:noAutofit/>
          </a:bodyPr>
          <a:lstStyle/>
          <a:p>
            <a:pPr marL="92075" indent="-92075">
              <a:lnSpc>
                <a:spcPts val="1000"/>
              </a:lnSpc>
              <a:tabLst>
                <a:tab pos="93663" algn="l"/>
              </a:tabLst>
            </a:pPr>
            <a:r>
              <a:rPr kumimoji="1" lang="en-US" altLang="ja-JP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まちづくり</a:t>
            </a:r>
            <a:r>
              <a:rPr kumimoji="1" lang="ja-JP" altLang="en-US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の視点</a:t>
            </a:r>
            <a:r>
              <a:rPr kumimoji="1" lang="en-US" altLang="ja-JP" sz="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B4AE4E76-0493-E11B-860D-50A259C05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87" y="2790392"/>
            <a:ext cx="1528508" cy="57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b="7733"/>
          <a:stretch/>
        </p:blipFill>
        <p:spPr>
          <a:xfrm>
            <a:off x="2567015" y="3415441"/>
            <a:ext cx="1476690" cy="142229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4768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6797</TotalTime>
  <Words>1490</Words>
  <Application>Microsoft Office PowerPoint</Application>
  <PresentationFormat>A4 210 x 297 mm</PresentationFormat>
  <Paragraphs>102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岩田賢治</dc:creator>
  <cp:lastModifiedBy>森川　達也</cp:lastModifiedBy>
  <cp:revision>976</cp:revision>
  <cp:lastPrinted>2022-07-28T08:16:19Z</cp:lastPrinted>
  <dcterms:created xsi:type="dcterms:W3CDTF">2021-05-22T07:27:20Z</dcterms:created>
  <dcterms:modified xsi:type="dcterms:W3CDTF">2022-08-23T01:31:07Z</dcterms:modified>
</cp:coreProperties>
</file>