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95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>
        <p:scale>
          <a:sx n="93" d="100"/>
          <a:sy n="93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3D8B-9886-4963-9BAD-A01625EDAD45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410-A4ED-4425-9668-E4D025D4C43C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0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335-52AD-470D-AE20-5E8DAD85A54B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1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F264-BAB6-43D1-A818-E406D1CF22D1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4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FDF6-2425-4DAD-AFC1-66C8B5DBCA73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18D-302A-4584-91F4-81A9559509C2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634-D2F5-46ED-B555-8942FB29EDAC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32A-E48E-4745-B128-36CA8597C96B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7E9C-05C1-44B5-996E-2ABC90E49F6F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6D5-EEC3-475E-A218-537B8E39B9B5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B5DE-A3DE-4593-8E0F-2864B077D18C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DF7-945F-4205-89E0-DC4360F575A2}" type="datetime1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15962"/>
              </p:ext>
            </p:extLst>
          </p:nvPr>
        </p:nvGraphicFramePr>
        <p:xfrm>
          <a:off x="321225" y="571960"/>
          <a:ext cx="6173666" cy="8155787"/>
        </p:xfrm>
        <a:graphic>
          <a:graphicData uri="http://schemas.openxmlformats.org/drawingml/2006/table">
            <a:tbl>
              <a:tblPr firstRow="1" bandRow="1"/>
              <a:tblGrid>
                <a:gridCol w="1118322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2726053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  <a:gridCol w="2329291">
                  <a:extLst>
                    <a:ext uri="{9D8B030D-6E8A-4147-A177-3AD203B41FA5}">
                      <a16:colId xmlns:a16="http://schemas.microsoft.com/office/drawing/2014/main" val="2188741518"/>
                    </a:ext>
                  </a:extLst>
                </a:gridCol>
              </a:tblGrid>
              <a:tr h="29485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制度検討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モデル事業での施行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161461"/>
                  </a:ext>
                </a:extLst>
              </a:tr>
              <a:tr h="158384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２０１９年度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≪基本設計≫</a:t>
                      </a:r>
                      <a:endParaRPr lang="en-US" altLang="ja-JP" sz="1000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・景観形成に向けた目標設定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・アドバイス会議の実施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・景観形成の目標に沿った計画、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</a:t>
                      </a: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設計の実施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ja-JP" altLang="en-US" sz="10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1583849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２０２０年度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≪実施設計≫</a:t>
                      </a:r>
                      <a:endParaRPr lang="en-US" altLang="ja-JP" sz="1000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・アドバイス会議の実施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・景観形成の目標に沿った計画、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設計の実施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101611"/>
                  </a:ext>
                </a:extLst>
              </a:tr>
              <a:tr h="154972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２０２１年度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≪工事施工≫</a:t>
                      </a:r>
                      <a:endParaRPr lang="en-US" altLang="ja-JP" sz="1000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・景観形成の目標達成に向けた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</a:t>
                      </a:r>
                      <a:r>
                        <a:rPr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公共事業の実施</a:t>
                      </a:r>
                      <a:endParaRPr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271511"/>
                  </a:ext>
                </a:extLst>
              </a:tr>
              <a:tr h="154972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２０２２年度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lang="ja-JP" altLang="en-US" sz="1000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≪工事施工、冬頃竣工（予定）≫</a:t>
                      </a:r>
                      <a:endParaRPr lang="en-US" altLang="ja-JP" sz="1000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kumimoji="1" lang="ja-JP" altLang="en-US" sz="1000" b="1" kern="0" noProof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</a:t>
                      </a:r>
                      <a:r>
                        <a:rPr kumimoji="1" lang="ja-JP" altLang="en-US" sz="1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設計者による目標達成の自己評価</a:t>
                      </a:r>
                      <a:endParaRPr kumimoji="1" lang="en-US" altLang="ja-JP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kumimoji="1"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・アドバイザーによる評価</a:t>
                      </a:r>
                      <a:endParaRPr kumimoji="1"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kumimoji="1"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⇒景観形成に寄与した公共事業の</a:t>
                      </a:r>
                      <a:endParaRPr kumimoji="1" lang="en-US" altLang="ja-JP" sz="1000" b="1" kern="0" dirty="0" smtClean="0">
                        <a:solidFill>
                          <a:srgbClr val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lvl="0" defTabSz="914400">
                        <a:lnSpc>
                          <a:spcPts val="1500"/>
                        </a:lnSpc>
                        <a:defRPr sz="1000"/>
                      </a:pPr>
                      <a:r>
                        <a:rPr kumimoji="1" lang="en-US" altLang="ja-JP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  </a:t>
                      </a:r>
                      <a:r>
                        <a:rPr kumimoji="1" lang="ja-JP" altLang="en-US" sz="1000" b="1" kern="0" dirty="0" smtClean="0">
                          <a:solidFill>
                            <a:srgbClr val="00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事例を蓄積、活用</a:t>
                      </a:r>
                      <a:endParaRPr kumimoji="1" lang="en-US" altLang="ja-JP" sz="1000" b="1" kern="0" dirty="0" smtClean="0">
                        <a:solidFill>
                          <a:sysClr val="windowText" lastClr="000000"/>
                        </a:solidFill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560334"/>
                  </a:ext>
                </a:extLst>
              </a:tr>
              <a:tr h="158384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２０２３年度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8035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29902" y="8717800"/>
            <a:ext cx="651973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「モデル事業」は、現時点でモデル実施が決定している「大阪府立こんごう福祉センター</a:t>
            </a:r>
            <a:r>
              <a:rPr kumimoji="1" lang="ja-JP" altLang="en-US" sz="9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改築</a:t>
            </a:r>
            <a:r>
              <a:rPr kumimoji="1"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工事」を示す。</a:t>
            </a:r>
            <a:endParaRPr kumimoji="1" lang="en-US" altLang="ja-JP" sz="9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上記は、現時点でのスケジュール（案）。他のモデル事業の施行等により、適宜時間短縮を図る。</a:t>
            </a:r>
            <a:endParaRPr kumimoji="1" lang="ja-JP" altLang="en-US" sz="9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AutoShape 38"/>
          <p:cNvSpPr>
            <a:spLocks noChangeArrowheads="1"/>
          </p:cNvSpPr>
          <p:nvPr/>
        </p:nvSpPr>
        <p:spPr bwMode="auto">
          <a:xfrm rot="5400000">
            <a:off x="2280660" y="247257"/>
            <a:ext cx="975828" cy="2304681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/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defTabSz="914400">
              <a:lnSpc>
                <a:spcPts val="1000"/>
              </a:lnSpc>
              <a:defRPr sz="1000"/>
            </a:pPr>
            <a:r>
              <a:rPr lang="ja-JP" altLang="en-US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en-US" altLang="ja-JP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の全体像の検討</a:t>
            </a:r>
            <a:endParaRPr lang="en-US" altLang="ja-JP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>
              <a:lnSpc>
                <a:spcPts val="1400"/>
              </a:lnSpc>
              <a:defRPr sz="1000"/>
            </a:pPr>
            <a:r>
              <a:rPr lang="ja-JP" altLang="en-US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アドバイス会議の対象事業</a:t>
            </a:r>
            <a:r>
              <a:rPr lang="ja-JP" altLang="en-US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kern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>
              <a:lnSpc>
                <a:spcPts val="1400"/>
              </a:lnSpc>
              <a:defRPr sz="1000"/>
            </a:pPr>
            <a:r>
              <a:rPr lang="ja-JP" altLang="en-US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規模</a:t>
            </a:r>
            <a:r>
              <a:rPr lang="ja-JP" altLang="en-US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等の検討（庁内調整）</a:t>
            </a:r>
            <a:endParaRPr lang="en-US" altLang="ja-JP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>
              <a:lnSpc>
                <a:spcPts val="1400"/>
              </a:lnSpc>
              <a:defRPr sz="1000"/>
            </a:pPr>
            <a:r>
              <a:rPr lang="ja-JP" altLang="en-US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ja-JP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市町村との関係の整理</a:t>
            </a:r>
          </a:p>
        </p:txBody>
      </p:sp>
      <p:sp>
        <p:nvSpPr>
          <p:cNvPr id="61" name="下矢印 60"/>
          <p:cNvSpPr/>
          <p:nvPr/>
        </p:nvSpPr>
        <p:spPr>
          <a:xfrm>
            <a:off x="2551601" y="2371661"/>
            <a:ext cx="426274" cy="5047433"/>
          </a:xfrm>
          <a:prstGeom prst="downArrow">
            <a:avLst>
              <a:gd name="adj1" fmla="val 36593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1616235" y="1935559"/>
            <a:ext cx="2304681" cy="467853"/>
          </a:xfrm>
          <a:prstGeom prst="roundRect">
            <a:avLst>
              <a:gd name="adj" fmla="val 7759"/>
            </a:avLst>
          </a:prstGeom>
          <a:solidFill>
            <a:schemeClr val="bg1">
              <a:lumMod val="85000"/>
            </a:schemeClr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700"/>
              </a:lnSpc>
              <a:defRPr sz="1000"/>
            </a:pP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</a:t>
            </a: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en-US" altLang="ja-JP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サイクルに</a:t>
            </a:r>
            <a:endParaRPr lang="en-US" altLang="ja-JP" b="1" kern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700"/>
              </a:lnSpc>
              <a:defRPr sz="1000"/>
            </a:pP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関する実施要綱（案）の</a:t>
            </a: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策定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1608565" y="7457616"/>
            <a:ext cx="2312349" cy="53553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66675" cap="flat" cmpd="thickThin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700"/>
              </a:lnSpc>
              <a:defRPr sz="1000"/>
            </a:pPr>
            <a:r>
              <a:rPr kumimoji="1" lang="ja-JP" altLang="en-US" sz="1200" b="1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公共事業全般を対象に</a:t>
            </a:r>
            <a:endParaRPr kumimoji="1" lang="en-US" altLang="ja-JP" sz="1200" b="1" kern="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700"/>
              </a:lnSpc>
              <a:defRPr sz="1000"/>
            </a:pPr>
            <a:r>
              <a:rPr kumimoji="1" lang="ja-JP" altLang="en-US" sz="1200" b="1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景観アドバイス開始</a:t>
            </a:r>
            <a:endParaRPr kumimoji="1" lang="en-US" altLang="ja-JP" sz="1200" b="1" kern="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AutoShape 6"/>
          <p:cNvSpPr>
            <a:spLocks noChangeArrowheads="1"/>
          </p:cNvSpPr>
          <p:nvPr/>
        </p:nvSpPr>
        <p:spPr bwMode="auto">
          <a:xfrm>
            <a:off x="1616235" y="6606139"/>
            <a:ext cx="2304679" cy="467853"/>
          </a:xfrm>
          <a:prstGeom prst="roundRect">
            <a:avLst>
              <a:gd name="adj" fmla="val 7759"/>
            </a:avLst>
          </a:prstGeom>
          <a:solidFill>
            <a:schemeClr val="bg1">
              <a:lumMod val="85000"/>
            </a:schemeClr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600"/>
              </a:lnSpc>
              <a:defRPr sz="1000"/>
            </a:pP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公共事業</a:t>
            </a:r>
            <a:r>
              <a:rPr lang="en-US" altLang="ja-JP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サイクル</a:t>
            </a:r>
            <a:endParaRPr lang="en-US" altLang="ja-JP" b="1" kern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600"/>
              </a:lnSpc>
              <a:defRPr sz="1000"/>
            </a:pP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に関する実施要綱の策定</a:t>
            </a:r>
            <a:endParaRPr lang="en-US" altLang="ja-JP" b="1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1608564" y="2650682"/>
            <a:ext cx="2312349" cy="53553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66675" cap="flat" cmpd="thickThin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18288" tIns="0" rIns="0" bIns="0" rtlCol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700"/>
              </a:lnSpc>
              <a:defRPr sz="1000"/>
            </a:pPr>
            <a:r>
              <a:rPr kumimoji="1" lang="ja-JP" altLang="en-US" b="1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希望案件を対象に</a:t>
            </a:r>
            <a:endParaRPr kumimoji="1" lang="en-US" altLang="ja-JP" b="1" kern="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700"/>
              </a:lnSpc>
              <a:defRPr sz="1000"/>
            </a:pPr>
            <a:r>
              <a:rPr kumimoji="1" lang="ja-JP" altLang="en-US" b="1" kern="0" dirty="0" smtClean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景観アドバイス試行開始</a:t>
            </a:r>
            <a:endParaRPr kumimoji="1" lang="en-US" altLang="ja-JP" b="1" kern="0" dirty="0" smtClean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AutoShape 6"/>
          <p:cNvSpPr>
            <a:spLocks noChangeArrowheads="1"/>
          </p:cNvSpPr>
          <p:nvPr/>
        </p:nvSpPr>
        <p:spPr bwMode="auto">
          <a:xfrm>
            <a:off x="1616235" y="6069557"/>
            <a:ext cx="2304679" cy="467853"/>
          </a:xfrm>
          <a:prstGeom prst="roundRect">
            <a:avLst>
              <a:gd name="adj" fmla="val 7759"/>
            </a:avLst>
          </a:prstGeom>
          <a:solidFill>
            <a:schemeClr val="bg1">
              <a:lumMod val="85000"/>
            </a:schemeClr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lnSpc>
                <a:spcPts val="1600"/>
              </a:lnSpc>
              <a:defRPr sz="1000"/>
            </a:pP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公共事業</a:t>
            </a:r>
            <a:r>
              <a:rPr lang="en-US" altLang="ja-JP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サイクル実施要綱</a:t>
            </a:r>
            <a:endParaRPr lang="en-US" altLang="ja-JP" b="1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14400">
              <a:lnSpc>
                <a:spcPts val="1600"/>
              </a:lnSpc>
              <a:defRPr sz="1000"/>
            </a:pPr>
            <a:r>
              <a:rPr lang="ja-JP" altLang="en-US" b="1" kern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の運用に</a:t>
            </a:r>
            <a:r>
              <a:rPr lang="ja-JP" altLang="en-US" b="1" kern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向けた最終検討</a:t>
            </a:r>
            <a:endParaRPr lang="en-US" altLang="ja-JP" kern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フリーフォーム 76"/>
          <p:cNvSpPr/>
          <p:nvPr/>
        </p:nvSpPr>
        <p:spPr bwMode="auto">
          <a:xfrm>
            <a:off x="3913674" y="2106772"/>
            <a:ext cx="513183" cy="240926"/>
          </a:xfrm>
          <a:custGeom>
            <a:avLst/>
            <a:gdLst>
              <a:gd name="connsiteX0" fmla="*/ 2313214 w 2313214"/>
              <a:gd name="connsiteY0" fmla="*/ 0 h 1292679"/>
              <a:gd name="connsiteX1" fmla="*/ 2313214 w 2313214"/>
              <a:gd name="connsiteY1" fmla="*/ 734786 h 1292679"/>
              <a:gd name="connsiteX2" fmla="*/ 0 w 2313214"/>
              <a:gd name="connsiteY2" fmla="*/ 1292679 h 1292679"/>
              <a:gd name="connsiteX0" fmla="*/ 2313214 w 2357552"/>
              <a:gd name="connsiteY0" fmla="*/ 0 h 1292679"/>
              <a:gd name="connsiteX1" fmla="*/ 2357552 w 2357552"/>
              <a:gd name="connsiteY1" fmla="*/ 1182207 h 1292679"/>
              <a:gd name="connsiteX2" fmla="*/ 0 w 2357552"/>
              <a:gd name="connsiteY2" fmla="*/ 1292679 h 1292679"/>
              <a:gd name="connsiteX0" fmla="*/ 2327992 w 2372330"/>
              <a:gd name="connsiteY0" fmla="*/ 0 h 1501476"/>
              <a:gd name="connsiteX1" fmla="*/ 2372330 w 2372330"/>
              <a:gd name="connsiteY1" fmla="*/ 1182207 h 1501476"/>
              <a:gd name="connsiteX2" fmla="*/ 0 w 2372330"/>
              <a:gd name="connsiteY2" fmla="*/ 1501476 h 1501476"/>
              <a:gd name="connsiteX0" fmla="*/ 2327992 w 2372330"/>
              <a:gd name="connsiteY0" fmla="*/ 0 h 1501476"/>
              <a:gd name="connsiteX1" fmla="*/ 2372330 w 2372330"/>
              <a:gd name="connsiteY1" fmla="*/ 1182207 h 1501476"/>
              <a:gd name="connsiteX2" fmla="*/ 0 w 2372330"/>
              <a:gd name="connsiteY2" fmla="*/ 1501476 h 1501476"/>
              <a:gd name="connsiteX0" fmla="*/ 2327992 w 2327992"/>
              <a:gd name="connsiteY0" fmla="*/ 0 h 1501476"/>
              <a:gd name="connsiteX1" fmla="*/ 2313214 w 2327992"/>
              <a:gd name="connsiteY1" fmla="*/ 1212036 h 1501476"/>
              <a:gd name="connsiteX2" fmla="*/ 0 w 2327992"/>
              <a:gd name="connsiteY2" fmla="*/ 1501476 h 1501476"/>
              <a:gd name="connsiteX0" fmla="*/ 2327992 w 2327993"/>
              <a:gd name="connsiteY0" fmla="*/ 0 h 1501476"/>
              <a:gd name="connsiteX1" fmla="*/ 2327993 w 2327993"/>
              <a:gd name="connsiteY1" fmla="*/ 1212036 h 1501476"/>
              <a:gd name="connsiteX2" fmla="*/ 0 w 2327993"/>
              <a:gd name="connsiteY2" fmla="*/ 1501476 h 1501476"/>
              <a:gd name="connsiteX0" fmla="*/ 2327992 w 2327993"/>
              <a:gd name="connsiteY0" fmla="*/ 0 h 1501476"/>
              <a:gd name="connsiteX1" fmla="*/ 2327993 w 2327993"/>
              <a:gd name="connsiteY1" fmla="*/ 1212036 h 1501476"/>
              <a:gd name="connsiteX2" fmla="*/ 0 w 2327993"/>
              <a:gd name="connsiteY2" fmla="*/ 1501476 h 1501476"/>
              <a:gd name="connsiteX0" fmla="*/ 2327992 w 2327993"/>
              <a:gd name="connsiteY0" fmla="*/ 0 h 1501476"/>
              <a:gd name="connsiteX1" fmla="*/ 2327993 w 2327993"/>
              <a:gd name="connsiteY1" fmla="*/ 1212036 h 1501476"/>
              <a:gd name="connsiteX2" fmla="*/ 0 w 2327993"/>
              <a:gd name="connsiteY2" fmla="*/ 1501476 h 1501476"/>
              <a:gd name="connsiteX0" fmla="*/ 2327992 w 2327993"/>
              <a:gd name="connsiteY0" fmla="*/ 0 h 1501476"/>
              <a:gd name="connsiteX1" fmla="*/ 2327993 w 2327993"/>
              <a:gd name="connsiteY1" fmla="*/ 1212036 h 1501476"/>
              <a:gd name="connsiteX2" fmla="*/ 0 w 2327993"/>
              <a:gd name="connsiteY2" fmla="*/ 1501476 h 1501476"/>
              <a:gd name="connsiteX0" fmla="*/ 2327992 w 2327992"/>
              <a:gd name="connsiteY0" fmla="*/ 0 h 1501476"/>
              <a:gd name="connsiteX1" fmla="*/ 2313215 w 2327992"/>
              <a:gd name="connsiteY1" fmla="*/ 1182210 h 1501476"/>
              <a:gd name="connsiteX2" fmla="*/ 0 w 2327992"/>
              <a:gd name="connsiteY2" fmla="*/ 1501476 h 1501476"/>
              <a:gd name="connsiteX0" fmla="*/ 2327992 w 2327992"/>
              <a:gd name="connsiteY0" fmla="*/ 0 h 1501476"/>
              <a:gd name="connsiteX1" fmla="*/ 2313215 w 2327992"/>
              <a:gd name="connsiteY1" fmla="*/ 1182210 h 1501476"/>
              <a:gd name="connsiteX2" fmla="*/ 0 w 2327992"/>
              <a:gd name="connsiteY2" fmla="*/ 1501476 h 1501476"/>
              <a:gd name="connsiteX0" fmla="*/ 2327992 w 2327992"/>
              <a:gd name="connsiteY0" fmla="*/ 0 h 1501476"/>
              <a:gd name="connsiteX1" fmla="*/ 2313215 w 2327992"/>
              <a:gd name="connsiteY1" fmla="*/ 1182210 h 1501476"/>
              <a:gd name="connsiteX2" fmla="*/ 0 w 2327992"/>
              <a:gd name="connsiteY2" fmla="*/ 1501476 h 1501476"/>
              <a:gd name="connsiteX0" fmla="*/ 2327992 w 2327992"/>
              <a:gd name="connsiteY0" fmla="*/ 0 h 1501476"/>
              <a:gd name="connsiteX1" fmla="*/ 2313215 w 2327992"/>
              <a:gd name="connsiteY1" fmla="*/ 1182210 h 1501476"/>
              <a:gd name="connsiteX2" fmla="*/ 0 w 2327992"/>
              <a:gd name="connsiteY2" fmla="*/ 1501476 h 1501476"/>
              <a:gd name="connsiteX0" fmla="*/ 2298434 w 2313215"/>
              <a:gd name="connsiteY0" fmla="*/ 0 h 1501476"/>
              <a:gd name="connsiteX1" fmla="*/ 2313215 w 2313215"/>
              <a:gd name="connsiteY1" fmla="*/ 1182210 h 1501476"/>
              <a:gd name="connsiteX2" fmla="*/ 0 w 2313215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182210 h 1501476"/>
              <a:gd name="connsiteX2" fmla="*/ 0 w 2298437"/>
              <a:gd name="connsiteY2" fmla="*/ 1501476 h 1501476"/>
              <a:gd name="connsiteX0" fmla="*/ 2298434 w 2298437"/>
              <a:gd name="connsiteY0" fmla="*/ 0 h 1501476"/>
              <a:gd name="connsiteX1" fmla="*/ 2298437 w 2298437"/>
              <a:gd name="connsiteY1" fmla="*/ 1212039 h 1501476"/>
              <a:gd name="connsiteX2" fmla="*/ 0 w 2298437"/>
              <a:gd name="connsiteY2" fmla="*/ 1501476 h 150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437" h="1501476">
                <a:moveTo>
                  <a:pt x="2298434" y="0"/>
                </a:moveTo>
                <a:cubicBezTo>
                  <a:pt x="2298434" y="1030404"/>
                  <a:pt x="2298437" y="151806"/>
                  <a:pt x="2298437" y="1212039"/>
                </a:cubicBezTo>
                <a:cubicBezTo>
                  <a:pt x="670174" y="1427830"/>
                  <a:pt x="2234211" y="1226030"/>
                  <a:pt x="0" y="1501476"/>
                </a:cubicBezTo>
              </a:path>
            </a:pathLst>
          </a:custGeom>
          <a:noFill/>
          <a:ln w="12700" cap="flat" cmpd="sng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square" lIns="18288" tIns="0" rIns="0" bIns="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242886" y="1059543"/>
            <a:ext cx="2143400" cy="1047229"/>
          </a:xfrm>
          <a:prstGeom prst="roundRect">
            <a:avLst>
              <a:gd name="adj" fmla="val 41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角丸四角形 77"/>
          <p:cNvSpPr/>
          <p:nvPr/>
        </p:nvSpPr>
        <p:spPr>
          <a:xfrm>
            <a:off x="4242886" y="2703351"/>
            <a:ext cx="2143400" cy="1047229"/>
          </a:xfrm>
          <a:prstGeom prst="roundRect">
            <a:avLst>
              <a:gd name="adj" fmla="val 41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角丸四角形 78"/>
          <p:cNvSpPr/>
          <p:nvPr/>
        </p:nvSpPr>
        <p:spPr>
          <a:xfrm>
            <a:off x="4242886" y="4311388"/>
            <a:ext cx="2143400" cy="996727"/>
          </a:xfrm>
          <a:prstGeom prst="roundRect">
            <a:avLst>
              <a:gd name="adj" fmla="val 41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角丸四角形 79"/>
          <p:cNvSpPr/>
          <p:nvPr/>
        </p:nvSpPr>
        <p:spPr>
          <a:xfrm>
            <a:off x="4242886" y="5731453"/>
            <a:ext cx="2143400" cy="1270971"/>
          </a:xfrm>
          <a:prstGeom prst="roundRect">
            <a:avLst>
              <a:gd name="adj" fmla="val 41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/>
          <p:cNvCxnSpPr/>
          <p:nvPr/>
        </p:nvCxnSpPr>
        <p:spPr>
          <a:xfrm flipH="1">
            <a:off x="3920913" y="6222515"/>
            <a:ext cx="321973" cy="108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2834912" y="3421326"/>
            <a:ext cx="1407975" cy="472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1616232" y="3535035"/>
            <a:ext cx="2297441" cy="4426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モデル実施・試行実施により、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適宜、実施要綱（案）を修正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2834912" y="4966455"/>
            <a:ext cx="1407975" cy="4722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1616232" y="5080164"/>
            <a:ext cx="2297441" cy="4426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モデル実施・試行実施により、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適宜、実施要綱（案）を修正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4810125" y="8924924"/>
            <a:ext cx="2057400" cy="228601"/>
          </a:xfrm>
        </p:spPr>
        <p:txBody>
          <a:bodyPr bIns="0" anchor="b" anchorCtr="0"/>
          <a:lstStyle/>
          <a:p>
            <a:r>
              <a:rPr kumimoji="1" lang="en-US" altLang="ja-JP" dirty="0" smtClean="0"/>
              <a:t>53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234948" y="49859"/>
            <a:ext cx="6451602" cy="449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ja-JP" altLang="en-US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公共事業</a:t>
            </a:r>
            <a:r>
              <a:rPr lang="en-US" altLang="ja-JP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PDCA</a:t>
            </a:r>
            <a:r>
              <a:rPr lang="ja-JP" altLang="en-US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サイクル検討スケジュール（案）</a:t>
            </a:r>
            <a:endParaRPr lang="en-US" altLang="ja-JP" b="1" u="sng" noProof="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024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3578</TotalTime>
  <Words>278</Words>
  <PresentationFormat>画面に合わせる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2019-06-28T06:17:55Z</cp:lastPrinted>
  <dcterms:created xsi:type="dcterms:W3CDTF">2018-12-04T04:57:03Z</dcterms:created>
  <dcterms:modified xsi:type="dcterms:W3CDTF">2020-01-27T07:02:12Z</dcterms:modified>
</cp:coreProperties>
</file>