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9"/>
  </p:notesMasterIdLst>
  <p:sldIdLst>
    <p:sldId id="502" r:id="rId2"/>
    <p:sldId id="474" r:id="rId3"/>
    <p:sldId id="496" r:id="rId4"/>
    <p:sldId id="516" r:id="rId5"/>
    <p:sldId id="532" r:id="rId6"/>
    <p:sldId id="504" r:id="rId7"/>
    <p:sldId id="506" r:id="rId8"/>
    <p:sldId id="533" r:id="rId9"/>
    <p:sldId id="495" r:id="rId10"/>
    <p:sldId id="515" r:id="rId11"/>
    <p:sldId id="537" r:id="rId12"/>
    <p:sldId id="534" r:id="rId13"/>
    <p:sldId id="503" r:id="rId14"/>
    <p:sldId id="535" r:id="rId15"/>
    <p:sldId id="538" r:id="rId16"/>
    <p:sldId id="517" r:id="rId17"/>
    <p:sldId id="500" r:id="rId18"/>
    <p:sldId id="522" r:id="rId19"/>
    <p:sldId id="536" r:id="rId20"/>
    <p:sldId id="499" r:id="rId21"/>
    <p:sldId id="526" r:id="rId22"/>
    <p:sldId id="527" r:id="rId23"/>
    <p:sldId id="511" r:id="rId24"/>
    <p:sldId id="519" r:id="rId25"/>
    <p:sldId id="529" r:id="rId26"/>
    <p:sldId id="530" r:id="rId27"/>
    <p:sldId id="539" r:id="rId28"/>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谷口　正典" initials="谷口　正典" lastIdx="1" clrIdx="0">
    <p:extLst>
      <p:ext uri="{19B8F6BF-5375-455C-9EA6-DF929625EA0E}">
        <p15:presenceInfo xmlns:p15="http://schemas.microsoft.com/office/powerpoint/2012/main" userId="谷口　正典"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00D3"/>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50" autoAdjust="0"/>
    <p:restoredTop sz="94434" autoAdjust="0"/>
  </p:normalViewPr>
  <p:slideViewPr>
    <p:cSldViewPr snapToGrid="0">
      <p:cViewPr varScale="1">
        <p:scale>
          <a:sx n="70" d="100"/>
          <a:sy n="70" d="100"/>
        </p:scale>
        <p:origin x="1392" y="84"/>
      </p:cViewPr>
      <p:guideLst/>
    </p:cSldViewPr>
  </p:slideViewPr>
  <p:notesTextViewPr>
    <p:cViewPr>
      <p:scale>
        <a:sx n="400" d="100"/>
        <a:sy n="4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G0000sv0ns101\d11187$\doc\02%20&#35336;&#30011;&#65319;\&#12304;&#19979;&#27700;&#36947;&#12499;&#12472;&#12519;&#12531;2021&#12305;\20210622_&#12499;&#12472;&#12519;&#12531;&#21407;&#31295;&#26696;\&#32032;&#26448;\&#12493;&#12479;&#20803;\&#20966;&#29702;&#22580;&#20379;&#29992;&#38283;&#22987;&#24180;&#25968;_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0000sv0ns101\d11187$\doc\02%20&#35336;&#30011;&#65319;\&#12304;&#19979;&#27700;&#36947;&#12499;&#12472;&#12519;&#12531;2021&#12305;\20210622_&#12499;&#12472;&#12519;&#12531;&#21407;&#31295;&#26696;\&#32032;&#26448;\&#12493;&#12479;&#20803;\&#20966;&#29702;&#22580;&#20379;&#29992;&#38283;&#22987;&#24180;&#25968;_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i9353537\Desktop\&#9733;&#12304;&#32887;&#21729;&#19981;&#36275;&#12305;&#24220;&#20869;&#24066;&#30010;&#26449;&#35215;&#27169;&#21029;&#24179;&#22343;&#32887;&#21729;&#2596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2813224776987"/>
          <c:y val="3.4136881809660374E-2"/>
          <c:w val="0.80771068915260991"/>
          <c:h val="0.79236516542581426"/>
        </c:manualLayout>
      </c:layout>
      <c:barChart>
        <c:barDir val="bar"/>
        <c:grouping val="stacked"/>
        <c:varyColors val="0"/>
        <c:ser>
          <c:idx val="0"/>
          <c:order val="0"/>
          <c:spPr>
            <a:solidFill>
              <a:schemeClr val="accent1"/>
            </a:solidFill>
            <a:ln>
              <a:noFill/>
            </a:ln>
            <a:effectLst/>
          </c:spPr>
          <c:invertIfNegative val="0"/>
          <c:cat>
            <c:strRef>
              <c:f>Sheet1!$B$2:$B$13</c:f>
              <c:strCache>
                <c:ptCount val="12"/>
                <c:pt idx="0">
                  <c:v>平野</c:v>
                </c:pt>
                <c:pt idx="1">
                  <c:v>十八条</c:v>
                </c:pt>
                <c:pt idx="2">
                  <c:v>此花</c:v>
                </c:pt>
                <c:pt idx="3">
                  <c:v>大野</c:v>
                </c:pt>
                <c:pt idx="4">
                  <c:v>放出</c:v>
                </c:pt>
                <c:pt idx="5">
                  <c:v>今福</c:v>
                </c:pt>
                <c:pt idx="6">
                  <c:v>住之江</c:v>
                </c:pt>
                <c:pt idx="7">
                  <c:v>千島</c:v>
                </c:pt>
                <c:pt idx="8">
                  <c:v>市岡</c:v>
                </c:pt>
                <c:pt idx="9">
                  <c:v>中浜</c:v>
                </c:pt>
                <c:pt idx="10">
                  <c:v>津守</c:v>
                </c:pt>
                <c:pt idx="11">
                  <c:v>海老江</c:v>
                </c:pt>
              </c:strCache>
            </c:strRef>
          </c:cat>
          <c:val>
            <c:numRef>
              <c:f>Sheet1!$H$2:$H$13</c:f>
              <c:numCache>
                <c:formatCode>#,##0_);[Red]\(#,##0\)</c:formatCode>
                <c:ptCount val="12"/>
                <c:pt idx="0">
                  <c:v>48.978082191780821</c:v>
                </c:pt>
                <c:pt idx="1">
                  <c:v>51.065753424657537</c:v>
                </c:pt>
                <c:pt idx="2">
                  <c:v>52.783561643835618</c:v>
                </c:pt>
                <c:pt idx="3">
                  <c:v>53.449315068493149</c:v>
                </c:pt>
                <c:pt idx="4">
                  <c:v>53.534246575342465</c:v>
                </c:pt>
                <c:pt idx="5">
                  <c:v>54.868493150684934</c:v>
                </c:pt>
                <c:pt idx="6">
                  <c:v>56.367123287671234</c:v>
                </c:pt>
                <c:pt idx="7">
                  <c:v>57.4986301369863</c:v>
                </c:pt>
                <c:pt idx="8">
                  <c:v>60</c:v>
                </c:pt>
                <c:pt idx="9">
                  <c:v>60.956164383561642</c:v>
                </c:pt>
                <c:pt idx="10">
                  <c:v>81.052054794520544</c:v>
                </c:pt>
                <c:pt idx="11">
                  <c:v>81.052054794520544</c:v>
                </c:pt>
              </c:numCache>
            </c:numRef>
          </c:val>
          <c:extLst>
            <c:ext xmlns:c16="http://schemas.microsoft.com/office/drawing/2014/chart" uri="{C3380CC4-5D6E-409C-BE32-E72D297353CC}">
              <c16:uniqueId val="{00000000-4CDF-4715-A0E1-DE30EF6C88F5}"/>
            </c:ext>
          </c:extLst>
        </c:ser>
        <c:dLbls>
          <c:showLegendKey val="0"/>
          <c:showVal val="0"/>
          <c:showCatName val="0"/>
          <c:showSerName val="0"/>
          <c:showPercent val="0"/>
          <c:showBubbleSize val="0"/>
        </c:dLbls>
        <c:gapWidth val="100"/>
        <c:overlap val="100"/>
        <c:axId val="2029708880"/>
        <c:axId val="2029706384"/>
      </c:barChart>
      <c:catAx>
        <c:axId val="202970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029706384"/>
        <c:crosses val="autoZero"/>
        <c:auto val="1"/>
        <c:lblAlgn val="ctr"/>
        <c:lblOffset val="100"/>
        <c:noMultiLvlLbl val="0"/>
      </c:catAx>
      <c:valAx>
        <c:axId val="2029706384"/>
        <c:scaling>
          <c:orientation val="minMax"/>
          <c:max val="9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r>
                  <a:rPr lang="ja-JP" sz="1000">
                    <a:latin typeface="BIZ UDPゴシック" panose="020B0400000000000000" pitchFamily="50" charset="-128"/>
                    <a:ea typeface="BIZ UDPゴシック" panose="020B0400000000000000" pitchFamily="50" charset="-128"/>
                  </a:rPr>
                  <a:t>供用開始後 経過年数（年）</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title>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029708880"/>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b="1"/>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2813224776987"/>
          <c:y val="3.4136881809660374E-2"/>
          <c:w val="0.80771068915260991"/>
          <c:h val="0.79857187120938877"/>
        </c:manualLayout>
      </c:layout>
      <c:barChart>
        <c:barDir val="bar"/>
        <c:grouping val="stacked"/>
        <c:varyColors val="0"/>
        <c:ser>
          <c:idx val="0"/>
          <c:order val="0"/>
          <c:spPr>
            <a:solidFill>
              <a:schemeClr val="accent1"/>
            </a:solidFill>
            <a:ln>
              <a:noFill/>
            </a:ln>
            <a:effectLst/>
          </c:spPr>
          <c:invertIfNegative val="0"/>
          <c:cat>
            <c:strRef>
              <c:f>Sheet1!$B$14:$B$27</c:f>
              <c:strCache>
                <c:ptCount val="14"/>
                <c:pt idx="0">
                  <c:v>竜華</c:v>
                </c:pt>
                <c:pt idx="1">
                  <c:v>なわて</c:v>
                </c:pt>
                <c:pt idx="2">
                  <c:v>狭山</c:v>
                </c:pt>
                <c:pt idx="3">
                  <c:v>大井</c:v>
                </c:pt>
                <c:pt idx="4">
                  <c:v>南部</c:v>
                </c:pt>
                <c:pt idx="5">
                  <c:v>今池</c:v>
                </c:pt>
                <c:pt idx="6">
                  <c:v>中部</c:v>
                </c:pt>
                <c:pt idx="7">
                  <c:v>渚</c:v>
                </c:pt>
                <c:pt idx="8">
                  <c:v>北部</c:v>
                </c:pt>
                <c:pt idx="9">
                  <c:v>高槻</c:v>
                </c:pt>
                <c:pt idx="10">
                  <c:v>中央</c:v>
                </c:pt>
                <c:pt idx="11">
                  <c:v>川俣</c:v>
                </c:pt>
                <c:pt idx="12">
                  <c:v>鴻池</c:v>
                </c:pt>
                <c:pt idx="13">
                  <c:v>原田</c:v>
                </c:pt>
              </c:strCache>
            </c:strRef>
          </c:cat>
          <c:val>
            <c:numRef>
              <c:f>Sheet1!$H$14:$H$27</c:f>
              <c:numCache>
                <c:formatCode>#,##0_);[Red]\(#,##0\)</c:formatCode>
                <c:ptCount val="14"/>
                <c:pt idx="0">
                  <c:v>10.008219178082191</c:v>
                </c:pt>
                <c:pt idx="1">
                  <c:v>10.008219178082191</c:v>
                </c:pt>
                <c:pt idx="2">
                  <c:v>18.013698630136986</c:v>
                </c:pt>
                <c:pt idx="3">
                  <c:v>25.016438356164382</c:v>
                </c:pt>
                <c:pt idx="4">
                  <c:v>28.019178082191782</c:v>
                </c:pt>
                <c:pt idx="5">
                  <c:v>30.021917808219179</c:v>
                </c:pt>
                <c:pt idx="6">
                  <c:v>32.021917808219179</c:v>
                </c:pt>
                <c:pt idx="7">
                  <c:v>32.021917808219179</c:v>
                </c:pt>
                <c:pt idx="8">
                  <c:v>34.024657534246572</c:v>
                </c:pt>
                <c:pt idx="9">
                  <c:v>34.024657534246572</c:v>
                </c:pt>
                <c:pt idx="10">
                  <c:v>41.027397260273972</c:v>
                </c:pt>
                <c:pt idx="11">
                  <c:v>48.032876712328765</c:v>
                </c:pt>
                <c:pt idx="12">
                  <c:v>48.032876712328765</c:v>
                </c:pt>
                <c:pt idx="13">
                  <c:v>55.035616438356165</c:v>
                </c:pt>
              </c:numCache>
            </c:numRef>
          </c:val>
          <c:extLst>
            <c:ext xmlns:c16="http://schemas.microsoft.com/office/drawing/2014/chart" uri="{C3380CC4-5D6E-409C-BE32-E72D297353CC}">
              <c16:uniqueId val="{00000000-BA2E-4061-9B11-8E1B79CA2575}"/>
            </c:ext>
          </c:extLst>
        </c:ser>
        <c:dLbls>
          <c:showLegendKey val="0"/>
          <c:showVal val="0"/>
          <c:showCatName val="0"/>
          <c:showSerName val="0"/>
          <c:showPercent val="0"/>
          <c:showBubbleSize val="0"/>
        </c:dLbls>
        <c:gapWidth val="100"/>
        <c:overlap val="100"/>
        <c:axId val="2029708880"/>
        <c:axId val="2029706384"/>
      </c:barChart>
      <c:catAx>
        <c:axId val="202970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029706384"/>
        <c:crosses val="autoZero"/>
        <c:auto val="1"/>
        <c:lblAlgn val="ctr"/>
        <c:lblOffset val="100"/>
        <c:noMultiLvlLbl val="0"/>
      </c:catAx>
      <c:valAx>
        <c:axId val="2029706384"/>
        <c:scaling>
          <c:orientation val="minMax"/>
          <c:max val="9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r>
                  <a:rPr lang="ja-JP" sz="1000">
                    <a:latin typeface="BIZ UDPゴシック" panose="020B0400000000000000" pitchFamily="50" charset="-128"/>
                    <a:ea typeface="BIZ UDPゴシック" panose="020B0400000000000000" pitchFamily="50" charset="-128"/>
                  </a:rPr>
                  <a:t>供用開始後 経過年数（年）</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title>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029708880"/>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b="1"/>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51235238999137"/>
          <c:y val="0.21261520093949965"/>
          <c:w val="0.6960468468476243"/>
          <c:h val="0.62377425332875003"/>
        </c:manualLayout>
      </c:layout>
      <c:barChart>
        <c:barDir val="bar"/>
        <c:grouping val="stacked"/>
        <c:varyColors val="0"/>
        <c:ser>
          <c:idx val="0"/>
          <c:order val="0"/>
          <c:tx>
            <c:strRef>
              <c:f>グラフ!$C$89</c:f>
              <c:strCache>
                <c:ptCount val="1"/>
                <c:pt idx="0">
                  <c:v>事務</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グラフ!$B$90:$B$93</c:f>
              <c:strCache>
                <c:ptCount val="4"/>
                <c:pt idx="0">
                  <c:v>５万人未満</c:v>
                </c:pt>
                <c:pt idx="1">
                  <c:v>５万人以上
１０万人未満</c:v>
                </c:pt>
                <c:pt idx="2">
                  <c:v>１０万人以上
３０万人未満</c:v>
                </c:pt>
                <c:pt idx="3">
                  <c:v>３０万人以上</c:v>
                </c:pt>
              </c:strCache>
            </c:strRef>
          </c:cat>
          <c:val>
            <c:numRef>
              <c:f>グラフ!$C$90:$C$93</c:f>
              <c:numCache>
                <c:formatCode>#,##0_);[Red]\(#,##0\)</c:formatCode>
                <c:ptCount val="4"/>
                <c:pt idx="0">
                  <c:v>2.3846153846153846</c:v>
                </c:pt>
                <c:pt idx="1">
                  <c:v>4.9000000000000004</c:v>
                </c:pt>
                <c:pt idx="2">
                  <c:v>7.166666666666667</c:v>
                </c:pt>
                <c:pt idx="3">
                  <c:v>16.399999999999999</c:v>
                </c:pt>
              </c:numCache>
            </c:numRef>
          </c:val>
          <c:extLst>
            <c:ext xmlns:c16="http://schemas.microsoft.com/office/drawing/2014/chart" uri="{C3380CC4-5D6E-409C-BE32-E72D297353CC}">
              <c16:uniqueId val="{00000000-9AA2-4824-ADB3-5E6D92B15BC7}"/>
            </c:ext>
          </c:extLst>
        </c:ser>
        <c:ser>
          <c:idx val="1"/>
          <c:order val="1"/>
          <c:tx>
            <c:strRef>
              <c:f>グラフ!$D$89</c:f>
              <c:strCache>
                <c:ptCount val="1"/>
                <c:pt idx="0">
                  <c:v>技術</c:v>
                </c:pt>
              </c:strCache>
            </c:strRef>
          </c:tx>
          <c:spPr>
            <a:pattFill prst="wdDnDiag">
              <a:fgClr>
                <a:schemeClr val="accent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グラフ!$B$90:$B$93</c:f>
              <c:strCache>
                <c:ptCount val="4"/>
                <c:pt idx="0">
                  <c:v>５万人未満</c:v>
                </c:pt>
                <c:pt idx="1">
                  <c:v>５万人以上
１０万人未満</c:v>
                </c:pt>
                <c:pt idx="2">
                  <c:v>１０万人以上
３０万人未満</c:v>
                </c:pt>
                <c:pt idx="3">
                  <c:v>３０万人以上</c:v>
                </c:pt>
              </c:strCache>
            </c:strRef>
          </c:cat>
          <c:val>
            <c:numRef>
              <c:f>グラフ!$D$90:$D$93</c:f>
              <c:numCache>
                <c:formatCode>#,##0_);[Red]\(#,##0\)</c:formatCode>
                <c:ptCount val="4"/>
                <c:pt idx="0">
                  <c:v>4</c:v>
                </c:pt>
                <c:pt idx="1">
                  <c:v>9.6363636363636367</c:v>
                </c:pt>
                <c:pt idx="2">
                  <c:v>16.5</c:v>
                </c:pt>
                <c:pt idx="3">
                  <c:v>68</c:v>
                </c:pt>
              </c:numCache>
            </c:numRef>
          </c:val>
          <c:extLst>
            <c:ext xmlns:c16="http://schemas.microsoft.com/office/drawing/2014/chart" uri="{C3380CC4-5D6E-409C-BE32-E72D297353CC}">
              <c16:uniqueId val="{00000001-9AA2-4824-ADB3-5E6D92B15BC7}"/>
            </c:ext>
          </c:extLst>
        </c:ser>
        <c:dLbls>
          <c:dLblPos val="ctr"/>
          <c:showLegendKey val="0"/>
          <c:showVal val="1"/>
          <c:showCatName val="0"/>
          <c:showSerName val="0"/>
          <c:showPercent val="0"/>
          <c:showBubbleSize val="0"/>
        </c:dLbls>
        <c:gapWidth val="150"/>
        <c:overlap val="100"/>
        <c:axId val="441047792"/>
        <c:axId val="441049104"/>
      </c:barChart>
      <c:catAx>
        <c:axId val="44104779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441049104"/>
        <c:crosses val="autoZero"/>
        <c:auto val="1"/>
        <c:lblAlgn val="ctr"/>
        <c:lblOffset val="100"/>
        <c:noMultiLvlLbl val="0"/>
      </c:catAx>
      <c:valAx>
        <c:axId val="441049104"/>
        <c:scaling>
          <c:orientation val="minMax"/>
          <c:max val="100"/>
        </c:scaling>
        <c:delete val="0"/>
        <c:axPos val="b"/>
        <c:majorGridlines>
          <c:spPr>
            <a:ln w="9525" cap="flat" cmpd="sng" algn="ctr">
              <a:solidFill>
                <a:schemeClr val="tx1"/>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441047792"/>
        <c:crosses val="autoZero"/>
        <c:crossBetween val="between"/>
        <c:majorUnit val="50"/>
      </c:valAx>
      <c:spPr>
        <a:noFill/>
        <a:ln>
          <a:noFill/>
        </a:ln>
        <a:effectLst/>
      </c:spPr>
    </c:plotArea>
    <c:legend>
      <c:legendPos val="b"/>
      <c:layout>
        <c:manualLayout>
          <c:xMode val="edge"/>
          <c:yMode val="edge"/>
          <c:x val="0.68279038834943973"/>
          <c:y val="0.19342836606246952"/>
          <c:w val="0.29142961098976705"/>
          <c:h val="7.7358113263938169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72832548577068E-2"/>
          <c:y val="9.8129008378223803E-2"/>
          <c:w val="0.89655708724805738"/>
          <c:h val="0.64706789298210454"/>
        </c:manualLayout>
      </c:layout>
      <c:barChart>
        <c:barDir val="col"/>
        <c:grouping val="clustered"/>
        <c:varyColors val="0"/>
        <c:ser>
          <c:idx val="0"/>
          <c:order val="0"/>
          <c:spPr>
            <a:solidFill>
              <a:schemeClr val="accent1"/>
            </a:solidFill>
            <a:ln>
              <a:noFill/>
            </a:ln>
            <a:effectLst/>
          </c:spPr>
          <c:invertIfNegative val="0"/>
          <c:cat>
            <c:numRef>
              <c:f>グラフ!$E$126:$Y$126</c:f>
              <c:numCache>
                <c:formatCode>General</c:formatCode>
                <c:ptCount val="2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numCache>
            </c:numRef>
          </c:cat>
          <c:val>
            <c:numRef>
              <c:f>グラフ!$E$132:$Y$132</c:f>
              <c:numCache>
                <c:formatCode>#,##0_);[Red]\(#,##0\)</c:formatCode>
                <c:ptCount val="21"/>
                <c:pt idx="0">
                  <c:v>2038</c:v>
                </c:pt>
                <c:pt idx="1">
                  <c:v>2015</c:v>
                </c:pt>
                <c:pt idx="2">
                  <c:v>1961</c:v>
                </c:pt>
                <c:pt idx="3">
                  <c:v>1882</c:v>
                </c:pt>
                <c:pt idx="4">
                  <c:v>1777</c:v>
                </c:pt>
                <c:pt idx="5">
                  <c:v>1657</c:v>
                </c:pt>
                <c:pt idx="6">
                  <c:v>1564</c:v>
                </c:pt>
                <c:pt idx="7">
                  <c:v>1316</c:v>
                </c:pt>
                <c:pt idx="8">
                  <c:v>1300</c:v>
                </c:pt>
                <c:pt idx="9">
                  <c:v>1246</c:v>
                </c:pt>
                <c:pt idx="10">
                  <c:v>1192.5</c:v>
                </c:pt>
                <c:pt idx="11">
                  <c:v>1152</c:v>
                </c:pt>
                <c:pt idx="12">
                  <c:v>1126</c:v>
                </c:pt>
                <c:pt idx="13">
                  <c:v>1111</c:v>
                </c:pt>
                <c:pt idx="14">
                  <c:v>1079</c:v>
                </c:pt>
                <c:pt idx="15">
                  <c:v>1056</c:v>
                </c:pt>
                <c:pt idx="16">
                  <c:v>1050</c:v>
                </c:pt>
                <c:pt idx="17">
                  <c:v>1014.5</c:v>
                </c:pt>
                <c:pt idx="18">
                  <c:v>1008</c:v>
                </c:pt>
                <c:pt idx="19">
                  <c:v>989</c:v>
                </c:pt>
                <c:pt idx="20">
                  <c:v>992</c:v>
                </c:pt>
              </c:numCache>
            </c:numRef>
          </c:val>
          <c:extLst>
            <c:ext xmlns:c16="http://schemas.microsoft.com/office/drawing/2014/chart" uri="{C3380CC4-5D6E-409C-BE32-E72D297353CC}">
              <c16:uniqueId val="{00000000-C076-45BD-8DAD-1A520BB4E48D}"/>
            </c:ext>
          </c:extLst>
        </c:ser>
        <c:dLbls>
          <c:showLegendKey val="0"/>
          <c:showVal val="0"/>
          <c:showCatName val="0"/>
          <c:showSerName val="0"/>
          <c:showPercent val="0"/>
          <c:showBubbleSize val="0"/>
        </c:dLbls>
        <c:gapWidth val="219"/>
        <c:overlap val="-27"/>
        <c:axId val="285246752"/>
        <c:axId val="285240192"/>
      </c:barChart>
      <c:catAx>
        <c:axId val="28524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85240192"/>
        <c:crosses val="autoZero"/>
        <c:auto val="1"/>
        <c:lblAlgn val="ctr"/>
        <c:lblOffset val="100"/>
        <c:noMultiLvlLbl val="0"/>
      </c:catAx>
      <c:valAx>
        <c:axId val="285240192"/>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5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r>
                  <a:rPr lang="ja-JP" altLang="en-US" sz="1050">
                    <a:latin typeface="BIZ UDPゴシック" panose="020B0400000000000000" pitchFamily="50" charset="-128"/>
                    <a:ea typeface="BIZ UDPゴシック" panose="020B0400000000000000" pitchFamily="50" charset="-128"/>
                  </a:rPr>
                  <a:t>（人）</a:t>
                </a:r>
              </a:p>
            </c:rich>
          </c:tx>
          <c:layout>
            <c:manualLayout>
              <c:xMode val="edge"/>
              <c:yMode val="edge"/>
              <c:x val="1.4523369043492679E-2"/>
              <c:y val="2.3403316861057181E-2"/>
            </c:manualLayout>
          </c:layout>
          <c:overlay val="0"/>
          <c:spPr>
            <a:noFill/>
            <a:ln>
              <a:noFill/>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85246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5A957-BCE6-4D64-A52A-CA549FA5C2F8}"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kumimoji="1" lang="ja-JP" altLang="en-US"/>
        </a:p>
      </dgm:t>
    </dgm:pt>
    <dgm:pt modelId="{C4CA4833-6356-4254-B1AF-89BF7B7FD065}">
      <dgm:prSet phldrT="[テキスト]" custT="1"/>
      <dgm:spPr/>
      <dgm:t>
        <a:bodyPr/>
        <a:lstStyle/>
        <a:p>
          <a:pPr algn="ctr"/>
          <a:r>
            <a:rPr kumimoji="1" lang="ja-JP" altLang="en-US" sz="1400" dirty="0" smtClean="0">
              <a:latin typeface="BIZ UDPゴシック" panose="020B0400000000000000" pitchFamily="50" charset="-128"/>
              <a:ea typeface="BIZ UDPゴシック" panose="020B0400000000000000" pitchFamily="50" charset="-128"/>
            </a:rPr>
            <a:t>気候変動による</a:t>
          </a:r>
          <a:endParaRPr kumimoji="1" lang="en-US" altLang="ja-JP" sz="1400" dirty="0" smtClean="0">
            <a:latin typeface="BIZ UDPゴシック" panose="020B0400000000000000" pitchFamily="50" charset="-128"/>
            <a:ea typeface="BIZ UDPゴシック" panose="020B0400000000000000" pitchFamily="50" charset="-128"/>
          </a:endParaRPr>
        </a:p>
        <a:p>
          <a:pPr algn="ctr"/>
          <a:r>
            <a:rPr kumimoji="1" lang="ja-JP" altLang="en-US" sz="1400" dirty="0" smtClean="0">
              <a:latin typeface="BIZ UDPゴシック" panose="020B0400000000000000" pitchFamily="50" charset="-128"/>
              <a:ea typeface="BIZ UDPゴシック" panose="020B0400000000000000" pitchFamily="50" charset="-128"/>
            </a:rPr>
            <a:t>浸水被害の激化</a:t>
          </a:r>
        </a:p>
      </dgm:t>
    </dgm:pt>
    <dgm:pt modelId="{60E6A0B3-01BE-4D17-A62D-F8731B89AC3C}" type="parTrans" cxnId="{54BCB6B6-D3BD-47BC-9F95-3F0F1A9F28AD}">
      <dgm:prSet/>
      <dgm:spPr/>
      <dgm:t>
        <a:bodyPr/>
        <a:lstStyle/>
        <a:p>
          <a:pPr algn="ctr"/>
          <a:endParaRPr kumimoji="1" lang="ja-JP" altLang="en-US" sz="900">
            <a:latin typeface="BIZ UDPゴシック" panose="020B0400000000000000" pitchFamily="50" charset="-128"/>
            <a:ea typeface="BIZ UDPゴシック" panose="020B0400000000000000" pitchFamily="50" charset="-128"/>
          </a:endParaRPr>
        </a:p>
      </dgm:t>
    </dgm:pt>
    <dgm:pt modelId="{71D457D9-6A15-41E9-87BF-9CB64F65E7A5}" type="sibTrans" cxnId="{54BCB6B6-D3BD-47BC-9F95-3F0F1A9F28AD}">
      <dgm:prSet/>
      <dgm:spPr/>
      <dgm:t>
        <a:bodyPr/>
        <a:lstStyle/>
        <a:p>
          <a:pPr algn="ctr"/>
          <a:endParaRPr kumimoji="1" lang="ja-JP" altLang="en-US" sz="900">
            <a:latin typeface="BIZ UDPゴシック" panose="020B0400000000000000" pitchFamily="50" charset="-128"/>
            <a:ea typeface="BIZ UDPゴシック" panose="020B0400000000000000" pitchFamily="50" charset="-128"/>
          </a:endParaRPr>
        </a:p>
      </dgm:t>
    </dgm:pt>
    <dgm:pt modelId="{F8AFF0B2-3CB4-4843-8741-B4F4BC45D1FE}">
      <dgm:prSet phldrT="[テキスト]" custT="1"/>
      <dgm:spPr/>
      <dgm:t>
        <a:bodyPr/>
        <a:lstStyle/>
        <a:p>
          <a:pPr algn="ctr"/>
          <a:r>
            <a:rPr kumimoji="1" lang="ja-JP" altLang="en-US" sz="1400" dirty="0">
              <a:latin typeface="BIZ UDPゴシック" panose="020B0400000000000000" pitchFamily="50" charset="-128"/>
              <a:ea typeface="BIZ UDPゴシック" panose="020B0400000000000000" pitchFamily="50" charset="-128"/>
            </a:rPr>
            <a:t>大規模</a:t>
          </a:r>
          <a:r>
            <a:rPr kumimoji="1" lang="ja-JP" altLang="en-US" sz="1400" dirty="0" smtClean="0">
              <a:latin typeface="BIZ UDPゴシック" panose="020B0400000000000000" pitchFamily="50" charset="-128"/>
              <a:ea typeface="BIZ UDPゴシック" panose="020B0400000000000000" pitchFamily="50" charset="-128"/>
            </a:rPr>
            <a:t>地震・津波等の</a:t>
          </a:r>
          <a:r>
            <a:rPr kumimoji="1" lang="ja-JP" altLang="en-US" sz="1400" dirty="0">
              <a:latin typeface="BIZ UDPゴシック" panose="020B0400000000000000" pitchFamily="50" charset="-128"/>
              <a:ea typeface="BIZ UDPゴシック" panose="020B0400000000000000" pitchFamily="50" charset="-128"/>
            </a:rPr>
            <a:t>懸念</a:t>
          </a:r>
        </a:p>
      </dgm:t>
    </dgm:pt>
    <dgm:pt modelId="{2F1ED5D7-9974-4A0A-BC68-F8130FA5C50D}" type="parTrans" cxnId="{4DB7E83F-6F17-47B5-BFB0-8BCCBCF37D23}">
      <dgm:prSet/>
      <dgm:spPr/>
      <dgm:t>
        <a:bodyPr/>
        <a:lstStyle/>
        <a:p>
          <a:pPr algn="ctr"/>
          <a:endParaRPr kumimoji="1" lang="ja-JP" altLang="en-US" sz="900"/>
        </a:p>
      </dgm:t>
    </dgm:pt>
    <dgm:pt modelId="{975B4AE8-85E7-4EB0-9B10-42390405867F}" type="sibTrans" cxnId="{4DB7E83F-6F17-47B5-BFB0-8BCCBCF37D23}">
      <dgm:prSet/>
      <dgm:spPr/>
      <dgm:t>
        <a:bodyPr/>
        <a:lstStyle/>
        <a:p>
          <a:pPr algn="ctr"/>
          <a:endParaRPr kumimoji="1" lang="ja-JP" altLang="en-US" sz="900"/>
        </a:p>
      </dgm:t>
    </dgm:pt>
    <dgm:pt modelId="{BB5153A2-9245-4B79-935A-B3A4C3C56081}">
      <dgm:prSet phldrT="[テキスト]" custT="1"/>
      <dgm:spPr/>
      <dgm:t>
        <a:bodyPr/>
        <a:lstStyle/>
        <a:p>
          <a:pPr algn="ctr"/>
          <a:r>
            <a:rPr kumimoji="1" lang="ja-JP" altLang="en-US" sz="1400" dirty="0">
              <a:latin typeface="BIZ UDPゴシック" panose="020B0400000000000000" pitchFamily="50" charset="-128"/>
              <a:ea typeface="BIZ UDPゴシック" panose="020B0400000000000000" pitchFamily="50" charset="-128"/>
            </a:rPr>
            <a:t>人口</a:t>
          </a:r>
          <a:r>
            <a:rPr kumimoji="1" lang="ja-JP" altLang="en-US" sz="1400" dirty="0" smtClean="0">
              <a:latin typeface="BIZ UDPゴシック" panose="020B0400000000000000" pitchFamily="50" charset="-128"/>
              <a:ea typeface="BIZ UDPゴシック" panose="020B0400000000000000" pitchFamily="50" charset="-128"/>
            </a:rPr>
            <a:t>減少</a:t>
          </a:r>
          <a:endParaRPr kumimoji="1" lang="en-US" altLang="ja-JP" sz="1400" dirty="0" smtClean="0">
            <a:latin typeface="BIZ UDPゴシック" panose="020B0400000000000000" pitchFamily="50" charset="-128"/>
            <a:ea typeface="BIZ UDPゴシック" panose="020B0400000000000000" pitchFamily="50" charset="-128"/>
          </a:endParaRPr>
        </a:p>
        <a:p>
          <a:pPr algn="ctr"/>
          <a:r>
            <a:rPr kumimoji="1" lang="ja-JP" altLang="en-US" sz="1100" dirty="0" smtClean="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汚水量</a:t>
          </a:r>
          <a:r>
            <a:rPr kumimoji="1" lang="ja-JP" altLang="en-US" sz="1100" dirty="0" smtClean="0">
              <a:latin typeface="BIZ UDPゴシック" panose="020B0400000000000000" pitchFamily="50" charset="-128"/>
              <a:ea typeface="BIZ UDPゴシック" panose="020B0400000000000000" pitchFamily="50" charset="-128"/>
            </a:rPr>
            <a:t>減少、使用料収入減少等）</a:t>
          </a:r>
          <a:endParaRPr kumimoji="1" lang="ja-JP" altLang="en-US" sz="1100" dirty="0">
            <a:latin typeface="BIZ UDPゴシック" panose="020B0400000000000000" pitchFamily="50" charset="-128"/>
            <a:ea typeface="BIZ UDPゴシック" panose="020B0400000000000000" pitchFamily="50" charset="-128"/>
          </a:endParaRPr>
        </a:p>
      </dgm:t>
    </dgm:pt>
    <dgm:pt modelId="{786AA993-ED1E-455E-B079-0B0F4B694560}" type="parTrans" cxnId="{09026807-E096-4ECF-879C-23F9F94F9780}">
      <dgm:prSet/>
      <dgm:spPr/>
      <dgm:t>
        <a:bodyPr/>
        <a:lstStyle/>
        <a:p>
          <a:pPr algn="ctr"/>
          <a:endParaRPr kumimoji="1" lang="ja-JP" altLang="en-US" sz="900"/>
        </a:p>
      </dgm:t>
    </dgm:pt>
    <dgm:pt modelId="{A0E68C05-AB7D-4D43-80BC-D82FBFE89A8F}" type="sibTrans" cxnId="{09026807-E096-4ECF-879C-23F9F94F9780}">
      <dgm:prSet/>
      <dgm:spPr/>
      <dgm:t>
        <a:bodyPr/>
        <a:lstStyle/>
        <a:p>
          <a:pPr algn="ctr"/>
          <a:endParaRPr kumimoji="1" lang="ja-JP" altLang="en-US" sz="900"/>
        </a:p>
      </dgm:t>
    </dgm:pt>
    <dgm:pt modelId="{B1A30ED0-EE56-4E6B-B3E0-3F122180D042}">
      <dgm:prSet phldrT="[テキスト]" custT="1"/>
      <dgm:spPr/>
      <dgm:t>
        <a:bodyPr/>
        <a:lstStyle/>
        <a:p>
          <a:pPr algn="ctr"/>
          <a:r>
            <a:rPr kumimoji="1" lang="ja-JP" altLang="en-US" sz="1400" dirty="0">
              <a:latin typeface="BIZ UDPゴシック" panose="020B0400000000000000" pitchFamily="50" charset="-128"/>
              <a:ea typeface="BIZ UDPゴシック" panose="020B0400000000000000" pitchFamily="50" charset="-128"/>
            </a:rPr>
            <a:t>施設の老朽化</a:t>
          </a:r>
        </a:p>
      </dgm:t>
    </dgm:pt>
    <dgm:pt modelId="{68739ED8-29A0-4B4C-91A2-E9ED578A5FA3}" type="parTrans" cxnId="{603D1FFD-B181-4C56-B65A-5ADFA159BD48}">
      <dgm:prSet/>
      <dgm:spPr/>
      <dgm:t>
        <a:bodyPr/>
        <a:lstStyle/>
        <a:p>
          <a:pPr algn="ctr"/>
          <a:endParaRPr kumimoji="1" lang="ja-JP" altLang="en-US" sz="900"/>
        </a:p>
      </dgm:t>
    </dgm:pt>
    <dgm:pt modelId="{09955724-9746-4A3E-B6C8-AB7511733D5E}" type="sibTrans" cxnId="{603D1FFD-B181-4C56-B65A-5ADFA159BD48}">
      <dgm:prSet/>
      <dgm:spPr/>
      <dgm:t>
        <a:bodyPr/>
        <a:lstStyle/>
        <a:p>
          <a:pPr algn="ctr"/>
          <a:endParaRPr kumimoji="1" lang="ja-JP" altLang="en-US" sz="900"/>
        </a:p>
      </dgm:t>
    </dgm:pt>
    <dgm:pt modelId="{C1D769DC-39DB-4815-AA0D-7D89456D7032}">
      <dgm:prSet phldrT="[テキスト]" custT="1"/>
      <dgm:spPr/>
      <dgm:t>
        <a:bodyPr/>
        <a:lstStyle/>
        <a:p>
          <a:pPr algn="ctr"/>
          <a:r>
            <a:rPr kumimoji="1" lang="ja-JP" altLang="en-US" sz="1400" dirty="0" smtClean="0">
              <a:latin typeface="BIZ UDPゴシック" panose="020B0400000000000000" pitchFamily="50" charset="-128"/>
              <a:ea typeface="BIZ UDPゴシック" panose="020B0400000000000000" pitchFamily="50" charset="-128"/>
            </a:rPr>
            <a:t>担い手不足、技術力低下</a:t>
          </a:r>
          <a:endParaRPr kumimoji="1" lang="ja-JP" altLang="en-US" sz="1400" dirty="0">
            <a:latin typeface="BIZ UDPゴシック" panose="020B0400000000000000" pitchFamily="50" charset="-128"/>
            <a:ea typeface="BIZ UDPゴシック" panose="020B0400000000000000" pitchFamily="50" charset="-128"/>
          </a:endParaRPr>
        </a:p>
      </dgm:t>
    </dgm:pt>
    <dgm:pt modelId="{E5CFF4FC-8ED4-4B06-9996-0C7956722CFA}" type="parTrans" cxnId="{FEA5C385-9DFD-4C3E-86CF-41F6743401E1}">
      <dgm:prSet/>
      <dgm:spPr/>
      <dgm:t>
        <a:bodyPr/>
        <a:lstStyle/>
        <a:p>
          <a:pPr algn="ctr"/>
          <a:endParaRPr kumimoji="1" lang="ja-JP" altLang="en-US" sz="900"/>
        </a:p>
      </dgm:t>
    </dgm:pt>
    <dgm:pt modelId="{B32C54F1-E58D-46A2-A76C-FD171B594CC7}" type="sibTrans" cxnId="{FEA5C385-9DFD-4C3E-86CF-41F6743401E1}">
      <dgm:prSet/>
      <dgm:spPr/>
      <dgm:t>
        <a:bodyPr/>
        <a:lstStyle/>
        <a:p>
          <a:pPr algn="ctr"/>
          <a:endParaRPr kumimoji="1" lang="ja-JP" altLang="en-US" sz="900"/>
        </a:p>
      </dgm:t>
    </dgm:pt>
    <dgm:pt modelId="{E39ABECE-E371-4DC2-9E0E-97FCF9006747}">
      <dgm:prSet phldrT="[テキスト]" custT="1"/>
      <dgm:spPr/>
      <dgm:t>
        <a:bodyPr/>
        <a:lstStyle/>
        <a:p>
          <a:pPr algn="ctr"/>
          <a:r>
            <a:rPr kumimoji="1" lang="ja-JP" altLang="en-US" sz="1400" dirty="0" smtClean="0">
              <a:latin typeface="BIZ UDPゴシック" panose="020B0400000000000000" pitchFamily="50" charset="-128"/>
              <a:ea typeface="BIZ UDPゴシック" panose="020B0400000000000000" pitchFamily="50" charset="-128"/>
            </a:rPr>
            <a:t>さらに広がる</a:t>
          </a:r>
          <a:endParaRPr kumimoji="1" lang="en-US" altLang="ja-JP" sz="1400" dirty="0" smtClean="0">
            <a:latin typeface="BIZ UDPゴシック" panose="020B0400000000000000" pitchFamily="50" charset="-128"/>
            <a:ea typeface="BIZ UDPゴシック" panose="020B0400000000000000" pitchFamily="50" charset="-128"/>
          </a:endParaRPr>
        </a:p>
        <a:p>
          <a:pPr algn="ctr"/>
          <a:r>
            <a:rPr kumimoji="1" lang="ja-JP" altLang="en-US" sz="1400" dirty="0" smtClean="0">
              <a:latin typeface="BIZ UDPゴシック" panose="020B0400000000000000" pitchFamily="50" charset="-128"/>
              <a:ea typeface="BIZ UDPゴシック" panose="020B0400000000000000" pitchFamily="50" charset="-128"/>
            </a:rPr>
            <a:t>下水道の役割</a:t>
          </a:r>
          <a:endParaRPr kumimoji="1" lang="ja-JP" altLang="en-US" sz="1400" dirty="0">
            <a:latin typeface="BIZ UDPゴシック" panose="020B0400000000000000" pitchFamily="50" charset="-128"/>
            <a:ea typeface="BIZ UDPゴシック" panose="020B0400000000000000" pitchFamily="50" charset="-128"/>
          </a:endParaRPr>
        </a:p>
      </dgm:t>
    </dgm:pt>
    <dgm:pt modelId="{40789B2C-C527-4BFA-B378-0E8DAFEA83DC}" type="parTrans" cxnId="{49D32BDD-3504-42C2-A49A-F3D3D39E9478}">
      <dgm:prSet/>
      <dgm:spPr/>
      <dgm:t>
        <a:bodyPr/>
        <a:lstStyle/>
        <a:p>
          <a:endParaRPr kumimoji="1" lang="ja-JP" altLang="en-US"/>
        </a:p>
      </dgm:t>
    </dgm:pt>
    <dgm:pt modelId="{836BA2C4-691B-46AD-AA93-D462C3721BC6}" type="sibTrans" cxnId="{49D32BDD-3504-42C2-A49A-F3D3D39E9478}">
      <dgm:prSet/>
      <dgm:spPr/>
      <dgm:t>
        <a:bodyPr/>
        <a:lstStyle/>
        <a:p>
          <a:endParaRPr kumimoji="1" lang="ja-JP" altLang="en-US"/>
        </a:p>
      </dgm:t>
    </dgm:pt>
    <dgm:pt modelId="{74CAE632-105C-4EF5-8895-0A8B3F0D11B1}">
      <dgm:prSet phldrT="[テキスト]" custT="1"/>
      <dgm:spPr/>
      <dgm:t>
        <a:bodyPr/>
        <a:lstStyle/>
        <a:p>
          <a:pPr algn="ctr"/>
          <a:r>
            <a:rPr kumimoji="1" lang="ja-JP" altLang="en-US" sz="1400" dirty="0" smtClean="0">
              <a:latin typeface="BIZ UDPゴシック" panose="020B0400000000000000" pitchFamily="50" charset="-128"/>
              <a:ea typeface="BIZ UDPゴシック" panose="020B0400000000000000" pitchFamily="50" charset="-128"/>
            </a:rPr>
            <a:t>公共用水域に関する住民等のニーズの変化</a:t>
          </a:r>
          <a:endParaRPr kumimoji="1" lang="ja-JP" altLang="en-US" sz="1400" dirty="0">
            <a:latin typeface="BIZ UDPゴシック" panose="020B0400000000000000" pitchFamily="50" charset="-128"/>
            <a:ea typeface="BIZ UDPゴシック" panose="020B0400000000000000" pitchFamily="50" charset="-128"/>
          </a:endParaRPr>
        </a:p>
      </dgm:t>
    </dgm:pt>
    <dgm:pt modelId="{17569D20-AA95-45F6-888E-DAC75E431164}" type="parTrans" cxnId="{1CBDA996-198C-4611-9A75-887EEE25D8B1}">
      <dgm:prSet/>
      <dgm:spPr/>
      <dgm:t>
        <a:bodyPr/>
        <a:lstStyle/>
        <a:p>
          <a:endParaRPr kumimoji="1" lang="ja-JP" altLang="en-US"/>
        </a:p>
      </dgm:t>
    </dgm:pt>
    <dgm:pt modelId="{DF15B0F9-3B8D-4CE9-A64D-D650ADB90739}" type="sibTrans" cxnId="{1CBDA996-198C-4611-9A75-887EEE25D8B1}">
      <dgm:prSet/>
      <dgm:spPr/>
      <dgm:t>
        <a:bodyPr/>
        <a:lstStyle/>
        <a:p>
          <a:endParaRPr kumimoji="1" lang="ja-JP" altLang="en-US"/>
        </a:p>
      </dgm:t>
    </dgm:pt>
    <dgm:pt modelId="{0261BC9C-9DDC-4B33-94A5-16AB3CA6DC01}" type="pres">
      <dgm:prSet presAssocID="{8B45A957-BCE6-4D64-A52A-CA549FA5C2F8}" presName="linear" presStyleCnt="0">
        <dgm:presLayoutVars>
          <dgm:animLvl val="lvl"/>
          <dgm:resizeHandles val="exact"/>
        </dgm:presLayoutVars>
      </dgm:prSet>
      <dgm:spPr/>
      <dgm:t>
        <a:bodyPr/>
        <a:lstStyle/>
        <a:p>
          <a:endParaRPr kumimoji="1" lang="ja-JP" altLang="en-US"/>
        </a:p>
      </dgm:t>
    </dgm:pt>
    <dgm:pt modelId="{FD4326EB-16BC-40A4-8EF1-7BAE48B67843}" type="pres">
      <dgm:prSet presAssocID="{B1A30ED0-EE56-4E6B-B3E0-3F122180D042}" presName="parentText" presStyleLbl="node1" presStyleIdx="0" presStyleCnt="7" custScaleY="51082">
        <dgm:presLayoutVars>
          <dgm:chMax val="0"/>
          <dgm:bulletEnabled val="1"/>
        </dgm:presLayoutVars>
      </dgm:prSet>
      <dgm:spPr/>
      <dgm:t>
        <a:bodyPr/>
        <a:lstStyle/>
        <a:p>
          <a:endParaRPr kumimoji="1" lang="ja-JP" altLang="en-US"/>
        </a:p>
      </dgm:t>
    </dgm:pt>
    <dgm:pt modelId="{FAE9E345-47EA-4213-B664-297E056791B3}" type="pres">
      <dgm:prSet presAssocID="{09955724-9746-4A3E-B6C8-AB7511733D5E}" presName="spacer" presStyleCnt="0"/>
      <dgm:spPr/>
    </dgm:pt>
    <dgm:pt modelId="{F4EDC43A-FC41-495E-B528-DB8D972C9AAD}" type="pres">
      <dgm:prSet presAssocID="{C1D769DC-39DB-4815-AA0D-7D89456D7032}" presName="parentText" presStyleLbl="node1" presStyleIdx="1" presStyleCnt="7" custScaleY="51082" custLinFactNeighborX="-77" custLinFactNeighborY="2345">
        <dgm:presLayoutVars>
          <dgm:chMax val="0"/>
          <dgm:bulletEnabled val="1"/>
        </dgm:presLayoutVars>
      </dgm:prSet>
      <dgm:spPr/>
      <dgm:t>
        <a:bodyPr/>
        <a:lstStyle/>
        <a:p>
          <a:endParaRPr kumimoji="1" lang="ja-JP" altLang="en-US"/>
        </a:p>
      </dgm:t>
    </dgm:pt>
    <dgm:pt modelId="{9A5CB6A4-9E5E-43D0-812B-95603442F4F5}" type="pres">
      <dgm:prSet presAssocID="{B32C54F1-E58D-46A2-A76C-FD171B594CC7}" presName="spacer" presStyleCnt="0"/>
      <dgm:spPr/>
    </dgm:pt>
    <dgm:pt modelId="{7C31A921-4DC9-4CF3-B4AE-B3C5DD270AFE}" type="pres">
      <dgm:prSet presAssocID="{74CAE632-105C-4EF5-8895-0A8B3F0D11B1}" presName="parentText" presStyleLbl="node1" presStyleIdx="2" presStyleCnt="7" custScaleY="70981">
        <dgm:presLayoutVars>
          <dgm:chMax val="0"/>
          <dgm:bulletEnabled val="1"/>
        </dgm:presLayoutVars>
      </dgm:prSet>
      <dgm:spPr/>
      <dgm:t>
        <a:bodyPr/>
        <a:lstStyle/>
        <a:p>
          <a:endParaRPr kumimoji="1" lang="ja-JP" altLang="en-US"/>
        </a:p>
      </dgm:t>
    </dgm:pt>
    <dgm:pt modelId="{269C35A7-2E4C-47BA-AFB0-037F880200EE}" type="pres">
      <dgm:prSet presAssocID="{DF15B0F9-3B8D-4CE9-A64D-D650ADB90739}" presName="spacer" presStyleCnt="0"/>
      <dgm:spPr/>
    </dgm:pt>
    <dgm:pt modelId="{B028C6C8-5C66-4594-AD84-AA82475B8462}" type="pres">
      <dgm:prSet presAssocID="{C4CA4833-6356-4254-B1AF-89BF7B7FD065}" presName="parentText" presStyleLbl="node1" presStyleIdx="3" presStyleCnt="7" custScaleY="51082" custLinFactNeighborY="-31792">
        <dgm:presLayoutVars>
          <dgm:chMax val="0"/>
          <dgm:bulletEnabled val="1"/>
        </dgm:presLayoutVars>
      </dgm:prSet>
      <dgm:spPr/>
      <dgm:t>
        <a:bodyPr/>
        <a:lstStyle/>
        <a:p>
          <a:endParaRPr kumimoji="1" lang="ja-JP" altLang="en-US"/>
        </a:p>
      </dgm:t>
    </dgm:pt>
    <dgm:pt modelId="{45BCC1A9-3FAA-4B05-8F3F-B57807454122}" type="pres">
      <dgm:prSet presAssocID="{71D457D9-6A15-41E9-87BF-9CB64F65E7A5}" presName="spacer" presStyleCnt="0"/>
      <dgm:spPr/>
    </dgm:pt>
    <dgm:pt modelId="{BA251DF4-72F3-4536-A35C-6EF595551287}" type="pres">
      <dgm:prSet presAssocID="{F8AFF0B2-3CB4-4843-8741-B4F4BC45D1FE}" presName="parentText" presStyleLbl="node1" presStyleIdx="4" presStyleCnt="7" custScaleY="53594" custLinFactNeighborY="-30329">
        <dgm:presLayoutVars>
          <dgm:chMax val="0"/>
          <dgm:bulletEnabled val="1"/>
        </dgm:presLayoutVars>
      </dgm:prSet>
      <dgm:spPr/>
      <dgm:t>
        <a:bodyPr/>
        <a:lstStyle/>
        <a:p>
          <a:endParaRPr kumimoji="1" lang="ja-JP" altLang="en-US"/>
        </a:p>
      </dgm:t>
    </dgm:pt>
    <dgm:pt modelId="{853625DB-145D-431F-8336-DBD553B85490}" type="pres">
      <dgm:prSet presAssocID="{975B4AE8-85E7-4EB0-9B10-42390405867F}" presName="spacer" presStyleCnt="0"/>
      <dgm:spPr/>
    </dgm:pt>
    <dgm:pt modelId="{62B76AE0-2324-4C88-84B3-6AB95BF432A0}" type="pres">
      <dgm:prSet presAssocID="{BB5153A2-9245-4B79-935A-B3A4C3C56081}" presName="parentText" presStyleLbl="node1" presStyleIdx="5" presStyleCnt="7" custScaleY="53766" custLinFactNeighborY="2144">
        <dgm:presLayoutVars>
          <dgm:chMax val="0"/>
          <dgm:bulletEnabled val="1"/>
        </dgm:presLayoutVars>
      </dgm:prSet>
      <dgm:spPr/>
      <dgm:t>
        <a:bodyPr/>
        <a:lstStyle/>
        <a:p>
          <a:endParaRPr kumimoji="1" lang="ja-JP" altLang="en-US"/>
        </a:p>
      </dgm:t>
    </dgm:pt>
    <dgm:pt modelId="{5CDEE911-E223-4985-864A-8A47BBD0A285}" type="pres">
      <dgm:prSet presAssocID="{A0E68C05-AB7D-4D43-80BC-D82FBFE89A8F}" presName="spacer" presStyleCnt="0"/>
      <dgm:spPr/>
    </dgm:pt>
    <dgm:pt modelId="{D3921FE7-6C78-4999-AC58-2E26C6B90657}" type="pres">
      <dgm:prSet presAssocID="{E39ABECE-E371-4DC2-9E0E-97FCF9006747}" presName="parentText" presStyleLbl="node1" presStyleIdx="6" presStyleCnt="7" custScaleY="55273">
        <dgm:presLayoutVars>
          <dgm:chMax val="0"/>
          <dgm:bulletEnabled val="1"/>
        </dgm:presLayoutVars>
      </dgm:prSet>
      <dgm:spPr/>
      <dgm:t>
        <a:bodyPr/>
        <a:lstStyle/>
        <a:p>
          <a:endParaRPr kumimoji="1" lang="ja-JP" altLang="en-US"/>
        </a:p>
      </dgm:t>
    </dgm:pt>
  </dgm:ptLst>
  <dgm:cxnLst>
    <dgm:cxn modelId="{1CBDA996-198C-4611-9A75-887EEE25D8B1}" srcId="{8B45A957-BCE6-4D64-A52A-CA549FA5C2F8}" destId="{74CAE632-105C-4EF5-8895-0A8B3F0D11B1}" srcOrd="2" destOrd="0" parTransId="{17569D20-AA95-45F6-888E-DAC75E431164}" sibTransId="{DF15B0F9-3B8D-4CE9-A64D-D650ADB90739}"/>
    <dgm:cxn modelId="{5C275616-5705-4A2A-912C-A6EDF5CF3958}" type="presOf" srcId="{C4CA4833-6356-4254-B1AF-89BF7B7FD065}" destId="{B028C6C8-5C66-4594-AD84-AA82475B8462}" srcOrd="0" destOrd="0" presId="urn:microsoft.com/office/officeart/2005/8/layout/vList2"/>
    <dgm:cxn modelId="{6085B04D-6E51-45EF-B7CC-ABABDAF40545}" type="presOf" srcId="{8B45A957-BCE6-4D64-A52A-CA549FA5C2F8}" destId="{0261BC9C-9DDC-4B33-94A5-16AB3CA6DC01}" srcOrd="0" destOrd="0" presId="urn:microsoft.com/office/officeart/2005/8/layout/vList2"/>
    <dgm:cxn modelId="{FEA5C385-9DFD-4C3E-86CF-41F6743401E1}" srcId="{8B45A957-BCE6-4D64-A52A-CA549FA5C2F8}" destId="{C1D769DC-39DB-4815-AA0D-7D89456D7032}" srcOrd="1" destOrd="0" parTransId="{E5CFF4FC-8ED4-4B06-9996-0C7956722CFA}" sibTransId="{B32C54F1-E58D-46A2-A76C-FD171B594CC7}"/>
    <dgm:cxn modelId="{A9D48BE4-6D90-4460-86B9-81CAD400C789}" type="presOf" srcId="{B1A30ED0-EE56-4E6B-B3E0-3F122180D042}" destId="{FD4326EB-16BC-40A4-8EF1-7BAE48B67843}" srcOrd="0" destOrd="0" presId="urn:microsoft.com/office/officeart/2005/8/layout/vList2"/>
    <dgm:cxn modelId="{997D7A9D-E6A3-44E0-91C9-D2B90117536E}" type="presOf" srcId="{74CAE632-105C-4EF5-8895-0A8B3F0D11B1}" destId="{7C31A921-4DC9-4CF3-B4AE-B3C5DD270AFE}" srcOrd="0" destOrd="0" presId="urn:microsoft.com/office/officeart/2005/8/layout/vList2"/>
    <dgm:cxn modelId="{49D32BDD-3504-42C2-A49A-F3D3D39E9478}" srcId="{8B45A957-BCE6-4D64-A52A-CA549FA5C2F8}" destId="{E39ABECE-E371-4DC2-9E0E-97FCF9006747}" srcOrd="6" destOrd="0" parTransId="{40789B2C-C527-4BFA-B378-0E8DAFEA83DC}" sibTransId="{836BA2C4-691B-46AD-AA93-D462C3721BC6}"/>
    <dgm:cxn modelId="{603D1FFD-B181-4C56-B65A-5ADFA159BD48}" srcId="{8B45A957-BCE6-4D64-A52A-CA549FA5C2F8}" destId="{B1A30ED0-EE56-4E6B-B3E0-3F122180D042}" srcOrd="0" destOrd="0" parTransId="{68739ED8-29A0-4B4C-91A2-E9ED578A5FA3}" sibTransId="{09955724-9746-4A3E-B6C8-AB7511733D5E}"/>
    <dgm:cxn modelId="{8A8746F2-EB3E-4F37-BCB5-C54C76C8F50B}" type="presOf" srcId="{E39ABECE-E371-4DC2-9E0E-97FCF9006747}" destId="{D3921FE7-6C78-4999-AC58-2E26C6B90657}" srcOrd="0" destOrd="0" presId="urn:microsoft.com/office/officeart/2005/8/layout/vList2"/>
    <dgm:cxn modelId="{3E402498-C250-4328-9F1D-CB281A778F94}" type="presOf" srcId="{F8AFF0B2-3CB4-4843-8741-B4F4BC45D1FE}" destId="{BA251DF4-72F3-4536-A35C-6EF595551287}" srcOrd="0" destOrd="0" presId="urn:microsoft.com/office/officeart/2005/8/layout/vList2"/>
    <dgm:cxn modelId="{F78EBCF9-3A25-4FA0-82A3-FCF5B7EC2B50}" type="presOf" srcId="{C1D769DC-39DB-4815-AA0D-7D89456D7032}" destId="{F4EDC43A-FC41-495E-B528-DB8D972C9AAD}" srcOrd="0" destOrd="0" presId="urn:microsoft.com/office/officeart/2005/8/layout/vList2"/>
    <dgm:cxn modelId="{4DB7E83F-6F17-47B5-BFB0-8BCCBCF37D23}" srcId="{8B45A957-BCE6-4D64-A52A-CA549FA5C2F8}" destId="{F8AFF0B2-3CB4-4843-8741-B4F4BC45D1FE}" srcOrd="4" destOrd="0" parTransId="{2F1ED5D7-9974-4A0A-BC68-F8130FA5C50D}" sibTransId="{975B4AE8-85E7-4EB0-9B10-42390405867F}"/>
    <dgm:cxn modelId="{54BCB6B6-D3BD-47BC-9F95-3F0F1A9F28AD}" srcId="{8B45A957-BCE6-4D64-A52A-CA549FA5C2F8}" destId="{C4CA4833-6356-4254-B1AF-89BF7B7FD065}" srcOrd="3" destOrd="0" parTransId="{60E6A0B3-01BE-4D17-A62D-F8731B89AC3C}" sibTransId="{71D457D9-6A15-41E9-87BF-9CB64F65E7A5}"/>
    <dgm:cxn modelId="{ACE3205A-F910-41C4-A424-A5BE2FB01C69}" type="presOf" srcId="{BB5153A2-9245-4B79-935A-B3A4C3C56081}" destId="{62B76AE0-2324-4C88-84B3-6AB95BF432A0}" srcOrd="0" destOrd="0" presId="urn:microsoft.com/office/officeart/2005/8/layout/vList2"/>
    <dgm:cxn modelId="{09026807-E096-4ECF-879C-23F9F94F9780}" srcId="{8B45A957-BCE6-4D64-A52A-CA549FA5C2F8}" destId="{BB5153A2-9245-4B79-935A-B3A4C3C56081}" srcOrd="5" destOrd="0" parTransId="{786AA993-ED1E-455E-B079-0B0F4B694560}" sibTransId="{A0E68C05-AB7D-4D43-80BC-D82FBFE89A8F}"/>
    <dgm:cxn modelId="{9F1C8243-B1AB-4C0D-988F-D37D151DA6A2}" type="presParOf" srcId="{0261BC9C-9DDC-4B33-94A5-16AB3CA6DC01}" destId="{FD4326EB-16BC-40A4-8EF1-7BAE48B67843}" srcOrd="0" destOrd="0" presId="urn:microsoft.com/office/officeart/2005/8/layout/vList2"/>
    <dgm:cxn modelId="{9D208ACB-48FB-44DF-B3A4-66D6BA639EA7}" type="presParOf" srcId="{0261BC9C-9DDC-4B33-94A5-16AB3CA6DC01}" destId="{FAE9E345-47EA-4213-B664-297E056791B3}" srcOrd="1" destOrd="0" presId="urn:microsoft.com/office/officeart/2005/8/layout/vList2"/>
    <dgm:cxn modelId="{21790408-A5B0-41BA-BE86-4F09ABF69F5A}" type="presParOf" srcId="{0261BC9C-9DDC-4B33-94A5-16AB3CA6DC01}" destId="{F4EDC43A-FC41-495E-B528-DB8D972C9AAD}" srcOrd="2" destOrd="0" presId="urn:microsoft.com/office/officeart/2005/8/layout/vList2"/>
    <dgm:cxn modelId="{527DCC41-3F3C-4625-86C9-C4EA6A17AAE3}" type="presParOf" srcId="{0261BC9C-9DDC-4B33-94A5-16AB3CA6DC01}" destId="{9A5CB6A4-9E5E-43D0-812B-95603442F4F5}" srcOrd="3" destOrd="0" presId="urn:microsoft.com/office/officeart/2005/8/layout/vList2"/>
    <dgm:cxn modelId="{7B6F316C-E1E5-4005-B6CA-9E3A87A0B49F}" type="presParOf" srcId="{0261BC9C-9DDC-4B33-94A5-16AB3CA6DC01}" destId="{7C31A921-4DC9-4CF3-B4AE-B3C5DD270AFE}" srcOrd="4" destOrd="0" presId="urn:microsoft.com/office/officeart/2005/8/layout/vList2"/>
    <dgm:cxn modelId="{B15ADED3-CDBE-44B2-8F93-4D52CE6B629C}" type="presParOf" srcId="{0261BC9C-9DDC-4B33-94A5-16AB3CA6DC01}" destId="{269C35A7-2E4C-47BA-AFB0-037F880200EE}" srcOrd="5" destOrd="0" presId="urn:microsoft.com/office/officeart/2005/8/layout/vList2"/>
    <dgm:cxn modelId="{7B7C2639-04C7-447D-9641-F800C2D28C80}" type="presParOf" srcId="{0261BC9C-9DDC-4B33-94A5-16AB3CA6DC01}" destId="{B028C6C8-5C66-4594-AD84-AA82475B8462}" srcOrd="6" destOrd="0" presId="urn:microsoft.com/office/officeart/2005/8/layout/vList2"/>
    <dgm:cxn modelId="{31F1681E-71CE-46C3-80B4-B28F9E7F4E5A}" type="presParOf" srcId="{0261BC9C-9DDC-4B33-94A5-16AB3CA6DC01}" destId="{45BCC1A9-3FAA-4B05-8F3F-B57807454122}" srcOrd="7" destOrd="0" presId="urn:microsoft.com/office/officeart/2005/8/layout/vList2"/>
    <dgm:cxn modelId="{F86326BB-E0F4-4389-AFE9-D360B63F94AC}" type="presParOf" srcId="{0261BC9C-9DDC-4B33-94A5-16AB3CA6DC01}" destId="{BA251DF4-72F3-4536-A35C-6EF595551287}" srcOrd="8" destOrd="0" presId="urn:microsoft.com/office/officeart/2005/8/layout/vList2"/>
    <dgm:cxn modelId="{94FC3F36-3E80-4CC3-AECF-57EF0A63E18D}" type="presParOf" srcId="{0261BC9C-9DDC-4B33-94A5-16AB3CA6DC01}" destId="{853625DB-145D-431F-8336-DBD553B85490}" srcOrd="9" destOrd="0" presId="urn:microsoft.com/office/officeart/2005/8/layout/vList2"/>
    <dgm:cxn modelId="{5F943589-FDF0-413B-AA29-D3C8DB18E32D}" type="presParOf" srcId="{0261BC9C-9DDC-4B33-94A5-16AB3CA6DC01}" destId="{62B76AE0-2324-4C88-84B3-6AB95BF432A0}" srcOrd="10" destOrd="0" presId="urn:microsoft.com/office/officeart/2005/8/layout/vList2"/>
    <dgm:cxn modelId="{5A494282-EBF0-4066-A270-DF291384CACC}" type="presParOf" srcId="{0261BC9C-9DDC-4B33-94A5-16AB3CA6DC01}" destId="{5CDEE911-E223-4985-864A-8A47BBD0A285}" srcOrd="11" destOrd="0" presId="urn:microsoft.com/office/officeart/2005/8/layout/vList2"/>
    <dgm:cxn modelId="{07F981C3-170A-4813-BB9F-9E07A4549A6B}" type="presParOf" srcId="{0261BC9C-9DDC-4B33-94A5-16AB3CA6DC01}" destId="{D3921FE7-6C78-4999-AC58-2E26C6B90657}"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326EB-16BC-40A4-8EF1-7BAE48B67843}">
      <dsp:nvSpPr>
        <dsp:cNvPr id="0" name=""/>
        <dsp:cNvSpPr/>
      </dsp:nvSpPr>
      <dsp:spPr>
        <a:xfrm>
          <a:off x="0" y="25577"/>
          <a:ext cx="2449919" cy="50681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latin typeface="BIZ UDPゴシック" panose="020B0400000000000000" pitchFamily="50" charset="-128"/>
              <a:ea typeface="BIZ UDPゴシック" panose="020B0400000000000000" pitchFamily="50" charset="-128"/>
            </a:rPr>
            <a:t>施設の老朽化</a:t>
          </a:r>
        </a:p>
      </dsp:txBody>
      <dsp:txXfrm>
        <a:off x="24741" y="50318"/>
        <a:ext cx="2400437" cy="457333"/>
      </dsp:txXfrm>
    </dsp:sp>
    <dsp:sp modelId="{F4EDC43A-FC41-495E-B528-DB8D972C9AAD}">
      <dsp:nvSpPr>
        <dsp:cNvPr id="0" name=""/>
        <dsp:cNvSpPr/>
      </dsp:nvSpPr>
      <dsp:spPr>
        <a:xfrm>
          <a:off x="0" y="688612"/>
          <a:ext cx="2449919" cy="50681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担い手不足、技術力低下</a:t>
          </a: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24741" y="713353"/>
        <a:ext cx="2400437" cy="457333"/>
      </dsp:txXfrm>
    </dsp:sp>
    <dsp:sp modelId="{7C31A921-4DC9-4CF3-B4AE-B3C5DD270AFE}">
      <dsp:nvSpPr>
        <dsp:cNvPr id="0" name=""/>
        <dsp:cNvSpPr/>
      </dsp:nvSpPr>
      <dsp:spPr>
        <a:xfrm>
          <a:off x="0" y="1344488"/>
          <a:ext cx="2449919" cy="70424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公共用水域に関する住民等のニーズの変化</a:t>
          </a: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34378" y="1378866"/>
        <a:ext cx="2381163" cy="635489"/>
      </dsp:txXfrm>
    </dsp:sp>
    <dsp:sp modelId="{B028C6C8-5C66-4594-AD84-AA82475B8462}">
      <dsp:nvSpPr>
        <dsp:cNvPr id="0" name=""/>
        <dsp:cNvSpPr/>
      </dsp:nvSpPr>
      <dsp:spPr>
        <a:xfrm>
          <a:off x="0" y="2152846"/>
          <a:ext cx="2449919" cy="50681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気候変動による</a:t>
          </a:r>
          <a:endParaRPr kumimoji="1" lang="en-US" altLang="ja-JP" sz="1400" kern="1200" dirty="0" smtClean="0">
            <a:latin typeface="BIZ UDPゴシック" panose="020B0400000000000000" pitchFamily="50" charset="-128"/>
            <a:ea typeface="BIZ UDPゴシック" panose="020B0400000000000000" pitchFamily="50" charset="-128"/>
          </a:endParaRPr>
        </a:p>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浸水被害の激化</a:t>
          </a:r>
        </a:p>
      </dsp:txBody>
      <dsp:txXfrm>
        <a:off x="24741" y="2177587"/>
        <a:ext cx="2400437" cy="457333"/>
      </dsp:txXfrm>
    </dsp:sp>
    <dsp:sp modelId="{BA251DF4-72F3-4536-A35C-6EF595551287}">
      <dsp:nvSpPr>
        <dsp:cNvPr id="0" name=""/>
        <dsp:cNvSpPr/>
      </dsp:nvSpPr>
      <dsp:spPr>
        <a:xfrm>
          <a:off x="0" y="2814534"/>
          <a:ext cx="2449919" cy="53173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latin typeface="BIZ UDPゴシック" panose="020B0400000000000000" pitchFamily="50" charset="-128"/>
              <a:ea typeface="BIZ UDPゴシック" panose="020B0400000000000000" pitchFamily="50" charset="-128"/>
            </a:rPr>
            <a:t>大規模</a:t>
          </a:r>
          <a:r>
            <a:rPr kumimoji="1" lang="ja-JP" altLang="en-US" sz="1400" kern="1200" dirty="0" smtClean="0">
              <a:latin typeface="BIZ UDPゴシック" panose="020B0400000000000000" pitchFamily="50" charset="-128"/>
              <a:ea typeface="BIZ UDPゴシック" panose="020B0400000000000000" pitchFamily="50" charset="-128"/>
            </a:rPr>
            <a:t>地震・津波等の</a:t>
          </a:r>
          <a:r>
            <a:rPr kumimoji="1" lang="ja-JP" altLang="en-US" sz="1400" kern="1200" dirty="0">
              <a:latin typeface="BIZ UDPゴシック" panose="020B0400000000000000" pitchFamily="50" charset="-128"/>
              <a:ea typeface="BIZ UDPゴシック" panose="020B0400000000000000" pitchFamily="50" charset="-128"/>
            </a:rPr>
            <a:t>懸念</a:t>
          </a:r>
        </a:p>
      </dsp:txBody>
      <dsp:txXfrm>
        <a:off x="25957" y="2840491"/>
        <a:ext cx="2398005" cy="479824"/>
      </dsp:txXfrm>
    </dsp:sp>
    <dsp:sp modelId="{62B76AE0-2324-4C88-84B3-6AB95BF432A0}">
      <dsp:nvSpPr>
        <dsp:cNvPr id="0" name=""/>
        <dsp:cNvSpPr/>
      </dsp:nvSpPr>
      <dsp:spPr>
        <a:xfrm>
          <a:off x="0" y="3548479"/>
          <a:ext cx="2449919" cy="533444"/>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latin typeface="BIZ UDPゴシック" panose="020B0400000000000000" pitchFamily="50" charset="-128"/>
              <a:ea typeface="BIZ UDPゴシック" panose="020B0400000000000000" pitchFamily="50" charset="-128"/>
            </a:rPr>
            <a:t>人口</a:t>
          </a:r>
          <a:r>
            <a:rPr kumimoji="1" lang="ja-JP" altLang="en-US" sz="1400" kern="1200" dirty="0" smtClean="0">
              <a:latin typeface="BIZ UDPゴシック" panose="020B0400000000000000" pitchFamily="50" charset="-128"/>
              <a:ea typeface="BIZ UDPゴシック" panose="020B0400000000000000" pitchFamily="50" charset="-128"/>
            </a:rPr>
            <a:t>減少</a:t>
          </a:r>
          <a:endParaRPr kumimoji="1" lang="en-US" altLang="ja-JP" sz="1400" kern="1200" dirty="0" smtClean="0">
            <a:latin typeface="BIZ UDPゴシック" panose="020B0400000000000000" pitchFamily="50" charset="-128"/>
            <a:ea typeface="BIZ UDPゴシック" panose="020B0400000000000000" pitchFamily="50" charset="-128"/>
          </a:endParaRPr>
        </a:p>
        <a:p>
          <a:pPr lvl="0" algn="ctr" defTabSz="622300">
            <a:lnSpc>
              <a:spcPct val="90000"/>
            </a:lnSpc>
            <a:spcBef>
              <a:spcPct val="0"/>
            </a:spcBef>
            <a:spcAft>
              <a:spcPct val="35000"/>
            </a:spcAft>
          </a:pPr>
          <a:r>
            <a:rPr kumimoji="1" lang="ja-JP" altLang="en-US" sz="1100" kern="1200" dirty="0" smtClean="0">
              <a:latin typeface="BIZ UDPゴシック" panose="020B0400000000000000" pitchFamily="50" charset="-128"/>
              <a:ea typeface="BIZ UDPゴシック" panose="020B0400000000000000" pitchFamily="50" charset="-128"/>
            </a:rPr>
            <a:t>（</a:t>
          </a:r>
          <a:r>
            <a:rPr kumimoji="1" lang="ja-JP" altLang="en-US" sz="1100" kern="1200" dirty="0">
              <a:latin typeface="BIZ UDPゴシック" panose="020B0400000000000000" pitchFamily="50" charset="-128"/>
              <a:ea typeface="BIZ UDPゴシック" panose="020B0400000000000000" pitchFamily="50" charset="-128"/>
            </a:rPr>
            <a:t>汚水量</a:t>
          </a:r>
          <a:r>
            <a:rPr kumimoji="1" lang="ja-JP" altLang="en-US" sz="1100" kern="1200" dirty="0" smtClean="0">
              <a:latin typeface="BIZ UDPゴシック" panose="020B0400000000000000" pitchFamily="50" charset="-128"/>
              <a:ea typeface="BIZ UDPゴシック" panose="020B0400000000000000" pitchFamily="50" charset="-128"/>
            </a:rPr>
            <a:t>減少、使用料収入減少等）</a:t>
          </a:r>
          <a:endParaRPr kumimoji="1" lang="ja-JP" altLang="en-US" sz="1100" kern="1200" dirty="0">
            <a:latin typeface="BIZ UDPゴシック" panose="020B0400000000000000" pitchFamily="50" charset="-128"/>
            <a:ea typeface="BIZ UDPゴシック" panose="020B0400000000000000" pitchFamily="50" charset="-128"/>
          </a:endParaRPr>
        </a:p>
      </dsp:txBody>
      <dsp:txXfrm>
        <a:off x="26041" y="3574520"/>
        <a:ext cx="2397837" cy="481362"/>
      </dsp:txXfrm>
    </dsp:sp>
    <dsp:sp modelId="{D3921FE7-6C78-4999-AC58-2E26C6B90657}">
      <dsp:nvSpPr>
        <dsp:cNvPr id="0" name=""/>
        <dsp:cNvSpPr/>
      </dsp:nvSpPr>
      <dsp:spPr>
        <a:xfrm>
          <a:off x="0" y="4231291"/>
          <a:ext cx="2449919" cy="54839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さらに広がる</a:t>
          </a:r>
          <a:endParaRPr kumimoji="1" lang="en-US" altLang="ja-JP" sz="1400" kern="1200" dirty="0" smtClean="0">
            <a:latin typeface="BIZ UDPゴシック" panose="020B0400000000000000" pitchFamily="50" charset="-128"/>
            <a:ea typeface="BIZ UDPゴシック" panose="020B0400000000000000" pitchFamily="50" charset="-128"/>
          </a:endParaRPr>
        </a:p>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下水道の役割</a:t>
          </a: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26770" y="4258061"/>
        <a:ext cx="2396379" cy="4948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19"/>
            <a:ext cx="2949575" cy="498475"/>
          </a:xfrm>
          <a:prstGeom prst="rect">
            <a:avLst/>
          </a:prstGeom>
        </p:spPr>
        <p:txBody>
          <a:bodyPr vert="horz" lIns="91270" tIns="45629" rIns="91270" bIns="4562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58" y="19"/>
            <a:ext cx="2949575" cy="498475"/>
          </a:xfrm>
          <a:prstGeom prst="rect">
            <a:avLst/>
          </a:prstGeom>
        </p:spPr>
        <p:txBody>
          <a:bodyPr vert="horz" lIns="91270" tIns="45629" rIns="91270" bIns="45629" rtlCol="0"/>
          <a:lstStyle>
            <a:lvl1pPr algn="r">
              <a:defRPr sz="1200"/>
            </a:lvl1pPr>
          </a:lstStyle>
          <a:p>
            <a:fld id="{B926FE80-69B6-4ED1-863D-5E082D142CB6}" type="datetimeFigureOut">
              <a:rPr kumimoji="1" lang="ja-JP" altLang="en-US" smtClean="0"/>
              <a:t>2022/11/17</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270" tIns="45629" rIns="91270" bIns="45629" rtlCol="0" anchor="ctr"/>
          <a:lstStyle/>
          <a:p>
            <a:endParaRPr lang="ja-JP" altLang="en-US"/>
          </a:p>
        </p:txBody>
      </p:sp>
      <p:sp>
        <p:nvSpPr>
          <p:cNvPr id="5" name="ノート プレースホルダー 4"/>
          <p:cNvSpPr>
            <a:spLocks noGrp="1"/>
          </p:cNvSpPr>
          <p:nvPr>
            <p:ph type="body" sz="quarter" idx="3"/>
          </p:nvPr>
        </p:nvSpPr>
        <p:spPr>
          <a:xfrm>
            <a:off x="681038" y="4783158"/>
            <a:ext cx="5445125" cy="3913187"/>
          </a:xfrm>
          <a:prstGeom prst="rect">
            <a:avLst/>
          </a:prstGeom>
        </p:spPr>
        <p:txBody>
          <a:bodyPr vert="horz" lIns="91270" tIns="45629" rIns="91270" bIns="4562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867"/>
            <a:ext cx="2949575" cy="498475"/>
          </a:xfrm>
          <a:prstGeom prst="rect">
            <a:avLst/>
          </a:prstGeom>
        </p:spPr>
        <p:txBody>
          <a:bodyPr vert="horz" lIns="91270" tIns="45629" rIns="91270" bIns="4562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58" y="9440867"/>
            <a:ext cx="2949575" cy="498475"/>
          </a:xfrm>
          <a:prstGeom prst="rect">
            <a:avLst/>
          </a:prstGeom>
        </p:spPr>
        <p:txBody>
          <a:bodyPr vert="horz" lIns="91270" tIns="45629" rIns="91270" bIns="45629" rtlCol="0" anchor="b"/>
          <a:lstStyle>
            <a:lvl1pPr algn="r">
              <a:defRPr sz="1200"/>
            </a:lvl1pPr>
          </a:lstStyle>
          <a:p>
            <a:fld id="{99F3FEAC-1283-4BB1-9839-6662DA9BA4E8}" type="slidenum">
              <a:rPr kumimoji="1" lang="ja-JP" altLang="en-US" smtClean="0"/>
              <a:t>‹#›</a:t>
            </a:fld>
            <a:endParaRPr kumimoji="1" lang="ja-JP" altLang="en-US"/>
          </a:p>
        </p:txBody>
      </p:sp>
    </p:spTree>
    <p:extLst>
      <p:ext uri="{BB962C8B-B14F-4D97-AF65-F5344CB8AC3E}">
        <p14:creationId xmlns:p14="http://schemas.microsoft.com/office/powerpoint/2010/main" val="9456726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3</a:t>
            </a:fld>
            <a:endParaRPr kumimoji="1" lang="ja-JP" altLang="en-US"/>
          </a:p>
        </p:txBody>
      </p:sp>
    </p:spTree>
    <p:extLst>
      <p:ext uri="{BB962C8B-B14F-4D97-AF65-F5344CB8AC3E}">
        <p14:creationId xmlns:p14="http://schemas.microsoft.com/office/powerpoint/2010/main" val="3542678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16</a:t>
            </a:fld>
            <a:endParaRPr kumimoji="1" lang="ja-JP" altLang="en-US"/>
          </a:p>
        </p:txBody>
      </p:sp>
    </p:spTree>
    <p:extLst>
      <p:ext uri="{BB962C8B-B14F-4D97-AF65-F5344CB8AC3E}">
        <p14:creationId xmlns:p14="http://schemas.microsoft.com/office/powerpoint/2010/main" val="1498499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19</a:t>
            </a:fld>
            <a:endParaRPr kumimoji="1" lang="ja-JP" altLang="en-US"/>
          </a:p>
        </p:txBody>
      </p:sp>
    </p:spTree>
    <p:extLst>
      <p:ext uri="{BB962C8B-B14F-4D97-AF65-F5344CB8AC3E}">
        <p14:creationId xmlns:p14="http://schemas.microsoft.com/office/powerpoint/2010/main" val="2006613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21</a:t>
            </a:fld>
            <a:endParaRPr kumimoji="1" lang="ja-JP" altLang="en-US"/>
          </a:p>
        </p:txBody>
      </p:sp>
    </p:spTree>
    <p:extLst>
      <p:ext uri="{BB962C8B-B14F-4D97-AF65-F5344CB8AC3E}">
        <p14:creationId xmlns:p14="http://schemas.microsoft.com/office/powerpoint/2010/main" val="242225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24</a:t>
            </a:fld>
            <a:endParaRPr kumimoji="1" lang="ja-JP" altLang="en-US"/>
          </a:p>
        </p:txBody>
      </p:sp>
    </p:spTree>
    <p:extLst>
      <p:ext uri="{BB962C8B-B14F-4D97-AF65-F5344CB8AC3E}">
        <p14:creationId xmlns:p14="http://schemas.microsoft.com/office/powerpoint/2010/main" val="2410568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流域及び大阪市以外の府内市町村処理場の能力は議会資料より府が記載</a:t>
            </a:r>
            <a:endParaRPr kumimoji="1" lang="en-US" altLang="ja-JP" dirty="0" smtClean="0"/>
          </a:p>
          <a:p>
            <a:r>
              <a:rPr kumimoji="1" lang="ja-JP" altLang="en-US" dirty="0" smtClean="0"/>
              <a:t>流域の管渠延長は議会資料より府が記載</a:t>
            </a:r>
            <a:endParaRPr kumimoji="1" lang="en-US" altLang="ja-JP" dirty="0" smtClean="0"/>
          </a:p>
          <a:p>
            <a:r>
              <a:rPr kumimoji="1" lang="ja-JP" altLang="en-US" dirty="0" smtClean="0"/>
              <a:t>その他は、大阪市が協会の下水道統計により記載</a:t>
            </a:r>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5</a:t>
            </a:fld>
            <a:endParaRPr kumimoji="1" lang="ja-JP" altLang="en-US"/>
          </a:p>
        </p:txBody>
      </p:sp>
    </p:spTree>
    <p:extLst>
      <p:ext uri="{BB962C8B-B14F-4D97-AF65-F5344CB8AC3E}">
        <p14:creationId xmlns:p14="http://schemas.microsoft.com/office/powerpoint/2010/main" val="1452600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6</a:t>
            </a:fld>
            <a:endParaRPr kumimoji="1" lang="ja-JP" altLang="en-US"/>
          </a:p>
        </p:txBody>
      </p:sp>
    </p:spTree>
    <p:extLst>
      <p:ext uri="{BB962C8B-B14F-4D97-AF65-F5344CB8AC3E}">
        <p14:creationId xmlns:p14="http://schemas.microsoft.com/office/powerpoint/2010/main" val="70004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7</a:t>
            </a:fld>
            <a:endParaRPr kumimoji="1" lang="ja-JP" altLang="en-US"/>
          </a:p>
        </p:txBody>
      </p:sp>
    </p:spTree>
    <p:extLst>
      <p:ext uri="{BB962C8B-B14F-4D97-AF65-F5344CB8AC3E}">
        <p14:creationId xmlns:p14="http://schemas.microsoft.com/office/powerpoint/2010/main" val="24261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8</a:t>
            </a:fld>
            <a:endParaRPr kumimoji="1" lang="ja-JP" altLang="en-US"/>
          </a:p>
        </p:txBody>
      </p:sp>
    </p:spTree>
    <p:extLst>
      <p:ext uri="{BB962C8B-B14F-4D97-AF65-F5344CB8AC3E}">
        <p14:creationId xmlns:p14="http://schemas.microsoft.com/office/powerpoint/2010/main" val="518792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9</a:t>
            </a:fld>
            <a:endParaRPr kumimoji="1" lang="ja-JP" altLang="en-US"/>
          </a:p>
        </p:txBody>
      </p:sp>
    </p:spTree>
    <p:extLst>
      <p:ext uri="{BB962C8B-B14F-4D97-AF65-F5344CB8AC3E}">
        <p14:creationId xmlns:p14="http://schemas.microsoft.com/office/powerpoint/2010/main" val="424167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10</a:t>
            </a:fld>
            <a:endParaRPr kumimoji="1" lang="ja-JP" altLang="en-US"/>
          </a:p>
        </p:txBody>
      </p:sp>
    </p:spTree>
    <p:extLst>
      <p:ext uri="{BB962C8B-B14F-4D97-AF65-F5344CB8AC3E}">
        <p14:creationId xmlns:p14="http://schemas.microsoft.com/office/powerpoint/2010/main" val="83216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11</a:t>
            </a:fld>
            <a:endParaRPr kumimoji="1" lang="ja-JP" altLang="en-US"/>
          </a:p>
        </p:txBody>
      </p:sp>
    </p:spTree>
    <p:extLst>
      <p:ext uri="{BB962C8B-B14F-4D97-AF65-F5344CB8AC3E}">
        <p14:creationId xmlns:p14="http://schemas.microsoft.com/office/powerpoint/2010/main" val="299286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12</a:t>
            </a:fld>
            <a:endParaRPr kumimoji="1" lang="ja-JP" altLang="en-US"/>
          </a:p>
        </p:txBody>
      </p:sp>
    </p:spTree>
    <p:extLst>
      <p:ext uri="{BB962C8B-B14F-4D97-AF65-F5344CB8AC3E}">
        <p14:creationId xmlns:p14="http://schemas.microsoft.com/office/powerpoint/2010/main" val="1235331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EA24055-A04F-428F-867D-9A6A9A87A63A}" type="datetime1">
              <a:rPr kumimoji="1" lang="ja-JP" altLang="en-US" smtClean="0"/>
              <a:t>2022/11/17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4241066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1BC3512-A262-4B94-BFF0-9C085B96CC32}" type="datetime1">
              <a:rPr kumimoji="1" lang="ja-JP" altLang="en-US" smtClean="0"/>
              <a:t>2022/11/17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3664650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A5C71E-E33D-43F0-B920-04A94D2E7E0F}" type="datetime1">
              <a:rPr kumimoji="1" lang="ja-JP" altLang="en-US" smtClean="0"/>
              <a:t>2022/11/17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332578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E2D0E5F-EA30-4FC9-AFB1-3E777B75C685}" type="datetime1">
              <a:rPr kumimoji="1" lang="ja-JP" altLang="en-US" smtClean="0"/>
              <a:t>2022/11/17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111086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A467147-64B9-4A15-95EA-E20F1F5AC9AD}" type="datetime1">
              <a:rPr kumimoji="1" lang="ja-JP" altLang="en-US" smtClean="0"/>
              <a:t>2022/11/17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561343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887E893-E240-4B40-8233-B41FA9330F73}" type="datetime1">
              <a:rPr kumimoji="1" lang="ja-JP" altLang="en-US" smtClean="0"/>
              <a:t>2022/11/17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1124050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35E840B-01AF-49FB-A64C-8E0F3B816AF2}" type="datetime1">
              <a:rPr kumimoji="1" lang="ja-JP" altLang="en-US" smtClean="0"/>
              <a:t>2022/11/17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335027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3D51B73-BD5D-4627-91C6-4C0D75E3D756}" type="datetime1">
              <a:rPr kumimoji="1" lang="ja-JP" altLang="en-US" smtClean="0"/>
              <a:t>2022/11/17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248691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AD108F-18D7-4E92-B15B-A39D9B3B4169}" type="datetime1">
              <a:rPr kumimoji="1" lang="ja-JP" altLang="en-US" smtClean="0"/>
              <a:t>2022/11/17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1062115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73F201-9BBF-4EF5-BD88-FD5828F696A9}" type="datetime1">
              <a:rPr kumimoji="1" lang="ja-JP" altLang="en-US" smtClean="0"/>
              <a:t>2022/11/17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368632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0DB1D02-12ED-411B-9897-A9C61F61544C}" type="datetime1">
              <a:rPr kumimoji="1" lang="ja-JP" altLang="en-US" smtClean="0"/>
              <a:t>2022/11/17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2607040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07C8F-C14C-47DD-BD07-A0463BE4E5E5}" type="datetime1">
              <a:rPr kumimoji="1" lang="ja-JP" altLang="en-US" smtClean="0"/>
              <a:t>2022/11/17</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3092065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wm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737493"/>
            <a:ext cx="8420100" cy="1244435"/>
          </a:xfrm>
        </p:spPr>
        <p:txBody>
          <a:bodyPr>
            <a:normAutofit/>
          </a:bodyPr>
          <a:lstStyle/>
          <a:p>
            <a:r>
              <a:rPr kumimoji="1" lang="ja-JP" altLang="en-US" sz="4400" dirty="0">
                <a:latin typeface="BIZ UDPゴシック" panose="020B0400000000000000" pitchFamily="50" charset="-128"/>
                <a:ea typeface="BIZ UDPゴシック" panose="020B0400000000000000" pitchFamily="50" charset="-128"/>
              </a:rPr>
              <a:t>大阪府市下水道</a:t>
            </a:r>
            <a:r>
              <a:rPr kumimoji="1" lang="ja-JP" altLang="en-US" sz="4400" dirty="0" smtClean="0">
                <a:latin typeface="BIZ UDPゴシック" panose="020B0400000000000000" pitchFamily="50" charset="-128"/>
                <a:ea typeface="BIZ UDPゴシック" panose="020B0400000000000000" pitchFamily="50" charset="-128"/>
              </a:rPr>
              <a:t>ビジョン</a:t>
            </a:r>
            <a:endParaRPr kumimoji="1" lang="ja-JP" altLang="en-US" sz="4400" dirty="0">
              <a:latin typeface="BIZ UDPゴシック" panose="020B0400000000000000" pitchFamily="50" charset="-128"/>
              <a:ea typeface="BIZ UDPゴシック" panose="020B0400000000000000" pitchFamily="50" charset="-128"/>
            </a:endParaRPr>
          </a:p>
        </p:txBody>
      </p:sp>
      <p:sp>
        <p:nvSpPr>
          <p:cNvPr id="3" name="サブタイトル 2"/>
          <p:cNvSpPr>
            <a:spLocks noGrp="1"/>
          </p:cNvSpPr>
          <p:nvPr>
            <p:ph type="subTitle" idx="1"/>
          </p:nvPr>
        </p:nvSpPr>
        <p:spPr>
          <a:xfrm>
            <a:off x="1238250" y="3666432"/>
            <a:ext cx="7429500" cy="1655762"/>
          </a:xfrm>
        </p:spPr>
        <p:txBody>
          <a:bodyPr anchor="b"/>
          <a:lstStyle/>
          <a:p>
            <a:r>
              <a:rPr kumimoji="1" lang="ja-JP" altLang="en-US" dirty="0" smtClean="0">
                <a:latin typeface="BIZ UDPゴシック" panose="020B0400000000000000" pitchFamily="50" charset="-128"/>
                <a:ea typeface="BIZ UDPゴシック" panose="020B0400000000000000" pitchFamily="50" charset="-128"/>
              </a:rPr>
              <a:t>（</a:t>
            </a:r>
            <a:r>
              <a:rPr kumimoji="1" lang="en-US" altLang="ja-JP" dirty="0" smtClean="0">
                <a:latin typeface="BIZ UDPゴシック" panose="020B0400000000000000" pitchFamily="50" charset="-128"/>
                <a:ea typeface="BIZ UDPゴシック" panose="020B0400000000000000" pitchFamily="50" charset="-128"/>
              </a:rPr>
              <a:t>2021</a:t>
            </a:r>
            <a:r>
              <a:rPr kumimoji="1" lang="ja-JP" altLang="en-US" dirty="0" smtClean="0">
                <a:latin typeface="BIZ UDPゴシック" panose="020B0400000000000000" pitchFamily="50" charset="-128"/>
                <a:ea typeface="BIZ UDPゴシック" panose="020B0400000000000000" pitchFamily="50" charset="-128"/>
              </a:rPr>
              <a:t>年</a:t>
            </a:r>
            <a:r>
              <a:rPr lang="en-US" altLang="ja-JP" dirty="0" smtClean="0">
                <a:latin typeface="BIZ UDPゴシック" panose="020B0400000000000000" pitchFamily="50" charset="-128"/>
                <a:ea typeface="BIZ UDPゴシック" panose="020B0400000000000000" pitchFamily="50" charset="-128"/>
              </a:rPr>
              <a:t>12</a:t>
            </a:r>
            <a:r>
              <a:rPr kumimoji="1" lang="ja-JP" altLang="en-US" dirty="0" smtClean="0">
                <a:latin typeface="BIZ UDPゴシック" panose="020B0400000000000000" pitchFamily="50" charset="-128"/>
                <a:ea typeface="BIZ UDPゴシック" panose="020B0400000000000000" pitchFamily="50" charset="-128"/>
              </a:rPr>
              <a:t>月）</a:t>
            </a:r>
            <a:endParaRPr kumimoji="1" lang="en-US" altLang="ja-JP" dirty="0" smtClean="0">
              <a:latin typeface="BIZ UDPゴシック" panose="020B0400000000000000" pitchFamily="50" charset="-128"/>
              <a:ea typeface="BIZ UDPゴシック" panose="020B0400000000000000" pitchFamily="50" charset="-128"/>
            </a:endParaRPr>
          </a:p>
          <a:p>
            <a:endParaRPr kumimoji="1"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大阪府・大阪市</a:t>
            </a: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95410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３　大阪府内の下水道を取り巻く状況</a:t>
            </a:r>
          </a:p>
        </p:txBody>
      </p:sp>
      <p:sp>
        <p:nvSpPr>
          <p:cNvPr id="87" name="正方形/長方形 86"/>
          <p:cNvSpPr/>
          <p:nvPr/>
        </p:nvSpPr>
        <p:spPr>
          <a:xfrm>
            <a:off x="199390" y="568686"/>
            <a:ext cx="9401810" cy="6060713"/>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7" name="図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464" y="714895"/>
            <a:ext cx="4638134" cy="2085947"/>
          </a:xfrm>
          <a:prstGeom prst="rect">
            <a:avLst/>
          </a:prstGeom>
          <a:noFill/>
          <a:ln>
            <a:noFill/>
          </a:ln>
        </p:spPr>
      </p:pic>
      <p:sp>
        <p:nvSpPr>
          <p:cNvPr id="3" name="正方形/長方形 2"/>
          <p:cNvSpPr/>
          <p:nvPr/>
        </p:nvSpPr>
        <p:spPr>
          <a:xfrm>
            <a:off x="225781" y="1229337"/>
            <a:ext cx="4511744" cy="2186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r>
              <a:rPr lang="ja-JP" altLang="ja-JP" sz="1400" dirty="0" smtClean="0">
                <a:solidFill>
                  <a:schemeClr val="tx1"/>
                </a:solidFill>
                <a:latin typeface="BIZ UDPゴシック" panose="020B0400000000000000" pitchFamily="50" charset="-128"/>
                <a:ea typeface="BIZ UDPゴシック" panose="020B0400000000000000" pitchFamily="50" charset="-128"/>
              </a:rPr>
              <a:t>大阪</a:t>
            </a:r>
            <a:r>
              <a:rPr lang="ja-JP" altLang="ja-JP" sz="1400" dirty="0">
                <a:solidFill>
                  <a:schemeClr val="tx1"/>
                </a:solidFill>
                <a:latin typeface="BIZ UDPゴシック" panose="020B0400000000000000" pitchFamily="50" charset="-128"/>
                <a:ea typeface="BIZ UDPゴシック" panose="020B0400000000000000" pitchFamily="50" charset="-128"/>
              </a:rPr>
              <a:t>府内の人口については</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右図に示すとおり</a:t>
            </a:r>
            <a:r>
              <a:rPr lang="ja-JP" altLang="ja-JP" sz="1400" dirty="0" smtClean="0">
                <a:solidFill>
                  <a:schemeClr val="tx1"/>
                </a:solidFill>
                <a:latin typeface="BIZ UDPゴシック" panose="020B0400000000000000" pitchFamily="50" charset="-128"/>
                <a:ea typeface="BIZ UDPゴシック" panose="020B0400000000000000" pitchFamily="50" charset="-128"/>
              </a:rPr>
              <a:t>今後</a:t>
            </a:r>
            <a:r>
              <a:rPr lang="ja-JP" altLang="en-US" sz="1400" dirty="0" smtClean="0">
                <a:solidFill>
                  <a:schemeClr val="tx1"/>
                </a:solidFill>
                <a:latin typeface="BIZ UDPゴシック" panose="020B0400000000000000" pitchFamily="50" charset="-128"/>
                <a:ea typeface="BIZ UDPゴシック" panose="020B0400000000000000" pitchFamily="50" charset="-128"/>
              </a:rPr>
              <a:t>さらに減少することが予測されていますが</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人口減少に伴う汚水量減少によって</a:t>
            </a:r>
            <a:r>
              <a:rPr lang="ja-JP" altLang="ja-JP" sz="1400" dirty="0" smtClean="0">
                <a:solidFill>
                  <a:schemeClr val="tx1"/>
                </a:solidFill>
                <a:latin typeface="BIZ UDPゴシック" panose="020B0400000000000000" pitchFamily="50" charset="-128"/>
                <a:ea typeface="BIZ UDPゴシック" panose="020B0400000000000000" pitchFamily="50" charset="-128"/>
              </a:rPr>
              <a:t>下水道</a:t>
            </a:r>
            <a:r>
              <a:rPr lang="ja-JP" altLang="ja-JP" sz="1400" dirty="0">
                <a:solidFill>
                  <a:schemeClr val="tx1"/>
                </a:solidFill>
                <a:latin typeface="BIZ UDPゴシック" panose="020B0400000000000000" pitchFamily="50" charset="-128"/>
                <a:ea typeface="BIZ UDPゴシック" panose="020B0400000000000000" pitchFamily="50" charset="-128"/>
              </a:rPr>
              <a:t>使用料収入の</a:t>
            </a:r>
            <a:r>
              <a:rPr lang="ja-JP" altLang="ja-JP" sz="1400" dirty="0" smtClean="0">
                <a:solidFill>
                  <a:schemeClr val="tx1"/>
                </a:solidFill>
                <a:latin typeface="BIZ UDPゴシック" panose="020B0400000000000000" pitchFamily="50" charset="-128"/>
                <a:ea typeface="BIZ UDPゴシック" panose="020B0400000000000000" pitchFamily="50" charset="-128"/>
              </a:rPr>
              <a:t>減少が</a:t>
            </a:r>
            <a:r>
              <a:rPr lang="ja-JP" altLang="en-US" sz="1400" dirty="0" smtClean="0">
                <a:solidFill>
                  <a:schemeClr val="tx1"/>
                </a:solidFill>
                <a:latin typeface="BIZ UDPゴシック" panose="020B0400000000000000" pitchFamily="50" charset="-128"/>
                <a:ea typeface="BIZ UDPゴシック" panose="020B0400000000000000" pitchFamily="50" charset="-128"/>
              </a:rPr>
              <a:t>懸念さ</a:t>
            </a:r>
            <a:r>
              <a:rPr lang="ja-JP" altLang="ja-JP" sz="1400" dirty="0" smtClean="0">
                <a:solidFill>
                  <a:schemeClr val="tx1"/>
                </a:solidFill>
                <a:latin typeface="BIZ UDPゴシック" panose="020B0400000000000000" pitchFamily="50" charset="-128"/>
                <a:ea typeface="BIZ UDPゴシック" panose="020B0400000000000000" pitchFamily="50" charset="-128"/>
              </a:rPr>
              <a:t>れ</a:t>
            </a:r>
            <a:r>
              <a:rPr lang="ja-JP" altLang="en-US" sz="1400" dirty="0" smtClean="0">
                <a:solidFill>
                  <a:schemeClr val="tx1"/>
                </a:solidFill>
                <a:latin typeface="BIZ UDPゴシック" panose="020B0400000000000000" pitchFamily="50" charset="-128"/>
                <a:ea typeface="BIZ UDPゴシック" panose="020B0400000000000000" pitchFamily="50" charset="-128"/>
              </a:rPr>
              <a:t>る中</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大幅な下水道使用料値上げに頼らず安定した下水道サービスを提供し続けるためには、施設規模の適正化や維持管理コストの縮減など、より効率的な事業運営が求められます。</a:t>
            </a:r>
            <a:endParaRPr lang="ja-JP" altLang="ja-JP" sz="1400"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199390" y="935395"/>
            <a:ext cx="2525050" cy="34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285750" indent="-285750">
              <a:lnSpc>
                <a:spcPts val="2000"/>
              </a:lnSpc>
              <a:buFont typeface="Wingdings" panose="05000000000000000000" pitchFamily="2" charset="2"/>
              <a:buChar char="p"/>
            </a:pPr>
            <a:r>
              <a:rPr lang="ja-JP" altLang="en-US" sz="1600" dirty="0">
                <a:solidFill>
                  <a:schemeClr val="tx1"/>
                </a:solidFill>
                <a:latin typeface="BIZ UDPゴシック" panose="020B0400000000000000" pitchFamily="50" charset="-128"/>
                <a:ea typeface="BIZ UDPゴシック" panose="020B0400000000000000" pitchFamily="50" charset="-128"/>
              </a:rPr>
              <a:t>人口</a:t>
            </a:r>
            <a:r>
              <a:rPr lang="ja-JP" altLang="en-US" sz="1600" dirty="0" smtClean="0">
                <a:solidFill>
                  <a:schemeClr val="tx1"/>
                </a:solidFill>
                <a:latin typeface="BIZ UDPゴシック" panose="020B0400000000000000" pitchFamily="50" charset="-128"/>
                <a:ea typeface="BIZ UDPゴシック" panose="020B0400000000000000" pitchFamily="50" charset="-128"/>
              </a:rPr>
              <a:t>減少（汚水量減少）</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10</a:t>
            </a:fld>
            <a:endParaRPr kumimoji="1" lang="ja-JP" altLang="en-US">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228792" y="593388"/>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225781" y="3464484"/>
            <a:ext cx="3279419" cy="329184"/>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marL="285750" indent="-285750">
              <a:lnSpc>
                <a:spcPts val="2000"/>
              </a:lnSpc>
              <a:buFont typeface="Wingdings" panose="05000000000000000000" pitchFamily="2" charset="2"/>
              <a:buChar char="p"/>
            </a:pPr>
            <a:r>
              <a:rPr lang="ja-JP" altLang="en-US" sz="1600" dirty="0" smtClean="0">
                <a:latin typeface="BIZ UDPゴシック" panose="020B0400000000000000" pitchFamily="50" charset="-128"/>
                <a:ea typeface="BIZ UDPゴシック" panose="020B0400000000000000" pitchFamily="50" charset="-128"/>
              </a:rPr>
              <a:t>下水道への理解</a:t>
            </a:r>
            <a:endParaRPr lang="en-US" altLang="ja-JP" sz="1600" dirty="0">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225781" y="3716750"/>
            <a:ext cx="4275245" cy="2658026"/>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下水道管</a:t>
            </a:r>
            <a:r>
              <a:rPr lang="ja-JP" altLang="en-US" sz="1400" dirty="0" err="1" smtClean="0">
                <a:latin typeface="BIZ UDPゴシック" panose="020B0400000000000000" pitchFamily="50" charset="-128"/>
                <a:ea typeface="BIZ UDPゴシック" panose="020B0400000000000000" pitchFamily="50" charset="-128"/>
              </a:rPr>
              <a:t>きょは</a:t>
            </a:r>
            <a:r>
              <a:rPr lang="ja-JP" altLang="en-US" sz="1400" dirty="0" smtClean="0">
                <a:latin typeface="BIZ UDPゴシック" panose="020B0400000000000000" pitchFamily="50" charset="-128"/>
                <a:ea typeface="BIZ UDPゴシック" panose="020B0400000000000000" pitchFamily="50" charset="-128"/>
              </a:rPr>
              <a:t>、ほとんどが地下構造物であり、物理的</a:t>
            </a:r>
            <a:r>
              <a:rPr lang="ja-JP" altLang="en-US" sz="1400" dirty="0">
                <a:latin typeface="BIZ UDPゴシック" panose="020B0400000000000000" pitchFamily="50" charset="-128"/>
                <a:ea typeface="BIZ UDPゴシック" panose="020B0400000000000000" pitchFamily="50" charset="-128"/>
              </a:rPr>
              <a:t>に</a:t>
            </a:r>
            <a:r>
              <a:rPr lang="ja-JP" altLang="en-US" sz="1400" dirty="0" smtClean="0">
                <a:latin typeface="BIZ UDPゴシック" panose="020B0400000000000000" pitchFamily="50" charset="-128"/>
                <a:ea typeface="BIZ UDPゴシック" panose="020B0400000000000000" pitchFamily="50" charset="-128"/>
              </a:rPr>
              <a:t>見えにくいこと</a:t>
            </a:r>
            <a:r>
              <a:rPr lang="ja-JP" altLang="en-US" sz="1400" dirty="0">
                <a:latin typeface="BIZ UDPゴシック" panose="020B0400000000000000" pitchFamily="50" charset="-128"/>
                <a:ea typeface="BIZ UDPゴシック" panose="020B0400000000000000" pitchFamily="50" charset="-128"/>
              </a:rPr>
              <a:t>に加え、</a:t>
            </a:r>
            <a:r>
              <a:rPr lang="ja-JP" altLang="en-US" sz="1400" dirty="0" smtClean="0">
                <a:latin typeface="BIZ UDPゴシック" panose="020B0400000000000000" pitchFamily="50" charset="-128"/>
                <a:ea typeface="BIZ UDPゴシック" panose="020B0400000000000000" pitchFamily="50" charset="-128"/>
              </a:rPr>
              <a:t>下水道普及率の向上に伴い</a:t>
            </a:r>
            <a:r>
              <a:rPr lang="ja-JP" altLang="en-US" sz="1400" dirty="0" smtClean="0">
                <a:solidFill>
                  <a:schemeClr val="tx1"/>
                </a:solidFill>
                <a:latin typeface="BIZ UDPゴシック" panose="020B0400000000000000" pitchFamily="50" charset="-128"/>
                <a:ea typeface="BIZ UDPゴシック" panose="020B0400000000000000" pitchFamily="50" charset="-128"/>
              </a:rPr>
              <a:t>下水道事業は終わったものという認識に</a:t>
            </a:r>
            <a:r>
              <a:rPr lang="ja-JP" altLang="en-US" sz="1400" dirty="0">
                <a:solidFill>
                  <a:schemeClr val="tx1"/>
                </a:solidFill>
                <a:latin typeface="BIZ UDPゴシック" panose="020B0400000000000000" pitchFamily="50" charset="-128"/>
                <a:ea typeface="BIZ UDPゴシック" panose="020B0400000000000000" pitchFamily="50" charset="-128"/>
              </a:rPr>
              <a:t>なりつつ</a:t>
            </a:r>
            <a:r>
              <a:rPr lang="ja-JP" altLang="en-US" sz="1400" dirty="0" smtClean="0">
                <a:solidFill>
                  <a:schemeClr val="tx1"/>
                </a:solidFill>
                <a:latin typeface="BIZ UDPゴシック" panose="020B0400000000000000" pitchFamily="50" charset="-128"/>
                <a:ea typeface="BIZ UDPゴシック" panose="020B0400000000000000" pitchFamily="50" charset="-128"/>
              </a:rPr>
              <a:t>あります。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しかしながら、下水道事業は下水</a:t>
            </a:r>
            <a:r>
              <a:rPr lang="ja-JP" altLang="en-US" sz="1400" dirty="0">
                <a:solidFill>
                  <a:schemeClr val="tx1"/>
                </a:solidFill>
                <a:latin typeface="BIZ UDPゴシック" panose="020B0400000000000000" pitchFamily="50" charset="-128"/>
                <a:ea typeface="BIZ UDPゴシック" panose="020B0400000000000000" pitchFamily="50" charset="-128"/>
              </a:rPr>
              <a:t>道使用料によってその運営費用を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賄っており、改築更新事業の増大への対応など今後も安定的</a:t>
            </a:r>
            <a:r>
              <a:rPr lang="ja-JP" altLang="en-US" sz="1400" dirty="0">
                <a:solidFill>
                  <a:schemeClr val="tx1"/>
                </a:solidFill>
                <a:latin typeface="BIZ UDPゴシック" panose="020B0400000000000000" pitchFamily="50" charset="-128"/>
                <a:ea typeface="BIZ UDPゴシック" panose="020B0400000000000000" pitchFamily="50" charset="-128"/>
              </a:rPr>
              <a:t>な事業</a:t>
            </a:r>
            <a:r>
              <a:rPr lang="ja-JP" altLang="en-US" sz="1400" dirty="0" smtClean="0">
                <a:solidFill>
                  <a:schemeClr val="tx1"/>
                </a:solidFill>
                <a:latin typeface="BIZ UDPゴシック" panose="020B0400000000000000" pitchFamily="50" charset="-128"/>
                <a:ea typeface="BIZ UDPゴシック" panose="020B0400000000000000" pitchFamily="50" charset="-128"/>
              </a:rPr>
              <a:t>運営を行うためには、住民の</a:t>
            </a:r>
            <a:r>
              <a:rPr lang="ja-JP" altLang="en-US" sz="1400" dirty="0">
                <a:solidFill>
                  <a:schemeClr val="tx1"/>
                </a:solidFill>
                <a:latin typeface="BIZ UDPゴシック" panose="020B0400000000000000" pitchFamily="50" charset="-128"/>
                <a:ea typeface="BIZ UDPゴシック" panose="020B0400000000000000" pitchFamily="50" charset="-128"/>
              </a:rPr>
              <a:t>皆様</a:t>
            </a:r>
            <a:r>
              <a:rPr lang="ja-JP" altLang="en-US" sz="1400" dirty="0" smtClean="0">
                <a:solidFill>
                  <a:schemeClr val="tx1"/>
                </a:solidFill>
                <a:latin typeface="BIZ UDPゴシック" panose="020B0400000000000000" pitchFamily="50" charset="-128"/>
                <a:ea typeface="BIZ UDPゴシック" panose="020B0400000000000000" pitchFamily="50" charset="-128"/>
              </a:rPr>
              <a:t>の御理解・</a:t>
            </a:r>
            <a:r>
              <a:rPr lang="ja-JP" altLang="en-US" sz="1400" dirty="0">
                <a:solidFill>
                  <a:schemeClr val="tx1"/>
                </a:solidFill>
                <a:latin typeface="BIZ UDPゴシック" panose="020B0400000000000000" pitchFamily="50" charset="-128"/>
                <a:ea typeface="BIZ UDPゴシック" panose="020B0400000000000000" pitchFamily="50" charset="-128"/>
              </a:rPr>
              <a:t>御</a:t>
            </a:r>
            <a:r>
              <a:rPr lang="ja-JP" altLang="en-US" sz="1400" dirty="0" smtClean="0">
                <a:solidFill>
                  <a:schemeClr val="tx1"/>
                </a:solidFill>
                <a:latin typeface="BIZ UDPゴシック" panose="020B0400000000000000" pitchFamily="50" charset="-128"/>
                <a:ea typeface="BIZ UDPゴシック" panose="020B0400000000000000" pitchFamily="50" charset="-128"/>
              </a:rPr>
              <a:t>協力</a:t>
            </a:r>
            <a:r>
              <a:rPr lang="ja-JP" altLang="en-US" sz="1400" dirty="0">
                <a:solidFill>
                  <a:schemeClr val="tx1"/>
                </a:solidFill>
                <a:latin typeface="BIZ UDPゴシック" panose="020B0400000000000000" pitchFamily="50" charset="-128"/>
                <a:ea typeface="BIZ UDPゴシック" panose="020B0400000000000000" pitchFamily="50" charset="-128"/>
              </a:rPr>
              <a:t>が</a:t>
            </a:r>
            <a:r>
              <a:rPr lang="ja-JP" altLang="en-US" sz="1400" dirty="0" smtClean="0">
                <a:solidFill>
                  <a:schemeClr val="tx1"/>
                </a:solidFill>
                <a:latin typeface="BIZ UDPゴシック" panose="020B0400000000000000" pitchFamily="50" charset="-128"/>
                <a:ea typeface="BIZ UDPゴシック" panose="020B0400000000000000" pitchFamily="50" charset="-128"/>
              </a:rPr>
              <a:t>必要です</a:t>
            </a:r>
            <a:r>
              <a:rPr lang="ja-JP" altLang="en-US" sz="1400" dirty="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5412293" y="2715789"/>
            <a:ext cx="3167639" cy="411257"/>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gn="ctr"/>
            <a:r>
              <a:rPr lang="ja-JP" altLang="en-US" sz="1200" dirty="0" smtClean="0">
                <a:latin typeface="BIZ UDPゴシック" panose="020B0400000000000000" pitchFamily="50" charset="-128"/>
                <a:ea typeface="BIZ UDPゴシック" panose="020B0400000000000000" pitchFamily="50" charset="-128"/>
              </a:rPr>
              <a:t>大阪府の人口推計</a:t>
            </a:r>
            <a:endParaRPr lang="en-US" altLang="ja-JP" sz="1200" dirty="0" smtClean="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出典：大阪市人口ビジョン（</a:t>
            </a:r>
            <a:r>
              <a:rPr lang="en-US" altLang="ja-JP" sz="1000" dirty="0">
                <a:latin typeface="BIZ UDPゴシック" panose="020B0400000000000000" pitchFamily="50" charset="-128"/>
                <a:ea typeface="BIZ UDPゴシック" panose="020B0400000000000000" pitchFamily="50" charset="-128"/>
              </a:rPr>
              <a:t>2020.3</a:t>
            </a:r>
            <a:r>
              <a:rPr lang="ja-JP" altLang="en-US" sz="1000" dirty="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rPr>
              <a:t>に加筆</a:t>
            </a:r>
            <a:endParaRPr lang="ja-JP" altLang="ja-JP" sz="1000" dirty="0">
              <a:latin typeface="BIZ UDPゴシック" panose="020B0400000000000000" pitchFamily="50" charset="-128"/>
              <a:ea typeface="BIZ UDPゴシック" panose="020B0400000000000000" pitchFamily="50" charset="-128"/>
            </a:endParaRPr>
          </a:p>
        </p:txBody>
      </p:sp>
      <p:pic>
        <p:nvPicPr>
          <p:cNvPr id="29" name="図 2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14464" y="3881555"/>
            <a:ext cx="3338720" cy="1475832"/>
          </a:xfrm>
          <a:prstGeom prst="rect">
            <a:avLst/>
          </a:prstGeom>
          <a:ln>
            <a:noFill/>
          </a:ln>
        </p:spPr>
      </p:pic>
      <p:sp>
        <p:nvSpPr>
          <p:cNvPr id="31" name="正方形/長方形 30"/>
          <p:cNvSpPr/>
          <p:nvPr/>
        </p:nvSpPr>
        <p:spPr>
          <a:xfrm>
            <a:off x="5009802" y="6006716"/>
            <a:ext cx="4260693" cy="411257"/>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gn="ctr"/>
            <a:r>
              <a:rPr lang="ja-JP" altLang="en-US" sz="1200" dirty="0">
                <a:latin typeface="BIZ UDPゴシック" panose="020B0400000000000000" pitchFamily="50" charset="-128"/>
                <a:ea typeface="BIZ UDPゴシック" panose="020B0400000000000000" pitchFamily="50" charset="-128"/>
              </a:rPr>
              <a:t>下水道に関する意識調査</a:t>
            </a:r>
          </a:p>
          <a:p>
            <a:r>
              <a:rPr lang="ja-JP" altLang="en-US" sz="1000" dirty="0">
                <a:latin typeface="BIZ UDPゴシック" panose="020B0400000000000000" pitchFamily="50" charset="-128"/>
                <a:ea typeface="BIZ UDPゴシック" panose="020B0400000000000000" pitchFamily="50" charset="-128"/>
              </a:rPr>
              <a:t>出典：国土交通行政インターネットモニター</a:t>
            </a:r>
            <a:r>
              <a:rPr lang="ja-JP" altLang="en-US" sz="1000" dirty="0" smtClean="0">
                <a:latin typeface="BIZ UDPゴシック" panose="020B0400000000000000" pitchFamily="50" charset="-128"/>
                <a:ea typeface="BIZ UDPゴシック" panose="020B0400000000000000" pitchFamily="50" charset="-128"/>
              </a:rPr>
              <a:t>（</a:t>
            </a:r>
            <a:r>
              <a:rPr lang="en-US" altLang="ja-JP" sz="1000" dirty="0" smtClean="0">
                <a:latin typeface="BIZ UDPゴシック" panose="020B0400000000000000" pitchFamily="50" charset="-128"/>
                <a:ea typeface="BIZ UDPゴシック" panose="020B0400000000000000" pitchFamily="50" charset="-128"/>
              </a:rPr>
              <a:t>2017</a:t>
            </a:r>
            <a:r>
              <a:rPr lang="ja-JP" altLang="en-US" sz="1000" dirty="0" smtClean="0">
                <a:latin typeface="BIZ UDPゴシック" panose="020B0400000000000000" pitchFamily="50" charset="-128"/>
                <a:ea typeface="BIZ UDPゴシック" panose="020B0400000000000000" pitchFamily="50" charset="-128"/>
              </a:rPr>
              <a:t>年</a:t>
            </a:r>
            <a:r>
              <a:rPr lang="ja-JP" altLang="en-US" sz="1000" dirty="0">
                <a:latin typeface="BIZ UDPゴシック" panose="020B0400000000000000" pitchFamily="50" charset="-128"/>
                <a:ea typeface="BIZ UDPゴシック" panose="020B0400000000000000" pitchFamily="50" charset="-128"/>
              </a:rPr>
              <a:t>　回答者</a:t>
            </a:r>
            <a:r>
              <a:rPr lang="en-US" altLang="ja-JP" sz="1000" dirty="0">
                <a:latin typeface="BIZ UDPゴシック" panose="020B0400000000000000" pitchFamily="50" charset="-128"/>
                <a:ea typeface="BIZ UDPゴシック" panose="020B0400000000000000" pitchFamily="50" charset="-128"/>
              </a:rPr>
              <a:t>917</a:t>
            </a:r>
            <a:r>
              <a:rPr lang="ja-JP" altLang="en-US" sz="1000" dirty="0">
                <a:latin typeface="BIZ UDPゴシック" panose="020B0400000000000000" pitchFamily="50" charset="-128"/>
                <a:ea typeface="BIZ UDPゴシック" panose="020B0400000000000000" pitchFamily="50" charset="-128"/>
              </a:rPr>
              <a:t>名）</a:t>
            </a:r>
          </a:p>
        </p:txBody>
      </p:sp>
      <p:pic>
        <p:nvPicPr>
          <p:cNvPr id="28" name="図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18468" y="3923632"/>
            <a:ext cx="1675005" cy="1139033"/>
          </a:xfrm>
          <a:prstGeom prst="rect">
            <a:avLst/>
          </a:prstGeom>
          <a:ln>
            <a:noFill/>
          </a:ln>
        </p:spPr>
      </p:pic>
      <p:pic>
        <p:nvPicPr>
          <p:cNvPr id="32" name="図 31"/>
          <p:cNvPicPr>
            <a:picLocks noChangeAspect="1"/>
          </p:cNvPicPr>
          <p:nvPr/>
        </p:nvPicPr>
        <p:blipFill rotWithShape="1">
          <a:blip r:embed="rId6" cstate="print">
            <a:extLst>
              <a:ext uri="{28A0092B-C50C-407E-A947-70E740481C1C}">
                <a14:useLocalDpi xmlns:a14="http://schemas.microsoft.com/office/drawing/2010/main"/>
              </a:ext>
            </a:extLst>
          </a:blip>
          <a:srcRect r="9507" b="200"/>
          <a:stretch/>
        </p:blipFill>
        <p:spPr>
          <a:xfrm>
            <a:off x="4662994" y="3628180"/>
            <a:ext cx="4764505" cy="204834"/>
          </a:xfrm>
          <a:prstGeom prst="rect">
            <a:avLst/>
          </a:prstGeom>
          <a:ln>
            <a:noFill/>
          </a:ln>
        </p:spPr>
      </p:pic>
      <p:pic>
        <p:nvPicPr>
          <p:cNvPr id="33" name="図 3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05102" y="5465924"/>
            <a:ext cx="2872617" cy="541519"/>
          </a:xfrm>
          <a:prstGeom prst="rect">
            <a:avLst/>
          </a:prstGeom>
          <a:ln>
            <a:noFill/>
          </a:ln>
        </p:spPr>
      </p:pic>
    </p:spTree>
    <p:extLst>
      <p:ext uri="{BB962C8B-B14F-4D97-AF65-F5344CB8AC3E}">
        <p14:creationId xmlns:p14="http://schemas.microsoft.com/office/powerpoint/2010/main" val="568349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15130"/>
            <a:ext cx="9906000" cy="461665"/>
          </a:xfrm>
          <a:prstGeom prst="rect">
            <a:avLst/>
          </a:prstGeom>
          <a:solidFill>
            <a:srgbClr val="FFC000">
              <a:alpha val="60000"/>
            </a:srgbClr>
          </a:solidFill>
        </p:spPr>
        <p:txBody>
          <a:bodyPr vert="horz"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３　大阪府内の下水道を取り巻く状況</a:t>
            </a:r>
          </a:p>
        </p:txBody>
      </p:sp>
      <p:sp>
        <p:nvSpPr>
          <p:cNvPr id="87" name="正方形/長方形 86"/>
          <p:cNvSpPr/>
          <p:nvPr/>
        </p:nvSpPr>
        <p:spPr>
          <a:xfrm>
            <a:off x="199390" y="568686"/>
            <a:ext cx="9401810" cy="6060713"/>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2" name="正方形/長方形 11"/>
          <p:cNvSpPr/>
          <p:nvPr/>
        </p:nvSpPr>
        <p:spPr>
          <a:xfrm>
            <a:off x="199390" y="1399144"/>
            <a:ext cx="9285318" cy="1630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大阪湾は、下水道の整備による汚濁負荷削減対策等を推進した結果、現在では大幅に水質が改善しました。近年は、生物多様性の確保や水産資源の保護といった新たな観点から、従来は削減対象としていた窒素や</a:t>
            </a:r>
            <a:r>
              <a:rPr lang="ja-JP" altLang="en-US" sz="1400" dirty="0" err="1" smtClean="0">
                <a:solidFill>
                  <a:schemeClr val="tx1"/>
                </a:solidFill>
                <a:latin typeface="BIZ UDPゴシック" panose="020B0400000000000000" pitchFamily="50" charset="-128"/>
                <a:ea typeface="BIZ UDPゴシック" panose="020B0400000000000000" pitchFamily="50" charset="-128"/>
              </a:rPr>
              <a:t>りん</a:t>
            </a:r>
            <a:r>
              <a:rPr lang="ja-JP" altLang="en-US" sz="1400" dirty="0" smtClean="0">
                <a:solidFill>
                  <a:schemeClr val="tx1"/>
                </a:solidFill>
                <a:latin typeface="BIZ UDPゴシック" panose="020B0400000000000000" pitchFamily="50" charset="-128"/>
                <a:ea typeface="BIZ UDPゴシック" panose="020B0400000000000000" pitchFamily="50" charset="-128"/>
              </a:rPr>
              <a:t>等の栄養塩類について、適切な濃度になるように管理していく方向性が示されています。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一方で、地先のにぎわいづくり等の理由から、河川等の公共用水域において引き続きさらなる水質改善が求められている地域もあります。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このようなことから、それぞれの地域特性を踏まえて適切な処理レベルの検討が必要となります。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311038" y="935647"/>
            <a:ext cx="4318811" cy="34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285750" indent="-285750">
              <a:lnSpc>
                <a:spcPts val="2000"/>
              </a:lnSpc>
              <a:buFont typeface="Wingdings" panose="05000000000000000000" pitchFamily="2" charset="2"/>
              <a:buChar char="p"/>
            </a:pPr>
            <a:r>
              <a:rPr lang="ja-JP" altLang="en-US" sz="1600" dirty="0">
                <a:solidFill>
                  <a:schemeClr val="tx1"/>
                </a:solidFill>
                <a:latin typeface="BIZ UDPゴシック" panose="020B0400000000000000" pitchFamily="50" charset="-128"/>
                <a:ea typeface="BIZ UDPゴシック" panose="020B0400000000000000" pitchFamily="50" charset="-128"/>
              </a:rPr>
              <a:t>公共用</a:t>
            </a:r>
            <a:r>
              <a:rPr lang="ja-JP" altLang="en-US" sz="1600" dirty="0" smtClean="0">
                <a:solidFill>
                  <a:schemeClr val="tx1"/>
                </a:solidFill>
                <a:latin typeface="BIZ UDPゴシック" panose="020B0400000000000000" pitchFamily="50" charset="-128"/>
                <a:ea typeface="BIZ UDPゴシック" panose="020B0400000000000000" pitchFamily="50" charset="-128"/>
              </a:rPr>
              <a:t>水域に関する住民等の</a:t>
            </a:r>
            <a:r>
              <a:rPr lang="ja-JP" altLang="en-US" sz="1600" dirty="0">
                <a:solidFill>
                  <a:schemeClr val="tx1"/>
                </a:solidFill>
                <a:latin typeface="BIZ UDPゴシック" panose="020B0400000000000000" pitchFamily="50" charset="-128"/>
                <a:ea typeface="BIZ UDPゴシック" panose="020B0400000000000000" pitchFamily="50" charset="-128"/>
              </a:rPr>
              <a:t>ニーズの変化</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p:cNvSpPr>
            <a:spLocks noGrp="1"/>
          </p:cNvSpPr>
          <p:nvPr>
            <p:ph type="sldNum" sz="quarter" idx="12"/>
          </p:nvPr>
        </p:nvSpPr>
        <p:spPr>
          <a:xfrm>
            <a:off x="7372350" y="624818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11</a:t>
            </a:fld>
            <a:endParaRPr kumimoji="1" lang="ja-JP" altLang="en-US" dirty="0">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332505" y="606463"/>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6BD85CB8-E4D4-4370-8FCB-35F270A8D7DA}"/>
              </a:ext>
            </a:extLst>
          </p:cNvPr>
          <p:cNvPicPr/>
          <p:nvPr/>
        </p:nvPicPr>
        <p:blipFill rotWithShape="1">
          <a:blip r:embed="rId3"/>
          <a:srcRect l="12001" t="17069" r="13989" b="15243"/>
          <a:stretch/>
        </p:blipFill>
        <p:spPr>
          <a:xfrm>
            <a:off x="224789" y="3453873"/>
            <a:ext cx="3011187" cy="1886753"/>
          </a:xfrm>
          <a:prstGeom prst="rect">
            <a:avLst/>
          </a:prstGeom>
          <a:ln>
            <a:noFill/>
          </a:ln>
        </p:spPr>
      </p:pic>
      <p:sp>
        <p:nvSpPr>
          <p:cNvPr id="15" name="正方形/長方形 14"/>
          <p:cNvSpPr/>
          <p:nvPr/>
        </p:nvSpPr>
        <p:spPr>
          <a:xfrm>
            <a:off x="234756" y="5476642"/>
            <a:ext cx="2892417"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大阪</a:t>
            </a:r>
            <a:r>
              <a:rPr lang="ja-JP" altLang="en-US" sz="1200" dirty="0">
                <a:solidFill>
                  <a:schemeClr val="tx1"/>
                </a:solidFill>
                <a:latin typeface="BIZ UDPゴシック" panose="020B0400000000000000" pitchFamily="50" charset="-128"/>
                <a:ea typeface="BIZ UDPゴシック" panose="020B0400000000000000" pitchFamily="50" charset="-128"/>
              </a:rPr>
              <a:t>湾再生行動計画の</a:t>
            </a:r>
            <a:r>
              <a:rPr lang="ja-JP" altLang="en-US" sz="1200" dirty="0" smtClean="0">
                <a:solidFill>
                  <a:schemeClr val="tx1"/>
                </a:solidFill>
                <a:latin typeface="BIZ UDPゴシック" panose="020B0400000000000000" pitchFamily="50" charset="-128"/>
                <a:ea typeface="BIZ UDPゴシック" panose="020B0400000000000000" pitchFamily="50" charset="-128"/>
              </a:rPr>
              <a:t>コンセプト</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魚庭（なにわ）の海</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a:solidFill>
                  <a:schemeClr val="tx1"/>
                </a:solidFill>
                <a:latin typeface="BIZ UDPゴシック" panose="020B0400000000000000" pitchFamily="50" charset="-128"/>
                <a:ea typeface="BIZ UDPゴシック" panose="020B0400000000000000" pitchFamily="50" charset="-128"/>
              </a:rPr>
              <a:t>同計画の目標「森・川・里・都市・海等のネットワークを通じて、美しく</a:t>
            </a:r>
            <a:r>
              <a:rPr lang="ja-JP" altLang="en-US" sz="1000" dirty="0" smtClean="0">
                <a:solidFill>
                  <a:schemeClr val="tx1"/>
                </a:solidFill>
                <a:latin typeface="BIZ UDPゴシック" panose="020B0400000000000000" pitchFamily="50" charset="-128"/>
                <a:ea typeface="BIZ UDPゴシック" panose="020B0400000000000000" pitchFamily="50" charset="-128"/>
              </a:rPr>
              <a:t>親しみやすい豊か</a:t>
            </a:r>
            <a:r>
              <a:rPr lang="ja-JP" altLang="en-US" sz="1000" dirty="0">
                <a:solidFill>
                  <a:schemeClr val="tx1"/>
                </a:solidFill>
                <a:latin typeface="BIZ UDPゴシック" panose="020B0400000000000000" pitchFamily="50" charset="-128"/>
                <a:ea typeface="BIZ UDPゴシック" panose="020B0400000000000000" pitchFamily="50" charset="-128"/>
              </a:rPr>
              <a:t>な「魚庭（なにわ）の海」を回復し、市民が誇りうる「大阪湾」を創出</a:t>
            </a:r>
            <a:r>
              <a:rPr lang="ja-JP" altLang="en-US" sz="1000" dirty="0" smtClean="0">
                <a:solidFill>
                  <a:schemeClr val="tx1"/>
                </a:solidFill>
                <a:latin typeface="BIZ UDPゴシック" panose="020B0400000000000000" pitchFamily="50" charset="-128"/>
                <a:ea typeface="BIZ UDPゴシック" panose="020B0400000000000000" pitchFamily="50" charset="-128"/>
              </a:rPr>
              <a:t>する。」</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3211968" y="5557866"/>
            <a:ext cx="3273258"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地先のにぎわいづくりのための水質改善の例</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a:solidFill>
                  <a:schemeClr val="tx1"/>
                </a:solidFill>
                <a:latin typeface="BIZ UDPゴシック" panose="020B0400000000000000" pitchFamily="50" charset="-128"/>
                <a:ea typeface="BIZ UDPゴシック" panose="020B0400000000000000" pitchFamily="50" charset="-128"/>
              </a:rPr>
              <a:t>「</a:t>
            </a:r>
            <a:r>
              <a:rPr lang="ja-JP" altLang="en-US" sz="1000" dirty="0" smtClean="0">
                <a:solidFill>
                  <a:schemeClr val="tx1"/>
                </a:solidFill>
                <a:latin typeface="BIZ UDPゴシック" panose="020B0400000000000000" pitchFamily="50" charset="-128"/>
                <a:ea typeface="BIZ UDPゴシック" panose="020B0400000000000000" pitchFamily="50" charset="-128"/>
              </a:rPr>
              <a:t>道頓堀川</a:t>
            </a:r>
            <a:r>
              <a:rPr lang="ja-JP" altLang="en-US" sz="1000" dirty="0">
                <a:solidFill>
                  <a:schemeClr val="tx1"/>
                </a:solidFill>
                <a:latin typeface="BIZ UDPゴシック" panose="020B0400000000000000" pitchFamily="50" charset="-128"/>
                <a:ea typeface="BIZ UDPゴシック" panose="020B0400000000000000" pitchFamily="50" charset="-128"/>
              </a:rPr>
              <a:t>、</a:t>
            </a:r>
            <a:r>
              <a:rPr lang="ja-JP" altLang="en-US" sz="1000" dirty="0" smtClean="0">
                <a:solidFill>
                  <a:schemeClr val="tx1"/>
                </a:solidFill>
                <a:latin typeface="BIZ UDPゴシック" panose="020B0400000000000000" pitchFamily="50" charset="-128"/>
                <a:ea typeface="BIZ UDPゴシック" panose="020B0400000000000000" pitchFamily="50" charset="-128"/>
              </a:rPr>
              <a:t>東横堀川の水質改善のために大阪市中浜処理場において超高度処理を導入しています。」</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25" name="図 24"/>
          <p:cNvPicPr>
            <a:picLocks noChangeAspect="1"/>
          </p:cNvPicPr>
          <p:nvPr/>
        </p:nvPicPr>
        <p:blipFill rotWithShape="1">
          <a:blip r:embed="rId4" cstate="print">
            <a:extLst>
              <a:ext uri="{28A0092B-C50C-407E-A947-70E740481C1C}">
                <a14:useLocalDpi xmlns:a14="http://schemas.microsoft.com/office/drawing/2010/main" val="0"/>
              </a:ext>
            </a:extLst>
          </a:blip>
          <a:srcRect l="9358" r="4362"/>
          <a:stretch/>
        </p:blipFill>
        <p:spPr>
          <a:xfrm>
            <a:off x="3373442" y="3289551"/>
            <a:ext cx="2912655" cy="2231371"/>
          </a:xfrm>
          <a:prstGeom prst="rect">
            <a:avLst/>
          </a:prstGeom>
          <a:ln>
            <a:solidFill>
              <a:schemeClr val="tx1"/>
            </a:solidFill>
          </a:ln>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8723" y="3235130"/>
            <a:ext cx="3090574" cy="2340214"/>
          </a:xfrm>
          <a:prstGeom prst="rect">
            <a:avLst/>
          </a:prstGeom>
        </p:spPr>
      </p:pic>
      <p:sp>
        <p:nvSpPr>
          <p:cNvPr id="26" name="正方形/長方形 25"/>
          <p:cNvSpPr/>
          <p:nvPr/>
        </p:nvSpPr>
        <p:spPr>
          <a:xfrm>
            <a:off x="6532366" y="5628130"/>
            <a:ext cx="3004293" cy="892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中浜下水処理場で採用する超高度処理法</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a:solidFill>
                  <a:schemeClr val="tx1"/>
                </a:solidFill>
                <a:latin typeface="BIZ UDPゴシック" panose="020B0400000000000000" pitchFamily="50" charset="-128"/>
                <a:ea typeface="BIZ UDPゴシック" panose="020B0400000000000000" pitchFamily="50" charset="-128"/>
              </a:rPr>
              <a:t>　膜分離活性汚泥法とは、非常に小さな穴を持つ「膜」により、汚水中の汚濁物や細菌を分離する処理方法です</a:t>
            </a:r>
            <a:r>
              <a:rPr lang="ja-JP" altLang="en-US" sz="1000" dirty="0" smtClean="0">
                <a:solidFill>
                  <a:schemeClr val="tx1"/>
                </a:solidFill>
                <a:latin typeface="BIZ UDPゴシック" panose="020B0400000000000000" pitchFamily="50" charset="-128"/>
                <a:ea typeface="BIZ UDPゴシック" panose="020B0400000000000000" pitchFamily="50" charset="-128"/>
              </a:rPr>
              <a:t>。透視度</a:t>
            </a:r>
            <a:r>
              <a:rPr lang="ja-JP" altLang="en-US" sz="1000" dirty="0">
                <a:solidFill>
                  <a:schemeClr val="tx1"/>
                </a:solidFill>
                <a:latin typeface="BIZ UDPゴシック" panose="020B0400000000000000" pitchFamily="50" charset="-128"/>
                <a:ea typeface="BIZ UDPゴシック" panose="020B0400000000000000" pitchFamily="50" charset="-128"/>
              </a:rPr>
              <a:t>が高く、大腸菌がゼロになるなど、非常にきれいな処理水が得られます</a:t>
            </a:r>
            <a:r>
              <a:rPr lang="ja-JP" altLang="en-US" sz="10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3427303" y="3292395"/>
            <a:ext cx="2779822" cy="23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900" dirty="0" smtClean="0">
                <a:solidFill>
                  <a:schemeClr val="tx1"/>
                </a:solidFill>
                <a:latin typeface="BIZ UDPゴシック" panose="020B0400000000000000" pitchFamily="50" charset="-128"/>
                <a:ea typeface="BIZ UDPゴシック" panose="020B0400000000000000" pitchFamily="50" charset="-128"/>
              </a:rPr>
              <a:t>道頓堀川・東横堀川の水質改善の取組</a:t>
            </a: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3887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15130"/>
            <a:ext cx="9906000" cy="461665"/>
          </a:xfrm>
          <a:prstGeom prst="rect">
            <a:avLst/>
          </a:prstGeom>
          <a:solidFill>
            <a:srgbClr val="FFC000">
              <a:alpha val="60000"/>
            </a:srgbClr>
          </a:solidFill>
        </p:spPr>
        <p:txBody>
          <a:bodyPr vert="horz"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３</a:t>
            </a:r>
            <a:r>
              <a:rPr lang="ja-JP" altLang="en-US" sz="2400" dirty="0">
                <a:latin typeface="BIZ UDPゴシック" panose="020B0400000000000000" pitchFamily="50" charset="-128"/>
                <a:ea typeface="BIZ UDPゴシック" panose="020B0400000000000000" pitchFamily="50" charset="-128"/>
              </a:rPr>
              <a:t>　大阪府内の下水道を取り巻く状況</a:t>
            </a:r>
          </a:p>
        </p:txBody>
      </p:sp>
      <p:sp>
        <p:nvSpPr>
          <p:cNvPr id="87" name="正方形/長方形 86"/>
          <p:cNvSpPr/>
          <p:nvPr/>
        </p:nvSpPr>
        <p:spPr>
          <a:xfrm>
            <a:off x="199390" y="479786"/>
            <a:ext cx="9401810" cy="6225814"/>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2" name="正方形/長方形 11"/>
          <p:cNvSpPr/>
          <p:nvPr/>
        </p:nvSpPr>
        <p:spPr>
          <a:xfrm>
            <a:off x="335652" y="983709"/>
            <a:ext cx="9132286" cy="1473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下水道は、汚水処理、雨水排除という元来の役割に加え、処理水、バイオマス、用地などの様々なストックを生かすことで、</a:t>
            </a:r>
            <a:r>
              <a:rPr lang="en-US" altLang="ja-JP" sz="1400"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持続可能な開発目標（</a:t>
            </a:r>
            <a:r>
              <a:rPr lang="en-US" altLang="ja-JP" sz="1400" dirty="0">
                <a:solidFill>
                  <a:schemeClr val="tx1"/>
                </a:solidFill>
                <a:latin typeface="BIZ UDPゴシック" panose="020B0400000000000000" pitchFamily="50" charset="-128"/>
                <a:ea typeface="BIZ UDPゴシック" panose="020B0400000000000000" pitchFamily="50" charset="-128"/>
              </a:rPr>
              <a:t>SDG</a:t>
            </a:r>
            <a:r>
              <a:rPr lang="ja-JP" altLang="en-US" sz="1400" dirty="0">
                <a:solidFill>
                  <a:schemeClr val="tx1"/>
                </a:solidFill>
                <a:latin typeface="BIZ UDPゴシック" panose="020B0400000000000000" pitchFamily="50" charset="-128"/>
                <a:ea typeface="BIZ UDPゴシック" panose="020B0400000000000000" pitchFamily="50" charset="-128"/>
              </a:rPr>
              <a:t>ｓ）の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達成に広く貢献することが可能です。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今後、府市としても下水道の新たな価値を探求し、新技術の開発や動向に注視しながら、それらを社会に還元することを使命として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取り組んで</a:t>
            </a:r>
            <a:r>
              <a:rPr lang="ja-JP" altLang="en-US" sz="1400" dirty="0">
                <a:solidFill>
                  <a:schemeClr val="tx1"/>
                </a:solidFill>
                <a:latin typeface="BIZ UDPゴシック" panose="020B0400000000000000" pitchFamily="50" charset="-128"/>
                <a:ea typeface="BIZ UDPゴシック" panose="020B0400000000000000" pitchFamily="50" charset="-128"/>
              </a:rPr>
              <a:t>いく必要があります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311038" y="864027"/>
            <a:ext cx="2900153" cy="314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285750" indent="-285750">
              <a:lnSpc>
                <a:spcPts val="2000"/>
              </a:lnSpc>
              <a:buFont typeface="Wingdings" panose="05000000000000000000" pitchFamily="2" charset="2"/>
              <a:buChar char="p"/>
            </a:pPr>
            <a:r>
              <a:rPr lang="ja-JP" altLang="en-US" sz="1600" dirty="0" smtClean="0">
                <a:solidFill>
                  <a:schemeClr val="tx1"/>
                </a:solidFill>
                <a:latin typeface="BIZ UDPゴシック" panose="020B0400000000000000" pitchFamily="50" charset="-128"/>
                <a:ea typeface="BIZ UDPゴシック" panose="020B0400000000000000" pitchFamily="50" charset="-128"/>
              </a:rPr>
              <a:t>さらに広がる下水道の役割</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p:cNvSpPr>
            <a:spLocks noGrp="1"/>
          </p:cNvSpPr>
          <p:nvPr>
            <p:ph type="sldNum" sz="quarter" idx="12"/>
          </p:nvPr>
        </p:nvSpPr>
        <p:spPr>
          <a:xfrm>
            <a:off x="7466220" y="6572393"/>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12</a:t>
            </a:fld>
            <a:endParaRPr kumimoji="1" lang="ja-JP" altLang="en-US" dirty="0">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332505" y="517563"/>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6" name="図 5"/>
          <p:cNvPicPr>
            <a:picLocks noChangeAspect="1"/>
          </p:cNvPicPr>
          <p:nvPr/>
        </p:nvPicPr>
        <p:blipFill rotWithShape="1">
          <a:blip r:embed="rId3"/>
          <a:srcRect l="48305" t="17599" r="1391" b="26261"/>
          <a:stretch/>
        </p:blipFill>
        <p:spPr>
          <a:xfrm>
            <a:off x="785001" y="2328451"/>
            <a:ext cx="3293035" cy="2066218"/>
          </a:xfrm>
          <a:prstGeom prst="rect">
            <a:avLst/>
          </a:prstGeom>
        </p:spPr>
      </p:pic>
      <p:sp>
        <p:nvSpPr>
          <p:cNvPr id="25" name="正方形/長方形 24"/>
          <p:cNvSpPr/>
          <p:nvPr/>
        </p:nvSpPr>
        <p:spPr>
          <a:xfrm>
            <a:off x="2618652" y="4332722"/>
            <a:ext cx="456328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新下水道ビジョンで示されている下水道の使命</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smtClean="0">
                <a:solidFill>
                  <a:schemeClr val="tx1"/>
                </a:solidFill>
                <a:latin typeface="BIZ UDPゴシック" panose="020B0400000000000000" pitchFamily="50" charset="-128"/>
                <a:ea typeface="BIZ UDPゴシック" panose="020B0400000000000000" pitchFamily="50" charset="-128"/>
              </a:rPr>
              <a:t>出典　「新下水道ビジョンについて（概要）」（国土交通省、</a:t>
            </a:r>
            <a:r>
              <a:rPr lang="en-US" altLang="ja-JP" sz="1000" dirty="0" smtClean="0">
                <a:solidFill>
                  <a:schemeClr val="tx1"/>
                </a:solidFill>
                <a:latin typeface="BIZ UDPゴシック" panose="020B0400000000000000" pitchFamily="50" charset="-128"/>
                <a:ea typeface="BIZ UDPゴシック" panose="020B0400000000000000" pitchFamily="50" charset="-128"/>
              </a:rPr>
              <a:t>2014</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年）に加筆</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4" name="右矢印 3"/>
          <p:cNvSpPr/>
          <p:nvPr/>
        </p:nvSpPr>
        <p:spPr>
          <a:xfrm>
            <a:off x="4171905" y="2311477"/>
            <a:ext cx="798571" cy="4013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ja-JP" sz="900" dirty="0" smtClean="0">
                <a:latin typeface="BIZ UDPゴシック" panose="020B0400000000000000" pitchFamily="50" charset="-128"/>
                <a:ea typeface="BIZ UDPゴシック" panose="020B0400000000000000" pitchFamily="50" charset="-128"/>
              </a:rPr>
              <a:t>Nexus</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5103738" y="2243018"/>
            <a:ext cx="3471759" cy="45613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nSpc>
                <a:spcPct val="150000"/>
              </a:lnSpc>
            </a:pPr>
            <a:r>
              <a:rPr lang="ja-JP" altLang="en-US" sz="1000" dirty="0" smtClean="0">
                <a:solidFill>
                  <a:schemeClr val="bg1"/>
                </a:solidFill>
                <a:latin typeface="BIZ UDPゴシック" panose="020B0400000000000000" pitchFamily="50" charset="-128"/>
                <a:ea typeface="BIZ UDPゴシック" panose="020B0400000000000000" pitchFamily="50" charset="-128"/>
              </a:rPr>
              <a:t>下水道事業における省エネ・創エネ技術等の活用により、水・資源・エネルギー循環を持続的かつ能動的に行う</a:t>
            </a:r>
            <a:endParaRPr lang="ja-JP" altLang="en-US" sz="800" dirty="0">
              <a:solidFill>
                <a:schemeClr val="bg1"/>
              </a:solidFill>
              <a:latin typeface="BIZ UDPゴシック" panose="020B0400000000000000" pitchFamily="50" charset="-128"/>
              <a:ea typeface="BIZ UDPゴシック" panose="020B0400000000000000" pitchFamily="50" charset="-128"/>
            </a:endParaRPr>
          </a:p>
        </p:txBody>
      </p:sp>
      <p:sp>
        <p:nvSpPr>
          <p:cNvPr id="20" name="右矢印 19"/>
          <p:cNvSpPr/>
          <p:nvPr/>
        </p:nvSpPr>
        <p:spPr>
          <a:xfrm>
            <a:off x="4175042" y="2846194"/>
            <a:ext cx="798571" cy="4013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ja-JP" sz="800" dirty="0" smtClean="0">
                <a:latin typeface="BIZ UDPゴシック" panose="020B0400000000000000" pitchFamily="50" charset="-128"/>
                <a:ea typeface="BIZ UDPゴシック" panose="020B0400000000000000" pitchFamily="50" charset="-128"/>
              </a:rPr>
              <a:t>Resilient</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22" name="右矢印 21"/>
          <p:cNvSpPr/>
          <p:nvPr/>
        </p:nvSpPr>
        <p:spPr>
          <a:xfrm>
            <a:off x="4175043" y="3380911"/>
            <a:ext cx="798571" cy="4013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ja-JP" sz="900" dirty="0" smtClean="0"/>
              <a:t>Innovation</a:t>
            </a:r>
            <a:endParaRPr kumimoji="1" lang="ja-JP" altLang="en-US" sz="900" dirty="0"/>
          </a:p>
        </p:txBody>
      </p:sp>
      <p:sp>
        <p:nvSpPr>
          <p:cNvPr id="26" name="右矢印 25"/>
          <p:cNvSpPr/>
          <p:nvPr/>
        </p:nvSpPr>
        <p:spPr>
          <a:xfrm>
            <a:off x="4178473" y="3925940"/>
            <a:ext cx="798571" cy="4013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ja-JP" sz="1100" dirty="0" smtClean="0"/>
              <a:t>Global</a:t>
            </a:r>
            <a:endParaRPr kumimoji="1" lang="ja-JP" altLang="en-US" sz="1100" dirty="0"/>
          </a:p>
        </p:txBody>
      </p:sp>
      <p:sp>
        <p:nvSpPr>
          <p:cNvPr id="28" name="正方形/長方形 27"/>
          <p:cNvSpPr/>
          <p:nvPr/>
        </p:nvSpPr>
        <p:spPr>
          <a:xfrm>
            <a:off x="5118966" y="2775569"/>
            <a:ext cx="3471759" cy="45613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nSpc>
                <a:spcPct val="150000"/>
              </a:lnSpc>
            </a:pPr>
            <a:r>
              <a:rPr lang="ja-JP" altLang="en-US" sz="1000" dirty="0" smtClean="0">
                <a:solidFill>
                  <a:schemeClr val="bg1"/>
                </a:solidFill>
                <a:latin typeface="BIZ UDPゴシック" panose="020B0400000000000000" pitchFamily="50" charset="-128"/>
                <a:ea typeface="BIZ UDPゴシック" panose="020B0400000000000000" pitchFamily="50" charset="-128"/>
              </a:rPr>
              <a:t>気候変動に伴う降雨の激甚化や大規模地震等の災害時においても下水道が有する基本的な機能を発揮する</a:t>
            </a:r>
            <a:endParaRPr lang="ja-JP" altLang="en-US" sz="800" dirty="0">
              <a:solidFill>
                <a:schemeClr val="bg1"/>
              </a:solidFill>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5118966" y="3290503"/>
            <a:ext cx="3471759" cy="497926"/>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nSpc>
                <a:spcPct val="150000"/>
              </a:lnSpc>
            </a:pPr>
            <a:r>
              <a:rPr lang="ja-JP" altLang="en-US" sz="1000" dirty="0" smtClean="0">
                <a:solidFill>
                  <a:schemeClr val="bg1"/>
                </a:solidFill>
                <a:latin typeface="BIZ UDPゴシック" panose="020B0400000000000000" pitchFamily="50" charset="-128"/>
                <a:ea typeface="BIZ UDPゴシック" panose="020B0400000000000000" pitchFamily="50" charset="-128"/>
              </a:rPr>
              <a:t>下水道と、ロボットや介護などの多種多様な他分野とが連携・協働を深めることによりイノベーションを起こす</a:t>
            </a:r>
            <a:endParaRPr lang="ja-JP" altLang="en-US" sz="800" dirty="0">
              <a:solidFill>
                <a:schemeClr val="bg1"/>
              </a:solidFill>
              <a:latin typeface="BIZ UDPゴシック" panose="020B0400000000000000" pitchFamily="50" charset="-128"/>
              <a:ea typeface="BIZ UDPゴシック" panose="020B0400000000000000" pitchFamily="50" charset="-128"/>
            </a:endParaRPr>
          </a:p>
        </p:txBody>
      </p:sp>
      <p:sp>
        <p:nvSpPr>
          <p:cNvPr id="30" name="正方形/長方形 29"/>
          <p:cNvSpPr/>
          <p:nvPr/>
        </p:nvSpPr>
        <p:spPr>
          <a:xfrm>
            <a:off x="5118966" y="3838840"/>
            <a:ext cx="3471759" cy="49792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nSpc>
                <a:spcPct val="150000"/>
              </a:lnSpc>
            </a:pPr>
            <a:r>
              <a:rPr lang="ja-JP" altLang="en-US" sz="1000" dirty="0" smtClean="0">
                <a:solidFill>
                  <a:schemeClr val="bg1"/>
                </a:solidFill>
                <a:latin typeface="BIZ UDPゴシック" panose="020B0400000000000000" pitchFamily="50" charset="-128"/>
                <a:ea typeface="BIZ UDPゴシック" panose="020B0400000000000000" pitchFamily="50" charset="-128"/>
              </a:rPr>
              <a:t>国内の下水道技術による世界の水問題の解決及び</a:t>
            </a:r>
            <a:endParaRPr lang="en-US" altLang="ja-JP" sz="1000" dirty="0" smtClean="0">
              <a:solidFill>
                <a:schemeClr val="bg1"/>
              </a:solidFill>
              <a:latin typeface="BIZ UDPゴシック" panose="020B0400000000000000" pitchFamily="50" charset="-128"/>
              <a:ea typeface="BIZ UDPゴシック" panose="020B0400000000000000" pitchFamily="50" charset="-128"/>
            </a:endParaRPr>
          </a:p>
          <a:p>
            <a:pPr>
              <a:lnSpc>
                <a:spcPct val="150000"/>
              </a:lnSpc>
            </a:pPr>
            <a:r>
              <a:rPr lang="ja-JP" altLang="en-US" sz="1000" dirty="0" smtClean="0">
                <a:solidFill>
                  <a:schemeClr val="bg1"/>
                </a:solidFill>
                <a:latin typeface="BIZ UDPゴシック" panose="020B0400000000000000" pitchFamily="50" charset="-128"/>
                <a:ea typeface="BIZ UDPゴシック" panose="020B0400000000000000" pitchFamily="50" charset="-128"/>
              </a:rPr>
              <a:t>海外へのビジネス展開を通じた国内経済発展を</a:t>
            </a:r>
            <a:r>
              <a:rPr lang="ja-JP" altLang="en-US" sz="1000" dirty="0">
                <a:solidFill>
                  <a:schemeClr val="bg1"/>
                </a:solidFill>
                <a:latin typeface="BIZ UDPゴシック" panose="020B0400000000000000" pitchFamily="50" charset="-128"/>
                <a:ea typeface="BIZ UDPゴシック" panose="020B0400000000000000" pitchFamily="50" charset="-128"/>
              </a:rPr>
              <a:t>めざ</a:t>
            </a:r>
            <a:r>
              <a:rPr lang="ja-JP" altLang="en-US" sz="1000" dirty="0" smtClean="0">
                <a:solidFill>
                  <a:schemeClr val="bg1"/>
                </a:solidFill>
                <a:latin typeface="BIZ UDPゴシック" panose="020B0400000000000000" pitchFamily="50" charset="-128"/>
                <a:ea typeface="BIZ UDPゴシック" panose="020B0400000000000000" pitchFamily="50" charset="-128"/>
              </a:rPr>
              <a:t>す</a:t>
            </a:r>
            <a:endParaRPr lang="ja-JP" altLang="en-US" sz="800" dirty="0">
              <a:solidFill>
                <a:schemeClr val="bg1"/>
              </a:solidFill>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3537069" y="6384304"/>
            <a:ext cx="3051898"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下水道が貢献できる主な</a:t>
            </a:r>
            <a:r>
              <a:rPr lang="en-US" altLang="ja-JP" sz="1200" dirty="0" smtClean="0">
                <a:solidFill>
                  <a:schemeClr val="tx1"/>
                </a:solidFill>
                <a:latin typeface="BIZ UDPゴシック" panose="020B0400000000000000" pitchFamily="50" charset="-128"/>
                <a:ea typeface="BIZ UDPゴシック" panose="020B0400000000000000" pitchFamily="50" charset="-128"/>
              </a:rPr>
              <a:t>SDGs</a:t>
            </a:r>
            <a:r>
              <a:rPr lang="ja-JP" altLang="en-US" sz="1200" dirty="0" smtClean="0">
                <a:solidFill>
                  <a:schemeClr val="tx1"/>
                </a:solidFill>
                <a:latin typeface="BIZ UDPゴシック" panose="020B0400000000000000" pitchFamily="50" charset="-128"/>
                <a:ea typeface="BIZ UDPゴシック" panose="020B0400000000000000" pitchFamily="50" charset="-128"/>
              </a:rPr>
              <a:t>の目標</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p:txBody>
      </p:sp>
      <p:sp>
        <p:nvSpPr>
          <p:cNvPr id="58" name="正方形/長方形 57"/>
          <p:cNvSpPr/>
          <p:nvPr/>
        </p:nvSpPr>
        <p:spPr>
          <a:xfrm>
            <a:off x="211167" y="5673164"/>
            <a:ext cx="108287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あらゆる年齢のすべての人々の健康的な生活を確保し、福祉を推進する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（汚水処理）</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59" name="正方形/長方形 58"/>
          <p:cNvSpPr/>
          <p:nvPr/>
        </p:nvSpPr>
        <p:spPr>
          <a:xfrm>
            <a:off x="1174670" y="5667116"/>
            <a:ext cx="103224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すべての人に水と衛生へのアクセスを確保する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（汚水処理）</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0" name="正方形/長方形 59"/>
          <p:cNvSpPr/>
          <p:nvPr/>
        </p:nvSpPr>
        <p:spPr>
          <a:xfrm>
            <a:off x="2103070" y="5667764"/>
            <a:ext cx="99511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手ごろに信頼でき、持続可能かつ近代的なエネルギーへのアクセスを確保する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（再生エネ利用、省エネ推進）</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1" name="正方形/長方形 60"/>
          <p:cNvSpPr/>
          <p:nvPr/>
        </p:nvSpPr>
        <p:spPr>
          <a:xfrm>
            <a:off x="2997517" y="5679053"/>
            <a:ext cx="99403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すべての人のための包摂的かつ持続可能な経済成長、雇用及びディーセント・ワークを推進する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（民間活用）</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2" name="正方形/長方形 61"/>
          <p:cNvSpPr/>
          <p:nvPr/>
        </p:nvSpPr>
        <p:spPr>
          <a:xfrm>
            <a:off x="3922742" y="5674738"/>
            <a:ext cx="1076201"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レジリエントなインフラを整備し、持続可能な産業化を推進するとともに、イノベーションの拡大を図る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（浸水対策、地震対策、技術開発）</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3" name="正方形/長方形 62"/>
          <p:cNvSpPr/>
          <p:nvPr/>
        </p:nvSpPr>
        <p:spPr>
          <a:xfrm>
            <a:off x="4884989" y="5666241"/>
            <a:ext cx="98937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都市を包摂的、安全、レジリエントかつ持続可能にする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（浸水対策、地震対策、公衆衛生確保）</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5" name="正方形/長方形 64"/>
          <p:cNvSpPr/>
          <p:nvPr/>
        </p:nvSpPr>
        <p:spPr>
          <a:xfrm>
            <a:off x="5811721" y="5667116"/>
            <a:ext cx="104555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持続</a:t>
            </a:r>
            <a:r>
              <a:rPr lang="ja-JP" altLang="en-US" sz="600" dirty="0">
                <a:solidFill>
                  <a:schemeClr val="tx1"/>
                </a:solidFill>
                <a:latin typeface="BIZ UDPゴシック" panose="020B0400000000000000" pitchFamily="50" charset="-128"/>
                <a:ea typeface="BIZ UDPゴシック" panose="020B0400000000000000" pitchFamily="50" charset="-128"/>
              </a:rPr>
              <a:t>可能</a:t>
            </a:r>
            <a:r>
              <a:rPr lang="ja-JP" altLang="en-US" sz="600" dirty="0" smtClean="0">
                <a:solidFill>
                  <a:schemeClr val="tx1"/>
                </a:solidFill>
                <a:latin typeface="BIZ UDPゴシック" panose="020B0400000000000000" pitchFamily="50" charset="-128"/>
                <a:ea typeface="BIZ UDPゴシック" panose="020B0400000000000000" pitchFamily="50" charset="-128"/>
              </a:rPr>
              <a:t>な消費と生産のパターンを確保する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（処理水、汚泥再利用）</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6" name="正方形/長方形 65"/>
          <p:cNvSpPr/>
          <p:nvPr/>
        </p:nvSpPr>
        <p:spPr>
          <a:xfrm>
            <a:off x="6774692" y="5658621"/>
            <a:ext cx="989116"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気候変動とその影響に立ち向かうため、緊急対策を取る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（浸水対策）</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7" name="正方形/長方形 66"/>
          <p:cNvSpPr/>
          <p:nvPr/>
        </p:nvSpPr>
        <p:spPr>
          <a:xfrm>
            <a:off x="7692996" y="5728263"/>
            <a:ext cx="103144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海洋と海洋資源を保全し、持続可能な形で利用する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（公共用水域の水質改善）</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968" y="4841082"/>
            <a:ext cx="861287" cy="861287"/>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4496" y="4845085"/>
            <a:ext cx="857284" cy="857284"/>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1629" y="4849219"/>
            <a:ext cx="857679" cy="857679"/>
          </a:xfrm>
          <a:prstGeom prst="rect">
            <a:avLst/>
          </a:prstGeom>
        </p:spPr>
      </p:pic>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9963" y="4849219"/>
            <a:ext cx="859510" cy="859510"/>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8456" y="4842306"/>
            <a:ext cx="860063" cy="860063"/>
          </a:xfrm>
          <a:prstGeom prst="rect">
            <a:avLst/>
          </a:prstGeom>
        </p:spPr>
      </p:pic>
      <p:pic>
        <p:nvPicPr>
          <p:cNvPr id="15" name="図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7502" y="4841082"/>
            <a:ext cx="855595" cy="855595"/>
          </a:xfrm>
          <a:prstGeom prst="rect">
            <a:avLst/>
          </a:prstGeom>
        </p:spPr>
      </p:pic>
      <p:pic>
        <p:nvPicPr>
          <p:cNvPr id="16" name="図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14629" y="4836692"/>
            <a:ext cx="860063" cy="860063"/>
          </a:xfrm>
          <a:prstGeom prst="rect">
            <a:avLst/>
          </a:prstGeom>
        </p:spPr>
      </p:pic>
      <p:pic>
        <p:nvPicPr>
          <p:cNvPr id="17" name="図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8154" y="4833619"/>
            <a:ext cx="855826" cy="855826"/>
          </a:xfrm>
          <a:prstGeom prst="rect">
            <a:avLst/>
          </a:prstGeom>
        </p:spPr>
      </p:pic>
      <p:pic>
        <p:nvPicPr>
          <p:cNvPr id="21" name="図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83206" y="4836021"/>
            <a:ext cx="851021" cy="851021"/>
          </a:xfrm>
          <a:prstGeom prst="rect">
            <a:avLst/>
          </a:prstGeom>
        </p:spPr>
      </p:pic>
      <p:pic>
        <p:nvPicPr>
          <p:cNvPr id="2" name="図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97766" y="4833619"/>
            <a:ext cx="855826" cy="855826"/>
          </a:xfrm>
          <a:prstGeom prst="rect">
            <a:avLst/>
          </a:prstGeom>
        </p:spPr>
      </p:pic>
      <p:sp>
        <p:nvSpPr>
          <p:cNvPr id="38" name="正方形/長方形 37"/>
          <p:cNvSpPr/>
          <p:nvPr/>
        </p:nvSpPr>
        <p:spPr>
          <a:xfrm>
            <a:off x="8617932" y="5658621"/>
            <a:ext cx="1031440"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持続可能な開発に向けて実施手段を強化し、グローバル・パートナーシップを活性化する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（国際貢献、海外展開）</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39" name="正方形/長方形 38"/>
          <p:cNvSpPr/>
          <p:nvPr/>
        </p:nvSpPr>
        <p:spPr>
          <a:xfrm>
            <a:off x="6774692" y="6458685"/>
            <a:ext cx="2836580" cy="20005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ja-JP" altLang="en-US" sz="700" dirty="0" smtClean="0">
                <a:solidFill>
                  <a:schemeClr val="tx1"/>
                </a:solidFill>
                <a:latin typeface="BIZ UDPゴシック" panose="020B0400000000000000" pitchFamily="50" charset="-128"/>
                <a:ea typeface="BIZ UDPゴシック" panose="020B0400000000000000" pitchFamily="50" charset="-128"/>
              </a:rPr>
              <a:t>大阪府及び大阪市は持続可能な開発目標（</a:t>
            </a:r>
            <a:r>
              <a:rPr lang="en-US" altLang="ja-JP" sz="700" dirty="0" smtClean="0">
                <a:solidFill>
                  <a:schemeClr val="tx1"/>
                </a:solidFill>
                <a:latin typeface="BIZ UDPゴシック" panose="020B0400000000000000" pitchFamily="50" charset="-128"/>
                <a:ea typeface="BIZ UDPゴシック" panose="020B0400000000000000" pitchFamily="50" charset="-128"/>
              </a:rPr>
              <a:t>SDG</a:t>
            </a:r>
            <a:r>
              <a:rPr lang="ja-JP" altLang="en-US" sz="700" dirty="0" smtClean="0">
                <a:solidFill>
                  <a:schemeClr val="tx1"/>
                </a:solidFill>
                <a:latin typeface="BIZ UDPゴシック" panose="020B0400000000000000" pitchFamily="50" charset="-128"/>
                <a:ea typeface="BIZ UDPゴシック" panose="020B0400000000000000" pitchFamily="50" charset="-128"/>
              </a:rPr>
              <a:t>ｓ）を支援しています</a:t>
            </a:r>
            <a:endParaRPr lang="en-US" altLang="ja-JP" sz="700" dirty="0" smtClean="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73747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４</a:t>
            </a:r>
            <a:r>
              <a:rPr lang="ja-JP" altLang="en-US" sz="2400" dirty="0">
                <a:latin typeface="BIZ UDPゴシック" panose="020B0400000000000000" pitchFamily="50" charset="-128"/>
                <a:ea typeface="BIZ UDPゴシック" panose="020B0400000000000000" pitchFamily="50" charset="-128"/>
              </a:rPr>
              <a:t>　大阪府内の</a:t>
            </a:r>
            <a:r>
              <a:rPr lang="ja-JP" altLang="en-US" sz="2400" dirty="0" smtClean="0">
                <a:latin typeface="BIZ UDPゴシック" panose="020B0400000000000000" pitchFamily="50" charset="-128"/>
                <a:ea typeface="BIZ UDPゴシック" panose="020B0400000000000000" pitchFamily="50" charset="-128"/>
              </a:rPr>
              <a:t>下水道が</a:t>
            </a:r>
            <a:r>
              <a:rPr lang="ja-JP" altLang="en-US" sz="2400" dirty="0">
                <a:latin typeface="BIZ UDPゴシック" panose="020B0400000000000000" pitchFamily="50" charset="-128"/>
                <a:ea typeface="BIZ UDPゴシック" panose="020B0400000000000000" pitchFamily="50" charset="-128"/>
              </a:rPr>
              <a:t>めざ</a:t>
            </a:r>
            <a:r>
              <a:rPr lang="ja-JP" altLang="en-US" sz="2400" dirty="0" smtClean="0">
                <a:latin typeface="BIZ UDPゴシック" panose="020B0400000000000000" pitchFamily="50" charset="-128"/>
                <a:ea typeface="BIZ UDPゴシック" panose="020B0400000000000000" pitchFamily="50" charset="-128"/>
              </a:rPr>
              <a:t>す姿</a:t>
            </a:r>
            <a:endParaRPr lang="ja-JP" altLang="en-US" sz="2400" dirty="0">
              <a:latin typeface="BIZ UDPゴシック" panose="020B0400000000000000" pitchFamily="50" charset="-128"/>
              <a:ea typeface="BIZ UDPゴシック" panose="020B0400000000000000" pitchFamily="50" charset="-128"/>
            </a:endParaRPr>
          </a:p>
        </p:txBody>
      </p:sp>
      <p:sp>
        <p:nvSpPr>
          <p:cNvPr id="22" name="正方形/長方形 21"/>
          <p:cNvSpPr/>
          <p:nvPr/>
        </p:nvSpPr>
        <p:spPr>
          <a:xfrm>
            <a:off x="159671" y="460730"/>
            <a:ext cx="9401810" cy="6309519"/>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198660" y="504874"/>
            <a:ext cx="2126518" cy="329184"/>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府市連携の方向性</a:t>
            </a:r>
          </a:p>
        </p:txBody>
      </p:sp>
      <p:sp>
        <p:nvSpPr>
          <p:cNvPr id="24" name="正方形/長方形 23"/>
          <p:cNvSpPr/>
          <p:nvPr/>
        </p:nvSpPr>
        <p:spPr>
          <a:xfrm>
            <a:off x="200318" y="800271"/>
            <a:ext cx="9329853" cy="20116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府市の下水道事業は全国的に見ても大きな強みを有しています。</a:t>
            </a:r>
            <a:endParaRPr lang="en-US" altLang="ja-JP" sz="1400" dirty="0" smtClean="0">
              <a:latin typeface="BIZ UDPゴシック" panose="020B0400000000000000" pitchFamily="50" charset="-128"/>
              <a:ea typeface="BIZ UDPゴシック" panose="020B0400000000000000" pitchFamily="50" charset="-128"/>
            </a:endParaRPr>
          </a:p>
          <a:p>
            <a:pPr>
              <a:lnSpc>
                <a:spcPct val="150000"/>
              </a:lnSpc>
            </a:pPr>
            <a:r>
              <a:rPr kumimoji="1" lang="ja-JP" altLang="en-US" sz="1400" dirty="0" smtClean="0">
                <a:latin typeface="BIZ UDPゴシック" panose="020B0400000000000000" pitchFamily="50" charset="-128"/>
                <a:ea typeface="BIZ UDPゴシック" panose="020B0400000000000000" pitchFamily="50" charset="-128"/>
              </a:rPr>
              <a:t>　大阪府には、全国初の流域下水道事業に着手し、全国最大規模の</a:t>
            </a:r>
            <a:r>
              <a:rPr kumimoji="1" lang="ja-JP" altLang="en-US" sz="1400" dirty="0" smtClean="0">
                <a:solidFill>
                  <a:schemeClr val="tx1"/>
                </a:solidFill>
                <a:latin typeface="BIZ UDPゴシック" panose="020B0400000000000000" pitchFamily="50" charset="-128"/>
                <a:ea typeface="BIZ UDPゴシック" panose="020B0400000000000000" pitchFamily="50" charset="-128"/>
              </a:rPr>
              <a:t>総投資額、総資産を有する実績や府内市町村との強固なネットワークがあります。一方、大阪市には古くから下水道事業を整備・運営してきた実績のほか、総合的な下水道システムの運営ノウハウや上下分離方式の導入による事業の効率化を図ってきた実績があります。これらの強みを生かし、府市の下水道事業の更なる発展と府内市町村の下水道事業の持続性確保に貢献することで、府域全体の下水道事業の発展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めざ</a:t>
            </a:r>
            <a:r>
              <a:rPr kumimoji="1" lang="ja-JP" altLang="en-US" sz="1400" dirty="0" smtClean="0">
                <a:solidFill>
                  <a:schemeClr val="tx1"/>
                </a:solidFill>
                <a:latin typeface="BIZ UDPゴシック" panose="020B0400000000000000" pitchFamily="50" charset="-128"/>
                <a:ea typeface="BIZ UDPゴシック" panose="020B0400000000000000" pitchFamily="50" charset="-128"/>
              </a:rPr>
              <a:t>すものです。</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0" name="スライド番号プレースホルダー 2"/>
          <p:cNvSpPr>
            <a:spLocks noGrp="1"/>
          </p:cNvSpPr>
          <p:nvPr>
            <p:ph type="sldNum" sz="quarter" idx="12"/>
          </p:nvPr>
        </p:nvSpPr>
        <p:spPr>
          <a:xfrm>
            <a:off x="7372350" y="624818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13</a:t>
            </a:fld>
            <a:endParaRPr kumimoji="1" lang="ja-JP" altLang="en-US" dirty="0">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2"/>
          <a:stretch>
            <a:fillRect/>
          </a:stretch>
        </p:blipFill>
        <p:spPr>
          <a:xfrm>
            <a:off x="596573" y="2782938"/>
            <a:ext cx="8439273" cy="3958283"/>
          </a:xfrm>
          <a:prstGeom prst="rect">
            <a:avLst/>
          </a:prstGeom>
        </p:spPr>
      </p:pic>
    </p:spTree>
    <p:extLst>
      <p:ext uri="{BB962C8B-B14F-4D97-AF65-F5344CB8AC3E}">
        <p14:creationId xmlns:p14="http://schemas.microsoft.com/office/powerpoint/2010/main" val="2129198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４</a:t>
            </a:r>
            <a:r>
              <a:rPr lang="ja-JP" altLang="en-US" sz="2400" dirty="0">
                <a:latin typeface="BIZ UDPゴシック" panose="020B0400000000000000" pitchFamily="50" charset="-128"/>
                <a:ea typeface="BIZ UDPゴシック" panose="020B0400000000000000" pitchFamily="50" charset="-128"/>
              </a:rPr>
              <a:t>　大阪府内の</a:t>
            </a:r>
            <a:r>
              <a:rPr lang="ja-JP" altLang="en-US" sz="2400" dirty="0" smtClean="0">
                <a:latin typeface="BIZ UDPゴシック" panose="020B0400000000000000" pitchFamily="50" charset="-128"/>
                <a:ea typeface="BIZ UDPゴシック" panose="020B0400000000000000" pitchFamily="50" charset="-128"/>
              </a:rPr>
              <a:t>下水道が</a:t>
            </a:r>
            <a:r>
              <a:rPr lang="ja-JP" altLang="en-US" sz="2400" dirty="0">
                <a:latin typeface="BIZ UDPゴシック" panose="020B0400000000000000" pitchFamily="50" charset="-128"/>
                <a:ea typeface="BIZ UDPゴシック" panose="020B0400000000000000" pitchFamily="50" charset="-128"/>
              </a:rPr>
              <a:t>めざ</a:t>
            </a:r>
            <a:r>
              <a:rPr lang="ja-JP" altLang="en-US" sz="2400" dirty="0" smtClean="0">
                <a:latin typeface="BIZ UDPゴシック" panose="020B0400000000000000" pitchFamily="50" charset="-128"/>
                <a:ea typeface="BIZ UDPゴシック" panose="020B0400000000000000" pitchFamily="50" charset="-128"/>
              </a:rPr>
              <a:t>す姿</a:t>
            </a:r>
            <a:endParaRPr lang="ja-JP" altLang="en-US" sz="2400" dirty="0">
              <a:latin typeface="BIZ UDPゴシック" panose="020B0400000000000000" pitchFamily="50" charset="-128"/>
              <a:ea typeface="BIZ UDPゴシック" panose="020B0400000000000000" pitchFamily="50" charset="-128"/>
            </a:endParaRPr>
          </a:p>
        </p:txBody>
      </p:sp>
      <p:sp>
        <p:nvSpPr>
          <p:cNvPr id="30" name="正方形/長方形 29"/>
          <p:cNvSpPr/>
          <p:nvPr/>
        </p:nvSpPr>
        <p:spPr>
          <a:xfrm>
            <a:off x="300989" y="578306"/>
            <a:ext cx="9462135" cy="6141808"/>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814457" y="1294352"/>
            <a:ext cx="2425664"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spAutoFit/>
          </a:bodyPr>
          <a:lstStyle/>
          <a:p>
            <a:pPr algn="ctr"/>
            <a:r>
              <a:rPr kumimoji="1" lang="ja-JP" altLang="en-US" dirty="0">
                <a:latin typeface="BIZ UDPゴシック" panose="020B0400000000000000" pitchFamily="50" charset="-128"/>
                <a:ea typeface="BIZ UDPゴシック" panose="020B0400000000000000" pitchFamily="50" charset="-128"/>
              </a:rPr>
              <a:t>下水道を</a:t>
            </a:r>
            <a:r>
              <a:rPr kumimoji="1" lang="ja-JP" altLang="en-US" dirty="0" smtClean="0">
                <a:latin typeface="BIZ UDPゴシック" panose="020B0400000000000000" pitchFamily="50" charset="-128"/>
                <a:ea typeface="BIZ UDPゴシック" panose="020B0400000000000000" pitchFamily="50" charset="-128"/>
              </a:rPr>
              <a:t>取り巻く状況</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4" name="グループ化 3"/>
          <p:cNvGrpSpPr/>
          <p:nvPr/>
        </p:nvGrpSpPr>
        <p:grpSpPr>
          <a:xfrm>
            <a:off x="792087" y="1697134"/>
            <a:ext cx="8971037" cy="4805266"/>
            <a:chOff x="792087" y="1581022"/>
            <a:chExt cx="8971037" cy="4805266"/>
          </a:xfrm>
        </p:grpSpPr>
        <p:cxnSp>
          <p:nvCxnSpPr>
            <p:cNvPr id="29" name="直線矢印コネクタ 28"/>
            <p:cNvCxnSpPr>
              <a:endCxn id="27" idx="1"/>
            </p:cNvCxnSpPr>
            <p:nvPr/>
          </p:nvCxnSpPr>
          <p:spPr>
            <a:xfrm>
              <a:off x="3275868" y="2015424"/>
              <a:ext cx="1385931" cy="2943859"/>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V="1">
              <a:off x="3313847" y="3747552"/>
              <a:ext cx="1240917" cy="822989"/>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3313182" y="2214857"/>
              <a:ext cx="1248005" cy="3070862"/>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endCxn id="27" idx="1"/>
            </p:cNvCxnSpPr>
            <p:nvPr/>
          </p:nvCxnSpPr>
          <p:spPr>
            <a:xfrm flipV="1">
              <a:off x="3298735" y="4959283"/>
              <a:ext cx="1363064" cy="486999"/>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3298735" y="2099791"/>
              <a:ext cx="1175144" cy="440467"/>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endCxn id="15" idx="1"/>
            </p:cNvCxnSpPr>
            <p:nvPr/>
          </p:nvCxnSpPr>
          <p:spPr>
            <a:xfrm>
              <a:off x="3298735" y="1878259"/>
              <a:ext cx="1363064" cy="112929"/>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4597835" y="2289750"/>
              <a:ext cx="5165289" cy="116955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・府市の官民連携の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取組</a:t>
              </a:r>
              <a:endParaRPr lang="ja-JP" altLang="en-US" sz="1400" u="sng"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・市町村公共下水道持続性確保（広域化・共同化計画の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推進等）</a:t>
              </a:r>
              <a:endParaRPr lang="en-US" altLang="ja-JP" sz="1400" u="sng"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・ストックマネジメント手法に基づく計画的改築、施設の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再構築</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・職員の技術力向上に</a:t>
              </a:r>
              <a:r>
                <a:rPr lang="ja-JP" altLang="en-US" sz="1400" dirty="0">
                  <a:solidFill>
                    <a:schemeClr val="tx1"/>
                  </a:solidFill>
                  <a:latin typeface="BIZ UDPゴシック" panose="020B0400000000000000" pitchFamily="50" charset="-128"/>
                  <a:ea typeface="BIZ UDPゴシック" panose="020B0400000000000000" pitchFamily="50" charset="-128"/>
                </a:rPr>
                <a:t>向けた人材</a:t>
              </a:r>
              <a:r>
                <a:rPr lang="ja-JP" altLang="en-US" sz="1400" dirty="0" smtClean="0">
                  <a:solidFill>
                    <a:schemeClr val="tx1"/>
                  </a:solidFill>
                  <a:latin typeface="BIZ UDPゴシック" panose="020B0400000000000000" pitchFamily="50" charset="-128"/>
                  <a:ea typeface="BIZ UDPゴシック" panose="020B0400000000000000" pitchFamily="50" charset="-128"/>
                </a:rPr>
                <a:t>育成</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・下水道認知度を高めるためのさらなる</a:t>
              </a:r>
              <a:r>
                <a:rPr lang="en-US" altLang="ja-JP" sz="1400" dirty="0" smtClean="0">
                  <a:solidFill>
                    <a:schemeClr val="tx1"/>
                  </a:solidFill>
                  <a:latin typeface="BIZ UDPゴシック" panose="020B0400000000000000" pitchFamily="50" charset="-128"/>
                  <a:ea typeface="BIZ UDPゴシック" panose="020B0400000000000000" pitchFamily="50" charset="-128"/>
                </a:rPr>
                <a:t>PR</a:t>
              </a:r>
              <a:r>
                <a:rPr lang="ja-JP" altLang="en-US" sz="1400" dirty="0" smtClean="0">
                  <a:solidFill>
                    <a:schemeClr val="tx1"/>
                  </a:solidFill>
                  <a:latin typeface="BIZ UDPゴシック" panose="020B0400000000000000" pitchFamily="50" charset="-128"/>
                  <a:ea typeface="BIZ UDPゴシック" panose="020B0400000000000000" pitchFamily="50" charset="-128"/>
                </a:rPr>
                <a:t>活動</a:t>
              </a:r>
              <a:r>
                <a:rPr lang="ja-JP" altLang="en-US" sz="1400" dirty="0">
                  <a:solidFill>
                    <a:schemeClr val="tx1"/>
                  </a:solidFill>
                  <a:latin typeface="BIZ UDPゴシック" panose="020B0400000000000000" pitchFamily="50" charset="-128"/>
                  <a:ea typeface="BIZ UDPゴシック" panose="020B0400000000000000" pitchFamily="50" charset="-128"/>
                </a:rPr>
                <a:t>　　　　</a:t>
              </a:r>
            </a:p>
          </p:txBody>
        </p:sp>
        <p:sp>
          <p:nvSpPr>
            <p:cNvPr id="16" name="正方形/長方形 15"/>
            <p:cNvSpPr/>
            <p:nvPr/>
          </p:nvSpPr>
          <p:spPr>
            <a:xfrm>
              <a:off x="4597836" y="3841379"/>
              <a:ext cx="5067964"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・気候変動を見据えた流域治水の推進</a:t>
              </a:r>
            </a:p>
            <a:p>
              <a:r>
                <a:rPr lang="ja-JP" altLang="en-US" sz="1400" dirty="0">
                  <a:solidFill>
                    <a:schemeClr val="tx1"/>
                  </a:solidFill>
                  <a:latin typeface="BIZ UDPゴシック" panose="020B0400000000000000" pitchFamily="50" charset="-128"/>
                  <a:ea typeface="BIZ UDPゴシック" panose="020B0400000000000000" pitchFamily="50" charset="-128"/>
                </a:rPr>
                <a:t>・優先順位をつけた地震対策　</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・保有設備部品等の共有化</a:t>
              </a:r>
              <a:r>
                <a:rPr lang="ja-JP" altLang="en-US" sz="1400" dirty="0">
                  <a:solidFill>
                    <a:schemeClr val="tx1"/>
                  </a:solidFill>
                  <a:latin typeface="BIZ UDPゴシック" panose="020B0400000000000000" pitchFamily="50" charset="-128"/>
                  <a:ea typeface="BIZ UDPゴシック" panose="020B0400000000000000" pitchFamily="50" charset="-128"/>
                </a:rPr>
                <a:t>　　　　</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4597835" y="5172538"/>
              <a:ext cx="4979248" cy="95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・処理場再構築に合わせた下水道用地のまちづくりへの活用　</a:t>
              </a:r>
            </a:p>
            <a:p>
              <a:r>
                <a:rPr lang="ja-JP" altLang="en-US" sz="1400" dirty="0">
                  <a:solidFill>
                    <a:schemeClr val="tx1"/>
                  </a:solidFill>
                  <a:latin typeface="BIZ UDPゴシック" panose="020B0400000000000000" pitchFamily="50" charset="-128"/>
                  <a:ea typeface="BIZ UDPゴシック" panose="020B0400000000000000" pitchFamily="50" charset="-128"/>
                </a:rPr>
                <a:t>・新技術開発のためのフィールド提供、技術の発信　</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・処理場空間の多様な活用</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・企業と連携した国際貢献、海外展開</a:t>
              </a:r>
              <a:r>
                <a:rPr lang="ja-JP" altLang="en-US" sz="1400" dirty="0">
                  <a:solidFill>
                    <a:schemeClr val="tx1"/>
                  </a:solidFill>
                  <a:latin typeface="BIZ UDPゴシック" panose="020B0400000000000000" pitchFamily="50" charset="-128"/>
                  <a:ea typeface="BIZ UDPゴシック" panose="020B0400000000000000" pitchFamily="50" charset="-128"/>
                </a:rPr>
                <a:t>　</a:t>
              </a:r>
            </a:p>
          </p:txBody>
        </p:sp>
        <p:graphicFrame>
          <p:nvGraphicFramePr>
            <p:cNvPr id="13" name="図表 12"/>
            <p:cNvGraphicFramePr/>
            <p:nvPr>
              <p:extLst>
                <p:ext uri="{D42A27DB-BD31-4B8C-83A1-F6EECF244321}">
                  <p14:modId xmlns:p14="http://schemas.microsoft.com/office/powerpoint/2010/main" val="88414420"/>
                </p:ext>
              </p:extLst>
            </p:nvPr>
          </p:nvGraphicFramePr>
          <p:xfrm>
            <a:off x="792087" y="1581022"/>
            <a:ext cx="2449919" cy="4805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角丸四角形 14"/>
            <p:cNvSpPr/>
            <p:nvPr/>
          </p:nvSpPr>
          <p:spPr>
            <a:xfrm>
              <a:off x="4661799" y="1793188"/>
              <a:ext cx="5004000" cy="396000"/>
            </a:xfrm>
            <a:prstGeom prst="roundRect">
              <a:avLst/>
            </a:prstGeom>
          </p:spPr>
          <p:style>
            <a:lnRef idx="0">
              <a:schemeClr val="lt1">
                <a:hueOff val="0"/>
                <a:satOff val="0"/>
                <a:lumOff val="0"/>
                <a:alphaOff val="0"/>
              </a:schemeClr>
            </a:lnRef>
            <a:fillRef idx="1003">
              <a:schemeClr val="lt2"/>
            </a:fillRef>
            <a:effectRef idx="3">
              <a:schemeClr val="accent5">
                <a:hueOff val="0"/>
                <a:satOff val="0"/>
                <a:lumOff val="0"/>
                <a:alphaOff val="0"/>
              </a:schemeClr>
            </a:effectRef>
            <a:fontRef idx="minor">
              <a:schemeClr val="lt1"/>
            </a:fontRef>
          </p:style>
        </p:sp>
        <p:sp>
          <p:nvSpPr>
            <p:cNvPr id="17" name="角丸四角形 4"/>
            <p:cNvSpPr txBox="1"/>
            <p:nvPr/>
          </p:nvSpPr>
          <p:spPr>
            <a:xfrm>
              <a:off x="4721993" y="1835424"/>
              <a:ext cx="4883612" cy="360000"/>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16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nvGrpSpPr>
            <p:cNvPr id="2" name="グループ化 1"/>
            <p:cNvGrpSpPr/>
            <p:nvPr/>
          </p:nvGrpSpPr>
          <p:grpSpPr>
            <a:xfrm>
              <a:off x="4661794" y="3451785"/>
              <a:ext cx="5040000" cy="400866"/>
              <a:chOff x="5131031" y="2945744"/>
              <a:chExt cx="4357895" cy="400866"/>
            </a:xfrm>
          </p:grpSpPr>
          <p:sp>
            <p:nvSpPr>
              <p:cNvPr id="24" name="角丸四角形 23"/>
              <p:cNvSpPr/>
              <p:nvPr/>
            </p:nvSpPr>
            <p:spPr>
              <a:xfrm>
                <a:off x="5131031" y="2945744"/>
                <a:ext cx="4357895" cy="396000"/>
              </a:xfrm>
              <a:prstGeom prst="roundRect">
                <a:avLst/>
              </a:prstGeom>
            </p:spPr>
            <p:style>
              <a:lnRef idx="0">
                <a:schemeClr val="lt1">
                  <a:hueOff val="0"/>
                  <a:satOff val="0"/>
                  <a:lumOff val="0"/>
                  <a:alphaOff val="0"/>
                </a:schemeClr>
              </a:lnRef>
              <a:fillRef idx="1003">
                <a:schemeClr val="lt2"/>
              </a:fillRef>
              <a:effectRef idx="3">
                <a:schemeClr val="accent5">
                  <a:hueOff val="-2451115"/>
                  <a:satOff val="-3409"/>
                  <a:lumOff val="-1307"/>
                  <a:alphaOff val="0"/>
                </a:schemeClr>
              </a:effectRef>
              <a:fontRef idx="minor">
                <a:schemeClr val="lt1"/>
              </a:fontRef>
            </p:style>
          </p:sp>
          <p:sp>
            <p:nvSpPr>
              <p:cNvPr id="25" name="角丸四角形 4"/>
              <p:cNvSpPr txBox="1"/>
              <p:nvPr/>
            </p:nvSpPr>
            <p:spPr>
              <a:xfrm>
                <a:off x="5212002" y="2981312"/>
                <a:ext cx="4212859" cy="3652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r>
                  <a:rPr lang="ja-JP" altLang="en-US" sz="1600" b="1" dirty="0">
                    <a:ln/>
                    <a:solidFill>
                      <a:schemeClr val="tx1"/>
                    </a:solidFill>
                    <a:latin typeface="BIZ UDPゴシック" panose="020B0400000000000000" pitchFamily="50" charset="-128"/>
                    <a:ea typeface="BIZ UDPゴシック" panose="020B0400000000000000" pitchFamily="50" charset="-128"/>
                  </a:rPr>
                  <a:t>ビジョン②　安心して暮らせる</a:t>
                </a:r>
                <a:r>
                  <a:rPr lang="ja-JP" altLang="en-US" sz="1600" b="1" dirty="0" smtClean="0">
                    <a:ln/>
                    <a:solidFill>
                      <a:schemeClr val="tx1"/>
                    </a:solidFill>
                    <a:latin typeface="BIZ UDPゴシック" panose="020B0400000000000000" pitchFamily="50" charset="-128"/>
                    <a:ea typeface="BIZ UDPゴシック" panose="020B0400000000000000" pitchFamily="50" charset="-128"/>
                  </a:rPr>
                  <a:t>まちを支える下水道</a:t>
                </a:r>
                <a:endParaRPr lang="ja-JP" altLang="en-US" sz="1600" b="1" dirty="0">
                  <a:ln/>
                  <a:solidFill>
                    <a:schemeClr val="tx1"/>
                  </a:solidFill>
                  <a:latin typeface="BIZ UDPゴシック" panose="020B0400000000000000" pitchFamily="50" charset="-128"/>
                  <a:ea typeface="BIZ UDPゴシック" panose="020B0400000000000000" pitchFamily="50" charset="-128"/>
                </a:endParaRPr>
              </a:p>
            </p:txBody>
          </p:sp>
        </p:grpSp>
        <p:grpSp>
          <p:nvGrpSpPr>
            <p:cNvPr id="26" name="グループ化 25"/>
            <p:cNvGrpSpPr/>
            <p:nvPr/>
          </p:nvGrpSpPr>
          <p:grpSpPr>
            <a:xfrm>
              <a:off x="4661799" y="4761283"/>
              <a:ext cx="5039995" cy="396000"/>
              <a:chOff x="0" y="2293943"/>
              <a:chExt cx="1969219" cy="992160"/>
            </a:xfrm>
          </p:grpSpPr>
          <p:sp>
            <p:nvSpPr>
              <p:cNvPr id="27" name="角丸四角形 26"/>
              <p:cNvSpPr/>
              <p:nvPr/>
            </p:nvSpPr>
            <p:spPr>
              <a:xfrm>
                <a:off x="0" y="2293943"/>
                <a:ext cx="1969219" cy="99216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28" name="角丸四角形 4"/>
              <p:cNvSpPr txBox="1"/>
              <p:nvPr/>
            </p:nvSpPr>
            <p:spPr>
              <a:xfrm>
                <a:off x="48432" y="2342373"/>
                <a:ext cx="1891838" cy="878716"/>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defTabSz="622300">
                  <a:lnSpc>
                    <a:spcPct val="90000"/>
                  </a:lnSpc>
                  <a:spcBef>
                    <a:spcPct val="0"/>
                  </a:spcBef>
                  <a:spcAft>
                    <a:spcPct val="35000"/>
                  </a:spcAft>
                </a:pPr>
                <a:r>
                  <a:rPr lang="ja-JP" altLang="en-US" sz="1600" b="1" dirty="0">
                    <a:solidFill>
                      <a:schemeClr val="tx1"/>
                    </a:solidFill>
                    <a:latin typeface="BIZ UDPゴシック" panose="020B0400000000000000" pitchFamily="50" charset="-128"/>
                    <a:ea typeface="BIZ UDPゴシック" panose="020B0400000000000000" pitchFamily="50" charset="-128"/>
                  </a:rPr>
                  <a:t>ビジョン③　</a:t>
                </a:r>
                <a:r>
                  <a:rPr lang="ja-JP" altLang="en-US" sz="1600" b="1" dirty="0" smtClean="0">
                    <a:solidFill>
                      <a:schemeClr val="tx1"/>
                    </a:solidFill>
                    <a:latin typeface="BIZ UDPゴシック" panose="020B0400000000000000" pitchFamily="50" charset="-128"/>
                    <a:ea typeface="BIZ UDPゴシック" panose="020B0400000000000000" pitchFamily="50" charset="-128"/>
                  </a:rPr>
                  <a:t>ストックを活用し社会へ貢献する下水</a:t>
                </a:r>
                <a:r>
                  <a:rPr lang="ja-JP" altLang="en-US" sz="1600" b="1" dirty="0">
                    <a:solidFill>
                      <a:schemeClr val="tx1"/>
                    </a:solidFill>
                    <a:latin typeface="BIZ UDPゴシック" panose="020B0400000000000000" pitchFamily="50" charset="-128"/>
                    <a:ea typeface="BIZ UDPゴシック" panose="020B0400000000000000" pitchFamily="50" charset="-128"/>
                  </a:rPr>
                  <a:t>道</a:t>
                </a:r>
              </a:p>
            </p:txBody>
          </p:sp>
        </p:grpSp>
        <p:cxnSp>
          <p:nvCxnSpPr>
            <p:cNvPr id="32" name="直線矢印コネクタ 31"/>
            <p:cNvCxnSpPr/>
            <p:nvPr/>
          </p:nvCxnSpPr>
          <p:spPr>
            <a:xfrm flipV="1">
              <a:off x="3298735" y="5067886"/>
              <a:ext cx="1299100" cy="1025327"/>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3219352" y="2269634"/>
              <a:ext cx="1408580" cy="3727912"/>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3275868" y="3649785"/>
              <a:ext cx="1285319" cy="333263"/>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3298735" y="2201724"/>
              <a:ext cx="1175144" cy="1059320"/>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2" name="正方形/長方形 51"/>
          <p:cNvSpPr/>
          <p:nvPr/>
        </p:nvSpPr>
        <p:spPr>
          <a:xfrm>
            <a:off x="5893577" y="1321471"/>
            <a:ext cx="2165978"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spAutoFit/>
          </a:bodyPr>
          <a:lstStyle/>
          <a:p>
            <a:pPr algn="ctr"/>
            <a:r>
              <a:rPr lang="ja-JP" altLang="en-US" dirty="0">
                <a:solidFill>
                  <a:schemeClr val="bg1"/>
                </a:solidFill>
                <a:latin typeface="BIZ UDPゴシック" panose="020B0400000000000000" pitchFamily="50" charset="-128"/>
                <a:ea typeface="BIZ UDPゴシック" panose="020B0400000000000000" pitchFamily="50" charset="-128"/>
              </a:rPr>
              <a:t>めざ</a:t>
            </a:r>
            <a:r>
              <a:rPr lang="ja-JP" altLang="en-US" dirty="0" smtClean="0">
                <a:solidFill>
                  <a:schemeClr val="bg1"/>
                </a:solidFill>
                <a:latin typeface="BIZ UDPゴシック" panose="020B0400000000000000" pitchFamily="50" charset="-128"/>
                <a:ea typeface="BIZ UDPゴシック" panose="020B0400000000000000" pitchFamily="50" charset="-128"/>
              </a:rPr>
              <a:t>す姿</a:t>
            </a:r>
            <a:r>
              <a:rPr lang="ja-JP" altLang="en-US" dirty="0">
                <a:solidFill>
                  <a:schemeClr val="bg1"/>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ビジョン）</a:t>
            </a:r>
          </a:p>
        </p:txBody>
      </p:sp>
      <p:sp>
        <p:nvSpPr>
          <p:cNvPr id="6" name="スライド番号プレースホルダー 5"/>
          <p:cNvSpPr>
            <a:spLocks noGrp="1"/>
          </p:cNvSpPr>
          <p:nvPr>
            <p:ph type="sldNum" sz="quarter" idx="12"/>
          </p:nvPr>
        </p:nvSpPr>
        <p:spPr>
          <a:xfrm>
            <a:off x="7587025" y="625099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14</a:t>
            </a:fld>
            <a:endParaRPr kumimoji="1" lang="ja-JP" altLang="en-US" dirty="0">
              <a:latin typeface="BIZ UDPゴシック" panose="020B0400000000000000" pitchFamily="50" charset="-128"/>
              <a:ea typeface="BIZ UDPゴシック" panose="020B0400000000000000" pitchFamily="50" charset="-128"/>
            </a:endParaRPr>
          </a:p>
        </p:txBody>
      </p:sp>
      <p:sp>
        <p:nvSpPr>
          <p:cNvPr id="31" name="正方形/長方形 30"/>
          <p:cNvSpPr/>
          <p:nvPr/>
        </p:nvSpPr>
        <p:spPr>
          <a:xfrm>
            <a:off x="416433" y="617901"/>
            <a:ext cx="9231245" cy="683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下水道を取り巻く状況に効率的に対応していくため府市が連携し、３つのビジョン（方向性）に基づき事業を進めていきます</a:t>
            </a:r>
            <a:r>
              <a:rPr lang="ja-JP" altLang="ja-JP" sz="1400"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endParaRPr lang="ja-JP" altLang="ja-JP" sz="1400" dirty="0">
              <a:solidFill>
                <a:schemeClr val="tx1"/>
              </a:solidFill>
              <a:latin typeface="BIZ UDPゴシック" panose="020B0400000000000000" pitchFamily="50" charset="-128"/>
              <a:ea typeface="BIZ UDPゴシック" panose="020B0400000000000000" pitchFamily="50" charset="-128"/>
            </a:endParaRPr>
          </a:p>
        </p:txBody>
      </p:sp>
      <p:cxnSp>
        <p:nvCxnSpPr>
          <p:cNvPr id="36" name="直線矢印コネクタ 35"/>
          <p:cNvCxnSpPr/>
          <p:nvPr/>
        </p:nvCxnSpPr>
        <p:spPr>
          <a:xfrm flipV="1">
            <a:off x="3268638" y="3963897"/>
            <a:ext cx="1286126" cy="2169877"/>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053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533400"/>
            <a:ext cx="9462135" cy="6188077"/>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grpSp>
        <p:nvGrpSpPr>
          <p:cNvPr id="2" name="グループ化 1"/>
          <p:cNvGrpSpPr/>
          <p:nvPr/>
        </p:nvGrpSpPr>
        <p:grpSpPr>
          <a:xfrm>
            <a:off x="432115" y="591082"/>
            <a:ext cx="6120342" cy="504000"/>
            <a:chOff x="432115" y="591082"/>
            <a:chExt cx="6120342" cy="504000"/>
          </a:xfrm>
        </p:grpSpPr>
        <p:sp>
          <p:nvSpPr>
            <p:cNvPr id="15" name="角丸四角形 14"/>
            <p:cNvSpPr/>
            <p:nvPr/>
          </p:nvSpPr>
          <p:spPr>
            <a:xfrm>
              <a:off x="432115" y="591082"/>
              <a:ext cx="6120342" cy="504000"/>
            </a:xfrm>
            <a:prstGeom prst="roundRect">
              <a:avLst/>
            </a:prstGeom>
          </p:spPr>
          <p:style>
            <a:lnRef idx="0">
              <a:schemeClr val="lt1">
                <a:hueOff val="0"/>
                <a:satOff val="0"/>
                <a:lumOff val="0"/>
                <a:alphaOff val="0"/>
              </a:schemeClr>
            </a:lnRef>
            <a:fillRef idx="1003">
              <a:schemeClr val="lt2"/>
            </a:fillRef>
            <a:effectRef idx="3">
              <a:schemeClr val="accent5">
                <a:hueOff val="0"/>
                <a:satOff val="0"/>
                <a:lumOff val="0"/>
                <a:alphaOff val="0"/>
              </a:schemeClr>
            </a:effectRef>
            <a:fontRef idx="minor">
              <a:schemeClr val="lt1"/>
            </a:fontRef>
          </p:style>
        </p:sp>
        <p:sp>
          <p:nvSpPr>
            <p:cNvPr id="16" name="角丸四角形 4"/>
            <p:cNvSpPr txBox="1"/>
            <p:nvPr/>
          </p:nvSpPr>
          <p:spPr>
            <a:xfrm>
              <a:off x="580482" y="652103"/>
              <a:ext cx="5791971" cy="4154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sp>
        <p:nvSpPr>
          <p:cNvPr id="8" name="スライド番号プレースホルダー 7"/>
          <p:cNvSpPr>
            <a:spLocks noGrp="1"/>
          </p:cNvSpPr>
          <p:nvPr>
            <p:ph type="sldNum" sz="quarter" idx="12"/>
          </p:nvPr>
        </p:nvSpPr>
        <p:spPr>
          <a:xfrm>
            <a:off x="7494980" y="6486978"/>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15</a:t>
            </a:fld>
            <a:endParaRPr kumimoji="1" lang="ja-JP" altLang="en-US">
              <a:latin typeface="BIZ UDPゴシック" panose="020B0400000000000000" pitchFamily="50" charset="-128"/>
              <a:ea typeface="BIZ UDPゴシック" panose="020B0400000000000000" pitchFamily="50" charset="-128"/>
            </a:endParaRPr>
          </a:p>
        </p:txBody>
      </p:sp>
      <p:sp>
        <p:nvSpPr>
          <p:cNvPr id="26" name="正方形/長方形 25"/>
          <p:cNvSpPr/>
          <p:nvPr/>
        </p:nvSpPr>
        <p:spPr>
          <a:xfrm>
            <a:off x="524208" y="1188443"/>
            <a:ext cx="2781531"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府市の官民連携の取組</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381332" y="1419380"/>
            <a:ext cx="9381792" cy="7556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ts val="22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施設の老朽化による維持</a:t>
            </a:r>
            <a:r>
              <a:rPr lang="ja-JP" altLang="en-US" sz="1400" dirty="0">
                <a:solidFill>
                  <a:schemeClr val="tx1"/>
                </a:solidFill>
                <a:latin typeface="BIZ UDPゴシック" panose="020B0400000000000000" pitchFamily="50" charset="-128"/>
                <a:ea typeface="BIZ UDPゴシック" panose="020B0400000000000000" pitchFamily="50" charset="-128"/>
              </a:rPr>
              <a:t>管理</a:t>
            </a:r>
            <a:r>
              <a:rPr lang="ja-JP" altLang="en-US" sz="1400" dirty="0" smtClean="0">
                <a:solidFill>
                  <a:schemeClr val="tx1"/>
                </a:solidFill>
                <a:latin typeface="BIZ UDPゴシック" panose="020B0400000000000000" pitchFamily="50" charset="-128"/>
                <a:ea typeface="BIZ UDPゴシック" panose="020B0400000000000000" pitchFamily="50" charset="-128"/>
              </a:rPr>
              <a:t>コストの増加を抑制するため、施設の改築等に合わせて民間</a:t>
            </a:r>
            <a:r>
              <a:rPr lang="ja-JP" altLang="en-US" sz="1400" dirty="0">
                <a:solidFill>
                  <a:schemeClr val="tx1"/>
                </a:solidFill>
                <a:latin typeface="BIZ UDPゴシック" panose="020B0400000000000000" pitchFamily="50" charset="-128"/>
                <a:ea typeface="BIZ UDPゴシック" panose="020B0400000000000000" pitchFamily="50" charset="-128"/>
              </a:rPr>
              <a:t>活用を拡大</a:t>
            </a:r>
            <a:r>
              <a:rPr lang="ja-JP" altLang="en-US" sz="1400" dirty="0" smtClean="0">
                <a:solidFill>
                  <a:schemeClr val="tx1"/>
                </a:solidFill>
                <a:latin typeface="BIZ UDPゴシック" panose="020B0400000000000000" pitchFamily="50" charset="-128"/>
                <a:ea typeface="BIZ UDPゴシック" panose="020B0400000000000000" pitchFamily="50" charset="-128"/>
              </a:rPr>
              <a:t>し、効率的に事業を実施していきます。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pic>
        <p:nvPicPr>
          <p:cNvPr id="34" name="図 33"/>
          <p:cNvPicPr/>
          <p:nvPr/>
        </p:nvPicPr>
        <p:blipFill>
          <a:blip r:embed="rId2">
            <a:extLst>
              <a:ext uri="{28A0092B-C50C-407E-A947-70E740481C1C}">
                <a14:useLocalDpi xmlns:a14="http://schemas.microsoft.com/office/drawing/2010/main" val="0"/>
              </a:ext>
            </a:extLst>
          </a:blip>
          <a:srcRect/>
          <a:stretch>
            <a:fillRect/>
          </a:stretch>
        </p:blipFill>
        <p:spPr bwMode="auto">
          <a:xfrm>
            <a:off x="5291263" y="4393170"/>
            <a:ext cx="3788558" cy="2093807"/>
          </a:xfrm>
          <a:prstGeom prst="rect">
            <a:avLst/>
          </a:prstGeom>
          <a:noFill/>
          <a:ln>
            <a:noFill/>
          </a:ln>
        </p:spPr>
      </p:pic>
      <p:sp>
        <p:nvSpPr>
          <p:cNvPr id="22" name="正方形/長方形 21"/>
          <p:cNvSpPr/>
          <p:nvPr/>
        </p:nvSpPr>
        <p:spPr>
          <a:xfrm>
            <a:off x="956416" y="6466797"/>
            <a:ext cx="3514918" cy="28724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大阪府流域下水道　今池水みらいセンターの事例</a:t>
            </a:r>
            <a:endParaRPr lang="ja-JP" altLang="en-US" sz="1050" dirty="0">
              <a:latin typeface="BIZ UDPゴシック" panose="020B0400000000000000" pitchFamily="50" charset="-128"/>
              <a:ea typeface="BIZ UDPゴシック" panose="020B0400000000000000" pitchFamily="50" charset="-128"/>
            </a:endParaRPr>
          </a:p>
        </p:txBody>
      </p:sp>
      <p:sp>
        <p:nvSpPr>
          <p:cNvPr id="25" name="正方形/長方形 24"/>
          <p:cNvSpPr/>
          <p:nvPr/>
        </p:nvSpPr>
        <p:spPr>
          <a:xfrm>
            <a:off x="8336578" y="5749637"/>
            <a:ext cx="304104" cy="2780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en-US" altLang="ja-JP" sz="700" dirty="0" smtClean="0">
                <a:solidFill>
                  <a:schemeClr val="tx1"/>
                </a:solidFill>
                <a:latin typeface="BIZ UDPゴシック" panose="020B0400000000000000" pitchFamily="50" charset="-128"/>
                <a:ea typeface="BIZ UDPゴシック" panose="020B0400000000000000" pitchFamily="50" charset="-128"/>
              </a:rPr>
              <a:t>※2</a:t>
            </a:r>
            <a:endParaRPr lang="ja-JP" altLang="en-US" sz="500" dirty="0">
              <a:solidFill>
                <a:schemeClr val="tx1"/>
              </a:solidFill>
              <a:latin typeface="BIZ UDPゴシック" panose="020B0400000000000000" pitchFamily="50" charset="-128"/>
              <a:ea typeface="BIZ UDPゴシック" panose="020B0400000000000000" pitchFamily="50" charset="-128"/>
            </a:endParaRPr>
          </a:p>
        </p:txBody>
      </p:sp>
      <p:sp>
        <p:nvSpPr>
          <p:cNvPr id="36" name="正方形/長方形 35"/>
          <p:cNvSpPr/>
          <p:nvPr/>
        </p:nvSpPr>
        <p:spPr>
          <a:xfrm>
            <a:off x="7295240" y="6018715"/>
            <a:ext cx="291280" cy="2780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en-US" altLang="ja-JP" sz="700" dirty="0" smtClean="0">
                <a:solidFill>
                  <a:schemeClr val="tx1"/>
                </a:solidFill>
                <a:latin typeface="BIZ UDPゴシック" panose="020B0400000000000000" pitchFamily="50" charset="-128"/>
                <a:ea typeface="BIZ UDPゴシック" panose="020B0400000000000000" pitchFamily="50" charset="-128"/>
              </a:rPr>
              <a:t>※1</a:t>
            </a:r>
            <a:endParaRPr lang="ja-JP" altLang="en-US" sz="500" dirty="0">
              <a:solidFill>
                <a:schemeClr val="tx1"/>
              </a:solidFill>
              <a:latin typeface="BIZ UDPゴシック" panose="020B0400000000000000" pitchFamily="50" charset="-128"/>
              <a:ea typeface="BIZ UDPゴシック" panose="020B0400000000000000" pitchFamily="50" charset="-128"/>
            </a:endParaRPr>
          </a:p>
        </p:txBody>
      </p:sp>
      <p:sp>
        <p:nvSpPr>
          <p:cNvPr id="39" name="正方形/長方形 38"/>
          <p:cNvSpPr/>
          <p:nvPr/>
        </p:nvSpPr>
        <p:spPr>
          <a:xfrm>
            <a:off x="7836480" y="4143730"/>
            <a:ext cx="1982448"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900" dirty="0">
                <a:latin typeface="BIZ UDPゴシック" panose="020B0400000000000000" pitchFamily="50" charset="-128"/>
                <a:ea typeface="BIZ UDPゴシック" panose="020B0400000000000000" pitchFamily="50" charset="-128"/>
              </a:rPr>
              <a:t>　</a:t>
            </a:r>
            <a:r>
              <a:rPr lang="en-US" altLang="ja-JP" sz="900" dirty="0" smtClean="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a:t>
            </a:r>
            <a:r>
              <a:rPr lang="ja-JP" altLang="en-US" sz="900" dirty="0" smtClean="0">
                <a:latin typeface="BIZ UDPゴシック" panose="020B0400000000000000" pitchFamily="50" charset="-128"/>
                <a:ea typeface="BIZ UDPゴシック" panose="020B0400000000000000" pitchFamily="50" charset="-128"/>
              </a:rPr>
              <a:t>大阪市</a:t>
            </a:r>
            <a:r>
              <a:rPr lang="en-US" altLang="ja-JP" sz="900" dirty="0" smtClean="0">
                <a:latin typeface="BIZ UDPゴシック" panose="020B0400000000000000" pitchFamily="50" charset="-128"/>
                <a:ea typeface="BIZ UDPゴシック" panose="020B0400000000000000" pitchFamily="50" charset="-128"/>
              </a:rPr>
              <a:t>100%</a:t>
            </a:r>
            <a:r>
              <a:rPr lang="ja-JP" altLang="en-US" sz="900" dirty="0" smtClean="0">
                <a:latin typeface="BIZ UDPゴシック" panose="020B0400000000000000" pitchFamily="50" charset="-128"/>
                <a:ea typeface="BIZ UDPゴシック" panose="020B0400000000000000" pitchFamily="50" charset="-128"/>
              </a:rPr>
              <a:t>出資の株式会社</a:t>
            </a:r>
            <a:endParaRPr lang="ja-JP" altLang="en-US" sz="900" dirty="0">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5291263" y="6442303"/>
            <a:ext cx="3641029" cy="29430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大阪市公共下水道の事例</a:t>
            </a:r>
            <a:r>
              <a:rPr lang="ja-JP" altLang="en-US" sz="900" dirty="0">
                <a:solidFill>
                  <a:schemeClr val="tx1"/>
                </a:solidFill>
                <a:latin typeface="BIZ UDPゴシック" panose="020B0400000000000000" pitchFamily="50" charset="-128"/>
                <a:ea typeface="BIZ UDPゴシック" panose="020B0400000000000000" pitchFamily="50" charset="-128"/>
              </a:rPr>
              <a:t>（</a:t>
            </a:r>
            <a:r>
              <a:rPr lang="en-US" altLang="ja-JP" sz="900" dirty="0" smtClean="0">
                <a:solidFill>
                  <a:schemeClr val="tx1"/>
                </a:solidFill>
                <a:latin typeface="BIZ UDPゴシック" panose="020B0400000000000000" pitchFamily="50" charset="-128"/>
                <a:ea typeface="BIZ UDPゴシック" panose="020B0400000000000000" pitchFamily="50" charset="-128"/>
              </a:rPr>
              <a:t>※2</a:t>
            </a:r>
            <a:r>
              <a:rPr lang="ja-JP" altLang="en-US" sz="900" dirty="0" smtClean="0">
                <a:solidFill>
                  <a:schemeClr val="tx1"/>
                </a:solidFill>
                <a:latin typeface="BIZ UDPゴシック" panose="020B0400000000000000" pitchFamily="50" charset="-128"/>
                <a:ea typeface="BIZ UDPゴシック" panose="020B0400000000000000" pitchFamily="50" charset="-128"/>
              </a:rPr>
              <a:t>：一部</a:t>
            </a:r>
            <a:r>
              <a:rPr lang="ja-JP" altLang="en-US" sz="900" dirty="0">
                <a:solidFill>
                  <a:schemeClr val="tx1"/>
                </a:solidFill>
                <a:latin typeface="BIZ UDPゴシック" panose="020B0400000000000000" pitchFamily="50" charset="-128"/>
                <a:ea typeface="BIZ UDPゴシック" panose="020B0400000000000000" pitchFamily="50" charset="-128"/>
              </a:rPr>
              <a:t>計画を含む</a:t>
            </a:r>
            <a:r>
              <a:rPr lang="ja-JP" altLang="en-US" sz="900" dirty="0" smtClean="0">
                <a:solidFill>
                  <a:schemeClr val="tx1"/>
                </a:solidFill>
                <a:latin typeface="BIZ UDPゴシック" panose="020B0400000000000000" pitchFamily="50" charset="-128"/>
                <a:ea typeface="BIZ UDPゴシック" panose="020B0400000000000000" pitchFamily="50" charset="-128"/>
              </a:rPr>
              <a:t>）</a:t>
            </a: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pic>
        <p:nvPicPr>
          <p:cNvPr id="11" name="図 10"/>
          <p:cNvPicPr>
            <a:picLocks noChangeAspect="1"/>
          </p:cNvPicPr>
          <p:nvPr/>
        </p:nvPicPr>
        <p:blipFill>
          <a:blip r:embed="rId3"/>
          <a:stretch>
            <a:fillRect/>
          </a:stretch>
        </p:blipFill>
        <p:spPr>
          <a:xfrm>
            <a:off x="825461" y="4393170"/>
            <a:ext cx="3780112" cy="2057154"/>
          </a:xfrm>
          <a:prstGeom prst="rect">
            <a:avLst/>
          </a:prstGeom>
        </p:spPr>
      </p:pic>
      <p:sp>
        <p:nvSpPr>
          <p:cNvPr id="23" name="正方形/長方形 22"/>
          <p:cNvSpPr/>
          <p:nvPr/>
        </p:nvSpPr>
        <p:spPr>
          <a:xfrm>
            <a:off x="516261" y="2019013"/>
            <a:ext cx="9140894" cy="22656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ts val="1900"/>
              </a:lnSpc>
            </a:pPr>
            <a:r>
              <a:rPr lang="ja-JP" altLang="en-US" sz="1200" dirty="0" smtClean="0">
                <a:solidFill>
                  <a:schemeClr val="tx1"/>
                </a:solidFill>
                <a:latin typeface="BIZ UDPゴシック" panose="020B0400000000000000" pitchFamily="50" charset="-128"/>
                <a:ea typeface="BIZ UDPゴシック" panose="020B0400000000000000" pitchFamily="50" charset="-128"/>
              </a:rPr>
              <a:t>（大阪府</a:t>
            </a:r>
            <a:r>
              <a:rPr lang="ja-JP" altLang="en-US" sz="1200" dirty="0">
                <a:solidFill>
                  <a:schemeClr val="tx1"/>
                </a:solidFill>
                <a:latin typeface="BIZ UDPゴシック" panose="020B0400000000000000" pitchFamily="50" charset="-128"/>
                <a:ea typeface="BIZ UDPゴシック" panose="020B0400000000000000" pitchFamily="50" charset="-128"/>
              </a:rPr>
              <a:t>流域下水道）</a:t>
            </a:r>
          </a:p>
          <a:p>
            <a:pPr marL="285750" indent="-285750">
              <a:lnSpc>
                <a:spcPts val="1900"/>
              </a:lnSpc>
              <a:buFont typeface="Arial" panose="020B0604020202020204" pitchFamily="34" charset="0"/>
              <a:buChar char="•"/>
            </a:pPr>
            <a:r>
              <a:rPr lang="ja-JP" altLang="en-US" sz="1200" dirty="0" smtClean="0">
                <a:solidFill>
                  <a:schemeClr val="tx1"/>
                </a:solidFill>
                <a:latin typeface="BIZ UDPゴシック" panose="020B0400000000000000" pitchFamily="50" charset="-128"/>
                <a:ea typeface="BIZ UDPゴシック" panose="020B0400000000000000" pitchFamily="50" charset="-128"/>
              </a:rPr>
              <a:t>処理場</a:t>
            </a:r>
            <a:r>
              <a:rPr lang="ja-JP" altLang="en-US" sz="1200" dirty="0">
                <a:solidFill>
                  <a:schemeClr val="tx1"/>
                </a:solidFill>
                <a:latin typeface="BIZ UDPゴシック" panose="020B0400000000000000" pitchFamily="50" charset="-128"/>
                <a:ea typeface="BIZ UDPゴシック" panose="020B0400000000000000" pitchFamily="50" charset="-128"/>
              </a:rPr>
              <a:t>の維持管理業務と改築（汚泥焼却</a:t>
            </a:r>
            <a:r>
              <a:rPr lang="ja-JP" altLang="en-US" sz="1200" dirty="0" smtClean="0">
                <a:solidFill>
                  <a:schemeClr val="tx1"/>
                </a:solidFill>
                <a:latin typeface="BIZ UDPゴシック" panose="020B0400000000000000" pitchFamily="50" charset="-128"/>
                <a:ea typeface="BIZ UDPゴシック" panose="020B0400000000000000" pitchFamily="50" charset="-128"/>
              </a:rPr>
              <a:t>炉）を</a:t>
            </a:r>
            <a:r>
              <a:rPr lang="ja-JP" altLang="en-US" sz="1200" dirty="0">
                <a:solidFill>
                  <a:schemeClr val="tx1"/>
                </a:solidFill>
                <a:latin typeface="BIZ UDPゴシック" panose="020B0400000000000000" pitchFamily="50" charset="-128"/>
                <a:ea typeface="BIZ UDPゴシック" panose="020B0400000000000000" pitchFamily="50" charset="-128"/>
              </a:rPr>
              <a:t>併せた</a:t>
            </a:r>
            <a:r>
              <a:rPr lang="ja-JP" altLang="en-US" sz="1200" dirty="0" smtClean="0">
                <a:solidFill>
                  <a:schemeClr val="tx1"/>
                </a:solidFill>
                <a:latin typeface="BIZ UDPゴシック" panose="020B0400000000000000" pitchFamily="50" charset="-128"/>
                <a:ea typeface="BIZ UDPゴシック" panose="020B0400000000000000" pitchFamily="50" charset="-128"/>
              </a:rPr>
              <a:t>包括管理</a:t>
            </a:r>
            <a:r>
              <a:rPr lang="ja-JP" altLang="en-US" sz="1200" dirty="0">
                <a:solidFill>
                  <a:schemeClr val="tx1"/>
                </a:solidFill>
                <a:latin typeface="BIZ UDPゴシック" panose="020B0400000000000000" pitchFamily="50" charset="-128"/>
                <a:ea typeface="BIZ UDPゴシック" panose="020B0400000000000000" pitchFamily="50" charset="-128"/>
              </a:rPr>
              <a:t>事業を今池水みらいセンターにおいて先行的に実施</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285750" indent="-285750">
              <a:lnSpc>
                <a:spcPts val="1900"/>
              </a:lnSpc>
              <a:buFont typeface="Arial" panose="020B0604020202020204" pitchFamily="34" charset="0"/>
              <a:buChar char="•"/>
            </a:pPr>
            <a:r>
              <a:rPr lang="ja-JP" altLang="en-US" sz="1200" dirty="0">
                <a:solidFill>
                  <a:schemeClr val="tx1"/>
                </a:solidFill>
                <a:latin typeface="BIZ UDPゴシック" panose="020B0400000000000000" pitchFamily="50" charset="-128"/>
                <a:ea typeface="BIZ UDPゴシック" panose="020B0400000000000000" pitchFamily="50" charset="-128"/>
              </a:rPr>
              <a:t>他の処理場においても</a:t>
            </a:r>
            <a:r>
              <a:rPr lang="ja-JP" altLang="en-US" sz="1200" dirty="0" smtClean="0">
                <a:solidFill>
                  <a:schemeClr val="tx1"/>
                </a:solidFill>
                <a:latin typeface="BIZ UDPゴシック" panose="020B0400000000000000" pitchFamily="50" charset="-128"/>
                <a:ea typeface="BIZ UDPゴシック" panose="020B0400000000000000" pitchFamily="50" charset="-128"/>
              </a:rPr>
              <a:t>、機場特性等に</a:t>
            </a:r>
            <a:r>
              <a:rPr lang="ja-JP" altLang="en-US" sz="1200" dirty="0">
                <a:solidFill>
                  <a:schemeClr val="tx1"/>
                </a:solidFill>
                <a:latin typeface="BIZ UDPゴシック" panose="020B0400000000000000" pitchFamily="50" charset="-128"/>
                <a:ea typeface="BIZ UDPゴシック" panose="020B0400000000000000" pitchFamily="50" charset="-128"/>
              </a:rPr>
              <a:t>応じた民間活用を検討、順次導入を図る</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a:lnSpc>
                <a:spcPts val="1900"/>
              </a:lnSpc>
            </a:pP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大阪市公共下水道）</a:t>
            </a:r>
          </a:p>
          <a:p>
            <a:pPr marL="285750" indent="-285750">
              <a:lnSpc>
                <a:spcPts val="1900"/>
              </a:lnSpc>
              <a:buFont typeface="Arial" panose="020B0604020202020204" pitchFamily="34" charset="0"/>
              <a:buChar char="•"/>
            </a:pPr>
            <a:r>
              <a:rPr lang="ja-JP" altLang="en-US" sz="1200" dirty="0">
                <a:solidFill>
                  <a:schemeClr val="tx1"/>
                </a:solidFill>
                <a:latin typeface="BIZ UDPゴシック" panose="020B0400000000000000" pitchFamily="50" charset="-128"/>
                <a:ea typeface="BIZ UDPゴシック" panose="020B0400000000000000" pitchFamily="50" charset="-128"/>
              </a:rPr>
              <a:t>下水道事業の</a:t>
            </a:r>
            <a:r>
              <a:rPr lang="ja-JP" altLang="ja-JP" sz="1200" dirty="0">
                <a:solidFill>
                  <a:schemeClr val="tx1"/>
                </a:solidFill>
                <a:latin typeface="BIZ UDPゴシック" panose="020B0400000000000000" pitchFamily="50" charset="-128"/>
                <a:ea typeface="BIZ UDPゴシック" panose="020B0400000000000000" pitchFamily="50" charset="-128"/>
              </a:rPr>
              <a:t>経営形態見直し</a:t>
            </a:r>
            <a:r>
              <a:rPr lang="ja-JP" altLang="en-US" sz="1200" dirty="0">
                <a:solidFill>
                  <a:schemeClr val="tx1"/>
                </a:solidFill>
                <a:latin typeface="BIZ UDPゴシック" panose="020B0400000000000000" pitchFamily="50" charset="-128"/>
                <a:ea typeface="BIZ UDPゴシック" panose="020B0400000000000000" pitchFamily="50" charset="-128"/>
              </a:rPr>
              <a:t>の中で、「</a:t>
            </a:r>
            <a:r>
              <a:rPr lang="ja-JP" altLang="ja-JP" sz="1200" dirty="0">
                <a:solidFill>
                  <a:schemeClr val="tx1"/>
                </a:solidFill>
                <a:latin typeface="BIZ UDPゴシック" panose="020B0400000000000000" pitchFamily="50" charset="-128"/>
                <a:ea typeface="BIZ UDPゴシック" panose="020B0400000000000000" pitchFamily="50" charset="-128"/>
              </a:rPr>
              <a:t>上下分離方式」</a:t>
            </a:r>
            <a:r>
              <a:rPr lang="ja-JP" altLang="en-US" sz="1200" dirty="0">
                <a:solidFill>
                  <a:schemeClr val="tx1"/>
                </a:solidFill>
                <a:latin typeface="BIZ UDPゴシック" panose="020B0400000000000000" pitchFamily="50" charset="-128"/>
                <a:ea typeface="BIZ UDPゴシック" panose="020B0400000000000000" pitchFamily="50" charset="-128"/>
              </a:rPr>
              <a:t>の</a:t>
            </a:r>
            <a:r>
              <a:rPr lang="ja-JP" altLang="ja-JP" sz="1200" dirty="0">
                <a:solidFill>
                  <a:schemeClr val="tx1"/>
                </a:solidFill>
                <a:latin typeface="BIZ UDPゴシック" panose="020B0400000000000000" pitchFamily="50" charset="-128"/>
                <a:ea typeface="BIZ UDPゴシック" panose="020B0400000000000000" pitchFamily="50" charset="-128"/>
              </a:rPr>
              <a:t>導入</a:t>
            </a:r>
            <a:r>
              <a:rPr lang="ja-JP" altLang="en-US" sz="1200" dirty="0">
                <a:solidFill>
                  <a:schemeClr val="tx1"/>
                </a:solidFill>
                <a:latin typeface="BIZ UDPゴシック" panose="020B0400000000000000" pitchFamily="50" charset="-128"/>
                <a:ea typeface="BIZ UDPゴシック" panose="020B0400000000000000" pitchFamily="50" charset="-128"/>
              </a:rPr>
              <a:t>により</a:t>
            </a:r>
            <a:r>
              <a:rPr lang="ja-JP" altLang="ja-JP" sz="1200" dirty="0">
                <a:solidFill>
                  <a:schemeClr val="tx1"/>
                </a:solidFill>
                <a:latin typeface="BIZ UDPゴシック" panose="020B0400000000000000" pitchFamily="50" charset="-128"/>
                <a:ea typeface="BIZ UDPゴシック" panose="020B0400000000000000" pitchFamily="50" charset="-128"/>
              </a:rPr>
              <a:t>、</a:t>
            </a:r>
            <a:r>
              <a:rPr lang="en-US" altLang="ja-JP" sz="1200" dirty="0">
                <a:solidFill>
                  <a:schemeClr val="tx1"/>
                </a:solidFill>
                <a:latin typeface="BIZ UDPゴシック" panose="020B0400000000000000" pitchFamily="50" charset="-128"/>
                <a:ea typeface="BIZ UDPゴシック" panose="020B0400000000000000" pitchFamily="50" charset="-128"/>
              </a:rPr>
              <a:t>2016</a:t>
            </a:r>
            <a:r>
              <a:rPr lang="ja-JP" altLang="en-US" sz="1200" dirty="0">
                <a:solidFill>
                  <a:schemeClr val="tx1"/>
                </a:solidFill>
                <a:latin typeface="BIZ UDPゴシック" panose="020B0400000000000000" pitchFamily="50" charset="-128"/>
                <a:ea typeface="BIZ UDPゴシック" panose="020B0400000000000000" pitchFamily="50" charset="-128"/>
              </a:rPr>
              <a:t>年にクリアウォーター</a:t>
            </a:r>
            <a:r>
              <a:rPr lang="en-US" altLang="ja-JP" sz="1200" dirty="0">
                <a:solidFill>
                  <a:schemeClr val="tx1"/>
                </a:solidFill>
                <a:latin typeface="BIZ UDPゴシック" panose="020B0400000000000000" pitchFamily="50" charset="-128"/>
                <a:ea typeface="BIZ UDPゴシック" panose="020B0400000000000000" pitchFamily="50" charset="-128"/>
              </a:rPr>
              <a:t>OSAKA</a:t>
            </a:r>
            <a:r>
              <a:rPr lang="ja-JP" altLang="en-US" sz="1200" dirty="0">
                <a:solidFill>
                  <a:schemeClr val="tx1"/>
                </a:solidFill>
                <a:latin typeface="BIZ UDPゴシック" panose="020B0400000000000000" pitchFamily="50" charset="-128"/>
                <a:ea typeface="BIZ UDPゴシック" panose="020B0400000000000000" pitchFamily="50" charset="-128"/>
              </a:rPr>
              <a:t>株式会社</a:t>
            </a:r>
            <a:r>
              <a:rPr lang="ja-JP" altLang="en-US" sz="1200" dirty="0" smtClean="0">
                <a:solidFill>
                  <a:schemeClr val="tx1"/>
                </a:solidFill>
                <a:latin typeface="BIZ UDPゴシック" panose="020B0400000000000000" pitchFamily="50" charset="-128"/>
                <a:ea typeface="BIZ UDPゴシック" panose="020B0400000000000000" pitchFamily="50" charset="-128"/>
              </a:rPr>
              <a:t>（以下「</a:t>
            </a:r>
            <a:r>
              <a:rPr lang="en-US" altLang="ja-JP" sz="1200" dirty="0" smtClean="0">
                <a:solidFill>
                  <a:schemeClr val="tx1"/>
                </a:solidFill>
                <a:latin typeface="BIZ UDPゴシック" panose="020B0400000000000000" pitchFamily="50" charset="-128"/>
                <a:ea typeface="BIZ UDPゴシック" panose="020B0400000000000000" pitchFamily="50" charset="-128"/>
              </a:rPr>
              <a:t>CWO</a:t>
            </a:r>
            <a:r>
              <a:rPr lang="ja-JP" altLang="en-US" sz="1200" dirty="0" smtClean="0">
                <a:solidFill>
                  <a:schemeClr val="tx1"/>
                </a:solidFill>
                <a:latin typeface="BIZ UDPゴシック" panose="020B0400000000000000" pitchFamily="50" charset="-128"/>
                <a:ea typeface="BIZ UDPゴシック" panose="020B0400000000000000" pitchFamily="50" charset="-128"/>
              </a:rPr>
              <a:t>」という。）</a:t>
            </a:r>
            <a:r>
              <a:rPr lang="en-US" altLang="ja-JP" sz="1200" baseline="-25000" dirty="0">
                <a:solidFill>
                  <a:schemeClr val="tx1"/>
                </a:solidFill>
                <a:latin typeface="BIZ UDPゴシック" panose="020B0400000000000000" pitchFamily="50" charset="-128"/>
                <a:ea typeface="BIZ UDPゴシック" panose="020B0400000000000000" pitchFamily="50" charset="-128"/>
              </a:rPr>
              <a:t>※</a:t>
            </a:r>
            <a:r>
              <a:rPr lang="ja-JP" altLang="en-US" sz="1200" baseline="-25000" dirty="0">
                <a:solidFill>
                  <a:schemeClr val="tx1"/>
                </a:solidFill>
                <a:latin typeface="BIZ UDPゴシック" panose="020B0400000000000000" pitchFamily="50" charset="-128"/>
                <a:ea typeface="BIZ UDPゴシック" panose="020B0400000000000000" pitchFamily="50" charset="-128"/>
              </a:rPr>
              <a:t>１</a:t>
            </a:r>
            <a:r>
              <a:rPr lang="ja-JP" altLang="en-US" sz="1200" dirty="0">
                <a:solidFill>
                  <a:schemeClr val="tx1"/>
                </a:solidFill>
                <a:latin typeface="BIZ UDPゴシック" panose="020B0400000000000000" pitchFamily="50" charset="-128"/>
                <a:ea typeface="BIZ UDPゴシック" panose="020B0400000000000000" pitchFamily="50" charset="-128"/>
              </a:rPr>
              <a:t>を設立。市域全体の運転維持管理業務を</a:t>
            </a:r>
            <a:r>
              <a:rPr lang="en-US" altLang="ja-JP" sz="1200" dirty="0">
                <a:solidFill>
                  <a:schemeClr val="tx1"/>
                </a:solidFill>
                <a:latin typeface="BIZ UDPゴシック" panose="020B0400000000000000" pitchFamily="50" charset="-128"/>
                <a:ea typeface="BIZ UDPゴシック" panose="020B0400000000000000" pitchFamily="50" charset="-128"/>
              </a:rPr>
              <a:t>2017</a:t>
            </a:r>
            <a:r>
              <a:rPr lang="ja-JP" altLang="en-US" sz="1200" dirty="0">
                <a:solidFill>
                  <a:schemeClr val="tx1"/>
                </a:solidFill>
                <a:latin typeface="BIZ UDPゴシック" panose="020B0400000000000000" pitchFamily="50" charset="-128"/>
                <a:ea typeface="BIZ UDPゴシック" panose="020B0400000000000000" pitchFamily="50" charset="-128"/>
              </a:rPr>
              <a:t>年から</a:t>
            </a:r>
            <a:r>
              <a:rPr lang="en-US" altLang="ja-JP" sz="1200" dirty="0">
                <a:solidFill>
                  <a:schemeClr val="tx1"/>
                </a:solidFill>
                <a:latin typeface="BIZ UDPゴシック" panose="020B0400000000000000" pitchFamily="50" charset="-128"/>
                <a:ea typeface="BIZ UDPゴシック" panose="020B0400000000000000" pitchFamily="50" charset="-128"/>
              </a:rPr>
              <a:t>5</a:t>
            </a:r>
            <a:r>
              <a:rPr lang="ja-JP" altLang="en-US" sz="1200" dirty="0">
                <a:solidFill>
                  <a:schemeClr val="tx1"/>
                </a:solidFill>
                <a:latin typeface="BIZ UDPゴシック" panose="020B0400000000000000" pitchFamily="50" charset="-128"/>
                <a:ea typeface="BIZ UDPゴシック" panose="020B0400000000000000" pitchFamily="50" charset="-128"/>
              </a:rPr>
              <a:t>年間の包括委託の実施により、事業の効率化とコスト削減を実現</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285750" indent="-285750">
              <a:lnSpc>
                <a:spcPts val="1900"/>
              </a:lnSpc>
              <a:buFont typeface="Arial" panose="020B0604020202020204" pitchFamily="34" charset="0"/>
              <a:buChar char="•"/>
            </a:pPr>
            <a:r>
              <a:rPr lang="ja-JP" altLang="en-US" sz="1200" dirty="0">
                <a:solidFill>
                  <a:schemeClr val="tx1"/>
                </a:solidFill>
                <a:ea typeface="BIZ UDPゴシック" panose="020B0400000000000000" pitchFamily="50" charset="-128"/>
              </a:rPr>
              <a:t>２０２２</a:t>
            </a:r>
            <a:r>
              <a:rPr lang="ja-JP" altLang="en-US" sz="1200" dirty="0" smtClean="0">
                <a:solidFill>
                  <a:schemeClr val="tx1"/>
                </a:solidFill>
                <a:ea typeface="BIZ UDPゴシック" panose="020B0400000000000000" pitchFamily="50" charset="-128"/>
              </a:rPr>
              <a:t>年からの委託では、２０年の長期委託にすることで、人材育成による技術力の向上と民間事業者との連携による技術開発の促進により、将来にわたり安定した事業継続を実施する。</a:t>
            </a:r>
            <a:endParaRPr lang="ja-JP" altLang="en-US" sz="1200" dirty="0">
              <a:solidFill>
                <a:schemeClr val="tx1"/>
              </a:solidFill>
            </a:endParaRPr>
          </a:p>
          <a:p>
            <a:pPr marL="285750" indent="-285750">
              <a:lnSpc>
                <a:spcPts val="1900"/>
              </a:lnSpc>
              <a:buFont typeface="Arial" panose="020B0604020202020204" pitchFamily="34" charset="0"/>
              <a:buChar char="•"/>
            </a:pPr>
            <a:r>
              <a:rPr lang="ja-JP" altLang="en-US" sz="1200" dirty="0" smtClean="0">
                <a:solidFill>
                  <a:schemeClr val="tx1"/>
                </a:solidFill>
                <a:latin typeface="BIZ UDPゴシック" panose="020B0400000000000000" pitchFamily="50" charset="-128"/>
                <a:ea typeface="BIZ UDPゴシック" panose="020B0400000000000000" pitchFamily="50" charset="-128"/>
              </a:rPr>
              <a:t>汚泥</a:t>
            </a:r>
            <a:r>
              <a:rPr lang="ja-JP" altLang="en-US" sz="1200" dirty="0">
                <a:solidFill>
                  <a:schemeClr val="tx1"/>
                </a:solidFill>
                <a:latin typeface="BIZ UDPゴシック" panose="020B0400000000000000" pitchFamily="50" charset="-128"/>
                <a:ea typeface="BIZ UDPゴシック" panose="020B0400000000000000" pitchFamily="50" charset="-128"/>
              </a:rPr>
              <a:t>処理施設整備運営事業などＰＰＰ／ＰＦＩ手法をはじめとする民間活用に</a:t>
            </a:r>
            <a:r>
              <a:rPr lang="ja-JP" altLang="en-US" sz="1200" dirty="0" smtClean="0">
                <a:solidFill>
                  <a:schemeClr val="tx1"/>
                </a:solidFill>
                <a:latin typeface="BIZ UDPゴシック" panose="020B0400000000000000" pitchFamily="50" charset="-128"/>
                <a:ea typeface="BIZ UDPゴシック" panose="020B0400000000000000" pitchFamily="50" charset="-128"/>
              </a:rPr>
              <a:t>よる</a:t>
            </a:r>
            <a:r>
              <a:rPr lang="ja-JP" altLang="en-US" sz="1200" dirty="0">
                <a:solidFill>
                  <a:schemeClr val="tx1"/>
                </a:solidFill>
                <a:latin typeface="BIZ UDPゴシック" panose="020B0400000000000000" pitchFamily="50" charset="-128"/>
                <a:ea typeface="BIZ UDPゴシック" panose="020B0400000000000000" pitchFamily="50" charset="-128"/>
              </a:rPr>
              <a:t>業務の効率化</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19192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533400"/>
            <a:ext cx="9462135" cy="6157686"/>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grpSp>
        <p:nvGrpSpPr>
          <p:cNvPr id="7" name="グループ化 6"/>
          <p:cNvGrpSpPr/>
          <p:nvPr/>
        </p:nvGrpSpPr>
        <p:grpSpPr>
          <a:xfrm>
            <a:off x="432115" y="591082"/>
            <a:ext cx="6120342" cy="504000"/>
            <a:chOff x="432115" y="591082"/>
            <a:chExt cx="6120342" cy="504000"/>
          </a:xfrm>
        </p:grpSpPr>
        <p:sp>
          <p:nvSpPr>
            <p:cNvPr id="15" name="角丸四角形 14"/>
            <p:cNvSpPr/>
            <p:nvPr/>
          </p:nvSpPr>
          <p:spPr>
            <a:xfrm>
              <a:off x="432115" y="591082"/>
              <a:ext cx="6120342" cy="504000"/>
            </a:xfrm>
            <a:prstGeom prst="roundRect">
              <a:avLst/>
            </a:prstGeom>
          </p:spPr>
          <p:style>
            <a:lnRef idx="0">
              <a:schemeClr val="lt1">
                <a:hueOff val="0"/>
                <a:satOff val="0"/>
                <a:lumOff val="0"/>
                <a:alphaOff val="0"/>
              </a:schemeClr>
            </a:lnRef>
            <a:fillRef idx="1003">
              <a:schemeClr val="lt2"/>
            </a:fillRef>
            <a:effectRef idx="3">
              <a:schemeClr val="accent5">
                <a:hueOff val="0"/>
                <a:satOff val="0"/>
                <a:lumOff val="0"/>
                <a:alphaOff val="0"/>
              </a:schemeClr>
            </a:effectRef>
            <a:fontRef idx="minor">
              <a:schemeClr val="lt1"/>
            </a:fontRef>
          </p:style>
        </p:sp>
        <p:sp>
          <p:nvSpPr>
            <p:cNvPr id="16" name="角丸四角形 4"/>
            <p:cNvSpPr txBox="1"/>
            <p:nvPr/>
          </p:nvSpPr>
          <p:spPr>
            <a:xfrm>
              <a:off x="524208" y="652103"/>
              <a:ext cx="5791971" cy="4154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sp>
        <p:nvSpPr>
          <p:cNvPr id="8" name="スライド番号プレースホルダー 7"/>
          <p:cNvSpPr>
            <a:spLocks noGrp="1"/>
          </p:cNvSpPr>
          <p:nvPr>
            <p:ph type="sldNum" sz="quarter" idx="12"/>
          </p:nvPr>
        </p:nvSpPr>
        <p:spPr>
          <a:xfrm>
            <a:off x="7536620" y="6261441"/>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16</a:t>
            </a:fld>
            <a:endParaRPr kumimoji="1" lang="ja-JP" altLang="en-US">
              <a:latin typeface="BIZ UDPゴシック" panose="020B0400000000000000" pitchFamily="50" charset="-128"/>
              <a:ea typeface="BIZ UDPゴシック" panose="020B0400000000000000" pitchFamily="50" charset="-128"/>
            </a:endParaRPr>
          </a:p>
        </p:txBody>
      </p:sp>
      <p:sp>
        <p:nvSpPr>
          <p:cNvPr id="34" name="正方形/長方形 33"/>
          <p:cNvSpPr/>
          <p:nvPr/>
        </p:nvSpPr>
        <p:spPr>
          <a:xfrm>
            <a:off x="432113" y="1216122"/>
            <a:ext cx="7639831"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36000" rtlCol="0" anchor="t">
            <a:spAutoFit/>
          </a:bodyPr>
          <a:lstStyle/>
          <a:p>
            <a:pPr marL="285750" indent="-285750">
              <a:buFont typeface="Wingdings" panose="05000000000000000000" pitchFamily="2" charset="2"/>
              <a:buChar char="u"/>
            </a:pPr>
            <a:r>
              <a:rPr lang="ja-JP" altLang="en-US" b="1" dirty="0" smtClean="0">
                <a:solidFill>
                  <a:schemeClr val="tx1"/>
                </a:solidFill>
                <a:latin typeface="BIZ UDPゴシック" panose="020B0400000000000000" pitchFamily="50" charset="-128"/>
                <a:ea typeface="BIZ UDPゴシック" panose="020B0400000000000000" pitchFamily="50" charset="-128"/>
              </a:rPr>
              <a:t>府内市町村下水道事業の持続性</a:t>
            </a:r>
            <a:r>
              <a:rPr lang="ja-JP" altLang="en-US" b="1" dirty="0">
                <a:solidFill>
                  <a:schemeClr val="tx1"/>
                </a:solidFill>
                <a:latin typeface="BIZ UDPゴシック" panose="020B0400000000000000" pitchFamily="50" charset="-128"/>
                <a:ea typeface="BIZ UDPゴシック" panose="020B0400000000000000" pitchFamily="50" charset="-128"/>
              </a:rPr>
              <a:t>確保（広域化・共同化計画の</a:t>
            </a:r>
            <a:r>
              <a:rPr lang="ja-JP" altLang="en-US" b="1" dirty="0" smtClean="0">
                <a:solidFill>
                  <a:schemeClr val="tx1"/>
                </a:solidFill>
                <a:latin typeface="BIZ UDPゴシック" panose="020B0400000000000000" pitchFamily="50" charset="-128"/>
                <a:ea typeface="BIZ UDPゴシック" panose="020B0400000000000000" pitchFamily="50" charset="-128"/>
              </a:rPr>
              <a:t>推進等）</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36" name="正方形/長方形 35"/>
          <p:cNvSpPr/>
          <p:nvPr/>
        </p:nvSpPr>
        <p:spPr>
          <a:xfrm>
            <a:off x="384340" y="1541096"/>
            <a:ext cx="9110433" cy="212938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下水道</a:t>
            </a:r>
            <a:r>
              <a:rPr lang="ja-JP" altLang="en-US" sz="1400" dirty="0">
                <a:solidFill>
                  <a:schemeClr val="tx1"/>
                </a:solidFill>
                <a:latin typeface="BIZ UDPゴシック" panose="020B0400000000000000" pitchFamily="50" charset="-128"/>
                <a:ea typeface="BIZ UDPゴシック" panose="020B0400000000000000" pitchFamily="50" charset="-128"/>
              </a:rPr>
              <a:t>使用料収入の減少や執行体制の脆弱化等の経営環境の悪化を背景に、下水道事業の持続可能性を確保する</a:t>
            </a:r>
            <a:r>
              <a:rPr lang="ja-JP" altLang="en-US" sz="1400" dirty="0" smtClean="0">
                <a:solidFill>
                  <a:schemeClr val="tx1"/>
                </a:solidFill>
                <a:latin typeface="BIZ UDPゴシック" panose="020B0400000000000000" pitchFamily="50" charset="-128"/>
                <a:ea typeface="BIZ UDPゴシック" panose="020B0400000000000000" pitchFamily="50" charset="-128"/>
              </a:rPr>
              <a:t>ため</a:t>
            </a:r>
            <a:r>
              <a:rPr lang="ja-JP" altLang="en-US" sz="1400" dirty="0">
                <a:solidFill>
                  <a:schemeClr val="tx1"/>
                </a:solidFill>
                <a:latin typeface="BIZ UDPゴシック" panose="020B0400000000000000" pitchFamily="50" charset="-128"/>
                <a:ea typeface="BIZ UDPゴシック" panose="020B0400000000000000" pitchFamily="50" charset="-128"/>
              </a:rPr>
              <a:t>、大阪府で</a:t>
            </a:r>
            <a:r>
              <a:rPr lang="ja-JP" altLang="en-US" sz="1400" dirty="0" smtClean="0">
                <a:solidFill>
                  <a:schemeClr val="tx1"/>
                </a:solidFill>
                <a:latin typeface="BIZ UDPゴシック" panose="020B0400000000000000" pitchFamily="50" charset="-128"/>
                <a:ea typeface="BIZ UDPゴシック" panose="020B0400000000000000" pitchFamily="50" charset="-128"/>
              </a:rPr>
              <a:t>は公共下水道の</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な事務について共同化する取組を定める、「広域化</a:t>
            </a:r>
            <a:r>
              <a:rPr lang="ja-JP" altLang="en-US" sz="1400" dirty="0">
                <a:solidFill>
                  <a:schemeClr val="tx1"/>
                </a:solidFill>
                <a:latin typeface="BIZ UDPゴシック" panose="020B0400000000000000" pitchFamily="50" charset="-128"/>
                <a:ea typeface="BIZ UDPゴシック" panose="020B0400000000000000" pitchFamily="50" charset="-128"/>
              </a:rPr>
              <a:t>・共同化</a:t>
            </a:r>
            <a:r>
              <a:rPr lang="ja-JP" altLang="en-US" sz="1400" dirty="0" smtClean="0">
                <a:solidFill>
                  <a:schemeClr val="tx1"/>
                </a:solidFill>
                <a:latin typeface="BIZ UDPゴシック" panose="020B0400000000000000" pitchFamily="50" charset="-128"/>
                <a:ea typeface="BIZ UDPゴシック" panose="020B0400000000000000" pitchFamily="50" charset="-128"/>
              </a:rPr>
              <a:t>計画」の検討を進めました。計画策定後も、引き続き検討の体制を維持</a:t>
            </a:r>
            <a:r>
              <a:rPr lang="ja-JP" altLang="en-US" sz="1400" dirty="0">
                <a:solidFill>
                  <a:schemeClr val="tx1"/>
                </a:solidFill>
                <a:latin typeface="BIZ UDPゴシック" panose="020B0400000000000000" pitchFamily="50" charset="-128"/>
                <a:ea typeface="BIZ UDPゴシック" panose="020B0400000000000000" pitchFamily="50" charset="-128"/>
              </a:rPr>
              <a:t>し</a:t>
            </a:r>
            <a:r>
              <a:rPr lang="ja-JP" altLang="en-US" sz="1400" dirty="0" smtClean="0">
                <a:solidFill>
                  <a:schemeClr val="tx1"/>
                </a:solidFill>
                <a:latin typeface="BIZ UDPゴシック" panose="020B0400000000000000" pitchFamily="50" charset="-128"/>
                <a:ea typeface="BIZ UDPゴシック" panose="020B0400000000000000" pitchFamily="50" charset="-128"/>
              </a:rPr>
              <a:t>、市町村の取組を</a:t>
            </a:r>
            <a:r>
              <a:rPr lang="ja-JP" altLang="en-US" sz="1400" dirty="0">
                <a:solidFill>
                  <a:schemeClr val="tx1"/>
                </a:solidFill>
                <a:latin typeface="BIZ UDPゴシック" panose="020B0400000000000000" pitchFamily="50" charset="-128"/>
                <a:ea typeface="BIZ UDPゴシック" panose="020B0400000000000000" pitchFamily="50" charset="-128"/>
              </a:rPr>
              <a:t>推進するための指導、助言を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行います。また、大阪市は、管きょから処理場までの総合的な下水道システムの管理運営ノウハウを生かし、包括</a:t>
            </a:r>
            <a:r>
              <a:rPr lang="ja-JP" altLang="en-US" sz="1400" dirty="0">
                <a:solidFill>
                  <a:schemeClr val="tx1"/>
                </a:solidFill>
                <a:latin typeface="BIZ UDPゴシック" panose="020B0400000000000000" pitchFamily="50" charset="-128"/>
                <a:ea typeface="BIZ UDPゴシック" panose="020B0400000000000000" pitchFamily="50" charset="-128"/>
              </a:rPr>
              <a:t>管理受託者である</a:t>
            </a:r>
            <a:r>
              <a:rPr lang="ja-JP" altLang="en-US" sz="1400" dirty="0" smtClean="0">
                <a:solidFill>
                  <a:schemeClr val="tx1"/>
                </a:solidFill>
                <a:latin typeface="BIZ UDPゴシック" panose="020B0400000000000000" pitchFamily="50" charset="-128"/>
                <a:ea typeface="BIZ UDPゴシック" panose="020B0400000000000000" pitchFamily="50" charset="-128"/>
              </a:rPr>
              <a:t>ＣＷＯなど</a:t>
            </a:r>
            <a:r>
              <a:rPr lang="ja-JP" altLang="en-US" sz="1400" dirty="0">
                <a:solidFill>
                  <a:schemeClr val="tx1"/>
                </a:solidFill>
                <a:latin typeface="BIZ UDPゴシック" panose="020B0400000000000000" pitchFamily="50" charset="-128"/>
                <a:ea typeface="BIZ UDPゴシック" panose="020B0400000000000000" pitchFamily="50" charset="-128"/>
              </a:rPr>
              <a:t>の行政補完</a:t>
            </a:r>
            <a:r>
              <a:rPr lang="ja-JP" altLang="en-US" sz="1400" dirty="0" smtClean="0">
                <a:solidFill>
                  <a:schemeClr val="tx1"/>
                </a:solidFill>
                <a:latin typeface="BIZ UDPゴシック" panose="020B0400000000000000" pitchFamily="50" charset="-128"/>
                <a:ea typeface="BIZ UDPゴシック" panose="020B0400000000000000" pitchFamily="50" charset="-128"/>
              </a:rPr>
              <a:t>組織を活用して</a:t>
            </a:r>
            <a:r>
              <a:rPr lang="ja-JP" altLang="en-US" sz="1400" dirty="0">
                <a:solidFill>
                  <a:schemeClr val="tx1"/>
                </a:solidFill>
                <a:latin typeface="BIZ UDPゴシック" panose="020B0400000000000000" pitchFamily="50" charset="-128"/>
                <a:ea typeface="BIZ UDPゴシック" panose="020B0400000000000000" pitchFamily="50" charset="-128"/>
              </a:rPr>
              <a:t>府内市町村のニーズに合った事業運営支援、自治体の中に技術・ノウハウが残る（向上させる）運営支援を行っていきます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pic>
        <p:nvPicPr>
          <p:cNvPr id="37" name="図 36"/>
          <p:cNvPicPr>
            <a:picLocks noChangeAspect="1"/>
          </p:cNvPicPr>
          <p:nvPr/>
        </p:nvPicPr>
        <p:blipFill>
          <a:blip r:embed="rId3"/>
          <a:stretch>
            <a:fillRect/>
          </a:stretch>
        </p:blipFill>
        <p:spPr>
          <a:xfrm>
            <a:off x="367222" y="4022068"/>
            <a:ext cx="4594292" cy="2116120"/>
          </a:xfrm>
          <a:prstGeom prst="rect">
            <a:avLst/>
          </a:prstGeom>
        </p:spPr>
      </p:pic>
      <p:sp>
        <p:nvSpPr>
          <p:cNvPr id="38" name="正方形/長方形 37"/>
          <p:cNvSpPr/>
          <p:nvPr/>
        </p:nvSpPr>
        <p:spPr>
          <a:xfrm>
            <a:off x="1402579" y="6156873"/>
            <a:ext cx="2655709"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様々</a:t>
            </a:r>
            <a:r>
              <a:rPr lang="ja-JP" altLang="en-US" sz="1200" dirty="0" smtClean="0">
                <a:latin typeface="BIZ UDPゴシック" panose="020B0400000000000000" pitchFamily="50" charset="-128"/>
                <a:ea typeface="BIZ UDPゴシック" panose="020B0400000000000000" pitchFamily="50" charset="-128"/>
              </a:rPr>
              <a:t>な</a:t>
            </a:r>
            <a:r>
              <a:rPr lang="ja-JP" altLang="en-US" sz="1200" dirty="0">
                <a:latin typeface="BIZ UDPゴシック" panose="020B0400000000000000" pitchFamily="50" charset="-128"/>
                <a:ea typeface="BIZ UDPゴシック" panose="020B0400000000000000" pitchFamily="50" charset="-128"/>
              </a:rPr>
              <a:t>事業持続性確保の実現手法　</a:t>
            </a:r>
          </a:p>
        </p:txBody>
      </p:sp>
      <p:sp>
        <p:nvSpPr>
          <p:cNvPr id="39" name="正方形/長方形 38"/>
          <p:cNvSpPr/>
          <p:nvPr/>
        </p:nvSpPr>
        <p:spPr>
          <a:xfrm>
            <a:off x="6204320" y="6184150"/>
            <a:ext cx="2237326" cy="28724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府内市町村</a:t>
            </a:r>
            <a:r>
              <a:rPr lang="ja-JP" altLang="en-US" sz="1200" dirty="0">
                <a:latin typeface="BIZ UDPゴシック" panose="020B0400000000000000" pitchFamily="50" charset="-128"/>
                <a:ea typeface="BIZ UDPゴシック" panose="020B0400000000000000" pitchFamily="50" charset="-128"/>
              </a:rPr>
              <a:t>への支援のイメージ</a:t>
            </a:r>
          </a:p>
        </p:txBody>
      </p:sp>
      <p:sp>
        <p:nvSpPr>
          <p:cNvPr id="31" name="サブタイトル 2"/>
          <p:cNvSpPr txBox="1">
            <a:spLocks/>
          </p:cNvSpPr>
          <p:nvPr/>
        </p:nvSpPr>
        <p:spPr>
          <a:xfrm>
            <a:off x="7938788" y="710523"/>
            <a:ext cx="1675924" cy="386583"/>
          </a:xfrm>
          <a:prstGeom prst="rect">
            <a:avLst/>
          </a:prstGeom>
          <a:ln>
            <a:solidFill>
              <a:schemeClr val="tx1"/>
            </a:solidFill>
          </a:ln>
        </p:spPr>
        <p:txBody>
          <a:bodyPr vert="horz" lIns="94343" tIns="47171" rIns="94343" bIns="47171" rtlCol="0" anchor="ctr">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88900" indent="-88900">
              <a:lnSpc>
                <a:spcPct val="100000"/>
              </a:lnSpc>
              <a:spcBef>
                <a:spcPts val="0"/>
              </a:spcBef>
            </a:pPr>
            <a:r>
              <a:rPr lang="ja-JP" altLang="en-US" sz="1200" dirty="0" smtClean="0">
                <a:latin typeface="BIZ UDPゴシック" panose="020B0400000000000000" pitchFamily="50" charset="-128"/>
                <a:ea typeface="BIZ UDPゴシック" panose="020B0400000000000000" pitchFamily="50" charset="-128"/>
                <a:cs typeface="Meiryo UI" panose="020B0604030504040204" pitchFamily="50" charset="-128"/>
              </a:rPr>
              <a:t>詳細は資料編を参照</a:t>
            </a:r>
            <a:endParaRPr lang="en-US" altLang="ja-JP"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6" name="図 5"/>
          <p:cNvPicPr>
            <a:picLocks noChangeAspect="1"/>
          </p:cNvPicPr>
          <p:nvPr/>
        </p:nvPicPr>
        <p:blipFill>
          <a:blip r:embed="rId4"/>
          <a:stretch>
            <a:fillRect/>
          </a:stretch>
        </p:blipFill>
        <p:spPr>
          <a:xfrm>
            <a:off x="5097927" y="3925892"/>
            <a:ext cx="4538637" cy="2322173"/>
          </a:xfrm>
          <a:prstGeom prst="rect">
            <a:avLst/>
          </a:prstGeom>
        </p:spPr>
      </p:pic>
    </p:spTree>
    <p:extLst>
      <p:ext uri="{BB962C8B-B14F-4D97-AF65-F5344CB8AC3E}">
        <p14:creationId xmlns:p14="http://schemas.microsoft.com/office/powerpoint/2010/main" val="1453913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517428"/>
            <a:ext cx="9462135" cy="6278711"/>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467402" y="1199866"/>
            <a:ext cx="7172439"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285750" indent="-285750">
              <a:buFont typeface="Wingdings" panose="05000000000000000000" pitchFamily="2" charset="2"/>
              <a:buChar char="u"/>
            </a:pPr>
            <a:r>
              <a:rPr lang="ja-JP" altLang="en-US" b="1" dirty="0" smtClean="0">
                <a:solidFill>
                  <a:schemeClr val="tx1"/>
                </a:solidFill>
                <a:latin typeface="BIZ UDPゴシック" panose="020B0400000000000000" pitchFamily="50" charset="-128"/>
                <a:ea typeface="BIZ UDPゴシック" panose="020B0400000000000000" pitchFamily="50" charset="-128"/>
              </a:rPr>
              <a:t>ストックマネジメント手法に基づく計画的改築、施設の再構築</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467402" y="608675"/>
            <a:ext cx="6120001" cy="50400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4" name="スライド番号プレースホルダー 3"/>
          <p:cNvSpPr>
            <a:spLocks noGrp="1"/>
          </p:cNvSpPr>
          <p:nvPr>
            <p:ph type="sldNum" sz="quarter" idx="12"/>
          </p:nvPr>
        </p:nvSpPr>
        <p:spPr>
          <a:xfrm>
            <a:off x="7452843" y="6374297"/>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17</a:t>
            </a:fld>
            <a:endParaRPr kumimoji="1" lang="ja-JP" altLang="en-US" dirty="0">
              <a:latin typeface="BIZ UDPゴシック" panose="020B0400000000000000" pitchFamily="50" charset="-128"/>
              <a:ea typeface="BIZ UDPゴシック" panose="020B0400000000000000" pitchFamily="50" charset="-128"/>
            </a:endParaRPr>
          </a:p>
        </p:txBody>
      </p:sp>
      <p:sp>
        <p:nvSpPr>
          <p:cNvPr id="7" name="Rectangle 3"/>
          <p:cNvSpPr>
            <a:spLocks noChangeArrowheads="1"/>
          </p:cNvSpPr>
          <p:nvPr/>
        </p:nvSpPr>
        <p:spPr bwMode="auto">
          <a:xfrm>
            <a:off x="4068541" y="6174880"/>
            <a:ext cx="53179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39700" algn="ctr"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隣</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接処理場</a:t>
            </a: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へ</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汚水</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を送水して改築更新を行う</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イメージ</a:t>
            </a:r>
            <a:endParaRPr kumimoji="0" lang="en-US"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「①の施設を改築更新するに当たり、一部の下水を隣接処理場へ送水し、②の施設を活用した処理を行う。」</a:t>
            </a:r>
            <a:endParaRPr kumimoji="0" lang="ja-JP" altLang="ja-JP" sz="14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50" name="角丸四角形 4"/>
          <p:cNvSpPr txBox="1"/>
          <p:nvPr/>
        </p:nvSpPr>
        <p:spPr>
          <a:xfrm>
            <a:off x="559215" y="641834"/>
            <a:ext cx="5791971" cy="4154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nvGrpSpPr>
          <p:cNvPr id="9" name="グループ化 8"/>
          <p:cNvGrpSpPr>
            <a:grpSpLocks noChangeAspect="1"/>
          </p:cNvGrpSpPr>
          <p:nvPr/>
        </p:nvGrpSpPr>
        <p:grpSpPr>
          <a:xfrm>
            <a:off x="3691300" y="4138155"/>
            <a:ext cx="6218672" cy="1748979"/>
            <a:chOff x="984275" y="3815928"/>
            <a:chExt cx="7954275" cy="2039749"/>
          </a:xfrm>
        </p:grpSpPr>
        <p:pic>
          <p:nvPicPr>
            <p:cNvPr id="6" name="図 5"/>
            <p:cNvPicPr>
              <a:picLocks noChangeAspect="1"/>
            </p:cNvPicPr>
            <p:nvPr/>
          </p:nvPicPr>
          <p:blipFill rotWithShape="1">
            <a:blip r:embed="rId2"/>
            <a:srcRect r="5040"/>
            <a:stretch/>
          </p:blipFill>
          <p:spPr>
            <a:xfrm>
              <a:off x="984275" y="3815928"/>
              <a:ext cx="7954275" cy="2039749"/>
            </a:xfrm>
            <a:prstGeom prst="rect">
              <a:avLst/>
            </a:prstGeom>
          </p:spPr>
        </p:pic>
        <p:sp>
          <p:nvSpPr>
            <p:cNvPr id="8" name="テキスト ボックス 7"/>
            <p:cNvSpPr txBox="1"/>
            <p:nvPr/>
          </p:nvSpPr>
          <p:spPr>
            <a:xfrm>
              <a:off x="1663590" y="5495518"/>
              <a:ext cx="1420955" cy="299421"/>
            </a:xfrm>
            <a:prstGeom prst="rect">
              <a:avLst/>
            </a:prstGeom>
            <a:solidFill>
              <a:schemeClr val="bg1"/>
            </a:solidFill>
          </p:spPr>
          <p:txBody>
            <a:bodyPr wrap="square" rtlCol="0">
              <a:spAutoFit/>
            </a:bodyPr>
            <a:lstStyle/>
            <a:p>
              <a:r>
                <a:rPr kumimoji="1" lang="ja-JP" altLang="en-US" sz="700" dirty="0" smtClean="0"/>
                <a:t>○○処理場</a:t>
              </a:r>
              <a:endParaRPr kumimoji="1" lang="ja-JP" altLang="en-US" sz="700" dirty="0"/>
            </a:p>
          </p:txBody>
        </p:sp>
        <p:sp>
          <p:nvSpPr>
            <p:cNvPr id="51" name="テキスト ボックス 50"/>
            <p:cNvSpPr txBox="1"/>
            <p:nvPr/>
          </p:nvSpPr>
          <p:spPr>
            <a:xfrm>
              <a:off x="6012590" y="5463474"/>
              <a:ext cx="1916470" cy="299421"/>
            </a:xfrm>
            <a:prstGeom prst="rect">
              <a:avLst/>
            </a:prstGeom>
            <a:solidFill>
              <a:schemeClr val="bg1"/>
            </a:solidFill>
          </p:spPr>
          <p:txBody>
            <a:bodyPr wrap="square" rtlCol="0">
              <a:spAutoFit/>
            </a:bodyPr>
            <a:lstStyle/>
            <a:p>
              <a:r>
                <a:rPr kumimoji="1" lang="ja-JP" altLang="en-US" sz="700" dirty="0" smtClean="0"/>
                <a:t>○○水みらいセンター</a:t>
              </a:r>
              <a:endParaRPr kumimoji="1" lang="ja-JP" altLang="en-US" sz="700" dirty="0"/>
            </a:p>
          </p:txBody>
        </p:sp>
      </p:grpSp>
      <p:pic>
        <p:nvPicPr>
          <p:cNvPr id="91" name="図 90"/>
          <p:cNvPicPr>
            <a:picLocks noChangeAspect="1"/>
          </p:cNvPicPr>
          <p:nvPr/>
        </p:nvPicPr>
        <p:blipFill>
          <a:blip r:embed="rId3"/>
          <a:stretch>
            <a:fillRect/>
          </a:stretch>
        </p:blipFill>
        <p:spPr>
          <a:xfrm>
            <a:off x="424574" y="3978370"/>
            <a:ext cx="2105453" cy="1581927"/>
          </a:xfrm>
          <a:prstGeom prst="rect">
            <a:avLst/>
          </a:prstGeom>
        </p:spPr>
      </p:pic>
      <p:pic>
        <p:nvPicPr>
          <p:cNvPr id="92" name="図 91"/>
          <p:cNvPicPr>
            <a:picLocks noChangeAspect="1"/>
          </p:cNvPicPr>
          <p:nvPr/>
        </p:nvPicPr>
        <p:blipFill>
          <a:blip r:embed="rId4"/>
          <a:stretch>
            <a:fillRect/>
          </a:stretch>
        </p:blipFill>
        <p:spPr>
          <a:xfrm>
            <a:off x="1640473" y="4991272"/>
            <a:ext cx="2012810" cy="1536137"/>
          </a:xfrm>
          <a:prstGeom prst="rect">
            <a:avLst/>
          </a:prstGeom>
        </p:spPr>
      </p:pic>
      <p:sp>
        <p:nvSpPr>
          <p:cNvPr id="89" name="正方形/長方形 88"/>
          <p:cNvSpPr/>
          <p:nvPr/>
        </p:nvSpPr>
        <p:spPr>
          <a:xfrm>
            <a:off x="375989" y="5420048"/>
            <a:ext cx="1260000" cy="17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00" kern="100" dirty="0">
                <a:solidFill>
                  <a:srgbClr val="000000"/>
                </a:solidFill>
                <a:effectLst/>
                <a:ea typeface="BIZ UDPゴシック" panose="020B0400000000000000" pitchFamily="50" charset="-128"/>
                <a:cs typeface="Times New Roman" panose="02020603050405020304" pitchFamily="18" charset="0"/>
              </a:rPr>
              <a:t>雨水ポンプの診断</a:t>
            </a:r>
            <a:endParaRPr lang="ja-JP" sz="1200" kern="100" dirty="0">
              <a:effectLst/>
              <a:ea typeface="游明朝" panose="02020400000000000000" pitchFamily="18" charset="-128"/>
              <a:cs typeface="Times New Roman" panose="02020603050405020304" pitchFamily="18" charset="0"/>
            </a:endParaRPr>
          </a:p>
        </p:txBody>
      </p:sp>
      <p:sp>
        <p:nvSpPr>
          <p:cNvPr id="90" name="正方形/長方形 89"/>
          <p:cNvSpPr/>
          <p:nvPr/>
        </p:nvSpPr>
        <p:spPr>
          <a:xfrm>
            <a:off x="2281658" y="6334224"/>
            <a:ext cx="1409725" cy="207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00" kern="100" dirty="0">
                <a:solidFill>
                  <a:srgbClr val="000000"/>
                </a:solidFill>
                <a:effectLst/>
                <a:ea typeface="BIZ UDPゴシック" panose="020B0400000000000000" pitchFamily="50" charset="-128"/>
                <a:cs typeface="Times New Roman" panose="02020603050405020304" pitchFamily="18" charset="0"/>
              </a:rPr>
              <a:t>雨水ポンプの開放点検</a:t>
            </a:r>
            <a:endParaRPr lang="ja-JP" sz="1200" kern="100" dirty="0">
              <a:effectLst/>
              <a:ea typeface="游明朝" panose="02020400000000000000" pitchFamily="18" charset="-128"/>
              <a:cs typeface="Times New Roman" panose="02020603050405020304" pitchFamily="18" charset="0"/>
            </a:endParaRPr>
          </a:p>
        </p:txBody>
      </p:sp>
      <p:sp>
        <p:nvSpPr>
          <p:cNvPr id="93" name="正方形/長方形 92"/>
          <p:cNvSpPr/>
          <p:nvPr/>
        </p:nvSpPr>
        <p:spPr>
          <a:xfrm>
            <a:off x="1349379" y="6461498"/>
            <a:ext cx="1171328"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設備点検状況</a:t>
            </a:r>
            <a:endParaRPr lang="ja-JP" altLang="en-US" sz="1200" dirty="0">
              <a:latin typeface="BIZ UDPゴシック" panose="020B0400000000000000" pitchFamily="50" charset="-128"/>
              <a:ea typeface="BIZ UDPゴシック" panose="020B0400000000000000" pitchFamily="50" charset="-128"/>
            </a:endParaRPr>
          </a:p>
        </p:txBody>
      </p:sp>
      <p:sp>
        <p:nvSpPr>
          <p:cNvPr id="85" name="正方形/長方形 84"/>
          <p:cNvSpPr/>
          <p:nvPr/>
        </p:nvSpPr>
        <p:spPr>
          <a:xfrm>
            <a:off x="314858" y="1641142"/>
            <a:ext cx="9460966" cy="214913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膨大</a:t>
            </a:r>
            <a:r>
              <a:rPr lang="ja-JP" altLang="en-US" sz="1400" dirty="0">
                <a:solidFill>
                  <a:schemeClr val="tx1"/>
                </a:solidFill>
                <a:latin typeface="BIZ UDPゴシック" panose="020B0400000000000000" pitchFamily="50" charset="-128"/>
                <a:ea typeface="BIZ UDPゴシック" panose="020B0400000000000000" pitchFamily="50" charset="-128"/>
              </a:rPr>
              <a:t>な機械設備等に対して、健全な状態を維持していくためには</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財源の確保を図りつつ、ストックマネジメント手法を取り入れた適切な管理と改築更新が必要となります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。また</a:t>
            </a:r>
            <a:r>
              <a:rPr lang="ja-JP" altLang="en-US" sz="1400" dirty="0">
                <a:solidFill>
                  <a:schemeClr val="tx1"/>
                </a:solidFill>
                <a:latin typeface="BIZ UDPゴシック" panose="020B0400000000000000" pitchFamily="50" charset="-128"/>
                <a:ea typeface="BIZ UDPゴシック" panose="020B0400000000000000" pitchFamily="50" charset="-128"/>
              </a:rPr>
              <a:t>、将来的には水処理施設等の水槽（土木構造物）も寿命に達し、</a:t>
            </a:r>
            <a:r>
              <a:rPr lang="ja-JP" altLang="en-US" sz="1400" dirty="0" smtClean="0">
                <a:solidFill>
                  <a:schemeClr val="tx1"/>
                </a:solidFill>
                <a:latin typeface="BIZ UDPゴシック" panose="020B0400000000000000" pitchFamily="50" charset="-128"/>
                <a:ea typeface="BIZ UDPゴシック" panose="020B0400000000000000" pitchFamily="50" charset="-128"/>
              </a:rPr>
              <a:t>建替の</a:t>
            </a:r>
            <a:r>
              <a:rPr lang="ja-JP" altLang="en-US" sz="1400" dirty="0">
                <a:solidFill>
                  <a:schemeClr val="tx1"/>
                </a:solidFill>
                <a:latin typeface="BIZ UDPゴシック" panose="020B0400000000000000" pitchFamily="50" charset="-128"/>
                <a:ea typeface="BIZ UDPゴシック" panose="020B0400000000000000" pitchFamily="50" charset="-128"/>
              </a:rPr>
              <a:t>必要が生じることから、汚水量減少を踏まえ土木</a:t>
            </a:r>
            <a:r>
              <a:rPr lang="ja-JP" altLang="en-US" sz="1400" dirty="0" smtClean="0">
                <a:solidFill>
                  <a:schemeClr val="tx1"/>
                </a:solidFill>
                <a:latin typeface="BIZ UDPゴシック" panose="020B0400000000000000" pitchFamily="50" charset="-128"/>
                <a:ea typeface="BIZ UDPゴシック" panose="020B0400000000000000" pitchFamily="50" charset="-128"/>
              </a:rPr>
              <a:t>構造物を含めた</a:t>
            </a:r>
            <a:r>
              <a:rPr lang="ja-JP" altLang="en-US" sz="1400" dirty="0">
                <a:solidFill>
                  <a:schemeClr val="tx1"/>
                </a:solidFill>
                <a:latin typeface="BIZ UDPゴシック" panose="020B0400000000000000" pitchFamily="50" charset="-128"/>
                <a:ea typeface="BIZ UDPゴシック" panose="020B0400000000000000" pitchFamily="50" charset="-128"/>
              </a:rPr>
              <a:t>処理場全体の再構築を行っていきます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。具体的には</a:t>
            </a:r>
            <a:r>
              <a:rPr lang="ja-JP" altLang="en-US" sz="1400" dirty="0">
                <a:solidFill>
                  <a:schemeClr val="tx1"/>
                </a:solidFill>
                <a:latin typeface="BIZ UDPゴシック" panose="020B0400000000000000" pitchFamily="50" charset="-128"/>
                <a:ea typeface="BIZ UDPゴシック" panose="020B0400000000000000" pitchFamily="50" charset="-128"/>
              </a:rPr>
              <a:t>、処理区単位での処理を行いつつ、改築更新時に限り、水量減少に伴い施設能力に余裕が生じた隣接処理場に汚水を送水する方法により、土木構造物の改築更新を着実に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進め、住民等のニーズに沿った処理を実施していきます。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今後、これまでの府市のノウハウを共有し、より効率的な施設管理を行っていくとともに、府内市町村へもそれら手法を展開していきます。</a:t>
            </a:r>
          </a:p>
        </p:txBody>
      </p:sp>
    </p:spTree>
    <p:extLst>
      <p:ext uri="{BB962C8B-B14F-4D97-AF65-F5344CB8AC3E}">
        <p14:creationId xmlns:p14="http://schemas.microsoft.com/office/powerpoint/2010/main" val="3519940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533400"/>
            <a:ext cx="9462135" cy="6188077"/>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grpSp>
        <p:nvGrpSpPr>
          <p:cNvPr id="2" name="グループ化 1"/>
          <p:cNvGrpSpPr/>
          <p:nvPr/>
        </p:nvGrpSpPr>
        <p:grpSpPr>
          <a:xfrm>
            <a:off x="432115" y="591082"/>
            <a:ext cx="6120342" cy="504000"/>
            <a:chOff x="432115" y="591082"/>
            <a:chExt cx="6120342" cy="504000"/>
          </a:xfrm>
        </p:grpSpPr>
        <p:sp>
          <p:nvSpPr>
            <p:cNvPr id="15" name="角丸四角形 14"/>
            <p:cNvSpPr/>
            <p:nvPr/>
          </p:nvSpPr>
          <p:spPr>
            <a:xfrm>
              <a:off x="432115" y="591082"/>
              <a:ext cx="6120342" cy="504000"/>
            </a:xfrm>
            <a:prstGeom prst="roundRect">
              <a:avLst/>
            </a:prstGeom>
          </p:spPr>
          <p:style>
            <a:lnRef idx="0">
              <a:schemeClr val="lt1">
                <a:hueOff val="0"/>
                <a:satOff val="0"/>
                <a:lumOff val="0"/>
                <a:alphaOff val="0"/>
              </a:schemeClr>
            </a:lnRef>
            <a:fillRef idx="1003">
              <a:schemeClr val="lt2"/>
            </a:fillRef>
            <a:effectRef idx="3">
              <a:schemeClr val="accent5">
                <a:hueOff val="0"/>
                <a:satOff val="0"/>
                <a:lumOff val="0"/>
                <a:alphaOff val="0"/>
              </a:schemeClr>
            </a:effectRef>
            <a:fontRef idx="minor">
              <a:schemeClr val="lt1"/>
            </a:fontRef>
          </p:style>
        </p:sp>
        <p:sp>
          <p:nvSpPr>
            <p:cNvPr id="16" name="角丸四角形 4"/>
            <p:cNvSpPr txBox="1"/>
            <p:nvPr/>
          </p:nvSpPr>
          <p:spPr>
            <a:xfrm>
              <a:off x="580482" y="652103"/>
              <a:ext cx="5791971" cy="4154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sp>
        <p:nvSpPr>
          <p:cNvPr id="52" name="正方形/長方形 51"/>
          <p:cNvSpPr/>
          <p:nvPr/>
        </p:nvSpPr>
        <p:spPr>
          <a:xfrm>
            <a:off x="432115" y="1133929"/>
            <a:ext cx="3012363"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職員の技術力向上の取組</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53" name="正方形/長方形 52"/>
          <p:cNvSpPr/>
          <p:nvPr/>
        </p:nvSpPr>
        <p:spPr>
          <a:xfrm>
            <a:off x="580482" y="1027799"/>
            <a:ext cx="9119935" cy="26568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府</a:t>
            </a:r>
            <a:r>
              <a:rPr lang="ja-JP" altLang="en-US" sz="1400" dirty="0">
                <a:solidFill>
                  <a:schemeClr val="tx1"/>
                </a:solidFill>
                <a:latin typeface="BIZ UDPゴシック" panose="020B0400000000000000" pitchFamily="50" charset="-128"/>
                <a:ea typeface="BIZ UDPゴシック" panose="020B0400000000000000" pitchFamily="50" charset="-128"/>
              </a:rPr>
              <a:t>市が連携し、府市の職員だけでなく府内市町村の職員向けの研修や講習会の実施、府市の人事交流により、技術やノウハウの共有化を図り</a:t>
            </a:r>
            <a:r>
              <a:rPr lang="ja-JP" altLang="en-US" sz="1400" dirty="0" smtClean="0">
                <a:solidFill>
                  <a:schemeClr val="tx1"/>
                </a:solidFill>
                <a:latin typeface="BIZ UDPゴシック" panose="020B0400000000000000" pitchFamily="50" charset="-128"/>
                <a:ea typeface="BIZ UDPゴシック" panose="020B0400000000000000" pitchFamily="50" charset="-128"/>
              </a:rPr>
              <a:t>、職員</a:t>
            </a:r>
            <a:r>
              <a:rPr lang="ja-JP" altLang="en-US" sz="1400" dirty="0">
                <a:solidFill>
                  <a:schemeClr val="tx1"/>
                </a:solidFill>
                <a:latin typeface="BIZ UDPゴシック" panose="020B0400000000000000" pitchFamily="50" charset="-128"/>
                <a:ea typeface="BIZ UDPゴシック" panose="020B0400000000000000" pitchFamily="50" charset="-128"/>
              </a:rPr>
              <a:t>の技術力向上</a:t>
            </a:r>
            <a:r>
              <a:rPr lang="ja-JP" altLang="en-US" sz="1400" dirty="0" smtClean="0">
                <a:solidFill>
                  <a:schemeClr val="tx1"/>
                </a:solidFill>
                <a:latin typeface="BIZ UDPゴシック" panose="020B0400000000000000" pitchFamily="50" charset="-128"/>
                <a:ea typeface="BIZ UDPゴシック" panose="020B0400000000000000" pitchFamily="50" charset="-128"/>
              </a:rPr>
              <a:t>を</a:t>
            </a:r>
            <a:r>
              <a:rPr lang="ja-JP" altLang="en-US" sz="1400" dirty="0">
                <a:solidFill>
                  <a:schemeClr val="tx1"/>
                </a:solidFill>
                <a:latin typeface="BIZ UDPゴシック" panose="020B0400000000000000" pitchFamily="50" charset="-128"/>
                <a:ea typeface="BIZ UDPゴシック" panose="020B0400000000000000" pitchFamily="50" charset="-128"/>
              </a:rPr>
              <a:t>めざ</a:t>
            </a:r>
            <a:r>
              <a:rPr lang="ja-JP" altLang="en-US" sz="1400" dirty="0" smtClean="0">
                <a:solidFill>
                  <a:schemeClr val="tx1"/>
                </a:solidFill>
                <a:latin typeface="BIZ UDPゴシック" panose="020B0400000000000000" pitchFamily="50" charset="-128"/>
                <a:ea typeface="BIZ UDPゴシック" panose="020B0400000000000000" pitchFamily="50" charset="-128"/>
              </a:rPr>
              <a:t>します。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新たな技術開発など、大学と</a:t>
            </a:r>
            <a:r>
              <a:rPr lang="ja-JP" altLang="en-US" sz="1400" dirty="0">
                <a:solidFill>
                  <a:schemeClr val="tx1"/>
                </a:solidFill>
                <a:latin typeface="BIZ UDPゴシック" panose="020B0400000000000000" pitchFamily="50" charset="-128"/>
                <a:ea typeface="BIZ UDPゴシック" panose="020B0400000000000000" pitchFamily="50" charset="-128"/>
              </a:rPr>
              <a:t>の共同研究を実施し、</a:t>
            </a:r>
            <a:r>
              <a:rPr lang="ja-JP" altLang="en-US" sz="1400" dirty="0" smtClean="0">
                <a:solidFill>
                  <a:schemeClr val="tx1"/>
                </a:solidFill>
                <a:latin typeface="BIZ UDPゴシック" panose="020B0400000000000000" pitchFamily="50" charset="-128"/>
                <a:ea typeface="BIZ UDPゴシック" panose="020B0400000000000000" pitchFamily="50" charset="-128"/>
              </a:rPr>
              <a:t>その</a:t>
            </a:r>
            <a:r>
              <a:rPr lang="ja-JP" altLang="en-US" sz="1400" dirty="0">
                <a:solidFill>
                  <a:schemeClr val="tx1"/>
                </a:solidFill>
                <a:latin typeface="BIZ UDPゴシック" panose="020B0400000000000000" pitchFamily="50" charset="-128"/>
                <a:ea typeface="BIZ UDPゴシック" panose="020B0400000000000000" pitchFamily="50" charset="-128"/>
              </a:rPr>
              <a:t>成果を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府</a:t>
            </a:r>
            <a:r>
              <a:rPr lang="ja-JP" altLang="en-US" sz="1400" dirty="0">
                <a:solidFill>
                  <a:schemeClr val="tx1"/>
                </a:solidFill>
                <a:latin typeface="BIZ UDPゴシック" panose="020B0400000000000000" pitchFamily="50" charset="-128"/>
                <a:ea typeface="BIZ UDPゴシック" panose="020B0400000000000000" pitchFamily="50" charset="-128"/>
              </a:rPr>
              <a:t>及</a:t>
            </a:r>
            <a:r>
              <a:rPr lang="ja-JP" altLang="en-US" sz="1400" dirty="0" smtClean="0">
                <a:solidFill>
                  <a:schemeClr val="tx1"/>
                </a:solidFill>
                <a:latin typeface="BIZ UDPゴシック" panose="020B0400000000000000" pitchFamily="50" charset="-128"/>
                <a:ea typeface="BIZ UDPゴシック" panose="020B0400000000000000" pitchFamily="50" charset="-128"/>
              </a:rPr>
              <a:t>び府内</a:t>
            </a:r>
            <a:r>
              <a:rPr lang="ja-JP" altLang="en-US" sz="1400" dirty="0">
                <a:solidFill>
                  <a:schemeClr val="tx1"/>
                </a:solidFill>
                <a:latin typeface="BIZ UDPゴシック" panose="020B0400000000000000" pitchFamily="50" charset="-128"/>
                <a:ea typeface="BIZ UDPゴシック" panose="020B0400000000000000" pitchFamily="50" charset="-128"/>
              </a:rPr>
              <a:t>市町村職員と共有します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府内市町村が抱える課題とニーズに合った事業運営の支援や、府内市町村に技術・ノウハウが残り、かつ、向上させる技術運営の支援を行っていきます。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p:txBody>
      </p:sp>
      <p:pic>
        <p:nvPicPr>
          <p:cNvPr id="23" name="図 4" descr="IMG_17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7452" y="3605134"/>
            <a:ext cx="2953678" cy="221525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
          <p:cNvSpPr>
            <a:spLocks noChangeArrowheads="1"/>
          </p:cNvSpPr>
          <p:nvPr/>
        </p:nvSpPr>
        <p:spPr bwMode="auto">
          <a:xfrm>
            <a:off x="1324898" y="5830439"/>
            <a:ext cx="32787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大阪</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府下水道技術研究会の成果</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発表会</a:t>
            </a:r>
            <a:endParaRPr kumimoji="0" lang="en-US"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幅広いテーマの研究成果を共有することで、府及び</a:t>
            </a:r>
            <a:endParaRPr kumimoji="0" lang="en-US"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府内市町村職員のスキルアップを図ってい</a:t>
            </a:r>
            <a:r>
              <a:rPr kumimoji="0" lang="ja-JP" altLang="en-US"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ます</a:t>
            </a:r>
            <a:r>
              <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ja-JP" altLang="en-US" sz="14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24" name="Rectangle 3"/>
          <p:cNvSpPr>
            <a:spLocks noChangeArrowheads="1"/>
          </p:cNvSpPr>
          <p:nvPr/>
        </p:nvSpPr>
        <p:spPr bwMode="auto">
          <a:xfrm>
            <a:off x="4890413" y="5869170"/>
            <a:ext cx="32787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シールド工事の現場講習会</a:t>
            </a:r>
            <a:endParaRPr kumimoji="0" lang="en-US" altLang="ja-JP" sz="12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「若手職員を中心とした現場講習会を開催等</a:t>
            </a:r>
            <a:endParaRPr kumimoji="0" lang="en-US" altLang="ja-JP" sz="10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により、人材育成に努めています</a:t>
            </a:r>
            <a:r>
              <a:rPr kumimoji="0" lang="ja-JP" altLang="ja-JP" sz="10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0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endParaRPr>
          </a:p>
        </p:txBody>
      </p:sp>
      <p:sp>
        <p:nvSpPr>
          <p:cNvPr id="32" name="角丸四角形 31"/>
          <p:cNvSpPr/>
          <p:nvPr/>
        </p:nvSpPr>
        <p:spPr>
          <a:xfrm>
            <a:off x="1038168" y="3405810"/>
            <a:ext cx="7973311" cy="3037548"/>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Rectangle 3"/>
          <p:cNvSpPr>
            <a:spLocks noChangeArrowheads="1"/>
          </p:cNvSpPr>
          <p:nvPr/>
        </p:nvSpPr>
        <p:spPr bwMode="auto">
          <a:xfrm>
            <a:off x="4050134" y="3224440"/>
            <a:ext cx="1800386" cy="307777"/>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技術力</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向上の</a:t>
            </a:r>
            <a:r>
              <a:rPr kumimoji="0" lang="ja-JP" altLang="en-US" sz="14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取組</a:t>
            </a:r>
            <a:r>
              <a:rPr kumimoji="0" lang="ja-JP" altLang="ja-JP" sz="14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例</a:t>
            </a:r>
            <a:endParaRPr kumimoji="0" lang="ja-JP" altLang="en-US" sz="2400" b="0" i="0" u="none" strike="noStrike" cap="none" normalizeH="0" baseline="0" dirty="0">
              <a:ln>
                <a:noFill/>
              </a:ln>
              <a:effectLst/>
              <a:latin typeface="BIZ UDPゴシック" panose="020B0400000000000000" pitchFamily="50" charset="-128"/>
              <a:ea typeface="BIZ UDPゴシック" panose="020B0400000000000000" pitchFamily="50" charset="-128"/>
            </a:endParaRPr>
          </a:p>
        </p:txBody>
      </p:sp>
      <p:sp>
        <p:nvSpPr>
          <p:cNvPr id="33" name="スライド番号プレースホルダー 3"/>
          <p:cNvSpPr>
            <a:spLocks noGrp="1"/>
          </p:cNvSpPr>
          <p:nvPr>
            <p:ph type="sldNum" sz="quarter" idx="12"/>
          </p:nvPr>
        </p:nvSpPr>
        <p:spPr>
          <a:xfrm>
            <a:off x="7452843" y="6374297"/>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18</a:t>
            </a:fld>
            <a:endParaRPr kumimoji="1" lang="ja-JP" altLang="en-US" dirty="0">
              <a:latin typeface="BIZ UDPゴシック" panose="020B0400000000000000" pitchFamily="50" charset="-128"/>
              <a:ea typeface="BIZ UDPゴシック" panose="020B0400000000000000"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902" y="3613661"/>
            <a:ext cx="4013754" cy="2257737"/>
          </a:xfrm>
          <a:prstGeom prst="rect">
            <a:avLst/>
          </a:prstGeom>
        </p:spPr>
      </p:pic>
    </p:spTree>
    <p:extLst>
      <p:ext uri="{BB962C8B-B14F-4D97-AF65-F5344CB8AC3E}">
        <p14:creationId xmlns:p14="http://schemas.microsoft.com/office/powerpoint/2010/main" val="196483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533400"/>
            <a:ext cx="9462135" cy="6188077"/>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grpSp>
        <p:nvGrpSpPr>
          <p:cNvPr id="2" name="グループ化 1"/>
          <p:cNvGrpSpPr/>
          <p:nvPr/>
        </p:nvGrpSpPr>
        <p:grpSpPr>
          <a:xfrm>
            <a:off x="432115" y="591082"/>
            <a:ext cx="6120342" cy="504000"/>
            <a:chOff x="432115" y="591082"/>
            <a:chExt cx="6120342" cy="504000"/>
          </a:xfrm>
        </p:grpSpPr>
        <p:sp>
          <p:nvSpPr>
            <p:cNvPr id="15" name="角丸四角形 14"/>
            <p:cNvSpPr/>
            <p:nvPr/>
          </p:nvSpPr>
          <p:spPr>
            <a:xfrm>
              <a:off x="432115" y="591082"/>
              <a:ext cx="6120342" cy="504000"/>
            </a:xfrm>
            <a:prstGeom prst="roundRect">
              <a:avLst/>
            </a:prstGeom>
          </p:spPr>
          <p:style>
            <a:lnRef idx="0">
              <a:schemeClr val="lt1">
                <a:hueOff val="0"/>
                <a:satOff val="0"/>
                <a:lumOff val="0"/>
                <a:alphaOff val="0"/>
              </a:schemeClr>
            </a:lnRef>
            <a:fillRef idx="1003">
              <a:schemeClr val="lt2"/>
            </a:fillRef>
            <a:effectRef idx="3">
              <a:schemeClr val="accent5">
                <a:hueOff val="0"/>
                <a:satOff val="0"/>
                <a:lumOff val="0"/>
                <a:alphaOff val="0"/>
              </a:schemeClr>
            </a:effectRef>
            <a:fontRef idx="minor">
              <a:schemeClr val="lt1"/>
            </a:fontRef>
          </p:style>
        </p:sp>
        <p:sp>
          <p:nvSpPr>
            <p:cNvPr id="16" name="角丸四角形 4"/>
            <p:cNvSpPr txBox="1"/>
            <p:nvPr/>
          </p:nvSpPr>
          <p:spPr>
            <a:xfrm>
              <a:off x="580482" y="652103"/>
              <a:ext cx="5791971" cy="4154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sp>
        <p:nvSpPr>
          <p:cNvPr id="24" name="正方形/長方形 23"/>
          <p:cNvSpPr/>
          <p:nvPr/>
        </p:nvSpPr>
        <p:spPr>
          <a:xfrm>
            <a:off x="405113" y="1136216"/>
            <a:ext cx="5354351"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lang="ja-JP" altLang="en-US" b="1" dirty="0">
                <a:solidFill>
                  <a:schemeClr val="tx1"/>
                </a:solidFill>
                <a:latin typeface="BIZ UDPゴシック" panose="020B0400000000000000" pitchFamily="50" charset="-128"/>
                <a:ea typeface="BIZ UDPゴシック" panose="020B0400000000000000" pitchFamily="50" charset="-128"/>
              </a:rPr>
              <a:t>下水道認知度を高めるためのさらなるＰＲ活動</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pic>
        <p:nvPicPr>
          <p:cNvPr id="32" name="図 72" descr="gesuidoubanash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15" y="4582850"/>
            <a:ext cx="2003433" cy="1551792"/>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131" descr="汚水ポンプ場の説明"/>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685" y="4582850"/>
            <a:ext cx="2072916" cy="1551792"/>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グループ化 33"/>
          <p:cNvGrpSpPr/>
          <p:nvPr/>
        </p:nvGrpSpPr>
        <p:grpSpPr>
          <a:xfrm>
            <a:off x="7400683" y="4582850"/>
            <a:ext cx="2206032" cy="1792055"/>
            <a:chOff x="0" y="0"/>
            <a:chExt cx="2730583" cy="2134335"/>
          </a:xfrm>
        </p:grpSpPr>
        <p:sp>
          <p:nvSpPr>
            <p:cNvPr id="36" name="テキスト ボックス 238"/>
            <p:cNvSpPr txBox="1"/>
            <p:nvPr/>
          </p:nvSpPr>
          <p:spPr>
            <a:xfrm>
              <a:off x="541509" y="1823112"/>
              <a:ext cx="1536619" cy="311223"/>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000" kern="100" dirty="0">
                  <a:effectLst/>
                  <a:latin typeface="游明朝" panose="02020400000000000000" pitchFamily="18" charset="-128"/>
                  <a:ea typeface="BIZ UDPゴシック" panose="020B0400000000000000" pitchFamily="50" charset="-128"/>
                  <a:cs typeface="Times New Roman" panose="02020603050405020304" pitchFamily="18" charset="0"/>
                </a:rPr>
                <a:t>太閤下水見学施設</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39" name="図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730583" cy="1794649"/>
            </a:xfrm>
            <a:prstGeom prst="rect">
              <a:avLst/>
            </a:prstGeom>
          </p:spPr>
        </p:pic>
      </p:grpSp>
      <p:sp>
        <p:nvSpPr>
          <p:cNvPr id="43" name="Rectangle 3"/>
          <p:cNvSpPr>
            <a:spLocks noChangeArrowheads="1"/>
          </p:cNvSpPr>
          <p:nvPr/>
        </p:nvSpPr>
        <p:spPr bwMode="auto">
          <a:xfrm>
            <a:off x="1355593" y="6329712"/>
            <a:ext cx="31635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200" dirty="0" smtClean="0">
                <a:latin typeface="BIZ UDPゴシック" panose="020B0400000000000000" pitchFamily="50" charset="-128"/>
                <a:ea typeface="BIZ UDPゴシック" panose="020B0400000000000000" pitchFamily="50" charset="-128"/>
                <a:cs typeface="Times New Roman" panose="02020603050405020304" pitchFamily="18" charset="0"/>
              </a:rPr>
              <a:t>大阪府における広報例</a:t>
            </a:r>
            <a:endParaRPr kumimoji="0" lang="ja-JP" altLang="ja-JP" sz="1000" b="0" i="0" u="none" strike="noStrike" cap="none" normalizeH="0" baseline="0" dirty="0" smtClean="0">
              <a:ln>
                <a:noFill/>
              </a:ln>
              <a:solidFill>
                <a:schemeClr val="tx1"/>
              </a:solidFill>
              <a:effectLst/>
            </a:endParaRPr>
          </a:p>
        </p:txBody>
      </p:sp>
      <p:sp>
        <p:nvSpPr>
          <p:cNvPr id="44" name="Rectangle 3"/>
          <p:cNvSpPr>
            <a:spLocks noChangeArrowheads="1"/>
          </p:cNvSpPr>
          <p:nvPr/>
        </p:nvSpPr>
        <p:spPr bwMode="auto">
          <a:xfrm>
            <a:off x="6401295" y="6326546"/>
            <a:ext cx="18646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200" dirty="0" smtClean="0">
                <a:latin typeface="BIZ UDPゴシック" panose="020B0400000000000000" pitchFamily="50" charset="-128"/>
                <a:ea typeface="BIZ UDPゴシック" panose="020B0400000000000000" pitchFamily="50" charset="-128"/>
                <a:cs typeface="Times New Roman" panose="02020603050405020304" pitchFamily="18" charset="0"/>
              </a:rPr>
              <a:t>大阪市における広報例</a:t>
            </a:r>
            <a:endParaRPr kumimoji="0" lang="en-US" altLang="ja-JP" sz="12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5" name="スライド番号プレースホルダー 7"/>
          <p:cNvSpPr>
            <a:spLocks noGrp="1"/>
          </p:cNvSpPr>
          <p:nvPr>
            <p:ph type="sldNum" sz="quarter" idx="12"/>
          </p:nvPr>
        </p:nvSpPr>
        <p:spPr>
          <a:xfrm>
            <a:off x="7534274" y="634711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19</a:t>
            </a:fld>
            <a:endParaRPr kumimoji="1" lang="ja-JP" altLang="en-US" dirty="0">
              <a:latin typeface="BIZ UDPゴシック" panose="020B0400000000000000" pitchFamily="50" charset="-128"/>
              <a:ea typeface="BIZ UDPゴシック" panose="020B0400000000000000" pitchFamily="50" charset="-128"/>
            </a:endParaRPr>
          </a:p>
        </p:txBody>
      </p:sp>
      <p:sp>
        <p:nvSpPr>
          <p:cNvPr id="35" name="正方形/長方形 34"/>
          <p:cNvSpPr/>
          <p:nvPr/>
        </p:nvSpPr>
        <p:spPr>
          <a:xfrm>
            <a:off x="453579" y="1417952"/>
            <a:ext cx="9156953" cy="30944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下水道</a:t>
            </a:r>
            <a:r>
              <a:rPr lang="ja-JP" altLang="en-US" sz="1400" dirty="0">
                <a:solidFill>
                  <a:schemeClr val="tx1"/>
                </a:solidFill>
                <a:latin typeface="BIZ UDPゴシック" panose="020B0400000000000000" pitchFamily="50" charset="-128"/>
                <a:ea typeface="BIZ UDPゴシック" panose="020B0400000000000000" pitchFamily="50" charset="-128"/>
              </a:rPr>
              <a:t>は</a:t>
            </a:r>
            <a:r>
              <a:rPr lang="ja-JP" altLang="en-US" sz="1400" dirty="0" smtClean="0">
                <a:solidFill>
                  <a:schemeClr val="tx1"/>
                </a:solidFill>
                <a:latin typeface="BIZ UDPゴシック" panose="020B0400000000000000" pitchFamily="50" charset="-128"/>
                <a:ea typeface="BIZ UDPゴシック" panose="020B0400000000000000" pitchFamily="50" charset="-128"/>
              </a:rPr>
              <a:t>、使用者の</a:t>
            </a:r>
            <a:r>
              <a:rPr lang="ja-JP" altLang="en-US" sz="1400" dirty="0">
                <a:solidFill>
                  <a:schemeClr val="tx1"/>
                </a:solidFill>
                <a:latin typeface="BIZ UDPゴシック" panose="020B0400000000000000" pitchFamily="50" charset="-128"/>
                <a:ea typeface="BIZ UDPゴシック" panose="020B0400000000000000" pitchFamily="50" charset="-128"/>
              </a:rPr>
              <a:t>皆様</a:t>
            </a:r>
            <a:r>
              <a:rPr lang="ja-JP" altLang="en-US" sz="1400" dirty="0" smtClean="0">
                <a:solidFill>
                  <a:schemeClr val="tx1"/>
                </a:solidFill>
                <a:latin typeface="BIZ UDPゴシック" panose="020B0400000000000000" pitchFamily="50" charset="-128"/>
                <a:ea typeface="BIZ UDPゴシック" panose="020B0400000000000000" pitchFamily="50" charset="-128"/>
              </a:rPr>
              <a:t>が支払う下水道</a:t>
            </a:r>
            <a:r>
              <a:rPr lang="ja-JP" altLang="en-US" sz="1400" dirty="0">
                <a:solidFill>
                  <a:schemeClr val="tx1"/>
                </a:solidFill>
                <a:latin typeface="BIZ UDPゴシック" panose="020B0400000000000000" pitchFamily="50" charset="-128"/>
                <a:ea typeface="BIZ UDPゴシック" panose="020B0400000000000000" pitchFamily="50" charset="-128"/>
              </a:rPr>
              <a:t>使用料に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よって事業運営を行っているとともに、例えば、家庭で油や食べ残しを下水道に流さないことなど、下水道を正しく利用してもらうことが安定的な事業運営に直結しているため、引き続き安定した下水道サービスを提供していくためには、</a:t>
            </a:r>
            <a:r>
              <a:rPr lang="ja-JP" altLang="en-US" sz="1400" dirty="0">
                <a:solidFill>
                  <a:schemeClr val="tx1"/>
                </a:solidFill>
                <a:latin typeface="BIZ UDPゴシック" panose="020B0400000000000000" pitchFamily="50" charset="-128"/>
                <a:ea typeface="BIZ UDPゴシック" panose="020B0400000000000000" pitchFamily="50" charset="-128"/>
              </a:rPr>
              <a:t>皆様</a:t>
            </a:r>
            <a:r>
              <a:rPr lang="ja-JP" altLang="en-US" sz="1400" dirty="0" smtClean="0">
                <a:solidFill>
                  <a:schemeClr val="tx1"/>
                </a:solidFill>
                <a:latin typeface="BIZ UDPゴシック" panose="020B0400000000000000" pitchFamily="50" charset="-128"/>
                <a:ea typeface="BIZ UDPゴシック" panose="020B0400000000000000" pitchFamily="50" charset="-128"/>
              </a:rPr>
              <a:t>の下水道事業へのご理解・ご協力</a:t>
            </a:r>
            <a:r>
              <a:rPr lang="ja-JP" altLang="en-US" sz="1400" dirty="0">
                <a:solidFill>
                  <a:schemeClr val="tx1"/>
                </a:solidFill>
                <a:latin typeface="BIZ UDPゴシック" panose="020B0400000000000000" pitchFamily="50" charset="-128"/>
                <a:ea typeface="BIZ UDPゴシック" panose="020B0400000000000000" pitchFamily="50" charset="-128"/>
              </a:rPr>
              <a:t>が</a:t>
            </a:r>
            <a:r>
              <a:rPr lang="ja-JP" altLang="en-US" sz="1400" dirty="0" smtClean="0">
                <a:solidFill>
                  <a:schemeClr val="tx1"/>
                </a:solidFill>
                <a:latin typeface="BIZ UDPゴシック" panose="020B0400000000000000" pitchFamily="50" charset="-128"/>
                <a:ea typeface="BIZ UDPゴシック" panose="020B0400000000000000" pitchFamily="50" charset="-128"/>
              </a:rPr>
              <a:t>必要です。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こうしたことから、下水道展などのイベント、下水道</a:t>
            </a:r>
            <a:r>
              <a:rPr lang="ja-JP" altLang="en-US" sz="1400" dirty="0">
                <a:solidFill>
                  <a:schemeClr val="tx1"/>
                </a:solidFill>
                <a:latin typeface="BIZ UDPゴシック" panose="020B0400000000000000" pitchFamily="50" charset="-128"/>
                <a:ea typeface="BIZ UDPゴシック" panose="020B0400000000000000" pitchFamily="50" charset="-128"/>
              </a:rPr>
              <a:t>科学館での施設体験</a:t>
            </a:r>
            <a:r>
              <a:rPr lang="ja-JP" altLang="en-US" sz="1400" dirty="0" smtClean="0">
                <a:solidFill>
                  <a:schemeClr val="tx1"/>
                </a:solidFill>
                <a:latin typeface="BIZ UDPゴシック" panose="020B0400000000000000" pitchFamily="50" charset="-128"/>
                <a:ea typeface="BIZ UDPゴシック" panose="020B0400000000000000" pitchFamily="50" charset="-128"/>
              </a:rPr>
              <a:t>学習</a:t>
            </a:r>
            <a:r>
              <a:rPr lang="ja-JP" altLang="en-US" sz="1400" dirty="0">
                <a:solidFill>
                  <a:schemeClr val="tx1"/>
                </a:solidFill>
                <a:latin typeface="BIZ UDPゴシック" panose="020B0400000000000000" pitchFamily="50" charset="-128"/>
                <a:ea typeface="BIZ UDPゴシック" panose="020B0400000000000000" pitchFamily="50" charset="-128"/>
              </a:rPr>
              <a:t>及</a:t>
            </a:r>
            <a:r>
              <a:rPr lang="ja-JP" altLang="en-US" sz="1400" dirty="0" smtClean="0">
                <a:solidFill>
                  <a:schemeClr val="tx1"/>
                </a:solidFill>
                <a:latin typeface="BIZ UDPゴシック" panose="020B0400000000000000" pitchFamily="50" charset="-128"/>
                <a:ea typeface="BIZ UDPゴシック" panose="020B0400000000000000" pitchFamily="50" charset="-128"/>
              </a:rPr>
              <a:t>び下水</a:t>
            </a:r>
            <a:r>
              <a:rPr lang="ja-JP" altLang="en-US" sz="1400" dirty="0">
                <a:solidFill>
                  <a:schemeClr val="tx1"/>
                </a:solidFill>
                <a:latin typeface="BIZ UDPゴシック" panose="020B0400000000000000" pitchFamily="50" charset="-128"/>
                <a:ea typeface="BIZ UDPゴシック" panose="020B0400000000000000" pitchFamily="50" charset="-128"/>
              </a:rPr>
              <a:t>処理場の一般公開・見学、太閤下水見学</a:t>
            </a:r>
            <a:r>
              <a:rPr lang="ja-JP" altLang="en-US" sz="1400" dirty="0" smtClean="0">
                <a:solidFill>
                  <a:schemeClr val="tx1"/>
                </a:solidFill>
                <a:latin typeface="BIZ UDPゴシック" panose="020B0400000000000000" pitchFamily="50" charset="-128"/>
                <a:ea typeface="BIZ UDPゴシック" panose="020B0400000000000000" pitchFamily="50" charset="-128"/>
              </a:rPr>
              <a:t>施設などを</a:t>
            </a:r>
            <a:r>
              <a:rPr lang="ja-JP" altLang="en-US" sz="1400" dirty="0">
                <a:solidFill>
                  <a:schemeClr val="tx1"/>
                </a:solidFill>
                <a:latin typeface="BIZ UDPゴシック" panose="020B0400000000000000" pitchFamily="50" charset="-128"/>
                <a:ea typeface="BIZ UDPゴシック" panose="020B0400000000000000" pitchFamily="50" charset="-128"/>
              </a:rPr>
              <a:t>用いて広く情報発信を行うとともに、ＪＩＣＡ事業などの海外研修生への講習や施設見学会の開催を介して国際協力を連携して行っていきます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また</a:t>
            </a:r>
            <a:r>
              <a:rPr lang="ja-JP" altLang="en-US" sz="1400" dirty="0">
                <a:solidFill>
                  <a:schemeClr val="tx1"/>
                </a:solidFill>
                <a:latin typeface="BIZ UDPゴシック" panose="020B0400000000000000" pitchFamily="50" charset="-128"/>
                <a:ea typeface="BIZ UDPゴシック" panose="020B0400000000000000" pitchFamily="50" charset="-128"/>
              </a:rPr>
              <a:t>、環境教育として、ＰＲ動画作成やＳＮＳを用いた情報発信など、継続的な</a:t>
            </a:r>
            <a:r>
              <a:rPr lang="ja-JP" altLang="en-US" sz="1400" dirty="0" smtClean="0">
                <a:solidFill>
                  <a:schemeClr val="tx1"/>
                </a:solidFill>
                <a:latin typeface="BIZ UDPゴシック" panose="020B0400000000000000" pitchFamily="50" charset="-128"/>
                <a:ea typeface="BIZ UDPゴシック" panose="020B0400000000000000" pitchFamily="50" charset="-128"/>
              </a:rPr>
              <a:t>取組を</a:t>
            </a:r>
            <a:r>
              <a:rPr lang="ja-JP" altLang="en-US" sz="1400" dirty="0">
                <a:solidFill>
                  <a:schemeClr val="tx1"/>
                </a:solidFill>
                <a:latin typeface="BIZ UDPゴシック" panose="020B0400000000000000" pitchFamily="50" charset="-128"/>
                <a:ea typeface="BIZ UDPゴシック" panose="020B0400000000000000" pitchFamily="50" charset="-128"/>
              </a:rPr>
              <a:t>連携して進め、あらゆる世代の方々に下水道に対して関心を持ってもらえるように、下水道の役割をより分かりやすく広く理解を得るよう広報活動を進めてまいります。</a:t>
            </a:r>
          </a:p>
        </p:txBody>
      </p:sp>
      <p:sp>
        <p:nvSpPr>
          <p:cNvPr id="40" name="Rectangle 3"/>
          <p:cNvSpPr>
            <a:spLocks noChangeArrowheads="1"/>
          </p:cNvSpPr>
          <p:nvPr/>
        </p:nvSpPr>
        <p:spPr bwMode="auto">
          <a:xfrm>
            <a:off x="864885" y="6128684"/>
            <a:ext cx="11189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rPr>
              <a:t>出前講座</a:t>
            </a:r>
            <a:endPar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48" name="Rectangle 3"/>
          <p:cNvSpPr>
            <a:spLocks noChangeArrowheads="1"/>
          </p:cNvSpPr>
          <p:nvPr/>
        </p:nvSpPr>
        <p:spPr bwMode="auto">
          <a:xfrm>
            <a:off x="3034080" y="6128684"/>
            <a:ext cx="13139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rPr>
              <a:t>処理場見学会</a:t>
            </a:r>
            <a:endPar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4926739" y="4574560"/>
            <a:ext cx="2179320" cy="1800345"/>
            <a:chOff x="4963652" y="4580518"/>
            <a:chExt cx="2179320" cy="1800345"/>
          </a:xfrm>
        </p:grpSpPr>
        <p:sp>
          <p:nvSpPr>
            <p:cNvPr id="25" name="テキスト ボックス 64"/>
            <p:cNvSpPr txBox="1"/>
            <p:nvPr/>
          </p:nvSpPr>
          <p:spPr>
            <a:xfrm>
              <a:off x="5067411" y="6134642"/>
              <a:ext cx="2032929" cy="246221"/>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just">
                <a:spcAft>
                  <a:spcPts val="0"/>
                </a:spcAft>
              </a:pPr>
              <a:r>
                <a:rPr lang="ja-JP" altLang="en-US" sz="10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rPr>
                <a:t>下水道展’</a:t>
              </a:r>
              <a:r>
                <a:rPr lang="en-US" altLang="ja-JP" sz="10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rPr>
                <a:t>21</a:t>
              </a:r>
              <a:r>
                <a:rPr lang="ja-JP" altLang="en-US" sz="10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rPr>
                <a:t>大阪　大阪市ブース</a:t>
              </a:r>
              <a:endParaRPr lang="en-US" altLang="ja-JP" sz="10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6" name="図 25"/>
            <p:cNvPicPr>
              <a:picLocks noChangeAspect="1"/>
            </p:cNvPicPr>
            <p:nvPr/>
          </p:nvPicPr>
          <p:blipFill>
            <a:blip r:embed="rId6"/>
            <a:stretch>
              <a:fillRect/>
            </a:stretch>
          </p:blipFill>
          <p:spPr>
            <a:xfrm>
              <a:off x="4963652" y="4580518"/>
              <a:ext cx="2179320" cy="1554480"/>
            </a:xfrm>
            <a:prstGeom prst="rect">
              <a:avLst/>
            </a:prstGeom>
          </p:spPr>
        </p:pic>
      </p:grpSp>
    </p:spTree>
    <p:extLst>
      <p:ext uri="{BB962C8B-B14F-4D97-AF65-F5344CB8AC3E}">
        <p14:creationId xmlns:p14="http://schemas.microsoft.com/office/powerpoint/2010/main" val="3568268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ja-JP" altLang="en-US" sz="2400" dirty="0">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99390" y="1001760"/>
            <a:ext cx="9440999" cy="5647233"/>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wrap="none" lIns="144000" tIns="180000" rIns="180000" bIns="180000" rtlCol="0" anchor="ctr">
            <a:noAutofit/>
          </a:bodyPr>
          <a:lstStyle/>
          <a:p>
            <a:pPr>
              <a:lnSpc>
                <a:spcPct val="200000"/>
              </a:lnSpc>
            </a:pPr>
            <a:r>
              <a:rPr lang="en-US" altLang="ja-JP"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１　大阪府市下水道ビジョンに</a:t>
            </a:r>
            <a:r>
              <a:rPr lang="ja-JP" altLang="en-US" sz="2400" dirty="0" smtClean="0">
                <a:latin typeface="BIZ UDPゴシック" panose="020B0400000000000000" pitchFamily="50" charset="-128"/>
                <a:ea typeface="BIZ UDPゴシック" panose="020B0400000000000000" pitchFamily="50" charset="-128"/>
              </a:rPr>
              <a:t>ついて</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Ｐ </a:t>
            </a:r>
            <a:r>
              <a:rPr lang="en-US" altLang="ja-JP" sz="2400" dirty="0">
                <a:latin typeface="BIZ UDPゴシック" panose="020B0400000000000000" pitchFamily="50" charset="-128"/>
                <a:ea typeface="BIZ UDPゴシック" panose="020B0400000000000000" pitchFamily="50" charset="-128"/>
              </a:rPr>
              <a:t>3</a:t>
            </a:r>
          </a:p>
          <a:p>
            <a:pPr>
              <a:lnSpc>
                <a:spcPct val="200000"/>
              </a:lnSpc>
            </a:pPr>
            <a:r>
              <a:rPr kumimoji="1" lang="en-US" altLang="ja-JP" sz="2400" dirty="0">
                <a:latin typeface="BIZ UDPゴシック" panose="020B0400000000000000" pitchFamily="50" charset="-128"/>
                <a:ea typeface="BIZ UDPゴシック" panose="020B0400000000000000" pitchFamily="50" charset="-128"/>
              </a:rPr>
              <a:t>	</a:t>
            </a:r>
            <a:r>
              <a:rPr kumimoji="1" lang="ja-JP" altLang="en-US" sz="2400" dirty="0">
                <a:solidFill>
                  <a:schemeClr val="tx1"/>
                </a:solidFill>
                <a:latin typeface="BIZ UDPゴシック" panose="020B0400000000000000" pitchFamily="50" charset="-128"/>
                <a:ea typeface="BIZ UDPゴシック" panose="020B0400000000000000" pitchFamily="50" charset="-128"/>
              </a:rPr>
              <a:t>２　大阪府内の下水</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道の概要</a:t>
            </a:r>
            <a:r>
              <a:rPr kumimoji="1" lang="en-US" altLang="ja-JP" sz="2400" dirty="0" smtClean="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Ｐ </a:t>
            </a:r>
            <a:r>
              <a:rPr lang="en-US" altLang="ja-JP" sz="2400" dirty="0" smtClean="0">
                <a:solidFill>
                  <a:schemeClr val="tx1"/>
                </a:solidFill>
                <a:latin typeface="BIZ UDPゴシック" panose="020B0400000000000000" pitchFamily="50" charset="-128"/>
                <a:ea typeface="BIZ UDPゴシック" panose="020B0400000000000000" pitchFamily="50" charset="-128"/>
              </a:rPr>
              <a:t>5</a:t>
            </a:r>
            <a:endParaRPr kumimoji="1" lang="en-US" altLang="ja-JP" sz="2400" dirty="0" smtClean="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en-US" altLang="ja-JP" sz="2400" dirty="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３</a:t>
            </a:r>
            <a:r>
              <a:rPr lang="ja-JP" altLang="en-US" sz="2400" dirty="0">
                <a:solidFill>
                  <a:schemeClr val="tx1"/>
                </a:solidFill>
                <a:latin typeface="BIZ UDPゴシック" panose="020B0400000000000000" pitchFamily="50" charset="-128"/>
                <a:ea typeface="BIZ UDPゴシック" panose="020B0400000000000000" pitchFamily="50" charset="-128"/>
              </a:rPr>
              <a:t>　大阪府内の</a:t>
            </a:r>
            <a:r>
              <a:rPr lang="ja-JP" altLang="en-US" sz="2400" dirty="0" smtClean="0">
                <a:solidFill>
                  <a:schemeClr val="tx1"/>
                </a:solidFill>
                <a:latin typeface="BIZ UDPゴシック" panose="020B0400000000000000" pitchFamily="50" charset="-128"/>
                <a:ea typeface="BIZ UDPゴシック" panose="020B0400000000000000" pitchFamily="50" charset="-128"/>
              </a:rPr>
              <a:t>下水道を取り巻く状況</a:t>
            </a:r>
            <a:r>
              <a:rPr lang="en-US" altLang="ja-JP" sz="2400" dirty="0">
                <a:solidFill>
                  <a:schemeClr val="tx1"/>
                </a:solidFill>
                <a:latin typeface="BIZ UDPゴシック" panose="020B0400000000000000" pitchFamily="50" charset="-128"/>
                <a:ea typeface="BIZ UDPゴシック" panose="020B0400000000000000" pitchFamily="50" charset="-128"/>
              </a:rPr>
              <a:t>	</a:t>
            </a:r>
            <a:r>
              <a:rPr lang="en-US" altLang="ja-JP" sz="2400" dirty="0" smtClean="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Ｐ </a:t>
            </a:r>
            <a:r>
              <a:rPr lang="en-US" altLang="ja-JP" sz="2400" dirty="0" smtClean="0">
                <a:solidFill>
                  <a:schemeClr val="tx1"/>
                </a:solidFill>
                <a:latin typeface="BIZ UDPゴシック" panose="020B0400000000000000" pitchFamily="50" charset="-128"/>
                <a:ea typeface="BIZ UDPゴシック" panose="020B0400000000000000" pitchFamily="50" charset="-128"/>
              </a:rPr>
              <a:t>6</a:t>
            </a:r>
          </a:p>
          <a:p>
            <a:pPr>
              <a:lnSpc>
                <a:spcPct val="200000"/>
              </a:lnSpc>
            </a:pPr>
            <a:r>
              <a:rPr kumimoji="1" lang="en-US" altLang="ja-JP" sz="2400" dirty="0">
                <a:solidFill>
                  <a:schemeClr val="tx1"/>
                </a:solidFill>
                <a:latin typeface="BIZ UDPゴシック" panose="020B0400000000000000" pitchFamily="50" charset="-128"/>
                <a:ea typeface="BIZ UDPゴシック" panose="020B0400000000000000" pitchFamily="50" charset="-128"/>
              </a:rPr>
              <a:t>	</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４</a:t>
            </a:r>
            <a:r>
              <a:rPr kumimoji="1" lang="ja-JP" altLang="en-US" sz="2400" dirty="0">
                <a:solidFill>
                  <a:schemeClr val="tx1"/>
                </a:solidFill>
                <a:latin typeface="BIZ UDPゴシック" panose="020B0400000000000000" pitchFamily="50" charset="-128"/>
                <a:ea typeface="BIZ UDPゴシック" panose="020B0400000000000000" pitchFamily="50" charset="-128"/>
              </a:rPr>
              <a:t>　大阪府内の</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下水道が</a:t>
            </a:r>
            <a:r>
              <a:rPr lang="ja-JP" altLang="en-US" sz="2400" dirty="0">
                <a:solidFill>
                  <a:schemeClr val="tx1"/>
                </a:solidFill>
                <a:latin typeface="BIZ UDPゴシック" panose="020B0400000000000000" pitchFamily="50" charset="-128"/>
                <a:ea typeface="BIZ UDPゴシック" panose="020B0400000000000000" pitchFamily="50" charset="-128"/>
              </a:rPr>
              <a:t>めざ</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す</a:t>
            </a:r>
            <a:r>
              <a:rPr lang="ja-JP" altLang="en-US" sz="2400" dirty="0" smtClean="0">
                <a:solidFill>
                  <a:schemeClr val="tx1"/>
                </a:solidFill>
                <a:latin typeface="BIZ UDPゴシック" panose="020B0400000000000000" pitchFamily="50" charset="-128"/>
                <a:ea typeface="BIZ UDPゴシック" panose="020B0400000000000000" pitchFamily="50" charset="-128"/>
              </a:rPr>
              <a:t>姿</a:t>
            </a:r>
            <a:r>
              <a:rPr lang="en-US" altLang="ja-JP" sz="2400" dirty="0" smtClean="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　　　　　　　　　　</a:t>
            </a:r>
            <a:r>
              <a:rPr lang="en-US" altLang="ja-JP" sz="2400" dirty="0" smtClean="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Ｐ</a:t>
            </a:r>
            <a:r>
              <a:rPr lang="en-US" altLang="ja-JP" sz="2400" dirty="0" smtClean="0">
                <a:solidFill>
                  <a:schemeClr val="tx1"/>
                </a:solidFill>
                <a:latin typeface="BIZ UDPゴシック" panose="020B0400000000000000" pitchFamily="50" charset="-128"/>
                <a:ea typeface="BIZ UDPゴシック" panose="020B0400000000000000" pitchFamily="50" charset="-128"/>
              </a:rPr>
              <a:t>13</a:t>
            </a:r>
            <a:endParaRPr kumimoji="1" lang="en-US" altLang="ja-JP" sz="2400"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en-US" altLang="ja-JP" sz="2400" dirty="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５</a:t>
            </a:r>
            <a:r>
              <a:rPr lang="ja-JP" altLang="en-US" sz="2400" dirty="0">
                <a:solidFill>
                  <a:schemeClr val="tx1"/>
                </a:solidFill>
                <a:latin typeface="BIZ UDPゴシック" panose="020B0400000000000000" pitchFamily="50" charset="-128"/>
                <a:ea typeface="BIZ UDPゴシック" panose="020B0400000000000000" pitchFamily="50" charset="-128"/>
              </a:rPr>
              <a:t>　府市が連携した</a:t>
            </a:r>
            <a:r>
              <a:rPr lang="ja-JP" altLang="en-US" sz="2400" dirty="0" smtClean="0">
                <a:solidFill>
                  <a:schemeClr val="tx1"/>
                </a:solidFill>
                <a:latin typeface="BIZ UDPゴシック" panose="020B0400000000000000" pitchFamily="50" charset="-128"/>
                <a:ea typeface="BIZ UDPゴシック" panose="020B0400000000000000" pitchFamily="50" charset="-128"/>
              </a:rPr>
              <a:t>取組の</a:t>
            </a:r>
            <a:r>
              <a:rPr lang="ja-JP" altLang="en-US" sz="2400" dirty="0">
                <a:solidFill>
                  <a:schemeClr val="tx1"/>
                </a:solidFill>
                <a:latin typeface="BIZ UDPゴシック" panose="020B0400000000000000" pitchFamily="50" charset="-128"/>
                <a:ea typeface="BIZ UDPゴシック" panose="020B0400000000000000" pitchFamily="50" charset="-128"/>
              </a:rPr>
              <a:t>方向性</a:t>
            </a:r>
            <a:r>
              <a:rPr lang="en-US" altLang="ja-JP" sz="2400" dirty="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　　　　　</a:t>
            </a:r>
            <a:r>
              <a:rPr lang="en-US" altLang="ja-JP" sz="2400" dirty="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Ｐ</a:t>
            </a:r>
            <a:r>
              <a:rPr lang="en-US" altLang="ja-JP" sz="2400" dirty="0" smtClean="0">
                <a:solidFill>
                  <a:schemeClr val="tx1"/>
                </a:solidFill>
                <a:latin typeface="BIZ UDPゴシック" panose="020B0400000000000000" pitchFamily="50" charset="-128"/>
                <a:ea typeface="BIZ UDPゴシック" panose="020B0400000000000000" pitchFamily="50" charset="-128"/>
              </a:rPr>
              <a:t>15</a:t>
            </a:r>
          </a:p>
          <a:p>
            <a:pPr>
              <a:lnSpc>
                <a:spcPct val="200000"/>
              </a:lnSpc>
            </a:pPr>
            <a:r>
              <a:rPr kumimoji="1" lang="en-US" altLang="ja-JP" sz="2400" dirty="0">
                <a:solidFill>
                  <a:schemeClr val="tx1"/>
                </a:solidFill>
                <a:latin typeface="BIZ UDPゴシック" panose="020B0400000000000000" pitchFamily="50" charset="-128"/>
                <a:ea typeface="BIZ UDPゴシック" panose="020B0400000000000000" pitchFamily="50" charset="-128"/>
              </a:rPr>
              <a:t>	</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６　今後の取組の推進に向けて</a:t>
            </a:r>
            <a:r>
              <a:rPr kumimoji="1" lang="en-US" altLang="ja-JP" sz="2400" dirty="0" smtClean="0">
                <a:solidFill>
                  <a:schemeClr val="tx1"/>
                </a:solidFill>
                <a:latin typeface="BIZ UDPゴシック" panose="020B0400000000000000" pitchFamily="50" charset="-128"/>
                <a:ea typeface="BIZ UDPゴシック" panose="020B0400000000000000" pitchFamily="50" charset="-128"/>
              </a:rPr>
              <a:t>				P</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２７</a:t>
            </a:r>
            <a:endParaRPr kumimoji="1" lang="en-US" altLang="ja-JP" sz="2400" dirty="0">
              <a:solidFill>
                <a:schemeClr val="tx1"/>
              </a:solidFill>
              <a:latin typeface="BIZ UDPゴシック" panose="020B0400000000000000" pitchFamily="50" charset="-128"/>
              <a:ea typeface="BIZ UDPゴシック" panose="020B0400000000000000" pitchFamily="50" charset="-128"/>
            </a:endParaRPr>
          </a:p>
        </p:txBody>
      </p:sp>
      <p:sp>
        <p:nvSpPr>
          <p:cNvPr id="46" name="正方形/長方形 45"/>
          <p:cNvSpPr/>
          <p:nvPr/>
        </p:nvSpPr>
        <p:spPr>
          <a:xfrm>
            <a:off x="634436" y="1015149"/>
            <a:ext cx="828285"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目　　次</a:t>
            </a:r>
          </a:p>
        </p:txBody>
      </p:sp>
      <p:sp>
        <p:nvSpPr>
          <p:cNvPr id="2" name="スライド番号プレースホルダー 1"/>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9134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27" name="正方形/長方形 26"/>
          <p:cNvSpPr/>
          <p:nvPr/>
        </p:nvSpPr>
        <p:spPr>
          <a:xfrm>
            <a:off x="101601" y="492625"/>
            <a:ext cx="9661524" cy="6228852"/>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28" name="角丸四角形 27"/>
          <p:cNvSpPr/>
          <p:nvPr/>
        </p:nvSpPr>
        <p:spPr>
          <a:xfrm>
            <a:off x="116163" y="1443739"/>
            <a:ext cx="6710728" cy="2374247"/>
          </a:xfrm>
          <a:prstGeom prst="round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lnSpc>
                <a:spcPts val="26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寝屋川流域では、府市及び流域関係１０市が連携して、河川</a:t>
            </a:r>
            <a:r>
              <a:rPr lang="ja-JP" altLang="en-US" sz="1400" dirty="0">
                <a:solidFill>
                  <a:schemeClr val="tx1"/>
                </a:solidFill>
                <a:latin typeface="BIZ UDPゴシック" panose="020B0400000000000000" pitchFamily="50" charset="-128"/>
                <a:ea typeface="BIZ UDPゴシック" panose="020B0400000000000000" pitchFamily="50" charset="-128"/>
              </a:rPr>
              <a:t>、下水道及び流域住民が一体となった総合治水対策を展開して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います。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ts val="26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今後</a:t>
            </a:r>
            <a:r>
              <a:rPr lang="ja-JP" altLang="en-US" sz="1400" dirty="0">
                <a:solidFill>
                  <a:schemeClr val="tx1"/>
                </a:solidFill>
                <a:latin typeface="BIZ UDPゴシック" panose="020B0400000000000000" pitchFamily="50" charset="-128"/>
                <a:ea typeface="BIZ UDPゴシック" panose="020B0400000000000000" pitchFamily="50" charset="-128"/>
              </a:rPr>
              <a:t>は、気候変動による降雨量の増加に対応するため</a:t>
            </a:r>
            <a:r>
              <a:rPr lang="ja-JP" altLang="en-US" sz="1400" dirty="0" smtClean="0">
                <a:solidFill>
                  <a:schemeClr val="tx1"/>
                </a:solidFill>
                <a:latin typeface="BIZ UDPゴシック" panose="020B0400000000000000" pitchFamily="50" charset="-128"/>
                <a:ea typeface="BIZ UDPゴシック" panose="020B0400000000000000" pitchFamily="50" charset="-128"/>
              </a:rPr>
              <a:t>、他の地域において</a:t>
            </a:r>
            <a:r>
              <a:rPr lang="ja-JP" altLang="en-US" sz="1400" dirty="0">
                <a:solidFill>
                  <a:schemeClr val="tx1"/>
                </a:solidFill>
                <a:latin typeface="BIZ UDPゴシック" panose="020B0400000000000000" pitchFamily="50" charset="-128"/>
                <a:ea typeface="BIZ UDPゴシック" panose="020B0400000000000000" pitchFamily="50" charset="-128"/>
              </a:rPr>
              <a:t>も寝屋川流域での先行事例を共有し、既存施設の活用や流域全体で</a:t>
            </a:r>
            <a:r>
              <a:rPr lang="ja-JP" altLang="en-US" sz="1400" dirty="0" smtClean="0">
                <a:solidFill>
                  <a:schemeClr val="tx1"/>
                </a:solidFill>
                <a:latin typeface="BIZ UDPゴシック" panose="020B0400000000000000" pitchFamily="50" charset="-128"/>
                <a:ea typeface="BIZ UDPゴシック" panose="020B0400000000000000" pitchFamily="50" charset="-128"/>
              </a:rPr>
              <a:t>総合的かつ</a:t>
            </a:r>
            <a:r>
              <a:rPr lang="ja-JP" altLang="en-US" sz="1400" dirty="0">
                <a:solidFill>
                  <a:schemeClr val="tx1"/>
                </a:solidFill>
                <a:latin typeface="BIZ UDPゴシック" panose="020B0400000000000000" pitchFamily="50" charset="-128"/>
                <a:ea typeface="BIZ UDPゴシック" panose="020B0400000000000000" pitchFamily="50" charset="-128"/>
              </a:rPr>
              <a:t>多層的な対策を実施するとともに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、関係者</a:t>
            </a:r>
            <a:r>
              <a:rPr lang="ja-JP" altLang="en-US" sz="1400" dirty="0">
                <a:solidFill>
                  <a:schemeClr val="tx1"/>
                </a:solidFill>
                <a:latin typeface="BIZ UDPゴシック" panose="020B0400000000000000" pitchFamily="50" charset="-128"/>
                <a:ea typeface="BIZ UDPゴシック" panose="020B0400000000000000" pitchFamily="50" charset="-128"/>
              </a:rPr>
              <a:t>が一丸となった浸水対策を進め、強靭な社会構築に貢献していきます。</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257535" y="1144450"/>
            <a:ext cx="4192173"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lang="ja-JP" altLang="en-US" b="1" dirty="0">
                <a:solidFill>
                  <a:schemeClr val="tx1"/>
                </a:solidFill>
                <a:latin typeface="BIZ UDPゴシック" panose="020B0400000000000000" pitchFamily="50" charset="-128"/>
                <a:ea typeface="BIZ UDPゴシック" panose="020B0400000000000000" pitchFamily="50" charset="-128"/>
              </a:rPr>
              <a:t>気候変動を見据えた流域治水の推進</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grpSp>
        <p:nvGrpSpPr>
          <p:cNvPr id="31" name="グループ化 30"/>
          <p:cNvGrpSpPr/>
          <p:nvPr/>
        </p:nvGrpSpPr>
        <p:grpSpPr>
          <a:xfrm>
            <a:off x="177265" y="567385"/>
            <a:ext cx="6564847" cy="504000"/>
            <a:chOff x="5131036" y="2791916"/>
            <a:chExt cx="6120000" cy="396000"/>
          </a:xfrm>
        </p:grpSpPr>
        <p:sp>
          <p:nvSpPr>
            <p:cNvPr id="32" name="角丸四角形 31"/>
            <p:cNvSpPr/>
            <p:nvPr/>
          </p:nvSpPr>
          <p:spPr>
            <a:xfrm>
              <a:off x="5131036" y="2791916"/>
              <a:ext cx="6120000" cy="396000"/>
            </a:xfrm>
            <a:prstGeom prst="roundRect">
              <a:avLst/>
            </a:prstGeom>
          </p:spPr>
          <p:style>
            <a:lnRef idx="0">
              <a:schemeClr val="lt1">
                <a:hueOff val="0"/>
                <a:satOff val="0"/>
                <a:lumOff val="0"/>
                <a:alphaOff val="0"/>
              </a:schemeClr>
            </a:lnRef>
            <a:fillRef idx="1003">
              <a:schemeClr val="lt2"/>
            </a:fillRef>
            <a:effectRef idx="3">
              <a:schemeClr val="accent5">
                <a:hueOff val="-2451115"/>
                <a:satOff val="-3409"/>
                <a:lumOff val="-1307"/>
                <a:alphaOff val="0"/>
              </a:schemeClr>
            </a:effectRef>
            <a:fontRef idx="minor">
              <a:schemeClr val="lt1"/>
            </a:fontRef>
          </p:style>
        </p:sp>
        <p:sp>
          <p:nvSpPr>
            <p:cNvPr id="33" name="角丸四角形 4"/>
            <p:cNvSpPr txBox="1"/>
            <p:nvPr/>
          </p:nvSpPr>
          <p:spPr>
            <a:xfrm>
              <a:off x="5244944" y="2842001"/>
              <a:ext cx="5894010" cy="313743"/>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ビジョン②　安心して暮らせる</a:t>
              </a:r>
              <a:r>
                <a:rPr lang="ja-JP" altLang="en-US" sz="2000" b="1" dirty="0" smtClean="0">
                  <a:ln/>
                  <a:solidFill>
                    <a:schemeClr val="tx1"/>
                  </a:solidFill>
                  <a:latin typeface="BIZ UDPゴシック" panose="020B0400000000000000" pitchFamily="50" charset="-128"/>
                  <a:ea typeface="BIZ UDPゴシック" panose="020B0400000000000000" pitchFamily="50" charset="-128"/>
                </a:rPr>
                <a:t>まちを支える下水道</a:t>
              </a:r>
              <a:endParaRPr lang="ja-JP" altLang="en-US" sz="2000" b="1" dirty="0">
                <a:ln/>
                <a:solidFill>
                  <a:schemeClr val="tx1"/>
                </a:solidFill>
                <a:latin typeface="BIZ UDPゴシック" panose="020B0400000000000000" pitchFamily="50" charset="-128"/>
                <a:ea typeface="BIZ UDPゴシック" panose="020B0400000000000000" pitchFamily="50" charset="-128"/>
              </a:endParaRPr>
            </a:p>
          </p:txBody>
        </p:sp>
      </p:grpSp>
      <p:sp>
        <p:nvSpPr>
          <p:cNvPr id="34" name="スライド番号プレースホルダー 3"/>
          <p:cNvSpPr>
            <a:spLocks noGrp="1"/>
          </p:cNvSpPr>
          <p:nvPr>
            <p:ph type="sldNum" sz="quarter" idx="12"/>
          </p:nvPr>
        </p:nvSpPr>
        <p:spPr>
          <a:xfrm>
            <a:off x="7512798" y="6380153"/>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20</a:t>
            </a:fld>
            <a:endParaRPr kumimoji="1" lang="ja-JP" altLang="en-US">
              <a:latin typeface="BIZ UDPゴシック" panose="020B0400000000000000" pitchFamily="50" charset="-128"/>
              <a:ea typeface="BIZ UDPゴシック" panose="020B0400000000000000" pitchFamily="50" charset="-128"/>
            </a:endParaRPr>
          </a:p>
        </p:txBody>
      </p:sp>
      <p:sp>
        <p:nvSpPr>
          <p:cNvPr id="35" name="Rectangle 3"/>
          <p:cNvSpPr>
            <a:spLocks noChangeArrowheads="1"/>
          </p:cNvSpPr>
          <p:nvPr/>
        </p:nvSpPr>
        <p:spPr bwMode="auto">
          <a:xfrm>
            <a:off x="460735" y="242204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latin typeface="BIZ UDPゴシック" panose="020B0400000000000000" pitchFamily="50" charset="-128"/>
              <a:ea typeface="BIZ UDPゴシック" panose="020B0400000000000000" pitchFamily="50" charset="-128"/>
            </a:endParaRPr>
          </a:p>
        </p:txBody>
      </p:sp>
      <p:sp>
        <p:nvSpPr>
          <p:cNvPr id="36" name="角丸四角形 35"/>
          <p:cNvSpPr/>
          <p:nvPr/>
        </p:nvSpPr>
        <p:spPr>
          <a:xfrm>
            <a:off x="388911" y="4112943"/>
            <a:ext cx="9151690" cy="2500309"/>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600785" y="6167229"/>
            <a:ext cx="2209063" cy="276999"/>
          </a:xfrm>
          <a:prstGeom prst="rect">
            <a:avLst/>
          </a:prstGeom>
        </p:spPr>
        <p:txBody>
          <a:bodyPr wrap="square">
            <a:spAutoFit/>
          </a:bodyPr>
          <a:lstStyle/>
          <a:p>
            <a:pPr algn="ctr"/>
            <a:r>
              <a:rPr lang="ja-JP" altLang="en-US" sz="1200" dirty="0" smtClean="0">
                <a:latin typeface="BIZ UDPゴシック" panose="020B0400000000000000" pitchFamily="50" charset="-128"/>
                <a:ea typeface="BIZ UDPゴシック" panose="020B0400000000000000" pitchFamily="50" charset="-128"/>
              </a:rPr>
              <a:t>下水道、河川によるハード対策</a:t>
            </a:r>
            <a:endParaRPr lang="ja-JP" altLang="en-US" sz="1200" dirty="0">
              <a:latin typeface="BIZ UDPゴシック" panose="020B0400000000000000" pitchFamily="50" charset="-128"/>
              <a:ea typeface="BIZ UDPゴシック" panose="020B0400000000000000" pitchFamily="50" charset="-128"/>
            </a:endParaRPr>
          </a:p>
        </p:txBody>
      </p:sp>
      <p:pic>
        <p:nvPicPr>
          <p:cNvPr id="38" name="図 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052" y="4358975"/>
            <a:ext cx="2455492" cy="1808254"/>
          </a:xfrm>
          <a:prstGeom prst="rect">
            <a:avLst/>
          </a:prstGeom>
          <a:noFill/>
          <a:ln>
            <a:noFill/>
          </a:ln>
        </p:spPr>
      </p:pic>
      <p:pic>
        <p:nvPicPr>
          <p:cNvPr id="39" name="図 25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5588" y="4310824"/>
            <a:ext cx="1772626" cy="118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5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420" y="4900737"/>
            <a:ext cx="1847606" cy="123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正方形/長方形 40"/>
          <p:cNvSpPr/>
          <p:nvPr/>
        </p:nvSpPr>
        <p:spPr>
          <a:xfrm>
            <a:off x="3614583" y="6167230"/>
            <a:ext cx="3043818" cy="461665"/>
          </a:xfrm>
          <a:prstGeom prst="rect">
            <a:avLst/>
          </a:prstGeom>
        </p:spPr>
        <p:txBody>
          <a:bodyPr wrap="square">
            <a:spAutoFit/>
          </a:bodyPr>
          <a:lstStyle/>
          <a:p>
            <a:pPr algn="ctr"/>
            <a:r>
              <a:rPr lang="ja-JP" altLang="en-US" sz="1200" dirty="0" smtClean="0">
                <a:latin typeface="BIZ UDPゴシック" panose="020B0400000000000000" pitchFamily="50" charset="-128"/>
                <a:ea typeface="BIZ UDPゴシック" panose="020B0400000000000000" pitchFamily="50" charset="-128"/>
              </a:rPr>
              <a:t>公共施設による浸水対策</a:t>
            </a:r>
            <a:endParaRPr lang="en-US" altLang="ja-JP" sz="1200" dirty="0" smtClean="0">
              <a:latin typeface="BIZ UDPゴシック" panose="020B0400000000000000" pitchFamily="50" charset="-128"/>
              <a:ea typeface="BIZ UDPゴシック" panose="020B0400000000000000" pitchFamily="50" charset="-128"/>
            </a:endParaRPr>
          </a:p>
          <a:p>
            <a:pPr algn="ctr"/>
            <a:r>
              <a:rPr lang="ja-JP" altLang="en-US" sz="1200" dirty="0" smtClean="0">
                <a:latin typeface="BIZ UDPゴシック" panose="020B0400000000000000" pitchFamily="50" charset="-128"/>
                <a:ea typeface="BIZ UDPゴシック" panose="020B0400000000000000" pitchFamily="50" charset="-128"/>
              </a:rPr>
              <a:t>（校庭貯留）</a:t>
            </a:r>
            <a:endParaRPr lang="en-US" altLang="ja-JP" sz="1200" dirty="0" smtClean="0">
              <a:latin typeface="BIZ UDPゴシック" panose="020B0400000000000000" pitchFamily="50" charset="-128"/>
              <a:ea typeface="BIZ UDPゴシック" panose="020B0400000000000000" pitchFamily="50" charset="-128"/>
            </a:endParaRPr>
          </a:p>
        </p:txBody>
      </p:sp>
      <p:sp>
        <p:nvSpPr>
          <p:cNvPr id="42" name="加算 41"/>
          <p:cNvSpPr/>
          <p:nvPr/>
        </p:nvSpPr>
        <p:spPr>
          <a:xfrm>
            <a:off x="3167466" y="5075548"/>
            <a:ext cx="432000" cy="432000"/>
          </a:xfrm>
          <a:prstGeom prst="mathPlus">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
        <p:nvSpPr>
          <p:cNvPr id="43" name="正方形/長方形 42"/>
          <p:cNvSpPr/>
          <p:nvPr/>
        </p:nvSpPr>
        <p:spPr>
          <a:xfrm>
            <a:off x="3624418" y="3941786"/>
            <a:ext cx="2724476" cy="274277"/>
          </a:xfrm>
          <a:prstGeom prst="rect">
            <a:avLst/>
          </a:prstGeom>
          <a:solidFill>
            <a:schemeClr val="bg1"/>
          </a:solidFill>
        </p:spPr>
        <p:txBody>
          <a:bodyPr wrap="none">
            <a:spAutoFit/>
          </a:bodyPr>
          <a:lstStyle/>
          <a:p>
            <a:pPr algn="ctr"/>
            <a:r>
              <a:rPr lang="ja-JP" altLang="en-US" sz="1400" dirty="0" smtClean="0">
                <a:latin typeface="BIZ UDPゴシック" panose="020B0400000000000000" pitchFamily="50" charset="-128"/>
                <a:ea typeface="BIZ UDPゴシック" panose="020B0400000000000000" pitchFamily="50" charset="-128"/>
              </a:rPr>
              <a:t>寝屋川流域における多層的な対策例</a:t>
            </a:r>
            <a:endParaRPr lang="ja-JP" altLang="en-US" sz="1400" dirty="0">
              <a:latin typeface="BIZ UDPゴシック" panose="020B0400000000000000" pitchFamily="50" charset="-128"/>
              <a:ea typeface="BIZ UDPゴシック" panose="020B0400000000000000" pitchFamily="50" charset="-128"/>
            </a:endParaRPr>
          </a:p>
        </p:txBody>
      </p:sp>
      <p:sp>
        <p:nvSpPr>
          <p:cNvPr id="44" name="サブタイトル 2"/>
          <p:cNvSpPr txBox="1">
            <a:spLocks/>
          </p:cNvSpPr>
          <p:nvPr/>
        </p:nvSpPr>
        <p:spPr>
          <a:xfrm>
            <a:off x="8033412" y="508831"/>
            <a:ext cx="1675924" cy="386583"/>
          </a:xfrm>
          <a:prstGeom prst="rect">
            <a:avLst/>
          </a:prstGeom>
          <a:ln>
            <a:solidFill>
              <a:schemeClr val="tx1"/>
            </a:solidFill>
          </a:ln>
        </p:spPr>
        <p:txBody>
          <a:bodyPr vert="horz" lIns="94343" tIns="47171" rIns="94343" bIns="47171" rtlCol="0" anchor="ctr">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88900" indent="-88900">
              <a:lnSpc>
                <a:spcPct val="100000"/>
              </a:lnSpc>
              <a:spcBef>
                <a:spcPts val="0"/>
              </a:spcBef>
            </a:pPr>
            <a:r>
              <a:rPr lang="ja-JP" altLang="en-US" sz="1200" dirty="0" smtClean="0">
                <a:latin typeface="BIZ UDPゴシック" panose="020B0400000000000000" pitchFamily="50" charset="-128"/>
                <a:ea typeface="BIZ UDPゴシック" panose="020B0400000000000000" pitchFamily="50" charset="-128"/>
                <a:cs typeface="Meiryo UI" panose="020B0604030504040204" pitchFamily="50" charset="-128"/>
              </a:rPr>
              <a:t>詳細は資料編を参照</a:t>
            </a:r>
            <a:endParaRPr lang="en-US" altLang="ja-JP"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45" name="テキスト ボックス 44"/>
          <p:cNvSpPr txBox="1"/>
          <p:nvPr/>
        </p:nvSpPr>
        <p:spPr>
          <a:xfrm>
            <a:off x="7059887" y="3785413"/>
            <a:ext cx="2321967" cy="276999"/>
          </a:xfrm>
          <a:prstGeom prst="rect">
            <a:avLst/>
          </a:prstGeom>
          <a:noFill/>
        </p:spPr>
        <p:txBody>
          <a:bodyPr wrap="square" rtlCol="0">
            <a:spAutoFit/>
          </a:bodyPr>
          <a:lstStyle/>
          <a:p>
            <a:r>
              <a:rPr kumimoji="1" lang="ja-JP" altLang="en-US" sz="1200" dirty="0" smtClean="0">
                <a:latin typeface="BIZ UDPゴシック" panose="020B0400000000000000" pitchFamily="50" charset="-128"/>
                <a:ea typeface="BIZ UDPゴシック" panose="020B0400000000000000" pitchFamily="50" charset="-128"/>
              </a:rPr>
              <a:t>寝屋川流域に</a:t>
            </a:r>
            <a:r>
              <a:rPr lang="ja-JP" altLang="en-US" sz="1200" dirty="0" smtClean="0">
                <a:latin typeface="BIZ UDPゴシック" panose="020B0400000000000000" pitchFamily="50" charset="-128"/>
                <a:ea typeface="BIZ UDPゴシック" panose="020B0400000000000000" pitchFamily="50" charset="-128"/>
              </a:rPr>
              <a:t>おける浸水対策</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46" name="テキスト ボックス 45"/>
          <p:cNvSpPr txBox="1"/>
          <p:nvPr/>
        </p:nvSpPr>
        <p:spPr>
          <a:xfrm>
            <a:off x="637499" y="5815714"/>
            <a:ext cx="2407321" cy="400110"/>
          </a:xfrm>
          <a:prstGeom prst="rect">
            <a:avLst/>
          </a:prstGeom>
          <a:solidFill>
            <a:schemeClr val="bg1">
              <a:alpha val="20000"/>
            </a:schemeClr>
          </a:solidFill>
        </p:spPr>
        <p:txBody>
          <a:bodyPr wrap="square" rtlCol="0">
            <a:spAutoFit/>
          </a:bodyPr>
          <a:lstStyle/>
          <a:p>
            <a:r>
              <a:rPr kumimoji="1" lang="ja-JP" altLang="en-US" sz="1000" dirty="0" smtClean="0"/>
              <a:t>なにわ大放水路</a:t>
            </a:r>
            <a:r>
              <a:rPr lang="ja-JP" altLang="en-US" sz="1000" dirty="0" smtClean="0"/>
              <a:t>（</a:t>
            </a:r>
            <a:r>
              <a:rPr lang="ja-JP" altLang="en-US" sz="1000" dirty="0"/>
              <a:t>大阪市の</a:t>
            </a:r>
            <a:r>
              <a:rPr lang="ja-JP" altLang="en-US" sz="1000" dirty="0" smtClean="0"/>
              <a:t>東南部の浸水対策として</a:t>
            </a:r>
            <a:r>
              <a:rPr lang="en-US" altLang="ja-JP" sz="1000" dirty="0" smtClean="0"/>
              <a:t>2000</a:t>
            </a:r>
            <a:r>
              <a:rPr lang="ja-JP" altLang="en-US" sz="1000" dirty="0" smtClean="0"/>
              <a:t>年に供用開始）</a:t>
            </a:r>
            <a:endParaRPr kumimoji="1" lang="en-US" altLang="ja-JP" sz="1000" dirty="0" smtClean="0"/>
          </a:p>
        </p:txBody>
      </p:sp>
      <p:grpSp>
        <p:nvGrpSpPr>
          <p:cNvPr id="47" name="グループ化 46"/>
          <p:cNvGrpSpPr/>
          <p:nvPr/>
        </p:nvGrpSpPr>
        <p:grpSpPr>
          <a:xfrm>
            <a:off x="6840025" y="936012"/>
            <a:ext cx="2604182" cy="2879064"/>
            <a:chOff x="7077527" y="995053"/>
            <a:chExt cx="2604182" cy="2879064"/>
          </a:xfrm>
        </p:grpSpPr>
        <p:pic>
          <p:nvPicPr>
            <p:cNvPr id="48" name="図 47"/>
            <p:cNvPicPr>
              <a:picLocks noChangeAspect="1"/>
            </p:cNvPicPr>
            <p:nvPr/>
          </p:nvPicPr>
          <p:blipFill>
            <a:blip r:embed="rId5"/>
            <a:stretch>
              <a:fillRect/>
            </a:stretch>
          </p:blipFill>
          <p:spPr>
            <a:xfrm>
              <a:off x="7077527" y="995053"/>
              <a:ext cx="2604182" cy="2858090"/>
            </a:xfrm>
            <a:prstGeom prst="rect">
              <a:avLst/>
            </a:prstGeom>
            <a:ln>
              <a:solidFill>
                <a:srgbClr val="C00000"/>
              </a:solidFill>
            </a:ln>
          </p:spPr>
        </p:pic>
        <p:cxnSp>
          <p:nvCxnSpPr>
            <p:cNvPr id="49" name="直線矢印コネクタ 48"/>
            <p:cNvCxnSpPr/>
            <p:nvPr/>
          </p:nvCxnSpPr>
          <p:spPr>
            <a:xfrm flipH="1" flipV="1">
              <a:off x="7504871" y="3401079"/>
              <a:ext cx="858813" cy="10757"/>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7575494" y="3381419"/>
              <a:ext cx="1085498" cy="184666"/>
            </a:xfrm>
            <a:prstGeom prst="rect">
              <a:avLst/>
            </a:prstGeom>
            <a:noFill/>
          </p:spPr>
          <p:txBody>
            <a:bodyPr wrap="square" rtlCol="0">
              <a:spAutoFit/>
            </a:bodyPr>
            <a:lstStyle/>
            <a:p>
              <a:r>
                <a:rPr kumimoji="1" lang="ja-JP" altLang="en-US" sz="600" dirty="0" smtClean="0"/>
                <a:t>なにわ大放水路</a:t>
              </a:r>
              <a:endParaRPr kumimoji="1" lang="ja-JP" altLang="en-US" sz="600" dirty="0"/>
            </a:p>
          </p:txBody>
        </p:sp>
        <p:grpSp>
          <p:nvGrpSpPr>
            <p:cNvPr id="51" name="グループ化 50"/>
            <p:cNvGrpSpPr/>
            <p:nvPr/>
          </p:nvGrpSpPr>
          <p:grpSpPr>
            <a:xfrm>
              <a:off x="7620839" y="2791381"/>
              <a:ext cx="1187405" cy="490770"/>
              <a:chOff x="7620839" y="2791381"/>
              <a:chExt cx="1187405" cy="490770"/>
            </a:xfrm>
          </p:grpSpPr>
          <p:cxnSp>
            <p:nvCxnSpPr>
              <p:cNvPr id="142" name="直線コネクタ 141"/>
              <p:cNvCxnSpPr/>
              <p:nvPr/>
            </p:nvCxnSpPr>
            <p:spPr>
              <a:xfrm>
                <a:off x="8228922" y="3233737"/>
                <a:ext cx="150695" cy="48414"/>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flipV="1">
                <a:off x="8360855" y="3227913"/>
                <a:ext cx="148768" cy="50132"/>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8474026" y="3233737"/>
                <a:ext cx="179060" cy="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flipV="1">
                <a:off x="8641556" y="3145631"/>
                <a:ext cx="19436" cy="88106"/>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V="1">
                <a:off x="8660992" y="3011262"/>
                <a:ext cx="125821" cy="13437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H="1">
                <a:off x="8786814" y="2791381"/>
                <a:ext cx="21430" cy="23375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8337946" y="3107412"/>
                <a:ext cx="0" cy="145567"/>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flipV="1">
                <a:off x="7620839" y="3238498"/>
                <a:ext cx="648000" cy="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2" name="楕円 51"/>
            <p:cNvSpPr/>
            <p:nvPr/>
          </p:nvSpPr>
          <p:spPr>
            <a:xfrm>
              <a:off x="7620645" y="3197896"/>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p:cNvGrpSpPr/>
            <p:nvPr/>
          </p:nvGrpSpPr>
          <p:grpSpPr>
            <a:xfrm>
              <a:off x="8093365" y="1769815"/>
              <a:ext cx="962307" cy="449360"/>
              <a:chOff x="8093365" y="1769815"/>
              <a:chExt cx="962307" cy="449360"/>
            </a:xfrm>
          </p:grpSpPr>
          <p:sp>
            <p:nvSpPr>
              <p:cNvPr id="135" name="楕円 134"/>
              <p:cNvSpPr/>
              <p:nvPr/>
            </p:nvSpPr>
            <p:spPr>
              <a:xfrm>
                <a:off x="8093365" y="2147175"/>
                <a:ext cx="72000" cy="7200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 name="直線コネクタ 135"/>
              <p:cNvCxnSpPr>
                <a:endCxn id="135" idx="6"/>
              </p:cNvCxnSpPr>
              <p:nvPr/>
            </p:nvCxnSpPr>
            <p:spPr>
              <a:xfrm flipH="1">
                <a:off x="8165365" y="2183175"/>
                <a:ext cx="398191" cy="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flipH="1">
                <a:off x="8606127" y="1860692"/>
                <a:ext cx="9423" cy="60515"/>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flipH="1">
                <a:off x="8563556" y="1895475"/>
                <a:ext cx="47044" cy="301725"/>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flipH="1">
                <a:off x="8563556" y="2046337"/>
                <a:ext cx="233973" cy="136838"/>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flipV="1">
                <a:off x="8797529" y="1895475"/>
                <a:ext cx="121606" cy="15086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flipV="1">
                <a:off x="8919135" y="1769815"/>
                <a:ext cx="136537" cy="12566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4" name="テキスト ボックス 53"/>
            <p:cNvSpPr txBox="1"/>
            <p:nvPr/>
          </p:nvSpPr>
          <p:spPr>
            <a:xfrm>
              <a:off x="7193942" y="3043647"/>
              <a:ext cx="1085498" cy="184666"/>
            </a:xfrm>
            <a:prstGeom prst="rect">
              <a:avLst/>
            </a:prstGeom>
            <a:noFill/>
          </p:spPr>
          <p:txBody>
            <a:bodyPr wrap="square" rtlCol="0">
              <a:spAutoFit/>
            </a:bodyPr>
            <a:lstStyle/>
            <a:p>
              <a:r>
                <a:rPr lang="ja-JP" altLang="en-US" sz="600" dirty="0" smtClean="0"/>
                <a:t>寝屋川南部地下河川</a:t>
              </a:r>
              <a:endParaRPr kumimoji="1" lang="ja-JP" altLang="en-US" sz="600" dirty="0"/>
            </a:p>
          </p:txBody>
        </p:sp>
        <p:grpSp>
          <p:nvGrpSpPr>
            <p:cNvPr id="55" name="グループ化 54"/>
            <p:cNvGrpSpPr/>
            <p:nvPr/>
          </p:nvGrpSpPr>
          <p:grpSpPr>
            <a:xfrm>
              <a:off x="8563556" y="3381268"/>
              <a:ext cx="384355" cy="307443"/>
              <a:chOff x="8563556" y="3381268"/>
              <a:chExt cx="384355" cy="307443"/>
            </a:xfrm>
          </p:grpSpPr>
          <p:grpSp>
            <p:nvGrpSpPr>
              <p:cNvPr id="128" name="グループ化 127"/>
              <p:cNvGrpSpPr/>
              <p:nvPr/>
            </p:nvGrpSpPr>
            <p:grpSpPr>
              <a:xfrm>
                <a:off x="8563556" y="3381268"/>
                <a:ext cx="384355" cy="307443"/>
                <a:chOff x="8563556" y="3381268"/>
                <a:chExt cx="384355" cy="307443"/>
              </a:xfrm>
            </p:grpSpPr>
            <p:cxnSp>
              <p:nvCxnSpPr>
                <p:cNvPr id="130" name="直線コネクタ 129"/>
                <p:cNvCxnSpPr/>
                <p:nvPr/>
              </p:nvCxnSpPr>
              <p:spPr>
                <a:xfrm>
                  <a:off x="8768752" y="3679457"/>
                  <a:ext cx="179159" cy="9254"/>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flipH="1" flipV="1">
                  <a:off x="8723902" y="3621881"/>
                  <a:ext cx="44850" cy="57576"/>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H="1" flipV="1">
                  <a:off x="8635796" y="3570167"/>
                  <a:ext cx="88106" cy="50571"/>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V="1">
                  <a:off x="8598983" y="3565191"/>
                  <a:ext cx="48718" cy="4976"/>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8563556" y="3381268"/>
                  <a:ext cx="0" cy="184817"/>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29" name="直線コネクタ 128"/>
              <p:cNvCxnSpPr/>
              <p:nvPr/>
            </p:nvCxnSpPr>
            <p:spPr>
              <a:xfrm>
                <a:off x="8563556" y="3558957"/>
                <a:ext cx="44851" cy="712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p:cNvGrpSpPr/>
            <p:nvPr/>
          </p:nvGrpSpPr>
          <p:grpSpPr>
            <a:xfrm>
              <a:off x="8578118" y="3162300"/>
              <a:ext cx="369793" cy="392474"/>
              <a:chOff x="8578118" y="3162300"/>
              <a:chExt cx="369793" cy="392474"/>
            </a:xfrm>
          </p:grpSpPr>
          <p:cxnSp>
            <p:nvCxnSpPr>
              <p:cNvPr id="123" name="直線コネクタ 122"/>
              <p:cNvCxnSpPr/>
              <p:nvPr/>
            </p:nvCxnSpPr>
            <p:spPr>
              <a:xfrm>
                <a:off x="8915458" y="3444199"/>
                <a:ext cx="32453" cy="110575"/>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8841589" y="3356548"/>
                <a:ext cx="73869" cy="87651"/>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8578118" y="3356548"/>
                <a:ext cx="280213" cy="1872"/>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flipH="1">
                <a:off x="8623342" y="3162300"/>
                <a:ext cx="56507" cy="108217"/>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flipH="1">
                <a:off x="8578118" y="3257539"/>
                <a:ext cx="49119" cy="9360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7" name="グループ化 56"/>
            <p:cNvGrpSpPr/>
            <p:nvPr/>
          </p:nvGrpSpPr>
          <p:grpSpPr>
            <a:xfrm>
              <a:off x="8791029" y="3011262"/>
              <a:ext cx="210096" cy="211889"/>
              <a:chOff x="8791029" y="3011262"/>
              <a:chExt cx="210096" cy="211889"/>
            </a:xfrm>
          </p:grpSpPr>
          <p:cxnSp>
            <p:nvCxnSpPr>
              <p:cNvPr id="118" name="直線コネクタ 117"/>
              <p:cNvCxnSpPr/>
              <p:nvPr/>
            </p:nvCxnSpPr>
            <p:spPr>
              <a:xfrm>
                <a:off x="8791029" y="3011262"/>
                <a:ext cx="98630" cy="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8889659" y="3011262"/>
                <a:ext cx="25799" cy="67185"/>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H="1">
                <a:off x="8889659" y="3078447"/>
                <a:ext cx="25799" cy="28965"/>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8896811" y="3102650"/>
                <a:ext cx="0" cy="120501"/>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a:off x="8889659" y="3221193"/>
                <a:ext cx="111466" cy="1958"/>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8" name="グループ化 57"/>
            <p:cNvGrpSpPr/>
            <p:nvPr/>
          </p:nvGrpSpPr>
          <p:grpSpPr>
            <a:xfrm>
              <a:off x="8718224" y="2411506"/>
              <a:ext cx="77151" cy="378036"/>
              <a:chOff x="8718224" y="2411506"/>
              <a:chExt cx="77151" cy="378036"/>
            </a:xfrm>
          </p:grpSpPr>
          <p:cxnSp>
            <p:nvCxnSpPr>
              <p:cNvPr id="115" name="直線コネクタ 114"/>
              <p:cNvCxnSpPr/>
              <p:nvPr/>
            </p:nvCxnSpPr>
            <p:spPr>
              <a:xfrm>
                <a:off x="8793958" y="2639884"/>
                <a:ext cx="1417" cy="149658"/>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8718224" y="2411506"/>
                <a:ext cx="50528" cy="15364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8768752" y="2550311"/>
                <a:ext cx="25206" cy="10767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9" name="グループ化 58"/>
            <p:cNvGrpSpPr/>
            <p:nvPr/>
          </p:nvGrpSpPr>
          <p:grpSpPr>
            <a:xfrm>
              <a:off x="8738489" y="2340769"/>
              <a:ext cx="262636" cy="162559"/>
              <a:chOff x="8738489" y="2340769"/>
              <a:chExt cx="262636" cy="162559"/>
            </a:xfrm>
          </p:grpSpPr>
          <p:cxnSp>
            <p:nvCxnSpPr>
              <p:cNvPr id="109" name="直線コネクタ 108"/>
              <p:cNvCxnSpPr/>
              <p:nvPr/>
            </p:nvCxnSpPr>
            <p:spPr>
              <a:xfrm>
                <a:off x="8878523" y="2384281"/>
                <a:ext cx="53161" cy="119047"/>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8931684" y="2495829"/>
                <a:ext cx="69441" cy="749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8858331" y="2353092"/>
                <a:ext cx="31328" cy="3852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8820150" y="2340769"/>
                <a:ext cx="38181" cy="1232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V="1">
                <a:off x="8781355" y="2342380"/>
                <a:ext cx="43598" cy="216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8738489" y="2344758"/>
                <a:ext cx="43598" cy="216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グループ化 59"/>
            <p:cNvGrpSpPr/>
            <p:nvPr/>
          </p:nvGrpSpPr>
          <p:grpSpPr>
            <a:xfrm>
              <a:off x="8903076" y="2337914"/>
              <a:ext cx="120355" cy="6635"/>
              <a:chOff x="8903076" y="2337914"/>
              <a:chExt cx="120355" cy="6635"/>
            </a:xfrm>
          </p:grpSpPr>
          <p:cxnSp>
            <p:nvCxnSpPr>
              <p:cNvPr id="107" name="直線コネクタ 106"/>
              <p:cNvCxnSpPr/>
              <p:nvPr/>
            </p:nvCxnSpPr>
            <p:spPr>
              <a:xfrm flipV="1">
                <a:off x="8903076" y="2337914"/>
                <a:ext cx="59563" cy="508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8955553" y="2337915"/>
                <a:ext cx="67878" cy="6634"/>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1" name="グループ化 60"/>
            <p:cNvGrpSpPr/>
            <p:nvPr/>
          </p:nvGrpSpPr>
          <p:grpSpPr>
            <a:xfrm>
              <a:off x="8738182" y="2014871"/>
              <a:ext cx="76493" cy="213819"/>
              <a:chOff x="8738182" y="2014871"/>
              <a:chExt cx="76493" cy="213819"/>
            </a:xfrm>
          </p:grpSpPr>
          <p:grpSp>
            <p:nvGrpSpPr>
              <p:cNvPr id="103" name="グループ化 102"/>
              <p:cNvGrpSpPr/>
              <p:nvPr/>
            </p:nvGrpSpPr>
            <p:grpSpPr>
              <a:xfrm rot="4834528">
                <a:off x="8722725" y="2136740"/>
                <a:ext cx="138181" cy="45719"/>
                <a:chOff x="8903076" y="2337914"/>
                <a:chExt cx="120355" cy="6635"/>
              </a:xfrm>
            </p:grpSpPr>
            <p:cxnSp>
              <p:nvCxnSpPr>
                <p:cNvPr id="105" name="直線コネクタ 104"/>
                <p:cNvCxnSpPr/>
                <p:nvPr/>
              </p:nvCxnSpPr>
              <p:spPr>
                <a:xfrm flipV="1">
                  <a:off x="8903076" y="2337914"/>
                  <a:ext cx="59563" cy="508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8955553" y="2337915"/>
                  <a:ext cx="67878" cy="6634"/>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04" name="直線コネクタ 103"/>
              <p:cNvCxnSpPr/>
              <p:nvPr/>
            </p:nvCxnSpPr>
            <p:spPr>
              <a:xfrm>
                <a:off x="8738182" y="2014871"/>
                <a:ext cx="29634" cy="78401"/>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2" name="グループ化 61"/>
            <p:cNvGrpSpPr/>
            <p:nvPr/>
          </p:nvGrpSpPr>
          <p:grpSpPr>
            <a:xfrm>
              <a:off x="8653086" y="1552996"/>
              <a:ext cx="272549" cy="360195"/>
              <a:chOff x="8653086" y="1552996"/>
              <a:chExt cx="272549" cy="360195"/>
            </a:xfrm>
          </p:grpSpPr>
          <p:cxnSp>
            <p:nvCxnSpPr>
              <p:cNvPr id="100" name="直線コネクタ 99"/>
              <p:cNvCxnSpPr/>
              <p:nvPr/>
            </p:nvCxnSpPr>
            <p:spPr>
              <a:xfrm flipV="1">
                <a:off x="8653086" y="1901036"/>
                <a:ext cx="137943" cy="12155"/>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V="1">
                <a:off x="8767816" y="1838068"/>
                <a:ext cx="157819" cy="6221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V="1">
                <a:off x="8743656" y="1552996"/>
                <a:ext cx="9344" cy="34458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63" name="直線コネクタ 62"/>
            <p:cNvCxnSpPr/>
            <p:nvPr/>
          </p:nvCxnSpPr>
          <p:spPr>
            <a:xfrm>
              <a:off x="9008791" y="2131404"/>
              <a:ext cx="29827" cy="35151"/>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8977996" y="1769814"/>
              <a:ext cx="45435" cy="42633"/>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9095954" y="1960389"/>
              <a:ext cx="3190" cy="33597"/>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6" name="グループ化 65"/>
            <p:cNvGrpSpPr/>
            <p:nvPr/>
          </p:nvGrpSpPr>
          <p:grpSpPr>
            <a:xfrm>
              <a:off x="8977996" y="1593056"/>
              <a:ext cx="236589" cy="533363"/>
              <a:chOff x="8977996" y="1593056"/>
              <a:chExt cx="236589" cy="533363"/>
            </a:xfrm>
          </p:grpSpPr>
          <p:cxnSp>
            <p:nvCxnSpPr>
              <p:cNvPr id="89" name="直線コネクタ 88"/>
              <p:cNvCxnSpPr/>
              <p:nvPr/>
            </p:nvCxnSpPr>
            <p:spPr>
              <a:xfrm>
                <a:off x="9001125" y="1994579"/>
                <a:ext cx="6528" cy="13184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H="1">
                <a:off x="9000101" y="1860692"/>
                <a:ext cx="6949" cy="139934"/>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8977996" y="1810695"/>
                <a:ext cx="29346" cy="49997"/>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H="1">
                <a:off x="8993184" y="1593056"/>
                <a:ext cx="88904" cy="457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V="1">
                <a:off x="9053685" y="1599666"/>
                <a:ext cx="28403" cy="46564"/>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a:off x="9021050" y="1652947"/>
                <a:ext cx="33154" cy="4828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9021050" y="1702434"/>
                <a:ext cx="2716" cy="66561"/>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a:off x="9125681" y="1727780"/>
                <a:ext cx="88904" cy="457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a:off x="9007050" y="1999130"/>
                <a:ext cx="88904" cy="457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H="1">
                <a:off x="9081229" y="1951974"/>
                <a:ext cx="88904" cy="457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a:off x="9180559" y="1897579"/>
                <a:ext cx="6886" cy="56628"/>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7" name="グループ化 66"/>
            <p:cNvGrpSpPr/>
            <p:nvPr/>
          </p:nvGrpSpPr>
          <p:grpSpPr>
            <a:xfrm>
              <a:off x="8029893" y="2714713"/>
              <a:ext cx="306605" cy="455516"/>
              <a:chOff x="8029893" y="2714713"/>
              <a:chExt cx="306605" cy="455516"/>
            </a:xfrm>
          </p:grpSpPr>
          <p:cxnSp>
            <p:nvCxnSpPr>
              <p:cNvPr id="81" name="直線コネクタ 80"/>
              <p:cNvCxnSpPr/>
              <p:nvPr/>
            </p:nvCxnSpPr>
            <p:spPr>
              <a:xfrm flipV="1">
                <a:off x="8293477" y="2970480"/>
                <a:ext cx="17815" cy="19974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V="1">
                <a:off x="8311292" y="2714713"/>
                <a:ext cx="25206" cy="28020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8201294" y="2899206"/>
                <a:ext cx="131924" cy="905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8178644" y="3023982"/>
                <a:ext cx="131924" cy="905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8157330" y="3099967"/>
                <a:ext cx="131924" cy="905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V="1">
                <a:off x="8165365" y="2899206"/>
                <a:ext cx="35929" cy="4369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165365" y="2946679"/>
                <a:ext cx="25266" cy="7123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8029893" y="2935422"/>
                <a:ext cx="131924" cy="905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68" name="直線コネクタ 67"/>
            <p:cNvCxnSpPr/>
            <p:nvPr/>
          </p:nvCxnSpPr>
          <p:spPr>
            <a:xfrm>
              <a:off x="8294893" y="2349803"/>
              <a:ext cx="131924" cy="905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V="1">
              <a:off x="8228922" y="2351179"/>
              <a:ext cx="65094" cy="2293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8232445" y="2319782"/>
              <a:ext cx="50133" cy="511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8128761" y="2261749"/>
              <a:ext cx="163379" cy="653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8187700" y="2202339"/>
              <a:ext cx="56906" cy="11336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7761234" y="1957812"/>
              <a:ext cx="1085498" cy="184666"/>
            </a:xfrm>
            <a:prstGeom prst="rect">
              <a:avLst/>
            </a:prstGeom>
            <a:noFill/>
          </p:spPr>
          <p:txBody>
            <a:bodyPr wrap="square" rtlCol="0">
              <a:spAutoFit/>
            </a:bodyPr>
            <a:lstStyle/>
            <a:p>
              <a:r>
                <a:rPr lang="ja-JP" altLang="en-US" sz="600" dirty="0" smtClean="0"/>
                <a:t>寝屋川北部地下河川</a:t>
              </a:r>
              <a:endParaRPr kumimoji="1" lang="ja-JP" altLang="en-US" sz="600" dirty="0"/>
            </a:p>
          </p:txBody>
        </p:sp>
        <p:grpSp>
          <p:nvGrpSpPr>
            <p:cNvPr id="74" name="グループ化 73"/>
            <p:cNvGrpSpPr/>
            <p:nvPr/>
          </p:nvGrpSpPr>
          <p:grpSpPr>
            <a:xfrm>
              <a:off x="8365349" y="2090079"/>
              <a:ext cx="99103" cy="468000"/>
              <a:chOff x="8365349" y="2090079"/>
              <a:chExt cx="99103" cy="468000"/>
            </a:xfrm>
          </p:grpSpPr>
          <p:cxnSp>
            <p:nvCxnSpPr>
              <p:cNvPr id="79" name="直線コネクタ 78"/>
              <p:cNvCxnSpPr/>
              <p:nvPr/>
            </p:nvCxnSpPr>
            <p:spPr>
              <a:xfrm flipV="1">
                <a:off x="8464452" y="2090079"/>
                <a:ext cx="0" cy="46800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8365349" y="2215249"/>
                <a:ext cx="93024" cy="100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75" name="直線コネクタ 74"/>
            <p:cNvCxnSpPr/>
            <p:nvPr/>
          </p:nvCxnSpPr>
          <p:spPr>
            <a:xfrm flipH="1">
              <a:off x="7123712" y="3784588"/>
              <a:ext cx="111466" cy="0"/>
            </a:xfrm>
            <a:prstGeom prst="line">
              <a:avLst/>
            </a:prstGeom>
            <a:ln w="127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7125637" y="3681825"/>
              <a:ext cx="131924"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7179445" y="3689451"/>
              <a:ext cx="1085498" cy="184666"/>
            </a:xfrm>
            <a:prstGeom prst="rect">
              <a:avLst/>
            </a:prstGeom>
            <a:noFill/>
          </p:spPr>
          <p:txBody>
            <a:bodyPr wrap="square" rtlCol="0">
              <a:spAutoFit/>
            </a:bodyPr>
            <a:lstStyle/>
            <a:p>
              <a:r>
                <a:rPr kumimoji="1" lang="ja-JP" altLang="en-US" sz="600" dirty="0" smtClean="0"/>
                <a:t>流域増補幹線（貯留施設）</a:t>
              </a:r>
              <a:endParaRPr kumimoji="1" lang="ja-JP" altLang="en-US" sz="600" dirty="0"/>
            </a:p>
          </p:txBody>
        </p:sp>
        <p:sp>
          <p:nvSpPr>
            <p:cNvPr id="78" name="テキスト ボックス 77"/>
            <p:cNvSpPr txBox="1"/>
            <p:nvPr/>
          </p:nvSpPr>
          <p:spPr>
            <a:xfrm>
              <a:off x="7181883" y="3584609"/>
              <a:ext cx="1171165" cy="184666"/>
            </a:xfrm>
            <a:prstGeom prst="rect">
              <a:avLst/>
            </a:prstGeom>
            <a:noFill/>
          </p:spPr>
          <p:txBody>
            <a:bodyPr wrap="square" rtlCol="0">
              <a:spAutoFit/>
            </a:bodyPr>
            <a:lstStyle/>
            <a:p>
              <a:r>
                <a:rPr kumimoji="1" lang="ja-JP" altLang="en-US" sz="600" dirty="0" smtClean="0"/>
                <a:t>市公共下水幹線（貯留施設）</a:t>
              </a:r>
              <a:endParaRPr kumimoji="1" lang="ja-JP" altLang="en-US" sz="600" dirty="0"/>
            </a:p>
          </p:txBody>
        </p:sp>
      </p:grpSp>
      <p:pic>
        <p:nvPicPr>
          <p:cNvPr id="150" name="図 149"/>
          <p:cNvPicPr>
            <a:picLocks noChangeAspect="1"/>
          </p:cNvPicPr>
          <p:nvPr/>
        </p:nvPicPr>
        <p:blipFill rotWithShape="1">
          <a:blip r:embed="rId6"/>
          <a:srcRect l="8726" t="16815" r="44311" b="13740"/>
          <a:stretch/>
        </p:blipFill>
        <p:spPr>
          <a:xfrm>
            <a:off x="6971522" y="4336044"/>
            <a:ext cx="2205611" cy="1833643"/>
          </a:xfrm>
          <a:prstGeom prst="rect">
            <a:avLst/>
          </a:prstGeom>
        </p:spPr>
      </p:pic>
      <p:sp>
        <p:nvSpPr>
          <p:cNvPr id="151" name="加算 150"/>
          <p:cNvSpPr/>
          <p:nvPr/>
        </p:nvSpPr>
        <p:spPr>
          <a:xfrm>
            <a:off x="6452514" y="5090898"/>
            <a:ext cx="432000" cy="432000"/>
          </a:xfrm>
          <a:prstGeom prst="mathPl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662"/>
          </a:p>
        </p:txBody>
      </p:sp>
      <p:sp>
        <p:nvSpPr>
          <p:cNvPr id="152" name="正方形/長方形 151"/>
          <p:cNvSpPr/>
          <p:nvPr/>
        </p:nvSpPr>
        <p:spPr>
          <a:xfrm>
            <a:off x="6814986" y="6081784"/>
            <a:ext cx="2960756" cy="571823"/>
          </a:xfrm>
          <a:prstGeom prst="rect">
            <a:avLst/>
          </a:prstGeom>
        </p:spPr>
        <p:txBody>
          <a:bodyPr wrap="square">
            <a:spAutoFit/>
          </a:bodyPr>
          <a:lstStyle/>
          <a:p>
            <a:pPr algn="ctr"/>
            <a:r>
              <a:rPr lang="ja-JP" altLang="en-US" sz="1108" dirty="0" smtClean="0">
                <a:latin typeface="BIZ UDPゴシック" panose="020B0400000000000000" pitchFamily="50" charset="-128"/>
                <a:ea typeface="BIZ UDPゴシック" panose="020B0400000000000000" pitchFamily="50" charset="-128"/>
              </a:rPr>
              <a:t>民間事業者による浸水対策</a:t>
            </a:r>
            <a:endParaRPr lang="en-US" altLang="ja-JP" sz="1108" dirty="0" smtClean="0">
              <a:latin typeface="BIZ UDPゴシック" panose="020B0400000000000000" pitchFamily="50" charset="-128"/>
              <a:ea typeface="BIZ UDPゴシック" panose="020B0400000000000000" pitchFamily="50" charset="-128"/>
            </a:endParaRPr>
          </a:p>
          <a:p>
            <a:pPr algn="ctr"/>
            <a:r>
              <a:rPr lang="ja-JP" altLang="en-US" sz="1108" dirty="0" smtClean="0">
                <a:latin typeface="BIZ UDPゴシック" panose="020B0400000000000000" pitchFamily="50" charset="-128"/>
                <a:ea typeface="BIZ UDPゴシック" panose="020B0400000000000000" pitchFamily="50" charset="-128"/>
              </a:rPr>
              <a:t>（再開発に伴う雨水貯留施設整備）</a:t>
            </a:r>
            <a:endParaRPr lang="en-US" altLang="ja-JP" sz="1108" dirty="0" smtClean="0">
              <a:latin typeface="BIZ UDPゴシック" panose="020B0400000000000000" pitchFamily="50" charset="-128"/>
              <a:ea typeface="BIZ UDPゴシック" panose="020B0400000000000000" pitchFamily="50" charset="-128"/>
            </a:endParaRPr>
          </a:p>
          <a:p>
            <a:pPr algn="ctr"/>
            <a:r>
              <a:rPr lang="ja-JP" altLang="en-US" sz="900" dirty="0" smtClean="0">
                <a:latin typeface="BIZ UDPゴシック" panose="020B0400000000000000" pitchFamily="50" charset="-128"/>
                <a:ea typeface="BIZ UDPゴシック" panose="020B0400000000000000" pitchFamily="50" charset="-128"/>
              </a:rPr>
              <a:t>出典：国土交通省ホームページ</a:t>
            </a:r>
            <a:endParaRPr lang="en-US" altLang="ja-JP" sz="9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224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188687" y="504371"/>
            <a:ext cx="9574438" cy="6140906"/>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2"/>
          </p:nvPr>
        </p:nvSpPr>
        <p:spPr>
          <a:xfrm>
            <a:off x="7423150" y="628015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21</a:t>
            </a:fld>
            <a:endParaRPr kumimoji="1" lang="ja-JP" altLang="en-US">
              <a:latin typeface="BIZ UDPゴシック" panose="020B0400000000000000" pitchFamily="50" charset="-128"/>
              <a:ea typeface="BIZ UDPゴシック" panose="020B0400000000000000" pitchFamily="50" charset="-128"/>
            </a:endParaRPr>
          </a:p>
        </p:txBody>
      </p:sp>
      <p:sp>
        <p:nvSpPr>
          <p:cNvPr id="22" name="正方形/長方形 21"/>
          <p:cNvSpPr/>
          <p:nvPr/>
        </p:nvSpPr>
        <p:spPr>
          <a:xfrm>
            <a:off x="596340" y="1162722"/>
            <a:ext cx="3238387"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優先順位をつけた地震対策</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350342" y="1503162"/>
            <a:ext cx="9214911" cy="262083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府市の多くの下水道施設をすべて耐震化するには、多くの時間</a:t>
            </a:r>
            <a:r>
              <a:rPr lang="ja-JP" altLang="en-US" sz="1400" dirty="0">
                <a:solidFill>
                  <a:schemeClr val="tx1"/>
                </a:solidFill>
                <a:latin typeface="BIZ UDPゴシック" panose="020B0400000000000000" pitchFamily="50" charset="-128"/>
                <a:ea typeface="BIZ UDPゴシック" panose="020B0400000000000000" pitchFamily="50" charset="-128"/>
              </a:rPr>
              <a:t>と費用</a:t>
            </a:r>
            <a:r>
              <a:rPr lang="ja-JP" altLang="en-US" sz="1400" dirty="0" smtClean="0">
                <a:solidFill>
                  <a:schemeClr val="tx1"/>
                </a:solidFill>
                <a:latin typeface="BIZ UDPゴシック" panose="020B0400000000000000" pitchFamily="50" charset="-128"/>
                <a:ea typeface="BIZ UDPゴシック" panose="020B0400000000000000" pitchFamily="50" charset="-128"/>
              </a:rPr>
              <a:t>を要することから、優先順位を付けて段階的に耐震化を進めています。特に、下水管きょの被災に伴う道路陥没によって災害復旧が遅れることの無いように、緊急交通</a:t>
            </a:r>
            <a:r>
              <a:rPr lang="ja-JP" altLang="en-US" sz="1400" dirty="0">
                <a:solidFill>
                  <a:schemeClr val="tx1"/>
                </a:solidFill>
                <a:latin typeface="BIZ UDPゴシック" panose="020B0400000000000000" pitchFamily="50" charset="-128"/>
                <a:ea typeface="BIZ UDPゴシック" panose="020B0400000000000000" pitchFamily="50" charset="-128"/>
              </a:rPr>
              <a:t>路下の幹線管</a:t>
            </a:r>
            <a:r>
              <a:rPr lang="ja-JP" altLang="en-US" sz="1400" dirty="0" smtClean="0">
                <a:solidFill>
                  <a:schemeClr val="tx1"/>
                </a:solidFill>
                <a:latin typeface="BIZ UDPゴシック" panose="020B0400000000000000" pitchFamily="50" charset="-128"/>
                <a:ea typeface="BIZ UDPゴシック" panose="020B0400000000000000" pitchFamily="50" charset="-128"/>
              </a:rPr>
              <a:t>きょ等の重要</a:t>
            </a:r>
            <a:r>
              <a:rPr lang="ja-JP" altLang="en-US" sz="1400" dirty="0">
                <a:solidFill>
                  <a:schemeClr val="tx1"/>
                </a:solidFill>
                <a:latin typeface="BIZ UDPゴシック" panose="020B0400000000000000" pitchFamily="50" charset="-128"/>
                <a:ea typeface="BIZ UDPゴシック" panose="020B0400000000000000" pitchFamily="50" charset="-128"/>
              </a:rPr>
              <a:t>な</a:t>
            </a:r>
            <a:r>
              <a:rPr lang="ja-JP" altLang="en-US" sz="1400" dirty="0" smtClean="0">
                <a:solidFill>
                  <a:schemeClr val="tx1"/>
                </a:solidFill>
                <a:latin typeface="BIZ UDPゴシック" panose="020B0400000000000000" pitchFamily="50" charset="-128"/>
                <a:ea typeface="BIZ UDPゴシック" panose="020B0400000000000000" pitchFamily="50" charset="-128"/>
              </a:rPr>
              <a:t>施設の耐震化を優先的に進めています。併せて、地震による被災時にも下水道の機能を速やかに復旧させるため、府市及び府内市町村が連携した事業継続計画（</a:t>
            </a:r>
            <a:r>
              <a:rPr lang="en-US" altLang="ja-JP" sz="1400" dirty="0" smtClean="0">
                <a:solidFill>
                  <a:schemeClr val="tx1"/>
                </a:solidFill>
                <a:latin typeface="BIZ UDPゴシック" panose="020B0400000000000000" pitchFamily="50" charset="-128"/>
                <a:ea typeface="BIZ UDPゴシック" panose="020B0400000000000000" pitchFamily="50" charset="-128"/>
              </a:rPr>
              <a:t>BCP</a:t>
            </a:r>
            <a:r>
              <a:rPr lang="ja-JP" altLang="en-US" sz="1400" dirty="0" smtClean="0">
                <a:solidFill>
                  <a:schemeClr val="tx1"/>
                </a:solidFill>
                <a:latin typeface="BIZ UDPゴシック" panose="020B0400000000000000" pitchFamily="50" charset="-128"/>
                <a:ea typeface="BIZ UDPゴシック" panose="020B0400000000000000" pitchFamily="50" charset="-128"/>
              </a:rPr>
              <a:t>）に基づく取組を行います。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また、突発的な故障や災害が発生した場合</a:t>
            </a:r>
            <a:r>
              <a:rPr lang="ja-JP" altLang="en-US" sz="1400" dirty="0">
                <a:solidFill>
                  <a:schemeClr val="tx1"/>
                </a:solidFill>
                <a:latin typeface="BIZ UDPゴシック" panose="020B0400000000000000" pitchFamily="50" charset="-128"/>
                <a:ea typeface="BIZ UDPゴシック" panose="020B0400000000000000" pitchFamily="50" charset="-128"/>
              </a:rPr>
              <a:t>において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も一定</a:t>
            </a:r>
            <a:r>
              <a:rPr lang="ja-JP" altLang="en-US" sz="1400" dirty="0">
                <a:solidFill>
                  <a:schemeClr val="tx1"/>
                </a:solidFill>
                <a:latin typeface="BIZ UDPゴシック" panose="020B0400000000000000" pitchFamily="50" charset="-128"/>
                <a:ea typeface="BIZ UDPゴシック" panose="020B0400000000000000" pitchFamily="50" charset="-128"/>
              </a:rPr>
              <a:t>の機能を維持し続けるため</a:t>
            </a:r>
            <a:r>
              <a:rPr lang="ja-JP" altLang="en-US" sz="1400" dirty="0" smtClean="0">
                <a:solidFill>
                  <a:schemeClr val="tx1"/>
                </a:solidFill>
                <a:latin typeface="BIZ UDPゴシック" panose="020B0400000000000000" pitchFamily="50" charset="-128"/>
                <a:ea typeface="BIZ UDPゴシック" panose="020B0400000000000000" pitchFamily="50" charset="-128"/>
              </a:rPr>
              <a:t>に、府</a:t>
            </a:r>
            <a:r>
              <a:rPr lang="ja-JP" altLang="en-US" sz="1400" dirty="0">
                <a:solidFill>
                  <a:schemeClr val="tx1"/>
                </a:solidFill>
                <a:latin typeface="BIZ UDPゴシック" panose="020B0400000000000000" pitchFamily="50" charset="-128"/>
                <a:ea typeface="BIZ UDPゴシック" panose="020B0400000000000000" pitchFamily="50" charset="-128"/>
              </a:rPr>
              <a:t>市が連携して、他処理場へ汚泥を運搬して処理するバックアップ体制を構築します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。さらに、</a:t>
            </a:r>
            <a:r>
              <a:rPr lang="ja-JP" altLang="en-US" sz="1400" dirty="0">
                <a:solidFill>
                  <a:schemeClr val="tx1"/>
                </a:solidFill>
                <a:latin typeface="BIZ UDPゴシック" panose="020B0400000000000000" pitchFamily="50" charset="-128"/>
                <a:ea typeface="BIZ UDPゴシック" panose="020B0400000000000000" pitchFamily="50" charset="-128"/>
              </a:rPr>
              <a:t>将来的には、処理場間を管路にて連絡し、処理機能を相互補完するシステムを構築できるよう検討していきます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以上</a:t>
            </a:r>
            <a:r>
              <a:rPr lang="ja-JP" altLang="en-US" sz="1400" dirty="0">
                <a:solidFill>
                  <a:schemeClr val="tx1"/>
                </a:solidFill>
                <a:latin typeface="BIZ UDPゴシック" panose="020B0400000000000000" pitchFamily="50" charset="-128"/>
                <a:ea typeface="BIZ UDPゴシック" panose="020B0400000000000000" pitchFamily="50" charset="-128"/>
              </a:rPr>
              <a:t>の取組により、強靭な社会構築に貢献していきます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pic>
        <p:nvPicPr>
          <p:cNvPr id="24" name="図 2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
                    </a14:imgEffect>
                  </a14:imgLayer>
                </a14:imgProps>
              </a:ext>
            </a:extLst>
          </a:blip>
          <a:srcRect l="11509" t="14819" r="19925" b="28419"/>
          <a:stretch/>
        </p:blipFill>
        <p:spPr>
          <a:xfrm>
            <a:off x="399025" y="4356982"/>
            <a:ext cx="1846451" cy="1372817"/>
          </a:xfrm>
          <a:prstGeom prst="rect">
            <a:avLst/>
          </a:prstGeom>
          <a:ln>
            <a:solidFill>
              <a:schemeClr val="tx1"/>
            </a:solidFill>
          </a:ln>
        </p:spPr>
      </p:pic>
      <p:pic>
        <p:nvPicPr>
          <p:cNvPr id="25" name="図 24"/>
          <p:cNvPicPr>
            <a:picLocks noChangeAspect="1"/>
          </p:cNvPicPr>
          <p:nvPr/>
        </p:nvPicPr>
        <p:blipFill rotWithShape="1">
          <a:blip r:embed="rId5"/>
          <a:srcRect b="6467"/>
          <a:stretch/>
        </p:blipFill>
        <p:spPr>
          <a:xfrm>
            <a:off x="2338158" y="4370788"/>
            <a:ext cx="1736411" cy="1296506"/>
          </a:xfrm>
          <a:prstGeom prst="rect">
            <a:avLst/>
          </a:prstGeom>
          <a:ln>
            <a:solidFill>
              <a:schemeClr val="tx1"/>
            </a:solidFill>
          </a:ln>
        </p:spPr>
      </p:pic>
      <p:sp>
        <p:nvSpPr>
          <p:cNvPr id="26" name="線吹き出し 1 (枠付き) 25"/>
          <p:cNvSpPr/>
          <p:nvPr/>
        </p:nvSpPr>
        <p:spPr>
          <a:xfrm>
            <a:off x="350342" y="5522124"/>
            <a:ext cx="1781156" cy="198371"/>
          </a:xfrm>
          <a:prstGeom prst="borderCallout1">
            <a:avLst>
              <a:gd name="adj1" fmla="val -18351"/>
              <a:gd name="adj2" fmla="val 16811"/>
              <a:gd name="adj3" fmla="val -199119"/>
              <a:gd name="adj4" fmla="val 13881"/>
            </a:avLst>
          </a:prstGeom>
          <a:solidFill>
            <a:schemeClr val="bg1">
              <a:alpha val="50000"/>
            </a:schemeClr>
          </a:solidFill>
          <a:ln w="22225">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管渠内に補強鋼材を設置</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p:txBody>
      </p:sp>
      <p:sp>
        <p:nvSpPr>
          <p:cNvPr id="27" name="線吹き出し 1 (枠付き) 26"/>
          <p:cNvSpPr/>
          <p:nvPr/>
        </p:nvSpPr>
        <p:spPr>
          <a:xfrm>
            <a:off x="2386596" y="5458720"/>
            <a:ext cx="1759353" cy="208574"/>
          </a:xfrm>
          <a:prstGeom prst="borderCallout1">
            <a:avLst>
              <a:gd name="adj1" fmla="val -18351"/>
              <a:gd name="adj2" fmla="val 16811"/>
              <a:gd name="adj3" fmla="val -232351"/>
              <a:gd name="adj4" fmla="val 12034"/>
            </a:avLst>
          </a:prstGeom>
          <a:solidFill>
            <a:schemeClr val="bg1">
              <a:alpha val="50000"/>
            </a:schemeClr>
          </a:solidFill>
          <a:ln w="22225">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ライニング後、仕上がり状況</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p:txBody>
      </p:sp>
      <p:sp>
        <p:nvSpPr>
          <p:cNvPr id="28" name="正方形/長方形 27"/>
          <p:cNvSpPr/>
          <p:nvPr/>
        </p:nvSpPr>
        <p:spPr>
          <a:xfrm>
            <a:off x="281339" y="5777035"/>
            <a:ext cx="4107806" cy="58566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管</a:t>
            </a:r>
            <a:r>
              <a:rPr lang="ja-JP" altLang="en-US" sz="1200" dirty="0" err="1" smtClean="0">
                <a:latin typeface="BIZ UDPゴシック" panose="020B0400000000000000" pitchFamily="50" charset="-128"/>
                <a:ea typeface="BIZ UDPゴシック" panose="020B0400000000000000" pitchFamily="50" charset="-128"/>
              </a:rPr>
              <a:t>きょ</a:t>
            </a:r>
            <a:r>
              <a:rPr lang="ja-JP" altLang="en-US" sz="1200" dirty="0" smtClean="0">
                <a:latin typeface="BIZ UDPゴシック" panose="020B0400000000000000" pitchFamily="50" charset="-128"/>
                <a:ea typeface="BIZ UDPゴシック" panose="020B0400000000000000" pitchFamily="50" charset="-128"/>
              </a:rPr>
              <a:t>耐震化の例</a:t>
            </a:r>
            <a:endParaRPr lang="en-US" altLang="ja-JP" sz="1200" dirty="0" smtClean="0">
              <a:latin typeface="BIZ UDPゴシック" panose="020B0400000000000000" pitchFamily="50" charset="-128"/>
              <a:ea typeface="BIZ UDPゴシック" panose="020B0400000000000000" pitchFamily="50" charset="-128"/>
            </a:endParaRPr>
          </a:p>
          <a:p>
            <a:pPr algn="ctr">
              <a:lnSpc>
                <a:spcPts val="2000"/>
              </a:lnSpc>
            </a:pPr>
            <a:r>
              <a:rPr lang="ja-JP" altLang="en-US" sz="1000" dirty="0">
                <a:latin typeface="BIZ UDPゴシック" panose="020B0400000000000000" pitchFamily="50" charset="-128"/>
                <a:ea typeface="BIZ UDPゴシック" panose="020B0400000000000000" pitchFamily="50" charset="-128"/>
              </a:rPr>
              <a:t> 「</a:t>
            </a:r>
            <a:r>
              <a:rPr lang="ja-JP" altLang="en-US" sz="1000" dirty="0" smtClean="0">
                <a:latin typeface="BIZ UDPゴシック" panose="020B0400000000000000" pitchFamily="50" charset="-128"/>
                <a:ea typeface="BIZ UDPゴシック" panose="020B0400000000000000" pitchFamily="50" charset="-128"/>
              </a:rPr>
              <a:t>内部に補強鉄筋を設置し、部材強度を向上させます。」</a:t>
            </a:r>
            <a:endParaRPr lang="ja-JP" altLang="en-US" sz="1000" dirty="0">
              <a:latin typeface="BIZ UDPゴシック" panose="020B0400000000000000" pitchFamily="50" charset="-128"/>
              <a:ea typeface="BIZ UDPゴシック" panose="020B0400000000000000" pitchFamily="50" charset="-128"/>
            </a:endParaRPr>
          </a:p>
        </p:txBody>
      </p:sp>
      <p:sp>
        <p:nvSpPr>
          <p:cNvPr id="32" name="Rectangle 3"/>
          <p:cNvSpPr>
            <a:spLocks noChangeArrowheads="1"/>
          </p:cNvSpPr>
          <p:nvPr/>
        </p:nvSpPr>
        <p:spPr bwMode="auto">
          <a:xfrm>
            <a:off x="4641488" y="5722282"/>
            <a:ext cx="45512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9700" algn="ctr"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災害時（被災時）</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に</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おける</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下水汚泥</a:t>
            </a: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処理</a:t>
            </a: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（受入れ）</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イメージ</a:t>
            </a:r>
            <a:endParaRPr kumimoji="0" lang="ja-JP" altLang="ja-JP" sz="2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grpSp>
        <p:nvGrpSpPr>
          <p:cNvPr id="33" name="グループ化 32"/>
          <p:cNvGrpSpPr/>
          <p:nvPr/>
        </p:nvGrpSpPr>
        <p:grpSpPr>
          <a:xfrm>
            <a:off x="292471" y="580291"/>
            <a:ext cx="6564847" cy="504000"/>
            <a:chOff x="5131036" y="2791916"/>
            <a:chExt cx="6120000" cy="396000"/>
          </a:xfrm>
        </p:grpSpPr>
        <p:sp>
          <p:nvSpPr>
            <p:cNvPr id="34" name="角丸四角形 33"/>
            <p:cNvSpPr/>
            <p:nvPr/>
          </p:nvSpPr>
          <p:spPr>
            <a:xfrm>
              <a:off x="5131036" y="2791916"/>
              <a:ext cx="6120000" cy="396000"/>
            </a:xfrm>
            <a:prstGeom prst="roundRect">
              <a:avLst/>
            </a:prstGeom>
          </p:spPr>
          <p:style>
            <a:lnRef idx="0">
              <a:schemeClr val="lt1">
                <a:hueOff val="0"/>
                <a:satOff val="0"/>
                <a:lumOff val="0"/>
                <a:alphaOff val="0"/>
              </a:schemeClr>
            </a:lnRef>
            <a:fillRef idx="1003">
              <a:schemeClr val="lt2"/>
            </a:fillRef>
            <a:effectRef idx="3">
              <a:schemeClr val="accent5">
                <a:hueOff val="-2451115"/>
                <a:satOff val="-3409"/>
                <a:lumOff val="-1307"/>
                <a:alphaOff val="0"/>
              </a:schemeClr>
            </a:effectRef>
            <a:fontRef idx="minor">
              <a:schemeClr val="lt1"/>
            </a:fontRef>
          </p:style>
        </p:sp>
        <p:sp>
          <p:nvSpPr>
            <p:cNvPr id="35" name="角丸四角形 4"/>
            <p:cNvSpPr txBox="1"/>
            <p:nvPr/>
          </p:nvSpPr>
          <p:spPr>
            <a:xfrm>
              <a:off x="5244944" y="2842001"/>
              <a:ext cx="5894010" cy="313743"/>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ビジョン②　安心して暮らせる</a:t>
              </a:r>
              <a:r>
                <a:rPr lang="ja-JP" altLang="en-US" sz="2000" b="1" dirty="0" smtClean="0">
                  <a:ln/>
                  <a:solidFill>
                    <a:schemeClr val="tx1"/>
                  </a:solidFill>
                  <a:latin typeface="BIZ UDPゴシック" panose="020B0400000000000000" pitchFamily="50" charset="-128"/>
                  <a:ea typeface="BIZ UDPゴシック" panose="020B0400000000000000" pitchFamily="50" charset="-128"/>
                </a:rPr>
                <a:t>まちを支える下水道</a:t>
              </a:r>
              <a:endParaRPr lang="ja-JP" altLang="en-US" sz="2000" b="1" dirty="0">
                <a:ln/>
                <a:solidFill>
                  <a:schemeClr val="tx1"/>
                </a:solidFill>
                <a:latin typeface="BIZ UDPゴシック" panose="020B0400000000000000" pitchFamily="50" charset="-128"/>
                <a:ea typeface="BIZ UDPゴシック" panose="020B0400000000000000" pitchFamily="50" charset="-128"/>
              </a:endParaRPr>
            </a:p>
          </p:txBody>
        </p:sp>
      </p:grpSp>
      <p:pic>
        <p:nvPicPr>
          <p:cNvPr id="6" name="図 5"/>
          <p:cNvPicPr>
            <a:picLocks noChangeAspect="1"/>
          </p:cNvPicPr>
          <p:nvPr/>
        </p:nvPicPr>
        <p:blipFill>
          <a:blip r:embed="rId6"/>
          <a:stretch>
            <a:fillRect/>
          </a:stretch>
        </p:blipFill>
        <p:spPr>
          <a:xfrm>
            <a:off x="4275333" y="4501355"/>
            <a:ext cx="5358408" cy="1178773"/>
          </a:xfrm>
          <a:prstGeom prst="rect">
            <a:avLst/>
          </a:prstGeom>
        </p:spPr>
      </p:pic>
    </p:spTree>
    <p:extLst>
      <p:ext uri="{BB962C8B-B14F-4D97-AF65-F5344CB8AC3E}">
        <p14:creationId xmlns:p14="http://schemas.microsoft.com/office/powerpoint/2010/main" val="1708680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101598" y="580571"/>
            <a:ext cx="9763125" cy="6140906"/>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21" name="スライド番号プレースホルダー 1"/>
          <p:cNvSpPr>
            <a:spLocks noGrp="1"/>
          </p:cNvSpPr>
          <p:nvPr>
            <p:ph type="sldNum" sz="quarter" idx="12"/>
          </p:nvPr>
        </p:nvSpPr>
        <p:spPr>
          <a:xfrm>
            <a:off x="7569064" y="639230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22</a:t>
            </a:fld>
            <a:endParaRPr kumimoji="1" lang="ja-JP" altLang="en-US">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487544" y="1229007"/>
            <a:ext cx="3012363"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保有設備部品等の共有化</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33" name="正方形/長方形 32"/>
          <p:cNvSpPr/>
          <p:nvPr/>
        </p:nvSpPr>
        <p:spPr>
          <a:xfrm>
            <a:off x="260372" y="1655822"/>
            <a:ext cx="9379909" cy="21422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600"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下水処理場</a:t>
            </a:r>
            <a:r>
              <a:rPr lang="ja-JP" altLang="en-US" sz="1400" dirty="0">
                <a:solidFill>
                  <a:schemeClr val="tx1"/>
                </a:solidFill>
                <a:latin typeface="BIZ UDPゴシック" panose="020B0400000000000000" pitchFamily="50" charset="-128"/>
                <a:ea typeface="BIZ UDPゴシック" panose="020B0400000000000000" pitchFamily="50" charset="-128"/>
              </a:rPr>
              <a:t>・ポンプ場において、府市</a:t>
            </a:r>
            <a:r>
              <a:rPr lang="ja-JP" altLang="en-US" sz="1400" dirty="0" smtClean="0">
                <a:solidFill>
                  <a:schemeClr val="tx1"/>
                </a:solidFill>
                <a:latin typeface="BIZ UDPゴシック" panose="020B0400000000000000" pitchFamily="50" charset="-128"/>
                <a:ea typeface="BIZ UDPゴシック" panose="020B0400000000000000" pitchFamily="50" charset="-128"/>
              </a:rPr>
              <a:t>ともに数千基</a:t>
            </a:r>
            <a:r>
              <a:rPr lang="ja-JP" altLang="en-US" sz="1400" dirty="0">
                <a:solidFill>
                  <a:schemeClr val="tx1"/>
                </a:solidFill>
                <a:latin typeface="BIZ UDPゴシック" panose="020B0400000000000000" pitchFamily="50" charset="-128"/>
                <a:ea typeface="BIZ UDPゴシック" panose="020B0400000000000000" pitchFamily="50" charset="-128"/>
              </a:rPr>
              <a:t>にも</a:t>
            </a:r>
            <a:r>
              <a:rPr lang="ja-JP" altLang="en-US" sz="1400" dirty="0" smtClean="0">
                <a:solidFill>
                  <a:schemeClr val="tx1"/>
                </a:solidFill>
                <a:latin typeface="BIZ UDPゴシック" panose="020B0400000000000000" pitchFamily="50" charset="-128"/>
                <a:ea typeface="BIZ UDPゴシック" panose="020B0400000000000000" pitchFamily="50" charset="-128"/>
              </a:rPr>
              <a:t>上る</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a:t>
            </a:r>
            <a:r>
              <a:rPr lang="ja-JP" altLang="en-US" sz="1400" dirty="0">
                <a:solidFill>
                  <a:schemeClr val="tx1"/>
                </a:solidFill>
                <a:latin typeface="BIZ UDPゴシック" panose="020B0400000000000000" pitchFamily="50" charset="-128"/>
                <a:ea typeface="BIZ UDPゴシック" panose="020B0400000000000000" pitchFamily="50" charset="-128"/>
              </a:rPr>
              <a:t>設備を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有しています。災害</a:t>
            </a:r>
            <a:r>
              <a:rPr lang="ja-JP" altLang="en-US" sz="1400" dirty="0">
                <a:solidFill>
                  <a:schemeClr val="tx1"/>
                </a:solidFill>
                <a:latin typeface="BIZ UDPゴシック" panose="020B0400000000000000" pitchFamily="50" charset="-128"/>
                <a:ea typeface="BIZ UDPゴシック" panose="020B0400000000000000" pitchFamily="50" charset="-128"/>
              </a:rPr>
              <a:t>時の対応力を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強化するため、設備故障</a:t>
            </a:r>
            <a:r>
              <a:rPr lang="ja-JP" altLang="en-US" sz="1400" dirty="0">
                <a:solidFill>
                  <a:schemeClr val="tx1"/>
                </a:solidFill>
                <a:latin typeface="BIZ UDPゴシック" panose="020B0400000000000000" pitchFamily="50" charset="-128"/>
                <a:ea typeface="BIZ UDPゴシック" panose="020B0400000000000000" pitchFamily="50" charset="-128"/>
              </a:rPr>
              <a:t>時に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は府市の間で一時的に部品を相互</a:t>
            </a:r>
            <a:r>
              <a:rPr lang="ja-JP" altLang="en-US" sz="1400" dirty="0">
                <a:solidFill>
                  <a:schemeClr val="tx1"/>
                </a:solidFill>
                <a:latin typeface="BIZ UDPゴシック" panose="020B0400000000000000" pitchFamily="50" charset="-128"/>
                <a:ea typeface="BIZ UDPゴシック" panose="020B0400000000000000" pitchFamily="50" charset="-128"/>
              </a:rPr>
              <a:t>融通できる</a:t>
            </a:r>
            <a:r>
              <a:rPr lang="ja-JP" altLang="en-US" sz="1400" dirty="0" smtClean="0">
                <a:solidFill>
                  <a:schemeClr val="tx1"/>
                </a:solidFill>
                <a:latin typeface="BIZ UDPゴシック" panose="020B0400000000000000" pitchFamily="50" charset="-128"/>
                <a:ea typeface="BIZ UDPゴシック" panose="020B0400000000000000" pitchFamily="50" charset="-128"/>
              </a:rPr>
              <a:t>よう、各機場で部品をストックするとともに</a:t>
            </a:r>
            <a:r>
              <a:rPr lang="en-US" altLang="ja-JP" sz="1400" baseline="300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err="1" smtClean="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それら部品保管を府市及び府内市町村で共有できるようデータベース化を図ります。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gn="r">
              <a:lnSpc>
                <a:spcPct val="150000"/>
              </a:lnSpc>
            </a:pPr>
            <a:r>
              <a:rPr lang="en-US" altLang="ja-JP" sz="1050" dirty="0" smtClean="0">
                <a:solidFill>
                  <a:schemeClr val="tx1"/>
                </a:solidFill>
                <a:latin typeface="BIZ UDPゴシック" panose="020B0400000000000000" pitchFamily="50" charset="-128"/>
                <a:ea typeface="BIZ UDPゴシック" panose="020B0400000000000000" pitchFamily="50" charset="-128"/>
              </a:rPr>
              <a:t>※</a:t>
            </a:r>
            <a:r>
              <a:rPr lang="ja-JP" altLang="en-US" sz="1050" dirty="0">
                <a:solidFill>
                  <a:schemeClr val="tx1"/>
                </a:solidFill>
                <a:latin typeface="BIZ UDPゴシック" panose="020B0400000000000000" pitchFamily="50" charset="-128"/>
                <a:ea typeface="BIZ UDPゴシック" panose="020B0400000000000000" pitchFamily="50" charset="-128"/>
              </a:rPr>
              <a:t>部品のストックには新設時の予備品のほか、更新時に生じた部品をストックするケースがあります</a:t>
            </a:r>
            <a:r>
              <a:rPr lang="ja-JP" altLang="en-US" sz="1050" dirty="0" smtClean="0">
                <a:solidFill>
                  <a:schemeClr val="tx1"/>
                </a:solidFill>
                <a:latin typeface="BIZ UDPゴシック" panose="020B0400000000000000" pitchFamily="50" charset="-128"/>
                <a:ea typeface="BIZ UDPゴシック" panose="020B0400000000000000" pitchFamily="50" charset="-128"/>
              </a:rPr>
              <a:t>。</a:t>
            </a:r>
            <a:endParaRPr lang="en-US" altLang="ja-JP" sz="16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6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さらに将来的には、その仕組みを活用し、各々の下水処理場・ポンプ場における</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な情報（メーカー、能力、運転時間、修理履歴、劣化状況等）をデータベース化し、幅広い運営ノウハウを共有化する仕組みづくりについても検討していきます。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pic>
        <p:nvPicPr>
          <p:cNvPr id="34" name="図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9706" y="3981243"/>
            <a:ext cx="3998479" cy="2210367"/>
          </a:xfrm>
          <a:prstGeom prst="rect">
            <a:avLst/>
          </a:prstGeom>
          <a:noFill/>
          <a:ln>
            <a:noFill/>
          </a:ln>
        </p:spPr>
      </p:pic>
      <p:sp>
        <p:nvSpPr>
          <p:cNvPr id="35" name="正方形/長方形 34"/>
          <p:cNvSpPr/>
          <p:nvPr/>
        </p:nvSpPr>
        <p:spPr>
          <a:xfrm>
            <a:off x="5103331" y="6218435"/>
            <a:ext cx="3835519" cy="28724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部品共有化の先行</a:t>
            </a:r>
            <a:r>
              <a:rPr lang="ja-JP" altLang="en-US" sz="1200" dirty="0">
                <a:latin typeface="BIZ UDPゴシック" panose="020B0400000000000000" pitchFamily="50" charset="-128"/>
                <a:ea typeface="BIZ UDPゴシック" panose="020B0400000000000000" pitchFamily="50" charset="-128"/>
              </a:rPr>
              <a:t>事例（大阪府内の</a:t>
            </a:r>
            <a:r>
              <a:rPr lang="ja-JP" altLang="en-US" sz="1200" dirty="0" smtClean="0">
                <a:latin typeface="BIZ UDPゴシック" panose="020B0400000000000000" pitchFamily="50" charset="-128"/>
                <a:ea typeface="BIZ UDPゴシック" panose="020B0400000000000000" pitchFamily="50" charset="-128"/>
              </a:rPr>
              <a:t>処理場間</a:t>
            </a:r>
            <a:r>
              <a:rPr lang="ja-JP" altLang="en-US" sz="1200" dirty="0" smtClean="0">
                <a:solidFill>
                  <a:schemeClr val="tx1"/>
                </a:solidFill>
                <a:latin typeface="BIZ UDPゴシック" panose="020B0400000000000000" pitchFamily="50" charset="-128"/>
                <a:ea typeface="BIZ UDPゴシック" panose="020B0400000000000000" pitchFamily="50" charset="-128"/>
              </a:rPr>
              <a:t>での取組）</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36" name="図 35"/>
          <p:cNvPicPr>
            <a:picLocks noChangeAspect="1"/>
          </p:cNvPicPr>
          <p:nvPr/>
        </p:nvPicPr>
        <p:blipFill>
          <a:blip r:embed="rId3"/>
          <a:stretch>
            <a:fillRect/>
          </a:stretch>
        </p:blipFill>
        <p:spPr>
          <a:xfrm>
            <a:off x="374002" y="3929421"/>
            <a:ext cx="3895093" cy="2345859"/>
          </a:xfrm>
          <a:prstGeom prst="rect">
            <a:avLst/>
          </a:prstGeom>
        </p:spPr>
      </p:pic>
      <p:sp>
        <p:nvSpPr>
          <p:cNvPr id="37" name="正方形/長方形 36"/>
          <p:cNvSpPr/>
          <p:nvPr/>
        </p:nvSpPr>
        <p:spPr>
          <a:xfrm>
            <a:off x="1268457" y="6201716"/>
            <a:ext cx="2373580"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府市における部品共有のイメージ</a:t>
            </a:r>
            <a:endParaRPr lang="ja-JP" altLang="en-US" sz="1200" dirty="0">
              <a:latin typeface="BIZ UDPゴシック" panose="020B0400000000000000" pitchFamily="50" charset="-128"/>
              <a:ea typeface="BIZ UDPゴシック" panose="020B0400000000000000" pitchFamily="50" charset="-128"/>
            </a:endParaRPr>
          </a:p>
        </p:txBody>
      </p:sp>
      <p:grpSp>
        <p:nvGrpSpPr>
          <p:cNvPr id="22" name="グループ化 21"/>
          <p:cNvGrpSpPr/>
          <p:nvPr/>
        </p:nvGrpSpPr>
        <p:grpSpPr>
          <a:xfrm>
            <a:off x="149903" y="642949"/>
            <a:ext cx="6564847" cy="504000"/>
            <a:chOff x="5131036" y="2791916"/>
            <a:chExt cx="6120000" cy="396000"/>
          </a:xfrm>
        </p:grpSpPr>
        <p:sp>
          <p:nvSpPr>
            <p:cNvPr id="23" name="角丸四角形 22"/>
            <p:cNvSpPr/>
            <p:nvPr/>
          </p:nvSpPr>
          <p:spPr>
            <a:xfrm>
              <a:off x="5131036" y="2791916"/>
              <a:ext cx="6120000" cy="396000"/>
            </a:xfrm>
            <a:prstGeom prst="roundRect">
              <a:avLst/>
            </a:prstGeom>
          </p:spPr>
          <p:style>
            <a:lnRef idx="0">
              <a:schemeClr val="lt1">
                <a:hueOff val="0"/>
                <a:satOff val="0"/>
                <a:lumOff val="0"/>
                <a:alphaOff val="0"/>
              </a:schemeClr>
            </a:lnRef>
            <a:fillRef idx="1003">
              <a:schemeClr val="lt2"/>
            </a:fillRef>
            <a:effectRef idx="3">
              <a:schemeClr val="accent5">
                <a:hueOff val="-2451115"/>
                <a:satOff val="-3409"/>
                <a:lumOff val="-1307"/>
                <a:alphaOff val="0"/>
              </a:schemeClr>
            </a:effectRef>
            <a:fontRef idx="minor">
              <a:schemeClr val="lt1"/>
            </a:fontRef>
          </p:style>
        </p:sp>
        <p:sp>
          <p:nvSpPr>
            <p:cNvPr id="24" name="角丸四角形 4"/>
            <p:cNvSpPr txBox="1"/>
            <p:nvPr/>
          </p:nvSpPr>
          <p:spPr>
            <a:xfrm>
              <a:off x="5244944" y="2842001"/>
              <a:ext cx="5894010" cy="313743"/>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ビジョン②　安心して暮らせる</a:t>
              </a:r>
              <a:r>
                <a:rPr lang="ja-JP" altLang="en-US" sz="2000" b="1" dirty="0" smtClean="0">
                  <a:ln/>
                  <a:solidFill>
                    <a:schemeClr val="tx1"/>
                  </a:solidFill>
                  <a:latin typeface="BIZ UDPゴシック" panose="020B0400000000000000" pitchFamily="50" charset="-128"/>
                  <a:ea typeface="BIZ UDPゴシック" panose="020B0400000000000000" pitchFamily="50" charset="-128"/>
                </a:rPr>
                <a:t>まちを支える下水道</a:t>
              </a:r>
              <a:endParaRPr lang="ja-JP" altLang="en-US" sz="2000" b="1" dirty="0">
                <a:ln/>
                <a:solidFill>
                  <a:schemeClr val="tx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44539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733427"/>
            <a:ext cx="9462135" cy="5787958"/>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21" name="角丸四角形 20"/>
          <p:cNvSpPr/>
          <p:nvPr/>
        </p:nvSpPr>
        <p:spPr>
          <a:xfrm>
            <a:off x="284710" y="1913216"/>
            <a:ext cx="5932040" cy="1591054"/>
          </a:xfrm>
          <a:prstGeom prst="round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lvl="0">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処理場の</a:t>
            </a:r>
            <a:r>
              <a:rPr lang="ja-JP" altLang="ja-JP" sz="1400" dirty="0" smtClean="0">
                <a:solidFill>
                  <a:schemeClr val="tx1"/>
                </a:solidFill>
                <a:latin typeface="BIZ UDPゴシック" panose="020B0400000000000000" pitchFamily="50" charset="-128"/>
                <a:ea typeface="BIZ UDPゴシック" panose="020B0400000000000000" pitchFamily="50" charset="-128"/>
              </a:rPr>
              <a:t>建て替え</a:t>
            </a:r>
            <a:r>
              <a:rPr lang="ja-JP" altLang="ja-JP" sz="1400" dirty="0">
                <a:solidFill>
                  <a:schemeClr val="tx1"/>
                </a:solidFill>
                <a:latin typeface="BIZ UDPゴシック" panose="020B0400000000000000" pitchFamily="50" charset="-128"/>
                <a:ea typeface="BIZ UDPゴシック" panose="020B0400000000000000" pitchFamily="50" charset="-128"/>
              </a:rPr>
              <a:t>に合わせて、</a:t>
            </a:r>
            <a:r>
              <a:rPr lang="ja-JP" altLang="ja-JP" sz="1400" dirty="0" smtClean="0">
                <a:solidFill>
                  <a:schemeClr val="tx1"/>
                </a:solidFill>
                <a:latin typeface="BIZ UDPゴシック" panose="020B0400000000000000" pitchFamily="50" charset="-128"/>
                <a:ea typeface="BIZ UDPゴシック" panose="020B0400000000000000" pitchFamily="50" charset="-128"/>
              </a:rPr>
              <a:t>処理</a:t>
            </a:r>
            <a:r>
              <a:rPr lang="ja-JP" altLang="en-US" sz="1400" dirty="0" smtClean="0">
                <a:solidFill>
                  <a:schemeClr val="tx1"/>
                </a:solidFill>
                <a:latin typeface="BIZ UDPゴシック" panose="020B0400000000000000" pitchFamily="50" charset="-128"/>
                <a:ea typeface="BIZ UDPゴシック" panose="020B0400000000000000" pitchFamily="50" charset="-128"/>
              </a:rPr>
              <a:t>施設</a:t>
            </a:r>
            <a:r>
              <a:rPr lang="ja-JP" altLang="ja-JP" sz="1400" dirty="0" smtClean="0">
                <a:solidFill>
                  <a:schemeClr val="tx1"/>
                </a:solidFill>
                <a:latin typeface="BIZ UDPゴシック" panose="020B0400000000000000" pitchFamily="50" charset="-128"/>
                <a:ea typeface="BIZ UDPゴシック" panose="020B0400000000000000" pitchFamily="50" charset="-128"/>
              </a:rPr>
              <a:t>を地下式</a:t>
            </a:r>
            <a:r>
              <a:rPr lang="ja-JP" altLang="en-US" sz="1400" dirty="0" smtClean="0">
                <a:solidFill>
                  <a:schemeClr val="tx1"/>
                </a:solidFill>
                <a:latin typeface="BIZ UDPゴシック" panose="020B0400000000000000" pitchFamily="50" charset="-128"/>
                <a:ea typeface="BIZ UDPゴシック" panose="020B0400000000000000" pitchFamily="50" charset="-128"/>
              </a:rPr>
              <a:t>にするなどにより、</a:t>
            </a:r>
            <a:r>
              <a:rPr lang="ja-JP" altLang="ja-JP" sz="1400" dirty="0" smtClean="0">
                <a:solidFill>
                  <a:schemeClr val="tx1"/>
                </a:solidFill>
                <a:latin typeface="BIZ UDPゴシック" panose="020B0400000000000000" pitchFamily="50" charset="-128"/>
                <a:ea typeface="BIZ UDPゴシック" panose="020B0400000000000000" pitchFamily="50" charset="-128"/>
              </a:rPr>
              <a:t>上部空間</a:t>
            </a:r>
            <a:r>
              <a:rPr lang="ja-JP" altLang="en-US" sz="1400" dirty="0">
                <a:solidFill>
                  <a:schemeClr val="tx1"/>
                </a:solidFill>
                <a:latin typeface="BIZ UDPゴシック" panose="020B0400000000000000" pitchFamily="50" charset="-128"/>
                <a:ea typeface="BIZ UDPゴシック" panose="020B0400000000000000" pitchFamily="50" charset="-128"/>
              </a:rPr>
              <a:t>を</a:t>
            </a:r>
            <a:r>
              <a:rPr lang="ja-JP" altLang="ja-JP" sz="1400" dirty="0" smtClean="0">
                <a:solidFill>
                  <a:schemeClr val="tx1"/>
                </a:solidFill>
                <a:latin typeface="BIZ UDPゴシック" panose="020B0400000000000000" pitchFamily="50" charset="-128"/>
                <a:ea typeface="BIZ UDPゴシック" panose="020B0400000000000000" pitchFamily="50" charset="-128"/>
              </a:rPr>
              <a:t>公園</a:t>
            </a:r>
            <a:r>
              <a:rPr lang="ja-JP" altLang="en-US" sz="1400" dirty="0" smtClean="0">
                <a:solidFill>
                  <a:schemeClr val="tx1"/>
                </a:solidFill>
                <a:latin typeface="BIZ UDPゴシック" panose="020B0400000000000000" pitchFamily="50" charset="-128"/>
                <a:ea typeface="BIZ UDPゴシック" panose="020B0400000000000000" pitchFamily="50" charset="-128"/>
              </a:rPr>
              <a:t>や商業施設にするなど多目的な利活用</a:t>
            </a:r>
            <a:r>
              <a:rPr lang="ja-JP" altLang="ja-JP" sz="1400" dirty="0" smtClean="0">
                <a:solidFill>
                  <a:schemeClr val="tx1"/>
                </a:solidFill>
                <a:latin typeface="BIZ UDPゴシック" panose="020B0400000000000000" pitchFamily="50" charset="-128"/>
                <a:ea typeface="BIZ UDPゴシック" panose="020B0400000000000000" pitchFamily="50" charset="-128"/>
              </a:rPr>
              <a:t>を</a:t>
            </a:r>
            <a:r>
              <a:rPr lang="ja-JP" altLang="ja-JP" sz="1400" dirty="0">
                <a:solidFill>
                  <a:schemeClr val="tx1"/>
                </a:solidFill>
                <a:latin typeface="BIZ UDPゴシック" panose="020B0400000000000000" pitchFamily="50" charset="-128"/>
                <a:ea typeface="BIZ UDPゴシック" panose="020B0400000000000000" pitchFamily="50" charset="-128"/>
              </a:rPr>
              <a:t>行うことで、</a:t>
            </a:r>
            <a:r>
              <a:rPr lang="ja-JP" altLang="ja-JP" sz="1400" dirty="0" smtClean="0">
                <a:solidFill>
                  <a:schemeClr val="tx1"/>
                </a:solidFill>
                <a:latin typeface="BIZ UDPゴシック" panose="020B0400000000000000" pitchFamily="50" charset="-128"/>
                <a:ea typeface="BIZ UDPゴシック" panose="020B0400000000000000" pitchFamily="50" charset="-128"/>
              </a:rPr>
              <a:t>地域への貴重</a:t>
            </a:r>
            <a:r>
              <a:rPr lang="ja-JP" altLang="ja-JP" sz="1400" dirty="0">
                <a:solidFill>
                  <a:schemeClr val="tx1"/>
                </a:solidFill>
                <a:latin typeface="BIZ UDPゴシック" panose="020B0400000000000000" pitchFamily="50" charset="-128"/>
                <a:ea typeface="BIZ UDPゴシック" panose="020B0400000000000000" pitchFamily="50" charset="-128"/>
              </a:rPr>
              <a:t>な土地資源の提供を進めていきます</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ja-JP" sz="1400" dirty="0" smtClean="0">
                <a:solidFill>
                  <a:schemeClr val="tx1"/>
                </a:solidFill>
                <a:latin typeface="BIZ UDPゴシック" panose="020B0400000000000000" pitchFamily="50" charset="-128"/>
                <a:ea typeface="BIZ UDPゴシック" panose="020B0400000000000000" pitchFamily="50" charset="-128"/>
              </a:rPr>
              <a:t>この</a:t>
            </a:r>
            <a:r>
              <a:rPr lang="ja-JP" altLang="ja-JP" sz="1400" dirty="0">
                <a:solidFill>
                  <a:schemeClr val="tx1"/>
                </a:solidFill>
                <a:latin typeface="BIZ UDPゴシック" panose="020B0400000000000000" pitchFamily="50" charset="-128"/>
                <a:ea typeface="BIZ UDPゴシック" panose="020B0400000000000000" pitchFamily="50" charset="-128"/>
              </a:rPr>
              <a:t>ように、まちづくり</a:t>
            </a:r>
            <a:r>
              <a:rPr lang="ja-JP" altLang="ja-JP" sz="1400" dirty="0" smtClean="0">
                <a:solidFill>
                  <a:schemeClr val="tx1"/>
                </a:solidFill>
                <a:latin typeface="BIZ UDPゴシック" panose="020B0400000000000000" pitchFamily="50" charset="-128"/>
                <a:ea typeface="BIZ UDPゴシック" panose="020B0400000000000000" pitchFamily="50" charset="-128"/>
              </a:rPr>
              <a:t>へ貢献</a:t>
            </a:r>
            <a:r>
              <a:rPr lang="ja-JP" altLang="en-US" sz="1400" dirty="0" smtClean="0">
                <a:solidFill>
                  <a:schemeClr val="tx1"/>
                </a:solidFill>
                <a:latin typeface="BIZ UDPゴシック" panose="020B0400000000000000" pitchFamily="50" charset="-128"/>
                <a:ea typeface="BIZ UDPゴシック" panose="020B0400000000000000" pitchFamily="50" charset="-128"/>
              </a:rPr>
              <a:t>するとともに、</a:t>
            </a:r>
            <a:r>
              <a:rPr lang="ja-JP" altLang="ja-JP" sz="1400" dirty="0" smtClean="0">
                <a:solidFill>
                  <a:schemeClr val="tx1"/>
                </a:solidFill>
                <a:latin typeface="BIZ UDPゴシック" panose="020B0400000000000000" pitchFamily="50" charset="-128"/>
                <a:ea typeface="BIZ UDPゴシック" panose="020B0400000000000000" pitchFamily="50" charset="-128"/>
              </a:rPr>
              <a:t>収益確保</a:t>
            </a:r>
            <a:r>
              <a:rPr lang="ja-JP" altLang="en-US" sz="1400" dirty="0" smtClean="0">
                <a:solidFill>
                  <a:schemeClr val="tx1"/>
                </a:solidFill>
                <a:latin typeface="BIZ UDPゴシック" panose="020B0400000000000000" pitchFamily="50" charset="-128"/>
                <a:ea typeface="BIZ UDPゴシック" panose="020B0400000000000000" pitchFamily="50" charset="-128"/>
              </a:rPr>
              <a:t>を図ります。</a:t>
            </a:r>
            <a:endParaRPr lang="ja-JP"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384116" y="1424318"/>
            <a:ext cx="6402715" cy="43717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lnSpc>
                <a:spcPct val="150000"/>
              </a:lnSpc>
              <a:buFont typeface="Wingdings" panose="05000000000000000000" pitchFamily="2" charset="2"/>
              <a:buChar char="u"/>
            </a:pPr>
            <a:r>
              <a:rPr lang="ja-JP" altLang="en-US" b="1" dirty="0">
                <a:solidFill>
                  <a:schemeClr val="tx1"/>
                </a:solidFill>
                <a:latin typeface="BIZ UDPゴシック" panose="020B0400000000000000" pitchFamily="50" charset="-128"/>
                <a:ea typeface="BIZ UDPゴシック" panose="020B0400000000000000" pitchFamily="50" charset="-128"/>
              </a:rPr>
              <a:t>処理場再構築に</a:t>
            </a:r>
            <a:r>
              <a:rPr lang="ja-JP" altLang="en-US" b="1" dirty="0" smtClean="0">
                <a:solidFill>
                  <a:schemeClr val="tx1"/>
                </a:solidFill>
                <a:latin typeface="BIZ UDPゴシック" panose="020B0400000000000000" pitchFamily="50" charset="-128"/>
                <a:ea typeface="BIZ UDPゴシック" panose="020B0400000000000000" pitchFamily="50" charset="-128"/>
              </a:rPr>
              <a:t>合わせた下水道用地のまちづくりへの</a:t>
            </a:r>
            <a:r>
              <a:rPr lang="ja-JP" altLang="en-US" b="1" dirty="0">
                <a:solidFill>
                  <a:schemeClr val="tx1"/>
                </a:solidFill>
                <a:latin typeface="BIZ UDPゴシック" panose="020B0400000000000000" pitchFamily="50" charset="-128"/>
                <a:ea typeface="BIZ UDPゴシック" panose="020B0400000000000000" pitchFamily="50" charset="-128"/>
              </a:rPr>
              <a:t>活用</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2"/>
          </p:nvPr>
        </p:nvSpPr>
        <p:spPr>
          <a:xfrm>
            <a:off x="7025141" y="6486980"/>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23</a:t>
            </a:fld>
            <a:endParaRPr kumimoji="1" lang="ja-JP" altLang="en-US">
              <a:latin typeface="BIZ UDPゴシック" panose="020B0400000000000000" pitchFamily="50" charset="-128"/>
              <a:ea typeface="BIZ UDPゴシック" panose="020B0400000000000000" pitchFamily="50" charset="-128"/>
            </a:endParaRPr>
          </a:p>
        </p:txBody>
      </p:sp>
      <p:sp>
        <p:nvSpPr>
          <p:cNvPr id="6" name="Rectangle 2"/>
          <p:cNvSpPr>
            <a:spLocks noChangeArrowheads="1"/>
          </p:cNvSpPr>
          <p:nvPr/>
        </p:nvSpPr>
        <p:spPr bwMode="auto">
          <a:xfrm>
            <a:off x="600157" y="4002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latin typeface="BIZ UDPゴシック" panose="020B0400000000000000" pitchFamily="50" charset="-128"/>
              <a:ea typeface="BIZ UDPゴシック" panose="020B0400000000000000" pitchFamily="50" charset="-128"/>
            </a:endParaRPr>
          </a:p>
        </p:txBody>
      </p:sp>
      <p:sp>
        <p:nvSpPr>
          <p:cNvPr id="7" name="Rectangle 3"/>
          <p:cNvSpPr>
            <a:spLocks noChangeArrowheads="1"/>
          </p:cNvSpPr>
          <p:nvPr/>
        </p:nvSpPr>
        <p:spPr bwMode="auto">
          <a:xfrm>
            <a:off x="796575" y="5722035"/>
            <a:ext cx="4209962" cy="73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algn="ctr" defTabSz="914400" rtl="0" eaLnBrk="0" fontAlgn="base" latinLnBrk="0" hangingPunct="0">
              <a:lnSpc>
                <a:spcPts val="1000"/>
              </a:lnSpc>
              <a:spcBef>
                <a:spcPct val="0"/>
              </a:spcBef>
              <a:spcAft>
                <a:spcPct val="0"/>
              </a:spcAft>
              <a:buClrTx/>
              <a:buSzTx/>
              <a:buFontTx/>
              <a:buNone/>
              <a:tabLst/>
            </a:pP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処理場上部</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へ商業</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施設誘致の</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例</a:t>
            </a:r>
            <a:endParaRPr kumimoji="0" lang="en-US"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139700" algn="ctr" defTabSz="914400" rtl="0" eaLnBrk="0" fontAlgn="base" latinLnBrk="0" hangingPunct="0">
              <a:lnSpc>
                <a:spcPts val="10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地下</a:t>
            </a:r>
            <a:r>
              <a:rPr kumimoji="0" lang="ja-JP" altLang="ja-JP"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は下水処理場（竜華水みらいセンター</a:t>
            </a:r>
            <a:r>
              <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indent="139700">
              <a:lnSpc>
                <a:spcPts val="1000"/>
              </a:lnSpc>
            </a:pPr>
            <a:r>
              <a:rPr kumimoji="0" lang="ja-JP" altLang="en-US" sz="10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ja-JP" sz="1000" dirty="0">
                <a:latin typeface="BIZ UDPゴシック" panose="020B0400000000000000" pitchFamily="50" charset="-128"/>
                <a:ea typeface="BIZ UDPゴシック" panose="020B0400000000000000" pitchFamily="50" charset="-128"/>
                <a:cs typeface="Times New Roman" panose="02020603050405020304" pitchFamily="18" charset="0"/>
              </a:rPr>
              <a:t>竜華水みらいセンターでは、センター周囲のせせらぎ緑</a:t>
            </a:r>
            <a:r>
              <a:rPr kumimoji="0" lang="ja-JP" altLang="ja-JP"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道</a:t>
            </a:r>
            <a:r>
              <a:rPr kumimoji="0" lang="ja-JP" altLang="en-US"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及び</a:t>
            </a:r>
            <a:r>
              <a:rPr kumimoji="0" lang="ja-JP" altLang="ja-JP"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周辺</a:t>
            </a:r>
            <a:r>
              <a:rPr kumimoji="0" lang="ja-JP" altLang="ja-JP" sz="1000" dirty="0">
                <a:latin typeface="BIZ UDPゴシック" panose="020B0400000000000000" pitchFamily="50" charset="-128"/>
                <a:ea typeface="BIZ UDPゴシック" panose="020B0400000000000000" pitchFamily="50" charset="-128"/>
                <a:cs typeface="Times New Roman" panose="02020603050405020304" pitchFamily="18" charset="0"/>
              </a:rPr>
              <a:t>地域のせせらぎ水路へ処理水を供給するとともに、処理場上部空間へ商業施設を誘致することで、まちづくりに貢献してい</a:t>
            </a:r>
            <a:r>
              <a:rPr kumimoji="0" lang="ja-JP" altLang="en-US" sz="1000" dirty="0">
                <a:latin typeface="BIZ UDPゴシック" panose="020B0400000000000000" pitchFamily="50" charset="-128"/>
                <a:ea typeface="BIZ UDPゴシック" panose="020B0400000000000000" pitchFamily="50" charset="-128"/>
                <a:cs typeface="Times New Roman" panose="02020603050405020304" pitchFamily="18" charset="0"/>
              </a:rPr>
              <a:t>ます</a:t>
            </a:r>
            <a:r>
              <a:rPr kumimoji="0" lang="ja-JP" altLang="ja-JP" sz="10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ja-JP" altLang="ja-JP" sz="2000" dirty="0">
              <a:latin typeface="BIZ UDPゴシック" panose="020B0400000000000000" pitchFamily="50" charset="-128"/>
              <a:ea typeface="BIZ UDPゴシック" panose="020B0400000000000000" pitchFamily="50" charset="-128"/>
            </a:endParaRPr>
          </a:p>
        </p:txBody>
      </p:sp>
      <p:sp>
        <p:nvSpPr>
          <p:cNvPr id="27" name="Rectangle 3"/>
          <p:cNvSpPr>
            <a:spLocks noChangeArrowheads="1"/>
          </p:cNvSpPr>
          <p:nvPr/>
        </p:nvSpPr>
        <p:spPr bwMode="auto">
          <a:xfrm>
            <a:off x="5543550" y="5925427"/>
            <a:ext cx="4086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ja-JP" altLang="en-US" sz="1200" dirty="0" smtClean="0">
                <a:latin typeface="BIZ UDPゴシック" panose="020B0400000000000000" pitchFamily="50" charset="-128"/>
                <a:ea typeface="BIZ UDPゴシック" panose="020B0400000000000000" pitchFamily="50" charset="-128"/>
              </a:rPr>
              <a:t>中浜下水処理場「大阪</a:t>
            </a:r>
            <a:r>
              <a:rPr lang="ja-JP" altLang="en-US" sz="1200" dirty="0">
                <a:latin typeface="BIZ UDPゴシック" panose="020B0400000000000000" pitchFamily="50" charset="-128"/>
                <a:ea typeface="BIZ UDPゴシック" panose="020B0400000000000000" pitchFamily="50" charset="-128"/>
              </a:rPr>
              <a:t>城東部</a:t>
            </a:r>
            <a:r>
              <a:rPr lang="ja-JP" altLang="en-US" sz="1200" dirty="0" smtClean="0">
                <a:latin typeface="BIZ UDPゴシック" panose="020B0400000000000000" pitchFamily="50" charset="-128"/>
                <a:ea typeface="BIZ UDPゴシック" panose="020B0400000000000000" pitchFamily="50" charset="-128"/>
              </a:rPr>
              <a:t>地区」のまちづくりの方向性</a:t>
            </a:r>
            <a:endParaRPr lang="en-US" altLang="ja-JP" sz="1200" dirty="0" smtClean="0">
              <a:latin typeface="BIZ UDPゴシック" panose="020B0400000000000000" pitchFamily="50" charset="-128"/>
              <a:ea typeface="BIZ UDPゴシック" panose="020B0400000000000000" pitchFamily="50" charset="-128"/>
            </a:endParaRPr>
          </a:p>
          <a:p>
            <a:r>
              <a:rPr lang="ja-JP" altLang="en-US" sz="1200" dirty="0" smtClean="0">
                <a:latin typeface="BIZ UDPゴシック" panose="020B0400000000000000" pitchFamily="50" charset="-128"/>
                <a:ea typeface="BIZ UDPゴシック" panose="020B0400000000000000" pitchFamily="50" charset="-128"/>
              </a:rPr>
              <a:t>（ゾーニングイメージ）</a:t>
            </a:r>
            <a:r>
              <a:rPr kumimoji="0" lang="ja-JP" altLang="en-US" sz="1200" dirty="0" smtClean="0">
                <a:latin typeface="BIZ UDPゴシック" panose="020B0400000000000000" pitchFamily="50" charset="-128"/>
                <a:ea typeface="BIZ UDPゴシック" panose="020B0400000000000000" pitchFamily="50" charset="-128"/>
              </a:rPr>
              <a:t>大阪府・大阪市</a:t>
            </a:r>
            <a:r>
              <a:rPr kumimoji="0" lang="en-US" altLang="ja-JP" sz="1200" dirty="0" smtClean="0">
                <a:latin typeface="BIZ UDPゴシック" panose="020B0400000000000000" pitchFamily="50" charset="-128"/>
                <a:ea typeface="BIZ UDPゴシック" panose="020B0400000000000000" pitchFamily="50" charset="-128"/>
              </a:rPr>
              <a:t>2020</a:t>
            </a:r>
            <a:r>
              <a:rPr kumimoji="0" lang="ja-JP" altLang="en-US" sz="1200" dirty="0" smtClean="0">
                <a:latin typeface="BIZ UDPゴシック" panose="020B0400000000000000" pitchFamily="50" charset="-128"/>
                <a:ea typeface="BIZ UDPゴシック" panose="020B0400000000000000" pitchFamily="50" charset="-128"/>
              </a:rPr>
              <a:t>年</a:t>
            </a:r>
            <a:r>
              <a:rPr kumimoji="0" lang="en-US" altLang="ja-JP" sz="1200" dirty="0" smtClean="0">
                <a:latin typeface="BIZ UDPゴシック" panose="020B0400000000000000" pitchFamily="50" charset="-128"/>
                <a:ea typeface="BIZ UDPゴシック" panose="020B0400000000000000" pitchFamily="50" charset="-128"/>
              </a:rPr>
              <a:t>9</a:t>
            </a:r>
            <a:r>
              <a:rPr kumimoji="0" lang="ja-JP" altLang="en-US" sz="1200" dirty="0" smtClean="0">
                <a:latin typeface="BIZ UDPゴシック" panose="020B0400000000000000" pitchFamily="50" charset="-128"/>
                <a:ea typeface="BIZ UDPゴシック" panose="020B0400000000000000" pitchFamily="50" charset="-128"/>
              </a:rPr>
              <a:t>月</a:t>
            </a:r>
            <a:endParaRPr kumimoji="0" lang="en-US" altLang="ja-JP" sz="1200" dirty="0" smtClean="0">
              <a:latin typeface="BIZ UDPゴシック" panose="020B0400000000000000" pitchFamily="50" charset="-128"/>
              <a:ea typeface="BIZ UDPゴシック" panose="020B0400000000000000" pitchFamily="50" charset="-128"/>
            </a:endParaRPr>
          </a:p>
        </p:txBody>
      </p:sp>
      <p:pic>
        <p:nvPicPr>
          <p:cNvPr id="8" name="図 7"/>
          <p:cNvPicPr>
            <a:picLocks noChangeAspect="1"/>
          </p:cNvPicPr>
          <p:nvPr/>
        </p:nvPicPr>
        <p:blipFill>
          <a:blip r:embed="rId2"/>
          <a:stretch>
            <a:fillRect/>
          </a:stretch>
        </p:blipFill>
        <p:spPr>
          <a:xfrm>
            <a:off x="6216750" y="1932149"/>
            <a:ext cx="2860989" cy="3958674"/>
          </a:xfrm>
          <a:prstGeom prst="rect">
            <a:avLst/>
          </a:prstGeom>
          <a:ln>
            <a:solidFill>
              <a:schemeClr val="tx1"/>
            </a:solidFill>
          </a:ln>
        </p:spPr>
      </p:pic>
      <p:grpSp>
        <p:nvGrpSpPr>
          <p:cNvPr id="34" name="グループ化 33"/>
          <p:cNvGrpSpPr/>
          <p:nvPr/>
        </p:nvGrpSpPr>
        <p:grpSpPr>
          <a:xfrm>
            <a:off x="384116" y="823352"/>
            <a:ext cx="7027970" cy="504000"/>
            <a:chOff x="0" y="2293943"/>
            <a:chExt cx="2765472" cy="1068480"/>
          </a:xfrm>
        </p:grpSpPr>
        <p:sp>
          <p:nvSpPr>
            <p:cNvPr id="35" name="角丸四角形 34"/>
            <p:cNvSpPr/>
            <p:nvPr/>
          </p:nvSpPr>
          <p:spPr>
            <a:xfrm>
              <a:off x="0" y="2293943"/>
              <a:ext cx="2765472" cy="106848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36" name="角丸四角形 4"/>
            <p:cNvSpPr txBox="1"/>
            <p:nvPr/>
          </p:nvSpPr>
          <p:spPr>
            <a:xfrm>
              <a:off x="0" y="2510126"/>
              <a:ext cx="2602797" cy="763200"/>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defTabSz="622300">
                <a:lnSpc>
                  <a:spcPct val="90000"/>
                </a:lnSpc>
                <a:spcBef>
                  <a:spcPct val="0"/>
                </a:spcBef>
                <a:spcAft>
                  <a:spcPct val="35000"/>
                </a:spcAft>
              </a:pPr>
              <a:r>
                <a:rPr lang="ja-JP" altLang="en-US" sz="2000" b="1" dirty="0">
                  <a:solidFill>
                    <a:schemeClr val="tx1"/>
                  </a:solidFill>
                  <a:latin typeface="BIZ UDPゴシック" panose="020B0400000000000000" pitchFamily="50" charset="-128"/>
                  <a:ea typeface="BIZ UDPゴシック" panose="020B0400000000000000" pitchFamily="50" charset="-128"/>
                </a:rPr>
                <a:t>ビジョン③　</a:t>
              </a:r>
              <a:r>
                <a:rPr lang="ja-JP" altLang="en-US" sz="2000" b="1" dirty="0" smtClean="0">
                  <a:solidFill>
                    <a:schemeClr val="tx1"/>
                  </a:solidFill>
                  <a:latin typeface="BIZ UDPゴシック" panose="020B0400000000000000" pitchFamily="50" charset="-128"/>
                  <a:ea typeface="BIZ UDPゴシック" panose="020B0400000000000000" pitchFamily="50" charset="-128"/>
                </a:rPr>
                <a:t>ストックを活用し社会へ貢献する下水道</a:t>
              </a:r>
              <a:endParaRPr lang="ja-JP" altLang="en-US" sz="20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t="14693"/>
          <a:stretch/>
        </p:blipFill>
        <p:spPr>
          <a:xfrm>
            <a:off x="663120" y="3490178"/>
            <a:ext cx="4514001" cy="2166041"/>
          </a:xfrm>
          <a:prstGeom prst="rect">
            <a:avLst/>
          </a:prstGeom>
          <a:ln>
            <a:solidFill>
              <a:schemeClr val="tx1"/>
            </a:solidFill>
          </a:ln>
        </p:spPr>
      </p:pic>
    </p:spTree>
    <p:extLst>
      <p:ext uri="{BB962C8B-B14F-4D97-AF65-F5344CB8AC3E}">
        <p14:creationId xmlns:p14="http://schemas.microsoft.com/office/powerpoint/2010/main" val="22135090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674477" y="6455380"/>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24</a:t>
            </a:fld>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157494" y="1187237"/>
            <a:ext cx="6958956"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新技術開発のためのフィールド</a:t>
            </a:r>
            <a:r>
              <a:rPr lang="ja-JP" altLang="en-US" b="1" dirty="0" smtClean="0">
                <a:solidFill>
                  <a:schemeClr val="tx1"/>
                </a:solidFill>
                <a:latin typeface="BIZ UDPゴシック" panose="020B0400000000000000" pitchFamily="50" charset="-128"/>
                <a:ea typeface="BIZ UDPゴシック" panose="020B0400000000000000" pitchFamily="50" charset="-128"/>
              </a:rPr>
              <a:t>提供、官民連携による技術の発信</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157494" y="1738352"/>
            <a:ext cx="9696692" cy="10527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府市の</a:t>
            </a:r>
            <a:r>
              <a:rPr lang="ja-JP" altLang="en-US" sz="1400" dirty="0">
                <a:solidFill>
                  <a:schemeClr val="tx1"/>
                </a:solidFill>
                <a:latin typeface="BIZ UDPゴシック" panose="020B0400000000000000" pitchFamily="50" charset="-128"/>
                <a:ea typeface="BIZ UDPゴシック" panose="020B0400000000000000" pitchFamily="50" charset="-128"/>
              </a:rPr>
              <a:t>人材やこれまで蓄積された技術力</a:t>
            </a:r>
            <a:r>
              <a:rPr lang="ja-JP" altLang="en-US" sz="1400" dirty="0" smtClean="0">
                <a:solidFill>
                  <a:schemeClr val="tx1"/>
                </a:solidFill>
                <a:latin typeface="BIZ UDPゴシック" panose="020B0400000000000000" pitchFamily="50" charset="-128"/>
                <a:ea typeface="BIZ UDPゴシック" panose="020B0400000000000000" pitchFamily="50" charset="-128"/>
              </a:rPr>
              <a:t>を生かし</a:t>
            </a:r>
            <a:r>
              <a:rPr lang="ja-JP" altLang="en-US" sz="1400" dirty="0">
                <a:solidFill>
                  <a:schemeClr val="tx1"/>
                </a:solidFill>
                <a:latin typeface="BIZ UDPゴシック" panose="020B0400000000000000" pitchFamily="50" charset="-128"/>
                <a:ea typeface="BIZ UDPゴシック" panose="020B0400000000000000" pitchFamily="50" charset="-128"/>
              </a:rPr>
              <a:t>、府市共同による技術開発に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取り組むと</a:t>
            </a:r>
            <a:r>
              <a:rPr lang="ja-JP" altLang="en-US" sz="1400" dirty="0">
                <a:solidFill>
                  <a:schemeClr val="tx1"/>
                </a:solidFill>
                <a:latin typeface="BIZ UDPゴシック" panose="020B0400000000000000" pitchFamily="50" charset="-128"/>
                <a:ea typeface="BIZ UDPゴシック" panose="020B0400000000000000" pitchFamily="50" charset="-128"/>
              </a:rPr>
              <a:t>ともに、Ｂ－ＤＡＳＨ</a:t>
            </a:r>
            <a:r>
              <a:rPr lang="ja-JP" altLang="en-US" sz="1400" dirty="0" smtClean="0">
                <a:solidFill>
                  <a:schemeClr val="tx1"/>
                </a:solidFill>
                <a:latin typeface="BIZ UDPゴシック" panose="020B0400000000000000" pitchFamily="50" charset="-128"/>
                <a:ea typeface="BIZ UDPゴシック" panose="020B0400000000000000" pitchFamily="50" charset="-128"/>
              </a:rPr>
              <a:t>事業</a:t>
            </a:r>
            <a:r>
              <a:rPr lang="en-US" altLang="ja-JP" sz="1400" baseline="30000" dirty="0">
                <a:solidFill>
                  <a:schemeClr val="tx1"/>
                </a:solidFill>
                <a:latin typeface="BIZ UDPゴシック" panose="020B0400000000000000" pitchFamily="50" charset="-128"/>
                <a:ea typeface="BIZ UDPゴシック" panose="020B0400000000000000" pitchFamily="50" charset="-128"/>
              </a:rPr>
              <a:t>※</a:t>
            </a:r>
            <a:r>
              <a:rPr lang="ja-JP" altLang="en-US" sz="1400" baseline="30000" dirty="0">
                <a:solidFill>
                  <a:schemeClr val="tx1"/>
                </a:solidFill>
                <a:latin typeface="BIZ UDPゴシック" panose="020B0400000000000000" pitchFamily="50" charset="-128"/>
                <a:ea typeface="BIZ UDPゴシック" panose="020B0400000000000000" pitchFamily="50" charset="-128"/>
              </a:rPr>
              <a:t>１</a:t>
            </a:r>
            <a:r>
              <a:rPr lang="ja-JP" altLang="en-US" sz="1400" dirty="0">
                <a:solidFill>
                  <a:schemeClr val="tx1"/>
                </a:solidFill>
                <a:latin typeface="BIZ UDPゴシック" panose="020B0400000000000000" pitchFamily="50" charset="-128"/>
                <a:ea typeface="BIZ UDPゴシック" panose="020B0400000000000000" pitchFamily="50" charset="-128"/>
              </a:rPr>
              <a:t>等、ＡＩや</a:t>
            </a:r>
            <a:r>
              <a:rPr lang="ja-JP" altLang="en-US" sz="1400" dirty="0" smtClean="0">
                <a:solidFill>
                  <a:schemeClr val="tx1"/>
                </a:solidFill>
                <a:latin typeface="BIZ UDPゴシック" panose="020B0400000000000000" pitchFamily="50" charset="-128"/>
                <a:ea typeface="BIZ UDPゴシック" panose="020B0400000000000000" pitchFamily="50" charset="-128"/>
              </a:rPr>
              <a:t>ＤＸ、ＧＸやカーボンニュートラル等</a:t>
            </a:r>
            <a:r>
              <a:rPr lang="ja-JP" altLang="en-US" sz="1400" dirty="0">
                <a:solidFill>
                  <a:schemeClr val="tx1"/>
                </a:solidFill>
                <a:latin typeface="BIZ UDPゴシック" panose="020B0400000000000000" pitchFamily="50" charset="-128"/>
                <a:ea typeface="BIZ UDPゴシック" panose="020B0400000000000000" pitchFamily="50" charset="-128"/>
              </a:rPr>
              <a:t>を踏まえた最新技術導入を検討し、循環型社会の構築や新たな価値の創出に貢献して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いきます。また、</a:t>
            </a:r>
            <a:r>
              <a:rPr lang="ja-JP" altLang="en-US" sz="1400" dirty="0">
                <a:solidFill>
                  <a:schemeClr val="tx1"/>
                </a:solidFill>
                <a:latin typeface="BIZ UDPゴシック" panose="020B0400000000000000" pitchFamily="50" charset="-128"/>
                <a:ea typeface="BIZ UDPゴシック" panose="020B0400000000000000" pitchFamily="50" charset="-128"/>
              </a:rPr>
              <a:t>府市が協力し</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a:t>
            </a:r>
            <a:r>
              <a:rPr lang="ja-JP" altLang="en-US" sz="1400" dirty="0">
                <a:solidFill>
                  <a:schemeClr val="tx1"/>
                </a:solidFill>
                <a:latin typeface="BIZ UDPゴシック" panose="020B0400000000000000" pitchFamily="50" charset="-128"/>
                <a:ea typeface="BIZ UDPゴシック" panose="020B0400000000000000" pitchFamily="50" charset="-128"/>
              </a:rPr>
              <a:t>特色を有する処理場等を技術開発の場として提供し、民間企業との共同研究により技術開発を図ります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r>
              <a:rPr lang="en-US" altLang="ja-JP" sz="800" dirty="0" smtClean="0">
                <a:solidFill>
                  <a:schemeClr val="tx1"/>
                </a:solidFill>
                <a:latin typeface="BIZ UDPゴシック" panose="020B0400000000000000" pitchFamily="50" charset="-128"/>
                <a:ea typeface="BIZ UDPゴシック" panose="020B0400000000000000" pitchFamily="50" charset="-128"/>
              </a:rPr>
              <a:t>※1</a:t>
            </a:r>
            <a:r>
              <a:rPr lang="ja-JP" altLang="en-US" sz="800" dirty="0" smtClean="0">
                <a:solidFill>
                  <a:schemeClr val="tx1"/>
                </a:solidFill>
                <a:latin typeface="BIZ UDPゴシック" panose="020B0400000000000000" pitchFamily="50" charset="-128"/>
                <a:ea typeface="BIZ UDPゴシック" panose="020B0400000000000000" pitchFamily="50" charset="-128"/>
              </a:rPr>
              <a:t>：下水道</a:t>
            </a:r>
            <a:r>
              <a:rPr lang="ja-JP" altLang="en-US" sz="800" dirty="0">
                <a:solidFill>
                  <a:schemeClr val="tx1"/>
                </a:solidFill>
                <a:latin typeface="BIZ UDPゴシック" panose="020B0400000000000000" pitchFamily="50" charset="-128"/>
                <a:ea typeface="BIZ UDPゴシック" panose="020B0400000000000000" pitchFamily="50" charset="-128"/>
              </a:rPr>
              <a:t>革新的技術実証事業の略で、国土交通省が実施している自治体の処理場等のフィールドにおいて官民連携して新技術を開発する取組。</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algn="r">
              <a:lnSpc>
                <a:spcPct val="150000"/>
              </a:lnSpc>
            </a:pP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21"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23" name="正方形/長方形 22"/>
          <p:cNvSpPr/>
          <p:nvPr/>
        </p:nvSpPr>
        <p:spPr>
          <a:xfrm>
            <a:off x="71095" y="548825"/>
            <a:ext cx="9730130" cy="6172652"/>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33" name="角丸四角形 32"/>
          <p:cNvSpPr/>
          <p:nvPr/>
        </p:nvSpPr>
        <p:spPr>
          <a:xfrm>
            <a:off x="5645428" y="5560917"/>
            <a:ext cx="4124786" cy="1182431"/>
          </a:xfrm>
          <a:prstGeom prst="round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lgn="ctr">
              <a:lnSpc>
                <a:spcPts val="2400"/>
              </a:lnSpc>
            </a:pPr>
            <a:r>
              <a:rPr lang="ja-JP" altLang="en-US" sz="1200" dirty="0" smtClean="0">
                <a:solidFill>
                  <a:schemeClr val="tx1"/>
                </a:solidFill>
                <a:latin typeface="BIZ UDPゴシック" panose="020B0400000000000000" pitchFamily="50" charset="-128"/>
                <a:ea typeface="BIZ UDPゴシック" panose="020B0400000000000000" pitchFamily="50" charset="-128"/>
              </a:rPr>
              <a:t>下水道科学館のイメージ写真</a:t>
            </a:r>
            <a:r>
              <a:rPr lang="ja-JP" altLang="en-US" sz="1200" dirty="0">
                <a:solidFill>
                  <a:schemeClr val="tx1"/>
                </a:solidFill>
                <a:latin typeface="BIZ UDPゴシック" panose="020B0400000000000000" pitchFamily="50" charset="-128"/>
                <a:ea typeface="BIZ UDPゴシック" panose="020B0400000000000000" pitchFamily="50" charset="-128"/>
              </a:rPr>
              <a:t>　</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r>
              <a:rPr lang="ja-JP" altLang="en-US" sz="1000" dirty="0" smtClean="0">
                <a:solidFill>
                  <a:schemeClr val="tx1"/>
                </a:solidFill>
                <a:latin typeface="BIZ UDPゴシック" panose="020B0400000000000000" pitchFamily="50" charset="-128"/>
                <a:ea typeface="BIZ UDPゴシック" panose="020B0400000000000000" pitchFamily="50" charset="-128"/>
              </a:rPr>
              <a:t>「下水道科学館については、</a:t>
            </a:r>
            <a:r>
              <a:rPr lang="ja-JP" altLang="ja-JP" sz="1000" dirty="0" smtClean="0">
                <a:solidFill>
                  <a:schemeClr val="tx1"/>
                </a:solidFill>
                <a:latin typeface="BIZ UDPゴシック" panose="020B0400000000000000" pitchFamily="50" charset="-128"/>
                <a:ea typeface="BIZ UDPゴシック" panose="020B0400000000000000" pitchFamily="50" charset="-128"/>
              </a:rPr>
              <a:t>下水道</a:t>
            </a:r>
            <a:r>
              <a:rPr lang="ja-JP" altLang="ja-JP" sz="1000" dirty="0">
                <a:solidFill>
                  <a:schemeClr val="tx1"/>
                </a:solidFill>
                <a:latin typeface="BIZ UDPゴシック" panose="020B0400000000000000" pitchFamily="50" charset="-128"/>
                <a:ea typeface="BIZ UDPゴシック" panose="020B0400000000000000" pitchFamily="50" charset="-128"/>
              </a:rPr>
              <a:t>技術の情報発信パートナー企業（大阪・関西企業）の活動や国際</a:t>
            </a:r>
            <a:r>
              <a:rPr lang="ja-JP" altLang="ja-JP" sz="1000" dirty="0" smtClean="0">
                <a:solidFill>
                  <a:schemeClr val="tx1"/>
                </a:solidFill>
                <a:latin typeface="BIZ UDPゴシック" panose="020B0400000000000000" pitchFamily="50" charset="-128"/>
                <a:ea typeface="BIZ UDPゴシック" panose="020B0400000000000000" pitchFamily="50" charset="-128"/>
              </a:rPr>
              <a:t>競争力</a:t>
            </a:r>
            <a:r>
              <a:rPr lang="ja-JP" altLang="ja-JP" sz="1000" dirty="0">
                <a:solidFill>
                  <a:schemeClr val="tx1"/>
                </a:solidFill>
                <a:latin typeface="BIZ UDPゴシック" panose="020B0400000000000000" pitchFamily="50" charset="-128"/>
                <a:ea typeface="BIZ UDPゴシック" panose="020B0400000000000000" pitchFamily="50" charset="-128"/>
              </a:rPr>
              <a:t>の高い技術・製品（シーズ）の情報発信を行うとともに、海外の水</a:t>
            </a:r>
            <a:r>
              <a:rPr lang="ja-JP" altLang="ja-JP" sz="1000" dirty="0" smtClean="0">
                <a:solidFill>
                  <a:schemeClr val="tx1"/>
                </a:solidFill>
                <a:latin typeface="BIZ UDPゴシック" panose="020B0400000000000000" pitchFamily="50" charset="-128"/>
                <a:ea typeface="BIZ UDPゴシック" panose="020B0400000000000000" pitchFamily="50" charset="-128"/>
              </a:rPr>
              <a:t>環境に</a:t>
            </a:r>
            <a:r>
              <a:rPr lang="ja-JP" altLang="ja-JP" sz="1000" dirty="0">
                <a:solidFill>
                  <a:schemeClr val="tx1"/>
                </a:solidFill>
                <a:latin typeface="BIZ UDPゴシック" panose="020B0400000000000000" pitchFamily="50" charset="-128"/>
                <a:ea typeface="BIZ UDPゴシック" panose="020B0400000000000000" pitchFamily="50" charset="-128"/>
              </a:rPr>
              <a:t>係る課題（ニーズ）とのビジネスマッチング等</a:t>
            </a:r>
            <a:r>
              <a:rPr lang="ja-JP" altLang="ja-JP" sz="1000" dirty="0" smtClean="0">
                <a:solidFill>
                  <a:schemeClr val="tx1"/>
                </a:solidFill>
                <a:latin typeface="BIZ UDPゴシック" panose="020B0400000000000000" pitchFamily="50" charset="-128"/>
                <a:ea typeface="BIZ UDPゴシック" panose="020B0400000000000000" pitchFamily="50" charset="-128"/>
              </a:rPr>
              <a:t>の</a:t>
            </a:r>
            <a:r>
              <a:rPr lang="ja-JP" altLang="en-US" sz="1000" dirty="0" smtClean="0">
                <a:solidFill>
                  <a:schemeClr val="tx1"/>
                </a:solidFill>
                <a:latin typeface="BIZ UDPゴシック" panose="020B0400000000000000" pitchFamily="50" charset="-128"/>
                <a:ea typeface="BIZ UDPゴシック" panose="020B0400000000000000" pitchFamily="50" charset="-128"/>
              </a:rPr>
              <a:t>海外展開への</a:t>
            </a:r>
            <a:r>
              <a:rPr lang="ja-JP" altLang="ja-JP" sz="1000" dirty="0" smtClean="0">
                <a:solidFill>
                  <a:schemeClr val="tx1"/>
                </a:solidFill>
                <a:latin typeface="BIZ UDPゴシック" panose="020B0400000000000000" pitchFamily="50" charset="-128"/>
                <a:ea typeface="BIZ UDPゴシック" panose="020B0400000000000000" pitchFamily="50" charset="-128"/>
              </a:rPr>
              <a:t>機会</a:t>
            </a:r>
            <a:r>
              <a:rPr lang="ja-JP" altLang="ja-JP" sz="1000" dirty="0">
                <a:solidFill>
                  <a:schemeClr val="tx1"/>
                </a:solidFill>
                <a:latin typeface="BIZ UDPゴシック" panose="020B0400000000000000" pitchFamily="50" charset="-128"/>
                <a:ea typeface="BIZ UDPゴシック" panose="020B0400000000000000" pitchFamily="50" charset="-128"/>
              </a:rPr>
              <a:t>創出を図る場と</a:t>
            </a:r>
            <a:r>
              <a:rPr lang="ja-JP" altLang="ja-JP" sz="1000" dirty="0" smtClean="0">
                <a:solidFill>
                  <a:schemeClr val="tx1"/>
                </a:solidFill>
                <a:latin typeface="BIZ UDPゴシック" panose="020B0400000000000000" pitchFamily="50" charset="-128"/>
                <a:ea typeface="BIZ UDPゴシック" panose="020B0400000000000000" pitchFamily="50" charset="-128"/>
              </a:rPr>
              <a:t>して活用</a:t>
            </a:r>
            <a:r>
              <a:rPr lang="ja-JP" altLang="en-US" sz="1000" dirty="0" smtClean="0">
                <a:solidFill>
                  <a:schemeClr val="tx1"/>
                </a:solidFill>
                <a:latin typeface="BIZ UDPゴシック" panose="020B0400000000000000" pitchFamily="50" charset="-128"/>
                <a:ea typeface="BIZ UDPゴシック" panose="020B0400000000000000" pitchFamily="50" charset="-128"/>
              </a:rPr>
              <a:t>します。」</a:t>
            </a:r>
            <a:endParaRPr lang="ja-JP" altLang="ja-JP" sz="1000" dirty="0">
              <a:solidFill>
                <a:schemeClr val="tx1"/>
              </a:solidFill>
              <a:latin typeface="BIZ UDPゴシック" panose="020B0400000000000000" pitchFamily="50" charset="-128"/>
              <a:ea typeface="BIZ UDPゴシック" panose="020B0400000000000000" pitchFamily="50" charset="-128"/>
            </a:endParaRPr>
          </a:p>
        </p:txBody>
      </p:sp>
      <p:grpSp>
        <p:nvGrpSpPr>
          <p:cNvPr id="32" name="グループ化 31"/>
          <p:cNvGrpSpPr/>
          <p:nvPr/>
        </p:nvGrpSpPr>
        <p:grpSpPr>
          <a:xfrm>
            <a:off x="157494" y="611938"/>
            <a:ext cx="7027970" cy="504000"/>
            <a:chOff x="0" y="2293943"/>
            <a:chExt cx="2765472" cy="1068480"/>
          </a:xfrm>
        </p:grpSpPr>
        <p:sp>
          <p:nvSpPr>
            <p:cNvPr id="34" name="角丸四角形 33"/>
            <p:cNvSpPr/>
            <p:nvPr/>
          </p:nvSpPr>
          <p:spPr>
            <a:xfrm>
              <a:off x="0" y="2293943"/>
              <a:ext cx="2765472" cy="106848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35" name="角丸四角形 4"/>
            <p:cNvSpPr txBox="1"/>
            <p:nvPr/>
          </p:nvSpPr>
          <p:spPr>
            <a:xfrm>
              <a:off x="0" y="2510126"/>
              <a:ext cx="2602797" cy="763200"/>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defTabSz="622300">
                <a:lnSpc>
                  <a:spcPct val="90000"/>
                </a:lnSpc>
                <a:spcBef>
                  <a:spcPct val="0"/>
                </a:spcBef>
                <a:spcAft>
                  <a:spcPct val="35000"/>
                </a:spcAft>
              </a:pPr>
              <a:r>
                <a:rPr lang="ja-JP" altLang="en-US" sz="2000" b="1" dirty="0">
                  <a:solidFill>
                    <a:schemeClr val="tx1"/>
                  </a:solidFill>
                  <a:latin typeface="BIZ UDPゴシック" panose="020B0400000000000000" pitchFamily="50" charset="-128"/>
                  <a:ea typeface="BIZ UDPゴシック" panose="020B0400000000000000" pitchFamily="50" charset="-128"/>
                </a:rPr>
                <a:t>ビジョン③　</a:t>
              </a:r>
              <a:r>
                <a:rPr lang="ja-JP" altLang="en-US" sz="2000" b="1" dirty="0" smtClean="0">
                  <a:solidFill>
                    <a:schemeClr val="tx1"/>
                  </a:solidFill>
                  <a:latin typeface="BIZ UDPゴシック" panose="020B0400000000000000" pitchFamily="50" charset="-128"/>
                  <a:ea typeface="BIZ UDPゴシック" panose="020B0400000000000000" pitchFamily="50" charset="-128"/>
                </a:rPr>
                <a:t>ストックを活用し社会へ貢献する下水道</a:t>
              </a:r>
              <a:endParaRPr lang="ja-JP" altLang="en-US" sz="20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7" name="正方形/長方形 36"/>
          <p:cNvSpPr/>
          <p:nvPr/>
        </p:nvSpPr>
        <p:spPr>
          <a:xfrm>
            <a:off x="1354485" y="6220232"/>
            <a:ext cx="2641282"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府内市町村が参加した</a:t>
            </a:r>
            <a:r>
              <a:rPr lang="en-US" altLang="ja-JP" sz="1200" dirty="0" smtClean="0">
                <a:latin typeface="BIZ UDPゴシック" panose="020B0400000000000000" pitchFamily="50" charset="-128"/>
                <a:ea typeface="BIZ UDPゴシック" panose="020B0400000000000000" pitchFamily="50" charset="-128"/>
              </a:rPr>
              <a:t>B-DASH</a:t>
            </a:r>
            <a:r>
              <a:rPr lang="ja-JP" altLang="en-US" sz="1200" dirty="0" smtClean="0">
                <a:latin typeface="BIZ UDPゴシック" panose="020B0400000000000000" pitchFamily="50" charset="-128"/>
                <a:ea typeface="BIZ UDPゴシック" panose="020B0400000000000000" pitchFamily="50" charset="-128"/>
              </a:rPr>
              <a:t>事業</a:t>
            </a:r>
            <a:endParaRPr lang="ja-JP" altLang="en-US" sz="1200" dirty="0">
              <a:latin typeface="BIZ UDPゴシック" panose="020B0400000000000000" pitchFamily="50" charset="-128"/>
              <a:ea typeface="BIZ UDPゴシック" panose="020B0400000000000000" pitchFamily="50" charset="-128"/>
            </a:endParaRPr>
          </a:p>
        </p:txBody>
      </p:sp>
      <p:pic>
        <p:nvPicPr>
          <p:cNvPr id="38" name="図 37"/>
          <p:cNvPicPr>
            <a:picLocks noChangeAspect="1"/>
          </p:cNvPicPr>
          <p:nvPr/>
        </p:nvPicPr>
        <p:blipFill>
          <a:blip r:embed="rId3"/>
          <a:stretch>
            <a:fillRect/>
          </a:stretch>
        </p:blipFill>
        <p:spPr>
          <a:xfrm>
            <a:off x="201441" y="3938229"/>
            <a:ext cx="5132518" cy="2329472"/>
          </a:xfrm>
          <a:prstGeom prst="rect">
            <a:avLst/>
          </a:prstGeom>
        </p:spPr>
      </p:pic>
      <p:sp>
        <p:nvSpPr>
          <p:cNvPr id="40" name="正方形/長方形 39"/>
          <p:cNvSpPr>
            <a:spLocks noChangeAspect="1"/>
          </p:cNvSpPr>
          <p:nvPr/>
        </p:nvSpPr>
        <p:spPr>
          <a:xfrm>
            <a:off x="7946248" y="3524229"/>
            <a:ext cx="1881458" cy="2259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72000" tIns="36000" rIns="72000" bIns="36000" rtlCol="0" anchor="ctr">
            <a:spAutoFit/>
          </a:bodyPr>
          <a:lstStyle/>
          <a:p>
            <a:pPr algn="r">
              <a:lnSpc>
                <a:spcPct val="150000"/>
              </a:lnSpc>
            </a:pPr>
            <a:r>
              <a:rPr lang="en-US" altLang="ja-JP" sz="1200" baseline="30000" dirty="0" smtClean="0">
                <a:solidFill>
                  <a:schemeClr val="tx1"/>
                </a:solidFill>
                <a:latin typeface="BIZ UDPゴシック" panose="020B0400000000000000" pitchFamily="50" charset="-128"/>
                <a:ea typeface="BIZ UDPゴシック" panose="020B0400000000000000" pitchFamily="50" charset="-128"/>
              </a:rPr>
              <a:t>※2</a:t>
            </a:r>
            <a:r>
              <a:rPr lang="ja-JP" altLang="en-US" sz="1200" baseline="30000" dirty="0">
                <a:solidFill>
                  <a:schemeClr val="tx1"/>
                </a:solidFill>
                <a:latin typeface="BIZ UDPゴシック" panose="020B0400000000000000" pitchFamily="50" charset="-128"/>
                <a:ea typeface="BIZ UDPゴシック" panose="020B0400000000000000" pitchFamily="50" charset="-128"/>
              </a:rPr>
              <a:t> </a:t>
            </a:r>
            <a:r>
              <a:rPr lang="en-US" altLang="ja-JP" sz="1200" baseline="30000" dirty="0" smtClean="0">
                <a:solidFill>
                  <a:schemeClr val="tx1"/>
                </a:solidFill>
                <a:latin typeface="BIZ UDPゴシック" panose="020B0400000000000000" pitchFamily="50" charset="-128"/>
                <a:ea typeface="BIZ UDPゴシック" panose="020B0400000000000000" pitchFamily="50" charset="-128"/>
              </a:rPr>
              <a:t>2022</a:t>
            </a:r>
            <a:r>
              <a:rPr lang="ja-JP" altLang="en-US" sz="1200" baseline="30000" dirty="0" smtClean="0">
                <a:solidFill>
                  <a:schemeClr val="tx1"/>
                </a:solidFill>
                <a:latin typeface="BIZ UDPゴシック" panose="020B0400000000000000" pitchFamily="50" charset="-128"/>
                <a:ea typeface="BIZ UDPゴシック" panose="020B0400000000000000" pitchFamily="50" charset="-128"/>
              </a:rPr>
              <a:t>年度当初</a:t>
            </a:r>
            <a:r>
              <a:rPr lang="ja-JP" altLang="en-US" sz="1200" baseline="30000" dirty="0">
                <a:solidFill>
                  <a:schemeClr val="tx1"/>
                </a:solidFill>
                <a:latin typeface="BIZ UDPゴシック" panose="020B0400000000000000" pitchFamily="50" charset="-128"/>
                <a:ea typeface="BIZ UDPゴシック" panose="020B0400000000000000" pitchFamily="50" charset="-128"/>
              </a:rPr>
              <a:t>の再オープン</a:t>
            </a:r>
            <a:r>
              <a:rPr lang="ja-JP" altLang="en-US" sz="1200" baseline="30000" dirty="0" smtClean="0">
                <a:solidFill>
                  <a:schemeClr val="tx1"/>
                </a:solidFill>
                <a:latin typeface="BIZ UDPゴシック" panose="020B0400000000000000" pitchFamily="50" charset="-128"/>
                <a:ea typeface="BIZ UDPゴシック" panose="020B0400000000000000" pitchFamily="50" charset="-128"/>
              </a:rPr>
              <a:t>予定</a:t>
            </a:r>
            <a:endParaRPr lang="ja-JP" altLang="en-US" sz="1200" baseline="300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157494" y="2854595"/>
            <a:ext cx="9599784" cy="8743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ts val="22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大阪市で</a:t>
            </a:r>
            <a:r>
              <a:rPr lang="ja-JP" altLang="en-US" sz="1400" dirty="0" smtClean="0">
                <a:solidFill>
                  <a:schemeClr val="tx1"/>
                </a:solidFill>
                <a:latin typeface="BIZ UDPゴシック" panose="020B0400000000000000" pitchFamily="50" charset="-128"/>
                <a:ea typeface="BIZ UDPゴシック" panose="020B0400000000000000" pitchFamily="50" charset="-128"/>
              </a:rPr>
              <a:t>は</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海外展開」「技術開発」 「学習・研修」の</a:t>
            </a:r>
            <a:r>
              <a:rPr lang="en-US" altLang="ja-JP" sz="1400" dirty="0">
                <a:solidFill>
                  <a:schemeClr val="tx1"/>
                </a:solidFill>
                <a:latin typeface="BIZ UDPゴシック" panose="020B0400000000000000" pitchFamily="50" charset="-128"/>
                <a:ea typeface="BIZ UDPゴシック" panose="020B0400000000000000" pitchFamily="50" charset="-128"/>
              </a:rPr>
              <a:t>3</a:t>
            </a:r>
            <a:r>
              <a:rPr lang="ja-JP" altLang="en-US" sz="1400" dirty="0" err="1">
                <a:solidFill>
                  <a:schemeClr val="tx1"/>
                </a:solidFill>
                <a:latin typeface="BIZ UDPゴシック" panose="020B0400000000000000" pitchFamily="50" charset="-128"/>
                <a:ea typeface="BIZ UDPゴシック" panose="020B0400000000000000" pitchFamily="50" charset="-128"/>
              </a:rPr>
              <a:t>つの</a:t>
            </a:r>
            <a:r>
              <a:rPr lang="ja-JP" altLang="en-US" sz="1400" dirty="0">
                <a:solidFill>
                  <a:schemeClr val="tx1"/>
                </a:solidFill>
                <a:latin typeface="BIZ UDPゴシック" panose="020B0400000000000000" pitchFamily="50" charset="-128"/>
                <a:ea typeface="BIZ UDPゴシック" panose="020B0400000000000000" pitchFamily="50" charset="-128"/>
              </a:rPr>
              <a:t>機能を持つ下水道に関する情報発信拠点として下水道</a:t>
            </a:r>
            <a:r>
              <a:rPr lang="ja-JP" altLang="en-US" sz="1400" dirty="0" smtClean="0">
                <a:solidFill>
                  <a:schemeClr val="tx1"/>
                </a:solidFill>
                <a:latin typeface="BIZ UDPゴシック" panose="020B0400000000000000" pitchFamily="50" charset="-128"/>
                <a:ea typeface="BIZ UDPゴシック" panose="020B0400000000000000" pitchFamily="50" charset="-128"/>
              </a:rPr>
              <a:t>科学館の再整備</a:t>
            </a:r>
            <a:r>
              <a:rPr lang="en-US" altLang="ja-JP" sz="1400" baseline="30000" dirty="0">
                <a:solidFill>
                  <a:schemeClr val="tx1"/>
                </a:solidFill>
                <a:latin typeface="BIZ UDPゴシック" panose="020B0400000000000000" pitchFamily="50" charset="-128"/>
                <a:ea typeface="BIZ UDPゴシック" panose="020B0400000000000000" pitchFamily="50" charset="-128"/>
              </a:rPr>
              <a:t>※</a:t>
            </a:r>
            <a:r>
              <a:rPr lang="ja-JP" altLang="en-US" sz="1400" baseline="30000" dirty="0">
                <a:solidFill>
                  <a:schemeClr val="tx1"/>
                </a:solidFill>
                <a:latin typeface="BIZ UDPゴシック" panose="020B0400000000000000" pitchFamily="50" charset="-128"/>
                <a:ea typeface="BIZ UDPゴシック" panose="020B0400000000000000" pitchFamily="50" charset="-128"/>
              </a:rPr>
              <a:t>２</a:t>
            </a:r>
            <a:r>
              <a:rPr lang="ja-JP" altLang="en-US" sz="1400" dirty="0">
                <a:solidFill>
                  <a:schemeClr val="tx1"/>
                </a:solidFill>
                <a:latin typeface="BIZ UDPゴシック" panose="020B0400000000000000" pitchFamily="50" charset="-128"/>
                <a:ea typeface="BIZ UDPゴシック" panose="020B0400000000000000" pitchFamily="50" charset="-128"/>
              </a:rPr>
              <a:t>を進めており</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さらに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2025</a:t>
            </a:r>
            <a:r>
              <a:rPr lang="ja-JP" altLang="en-US" sz="1400" dirty="0">
                <a:solidFill>
                  <a:schemeClr val="tx1"/>
                </a:solidFill>
                <a:latin typeface="BIZ UDPゴシック" panose="020B0400000000000000" pitchFamily="50" charset="-128"/>
                <a:ea typeface="BIZ UDPゴシック" panose="020B0400000000000000" pitchFamily="50" charset="-128"/>
              </a:rPr>
              <a:t>年の大阪・関西万博では「命輝く未来社会のデザイン」のテーマのもと</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な下水道</a:t>
            </a:r>
            <a:r>
              <a:rPr lang="ja-JP" altLang="en-US" sz="1400" dirty="0">
                <a:solidFill>
                  <a:schemeClr val="tx1"/>
                </a:solidFill>
                <a:latin typeface="BIZ UDPゴシック" panose="020B0400000000000000" pitchFamily="50" charset="-128"/>
                <a:ea typeface="BIZ UDPゴシック" panose="020B0400000000000000" pitchFamily="50" charset="-128"/>
              </a:rPr>
              <a:t>の最先端技術を発信していきます。</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grpSp>
        <p:nvGrpSpPr>
          <p:cNvPr id="19" name="グループ化 18"/>
          <p:cNvGrpSpPr/>
          <p:nvPr/>
        </p:nvGrpSpPr>
        <p:grpSpPr>
          <a:xfrm>
            <a:off x="6019577" y="3784127"/>
            <a:ext cx="3229259" cy="1893227"/>
            <a:chOff x="5968777" y="3784127"/>
            <a:chExt cx="3229259" cy="1893227"/>
          </a:xfrm>
        </p:grpSpPr>
        <p:pic>
          <p:nvPicPr>
            <p:cNvPr id="20" name="図 19"/>
            <p:cNvPicPr>
              <a:picLocks noChangeAspect="1"/>
            </p:cNvPicPr>
            <p:nvPr/>
          </p:nvPicPr>
          <p:blipFill rotWithShape="1">
            <a:blip r:embed="rId4"/>
            <a:srcRect l="1677" t="2298" r="1096" b="2610"/>
            <a:stretch/>
          </p:blipFill>
          <p:spPr>
            <a:xfrm>
              <a:off x="5995203" y="3785642"/>
              <a:ext cx="3202833" cy="1891712"/>
            </a:xfrm>
            <a:prstGeom prst="rect">
              <a:avLst/>
            </a:prstGeom>
          </p:spPr>
        </p:pic>
        <p:sp>
          <p:nvSpPr>
            <p:cNvPr id="22" name="正方形/長方形 21"/>
            <p:cNvSpPr>
              <a:spLocks/>
            </p:cNvSpPr>
            <p:nvPr/>
          </p:nvSpPr>
          <p:spPr>
            <a:xfrm>
              <a:off x="5968777" y="3784127"/>
              <a:ext cx="899742" cy="261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イメージ写真</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708493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５　府市が連携した</a:t>
            </a:r>
            <a:r>
              <a:rPr lang="ja-JP" altLang="en-US" sz="2400" dirty="0" smtClean="0">
                <a:latin typeface="BIZ UDPゴシック" panose="020B0400000000000000" pitchFamily="50" charset="-128"/>
                <a:ea typeface="BIZ UDPゴシック" panose="020B0400000000000000" pitchFamily="50" charset="-128"/>
              </a:rPr>
              <a:t>取組の方向性</a:t>
            </a:r>
            <a:endParaRPr lang="ja-JP" altLang="en-US" sz="2400" dirty="0">
              <a:latin typeface="BIZ UDPゴシック" panose="020B0400000000000000" pitchFamily="50" charset="-128"/>
              <a:ea typeface="BIZ UDP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25</a:t>
            </a:fld>
            <a:endParaRPr kumimoji="1" lang="ja-JP" altLang="en-US" dirty="0">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67522" y="1106505"/>
            <a:ext cx="3012363"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処理場空間の多様な活用</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grpSp>
        <p:nvGrpSpPr>
          <p:cNvPr id="13" name="グループ化 12"/>
          <p:cNvGrpSpPr/>
          <p:nvPr/>
        </p:nvGrpSpPr>
        <p:grpSpPr>
          <a:xfrm>
            <a:off x="160230" y="531170"/>
            <a:ext cx="7027970" cy="504000"/>
            <a:chOff x="0" y="2293943"/>
            <a:chExt cx="2765472" cy="1068480"/>
          </a:xfrm>
        </p:grpSpPr>
        <p:sp>
          <p:nvSpPr>
            <p:cNvPr id="14" name="角丸四角形 13"/>
            <p:cNvSpPr/>
            <p:nvPr/>
          </p:nvSpPr>
          <p:spPr>
            <a:xfrm>
              <a:off x="0" y="2293943"/>
              <a:ext cx="2765472" cy="106848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15" name="角丸四角形 4"/>
            <p:cNvSpPr txBox="1"/>
            <p:nvPr/>
          </p:nvSpPr>
          <p:spPr>
            <a:xfrm>
              <a:off x="0" y="2510126"/>
              <a:ext cx="2602797" cy="763200"/>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defTabSz="622300">
                <a:lnSpc>
                  <a:spcPct val="90000"/>
                </a:lnSpc>
                <a:spcBef>
                  <a:spcPct val="0"/>
                </a:spcBef>
                <a:spcAft>
                  <a:spcPct val="35000"/>
                </a:spcAft>
              </a:pPr>
              <a:r>
                <a:rPr lang="ja-JP" altLang="en-US" sz="2000" b="1" dirty="0">
                  <a:solidFill>
                    <a:schemeClr val="tx1"/>
                  </a:solidFill>
                  <a:latin typeface="BIZ UDPゴシック" panose="020B0400000000000000" pitchFamily="50" charset="-128"/>
                  <a:ea typeface="BIZ UDPゴシック" panose="020B0400000000000000" pitchFamily="50" charset="-128"/>
                </a:rPr>
                <a:t>ビジョン③　</a:t>
              </a:r>
              <a:r>
                <a:rPr lang="ja-JP" altLang="en-US" sz="2000" b="1" dirty="0" smtClean="0">
                  <a:solidFill>
                    <a:schemeClr val="tx1"/>
                  </a:solidFill>
                  <a:latin typeface="BIZ UDPゴシック" panose="020B0400000000000000" pitchFamily="50" charset="-128"/>
                  <a:ea typeface="BIZ UDPゴシック" panose="020B0400000000000000" pitchFamily="50" charset="-128"/>
                </a:rPr>
                <a:t>ストックを活用し社会へ貢献する下水道</a:t>
              </a:r>
              <a:endParaRPr lang="ja-JP" altLang="en-US" sz="20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0" name="正方形/長方形 9"/>
          <p:cNvSpPr/>
          <p:nvPr/>
        </p:nvSpPr>
        <p:spPr>
          <a:xfrm>
            <a:off x="160230" y="1633436"/>
            <a:ext cx="9703558" cy="11543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周辺</a:t>
            </a:r>
            <a:r>
              <a:rPr lang="ja-JP" altLang="en-US" sz="1400" dirty="0">
                <a:solidFill>
                  <a:schemeClr val="tx1"/>
                </a:solidFill>
                <a:latin typeface="BIZ UDPゴシック" panose="020B0400000000000000" pitchFamily="50" charset="-128"/>
                <a:ea typeface="BIZ UDPゴシック" panose="020B0400000000000000" pitchFamily="50" charset="-128"/>
              </a:rPr>
              <a:t>住民のニーズを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踏まえながら、今後も処理場の多目的な利用を進めていきます。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民間</a:t>
            </a:r>
            <a:r>
              <a:rPr lang="ja-JP" altLang="en-US" sz="1400" dirty="0">
                <a:solidFill>
                  <a:schemeClr val="tx1"/>
                </a:solidFill>
                <a:latin typeface="BIZ UDPゴシック" panose="020B0400000000000000" pitchFamily="50" charset="-128"/>
                <a:ea typeface="BIZ UDPゴシック" panose="020B0400000000000000" pitchFamily="50" charset="-128"/>
              </a:rPr>
              <a:t>企業への用地貸付や処理場上部空間への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商業施設誘致に</a:t>
            </a:r>
            <a:r>
              <a:rPr lang="ja-JP" altLang="en-US" sz="1400" dirty="0">
                <a:solidFill>
                  <a:schemeClr val="tx1"/>
                </a:solidFill>
                <a:latin typeface="BIZ UDPゴシック" panose="020B0400000000000000" pitchFamily="50" charset="-128"/>
                <a:ea typeface="BIZ UDPゴシック" panose="020B0400000000000000" pitchFamily="50" charset="-128"/>
              </a:rPr>
              <a:t>より、地域経済の活性化に貢献します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府市が</a:t>
            </a:r>
            <a:r>
              <a:rPr lang="ja-JP" altLang="en-US" sz="1400" dirty="0">
                <a:solidFill>
                  <a:schemeClr val="tx1"/>
                </a:solidFill>
                <a:latin typeface="BIZ UDPゴシック" panose="020B0400000000000000" pitchFamily="50" charset="-128"/>
                <a:ea typeface="BIZ UDPゴシック" panose="020B0400000000000000" pitchFamily="50" charset="-128"/>
              </a:rPr>
              <a:t>協力し、下水道関係の企業に対して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a:t>
            </a:r>
            <a:r>
              <a:rPr lang="ja-JP" altLang="en-US" sz="1400" dirty="0">
                <a:solidFill>
                  <a:schemeClr val="tx1"/>
                </a:solidFill>
                <a:latin typeface="BIZ UDPゴシック" panose="020B0400000000000000" pitchFamily="50" charset="-128"/>
                <a:ea typeface="BIZ UDPゴシック" panose="020B0400000000000000" pitchFamily="50" charset="-128"/>
              </a:rPr>
              <a:t>特色を有する処理場等を技術開発の場として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提供し</a:t>
            </a:r>
            <a:r>
              <a:rPr lang="ja-JP" altLang="en-US" sz="1400" dirty="0">
                <a:solidFill>
                  <a:schemeClr val="tx1"/>
                </a:solidFill>
                <a:latin typeface="BIZ UDPゴシック" panose="020B0400000000000000" pitchFamily="50" charset="-128"/>
                <a:ea typeface="BIZ UDPゴシック" panose="020B0400000000000000" pitchFamily="50" charset="-128"/>
              </a:rPr>
              <a:t>、技術開発を促進させるとともに、民間企業の成長に貢献して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いきます。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pic>
        <p:nvPicPr>
          <p:cNvPr id="12" name="図 11" descr="虹がかかったスカイランド芝生広場"/>
          <p:cNvPicPr>
            <a:picLocks noChangeAspect="1"/>
          </p:cNvPicPr>
          <p:nvPr/>
        </p:nvPicPr>
        <p:blipFill rotWithShape="1">
          <a:blip r:embed="rId2">
            <a:extLst>
              <a:ext uri="{28A0092B-C50C-407E-A947-70E740481C1C}">
                <a14:useLocalDpi xmlns:a14="http://schemas.microsoft.com/office/drawing/2010/main" val="0"/>
              </a:ext>
            </a:extLst>
          </a:blip>
          <a:srcRect r="10248"/>
          <a:stretch/>
        </p:blipFill>
        <p:spPr bwMode="auto">
          <a:xfrm>
            <a:off x="105764" y="3194746"/>
            <a:ext cx="3389466" cy="2062980"/>
          </a:xfrm>
          <a:prstGeom prst="rect">
            <a:avLst/>
          </a:prstGeom>
          <a:noFill/>
          <a:ln>
            <a:noFill/>
          </a:ln>
        </p:spPr>
      </p:pic>
      <p:sp>
        <p:nvSpPr>
          <p:cNvPr id="20" name="正方形/長方形 19"/>
          <p:cNvSpPr/>
          <p:nvPr/>
        </p:nvSpPr>
        <p:spPr>
          <a:xfrm>
            <a:off x="3991658" y="5981057"/>
            <a:ext cx="1530401"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処理場</a:t>
            </a:r>
            <a:r>
              <a:rPr lang="ja-JP" altLang="en-US" sz="1200" dirty="0" smtClean="0">
                <a:solidFill>
                  <a:schemeClr val="tx1"/>
                </a:solidFill>
                <a:latin typeface="BIZ UDPゴシック" panose="020B0400000000000000" pitchFamily="50" charset="-128"/>
                <a:ea typeface="BIZ UDPゴシック" panose="020B0400000000000000" pitchFamily="50" charset="-128"/>
              </a:rPr>
              <a:t>空間</a:t>
            </a:r>
            <a:r>
              <a:rPr lang="ja-JP" altLang="en-US" sz="1200" dirty="0">
                <a:solidFill>
                  <a:schemeClr val="tx1"/>
                </a:solidFill>
                <a:latin typeface="BIZ UDPゴシック" panose="020B0400000000000000" pitchFamily="50" charset="-128"/>
                <a:ea typeface="BIZ UDPゴシック" panose="020B0400000000000000" pitchFamily="50" charset="-128"/>
              </a:rPr>
              <a:t>活用</a:t>
            </a:r>
            <a:r>
              <a:rPr lang="ja-JP" altLang="en-US" sz="1200" dirty="0" smtClean="0">
                <a:solidFill>
                  <a:schemeClr val="tx1"/>
                </a:solidFill>
                <a:latin typeface="BIZ UDPゴシック" panose="020B0400000000000000" pitchFamily="50" charset="-128"/>
                <a:ea typeface="BIZ UDPゴシック" panose="020B0400000000000000" pitchFamily="50" charset="-128"/>
              </a:rPr>
              <a:t>の</a:t>
            </a:r>
            <a:r>
              <a:rPr lang="ja-JP" altLang="en-US" sz="1200" dirty="0">
                <a:latin typeface="BIZ UDPゴシック" panose="020B0400000000000000" pitchFamily="50" charset="-128"/>
                <a:ea typeface="BIZ UDPゴシック" panose="020B0400000000000000" pitchFamily="50" charset="-128"/>
              </a:rPr>
              <a:t>例</a:t>
            </a:r>
          </a:p>
        </p:txBody>
      </p:sp>
      <p:pic>
        <p:nvPicPr>
          <p:cNvPr id="16" name="図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688" y="3189022"/>
            <a:ext cx="3094463" cy="2057400"/>
          </a:xfrm>
          <a:prstGeom prst="rect">
            <a:avLst/>
          </a:prstGeom>
          <a:noFill/>
          <a:ln>
            <a:noFill/>
          </a:ln>
        </p:spPr>
      </p:pic>
      <p:sp>
        <p:nvSpPr>
          <p:cNvPr id="3" name="正方形/長方形 2"/>
          <p:cNvSpPr/>
          <p:nvPr/>
        </p:nvSpPr>
        <p:spPr>
          <a:xfrm>
            <a:off x="0" y="5424467"/>
            <a:ext cx="3591014" cy="348813"/>
          </a:xfrm>
          <a:prstGeom prst="rect">
            <a:avLst/>
          </a:prstGeom>
        </p:spPr>
        <p:txBody>
          <a:bodyPr wrap="square">
            <a:spAutoFit/>
          </a:bodyPr>
          <a:lstStyle/>
          <a:p>
            <a:pPr algn="ctr">
              <a:lnSpc>
                <a:spcPts val="2000"/>
              </a:lnSpc>
            </a:pPr>
            <a:r>
              <a:rPr lang="ja-JP" altLang="en-US" sz="1000" dirty="0" smtClean="0">
                <a:latin typeface="BIZ UDPゴシック" panose="020B0400000000000000" pitchFamily="50" charset="-128"/>
                <a:ea typeface="BIZ UDPゴシック" panose="020B0400000000000000" pitchFamily="50" charset="-128"/>
              </a:rPr>
              <a:t>出典：</a:t>
            </a:r>
            <a:r>
              <a:rPr lang="ja-JP" altLang="en-US" sz="1000" dirty="0">
                <a:latin typeface="BIZ UDPゴシック" panose="020B0400000000000000" pitchFamily="50" charset="-128"/>
                <a:ea typeface="BIZ UDPゴシック" panose="020B0400000000000000" pitchFamily="50" charset="-128"/>
              </a:rPr>
              <a:t>豊中市ホームページ（スカイランドＨＡＲＡＤＡの紹介）</a:t>
            </a:r>
            <a:endParaRPr lang="en-US" altLang="ja-JP" sz="1000" dirty="0">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71095" y="454970"/>
            <a:ext cx="9730130" cy="6326830"/>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3702216" y="5229186"/>
            <a:ext cx="2988740"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000" dirty="0" err="1" smtClean="0">
                <a:latin typeface="BIZ UDPゴシック" panose="020B0400000000000000" pitchFamily="50" charset="-128"/>
                <a:ea typeface="BIZ UDPゴシック" panose="020B0400000000000000" pitchFamily="50" charset="-128"/>
              </a:rPr>
              <a:t>なわて</a:t>
            </a:r>
            <a:r>
              <a:rPr lang="ja-JP" altLang="en-US" sz="1000" dirty="0">
                <a:latin typeface="BIZ UDPゴシック" panose="020B0400000000000000" pitchFamily="50" charset="-128"/>
                <a:ea typeface="BIZ UDPゴシック" panose="020B0400000000000000" pitchFamily="50" charset="-128"/>
              </a:rPr>
              <a:t>水みらいセンターに</a:t>
            </a:r>
            <a:r>
              <a:rPr lang="ja-JP" altLang="en-US" sz="1000" dirty="0" smtClean="0">
                <a:latin typeface="BIZ UDPゴシック" panose="020B0400000000000000" pitchFamily="50" charset="-128"/>
                <a:ea typeface="BIZ UDPゴシック" panose="020B0400000000000000" pitchFamily="50" charset="-128"/>
              </a:rPr>
              <a:t>おける大型商業施設への</a:t>
            </a:r>
            <a:endParaRPr lang="ja-JP" altLang="en-US" sz="1000"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7188200" y="5269690"/>
            <a:ext cx="2197250"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000" dirty="0" smtClean="0">
                <a:latin typeface="BIZ UDPゴシック" panose="020B0400000000000000" pitchFamily="50" charset="-128"/>
                <a:ea typeface="BIZ UDPゴシック" panose="020B0400000000000000" pitchFamily="50" charset="-128"/>
              </a:rPr>
              <a:t>放出下水処理場上部利用　市民農園</a:t>
            </a:r>
            <a:endParaRPr lang="ja-JP" altLang="en-US" sz="1000" dirty="0">
              <a:latin typeface="BIZ UDPゴシック" panose="020B0400000000000000" pitchFamily="50" charset="-128"/>
              <a:ea typeface="BIZ UDPゴシック" panose="020B0400000000000000" pitchFamily="50" charset="-128"/>
            </a:endParaRPr>
          </a:p>
        </p:txBody>
      </p:sp>
      <p:sp>
        <p:nvSpPr>
          <p:cNvPr id="22" name="正方形/長方形 21"/>
          <p:cNvSpPr/>
          <p:nvPr/>
        </p:nvSpPr>
        <p:spPr>
          <a:xfrm>
            <a:off x="339412" y="5264540"/>
            <a:ext cx="2912189" cy="2835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000" dirty="0" smtClean="0">
                <a:latin typeface="BIZ UDPゴシック" panose="020B0400000000000000" pitchFamily="50" charset="-128"/>
                <a:ea typeface="BIZ UDPゴシック" panose="020B0400000000000000" pitchFamily="50" charset="-128"/>
              </a:rPr>
              <a:t>原田</a:t>
            </a:r>
            <a:r>
              <a:rPr lang="ja-JP" altLang="en-US" sz="1000" dirty="0">
                <a:latin typeface="BIZ UDPゴシック" panose="020B0400000000000000" pitchFamily="50" charset="-128"/>
                <a:ea typeface="BIZ UDPゴシック" panose="020B0400000000000000" pitchFamily="50" charset="-128"/>
              </a:rPr>
              <a:t>水みらいセンター水処理施設上部の芝生</a:t>
            </a:r>
            <a:r>
              <a:rPr lang="ja-JP" altLang="en-US" sz="1000" dirty="0" smtClean="0">
                <a:latin typeface="BIZ UDPゴシック" panose="020B0400000000000000" pitchFamily="50" charset="-128"/>
                <a:ea typeface="BIZ UDPゴシック" panose="020B0400000000000000" pitchFamily="50" charset="-128"/>
              </a:rPr>
              <a:t>広場</a:t>
            </a:r>
            <a:endParaRPr lang="ja-JP" altLang="en-US" sz="1000" dirty="0">
              <a:latin typeface="BIZ UDPゴシック" panose="020B0400000000000000" pitchFamily="50" charset="-128"/>
              <a:ea typeface="BIZ UDPゴシック" panose="020B0400000000000000" pitchFamily="50" charset="-128"/>
            </a:endParaRPr>
          </a:p>
        </p:txBody>
      </p:sp>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5622" y="3184258"/>
            <a:ext cx="2910746" cy="2059200"/>
          </a:xfrm>
          <a:prstGeom prst="rect">
            <a:avLst/>
          </a:prstGeom>
        </p:spPr>
      </p:pic>
      <p:sp>
        <p:nvSpPr>
          <p:cNvPr id="25" name="正方形/長方形 24"/>
          <p:cNvSpPr/>
          <p:nvPr/>
        </p:nvSpPr>
        <p:spPr>
          <a:xfrm>
            <a:off x="3708018" y="5417346"/>
            <a:ext cx="2988740"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000" dirty="0" smtClean="0">
                <a:latin typeface="BIZ UDPゴシック" panose="020B0400000000000000" pitchFamily="50" charset="-128"/>
                <a:ea typeface="BIZ UDPゴシック" panose="020B0400000000000000" pitchFamily="50" charset="-128"/>
              </a:rPr>
              <a:t>駐車場用地</a:t>
            </a:r>
            <a:r>
              <a:rPr lang="ja-JP" altLang="en-US" sz="1000" dirty="0">
                <a:latin typeface="BIZ UDPゴシック" panose="020B0400000000000000" pitchFamily="50" charset="-128"/>
                <a:ea typeface="BIZ UDPゴシック" panose="020B0400000000000000" pitchFamily="50" charset="-128"/>
              </a:rPr>
              <a:t>貸付</a:t>
            </a:r>
            <a:r>
              <a:rPr lang="ja-JP" altLang="en-US" sz="1000" dirty="0" smtClean="0">
                <a:latin typeface="BIZ UDPゴシック" panose="020B0400000000000000" pitchFamily="50" charset="-128"/>
                <a:ea typeface="BIZ UDPゴシック" panose="020B0400000000000000" pitchFamily="50" charset="-128"/>
              </a:rPr>
              <a:t>（写真奥</a:t>
            </a:r>
            <a:r>
              <a:rPr lang="ja-JP" altLang="en-US" sz="1000" dirty="0">
                <a:latin typeface="BIZ UDPゴシック" panose="020B0400000000000000" pitchFamily="50" charset="-128"/>
                <a:ea typeface="BIZ UDPゴシック" panose="020B0400000000000000" pitchFamily="50" charset="-128"/>
              </a:rPr>
              <a:t>が貸付用地</a:t>
            </a:r>
            <a:r>
              <a:rPr lang="ja-JP" altLang="en-US" sz="1000" dirty="0" smtClean="0">
                <a:latin typeface="BIZ UDPゴシック" panose="020B0400000000000000" pitchFamily="50" charset="-128"/>
                <a:ea typeface="BIZ UDPゴシック" panose="020B0400000000000000" pitchFamily="50" charset="-128"/>
              </a:rPr>
              <a:t>）</a:t>
            </a:r>
            <a:endParaRPr lang="ja-JP" altLang="en-US" sz="1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1578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５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2" name="スライド番号プレースホルダー 1"/>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26</a:t>
            </a:fld>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363442" y="1202749"/>
            <a:ext cx="4033476"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企業と連携した国際貢献、海外展開</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173450" y="1518298"/>
            <a:ext cx="9703558" cy="22289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海外</a:t>
            </a:r>
            <a:r>
              <a:rPr lang="ja-JP" altLang="en-US" sz="1400" dirty="0">
                <a:solidFill>
                  <a:schemeClr val="tx1"/>
                </a:solidFill>
                <a:latin typeface="BIZ UDPゴシック" panose="020B0400000000000000" pitchFamily="50" charset="-128"/>
                <a:ea typeface="BIZ UDPゴシック" panose="020B0400000000000000" pitchFamily="50" charset="-128"/>
              </a:rPr>
              <a:t>の水環境問題解決に貢献し、また</a:t>
            </a:r>
            <a:r>
              <a:rPr lang="ja-JP" altLang="en-US" sz="1400" dirty="0" smtClean="0">
                <a:solidFill>
                  <a:schemeClr val="tx1"/>
                </a:solidFill>
                <a:latin typeface="BIZ UDPゴシック" panose="020B0400000000000000" pitchFamily="50" charset="-128"/>
                <a:ea typeface="BIZ UDPゴシック" panose="020B0400000000000000" pitchFamily="50" charset="-128"/>
              </a:rPr>
              <a:t>、新興国</a:t>
            </a:r>
            <a:r>
              <a:rPr lang="ja-JP" altLang="en-US" sz="1400" dirty="0">
                <a:solidFill>
                  <a:schemeClr val="tx1"/>
                </a:solidFill>
                <a:latin typeface="BIZ UDPゴシック" panose="020B0400000000000000" pitchFamily="50" charset="-128"/>
                <a:ea typeface="BIZ UDPゴシック" panose="020B0400000000000000" pitchFamily="50" charset="-128"/>
              </a:rPr>
              <a:t>等へ大阪の下水道ノウハウや新技術を提案する等、民間企業とも協力しながら海外展開</a:t>
            </a:r>
            <a:r>
              <a:rPr lang="ja-JP" altLang="en-US" sz="1400" dirty="0" smtClean="0">
                <a:solidFill>
                  <a:schemeClr val="tx1"/>
                </a:solidFill>
                <a:latin typeface="BIZ UDPゴシック" panose="020B0400000000000000" pitchFamily="50" charset="-128"/>
                <a:ea typeface="BIZ UDPゴシック" panose="020B0400000000000000" pitchFamily="50" charset="-128"/>
              </a:rPr>
              <a:t>を促進</a:t>
            </a:r>
            <a:r>
              <a:rPr lang="ja-JP" altLang="en-US" sz="1400" dirty="0">
                <a:solidFill>
                  <a:schemeClr val="tx1"/>
                </a:solidFill>
                <a:latin typeface="BIZ UDPゴシック" panose="020B0400000000000000" pitchFamily="50" charset="-128"/>
                <a:ea typeface="BIZ UDPゴシック" panose="020B0400000000000000" pitchFamily="50" charset="-128"/>
              </a:rPr>
              <a:t>し、地域経済の活性化を図ります。</a:t>
            </a: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相手</a:t>
            </a:r>
            <a:r>
              <a:rPr lang="ja-JP" altLang="en-US" sz="1400" dirty="0">
                <a:solidFill>
                  <a:schemeClr val="tx1"/>
                </a:solidFill>
                <a:latin typeface="BIZ UDPゴシック" panose="020B0400000000000000" pitchFamily="50" charset="-128"/>
                <a:ea typeface="BIZ UDPゴシック" panose="020B0400000000000000" pitchFamily="50" charset="-128"/>
              </a:rPr>
              <a:t>国・都市との関係構築を図りつつ、技術交流や官民連携による最適な課題解決策の提案等を行い、大阪・関西企業の下水道技術の発信と世界の水環境の改善に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貢献して</a:t>
            </a:r>
            <a:r>
              <a:rPr lang="ja-JP" altLang="en-US" sz="1400" dirty="0">
                <a:solidFill>
                  <a:schemeClr val="tx1"/>
                </a:solidFill>
                <a:latin typeface="BIZ UDPゴシック" panose="020B0400000000000000" pitchFamily="50" charset="-128"/>
                <a:ea typeface="BIZ UDPゴシック" panose="020B0400000000000000" pitchFamily="50" charset="-128"/>
              </a:rPr>
              <a:t>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ＪＩＣＡ</a:t>
            </a:r>
            <a:r>
              <a:rPr lang="ja-JP" altLang="en-US" sz="1400" dirty="0">
                <a:solidFill>
                  <a:schemeClr val="tx1"/>
                </a:solidFill>
                <a:latin typeface="BIZ UDPゴシック" panose="020B0400000000000000" pitchFamily="50" charset="-128"/>
                <a:ea typeface="BIZ UDPゴシック" panose="020B0400000000000000" pitchFamily="50" charset="-128"/>
              </a:rPr>
              <a:t>等の要請に応じ、海外の研修生を対象とした</a:t>
            </a:r>
            <a:r>
              <a:rPr lang="ja-JP" altLang="en-US" sz="1400" dirty="0" smtClean="0">
                <a:solidFill>
                  <a:schemeClr val="tx1"/>
                </a:solidFill>
                <a:latin typeface="BIZ UDPゴシック" panose="020B0400000000000000" pitchFamily="50" charset="-128"/>
                <a:ea typeface="BIZ UDPゴシック" panose="020B0400000000000000" pitchFamily="50" charset="-128"/>
              </a:rPr>
              <a:t>府市の下水</a:t>
            </a:r>
            <a:r>
              <a:rPr lang="ja-JP" altLang="en-US" sz="1400" dirty="0">
                <a:solidFill>
                  <a:schemeClr val="tx1"/>
                </a:solidFill>
                <a:latin typeface="BIZ UDPゴシック" panose="020B0400000000000000" pitchFamily="50" charset="-128"/>
                <a:ea typeface="BIZ UDPゴシック" panose="020B0400000000000000" pitchFamily="50" charset="-128"/>
              </a:rPr>
              <a:t>処理場等の見学会を開催するなど、国際社会へ貢献していきます。</a:t>
            </a:r>
          </a:p>
        </p:txBody>
      </p:sp>
      <p:grpSp>
        <p:nvGrpSpPr>
          <p:cNvPr id="17" name="グループ化 16"/>
          <p:cNvGrpSpPr>
            <a:grpSpLocks noChangeAspect="1"/>
          </p:cNvGrpSpPr>
          <p:nvPr/>
        </p:nvGrpSpPr>
        <p:grpSpPr>
          <a:xfrm>
            <a:off x="2729457" y="3618384"/>
            <a:ext cx="4451295" cy="3162278"/>
            <a:chOff x="-1146872" y="232000"/>
            <a:chExt cx="2300026" cy="1683867"/>
          </a:xfrm>
        </p:grpSpPr>
        <p:pic>
          <p:nvPicPr>
            <p:cNvPr id="18" name="図 1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46872" y="232000"/>
              <a:ext cx="2280447" cy="1373958"/>
            </a:xfrm>
            <a:prstGeom prst="rect">
              <a:avLst/>
            </a:prstGeom>
          </p:spPr>
        </p:pic>
        <p:sp>
          <p:nvSpPr>
            <p:cNvPr id="19" name="テキスト ボックス 8219"/>
            <p:cNvSpPr txBox="1"/>
            <p:nvPr/>
          </p:nvSpPr>
          <p:spPr>
            <a:xfrm>
              <a:off x="-630561" y="1605352"/>
              <a:ext cx="1783715" cy="3105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en-US"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JICA</a:t>
              </a:r>
              <a:r>
                <a:rPr 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事業　海外での</a:t>
              </a:r>
              <a:r>
                <a:rPr lang="ja-JP" sz="1200" kern="100" dirty="0" smtClean="0">
                  <a:effectLst/>
                  <a:latin typeface="游明朝" panose="02020400000000000000" pitchFamily="18" charset="-128"/>
                  <a:ea typeface="BIZ UDPゴシック" panose="020B0400000000000000" pitchFamily="50" charset="-128"/>
                  <a:cs typeface="Times New Roman" panose="02020603050405020304" pitchFamily="18" charset="0"/>
                </a:rPr>
                <a:t>講習</a:t>
              </a:r>
              <a:r>
                <a:rPr lang="ja-JP" altLang="en-US" sz="1200" kern="100" dirty="0" smtClean="0">
                  <a:effectLst/>
                  <a:latin typeface="游明朝" panose="02020400000000000000" pitchFamily="18" charset="-128"/>
                  <a:ea typeface="BIZ UDPゴシック" panose="020B0400000000000000" pitchFamily="50" charset="-128"/>
                  <a:cs typeface="Times New Roman" panose="02020603050405020304" pitchFamily="18" charset="0"/>
                </a:rPr>
                <a:t>の様子</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20" name="グループ化 19"/>
          <p:cNvGrpSpPr/>
          <p:nvPr/>
        </p:nvGrpSpPr>
        <p:grpSpPr>
          <a:xfrm>
            <a:off x="160230" y="601510"/>
            <a:ext cx="7027970" cy="504000"/>
            <a:chOff x="0" y="2293943"/>
            <a:chExt cx="2765472" cy="1068480"/>
          </a:xfrm>
        </p:grpSpPr>
        <p:sp>
          <p:nvSpPr>
            <p:cNvPr id="21" name="角丸四角形 20"/>
            <p:cNvSpPr/>
            <p:nvPr/>
          </p:nvSpPr>
          <p:spPr>
            <a:xfrm>
              <a:off x="0" y="2293943"/>
              <a:ext cx="2765472" cy="106848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22" name="角丸四角形 4"/>
            <p:cNvSpPr txBox="1"/>
            <p:nvPr/>
          </p:nvSpPr>
          <p:spPr>
            <a:xfrm>
              <a:off x="0" y="2510126"/>
              <a:ext cx="2602797" cy="763200"/>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defTabSz="622300">
                <a:lnSpc>
                  <a:spcPct val="90000"/>
                </a:lnSpc>
                <a:spcBef>
                  <a:spcPct val="0"/>
                </a:spcBef>
                <a:spcAft>
                  <a:spcPct val="35000"/>
                </a:spcAft>
              </a:pPr>
              <a:r>
                <a:rPr lang="ja-JP" altLang="en-US" sz="2000" b="1" dirty="0">
                  <a:solidFill>
                    <a:schemeClr val="tx1"/>
                  </a:solidFill>
                  <a:latin typeface="BIZ UDPゴシック" panose="020B0400000000000000" pitchFamily="50" charset="-128"/>
                  <a:ea typeface="BIZ UDPゴシック" panose="020B0400000000000000" pitchFamily="50" charset="-128"/>
                </a:rPr>
                <a:t>ビジョン③　</a:t>
              </a:r>
              <a:r>
                <a:rPr lang="ja-JP" altLang="en-US" sz="2000" b="1" dirty="0" smtClean="0">
                  <a:solidFill>
                    <a:schemeClr val="tx1"/>
                  </a:solidFill>
                  <a:latin typeface="BIZ UDPゴシック" panose="020B0400000000000000" pitchFamily="50" charset="-128"/>
                  <a:ea typeface="BIZ UDPゴシック" panose="020B0400000000000000" pitchFamily="50" charset="-128"/>
                </a:rPr>
                <a:t>ストックを活用し社会へ貢献する下水道</a:t>
              </a:r>
              <a:endParaRPr lang="ja-JP" altLang="en-US" sz="20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5" name="正方形/長方形 14"/>
          <p:cNvSpPr/>
          <p:nvPr/>
        </p:nvSpPr>
        <p:spPr>
          <a:xfrm>
            <a:off x="71095" y="454970"/>
            <a:ext cx="9730130" cy="6326830"/>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16543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６　今後の取組の推進に向けて</a:t>
            </a:r>
          </a:p>
        </p:txBody>
      </p:sp>
      <p:sp>
        <p:nvSpPr>
          <p:cNvPr id="2" name="スライド番号プレースホルダー 1"/>
          <p:cNvSpPr>
            <a:spLocks noGrp="1"/>
          </p:cNvSpPr>
          <p:nvPr>
            <p:ph type="sldNum" sz="quarter" idx="12"/>
          </p:nvPr>
        </p:nvSpPr>
        <p:spPr>
          <a:xfrm>
            <a:off x="7460504" y="6367465"/>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27</a:t>
            </a:fld>
            <a:endParaRPr kumimoji="1" lang="ja-JP" altLang="en-US" dirty="0">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71095" y="454970"/>
            <a:ext cx="9730130" cy="6326830"/>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51" name="楕円 50"/>
          <p:cNvSpPr/>
          <p:nvPr/>
        </p:nvSpPr>
        <p:spPr>
          <a:xfrm>
            <a:off x="3330991" y="4027196"/>
            <a:ext cx="3312966" cy="636232"/>
          </a:xfrm>
          <a:prstGeom prst="ellipse">
            <a:avLst/>
          </a:prstGeom>
          <a:solidFill>
            <a:srgbClr val="079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大阪市</a:t>
            </a:r>
            <a:endParaRPr kumimoji="1" lang="en-US" altLang="ja-JP" sz="14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建設局下水道部</a:t>
            </a:r>
            <a:endParaRPr kumimoji="1" lang="ja-JP" altLang="en-US" sz="1400" dirty="0">
              <a:solidFill>
                <a:schemeClr val="bg1"/>
              </a:solidFill>
              <a:latin typeface="BIZ UDPゴシック" panose="020B0400000000000000" pitchFamily="50" charset="-128"/>
              <a:ea typeface="BIZ UDPゴシック" panose="020B0400000000000000" pitchFamily="50" charset="-128"/>
            </a:endParaRPr>
          </a:p>
        </p:txBody>
      </p:sp>
      <p:sp>
        <p:nvSpPr>
          <p:cNvPr id="52" name="楕円 51"/>
          <p:cNvSpPr/>
          <p:nvPr/>
        </p:nvSpPr>
        <p:spPr>
          <a:xfrm>
            <a:off x="3315744" y="2715844"/>
            <a:ext cx="3312966" cy="686440"/>
          </a:xfrm>
          <a:prstGeom prst="ellipse">
            <a:avLst/>
          </a:prstGeom>
          <a:solidFill>
            <a:srgbClr val="02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大阪府</a:t>
            </a:r>
            <a:endParaRPr kumimoji="1" lang="en-US" altLang="ja-JP" sz="14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都市整備部下水道室</a:t>
            </a:r>
            <a:endParaRPr kumimoji="1" lang="ja-JP" altLang="en-US" sz="1400" dirty="0">
              <a:solidFill>
                <a:schemeClr val="bg1"/>
              </a:solidFill>
              <a:latin typeface="BIZ UDPゴシック" panose="020B0400000000000000" pitchFamily="50" charset="-128"/>
              <a:ea typeface="BIZ UDPゴシック" panose="020B0400000000000000" pitchFamily="50" charset="-128"/>
            </a:endParaRPr>
          </a:p>
        </p:txBody>
      </p:sp>
      <p:sp>
        <p:nvSpPr>
          <p:cNvPr id="53" name="上下矢印 52"/>
          <p:cNvSpPr/>
          <p:nvPr/>
        </p:nvSpPr>
        <p:spPr>
          <a:xfrm>
            <a:off x="4747172" y="3429389"/>
            <a:ext cx="445780" cy="577644"/>
          </a:xfrm>
          <a:prstGeom prst="upDownArrow">
            <a:avLst>
              <a:gd name="adj1" fmla="val 50000"/>
              <a:gd name="adj2" fmla="val 3718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BIZ UDPゴシック" panose="020B0400000000000000" pitchFamily="50" charset="-128"/>
              <a:ea typeface="BIZ UDPゴシック" panose="020B0400000000000000" pitchFamily="50" charset="-128"/>
            </a:endParaRPr>
          </a:p>
        </p:txBody>
      </p:sp>
      <p:sp>
        <p:nvSpPr>
          <p:cNvPr id="54" name="テキスト ボックス 53"/>
          <p:cNvSpPr txBox="1"/>
          <p:nvPr/>
        </p:nvSpPr>
        <p:spPr>
          <a:xfrm>
            <a:off x="5192953" y="3548728"/>
            <a:ext cx="492443" cy="276999"/>
          </a:xfrm>
          <a:prstGeom prst="rect">
            <a:avLst/>
          </a:prstGeom>
          <a:noFill/>
        </p:spPr>
        <p:txBody>
          <a:bodyPr wrap="none" rtlCol="0">
            <a:spAutoFit/>
          </a:bodyPr>
          <a:lstStyle/>
          <a:p>
            <a:r>
              <a:rPr kumimoji="1" lang="ja-JP" altLang="en-US" sz="1200" dirty="0" smtClean="0">
                <a:latin typeface="BIZ UDPゴシック" panose="020B0400000000000000" pitchFamily="50" charset="-128"/>
                <a:ea typeface="BIZ UDPゴシック" panose="020B0400000000000000" pitchFamily="50" charset="-128"/>
              </a:rPr>
              <a:t>連携</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55" name="角丸四角形 54"/>
          <p:cNvSpPr/>
          <p:nvPr/>
        </p:nvSpPr>
        <p:spPr>
          <a:xfrm>
            <a:off x="3064522" y="2573379"/>
            <a:ext cx="3807859" cy="2475954"/>
          </a:xfrm>
          <a:prstGeom prst="roundRect">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sz="1400">
              <a:latin typeface="BIZ UDPゴシック" panose="020B0400000000000000" pitchFamily="50" charset="-128"/>
              <a:ea typeface="BIZ UDPゴシック" panose="020B0400000000000000" pitchFamily="50" charset="-128"/>
            </a:endParaRPr>
          </a:p>
        </p:txBody>
      </p:sp>
      <p:sp>
        <p:nvSpPr>
          <p:cNvPr id="62" name="テキスト ボックス 61"/>
          <p:cNvSpPr txBox="1"/>
          <p:nvPr/>
        </p:nvSpPr>
        <p:spPr>
          <a:xfrm>
            <a:off x="3315744" y="4695496"/>
            <a:ext cx="3353803" cy="307777"/>
          </a:xfrm>
          <a:prstGeom prst="rect">
            <a:avLst/>
          </a:prstGeom>
          <a:noFill/>
        </p:spPr>
        <p:txBody>
          <a:bodyPr wrap="none" rtlCol="0">
            <a:spAutoFit/>
          </a:bodyPr>
          <a:lstStyle/>
          <a:p>
            <a:r>
              <a:rPr lang="ja-JP" altLang="en-US" sz="1400" dirty="0">
                <a:latin typeface="BIZ UDPゴシック" panose="020B0400000000000000" pitchFamily="50" charset="-128"/>
                <a:ea typeface="BIZ UDPゴシック" panose="020B0400000000000000" pitchFamily="50" charset="-128"/>
              </a:rPr>
              <a:t>（仮称）大阪府市下水道ビジョン推進会議</a:t>
            </a:r>
            <a:endParaRPr kumimoji="1" lang="en-US" altLang="ja-JP" sz="1400" dirty="0" smtClean="0">
              <a:latin typeface="BIZ UDPゴシック" panose="020B0400000000000000" pitchFamily="50" charset="-128"/>
              <a:ea typeface="BIZ UDPゴシック" panose="020B0400000000000000" pitchFamily="50" charset="-128"/>
            </a:endParaRPr>
          </a:p>
        </p:txBody>
      </p:sp>
      <p:sp>
        <p:nvSpPr>
          <p:cNvPr id="65" name="楕円 64"/>
          <p:cNvSpPr/>
          <p:nvPr/>
        </p:nvSpPr>
        <p:spPr>
          <a:xfrm>
            <a:off x="8160983" y="3178487"/>
            <a:ext cx="1521922" cy="12119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国</a:t>
            </a:r>
            <a:endParaRPr kumimoji="1" lang="en-US" altLang="ja-JP" sz="14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学識経験者</a:t>
            </a:r>
            <a:endParaRPr kumimoji="1" lang="en-US" altLang="ja-JP" sz="1400" dirty="0" smtClean="0">
              <a:solidFill>
                <a:schemeClr val="bg1"/>
              </a:solidFill>
              <a:latin typeface="BIZ UDPゴシック" panose="020B0400000000000000" pitchFamily="50" charset="-128"/>
              <a:ea typeface="BIZ UDPゴシック" panose="020B0400000000000000" pitchFamily="50" charset="-128"/>
            </a:endParaRPr>
          </a:p>
          <a:p>
            <a:pPr algn="ctr"/>
            <a:r>
              <a:rPr lang="ja-JP" altLang="en-US" sz="1400" dirty="0" smtClean="0">
                <a:solidFill>
                  <a:schemeClr val="bg1"/>
                </a:solidFill>
                <a:latin typeface="BIZ UDPゴシック" panose="020B0400000000000000" pitchFamily="50" charset="-128"/>
                <a:ea typeface="BIZ UDPゴシック" panose="020B0400000000000000" pitchFamily="50" charset="-128"/>
              </a:rPr>
              <a:t>民間</a:t>
            </a:r>
            <a:r>
              <a:rPr lang="ja-JP" altLang="en-US" sz="1400" dirty="0">
                <a:solidFill>
                  <a:schemeClr val="bg1"/>
                </a:solidFill>
                <a:latin typeface="BIZ UDPゴシック" panose="020B0400000000000000" pitchFamily="50" charset="-128"/>
                <a:ea typeface="BIZ UDPゴシック" panose="020B0400000000000000" pitchFamily="50" charset="-128"/>
              </a:rPr>
              <a:t>企業</a:t>
            </a:r>
            <a:endParaRPr lang="en-US" altLang="ja-JP" sz="1400"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1400" dirty="0" smtClean="0">
                <a:solidFill>
                  <a:schemeClr val="bg1"/>
                </a:solidFill>
                <a:latin typeface="BIZ UDPゴシック" panose="020B0400000000000000" pitchFamily="50" charset="-128"/>
                <a:ea typeface="BIZ UDPゴシック" panose="020B0400000000000000" pitchFamily="50" charset="-128"/>
              </a:rPr>
              <a:t>等</a:t>
            </a:r>
            <a:endParaRPr kumimoji="1" lang="ja-JP" altLang="en-US" sz="1400" dirty="0">
              <a:solidFill>
                <a:schemeClr val="bg1"/>
              </a:solidFill>
              <a:latin typeface="BIZ UDPゴシック" panose="020B0400000000000000" pitchFamily="50" charset="-128"/>
              <a:ea typeface="BIZ UDPゴシック" panose="020B0400000000000000" pitchFamily="50" charset="-128"/>
            </a:endParaRPr>
          </a:p>
        </p:txBody>
      </p:sp>
      <p:sp>
        <p:nvSpPr>
          <p:cNvPr id="60" name="正方形/長方形 59"/>
          <p:cNvSpPr/>
          <p:nvPr/>
        </p:nvSpPr>
        <p:spPr>
          <a:xfrm>
            <a:off x="71095" y="623634"/>
            <a:ext cx="9618259" cy="1563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大阪府市下水道ビジョンは、大阪府副知事と大阪市副市長をトップとした体制のもと検討を重ね、パブリックコメントをはじめ、国、府内市町村、学識経験者等の様々なご意見を踏まえて策定しました。</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ビジョン策定後も、府市が一体となった推進体制を</a:t>
            </a:r>
            <a:r>
              <a:rPr lang="ja-JP" altLang="en-US" sz="1400" dirty="0">
                <a:solidFill>
                  <a:schemeClr val="tx1"/>
                </a:solidFill>
                <a:latin typeface="BIZ UDPゴシック" panose="020B0400000000000000" pitchFamily="50" charset="-128"/>
                <a:ea typeface="BIZ UDPゴシック" panose="020B0400000000000000" pitchFamily="50" charset="-128"/>
              </a:rPr>
              <a:t>新たに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構築し、府内市町村はもちろんのこと、国等の関係者とも意見交換しながら取組を推進するとともに、必要に応じてビジョンの内容を見直していきます。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69" name="正方形/長方形 68"/>
          <p:cNvSpPr/>
          <p:nvPr/>
        </p:nvSpPr>
        <p:spPr>
          <a:xfrm>
            <a:off x="295358" y="2201297"/>
            <a:ext cx="7613926" cy="34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indent="-285750">
              <a:lnSpc>
                <a:spcPts val="2000"/>
              </a:lnSpc>
              <a:buFont typeface="Wingdings" panose="05000000000000000000" pitchFamily="2" charset="2"/>
              <a:buChar char="p"/>
            </a:pPr>
            <a:r>
              <a:rPr lang="ja-JP" altLang="en-US" sz="1600" dirty="0" smtClean="0">
                <a:solidFill>
                  <a:schemeClr val="tx1"/>
                </a:solidFill>
                <a:latin typeface="BIZ UDPゴシック" panose="020B0400000000000000" pitchFamily="50" charset="-128"/>
                <a:ea typeface="BIZ UDPゴシック" panose="020B0400000000000000" pitchFamily="50" charset="-128"/>
              </a:rPr>
              <a:t>今後の取組の推進</a:t>
            </a:r>
            <a:r>
              <a:rPr lang="ja-JP" altLang="en-US" sz="1600" dirty="0">
                <a:solidFill>
                  <a:schemeClr val="tx1"/>
                </a:solidFill>
                <a:latin typeface="BIZ UDPゴシック" panose="020B0400000000000000" pitchFamily="50" charset="-128"/>
                <a:ea typeface="BIZ UDPゴシック" panose="020B0400000000000000" pitchFamily="50" charset="-128"/>
              </a:rPr>
              <a:t>体制</a:t>
            </a:r>
            <a:r>
              <a:rPr lang="ja-JP" altLang="en-US" sz="1600" dirty="0" smtClean="0">
                <a:solidFill>
                  <a:schemeClr val="tx1"/>
                </a:solidFill>
                <a:latin typeface="BIZ UDPゴシック" panose="020B0400000000000000" pitchFamily="50" charset="-128"/>
                <a:ea typeface="BIZ UDPゴシック" panose="020B0400000000000000" pitchFamily="50" charset="-128"/>
              </a:rPr>
              <a:t>（府市が</a:t>
            </a:r>
            <a:r>
              <a:rPr lang="ja-JP" altLang="en-US" sz="1600" dirty="0">
                <a:solidFill>
                  <a:schemeClr val="tx1"/>
                </a:solidFill>
                <a:latin typeface="BIZ UDPゴシック" panose="020B0400000000000000" pitchFamily="50" charset="-128"/>
                <a:ea typeface="BIZ UDPゴシック" panose="020B0400000000000000" pitchFamily="50" charset="-128"/>
              </a:rPr>
              <a:t>一体となった推進体制の</a:t>
            </a:r>
            <a:r>
              <a:rPr lang="ja-JP" altLang="en-US" sz="1600" dirty="0" smtClean="0">
                <a:solidFill>
                  <a:schemeClr val="tx1"/>
                </a:solidFill>
                <a:latin typeface="BIZ UDPゴシック" panose="020B0400000000000000" pitchFamily="50" charset="-128"/>
                <a:ea typeface="BIZ UDPゴシック" panose="020B0400000000000000" pitchFamily="50" charset="-128"/>
              </a:rPr>
              <a:t>構築）</a:t>
            </a:r>
          </a:p>
        </p:txBody>
      </p:sp>
      <p:sp>
        <p:nvSpPr>
          <p:cNvPr id="73" name="左右矢印 72"/>
          <p:cNvSpPr/>
          <p:nvPr/>
        </p:nvSpPr>
        <p:spPr>
          <a:xfrm>
            <a:off x="6918766" y="3205879"/>
            <a:ext cx="1181764" cy="1151496"/>
          </a:xfrm>
          <a:prstGeom prst="leftRightArrow">
            <a:avLst>
              <a:gd name="adj1" fmla="val 50000"/>
              <a:gd name="adj2" fmla="val 15124"/>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情報共有</a:t>
            </a: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意見</a:t>
            </a:r>
            <a:r>
              <a:rPr lang="ja-JP" altLang="en-US" sz="1200" dirty="0" smtClean="0">
                <a:solidFill>
                  <a:schemeClr val="tx1"/>
                </a:solidFill>
                <a:latin typeface="BIZ UDPゴシック" panose="020B0400000000000000" pitchFamily="50" charset="-128"/>
                <a:ea typeface="BIZ UDPゴシック" panose="020B0400000000000000" pitchFamily="50" charset="-128"/>
              </a:rPr>
              <a:t>交換</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3" name="フローチャート: 組合せ 2"/>
          <p:cNvSpPr/>
          <p:nvPr/>
        </p:nvSpPr>
        <p:spPr>
          <a:xfrm>
            <a:off x="295358" y="5195777"/>
            <a:ext cx="9393996" cy="554007"/>
          </a:xfrm>
          <a:prstGeom prst="flowChartMerge">
            <a:avLst/>
          </a:prstGeom>
          <a:gradFill flip="none" rotWithShape="1">
            <a:gsLst>
              <a:gs pos="0">
                <a:schemeClr val="bg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295358" y="5896228"/>
            <a:ext cx="9393995" cy="52750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1600" b="1" dirty="0" smtClean="0">
                <a:latin typeface="BIZ UDPゴシック" panose="020B0400000000000000" pitchFamily="50" charset="-128"/>
                <a:ea typeface="BIZ UDPゴシック" panose="020B0400000000000000" pitchFamily="50" charset="-128"/>
              </a:rPr>
              <a:t>ビジョンに基づく取組の推進</a:t>
            </a:r>
            <a:r>
              <a:rPr lang="ja-JP" altLang="en-US" sz="1600" b="1" dirty="0" smtClean="0">
                <a:latin typeface="BIZ UDPゴシック" panose="020B0400000000000000" pitchFamily="50" charset="-128"/>
                <a:ea typeface="BIZ UDPゴシック" panose="020B0400000000000000" pitchFamily="50" charset="-128"/>
              </a:rPr>
              <a:t>、</a:t>
            </a:r>
            <a:r>
              <a:rPr kumimoji="1" lang="ja-JP" altLang="en-US" sz="1600" b="1" dirty="0" smtClean="0">
                <a:latin typeface="BIZ UDPゴシック" panose="020B0400000000000000" pitchFamily="50" charset="-128"/>
                <a:ea typeface="BIZ UDPゴシック" panose="020B0400000000000000" pitchFamily="50" charset="-128"/>
              </a:rPr>
              <a:t>必要に応じたビジョン</a:t>
            </a:r>
            <a:r>
              <a:rPr lang="ja-JP" altLang="en-US" sz="1600" b="1" dirty="0" smtClean="0">
                <a:latin typeface="BIZ UDPゴシック" panose="020B0400000000000000" pitchFamily="50" charset="-128"/>
                <a:ea typeface="BIZ UDPゴシック" panose="020B0400000000000000" pitchFamily="50" charset="-128"/>
              </a:rPr>
              <a:t>の</a:t>
            </a:r>
            <a:r>
              <a:rPr kumimoji="1" lang="ja-JP" altLang="en-US" sz="1600" b="1" dirty="0" smtClean="0">
                <a:latin typeface="BIZ UDPゴシック" panose="020B0400000000000000" pitchFamily="50" charset="-128"/>
                <a:ea typeface="BIZ UDPゴシック" panose="020B0400000000000000" pitchFamily="50" charset="-128"/>
              </a:rPr>
              <a:t>見直し</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74" name="左右矢印 73"/>
          <p:cNvSpPr/>
          <p:nvPr/>
        </p:nvSpPr>
        <p:spPr>
          <a:xfrm>
            <a:off x="1810758" y="3238954"/>
            <a:ext cx="1181764" cy="1151496"/>
          </a:xfrm>
          <a:prstGeom prst="leftRightArrow">
            <a:avLst>
              <a:gd name="adj1" fmla="val 50000"/>
              <a:gd name="adj2" fmla="val 15124"/>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情報共有</a:t>
            </a: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意見</a:t>
            </a:r>
            <a:r>
              <a:rPr lang="ja-JP" altLang="en-US" sz="1200" dirty="0" smtClean="0">
                <a:solidFill>
                  <a:schemeClr val="tx1"/>
                </a:solidFill>
                <a:latin typeface="BIZ UDPゴシック" panose="020B0400000000000000" pitchFamily="50" charset="-128"/>
                <a:ea typeface="BIZ UDPゴシック" panose="020B0400000000000000" pitchFamily="50" charset="-128"/>
              </a:rPr>
              <a:t>交換</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75" name="楕円 74"/>
          <p:cNvSpPr/>
          <p:nvPr/>
        </p:nvSpPr>
        <p:spPr>
          <a:xfrm>
            <a:off x="131329" y="3429389"/>
            <a:ext cx="1657078" cy="80597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BIZ UDPゴシック" panose="020B0400000000000000" pitchFamily="50" charset="-128"/>
                <a:ea typeface="BIZ UDPゴシック" panose="020B0400000000000000" pitchFamily="50" charset="-128"/>
              </a:rPr>
              <a:t>府内市町村</a:t>
            </a:r>
            <a:endParaRPr kumimoji="1" lang="en-US" altLang="ja-JP" sz="1400" dirty="0" smtClean="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6675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１　大阪府市下水道ビジョンについて</a:t>
            </a:r>
          </a:p>
        </p:txBody>
      </p:sp>
      <p:sp>
        <p:nvSpPr>
          <p:cNvPr id="51" name="正方形/長方形 50"/>
          <p:cNvSpPr/>
          <p:nvPr/>
        </p:nvSpPr>
        <p:spPr>
          <a:xfrm>
            <a:off x="243840" y="582829"/>
            <a:ext cx="9503410" cy="6138648"/>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50" name="正方形/長方形 49"/>
          <p:cNvSpPr/>
          <p:nvPr/>
        </p:nvSpPr>
        <p:spPr>
          <a:xfrm>
            <a:off x="228270" y="595892"/>
            <a:ext cx="301798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大阪府市下水道ビジョンの目的</a:t>
            </a:r>
          </a:p>
        </p:txBody>
      </p:sp>
      <p:sp>
        <p:nvSpPr>
          <p:cNvPr id="52" name="正方形/長方形 51"/>
          <p:cNvSpPr/>
          <p:nvPr/>
        </p:nvSpPr>
        <p:spPr>
          <a:xfrm>
            <a:off x="307707" y="966280"/>
            <a:ext cx="9361163" cy="253474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ts val="2200"/>
              </a:lnSpc>
            </a:pPr>
            <a:r>
              <a:rPr lang="ja-JP" altLang="en-US" sz="1400" dirty="0">
                <a:solidFill>
                  <a:schemeClr val="tx1"/>
                </a:solidFill>
                <a:latin typeface="BIZ UDPゴシック" panose="020B0400000000000000" pitchFamily="50" charset="-128"/>
                <a:ea typeface="BIZ UDPゴシック" panose="020B0400000000000000" pitchFamily="50" charset="-128"/>
              </a:rPr>
              <a:t>　大阪府内の下水道事業は、市町村と協力しながら広域的・効率的に事業展開を進めてきた結果、下水道普及率は</a:t>
            </a:r>
            <a:r>
              <a:rPr lang="en-US" altLang="ja-JP" sz="1400" dirty="0">
                <a:solidFill>
                  <a:schemeClr val="tx1"/>
                </a:solidFill>
                <a:latin typeface="BIZ UDPゴシック" panose="020B0400000000000000" pitchFamily="50" charset="-128"/>
                <a:ea typeface="BIZ UDPゴシック" panose="020B0400000000000000" pitchFamily="50" charset="-128"/>
              </a:rPr>
              <a:t>96.8%</a:t>
            </a:r>
            <a:r>
              <a:rPr lang="ja-JP" altLang="en-US" sz="1400" dirty="0">
                <a:solidFill>
                  <a:schemeClr val="tx1"/>
                </a:solidFill>
                <a:latin typeface="BIZ UDPゴシック" panose="020B0400000000000000" pitchFamily="50" charset="-128"/>
                <a:ea typeface="BIZ UDPゴシック" panose="020B0400000000000000" pitchFamily="50" charset="-128"/>
              </a:rPr>
              <a:t>（令和</a:t>
            </a:r>
            <a:r>
              <a:rPr lang="en-US" altLang="ja-JP" sz="1400" dirty="0">
                <a:solidFill>
                  <a:schemeClr val="tx1"/>
                </a:solidFill>
                <a:latin typeface="BIZ UDPゴシック" panose="020B0400000000000000" pitchFamily="50" charset="-128"/>
                <a:ea typeface="BIZ UDPゴシック" panose="020B0400000000000000" pitchFamily="50" charset="-128"/>
              </a:rPr>
              <a:t>2</a:t>
            </a:r>
            <a:r>
              <a:rPr lang="ja-JP" altLang="en-US" sz="1400" dirty="0">
                <a:solidFill>
                  <a:schemeClr val="tx1"/>
                </a:solidFill>
                <a:latin typeface="BIZ UDPゴシック" panose="020B0400000000000000" pitchFamily="50" charset="-128"/>
                <a:ea typeface="BIZ UDPゴシック" panose="020B0400000000000000" pitchFamily="50" charset="-128"/>
              </a:rPr>
              <a:t>年度末）に達しており</a:t>
            </a:r>
            <a:r>
              <a:rPr lang="ja-JP" altLang="en-US" sz="1400" dirty="0" smtClean="0">
                <a:solidFill>
                  <a:schemeClr val="tx1"/>
                </a:solidFill>
                <a:latin typeface="BIZ UDPゴシック" panose="020B0400000000000000" pitchFamily="50" charset="-128"/>
                <a:ea typeface="BIZ UDPゴシック" panose="020B0400000000000000" pitchFamily="50" charset="-128"/>
              </a:rPr>
              <a:t>、住民の</a:t>
            </a:r>
            <a:r>
              <a:rPr lang="ja-JP" altLang="en-US" sz="1400" dirty="0">
                <a:solidFill>
                  <a:schemeClr val="tx1"/>
                </a:solidFill>
                <a:latin typeface="BIZ UDPゴシック" panose="020B0400000000000000" pitchFamily="50" charset="-128"/>
                <a:ea typeface="BIZ UDPゴシック" panose="020B0400000000000000" pitchFamily="50" charset="-128"/>
              </a:rPr>
              <a:t>安全</a:t>
            </a:r>
            <a:r>
              <a:rPr lang="ja-JP" altLang="en-US" sz="1400" dirty="0" smtClean="0">
                <a:solidFill>
                  <a:schemeClr val="tx1"/>
                </a:solidFill>
                <a:latin typeface="BIZ UDPゴシック" panose="020B0400000000000000" pitchFamily="50" charset="-128"/>
                <a:ea typeface="BIZ UDPゴシック" panose="020B0400000000000000" pitchFamily="50" charset="-128"/>
              </a:rPr>
              <a:t>で快適</a:t>
            </a:r>
            <a:r>
              <a:rPr lang="ja-JP" altLang="en-US" sz="1400" dirty="0">
                <a:solidFill>
                  <a:schemeClr val="tx1"/>
                </a:solidFill>
                <a:latin typeface="BIZ UDPゴシック" panose="020B0400000000000000" pitchFamily="50" charset="-128"/>
                <a:ea typeface="BIZ UDPゴシック" panose="020B0400000000000000" pitchFamily="50" charset="-128"/>
              </a:rPr>
              <a:t>な暮らしを支えています。一方、多くの府内市町村で下水道施設が概成</a:t>
            </a:r>
            <a:r>
              <a:rPr lang="ja-JP" altLang="en-US" sz="1400" dirty="0" smtClean="0">
                <a:solidFill>
                  <a:schemeClr val="tx1"/>
                </a:solidFill>
                <a:latin typeface="BIZ UDPゴシック" panose="020B0400000000000000" pitchFamily="50" charset="-128"/>
                <a:ea typeface="BIZ UDPゴシック" panose="020B0400000000000000" pitchFamily="50" charset="-128"/>
              </a:rPr>
              <a:t>していま</a:t>
            </a:r>
            <a:r>
              <a:rPr lang="ja-JP" altLang="en-US" sz="1400" dirty="0">
                <a:solidFill>
                  <a:schemeClr val="tx1"/>
                </a:solidFill>
                <a:latin typeface="BIZ UDPゴシック" panose="020B0400000000000000" pitchFamily="50" charset="-128"/>
                <a:ea typeface="BIZ UDPゴシック" panose="020B0400000000000000" pitchFamily="50" charset="-128"/>
              </a:rPr>
              <a:t>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が</a:t>
            </a:r>
            <a:r>
              <a:rPr lang="ja-JP" altLang="en-US" sz="1400" dirty="0">
                <a:solidFill>
                  <a:schemeClr val="tx1"/>
                </a:solidFill>
                <a:latin typeface="BIZ UDPゴシック" panose="020B0400000000000000" pitchFamily="50" charset="-128"/>
                <a:ea typeface="BIZ UDPゴシック" panose="020B0400000000000000" pitchFamily="50" charset="-128"/>
              </a:rPr>
              <a:t>、今後、人口減少に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よる下水道使用料</a:t>
            </a:r>
            <a:r>
              <a:rPr lang="ja-JP" altLang="en-US" sz="1400" dirty="0">
                <a:solidFill>
                  <a:schemeClr val="tx1"/>
                </a:solidFill>
                <a:latin typeface="BIZ UDPゴシック" panose="020B0400000000000000" pitchFamily="50" charset="-128"/>
                <a:ea typeface="BIZ UDPゴシック" panose="020B0400000000000000" pitchFamily="50" charset="-128"/>
              </a:rPr>
              <a:t>収入の減少</a:t>
            </a:r>
            <a:r>
              <a:rPr lang="ja-JP" altLang="en-US" sz="1400" dirty="0" smtClean="0">
                <a:solidFill>
                  <a:schemeClr val="tx1"/>
                </a:solidFill>
                <a:latin typeface="BIZ UDPゴシック" panose="020B0400000000000000" pitchFamily="50" charset="-128"/>
                <a:ea typeface="BIZ UDPゴシック" panose="020B0400000000000000" pitchFamily="50" charset="-128"/>
              </a:rPr>
              <a:t>や施設老朽化による改築更新事業の増大など、下水道事業の経営環境は厳しさを増す</a:t>
            </a:r>
            <a:r>
              <a:rPr lang="ja-JP" altLang="en-US" sz="1400" dirty="0">
                <a:solidFill>
                  <a:schemeClr val="tx1"/>
                </a:solidFill>
                <a:latin typeface="BIZ UDPゴシック" panose="020B0400000000000000" pitchFamily="50" charset="-128"/>
                <a:ea typeface="BIZ UDPゴシック" panose="020B0400000000000000" pitchFamily="50" charset="-128"/>
              </a:rPr>
              <a:t>ことが想定されます。</a:t>
            </a:r>
          </a:p>
          <a:p>
            <a:pPr>
              <a:lnSpc>
                <a:spcPts val="2200"/>
              </a:lnSpc>
            </a:pPr>
            <a:r>
              <a:rPr lang="ja-JP" altLang="en-US" sz="1400" dirty="0">
                <a:solidFill>
                  <a:schemeClr val="tx1"/>
                </a:solidFill>
                <a:latin typeface="BIZ UDPゴシック" panose="020B0400000000000000" pitchFamily="50" charset="-128"/>
                <a:ea typeface="BIZ UDPゴシック" panose="020B0400000000000000" pitchFamily="50" charset="-128"/>
              </a:rPr>
              <a:t>　大阪府市下水道ビジョンは、大阪府と大阪市（以下「府市」という。）が協力し</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、住民の</a:t>
            </a:r>
            <a:r>
              <a:rPr lang="ja-JP" altLang="en-US" sz="1400" b="1" u="sng" dirty="0">
                <a:solidFill>
                  <a:schemeClr val="tx1"/>
                </a:solidFill>
                <a:latin typeface="BIZ UDPゴシック" panose="020B0400000000000000" pitchFamily="50" charset="-128"/>
                <a:ea typeface="BIZ UDPゴシック" panose="020B0400000000000000" pitchFamily="50" charset="-128"/>
              </a:rPr>
              <a:t>安全・安心な暮らしを守るとともに、安定した質の高い下水道サービスの提供</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や下水道ストックを活用し社会へ貢献</a:t>
            </a:r>
            <a:r>
              <a:rPr lang="ja-JP" altLang="en-US" sz="1400" b="1" u="sng" dirty="0">
                <a:solidFill>
                  <a:schemeClr val="tx1"/>
                </a:solidFill>
                <a:latin typeface="BIZ UDPゴシック" panose="020B0400000000000000" pitchFamily="50" charset="-128"/>
                <a:ea typeface="BIZ UDPゴシック" panose="020B0400000000000000" pitchFamily="50" charset="-128"/>
              </a:rPr>
              <a:t>していくために、</a:t>
            </a:r>
            <a:r>
              <a:rPr lang="en-US" altLang="ja-JP" sz="1400" b="1" u="sng" dirty="0">
                <a:solidFill>
                  <a:schemeClr val="tx1"/>
                </a:solidFill>
                <a:latin typeface="BIZ UDPゴシック" panose="020B0400000000000000" pitchFamily="50" charset="-128"/>
                <a:ea typeface="BIZ UDPゴシック" panose="020B0400000000000000" pitchFamily="50" charset="-128"/>
              </a:rPr>
              <a:t>50</a:t>
            </a:r>
            <a:r>
              <a:rPr lang="ja-JP" altLang="en-US" sz="1400" b="1" u="sng" dirty="0">
                <a:solidFill>
                  <a:schemeClr val="tx1"/>
                </a:solidFill>
                <a:latin typeface="BIZ UDPゴシック" panose="020B0400000000000000" pitchFamily="50" charset="-128"/>
                <a:ea typeface="BIZ UDPゴシック" panose="020B0400000000000000" pitchFamily="50" charset="-128"/>
              </a:rPr>
              <a:t>年先の将来を</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見据えた府市連携等に</a:t>
            </a:r>
            <a:r>
              <a:rPr lang="ja-JP" altLang="en-US" sz="1400" b="1" u="sng" dirty="0">
                <a:solidFill>
                  <a:schemeClr val="tx1"/>
                </a:solidFill>
                <a:latin typeface="BIZ UDPゴシック" panose="020B0400000000000000" pitchFamily="50" charset="-128"/>
                <a:ea typeface="BIZ UDPゴシック" panose="020B0400000000000000" pitchFamily="50" charset="-128"/>
              </a:rPr>
              <a:t>よる今後</a:t>
            </a:r>
            <a:r>
              <a:rPr lang="en-US" altLang="ja-JP" sz="1400" b="1" u="sng" dirty="0">
                <a:solidFill>
                  <a:schemeClr val="tx1"/>
                </a:solidFill>
                <a:latin typeface="BIZ UDPゴシック" panose="020B0400000000000000" pitchFamily="50" charset="-128"/>
                <a:ea typeface="BIZ UDPゴシック" panose="020B0400000000000000" pitchFamily="50" charset="-128"/>
              </a:rPr>
              <a:t>30</a:t>
            </a:r>
            <a:r>
              <a:rPr lang="ja-JP" altLang="en-US" sz="1400" b="1" u="sng" dirty="0">
                <a:solidFill>
                  <a:schemeClr val="tx1"/>
                </a:solidFill>
                <a:latin typeface="BIZ UDPゴシック" panose="020B0400000000000000" pitchFamily="50" charset="-128"/>
                <a:ea typeface="BIZ UDPゴシック" panose="020B0400000000000000" pitchFamily="50" charset="-128"/>
              </a:rPr>
              <a:t>年の下水道事業実施の方向性について</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、住民の皆様に</a:t>
            </a:r>
            <a:r>
              <a:rPr lang="ja-JP" altLang="en-US" sz="1400" b="1" u="sng" dirty="0">
                <a:solidFill>
                  <a:schemeClr val="tx1"/>
                </a:solidFill>
                <a:latin typeface="BIZ UDPゴシック" panose="020B0400000000000000" pitchFamily="50" charset="-128"/>
                <a:ea typeface="BIZ UDPゴシック" panose="020B0400000000000000" pitchFamily="50" charset="-128"/>
              </a:rPr>
              <a:t>示すものです。また、この方向性に基づく取組が府内市町村の下水道事業の効率的な運営に</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も貢献していく</a:t>
            </a:r>
            <a:r>
              <a:rPr lang="ja-JP" altLang="en-US" sz="1400" b="1" u="sng" dirty="0">
                <a:solidFill>
                  <a:schemeClr val="tx1"/>
                </a:solidFill>
                <a:latin typeface="BIZ UDPゴシック" panose="020B0400000000000000" pitchFamily="50" charset="-128"/>
                <a:ea typeface="BIZ UDPゴシック" panose="020B0400000000000000" pitchFamily="50" charset="-128"/>
              </a:rPr>
              <a:t>こと</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を</a:t>
            </a:r>
            <a:r>
              <a:rPr lang="ja-JP" altLang="en-US" sz="1400" b="1" u="sng" dirty="0">
                <a:solidFill>
                  <a:schemeClr val="tx1"/>
                </a:solidFill>
                <a:latin typeface="BIZ UDPゴシック" panose="020B0400000000000000" pitchFamily="50" charset="-128"/>
                <a:ea typeface="BIZ UDPゴシック" panose="020B0400000000000000" pitchFamily="50" charset="-128"/>
              </a:rPr>
              <a:t>めざ</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すもの</a:t>
            </a:r>
            <a:r>
              <a:rPr lang="ja-JP" altLang="en-US" sz="1400" b="1" u="sng" dirty="0">
                <a:solidFill>
                  <a:schemeClr val="tx1"/>
                </a:solidFill>
                <a:latin typeface="BIZ UDPゴシック" panose="020B0400000000000000" pitchFamily="50" charset="-128"/>
                <a:ea typeface="BIZ UDPゴシック" panose="020B0400000000000000" pitchFamily="50" charset="-128"/>
              </a:rPr>
              <a:t>です。</a:t>
            </a:r>
          </a:p>
        </p:txBody>
      </p:sp>
      <p:sp>
        <p:nvSpPr>
          <p:cNvPr id="3" name="スライド番号プレースホルダー 2"/>
          <p:cNvSpPr>
            <a:spLocks noGrp="1"/>
          </p:cNvSpPr>
          <p:nvPr>
            <p:ph type="sldNum" sz="quarter" idx="12"/>
          </p:nvPr>
        </p:nvSpPr>
        <p:spPr>
          <a:xfrm>
            <a:off x="7208204" y="635635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3</a:t>
            </a:fld>
            <a:endParaRPr kumimoji="1" lang="ja-JP" altLang="en-US" dirty="0">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711" y="3951942"/>
            <a:ext cx="2901385" cy="1929493"/>
          </a:xfrm>
          <a:prstGeom prst="rect">
            <a:avLst/>
          </a:prstGeom>
          <a:ln>
            <a:solidFill>
              <a:schemeClr val="tx1"/>
            </a:solidFill>
          </a:ln>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665" y="3918846"/>
            <a:ext cx="2671573" cy="2003680"/>
          </a:xfrm>
          <a:prstGeom prst="rect">
            <a:avLst/>
          </a:prstGeom>
          <a:ln>
            <a:solidFill>
              <a:schemeClr val="tx1"/>
            </a:solidFill>
          </a:ln>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0145" y="3951942"/>
            <a:ext cx="2572658" cy="1929493"/>
          </a:xfrm>
          <a:prstGeom prst="rect">
            <a:avLst/>
          </a:prstGeom>
          <a:ln>
            <a:solidFill>
              <a:schemeClr val="tx1"/>
            </a:solidFill>
          </a:ln>
        </p:spPr>
      </p:pic>
      <p:sp>
        <p:nvSpPr>
          <p:cNvPr id="14" name="テキスト ボックス 13"/>
          <p:cNvSpPr txBox="1"/>
          <p:nvPr/>
        </p:nvSpPr>
        <p:spPr>
          <a:xfrm>
            <a:off x="410487" y="5934066"/>
            <a:ext cx="3089658" cy="461665"/>
          </a:xfrm>
          <a:prstGeom prst="rect">
            <a:avLst/>
          </a:prstGeom>
          <a:noFill/>
          <a:ln>
            <a:noFill/>
          </a:ln>
        </p:spPr>
        <p:txBody>
          <a:bodyPr wrap="square" rtlCol="0" anchor="ctr" anchorCtr="0">
            <a:spAutoFit/>
          </a:bodyPr>
          <a:lstStyle/>
          <a:p>
            <a:pPr algn="ctr"/>
            <a:r>
              <a:rPr kumimoji="1" lang="ja-JP" altLang="en-US" sz="1200" dirty="0" smtClean="0">
                <a:latin typeface="BIZ UDPゴシック" panose="020B0400000000000000" pitchFamily="50" charset="-128"/>
                <a:ea typeface="BIZ UDPゴシック" panose="020B0400000000000000" pitchFamily="50" charset="-128"/>
              </a:rPr>
              <a:t>安定した下水道サービスを確保するための</a:t>
            </a:r>
            <a:endParaRPr kumimoji="1" lang="en-US" altLang="ja-JP" sz="1200" dirty="0" smtClean="0">
              <a:latin typeface="BIZ UDPゴシック" panose="020B0400000000000000" pitchFamily="50" charset="-128"/>
              <a:ea typeface="BIZ UDPゴシック" panose="020B0400000000000000" pitchFamily="50" charset="-128"/>
            </a:endParaRPr>
          </a:p>
          <a:p>
            <a:pPr algn="ctr"/>
            <a:r>
              <a:rPr lang="ja-JP" altLang="en-US" sz="1200" dirty="0" smtClean="0">
                <a:latin typeface="BIZ UDPゴシック" panose="020B0400000000000000" pitchFamily="50" charset="-128"/>
                <a:ea typeface="BIZ UDPゴシック" panose="020B0400000000000000" pitchFamily="50" charset="-128"/>
              </a:rPr>
              <a:t>着実な改築更新（焼却炉）</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3314084" y="5880370"/>
            <a:ext cx="2964691" cy="646331"/>
          </a:xfrm>
          <a:prstGeom prst="rect">
            <a:avLst/>
          </a:prstGeom>
          <a:noFill/>
          <a:ln>
            <a:noFill/>
          </a:ln>
        </p:spPr>
        <p:txBody>
          <a:bodyPr wrap="square" rtlCol="0" anchor="ctr" anchorCtr="0">
            <a:spAutoFit/>
          </a:bodyPr>
          <a:lstStyle/>
          <a:p>
            <a:pPr algn="ctr"/>
            <a:r>
              <a:rPr kumimoji="1" lang="ja-JP" altLang="en-US" sz="1200" dirty="0" smtClean="0">
                <a:latin typeface="BIZ UDPゴシック" panose="020B0400000000000000" pitchFamily="50" charset="-128"/>
                <a:ea typeface="BIZ UDPゴシック" panose="020B0400000000000000" pitchFamily="50" charset="-128"/>
              </a:rPr>
              <a:t>安全・安心な暮らしを守るための</a:t>
            </a:r>
            <a:endParaRPr kumimoji="1" lang="en-US" altLang="ja-JP" sz="1200" dirty="0" smtClean="0">
              <a:latin typeface="BIZ UDPゴシック" panose="020B0400000000000000" pitchFamily="50" charset="-128"/>
              <a:ea typeface="BIZ UDPゴシック" panose="020B0400000000000000" pitchFamily="50" charset="-128"/>
            </a:endParaRPr>
          </a:p>
          <a:p>
            <a:pPr algn="ctr"/>
            <a:r>
              <a:rPr kumimoji="1" lang="ja-JP" altLang="en-US" sz="1200" dirty="0" smtClean="0">
                <a:latin typeface="BIZ UDPゴシック" panose="020B0400000000000000" pitchFamily="50" charset="-128"/>
                <a:ea typeface="BIZ UDPゴシック" panose="020B0400000000000000" pitchFamily="50" charset="-128"/>
              </a:rPr>
              <a:t>浸水対策</a:t>
            </a:r>
            <a:endParaRPr kumimoji="1" lang="en-US" altLang="ja-JP" sz="1200" dirty="0" smtClean="0">
              <a:latin typeface="BIZ UDPゴシック" panose="020B0400000000000000" pitchFamily="50" charset="-128"/>
              <a:ea typeface="BIZ UDPゴシック" panose="020B0400000000000000" pitchFamily="50" charset="-128"/>
            </a:endParaRPr>
          </a:p>
          <a:p>
            <a:pPr algn="ctr"/>
            <a:r>
              <a:rPr kumimoji="1" lang="ja-JP" altLang="en-US" sz="1200" dirty="0" smtClean="0">
                <a:latin typeface="BIZ UDPゴシック" panose="020B0400000000000000" pitchFamily="50" charset="-128"/>
                <a:ea typeface="BIZ UDPゴシック" panose="020B0400000000000000" pitchFamily="50" charset="-128"/>
              </a:rPr>
              <a:t>（下水道増補幹線</a:t>
            </a:r>
            <a:r>
              <a:rPr lang="ja-JP" altLang="en-US" sz="1200" dirty="0" smtClean="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6" name="テキスト ボックス 15"/>
          <p:cNvSpPr txBox="1"/>
          <p:nvPr/>
        </p:nvSpPr>
        <p:spPr>
          <a:xfrm>
            <a:off x="6381555" y="5869252"/>
            <a:ext cx="2861695" cy="646331"/>
          </a:xfrm>
          <a:prstGeom prst="rect">
            <a:avLst/>
          </a:prstGeom>
          <a:noFill/>
          <a:ln>
            <a:noFill/>
          </a:ln>
        </p:spPr>
        <p:txBody>
          <a:bodyPr wrap="square" rtlCol="0" anchor="ctr" anchorCtr="0">
            <a:spAutoFit/>
          </a:bodyPr>
          <a:lstStyle/>
          <a:p>
            <a:pPr algn="ctr"/>
            <a:r>
              <a:rPr lang="ja-JP" altLang="en-US" sz="1200" dirty="0" smtClean="0">
                <a:latin typeface="BIZ UDPゴシック" panose="020B0400000000000000" pitchFamily="50" charset="-128"/>
                <a:ea typeface="BIZ UDPゴシック" panose="020B0400000000000000" pitchFamily="50" charset="-128"/>
              </a:rPr>
              <a:t>下水道ストック（下水処理水、処理場）を活用した社会への貢献</a:t>
            </a:r>
            <a:endParaRPr lang="en-US" altLang="ja-JP" sz="1200" dirty="0" smtClean="0">
              <a:latin typeface="BIZ UDPゴシック" panose="020B0400000000000000" pitchFamily="50" charset="-128"/>
              <a:ea typeface="BIZ UDPゴシック" panose="020B0400000000000000" pitchFamily="50" charset="-128"/>
            </a:endParaRPr>
          </a:p>
          <a:p>
            <a:pPr algn="ctr"/>
            <a:r>
              <a:rPr kumimoji="1" lang="ja-JP" altLang="en-US" sz="1200" dirty="0" smtClean="0">
                <a:latin typeface="BIZ UDPゴシック" panose="020B0400000000000000" pitchFamily="50" charset="-128"/>
                <a:ea typeface="BIZ UDPゴシック" panose="020B0400000000000000" pitchFamily="50" charset="-128"/>
              </a:rPr>
              <a:t>（処理場内のせせらぎ緑地）</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179498" y="3513923"/>
            <a:ext cx="2861695" cy="307777"/>
          </a:xfrm>
          <a:prstGeom prst="rect">
            <a:avLst/>
          </a:prstGeom>
          <a:noFill/>
          <a:ln>
            <a:noFill/>
          </a:ln>
        </p:spPr>
        <p:txBody>
          <a:bodyPr wrap="square" rtlCol="0" anchor="ctr" anchorCtr="0">
            <a:spAutoFit/>
          </a:bodyPr>
          <a:lstStyle/>
          <a:p>
            <a:pPr algn="ctr"/>
            <a:r>
              <a:rPr kumimoji="1" lang="ja-JP" altLang="en-US" sz="1400" dirty="0" smtClean="0">
                <a:latin typeface="BIZ UDPゴシック" panose="020B0400000000000000" pitchFamily="50" charset="-128"/>
                <a:ea typeface="BIZ UDPゴシック" panose="020B0400000000000000" pitchFamily="50" charset="-128"/>
              </a:rPr>
              <a:t>（これまでの取組）</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4" name="角丸四角形 3"/>
          <p:cNvSpPr/>
          <p:nvPr/>
        </p:nvSpPr>
        <p:spPr>
          <a:xfrm>
            <a:off x="410487" y="3497605"/>
            <a:ext cx="9155605" cy="3200994"/>
          </a:xfrm>
          <a:prstGeom prst="roundRect">
            <a:avLst>
              <a:gd name="adj" fmla="val 10175"/>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82448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１　大阪府市下水道ビジョンについて</a:t>
            </a:r>
          </a:p>
        </p:txBody>
      </p:sp>
      <p:sp>
        <p:nvSpPr>
          <p:cNvPr id="50" name="正方形/長方形 49"/>
          <p:cNvSpPr/>
          <p:nvPr/>
        </p:nvSpPr>
        <p:spPr>
          <a:xfrm>
            <a:off x="185377" y="557391"/>
            <a:ext cx="5480201"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大阪府市下水道ビジョンの位置付け（既存計画との関係）</a:t>
            </a:r>
          </a:p>
        </p:txBody>
      </p:sp>
      <p:sp>
        <p:nvSpPr>
          <p:cNvPr id="29" name="正方形/長方形 28"/>
          <p:cNvSpPr/>
          <p:nvPr/>
        </p:nvSpPr>
        <p:spPr>
          <a:xfrm>
            <a:off x="186915" y="913079"/>
            <a:ext cx="9329853" cy="16885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府市の下水</a:t>
            </a:r>
            <a:r>
              <a:rPr lang="ja-JP" altLang="en-US" sz="1400" dirty="0">
                <a:latin typeface="BIZ UDPゴシック" panose="020B0400000000000000" pitchFamily="50" charset="-128"/>
                <a:ea typeface="BIZ UDPゴシック" panose="020B0400000000000000" pitchFamily="50" charset="-128"/>
              </a:rPr>
              <a:t>道事業は、汚水処理の基本計画と</a:t>
            </a:r>
            <a:r>
              <a:rPr lang="ja-JP" altLang="en-US" sz="1400" dirty="0" smtClean="0">
                <a:latin typeface="BIZ UDPゴシック" panose="020B0400000000000000" pitchFamily="50" charset="-128"/>
                <a:ea typeface="BIZ UDPゴシック" panose="020B0400000000000000" pitchFamily="50" charset="-128"/>
              </a:rPr>
              <a:t>なる「大阪湾流域</a:t>
            </a:r>
            <a:r>
              <a:rPr lang="ja-JP" altLang="en-US" sz="1400" dirty="0">
                <a:latin typeface="BIZ UDPゴシック" panose="020B0400000000000000" pitchFamily="50" charset="-128"/>
                <a:ea typeface="BIZ UDPゴシック" panose="020B0400000000000000" pitchFamily="50" charset="-128"/>
              </a:rPr>
              <a:t>別下水道整備総合</a:t>
            </a:r>
            <a:r>
              <a:rPr lang="ja-JP" altLang="en-US" sz="1400" dirty="0" smtClean="0">
                <a:latin typeface="BIZ UDPゴシック" panose="020B0400000000000000" pitchFamily="50" charset="-128"/>
                <a:ea typeface="BIZ UDPゴシック" panose="020B0400000000000000" pitchFamily="50" charset="-128"/>
              </a:rPr>
              <a:t>計画」を</a:t>
            </a:r>
            <a:r>
              <a:rPr lang="ja-JP" altLang="en-US" sz="1400" dirty="0">
                <a:latin typeface="BIZ UDPゴシック" panose="020B0400000000000000" pitchFamily="50" charset="-128"/>
                <a:ea typeface="BIZ UDPゴシック" panose="020B0400000000000000" pitchFamily="50" charset="-128"/>
              </a:rPr>
              <a:t>上位計画とし、雨水排除を含めた具体的な事業内容及び実施期間を</a:t>
            </a:r>
            <a:r>
              <a:rPr lang="ja-JP" altLang="en-US" sz="1400" dirty="0" smtClean="0">
                <a:latin typeface="BIZ UDPゴシック" panose="020B0400000000000000" pitchFamily="50" charset="-128"/>
                <a:ea typeface="BIZ UDPゴシック" panose="020B0400000000000000" pitchFamily="50" charset="-128"/>
              </a:rPr>
              <a:t>定める「</a:t>
            </a:r>
            <a:r>
              <a:rPr lang="ja-JP" altLang="en-US" sz="1400" dirty="0">
                <a:latin typeface="BIZ UDPゴシック" panose="020B0400000000000000" pitchFamily="50" charset="-128"/>
                <a:ea typeface="BIZ UDPゴシック" panose="020B0400000000000000" pitchFamily="50" charset="-128"/>
              </a:rPr>
              <a:t>事業計画」や経営的側面から投資・財政計画を定める「経営戦略」などの各種計画に</a:t>
            </a:r>
            <a:r>
              <a:rPr lang="ja-JP" altLang="en-US" sz="1400" dirty="0" smtClean="0">
                <a:latin typeface="BIZ UDPゴシック" panose="020B0400000000000000" pitchFamily="50" charset="-128"/>
                <a:ea typeface="BIZ UDPゴシック" panose="020B0400000000000000" pitchFamily="50" charset="-128"/>
              </a:rPr>
              <a:t>基づき実施</a:t>
            </a:r>
            <a:r>
              <a:rPr lang="ja-JP" altLang="en-US" sz="1400" dirty="0">
                <a:latin typeface="BIZ UDPゴシック" panose="020B0400000000000000" pitchFamily="50" charset="-128"/>
                <a:ea typeface="BIZ UDPゴシック" panose="020B0400000000000000" pitchFamily="50" charset="-128"/>
              </a:rPr>
              <a:t>しています。</a:t>
            </a:r>
          </a:p>
          <a:p>
            <a:pPr>
              <a:lnSpc>
                <a:spcPct val="150000"/>
              </a:lnSpc>
            </a:pPr>
            <a:r>
              <a:rPr lang="ja-JP" altLang="en-US" sz="1400" dirty="0" smtClean="0">
                <a:latin typeface="BIZ UDPゴシック" panose="020B0400000000000000" pitchFamily="50" charset="-128"/>
                <a:ea typeface="BIZ UDPゴシック" panose="020B0400000000000000" pitchFamily="50" charset="-128"/>
              </a:rPr>
              <a:t>　本ビジョン</a:t>
            </a:r>
            <a:r>
              <a:rPr lang="ja-JP" altLang="en-US" sz="1400" dirty="0">
                <a:latin typeface="BIZ UDPゴシック" panose="020B0400000000000000" pitchFamily="50" charset="-128"/>
                <a:ea typeface="BIZ UDPゴシック" panose="020B0400000000000000" pitchFamily="50" charset="-128"/>
              </a:rPr>
              <a:t>は</a:t>
            </a:r>
            <a:r>
              <a:rPr lang="ja-JP" altLang="en-US" sz="1400" dirty="0" smtClean="0">
                <a:latin typeface="BIZ UDPゴシック" panose="020B0400000000000000" pitchFamily="50" charset="-128"/>
                <a:ea typeface="BIZ UDPゴシック" panose="020B0400000000000000" pitchFamily="50" charset="-128"/>
              </a:rPr>
              <a:t>、府市</a:t>
            </a:r>
            <a:r>
              <a:rPr lang="ja-JP" altLang="en-US" sz="1400" dirty="0">
                <a:latin typeface="BIZ UDPゴシック" panose="020B0400000000000000" pitchFamily="50" charset="-128"/>
                <a:ea typeface="BIZ UDPゴシック" panose="020B0400000000000000" pitchFamily="50" charset="-128"/>
              </a:rPr>
              <a:t>が持つそのような計画を踏まえながら</a:t>
            </a:r>
            <a:r>
              <a:rPr lang="ja-JP" altLang="en-US" sz="1400" dirty="0" smtClean="0">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今後の</a:t>
            </a:r>
            <a:r>
              <a:rPr lang="ja-JP" altLang="en-US" sz="1400" dirty="0">
                <a:solidFill>
                  <a:schemeClr val="tx1"/>
                </a:solidFill>
                <a:latin typeface="BIZ UDPゴシック" panose="020B0400000000000000" pitchFamily="50" charset="-128"/>
                <a:ea typeface="BIZ UDPゴシック" panose="020B0400000000000000" pitchFamily="50" charset="-128"/>
              </a:rPr>
              <a:t>下水道事業の方向性について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、住民の皆様に</a:t>
            </a:r>
            <a:r>
              <a:rPr lang="ja-JP" altLang="en-US" sz="1400" dirty="0">
                <a:solidFill>
                  <a:schemeClr val="tx1"/>
                </a:solidFill>
                <a:latin typeface="BIZ UDPゴシック" panose="020B0400000000000000" pitchFamily="50" charset="-128"/>
                <a:ea typeface="BIZ UDPゴシック" panose="020B0400000000000000" pitchFamily="50" charset="-128"/>
              </a:rPr>
              <a:t>分かりやすく示すものです。</a:t>
            </a:r>
          </a:p>
        </p:txBody>
      </p:sp>
      <p:sp>
        <p:nvSpPr>
          <p:cNvPr id="31" name="テキスト ボックス 30"/>
          <p:cNvSpPr txBox="1"/>
          <p:nvPr/>
        </p:nvSpPr>
        <p:spPr>
          <a:xfrm>
            <a:off x="3864095" y="6389943"/>
            <a:ext cx="2585964" cy="276999"/>
          </a:xfrm>
          <a:prstGeom prst="rect">
            <a:avLst/>
          </a:prstGeom>
          <a:noFill/>
        </p:spPr>
        <p:txBody>
          <a:bodyPr wrap="none" rtlCol="0">
            <a:spAutoFit/>
          </a:bodyPr>
          <a:lstStyle/>
          <a:p>
            <a:r>
              <a:rPr kumimoji="1" lang="ja-JP" altLang="en-US" sz="1200" dirty="0" smtClean="0">
                <a:latin typeface="BIZ UDPゴシック" panose="020B0400000000000000" pitchFamily="50" charset="-128"/>
                <a:ea typeface="BIZ UDPゴシック" panose="020B0400000000000000" pitchFamily="50" charset="-128"/>
              </a:rPr>
              <a:t>大阪府市下水道ビジョンの位置付け</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163034" y="527908"/>
            <a:ext cx="9584216" cy="6164541"/>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45" name="スライド番号プレースホルダー 2"/>
          <p:cNvSpPr txBox="1">
            <a:spLocks/>
          </p:cNvSpPr>
          <p:nvPr/>
        </p:nvSpPr>
        <p:spPr>
          <a:xfrm>
            <a:off x="7440022" y="6356352"/>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710D515-171E-4661-8845-CFDA0D82721D}" type="slidenum">
              <a:rPr lang="ja-JP" altLang="en-US" smtClean="0">
                <a:latin typeface="BIZ UDPゴシック" panose="020B0400000000000000" pitchFamily="50" charset="-128"/>
                <a:ea typeface="BIZ UDPゴシック" panose="020B0400000000000000" pitchFamily="50" charset="-128"/>
              </a:rPr>
              <a:pPr/>
              <a:t>4</a:t>
            </a:fld>
            <a:endParaRPr lang="ja-JP" altLang="en-US" dirty="0">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2"/>
          <a:stretch>
            <a:fillRect/>
          </a:stretch>
        </p:blipFill>
        <p:spPr>
          <a:xfrm>
            <a:off x="963940" y="2589789"/>
            <a:ext cx="7972773" cy="3915567"/>
          </a:xfrm>
          <a:prstGeom prst="rect">
            <a:avLst/>
          </a:prstGeom>
        </p:spPr>
      </p:pic>
    </p:spTree>
    <p:extLst>
      <p:ext uri="{BB962C8B-B14F-4D97-AF65-F5344CB8AC3E}">
        <p14:creationId xmlns:p14="http://schemas.microsoft.com/office/powerpoint/2010/main" val="2304599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２　大阪府内の</a:t>
            </a:r>
            <a:r>
              <a:rPr lang="ja-JP" altLang="en-US" sz="2400" dirty="0" smtClean="0">
                <a:latin typeface="BIZ UDPゴシック" panose="020B0400000000000000" pitchFamily="50" charset="-128"/>
                <a:ea typeface="BIZ UDPゴシック" panose="020B0400000000000000" pitchFamily="50" charset="-128"/>
              </a:rPr>
              <a:t>下水道の概要</a:t>
            </a:r>
            <a:endParaRPr lang="ja-JP" altLang="en-US" sz="2400" dirty="0">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190500" y="528505"/>
            <a:ext cx="9512300" cy="6223491"/>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46" name="正方形/長方形 45"/>
          <p:cNvSpPr/>
          <p:nvPr/>
        </p:nvSpPr>
        <p:spPr>
          <a:xfrm>
            <a:off x="187963" y="541528"/>
            <a:ext cx="1786882"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kumimoji="1" lang="ja-JP" altLang="en-US" sz="1600" dirty="0" smtClean="0">
                <a:latin typeface="BIZ UDPゴシック" panose="020B0400000000000000" pitchFamily="50" charset="-128"/>
                <a:ea typeface="BIZ UDPゴシック" panose="020B0400000000000000" pitchFamily="50" charset="-128"/>
              </a:rPr>
              <a:t>大阪府内の</a:t>
            </a:r>
            <a:r>
              <a:rPr kumimoji="1" lang="ja-JP" altLang="en-US" sz="1600" dirty="0">
                <a:latin typeface="BIZ UDPゴシック" panose="020B0400000000000000" pitchFamily="50" charset="-128"/>
                <a:ea typeface="BIZ UDPゴシック" panose="020B0400000000000000" pitchFamily="50" charset="-128"/>
              </a:rPr>
              <a:t>下水道</a:t>
            </a:r>
          </a:p>
        </p:txBody>
      </p:sp>
      <p:graphicFrame>
        <p:nvGraphicFramePr>
          <p:cNvPr id="20" name="表 19"/>
          <p:cNvGraphicFramePr>
            <a:graphicFrameLocks noGrp="1"/>
          </p:cNvGraphicFramePr>
          <p:nvPr>
            <p:extLst>
              <p:ext uri="{D42A27DB-BD31-4B8C-83A1-F6EECF244321}">
                <p14:modId xmlns:p14="http://schemas.microsoft.com/office/powerpoint/2010/main" val="43438645"/>
              </p:ext>
            </p:extLst>
          </p:nvPr>
        </p:nvGraphicFramePr>
        <p:xfrm>
          <a:off x="493862" y="4943761"/>
          <a:ext cx="4558937" cy="1757436"/>
        </p:xfrm>
        <a:graphic>
          <a:graphicData uri="http://schemas.openxmlformats.org/drawingml/2006/table">
            <a:tbl>
              <a:tblPr firstRow="1" bandRow="1">
                <a:tableStyleId>{5940675A-B579-460E-94D1-54222C63F5DA}</a:tableStyleId>
              </a:tblPr>
              <a:tblGrid>
                <a:gridCol w="177437">
                  <a:extLst>
                    <a:ext uri="{9D8B030D-6E8A-4147-A177-3AD203B41FA5}">
                      <a16:colId xmlns:a16="http://schemas.microsoft.com/office/drawing/2014/main" val="2241955811"/>
                    </a:ext>
                  </a:extLst>
                </a:gridCol>
                <a:gridCol w="2500449">
                  <a:extLst>
                    <a:ext uri="{9D8B030D-6E8A-4147-A177-3AD203B41FA5}">
                      <a16:colId xmlns:a16="http://schemas.microsoft.com/office/drawing/2014/main" val="4005379978"/>
                    </a:ext>
                  </a:extLst>
                </a:gridCol>
                <a:gridCol w="679268">
                  <a:extLst>
                    <a:ext uri="{9D8B030D-6E8A-4147-A177-3AD203B41FA5}">
                      <a16:colId xmlns:a16="http://schemas.microsoft.com/office/drawing/2014/main" val="1677609904"/>
                    </a:ext>
                  </a:extLst>
                </a:gridCol>
                <a:gridCol w="1201783">
                  <a:extLst>
                    <a:ext uri="{9D8B030D-6E8A-4147-A177-3AD203B41FA5}">
                      <a16:colId xmlns:a16="http://schemas.microsoft.com/office/drawing/2014/main" val="639613026"/>
                    </a:ext>
                  </a:extLst>
                </a:gridCol>
              </a:tblGrid>
              <a:tr h="516724">
                <a:tc gridSpan="2">
                  <a:txBody>
                    <a:bodyPr/>
                    <a:lstStyle/>
                    <a:p>
                      <a:pPr algn="ctr">
                        <a:lnSpc>
                          <a:spcPts val="1100"/>
                        </a:lnSpc>
                      </a:pPr>
                      <a:r>
                        <a:rPr kumimoji="1" lang="ja-JP" altLang="en-US" sz="1400" dirty="0"/>
                        <a:t>種別</a:t>
                      </a:r>
                    </a:p>
                  </a:txBody>
                  <a:tcPr marL="36000" marR="36000" anchor="ctr"/>
                </a:tc>
                <a:tc hMerge="1">
                  <a:txBody>
                    <a:bodyPr/>
                    <a:lstStyle/>
                    <a:p>
                      <a:endParaRPr kumimoji="1" lang="ja-JP" altLang="en-US"/>
                    </a:p>
                  </a:txBody>
                  <a:tcPr/>
                </a:tc>
                <a:tc>
                  <a:txBody>
                    <a:bodyPr/>
                    <a:lstStyle/>
                    <a:p>
                      <a:pPr algn="ctr">
                        <a:lnSpc>
                          <a:spcPts val="1100"/>
                        </a:lnSpc>
                      </a:pPr>
                      <a:r>
                        <a:rPr kumimoji="1" lang="ja-JP" altLang="en-US" sz="1400" dirty="0"/>
                        <a:t>箇所数</a:t>
                      </a:r>
                    </a:p>
                  </a:txBody>
                  <a:tcPr marL="36000" marR="36000" anchor="ctr"/>
                </a:tc>
                <a:tc>
                  <a:txBody>
                    <a:bodyPr/>
                    <a:lstStyle/>
                    <a:p>
                      <a:pPr algn="ctr">
                        <a:lnSpc>
                          <a:spcPts val="1100"/>
                        </a:lnSpc>
                      </a:pPr>
                      <a:r>
                        <a:rPr kumimoji="1" lang="ja-JP" altLang="en-US" sz="1400" dirty="0"/>
                        <a:t>現有能力</a:t>
                      </a:r>
                      <a:endParaRPr kumimoji="1" lang="en-US" altLang="ja-JP" sz="1400" dirty="0"/>
                    </a:p>
                    <a:p>
                      <a:pPr algn="ctr">
                        <a:lnSpc>
                          <a:spcPts val="1100"/>
                        </a:lnSpc>
                      </a:pPr>
                      <a:r>
                        <a:rPr kumimoji="1" lang="ja-JP" altLang="en-US" sz="1400" dirty="0"/>
                        <a:t>（</a:t>
                      </a:r>
                      <a:r>
                        <a:rPr kumimoji="1" lang="en-US" altLang="ja-JP" sz="1400" dirty="0"/>
                        <a:t>m</a:t>
                      </a:r>
                      <a:r>
                        <a:rPr kumimoji="1" lang="en-US" altLang="ja-JP" sz="1400" baseline="30000" dirty="0"/>
                        <a:t>3</a:t>
                      </a:r>
                      <a:r>
                        <a:rPr kumimoji="1" lang="en-US" altLang="ja-JP" sz="1400" dirty="0" smtClean="0"/>
                        <a:t>/</a:t>
                      </a:r>
                      <a:r>
                        <a:rPr kumimoji="1" lang="ja-JP" altLang="en-US" sz="1400" dirty="0" smtClean="0"/>
                        <a:t>日）</a:t>
                      </a:r>
                      <a:endParaRPr kumimoji="1" lang="ja-JP" altLang="en-US" sz="1400" dirty="0"/>
                    </a:p>
                  </a:txBody>
                  <a:tcPr marL="36000" marR="36000" anchor="ctr"/>
                </a:tc>
                <a:extLst>
                  <a:ext uri="{0D108BD9-81ED-4DB2-BD59-A6C34878D82A}">
                    <a16:rowId xmlns:a16="http://schemas.microsoft.com/office/drawing/2014/main" val="3011719815"/>
                  </a:ext>
                </a:extLst>
              </a:tr>
              <a:tr h="310178">
                <a:tc gridSpan="2">
                  <a:txBody>
                    <a:bodyPr/>
                    <a:lstStyle/>
                    <a:p>
                      <a:pPr algn="l">
                        <a:lnSpc>
                          <a:spcPts val="1100"/>
                        </a:lnSpc>
                      </a:pPr>
                      <a:r>
                        <a:rPr kumimoji="1" lang="ja-JP" altLang="en-US" sz="1400" dirty="0"/>
                        <a:t>流域下水道</a:t>
                      </a:r>
                    </a:p>
                  </a:txBody>
                  <a:tcPr marL="36000" marR="36000" anchor="ctr"/>
                </a:tc>
                <a:tc hMerge="1">
                  <a:txBody>
                    <a:bodyPr/>
                    <a:lstStyle/>
                    <a:p>
                      <a:endParaRPr kumimoji="1" lang="ja-JP" altLang="en-US"/>
                    </a:p>
                  </a:txBody>
                  <a:tcPr/>
                </a:tc>
                <a:tc>
                  <a:txBody>
                    <a:bodyPr/>
                    <a:lstStyle/>
                    <a:p>
                      <a:pPr algn="ctr">
                        <a:lnSpc>
                          <a:spcPts val="1100"/>
                        </a:lnSpc>
                      </a:pPr>
                      <a:r>
                        <a:rPr kumimoji="1" lang="en-US" altLang="ja-JP" sz="1400" dirty="0"/>
                        <a:t>14</a:t>
                      </a:r>
                      <a:endParaRPr kumimoji="1" lang="ja-JP" altLang="en-US" sz="1400" dirty="0"/>
                    </a:p>
                  </a:txBody>
                  <a:tcPr marL="36000" marR="36000" anchor="ctr"/>
                </a:tc>
                <a:tc>
                  <a:txBody>
                    <a:bodyPr/>
                    <a:lstStyle/>
                    <a:p>
                      <a:pPr algn="r">
                        <a:lnSpc>
                          <a:spcPts val="1100"/>
                        </a:lnSpc>
                      </a:pPr>
                      <a:r>
                        <a:rPr kumimoji="1" lang="en-US" altLang="ja-JP" sz="1400" dirty="0" smtClean="0"/>
                        <a:t>2,307,000</a:t>
                      </a:r>
                      <a:endParaRPr kumimoji="1" lang="ja-JP" altLang="en-US" sz="1400" dirty="0"/>
                    </a:p>
                  </a:txBody>
                  <a:tcPr marL="36000" marR="36000" anchor="ctr"/>
                </a:tc>
                <a:extLst>
                  <a:ext uri="{0D108BD9-81ED-4DB2-BD59-A6C34878D82A}">
                    <a16:rowId xmlns:a16="http://schemas.microsoft.com/office/drawing/2014/main" val="458215091"/>
                  </a:ext>
                </a:extLst>
              </a:tr>
              <a:tr h="310178">
                <a:tc gridSpan="2">
                  <a:txBody>
                    <a:bodyPr/>
                    <a:lstStyle/>
                    <a:p>
                      <a:pPr algn="l">
                        <a:lnSpc>
                          <a:spcPts val="1100"/>
                        </a:lnSpc>
                      </a:pPr>
                      <a:r>
                        <a:rPr kumimoji="1" lang="ja-JP" altLang="en-US" sz="1400" dirty="0"/>
                        <a:t>単独及び流域関連公共下水道</a:t>
                      </a:r>
                    </a:p>
                  </a:txBody>
                  <a:tcPr marL="36000" marR="3600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a:txBody>
                    <a:bodyPr/>
                    <a:lstStyle/>
                    <a:p>
                      <a:pPr algn="ctr">
                        <a:lnSpc>
                          <a:spcPts val="1100"/>
                        </a:lnSpc>
                      </a:pPr>
                      <a:r>
                        <a:rPr kumimoji="1" lang="en-US" altLang="ja-JP" sz="1400" dirty="0" smtClean="0"/>
                        <a:t>24</a:t>
                      </a:r>
                      <a:endParaRPr kumimoji="1" lang="ja-JP" altLang="en-US" sz="1400" dirty="0"/>
                    </a:p>
                  </a:txBody>
                  <a:tcPr marL="36000" marR="36000" anchor="ctr"/>
                </a:tc>
                <a:tc>
                  <a:txBody>
                    <a:bodyPr/>
                    <a:lstStyle/>
                    <a:p>
                      <a:pPr algn="r">
                        <a:lnSpc>
                          <a:spcPts val="1100"/>
                        </a:lnSpc>
                      </a:pPr>
                      <a:r>
                        <a:rPr kumimoji="1" lang="en-US" altLang="ja-JP" sz="1400" dirty="0" smtClean="0"/>
                        <a:t>2,771,000</a:t>
                      </a:r>
                      <a:endParaRPr kumimoji="1" lang="ja-JP" altLang="en-US" sz="1400" dirty="0"/>
                    </a:p>
                  </a:txBody>
                  <a:tcPr marL="36000" marR="36000" anchor="ctr"/>
                </a:tc>
                <a:extLst>
                  <a:ext uri="{0D108BD9-81ED-4DB2-BD59-A6C34878D82A}">
                    <a16:rowId xmlns:a16="http://schemas.microsoft.com/office/drawing/2014/main" val="290675928"/>
                  </a:ext>
                </a:extLst>
              </a:tr>
              <a:tr h="310178">
                <a:tc rowSpan="2">
                  <a:txBody>
                    <a:bodyPr/>
                    <a:lstStyle/>
                    <a:p>
                      <a:pPr algn="l">
                        <a:lnSpc>
                          <a:spcPts val="1100"/>
                        </a:lnSpc>
                      </a:pPr>
                      <a:endParaRPr kumimoji="1" lang="ja-JP" altLang="en-US" sz="1400" dirty="0"/>
                    </a:p>
                  </a:txBody>
                  <a:tcPr marL="36000" marR="36000"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400" dirty="0"/>
                        <a:t>大阪市</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400" dirty="0"/>
                        <a:t>12</a:t>
                      </a:r>
                      <a:endParaRPr kumimoji="1" lang="ja-JP" altLang="en-US" sz="1400" dirty="0"/>
                    </a:p>
                  </a:txBody>
                  <a:tcPr marL="36000" marR="36000" anchor="ctr">
                    <a:lnL w="12700" cap="flat" cmpd="sng" algn="ctr">
                      <a:solidFill>
                        <a:schemeClr val="tx1"/>
                      </a:solidFill>
                      <a:prstDash val="solid"/>
                      <a:round/>
                      <a:headEnd type="none" w="med" len="med"/>
                      <a:tailEnd type="none" w="med" len="med"/>
                    </a:lnL>
                  </a:tcPr>
                </a:tc>
                <a:tc>
                  <a:txBody>
                    <a:bodyPr/>
                    <a:lstStyle/>
                    <a:p>
                      <a:pPr algn="r">
                        <a:lnSpc>
                          <a:spcPts val="1100"/>
                        </a:lnSpc>
                      </a:pPr>
                      <a:r>
                        <a:rPr kumimoji="1" lang="en-US" altLang="ja-JP" sz="1400" dirty="0" smtClean="0"/>
                        <a:t>2,127,000</a:t>
                      </a:r>
                      <a:endParaRPr kumimoji="1" lang="ja-JP" altLang="en-US" sz="1400" dirty="0"/>
                    </a:p>
                  </a:txBody>
                  <a:tcPr marL="36000" marR="36000" anchor="ctr"/>
                </a:tc>
                <a:extLst>
                  <a:ext uri="{0D108BD9-81ED-4DB2-BD59-A6C34878D82A}">
                    <a16:rowId xmlns:a16="http://schemas.microsoft.com/office/drawing/2014/main" val="2491373350"/>
                  </a:ext>
                </a:extLst>
              </a:tr>
              <a:tr h="310178">
                <a:tc vMerge="1">
                  <a:txBody>
                    <a:bodyPr/>
                    <a:lstStyle/>
                    <a:p>
                      <a:pPr algn="l">
                        <a:lnSpc>
                          <a:spcPts val="1100"/>
                        </a:lnSpc>
                      </a:pPr>
                      <a:endParaRPr kumimoji="1" lang="ja-JP" altLang="en-US" sz="1400" dirty="0"/>
                    </a:p>
                  </a:txBody>
                  <a:tcPr marL="36000" marR="36000" anchor="ctr">
                    <a:solidFill>
                      <a:schemeClr val="bg1">
                        <a:lumMod val="85000"/>
                      </a:schemeClr>
                    </a:solidFill>
                  </a:tcPr>
                </a:tc>
                <a:tc>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400" dirty="0"/>
                        <a:t>大阪市を除く府内市町村</a:t>
                      </a:r>
                    </a:p>
                  </a:txBody>
                  <a:tcPr marL="36000" marR="3600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100"/>
                        </a:lnSpc>
                      </a:pPr>
                      <a:r>
                        <a:rPr kumimoji="1" lang="en-US" altLang="ja-JP" sz="1400" dirty="0" smtClean="0"/>
                        <a:t>12</a:t>
                      </a:r>
                      <a:endParaRPr kumimoji="1" lang="ja-JP" altLang="en-US" sz="1400" dirty="0"/>
                    </a:p>
                  </a:txBody>
                  <a:tcPr marL="36000" marR="36000" anchor="ctr">
                    <a:solidFill>
                      <a:schemeClr val="bg1">
                        <a:lumMod val="85000"/>
                      </a:schemeClr>
                    </a:solidFill>
                  </a:tcPr>
                </a:tc>
                <a:tc>
                  <a:txBody>
                    <a:bodyPr/>
                    <a:lstStyle/>
                    <a:p>
                      <a:pPr algn="r">
                        <a:lnSpc>
                          <a:spcPts val="1100"/>
                        </a:lnSpc>
                      </a:pPr>
                      <a:r>
                        <a:rPr kumimoji="1" lang="en-US" altLang="ja-JP" sz="1400" dirty="0" smtClean="0"/>
                        <a:t>644,000</a:t>
                      </a:r>
                      <a:endParaRPr kumimoji="1" lang="ja-JP" altLang="en-US" sz="1400" dirty="0"/>
                    </a:p>
                  </a:txBody>
                  <a:tcPr marL="36000" marR="36000" anchor="ctr">
                    <a:solidFill>
                      <a:schemeClr val="bg1">
                        <a:lumMod val="85000"/>
                      </a:schemeClr>
                    </a:solidFill>
                  </a:tcPr>
                </a:tc>
                <a:extLst>
                  <a:ext uri="{0D108BD9-81ED-4DB2-BD59-A6C34878D82A}">
                    <a16:rowId xmlns:a16="http://schemas.microsoft.com/office/drawing/2014/main" val="1565346108"/>
                  </a:ext>
                </a:extLst>
              </a:tr>
            </a:tbl>
          </a:graphicData>
        </a:graphic>
      </p:graphicFrame>
      <p:sp>
        <p:nvSpPr>
          <p:cNvPr id="21" name="サブタイトル 2"/>
          <p:cNvSpPr txBox="1">
            <a:spLocks/>
          </p:cNvSpPr>
          <p:nvPr/>
        </p:nvSpPr>
        <p:spPr>
          <a:xfrm>
            <a:off x="1467083" y="4620566"/>
            <a:ext cx="2636494" cy="386583"/>
          </a:xfrm>
          <a:prstGeom prst="rect">
            <a:avLst/>
          </a:prstGeom>
        </p:spPr>
        <p:txBody>
          <a:bodyPr vert="horz" lIns="94343" tIns="47171" rIns="94343" bIns="47171" rtlCol="0">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88900" indent="-88900">
              <a:lnSpc>
                <a:spcPct val="100000"/>
              </a:lnSpc>
              <a:spcBef>
                <a:spcPts val="0"/>
              </a:spcBef>
            </a:pPr>
            <a:r>
              <a:rPr lang="ja-JP" altLang="en-US" sz="1200" dirty="0">
                <a:latin typeface="BIZ UDPゴシック" panose="020B0400000000000000" pitchFamily="50" charset="-128"/>
                <a:ea typeface="BIZ UDPゴシック" panose="020B0400000000000000" pitchFamily="50" charset="-128"/>
                <a:cs typeface="Meiryo UI" panose="020B0604030504040204" pitchFamily="50" charset="-128"/>
              </a:rPr>
              <a:t>大阪府内の下水処理場</a:t>
            </a:r>
            <a:endParaRPr lang="en-US" altLang="ja-JP"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aphicFrame>
        <p:nvGraphicFramePr>
          <p:cNvPr id="86" name="表 85"/>
          <p:cNvGraphicFramePr>
            <a:graphicFrameLocks noGrp="1"/>
          </p:cNvGraphicFramePr>
          <p:nvPr>
            <p:extLst/>
          </p:nvPr>
        </p:nvGraphicFramePr>
        <p:xfrm>
          <a:off x="5469144" y="4961580"/>
          <a:ext cx="3693880" cy="1757929"/>
        </p:xfrm>
        <a:graphic>
          <a:graphicData uri="http://schemas.openxmlformats.org/drawingml/2006/table">
            <a:tbl>
              <a:tblPr firstRow="1" bandRow="1">
                <a:tableStyleId>{5940675A-B579-460E-94D1-54222C63F5DA}</a:tableStyleId>
              </a:tblPr>
              <a:tblGrid>
                <a:gridCol w="156936">
                  <a:extLst>
                    <a:ext uri="{9D8B030D-6E8A-4147-A177-3AD203B41FA5}">
                      <a16:colId xmlns:a16="http://schemas.microsoft.com/office/drawing/2014/main" val="2241955811"/>
                    </a:ext>
                  </a:extLst>
                </a:gridCol>
                <a:gridCol w="2507888">
                  <a:extLst>
                    <a:ext uri="{9D8B030D-6E8A-4147-A177-3AD203B41FA5}">
                      <a16:colId xmlns:a16="http://schemas.microsoft.com/office/drawing/2014/main" val="3490262402"/>
                    </a:ext>
                  </a:extLst>
                </a:gridCol>
                <a:gridCol w="1029056">
                  <a:extLst>
                    <a:ext uri="{9D8B030D-6E8A-4147-A177-3AD203B41FA5}">
                      <a16:colId xmlns:a16="http://schemas.microsoft.com/office/drawing/2014/main" val="639613026"/>
                    </a:ext>
                  </a:extLst>
                </a:gridCol>
              </a:tblGrid>
              <a:tr h="528797">
                <a:tc gridSpan="2">
                  <a:txBody>
                    <a:bodyPr/>
                    <a:lstStyle/>
                    <a:p>
                      <a:pPr algn="ctr">
                        <a:lnSpc>
                          <a:spcPts val="1100"/>
                        </a:lnSpc>
                      </a:pPr>
                      <a:r>
                        <a:rPr kumimoji="1" lang="ja-JP" altLang="en-US" sz="1400" dirty="0"/>
                        <a:t>種別</a:t>
                      </a:r>
                    </a:p>
                  </a:txBody>
                  <a:tcPr marL="36000" marR="36000" anchor="ctr"/>
                </a:tc>
                <a:tc hMerge="1">
                  <a:txBody>
                    <a:bodyPr/>
                    <a:lstStyle/>
                    <a:p>
                      <a:endParaRPr kumimoji="1" lang="ja-JP" altLang="en-US"/>
                    </a:p>
                  </a:txBody>
                  <a:tcPr/>
                </a:tc>
                <a:tc>
                  <a:txBody>
                    <a:bodyPr/>
                    <a:lstStyle/>
                    <a:p>
                      <a:pPr algn="ctr">
                        <a:lnSpc>
                          <a:spcPts val="1100"/>
                        </a:lnSpc>
                      </a:pPr>
                      <a:r>
                        <a:rPr kumimoji="1" lang="ja-JP" altLang="en-US" sz="1400" dirty="0" smtClean="0"/>
                        <a:t>管</a:t>
                      </a:r>
                      <a:r>
                        <a:rPr kumimoji="1" lang="ja-JP" altLang="en-US" sz="1400" dirty="0" err="1" smtClean="0"/>
                        <a:t>きょ</a:t>
                      </a:r>
                      <a:r>
                        <a:rPr kumimoji="1" lang="ja-JP" altLang="en-US" sz="1400" dirty="0" smtClean="0"/>
                        <a:t>延長</a:t>
                      </a:r>
                      <a:endParaRPr kumimoji="1" lang="en-US" altLang="ja-JP" sz="1400" dirty="0"/>
                    </a:p>
                    <a:p>
                      <a:pPr algn="ctr">
                        <a:lnSpc>
                          <a:spcPts val="1100"/>
                        </a:lnSpc>
                      </a:pPr>
                      <a:r>
                        <a:rPr kumimoji="1" lang="ja-JP" altLang="en-US" sz="1400" dirty="0"/>
                        <a:t>（</a:t>
                      </a:r>
                      <a:r>
                        <a:rPr kumimoji="1" lang="en-US" altLang="ja-JP" sz="1400" dirty="0"/>
                        <a:t>km</a:t>
                      </a:r>
                      <a:r>
                        <a:rPr kumimoji="1" lang="ja-JP" altLang="en-US" sz="1400" dirty="0"/>
                        <a:t>）</a:t>
                      </a:r>
                    </a:p>
                  </a:txBody>
                  <a:tcPr marL="36000" marR="36000" anchor="ctr"/>
                </a:tc>
                <a:extLst>
                  <a:ext uri="{0D108BD9-81ED-4DB2-BD59-A6C34878D82A}">
                    <a16:rowId xmlns:a16="http://schemas.microsoft.com/office/drawing/2014/main" val="3011719815"/>
                  </a:ext>
                </a:extLst>
              </a:tr>
              <a:tr h="307283">
                <a:tc gridSpan="2">
                  <a:txBody>
                    <a:bodyPr/>
                    <a:lstStyle/>
                    <a:p>
                      <a:pPr algn="l">
                        <a:lnSpc>
                          <a:spcPts val="1100"/>
                        </a:lnSpc>
                      </a:pPr>
                      <a:r>
                        <a:rPr kumimoji="1" lang="ja-JP" altLang="en-US" sz="1400" dirty="0"/>
                        <a:t>流域下水道</a:t>
                      </a:r>
                    </a:p>
                  </a:txBody>
                  <a:tcPr marL="36000" marR="36000" anchor="ctr"/>
                </a:tc>
                <a:tc hMerge="1">
                  <a:txBody>
                    <a:bodyPr/>
                    <a:lstStyle/>
                    <a:p>
                      <a:endParaRPr kumimoji="1" lang="ja-JP" altLang="en-US"/>
                    </a:p>
                  </a:txBody>
                  <a:tcPr/>
                </a:tc>
                <a:tc>
                  <a:txBody>
                    <a:bodyPr/>
                    <a:lstStyle/>
                    <a:p>
                      <a:pPr algn="r">
                        <a:lnSpc>
                          <a:spcPts val="1100"/>
                        </a:lnSpc>
                      </a:pPr>
                      <a:r>
                        <a:rPr kumimoji="1" lang="en-US" altLang="ja-JP" sz="1400" dirty="0"/>
                        <a:t>570</a:t>
                      </a:r>
                    </a:p>
                  </a:txBody>
                  <a:tcPr marL="36000" marR="36000" anchor="ctr"/>
                </a:tc>
                <a:extLst>
                  <a:ext uri="{0D108BD9-81ED-4DB2-BD59-A6C34878D82A}">
                    <a16:rowId xmlns:a16="http://schemas.microsoft.com/office/drawing/2014/main" val="458215091"/>
                  </a:ext>
                </a:extLst>
              </a:tr>
              <a:tr h="307283">
                <a:tc gridSpan="2">
                  <a:txBody>
                    <a:bodyPr/>
                    <a:lstStyle/>
                    <a:p>
                      <a:pPr algn="l">
                        <a:lnSpc>
                          <a:spcPts val="1100"/>
                        </a:lnSpc>
                      </a:pPr>
                      <a:r>
                        <a:rPr kumimoji="1" lang="ja-JP" altLang="en-US" sz="1400" dirty="0"/>
                        <a:t>単独及び流域関連公共下水道</a:t>
                      </a:r>
                    </a:p>
                  </a:txBody>
                  <a:tcPr marL="36000" marR="3600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a:txBody>
                    <a:bodyPr/>
                    <a:lstStyle/>
                    <a:p>
                      <a:pPr algn="r">
                        <a:lnSpc>
                          <a:spcPts val="1100"/>
                        </a:lnSpc>
                      </a:pPr>
                      <a:r>
                        <a:rPr kumimoji="1" lang="en-US" altLang="ja-JP" sz="1400" dirty="0" smtClean="0"/>
                        <a:t>24,210</a:t>
                      </a:r>
                      <a:endParaRPr kumimoji="1" lang="ja-JP" altLang="en-US" sz="1400" dirty="0"/>
                    </a:p>
                  </a:txBody>
                  <a:tcPr marL="36000" marR="36000" anchor="ctr"/>
                </a:tc>
                <a:extLst>
                  <a:ext uri="{0D108BD9-81ED-4DB2-BD59-A6C34878D82A}">
                    <a16:rowId xmlns:a16="http://schemas.microsoft.com/office/drawing/2014/main" val="290675928"/>
                  </a:ext>
                </a:extLst>
              </a:tr>
              <a:tr h="307283">
                <a:tc rowSpan="2">
                  <a:txBody>
                    <a:bodyPr/>
                    <a:lstStyle/>
                    <a:p>
                      <a:pPr algn="l">
                        <a:lnSpc>
                          <a:spcPts val="1100"/>
                        </a:lnSpc>
                      </a:pPr>
                      <a:r>
                        <a:rPr kumimoji="1" lang="ja-JP" altLang="en-US" sz="1400" dirty="0"/>
                        <a:t>　</a:t>
                      </a:r>
                    </a:p>
                    <a:p>
                      <a:pPr algn="l">
                        <a:lnSpc>
                          <a:spcPts val="1100"/>
                        </a:lnSpc>
                      </a:pPr>
                      <a:r>
                        <a:rPr kumimoji="1" lang="ja-JP" altLang="en-US" sz="1400" dirty="0"/>
                        <a:t>　　　　　</a:t>
                      </a:r>
                    </a:p>
                  </a:txBody>
                  <a:tcPr marL="36000" marR="36000"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a:lnSpc>
                          <a:spcPts val="1100"/>
                        </a:lnSpc>
                      </a:pPr>
                      <a:r>
                        <a:rPr kumimoji="1" lang="ja-JP" altLang="en-US" sz="1400" dirty="0"/>
                        <a:t>大阪市</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1100"/>
                        </a:lnSpc>
                      </a:pPr>
                      <a:r>
                        <a:rPr kumimoji="1" lang="en-US" altLang="ja-JP" sz="1400" dirty="0"/>
                        <a:t>4,960</a:t>
                      </a:r>
                      <a:endParaRPr kumimoji="1" lang="ja-JP" altLang="en-US" sz="1400" dirty="0"/>
                    </a:p>
                  </a:txBody>
                  <a:tcPr marL="36000" marR="3600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51393580"/>
                  </a:ext>
                </a:extLst>
              </a:tr>
              <a:tr h="307283">
                <a:tc vMerge="1">
                  <a:txBody>
                    <a:bodyPr/>
                    <a:lstStyle/>
                    <a:p>
                      <a:pPr algn="l">
                        <a:lnSpc>
                          <a:spcPts val="1100"/>
                        </a:lnSpc>
                      </a:pPr>
                      <a:endParaRPr kumimoji="1" lang="ja-JP" altLang="en-US" sz="1400" dirty="0"/>
                    </a:p>
                  </a:txBody>
                  <a:tcPr marL="36000" marR="36000" anchor="ctr">
                    <a:solidFill>
                      <a:schemeClr val="bg1">
                        <a:lumMod val="85000"/>
                      </a:schemeClr>
                    </a:solidFill>
                  </a:tcPr>
                </a:tc>
                <a:tc>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400" dirty="0"/>
                        <a:t>大阪市を除く府内市町村</a:t>
                      </a:r>
                    </a:p>
                  </a:txBody>
                  <a:tcPr marL="36000" marR="3600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r">
                        <a:lnSpc>
                          <a:spcPts val="1100"/>
                        </a:lnSpc>
                      </a:pPr>
                      <a:r>
                        <a:rPr kumimoji="1" lang="en-US" altLang="ja-JP" sz="1400" dirty="0" smtClean="0"/>
                        <a:t>19,250</a:t>
                      </a:r>
                      <a:endParaRPr kumimoji="1" lang="ja-JP" altLang="en-US" sz="1400" dirty="0"/>
                    </a:p>
                  </a:txBody>
                  <a:tcPr marL="36000" marR="36000" anchor="ctr">
                    <a:solidFill>
                      <a:schemeClr val="bg1">
                        <a:lumMod val="85000"/>
                      </a:schemeClr>
                    </a:solidFill>
                  </a:tcPr>
                </a:tc>
                <a:extLst>
                  <a:ext uri="{0D108BD9-81ED-4DB2-BD59-A6C34878D82A}">
                    <a16:rowId xmlns:a16="http://schemas.microsoft.com/office/drawing/2014/main" val="2596534274"/>
                  </a:ext>
                </a:extLst>
              </a:tr>
            </a:tbl>
          </a:graphicData>
        </a:graphic>
      </p:graphicFrame>
      <p:sp>
        <p:nvSpPr>
          <p:cNvPr id="87" name="サブタイトル 2"/>
          <p:cNvSpPr txBox="1">
            <a:spLocks/>
          </p:cNvSpPr>
          <p:nvPr/>
        </p:nvSpPr>
        <p:spPr>
          <a:xfrm>
            <a:off x="6026020" y="4638039"/>
            <a:ext cx="2636494" cy="386583"/>
          </a:xfrm>
          <a:prstGeom prst="rect">
            <a:avLst/>
          </a:prstGeom>
        </p:spPr>
        <p:txBody>
          <a:bodyPr vert="horz" lIns="94343" tIns="47171" rIns="94343" bIns="47171" rtlCol="0">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88900" indent="-88900">
              <a:lnSpc>
                <a:spcPct val="100000"/>
              </a:lnSpc>
              <a:spcBef>
                <a:spcPts val="0"/>
              </a:spcBef>
            </a:pPr>
            <a:r>
              <a:rPr lang="ja-JP" altLang="en-US" sz="1200" dirty="0">
                <a:latin typeface="BIZ UDPゴシック" panose="020B0400000000000000" pitchFamily="50" charset="-128"/>
                <a:ea typeface="BIZ UDPゴシック" panose="020B0400000000000000" pitchFamily="50" charset="-128"/>
                <a:cs typeface="Meiryo UI" panose="020B0604030504040204" pitchFamily="50" charset="-128"/>
              </a:rPr>
              <a:t>大阪府内の</a:t>
            </a:r>
            <a:r>
              <a:rPr lang="ja-JP" altLang="en-US" sz="1200" dirty="0" smtClean="0">
                <a:latin typeface="BIZ UDPゴシック" panose="020B0400000000000000" pitchFamily="50" charset="-128"/>
                <a:ea typeface="BIZ UDPゴシック" panose="020B0400000000000000" pitchFamily="50" charset="-128"/>
                <a:cs typeface="Meiryo UI" panose="020B0604030504040204" pitchFamily="50" charset="-128"/>
              </a:rPr>
              <a:t>管</a:t>
            </a:r>
            <a:r>
              <a:rPr lang="ja-JP" altLang="en-US" sz="1200" dirty="0" err="1" smtClean="0">
                <a:latin typeface="BIZ UDPゴシック" panose="020B0400000000000000" pitchFamily="50" charset="-128"/>
                <a:ea typeface="BIZ UDPゴシック" panose="020B0400000000000000" pitchFamily="50" charset="-128"/>
                <a:cs typeface="Meiryo UI" panose="020B0604030504040204" pitchFamily="50" charset="-128"/>
              </a:rPr>
              <a:t>きょ</a:t>
            </a:r>
            <a:endParaRPr lang="en-US" altLang="ja-JP"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88" name="サブタイトル 2"/>
          <p:cNvSpPr txBox="1">
            <a:spLocks/>
          </p:cNvSpPr>
          <p:nvPr/>
        </p:nvSpPr>
        <p:spPr>
          <a:xfrm>
            <a:off x="5158442" y="2670373"/>
            <a:ext cx="4472731" cy="1831600"/>
          </a:xfrm>
          <a:prstGeom prst="rect">
            <a:avLst/>
          </a:prstGeom>
        </p:spPr>
        <p:txBody>
          <a:bodyPr vert="horz" lIns="94343" tIns="47171" rIns="94343" bIns="47171" rtlCol="0">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176885" indent="-176885" algn="l">
              <a:lnSpc>
                <a:spcPct val="100000"/>
              </a:lnSpc>
              <a:spcBef>
                <a:spcPts val="0"/>
              </a:spcBef>
              <a:buFont typeface="Wingdings" panose="05000000000000000000" pitchFamily="2" charset="2"/>
              <a:buChar char="Ø"/>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流域下水道（大阪府管理）</a:t>
            </a:r>
            <a:endPar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2</a:t>
            </a:r>
            <a:r>
              <a:rPr lang="ja-JP" altLang="en-US" sz="1000" dirty="0">
                <a:latin typeface="BIZ UDPゴシック" panose="020B0400000000000000" pitchFamily="50" charset="-128"/>
                <a:ea typeface="BIZ UDPゴシック" panose="020B0400000000000000" pitchFamily="50" charset="-128"/>
              </a:rPr>
              <a:t>以上の市町村の区域における下水</a:t>
            </a:r>
            <a:r>
              <a:rPr lang="ja-JP" altLang="en-US" sz="1000" dirty="0" smtClean="0">
                <a:latin typeface="BIZ UDPゴシック" panose="020B0400000000000000" pitchFamily="50" charset="-128"/>
                <a:ea typeface="BIZ UDPゴシック" panose="020B0400000000000000" pitchFamily="50" charset="-128"/>
              </a:rPr>
              <a:t>を排除・</a:t>
            </a:r>
            <a:r>
              <a:rPr lang="ja-JP" altLang="en-US" sz="1000" dirty="0">
                <a:latin typeface="BIZ UDPゴシック" panose="020B0400000000000000" pitchFamily="50" charset="-128"/>
                <a:ea typeface="BIZ UDPゴシック" panose="020B0400000000000000" pitchFamily="50" charset="-128"/>
              </a:rPr>
              <a:t>処理</a:t>
            </a:r>
            <a:r>
              <a:rPr lang="ja-JP" altLang="en-US" sz="1000" dirty="0" smtClean="0">
                <a:latin typeface="BIZ UDPゴシック" panose="020B0400000000000000" pitchFamily="50" charset="-128"/>
                <a:ea typeface="BIZ UDPゴシック" panose="020B0400000000000000" pitchFamily="50" charset="-128"/>
              </a:rPr>
              <a:t>する</a:t>
            </a:r>
            <a:r>
              <a:rPr lang="ja-JP" altLang="en-US" sz="1000" dirty="0">
                <a:latin typeface="BIZ UDPゴシック" panose="020B0400000000000000" pitchFamily="50" charset="-128"/>
                <a:ea typeface="BIZ UDPゴシック" panose="020B0400000000000000" pitchFamily="50" charset="-128"/>
              </a:rPr>
              <a:t>下水道</a:t>
            </a:r>
            <a:endParaRPr lang="en-US" altLang="ja-JP" sz="1000" dirty="0">
              <a:latin typeface="BIZ UDPゴシック" panose="020B0400000000000000" pitchFamily="50" charset="-128"/>
              <a:ea typeface="BIZ UDPゴシック" panose="020B0400000000000000" pitchFamily="50" charset="-128"/>
            </a:endParaRPr>
          </a:p>
          <a:p>
            <a:pPr algn="l">
              <a:lnSpc>
                <a:spcPct val="100000"/>
              </a:lnSpc>
              <a:spcBef>
                <a:spcPts val="0"/>
              </a:spcBef>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（処理場、大規模ポンプ場、</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大規模管</a:t>
            </a:r>
            <a:r>
              <a:rPr lang="ja-JP" altLang="en-US" sz="1000" dirty="0" err="1" smtClean="0">
                <a:latin typeface="BIZ UDPゴシック" panose="020B0400000000000000" pitchFamily="50" charset="-128"/>
                <a:ea typeface="BIZ UDPゴシック" panose="020B0400000000000000" pitchFamily="50" charset="-128"/>
                <a:cs typeface="Meiryo UI" panose="020B0604030504040204" pitchFamily="50" charset="-128"/>
              </a:rPr>
              <a:t>きょ</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176885" indent="-176885" algn="l">
              <a:lnSpc>
                <a:spcPct val="100000"/>
              </a:lnSpc>
              <a:spcBef>
                <a:spcPts val="0"/>
              </a:spcBef>
              <a:buFont typeface="Wingdings" panose="05000000000000000000" pitchFamily="2" charset="2"/>
              <a:buChar char="Ø"/>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単独公共下水道（大阪市を</a:t>
            </a:r>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含む</a:t>
            </a:r>
            <a:r>
              <a:rPr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9</a:t>
            </a:r>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市町</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⇒１つの市町村が自らの区域内の下水を排除・処理する下水</a:t>
            </a: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道</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（処理場、ポンプ場、</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管</a:t>
            </a:r>
            <a:r>
              <a:rPr lang="ja-JP" altLang="en-US" sz="1000" dirty="0" err="1" smtClean="0">
                <a:latin typeface="BIZ UDPゴシック" panose="020B0400000000000000" pitchFamily="50" charset="-128"/>
                <a:ea typeface="BIZ UDPゴシック" panose="020B0400000000000000" pitchFamily="50" charset="-128"/>
                <a:cs typeface="Meiryo UI" panose="020B0604030504040204" pitchFamily="50" charset="-128"/>
              </a:rPr>
              <a:t>きょ</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176885" indent="-176885" algn="l">
              <a:lnSpc>
                <a:spcPct val="100000"/>
              </a:lnSpc>
              <a:spcBef>
                <a:spcPts val="0"/>
              </a:spcBef>
              <a:buFont typeface="Wingdings" panose="05000000000000000000" pitchFamily="2" charset="2"/>
              <a:buChar char="Ø"/>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流域関連公共下水道（能勢町を除く</a:t>
            </a:r>
            <a:r>
              <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42</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市町村）</a:t>
            </a:r>
            <a:endPar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⇒流域下</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水道に接続するための各市町村の下水道</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（小規模ポンプ場、</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小規模管</a:t>
            </a:r>
            <a:r>
              <a:rPr lang="ja-JP" altLang="en-US" sz="1000" dirty="0" err="1" smtClean="0">
                <a:latin typeface="BIZ UDPゴシック" panose="020B0400000000000000" pitchFamily="50" charset="-128"/>
                <a:ea typeface="BIZ UDPゴシック" panose="020B0400000000000000" pitchFamily="50" charset="-128"/>
                <a:cs typeface="Meiryo UI" panose="020B0604030504040204" pitchFamily="50" charset="-128"/>
              </a:rPr>
              <a:t>きょ</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89" name="グループ化 88"/>
          <p:cNvGrpSpPr/>
          <p:nvPr/>
        </p:nvGrpSpPr>
        <p:grpSpPr>
          <a:xfrm>
            <a:off x="6374764" y="616297"/>
            <a:ext cx="3299992" cy="2019576"/>
            <a:chOff x="1848345" y="1743830"/>
            <a:chExt cx="2590423" cy="2463312"/>
          </a:xfrm>
        </p:grpSpPr>
        <p:sp>
          <p:nvSpPr>
            <p:cNvPr id="90" name="正方形/長方形 89"/>
            <p:cNvSpPr/>
            <p:nvPr/>
          </p:nvSpPr>
          <p:spPr>
            <a:xfrm>
              <a:off x="2560007" y="1743830"/>
              <a:ext cx="1561846" cy="1143696"/>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vert="eaVert" anchor="ctr"/>
            <a:lstStyle/>
            <a:p>
              <a:pPr algn="ctr">
                <a:defRPr/>
              </a:pPr>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流域下水道</a:t>
              </a:r>
              <a:endParaRPr lang="ja-JP" altLang="en-US" sz="1200" b="1"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1" name="L 字 90"/>
            <p:cNvSpPr/>
            <p:nvPr/>
          </p:nvSpPr>
          <p:spPr>
            <a:xfrm flipH="1">
              <a:off x="3889979" y="1743830"/>
              <a:ext cx="531692" cy="2463311"/>
            </a:xfrm>
            <a:prstGeom prst="corner">
              <a:avLst>
                <a:gd name="adj1" fmla="val 149963"/>
                <a:gd name="adj2" fmla="val 49591"/>
              </a:avLst>
            </a:prstGeom>
          </p:spPr>
          <p:style>
            <a:lnRef idx="2">
              <a:schemeClr val="dk1"/>
            </a:lnRef>
            <a:fillRef idx="1">
              <a:schemeClr val="lt1"/>
            </a:fillRef>
            <a:effectRef idx="0">
              <a:schemeClr val="dk1"/>
            </a:effectRef>
            <a:fontRef idx="minor">
              <a:schemeClr val="dk1"/>
            </a:fontRef>
          </p:style>
          <p:txBody>
            <a:bodyPr vert="eaVert" anchor="ctr"/>
            <a:lstStyle/>
            <a:p>
              <a:pPr algn="ctr">
                <a:defRPr/>
              </a:pPr>
              <a:endParaRPr lang="ja-JP" altLang="en-US" sz="1200" dirty="0">
                <a:latin typeface="BIZ UDPゴシック" panose="020B0400000000000000" pitchFamily="50" charset="-128"/>
                <a:ea typeface="BIZ UDPゴシック" panose="020B0400000000000000" pitchFamily="50" charset="-128"/>
              </a:endParaRPr>
            </a:p>
          </p:txBody>
        </p:sp>
        <p:sp>
          <p:nvSpPr>
            <p:cNvPr id="92" name="正方形/長方形 91"/>
            <p:cNvSpPr/>
            <p:nvPr/>
          </p:nvSpPr>
          <p:spPr>
            <a:xfrm>
              <a:off x="2625815" y="2968607"/>
              <a:ext cx="1237167" cy="1238535"/>
            </a:xfrm>
            <a:prstGeom prst="rect">
              <a:avLst/>
            </a:prstGeom>
          </p:spPr>
          <p:style>
            <a:lnRef idx="2">
              <a:schemeClr val="dk1"/>
            </a:lnRef>
            <a:fillRef idx="1">
              <a:schemeClr val="lt1"/>
            </a:fillRef>
            <a:effectRef idx="0">
              <a:schemeClr val="dk1"/>
            </a:effectRef>
            <a:fontRef idx="minor">
              <a:schemeClr val="dk1"/>
            </a:fontRef>
          </p:style>
          <p:txBody>
            <a:bodyPr vert="eaVert" anchor="ctr"/>
            <a:lstStyle/>
            <a:p>
              <a:pPr algn="ctr">
                <a:defRPr/>
              </a:pPr>
              <a:r>
                <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34</a:t>
              </a:r>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市町村</a:t>
              </a:r>
              <a:endParaRPr lang="en-US" altLang="ja-JP" sz="1200" b="1"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ja-JP" altLang="en-US" sz="1050" dirty="0">
                  <a:latin typeface="BIZ UDPゴシック" panose="020B0400000000000000" pitchFamily="50" charset="-128"/>
                  <a:ea typeface="BIZ UDPゴシック" panose="020B0400000000000000" pitchFamily="50" charset="-128"/>
                  <a:cs typeface="Meiryo UI" panose="020B0604030504040204" pitchFamily="50" charset="-128"/>
                </a:rPr>
                <a:t>（流域関連</a:t>
              </a:r>
              <a:endParaRPr lang="en-US" altLang="ja-JP" sz="105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ja-JP" altLang="en-US" sz="1050" dirty="0">
                  <a:latin typeface="BIZ UDPゴシック" panose="020B0400000000000000" pitchFamily="50" charset="-128"/>
                  <a:ea typeface="BIZ UDPゴシック" panose="020B0400000000000000" pitchFamily="50" charset="-128"/>
                  <a:cs typeface="Meiryo UI" panose="020B0604030504040204" pitchFamily="50" charset="-128"/>
                </a:rPr>
                <a:t>のみ）</a:t>
              </a:r>
              <a:endParaRPr lang="en-US" altLang="ja-JP" sz="105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3" name="L 字 92"/>
            <p:cNvSpPr/>
            <p:nvPr/>
          </p:nvSpPr>
          <p:spPr>
            <a:xfrm>
              <a:off x="1848345" y="1743830"/>
              <a:ext cx="749200" cy="2463311"/>
            </a:xfrm>
            <a:prstGeom prst="corner">
              <a:avLst>
                <a:gd name="adj1" fmla="val 107008"/>
                <a:gd name="adj2" fmla="val 90724"/>
              </a:avLst>
            </a:prstGeom>
            <a:solidFill>
              <a:schemeClr val="bg1"/>
            </a:solidFill>
          </p:spPr>
          <p:style>
            <a:lnRef idx="2">
              <a:schemeClr val="dk1"/>
            </a:lnRef>
            <a:fillRef idx="1">
              <a:schemeClr val="lt1"/>
            </a:fillRef>
            <a:effectRef idx="0">
              <a:schemeClr val="dk1"/>
            </a:effectRef>
            <a:fontRef idx="minor">
              <a:schemeClr val="dk1"/>
            </a:fontRef>
          </p:style>
          <p:txBody>
            <a:bodyPr vert="eaVert" anchor="ctr"/>
            <a:lstStyle/>
            <a:p>
              <a:pPr algn="ctr">
                <a:defRPr/>
              </a:pPr>
              <a:r>
                <a:rPr lang="ja-JP" altLang="en-US" sz="120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大阪市</a:t>
              </a:r>
              <a:endParaRPr lang="ja-JP" altLang="en-US" sz="12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4" name="正方形/長方形 11"/>
            <p:cNvSpPr>
              <a:spLocks noChangeArrowheads="1"/>
            </p:cNvSpPr>
            <p:nvPr/>
          </p:nvSpPr>
          <p:spPr bwMode="auto">
            <a:xfrm>
              <a:off x="4148850" y="2655705"/>
              <a:ext cx="289918" cy="68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spcBef>
                  <a:spcPct val="0"/>
                </a:spcBef>
                <a:buFontTx/>
                <a:buNone/>
                <a:defRPr/>
              </a:pPr>
              <a:r>
                <a:rPr lang="en-US" altLang="ja-JP" sz="1200" b="1" dirty="0">
                  <a:solidFill>
                    <a:srgbClr val="000000"/>
                  </a:solidFill>
                  <a:latin typeface="BIZ UDPゴシック" panose="020B0400000000000000" pitchFamily="50" charset="-128"/>
                  <a:ea typeface="BIZ UDPゴシック" panose="020B0400000000000000" pitchFamily="50" charset="-128"/>
                  <a:cs typeface="Meiryo UI" pitchFamily="50" charset="-128"/>
                </a:rPr>
                <a:t>8</a:t>
              </a:r>
              <a:r>
                <a:rPr lang="ja-JP" altLang="en-US" sz="1200" b="1" dirty="0" smtClean="0">
                  <a:solidFill>
                    <a:srgbClr val="000000"/>
                  </a:solidFill>
                  <a:latin typeface="BIZ UDPゴシック" panose="020B0400000000000000" pitchFamily="50" charset="-128"/>
                  <a:ea typeface="BIZ UDPゴシック" panose="020B0400000000000000" pitchFamily="50" charset="-128"/>
                  <a:cs typeface="Meiryo UI" pitchFamily="50" charset="-128"/>
                </a:rPr>
                <a:t>市町</a:t>
              </a:r>
              <a:endParaRPr lang="ja-JP" altLang="en-US" sz="1050" dirty="0">
                <a:solidFill>
                  <a:srgbClr val="000000"/>
                </a:solidFill>
                <a:latin typeface="BIZ UDPゴシック" panose="020B0400000000000000" pitchFamily="50" charset="-128"/>
                <a:ea typeface="BIZ UDPゴシック" panose="020B0400000000000000" pitchFamily="50" charset="-128"/>
                <a:cs typeface="Meiryo UI" pitchFamily="50" charset="-128"/>
              </a:endParaRPr>
            </a:p>
          </p:txBody>
        </p:sp>
      </p:grpSp>
      <p:grpSp>
        <p:nvGrpSpPr>
          <p:cNvPr id="95" name="グループ化 94"/>
          <p:cNvGrpSpPr/>
          <p:nvPr/>
        </p:nvGrpSpPr>
        <p:grpSpPr>
          <a:xfrm>
            <a:off x="5109830" y="615449"/>
            <a:ext cx="1223052" cy="2018560"/>
            <a:chOff x="3756883" y="508352"/>
            <a:chExt cx="1223052" cy="2018560"/>
          </a:xfrm>
        </p:grpSpPr>
        <p:sp>
          <p:nvSpPr>
            <p:cNvPr id="96" name="正方形/長方形 95"/>
            <p:cNvSpPr/>
            <p:nvPr/>
          </p:nvSpPr>
          <p:spPr>
            <a:xfrm>
              <a:off x="3757867" y="508352"/>
              <a:ext cx="917723" cy="918581"/>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vert="horz" lIns="36000" rIns="36000" anchor="ctr"/>
            <a:lstStyle/>
            <a:p>
              <a:pPr algn="ctr">
                <a:defRPr/>
              </a:pPr>
              <a:r>
                <a:rPr lang="ja-JP" altLang="en-US"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処理場</a:t>
              </a:r>
              <a:endParaRPr lang="en-US" altLang="ja-JP"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ja-JP" altLang="en-US"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大規模ポンプ場</a:t>
              </a:r>
              <a:endParaRPr lang="en-US" altLang="ja-JP"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ja-JP" altLang="en-US" sz="9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大規模管</a:t>
              </a:r>
              <a:r>
                <a:rPr lang="ja-JP" altLang="en-US" sz="900" dirty="0" err="1"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きょ</a:t>
              </a:r>
              <a:endParaRPr lang="ja-JP" altLang="en-US"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7" name="正方形/長方形 96"/>
            <p:cNvSpPr/>
            <p:nvPr/>
          </p:nvSpPr>
          <p:spPr>
            <a:xfrm>
              <a:off x="3756883" y="1512499"/>
              <a:ext cx="917723" cy="1014413"/>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vert="horz" lIns="36000" rIns="36000" anchor="ctr"/>
            <a:lstStyle/>
            <a:p>
              <a:pPr algn="ctr">
                <a:defRPr/>
              </a:pPr>
              <a:r>
                <a:rPr lang="ja-JP" altLang="en-US"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小規模ポンプ場</a:t>
              </a:r>
              <a:endParaRPr lang="en-US" altLang="ja-JP"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ja-JP" altLang="en-US" sz="9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小規模管</a:t>
              </a:r>
              <a:r>
                <a:rPr lang="ja-JP" altLang="en-US" sz="900" dirty="0" err="1"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きょ</a:t>
              </a:r>
              <a:endParaRPr lang="ja-JP" altLang="en-US"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8" name="下矢印 97"/>
            <p:cNvSpPr/>
            <p:nvPr/>
          </p:nvSpPr>
          <p:spPr>
            <a:xfrm>
              <a:off x="4672204" y="511118"/>
              <a:ext cx="307731" cy="914334"/>
            </a:xfrm>
            <a:prstGeom prst="downArrow">
              <a:avLst>
                <a:gd name="adj1" fmla="val 100000"/>
                <a:gd name="adj2" fmla="val 0"/>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3229" tIns="0" rIns="33229" bIns="0" anchor="ctr" anchorCtr="1"/>
            <a:lstStyle/>
            <a:p>
              <a:pPr>
                <a:defRPr/>
              </a:pPr>
              <a:r>
                <a:rPr lang="ja-JP" altLang="en-US" sz="1200" b="1" dirty="0">
                  <a:solidFill>
                    <a:schemeClr val="tx1"/>
                  </a:solidFill>
                  <a:latin typeface="BIZ UDPゴシック" panose="020B0400000000000000" pitchFamily="50" charset="-128"/>
                  <a:ea typeface="BIZ UDPゴシック" panose="020B0400000000000000" pitchFamily="50" charset="-128"/>
                </a:rPr>
                <a:t>基幹施設等</a:t>
              </a:r>
            </a:p>
          </p:txBody>
        </p:sp>
        <p:sp>
          <p:nvSpPr>
            <p:cNvPr id="99" name="下矢印 98"/>
            <p:cNvSpPr/>
            <p:nvPr/>
          </p:nvSpPr>
          <p:spPr>
            <a:xfrm>
              <a:off x="4669528" y="1515669"/>
              <a:ext cx="307731" cy="1010912"/>
            </a:xfrm>
            <a:prstGeom prst="downArrow">
              <a:avLst>
                <a:gd name="adj1" fmla="val 100000"/>
                <a:gd name="adj2" fmla="val 0"/>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3229" tIns="42201" rIns="33229" bIns="42201" anchor="ctr" anchorCtr="1"/>
            <a:lstStyle/>
            <a:p>
              <a:pPr>
                <a:defRPr/>
              </a:pPr>
              <a:r>
                <a:rPr lang="ja-JP" altLang="en-US" sz="1200" b="1" dirty="0">
                  <a:solidFill>
                    <a:schemeClr val="tx1"/>
                  </a:solidFill>
                  <a:latin typeface="BIZ UDPゴシック" panose="020B0400000000000000" pitchFamily="50" charset="-128"/>
                  <a:ea typeface="BIZ UDPゴシック" panose="020B0400000000000000" pitchFamily="50" charset="-128"/>
                </a:rPr>
                <a:t>末端施設等</a:t>
              </a:r>
            </a:p>
          </p:txBody>
        </p:sp>
      </p:grpSp>
      <p:sp>
        <p:nvSpPr>
          <p:cNvPr id="3" name="スライド番号プレースホルダー 2"/>
          <p:cNvSpPr>
            <a:spLocks noGrp="1"/>
          </p:cNvSpPr>
          <p:nvPr>
            <p:ph type="sldNum" sz="quarter" idx="12"/>
          </p:nvPr>
        </p:nvSpPr>
        <p:spPr>
          <a:xfrm>
            <a:off x="7544753" y="6473919"/>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5</a:t>
            </a:fld>
            <a:endParaRPr kumimoji="1" lang="ja-JP" altLang="en-US">
              <a:latin typeface="BIZ UDPゴシック" panose="020B0400000000000000" pitchFamily="50" charset="-128"/>
              <a:ea typeface="BIZ UDPゴシック" panose="020B0400000000000000" pitchFamily="50" charset="-128"/>
            </a:endParaRPr>
          </a:p>
        </p:txBody>
      </p:sp>
      <p:sp>
        <p:nvSpPr>
          <p:cNvPr id="102" name="サブタイトル 2"/>
          <p:cNvSpPr txBox="1">
            <a:spLocks/>
          </p:cNvSpPr>
          <p:nvPr/>
        </p:nvSpPr>
        <p:spPr>
          <a:xfrm>
            <a:off x="8953863" y="1771658"/>
            <a:ext cx="636388" cy="864477"/>
          </a:xfrm>
          <a:prstGeom prst="rect">
            <a:avLst/>
          </a:prstGeom>
        </p:spPr>
        <p:txBody>
          <a:bodyPr vert="horz" lIns="94343" tIns="47171" rIns="94343" bIns="47171" rtlCol="0">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能勢町</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池田市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豊中市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吹田市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守口市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堺市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河内長野市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岸和田市</a:t>
            </a:r>
            <a:endParaRPr lang="en-US" altLang="ja-JP" sz="6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00" name="サブタイトル 2"/>
          <p:cNvSpPr txBox="1">
            <a:spLocks/>
          </p:cNvSpPr>
          <p:nvPr/>
        </p:nvSpPr>
        <p:spPr>
          <a:xfrm>
            <a:off x="1937351" y="3825091"/>
            <a:ext cx="1474240" cy="1058741"/>
          </a:xfrm>
          <a:prstGeom prst="rect">
            <a:avLst/>
          </a:prstGeom>
        </p:spPr>
        <p:txBody>
          <a:bodyPr vert="horz" lIns="94343" tIns="47171" rIns="94343" bIns="47171" rtlCol="0">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a:lnSpc>
                <a:spcPct val="100000"/>
              </a:lnSpc>
              <a:spcBef>
                <a:spcPts val="0"/>
              </a:spcBef>
            </a:pP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01" name="正方形/長方形 100"/>
          <p:cNvSpPr/>
          <p:nvPr/>
        </p:nvSpPr>
        <p:spPr>
          <a:xfrm>
            <a:off x="2633952" y="1881485"/>
            <a:ext cx="2470955" cy="247336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marL="285750" indent="-285750">
              <a:lnSpc>
                <a:spcPct val="150000"/>
              </a:lnSpc>
              <a:buFont typeface="Wingdings" panose="05000000000000000000" pitchFamily="2" charset="2"/>
              <a:buChar char="Ø"/>
            </a:pPr>
            <a:r>
              <a:rPr lang="ja-JP" altLang="en-US" sz="1200" dirty="0" smtClean="0">
                <a:latin typeface="BIZ UDPゴシック" panose="020B0400000000000000" pitchFamily="50" charset="-128"/>
                <a:ea typeface="BIZ UDPゴシック" panose="020B0400000000000000" pitchFamily="50" charset="-128"/>
              </a:rPr>
              <a:t>下水道の特徴</a:t>
            </a:r>
            <a:endParaRPr lang="en-US" altLang="ja-JP" sz="1200" dirty="0" smtClean="0">
              <a:latin typeface="BIZ UDPゴシック" panose="020B0400000000000000" pitchFamily="50" charset="-128"/>
              <a:ea typeface="BIZ UDPゴシック" panose="020B0400000000000000" pitchFamily="50" charset="-128"/>
            </a:endParaRPr>
          </a:p>
          <a:p>
            <a:pPr>
              <a:lnSpc>
                <a:spcPct val="150000"/>
              </a:lnSpc>
            </a:pPr>
            <a:r>
              <a:rPr lang="ja-JP" altLang="en-US" sz="1000" dirty="0" smtClean="0">
                <a:latin typeface="BIZ UDPゴシック" panose="020B0400000000000000" pitchFamily="50" charset="-128"/>
                <a:ea typeface="BIZ UDPゴシック" panose="020B0400000000000000" pitchFamily="50" charset="-128"/>
              </a:rPr>
              <a:t>河川</a:t>
            </a:r>
            <a:r>
              <a:rPr lang="ja-JP" altLang="en-US" sz="1000" dirty="0">
                <a:latin typeface="BIZ UDPゴシック" panose="020B0400000000000000" pitchFamily="50" charset="-128"/>
                <a:ea typeface="BIZ UDPゴシック" panose="020B0400000000000000" pitchFamily="50" charset="-128"/>
              </a:rPr>
              <a:t>の流域単位で処理区を</a:t>
            </a:r>
            <a:r>
              <a:rPr lang="ja-JP" altLang="en-US" sz="1000" dirty="0" smtClean="0">
                <a:latin typeface="BIZ UDPゴシック" panose="020B0400000000000000" pitchFamily="50" charset="-128"/>
                <a:ea typeface="BIZ UDPゴシック" panose="020B0400000000000000" pitchFamily="50" charset="-128"/>
              </a:rPr>
              <a:t>構成、下流</a:t>
            </a:r>
            <a:r>
              <a:rPr lang="ja-JP" altLang="en-US" sz="1000" dirty="0">
                <a:latin typeface="BIZ UDPゴシック" panose="020B0400000000000000" pitchFamily="50" charset="-128"/>
                <a:ea typeface="BIZ UDPゴシック" panose="020B0400000000000000" pitchFamily="50" charset="-128"/>
              </a:rPr>
              <a:t>に処理場を配置することで自然流下により汚水を</a:t>
            </a:r>
            <a:r>
              <a:rPr lang="ja-JP" altLang="en-US" sz="1000" dirty="0" smtClean="0">
                <a:latin typeface="BIZ UDPゴシック" panose="020B0400000000000000" pitchFamily="50" charset="-128"/>
                <a:ea typeface="BIZ UDPゴシック" panose="020B0400000000000000" pitchFamily="50" charset="-128"/>
              </a:rPr>
              <a:t>収集</a:t>
            </a:r>
            <a:endParaRPr lang="en-US" altLang="ja-JP" sz="1000" dirty="0" smtClean="0">
              <a:latin typeface="BIZ UDPゴシック" panose="020B0400000000000000" pitchFamily="50" charset="-128"/>
              <a:ea typeface="BIZ UDPゴシック" panose="020B0400000000000000" pitchFamily="50" charset="-128"/>
            </a:endParaRPr>
          </a:p>
          <a:p>
            <a:pPr>
              <a:lnSpc>
                <a:spcPct val="150000"/>
              </a:lnSpc>
            </a:pPr>
            <a:endParaRPr lang="en-US" altLang="ja-JP" sz="1000" dirty="0" smtClean="0">
              <a:latin typeface="BIZ UDPゴシック" panose="020B0400000000000000" pitchFamily="50" charset="-128"/>
              <a:ea typeface="BIZ UDPゴシック" panose="020B0400000000000000" pitchFamily="50" charset="-128"/>
            </a:endParaRPr>
          </a:p>
          <a:p>
            <a:pPr marL="285750" indent="-285750">
              <a:lnSpc>
                <a:spcPct val="150000"/>
              </a:lnSpc>
              <a:buFont typeface="Wingdings" panose="05000000000000000000" pitchFamily="2" charset="2"/>
              <a:buChar char="Ø"/>
            </a:pPr>
            <a:r>
              <a:rPr lang="ja-JP" altLang="en-US" sz="1200" dirty="0" smtClean="0">
                <a:latin typeface="BIZ UDPゴシック" panose="020B0400000000000000" pitchFamily="50" charset="-128"/>
                <a:ea typeface="BIZ UDPゴシック" panose="020B0400000000000000" pitchFamily="50" charset="-128"/>
              </a:rPr>
              <a:t>大阪府の下水道</a:t>
            </a:r>
            <a:endParaRPr lang="en-US" altLang="ja-JP" sz="1200" dirty="0" smtClean="0">
              <a:latin typeface="BIZ UDPゴシック" panose="020B0400000000000000" pitchFamily="50" charset="-128"/>
              <a:ea typeface="BIZ UDPゴシック" panose="020B0400000000000000" pitchFamily="50" charset="-128"/>
            </a:endParaRPr>
          </a:p>
          <a:p>
            <a:pPr>
              <a:lnSpc>
                <a:spcPct val="150000"/>
              </a:lnSpc>
              <a:spcBef>
                <a:spcPts val="0"/>
              </a:spcBef>
            </a:pPr>
            <a:r>
              <a:rPr lang="ja-JP" altLang="en-US" sz="1000" dirty="0" smtClean="0">
                <a:latin typeface="BIZ UDPゴシック" panose="020B0400000000000000" pitchFamily="50" charset="-128"/>
                <a:ea typeface="BIZ UDPゴシック" panose="020B0400000000000000" pitchFamily="50" charset="-128"/>
              </a:rPr>
              <a:t>・下水道計画区域内に</a:t>
            </a:r>
            <a:r>
              <a:rPr lang="en-US" altLang="ja-JP" sz="1000" dirty="0" smtClean="0">
                <a:latin typeface="BIZ UDPゴシック" panose="020B0400000000000000" pitchFamily="50" charset="-128"/>
                <a:ea typeface="BIZ UDPゴシック" panose="020B0400000000000000" pitchFamily="50" charset="-128"/>
              </a:rPr>
              <a:t>9</a:t>
            </a:r>
            <a:r>
              <a:rPr lang="ja-JP" altLang="en-US" sz="1000" dirty="0" smtClean="0">
                <a:latin typeface="BIZ UDPゴシック" panose="020B0400000000000000" pitchFamily="50" charset="-128"/>
                <a:ea typeface="BIZ UDPゴシック" panose="020B0400000000000000" pitchFamily="50" charset="-128"/>
              </a:rPr>
              <a:t>９．</a:t>
            </a:r>
            <a:r>
              <a:rPr lang="en-US" altLang="ja-JP" sz="1000" dirty="0" smtClean="0">
                <a:latin typeface="BIZ UDPゴシック" panose="020B0400000000000000" pitchFamily="50" charset="-128"/>
                <a:ea typeface="BIZ UDPゴシック" panose="020B0400000000000000" pitchFamily="50" charset="-128"/>
              </a:rPr>
              <a:t>8%</a:t>
            </a:r>
            <a:r>
              <a:rPr lang="ja-JP" altLang="en-US" sz="1000" dirty="0" smtClean="0">
                <a:latin typeface="BIZ UDPゴシック" panose="020B0400000000000000" pitchFamily="50" charset="-128"/>
                <a:ea typeface="BIZ UDPゴシック" panose="020B0400000000000000" pitchFamily="50" charset="-128"/>
              </a:rPr>
              <a:t>の住民が</a:t>
            </a:r>
            <a:endParaRPr lang="en-US" altLang="ja-JP" sz="1000" dirty="0" smtClean="0">
              <a:latin typeface="BIZ UDPゴシック" panose="020B0400000000000000" pitchFamily="50" charset="-128"/>
              <a:ea typeface="BIZ UDPゴシック" panose="020B0400000000000000" pitchFamily="50" charset="-128"/>
            </a:endParaRPr>
          </a:p>
          <a:p>
            <a:pPr>
              <a:lnSpc>
                <a:spcPct val="150000"/>
              </a:lnSpc>
              <a:spcBef>
                <a:spcPts val="0"/>
              </a:spcBef>
            </a:pPr>
            <a:r>
              <a:rPr lang="ja-JP" altLang="en-US" sz="1000" dirty="0">
                <a:latin typeface="BIZ UDPゴシック" panose="020B0400000000000000" pitchFamily="50" charset="-128"/>
                <a:ea typeface="BIZ UDPゴシック" panose="020B0400000000000000" pitchFamily="50" charset="-128"/>
              </a:rPr>
              <a:t>　</a:t>
            </a:r>
            <a:r>
              <a:rPr lang="ja-JP" altLang="en-US" sz="1000" dirty="0" smtClean="0">
                <a:latin typeface="BIZ UDPゴシック" panose="020B0400000000000000" pitchFamily="50" charset="-128"/>
                <a:ea typeface="BIZ UDPゴシック" panose="020B0400000000000000" pitchFamily="50" charset="-128"/>
              </a:rPr>
              <a:t>居住</a:t>
            </a:r>
            <a:endParaRPr lang="en-US" altLang="ja-JP" sz="1000" dirty="0" smtClean="0">
              <a:latin typeface="BIZ UDPゴシック" panose="020B0400000000000000" pitchFamily="50" charset="-128"/>
              <a:ea typeface="BIZ UDPゴシック" panose="020B0400000000000000" pitchFamily="50" charset="-128"/>
            </a:endParaRPr>
          </a:p>
          <a:p>
            <a:pPr>
              <a:lnSpc>
                <a:spcPct val="150000"/>
              </a:lnSpc>
              <a:spcBef>
                <a:spcPts val="0"/>
              </a:spcBef>
            </a:pPr>
            <a:r>
              <a:rPr lang="ja-JP" altLang="en-US" sz="1000" dirty="0" smtClean="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下水道普及率</a:t>
            </a:r>
            <a:r>
              <a:rPr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96.8</a:t>
            </a:r>
            <a:r>
              <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2020</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年度末））</a:t>
            </a:r>
            <a:endParaRPr lang="en-US" altLang="ja-JP" sz="1000" dirty="0" smtClean="0">
              <a:latin typeface="BIZ UDPゴシック" panose="020B0400000000000000" pitchFamily="50" charset="-128"/>
              <a:ea typeface="BIZ UDPゴシック" panose="020B0400000000000000" pitchFamily="50" charset="-128"/>
            </a:endParaRPr>
          </a:p>
          <a:p>
            <a:pPr>
              <a:lnSpc>
                <a:spcPct val="150000"/>
              </a:lnSpc>
            </a:pPr>
            <a:r>
              <a:rPr lang="ja-JP" altLang="en-US" sz="1000" dirty="0" smtClean="0">
                <a:latin typeface="BIZ UDPゴシック" panose="020B0400000000000000" pitchFamily="50" charset="-128"/>
                <a:ea typeface="BIZ UDPゴシック" panose="020B0400000000000000" pitchFamily="50" charset="-128"/>
              </a:rPr>
              <a:t>・約</a:t>
            </a:r>
            <a:r>
              <a:rPr lang="en-US" altLang="ja-JP" sz="1000" dirty="0" smtClean="0">
                <a:latin typeface="BIZ UDPゴシック" panose="020B0400000000000000" pitchFamily="50" charset="-128"/>
                <a:ea typeface="BIZ UDPゴシック" panose="020B0400000000000000" pitchFamily="50" charset="-128"/>
              </a:rPr>
              <a:t>8</a:t>
            </a:r>
            <a:r>
              <a:rPr lang="ja-JP" altLang="en-US" sz="1000" dirty="0" smtClean="0">
                <a:latin typeface="BIZ UDPゴシック" panose="020B0400000000000000" pitchFamily="50" charset="-128"/>
                <a:ea typeface="BIZ UDPゴシック" panose="020B0400000000000000" pitchFamily="50" charset="-128"/>
              </a:rPr>
              <a:t>割の</a:t>
            </a:r>
            <a:r>
              <a:rPr lang="ja-JP" altLang="en-US" sz="1000" dirty="0" smtClean="0">
                <a:solidFill>
                  <a:schemeClr val="tx1"/>
                </a:solidFill>
                <a:latin typeface="BIZ UDPゴシック" panose="020B0400000000000000" pitchFamily="50" charset="-128"/>
                <a:ea typeface="BIZ UDPゴシック" panose="020B0400000000000000" pitchFamily="50" charset="-128"/>
              </a:rPr>
              <a:t>住民</a:t>
            </a:r>
            <a:r>
              <a:rPr lang="ja-JP" altLang="en-US" sz="1000" dirty="0" smtClean="0">
                <a:latin typeface="BIZ UDPゴシック" panose="020B0400000000000000" pitchFamily="50" charset="-128"/>
                <a:ea typeface="BIZ UDPゴシック" panose="020B0400000000000000" pitchFamily="50" charset="-128"/>
              </a:rPr>
              <a:t>が府市下水道を使用</a:t>
            </a:r>
            <a:endParaRPr lang="ja-JP" altLang="en-US" sz="1000" dirty="0">
              <a:latin typeface="BIZ UDPゴシック" panose="020B0400000000000000" pitchFamily="50" charset="-128"/>
              <a:ea typeface="BIZ UDPゴシック" panose="020B0400000000000000" pitchFamily="50" charset="-128"/>
            </a:endParaRPr>
          </a:p>
        </p:txBody>
      </p:sp>
      <p:sp>
        <p:nvSpPr>
          <p:cNvPr id="103" name="サブタイトル 2"/>
          <p:cNvSpPr txBox="1">
            <a:spLocks/>
          </p:cNvSpPr>
          <p:nvPr/>
        </p:nvSpPr>
        <p:spPr>
          <a:xfrm>
            <a:off x="2051220" y="543168"/>
            <a:ext cx="1675924" cy="386583"/>
          </a:xfrm>
          <a:prstGeom prst="rect">
            <a:avLst/>
          </a:prstGeom>
          <a:ln>
            <a:solidFill>
              <a:schemeClr val="tx1"/>
            </a:solidFill>
          </a:ln>
        </p:spPr>
        <p:txBody>
          <a:bodyPr vert="horz" lIns="94343" tIns="47171" rIns="94343" bIns="47171" rtlCol="0" anchor="ctr">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88900" indent="-88900">
              <a:lnSpc>
                <a:spcPct val="100000"/>
              </a:lnSpc>
              <a:spcBef>
                <a:spcPts val="0"/>
              </a:spcBef>
            </a:pPr>
            <a:r>
              <a:rPr lang="ja-JP" altLang="en-US" sz="1200" dirty="0" smtClean="0">
                <a:latin typeface="BIZ UDPゴシック" panose="020B0400000000000000" pitchFamily="50" charset="-128"/>
                <a:ea typeface="BIZ UDPゴシック" panose="020B0400000000000000" pitchFamily="50" charset="-128"/>
                <a:cs typeface="Meiryo UI" panose="020B0604030504040204" pitchFamily="50" charset="-128"/>
              </a:rPr>
              <a:t>詳細は資料編を参照</a:t>
            </a:r>
            <a:endParaRPr lang="en-US" altLang="ja-JP"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6" name="図 5"/>
          <p:cNvPicPr>
            <a:picLocks noChangeAspect="1"/>
          </p:cNvPicPr>
          <p:nvPr/>
        </p:nvPicPr>
        <p:blipFill>
          <a:blip r:embed="rId3"/>
          <a:stretch>
            <a:fillRect/>
          </a:stretch>
        </p:blipFill>
        <p:spPr>
          <a:xfrm>
            <a:off x="244035" y="1388160"/>
            <a:ext cx="2416894" cy="3093419"/>
          </a:xfrm>
          <a:prstGeom prst="rect">
            <a:avLst/>
          </a:prstGeom>
        </p:spPr>
      </p:pic>
    </p:spTree>
    <p:extLst>
      <p:ext uri="{BB962C8B-B14F-4D97-AF65-F5344CB8AC3E}">
        <p14:creationId xmlns:p14="http://schemas.microsoft.com/office/powerpoint/2010/main" val="1273580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15130"/>
            <a:ext cx="9906000" cy="461665"/>
          </a:xfrm>
          <a:prstGeom prst="rect">
            <a:avLst/>
          </a:prstGeom>
          <a:solidFill>
            <a:srgbClr val="FFC000">
              <a:alpha val="60000"/>
            </a:srgbClr>
          </a:solidFill>
        </p:spPr>
        <p:txBody>
          <a:bodyPr vert="horz"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３　大阪府内の下水道を取り巻く状況</a:t>
            </a:r>
          </a:p>
        </p:txBody>
      </p:sp>
      <p:sp>
        <p:nvSpPr>
          <p:cNvPr id="87" name="正方形/長方形 86"/>
          <p:cNvSpPr/>
          <p:nvPr/>
        </p:nvSpPr>
        <p:spPr>
          <a:xfrm>
            <a:off x="199390" y="568686"/>
            <a:ext cx="9401810" cy="6060713"/>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369955" y="1236108"/>
            <a:ext cx="9231245" cy="1384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r>
              <a:rPr lang="ja-JP" altLang="ja-JP" sz="1400" dirty="0" smtClean="0">
                <a:solidFill>
                  <a:schemeClr val="tx1"/>
                </a:solidFill>
                <a:latin typeface="BIZ UDPゴシック" panose="020B0400000000000000" pitchFamily="50" charset="-128"/>
                <a:ea typeface="BIZ UDPゴシック" panose="020B0400000000000000" pitchFamily="50" charset="-128"/>
              </a:rPr>
              <a:t>高度</a:t>
            </a:r>
            <a:r>
              <a:rPr lang="ja-JP" altLang="ja-JP" sz="1400" dirty="0">
                <a:solidFill>
                  <a:schemeClr val="tx1"/>
                </a:solidFill>
                <a:latin typeface="BIZ UDPゴシック" panose="020B0400000000000000" pitchFamily="50" charset="-128"/>
                <a:ea typeface="BIZ UDPゴシック" panose="020B0400000000000000" pitchFamily="50" charset="-128"/>
              </a:rPr>
              <a:t>経済成長期の急速な普及</a:t>
            </a:r>
            <a:r>
              <a:rPr lang="ja-JP" altLang="ja-JP" sz="1400" dirty="0" smtClean="0">
                <a:solidFill>
                  <a:schemeClr val="tx1"/>
                </a:solidFill>
                <a:latin typeface="BIZ UDPゴシック" panose="020B0400000000000000" pitchFamily="50" charset="-128"/>
                <a:ea typeface="BIZ UDPゴシック" panose="020B0400000000000000" pitchFamily="50" charset="-128"/>
              </a:rPr>
              <a:t>促進期</a:t>
            </a:r>
            <a:r>
              <a:rPr lang="ja-JP" altLang="en-US" sz="1400" dirty="0">
                <a:solidFill>
                  <a:schemeClr val="tx1"/>
                </a:solidFill>
                <a:latin typeface="BIZ UDPゴシック" panose="020B0400000000000000" pitchFamily="50" charset="-128"/>
                <a:ea typeface="BIZ UDPゴシック" panose="020B0400000000000000" pitchFamily="50" charset="-128"/>
              </a:rPr>
              <a:t>など</a:t>
            </a:r>
            <a:r>
              <a:rPr lang="ja-JP" altLang="en-US" sz="1400" dirty="0" smtClean="0">
                <a:solidFill>
                  <a:schemeClr val="tx1"/>
                </a:solidFill>
                <a:latin typeface="BIZ UDPゴシック" panose="020B0400000000000000" pitchFamily="50" charset="-128"/>
                <a:ea typeface="BIZ UDPゴシック" panose="020B0400000000000000" pitchFamily="50" charset="-128"/>
              </a:rPr>
              <a:t>、古くから</a:t>
            </a:r>
            <a:r>
              <a:rPr lang="ja-JP" altLang="ja-JP" sz="1400" dirty="0" smtClean="0">
                <a:solidFill>
                  <a:schemeClr val="tx1"/>
                </a:solidFill>
                <a:latin typeface="BIZ UDPゴシック" panose="020B0400000000000000" pitchFamily="50" charset="-128"/>
                <a:ea typeface="BIZ UDPゴシック" panose="020B0400000000000000" pitchFamily="50" charset="-128"/>
              </a:rPr>
              <a:t>整備し</a:t>
            </a:r>
            <a:r>
              <a:rPr lang="ja-JP" altLang="en-US" sz="1400" dirty="0" smtClean="0">
                <a:solidFill>
                  <a:schemeClr val="tx1"/>
                </a:solidFill>
                <a:latin typeface="BIZ UDPゴシック" panose="020B0400000000000000" pitchFamily="50" charset="-128"/>
                <a:ea typeface="BIZ UDPゴシック" panose="020B0400000000000000" pitchFamily="50" charset="-128"/>
              </a:rPr>
              <a:t>てきた下水道</a:t>
            </a:r>
            <a:r>
              <a:rPr lang="ja-JP" altLang="ja-JP" sz="1400" dirty="0" smtClean="0">
                <a:solidFill>
                  <a:schemeClr val="tx1"/>
                </a:solidFill>
                <a:latin typeface="BIZ UDPゴシック" panose="020B0400000000000000" pitchFamily="50" charset="-128"/>
                <a:ea typeface="BIZ UDPゴシック" panose="020B0400000000000000" pitchFamily="50" charset="-128"/>
              </a:rPr>
              <a:t>施設</a:t>
            </a:r>
            <a:r>
              <a:rPr lang="ja-JP" altLang="en-US" sz="1400" dirty="0" smtClean="0">
                <a:solidFill>
                  <a:schemeClr val="tx1"/>
                </a:solidFill>
                <a:latin typeface="BIZ UDPゴシック" panose="020B0400000000000000" pitchFamily="50" charset="-128"/>
                <a:ea typeface="BIZ UDPゴシック" panose="020B0400000000000000" pitchFamily="50" charset="-128"/>
              </a:rPr>
              <a:t>については</a:t>
            </a:r>
            <a:r>
              <a:rPr lang="ja-JP" altLang="ja-JP" sz="1400" dirty="0" smtClean="0">
                <a:solidFill>
                  <a:schemeClr val="tx1"/>
                </a:solidFill>
                <a:latin typeface="BIZ UDPゴシック" panose="020B0400000000000000" pitchFamily="50" charset="-128"/>
                <a:ea typeface="BIZ UDPゴシック" panose="020B0400000000000000" pitchFamily="50" charset="-128"/>
              </a:rPr>
              <a:t>老朽化</a:t>
            </a:r>
            <a:r>
              <a:rPr lang="ja-JP" altLang="ja-JP" sz="1400" dirty="0">
                <a:solidFill>
                  <a:schemeClr val="tx1"/>
                </a:solidFill>
                <a:latin typeface="BIZ UDPゴシック" panose="020B0400000000000000" pitchFamily="50" charset="-128"/>
                <a:ea typeface="BIZ UDPゴシック" panose="020B0400000000000000" pitchFamily="50" charset="-128"/>
              </a:rPr>
              <a:t>が</a:t>
            </a:r>
            <a:r>
              <a:rPr lang="ja-JP" altLang="ja-JP" sz="1400" dirty="0" smtClean="0">
                <a:solidFill>
                  <a:schemeClr val="tx1"/>
                </a:solidFill>
                <a:latin typeface="BIZ UDPゴシック" panose="020B0400000000000000" pitchFamily="50" charset="-128"/>
                <a:ea typeface="BIZ UDPゴシック" panose="020B0400000000000000" pitchFamily="50" charset="-128"/>
              </a:rPr>
              <a:t>進み</a:t>
            </a:r>
            <a:r>
              <a:rPr lang="ja-JP" altLang="en-US" sz="1400" dirty="0" smtClean="0">
                <a:solidFill>
                  <a:schemeClr val="tx1"/>
                </a:solidFill>
                <a:latin typeface="BIZ UDPゴシック" panose="020B0400000000000000" pitchFamily="50" charset="-128"/>
                <a:ea typeface="BIZ UDPゴシック" panose="020B0400000000000000" pitchFamily="50" charset="-128"/>
              </a:rPr>
              <a:t>、多くの下水道施設は</a:t>
            </a:r>
            <a:r>
              <a:rPr lang="ja-JP" altLang="ja-JP" sz="1400" dirty="0" smtClean="0">
                <a:solidFill>
                  <a:schemeClr val="tx1"/>
                </a:solidFill>
                <a:latin typeface="BIZ UDPゴシック" panose="020B0400000000000000" pitchFamily="50" charset="-128"/>
                <a:ea typeface="BIZ UDPゴシック" panose="020B0400000000000000" pitchFamily="50" charset="-128"/>
              </a:rPr>
              <a:t>今後</a:t>
            </a:r>
            <a:r>
              <a:rPr lang="en-US" altLang="ja-JP" sz="1400" dirty="0" smtClean="0">
                <a:solidFill>
                  <a:schemeClr val="tx1"/>
                </a:solidFill>
                <a:latin typeface="BIZ UDPゴシック" panose="020B0400000000000000" pitchFamily="50" charset="-128"/>
                <a:ea typeface="BIZ UDPゴシック" panose="020B0400000000000000" pitchFamily="50" charset="-128"/>
              </a:rPr>
              <a:t>30</a:t>
            </a:r>
            <a:r>
              <a:rPr lang="ja-JP" altLang="ja-JP" sz="1400" dirty="0" smtClean="0">
                <a:solidFill>
                  <a:schemeClr val="tx1"/>
                </a:solidFill>
                <a:latin typeface="BIZ UDPゴシック" panose="020B0400000000000000" pitchFamily="50" charset="-128"/>
                <a:ea typeface="BIZ UDPゴシック" panose="020B0400000000000000" pitchFamily="50" charset="-128"/>
              </a:rPr>
              <a:t>年の間に改築更新時期を迎えます。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処理</a:t>
            </a:r>
            <a:r>
              <a:rPr lang="ja-JP" altLang="ja-JP" sz="1400" dirty="0" smtClean="0">
                <a:solidFill>
                  <a:schemeClr val="tx1"/>
                </a:solidFill>
                <a:latin typeface="BIZ UDPゴシック" panose="020B0400000000000000" pitchFamily="50" charset="-128"/>
                <a:ea typeface="BIZ UDPゴシック" panose="020B0400000000000000" pitchFamily="50" charset="-128"/>
              </a:rPr>
              <a:t>設備</a:t>
            </a:r>
            <a:r>
              <a:rPr lang="ja-JP" altLang="ja-JP" sz="1400" dirty="0">
                <a:solidFill>
                  <a:schemeClr val="tx1"/>
                </a:solidFill>
                <a:latin typeface="BIZ UDPゴシック" panose="020B0400000000000000" pitchFamily="50" charset="-128"/>
                <a:ea typeface="BIZ UDPゴシック" panose="020B0400000000000000" pitchFamily="50" charset="-128"/>
              </a:rPr>
              <a:t>機器の</a:t>
            </a:r>
            <a:r>
              <a:rPr lang="ja-JP" altLang="ja-JP" sz="1400" dirty="0" smtClean="0">
                <a:solidFill>
                  <a:schemeClr val="tx1"/>
                </a:solidFill>
                <a:latin typeface="BIZ UDPゴシック" panose="020B0400000000000000" pitchFamily="50" charset="-128"/>
                <a:ea typeface="BIZ UDPゴシック" panose="020B0400000000000000" pitchFamily="50" charset="-128"/>
              </a:rPr>
              <a:t>故障による処理</a:t>
            </a:r>
            <a:r>
              <a:rPr lang="ja-JP" altLang="ja-JP" sz="1400" dirty="0">
                <a:solidFill>
                  <a:schemeClr val="tx1"/>
                </a:solidFill>
                <a:latin typeface="BIZ UDPゴシック" panose="020B0400000000000000" pitchFamily="50" charset="-128"/>
                <a:ea typeface="BIZ UDPゴシック" panose="020B0400000000000000" pitchFamily="50" charset="-128"/>
              </a:rPr>
              <a:t>機能の</a:t>
            </a:r>
            <a:r>
              <a:rPr lang="ja-JP" altLang="ja-JP" sz="1400" dirty="0" smtClean="0">
                <a:solidFill>
                  <a:schemeClr val="tx1"/>
                </a:solidFill>
                <a:latin typeface="BIZ UDPゴシック" panose="020B0400000000000000" pitchFamily="50" charset="-128"/>
                <a:ea typeface="BIZ UDPゴシック" panose="020B0400000000000000" pitchFamily="50" charset="-128"/>
              </a:rPr>
              <a:t>低下</a:t>
            </a:r>
            <a:r>
              <a:rPr lang="ja-JP" altLang="en-US" sz="1400" dirty="0">
                <a:solidFill>
                  <a:schemeClr val="tx1"/>
                </a:solidFill>
                <a:latin typeface="BIZ UDPゴシック" panose="020B0400000000000000" pitchFamily="50" charset="-128"/>
                <a:ea typeface="BIZ UDPゴシック" panose="020B0400000000000000" pitchFamily="50" charset="-128"/>
              </a:rPr>
              <a:t>や</a:t>
            </a:r>
            <a:r>
              <a:rPr lang="ja-JP" altLang="ja-JP" sz="1400" dirty="0" smtClean="0">
                <a:solidFill>
                  <a:schemeClr val="tx1"/>
                </a:solidFill>
                <a:latin typeface="BIZ UDPゴシック" panose="020B0400000000000000" pitchFamily="50" charset="-128"/>
                <a:ea typeface="BIZ UDPゴシック" panose="020B0400000000000000" pitchFamily="50" charset="-128"/>
              </a:rPr>
              <a:t>下水管</a:t>
            </a:r>
            <a:r>
              <a:rPr lang="ja-JP" altLang="ja-JP" sz="1400" dirty="0" err="1" smtClean="0">
                <a:solidFill>
                  <a:schemeClr val="tx1"/>
                </a:solidFill>
                <a:latin typeface="BIZ UDPゴシック" panose="020B0400000000000000" pitchFamily="50" charset="-128"/>
                <a:ea typeface="BIZ UDPゴシック" panose="020B0400000000000000" pitchFamily="50" charset="-128"/>
              </a:rPr>
              <a:t>きょの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破損による下水道の使用制限、道路陥没など住民</a:t>
            </a:r>
            <a:r>
              <a:rPr lang="ja-JP" altLang="ja-JP" sz="1400" dirty="0" smtClean="0">
                <a:solidFill>
                  <a:schemeClr val="tx1"/>
                </a:solidFill>
                <a:latin typeface="BIZ UDPゴシック" panose="020B0400000000000000" pitchFamily="50" charset="-128"/>
                <a:ea typeface="BIZ UDPゴシック" panose="020B0400000000000000" pitchFamily="50" charset="-128"/>
              </a:rPr>
              <a:t>生活</a:t>
            </a:r>
            <a:r>
              <a:rPr lang="ja-JP" altLang="ja-JP" sz="1400" dirty="0">
                <a:solidFill>
                  <a:schemeClr val="tx1"/>
                </a:solidFill>
                <a:latin typeface="BIZ UDPゴシック" panose="020B0400000000000000" pitchFamily="50" charset="-128"/>
                <a:ea typeface="BIZ UDPゴシック" panose="020B0400000000000000" pitchFamily="50" charset="-128"/>
              </a:rPr>
              <a:t>・企業活動への支障</a:t>
            </a:r>
            <a:r>
              <a:rPr lang="ja-JP" altLang="ja-JP" sz="1400" dirty="0" smtClean="0">
                <a:solidFill>
                  <a:schemeClr val="tx1"/>
                </a:solidFill>
                <a:latin typeface="BIZ UDPゴシック" panose="020B0400000000000000" pitchFamily="50" charset="-128"/>
                <a:ea typeface="BIZ UDPゴシック" panose="020B0400000000000000" pitchFamily="50" charset="-128"/>
              </a:rPr>
              <a:t>が生</a:t>
            </a:r>
            <a:r>
              <a:rPr lang="ja-JP" altLang="en-US" sz="1400" dirty="0">
                <a:solidFill>
                  <a:schemeClr val="tx1"/>
                </a:solidFill>
                <a:latin typeface="BIZ UDPゴシック" panose="020B0400000000000000" pitchFamily="50" charset="-128"/>
                <a:ea typeface="BIZ UDPゴシック" panose="020B0400000000000000" pitchFamily="50" charset="-128"/>
              </a:rPr>
              <a:t>じ</a:t>
            </a:r>
            <a:r>
              <a:rPr lang="ja-JP" altLang="ja-JP" sz="1400" dirty="0" smtClean="0">
                <a:solidFill>
                  <a:schemeClr val="tx1"/>
                </a:solidFill>
                <a:latin typeface="BIZ UDPゴシック" panose="020B0400000000000000" pitchFamily="50" charset="-128"/>
                <a:ea typeface="BIZ UDPゴシック" panose="020B0400000000000000" pitchFamily="50" charset="-128"/>
              </a:rPr>
              <a:t>ない</a:t>
            </a:r>
            <a:r>
              <a:rPr lang="ja-JP" altLang="ja-JP" sz="1400" dirty="0">
                <a:solidFill>
                  <a:schemeClr val="tx1"/>
                </a:solidFill>
                <a:latin typeface="BIZ UDPゴシック" panose="020B0400000000000000" pitchFamily="50" charset="-128"/>
                <a:ea typeface="BIZ UDPゴシック" panose="020B0400000000000000" pitchFamily="50" charset="-128"/>
              </a:rPr>
              <a:t>よう、老朽化施設を計画的</a:t>
            </a:r>
            <a:r>
              <a:rPr lang="ja-JP" altLang="ja-JP" sz="1400" dirty="0" smtClean="0">
                <a:solidFill>
                  <a:schemeClr val="tx1"/>
                </a:solidFill>
                <a:latin typeface="BIZ UDPゴシック" panose="020B0400000000000000" pitchFamily="50" charset="-128"/>
                <a:ea typeface="BIZ UDPゴシック" panose="020B0400000000000000" pitchFamily="50" charset="-128"/>
              </a:rPr>
              <a:t>に更新する必要</a:t>
            </a:r>
            <a:r>
              <a:rPr lang="ja-JP" altLang="ja-JP" sz="1400" dirty="0">
                <a:solidFill>
                  <a:schemeClr val="tx1"/>
                </a:solidFill>
                <a:latin typeface="BIZ UDPゴシック" panose="020B0400000000000000" pitchFamily="50" charset="-128"/>
                <a:ea typeface="BIZ UDPゴシック" panose="020B0400000000000000" pitchFamily="50" charset="-128"/>
              </a:rPr>
              <a:t>があります</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369955" y="990368"/>
            <a:ext cx="1704313" cy="34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285750" indent="-285750">
              <a:lnSpc>
                <a:spcPts val="2000"/>
              </a:lnSpc>
              <a:buFont typeface="Wingdings" panose="05000000000000000000" pitchFamily="2" charset="2"/>
              <a:buChar char="p"/>
            </a:pPr>
            <a:r>
              <a:rPr lang="ja-JP" altLang="en-US" sz="1600" dirty="0">
                <a:solidFill>
                  <a:schemeClr val="tx1"/>
                </a:solidFill>
                <a:latin typeface="BIZ UDPゴシック" panose="020B0400000000000000" pitchFamily="50" charset="-128"/>
                <a:ea typeface="BIZ UDPゴシック" panose="020B0400000000000000" pitchFamily="50" charset="-128"/>
              </a:rPr>
              <a:t>施設の老朽化</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p:cNvSpPr>
            <a:spLocks noGrp="1"/>
          </p:cNvSpPr>
          <p:nvPr>
            <p:ph type="sldNum" sz="quarter" idx="12"/>
          </p:nvPr>
        </p:nvSpPr>
        <p:spPr>
          <a:xfrm>
            <a:off x="7123113" y="635635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6</a:t>
            </a:fld>
            <a:endParaRPr kumimoji="1" lang="ja-JP" altLang="en-US">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236310" y="577425"/>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graphicFrame>
        <p:nvGraphicFramePr>
          <p:cNvPr id="30" name="グラフ 29"/>
          <p:cNvGraphicFramePr>
            <a:graphicFrameLocks/>
          </p:cNvGraphicFramePr>
          <p:nvPr>
            <p:extLst>
              <p:ext uri="{D42A27DB-BD31-4B8C-83A1-F6EECF244321}">
                <p14:modId xmlns:p14="http://schemas.microsoft.com/office/powerpoint/2010/main" val="1042273734"/>
              </p:ext>
            </p:extLst>
          </p:nvPr>
        </p:nvGraphicFramePr>
        <p:xfrm>
          <a:off x="3271667" y="2913383"/>
          <a:ext cx="3145938" cy="345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グラフ 30"/>
          <p:cNvGraphicFramePr>
            <a:graphicFrameLocks/>
          </p:cNvGraphicFramePr>
          <p:nvPr>
            <p:extLst>
              <p:ext uri="{D42A27DB-BD31-4B8C-83A1-F6EECF244321}">
                <p14:modId xmlns:p14="http://schemas.microsoft.com/office/powerpoint/2010/main" val="4246462206"/>
              </p:ext>
            </p:extLst>
          </p:nvPr>
        </p:nvGraphicFramePr>
        <p:xfrm>
          <a:off x="256607" y="2900600"/>
          <a:ext cx="3145938" cy="3456000"/>
        </p:xfrm>
        <a:graphic>
          <a:graphicData uri="http://schemas.openxmlformats.org/drawingml/2006/chart">
            <c:chart xmlns:c="http://schemas.openxmlformats.org/drawingml/2006/chart" xmlns:r="http://schemas.openxmlformats.org/officeDocument/2006/relationships" r:id="rId4"/>
          </a:graphicData>
        </a:graphic>
      </p:graphicFrame>
      <p:sp>
        <p:nvSpPr>
          <p:cNvPr id="21" name="テキスト ボックス 20"/>
          <p:cNvSpPr txBox="1"/>
          <p:nvPr/>
        </p:nvSpPr>
        <p:spPr>
          <a:xfrm>
            <a:off x="800224" y="2709285"/>
            <a:ext cx="1387737" cy="261610"/>
          </a:xfrm>
          <a:prstGeom prst="rect">
            <a:avLst/>
          </a:prstGeom>
          <a:noFill/>
          <a:ln>
            <a:solidFill>
              <a:schemeClr val="tx1"/>
            </a:solidFill>
          </a:ln>
        </p:spPr>
        <p:txBody>
          <a:bodyPr wrap="square" rtlCol="0" anchor="ctr" anchorCtr="0">
            <a:spAutoFit/>
          </a:bodyPr>
          <a:lstStyle/>
          <a:p>
            <a:pPr algn="ctr"/>
            <a:r>
              <a:rPr kumimoji="1" lang="ja-JP" altLang="en-US" sz="1100" dirty="0">
                <a:latin typeface="BIZ UDPゴシック" panose="020B0400000000000000" pitchFamily="50" charset="-128"/>
                <a:ea typeface="BIZ UDPゴシック" panose="020B0400000000000000" pitchFamily="50" charset="-128"/>
              </a:rPr>
              <a:t>大阪府流域下水道</a:t>
            </a:r>
          </a:p>
        </p:txBody>
      </p:sp>
      <p:sp>
        <p:nvSpPr>
          <p:cNvPr id="23" name="テキスト ボックス 22"/>
          <p:cNvSpPr txBox="1"/>
          <p:nvPr/>
        </p:nvSpPr>
        <p:spPr>
          <a:xfrm>
            <a:off x="3927424" y="2725731"/>
            <a:ext cx="1602287" cy="261610"/>
          </a:xfrm>
          <a:prstGeom prst="rect">
            <a:avLst/>
          </a:prstGeom>
          <a:noFill/>
          <a:ln>
            <a:solidFill>
              <a:schemeClr val="tx1"/>
            </a:solidFill>
          </a:ln>
        </p:spPr>
        <p:txBody>
          <a:bodyPr wrap="square" rtlCol="0" anchor="ctr" anchorCtr="0">
            <a:spAutoFit/>
          </a:bodyPr>
          <a:lstStyle/>
          <a:p>
            <a:pPr algn="ctr"/>
            <a:r>
              <a:rPr kumimoji="1" lang="ja-JP" altLang="en-US" sz="1100" dirty="0" smtClean="0">
                <a:latin typeface="BIZ UDPゴシック" panose="020B0400000000000000" pitchFamily="50" charset="-128"/>
                <a:ea typeface="BIZ UDPゴシック" panose="020B0400000000000000" pitchFamily="50" charset="-128"/>
              </a:rPr>
              <a:t>大阪市単独公共下</a:t>
            </a:r>
            <a:r>
              <a:rPr kumimoji="1" lang="ja-JP" altLang="en-US" sz="1100" dirty="0">
                <a:latin typeface="BIZ UDPゴシック" panose="020B0400000000000000" pitchFamily="50" charset="-128"/>
                <a:ea typeface="BIZ UDPゴシック" panose="020B0400000000000000" pitchFamily="50" charset="-128"/>
              </a:rPr>
              <a:t>水道</a:t>
            </a:r>
          </a:p>
        </p:txBody>
      </p:sp>
      <p:sp>
        <p:nvSpPr>
          <p:cNvPr id="26" name="スライド番号プレースホルダー 2"/>
          <p:cNvSpPr txBox="1">
            <a:spLocks/>
          </p:cNvSpPr>
          <p:nvPr/>
        </p:nvSpPr>
        <p:spPr>
          <a:xfrm>
            <a:off x="7123113" y="6356352"/>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710D515-171E-4661-8845-CFDA0D82721D}" type="slidenum">
              <a:rPr lang="ja-JP" altLang="en-US" smtClean="0">
                <a:latin typeface="BIZ UDPゴシック" panose="020B0400000000000000" pitchFamily="50" charset="-128"/>
                <a:ea typeface="BIZ UDPゴシック" panose="020B0400000000000000" pitchFamily="50" charset="-128"/>
              </a:rPr>
              <a:pPr/>
              <a:t>6</a:t>
            </a:fld>
            <a:endParaRPr lang="ja-JP" altLang="en-US">
              <a:latin typeface="BIZ UDPゴシック" panose="020B0400000000000000" pitchFamily="50" charset="-128"/>
              <a:ea typeface="BIZ UDPゴシック" panose="020B0400000000000000" pitchFamily="50" charset="-128"/>
            </a:endParaRPr>
          </a:p>
        </p:txBody>
      </p:sp>
      <p:sp>
        <p:nvSpPr>
          <p:cNvPr id="27" name="テキスト ボックス 26"/>
          <p:cNvSpPr txBox="1"/>
          <p:nvPr/>
        </p:nvSpPr>
        <p:spPr>
          <a:xfrm>
            <a:off x="279801" y="6163447"/>
            <a:ext cx="6046049" cy="461665"/>
          </a:xfrm>
          <a:prstGeom prst="rect">
            <a:avLst/>
          </a:prstGeom>
          <a:noFill/>
          <a:ln>
            <a:noFill/>
          </a:ln>
        </p:spPr>
        <p:txBody>
          <a:bodyPr wrap="square" rtlCol="0" anchor="ctr" anchorCtr="0">
            <a:spAutoFit/>
          </a:bodyPr>
          <a:lstStyle/>
          <a:p>
            <a:pPr algn="ctr"/>
            <a:r>
              <a:rPr kumimoji="1" lang="ja-JP" altLang="en-US" sz="1200" dirty="0" smtClean="0">
                <a:latin typeface="BIZ UDPゴシック" panose="020B0400000000000000" pitchFamily="50" charset="-128"/>
                <a:ea typeface="BIZ UDPゴシック" panose="020B0400000000000000" pitchFamily="50" charset="-128"/>
              </a:rPr>
              <a:t>大阪府流域下水道及び大阪市単独公共下水道の下水処理場の供用開始後経過年数</a:t>
            </a:r>
            <a:endParaRPr kumimoji="1" lang="en-US" altLang="ja-JP" sz="1200" dirty="0" smtClean="0">
              <a:latin typeface="BIZ UDPゴシック" panose="020B0400000000000000" pitchFamily="50" charset="-128"/>
              <a:ea typeface="BIZ UDPゴシック" panose="020B0400000000000000" pitchFamily="50" charset="-128"/>
            </a:endParaRPr>
          </a:p>
          <a:p>
            <a:pPr algn="ctr"/>
            <a:r>
              <a:rPr lang="ja-JP" altLang="en-US" sz="1200" dirty="0" smtClean="0">
                <a:latin typeface="BIZ UDPゴシック" panose="020B0400000000000000" pitchFamily="50" charset="-128"/>
                <a:ea typeface="BIZ UDPゴシック" panose="020B0400000000000000" pitchFamily="50" charset="-128"/>
              </a:rPr>
              <a:t>（大阪府流域下水処理場は、現在運用している水処理施設の供用開始後経過年数を示す）</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6357306" y="5839741"/>
            <a:ext cx="3243894" cy="276999"/>
          </a:xfrm>
          <a:prstGeom prst="rect">
            <a:avLst/>
          </a:prstGeom>
          <a:noFill/>
          <a:ln>
            <a:noFill/>
          </a:ln>
        </p:spPr>
        <p:txBody>
          <a:bodyPr wrap="square" rtlCol="0" anchor="ctr" anchorCtr="0">
            <a:spAutoFit/>
          </a:bodyPr>
          <a:lstStyle/>
          <a:p>
            <a:pPr algn="ctr"/>
            <a:r>
              <a:rPr kumimoji="1" lang="ja-JP" altLang="en-US" sz="1200" dirty="0" smtClean="0">
                <a:latin typeface="BIZ UDPゴシック" panose="020B0400000000000000" pitchFamily="50" charset="-128"/>
                <a:ea typeface="BIZ UDPゴシック" panose="020B0400000000000000" pitchFamily="50" charset="-128"/>
              </a:rPr>
              <a:t>府内市町村の下水道供用開始後経過年数</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3" name="テキスト ボックス 32"/>
          <p:cNvSpPr txBox="1"/>
          <p:nvPr/>
        </p:nvSpPr>
        <p:spPr>
          <a:xfrm>
            <a:off x="6425569" y="6077040"/>
            <a:ext cx="3166066" cy="553998"/>
          </a:xfrm>
          <a:prstGeom prst="rect">
            <a:avLst/>
          </a:prstGeom>
          <a:noFill/>
          <a:ln>
            <a:noFill/>
          </a:ln>
        </p:spPr>
        <p:txBody>
          <a:bodyPr wrap="square" rtlCol="0" anchor="ctr" anchorCtr="0">
            <a:spAutoFit/>
          </a:bodyPr>
          <a:lstStyle/>
          <a:p>
            <a:r>
              <a:rPr kumimoji="1" lang="en-US" altLang="ja-JP" sz="1000" dirty="0" smtClean="0">
                <a:latin typeface="BIZ UDPゴシック" panose="020B0400000000000000" pitchFamily="50" charset="-128"/>
                <a:ea typeface="BIZ UDPゴシック" panose="020B0400000000000000" pitchFamily="50" charset="-128"/>
              </a:rPr>
              <a:t>※</a:t>
            </a:r>
            <a:r>
              <a:rPr kumimoji="1" lang="ja-JP" altLang="en-US" sz="1000" dirty="0" smtClean="0">
                <a:latin typeface="BIZ UDPゴシック" panose="020B0400000000000000" pitchFamily="50" charset="-128"/>
                <a:ea typeface="BIZ UDPゴシック" panose="020B0400000000000000" pitchFamily="50" charset="-128"/>
              </a:rPr>
              <a:t>当該市町村</a:t>
            </a:r>
            <a:r>
              <a:rPr lang="ja-JP" altLang="en-US" sz="1000" dirty="0">
                <a:latin typeface="BIZ UDPゴシック" panose="020B0400000000000000" pitchFamily="50" charset="-128"/>
                <a:ea typeface="BIZ UDPゴシック" panose="020B0400000000000000" pitchFamily="50" charset="-128"/>
              </a:rPr>
              <a:t>に</a:t>
            </a:r>
            <a:r>
              <a:rPr lang="ja-JP" altLang="en-US" sz="1000" dirty="0" smtClean="0">
                <a:latin typeface="BIZ UDPゴシック" panose="020B0400000000000000" pitchFamily="50" charset="-128"/>
                <a:ea typeface="BIZ UDPゴシック" panose="020B0400000000000000" pitchFamily="50" charset="-128"/>
              </a:rPr>
              <a:t>おいて最も早く供用したエリアの経過年数を示しているものであり、すべて</a:t>
            </a:r>
            <a:r>
              <a:rPr kumimoji="1" lang="ja-JP" altLang="en-US" sz="1000" dirty="0" smtClean="0">
                <a:latin typeface="BIZ UDPゴシック" panose="020B0400000000000000" pitchFamily="50" charset="-128"/>
                <a:ea typeface="BIZ UDPゴシック" panose="020B0400000000000000" pitchFamily="50" charset="-128"/>
              </a:rPr>
              <a:t>のエリアの経過年数を示しているものではありません。</a:t>
            </a:r>
            <a:endParaRPr kumimoji="1" lang="ja-JP" altLang="en-US" sz="1000" dirty="0">
              <a:latin typeface="BIZ UDPゴシック" panose="020B0400000000000000" pitchFamily="50" charset="-128"/>
              <a:ea typeface="BIZ UDPゴシック" panose="020B0400000000000000" pitchFamily="50" charset="-128"/>
            </a:endParaRPr>
          </a:p>
        </p:txBody>
      </p:sp>
      <p:grpSp>
        <p:nvGrpSpPr>
          <p:cNvPr id="32" name="グループ化 31"/>
          <p:cNvGrpSpPr>
            <a:grpSpLocks noChangeAspect="1"/>
          </p:cNvGrpSpPr>
          <p:nvPr/>
        </p:nvGrpSpPr>
        <p:grpSpPr>
          <a:xfrm>
            <a:off x="6708489" y="2447155"/>
            <a:ext cx="2541527" cy="3272780"/>
            <a:chOff x="2377440" y="580932"/>
            <a:chExt cx="4751280" cy="6118328"/>
          </a:xfrm>
        </p:grpSpPr>
        <p:grpSp>
          <p:nvGrpSpPr>
            <p:cNvPr id="34" name="グループ化 33"/>
            <p:cNvGrpSpPr>
              <a:grpSpLocks noChangeAspect="1"/>
            </p:cNvGrpSpPr>
            <p:nvPr/>
          </p:nvGrpSpPr>
          <p:grpSpPr>
            <a:xfrm>
              <a:off x="2377440" y="580932"/>
              <a:ext cx="4751280" cy="6118328"/>
              <a:chOff x="1489710" y="1484784"/>
              <a:chExt cx="2952115" cy="3801504"/>
            </a:xfrm>
          </p:grpSpPr>
          <p:grpSp>
            <p:nvGrpSpPr>
              <p:cNvPr id="43" name="グループ化 42"/>
              <p:cNvGrpSpPr/>
              <p:nvPr/>
            </p:nvGrpSpPr>
            <p:grpSpPr>
              <a:xfrm>
                <a:off x="1489710" y="1484784"/>
                <a:ext cx="2952115" cy="3801504"/>
                <a:chOff x="1489710" y="2132878"/>
                <a:chExt cx="2952115" cy="3153410"/>
              </a:xfrm>
            </p:grpSpPr>
            <p:sp>
              <p:nvSpPr>
                <p:cNvPr id="47" name="Freeform 24"/>
                <p:cNvSpPr>
                  <a:spLocks/>
                </p:cNvSpPr>
                <p:nvPr/>
              </p:nvSpPr>
              <p:spPr bwMode="auto">
                <a:xfrm>
                  <a:off x="3952875" y="4092488"/>
                  <a:ext cx="36195" cy="635"/>
                </a:xfrm>
                <a:custGeom>
                  <a:avLst/>
                  <a:gdLst>
                    <a:gd name="T0" fmla="*/ 0 w 57"/>
                    <a:gd name="T1" fmla="*/ 0 h 1"/>
                    <a:gd name="T2" fmla="*/ 57 w 57"/>
                    <a:gd name="T3" fmla="*/ 0 h 1"/>
                    <a:gd name="T4" fmla="*/ 0 w 57"/>
                    <a:gd name="T5" fmla="*/ 0 h 1"/>
                  </a:gdLst>
                  <a:ahLst/>
                  <a:cxnLst>
                    <a:cxn ang="0">
                      <a:pos x="T0" y="T1"/>
                    </a:cxn>
                    <a:cxn ang="0">
                      <a:pos x="T2" y="T3"/>
                    </a:cxn>
                    <a:cxn ang="0">
                      <a:pos x="T4" y="T5"/>
                    </a:cxn>
                  </a:cxnLst>
                  <a:rect l="0" t="0" r="r" b="b"/>
                  <a:pathLst>
                    <a:path w="57" h="1">
                      <a:moveTo>
                        <a:pt x="0" y="0"/>
                      </a:moveTo>
                      <a:lnTo>
                        <a:pt x="57" y="0"/>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4295" tIns="8890" rIns="74295" bIns="8890" anchor="t" anchorCtr="0" upright="1">
                  <a:noAutofit/>
                </a:bodyPr>
                <a:lstStyle/>
                <a:p>
                  <a:endParaRPr lang="ja-JP" altLang="en-US"/>
                </a:p>
              </p:txBody>
            </p:sp>
            <p:sp>
              <p:nvSpPr>
                <p:cNvPr id="48" name="Freeform 25"/>
                <p:cNvSpPr>
                  <a:spLocks/>
                </p:cNvSpPr>
                <p:nvPr/>
              </p:nvSpPr>
              <p:spPr bwMode="auto">
                <a:xfrm>
                  <a:off x="3952875" y="4077248"/>
                  <a:ext cx="36195" cy="24765"/>
                </a:xfrm>
                <a:custGeom>
                  <a:avLst/>
                  <a:gdLst>
                    <a:gd name="T0" fmla="*/ 0 w 57"/>
                    <a:gd name="T1" fmla="*/ 21 h 39"/>
                    <a:gd name="T2" fmla="*/ 57 w 57"/>
                    <a:gd name="T3" fmla="*/ 39 h 39"/>
                    <a:gd name="T4" fmla="*/ 54 w 57"/>
                    <a:gd name="T5" fmla="*/ 18 h 39"/>
                    <a:gd name="T6" fmla="*/ 9 w 57"/>
                    <a:gd name="T7" fmla="*/ 0 h 39"/>
                    <a:gd name="T8" fmla="*/ 0 w 57"/>
                    <a:gd name="T9" fmla="*/ 21 h 39"/>
                  </a:gdLst>
                  <a:ahLst/>
                  <a:cxnLst>
                    <a:cxn ang="0">
                      <a:pos x="T0" y="T1"/>
                    </a:cxn>
                    <a:cxn ang="0">
                      <a:pos x="T2" y="T3"/>
                    </a:cxn>
                    <a:cxn ang="0">
                      <a:pos x="T4" y="T5"/>
                    </a:cxn>
                    <a:cxn ang="0">
                      <a:pos x="T6" y="T7"/>
                    </a:cxn>
                    <a:cxn ang="0">
                      <a:pos x="T8" y="T9"/>
                    </a:cxn>
                  </a:cxnLst>
                  <a:rect l="0" t="0" r="r" b="b"/>
                  <a:pathLst>
                    <a:path w="57" h="39">
                      <a:moveTo>
                        <a:pt x="0" y="21"/>
                      </a:moveTo>
                      <a:lnTo>
                        <a:pt x="57" y="39"/>
                      </a:lnTo>
                      <a:lnTo>
                        <a:pt x="54" y="18"/>
                      </a:lnTo>
                      <a:lnTo>
                        <a:pt x="9" y="0"/>
                      </a:lnTo>
                      <a:lnTo>
                        <a:pt x="0" y="2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4295" tIns="8890" rIns="74295" bIns="8890" anchor="t" anchorCtr="0" upright="1">
                  <a:noAutofit/>
                </a:bodyPr>
                <a:lstStyle/>
                <a:p>
                  <a:endParaRPr lang="ja-JP" altLang="en-US"/>
                </a:p>
              </p:txBody>
            </p:sp>
            <p:sp>
              <p:nvSpPr>
                <p:cNvPr id="49" name="フリーフォーム 48"/>
                <p:cNvSpPr/>
                <p:nvPr/>
              </p:nvSpPr>
              <p:spPr>
                <a:xfrm>
                  <a:off x="2952750" y="4300768"/>
                  <a:ext cx="502285" cy="674370"/>
                </a:xfrm>
                <a:custGeom>
                  <a:avLst/>
                  <a:gdLst>
                    <a:gd name="connsiteX0" fmla="*/ 175847 w 502714"/>
                    <a:gd name="connsiteY0" fmla="*/ 662009 h 674422"/>
                    <a:gd name="connsiteX1" fmla="*/ 225497 w 502714"/>
                    <a:gd name="connsiteY1" fmla="*/ 674422 h 674422"/>
                    <a:gd name="connsiteX2" fmla="*/ 260666 w 502714"/>
                    <a:gd name="connsiteY2" fmla="*/ 649597 h 674422"/>
                    <a:gd name="connsiteX3" fmla="*/ 279285 w 502714"/>
                    <a:gd name="connsiteY3" fmla="*/ 653734 h 674422"/>
                    <a:gd name="connsiteX4" fmla="*/ 306180 w 502714"/>
                    <a:gd name="connsiteY4" fmla="*/ 608221 h 674422"/>
                    <a:gd name="connsiteX5" fmla="*/ 333074 w 502714"/>
                    <a:gd name="connsiteY5" fmla="*/ 597877 h 674422"/>
                    <a:gd name="connsiteX6" fmla="*/ 337211 w 502714"/>
                    <a:gd name="connsiteY6" fmla="*/ 566845 h 674422"/>
                    <a:gd name="connsiteX7" fmla="*/ 374449 w 502714"/>
                    <a:gd name="connsiteY7" fmla="*/ 560639 h 674422"/>
                    <a:gd name="connsiteX8" fmla="*/ 401343 w 502714"/>
                    <a:gd name="connsiteY8" fmla="*/ 535814 h 674422"/>
                    <a:gd name="connsiteX9" fmla="*/ 434444 w 502714"/>
                    <a:gd name="connsiteY9" fmla="*/ 539951 h 674422"/>
                    <a:gd name="connsiteX10" fmla="*/ 471682 w 502714"/>
                    <a:gd name="connsiteY10" fmla="*/ 496507 h 674422"/>
                    <a:gd name="connsiteX11" fmla="*/ 469613 w 502714"/>
                    <a:gd name="connsiteY11" fmla="*/ 448925 h 674422"/>
                    <a:gd name="connsiteX12" fmla="*/ 502714 w 502714"/>
                    <a:gd name="connsiteY12" fmla="*/ 411687 h 674422"/>
                    <a:gd name="connsiteX13" fmla="*/ 498576 w 502714"/>
                    <a:gd name="connsiteY13" fmla="*/ 351692 h 674422"/>
                    <a:gd name="connsiteX14" fmla="*/ 461338 w 502714"/>
                    <a:gd name="connsiteY14" fmla="*/ 337211 h 674422"/>
                    <a:gd name="connsiteX15" fmla="*/ 374449 w 502714"/>
                    <a:gd name="connsiteY15" fmla="*/ 324798 h 674422"/>
                    <a:gd name="connsiteX16" fmla="*/ 370312 w 502714"/>
                    <a:gd name="connsiteY16" fmla="*/ 275148 h 674422"/>
                    <a:gd name="connsiteX17" fmla="*/ 370312 w 502714"/>
                    <a:gd name="connsiteY17" fmla="*/ 248254 h 674422"/>
                    <a:gd name="connsiteX18" fmla="*/ 337211 w 502714"/>
                    <a:gd name="connsiteY18" fmla="*/ 211016 h 674422"/>
                    <a:gd name="connsiteX19" fmla="*/ 277217 w 502714"/>
                    <a:gd name="connsiteY19" fmla="*/ 198603 h 674422"/>
                    <a:gd name="connsiteX20" fmla="*/ 277217 w 502714"/>
                    <a:gd name="connsiteY20" fmla="*/ 165502 h 674422"/>
                    <a:gd name="connsiteX21" fmla="*/ 254460 w 502714"/>
                    <a:gd name="connsiteY21" fmla="*/ 165502 h 674422"/>
                    <a:gd name="connsiteX22" fmla="*/ 252391 w 502714"/>
                    <a:gd name="connsiteY22" fmla="*/ 124127 h 674422"/>
                    <a:gd name="connsiteX23" fmla="*/ 219291 w 502714"/>
                    <a:gd name="connsiteY23" fmla="*/ 122058 h 674422"/>
                    <a:gd name="connsiteX24" fmla="*/ 231704 w 502714"/>
                    <a:gd name="connsiteY24" fmla="*/ 64132 h 674422"/>
                    <a:gd name="connsiteX25" fmla="*/ 206878 w 502714"/>
                    <a:gd name="connsiteY25" fmla="*/ 12413 h 674422"/>
                    <a:gd name="connsiteX26" fmla="*/ 184122 w 502714"/>
                    <a:gd name="connsiteY26" fmla="*/ 0 h 674422"/>
                    <a:gd name="connsiteX27" fmla="*/ 136540 w 502714"/>
                    <a:gd name="connsiteY27" fmla="*/ 14482 h 674422"/>
                    <a:gd name="connsiteX28" fmla="*/ 78614 w 502714"/>
                    <a:gd name="connsiteY28" fmla="*/ 6206 h 674422"/>
                    <a:gd name="connsiteX29" fmla="*/ 74476 w 502714"/>
                    <a:gd name="connsiteY29" fmla="*/ 33101 h 674422"/>
                    <a:gd name="connsiteX30" fmla="*/ 45514 w 502714"/>
                    <a:gd name="connsiteY30" fmla="*/ 57926 h 674422"/>
                    <a:gd name="connsiteX31" fmla="*/ 68270 w 502714"/>
                    <a:gd name="connsiteY31" fmla="*/ 99301 h 674422"/>
                    <a:gd name="connsiteX32" fmla="*/ 18619 w 502714"/>
                    <a:gd name="connsiteY32" fmla="*/ 101370 h 674422"/>
                    <a:gd name="connsiteX33" fmla="*/ 0 w 502714"/>
                    <a:gd name="connsiteY33" fmla="*/ 124127 h 674422"/>
                    <a:gd name="connsiteX34" fmla="*/ 10344 w 502714"/>
                    <a:gd name="connsiteY34" fmla="*/ 146883 h 674422"/>
                    <a:gd name="connsiteX35" fmla="*/ 0 w 502714"/>
                    <a:gd name="connsiteY35" fmla="*/ 161365 h 674422"/>
                    <a:gd name="connsiteX36" fmla="*/ 47582 w 502714"/>
                    <a:gd name="connsiteY36" fmla="*/ 202740 h 674422"/>
                    <a:gd name="connsiteX37" fmla="*/ 66201 w 502714"/>
                    <a:gd name="connsiteY37" fmla="*/ 184121 h 674422"/>
                    <a:gd name="connsiteX38" fmla="*/ 130333 w 502714"/>
                    <a:gd name="connsiteY38" fmla="*/ 219291 h 674422"/>
                    <a:gd name="connsiteX39" fmla="*/ 107577 w 502714"/>
                    <a:gd name="connsiteY39" fmla="*/ 248254 h 674422"/>
                    <a:gd name="connsiteX40" fmla="*/ 126196 w 502714"/>
                    <a:gd name="connsiteY40" fmla="*/ 331005 h 674422"/>
                    <a:gd name="connsiteX41" fmla="*/ 169640 w 502714"/>
                    <a:gd name="connsiteY41" fmla="*/ 362036 h 674422"/>
                    <a:gd name="connsiteX42" fmla="*/ 146884 w 502714"/>
                    <a:gd name="connsiteY42" fmla="*/ 395137 h 674422"/>
                    <a:gd name="connsiteX43" fmla="*/ 179984 w 502714"/>
                    <a:gd name="connsiteY43" fmla="*/ 434444 h 674422"/>
                    <a:gd name="connsiteX44" fmla="*/ 161365 w 502714"/>
                    <a:gd name="connsiteY44" fmla="*/ 492369 h 674422"/>
                    <a:gd name="connsiteX45" fmla="*/ 213085 w 502714"/>
                    <a:gd name="connsiteY45" fmla="*/ 533745 h 674422"/>
                    <a:gd name="connsiteX46" fmla="*/ 204809 w 502714"/>
                    <a:gd name="connsiteY46" fmla="*/ 568914 h 674422"/>
                    <a:gd name="connsiteX47" fmla="*/ 175847 w 502714"/>
                    <a:gd name="connsiteY47" fmla="*/ 662009 h 674422"/>
                    <a:gd name="connsiteX0" fmla="*/ 175847 w 502714"/>
                    <a:gd name="connsiteY0" fmla="*/ 662009 h 674422"/>
                    <a:gd name="connsiteX1" fmla="*/ 225497 w 502714"/>
                    <a:gd name="connsiteY1" fmla="*/ 674422 h 674422"/>
                    <a:gd name="connsiteX2" fmla="*/ 260666 w 502714"/>
                    <a:gd name="connsiteY2" fmla="*/ 649597 h 674422"/>
                    <a:gd name="connsiteX3" fmla="*/ 279285 w 502714"/>
                    <a:gd name="connsiteY3" fmla="*/ 653734 h 674422"/>
                    <a:gd name="connsiteX4" fmla="*/ 306180 w 502714"/>
                    <a:gd name="connsiteY4" fmla="*/ 608221 h 674422"/>
                    <a:gd name="connsiteX5" fmla="*/ 333074 w 502714"/>
                    <a:gd name="connsiteY5" fmla="*/ 597877 h 674422"/>
                    <a:gd name="connsiteX6" fmla="*/ 337211 w 502714"/>
                    <a:gd name="connsiteY6" fmla="*/ 566845 h 674422"/>
                    <a:gd name="connsiteX7" fmla="*/ 374449 w 502714"/>
                    <a:gd name="connsiteY7" fmla="*/ 560639 h 674422"/>
                    <a:gd name="connsiteX8" fmla="*/ 401343 w 502714"/>
                    <a:gd name="connsiteY8" fmla="*/ 535814 h 674422"/>
                    <a:gd name="connsiteX9" fmla="*/ 434444 w 502714"/>
                    <a:gd name="connsiteY9" fmla="*/ 539951 h 674422"/>
                    <a:gd name="connsiteX10" fmla="*/ 471682 w 502714"/>
                    <a:gd name="connsiteY10" fmla="*/ 496507 h 674422"/>
                    <a:gd name="connsiteX11" fmla="*/ 469613 w 502714"/>
                    <a:gd name="connsiteY11" fmla="*/ 448925 h 674422"/>
                    <a:gd name="connsiteX12" fmla="*/ 502714 w 502714"/>
                    <a:gd name="connsiteY12" fmla="*/ 411687 h 674422"/>
                    <a:gd name="connsiteX13" fmla="*/ 498576 w 502714"/>
                    <a:gd name="connsiteY13" fmla="*/ 351692 h 674422"/>
                    <a:gd name="connsiteX14" fmla="*/ 461338 w 502714"/>
                    <a:gd name="connsiteY14" fmla="*/ 337211 h 674422"/>
                    <a:gd name="connsiteX15" fmla="*/ 374449 w 502714"/>
                    <a:gd name="connsiteY15" fmla="*/ 324798 h 674422"/>
                    <a:gd name="connsiteX16" fmla="*/ 370312 w 502714"/>
                    <a:gd name="connsiteY16" fmla="*/ 275148 h 674422"/>
                    <a:gd name="connsiteX17" fmla="*/ 370312 w 502714"/>
                    <a:gd name="connsiteY17" fmla="*/ 248254 h 674422"/>
                    <a:gd name="connsiteX18" fmla="*/ 337211 w 502714"/>
                    <a:gd name="connsiteY18" fmla="*/ 211016 h 674422"/>
                    <a:gd name="connsiteX19" fmla="*/ 277217 w 502714"/>
                    <a:gd name="connsiteY19" fmla="*/ 198603 h 674422"/>
                    <a:gd name="connsiteX20" fmla="*/ 277217 w 502714"/>
                    <a:gd name="connsiteY20" fmla="*/ 165502 h 674422"/>
                    <a:gd name="connsiteX21" fmla="*/ 254460 w 502714"/>
                    <a:gd name="connsiteY21" fmla="*/ 165502 h 674422"/>
                    <a:gd name="connsiteX22" fmla="*/ 252391 w 502714"/>
                    <a:gd name="connsiteY22" fmla="*/ 124127 h 674422"/>
                    <a:gd name="connsiteX23" fmla="*/ 219291 w 502714"/>
                    <a:gd name="connsiteY23" fmla="*/ 122058 h 674422"/>
                    <a:gd name="connsiteX24" fmla="*/ 231704 w 502714"/>
                    <a:gd name="connsiteY24" fmla="*/ 64132 h 674422"/>
                    <a:gd name="connsiteX25" fmla="*/ 206878 w 502714"/>
                    <a:gd name="connsiteY25" fmla="*/ 12413 h 674422"/>
                    <a:gd name="connsiteX26" fmla="*/ 184122 w 502714"/>
                    <a:gd name="connsiteY26" fmla="*/ 0 h 674422"/>
                    <a:gd name="connsiteX27" fmla="*/ 136540 w 502714"/>
                    <a:gd name="connsiteY27" fmla="*/ 14482 h 674422"/>
                    <a:gd name="connsiteX28" fmla="*/ 78614 w 502714"/>
                    <a:gd name="connsiteY28" fmla="*/ 6206 h 674422"/>
                    <a:gd name="connsiteX29" fmla="*/ 74476 w 502714"/>
                    <a:gd name="connsiteY29" fmla="*/ 33101 h 674422"/>
                    <a:gd name="connsiteX30" fmla="*/ 45514 w 502714"/>
                    <a:gd name="connsiteY30" fmla="*/ 57926 h 674422"/>
                    <a:gd name="connsiteX31" fmla="*/ 68270 w 502714"/>
                    <a:gd name="connsiteY31" fmla="*/ 99301 h 674422"/>
                    <a:gd name="connsiteX32" fmla="*/ 18619 w 502714"/>
                    <a:gd name="connsiteY32" fmla="*/ 101370 h 674422"/>
                    <a:gd name="connsiteX33" fmla="*/ 0 w 502714"/>
                    <a:gd name="connsiteY33" fmla="*/ 124127 h 674422"/>
                    <a:gd name="connsiteX34" fmla="*/ 10344 w 502714"/>
                    <a:gd name="connsiteY34" fmla="*/ 146883 h 674422"/>
                    <a:gd name="connsiteX35" fmla="*/ 0 w 502714"/>
                    <a:gd name="connsiteY35" fmla="*/ 161365 h 674422"/>
                    <a:gd name="connsiteX36" fmla="*/ 47582 w 502714"/>
                    <a:gd name="connsiteY36" fmla="*/ 202740 h 674422"/>
                    <a:gd name="connsiteX37" fmla="*/ 66201 w 502714"/>
                    <a:gd name="connsiteY37" fmla="*/ 184121 h 674422"/>
                    <a:gd name="connsiteX38" fmla="*/ 130333 w 502714"/>
                    <a:gd name="connsiteY38" fmla="*/ 219291 h 674422"/>
                    <a:gd name="connsiteX39" fmla="*/ 107577 w 502714"/>
                    <a:gd name="connsiteY39" fmla="*/ 248254 h 674422"/>
                    <a:gd name="connsiteX40" fmla="*/ 126196 w 502714"/>
                    <a:gd name="connsiteY40" fmla="*/ 331005 h 674422"/>
                    <a:gd name="connsiteX41" fmla="*/ 169640 w 502714"/>
                    <a:gd name="connsiteY41" fmla="*/ 362036 h 674422"/>
                    <a:gd name="connsiteX42" fmla="*/ 146884 w 502714"/>
                    <a:gd name="connsiteY42" fmla="*/ 395137 h 674422"/>
                    <a:gd name="connsiteX43" fmla="*/ 179984 w 502714"/>
                    <a:gd name="connsiteY43" fmla="*/ 434444 h 674422"/>
                    <a:gd name="connsiteX44" fmla="*/ 161365 w 502714"/>
                    <a:gd name="connsiteY44" fmla="*/ 492369 h 674422"/>
                    <a:gd name="connsiteX45" fmla="*/ 213085 w 502714"/>
                    <a:gd name="connsiteY45" fmla="*/ 533745 h 674422"/>
                    <a:gd name="connsiteX46" fmla="*/ 204809 w 502714"/>
                    <a:gd name="connsiteY46" fmla="*/ 568914 h 674422"/>
                    <a:gd name="connsiteX47" fmla="*/ 175997 w 502714"/>
                    <a:gd name="connsiteY47" fmla="*/ 620682 h 674422"/>
                    <a:gd name="connsiteX48" fmla="*/ 175847 w 502714"/>
                    <a:gd name="connsiteY48" fmla="*/ 662009 h 67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2714" h="674422">
                      <a:moveTo>
                        <a:pt x="175847" y="662009"/>
                      </a:moveTo>
                      <a:lnTo>
                        <a:pt x="225497" y="674422"/>
                      </a:lnTo>
                      <a:lnTo>
                        <a:pt x="260666" y="649597"/>
                      </a:lnTo>
                      <a:lnTo>
                        <a:pt x="279285" y="653734"/>
                      </a:lnTo>
                      <a:lnTo>
                        <a:pt x="306180" y="608221"/>
                      </a:lnTo>
                      <a:lnTo>
                        <a:pt x="333074" y="597877"/>
                      </a:lnTo>
                      <a:lnTo>
                        <a:pt x="337211" y="566845"/>
                      </a:lnTo>
                      <a:lnTo>
                        <a:pt x="374449" y="560639"/>
                      </a:lnTo>
                      <a:lnTo>
                        <a:pt x="401343" y="535814"/>
                      </a:lnTo>
                      <a:lnTo>
                        <a:pt x="434444" y="539951"/>
                      </a:lnTo>
                      <a:lnTo>
                        <a:pt x="471682" y="496507"/>
                      </a:lnTo>
                      <a:cubicBezTo>
                        <a:pt x="470992" y="480646"/>
                        <a:pt x="470303" y="464786"/>
                        <a:pt x="469613" y="448925"/>
                      </a:cubicBezTo>
                      <a:lnTo>
                        <a:pt x="502714" y="411687"/>
                      </a:lnTo>
                      <a:lnTo>
                        <a:pt x="498576" y="351692"/>
                      </a:lnTo>
                      <a:lnTo>
                        <a:pt x="461338" y="337211"/>
                      </a:lnTo>
                      <a:lnTo>
                        <a:pt x="374449" y="324798"/>
                      </a:lnTo>
                      <a:lnTo>
                        <a:pt x="370312" y="275148"/>
                      </a:lnTo>
                      <a:lnTo>
                        <a:pt x="370312" y="248254"/>
                      </a:lnTo>
                      <a:lnTo>
                        <a:pt x="337211" y="211016"/>
                      </a:lnTo>
                      <a:lnTo>
                        <a:pt x="277217" y="198603"/>
                      </a:lnTo>
                      <a:lnTo>
                        <a:pt x="277217" y="165502"/>
                      </a:lnTo>
                      <a:lnTo>
                        <a:pt x="254460" y="165502"/>
                      </a:lnTo>
                      <a:lnTo>
                        <a:pt x="252391" y="124127"/>
                      </a:lnTo>
                      <a:lnTo>
                        <a:pt x="219291" y="122058"/>
                      </a:lnTo>
                      <a:lnTo>
                        <a:pt x="231704" y="64132"/>
                      </a:lnTo>
                      <a:lnTo>
                        <a:pt x="206878" y="12413"/>
                      </a:lnTo>
                      <a:lnTo>
                        <a:pt x="184122" y="0"/>
                      </a:lnTo>
                      <a:lnTo>
                        <a:pt x="136540" y="14482"/>
                      </a:lnTo>
                      <a:lnTo>
                        <a:pt x="78614" y="6206"/>
                      </a:lnTo>
                      <a:lnTo>
                        <a:pt x="74476" y="33101"/>
                      </a:lnTo>
                      <a:lnTo>
                        <a:pt x="45514" y="57926"/>
                      </a:lnTo>
                      <a:lnTo>
                        <a:pt x="68270" y="99301"/>
                      </a:lnTo>
                      <a:lnTo>
                        <a:pt x="18619" y="101370"/>
                      </a:lnTo>
                      <a:lnTo>
                        <a:pt x="0" y="124127"/>
                      </a:lnTo>
                      <a:lnTo>
                        <a:pt x="10344" y="146883"/>
                      </a:lnTo>
                      <a:lnTo>
                        <a:pt x="0" y="161365"/>
                      </a:lnTo>
                      <a:lnTo>
                        <a:pt x="47582" y="202740"/>
                      </a:lnTo>
                      <a:lnTo>
                        <a:pt x="66201" y="184121"/>
                      </a:lnTo>
                      <a:lnTo>
                        <a:pt x="130333" y="219291"/>
                      </a:lnTo>
                      <a:lnTo>
                        <a:pt x="107577" y="248254"/>
                      </a:lnTo>
                      <a:lnTo>
                        <a:pt x="126196" y="331005"/>
                      </a:lnTo>
                      <a:lnTo>
                        <a:pt x="169640" y="362036"/>
                      </a:lnTo>
                      <a:lnTo>
                        <a:pt x="146884" y="395137"/>
                      </a:lnTo>
                      <a:lnTo>
                        <a:pt x="179984" y="434444"/>
                      </a:lnTo>
                      <a:lnTo>
                        <a:pt x="161365" y="492369"/>
                      </a:lnTo>
                      <a:lnTo>
                        <a:pt x="213085" y="533745"/>
                      </a:lnTo>
                      <a:lnTo>
                        <a:pt x="204809" y="568914"/>
                      </a:lnTo>
                      <a:cubicBezTo>
                        <a:pt x="200726" y="581342"/>
                        <a:pt x="180080" y="608254"/>
                        <a:pt x="175997" y="620682"/>
                      </a:cubicBezTo>
                      <a:lnTo>
                        <a:pt x="175847" y="662009"/>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0" name="フリーフォーム 49"/>
                <p:cNvSpPr/>
                <p:nvPr/>
              </p:nvSpPr>
              <p:spPr>
                <a:xfrm>
                  <a:off x="2672715" y="4364268"/>
                  <a:ext cx="489585" cy="612140"/>
                </a:xfrm>
                <a:custGeom>
                  <a:avLst/>
                  <a:gdLst>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68729 w 489857"/>
                    <a:gd name="connsiteY27" fmla="*/ 323850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0757 w 489857"/>
                    <a:gd name="connsiteY39" fmla="*/ 0 h 612321"/>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52486 w 489857"/>
                    <a:gd name="connsiteY27" fmla="*/ 340279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0757 w 489857"/>
                    <a:gd name="connsiteY39" fmla="*/ 0 h 612321"/>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52486 w 489857"/>
                    <a:gd name="connsiteY27" fmla="*/ 340279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4740 w 489857"/>
                    <a:gd name="connsiteY39" fmla="*/ 36072 h 612321"/>
                    <a:gd name="connsiteX40" fmla="*/ 70757 w 489857"/>
                    <a:gd name="connsiteY40" fmla="*/ 0 h 6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9857" h="612321">
                      <a:moveTo>
                        <a:pt x="70757" y="0"/>
                      </a:moveTo>
                      <a:lnTo>
                        <a:pt x="187779" y="43543"/>
                      </a:lnTo>
                      <a:lnTo>
                        <a:pt x="323850" y="133350"/>
                      </a:lnTo>
                      <a:lnTo>
                        <a:pt x="342900" y="122464"/>
                      </a:lnTo>
                      <a:lnTo>
                        <a:pt x="405493" y="155121"/>
                      </a:lnTo>
                      <a:lnTo>
                        <a:pt x="383722" y="187778"/>
                      </a:lnTo>
                      <a:lnTo>
                        <a:pt x="405493" y="261257"/>
                      </a:lnTo>
                      <a:lnTo>
                        <a:pt x="405493" y="261257"/>
                      </a:lnTo>
                      <a:lnTo>
                        <a:pt x="449036" y="299357"/>
                      </a:lnTo>
                      <a:lnTo>
                        <a:pt x="427265" y="334735"/>
                      </a:lnTo>
                      <a:lnTo>
                        <a:pt x="457200" y="378278"/>
                      </a:lnTo>
                      <a:lnTo>
                        <a:pt x="438150" y="435428"/>
                      </a:lnTo>
                      <a:lnTo>
                        <a:pt x="489857" y="473528"/>
                      </a:lnTo>
                      <a:lnTo>
                        <a:pt x="487136" y="500743"/>
                      </a:lnTo>
                      <a:lnTo>
                        <a:pt x="451757" y="566057"/>
                      </a:lnTo>
                      <a:lnTo>
                        <a:pt x="465365" y="593271"/>
                      </a:lnTo>
                      <a:lnTo>
                        <a:pt x="419100" y="612321"/>
                      </a:lnTo>
                      <a:lnTo>
                        <a:pt x="356507" y="609600"/>
                      </a:lnTo>
                      <a:lnTo>
                        <a:pt x="329293" y="503464"/>
                      </a:lnTo>
                      <a:lnTo>
                        <a:pt x="283029" y="481693"/>
                      </a:lnTo>
                      <a:lnTo>
                        <a:pt x="231322" y="381000"/>
                      </a:lnTo>
                      <a:lnTo>
                        <a:pt x="255815" y="367393"/>
                      </a:lnTo>
                      <a:lnTo>
                        <a:pt x="255815" y="337457"/>
                      </a:lnTo>
                      <a:lnTo>
                        <a:pt x="212272" y="356507"/>
                      </a:lnTo>
                      <a:lnTo>
                        <a:pt x="201386" y="323850"/>
                      </a:lnTo>
                      <a:lnTo>
                        <a:pt x="179615" y="329293"/>
                      </a:lnTo>
                      <a:cubicBezTo>
                        <a:pt x="175986" y="327479"/>
                        <a:pt x="173251" y="322019"/>
                        <a:pt x="168729" y="323850"/>
                      </a:cubicBezTo>
                      <a:cubicBezTo>
                        <a:pt x="164207" y="325681"/>
                        <a:pt x="157900" y="334803"/>
                        <a:pt x="152486" y="340279"/>
                      </a:cubicBezTo>
                      <a:lnTo>
                        <a:pt x="108857" y="242207"/>
                      </a:lnTo>
                      <a:lnTo>
                        <a:pt x="122465" y="223157"/>
                      </a:lnTo>
                      <a:lnTo>
                        <a:pt x="0" y="144235"/>
                      </a:lnTo>
                      <a:lnTo>
                        <a:pt x="29936" y="108857"/>
                      </a:lnTo>
                      <a:lnTo>
                        <a:pt x="35379" y="136071"/>
                      </a:lnTo>
                      <a:lnTo>
                        <a:pt x="78922" y="130628"/>
                      </a:lnTo>
                      <a:lnTo>
                        <a:pt x="51707" y="78921"/>
                      </a:lnTo>
                      <a:lnTo>
                        <a:pt x="103415" y="108857"/>
                      </a:lnTo>
                      <a:lnTo>
                        <a:pt x="106136" y="100693"/>
                      </a:lnTo>
                      <a:lnTo>
                        <a:pt x="100693" y="81643"/>
                      </a:lnTo>
                      <a:lnTo>
                        <a:pt x="103415" y="51707"/>
                      </a:lnTo>
                      <a:cubicBezTo>
                        <a:pt x="97293" y="41342"/>
                        <a:pt x="80862" y="46437"/>
                        <a:pt x="74740" y="36072"/>
                      </a:cubicBezTo>
                      <a:lnTo>
                        <a:pt x="70757"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1" name="フリーフォーム 50"/>
                <p:cNvSpPr/>
                <p:nvPr/>
              </p:nvSpPr>
              <p:spPr>
                <a:xfrm>
                  <a:off x="2556510" y="4496348"/>
                  <a:ext cx="489585" cy="511175"/>
                </a:xfrm>
                <a:custGeom>
                  <a:avLst/>
                  <a:gdLst>
                    <a:gd name="connsiteX0" fmla="*/ 54171 w 489702"/>
                    <a:gd name="connsiteY0" fmla="*/ 0 h 511370"/>
                    <a:gd name="connsiteX1" fmla="*/ 0 w 489702"/>
                    <a:gd name="connsiteY1" fmla="*/ 73672 h 511370"/>
                    <a:gd name="connsiteX2" fmla="*/ 41170 w 489702"/>
                    <a:gd name="connsiteY2" fmla="*/ 91006 h 511370"/>
                    <a:gd name="connsiteX3" fmla="*/ 47670 w 489702"/>
                    <a:gd name="connsiteY3" fmla="*/ 91006 h 511370"/>
                    <a:gd name="connsiteX4" fmla="*/ 47670 w 489702"/>
                    <a:gd name="connsiteY4" fmla="*/ 106174 h 511370"/>
                    <a:gd name="connsiteX5" fmla="*/ 13001 w 489702"/>
                    <a:gd name="connsiteY5" fmla="*/ 138676 h 511370"/>
                    <a:gd name="connsiteX6" fmla="*/ 47670 w 489702"/>
                    <a:gd name="connsiteY6" fmla="*/ 138676 h 511370"/>
                    <a:gd name="connsiteX7" fmla="*/ 143011 w 489702"/>
                    <a:gd name="connsiteY7" fmla="*/ 199348 h 511370"/>
                    <a:gd name="connsiteX8" fmla="*/ 188514 w 489702"/>
                    <a:gd name="connsiteY8" fmla="*/ 201514 h 511370"/>
                    <a:gd name="connsiteX9" fmla="*/ 171179 w 489702"/>
                    <a:gd name="connsiteY9" fmla="*/ 218849 h 511370"/>
                    <a:gd name="connsiteX10" fmla="*/ 229683 w 489702"/>
                    <a:gd name="connsiteY10" fmla="*/ 273020 h 511370"/>
                    <a:gd name="connsiteX11" fmla="*/ 240518 w 489702"/>
                    <a:gd name="connsiteY11" fmla="*/ 305522 h 511370"/>
                    <a:gd name="connsiteX12" fmla="*/ 255685 w 489702"/>
                    <a:gd name="connsiteY12" fmla="*/ 322857 h 511370"/>
                    <a:gd name="connsiteX13" fmla="*/ 270853 w 489702"/>
                    <a:gd name="connsiteY13" fmla="*/ 329357 h 511370"/>
                    <a:gd name="connsiteX14" fmla="*/ 262186 w 489702"/>
                    <a:gd name="connsiteY14" fmla="*/ 366193 h 511370"/>
                    <a:gd name="connsiteX15" fmla="*/ 270853 w 489702"/>
                    <a:gd name="connsiteY15" fmla="*/ 394362 h 511370"/>
                    <a:gd name="connsiteX16" fmla="*/ 251352 w 489702"/>
                    <a:gd name="connsiteY16" fmla="*/ 400862 h 511370"/>
                    <a:gd name="connsiteX17" fmla="*/ 277354 w 489702"/>
                    <a:gd name="connsiteY17" fmla="*/ 429031 h 511370"/>
                    <a:gd name="connsiteX18" fmla="*/ 273020 w 489702"/>
                    <a:gd name="connsiteY18" fmla="*/ 450699 h 511370"/>
                    <a:gd name="connsiteX19" fmla="*/ 292521 w 489702"/>
                    <a:gd name="connsiteY19" fmla="*/ 483202 h 511370"/>
                    <a:gd name="connsiteX20" fmla="*/ 351026 w 489702"/>
                    <a:gd name="connsiteY20" fmla="*/ 485368 h 511370"/>
                    <a:gd name="connsiteX21" fmla="*/ 370527 w 489702"/>
                    <a:gd name="connsiteY21" fmla="*/ 509204 h 511370"/>
                    <a:gd name="connsiteX22" fmla="*/ 455033 w 489702"/>
                    <a:gd name="connsiteY22" fmla="*/ 511370 h 511370"/>
                    <a:gd name="connsiteX23" fmla="*/ 489702 w 489702"/>
                    <a:gd name="connsiteY23" fmla="*/ 478868 h 511370"/>
                    <a:gd name="connsiteX24" fmla="*/ 476702 w 489702"/>
                    <a:gd name="connsiteY24" fmla="*/ 476701 h 511370"/>
                    <a:gd name="connsiteX25" fmla="*/ 446366 w 489702"/>
                    <a:gd name="connsiteY25" fmla="*/ 370527 h 511370"/>
                    <a:gd name="connsiteX26" fmla="*/ 398696 w 489702"/>
                    <a:gd name="connsiteY26" fmla="*/ 344525 h 511370"/>
                    <a:gd name="connsiteX27" fmla="*/ 351026 w 489702"/>
                    <a:gd name="connsiteY27" fmla="*/ 244851 h 511370"/>
                    <a:gd name="connsiteX28" fmla="*/ 379194 w 489702"/>
                    <a:gd name="connsiteY28" fmla="*/ 236184 h 511370"/>
                    <a:gd name="connsiteX29" fmla="*/ 379194 w 489702"/>
                    <a:gd name="connsiteY29" fmla="*/ 199348 h 511370"/>
                    <a:gd name="connsiteX30" fmla="*/ 331524 w 489702"/>
                    <a:gd name="connsiteY30" fmla="*/ 223183 h 511370"/>
                    <a:gd name="connsiteX31" fmla="*/ 322857 w 489702"/>
                    <a:gd name="connsiteY31" fmla="*/ 186347 h 511370"/>
                    <a:gd name="connsiteX32" fmla="*/ 294688 w 489702"/>
                    <a:gd name="connsiteY32" fmla="*/ 188513 h 511370"/>
                    <a:gd name="connsiteX33" fmla="*/ 281687 w 489702"/>
                    <a:gd name="connsiteY33" fmla="*/ 188513 h 511370"/>
                    <a:gd name="connsiteX34" fmla="*/ 266520 w 489702"/>
                    <a:gd name="connsiteY34" fmla="*/ 210182 h 511370"/>
                    <a:gd name="connsiteX35" fmla="*/ 227517 w 489702"/>
                    <a:gd name="connsiteY35" fmla="*/ 114841 h 511370"/>
                    <a:gd name="connsiteX36" fmla="*/ 238351 w 489702"/>
                    <a:gd name="connsiteY36" fmla="*/ 86673 h 511370"/>
                    <a:gd name="connsiteX37" fmla="*/ 138677 w 489702"/>
                    <a:gd name="connsiteY37" fmla="*/ 19501 h 511370"/>
                    <a:gd name="connsiteX38" fmla="*/ 112675 w 489702"/>
                    <a:gd name="connsiteY38" fmla="*/ 71505 h 511370"/>
                    <a:gd name="connsiteX39" fmla="*/ 110508 w 489702"/>
                    <a:gd name="connsiteY39" fmla="*/ 43336 h 511370"/>
                    <a:gd name="connsiteX40" fmla="*/ 86673 w 489702"/>
                    <a:gd name="connsiteY40" fmla="*/ 75839 h 511370"/>
                    <a:gd name="connsiteX41" fmla="*/ 69338 w 489702"/>
                    <a:gd name="connsiteY41" fmla="*/ 69338 h 511370"/>
                    <a:gd name="connsiteX42" fmla="*/ 54171 w 489702"/>
                    <a:gd name="connsiteY42" fmla="*/ 0 h 511370"/>
                    <a:gd name="connsiteX0" fmla="*/ 54171 w 489702"/>
                    <a:gd name="connsiteY0" fmla="*/ 0 h 511370"/>
                    <a:gd name="connsiteX1" fmla="*/ 0 w 489702"/>
                    <a:gd name="connsiteY1" fmla="*/ 73672 h 511370"/>
                    <a:gd name="connsiteX2" fmla="*/ 41170 w 489702"/>
                    <a:gd name="connsiteY2" fmla="*/ 91006 h 511370"/>
                    <a:gd name="connsiteX3" fmla="*/ 47670 w 489702"/>
                    <a:gd name="connsiteY3" fmla="*/ 91006 h 511370"/>
                    <a:gd name="connsiteX4" fmla="*/ 47670 w 489702"/>
                    <a:gd name="connsiteY4" fmla="*/ 106174 h 511370"/>
                    <a:gd name="connsiteX5" fmla="*/ 13001 w 489702"/>
                    <a:gd name="connsiteY5" fmla="*/ 138676 h 511370"/>
                    <a:gd name="connsiteX6" fmla="*/ 47670 w 489702"/>
                    <a:gd name="connsiteY6" fmla="*/ 138676 h 511370"/>
                    <a:gd name="connsiteX7" fmla="*/ 143011 w 489702"/>
                    <a:gd name="connsiteY7" fmla="*/ 199348 h 511370"/>
                    <a:gd name="connsiteX8" fmla="*/ 188514 w 489702"/>
                    <a:gd name="connsiteY8" fmla="*/ 201514 h 511370"/>
                    <a:gd name="connsiteX9" fmla="*/ 171179 w 489702"/>
                    <a:gd name="connsiteY9" fmla="*/ 218849 h 511370"/>
                    <a:gd name="connsiteX10" fmla="*/ 229683 w 489702"/>
                    <a:gd name="connsiteY10" fmla="*/ 273020 h 511370"/>
                    <a:gd name="connsiteX11" fmla="*/ 240518 w 489702"/>
                    <a:gd name="connsiteY11" fmla="*/ 305522 h 511370"/>
                    <a:gd name="connsiteX12" fmla="*/ 255685 w 489702"/>
                    <a:gd name="connsiteY12" fmla="*/ 322857 h 511370"/>
                    <a:gd name="connsiteX13" fmla="*/ 270853 w 489702"/>
                    <a:gd name="connsiteY13" fmla="*/ 329357 h 511370"/>
                    <a:gd name="connsiteX14" fmla="*/ 262186 w 489702"/>
                    <a:gd name="connsiteY14" fmla="*/ 366193 h 511370"/>
                    <a:gd name="connsiteX15" fmla="*/ 270853 w 489702"/>
                    <a:gd name="connsiteY15" fmla="*/ 394362 h 511370"/>
                    <a:gd name="connsiteX16" fmla="*/ 251352 w 489702"/>
                    <a:gd name="connsiteY16" fmla="*/ 400862 h 511370"/>
                    <a:gd name="connsiteX17" fmla="*/ 277354 w 489702"/>
                    <a:gd name="connsiteY17" fmla="*/ 429031 h 511370"/>
                    <a:gd name="connsiteX18" fmla="*/ 273020 w 489702"/>
                    <a:gd name="connsiteY18" fmla="*/ 450699 h 511370"/>
                    <a:gd name="connsiteX19" fmla="*/ 292521 w 489702"/>
                    <a:gd name="connsiteY19" fmla="*/ 483202 h 511370"/>
                    <a:gd name="connsiteX20" fmla="*/ 351026 w 489702"/>
                    <a:gd name="connsiteY20" fmla="*/ 485368 h 511370"/>
                    <a:gd name="connsiteX21" fmla="*/ 370527 w 489702"/>
                    <a:gd name="connsiteY21" fmla="*/ 509204 h 511370"/>
                    <a:gd name="connsiteX22" fmla="*/ 455033 w 489702"/>
                    <a:gd name="connsiteY22" fmla="*/ 511370 h 511370"/>
                    <a:gd name="connsiteX23" fmla="*/ 489702 w 489702"/>
                    <a:gd name="connsiteY23" fmla="*/ 478868 h 511370"/>
                    <a:gd name="connsiteX24" fmla="*/ 476702 w 489702"/>
                    <a:gd name="connsiteY24" fmla="*/ 476701 h 511370"/>
                    <a:gd name="connsiteX25" fmla="*/ 446366 w 489702"/>
                    <a:gd name="connsiteY25" fmla="*/ 370527 h 511370"/>
                    <a:gd name="connsiteX26" fmla="*/ 398696 w 489702"/>
                    <a:gd name="connsiteY26" fmla="*/ 344525 h 511370"/>
                    <a:gd name="connsiteX27" fmla="*/ 351026 w 489702"/>
                    <a:gd name="connsiteY27" fmla="*/ 244851 h 511370"/>
                    <a:gd name="connsiteX28" fmla="*/ 379194 w 489702"/>
                    <a:gd name="connsiteY28" fmla="*/ 236184 h 511370"/>
                    <a:gd name="connsiteX29" fmla="*/ 379194 w 489702"/>
                    <a:gd name="connsiteY29" fmla="*/ 199348 h 511370"/>
                    <a:gd name="connsiteX30" fmla="*/ 331524 w 489702"/>
                    <a:gd name="connsiteY30" fmla="*/ 223183 h 511370"/>
                    <a:gd name="connsiteX31" fmla="*/ 322857 w 489702"/>
                    <a:gd name="connsiteY31" fmla="*/ 186347 h 511370"/>
                    <a:gd name="connsiteX32" fmla="*/ 294688 w 489702"/>
                    <a:gd name="connsiteY32" fmla="*/ 188513 h 511370"/>
                    <a:gd name="connsiteX33" fmla="*/ 281687 w 489702"/>
                    <a:gd name="connsiteY33" fmla="*/ 188513 h 511370"/>
                    <a:gd name="connsiteX34" fmla="*/ 266520 w 489702"/>
                    <a:gd name="connsiteY34" fmla="*/ 210182 h 511370"/>
                    <a:gd name="connsiteX35" fmla="*/ 227517 w 489702"/>
                    <a:gd name="connsiteY35" fmla="*/ 114841 h 511370"/>
                    <a:gd name="connsiteX36" fmla="*/ 238351 w 489702"/>
                    <a:gd name="connsiteY36" fmla="*/ 86673 h 511370"/>
                    <a:gd name="connsiteX37" fmla="*/ 138677 w 489702"/>
                    <a:gd name="connsiteY37" fmla="*/ 19501 h 511370"/>
                    <a:gd name="connsiteX38" fmla="*/ 112675 w 489702"/>
                    <a:gd name="connsiteY38" fmla="*/ 71505 h 511370"/>
                    <a:gd name="connsiteX39" fmla="*/ 110508 w 489702"/>
                    <a:gd name="connsiteY39" fmla="*/ 43336 h 511370"/>
                    <a:gd name="connsiteX40" fmla="*/ 86673 w 489702"/>
                    <a:gd name="connsiteY40" fmla="*/ 75839 h 511370"/>
                    <a:gd name="connsiteX41" fmla="*/ 69338 w 489702"/>
                    <a:gd name="connsiteY41" fmla="*/ 69338 h 511370"/>
                    <a:gd name="connsiteX42" fmla="*/ 93196 w 489702"/>
                    <a:gd name="connsiteY42" fmla="*/ 30347 h 511370"/>
                    <a:gd name="connsiteX43" fmla="*/ 54171 w 489702"/>
                    <a:gd name="connsiteY43" fmla="*/ 0 h 51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9702" h="511370">
                      <a:moveTo>
                        <a:pt x="54171" y="0"/>
                      </a:moveTo>
                      <a:lnTo>
                        <a:pt x="0" y="73672"/>
                      </a:lnTo>
                      <a:lnTo>
                        <a:pt x="41170" y="91006"/>
                      </a:lnTo>
                      <a:lnTo>
                        <a:pt x="47670" y="91006"/>
                      </a:lnTo>
                      <a:lnTo>
                        <a:pt x="47670" y="106174"/>
                      </a:lnTo>
                      <a:lnTo>
                        <a:pt x="13001" y="138676"/>
                      </a:lnTo>
                      <a:lnTo>
                        <a:pt x="47670" y="138676"/>
                      </a:lnTo>
                      <a:lnTo>
                        <a:pt x="143011" y="199348"/>
                      </a:lnTo>
                      <a:lnTo>
                        <a:pt x="188514" y="201514"/>
                      </a:lnTo>
                      <a:lnTo>
                        <a:pt x="171179" y="218849"/>
                      </a:lnTo>
                      <a:lnTo>
                        <a:pt x="229683" y="273020"/>
                      </a:lnTo>
                      <a:lnTo>
                        <a:pt x="240518" y="305522"/>
                      </a:lnTo>
                      <a:lnTo>
                        <a:pt x="255685" y="322857"/>
                      </a:lnTo>
                      <a:lnTo>
                        <a:pt x="270853" y="329357"/>
                      </a:lnTo>
                      <a:lnTo>
                        <a:pt x="262186" y="366193"/>
                      </a:lnTo>
                      <a:lnTo>
                        <a:pt x="270853" y="394362"/>
                      </a:lnTo>
                      <a:lnTo>
                        <a:pt x="251352" y="400862"/>
                      </a:lnTo>
                      <a:lnTo>
                        <a:pt x="277354" y="429031"/>
                      </a:lnTo>
                      <a:lnTo>
                        <a:pt x="273020" y="450699"/>
                      </a:lnTo>
                      <a:lnTo>
                        <a:pt x="292521" y="483202"/>
                      </a:lnTo>
                      <a:lnTo>
                        <a:pt x="351026" y="485368"/>
                      </a:lnTo>
                      <a:lnTo>
                        <a:pt x="370527" y="509204"/>
                      </a:lnTo>
                      <a:lnTo>
                        <a:pt x="455033" y="511370"/>
                      </a:lnTo>
                      <a:lnTo>
                        <a:pt x="489702" y="478868"/>
                      </a:lnTo>
                      <a:lnTo>
                        <a:pt x="476702" y="476701"/>
                      </a:lnTo>
                      <a:lnTo>
                        <a:pt x="446366" y="370527"/>
                      </a:lnTo>
                      <a:lnTo>
                        <a:pt x="398696" y="344525"/>
                      </a:lnTo>
                      <a:lnTo>
                        <a:pt x="351026" y="244851"/>
                      </a:lnTo>
                      <a:lnTo>
                        <a:pt x="379194" y="236184"/>
                      </a:lnTo>
                      <a:lnTo>
                        <a:pt x="379194" y="199348"/>
                      </a:lnTo>
                      <a:lnTo>
                        <a:pt x="331524" y="223183"/>
                      </a:lnTo>
                      <a:lnTo>
                        <a:pt x="322857" y="186347"/>
                      </a:lnTo>
                      <a:lnTo>
                        <a:pt x="294688" y="188513"/>
                      </a:lnTo>
                      <a:lnTo>
                        <a:pt x="281687" y="188513"/>
                      </a:lnTo>
                      <a:lnTo>
                        <a:pt x="266520" y="210182"/>
                      </a:lnTo>
                      <a:lnTo>
                        <a:pt x="227517" y="114841"/>
                      </a:lnTo>
                      <a:lnTo>
                        <a:pt x="238351" y="86673"/>
                      </a:lnTo>
                      <a:lnTo>
                        <a:pt x="138677" y="19501"/>
                      </a:lnTo>
                      <a:lnTo>
                        <a:pt x="112675" y="71505"/>
                      </a:lnTo>
                      <a:lnTo>
                        <a:pt x="110508" y="43336"/>
                      </a:lnTo>
                      <a:lnTo>
                        <a:pt x="86673" y="75839"/>
                      </a:lnTo>
                      <a:lnTo>
                        <a:pt x="69338" y="69338"/>
                      </a:lnTo>
                      <a:cubicBezTo>
                        <a:pt x="68621" y="61399"/>
                        <a:pt x="93913" y="38286"/>
                        <a:pt x="93196" y="30347"/>
                      </a:cubicBezTo>
                      <a:lnTo>
                        <a:pt x="54171"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2" name="フリーフォーム 51"/>
                <p:cNvSpPr/>
                <p:nvPr/>
              </p:nvSpPr>
              <p:spPr>
                <a:xfrm>
                  <a:off x="3824605" y="4295688"/>
                  <a:ext cx="333375" cy="274320"/>
                </a:xfrm>
                <a:custGeom>
                  <a:avLst/>
                  <a:gdLst>
                    <a:gd name="connsiteX0" fmla="*/ 47684 w 333784"/>
                    <a:gd name="connsiteY0" fmla="*/ 0 h 274881"/>
                    <a:gd name="connsiteX1" fmla="*/ 28049 w 333784"/>
                    <a:gd name="connsiteY1" fmla="*/ 25244 h 274881"/>
                    <a:gd name="connsiteX2" fmla="*/ 56099 w 333784"/>
                    <a:gd name="connsiteY2" fmla="*/ 64513 h 274881"/>
                    <a:gd name="connsiteX3" fmla="*/ 78538 w 333784"/>
                    <a:gd name="connsiteY3" fmla="*/ 75732 h 274881"/>
                    <a:gd name="connsiteX4" fmla="*/ 78538 w 333784"/>
                    <a:gd name="connsiteY4" fmla="*/ 126221 h 274881"/>
                    <a:gd name="connsiteX5" fmla="*/ 39269 w 333784"/>
                    <a:gd name="connsiteY5" fmla="*/ 78537 h 274881"/>
                    <a:gd name="connsiteX6" fmla="*/ 33659 w 333784"/>
                    <a:gd name="connsiteY6" fmla="*/ 103781 h 274881"/>
                    <a:gd name="connsiteX7" fmla="*/ 0 w 333784"/>
                    <a:gd name="connsiteY7" fmla="*/ 92562 h 274881"/>
                    <a:gd name="connsiteX8" fmla="*/ 5610 w 333784"/>
                    <a:gd name="connsiteY8" fmla="*/ 129025 h 274881"/>
                    <a:gd name="connsiteX9" fmla="*/ 28049 w 333784"/>
                    <a:gd name="connsiteY9" fmla="*/ 154270 h 274881"/>
                    <a:gd name="connsiteX10" fmla="*/ 28049 w 333784"/>
                    <a:gd name="connsiteY10" fmla="*/ 162684 h 274881"/>
                    <a:gd name="connsiteX11" fmla="*/ 78538 w 333784"/>
                    <a:gd name="connsiteY11" fmla="*/ 162684 h 274881"/>
                    <a:gd name="connsiteX12" fmla="*/ 75733 w 333784"/>
                    <a:gd name="connsiteY12" fmla="*/ 201953 h 274881"/>
                    <a:gd name="connsiteX13" fmla="*/ 100977 w 333784"/>
                    <a:gd name="connsiteY13" fmla="*/ 182319 h 274881"/>
                    <a:gd name="connsiteX14" fmla="*/ 165490 w 333784"/>
                    <a:gd name="connsiteY14" fmla="*/ 244027 h 274881"/>
                    <a:gd name="connsiteX15" fmla="*/ 210368 w 333784"/>
                    <a:gd name="connsiteY15" fmla="*/ 244027 h 274881"/>
                    <a:gd name="connsiteX16" fmla="*/ 249637 w 333784"/>
                    <a:gd name="connsiteY16" fmla="*/ 274881 h 274881"/>
                    <a:gd name="connsiteX17" fmla="*/ 204759 w 333784"/>
                    <a:gd name="connsiteY17" fmla="*/ 221587 h 274881"/>
                    <a:gd name="connsiteX18" fmla="*/ 224393 w 333784"/>
                    <a:gd name="connsiteY18" fmla="*/ 221587 h 274881"/>
                    <a:gd name="connsiteX19" fmla="*/ 213173 w 333784"/>
                    <a:gd name="connsiteY19" fmla="*/ 196343 h 274881"/>
                    <a:gd name="connsiteX20" fmla="*/ 266467 w 333784"/>
                    <a:gd name="connsiteY20" fmla="*/ 196343 h 274881"/>
                    <a:gd name="connsiteX21" fmla="*/ 288906 w 333784"/>
                    <a:gd name="connsiteY21" fmla="*/ 182319 h 274881"/>
                    <a:gd name="connsiteX22" fmla="*/ 322565 w 333784"/>
                    <a:gd name="connsiteY22" fmla="*/ 204758 h 274881"/>
                    <a:gd name="connsiteX23" fmla="*/ 314150 w 333784"/>
                    <a:gd name="connsiteY23" fmla="*/ 140245 h 274881"/>
                    <a:gd name="connsiteX24" fmla="*/ 333784 w 333784"/>
                    <a:gd name="connsiteY24" fmla="*/ 131830 h 274881"/>
                    <a:gd name="connsiteX25" fmla="*/ 308540 w 333784"/>
                    <a:gd name="connsiteY25" fmla="*/ 86952 h 274881"/>
                    <a:gd name="connsiteX26" fmla="*/ 308540 w 333784"/>
                    <a:gd name="connsiteY26" fmla="*/ 56098 h 274881"/>
                    <a:gd name="connsiteX27" fmla="*/ 280491 w 333784"/>
                    <a:gd name="connsiteY27" fmla="*/ 44878 h 274881"/>
                    <a:gd name="connsiteX28" fmla="*/ 249637 w 333784"/>
                    <a:gd name="connsiteY28" fmla="*/ 47683 h 274881"/>
                    <a:gd name="connsiteX29" fmla="*/ 227198 w 333784"/>
                    <a:gd name="connsiteY29" fmla="*/ 70122 h 274881"/>
                    <a:gd name="connsiteX30" fmla="*/ 179514 w 333784"/>
                    <a:gd name="connsiteY30" fmla="*/ 72927 h 274881"/>
                    <a:gd name="connsiteX31" fmla="*/ 179514 w 333784"/>
                    <a:gd name="connsiteY31" fmla="*/ 58903 h 274881"/>
                    <a:gd name="connsiteX32" fmla="*/ 126221 w 333784"/>
                    <a:gd name="connsiteY32" fmla="*/ 47683 h 274881"/>
                    <a:gd name="connsiteX33" fmla="*/ 47684 w 333784"/>
                    <a:gd name="connsiteY33" fmla="*/ 0 h 274881"/>
                    <a:gd name="connsiteX0" fmla="*/ 47684 w 333784"/>
                    <a:gd name="connsiteY0" fmla="*/ 0 h 274881"/>
                    <a:gd name="connsiteX1" fmla="*/ 28049 w 333784"/>
                    <a:gd name="connsiteY1" fmla="*/ 25244 h 274881"/>
                    <a:gd name="connsiteX2" fmla="*/ 56099 w 333784"/>
                    <a:gd name="connsiteY2" fmla="*/ 64513 h 274881"/>
                    <a:gd name="connsiteX3" fmla="*/ 78538 w 333784"/>
                    <a:gd name="connsiteY3" fmla="*/ 75732 h 274881"/>
                    <a:gd name="connsiteX4" fmla="*/ 78538 w 333784"/>
                    <a:gd name="connsiteY4" fmla="*/ 126221 h 274881"/>
                    <a:gd name="connsiteX5" fmla="*/ 39269 w 333784"/>
                    <a:gd name="connsiteY5" fmla="*/ 78537 h 274881"/>
                    <a:gd name="connsiteX6" fmla="*/ 33659 w 333784"/>
                    <a:gd name="connsiteY6" fmla="*/ 103781 h 274881"/>
                    <a:gd name="connsiteX7" fmla="*/ 0 w 333784"/>
                    <a:gd name="connsiteY7" fmla="*/ 92562 h 274881"/>
                    <a:gd name="connsiteX8" fmla="*/ 5610 w 333784"/>
                    <a:gd name="connsiteY8" fmla="*/ 129025 h 274881"/>
                    <a:gd name="connsiteX9" fmla="*/ 28049 w 333784"/>
                    <a:gd name="connsiteY9" fmla="*/ 154270 h 274881"/>
                    <a:gd name="connsiteX10" fmla="*/ 28049 w 333784"/>
                    <a:gd name="connsiteY10" fmla="*/ 162684 h 274881"/>
                    <a:gd name="connsiteX11" fmla="*/ 78538 w 333784"/>
                    <a:gd name="connsiteY11" fmla="*/ 162684 h 274881"/>
                    <a:gd name="connsiteX12" fmla="*/ 75733 w 333784"/>
                    <a:gd name="connsiteY12" fmla="*/ 201953 h 274881"/>
                    <a:gd name="connsiteX13" fmla="*/ 100977 w 333784"/>
                    <a:gd name="connsiteY13" fmla="*/ 182319 h 274881"/>
                    <a:gd name="connsiteX14" fmla="*/ 165490 w 333784"/>
                    <a:gd name="connsiteY14" fmla="*/ 244027 h 274881"/>
                    <a:gd name="connsiteX15" fmla="*/ 210368 w 333784"/>
                    <a:gd name="connsiteY15" fmla="*/ 244027 h 274881"/>
                    <a:gd name="connsiteX16" fmla="*/ 249637 w 333784"/>
                    <a:gd name="connsiteY16" fmla="*/ 274881 h 274881"/>
                    <a:gd name="connsiteX17" fmla="*/ 204759 w 333784"/>
                    <a:gd name="connsiteY17" fmla="*/ 221587 h 274881"/>
                    <a:gd name="connsiteX18" fmla="*/ 224393 w 333784"/>
                    <a:gd name="connsiteY18" fmla="*/ 221587 h 274881"/>
                    <a:gd name="connsiteX19" fmla="*/ 213173 w 333784"/>
                    <a:gd name="connsiteY19" fmla="*/ 196343 h 274881"/>
                    <a:gd name="connsiteX20" fmla="*/ 266467 w 333784"/>
                    <a:gd name="connsiteY20" fmla="*/ 196343 h 274881"/>
                    <a:gd name="connsiteX21" fmla="*/ 288906 w 333784"/>
                    <a:gd name="connsiteY21" fmla="*/ 182319 h 274881"/>
                    <a:gd name="connsiteX22" fmla="*/ 322565 w 333784"/>
                    <a:gd name="connsiteY22" fmla="*/ 204758 h 274881"/>
                    <a:gd name="connsiteX23" fmla="*/ 314150 w 333784"/>
                    <a:gd name="connsiteY23" fmla="*/ 140245 h 274881"/>
                    <a:gd name="connsiteX24" fmla="*/ 333784 w 333784"/>
                    <a:gd name="connsiteY24" fmla="*/ 131830 h 274881"/>
                    <a:gd name="connsiteX25" fmla="*/ 308540 w 333784"/>
                    <a:gd name="connsiteY25" fmla="*/ 86952 h 274881"/>
                    <a:gd name="connsiteX26" fmla="*/ 308540 w 333784"/>
                    <a:gd name="connsiteY26" fmla="*/ 56098 h 274881"/>
                    <a:gd name="connsiteX27" fmla="*/ 280491 w 333784"/>
                    <a:gd name="connsiteY27" fmla="*/ 44878 h 274881"/>
                    <a:gd name="connsiteX28" fmla="*/ 249637 w 333784"/>
                    <a:gd name="connsiteY28" fmla="*/ 47683 h 274881"/>
                    <a:gd name="connsiteX29" fmla="*/ 227198 w 333784"/>
                    <a:gd name="connsiteY29" fmla="*/ 70122 h 274881"/>
                    <a:gd name="connsiteX30" fmla="*/ 179514 w 333784"/>
                    <a:gd name="connsiteY30" fmla="*/ 72927 h 274881"/>
                    <a:gd name="connsiteX31" fmla="*/ 179514 w 333784"/>
                    <a:gd name="connsiteY31" fmla="*/ 58903 h 274881"/>
                    <a:gd name="connsiteX32" fmla="*/ 126221 w 333784"/>
                    <a:gd name="connsiteY32" fmla="*/ 47683 h 274881"/>
                    <a:gd name="connsiteX33" fmla="*/ 92676 w 333784"/>
                    <a:gd name="connsiteY33" fmla="*/ 5621 h 274881"/>
                    <a:gd name="connsiteX34" fmla="*/ 47684 w 333784"/>
                    <a:gd name="connsiteY34" fmla="*/ 0 h 27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3784" h="274881">
                      <a:moveTo>
                        <a:pt x="47684" y="0"/>
                      </a:moveTo>
                      <a:lnTo>
                        <a:pt x="28049" y="25244"/>
                      </a:lnTo>
                      <a:lnTo>
                        <a:pt x="56099" y="64513"/>
                      </a:lnTo>
                      <a:lnTo>
                        <a:pt x="78538" y="75732"/>
                      </a:lnTo>
                      <a:lnTo>
                        <a:pt x="78538" y="126221"/>
                      </a:lnTo>
                      <a:lnTo>
                        <a:pt x="39269" y="78537"/>
                      </a:lnTo>
                      <a:lnTo>
                        <a:pt x="33659" y="103781"/>
                      </a:lnTo>
                      <a:lnTo>
                        <a:pt x="0" y="92562"/>
                      </a:lnTo>
                      <a:lnTo>
                        <a:pt x="5610" y="129025"/>
                      </a:lnTo>
                      <a:lnTo>
                        <a:pt x="28049" y="154270"/>
                      </a:lnTo>
                      <a:lnTo>
                        <a:pt x="28049" y="162684"/>
                      </a:lnTo>
                      <a:lnTo>
                        <a:pt x="78538" y="162684"/>
                      </a:lnTo>
                      <a:lnTo>
                        <a:pt x="75733" y="201953"/>
                      </a:lnTo>
                      <a:lnTo>
                        <a:pt x="100977" y="182319"/>
                      </a:lnTo>
                      <a:lnTo>
                        <a:pt x="165490" y="244027"/>
                      </a:lnTo>
                      <a:lnTo>
                        <a:pt x="210368" y="244027"/>
                      </a:lnTo>
                      <a:lnTo>
                        <a:pt x="249637" y="274881"/>
                      </a:lnTo>
                      <a:lnTo>
                        <a:pt x="204759" y="221587"/>
                      </a:lnTo>
                      <a:lnTo>
                        <a:pt x="224393" y="221587"/>
                      </a:lnTo>
                      <a:lnTo>
                        <a:pt x="213173" y="196343"/>
                      </a:lnTo>
                      <a:lnTo>
                        <a:pt x="266467" y="196343"/>
                      </a:lnTo>
                      <a:lnTo>
                        <a:pt x="288906" y="182319"/>
                      </a:lnTo>
                      <a:lnTo>
                        <a:pt x="322565" y="204758"/>
                      </a:lnTo>
                      <a:lnTo>
                        <a:pt x="314150" y="140245"/>
                      </a:lnTo>
                      <a:lnTo>
                        <a:pt x="333784" y="131830"/>
                      </a:lnTo>
                      <a:lnTo>
                        <a:pt x="308540" y="86952"/>
                      </a:lnTo>
                      <a:lnTo>
                        <a:pt x="308540" y="56098"/>
                      </a:lnTo>
                      <a:lnTo>
                        <a:pt x="280491" y="44878"/>
                      </a:lnTo>
                      <a:lnTo>
                        <a:pt x="249637" y="47683"/>
                      </a:lnTo>
                      <a:lnTo>
                        <a:pt x="227198" y="70122"/>
                      </a:lnTo>
                      <a:lnTo>
                        <a:pt x="179514" y="72927"/>
                      </a:lnTo>
                      <a:lnTo>
                        <a:pt x="179514" y="58903"/>
                      </a:lnTo>
                      <a:lnTo>
                        <a:pt x="126221" y="47683"/>
                      </a:lnTo>
                      <a:cubicBezTo>
                        <a:pt x="113167" y="41157"/>
                        <a:pt x="105730" y="12147"/>
                        <a:pt x="92676" y="5621"/>
                      </a:cubicBezTo>
                      <a:lnTo>
                        <a:pt x="47684"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3" name="フリーフォーム 52"/>
                <p:cNvSpPr/>
                <p:nvPr/>
              </p:nvSpPr>
              <p:spPr>
                <a:xfrm>
                  <a:off x="3846195" y="2820583"/>
                  <a:ext cx="595630" cy="438150"/>
                </a:xfrm>
                <a:custGeom>
                  <a:avLst/>
                  <a:gdLst>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19743 w 595993"/>
                    <a:gd name="connsiteY4" fmla="*/ 266700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46314 w 595993"/>
                    <a:gd name="connsiteY18" fmla="*/ 391885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46314 w 595993"/>
                    <a:gd name="connsiteY18" fmla="*/ 391885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29981 w 595993"/>
                    <a:gd name="connsiteY16" fmla="*/ 334735 h 438150"/>
                    <a:gd name="connsiteX17" fmla="*/ 470807 w 595993"/>
                    <a:gd name="connsiteY17" fmla="*/ 367393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29981 w 595993"/>
                    <a:gd name="connsiteY16" fmla="*/ 334735 h 438150"/>
                    <a:gd name="connsiteX17" fmla="*/ 462638 w 595993"/>
                    <a:gd name="connsiteY17" fmla="*/ 378278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5993" h="438150">
                      <a:moveTo>
                        <a:pt x="299357" y="0"/>
                      </a:moveTo>
                      <a:lnTo>
                        <a:pt x="247650" y="54428"/>
                      </a:lnTo>
                      <a:lnTo>
                        <a:pt x="231321" y="103414"/>
                      </a:lnTo>
                      <a:lnTo>
                        <a:pt x="155121" y="130628"/>
                      </a:lnTo>
                      <a:lnTo>
                        <a:pt x="108923" y="258535"/>
                      </a:lnTo>
                      <a:lnTo>
                        <a:pt x="27214" y="299357"/>
                      </a:lnTo>
                      <a:lnTo>
                        <a:pt x="0" y="351064"/>
                      </a:lnTo>
                      <a:lnTo>
                        <a:pt x="65314" y="353785"/>
                      </a:lnTo>
                      <a:lnTo>
                        <a:pt x="81643" y="386443"/>
                      </a:lnTo>
                      <a:lnTo>
                        <a:pt x="149679" y="397328"/>
                      </a:lnTo>
                      <a:lnTo>
                        <a:pt x="171450" y="438150"/>
                      </a:lnTo>
                      <a:lnTo>
                        <a:pt x="253093" y="416378"/>
                      </a:lnTo>
                      <a:lnTo>
                        <a:pt x="258536" y="386443"/>
                      </a:lnTo>
                      <a:lnTo>
                        <a:pt x="231321" y="342900"/>
                      </a:lnTo>
                      <a:lnTo>
                        <a:pt x="277586" y="312964"/>
                      </a:lnTo>
                      <a:lnTo>
                        <a:pt x="391886" y="332014"/>
                      </a:lnTo>
                      <a:lnTo>
                        <a:pt x="429981" y="334735"/>
                      </a:lnTo>
                      <a:lnTo>
                        <a:pt x="462638" y="378278"/>
                      </a:lnTo>
                      <a:lnTo>
                        <a:pt x="432699" y="402770"/>
                      </a:lnTo>
                      <a:lnTo>
                        <a:pt x="478971" y="429985"/>
                      </a:lnTo>
                      <a:lnTo>
                        <a:pt x="525236" y="402771"/>
                      </a:lnTo>
                      <a:lnTo>
                        <a:pt x="571500" y="378278"/>
                      </a:lnTo>
                      <a:lnTo>
                        <a:pt x="568779" y="361950"/>
                      </a:lnTo>
                      <a:lnTo>
                        <a:pt x="595993" y="323850"/>
                      </a:lnTo>
                      <a:lnTo>
                        <a:pt x="544286" y="239485"/>
                      </a:lnTo>
                      <a:lnTo>
                        <a:pt x="500743" y="234043"/>
                      </a:lnTo>
                      <a:lnTo>
                        <a:pt x="410936" y="119743"/>
                      </a:lnTo>
                      <a:lnTo>
                        <a:pt x="367393" y="130628"/>
                      </a:lnTo>
                      <a:lnTo>
                        <a:pt x="340179" y="106135"/>
                      </a:lnTo>
                      <a:lnTo>
                        <a:pt x="337457" y="103414"/>
                      </a:lnTo>
                      <a:lnTo>
                        <a:pt x="361950" y="81643"/>
                      </a:lnTo>
                      <a:lnTo>
                        <a:pt x="359229" y="78921"/>
                      </a:lnTo>
                      <a:lnTo>
                        <a:pt x="334736" y="38100"/>
                      </a:lnTo>
                      <a:lnTo>
                        <a:pt x="299357"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フリーフォーム 53"/>
                <p:cNvSpPr/>
                <p:nvPr/>
              </p:nvSpPr>
              <p:spPr>
                <a:xfrm>
                  <a:off x="2948940" y="2833283"/>
                  <a:ext cx="201295" cy="339725"/>
                </a:xfrm>
                <a:custGeom>
                  <a:avLst/>
                  <a:gdLst>
                    <a:gd name="connsiteX0" fmla="*/ 97971 w 201385"/>
                    <a:gd name="connsiteY0" fmla="*/ 0 h 340178"/>
                    <a:gd name="connsiteX1" fmla="*/ 62592 w 201385"/>
                    <a:gd name="connsiteY1" fmla="*/ 65314 h 340178"/>
                    <a:gd name="connsiteX2" fmla="*/ 73478 w 201385"/>
                    <a:gd name="connsiteY2" fmla="*/ 81643 h 340178"/>
                    <a:gd name="connsiteX3" fmla="*/ 51707 w 201385"/>
                    <a:gd name="connsiteY3" fmla="*/ 92528 h 340178"/>
                    <a:gd name="connsiteX4" fmla="*/ 2721 w 201385"/>
                    <a:gd name="connsiteY4" fmla="*/ 95250 h 340178"/>
                    <a:gd name="connsiteX5" fmla="*/ 46264 w 201385"/>
                    <a:gd name="connsiteY5" fmla="*/ 171450 h 340178"/>
                    <a:gd name="connsiteX6" fmla="*/ 38100 w 201385"/>
                    <a:gd name="connsiteY6" fmla="*/ 201386 h 340178"/>
                    <a:gd name="connsiteX7" fmla="*/ 0 w 201385"/>
                    <a:gd name="connsiteY7" fmla="*/ 225878 h 340178"/>
                    <a:gd name="connsiteX8" fmla="*/ 29935 w 201385"/>
                    <a:gd name="connsiteY8" fmla="*/ 299357 h 340178"/>
                    <a:gd name="connsiteX9" fmla="*/ 62592 w 201385"/>
                    <a:gd name="connsiteY9" fmla="*/ 296636 h 340178"/>
                    <a:gd name="connsiteX10" fmla="*/ 111578 w 201385"/>
                    <a:gd name="connsiteY10" fmla="*/ 340178 h 340178"/>
                    <a:gd name="connsiteX11" fmla="*/ 127907 w 201385"/>
                    <a:gd name="connsiteY11" fmla="*/ 307521 h 340178"/>
                    <a:gd name="connsiteX12" fmla="*/ 144235 w 201385"/>
                    <a:gd name="connsiteY12" fmla="*/ 307521 h 340178"/>
                    <a:gd name="connsiteX13" fmla="*/ 146957 w 201385"/>
                    <a:gd name="connsiteY13" fmla="*/ 244928 h 340178"/>
                    <a:gd name="connsiteX14" fmla="*/ 171450 w 201385"/>
                    <a:gd name="connsiteY14" fmla="*/ 236764 h 340178"/>
                    <a:gd name="connsiteX15" fmla="*/ 155121 w 201385"/>
                    <a:gd name="connsiteY15" fmla="*/ 201386 h 340178"/>
                    <a:gd name="connsiteX16" fmla="*/ 166007 w 201385"/>
                    <a:gd name="connsiteY16" fmla="*/ 133350 h 340178"/>
                    <a:gd name="connsiteX17" fmla="*/ 201385 w 201385"/>
                    <a:gd name="connsiteY17" fmla="*/ 130628 h 340178"/>
                    <a:gd name="connsiteX18" fmla="*/ 201385 w 201385"/>
                    <a:gd name="connsiteY18" fmla="*/ 62593 h 340178"/>
                    <a:gd name="connsiteX19" fmla="*/ 97971 w 201385"/>
                    <a:gd name="connsiteY19" fmla="*/ 0 h 340178"/>
                    <a:gd name="connsiteX0" fmla="*/ 97971 w 201385"/>
                    <a:gd name="connsiteY0" fmla="*/ 0 h 340178"/>
                    <a:gd name="connsiteX1" fmla="*/ 62592 w 201385"/>
                    <a:gd name="connsiteY1" fmla="*/ 65314 h 340178"/>
                    <a:gd name="connsiteX2" fmla="*/ 73478 w 201385"/>
                    <a:gd name="connsiteY2" fmla="*/ 81643 h 340178"/>
                    <a:gd name="connsiteX3" fmla="*/ 51707 w 201385"/>
                    <a:gd name="connsiteY3" fmla="*/ 92528 h 340178"/>
                    <a:gd name="connsiteX4" fmla="*/ 2721 w 201385"/>
                    <a:gd name="connsiteY4" fmla="*/ 95250 h 340178"/>
                    <a:gd name="connsiteX5" fmla="*/ 46264 w 201385"/>
                    <a:gd name="connsiteY5" fmla="*/ 171450 h 340178"/>
                    <a:gd name="connsiteX6" fmla="*/ 38100 w 201385"/>
                    <a:gd name="connsiteY6" fmla="*/ 201386 h 340178"/>
                    <a:gd name="connsiteX7" fmla="*/ 0 w 201385"/>
                    <a:gd name="connsiteY7" fmla="*/ 225878 h 340178"/>
                    <a:gd name="connsiteX8" fmla="*/ 29935 w 201385"/>
                    <a:gd name="connsiteY8" fmla="*/ 299357 h 340178"/>
                    <a:gd name="connsiteX9" fmla="*/ 62592 w 201385"/>
                    <a:gd name="connsiteY9" fmla="*/ 296636 h 340178"/>
                    <a:gd name="connsiteX10" fmla="*/ 111578 w 201385"/>
                    <a:gd name="connsiteY10" fmla="*/ 340178 h 340178"/>
                    <a:gd name="connsiteX11" fmla="*/ 127907 w 201385"/>
                    <a:gd name="connsiteY11" fmla="*/ 307521 h 340178"/>
                    <a:gd name="connsiteX12" fmla="*/ 144235 w 201385"/>
                    <a:gd name="connsiteY12" fmla="*/ 307521 h 340178"/>
                    <a:gd name="connsiteX13" fmla="*/ 146957 w 201385"/>
                    <a:gd name="connsiteY13" fmla="*/ 244928 h 340178"/>
                    <a:gd name="connsiteX14" fmla="*/ 171450 w 201385"/>
                    <a:gd name="connsiteY14" fmla="*/ 236764 h 340178"/>
                    <a:gd name="connsiteX15" fmla="*/ 155121 w 201385"/>
                    <a:gd name="connsiteY15" fmla="*/ 201386 h 340178"/>
                    <a:gd name="connsiteX16" fmla="*/ 166007 w 201385"/>
                    <a:gd name="connsiteY16" fmla="*/ 140503 h 340178"/>
                    <a:gd name="connsiteX17" fmla="*/ 201385 w 201385"/>
                    <a:gd name="connsiteY17" fmla="*/ 130628 h 340178"/>
                    <a:gd name="connsiteX18" fmla="*/ 201385 w 201385"/>
                    <a:gd name="connsiteY18" fmla="*/ 62593 h 340178"/>
                    <a:gd name="connsiteX19" fmla="*/ 97971 w 201385"/>
                    <a:gd name="connsiteY19" fmla="*/ 0 h 34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385" h="340178">
                      <a:moveTo>
                        <a:pt x="97971" y="0"/>
                      </a:moveTo>
                      <a:lnTo>
                        <a:pt x="62592" y="65314"/>
                      </a:lnTo>
                      <a:lnTo>
                        <a:pt x="73478" y="81643"/>
                      </a:lnTo>
                      <a:lnTo>
                        <a:pt x="51707" y="92528"/>
                      </a:lnTo>
                      <a:lnTo>
                        <a:pt x="2721" y="95250"/>
                      </a:lnTo>
                      <a:lnTo>
                        <a:pt x="46264" y="171450"/>
                      </a:lnTo>
                      <a:lnTo>
                        <a:pt x="38100" y="201386"/>
                      </a:lnTo>
                      <a:lnTo>
                        <a:pt x="0" y="225878"/>
                      </a:lnTo>
                      <a:lnTo>
                        <a:pt x="29935" y="299357"/>
                      </a:lnTo>
                      <a:lnTo>
                        <a:pt x="62592" y="296636"/>
                      </a:lnTo>
                      <a:lnTo>
                        <a:pt x="111578" y="340178"/>
                      </a:lnTo>
                      <a:lnTo>
                        <a:pt x="127907" y="307521"/>
                      </a:lnTo>
                      <a:lnTo>
                        <a:pt x="144235" y="307521"/>
                      </a:lnTo>
                      <a:lnTo>
                        <a:pt x="146957" y="244928"/>
                      </a:lnTo>
                      <a:lnTo>
                        <a:pt x="171450" y="236764"/>
                      </a:lnTo>
                      <a:lnTo>
                        <a:pt x="155121" y="201386"/>
                      </a:lnTo>
                      <a:lnTo>
                        <a:pt x="166007" y="140503"/>
                      </a:lnTo>
                      <a:lnTo>
                        <a:pt x="201385" y="130628"/>
                      </a:lnTo>
                      <a:lnTo>
                        <a:pt x="201385" y="62593"/>
                      </a:lnTo>
                      <a:lnTo>
                        <a:pt x="97971"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5" name="フリーフォーム 54"/>
                <p:cNvSpPr/>
                <p:nvPr/>
              </p:nvSpPr>
              <p:spPr>
                <a:xfrm>
                  <a:off x="3067685" y="3053628"/>
                  <a:ext cx="296545" cy="372745"/>
                </a:xfrm>
                <a:custGeom>
                  <a:avLst/>
                  <a:gdLst>
                    <a:gd name="connsiteX0" fmla="*/ 35379 w 296636"/>
                    <a:gd name="connsiteY0" fmla="*/ 65314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33350 h 372835"/>
                    <a:gd name="connsiteX25" fmla="*/ 35379 w 296636"/>
                    <a:gd name="connsiteY25" fmla="*/ 65314 h 372835"/>
                    <a:gd name="connsiteX0" fmla="*/ 23480 w 296636"/>
                    <a:gd name="connsiteY0" fmla="*/ 62948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33350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18298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0789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18298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0789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15313 w 296636"/>
                    <a:gd name="connsiteY23" fmla="*/ 176256 h 372835"/>
                    <a:gd name="connsiteX24" fmla="*/ 0 w 296636"/>
                    <a:gd name="connsiteY24" fmla="*/ 118298 h 372835"/>
                    <a:gd name="connsiteX25" fmla="*/ 23480 w 296636"/>
                    <a:gd name="connsiteY25" fmla="*/ 62948 h 37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6636" h="372835">
                      <a:moveTo>
                        <a:pt x="23480" y="62948"/>
                      </a:moveTo>
                      <a:lnTo>
                        <a:pt x="157843" y="5442"/>
                      </a:lnTo>
                      <a:lnTo>
                        <a:pt x="223157" y="27214"/>
                      </a:lnTo>
                      <a:lnTo>
                        <a:pt x="250789" y="0"/>
                      </a:lnTo>
                      <a:lnTo>
                        <a:pt x="296636" y="40821"/>
                      </a:lnTo>
                      <a:lnTo>
                        <a:pt x="288471" y="48985"/>
                      </a:lnTo>
                      <a:lnTo>
                        <a:pt x="288471" y="81642"/>
                      </a:lnTo>
                      <a:lnTo>
                        <a:pt x="242207" y="100692"/>
                      </a:lnTo>
                      <a:lnTo>
                        <a:pt x="250371" y="125185"/>
                      </a:lnTo>
                      <a:lnTo>
                        <a:pt x="220436" y="133350"/>
                      </a:lnTo>
                      <a:lnTo>
                        <a:pt x="223157" y="168728"/>
                      </a:lnTo>
                      <a:lnTo>
                        <a:pt x="274864" y="179614"/>
                      </a:lnTo>
                      <a:lnTo>
                        <a:pt x="206829" y="220435"/>
                      </a:lnTo>
                      <a:lnTo>
                        <a:pt x="214993" y="296635"/>
                      </a:lnTo>
                      <a:lnTo>
                        <a:pt x="185057" y="332014"/>
                      </a:lnTo>
                      <a:lnTo>
                        <a:pt x="133350" y="372835"/>
                      </a:lnTo>
                      <a:lnTo>
                        <a:pt x="70757" y="356507"/>
                      </a:lnTo>
                      <a:lnTo>
                        <a:pt x="84364" y="293914"/>
                      </a:lnTo>
                      <a:lnTo>
                        <a:pt x="73479" y="293914"/>
                      </a:lnTo>
                      <a:lnTo>
                        <a:pt x="70757" y="247650"/>
                      </a:lnTo>
                      <a:lnTo>
                        <a:pt x="57150" y="258535"/>
                      </a:lnTo>
                      <a:lnTo>
                        <a:pt x="43543" y="223157"/>
                      </a:lnTo>
                      <a:lnTo>
                        <a:pt x="19050" y="217714"/>
                      </a:lnTo>
                      <a:lnTo>
                        <a:pt x="15313" y="176256"/>
                      </a:lnTo>
                      <a:lnTo>
                        <a:pt x="0" y="118298"/>
                      </a:lnTo>
                      <a:lnTo>
                        <a:pt x="23480" y="62948"/>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6" name="フリーフォーム 55"/>
                <p:cNvSpPr/>
                <p:nvPr/>
              </p:nvSpPr>
              <p:spPr>
                <a:xfrm>
                  <a:off x="3585343" y="3538133"/>
                  <a:ext cx="551815" cy="290195"/>
                </a:xfrm>
                <a:custGeom>
                  <a:avLst/>
                  <a:gdLst>
                    <a:gd name="connsiteX0" fmla="*/ 520626 w 536483"/>
                    <a:gd name="connsiteY0" fmla="*/ 21142 h 290705"/>
                    <a:gd name="connsiteX1" fmla="*/ 441343 w 536483"/>
                    <a:gd name="connsiteY1" fmla="*/ 13214 h 290705"/>
                    <a:gd name="connsiteX2" fmla="*/ 362060 w 536483"/>
                    <a:gd name="connsiteY2" fmla="*/ 0 h 290705"/>
                    <a:gd name="connsiteX3" fmla="*/ 362060 w 536483"/>
                    <a:gd name="connsiteY3" fmla="*/ 26428 h 290705"/>
                    <a:gd name="connsiteX4" fmla="*/ 338275 w 536483"/>
                    <a:gd name="connsiteY4" fmla="*/ 26428 h 290705"/>
                    <a:gd name="connsiteX5" fmla="*/ 330347 w 536483"/>
                    <a:gd name="connsiteY5" fmla="*/ 7928 h 290705"/>
                    <a:gd name="connsiteX6" fmla="*/ 272206 w 536483"/>
                    <a:gd name="connsiteY6" fmla="*/ 13214 h 290705"/>
                    <a:gd name="connsiteX7" fmla="*/ 282777 w 536483"/>
                    <a:gd name="connsiteY7" fmla="*/ 34356 h 290705"/>
                    <a:gd name="connsiteX8" fmla="*/ 200851 w 536483"/>
                    <a:gd name="connsiteY8" fmla="*/ 13214 h 290705"/>
                    <a:gd name="connsiteX9" fmla="*/ 169137 w 536483"/>
                    <a:gd name="connsiteY9" fmla="*/ 10571 h 290705"/>
                    <a:gd name="connsiteX10" fmla="*/ 121567 w 536483"/>
                    <a:gd name="connsiteY10" fmla="*/ 31713 h 290705"/>
                    <a:gd name="connsiteX11" fmla="*/ 108354 w 536483"/>
                    <a:gd name="connsiteY11" fmla="*/ 68712 h 290705"/>
                    <a:gd name="connsiteX12" fmla="*/ 31713 w 536483"/>
                    <a:gd name="connsiteY12" fmla="*/ 73998 h 290705"/>
                    <a:gd name="connsiteX13" fmla="*/ 23785 w 536483"/>
                    <a:gd name="connsiteY13" fmla="*/ 116282 h 290705"/>
                    <a:gd name="connsiteX14" fmla="*/ 26428 w 536483"/>
                    <a:gd name="connsiteY14" fmla="*/ 163852 h 290705"/>
                    <a:gd name="connsiteX15" fmla="*/ 5285 w 536483"/>
                    <a:gd name="connsiteY15" fmla="*/ 145353 h 290705"/>
                    <a:gd name="connsiteX16" fmla="*/ 0 w 536483"/>
                    <a:gd name="connsiteY16" fmla="*/ 158566 h 290705"/>
                    <a:gd name="connsiteX17" fmla="*/ 42284 w 536483"/>
                    <a:gd name="connsiteY17" fmla="*/ 182351 h 290705"/>
                    <a:gd name="connsiteX18" fmla="*/ 0 w 536483"/>
                    <a:gd name="connsiteY18" fmla="*/ 200851 h 290705"/>
                    <a:gd name="connsiteX19" fmla="*/ 26428 w 536483"/>
                    <a:gd name="connsiteY19" fmla="*/ 211422 h 290705"/>
                    <a:gd name="connsiteX20" fmla="*/ 13214 w 536483"/>
                    <a:gd name="connsiteY20" fmla="*/ 245778 h 290705"/>
                    <a:gd name="connsiteX21" fmla="*/ 44927 w 536483"/>
                    <a:gd name="connsiteY21" fmla="*/ 266920 h 290705"/>
                    <a:gd name="connsiteX22" fmla="*/ 47570 w 536483"/>
                    <a:gd name="connsiteY22" fmla="*/ 288062 h 290705"/>
                    <a:gd name="connsiteX23" fmla="*/ 76640 w 536483"/>
                    <a:gd name="connsiteY23" fmla="*/ 290705 h 290705"/>
                    <a:gd name="connsiteX24" fmla="*/ 132139 w 536483"/>
                    <a:gd name="connsiteY24" fmla="*/ 288062 h 290705"/>
                    <a:gd name="connsiteX25" fmla="*/ 129496 w 536483"/>
                    <a:gd name="connsiteY25" fmla="*/ 274849 h 290705"/>
                    <a:gd name="connsiteX26" fmla="*/ 166495 w 536483"/>
                    <a:gd name="connsiteY26" fmla="*/ 261635 h 290705"/>
                    <a:gd name="connsiteX27" fmla="*/ 171780 w 536483"/>
                    <a:gd name="connsiteY27" fmla="*/ 219350 h 290705"/>
                    <a:gd name="connsiteX28" fmla="*/ 314490 w 536483"/>
                    <a:gd name="connsiteY28" fmla="*/ 221993 h 290705"/>
                    <a:gd name="connsiteX29" fmla="*/ 314490 w 536483"/>
                    <a:gd name="connsiteY29" fmla="*/ 248421 h 290705"/>
                    <a:gd name="connsiteX30" fmla="*/ 486270 w 536483"/>
                    <a:gd name="connsiteY30" fmla="*/ 251064 h 290705"/>
                    <a:gd name="connsiteX31" fmla="*/ 480985 w 536483"/>
                    <a:gd name="connsiteY31" fmla="*/ 203494 h 290705"/>
                    <a:gd name="connsiteX32" fmla="*/ 510055 w 536483"/>
                    <a:gd name="connsiteY32" fmla="*/ 187637 h 290705"/>
                    <a:gd name="connsiteX33" fmla="*/ 507413 w 536483"/>
                    <a:gd name="connsiteY33" fmla="*/ 140067 h 290705"/>
                    <a:gd name="connsiteX34" fmla="*/ 536483 w 536483"/>
                    <a:gd name="connsiteY34" fmla="*/ 105711 h 290705"/>
                    <a:gd name="connsiteX35" fmla="*/ 536483 w 536483"/>
                    <a:gd name="connsiteY35" fmla="*/ 81926 h 290705"/>
                    <a:gd name="connsiteX36" fmla="*/ 520626 w 536483"/>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42319 w 552374"/>
                    <a:gd name="connsiteY19" fmla="*/ 211422 h 290705"/>
                    <a:gd name="connsiteX20" fmla="*/ 29105 w 552374"/>
                    <a:gd name="connsiteY20" fmla="*/ 245778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29105 w 552374"/>
                    <a:gd name="connsiteY20" fmla="*/ 245778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30381 w 552374"/>
                    <a:gd name="connsiteY28" fmla="*/ 221993 h 290705"/>
                    <a:gd name="connsiteX29" fmla="*/ 313696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13695 w 552374"/>
                    <a:gd name="connsiteY28" fmla="*/ 216057 h 290705"/>
                    <a:gd name="connsiteX29" fmla="*/ 313696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52374" h="290705">
                      <a:moveTo>
                        <a:pt x="536517" y="21142"/>
                      </a:moveTo>
                      <a:lnTo>
                        <a:pt x="457234" y="13214"/>
                      </a:lnTo>
                      <a:lnTo>
                        <a:pt x="377951" y="0"/>
                      </a:lnTo>
                      <a:lnTo>
                        <a:pt x="377951" y="26428"/>
                      </a:lnTo>
                      <a:lnTo>
                        <a:pt x="354166" y="26428"/>
                      </a:lnTo>
                      <a:lnTo>
                        <a:pt x="346238" y="7928"/>
                      </a:lnTo>
                      <a:lnTo>
                        <a:pt x="288097" y="13214"/>
                      </a:lnTo>
                      <a:lnTo>
                        <a:pt x="298668" y="34356"/>
                      </a:lnTo>
                      <a:lnTo>
                        <a:pt x="216742" y="13214"/>
                      </a:lnTo>
                      <a:lnTo>
                        <a:pt x="185028" y="10571"/>
                      </a:lnTo>
                      <a:lnTo>
                        <a:pt x="137458" y="31713"/>
                      </a:lnTo>
                      <a:lnTo>
                        <a:pt x="124245" y="68712"/>
                      </a:lnTo>
                      <a:lnTo>
                        <a:pt x="47604" y="73998"/>
                      </a:lnTo>
                      <a:lnTo>
                        <a:pt x="39676" y="116282"/>
                      </a:lnTo>
                      <a:lnTo>
                        <a:pt x="42319" y="163852"/>
                      </a:lnTo>
                      <a:lnTo>
                        <a:pt x="21176" y="145353"/>
                      </a:lnTo>
                      <a:lnTo>
                        <a:pt x="15891" y="158566"/>
                      </a:lnTo>
                      <a:lnTo>
                        <a:pt x="58175" y="182351"/>
                      </a:lnTo>
                      <a:lnTo>
                        <a:pt x="0" y="200851"/>
                      </a:lnTo>
                      <a:lnTo>
                        <a:pt x="26428" y="211422"/>
                      </a:lnTo>
                      <a:lnTo>
                        <a:pt x="19571" y="240502"/>
                      </a:lnTo>
                      <a:lnTo>
                        <a:pt x="60818" y="266920"/>
                      </a:lnTo>
                      <a:lnTo>
                        <a:pt x="63461" y="288062"/>
                      </a:lnTo>
                      <a:lnTo>
                        <a:pt x="92531" y="290705"/>
                      </a:lnTo>
                      <a:lnTo>
                        <a:pt x="148030" y="288062"/>
                      </a:lnTo>
                      <a:lnTo>
                        <a:pt x="145387" y="274849"/>
                      </a:lnTo>
                      <a:lnTo>
                        <a:pt x="175234" y="249762"/>
                      </a:lnTo>
                      <a:lnTo>
                        <a:pt x="187671" y="219350"/>
                      </a:lnTo>
                      <a:lnTo>
                        <a:pt x="313695" y="216057"/>
                      </a:lnTo>
                      <a:cubicBezTo>
                        <a:pt x="313695" y="226845"/>
                        <a:pt x="313696" y="237633"/>
                        <a:pt x="313696" y="248421"/>
                      </a:cubicBezTo>
                      <a:lnTo>
                        <a:pt x="502161" y="251064"/>
                      </a:lnTo>
                      <a:lnTo>
                        <a:pt x="496876" y="203494"/>
                      </a:lnTo>
                      <a:lnTo>
                        <a:pt x="525946" y="187637"/>
                      </a:lnTo>
                      <a:lnTo>
                        <a:pt x="523304" y="140067"/>
                      </a:lnTo>
                      <a:lnTo>
                        <a:pt x="552374" y="105711"/>
                      </a:lnTo>
                      <a:lnTo>
                        <a:pt x="552374" y="81926"/>
                      </a:lnTo>
                      <a:lnTo>
                        <a:pt x="536517" y="21142"/>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7" name="フリーフォーム 56"/>
                <p:cNvSpPr/>
                <p:nvPr/>
              </p:nvSpPr>
              <p:spPr>
                <a:xfrm>
                  <a:off x="3608070" y="3756573"/>
                  <a:ext cx="467995" cy="270510"/>
                </a:xfrm>
                <a:custGeom>
                  <a:avLst/>
                  <a:gdLst>
                    <a:gd name="connsiteX0" fmla="*/ 60125 w 468473"/>
                    <a:gd name="connsiteY0" fmla="*/ 72651 h 270562"/>
                    <a:gd name="connsiteX1" fmla="*/ 60125 w 468473"/>
                    <a:gd name="connsiteY1" fmla="*/ 127765 h 270562"/>
                    <a:gd name="connsiteX2" fmla="*/ 7516 w 468473"/>
                    <a:gd name="connsiteY2" fmla="*/ 110229 h 270562"/>
                    <a:gd name="connsiteX3" fmla="*/ 0 w 468473"/>
                    <a:gd name="connsiteY3" fmla="*/ 135281 h 270562"/>
                    <a:gd name="connsiteX4" fmla="*/ 40083 w 468473"/>
                    <a:gd name="connsiteY4" fmla="*/ 150312 h 270562"/>
                    <a:gd name="connsiteX5" fmla="*/ 77661 w 468473"/>
                    <a:gd name="connsiteY5" fmla="*/ 147807 h 270562"/>
                    <a:gd name="connsiteX6" fmla="*/ 80166 w 468473"/>
                    <a:gd name="connsiteY6" fmla="*/ 165343 h 270562"/>
                    <a:gd name="connsiteX7" fmla="*/ 117745 w 468473"/>
                    <a:gd name="connsiteY7" fmla="*/ 167848 h 270562"/>
                    <a:gd name="connsiteX8" fmla="*/ 82672 w 468473"/>
                    <a:gd name="connsiteY8" fmla="*/ 205427 h 270562"/>
                    <a:gd name="connsiteX9" fmla="*/ 82672 w 468473"/>
                    <a:gd name="connsiteY9" fmla="*/ 215447 h 270562"/>
                    <a:gd name="connsiteX10" fmla="*/ 127765 w 468473"/>
                    <a:gd name="connsiteY10" fmla="*/ 258036 h 270562"/>
                    <a:gd name="connsiteX11" fmla="*/ 180375 w 468473"/>
                    <a:gd name="connsiteY11" fmla="*/ 258036 h 270562"/>
                    <a:gd name="connsiteX12" fmla="*/ 180375 w 468473"/>
                    <a:gd name="connsiteY12" fmla="*/ 270562 h 270562"/>
                    <a:gd name="connsiteX13" fmla="*/ 200416 w 468473"/>
                    <a:gd name="connsiteY13" fmla="*/ 270562 h 270562"/>
                    <a:gd name="connsiteX14" fmla="*/ 200416 w 468473"/>
                    <a:gd name="connsiteY14" fmla="*/ 270562 h 270562"/>
                    <a:gd name="connsiteX15" fmla="*/ 212942 w 468473"/>
                    <a:gd name="connsiteY15" fmla="*/ 232984 h 270562"/>
                    <a:gd name="connsiteX16" fmla="*/ 270562 w 468473"/>
                    <a:gd name="connsiteY16" fmla="*/ 230479 h 270562"/>
                    <a:gd name="connsiteX17" fmla="*/ 295614 w 468473"/>
                    <a:gd name="connsiteY17" fmla="*/ 195406 h 270562"/>
                    <a:gd name="connsiteX18" fmla="*/ 395822 w 468473"/>
                    <a:gd name="connsiteY18" fmla="*/ 200416 h 270562"/>
                    <a:gd name="connsiteX19" fmla="*/ 423380 w 468473"/>
                    <a:gd name="connsiteY19" fmla="*/ 187890 h 270562"/>
                    <a:gd name="connsiteX20" fmla="*/ 400833 w 468473"/>
                    <a:gd name="connsiteY20" fmla="*/ 152817 h 270562"/>
                    <a:gd name="connsiteX21" fmla="*/ 443421 w 468473"/>
                    <a:gd name="connsiteY21" fmla="*/ 142796 h 270562"/>
                    <a:gd name="connsiteX22" fmla="*/ 468473 w 468473"/>
                    <a:gd name="connsiteY22" fmla="*/ 32567 h 270562"/>
                    <a:gd name="connsiteX23" fmla="*/ 290604 w 468473"/>
                    <a:gd name="connsiteY23" fmla="*/ 27557 h 270562"/>
                    <a:gd name="connsiteX24" fmla="*/ 293109 w 468473"/>
                    <a:gd name="connsiteY24" fmla="*/ 0 h 270562"/>
                    <a:gd name="connsiteX25" fmla="*/ 152817 w 468473"/>
                    <a:gd name="connsiteY25" fmla="*/ 2505 h 270562"/>
                    <a:gd name="connsiteX26" fmla="*/ 152817 w 468473"/>
                    <a:gd name="connsiteY26" fmla="*/ 27557 h 270562"/>
                    <a:gd name="connsiteX27" fmla="*/ 112734 w 468473"/>
                    <a:gd name="connsiteY27" fmla="*/ 52609 h 270562"/>
                    <a:gd name="connsiteX28" fmla="*/ 117745 w 468473"/>
                    <a:gd name="connsiteY28" fmla="*/ 72651 h 270562"/>
                    <a:gd name="connsiteX29" fmla="*/ 60125 w 468473"/>
                    <a:gd name="connsiteY29" fmla="*/ 72651 h 2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8473" h="270562">
                      <a:moveTo>
                        <a:pt x="60125" y="72651"/>
                      </a:moveTo>
                      <a:lnTo>
                        <a:pt x="60125" y="127765"/>
                      </a:lnTo>
                      <a:lnTo>
                        <a:pt x="7516" y="110229"/>
                      </a:lnTo>
                      <a:lnTo>
                        <a:pt x="0" y="135281"/>
                      </a:lnTo>
                      <a:lnTo>
                        <a:pt x="40083" y="150312"/>
                      </a:lnTo>
                      <a:lnTo>
                        <a:pt x="77661" y="147807"/>
                      </a:lnTo>
                      <a:lnTo>
                        <a:pt x="80166" y="165343"/>
                      </a:lnTo>
                      <a:lnTo>
                        <a:pt x="117745" y="167848"/>
                      </a:lnTo>
                      <a:lnTo>
                        <a:pt x="82672" y="205427"/>
                      </a:lnTo>
                      <a:lnTo>
                        <a:pt x="82672" y="215447"/>
                      </a:lnTo>
                      <a:lnTo>
                        <a:pt x="127765" y="258036"/>
                      </a:lnTo>
                      <a:lnTo>
                        <a:pt x="180375" y="258036"/>
                      </a:lnTo>
                      <a:lnTo>
                        <a:pt x="180375" y="270562"/>
                      </a:lnTo>
                      <a:lnTo>
                        <a:pt x="200416" y="270562"/>
                      </a:lnTo>
                      <a:lnTo>
                        <a:pt x="200416" y="270562"/>
                      </a:lnTo>
                      <a:lnTo>
                        <a:pt x="212942" y="232984"/>
                      </a:lnTo>
                      <a:lnTo>
                        <a:pt x="270562" y="230479"/>
                      </a:lnTo>
                      <a:lnTo>
                        <a:pt x="295614" y="195406"/>
                      </a:lnTo>
                      <a:lnTo>
                        <a:pt x="395822" y="200416"/>
                      </a:lnTo>
                      <a:lnTo>
                        <a:pt x="423380" y="187890"/>
                      </a:lnTo>
                      <a:lnTo>
                        <a:pt x="400833" y="152817"/>
                      </a:lnTo>
                      <a:lnTo>
                        <a:pt x="443421" y="142796"/>
                      </a:lnTo>
                      <a:lnTo>
                        <a:pt x="468473" y="32567"/>
                      </a:lnTo>
                      <a:lnTo>
                        <a:pt x="290604" y="27557"/>
                      </a:lnTo>
                      <a:lnTo>
                        <a:pt x="293109" y="0"/>
                      </a:lnTo>
                      <a:lnTo>
                        <a:pt x="152817" y="2505"/>
                      </a:lnTo>
                      <a:lnTo>
                        <a:pt x="152817" y="27557"/>
                      </a:lnTo>
                      <a:lnTo>
                        <a:pt x="112734" y="52609"/>
                      </a:lnTo>
                      <a:lnTo>
                        <a:pt x="117745" y="72651"/>
                      </a:lnTo>
                      <a:lnTo>
                        <a:pt x="60125" y="7265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8" name="フリーフォーム 57"/>
                <p:cNvSpPr/>
                <p:nvPr/>
              </p:nvSpPr>
              <p:spPr>
                <a:xfrm>
                  <a:off x="3729990" y="3174913"/>
                  <a:ext cx="327660" cy="237490"/>
                </a:xfrm>
                <a:custGeom>
                  <a:avLst/>
                  <a:gdLst>
                    <a:gd name="connsiteX0" fmla="*/ 115239 w 328182"/>
                    <a:gd name="connsiteY0" fmla="*/ 0 h 237995"/>
                    <a:gd name="connsiteX1" fmla="*/ 0 w 328182"/>
                    <a:gd name="connsiteY1" fmla="*/ 100208 h 237995"/>
                    <a:gd name="connsiteX2" fmla="*/ 30062 w 328182"/>
                    <a:gd name="connsiteY2" fmla="*/ 117745 h 237995"/>
                    <a:gd name="connsiteX3" fmla="*/ 42588 w 328182"/>
                    <a:gd name="connsiteY3" fmla="*/ 117745 h 237995"/>
                    <a:gd name="connsiteX4" fmla="*/ 42588 w 328182"/>
                    <a:gd name="connsiteY4" fmla="*/ 147807 h 237995"/>
                    <a:gd name="connsiteX5" fmla="*/ 62630 w 328182"/>
                    <a:gd name="connsiteY5" fmla="*/ 150313 h 237995"/>
                    <a:gd name="connsiteX6" fmla="*/ 102713 w 328182"/>
                    <a:gd name="connsiteY6" fmla="*/ 192901 h 237995"/>
                    <a:gd name="connsiteX7" fmla="*/ 145302 w 328182"/>
                    <a:gd name="connsiteY7" fmla="*/ 202922 h 237995"/>
                    <a:gd name="connsiteX8" fmla="*/ 160333 w 328182"/>
                    <a:gd name="connsiteY8" fmla="*/ 237995 h 237995"/>
                    <a:gd name="connsiteX9" fmla="*/ 192901 w 328182"/>
                    <a:gd name="connsiteY9" fmla="*/ 165344 h 237995"/>
                    <a:gd name="connsiteX10" fmla="*/ 273067 w 328182"/>
                    <a:gd name="connsiteY10" fmla="*/ 172859 h 237995"/>
                    <a:gd name="connsiteX11" fmla="*/ 310645 w 328182"/>
                    <a:gd name="connsiteY11" fmla="*/ 180375 h 237995"/>
                    <a:gd name="connsiteX12" fmla="*/ 325677 w 328182"/>
                    <a:gd name="connsiteY12" fmla="*/ 170354 h 237995"/>
                    <a:gd name="connsiteX13" fmla="*/ 315656 w 328182"/>
                    <a:gd name="connsiteY13" fmla="*/ 140292 h 237995"/>
                    <a:gd name="connsiteX14" fmla="*/ 325677 w 328182"/>
                    <a:gd name="connsiteY14" fmla="*/ 105219 h 237995"/>
                    <a:gd name="connsiteX15" fmla="*/ 328182 w 328182"/>
                    <a:gd name="connsiteY15" fmla="*/ 75156 h 237995"/>
                    <a:gd name="connsiteX16" fmla="*/ 290604 w 328182"/>
                    <a:gd name="connsiteY16" fmla="*/ 82672 h 237995"/>
                    <a:gd name="connsiteX17" fmla="*/ 268057 w 328182"/>
                    <a:gd name="connsiteY17" fmla="*/ 40084 h 237995"/>
                    <a:gd name="connsiteX18" fmla="*/ 192901 w 328182"/>
                    <a:gd name="connsiteY18" fmla="*/ 30063 h 237995"/>
                    <a:gd name="connsiteX19" fmla="*/ 182880 w 328182"/>
                    <a:gd name="connsiteY19" fmla="*/ 0 h 237995"/>
                    <a:gd name="connsiteX20" fmla="*/ 115239 w 328182"/>
                    <a:gd name="connsiteY20" fmla="*/ 0 h 23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8182" h="237995">
                      <a:moveTo>
                        <a:pt x="115239" y="0"/>
                      </a:moveTo>
                      <a:lnTo>
                        <a:pt x="0" y="100208"/>
                      </a:lnTo>
                      <a:lnTo>
                        <a:pt x="30062" y="117745"/>
                      </a:lnTo>
                      <a:lnTo>
                        <a:pt x="42588" y="117745"/>
                      </a:lnTo>
                      <a:lnTo>
                        <a:pt x="42588" y="147807"/>
                      </a:lnTo>
                      <a:lnTo>
                        <a:pt x="62630" y="150313"/>
                      </a:lnTo>
                      <a:lnTo>
                        <a:pt x="102713" y="192901"/>
                      </a:lnTo>
                      <a:lnTo>
                        <a:pt x="145302" y="202922"/>
                      </a:lnTo>
                      <a:lnTo>
                        <a:pt x="160333" y="237995"/>
                      </a:lnTo>
                      <a:lnTo>
                        <a:pt x="192901" y="165344"/>
                      </a:lnTo>
                      <a:lnTo>
                        <a:pt x="273067" y="172859"/>
                      </a:lnTo>
                      <a:lnTo>
                        <a:pt x="310645" y="180375"/>
                      </a:lnTo>
                      <a:lnTo>
                        <a:pt x="325677" y="170354"/>
                      </a:lnTo>
                      <a:lnTo>
                        <a:pt x="315656" y="140292"/>
                      </a:lnTo>
                      <a:lnTo>
                        <a:pt x="325677" y="105219"/>
                      </a:lnTo>
                      <a:lnTo>
                        <a:pt x="328182" y="75156"/>
                      </a:lnTo>
                      <a:lnTo>
                        <a:pt x="290604" y="82672"/>
                      </a:lnTo>
                      <a:lnTo>
                        <a:pt x="268057" y="40084"/>
                      </a:lnTo>
                      <a:lnTo>
                        <a:pt x="192901" y="30063"/>
                      </a:lnTo>
                      <a:lnTo>
                        <a:pt x="182880" y="0"/>
                      </a:lnTo>
                      <a:lnTo>
                        <a:pt x="115239"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9" name="フリーフォーム 58"/>
                <p:cNvSpPr/>
                <p:nvPr/>
              </p:nvSpPr>
              <p:spPr>
                <a:xfrm>
                  <a:off x="1489710" y="5010063"/>
                  <a:ext cx="525780" cy="276225"/>
                </a:xfrm>
                <a:custGeom>
                  <a:avLst/>
                  <a:gdLst>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57200 w 525780"/>
                    <a:gd name="connsiteY47"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26720 w 525780"/>
                    <a:gd name="connsiteY47" fmla="*/ 53340 h 276225"/>
                    <a:gd name="connsiteX48" fmla="*/ 457200 w 525780"/>
                    <a:gd name="connsiteY48"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45770 w 525780"/>
                    <a:gd name="connsiteY47" fmla="*/ 38100 h 276225"/>
                    <a:gd name="connsiteX48" fmla="*/ 457200 w 525780"/>
                    <a:gd name="connsiteY48"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72440 w 525780"/>
                    <a:gd name="connsiteY47" fmla="*/ 59055 h 276225"/>
                    <a:gd name="connsiteX48" fmla="*/ 445770 w 525780"/>
                    <a:gd name="connsiteY48" fmla="*/ 38100 h 276225"/>
                    <a:gd name="connsiteX49" fmla="*/ 457200 w 525780"/>
                    <a:gd name="connsiteY49" fmla="*/ 1905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5780" h="276225">
                      <a:moveTo>
                        <a:pt x="457200" y="19050"/>
                      </a:moveTo>
                      <a:lnTo>
                        <a:pt x="381000" y="0"/>
                      </a:lnTo>
                      <a:lnTo>
                        <a:pt x="329565" y="36195"/>
                      </a:lnTo>
                      <a:lnTo>
                        <a:pt x="318135" y="40005"/>
                      </a:lnTo>
                      <a:lnTo>
                        <a:pt x="270510" y="38100"/>
                      </a:lnTo>
                      <a:lnTo>
                        <a:pt x="241935" y="81915"/>
                      </a:lnTo>
                      <a:lnTo>
                        <a:pt x="220980" y="93345"/>
                      </a:lnTo>
                      <a:lnTo>
                        <a:pt x="190500" y="87630"/>
                      </a:lnTo>
                      <a:lnTo>
                        <a:pt x="165735" y="83820"/>
                      </a:lnTo>
                      <a:lnTo>
                        <a:pt x="186690" y="70485"/>
                      </a:lnTo>
                      <a:lnTo>
                        <a:pt x="177165" y="59055"/>
                      </a:lnTo>
                      <a:lnTo>
                        <a:pt x="161925" y="59055"/>
                      </a:lnTo>
                      <a:lnTo>
                        <a:pt x="140970" y="66675"/>
                      </a:lnTo>
                      <a:lnTo>
                        <a:pt x="102870" y="70485"/>
                      </a:lnTo>
                      <a:lnTo>
                        <a:pt x="64770" y="81915"/>
                      </a:lnTo>
                      <a:lnTo>
                        <a:pt x="47625" y="78105"/>
                      </a:lnTo>
                      <a:lnTo>
                        <a:pt x="38100" y="106680"/>
                      </a:lnTo>
                      <a:lnTo>
                        <a:pt x="20955" y="93345"/>
                      </a:lnTo>
                      <a:lnTo>
                        <a:pt x="0" y="112395"/>
                      </a:lnTo>
                      <a:lnTo>
                        <a:pt x="26670" y="129540"/>
                      </a:lnTo>
                      <a:lnTo>
                        <a:pt x="57150" y="116205"/>
                      </a:lnTo>
                      <a:lnTo>
                        <a:pt x="76200" y="139065"/>
                      </a:lnTo>
                      <a:lnTo>
                        <a:pt x="34290" y="173355"/>
                      </a:lnTo>
                      <a:lnTo>
                        <a:pt x="36195" y="209550"/>
                      </a:lnTo>
                      <a:lnTo>
                        <a:pt x="81915" y="228600"/>
                      </a:lnTo>
                      <a:lnTo>
                        <a:pt x="81915" y="228600"/>
                      </a:lnTo>
                      <a:lnTo>
                        <a:pt x="95250" y="276225"/>
                      </a:lnTo>
                      <a:lnTo>
                        <a:pt x="169545" y="249555"/>
                      </a:lnTo>
                      <a:lnTo>
                        <a:pt x="184785" y="274320"/>
                      </a:lnTo>
                      <a:lnTo>
                        <a:pt x="205740" y="274320"/>
                      </a:lnTo>
                      <a:lnTo>
                        <a:pt x="219075" y="240030"/>
                      </a:lnTo>
                      <a:lnTo>
                        <a:pt x="262890" y="224790"/>
                      </a:lnTo>
                      <a:lnTo>
                        <a:pt x="297180" y="240030"/>
                      </a:lnTo>
                      <a:lnTo>
                        <a:pt x="291465" y="262890"/>
                      </a:lnTo>
                      <a:lnTo>
                        <a:pt x="350520" y="234315"/>
                      </a:lnTo>
                      <a:lnTo>
                        <a:pt x="424815" y="249555"/>
                      </a:lnTo>
                      <a:lnTo>
                        <a:pt x="455295" y="220980"/>
                      </a:lnTo>
                      <a:lnTo>
                        <a:pt x="470535" y="213360"/>
                      </a:lnTo>
                      <a:lnTo>
                        <a:pt x="516255" y="201930"/>
                      </a:lnTo>
                      <a:lnTo>
                        <a:pt x="514350" y="158115"/>
                      </a:lnTo>
                      <a:lnTo>
                        <a:pt x="525780" y="150495"/>
                      </a:lnTo>
                      <a:lnTo>
                        <a:pt x="523875" y="123825"/>
                      </a:lnTo>
                      <a:lnTo>
                        <a:pt x="506730" y="127635"/>
                      </a:lnTo>
                      <a:lnTo>
                        <a:pt x="504825" y="110490"/>
                      </a:lnTo>
                      <a:lnTo>
                        <a:pt x="457200" y="114300"/>
                      </a:lnTo>
                      <a:lnTo>
                        <a:pt x="430530" y="78105"/>
                      </a:lnTo>
                      <a:lnTo>
                        <a:pt x="462915" y="74295"/>
                      </a:lnTo>
                      <a:cubicBezTo>
                        <a:pt x="467995" y="72073"/>
                        <a:pt x="475297" y="65087"/>
                        <a:pt x="472440" y="59055"/>
                      </a:cubicBezTo>
                      <a:cubicBezTo>
                        <a:pt x="469583" y="53023"/>
                        <a:pt x="446405" y="45720"/>
                        <a:pt x="445770" y="38100"/>
                      </a:cubicBezTo>
                      <a:lnTo>
                        <a:pt x="457200" y="1905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0" name="フリーフォーム 59"/>
                <p:cNvSpPr/>
                <p:nvPr/>
              </p:nvSpPr>
              <p:spPr>
                <a:xfrm>
                  <a:off x="1917700" y="4861473"/>
                  <a:ext cx="435610" cy="311150"/>
                </a:xfrm>
                <a:custGeom>
                  <a:avLst/>
                  <a:gdLst>
                    <a:gd name="connsiteX0" fmla="*/ 29633 w 436033"/>
                    <a:gd name="connsiteY0" fmla="*/ 162984 h 311150"/>
                    <a:gd name="connsiteX1" fmla="*/ 80433 w 436033"/>
                    <a:gd name="connsiteY1" fmla="*/ 137584 h 311150"/>
                    <a:gd name="connsiteX2" fmla="*/ 162983 w 436033"/>
                    <a:gd name="connsiteY2" fmla="*/ 114300 h 311150"/>
                    <a:gd name="connsiteX3" fmla="*/ 289983 w 436033"/>
                    <a:gd name="connsiteY3" fmla="*/ 0 h 311150"/>
                    <a:gd name="connsiteX4" fmla="*/ 289983 w 436033"/>
                    <a:gd name="connsiteY4" fmla="*/ 55034 h 311150"/>
                    <a:gd name="connsiteX5" fmla="*/ 342900 w 436033"/>
                    <a:gd name="connsiteY5" fmla="*/ 91017 h 311150"/>
                    <a:gd name="connsiteX6" fmla="*/ 436033 w 436033"/>
                    <a:gd name="connsiteY6" fmla="*/ 243417 h 311150"/>
                    <a:gd name="connsiteX7" fmla="*/ 368300 w 436033"/>
                    <a:gd name="connsiteY7" fmla="*/ 270934 h 311150"/>
                    <a:gd name="connsiteX8" fmla="*/ 313267 w 436033"/>
                    <a:gd name="connsiteY8" fmla="*/ 260350 h 311150"/>
                    <a:gd name="connsiteX9" fmla="*/ 283633 w 436033"/>
                    <a:gd name="connsiteY9" fmla="*/ 251884 h 311150"/>
                    <a:gd name="connsiteX10" fmla="*/ 251883 w 436033"/>
                    <a:gd name="connsiteY10" fmla="*/ 279400 h 311150"/>
                    <a:gd name="connsiteX11" fmla="*/ 226483 w 436033"/>
                    <a:gd name="connsiteY11" fmla="*/ 296334 h 311150"/>
                    <a:gd name="connsiteX12" fmla="*/ 196850 w 436033"/>
                    <a:gd name="connsiteY12" fmla="*/ 302684 h 311150"/>
                    <a:gd name="connsiteX13" fmla="*/ 177800 w 436033"/>
                    <a:gd name="connsiteY13" fmla="*/ 311150 h 311150"/>
                    <a:gd name="connsiteX14" fmla="*/ 124883 w 436033"/>
                    <a:gd name="connsiteY14" fmla="*/ 285750 h 311150"/>
                    <a:gd name="connsiteX15" fmla="*/ 95250 w 436033"/>
                    <a:gd name="connsiteY15" fmla="*/ 273050 h 311150"/>
                    <a:gd name="connsiteX16" fmla="*/ 76200 w 436033"/>
                    <a:gd name="connsiteY16" fmla="*/ 279400 h 311150"/>
                    <a:gd name="connsiteX17" fmla="*/ 74083 w 436033"/>
                    <a:gd name="connsiteY17" fmla="*/ 256117 h 311150"/>
                    <a:gd name="connsiteX18" fmla="*/ 25400 w 436033"/>
                    <a:gd name="connsiteY18" fmla="*/ 260350 h 311150"/>
                    <a:gd name="connsiteX19" fmla="*/ 0 w 436033"/>
                    <a:gd name="connsiteY19" fmla="*/ 222250 h 311150"/>
                    <a:gd name="connsiteX20" fmla="*/ 31750 w 436033"/>
                    <a:gd name="connsiteY20" fmla="*/ 222250 h 311150"/>
                    <a:gd name="connsiteX21" fmla="*/ 52917 w 436033"/>
                    <a:gd name="connsiteY21" fmla="*/ 207434 h 311150"/>
                    <a:gd name="connsiteX22" fmla="*/ 29633 w 436033"/>
                    <a:gd name="connsiteY22" fmla="*/ 162984 h 311150"/>
                    <a:gd name="connsiteX0" fmla="*/ 29633 w 436033"/>
                    <a:gd name="connsiteY0" fmla="*/ 162984 h 311150"/>
                    <a:gd name="connsiteX1" fmla="*/ 80433 w 436033"/>
                    <a:gd name="connsiteY1" fmla="*/ 137584 h 311150"/>
                    <a:gd name="connsiteX2" fmla="*/ 162983 w 436033"/>
                    <a:gd name="connsiteY2" fmla="*/ 114300 h 311150"/>
                    <a:gd name="connsiteX3" fmla="*/ 289983 w 436033"/>
                    <a:gd name="connsiteY3" fmla="*/ 0 h 311150"/>
                    <a:gd name="connsiteX4" fmla="*/ 289983 w 436033"/>
                    <a:gd name="connsiteY4" fmla="*/ 55034 h 311150"/>
                    <a:gd name="connsiteX5" fmla="*/ 342900 w 436033"/>
                    <a:gd name="connsiteY5" fmla="*/ 91017 h 311150"/>
                    <a:gd name="connsiteX6" fmla="*/ 436033 w 436033"/>
                    <a:gd name="connsiteY6" fmla="*/ 243417 h 311150"/>
                    <a:gd name="connsiteX7" fmla="*/ 368300 w 436033"/>
                    <a:gd name="connsiteY7" fmla="*/ 270934 h 311150"/>
                    <a:gd name="connsiteX8" fmla="*/ 313267 w 436033"/>
                    <a:gd name="connsiteY8" fmla="*/ 260350 h 311150"/>
                    <a:gd name="connsiteX9" fmla="*/ 283633 w 436033"/>
                    <a:gd name="connsiteY9" fmla="*/ 251884 h 311150"/>
                    <a:gd name="connsiteX10" fmla="*/ 251883 w 436033"/>
                    <a:gd name="connsiteY10" fmla="*/ 279400 h 311150"/>
                    <a:gd name="connsiteX11" fmla="*/ 226483 w 436033"/>
                    <a:gd name="connsiteY11" fmla="*/ 296334 h 311150"/>
                    <a:gd name="connsiteX12" fmla="*/ 196850 w 436033"/>
                    <a:gd name="connsiteY12" fmla="*/ 302684 h 311150"/>
                    <a:gd name="connsiteX13" fmla="*/ 177800 w 436033"/>
                    <a:gd name="connsiteY13" fmla="*/ 311150 h 311150"/>
                    <a:gd name="connsiteX14" fmla="*/ 124883 w 436033"/>
                    <a:gd name="connsiteY14" fmla="*/ 285750 h 311150"/>
                    <a:gd name="connsiteX15" fmla="*/ 95250 w 436033"/>
                    <a:gd name="connsiteY15" fmla="*/ 273050 h 311150"/>
                    <a:gd name="connsiteX16" fmla="*/ 76200 w 436033"/>
                    <a:gd name="connsiteY16" fmla="*/ 279400 h 311150"/>
                    <a:gd name="connsiteX17" fmla="*/ 74083 w 436033"/>
                    <a:gd name="connsiteY17" fmla="*/ 256117 h 311150"/>
                    <a:gd name="connsiteX18" fmla="*/ 25400 w 436033"/>
                    <a:gd name="connsiteY18" fmla="*/ 260350 h 311150"/>
                    <a:gd name="connsiteX19" fmla="*/ 0 w 436033"/>
                    <a:gd name="connsiteY19" fmla="*/ 222250 h 311150"/>
                    <a:gd name="connsiteX20" fmla="*/ 31750 w 436033"/>
                    <a:gd name="connsiteY20" fmla="*/ 222250 h 311150"/>
                    <a:gd name="connsiteX21" fmla="*/ 52917 w 436033"/>
                    <a:gd name="connsiteY21" fmla="*/ 207434 h 311150"/>
                    <a:gd name="connsiteX22" fmla="*/ 19068 w 436033"/>
                    <a:gd name="connsiteY22" fmla="*/ 190500 h 311150"/>
                    <a:gd name="connsiteX23" fmla="*/ 29633 w 436033"/>
                    <a:gd name="connsiteY23" fmla="*/ 162984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6033" h="311150">
                      <a:moveTo>
                        <a:pt x="29633" y="162984"/>
                      </a:moveTo>
                      <a:lnTo>
                        <a:pt x="80433" y="137584"/>
                      </a:lnTo>
                      <a:lnTo>
                        <a:pt x="162983" y="114300"/>
                      </a:lnTo>
                      <a:lnTo>
                        <a:pt x="289983" y="0"/>
                      </a:lnTo>
                      <a:lnTo>
                        <a:pt x="289983" y="55034"/>
                      </a:lnTo>
                      <a:lnTo>
                        <a:pt x="342900" y="91017"/>
                      </a:lnTo>
                      <a:lnTo>
                        <a:pt x="436033" y="243417"/>
                      </a:lnTo>
                      <a:lnTo>
                        <a:pt x="368300" y="270934"/>
                      </a:lnTo>
                      <a:lnTo>
                        <a:pt x="313267" y="260350"/>
                      </a:lnTo>
                      <a:lnTo>
                        <a:pt x="283633" y="251884"/>
                      </a:lnTo>
                      <a:lnTo>
                        <a:pt x="251883" y="279400"/>
                      </a:lnTo>
                      <a:lnTo>
                        <a:pt x="226483" y="296334"/>
                      </a:lnTo>
                      <a:lnTo>
                        <a:pt x="196850" y="302684"/>
                      </a:lnTo>
                      <a:lnTo>
                        <a:pt x="177800" y="311150"/>
                      </a:lnTo>
                      <a:lnTo>
                        <a:pt x="124883" y="285750"/>
                      </a:lnTo>
                      <a:lnTo>
                        <a:pt x="95250" y="273050"/>
                      </a:lnTo>
                      <a:lnTo>
                        <a:pt x="76200" y="279400"/>
                      </a:lnTo>
                      <a:lnTo>
                        <a:pt x="74083" y="256117"/>
                      </a:lnTo>
                      <a:lnTo>
                        <a:pt x="25400" y="260350"/>
                      </a:lnTo>
                      <a:lnTo>
                        <a:pt x="0" y="222250"/>
                      </a:lnTo>
                      <a:lnTo>
                        <a:pt x="31750" y="222250"/>
                      </a:lnTo>
                      <a:lnTo>
                        <a:pt x="52917" y="207434"/>
                      </a:lnTo>
                      <a:cubicBezTo>
                        <a:pt x="48697" y="198967"/>
                        <a:pt x="23288" y="198967"/>
                        <a:pt x="19068" y="190500"/>
                      </a:cubicBezTo>
                      <a:lnTo>
                        <a:pt x="29633" y="162984"/>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1" name="フリーフォーム 60"/>
                <p:cNvSpPr/>
                <p:nvPr/>
              </p:nvSpPr>
              <p:spPr>
                <a:xfrm>
                  <a:off x="2205355" y="4791623"/>
                  <a:ext cx="410210" cy="382905"/>
                </a:xfrm>
                <a:custGeom>
                  <a:avLst/>
                  <a:gdLst>
                    <a:gd name="connsiteX0" fmla="*/ 8466 w 410633"/>
                    <a:gd name="connsiteY0" fmla="*/ 69850 h 383117"/>
                    <a:gd name="connsiteX1" fmla="*/ 84666 w 410633"/>
                    <a:gd name="connsiteY1" fmla="*/ 67734 h 383117"/>
                    <a:gd name="connsiteX2" fmla="*/ 131233 w 410633"/>
                    <a:gd name="connsiteY2" fmla="*/ 0 h 383117"/>
                    <a:gd name="connsiteX3" fmla="*/ 152400 w 410633"/>
                    <a:gd name="connsiteY3" fmla="*/ 0 h 383117"/>
                    <a:gd name="connsiteX4" fmla="*/ 152400 w 410633"/>
                    <a:gd name="connsiteY4" fmla="*/ 16934 h 383117"/>
                    <a:gd name="connsiteX5" fmla="*/ 152400 w 410633"/>
                    <a:gd name="connsiteY5" fmla="*/ 29634 h 383117"/>
                    <a:gd name="connsiteX6" fmla="*/ 165100 w 410633"/>
                    <a:gd name="connsiteY6" fmla="*/ 40217 h 383117"/>
                    <a:gd name="connsiteX7" fmla="*/ 184150 w 410633"/>
                    <a:gd name="connsiteY7" fmla="*/ 42334 h 383117"/>
                    <a:gd name="connsiteX8" fmla="*/ 182033 w 410633"/>
                    <a:gd name="connsiteY8" fmla="*/ 67734 h 383117"/>
                    <a:gd name="connsiteX9" fmla="*/ 249766 w 410633"/>
                    <a:gd name="connsiteY9" fmla="*/ 40217 h 383117"/>
                    <a:gd name="connsiteX10" fmla="*/ 338666 w 410633"/>
                    <a:gd name="connsiteY10" fmla="*/ 118534 h 383117"/>
                    <a:gd name="connsiteX11" fmla="*/ 330200 w 410633"/>
                    <a:gd name="connsiteY11" fmla="*/ 156634 h 383117"/>
                    <a:gd name="connsiteX12" fmla="*/ 366183 w 410633"/>
                    <a:gd name="connsiteY12" fmla="*/ 226484 h 383117"/>
                    <a:gd name="connsiteX13" fmla="*/ 410633 w 410633"/>
                    <a:gd name="connsiteY13" fmla="*/ 209550 h 383117"/>
                    <a:gd name="connsiteX14" fmla="*/ 408516 w 410633"/>
                    <a:gd name="connsiteY14" fmla="*/ 262467 h 383117"/>
                    <a:gd name="connsiteX15" fmla="*/ 359833 w 410633"/>
                    <a:gd name="connsiteY15" fmla="*/ 270934 h 383117"/>
                    <a:gd name="connsiteX16" fmla="*/ 355600 w 410633"/>
                    <a:gd name="connsiteY16" fmla="*/ 311150 h 383117"/>
                    <a:gd name="connsiteX17" fmla="*/ 340783 w 410633"/>
                    <a:gd name="connsiteY17" fmla="*/ 302684 h 383117"/>
                    <a:gd name="connsiteX18" fmla="*/ 306916 w 410633"/>
                    <a:gd name="connsiteY18" fmla="*/ 311150 h 383117"/>
                    <a:gd name="connsiteX19" fmla="*/ 289983 w 410633"/>
                    <a:gd name="connsiteY19" fmla="*/ 323850 h 383117"/>
                    <a:gd name="connsiteX20" fmla="*/ 256116 w 410633"/>
                    <a:gd name="connsiteY20" fmla="*/ 323850 h 383117"/>
                    <a:gd name="connsiteX21" fmla="*/ 239183 w 410633"/>
                    <a:gd name="connsiteY21" fmla="*/ 345017 h 383117"/>
                    <a:gd name="connsiteX22" fmla="*/ 222250 w 410633"/>
                    <a:gd name="connsiteY22" fmla="*/ 366184 h 383117"/>
                    <a:gd name="connsiteX23" fmla="*/ 188383 w 410633"/>
                    <a:gd name="connsiteY23" fmla="*/ 383117 h 383117"/>
                    <a:gd name="connsiteX24" fmla="*/ 57150 w 410633"/>
                    <a:gd name="connsiteY24" fmla="*/ 160867 h 383117"/>
                    <a:gd name="connsiteX25" fmla="*/ 0 w 410633"/>
                    <a:gd name="connsiteY25" fmla="*/ 127000 h 383117"/>
                    <a:gd name="connsiteX26" fmla="*/ 8466 w 410633"/>
                    <a:gd name="connsiteY26" fmla="*/ 69850 h 38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33" h="383117">
                      <a:moveTo>
                        <a:pt x="8466" y="69850"/>
                      </a:moveTo>
                      <a:lnTo>
                        <a:pt x="84666" y="67734"/>
                      </a:lnTo>
                      <a:lnTo>
                        <a:pt x="131233" y="0"/>
                      </a:lnTo>
                      <a:lnTo>
                        <a:pt x="152400" y="0"/>
                      </a:lnTo>
                      <a:lnTo>
                        <a:pt x="152400" y="16934"/>
                      </a:lnTo>
                      <a:lnTo>
                        <a:pt x="152400" y="29634"/>
                      </a:lnTo>
                      <a:lnTo>
                        <a:pt x="165100" y="40217"/>
                      </a:lnTo>
                      <a:lnTo>
                        <a:pt x="184150" y="42334"/>
                      </a:lnTo>
                      <a:lnTo>
                        <a:pt x="182033" y="67734"/>
                      </a:lnTo>
                      <a:lnTo>
                        <a:pt x="249766" y="40217"/>
                      </a:lnTo>
                      <a:lnTo>
                        <a:pt x="338666" y="118534"/>
                      </a:lnTo>
                      <a:lnTo>
                        <a:pt x="330200" y="156634"/>
                      </a:lnTo>
                      <a:lnTo>
                        <a:pt x="366183" y="226484"/>
                      </a:lnTo>
                      <a:lnTo>
                        <a:pt x="410633" y="209550"/>
                      </a:lnTo>
                      <a:cubicBezTo>
                        <a:pt x="409927" y="227189"/>
                        <a:pt x="409222" y="244828"/>
                        <a:pt x="408516" y="262467"/>
                      </a:cubicBezTo>
                      <a:lnTo>
                        <a:pt x="359833" y="270934"/>
                      </a:lnTo>
                      <a:lnTo>
                        <a:pt x="355600" y="311150"/>
                      </a:lnTo>
                      <a:lnTo>
                        <a:pt x="340783" y="302684"/>
                      </a:lnTo>
                      <a:lnTo>
                        <a:pt x="306916" y="311150"/>
                      </a:lnTo>
                      <a:lnTo>
                        <a:pt x="289983" y="323850"/>
                      </a:lnTo>
                      <a:lnTo>
                        <a:pt x="256116" y="323850"/>
                      </a:lnTo>
                      <a:lnTo>
                        <a:pt x="239183" y="345017"/>
                      </a:lnTo>
                      <a:lnTo>
                        <a:pt x="222250" y="366184"/>
                      </a:lnTo>
                      <a:lnTo>
                        <a:pt x="188383" y="383117"/>
                      </a:lnTo>
                      <a:lnTo>
                        <a:pt x="57150" y="160867"/>
                      </a:lnTo>
                      <a:lnTo>
                        <a:pt x="0" y="127000"/>
                      </a:lnTo>
                      <a:cubicBezTo>
                        <a:pt x="705" y="106539"/>
                        <a:pt x="1411" y="86078"/>
                        <a:pt x="8466" y="69850"/>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2" name="フリーフォーム 61"/>
                <p:cNvSpPr/>
                <p:nvPr/>
              </p:nvSpPr>
              <p:spPr>
                <a:xfrm>
                  <a:off x="2600325" y="4693833"/>
                  <a:ext cx="236220" cy="259080"/>
                </a:xfrm>
                <a:custGeom>
                  <a:avLst/>
                  <a:gdLst>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91440 w 236220"/>
                    <a:gd name="connsiteY22" fmla="*/ 0 h 259080"/>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144780 w 236220"/>
                    <a:gd name="connsiteY22" fmla="*/ 0 h 259080"/>
                    <a:gd name="connsiteX23" fmla="*/ 91440 w 236220"/>
                    <a:gd name="connsiteY23" fmla="*/ 0 h 259080"/>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144780 w 236220"/>
                    <a:gd name="connsiteY22" fmla="*/ 0 h 259080"/>
                    <a:gd name="connsiteX23" fmla="*/ 91440 w 236220"/>
                    <a:gd name="connsiteY23" fmla="*/ 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6220" h="259080">
                      <a:moveTo>
                        <a:pt x="91440" y="0"/>
                      </a:moveTo>
                      <a:lnTo>
                        <a:pt x="81915" y="53340"/>
                      </a:lnTo>
                      <a:lnTo>
                        <a:pt x="49530" y="32385"/>
                      </a:lnTo>
                      <a:lnTo>
                        <a:pt x="0" y="51435"/>
                      </a:lnTo>
                      <a:lnTo>
                        <a:pt x="0" y="89535"/>
                      </a:lnTo>
                      <a:lnTo>
                        <a:pt x="38100" y="135255"/>
                      </a:lnTo>
                      <a:lnTo>
                        <a:pt x="57150" y="158115"/>
                      </a:lnTo>
                      <a:lnTo>
                        <a:pt x="89535" y="163830"/>
                      </a:lnTo>
                      <a:lnTo>
                        <a:pt x="80010" y="186690"/>
                      </a:lnTo>
                      <a:lnTo>
                        <a:pt x="129540" y="211455"/>
                      </a:lnTo>
                      <a:lnTo>
                        <a:pt x="129540" y="211455"/>
                      </a:lnTo>
                      <a:lnTo>
                        <a:pt x="188595" y="219075"/>
                      </a:lnTo>
                      <a:lnTo>
                        <a:pt x="194310" y="257175"/>
                      </a:lnTo>
                      <a:lnTo>
                        <a:pt x="232410" y="259080"/>
                      </a:lnTo>
                      <a:lnTo>
                        <a:pt x="236220" y="228600"/>
                      </a:lnTo>
                      <a:lnTo>
                        <a:pt x="217170" y="203835"/>
                      </a:lnTo>
                      <a:lnTo>
                        <a:pt x="230505" y="201930"/>
                      </a:lnTo>
                      <a:lnTo>
                        <a:pt x="217170" y="171450"/>
                      </a:lnTo>
                      <a:lnTo>
                        <a:pt x="232410" y="133350"/>
                      </a:lnTo>
                      <a:lnTo>
                        <a:pt x="217170" y="129540"/>
                      </a:lnTo>
                      <a:lnTo>
                        <a:pt x="190500" y="99060"/>
                      </a:lnTo>
                      <a:lnTo>
                        <a:pt x="180975" y="68580"/>
                      </a:lnTo>
                      <a:cubicBezTo>
                        <a:pt x="161925" y="53975"/>
                        <a:pt x="135255" y="35560"/>
                        <a:pt x="144780" y="0"/>
                      </a:cubicBezTo>
                      <a:lnTo>
                        <a:pt x="91440"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3" name="フリーフォーム 62"/>
                <p:cNvSpPr/>
                <p:nvPr/>
              </p:nvSpPr>
              <p:spPr>
                <a:xfrm>
                  <a:off x="2380615" y="4615728"/>
                  <a:ext cx="540385" cy="433705"/>
                </a:xfrm>
                <a:custGeom>
                  <a:avLst/>
                  <a:gdLst>
                    <a:gd name="connsiteX0" fmla="*/ 25529 w 540750"/>
                    <a:gd name="connsiteY0" fmla="*/ 148532 h 433992"/>
                    <a:gd name="connsiteX1" fmla="*/ 129966 w 540750"/>
                    <a:gd name="connsiteY1" fmla="*/ 78908 h 433992"/>
                    <a:gd name="connsiteX2" fmla="*/ 143891 w 540750"/>
                    <a:gd name="connsiteY2" fmla="*/ 64983 h 433992"/>
                    <a:gd name="connsiteX3" fmla="*/ 99795 w 540750"/>
                    <a:gd name="connsiteY3" fmla="*/ 32492 h 433992"/>
                    <a:gd name="connsiteX4" fmla="*/ 132287 w 540750"/>
                    <a:gd name="connsiteY4" fmla="*/ 25529 h 433992"/>
                    <a:gd name="connsiteX5" fmla="*/ 153174 w 540750"/>
                    <a:gd name="connsiteY5" fmla="*/ 46417 h 433992"/>
                    <a:gd name="connsiteX6" fmla="*/ 174061 w 540750"/>
                    <a:gd name="connsiteY6" fmla="*/ 25529 h 433992"/>
                    <a:gd name="connsiteX7" fmla="*/ 143891 w 540750"/>
                    <a:gd name="connsiteY7" fmla="*/ 11604 h 433992"/>
                    <a:gd name="connsiteX8" fmla="*/ 169420 w 540750"/>
                    <a:gd name="connsiteY8" fmla="*/ 0 h 433992"/>
                    <a:gd name="connsiteX9" fmla="*/ 183344 w 540750"/>
                    <a:gd name="connsiteY9" fmla="*/ 13925 h 433992"/>
                    <a:gd name="connsiteX10" fmla="*/ 227440 w 540750"/>
                    <a:gd name="connsiteY10" fmla="*/ 16246 h 433992"/>
                    <a:gd name="connsiteX11" fmla="*/ 310989 w 540750"/>
                    <a:gd name="connsiteY11" fmla="*/ 78908 h 433992"/>
                    <a:gd name="connsiteX12" fmla="*/ 299385 w 540750"/>
                    <a:gd name="connsiteY12" fmla="*/ 132287 h 433992"/>
                    <a:gd name="connsiteX13" fmla="*/ 269215 w 540750"/>
                    <a:gd name="connsiteY13" fmla="*/ 111399 h 433992"/>
                    <a:gd name="connsiteX14" fmla="*/ 220477 w 540750"/>
                    <a:gd name="connsiteY14" fmla="*/ 123003 h 433992"/>
                    <a:gd name="connsiteX15" fmla="*/ 218157 w 540750"/>
                    <a:gd name="connsiteY15" fmla="*/ 164778 h 433992"/>
                    <a:gd name="connsiteX16" fmla="*/ 278498 w 540750"/>
                    <a:gd name="connsiteY16" fmla="*/ 243686 h 433992"/>
                    <a:gd name="connsiteX17" fmla="*/ 310989 w 540750"/>
                    <a:gd name="connsiteY17" fmla="*/ 236723 h 433992"/>
                    <a:gd name="connsiteX18" fmla="*/ 299385 w 540750"/>
                    <a:gd name="connsiteY18" fmla="*/ 264573 h 433992"/>
                    <a:gd name="connsiteX19" fmla="*/ 345801 w 540750"/>
                    <a:gd name="connsiteY19" fmla="*/ 292423 h 433992"/>
                    <a:gd name="connsiteX20" fmla="*/ 406142 w 540750"/>
                    <a:gd name="connsiteY20" fmla="*/ 299385 h 433992"/>
                    <a:gd name="connsiteX21" fmla="*/ 410784 w 540750"/>
                    <a:gd name="connsiteY21" fmla="*/ 331877 h 433992"/>
                    <a:gd name="connsiteX22" fmla="*/ 454879 w 540750"/>
                    <a:gd name="connsiteY22" fmla="*/ 334197 h 433992"/>
                    <a:gd name="connsiteX23" fmla="*/ 461842 w 540750"/>
                    <a:gd name="connsiteY23" fmla="*/ 359726 h 433992"/>
                    <a:gd name="connsiteX24" fmla="*/ 526825 w 540750"/>
                    <a:gd name="connsiteY24" fmla="*/ 359726 h 433992"/>
                    <a:gd name="connsiteX25" fmla="*/ 540750 w 540750"/>
                    <a:gd name="connsiteY25" fmla="*/ 389897 h 433992"/>
                    <a:gd name="connsiteX26" fmla="*/ 522183 w 540750"/>
                    <a:gd name="connsiteY26" fmla="*/ 422388 h 433992"/>
                    <a:gd name="connsiteX27" fmla="*/ 489692 w 540750"/>
                    <a:gd name="connsiteY27" fmla="*/ 424709 h 433992"/>
                    <a:gd name="connsiteX28" fmla="*/ 471125 w 540750"/>
                    <a:gd name="connsiteY28" fmla="*/ 431671 h 433992"/>
                    <a:gd name="connsiteX29" fmla="*/ 417746 w 540750"/>
                    <a:gd name="connsiteY29" fmla="*/ 431671 h 433992"/>
                    <a:gd name="connsiteX30" fmla="*/ 324914 w 540750"/>
                    <a:gd name="connsiteY30" fmla="*/ 429351 h 433992"/>
                    <a:gd name="connsiteX31" fmla="*/ 306348 w 540750"/>
                    <a:gd name="connsiteY31" fmla="*/ 417747 h 433992"/>
                    <a:gd name="connsiteX32" fmla="*/ 257610 w 540750"/>
                    <a:gd name="connsiteY32" fmla="*/ 433992 h 433992"/>
                    <a:gd name="connsiteX33" fmla="*/ 234402 w 540750"/>
                    <a:gd name="connsiteY33" fmla="*/ 417747 h 433992"/>
                    <a:gd name="connsiteX34" fmla="*/ 234402 w 540750"/>
                    <a:gd name="connsiteY34" fmla="*/ 385255 h 433992"/>
                    <a:gd name="connsiteX35" fmla="*/ 194949 w 540750"/>
                    <a:gd name="connsiteY35" fmla="*/ 403822 h 433992"/>
                    <a:gd name="connsiteX36" fmla="*/ 150853 w 540750"/>
                    <a:gd name="connsiteY36" fmla="*/ 336518 h 433992"/>
                    <a:gd name="connsiteX37" fmla="*/ 162457 w 540750"/>
                    <a:gd name="connsiteY37" fmla="*/ 290102 h 433992"/>
                    <a:gd name="connsiteX38" fmla="*/ 78908 w 540750"/>
                    <a:gd name="connsiteY38" fmla="*/ 218157 h 433992"/>
                    <a:gd name="connsiteX39" fmla="*/ 0 w 540750"/>
                    <a:gd name="connsiteY39" fmla="*/ 246007 h 433992"/>
                    <a:gd name="connsiteX40" fmla="*/ 4642 w 540750"/>
                    <a:gd name="connsiteY40" fmla="*/ 211194 h 433992"/>
                    <a:gd name="connsiteX41" fmla="*/ 41775 w 540750"/>
                    <a:gd name="connsiteY41" fmla="*/ 211194 h 433992"/>
                    <a:gd name="connsiteX42" fmla="*/ 25529 w 540750"/>
                    <a:gd name="connsiteY42" fmla="*/ 148532 h 4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0750" h="433992">
                      <a:moveTo>
                        <a:pt x="25529" y="148532"/>
                      </a:moveTo>
                      <a:lnTo>
                        <a:pt x="129966" y="78908"/>
                      </a:lnTo>
                      <a:lnTo>
                        <a:pt x="143891" y="64983"/>
                      </a:lnTo>
                      <a:lnTo>
                        <a:pt x="99795" y="32492"/>
                      </a:lnTo>
                      <a:lnTo>
                        <a:pt x="132287" y="25529"/>
                      </a:lnTo>
                      <a:lnTo>
                        <a:pt x="153174" y="46417"/>
                      </a:lnTo>
                      <a:lnTo>
                        <a:pt x="174061" y="25529"/>
                      </a:lnTo>
                      <a:lnTo>
                        <a:pt x="143891" y="11604"/>
                      </a:lnTo>
                      <a:lnTo>
                        <a:pt x="169420" y="0"/>
                      </a:lnTo>
                      <a:lnTo>
                        <a:pt x="183344" y="13925"/>
                      </a:lnTo>
                      <a:lnTo>
                        <a:pt x="227440" y="16246"/>
                      </a:lnTo>
                      <a:lnTo>
                        <a:pt x="310989" y="78908"/>
                      </a:lnTo>
                      <a:lnTo>
                        <a:pt x="299385" y="132287"/>
                      </a:lnTo>
                      <a:lnTo>
                        <a:pt x="269215" y="111399"/>
                      </a:lnTo>
                      <a:lnTo>
                        <a:pt x="220477" y="123003"/>
                      </a:lnTo>
                      <a:lnTo>
                        <a:pt x="218157" y="164778"/>
                      </a:lnTo>
                      <a:lnTo>
                        <a:pt x="278498" y="243686"/>
                      </a:lnTo>
                      <a:lnTo>
                        <a:pt x="310989" y="236723"/>
                      </a:lnTo>
                      <a:lnTo>
                        <a:pt x="299385" y="264573"/>
                      </a:lnTo>
                      <a:lnTo>
                        <a:pt x="345801" y="292423"/>
                      </a:lnTo>
                      <a:lnTo>
                        <a:pt x="406142" y="299385"/>
                      </a:lnTo>
                      <a:lnTo>
                        <a:pt x="410784" y="331877"/>
                      </a:lnTo>
                      <a:lnTo>
                        <a:pt x="454879" y="334197"/>
                      </a:lnTo>
                      <a:lnTo>
                        <a:pt x="461842" y="359726"/>
                      </a:lnTo>
                      <a:lnTo>
                        <a:pt x="526825" y="359726"/>
                      </a:lnTo>
                      <a:lnTo>
                        <a:pt x="540750" y="389897"/>
                      </a:lnTo>
                      <a:lnTo>
                        <a:pt x="522183" y="422388"/>
                      </a:lnTo>
                      <a:lnTo>
                        <a:pt x="489692" y="424709"/>
                      </a:lnTo>
                      <a:lnTo>
                        <a:pt x="471125" y="431671"/>
                      </a:lnTo>
                      <a:lnTo>
                        <a:pt x="417746" y="431671"/>
                      </a:lnTo>
                      <a:lnTo>
                        <a:pt x="324914" y="429351"/>
                      </a:lnTo>
                      <a:lnTo>
                        <a:pt x="306348" y="417747"/>
                      </a:lnTo>
                      <a:lnTo>
                        <a:pt x="257610" y="433992"/>
                      </a:lnTo>
                      <a:lnTo>
                        <a:pt x="234402" y="417747"/>
                      </a:lnTo>
                      <a:lnTo>
                        <a:pt x="234402" y="385255"/>
                      </a:lnTo>
                      <a:lnTo>
                        <a:pt x="194949" y="403822"/>
                      </a:lnTo>
                      <a:lnTo>
                        <a:pt x="150853" y="336518"/>
                      </a:lnTo>
                      <a:lnTo>
                        <a:pt x="162457" y="290102"/>
                      </a:lnTo>
                      <a:lnTo>
                        <a:pt x="78908" y="218157"/>
                      </a:lnTo>
                      <a:lnTo>
                        <a:pt x="0" y="246007"/>
                      </a:lnTo>
                      <a:lnTo>
                        <a:pt x="4642" y="211194"/>
                      </a:lnTo>
                      <a:lnTo>
                        <a:pt x="41775" y="211194"/>
                      </a:lnTo>
                      <a:lnTo>
                        <a:pt x="25529" y="148532"/>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4" name="フリーフォーム 63"/>
                <p:cNvSpPr/>
                <p:nvPr/>
              </p:nvSpPr>
              <p:spPr>
                <a:xfrm>
                  <a:off x="3258185" y="4441738"/>
                  <a:ext cx="813435" cy="579120"/>
                </a:xfrm>
                <a:custGeom>
                  <a:avLst/>
                  <a:gdLst>
                    <a:gd name="connsiteX0" fmla="*/ 167425 w 813945"/>
                    <a:gd name="connsiteY0" fmla="*/ 198335 h 579550"/>
                    <a:gd name="connsiteX1" fmla="*/ 170001 w 813945"/>
                    <a:gd name="connsiteY1" fmla="*/ 159698 h 579550"/>
                    <a:gd name="connsiteX2" fmla="*/ 221517 w 813945"/>
                    <a:gd name="connsiteY2" fmla="*/ 115910 h 579550"/>
                    <a:gd name="connsiteX3" fmla="*/ 275608 w 813945"/>
                    <a:gd name="connsiteY3" fmla="*/ 82425 h 579550"/>
                    <a:gd name="connsiteX4" fmla="*/ 267880 w 813945"/>
                    <a:gd name="connsiteY4" fmla="*/ 48940 h 579550"/>
                    <a:gd name="connsiteX5" fmla="*/ 303941 w 813945"/>
                    <a:gd name="connsiteY5" fmla="*/ 33485 h 579550"/>
                    <a:gd name="connsiteX6" fmla="*/ 327123 w 813945"/>
                    <a:gd name="connsiteY6" fmla="*/ 2576 h 579550"/>
                    <a:gd name="connsiteX7" fmla="*/ 347730 w 813945"/>
                    <a:gd name="connsiteY7" fmla="*/ 0 h 579550"/>
                    <a:gd name="connsiteX8" fmla="*/ 355457 w 813945"/>
                    <a:gd name="connsiteY8" fmla="*/ 23182 h 579550"/>
                    <a:gd name="connsiteX9" fmla="*/ 425003 w 813945"/>
                    <a:gd name="connsiteY9" fmla="*/ 20607 h 579550"/>
                    <a:gd name="connsiteX10" fmla="*/ 450760 w 813945"/>
                    <a:gd name="connsiteY10" fmla="*/ 59243 h 579550"/>
                    <a:gd name="connsiteX11" fmla="*/ 432730 w 813945"/>
                    <a:gd name="connsiteY11" fmla="*/ 77274 h 579550"/>
                    <a:gd name="connsiteX12" fmla="*/ 417275 w 813945"/>
                    <a:gd name="connsiteY12" fmla="*/ 97880 h 579550"/>
                    <a:gd name="connsiteX13" fmla="*/ 450760 w 813945"/>
                    <a:gd name="connsiteY13" fmla="*/ 113334 h 579550"/>
                    <a:gd name="connsiteX14" fmla="*/ 450760 w 813945"/>
                    <a:gd name="connsiteY14" fmla="*/ 131365 h 579550"/>
                    <a:gd name="connsiteX15" fmla="*/ 569246 w 813945"/>
                    <a:gd name="connsiteY15" fmla="*/ 180305 h 579550"/>
                    <a:gd name="connsiteX16" fmla="*/ 569246 w 813945"/>
                    <a:gd name="connsiteY16" fmla="*/ 203487 h 579550"/>
                    <a:gd name="connsiteX17" fmla="*/ 595004 w 813945"/>
                    <a:gd name="connsiteY17" fmla="*/ 198335 h 579550"/>
                    <a:gd name="connsiteX18" fmla="*/ 656822 w 813945"/>
                    <a:gd name="connsiteY18" fmla="*/ 252426 h 579550"/>
                    <a:gd name="connsiteX19" fmla="*/ 698035 w 813945"/>
                    <a:gd name="connsiteY19" fmla="*/ 249851 h 579550"/>
                    <a:gd name="connsiteX20" fmla="*/ 739247 w 813945"/>
                    <a:gd name="connsiteY20" fmla="*/ 288487 h 579550"/>
                    <a:gd name="connsiteX21" fmla="*/ 757278 w 813945"/>
                    <a:gd name="connsiteY21" fmla="*/ 324548 h 579550"/>
                    <a:gd name="connsiteX22" fmla="*/ 777884 w 813945"/>
                    <a:gd name="connsiteY22" fmla="*/ 347730 h 579550"/>
                    <a:gd name="connsiteX23" fmla="*/ 813945 w 813945"/>
                    <a:gd name="connsiteY23" fmla="*/ 337427 h 579550"/>
                    <a:gd name="connsiteX24" fmla="*/ 772732 w 813945"/>
                    <a:gd name="connsiteY24" fmla="*/ 391518 h 579550"/>
                    <a:gd name="connsiteX25" fmla="*/ 744399 w 813945"/>
                    <a:gd name="connsiteY25" fmla="*/ 391518 h 579550"/>
                    <a:gd name="connsiteX26" fmla="*/ 721217 w 813945"/>
                    <a:gd name="connsiteY26" fmla="*/ 401821 h 579550"/>
                    <a:gd name="connsiteX27" fmla="*/ 654247 w 813945"/>
                    <a:gd name="connsiteY27" fmla="*/ 401821 h 579550"/>
                    <a:gd name="connsiteX28" fmla="*/ 607883 w 813945"/>
                    <a:gd name="connsiteY28" fmla="*/ 388942 h 579550"/>
                    <a:gd name="connsiteX29" fmla="*/ 579549 w 813945"/>
                    <a:gd name="connsiteY29" fmla="*/ 419852 h 579550"/>
                    <a:gd name="connsiteX30" fmla="*/ 515155 w 813945"/>
                    <a:gd name="connsiteY30" fmla="*/ 404397 h 579550"/>
                    <a:gd name="connsiteX31" fmla="*/ 486821 w 813945"/>
                    <a:gd name="connsiteY31" fmla="*/ 427579 h 579550"/>
                    <a:gd name="connsiteX32" fmla="*/ 414700 w 813945"/>
                    <a:gd name="connsiteY32" fmla="*/ 425003 h 579550"/>
                    <a:gd name="connsiteX33" fmla="*/ 370911 w 813945"/>
                    <a:gd name="connsiteY33" fmla="*/ 445609 h 579550"/>
                    <a:gd name="connsiteX34" fmla="*/ 319396 w 813945"/>
                    <a:gd name="connsiteY34" fmla="*/ 476519 h 579550"/>
                    <a:gd name="connsiteX35" fmla="*/ 293638 w 813945"/>
                    <a:gd name="connsiteY35" fmla="*/ 497125 h 579550"/>
                    <a:gd name="connsiteX36" fmla="*/ 236971 w 813945"/>
                    <a:gd name="connsiteY36" fmla="*/ 494549 h 579550"/>
                    <a:gd name="connsiteX37" fmla="*/ 193183 w 813945"/>
                    <a:gd name="connsiteY37" fmla="*/ 530610 h 579550"/>
                    <a:gd name="connsiteX38" fmla="*/ 146819 w 813945"/>
                    <a:gd name="connsiteY38" fmla="*/ 546065 h 579550"/>
                    <a:gd name="connsiteX39" fmla="*/ 113334 w 813945"/>
                    <a:gd name="connsiteY39" fmla="*/ 576974 h 579550"/>
                    <a:gd name="connsiteX40" fmla="*/ 97879 w 813945"/>
                    <a:gd name="connsiteY40" fmla="*/ 579550 h 579550"/>
                    <a:gd name="connsiteX41" fmla="*/ 77273 w 813945"/>
                    <a:gd name="connsiteY41" fmla="*/ 522883 h 579550"/>
                    <a:gd name="connsiteX42" fmla="*/ 54091 w 813945"/>
                    <a:gd name="connsiteY42" fmla="*/ 515155 h 579550"/>
                    <a:gd name="connsiteX43" fmla="*/ 30909 w 813945"/>
                    <a:gd name="connsiteY43" fmla="*/ 507428 h 579550"/>
                    <a:gd name="connsiteX44" fmla="*/ 0 w 813945"/>
                    <a:gd name="connsiteY44" fmla="*/ 458488 h 579550"/>
                    <a:gd name="connsiteX45" fmla="*/ 25758 w 813945"/>
                    <a:gd name="connsiteY45" fmla="*/ 453337 h 579550"/>
                    <a:gd name="connsiteX46" fmla="*/ 25758 w 813945"/>
                    <a:gd name="connsiteY46" fmla="*/ 414700 h 579550"/>
                    <a:gd name="connsiteX47" fmla="*/ 66970 w 813945"/>
                    <a:gd name="connsiteY47" fmla="*/ 414700 h 579550"/>
                    <a:gd name="connsiteX48" fmla="*/ 92728 w 813945"/>
                    <a:gd name="connsiteY48" fmla="*/ 388942 h 579550"/>
                    <a:gd name="connsiteX49" fmla="*/ 133940 w 813945"/>
                    <a:gd name="connsiteY49" fmla="*/ 399245 h 579550"/>
                    <a:gd name="connsiteX50" fmla="*/ 164850 w 813945"/>
                    <a:gd name="connsiteY50" fmla="*/ 347730 h 579550"/>
                    <a:gd name="connsiteX51" fmla="*/ 159698 w 813945"/>
                    <a:gd name="connsiteY51" fmla="*/ 303942 h 579550"/>
                    <a:gd name="connsiteX52" fmla="*/ 193183 w 813945"/>
                    <a:gd name="connsiteY52" fmla="*/ 267881 h 579550"/>
                    <a:gd name="connsiteX53" fmla="*/ 167425 w 813945"/>
                    <a:gd name="connsiteY53" fmla="*/ 198335 h 5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3945" h="579550">
                      <a:moveTo>
                        <a:pt x="167425" y="198335"/>
                      </a:moveTo>
                      <a:lnTo>
                        <a:pt x="170001" y="159698"/>
                      </a:lnTo>
                      <a:lnTo>
                        <a:pt x="221517" y="115910"/>
                      </a:lnTo>
                      <a:lnTo>
                        <a:pt x="275608" y="82425"/>
                      </a:lnTo>
                      <a:lnTo>
                        <a:pt x="267880" y="48940"/>
                      </a:lnTo>
                      <a:lnTo>
                        <a:pt x="303941" y="33485"/>
                      </a:lnTo>
                      <a:lnTo>
                        <a:pt x="327123" y="2576"/>
                      </a:lnTo>
                      <a:lnTo>
                        <a:pt x="347730" y="0"/>
                      </a:lnTo>
                      <a:lnTo>
                        <a:pt x="355457" y="23182"/>
                      </a:lnTo>
                      <a:lnTo>
                        <a:pt x="425003" y="20607"/>
                      </a:lnTo>
                      <a:lnTo>
                        <a:pt x="450760" y="59243"/>
                      </a:lnTo>
                      <a:lnTo>
                        <a:pt x="432730" y="77274"/>
                      </a:lnTo>
                      <a:lnTo>
                        <a:pt x="417275" y="97880"/>
                      </a:lnTo>
                      <a:lnTo>
                        <a:pt x="450760" y="113334"/>
                      </a:lnTo>
                      <a:lnTo>
                        <a:pt x="450760" y="131365"/>
                      </a:lnTo>
                      <a:lnTo>
                        <a:pt x="569246" y="180305"/>
                      </a:lnTo>
                      <a:lnTo>
                        <a:pt x="569246" y="203487"/>
                      </a:lnTo>
                      <a:lnTo>
                        <a:pt x="595004" y="198335"/>
                      </a:lnTo>
                      <a:lnTo>
                        <a:pt x="656822" y="252426"/>
                      </a:lnTo>
                      <a:lnTo>
                        <a:pt x="698035" y="249851"/>
                      </a:lnTo>
                      <a:lnTo>
                        <a:pt x="739247" y="288487"/>
                      </a:lnTo>
                      <a:lnTo>
                        <a:pt x="757278" y="324548"/>
                      </a:lnTo>
                      <a:lnTo>
                        <a:pt x="777884" y="347730"/>
                      </a:lnTo>
                      <a:lnTo>
                        <a:pt x="813945" y="337427"/>
                      </a:lnTo>
                      <a:lnTo>
                        <a:pt x="772732" y="391518"/>
                      </a:lnTo>
                      <a:lnTo>
                        <a:pt x="744399" y="391518"/>
                      </a:lnTo>
                      <a:lnTo>
                        <a:pt x="721217" y="401821"/>
                      </a:lnTo>
                      <a:lnTo>
                        <a:pt x="654247" y="401821"/>
                      </a:lnTo>
                      <a:lnTo>
                        <a:pt x="607883" y="388942"/>
                      </a:lnTo>
                      <a:lnTo>
                        <a:pt x="579549" y="419852"/>
                      </a:lnTo>
                      <a:lnTo>
                        <a:pt x="515155" y="404397"/>
                      </a:lnTo>
                      <a:lnTo>
                        <a:pt x="486821" y="427579"/>
                      </a:lnTo>
                      <a:lnTo>
                        <a:pt x="414700" y="425003"/>
                      </a:lnTo>
                      <a:lnTo>
                        <a:pt x="370911" y="445609"/>
                      </a:lnTo>
                      <a:lnTo>
                        <a:pt x="319396" y="476519"/>
                      </a:lnTo>
                      <a:lnTo>
                        <a:pt x="293638" y="497125"/>
                      </a:lnTo>
                      <a:lnTo>
                        <a:pt x="236971" y="494549"/>
                      </a:lnTo>
                      <a:lnTo>
                        <a:pt x="193183" y="530610"/>
                      </a:lnTo>
                      <a:lnTo>
                        <a:pt x="146819" y="546065"/>
                      </a:lnTo>
                      <a:lnTo>
                        <a:pt x="113334" y="576974"/>
                      </a:lnTo>
                      <a:lnTo>
                        <a:pt x="97879" y="579550"/>
                      </a:lnTo>
                      <a:lnTo>
                        <a:pt x="77273" y="522883"/>
                      </a:lnTo>
                      <a:lnTo>
                        <a:pt x="54091" y="515155"/>
                      </a:lnTo>
                      <a:lnTo>
                        <a:pt x="30909" y="507428"/>
                      </a:lnTo>
                      <a:lnTo>
                        <a:pt x="0" y="458488"/>
                      </a:lnTo>
                      <a:lnTo>
                        <a:pt x="25758" y="453337"/>
                      </a:lnTo>
                      <a:lnTo>
                        <a:pt x="25758" y="414700"/>
                      </a:lnTo>
                      <a:lnTo>
                        <a:pt x="66970" y="414700"/>
                      </a:lnTo>
                      <a:lnTo>
                        <a:pt x="92728" y="388942"/>
                      </a:lnTo>
                      <a:lnTo>
                        <a:pt x="133940" y="399245"/>
                      </a:lnTo>
                      <a:lnTo>
                        <a:pt x="164850" y="347730"/>
                      </a:lnTo>
                      <a:lnTo>
                        <a:pt x="159698" y="303942"/>
                      </a:lnTo>
                      <a:lnTo>
                        <a:pt x="193183" y="267881"/>
                      </a:lnTo>
                      <a:lnTo>
                        <a:pt x="167425" y="19833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5" name="フリーフォーム 64"/>
                <p:cNvSpPr/>
                <p:nvPr/>
              </p:nvSpPr>
              <p:spPr>
                <a:xfrm>
                  <a:off x="3632835" y="4017558"/>
                  <a:ext cx="417195" cy="243840"/>
                </a:xfrm>
                <a:custGeom>
                  <a:avLst/>
                  <a:gdLst>
                    <a:gd name="connsiteX0" fmla="*/ 5715 w 417195"/>
                    <a:gd name="connsiteY0" fmla="*/ 28575 h 243840"/>
                    <a:gd name="connsiteX1" fmla="*/ 19050 w 417195"/>
                    <a:gd name="connsiteY1" fmla="*/ 78105 h 243840"/>
                    <a:gd name="connsiteX2" fmla="*/ 0 w 417195"/>
                    <a:gd name="connsiteY2" fmla="*/ 99060 h 243840"/>
                    <a:gd name="connsiteX3" fmla="*/ 3810 w 417195"/>
                    <a:gd name="connsiteY3" fmla="*/ 142875 h 243840"/>
                    <a:gd name="connsiteX4" fmla="*/ 34290 w 417195"/>
                    <a:gd name="connsiteY4" fmla="*/ 160020 h 243840"/>
                    <a:gd name="connsiteX5" fmla="*/ 72390 w 417195"/>
                    <a:gd name="connsiteY5" fmla="*/ 211455 h 243840"/>
                    <a:gd name="connsiteX6" fmla="*/ 270510 w 417195"/>
                    <a:gd name="connsiteY6" fmla="*/ 243840 h 243840"/>
                    <a:gd name="connsiteX7" fmla="*/ 373380 w 417195"/>
                    <a:gd name="connsiteY7" fmla="*/ 213360 h 243840"/>
                    <a:gd name="connsiteX8" fmla="*/ 417195 w 417195"/>
                    <a:gd name="connsiteY8" fmla="*/ 180975 h 243840"/>
                    <a:gd name="connsiteX9" fmla="*/ 411480 w 417195"/>
                    <a:gd name="connsiteY9" fmla="*/ 161925 h 243840"/>
                    <a:gd name="connsiteX10" fmla="*/ 381000 w 417195"/>
                    <a:gd name="connsiteY10" fmla="*/ 180975 h 243840"/>
                    <a:gd name="connsiteX11" fmla="*/ 396240 w 417195"/>
                    <a:gd name="connsiteY11" fmla="*/ 148590 h 243840"/>
                    <a:gd name="connsiteX12" fmla="*/ 320040 w 417195"/>
                    <a:gd name="connsiteY12" fmla="*/ 142875 h 243840"/>
                    <a:gd name="connsiteX13" fmla="*/ 308610 w 417195"/>
                    <a:gd name="connsiteY13" fmla="*/ 110490 h 243840"/>
                    <a:gd name="connsiteX14" fmla="*/ 251460 w 417195"/>
                    <a:gd name="connsiteY14" fmla="*/ 129540 h 243840"/>
                    <a:gd name="connsiteX15" fmla="*/ 249555 w 417195"/>
                    <a:gd name="connsiteY15" fmla="*/ 85725 h 243840"/>
                    <a:gd name="connsiteX16" fmla="*/ 209550 w 417195"/>
                    <a:gd name="connsiteY16" fmla="*/ 81915 h 243840"/>
                    <a:gd name="connsiteX17" fmla="*/ 169545 w 417195"/>
                    <a:gd name="connsiteY17" fmla="*/ 74295 h 243840"/>
                    <a:gd name="connsiteX18" fmla="*/ 171450 w 417195"/>
                    <a:gd name="connsiteY18" fmla="*/ 100965 h 243840"/>
                    <a:gd name="connsiteX19" fmla="*/ 165735 w 417195"/>
                    <a:gd name="connsiteY19" fmla="*/ 120015 h 243840"/>
                    <a:gd name="connsiteX20" fmla="*/ 131445 w 417195"/>
                    <a:gd name="connsiteY20" fmla="*/ 118110 h 243840"/>
                    <a:gd name="connsiteX21" fmla="*/ 123825 w 417195"/>
                    <a:gd name="connsiteY21" fmla="*/ 85725 h 243840"/>
                    <a:gd name="connsiteX22" fmla="*/ 99060 w 417195"/>
                    <a:gd name="connsiteY22" fmla="*/ 55245 h 243840"/>
                    <a:gd name="connsiteX23" fmla="*/ 89535 w 417195"/>
                    <a:gd name="connsiteY23" fmla="*/ 41910 h 243840"/>
                    <a:gd name="connsiteX24" fmla="*/ 80010 w 417195"/>
                    <a:gd name="connsiteY24" fmla="*/ 13335 h 243840"/>
                    <a:gd name="connsiteX25" fmla="*/ 57150 w 417195"/>
                    <a:gd name="connsiteY25" fmla="*/ 0 h 243840"/>
                    <a:gd name="connsiteX26" fmla="*/ 5715 w 417195"/>
                    <a:gd name="connsiteY26" fmla="*/ 28575 h 243840"/>
                    <a:gd name="connsiteX0" fmla="*/ 5715 w 417195"/>
                    <a:gd name="connsiteY0" fmla="*/ 28575 h 243840"/>
                    <a:gd name="connsiteX1" fmla="*/ 19050 w 417195"/>
                    <a:gd name="connsiteY1" fmla="*/ 78105 h 243840"/>
                    <a:gd name="connsiteX2" fmla="*/ 0 w 417195"/>
                    <a:gd name="connsiteY2" fmla="*/ 99060 h 243840"/>
                    <a:gd name="connsiteX3" fmla="*/ 3810 w 417195"/>
                    <a:gd name="connsiteY3" fmla="*/ 142875 h 243840"/>
                    <a:gd name="connsiteX4" fmla="*/ 34290 w 417195"/>
                    <a:gd name="connsiteY4" fmla="*/ 160020 h 243840"/>
                    <a:gd name="connsiteX5" fmla="*/ 72390 w 417195"/>
                    <a:gd name="connsiteY5" fmla="*/ 211455 h 243840"/>
                    <a:gd name="connsiteX6" fmla="*/ 270510 w 417195"/>
                    <a:gd name="connsiteY6" fmla="*/ 243840 h 243840"/>
                    <a:gd name="connsiteX7" fmla="*/ 373380 w 417195"/>
                    <a:gd name="connsiteY7" fmla="*/ 213360 h 243840"/>
                    <a:gd name="connsiteX8" fmla="*/ 417195 w 417195"/>
                    <a:gd name="connsiteY8" fmla="*/ 180975 h 243840"/>
                    <a:gd name="connsiteX9" fmla="*/ 411480 w 417195"/>
                    <a:gd name="connsiteY9" fmla="*/ 161925 h 243840"/>
                    <a:gd name="connsiteX10" fmla="*/ 381000 w 417195"/>
                    <a:gd name="connsiteY10" fmla="*/ 180975 h 243840"/>
                    <a:gd name="connsiteX11" fmla="*/ 396240 w 417195"/>
                    <a:gd name="connsiteY11" fmla="*/ 148590 h 243840"/>
                    <a:gd name="connsiteX12" fmla="*/ 320040 w 417195"/>
                    <a:gd name="connsiteY12" fmla="*/ 142875 h 243840"/>
                    <a:gd name="connsiteX13" fmla="*/ 308610 w 417195"/>
                    <a:gd name="connsiteY13" fmla="*/ 110490 h 243840"/>
                    <a:gd name="connsiteX14" fmla="*/ 251460 w 417195"/>
                    <a:gd name="connsiteY14" fmla="*/ 129540 h 243840"/>
                    <a:gd name="connsiteX15" fmla="*/ 249555 w 417195"/>
                    <a:gd name="connsiteY15" fmla="*/ 85725 h 243840"/>
                    <a:gd name="connsiteX16" fmla="*/ 209550 w 417195"/>
                    <a:gd name="connsiteY16" fmla="*/ 81915 h 243840"/>
                    <a:gd name="connsiteX17" fmla="*/ 169545 w 417195"/>
                    <a:gd name="connsiteY17" fmla="*/ 74295 h 243840"/>
                    <a:gd name="connsiteX18" fmla="*/ 171450 w 417195"/>
                    <a:gd name="connsiteY18" fmla="*/ 100965 h 243840"/>
                    <a:gd name="connsiteX19" fmla="*/ 165735 w 417195"/>
                    <a:gd name="connsiteY19" fmla="*/ 120015 h 243840"/>
                    <a:gd name="connsiteX20" fmla="*/ 131445 w 417195"/>
                    <a:gd name="connsiteY20" fmla="*/ 118110 h 243840"/>
                    <a:gd name="connsiteX21" fmla="*/ 123825 w 417195"/>
                    <a:gd name="connsiteY21" fmla="*/ 85725 h 243840"/>
                    <a:gd name="connsiteX22" fmla="*/ 99060 w 417195"/>
                    <a:gd name="connsiteY22" fmla="*/ 55245 h 243840"/>
                    <a:gd name="connsiteX23" fmla="*/ 89535 w 417195"/>
                    <a:gd name="connsiteY23" fmla="*/ 41910 h 243840"/>
                    <a:gd name="connsiteX24" fmla="*/ 80010 w 417195"/>
                    <a:gd name="connsiteY24" fmla="*/ 13335 h 243840"/>
                    <a:gd name="connsiteX25" fmla="*/ 57150 w 417195"/>
                    <a:gd name="connsiteY25" fmla="*/ 0 h 243840"/>
                    <a:gd name="connsiteX26" fmla="*/ 40005 w 417195"/>
                    <a:gd name="connsiteY26" fmla="*/ 26670 h 243840"/>
                    <a:gd name="connsiteX27" fmla="*/ 5715 w 417195"/>
                    <a:gd name="connsiteY27" fmla="*/ 28575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195" h="243840">
                      <a:moveTo>
                        <a:pt x="5715" y="28575"/>
                      </a:moveTo>
                      <a:lnTo>
                        <a:pt x="19050" y="78105"/>
                      </a:lnTo>
                      <a:lnTo>
                        <a:pt x="0" y="99060"/>
                      </a:lnTo>
                      <a:lnTo>
                        <a:pt x="3810" y="142875"/>
                      </a:lnTo>
                      <a:lnTo>
                        <a:pt x="34290" y="160020"/>
                      </a:lnTo>
                      <a:lnTo>
                        <a:pt x="72390" y="211455"/>
                      </a:lnTo>
                      <a:lnTo>
                        <a:pt x="270510" y="243840"/>
                      </a:lnTo>
                      <a:lnTo>
                        <a:pt x="373380" y="213360"/>
                      </a:lnTo>
                      <a:lnTo>
                        <a:pt x="417195" y="180975"/>
                      </a:lnTo>
                      <a:lnTo>
                        <a:pt x="411480" y="161925"/>
                      </a:lnTo>
                      <a:lnTo>
                        <a:pt x="381000" y="180975"/>
                      </a:lnTo>
                      <a:lnTo>
                        <a:pt x="396240" y="148590"/>
                      </a:lnTo>
                      <a:lnTo>
                        <a:pt x="320040" y="142875"/>
                      </a:lnTo>
                      <a:lnTo>
                        <a:pt x="308610" y="110490"/>
                      </a:lnTo>
                      <a:lnTo>
                        <a:pt x="251460" y="129540"/>
                      </a:lnTo>
                      <a:lnTo>
                        <a:pt x="249555" y="85725"/>
                      </a:lnTo>
                      <a:lnTo>
                        <a:pt x="209550" y="81915"/>
                      </a:lnTo>
                      <a:lnTo>
                        <a:pt x="169545" y="74295"/>
                      </a:lnTo>
                      <a:lnTo>
                        <a:pt x="171450" y="100965"/>
                      </a:lnTo>
                      <a:lnTo>
                        <a:pt x="165735" y="120015"/>
                      </a:lnTo>
                      <a:lnTo>
                        <a:pt x="131445" y="118110"/>
                      </a:lnTo>
                      <a:lnTo>
                        <a:pt x="123825" y="85725"/>
                      </a:lnTo>
                      <a:lnTo>
                        <a:pt x="99060" y="55245"/>
                      </a:lnTo>
                      <a:lnTo>
                        <a:pt x="89535" y="41910"/>
                      </a:lnTo>
                      <a:lnTo>
                        <a:pt x="80010" y="13335"/>
                      </a:lnTo>
                      <a:lnTo>
                        <a:pt x="57150" y="0"/>
                      </a:lnTo>
                      <a:cubicBezTo>
                        <a:pt x="50165" y="4445"/>
                        <a:pt x="46990" y="22225"/>
                        <a:pt x="40005" y="26670"/>
                      </a:cubicBezTo>
                      <a:lnTo>
                        <a:pt x="5715" y="2857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6" name="フリーフォーム 65"/>
                <p:cNvSpPr/>
                <p:nvPr/>
              </p:nvSpPr>
              <p:spPr>
                <a:xfrm>
                  <a:off x="3592830" y="4236633"/>
                  <a:ext cx="314325" cy="369570"/>
                </a:xfrm>
                <a:custGeom>
                  <a:avLst/>
                  <a:gdLst>
                    <a:gd name="connsiteX0" fmla="*/ 133350 w 314325"/>
                    <a:gd name="connsiteY0" fmla="*/ 0 h 369570"/>
                    <a:gd name="connsiteX1" fmla="*/ 121920 w 314325"/>
                    <a:gd name="connsiteY1" fmla="*/ 51435 h 369570"/>
                    <a:gd name="connsiteX2" fmla="*/ 102870 w 314325"/>
                    <a:gd name="connsiteY2" fmla="*/ 57150 h 369570"/>
                    <a:gd name="connsiteX3" fmla="*/ 112395 w 314325"/>
                    <a:gd name="connsiteY3" fmla="*/ 80010 h 369570"/>
                    <a:gd name="connsiteX4" fmla="*/ 83820 w 314325"/>
                    <a:gd name="connsiteY4" fmla="*/ 78105 h 369570"/>
                    <a:gd name="connsiteX5" fmla="*/ 43815 w 314325"/>
                    <a:gd name="connsiteY5" fmla="*/ 68580 h 369570"/>
                    <a:gd name="connsiteX6" fmla="*/ 9525 w 314325"/>
                    <a:gd name="connsiteY6" fmla="*/ 74295 h 369570"/>
                    <a:gd name="connsiteX7" fmla="*/ 9525 w 314325"/>
                    <a:gd name="connsiteY7" fmla="*/ 137160 h 369570"/>
                    <a:gd name="connsiteX8" fmla="*/ 32385 w 314325"/>
                    <a:gd name="connsiteY8" fmla="*/ 154305 h 369570"/>
                    <a:gd name="connsiteX9" fmla="*/ 0 w 314325"/>
                    <a:gd name="connsiteY9" fmla="*/ 167640 h 369570"/>
                    <a:gd name="connsiteX10" fmla="*/ 7620 w 314325"/>
                    <a:gd name="connsiteY10" fmla="*/ 205740 h 369570"/>
                    <a:gd name="connsiteX11" fmla="*/ 20955 w 314325"/>
                    <a:gd name="connsiteY11" fmla="*/ 230505 h 369570"/>
                    <a:gd name="connsiteX12" fmla="*/ 91440 w 314325"/>
                    <a:gd name="connsiteY12" fmla="*/ 226695 h 369570"/>
                    <a:gd name="connsiteX13" fmla="*/ 116205 w 314325"/>
                    <a:gd name="connsiteY13" fmla="*/ 266700 h 369570"/>
                    <a:gd name="connsiteX14" fmla="*/ 81915 w 314325"/>
                    <a:gd name="connsiteY14" fmla="*/ 304800 h 369570"/>
                    <a:gd name="connsiteX15" fmla="*/ 114300 w 314325"/>
                    <a:gd name="connsiteY15" fmla="*/ 323850 h 369570"/>
                    <a:gd name="connsiteX16" fmla="*/ 120015 w 314325"/>
                    <a:gd name="connsiteY16" fmla="*/ 344805 h 369570"/>
                    <a:gd name="connsiteX17" fmla="*/ 207645 w 314325"/>
                    <a:gd name="connsiteY17" fmla="*/ 369570 h 369570"/>
                    <a:gd name="connsiteX18" fmla="*/ 251460 w 314325"/>
                    <a:gd name="connsiteY18" fmla="*/ 320040 h 369570"/>
                    <a:gd name="connsiteX19" fmla="*/ 262890 w 314325"/>
                    <a:gd name="connsiteY19" fmla="*/ 266700 h 369570"/>
                    <a:gd name="connsiteX20" fmla="*/ 270510 w 314325"/>
                    <a:gd name="connsiteY20" fmla="*/ 222885 h 369570"/>
                    <a:gd name="connsiteX21" fmla="*/ 238125 w 314325"/>
                    <a:gd name="connsiteY21" fmla="*/ 188595 h 369570"/>
                    <a:gd name="connsiteX22" fmla="*/ 238125 w 314325"/>
                    <a:gd name="connsiteY22" fmla="*/ 150495 h 369570"/>
                    <a:gd name="connsiteX23" fmla="*/ 268605 w 314325"/>
                    <a:gd name="connsiteY23" fmla="*/ 165735 h 369570"/>
                    <a:gd name="connsiteX24" fmla="*/ 270510 w 314325"/>
                    <a:gd name="connsiteY24" fmla="*/ 139065 h 369570"/>
                    <a:gd name="connsiteX25" fmla="*/ 314325 w 314325"/>
                    <a:gd name="connsiteY25" fmla="*/ 192405 h 369570"/>
                    <a:gd name="connsiteX26" fmla="*/ 310515 w 314325"/>
                    <a:gd name="connsiteY26" fmla="*/ 131445 h 369570"/>
                    <a:gd name="connsiteX27" fmla="*/ 293370 w 314325"/>
                    <a:gd name="connsiteY27" fmla="*/ 127635 h 369570"/>
                    <a:gd name="connsiteX28" fmla="*/ 262890 w 314325"/>
                    <a:gd name="connsiteY28" fmla="*/ 81915 h 369570"/>
                    <a:gd name="connsiteX29" fmla="*/ 278130 w 314325"/>
                    <a:gd name="connsiteY29" fmla="*/ 57150 h 369570"/>
                    <a:gd name="connsiteX30" fmla="*/ 306705 w 314325"/>
                    <a:gd name="connsiteY30" fmla="*/ 24765 h 369570"/>
                    <a:gd name="connsiteX31" fmla="*/ 133350 w 314325"/>
                    <a:gd name="connsiteY31" fmla="*/ 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4325" h="369570">
                      <a:moveTo>
                        <a:pt x="133350" y="0"/>
                      </a:moveTo>
                      <a:lnTo>
                        <a:pt x="121920" y="51435"/>
                      </a:lnTo>
                      <a:lnTo>
                        <a:pt x="102870" y="57150"/>
                      </a:lnTo>
                      <a:lnTo>
                        <a:pt x="112395" y="80010"/>
                      </a:lnTo>
                      <a:lnTo>
                        <a:pt x="83820" y="78105"/>
                      </a:lnTo>
                      <a:lnTo>
                        <a:pt x="43815" y="68580"/>
                      </a:lnTo>
                      <a:lnTo>
                        <a:pt x="9525" y="74295"/>
                      </a:lnTo>
                      <a:lnTo>
                        <a:pt x="9525" y="137160"/>
                      </a:lnTo>
                      <a:lnTo>
                        <a:pt x="32385" y="154305"/>
                      </a:lnTo>
                      <a:lnTo>
                        <a:pt x="0" y="167640"/>
                      </a:lnTo>
                      <a:lnTo>
                        <a:pt x="7620" y="205740"/>
                      </a:lnTo>
                      <a:lnTo>
                        <a:pt x="20955" y="230505"/>
                      </a:lnTo>
                      <a:lnTo>
                        <a:pt x="91440" y="226695"/>
                      </a:lnTo>
                      <a:lnTo>
                        <a:pt x="116205" y="266700"/>
                      </a:lnTo>
                      <a:lnTo>
                        <a:pt x="81915" y="304800"/>
                      </a:lnTo>
                      <a:lnTo>
                        <a:pt x="114300" y="323850"/>
                      </a:lnTo>
                      <a:lnTo>
                        <a:pt x="120015" y="344805"/>
                      </a:lnTo>
                      <a:lnTo>
                        <a:pt x="207645" y="369570"/>
                      </a:lnTo>
                      <a:lnTo>
                        <a:pt x="251460" y="320040"/>
                      </a:lnTo>
                      <a:lnTo>
                        <a:pt x="262890" y="266700"/>
                      </a:lnTo>
                      <a:lnTo>
                        <a:pt x="270510" y="222885"/>
                      </a:lnTo>
                      <a:lnTo>
                        <a:pt x="238125" y="188595"/>
                      </a:lnTo>
                      <a:lnTo>
                        <a:pt x="238125" y="150495"/>
                      </a:lnTo>
                      <a:lnTo>
                        <a:pt x="268605" y="165735"/>
                      </a:lnTo>
                      <a:lnTo>
                        <a:pt x="270510" y="139065"/>
                      </a:lnTo>
                      <a:lnTo>
                        <a:pt x="314325" y="192405"/>
                      </a:lnTo>
                      <a:lnTo>
                        <a:pt x="310515" y="131445"/>
                      </a:lnTo>
                      <a:lnTo>
                        <a:pt x="293370" y="127635"/>
                      </a:lnTo>
                      <a:lnTo>
                        <a:pt x="262890" y="81915"/>
                      </a:lnTo>
                      <a:lnTo>
                        <a:pt x="278130" y="57150"/>
                      </a:lnTo>
                      <a:lnTo>
                        <a:pt x="306705" y="24765"/>
                      </a:lnTo>
                      <a:lnTo>
                        <a:pt x="133350"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7" name="フリーフォーム 66"/>
                <p:cNvSpPr/>
                <p:nvPr/>
              </p:nvSpPr>
              <p:spPr>
                <a:xfrm>
                  <a:off x="3491865" y="4246158"/>
                  <a:ext cx="146685" cy="247650"/>
                </a:xfrm>
                <a:custGeom>
                  <a:avLst/>
                  <a:gdLst>
                    <a:gd name="connsiteX0" fmla="*/ 146685 w 146685"/>
                    <a:gd name="connsiteY0" fmla="*/ 64770 h 247650"/>
                    <a:gd name="connsiteX1" fmla="*/ 120015 w 146685"/>
                    <a:gd name="connsiteY1" fmla="*/ 0 h 247650"/>
                    <a:gd name="connsiteX2" fmla="*/ 85725 w 146685"/>
                    <a:gd name="connsiteY2" fmla="*/ 0 h 247650"/>
                    <a:gd name="connsiteX3" fmla="*/ 81915 w 146685"/>
                    <a:gd name="connsiteY3" fmla="*/ 38100 h 247650"/>
                    <a:gd name="connsiteX4" fmla="*/ 59055 w 146685"/>
                    <a:gd name="connsiteY4" fmla="*/ 41910 h 247650"/>
                    <a:gd name="connsiteX5" fmla="*/ 32385 w 146685"/>
                    <a:gd name="connsiteY5" fmla="*/ 47625 h 247650"/>
                    <a:gd name="connsiteX6" fmla="*/ 32385 w 146685"/>
                    <a:gd name="connsiteY6" fmla="*/ 74295 h 247650"/>
                    <a:gd name="connsiteX7" fmla="*/ 0 w 146685"/>
                    <a:gd name="connsiteY7" fmla="*/ 57150 h 247650"/>
                    <a:gd name="connsiteX8" fmla="*/ 20955 w 146685"/>
                    <a:gd name="connsiteY8" fmla="*/ 127635 h 247650"/>
                    <a:gd name="connsiteX9" fmla="*/ 0 w 146685"/>
                    <a:gd name="connsiteY9" fmla="*/ 160020 h 247650"/>
                    <a:gd name="connsiteX10" fmla="*/ 3810 w 146685"/>
                    <a:gd name="connsiteY10" fmla="*/ 200025 h 247650"/>
                    <a:gd name="connsiteX11" fmla="*/ 3810 w 146685"/>
                    <a:gd name="connsiteY11" fmla="*/ 211455 h 247650"/>
                    <a:gd name="connsiteX12" fmla="*/ 34290 w 146685"/>
                    <a:gd name="connsiteY12" fmla="*/ 247650 h 247650"/>
                    <a:gd name="connsiteX13" fmla="*/ 70485 w 146685"/>
                    <a:gd name="connsiteY13" fmla="*/ 230505 h 247650"/>
                    <a:gd name="connsiteX14" fmla="*/ 93345 w 146685"/>
                    <a:gd name="connsiteY14" fmla="*/ 198120 h 247650"/>
                    <a:gd name="connsiteX15" fmla="*/ 110490 w 146685"/>
                    <a:gd name="connsiteY15" fmla="*/ 198120 h 247650"/>
                    <a:gd name="connsiteX16" fmla="*/ 100965 w 146685"/>
                    <a:gd name="connsiteY16" fmla="*/ 160020 h 247650"/>
                    <a:gd name="connsiteX17" fmla="*/ 140970 w 146685"/>
                    <a:gd name="connsiteY17" fmla="*/ 140970 h 247650"/>
                    <a:gd name="connsiteX18" fmla="*/ 108585 w 146685"/>
                    <a:gd name="connsiteY18" fmla="*/ 125730 h 247650"/>
                    <a:gd name="connsiteX19" fmla="*/ 146685 w 146685"/>
                    <a:gd name="connsiteY19" fmla="*/ 64770 h 247650"/>
                    <a:gd name="connsiteX0" fmla="*/ 146685 w 146685"/>
                    <a:gd name="connsiteY0" fmla="*/ 64770 h 247650"/>
                    <a:gd name="connsiteX1" fmla="*/ 120015 w 146685"/>
                    <a:gd name="connsiteY1" fmla="*/ 0 h 247650"/>
                    <a:gd name="connsiteX2" fmla="*/ 85725 w 146685"/>
                    <a:gd name="connsiteY2" fmla="*/ 0 h 247650"/>
                    <a:gd name="connsiteX3" fmla="*/ 81915 w 146685"/>
                    <a:gd name="connsiteY3" fmla="*/ 38100 h 247650"/>
                    <a:gd name="connsiteX4" fmla="*/ 59055 w 146685"/>
                    <a:gd name="connsiteY4" fmla="*/ 41910 h 247650"/>
                    <a:gd name="connsiteX5" fmla="*/ 32385 w 146685"/>
                    <a:gd name="connsiteY5" fmla="*/ 47625 h 247650"/>
                    <a:gd name="connsiteX6" fmla="*/ 32385 w 146685"/>
                    <a:gd name="connsiteY6" fmla="*/ 74295 h 247650"/>
                    <a:gd name="connsiteX7" fmla="*/ 0 w 146685"/>
                    <a:gd name="connsiteY7" fmla="*/ 57150 h 247650"/>
                    <a:gd name="connsiteX8" fmla="*/ 20955 w 146685"/>
                    <a:gd name="connsiteY8" fmla="*/ 127635 h 247650"/>
                    <a:gd name="connsiteX9" fmla="*/ 0 w 146685"/>
                    <a:gd name="connsiteY9" fmla="*/ 160020 h 247650"/>
                    <a:gd name="connsiteX10" fmla="*/ 3810 w 146685"/>
                    <a:gd name="connsiteY10" fmla="*/ 200025 h 247650"/>
                    <a:gd name="connsiteX11" fmla="*/ 3810 w 146685"/>
                    <a:gd name="connsiteY11" fmla="*/ 211455 h 247650"/>
                    <a:gd name="connsiteX12" fmla="*/ 34290 w 146685"/>
                    <a:gd name="connsiteY12" fmla="*/ 247650 h 247650"/>
                    <a:gd name="connsiteX13" fmla="*/ 70485 w 146685"/>
                    <a:gd name="connsiteY13" fmla="*/ 230505 h 247650"/>
                    <a:gd name="connsiteX14" fmla="*/ 93345 w 146685"/>
                    <a:gd name="connsiteY14" fmla="*/ 198120 h 247650"/>
                    <a:gd name="connsiteX15" fmla="*/ 110490 w 146685"/>
                    <a:gd name="connsiteY15" fmla="*/ 198120 h 247650"/>
                    <a:gd name="connsiteX16" fmla="*/ 100965 w 146685"/>
                    <a:gd name="connsiteY16" fmla="*/ 160020 h 247650"/>
                    <a:gd name="connsiteX17" fmla="*/ 140970 w 146685"/>
                    <a:gd name="connsiteY17" fmla="*/ 140970 h 247650"/>
                    <a:gd name="connsiteX18" fmla="*/ 108585 w 146685"/>
                    <a:gd name="connsiteY18" fmla="*/ 125730 h 247650"/>
                    <a:gd name="connsiteX19" fmla="*/ 116205 w 146685"/>
                    <a:gd name="connsiteY19" fmla="*/ 70485 h 247650"/>
                    <a:gd name="connsiteX20" fmla="*/ 146685 w 146685"/>
                    <a:gd name="connsiteY20" fmla="*/ 6477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685" h="247650">
                      <a:moveTo>
                        <a:pt x="146685" y="64770"/>
                      </a:moveTo>
                      <a:lnTo>
                        <a:pt x="120015" y="0"/>
                      </a:lnTo>
                      <a:lnTo>
                        <a:pt x="85725" y="0"/>
                      </a:lnTo>
                      <a:lnTo>
                        <a:pt x="81915" y="38100"/>
                      </a:lnTo>
                      <a:lnTo>
                        <a:pt x="59055" y="41910"/>
                      </a:lnTo>
                      <a:lnTo>
                        <a:pt x="32385" y="47625"/>
                      </a:lnTo>
                      <a:lnTo>
                        <a:pt x="32385" y="74295"/>
                      </a:lnTo>
                      <a:lnTo>
                        <a:pt x="0" y="57150"/>
                      </a:lnTo>
                      <a:lnTo>
                        <a:pt x="20955" y="127635"/>
                      </a:lnTo>
                      <a:lnTo>
                        <a:pt x="0" y="160020"/>
                      </a:lnTo>
                      <a:lnTo>
                        <a:pt x="3810" y="200025"/>
                      </a:lnTo>
                      <a:lnTo>
                        <a:pt x="3810" y="211455"/>
                      </a:lnTo>
                      <a:lnTo>
                        <a:pt x="34290" y="247650"/>
                      </a:lnTo>
                      <a:lnTo>
                        <a:pt x="70485" y="230505"/>
                      </a:lnTo>
                      <a:lnTo>
                        <a:pt x="93345" y="198120"/>
                      </a:lnTo>
                      <a:lnTo>
                        <a:pt x="110490" y="198120"/>
                      </a:lnTo>
                      <a:lnTo>
                        <a:pt x="100965" y="160020"/>
                      </a:lnTo>
                      <a:lnTo>
                        <a:pt x="140970" y="140970"/>
                      </a:lnTo>
                      <a:lnTo>
                        <a:pt x="108585" y="125730"/>
                      </a:lnTo>
                      <a:cubicBezTo>
                        <a:pt x="116205" y="114300"/>
                        <a:pt x="108585" y="81915"/>
                        <a:pt x="116205" y="70485"/>
                      </a:cubicBezTo>
                      <a:lnTo>
                        <a:pt x="146685" y="6477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8" name="フリーフォーム 67"/>
                <p:cNvSpPr/>
                <p:nvPr/>
              </p:nvSpPr>
              <p:spPr>
                <a:xfrm>
                  <a:off x="2893695" y="3922308"/>
                  <a:ext cx="832485" cy="718185"/>
                </a:xfrm>
                <a:custGeom>
                  <a:avLst/>
                  <a:gdLst>
                    <a:gd name="connsiteX0" fmla="*/ 161925 w 832485"/>
                    <a:gd name="connsiteY0" fmla="*/ 381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161925 w 832485"/>
                    <a:gd name="connsiteY81" fmla="*/ 3810 h 718185"/>
                    <a:gd name="connsiteX0" fmla="*/ 339090 w 832485"/>
                    <a:gd name="connsiteY0" fmla="*/ 17907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339090 w 832485"/>
                    <a:gd name="connsiteY81" fmla="*/ 179070 h 718185"/>
                    <a:gd name="connsiteX0" fmla="*/ 190500 w 832485"/>
                    <a:gd name="connsiteY0" fmla="*/ 4953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190500 w 832485"/>
                    <a:gd name="connsiteY81" fmla="*/ 49530 h 718185"/>
                    <a:gd name="connsiteX0" fmla="*/ 190500 w 832485"/>
                    <a:gd name="connsiteY0" fmla="*/ 49530 h 718185"/>
                    <a:gd name="connsiteX1" fmla="*/ 201930 w 832485"/>
                    <a:gd name="connsiteY1" fmla="*/ 28575 h 718185"/>
                    <a:gd name="connsiteX2" fmla="*/ 215265 w 832485"/>
                    <a:gd name="connsiteY2" fmla="*/ 0 h 718185"/>
                    <a:gd name="connsiteX3" fmla="*/ 280035 w 832485"/>
                    <a:gd name="connsiteY3" fmla="*/ 22860 h 718185"/>
                    <a:gd name="connsiteX4" fmla="*/ 350520 w 832485"/>
                    <a:gd name="connsiteY4" fmla="*/ 38100 h 718185"/>
                    <a:gd name="connsiteX5" fmla="*/ 405765 w 832485"/>
                    <a:gd name="connsiteY5" fmla="*/ 51435 h 718185"/>
                    <a:gd name="connsiteX6" fmla="*/ 434340 w 832485"/>
                    <a:gd name="connsiteY6" fmla="*/ 64770 h 718185"/>
                    <a:gd name="connsiteX7" fmla="*/ 440055 w 832485"/>
                    <a:gd name="connsiteY7" fmla="*/ 91440 h 718185"/>
                    <a:gd name="connsiteX8" fmla="*/ 542925 w 832485"/>
                    <a:gd name="connsiteY8" fmla="*/ 60960 h 718185"/>
                    <a:gd name="connsiteX9" fmla="*/ 542925 w 832485"/>
                    <a:gd name="connsiteY9" fmla="*/ 127635 h 718185"/>
                    <a:gd name="connsiteX10" fmla="*/ 586740 w 832485"/>
                    <a:gd name="connsiteY10" fmla="*/ 125730 h 718185"/>
                    <a:gd name="connsiteX11" fmla="*/ 609600 w 832485"/>
                    <a:gd name="connsiteY11" fmla="*/ 173355 h 718185"/>
                    <a:gd name="connsiteX12" fmla="*/ 657225 w 832485"/>
                    <a:gd name="connsiteY12" fmla="*/ 171450 h 718185"/>
                    <a:gd name="connsiteX13" fmla="*/ 655320 w 832485"/>
                    <a:gd name="connsiteY13" fmla="*/ 200025 h 718185"/>
                    <a:gd name="connsiteX14" fmla="*/ 708660 w 832485"/>
                    <a:gd name="connsiteY14" fmla="*/ 230505 h 718185"/>
                    <a:gd name="connsiteX15" fmla="*/ 716280 w 832485"/>
                    <a:gd name="connsiteY15" fmla="*/ 217170 h 718185"/>
                    <a:gd name="connsiteX16" fmla="*/ 714375 w 832485"/>
                    <a:gd name="connsiteY16" fmla="*/ 192405 h 718185"/>
                    <a:gd name="connsiteX17" fmla="*/ 741045 w 832485"/>
                    <a:gd name="connsiteY17" fmla="*/ 192405 h 718185"/>
                    <a:gd name="connsiteX18" fmla="*/ 742950 w 832485"/>
                    <a:gd name="connsiteY18" fmla="*/ 238125 h 718185"/>
                    <a:gd name="connsiteX19" fmla="*/ 773430 w 832485"/>
                    <a:gd name="connsiteY19" fmla="*/ 253365 h 718185"/>
                    <a:gd name="connsiteX20" fmla="*/ 811530 w 832485"/>
                    <a:gd name="connsiteY20" fmla="*/ 308610 h 718185"/>
                    <a:gd name="connsiteX21" fmla="*/ 832485 w 832485"/>
                    <a:gd name="connsiteY21" fmla="*/ 310515 h 718185"/>
                    <a:gd name="connsiteX22" fmla="*/ 822960 w 832485"/>
                    <a:gd name="connsiteY22" fmla="*/ 367665 h 718185"/>
                    <a:gd name="connsiteX23" fmla="*/ 822960 w 832485"/>
                    <a:gd name="connsiteY23" fmla="*/ 367665 h 718185"/>
                    <a:gd name="connsiteX24" fmla="*/ 813435 w 832485"/>
                    <a:gd name="connsiteY24" fmla="*/ 396240 h 718185"/>
                    <a:gd name="connsiteX25" fmla="*/ 771525 w 832485"/>
                    <a:gd name="connsiteY25" fmla="*/ 388620 h 718185"/>
                    <a:gd name="connsiteX26" fmla="*/ 746760 w 832485"/>
                    <a:gd name="connsiteY26" fmla="*/ 382905 h 718185"/>
                    <a:gd name="connsiteX27" fmla="*/ 714375 w 832485"/>
                    <a:gd name="connsiteY27" fmla="*/ 320040 h 718185"/>
                    <a:gd name="connsiteX28" fmla="*/ 681990 w 832485"/>
                    <a:gd name="connsiteY28" fmla="*/ 321945 h 718185"/>
                    <a:gd name="connsiteX29" fmla="*/ 680085 w 832485"/>
                    <a:gd name="connsiteY29" fmla="*/ 361950 h 718185"/>
                    <a:gd name="connsiteX30" fmla="*/ 632460 w 832485"/>
                    <a:gd name="connsiteY30" fmla="*/ 369570 h 718185"/>
                    <a:gd name="connsiteX31" fmla="*/ 632460 w 832485"/>
                    <a:gd name="connsiteY31" fmla="*/ 401955 h 718185"/>
                    <a:gd name="connsiteX32" fmla="*/ 592455 w 832485"/>
                    <a:gd name="connsiteY32" fmla="*/ 377190 h 718185"/>
                    <a:gd name="connsiteX33" fmla="*/ 621030 w 832485"/>
                    <a:gd name="connsiteY33" fmla="*/ 457200 h 718185"/>
                    <a:gd name="connsiteX34" fmla="*/ 598170 w 832485"/>
                    <a:gd name="connsiteY34" fmla="*/ 478155 h 718185"/>
                    <a:gd name="connsiteX35" fmla="*/ 601980 w 832485"/>
                    <a:gd name="connsiteY35" fmla="*/ 533400 h 718185"/>
                    <a:gd name="connsiteX36" fmla="*/ 630555 w 832485"/>
                    <a:gd name="connsiteY36" fmla="*/ 565785 h 718185"/>
                    <a:gd name="connsiteX37" fmla="*/ 636270 w 832485"/>
                    <a:gd name="connsiteY37" fmla="*/ 605790 h 718185"/>
                    <a:gd name="connsiteX38" fmla="*/ 579120 w 832485"/>
                    <a:gd name="connsiteY38" fmla="*/ 640080 h 718185"/>
                    <a:gd name="connsiteX39" fmla="*/ 535305 w 832485"/>
                    <a:gd name="connsiteY39" fmla="*/ 678180 h 718185"/>
                    <a:gd name="connsiteX40" fmla="*/ 529590 w 832485"/>
                    <a:gd name="connsiteY40" fmla="*/ 718185 h 718185"/>
                    <a:gd name="connsiteX41" fmla="*/ 432435 w 832485"/>
                    <a:gd name="connsiteY41" fmla="*/ 704850 h 718185"/>
                    <a:gd name="connsiteX42" fmla="*/ 426720 w 832485"/>
                    <a:gd name="connsiteY42" fmla="*/ 647700 h 718185"/>
                    <a:gd name="connsiteX43" fmla="*/ 430530 w 832485"/>
                    <a:gd name="connsiteY43" fmla="*/ 626745 h 718185"/>
                    <a:gd name="connsiteX44" fmla="*/ 405765 w 832485"/>
                    <a:gd name="connsiteY44" fmla="*/ 592455 h 718185"/>
                    <a:gd name="connsiteX45" fmla="*/ 335280 w 832485"/>
                    <a:gd name="connsiteY45" fmla="*/ 577215 h 718185"/>
                    <a:gd name="connsiteX46" fmla="*/ 339090 w 832485"/>
                    <a:gd name="connsiteY46" fmla="*/ 544830 h 718185"/>
                    <a:gd name="connsiteX47" fmla="*/ 316230 w 832485"/>
                    <a:gd name="connsiteY47" fmla="*/ 544830 h 718185"/>
                    <a:gd name="connsiteX48" fmla="*/ 310515 w 832485"/>
                    <a:gd name="connsiteY48" fmla="*/ 502920 h 718185"/>
                    <a:gd name="connsiteX49" fmla="*/ 280035 w 832485"/>
                    <a:gd name="connsiteY49" fmla="*/ 501015 h 718185"/>
                    <a:gd name="connsiteX50" fmla="*/ 293370 w 832485"/>
                    <a:gd name="connsiteY50" fmla="*/ 441960 h 718185"/>
                    <a:gd name="connsiteX51" fmla="*/ 268605 w 832485"/>
                    <a:gd name="connsiteY51" fmla="*/ 392430 h 718185"/>
                    <a:gd name="connsiteX52" fmla="*/ 240030 w 832485"/>
                    <a:gd name="connsiteY52" fmla="*/ 375285 h 718185"/>
                    <a:gd name="connsiteX53" fmla="*/ 257175 w 832485"/>
                    <a:gd name="connsiteY53" fmla="*/ 358140 h 718185"/>
                    <a:gd name="connsiteX54" fmla="*/ 251460 w 832485"/>
                    <a:gd name="connsiteY54" fmla="*/ 348615 h 718185"/>
                    <a:gd name="connsiteX55" fmla="*/ 194310 w 832485"/>
                    <a:gd name="connsiteY55" fmla="*/ 335280 h 718185"/>
                    <a:gd name="connsiteX56" fmla="*/ 215265 w 832485"/>
                    <a:gd name="connsiteY56" fmla="*/ 312420 h 718185"/>
                    <a:gd name="connsiteX57" fmla="*/ 192405 w 832485"/>
                    <a:gd name="connsiteY57" fmla="*/ 291465 h 718185"/>
                    <a:gd name="connsiteX58" fmla="*/ 163830 w 832485"/>
                    <a:gd name="connsiteY58" fmla="*/ 264795 h 718185"/>
                    <a:gd name="connsiteX59" fmla="*/ 192405 w 832485"/>
                    <a:gd name="connsiteY59" fmla="*/ 215265 h 718185"/>
                    <a:gd name="connsiteX60" fmla="*/ 131445 w 832485"/>
                    <a:gd name="connsiteY60" fmla="*/ 192405 h 718185"/>
                    <a:gd name="connsiteX61" fmla="*/ 26670 w 832485"/>
                    <a:gd name="connsiteY61" fmla="*/ 188595 h 718185"/>
                    <a:gd name="connsiteX62" fmla="*/ 0 w 832485"/>
                    <a:gd name="connsiteY62" fmla="*/ 34290 h 718185"/>
                    <a:gd name="connsiteX63" fmla="*/ 53340 w 832485"/>
                    <a:gd name="connsiteY63" fmla="*/ 59055 h 718185"/>
                    <a:gd name="connsiteX64" fmla="*/ 80010 w 832485"/>
                    <a:gd name="connsiteY64" fmla="*/ 156210 h 718185"/>
                    <a:gd name="connsiteX65" fmla="*/ 123825 w 832485"/>
                    <a:gd name="connsiteY65" fmla="*/ 156210 h 718185"/>
                    <a:gd name="connsiteX66" fmla="*/ 104775 w 832485"/>
                    <a:gd name="connsiteY66" fmla="*/ 83820 h 718185"/>
                    <a:gd name="connsiteX67" fmla="*/ 144780 w 832485"/>
                    <a:gd name="connsiteY67" fmla="*/ 91440 h 718185"/>
                    <a:gd name="connsiteX68" fmla="*/ 150495 w 832485"/>
                    <a:gd name="connsiteY68" fmla="*/ 106680 h 718185"/>
                    <a:gd name="connsiteX69" fmla="*/ 175260 w 832485"/>
                    <a:gd name="connsiteY69" fmla="*/ 104775 h 718185"/>
                    <a:gd name="connsiteX70" fmla="*/ 188595 w 832485"/>
                    <a:gd name="connsiteY70" fmla="*/ 169545 h 718185"/>
                    <a:gd name="connsiteX71" fmla="*/ 220980 w 832485"/>
                    <a:gd name="connsiteY71" fmla="*/ 180975 h 718185"/>
                    <a:gd name="connsiteX72" fmla="*/ 220980 w 832485"/>
                    <a:gd name="connsiteY72" fmla="*/ 139065 h 718185"/>
                    <a:gd name="connsiteX73" fmla="*/ 241935 w 832485"/>
                    <a:gd name="connsiteY73" fmla="*/ 139065 h 718185"/>
                    <a:gd name="connsiteX74" fmla="*/ 222885 w 832485"/>
                    <a:gd name="connsiteY74" fmla="*/ 108585 h 718185"/>
                    <a:gd name="connsiteX75" fmla="*/ 266700 w 832485"/>
                    <a:gd name="connsiteY75" fmla="*/ 110490 h 718185"/>
                    <a:gd name="connsiteX76" fmla="*/ 302895 w 832485"/>
                    <a:gd name="connsiteY76" fmla="*/ 102870 h 718185"/>
                    <a:gd name="connsiteX77" fmla="*/ 270510 w 832485"/>
                    <a:gd name="connsiteY77" fmla="*/ 97155 h 718185"/>
                    <a:gd name="connsiteX78" fmla="*/ 255270 w 832485"/>
                    <a:gd name="connsiteY78" fmla="*/ 70485 h 718185"/>
                    <a:gd name="connsiteX79" fmla="*/ 156210 w 832485"/>
                    <a:gd name="connsiteY79" fmla="*/ 76200 h 718185"/>
                    <a:gd name="connsiteX80" fmla="*/ 89535 w 832485"/>
                    <a:gd name="connsiteY80" fmla="*/ 53340 h 718185"/>
                    <a:gd name="connsiteX81" fmla="*/ 87630 w 832485"/>
                    <a:gd name="connsiteY81" fmla="*/ 11430 h 718185"/>
                    <a:gd name="connsiteX82" fmla="*/ 190500 w 832485"/>
                    <a:gd name="connsiteY82" fmla="*/ 49530 h 718185"/>
                    <a:gd name="connsiteX0" fmla="*/ 190500 w 832485"/>
                    <a:gd name="connsiteY0" fmla="*/ 49530 h 718185"/>
                    <a:gd name="connsiteX1" fmla="*/ 201930 w 832485"/>
                    <a:gd name="connsiteY1" fmla="*/ 28575 h 718185"/>
                    <a:gd name="connsiteX2" fmla="*/ 152400 w 832485"/>
                    <a:gd name="connsiteY2" fmla="*/ 0 h 718185"/>
                    <a:gd name="connsiteX3" fmla="*/ 215265 w 832485"/>
                    <a:gd name="connsiteY3" fmla="*/ 0 h 718185"/>
                    <a:gd name="connsiteX4" fmla="*/ 280035 w 832485"/>
                    <a:gd name="connsiteY4" fmla="*/ 22860 h 718185"/>
                    <a:gd name="connsiteX5" fmla="*/ 350520 w 832485"/>
                    <a:gd name="connsiteY5" fmla="*/ 38100 h 718185"/>
                    <a:gd name="connsiteX6" fmla="*/ 405765 w 832485"/>
                    <a:gd name="connsiteY6" fmla="*/ 51435 h 718185"/>
                    <a:gd name="connsiteX7" fmla="*/ 434340 w 832485"/>
                    <a:gd name="connsiteY7" fmla="*/ 64770 h 718185"/>
                    <a:gd name="connsiteX8" fmla="*/ 440055 w 832485"/>
                    <a:gd name="connsiteY8" fmla="*/ 91440 h 718185"/>
                    <a:gd name="connsiteX9" fmla="*/ 542925 w 832485"/>
                    <a:gd name="connsiteY9" fmla="*/ 60960 h 718185"/>
                    <a:gd name="connsiteX10" fmla="*/ 542925 w 832485"/>
                    <a:gd name="connsiteY10" fmla="*/ 127635 h 718185"/>
                    <a:gd name="connsiteX11" fmla="*/ 586740 w 832485"/>
                    <a:gd name="connsiteY11" fmla="*/ 125730 h 718185"/>
                    <a:gd name="connsiteX12" fmla="*/ 609600 w 832485"/>
                    <a:gd name="connsiteY12" fmla="*/ 173355 h 718185"/>
                    <a:gd name="connsiteX13" fmla="*/ 657225 w 832485"/>
                    <a:gd name="connsiteY13" fmla="*/ 171450 h 718185"/>
                    <a:gd name="connsiteX14" fmla="*/ 655320 w 832485"/>
                    <a:gd name="connsiteY14" fmla="*/ 200025 h 718185"/>
                    <a:gd name="connsiteX15" fmla="*/ 708660 w 832485"/>
                    <a:gd name="connsiteY15" fmla="*/ 230505 h 718185"/>
                    <a:gd name="connsiteX16" fmla="*/ 716280 w 832485"/>
                    <a:gd name="connsiteY16" fmla="*/ 217170 h 718185"/>
                    <a:gd name="connsiteX17" fmla="*/ 714375 w 832485"/>
                    <a:gd name="connsiteY17" fmla="*/ 192405 h 718185"/>
                    <a:gd name="connsiteX18" fmla="*/ 741045 w 832485"/>
                    <a:gd name="connsiteY18" fmla="*/ 192405 h 718185"/>
                    <a:gd name="connsiteX19" fmla="*/ 742950 w 832485"/>
                    <a:gd name="connsiteY19" fmla="*/ 238125 h 718185"/>
                    <a:gd name="connsiteX20" fmla="*/ 773430 w 832485"/>
                    <a:gd name="connsiteY20" fmla="*/ 253365 h 718185"/>
                    <a:gd name="connsiteX21" fmla="*/ 811530 w 832485"/>
                    <a:gd name="connsiteY21" fmla="*/ 308610 h 718185"/>
                    <a:gd name="connsiteX22" fmla="*/ 832485 w 832485"/>
                    <a:gd name="connsiteY22" fmla="*/ 310515 h 718185"/>
                    <a:gd name="connsiteX23" fmla="*/ 822960 w 832485"/>
                    <a:gd name="connsiteY23" fmla="*/ 367665 h 718185"/>
                    <a:gd name="connsiteX24" fmla="*/ 822960 w 832485"/>
                    <a:gd name="connsiteY24" fmla="*/ 367665 h 718185"/>
                    <a:gd name="connsiteX25" fmla="*/ 813435 w 832485"/>
                    <a:gd name="connsiteY25" fmla="*/ 396240 h 718185"/>
                    <a:gd name="connsiteX26" fmla="*/ 771525 w 832485"/>
                    <a:gd name="connsiteY26" fmla="*/ 388620 h 718185"/>
                    <a:gd name="connsiteX27" fmla="*/ 746760 w 832485"/>
                    <a:gd name="connsiteY27" fmla="*/ 382905 h 718185"/>
                    <a:gd name="connsiteX28" fmla="*/ 714375 w 832485"/>
                    <a:gd name="connsiteY28" fmla="*/ 320040 h 718185"/>
                    <a:gd name="connsiteX29" fmla="*/ 681990 w 832485"/>
                    <a:gd name="connsiteY29" fmla="*/ 321945 h 718185"/>
                    <a:gd name="connsiteX30" fmla="*/ 680085 w 832485"/>
                    <a:gd name="connsiteY30" fmla="*/ 361950 h 718185"/>
                    <a:gd name="connsiteX31" fmla="*/ 632460 w 832485"/>
                    <a:gd name="connsiteY31" fmla="*/ 369570 h 718185"/>
                    <a:gd name="connsiteX32" fmla="*/ 632460 w 832485"/>
                    <a:gd name="connsiteY32" fmla="*/ 401955 h 718185"/>
                    <a:gd name="connsiteX33" fmla="*/ 592455 w 832485"/>
                    <a:gd name="connsiteY33" fmla="*/ 377190 h 718185"/>
                    <a:gd name="connsiteX34" fmla="*/ 621030 w 832485"/>
                    <a:gd name="connsiteY34" fmla="*/ 457200 h 718185"/>
                    <a:gd name="connsiteX35" fmla="*/ 598170 w 832485"/>
                    <a:gd name="connsiteY35" fmla="*/ 478155 h 718185"/>
                    <a:gd name="connsiteX36" fmla="*/ 601980 w 832485"/>
                    <a:gd name="connsiteY36" fmla="*/ 533400 h 718185"/>
                    <a:gd name="connsiteX37" fmla="*/ 630555 w 832485"/>
                    <a:gd name="connsiteY37" fmla="*/ 565785 h 718185"/>
                    <a:gd name="connsiteX38" fmla="*/ 636270 w 832485"/>
                    <a:gd name="connsiteY38" fmla="*/ 605790 h 718185"/>
                    <a:gd name="connsiteX39" fmla="*/ 579120 w 832485"/>
                    <a:gd name="connsiteY39" fmla="*/ 640080 h 718185"/>
                    <a:gd name="connsiteX40" fmla="*/ 535305 w 832485"/>
                    <a:gd name="connsiteY40" fmla="*/ 678180 h 718185"/>
                    <a:gd name="connsiteX41" fmla="*/ 529590 w 832485"/>
                    <a:gd name="connsiteY41" fmla="*/ 718185 h 718185"/>
                    <a:gd name="connsiteX42" fmla="*/ 432435 w 832485"/>
                    <a:gd name="connsiteY42" fmla="*/ 704850 h 718185"/>
                    <a:gd name="connsiteX43" fmla="*/ 426720 w 832485"/>
                    <a:gd name="connsiteY43" fmla="*/ 647700 h 718185"/>
                    <a:gd name="connsiteX44" fmla="*/ 430530 w 832485"/>
                    <a:gd name="connsiteY44" fmla="*/ 626745 h 718185"/>
                    <a:gd name="connsiteX45" fmla="*/ 405765 w 832485"/>
                    <a:gd name="connsiteY45" fmla="*/ 592455 h 718185"/>
                    <a:gd name="connsiteX46" fmla="*/ 335280 w 832485"/>
                    <a:gd name="connsiteY46" fmla="*/ 577215 h 718185"/>
                    <a:gd name="connsiteX47" fmla="*/ 339090 w 832485"/>
                    <a:gd name="connsiteY47" fmla="*/ 544830 h 718185"/>
                    <a:gd name="connsiteX48" fmla="*/ 316230 w 832485"/>
                    <a:gd name="connsiteY48" fmla="*/ 544830 h 718185"/>
                    <a:gd name="connsiteX49" fmla="*/ 310515 w 832485"/>
                    <a:gd name="connsiteY49" fmla="*/ 502920 h 718185"/>
                    <a:gd name="connsiteX50" fmla="*/ 280035 w 832485"/>
                    <a:gd name="connsiteY50" fmla="*/ 501015 h 718185"/>
                    <a:gd name="connsiteX51" fmla="*/ 293370 w 832485"/>
                    <a:gd name="connsiteY51" fmla="*/ 441960 h 718185"/>
                    <a:gd name="connsiteX52" fmla="*/ 268605 w 832485"/>
                    <a:gd name="connsiteY52" fmla="*/ 392430 h 718185"/>
                    <a:gd name="connsiteX53" fmla="*/ 240030 w 832485"/>
                    <a:gd name="connsiteY53" fmla="*/ 375285 h 718185"/>
                    <a:gd name="connsiteX54" fmla="*/ 257175 w 832485"/>
                    <a:gd name="connsiteY54" fmla="*/ 358140 h 718185"/>
                    <a:gd name="connsiteX55" fmla="*/ 251460 w 832485"/>
                    <a:gd name="connsiteY55" fmla="*/ 348615 h 718185"/>
                    <a:gd name="connsiteX56" fmla="*/ 194310 w 832485"/>
                    <a:gd name="connsiteY56" fmla="*/ 335280 h 718185"/>
                    <a:gd name="connsiteX57" fmla="*/ 215265 w 832485"/>
                    <a:gd name="connsiteY57" fmla="*/ 312420 h 718185"/>
                    <a:gd name="connsiteX58" fmla="*/ 192405 w 832485"/>
                    <a:gd name="connsiteY58" fmla="*/ 291465 h 718185"/>
                    <a:gd name="connsiteX59" fmla="*/ 163830 w 832485"/>
                    <a:gd name="connsiteY59" fmla="*/ 264795 h 718185"/>
                    <a:gd name="connsiteX60" fmla="*/ 192405 w 832485"/>
                    <a:gd name="connsiteY60" fmla="*/ 215265 h 718185"/>
                    <a:gd name="connsiteX61" fmla="*/ 131445 w 832485"/>
                    <a:gd name="connsiteY61" fmla="*/ 192405 h 718185"/>
                    <a:gd name="connsiteX62" fmla="*/ 26670 w 832485"/>
                    <a:gd name="connsiteY62" fmla="*/ 188595 h 718185"/>
                    <a:gd name="connsiteX63" fmla="*/ 0 w 832485"/>
                    <a:gd name="connsiteY63" fmla="*/ 34290 h 718185"/>
                    <a:gd name="connsiteX64" fmla="*/ 53340 w 832485"/>
                    <a:gd name="connsiteY64" fmla="*/ 59055 h 718185"/>
                    <a:gd name="connsiteX65" fmla="*/ 80010 w 832485"/>
                    <a:gd name="connsiteY65" fmla="*/ 156210 h 718185"/>
                    <a:gd name="connsiteX66" fmla="*/ 123825 w 832485"/>
                    <a:gd name="connsiteY66" fmla="*/ 156210 h 718185"/>
                    <a:gd name="connsiteX67" fmla="*/ 104775 w 832485"/>
                    <a:gd name="connsiteY67" fmla="*/ 83820 h 718185"/>
                    <a:gd name="connsiteX68" fmla="*/ 144780 w 832485"/>
                    <a:gd name="connsiteY68" fmla="*/ 91440 h 718185"/>
                    <a:gd name="connsiteX69" fmla="*/ 150495 w 832485"/>
                    <a:gd name="connsiteY69" fmla="*/ 106680 h 718185"/>
                    <a:gd name="connsiteX70" fmla="*/ 175260 w 832485"/>
                    <a:gd name="connsiteY70" fmla="*/ 104775 h 718185"/>
                    <a:gd name="connsiteX71" fmla="*/ 188595 w 832485"/>
                    <a:gd name="connsiteY71" fmla="*/ 169545 h 718185"/>
                    <a:gd name="connsiteX72" fmla="*/ 220980 w 832485"/>
                    <a:gd name="connsiteY72" fmla="*/ 180975 h 718185"/>
                    <a:gd name="connsiteX73" fmla="*/ 220980 w 832485"/>
                    <a:gd name="connsiteY73" fmla="*/ 139065 h 718185"/>
                    <a:gd name="connsiteX74" fmla="*/ 241935 w 832485"/>
                    <a:gd name="connsiteY74" fmla="*/ 139065 h 718185"/>
                    <a:gd name="connsiteX75" fmla="*/ 222885 w 832485"/>
                    <a:gd name="connsiteY75" fmla="*/ 108585 h 718185"/>
                    <a:gd name="connsiteX76" fmla="*/ 266700 w 832485"/>
                    <a:gd name="connsiteY76" fmla="*/ 110490 h 718185"/>
                    <a:gd name="connsiteX77" fmla="*/ 302895 w 832485"/>
                    <a:gd name="connsiteY77" fmla="*/ 102870 h 718185"/>
                    <a:gd name="connsiteX78" fmla="*/ 270510 w 832485"/>
                    <a:gd name="connsiteY78" fmla="*/ 97155 h 718185"/>
                    <a:gd name="connsiteX79" fmla="*/ 255270 w 832485"/>
                    <a:gd name="connsiteY79" fmla="*/ 70485 h 718185"/>
                    <a:gd name="connsiteX80" fmla="*/ 156210 w 832485"/>
                    <a:gd name="connsiteY80" fmla="*/ 76200 h 718185"/>
                    <a:gd name="connsiteX81" fmla="*/ 89535 w 832485"/>
                    <a:gd name="connsiteY81" fmla="*/ 53340 h 718185"/>
                    <a:gd name="connsiteX82" fmla="*/ 87630 w 832485"/>
                    <a:gd name="connsiteY82" fmla="*/ 11430 h 718185"/>
                    <a:gd name="connsiteX83" fmla="*/ 190500 w 832485"/>
                    <a:gd name="connsiteY83" fmla="*/ 49530 h 718185"/>
                    <a:gd name="connsiteX0" fmla="*/ 190500 w 832485"/>
                    <a:gd name="connsiteY0" fmla="*/ 49530 h 718185"/>
                    <a:gd name="connsiteX1" fmla="*/ 198120 w 832485"/>
                    <a:gd name="connsiteY1" fmla="*/ 36195 h 718185"/>
                    <a:gd name="connsiteX2" fmla="*/ 152400 w 832485"/>
                    <a:gd name="connsiteY2" fmla="*/ 0 h 718185"/>
                    <a:gd name="connsiteX3" fmla="*/ 215265 w 832485"/>
                    <a:gd name="connsiteY3" fmla="*/ 0 h 718185"/>
                    <a:gd name="connsiteX4" fmla="*/ 280035 w 832485"/>
                    <a:gd name="connsiteY4" fmla="*/ 22860 h 718185"/>
                    <a:gd name="connsiteX5" fmla="*/ 350520 w 832485"/>
                    <a:gd name="connsiteY5" fmla="*/ 38100 h 718185"/>
                    <a:gd name="connsiteX6" fmla="*/ 405765 w 832485"/>
                    <a:gd name="connsiteY6" fmla="*/ 51435 h 718185"/>
                    <a:gd name="connsiteX7" fmla="*/ 434340 w 832485"/>
                    <a:gd name="connsiteY7" fmla="*/ 64770 h 718185"/>
                    <a:gd name="connsiteX8" fmla="*/ 440055 w 832485"/>
                    <a:gd name="connsiteY8" fmla="*/ 91440 h 718185"/>
                    <a:gd name="connsiteX9" fmla="*/ 542925 w 832485"/>
                    <a:gd name="connsiteY9" fmla="*/ 60960 h 718185"/>
                    <a:gd name="connsiteX10" fmla="*/ 542925 w 832485"/>
                    <a:gd name="connsiteY10" fmla="*/ 127635 h 718185"/>
                    <a:gd name="connsiteX11" fmla="*/ 586740 w 832485"/>
                    <a:gd name="connsiteY11" fmla="*/ 125730 h 718185"/>
                    <a:gd name="connsiteX12" fmla="*/ 609600 w 832485"/>
                    <a:gd name="connsiteY12" fmla="*/ 173355 h 718185"/>
                    <a:gd name="connsiteX13" fmla="*/ 657225 w 832485"/>
                    <a:gd name="connsiteY13" fmla="*/ 171450 h 718185"/>
                    <a:gd name="connsiteX14" fmla="*/ 655320 w 832485"/>
                    <a:gd name="connsiteY14" fmla="*/ 200025 h 718185"/>
                    <a:gd name="connsiteX15" fmla="*/ 708660 w 832485"/>
                    <a:gd name="connsiteY15" fmla="*/ 230505 h 718185"/>
                    <a:gd name="connsiteX16" fmla="*/ 716280 w 832485"/>
                    <a:gd name="connsiteY16" fmla="*/ 217170 h 718185"/>
                    <a:gd name="connsiteX17" fmla="*/ 714375 w 832485"/>
                    <a:gd name="connsiteY17" fmla="*/ 192405 h 718185"/>
                    <a:gd name="connsiteX18" fmla="*/ 741045 w 832485"/>
                    <a:gd name="connsiteY18" fmla="*/ 192405 h 718185"/>
                    <a:gd name="connsiteX19" fmla="*/ 742950 w 832485"/>
                    <a:gd name="connsiteY19" fmla="*/ 238125 h 718185"/>
                    <a:gd name="connsiteX20" fmla="*/ 773430 w 832485"/>
                    <a:gd name="connsiteY20" fmla="*/ 253365 h 718185"/>
                    <a:gd name="connsiteX21" fmla="*/ 811530 w 832485"/>
                    <a:gd name="connsiteY21" fmla="*/ 308610 h 718185"/>
                    <a:gd name="connsiteX22" fmla="*/ 832485 w 832485"/>
                    <a:gd name="connsiteY22" fmla="*/ 310515 h 718185"/>
                    <a:gd name="connsiteX23" fmla="*/ 822960 w 832485"/>
                    <a:gd name="connsiteY23" fmla="*/ 367665 h 718185"/>
                    <a:gd name="connsiteX24" fmla="*/ 822960 w 832485"/>
                    <a:gd name="connsiteY24" fmla="*/ 367665 h 718185"/>
                    <a:gd name="connsiteX25" fmla="*/ 813435 w 832485"/>
                    <a:gd name="connsiteY25" fmla="*/ 396240 h 718185"/>
                    <a:gd name="connsiteX26" fmla="*/ 771525 w 832485"/>
                    <a:gd name="connsiteY26" fmla="*/ 388620 h 718185"/>
                    <a:gd name="connsiteX27" fmla="*/ 746760 w 832485"/>
                    <a:gd name="connsiteY27" fmla="*/ 382905 h 718185"/>
                    <a:gd name="connsiteX28" fmla="*/ 714375 w 832485"/>
                    <a:gd name="connsiteY28" fmla="*/ 320040 h 718185"/>
                    <a:gd name="connsiteX29" fmla="*/ 681990 w 832485"/>
                    <a:gd name="connsiteY29" fmla="*/ 321945 h 718185"/>
                    <a:gd name="connsiteX30" fmla="*/ 680085 w 832485"/>
                    <a:gd name="connsiteY30" fmla="*/ 361950 h 718185"/>
                    <a:gd name="connsiteX31" fmla="*/ 632460 w 832485"/>
                    <a:gd name="connsiteY31" fmla="*/ 369570 h 718185"/>
                    <a:gd name="connsiteX32" fmla="*/ 632460 w 832485"/>
                    <a:gd name="connsiteY32" fmla="*/ 401955 h 718185"/>
                    <a:gd name="connsiteX33" fmla="*/ 592455 w 832485"/>
                    <a:gd name="connsiteY33" fmla="*/ 377190 h 718185"/>
                    <a:gd name="connsiteX34" fmla="*/ 621030 w 832485"/>
                    <a:gd name="connsiteY34" fmla="*/ 457200 h 718185"/>
                    <a:gd name="connsiteX35" fmla="*/ 598170 w 832485"/>
                    <a:gd name="connsiteY35" fmla="*/ 478155 h 718185"/>
                    <a:gd name="connsiteX36" fmla="*/ 601980 w 832485"/>
                    <a:gd name="connsiteY36" fmla="*/ 533400 h 718185"/>
                    <a:gd name="connsiteX37" fmla="*/ 630555 w 832485"/>
                    <a:gd name="connsiteY37" fmla="*/ 565785 h 718185"/>
                    <a:gd name="connsiteX38" fmla="*/ 636270 w 832485"/>
                    <a:gd name="connsiteY38" fmla="*/ 605790 h 718185"/>
                    <a:gd name="connsiteX39" fmla="*/ 579120 w 832485"/>
                    <a:gd name="connsiteY39" fmla="*/ 640080 h 718185"/>
                    <a:gd name="connsiteX40" fmla="*/ 535305 w 832485"/>
                    <a:gd name="connsiteY40" fmla="*/ 678180 h 718185"/>
                    <a:gd name="connsiteX41" fmla="*/ 529590 w 832485"/>
                    <a:gd name="connsiteY41" fmla="*/ 718185 h 718185"/>
                    <a:gd name="connsiteX42" fmla="*/ 432435 w 832485"/>
                    <a:gd name="connsiteY42" fmla="*/ 704850 h 718185"/>
                    <a:gd name="connsiteX43" fmla="*/ 426720 w 832485"/>
                    <a:gd name="connsiteY43" fmla="*/ 647700 h 718185"/>
                    <a:gd name="connsiteX44" fmla="*/ 430530 w 832485"/>
                    <a:gd name="connsiteY44" fmla="*/ 626745 h 718185"/>
                    <a:gd name="connsiteX45" fmla="*/ 405765 w 832485"/>
                    <a:gd name="connsiteY45" fmla="*/ 592455 h 718185"/>
                    <a:gd name="connsiteX46" fmla="*/ 335280 w 832485"/>
                    <a:gd name="connsiteY46" fmla="*/ 577215 h 718185"/>
                    <a:gd name="connsiteX47" fmla="*/ 339090 w 832485"/>
                    <a:gd name="connsiteY47" fmla="*/ 544830 h 718185"/>
                    <a:gd name="connsiteX48" fmla="*/ 316230 w 832485"/>
                    <a:gd name="connsiteY48" fmla="*/ 544830 h 718185"/>
                    <a:gd name="connsiteX49" fmla="*/ 310515 w 832485"/>
                    <a:gd name="connsiteY49" fmla="*/ 502920 h 718185"/>
                    <a:gd name="connsiteX50" fmla="*/ 280035 w 832485"/>
                    <a:gd name="connsiteY50" fmla="*/ 501015 h 718185"/>
                    <a:gd name="connsiteX51" fmla="*/ 293370 w 832485"/>
                    <a:gd name="connsiteY51" fmla="*/ 441960 h 718185"/>
                    <a:gd name="connsiteX52" fmla="*/ 268605 w 832485"/>
                    <a:gd name="connsiteY52" fmla="*/ 392430 h 718185"/>
                    <a:gd name="connsiteX53" fmla="*/ 240030 w 832485"/>
                    <a:gd name="connsiteY53" fmla="*/ 375285 h 718185"/>
                    <a:gd name="connsiteX54" fmla="*/ 257175 w 832485"/>
                    <a:gd name="connsiteY54" fmla="*/ 358140 h 718185"/>
                    <a:gd name="connsiteX55" fmla="*/ 251460 w 832485"/>
                    <a:gd name="connsiteY55" fmla="*/ 348615 h 718185"/>
                    <a:gd name="connsiteX56" fmla="*/ 194310 w 832485"/>
                    <a:gd name="connsiteY56" fmla="*/ 335280 h 718185"/>
                    <a:gd name="connsiteX57" fmla="*/ 215265 w 832485"/>
                    <a:gd name="connsiteY57" fmla="*/ 312420 h 718185"/>
                    <a:gd name="connsiteX58" fmla="*/ 192405 w 832485"/>
                    <a:gd name="connsiteY58" fmla="*/ 291465 h 718185"/>
                    <a:gd name="connsiteX59" fmla="*/ 163830 w 832485"/>
                    <a:gd name="connsiteY59" fmla="*/ 264795 h 718185"/>
                    <a:gd name="connsiteX60" fmla="*/ 192405 w 832485"/>
                    <a:gd name="connsiteY60" fmla="*/ 215265 h 718185"/>
                    <a:gd name="connsiteX61" fmla="*/ 131445 w 832485"/>
                    <a:gd name="connsiteY61" fmla="*/ 192405 h 718185"/>
                    <a:gd name="connsiteX62" fmla="*/ 26670 w 832485"/>
                    <a:gd name="connsiteY62" fmla="*/ 188595 h 718185"/>
                    <a:gd name="connsiteX63" fmla="*/ 0 w 832485"/>
                    <a:gd name="connsiteY63" fmla="*/ 34290 h 718185"/>
                    <a:gd name="connsiteX64" fmla="*/ 53340 w 832485"/>
                    <a:gd name="connsiteY64" fmla="*/ 59055 h 718185"/>
                    <a:gd name="connsiteX65" fmla="*/ 80010 w 832485"/>
                    <a:gd name="connsiteY65" fmla="*/ 156210 h 718185"/>
                    <a:gd name="connsiteX66" fmla="*/ 123825 w 832485"/>
                    <a:gd name="connsiteY66" fmla="*/ 156210 h 718185"/>
                    <a:gd name="connsiteX67" fmla="*/ 104775 w 832485"/>
                    <a:gd name="connsiteY67" fmla="*/ 83820 h 718185"/>
                    <a:gd name="connsiteX68" fmla="*/ 144780 w 832485"/>
                    <a:gd name="connsiteY68" fmla="*/ 91440 h 718185"/>
                    <a:gd name="connsiteX69" fmla="*/ 150495 w 832485"/>
                    <a:gd name="connsiteY69" fmla="*/ 106680 h 718185"/>
                    <a:gd name="connsiteX70" fmla="*/ 175260 w 832485"/>
                    <a:gd name="connsiteY70" fmla="*/ 104775 h 718185"/>
                    <a:gd name="connsiteX71" fmla="*/ 188595 w 832485"/>
                    <a:gd name="connsiteY71" fmla="*/ 169545 h 718185"/>
                    <a:gd name="connsiteX72" fmla="*/ 220980 w 832485"/>
                    <a:gd name="connsiteY72" fmla="*/ 180975 h 718185"/>
                    <a:gd name="connsiteX73" fmla="*/ 220980 w 832485"/>
                    <a:gd name="connsiteY73" fmla="*/ 139065 h 718185"/>
                    <a:gd name="connsiteX74" fmla="*/ 241935 w 832485"/>
                    <a:gd name="connsiteY74" fmla="*/ 139065 h 718185"/>
                    <a:gd name="connsiteX75" fmla="*/ 222885 w 832485"/>
                    <a:gd name="connsiteY75" fmla="*/ 108585 h 718185"/>
                    <a:gd name="connsiteX76" fmla="*/ 266700 w 832485"/>
                    <a:gd name="connsiteY76" fmla="*/ 110490 h 718185"/>
                    <a:gd name="connsiteX77" fmla="*/ 302895 w 832485"/>
                    <a:gd name="connsiteY77" fmla="*/ 102870 h 718185"/>
                    <a:gd name="connsiteX78" fmla="*/ 270510 w 832485"/>
                    <a:gd name="connsiteY78" fmla="*/ 97155 h 718185"/>
                    <a:gd name="connsiteX79" fmla="*/ 255270 w 832485"/>
                    <a:gd name="connsiteY79" fmla="*/ 70485 h 718185"/>
                    <a:gd name="connsiteX80" fmla="*/ 156210 w 832485"/>
                    <a:gd name="connsiteY80" fmla="*/ 76200 h 718185"/>
                    <a:gd name="connsiteX81" fmla="*/ 89535 w 832485"/>
                    <a:gd name="connsiteY81" fmla="*/ 53340 h 718185"/>
                    <a:gd name="connsiteX82" fmla="*/ 87630 w 832485"/>
                    <a:gd name="connsiteY82" fmla="*/ 11430 h 718185"/>
                    <a:gd name="connsiteX83" fmla="*/ 190500 w 832485"/>
                    <a:gd name="connsiteY83" fmla="*/ 49530 h 7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32485" h="718185">
                      <a:moveTo>
                        <a:pt x="190500" y="49530"/>
                      </a:moveTo>
                      <a:cubicBezTo>
                        <a:pt x="194945" y="38735"/>
                        <a:pt x="193675" y="46990"/>
                        <a:pt x="198120" y="36195"/>
                      </a:cubicBezTo>
                      <a:cubicBezTo>
                        <a:pt x="201930" y="30480"/>
                        <a:pt x="148590" y="5715"/>
                        <a:pt x="152400" y="0"/>
                      </a:cubicBezTo>
                      <a:lnTo>
                        <a:pt x="215265" y="0"/>
                      </a:lnTo>
                      <a:lnTo>
                        <a:pt x="280035" y="22860"/>
                      </a:lnTo>
                      <a:lnTo>
                        <a:pt x="350520" y="38100"/>
                      </a:lnTo>
                      <a:lnTo>
                        <a:pt x="405765" y="51435"/>
                      </a:lnTo>
                      <a:lnTo>
                        <a:pt x="434340" y="64770"/>
                      </a:lnTo>
                      <a:lnTo>
                        <a:pt x="440055" y="91440"/>
                      </a:lnTo>
                      <a:lnTo>
                        <a:pt x="542925" y="60960"/>
                      </a:lnTo>
                      <a:lnTo>
                        <a:pt x="542925" y="127635"/>
                      </a:lnTo>
                      <a:lnTo>
                        <a:pt x="586740" y="125730"/>
                      </a:lnTo>
                      <a:lnTo>
                        <a:pt x="609600" y="173355"/>
                      </a:lnTo>
                      <a:lnTo>
                        <a:pt x="657225" y="171450"/>
                      </a:lnTo>
                      <a:lnTo>
                        <a:pt x="655320" y="200025"/>
                      </a:lnTo>
                      <a:lnTo>
                        <a:pt x="708660" y="230505"/>
                      </a:lnTo>
                      <a:lnTo>
                        <a:pt x="716280" y="217170"/>
                      </a:lnTo>
                      <a:lnTo>
                        <a:pt x="714375" y="192405"/>
                      </a:lnTo>
                      <a:lnTo>
                        <a:pt x="741045" y="192405"/>
                      </a:lnTo>
                      <a:lnTo>
                        <a:pt x="742950" y="238125"/>
                      </a:lnTo>
                      <a:lnTo>
                        <a:pt x="773430" y="253365"/>
                      </a:lnTo>
                      <a:lnTo>
                        <a:pt x="811530" y="308610"/>
                      </a:lnTo>
                      <a:lnTo>
                        <a:pt x="832485" y="310515"/>
                      </a:lnTo>
                      <a:lnTo>
                        <a:pt x="822960" y="367665"/>
                      </a:lnTo>
                      <a:lnTo>
                        <a:pt x="822960" y="367665"/>
                      </a:lnTo>
                      <a:lnTo>
                        <a:pt x="813435" y="396240"/>
                      </a:lnTo>
                      <a:lnTo>
                        <a:pt x="771525" y="388620"/>
                      </a:lnTo>
                      <a:lnTo>
                        <a:pt x="746760" y="382905"/>
                      </a:lnTo>
                      <a:lnTo>
                        <a:pt x="714375" y="320040"/>
                      </a:lnTo>
                      <a:lnTo>
                        <a:pt x="681990" y="321945"/>
                      </a:lnTo>
                      <a:lnTo>
                        <a:pt x="680085" y="361950"/>
                      </a:lnTo>
                      <a:lnTo>
                        <a:pt x="632460" y="369570"/>
                      </a:lnTo>
                      <a:lnTo>
                        <a:pt x="632460" y="401955"/>
                      </a:lnTo>
                      <a:lnTo>
                        <a:pt x="592455" y="377190"/>
                      </a:lnTo>
                      <a:lnTo>
                        <a:pt x="621030" y="457200"/>
                      </a:lnTo>
                      <a:lnTo>
                        <a:pt x="598170" y="478155"/>
                      </a:lnTo>
                      <a:lnTo>
                        <a:pt x="601980" y="533400"/>
                      </a:lnTo>
                      <a:lnTo>
                        <a:pt x="630555" y="565785"/>
                      </a:lnTo>
                      <a:lnTo>
                        <a:pt x="636270" y="605790"/>
                      </a:lnTo>
                      <a:lnTo>
                        <a:pt x="579120" y="640080"/>
                      </a:lnTo>
                      <a:lnTo>
                        <a:pt x="535305" y="678180"/>
                      </a:lnTo>
                      <a:lnTo>
                        <a:pt x="529590" y="718185"/>
                      </a:lnTo>
                      <a:lnTo>
                        <a:pt x="432435" y="704850"/>
                      </a:lnTo>
                      <a:lnTo>
                        <a:pt x="426720" y="647700"/>
                      </a:lnTo>
                      <a:lnTo>
                        <a:pt x="430530" y="626745"/>
                      </a:lnTo>
                      <a:lnTo>
                        <a:pt x="405765" y="592455"/>
                      </a:lnTo>
                      <a:lnTo>
                        <a:pt x="335280" y="577215"/>
                      </a:lnTo>
                      <a:lnTo>
                        <a:pt x="339090" y="544830"/>
                      </a:lnTo>
                      <a:lnTo>
                        <a:pt x="316230" y="544830"/>
                      </a:lnTo>
                      <a:lnTo>
                        <a:pt x="310515" y="502920"/>
                      </a:lnTo>
                      <a:lnTo>
                        <a:pt x="280035" y="501015"/>
                      </a:lnTo>
                      <a:lnTo>
                        <a:pt x="293370" y="441960"/>
                      </a:lnTo>
                      <a:lnTo>
                        <a:pt x="268605" y="392430"/>
                      </a:lnTo>
                      <a:lnTo>
                        <a:pt x="240030" y="375285"/>
                      </a:lnTo>
                      <a:lnTo>
                        <a:pt x="257175" y="358140"/>
                      </a:lnTo>
                      <a:lnTo>
                        <a:pt x="251460" y="348615"/>
                      </a:lnTo>
                      <a:lnTo>
                        <a:pt x="194310" y="335280"/>
                      </a:lnTo>
                      <a:lnTo>
                        <a:pt x="215265" y="312420"/>
                      </a:lnTo>
                      <a:lnTo>
                        <a:pt x="192405" y="291465"/>
                      </a:lnTo>
                      <a:lnTo>
                        <a:pt x="163830" y="264795"/>
                      </a:lnTo>
                      <a:lnTo>
                        <a:pt x="192405" y="215265"/>
                      </a:lnTo>
                      <a:lnTo>
                        <a:pt x="131445" y="192405"/>
                      </a:lnTo>
                      <a:lnTo>
                        <a:pt x="26670" y="188595"/>
                      </a:lnTo>
                      <a:lnTo>
                        <a:pt x="0" y="34290"/>
                      </a:lnTo>
                      <a:lnTo>
                        <a:pt x="53340" y="59055"/>
                      </a:lnTo>
                      <a:lnTo>
                        <a:pt x="80010" y="156210"/>
                      </a:lnTo>
                      <a:lnTo>
                        <a:pt x="123825" y="156210"/>
                      </a:lnTo>
                      <a:lnTo>
                        <a:pt x="104775" y="83820"/>
                      </a:lnTo>
                      <a:lnTo>
                        <a:pt x="144780" y="91440"/>
                      </a:lnTo>
                      <a:lnTo>
                        <a:pt x="150495" y="106680"/>
                      </a:lnTo>
                      <a:lnTo>
                        <a:pt x="175260" y="104775"/>
                      </a:lnTo>
                      <a:lnTo>
                        <a:pt x="188595" y="169545"/>
                      </a:lnTo>
                      <a:lnTo>
                        <a:pt x="220980" y="180975"/>
                      </a:lnTo>
                      <a:lnTo>
                        <a:pt x="220980" y="139065"/>
                      </a:lnTo>
                      <a:lnTo>
                        <a:pt x="241935" y="139065"/>
                      </a:lnTo>
                      <a:lnTo>
                        <a:pt x="222885" y="108585"/>
                      </a:lnTo>
                      <a:lnTo>
                        <a:pt x="266700" y="110490"/>
                      </a:lnTo>
                      <a:lnTo>
                        <a:pt x="302895" y="102870"/>
                      </a:lnTo>
                      <a:lnTo>
                        <a:pt x="270510" y="97155"/>
                      </a:lnTo>
                      <a:lnTo>
                        <a:pt x="255270" y="70485"/>
                      </a:lnTo>
                      <a:lnTo>
                        <a:pt x="156210" y="76200"/>
                      </a:lnTo>
                      <a:lnTo>
                        <a:pt x="89535" y="53340"/>
                      </a:lnTo>
                      <a:lnTo>
                        <a:pt x="87630" y="11430"/>
                      </a:lnTo>
                      <a:lnTo>
                        <a:pt x="190500" y="4953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9" name="フリーフォーム 68"/>
                <p:cNvSpPr/>
                <p:nvPr/>
              </p:nvSpPr>
              <p:spPr>
                <a:xfrm>
                  <a:off x="3798570" y="4457613"/>
                  <a:ext cx="373380" cy="333375"/>
                </a:xfrm>
                <a:custGeom>
                  <a:avLst/>
                  <a:gdLst>
                    <a:gd name="connsiteX0" fmla="*/ 270510 w 373380"/>
                    <a:gd name="connsiteY0" fmla="*/ 323850 h 323850"/>
                    <a:gd name="connsiteX1" fmla="*/ 323850 w 373380"/>
                    <a:gd name="connsiteY1" fmla="*/ 310515 h 323850"/>
                    <a:gd name="connsiteX2" fmla="*/ 331470 w 373380"/>
                    <a:gd name="connsiteY2" fmla="*/ 287655 h 323850"/>
                    <a:gd name="connsiteX3" fmla="*/ 344805 w 373380"/>
                    <a:gd name="connsiteY3" fmla="*/ 274320 h 323850"/>
                    <a:gd name="connsiteX4" fmla="*/ 323850 w 373380"/>
                    <a:gd name="connsiteY4" fmla="*/ 245745 h 323850"/>
                    <a:gd name="connsiteX5" fmla="*/ 299085 w 373380"/>
                    <a:gd name="connsiteY5" fmla="*/ 255270 h 323850"/>
                    <a:gd name="connsiteX6" fmla="*/ 274320 w 373380"/>
                    <a:gd name="connsiteY6" fmla="*/ 198120 h 323850"/>
                    <a:gd name="connsiteX7" fmla="*/ 302895 w 373380"/>
                    <a:gd name="connsiteY7" fmla="*/ 207645 h 323850"/>
                    <a:gd name="connsiteX8" fmla="*/ 342900 w 373380"/>
                    <a:gd name="connsiteY8" fmla="*/ 177165 h 323850"/>
                    <a:gd name="connsiteX9" fmla="*/ 348615 w 373380"/>
                    <a:gd name="connsiteY9" fmla="*/ 140970 h 323850"/>
                    <a:gd name="connsiteX10" fmla="*/ 358140 w 373380"/>
                    <a:gd name="connsiteY10" fmla="*/ 114300 h 323850"/>
                    <a:gd name="connsiteX11" fmla="*/ 373380 w 373380"/>
                    <a:gd name="connsiteY11" fmla="*/ 100965 h 323850"/>
                    <a:gd name="connsiteX12" fmla="*/ 358140 w 373380"/>
                    <a:gd name="connsiteY12" fmla="*/ 83820 h 323850"/>
                    <a:gd name="connsiteX13" fmla="*/ 350520 w 373380"/>
                    <a:gd name="connsiteY13" fmla="*/ 43815 h 323850"/>
                    <a:gd name="connsiteX14" fmla="*/ 316230 w 373380"/>
                    <a:gd name="connsiteY14" fmla="*/ 17145 h 323850"/>
                    <a:gd name="connsiteX15" fmla="*/ 295275 w 373380"/>
                    <a:gd name="connsiteY15" fmla="*/ 32385 h 323850"/>
                    <a:gd name="connsiteX16" fmla="*/ 238125 w 373380"/>
                    <a:gd name="connsiteY16" fmla="*/ 32385 h 323850"/>
                    <a:gd name="connsiteX17" fmla="*/ 249555 w 373380"/>
                    <a:gd name="connsiteY17" fmla="*/ 55245 h 323850"/>
                    <a:gd name="connsiteX18" fmla="*/ 234315 w 373380"/>
                    <a:gd name="connsiteY18" fmla="*/ 62865 h 323850"/>
                    <a:gd name="connsiteX19" fmla="*/ 276225 w 373380"/>
                    <a:gd name="connsiteY19" fmla="*/ 118110 h 323850"/>
                    <a:gd name="connsiteX20" fmla="*/ 234315 w 373380"/>
                    <a:gd name="connsiteY20" fmla="*/ 81915 h 323850"/>
                    <a:gd name="connsiteX21" fmla="*/ 194310 w 373380"/>
                    <a:gd name="connsiteY21" fmla="*/ 83820 h 323850"/>
                    <a:gd name="connsiteX22" fmla="*/ 129540 w 373380"/>
                    <a:gd name="connsiteY22" fmla="*/ 19050 h 323850"/>
                    <a:gd name="connsiteX23" fmla="*/ 108585 w 373380"/>
                    <a:gd name="connsiteY23" fmla="*/ 43815 h 323850"/>
                    <a:gd name="connsiteX24" fmla="*/ 108585 w 373380"/>
                    <a:gd name="connsiteY24" fmla="*/ 3810 h 323850"/>
                    <a:gd name="connsiteX25" fmla="*/ 64770 w 373380"/>
                    <a:gd name="connsiteY25" fmla="*/ 0 h 323850"/>
                    <a:gd name="connsiteX26" fmla="*/ 45720 w 373380"/>
                    <a:gd name="connsiteY26" fmla="*/ 102870 h 323850"/>
                    <a:gd name="connsiteX27" fmla="*/ 0 w 373380"/>
                    <a:gd name="connsiteY27" fmla="*/ 152400 h 323850"/>
                    <a:gd name="connsiteX28" fmla="*/ 28575 w 373380"/>
                    <a:gd name="connsiteY28" fmla="*/ 169545 h 323850"/>
                    <a:gd name="connsiteX29" fmla="*/ 28575 w 373380"/>
                    <a:gd name="connsiteY29" fmla="*/ 196215 h 323850"/>
                    <a:gd name="connsiteX30" fmla="*/ 59055 w 373380"/>
                    <a:gd name="connsiteY30" fmla="*/ 186690 h 323850"/>
                    <a:gd name="connsiteX31" fmla="*/ 116205 w 373380"/>
                    <a:gd name="connsiteY31" fmla="*/ 238125 h 323850"/>
                    <a:gd name="connsiteX32" fmla="*/ 163830 w 373380"/>
                    <a:gd name="connsiteY32" fmla="*/ 238125 h 323850"/>
                    <a:gd name="connsiteX33" fmla="*/ 192405 w 373380"/>
                    <a:gd name="connsiteY33" fmla="*/ 266700 h 323850"/>
                    <a:gd name="connsiteX34" fmla="*/ 213360 w 373380"/>
                    <a:gd name="connsiteY34" fmla="*/ 308610 h 323850"/>
                    <a:gd name="connsiteX35" fmla="*/ 270510 w 373380"/>
                    <a:gd name="connsiteY35" fmla="*/ 323850 h 323850"/>
                    <a:gd name="connsiteX0" fmla="*/ 270510 w 373380"/>
                    <a:gd name="connsiteY0" fmla="*/ 323850 h 333375"/>
                    <a:gd name="connsiteX1" fmla="*/ 323850 w 373380"/>
                    <a:gd name="connsiteY1" fmla="*/ 310515 h 333375"/>
                    <a:gd name="connsiteX2" fmla="*/ 331470 w 373380"/>
                    <a:gd name="connsiteY2" fmla="*/ 287655 h 333375"/>
                    <a:gd name="connsiteX3" fmla="*/ 344805 w 373380"/>
                    <a:gd name="connsiteY3" fmla="*/ 274320 h 333375"/>
                    <a:gd name="connsiteX4" fmla="*/ 323850 w 373380"/>
                    <a:gd name="connsiteY4" fmla="*/ 245745 h 333375"/>
                    <a:gd name="connsiteX5" fmla="*/ 299085 w 373380"/>
                    <a:gd name="connsiteY5" fmla="*/ 255270 h 333375"/>
                    <a:gd name="connsiteX6" fmla="*/ 274320 w 373380"/>
                    <a:gd name="connsiteY6" fmla="*/ 198120 h 333375"/>
                    <a:gd name="connsiteX7" fmla="*/ 302895 w 373380"/>
                    <a:gd name="connsiteY7" fmla="*/ 207645 h 333375"/>
                    <a:gd name="connsiteX8" fmla="*/ 342900 w 373380"/>
                    <a:gd name="connsiteY8" fmla="*/ 177165 h 333375"/>
                    <a:gd name="connsiteX9" fmla="*/ 348615 w 373380"/>
                    <a:gd name="connsiteY9" fmla="*/ 140970 h 333375"/>
                    <a:gd name="connsiteX10" fmla="*/ 358140 w 373380"/>
                    <a:gd name="connsiteY10" fmla="*/ 114300 h 333375"/>
                    <a:gd name="connsiteX11" fmla="*/ 373380 w 373380"/>
                    <a:gd name="connsiteY11" fmla="*/ 100965 h 333375"/>
                    <a:gd name="connsiteX12" fmla="*/ 358140 w 373380"/>
                    <a:gd name="connsiteY12" fmla="*/ 83820 h 333375"/>
                    <a:gd name="connsiteX13" fmla="*/ 350520 w 373380"/>
                    <a:gd name="connsiteY13" fmla="*/ 43815 h 333375"/>
                    <a:gd name="connsiteX14" fmla="*/ 316230 w 373380"/>
                    <a:gd name="connsiteY14" fmla="*/ 17145 h 333375"/>
                    <a:gd name="connsiteX15" fmla="*/ 295275 w 373380"/>
                    <a:gd name="connsiteY15" fmla="*/ 32385 h 333375"/>
                    <a:gd name="connsiteX16" fmla="*/ 238125 w 373380"/>
                    <a:gd name="connsiteY16" fmla="*/ 32385 h 333375"/>
                    <a:gd name="connsiteX17" fmla="*/ 249555 w 373380"/>
                    <a:gd name="connsiteY17" fmla="*/ 55245 h 333375"/>
                    <a:gd name="connsiteX18" fmla="*/ 234315 w 373380"/>
                    <a:gd name="connsiteY18" fmla="*/ 62865 h 333375"/>
                    <a:gd name="connsiteX19" fmla="*/ 276225 w 373380"/>
                    <a:gd name="connsiteY19" fmla="*/ 118110 h 333375"/>
                    <a:gd name="connsiteX20" fmla="*/ 234315 w 373380"/>
                    <a:gd name="connsiteY20" fmla="*/ 81915 h 333375"/>
                    <a:gd name="connsiteX21" fmla="*/ 194310 w 373380"/>
                    <a:gd name="connsiteY21" fmla="*/ 83820 h 333375"/>
                    <a:gd name="connsiteX22" fmla="*/ 129540 w 373380"/>
                    <a:gd name="connsiteY22" fmla="*/ 19050 h 333375"/>
                    <a:gd name="connsiteX23" fmla="*/ 108585 w 373380"/>
                    <a:gd name="connsiteY23" fmla="*/ 43815 h 333375"/>
                    <a:gd name="connsiteX24" fmla="*/ 108585 w 373380"/>
                    <a:gd name="connsiteY24" fmla="*/ 3810 h 333375"/>
                    <a:gd name="connsiteX25" fmla="*/ 64770 w 373380"/>
                    <a:gd name="connsiteY25" fmla="*/ 0 h 333375"/>
                    <a:gd name="connsiteX26" fmla="*/ 45720 w 373380"/>
                    <a:gd name="connsiteY26" fmla="*/ 102870 h 333375"/>
                    <a:gd name="connsiteX27" fmla="*/ 0 w 373380"/>
                    <a:gd name="connsiteY27" fmla="*/ 152400 h 333375"/>
                    <a:gd name="connsiteX28" fmla="*/ 28575 w 373380"/>
                    <a:gd name="connsiteY28" fmla="*/ 169545 h 333375"/>
                    <a:gd name="connsiteX29" fmla="*/ 28575 w 373380"/>
                    <a:gd name="connsiteY29" fmla="*/ 196215 h 333375"/>
                    <a:gd name="connsiteX30" fmla="*/ 59055 w 373380"/>
                    <a:gd name="connsiteY30" fmla="*/ 186690 h 333375"/>
                    <a:gd name="connsiteX31" fmla="*/ 116205 w 373380"/>
                    <a:gd name="connsiteY31" fmla="*/ 238125 h 333375"/>
                    <a:gd name="connsiteX32" fmla="*/ 163830 w 373380"/>
                    <a:gd name="connsiteY32" fmla="*/ 238125 h 333375"/>
                    <a:gd name="connsiteX33" fmla="*/ 192405 w 373380"/>
                    <a:gd name="connsiteY33" fmla="*/ 266700 h 333375"/>
                    <a:gd name="connsiteX34" fmla="*/ 213360 w 373380"/>
                    <a:gd name="connsiteY34" fmla="*/ 308610 h 333375"/>
                    <a:gd name="connsiteX35" fmla="*/ 238125 w 373380"/>
                    <a:gd name="connsiteY35" fmla="*/ 333375 h 333375"/>
                    <a:gd name="connsiteX36" fmla="*/ 270510 w 373380"/>
                    <a:gd name="connsiteY36" fmla="*/ 3238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3380" h="333375">
                      <a:moveTo>
                        <a:pt x="270510" y="323850"/>
                      </a:moveTo>
                      <a:lnTo>
                        <a:pt x="323850" y="310515"/>
                      </a:lnTo>
                      <a:lnTo>
                        <a:pt x="331470" y="287655"/>
                      </a:lnTo>
                      <a:lnTo>
                        <a:pt x="344805" y="274320"/>
                      </a:lnTo>
                      <a:lnTo>
                        <a:pt x="323850" y="245745"/>
                      </a:lnTo>
                      <a:lnTo>
                        <a:pt x="299085" y="255270"/>
                      </a:lnTo>
                      <a:lnTo>
                        <a:pt x="274320" y="198120"/>
                      </a:lnTo>
                      <a:lnTo>
                        <a:pt x="302895" y="207645"/>
                      </a:lnTo>
                      <a:lnTo>
                        <a:pt x="342900" y="177165"/>
                      </a:lnTo>
                      <a:lnTo>
                        <a:pt x="348615" y="140970"/>
                      </a:lnTo>
                      <a:lnTo>
                        <a:pt x="358140" y="114300"/>
                      </a:lnTo>
                      <a:lnTo>
                        <a:pt x="373380" y="100965"/>
                      </a:lnTo>
                      <a:lnTo>
                        <a:pt x="358140" y="83820"/>
                      </a:lnTo>
                      <a:lnTo>
                        <a:pt x="350520" y="43815"/>
                      </a:lnTo>
                      <a:lnTo>
                        <a:pt x="316230" y="17145"/>
                      </a:lnTo>
                      <a:lnTo>
                        <a:pt x="295275" y="32385"/>
                      </a:lnTo>
                      <a:lnTo>
                        <a:pt x="238125" y="32385"/>
                      </a:lnTo>
                      <a:lnTo>
                        <a:pt x="249555" y="55245"/>
                      </a:lnTo>
                      <a:lnTo>
                        <a:pt x="234315" y="62865"/>
                      </a:lnTo>
                      <a:lnTo>
                        <a:pt x="276225" y="118110"/>
                      </a:lnTo>
                      <a:lnTo>
                        <a:pt x="234315" y="81915"/>
                      </a:lnTo>
                      <a:lnTo>
                        <a:pt x="194310" y="83820"/>
                      </a:lnTo>
                      <a:lnTo>
                        <a:pt x="129540" y="19050"/>
                      </a:lnTo>
                      <a:lnTo>
                        <a:pt x="108585" y="43815"/>
                      </a:lnTo>
                      <a:lnTo>
                        <a:pt x="108585" y="3810"/>
                      </a:lnTo>
                      <a:lnTo>
                        <a:pt x="64770" y="0"/>
                      </a:lnTo>
                      <a:lnTo>
                        <a:pt x="45720" y="102870"/>
                      </a:lnTo>
                      <a:lnTo>
                        <a:pt x="0" y="152400"/>
                      </a:lnTo>
                      <a:lnTo>
                        <a:pt x="28575" y="169545"/>
                      </a:lnTo>
                      <a:lnTo>
                        <a:pt x="28575" y="196215"/>
                      </a:lnTo>
                      <a:lnTo>
                        <a:pt x="59055" y="186690"/>
                      </a:lnTo>
                      <a:lnTo>
                        <a:pt x="116205" y="238125"/>
                      </a:lnTo>
                      <a:lnTo>
                        <a:pt x="163830" y="238125"/>
                      </a:lnTo>
                      <a:lnTo>
                        <a:pt x="192405" y="266700"/>
                      </a:lnTo>
                      <a:lnTo>
                        <a:pt x="213360" y="308610"/>
                      </a:lnTo>
                      <a:cubicBezTo>
                        <a:pt x="219710" y="310515"/>
                        <a:pt x="231775" y="331470"/>
                        <a:pt x="238125" y="333375"/>
                      </a:cubicBezTo>
                      <a:lnTo>
                        <a:pt x="270510" y="32385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0" name="フリーフォーム 69"/>
                <p:cNvSpPr/>
                <p:nvPr/>
              </p:nvSpPr>
              <p:spPr>
                <a:xfrm>
                  <a:off x="3870960" y="4200438"/>
                  <a:ext cx="262890" cy="169545"/>
                </a:xfrm>
                <a:custGeom>
                  <a:avLst/>
                  <a:gdLst>
                    <a:gd name="connsiteX0" fmla="*/ 180975 w 262890"/>
                    <a:gd name="connsiteY0" fmla="*/ 0 h 169545"/>
                    <a:gd name="connsiteX1" fmla="*/ 196215 w 262890"/>
                    <a:gd name="connsiteY1" fmla="*/ 41910 h 169545"/>
                    <a:gd name="connsiteX2" fmla="*/ 220980 w 262890"/>
                    <a:gd name="connsiteY2" fmla="*/ 36195 h 169545"/>
                    <a:gd name="connsiteX3" fmla="*/ 262890 w 262890"/>
                    <a:gd name="connsiteY3" fmla="*/ 66675 h 169545"/>
                    <a:gd name="connsiteX4" fmla="*/ 245745 w 262890"/>
                    <a:gd name="connsiteY4" fmla="*/ 142875 h 169545"/>
                    <a:gd name="connsiteX5" fmla="*/ 236220 w 262890"/>
                    <a:gd name="connsiteY5" fmla="*/ 142875 h 169545"/>
                    <a:gd name="connsiteX6" fmla="*/ 207645 w 262890"/>
                    <a:gd name="connsiteY6" fmla="*/ 142875 h 169545"/>
                    <a:gd name="connsiteX7" fmla="*/ 179070 w 262890"/>
                    <a:gd name="connsiteY7" fmla="*/ 169545 h 169545"/>
                    <a:gd name="connsiteX8" fmla="*/ 135255 w 262890"/>
                    <a:gd name="connsiteY8" fmla="*/ 167640 h 169545"/>
                    <a:gd name="connsiteX9" fmla="*/ 137160 w 262890"/>
                    <a:gd name="connsiteY9" fmla="*/ 156210 h 169545"/>
                    <a:gd name="connsiteX10" fmla="*/ 80010 w 262890"/>
                    <a:gd name="connsiteY10" fmla="*/ 146685 h 169545"/>
                    <a:gd name="connsiteX11" fmla="*/ 47625 w 262890"/>
                    <a:gd name="connsiteY11" fmla="*/ 100965 h 169545"/>
                    <a:gd name="connsiteX12" fmla="*/ 0 w 262890"/>
                    <a:gd name="connsiteY12" fmla="*/ 97155 h 169545"/>
                    <a:gd name="connsiteX13" fmla="*/ 30480 w 262890"/>
                    <a:gd name="connsiteY13" fmla="*/ 57150 h 169545"/>
                    <a:gd name="connsiteX14" fmla="*/ 100965 w 262890"/>
                    <a:gd name="connsiteY14" fmla="*/ 40005 h 169545"/>
                    <a:gd name="connsiteX15" fmla="*/ 135255 w 262890"/>
                    <a:gd name="connsiteY15" fmla="*/ 26670 h 169545"/>
                    <a:gd name="connsiteX16" fmla="*/ 180975 w 262890"/>
                    <a:gd name="connsiteY1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890" h="169545">
                      <a:moveTo>
                        <a:pt x="180975" y="0"/>
                      </a:moveTo>
                      <a:lnTo>
                        <a:pt x="196215" y="41910"/>
                      </a:lnTo>
                      <a:lnTo>
                        <a:pt x="220980" y="36195"/>
                      </a:lnTo>
                      <a:lnTo>
                        <a:pt x="262890" y="66675"/>
                      </a:lnTo>
                      <a:lnTo>
                        <a:pt x="245745" y="142875"/>
                      </a:lnTo>
                      <a:lnTo>
                        <a:pt x="236220" y="142875"/>
                      </a:lnTo>
                      <a:lnTo>
                        <a:pt x="207645" y="142875"/>
                      </a:lnTo>
                      <a:lnTo>
                        <a:pt x="179070" y="169545"/>
                      </a:lnTo>
                      <a:lnTo>
                        <a:pt x="135255" y="167640"/>
                      </a:lnTo>
                      <a:lnTo>
                        <a:pt x="137160" y="156210"/>
                      </a:lnTo>
                      <a:lnTo>
                        <a:pt x="80010" y="146685"/>
                      </a:lnTo>
                      <a:lnTo>
                        <a:pt x="47625" y="100965"/>
                      </a:lnTo>
                      <a:lnTo>
                        <a:pt x="0" y="97155"/>
                      </a:lnTo>
                      <a:lnTo>
                        <a:pt x="30480" y="57150"/>
                      </a:lnTo>
                      <a:lnTo>
                        <a:pt x="100965" y="40005"/>
                      </a:lnTo>
                      <a:lnTo>
                        <a:pt x="135255" y="26670"/>
                      </a:lnTo>
                      <a:lnTo>
                        <a:pt x="180975"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1" name="フリーフォーム 70"/>
                <p:cNvSpPr/>
                <p:nvPr/>
              </p:nvSpPr>
              <p:spPr>
                <a:xfrm>
                  <a:off x="2571750" y="2132878"/>
                  <a:ext cx="720090" cy="512445"/>
                </a:xfrm>
                <a:custGeom>
                  <a:avLst/>
                  <a:gdLst>
                    <a:gd name="connsiteX0" fmla="*/ 0 w 720090"/>
                    <a:gd name="connsiteY0" fmla="*/ 60960 h 512445"/>
                    <a:gd name="connsiteX1" fmla="*/ 41910 w 720090"/>
                    <a:gd name="connsiteY1" fmla="*/ 22860 h 512445"/>
                    <a:gd name="connsiteX2" fmla="*/ 76200 w 720090"/>
                    <a:gd name="connsiteY2" fmla="*/ 17145 h 512445"/>
                    <a:gd name="connsiteX3" fmla="*/ 83820 w 720090"/>
                    <a:gd name="connsiteY3" fmla="*/ 5715 h 512445"/>
                    <a:gd name="connsiteX4" fmla="*/ 135255 w 720090"/>
                    <a:gd name="connsiteY4" fmla="*/ 0 h 512445"/>
                    <a:gd name="connsiteX5" fmla="*/ 160020 w 720090"/>
                    <a:gd name="connsiteY5" fmla="*/ 22860 h 512445"/>
                    <a:gd name="connsiteX6" fmla="*/ 169545 w 720090"/>
                    <a:gd name="connsiteY6" fmla="*/ 24765 h 512445"/>
                    <a:gd name="connsiteX7" fmla="*/ 209550 w 720090"/>
                    <a:gd name="connsiteY7" fmla="*/ 40005 h 512445"/>
                    <a:gd name="connsiteX8" fmla="*/ 228600 w 720090"/>
                    <a:gd name="connsiteY8" fmla="*/ 60960 h 512445"/>
                    <a:gd name="connsiteX9" fmla="*/ 228600 w 720090"/>
                    <a:gd name="connsiteY9" fmla="*/ 83820 h 512445"/>
                    <a:gd name="connsiteX10" fmla="*/ 211455 w 720090"/>
                    <a:gd name="connsiteY10" fmla="*/ 118110 h 512445"/>
                    <a:gd name="connsiteX11" fmla="*/ 230505 w 720090"/>
                    <a:gd name="connsiteY11" fmla="*/ 161925 h 512445"/>
                    <a:gd name="connsiteX12" fmla="*/ 299085 w 720090"/>
                    <a:gd name="connsiteY12" fmla="*/ 161925 h 512445"/>
                    <a:gd name="connsiteX13" fmla="*/ 320040 w 720090"/>
                    <a:gd name="connsiteY13" fmla="*/ 179070 h 512445"/>
                    <a:gd name="connsiteX14" fmla="*/ 350520 w 720090"/>
                    <a:gd name="connsiteY14" fmla="*/ 161925 h 512445"/>
                    <a:gd name="connsiteX15" fmla="*/ 413385 w 720090"/>
                    <a:gd name="connsiteY15" fmla="*/ 196215 h 512445"/>
                    <a:gd name="connsiteX16" fmla="*/ 476250 w 720090"/>
                    <a:gd name="connsiteY16" fmla="*/ 171450 h 512445"/>
                    <a:gd name="connsiteX17" fmla="*/ 548640 w 720090"/>
                    <a:gd name="connsiteY17" fmla="*/ 198120 h 512445"/>
                    <a:gd name="connsiteX18" fmla="*/ 582930 w 720090"/>
                    <a:gd name="connsiteY18" fmla="*/ 194310 h 512445"/>
                    <a:gd name="connsiteX19" fmla="*/ 630555 w 720090"/>
                    <a:gd name="connsiteY19" fmla="*/ 228600 h 512445"/>
                    <a:gd name="connsiteX20" fmla="*/ 681990 w 720090"/>
                    <a:gd name="connsiteY20" fmla="*/ 224790 h 512445"/>
                    <a:gd name="connsiteX21" fmla="*/ 720090 w 720090"/>
                    <a:gd name="connsiteY21" fmla="*/ 249555 h 512445"/>
                    <a:gd name="connsiteX22" fmla="*/ 683895 w 720090"/>
                    <a:gd name="connsiteY22" fmla="*/ 278130 h 512445"/>
                    <a:gd name="connsiteX23" fmla="*/ 702945 w 720090"/>
                    <a:gd name="connsiteY23" fmla="*/ 335280 h 512445"/>
                    <a:gd name="connsiteX24" fmla="*/ 689610 w 720090"/>
                    <a:gd name="connsiteY24" fmla="*/ 363855 h 512445"/>
                    <a:gd name="connsiteX25" fmla="*/ 702945 w 720090"/>
                    <a:gd name="connsiteY25" fmla="*/ 373380 h 512445"/>
                    <a:gd name="connsiteX26" fmla="*/ 702945 w 720090"/>
                    <a:gd name="connsiteY26" fmla="*/ 381000 h 512445"/>
                    <a:gd name="connsiteX27" fmla="*/ 666750 w 720090"/>
                    <a:gd name="connsiteY27" fmla="*/ 405765 h 512445"/>
                    <a:gd name="connsiteX28" fmla="*/ 695325 w 720090"/>
                    <a:gd name="connsiteY28" fmla="*/ 424815 h 512445"/>
                    <a:gd name="connsiteX29" fmla="*/ 662940 w 720090"/>
                    <a:gd name="connsiteY29" fmla="*/ 438150 h 512445"/>
                    <a:gd name="connsiteX30" fmla="*/ 647700 w 720090"/>
                    <a:gd name="connsiteY30" fmla="*/ 485775 h 512445"/>
                    <a:gd name="connsiteX31" fmla="*/ 605790 w 720090"/>
                    <a:gd name="connsiteY31" fmla="*/ 487680 h 512445"/>
                    <a:gd name="connsiteX32" fmla="*/ 579120 w 720090"/>
                    <a:gd name="connsiteY32" fmla="*/ 512445 h 512445"/>
                    <a:gd name="connsiteX33" fmla="*/ 501015 w 720090"/>
                    <a:gd name="connsiteY33" fmla="*/ 455295 h 512445"/>
                    <a:gd name="connsiteX34" fmla="*/ 382905 w 720090"/>
                    <a:gd name="connsiteY34" fmla="*/ 474345 h 512445"/>
                    <a:gd name="connsiteX35" fmla="*/ 388620 w 720090"/>
                    <a:gd name="connsiteY35" fmla="*/ 441960 h 512445"/>
                    <a:gd name="connsiteX36" fmla="*/ 352425 w 720090"/>
                    <a:gd name="connsiteY36" fmla="*/ 453390 h 512445"/>
                    <a:gd name="connsiteX37" fmla="*/ 350520 w 720090"/>
                    <a:gd name="connsiteY37" fmla="*/ 434340 h 512445"/>
                    <a:gd name="connsiteX38" fmla="*/ 280035 w 720090"/>
                    <a:gd name="connsiteY38" fmla="*/ 432435 h 512445"/>
                    <a:gd name="connsiteX39" fmla="*/ 274320 w 720090"/>
                    <a:gd name="connsiteY39" fmla="*/ 440055 h 512445"/>
                    <a:gd name="connsiteX40" fmla="*/ 230505 w 720090"/>
                    <a:gd name="connsiteY40" fmla="*/ 382905 h 512445"/>
                    <a:gd name="connsiteX41" fmla="*/ 135255 w 720090"/>
                    <a:gd name="connsiteY41" fmla="*/ 388620 h 512445"/>
                    <a:gd name="connsiteX42" fmla="*/ 102870 w 720090"/>
                    <a:gd name="connsiteY42" fmla="*/ 356235 h 512445"/>
                    <a:gd name="connsiteX43" fmla="*/ 64770 w 720090"/>
                    <a:gd name="connsiteY43" fmla="*/ 354330 h 512445"/>
                    <a:gd name="connsiteX44" fmla="*/ 85725 w 720090"/>
                    <a:gd name="connsiteY44" fmla="*/ 291465 h 512445"/>
                    <a:gd name="connsiteX45" fmla="*/ 127635 w 720090"/>
                    <a:gd name="connsiteY45" fmla="*/ 281940 h 512445"/>
                    <a:gd name="connsiteX46" fmla="*/ 95250 w 720090"/>
                    <a:gd name="connsiteY46" fmla="*/ 234315 h 512445"/>
                    <a:gd name="connsiteX47" fmla="*/ 97155 w 720090"/>
                    <a:gd name="connsiteY47" fmla="*/ 200025 h 512445"/>
                    <a:gd name="connsiteX48" fmla="*/ 108585 w 720090"/>
                    <a:gd name="connsiteY48" fmla="*/ 175260 h 512445"/>
                    <a:gd name="connsiteX49" fmla="*/ 104775 w 720090"/>
                    <a:gd name="connsiteY49" fmla="*/ 100965 h 512445"/>
                    <a:gd name="connsiteX50" fmla="*/ 36195 w 720090"/>
                    <a:gd name="connsiteY50" fmla="*/ 100965 h 512445"/>
                    <a:gd name="connsiteX51" fmla="*/ 0 w 720090"/>
                    <a:gd name="connsiteY51" fmla="*/ 60960 h 51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0090" h="512445">
                      <a:moveTo>
                        <a:pt x="0" y="60960"/>
                      </a:moveTo>
                      <a:lnTo>
                        <a:pt x="41910" y="22860"/>
                      </a:lnTo>
                      <a:lnTo>
                        <a:pt x="76200" y="17145"/>
                      </a:lnTo>
                      <a:lnTo>
                        <a:pt x="83820" y="5715"/>
                      </a:lnTo>
                      <a:lnTo>
                        <a:pt x="135255" y="0"/>
                      </a:lnTo>
                      <a:lnTo>
                        <a:pt x="160020" y="22860"/>
                      </a:lnTo>
                      <a:lnTo>
                        <a:pt x="169545" y="24765"/>
                      </a:lnTo>
                      <a:lnTo>
                        <a:pt x="209550" y="40005"/>
                      </a:lnTo>
                      <a:lnTo>
                        <a:pt x="228600" y="60960"/>
                      </a:lnTo>
                      <a:lnTo>
                        <a:pt x="228600" y="83820"/>
                      </a:lnTo>
                      <a:lnTo>
                        <a:pt x="211455" y="118110"/>
                      </a:lnTo>
                      <a:lnTo>
                        <a:pt x="230505" y="161925"/>
                      </a:lnTo>
                      <a:lnTo>
                        <a:pt x="299085" y="161925"/>
                      </a:lnTo>
                      <a:lnTo>
                        <a:pt x="320040" y="179070"/>
                      </a:lnTo>
                      <a:lnTo>
                        <a:pt x="350520" y="161925"/>
                      </a:lnTo>
                      <a:lnTo>
                        <a:pt x="413385" y="196215"/>
                      </a:lnTo>
                      <a:lnTo>
                        <a:pt x="476250" y="171450"/>
                      </a:lnTo>
                      <a:lnTo>
                        <a:pt x="548640" y="198120"/>
                      </a:lnTo>
                      <a:lnTo>
                        <a:pt x="582930" y="194310"/>
                      </a:lnTo>
                      <a:lnTo>
                        <a:pt x="630555" y="228600"/>
                      </a:lnTo>
                      <a:lnTo>
                        <a:pt x="681990" y="224790"/>
                      </a:lnTo>
                      <a:lnTo>
                        <a:pt x="720090" y="249555"/>
                      </a:lnTo>
                      <a:lnTo>
                        <a:pt x="683895" y="278130"/>
                      </a:lnTo>
                      <a:lnTo>
                        <a:pt x="702945" y="335280"/>
                      </a:lnTo>
                      <a:lnTo>
                        <a:pt x="689610" y="363855"/>
                      </a:lnTo>
                      <a:lnTo>
                        <a:pt x="702945" y="373380"/>
                      </a:lnTo>
                      <a:lnTo>
                        <a:pt x="702945" y="381000"/>
                      </a:lnTo>
                      <a:lnTo>
                        <a:pt x="666750" y="405765"/>
                      </a:lnTo>
                      <a:lnTo>
                        <a:pt x="695325" y="424815"/>
                      </a:lnTo>
                      <a:lnTo>
                        <a:pt x="662940" y="438150"/>
                      </a:lnTo>
                      <a:lnTo>
                        <a:pt x="647700" y="485775"/>
                      </a:lnTo>
                      <a:lnTo>
                        <a:pt x="605790" y="487680"/>
                      </a:lnTo>
                      <a:lnTo>
                        <a:pt x="579120" y="512445"/>
                      </a:lnTo>
                      <a:lnTo>
                        <a:pt x="501015" y="455295"/>
                      </a:lnTo>
                      <a:lnTo>
                        <a:pt x="382905" y="474345"/>
                      </a:lnTo>
                      <a:lnTo>
                        <a:pt x="388620" y="441960"/>
                      </a:lnTo>
                      <a:lnTo>
                        <a:pt x="352425" y="453390"/>
                      </a:lnTo>
                      <a:lnTo>
                        <a:pt x="350520" y="434340"/>
                      </a:lnTo>
                      <a:lnTo>
                        <a:pt x="280035" y="432435"/>
                      </a:lnTo>
                      <a:lnTo>
                        <a:pt x="274320" y="440055"/>
                      </a:lnTo>
                      <a:lnTo>
                        <a:pt x="230505" y="382905"/>
                      </a:lnTo>
                      <a:lnTo>
                        <a:pt x="135255" y="388620"/>
                      </a:lnTo>
                      <a:lnTo>
                        <a:pt x="102870" y="356235"/>
                      </a:lnTo>
                      <a:lnTo>
                        <a:pt x="64770" y="354330"/>
                      </a:lnTo>
                      <a:lnTo>
                        <a:pt x="85725" y="291465"/>
                      </a:lnTo>
                      <a:lnTo>
                        <a:pt x="127635" y="281940"/>
                      </a:lnTo>
                      <a:lnTo>
                        <a:pt x="95250" y="234315"/>
                      </a:lnTo>
                      <a:lnTo>
                        <a:pt x="97155" y="200025"/>
                      </a:lnTo>
                      <a:lnTo>
                        <a:pt x="108585" y="175260"/>
                      </a:lnTo>
                      <a:lnTo>
                        <a:pt x="104775" y="100965"/>
                      </a:lnTo>
                      <a:lnTo>
                        <a:pt x="36195" y="100965"/>
                      </a:lnTo>
                      <a:lnTo>
                        <a:pt x="0" y="6096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2" name="フリーフォーム 71"/>
                <p:cNvSpPr/>
                <p:nvPr/>
              </p:nvSpPr>
              <p:spPr>
                <a:xfrm>
                  <a:off x="3819525" y="3944533"/>
                  <a:ext cx="339090" cy="222885"/>
                </a:xfrm>
                <a:custGeom>
                  <a:avLst/>
                  <a:gdLst>
                    <a:gd name="connsiteX0" fmla="*/ 209550 w 339090"/>
                    <a:gd name="connsiteY0" fmla="*/ 3810 h 222885"/>
                    <a:gd name="connsiteX1" fmla="*/ 304800 w 339090"/>
                    <a:gd name="connsiteY1" fmla="*/ 0 h 222885"/>
                    <a:gd name="connsiteX2" fmla="*/ 327660 w 339090"/>
                    <a:gd name="connsiteY2" fmla="*/ 43815 h 222885"/>
                    <a:gd name="connsiteX3" fmla="*/ 312420 w 339090"/>
                    <a:gd name="connsiteY3" fmla="*/ 57150 h 222885"/>
                    <a:gd name="connsiteX4" fmla="*/ 339090 w 339090"/>
                    <a:gd name="connsiteY4" fmla="*/ 66675 h 222885"/>
                    <a:gd name="connsiteX5" fmla="*/ 293370 w 339090"/>
                    <a:gd name="connsiteY5" fmla="*/ 87630 h 222885"/>
                    <a:gd name="connsiteX6" fmla="*/ 285750 w 339090"/>
                    <a:gd name="connsiteY6" fmla="*/ 137160 h 222885"/>
                    <a:gd name="connsiteX7" fmla="*/ 220980 w 339090"/>
                    <a:gd name="connsiteY7" fmla="*/ 171450 h 222885"/>
                    <a:gd name="connsiteX8" fmla="*/ 209550 w 339090"/>
                    <a:gd name="connsiteY8" fmla="*/ 222885 h 222885"/>
                    <a:gd name="connsiteX9" fmla="*/ 135255 w 339090"/>
                    <a:gd name="connsiteY9" fmla="*/ 217170 h 222885"/>
                    <a:gd name="connsiteX10" fmla="*/ 121920 w 339090"/>
                    <a:gd name="connsiteY10" fmla="*/ 182880 h 222885"/>
                    <a:gd name="connsiteX11" fmla="*/ 64770 w 339090"/>
                    <a:gd name="connsiteY11" fmla="*/ 201930 h 222885"/>
                    <a:gd name="connsiteX12" fmla="*/ 60960 w 339090"/>
                    <a:gd name="connsiteY12" fmla="*/ 154305 h 222885"/>
                    <a:gd name="connsiteX13" fmla="*/ 87630 w 339090"/>
                    <a:gd name="connsiteY13" fmla="*/ 102870 h 222885"/>
                    <a:gd name="connsiteX14" fmla="*/ 34290 w 339090"/>
                    <a:gd name="connsiteY14" fmla="*/ 76200 h 222885"/>
                    <a:gd name="connsiteX15" fmla="*/ 32385 w 339090"/>
                    <a:gd name="connsiteY15" fmla="*/ 66675 h 222885"/>
                    <a:gd name="connsiteX16" fmla="*/ 0 w 339090"/>
                    <a:gd name="connsiteY16" fmla="*/ 59055 h 222885"/>
                    <a:gd name="connsiteX17" fmla="*/ 3810 w 339090"/>
                    <a:gd name="connsiteY17" fmla="*/ 38100 h 222885"/>
                    <a:gd name="connsiteX18" fmla="*/ 62865 w 339090"/>
                    <a:gd name="connsiteY18" fmla="*/ 40005 h 222885"/>
                    <a:gd name="connsiteX19" fmla="*/ 89535 w 339090"/>
                    <a:gd name="connsiteY19" fmla="*/ 1905 h 222885"/>
                    <a:gd name="connsiteX20" fmla="*/ 209550 w 339090"/>
                    <a:gd name="connsiteY20" fmla="*/ 3810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090" h="222885">
                      <a:moveTo>
                        <a:pt x="209550" y="3810"/>
                      </a:moveTo>
                      <a:lnTo>
                        <a:pt x="304800" y="0"/>
                      </a:lnTo>
                      <a:lnTo>
                        <a:pt x="327660" y="43815"/>
                      </a:lnTo>
                      <a:lnTo>
                        <a:pt x="312420" y="57150"/>
                      </a:lnTo>
                      <a:lnTo>
                        <a:pt x="339090" y="66675"/>
                      </a:lnTo>
                      <a:lnTo>
                        <a:pt x="293370" y="87630"/>
                      </a:lnTo>
                      <a:lnTo>
                        <a:pt x="285750" y="137160"/>
                      </a:lnTo>
                      <a:lnTo>
                        <a:pt x="220980" y="171450"/>
                      </a:lnTo>
                      <a:lnTo>
                        <a:pt x="209550" y="222885"/>
                      </a:lnTo>
                      <a:lnTo>
                        <a:pt x="135255" y="217170"/>
                      </a:lnTo>
                      <a:lnTo>
                        <a:pt x="121920" y="182880"/>
                      </a:lnTo>
                      <a:lnTo>
                        <a:pt x="64770" y="201930"/>
                      </a:lnTo>
                      <a:lnTo>
                        <a:pt x="60960" y="154305"/>
                      </a:lnTo>
                      <a:lnTo>
                        <a:pt x="87630" y="102870"/>
                      </a:lnTo>
                      <a:lnTo>
                        <a:pt x="34290" y="76200"/>
                      </a:lnTo>
                      <a:lnTo>
                        <a:pt x="32385" y="66675"/>
                      </a:lnTo>
                      <a:lnTo>
                        <a:pt x="0" y="59055"/>
                      </a:lnTo>
                      <a:lnTo>
                        <a:pt x="3810" y="38100"/>
                      </a:lnTo>
                      <a:lnTo>
                        <a:pt x="62865" y="40005"/>
                      </a:lnTo>
                      <a:lnTo>
                        <a:pt x="89535" y="1905"/>
                      </a:lnTo>
                      <a:lnTo>
                        <a:pt x="209550" y="381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3" name="フリーフォーム 72"/>
                <p:cNvSpPr/>
                <p:nvPr/>
              </p:nvSpPr>
              <p:spPr>
                <a:xfrm>
                  <a:off x="3893820" y="3340648"/>
                  <a:ext cx="361950" cy="190500"/>
                </a:xfrm>
                <a:custGeom>
                  <a:avLst/>
                  <a:gdLst>
                    <a:gd name="connsiteX0" fmla="*/ 0 w 361950"/>
                    <a:gd name="connsiteY0" fmla="*/ 72390 h 190500"/>
                    <a:gd name="connsiteX1" fmla="*/ 87630 w 361950"/>
                    <a:gd name="connsiteY1" fmla="*/ 87630 h 190500"/>
                    <a:gd name="connsiteX2" fmla="*/ 125730 w 361950"/>
                    <a:gd name="connsiteY2" fmla="*/ 99060 h 190500"/>
                    <a:gd name="connsiteX3" fmla="*/ 148590 w 361950"/>
                    <a:gd name="connsiteY3" fmla="*/ 99060 h 190500"/>
                    <a:gd name="connsiteX4" fmla="*/ 148590 w 361950"/>
                    <a:gd name="connsiteY4" fmla="*/ 127635 h 190500"/>
                    <a:gd name="connsiteX5" fmla="*/ 217170 w 361950"/>
                    <a:gd name="connsiteY5" fmla="*/ 142875 h 190500"/>
                    <a:gd name="connsiteX6" fmla="*/ 226695 w 361950"/>
                    <a:gd name="connsiteY6" fmla="*/ 167640 h 190500"/>
                    <a:gd name="connsiteX7" fmla="*/ 217170 w 361950"/>
                    <a:gd name="connsiteY7" fmla="*/ 190500 h 190500"/>
                    <a:gd name="connsiteX8" fmla="*/ 361950 w 361950"/>
                    <a:gd name="connsiteY8" fmla="*/ 104775 h 190500"/>
                    <a:gd name="connsiteX9" fmla="*/ 327660 w 361950"/>
                    <a:gd name="connsiteY9" fmla="*/ 36195 h 190500"/>
                    <a:gd name="connsiteX10" fmla="*/ 270510 w 361950"/>
                    <a:gd name="connsiteY10" fmla="*/ 43815 h 190500"/>
                    <a:gd name="connsiteX11" fmla="*/ 251460 w 361950"/>
                    <a:gd name="connsiteY11" fmla="*/ 32385 h 190500"/>
                    <a:gd name="connsiteX12" fmla="*/ 196215 w 361950"/>
                    <a:gd name="connsiteY12" fmla="*/ 32385 h 190500"/>
                    <a:gd name="connsiteX13" fmla="*/ 160020 w 361950"/>
                    <a:gd name="connsiteY13" fmla="*/ 7620 h 190500"/>
                    <a:gd name="connsiteX14" fmla="*/ 148590 w 361950"/>
                    <a:gd name="connsiteY14" fmla="*/ 17145 h 190500"/>
                    <a:gd name="connsiteX15" fmla="*/ 123825 w 361950"/>
                    <a:gd name="connsiteY15" fmla="*/ 9525 h 190500"/>
                    <a:gd name="connsiteX16" fmla="*/ 26670 w 361950"/>
                    <a:gd name="connsiteY16" fmla="*/ 0 h 190500"/>
                    <a:gd name="connsiteX17" fmla="*/ 0 w 361950"/>
                    <a:gd name="connsiteY17" fmla="*/ 7239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190500">
                      <a:moveTo>
                        <a:pt x="0" y="72390"/>
                      </a:moveTo>
                      <a:lnTo>
                        <a:pt x="87630" y="87630"/>
                      </a:lnTo>
                      <a:lnTo>
                        <a:pt x="125730" y="99060"/>
                      </a:lnTo>
                      <a:lnTo>
                        <a:pt x="148590" y="99060"/>
                      </a:lnTo>
                      <a:lnTo>
                        <a:pt x="148590" y="127635"/>
                      </a:lnTo>
                      <a:lnTo>
                        <a:pt x="217170" y="142875"/>
                      </a:lnTo>
                      <a:lnTo>
                        <a:pt x="226695" y="167640"/>
                      </a:lnTo>
                      <a:lnTo>
                        <a:pt x="217170" y="190500"/>
                      </a:lnTo>
                      <a:lnTo>
                        <a:pt x="361950" y="104775"/>
                      </a:lnTo>
                      <a:lnTo>
                        <a:pt x="327660" y="36195"/>
                      </a:lnTo>
                      <a:lnTo>
                        <a:pt x="270510" y="43815"/>
                      </a:lnTo>
                      <a:lnTo>
                        <a:pt x="251460" y="32385"/>
                      </a:lnTo>
                      <a:lnTo>
                        <a:pt x="196215" y="32385"/>
                      </a:lnTo>
                      <a:lnTo>
                        <a:pt x="160020" y="7620"/>
                      </a:lnTo>
                      <a:lnTo>
                        <a:pt x="148590" y="17145"/>
                      </a:lnTo>
                      <a:lnTo>
                        <a:pt x="123825" y="9525"/>
                      </a:lnTo>
                      <a:lnTo>
                        <a:pt x="26670" y="0"/>
                      </a:lnTo>
                      <a:lnTo>
                        <a:pt x="0" y="7239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4" name="フリーフォーム 73"/>
                <p:cNvSpPr/>
                <p:nvPr/>
              </p:nvSpPr>
              <p:spPr>
                <a:xfrm>
                  <a:off x="3736340" y="3405418"/>
                  <a:ext cx="376555" cy="168275"/>
                </a:xfrm>
                <a:custGeom>
                  <a:avLst/>
                  <a:gdLst>
                    <a:gd name="connsiteX0" fmla="*/ 372900 w 376867"/>
                    <a:gd name="connsiteY0" fmla="*/ 154715 h 168599"/>
                    <a:gd name="connsiteX1" fmla="*/ 376867 w 376867"/>
                    <a:gd name="connsiteY1" fmla="*/ 77357 h 168599"/>
                    <a:gd name="connsiteX2" fmla="*/ 303477 w 376867"/>
                    <a:gd name="connsiteY2" fmla="*/ 63473 h 168599"/>
                    <a:gd name="connsiteX3" fmla="*/ 301494 w 376867"/>
                    <a:gd name="connsiteY3" fmla="*/ 33720 h 168599"/>
                    <a:gd name="connsiteX4" fmla="*/ 277692 w 376867"/>
                    <a:gd name="connsiteY4" fmla="*/ 33720 h 168599"/>
                    <a:gd name="connsiteX5" fmla="*/ 150747 w 376867"/>
                    <a:gd name="connsiteY5" fmla="*/ 0 h 168599"/>
                    <a:gd name="connsiteX6" fmla="*/ 134879 w 376867"/>
                    <a:gd name="connsiteY6" fmla="*/ 23803 h 168599"/>
                    <a:gd name="connsiteX7" fmla="*/ 156697 w 376867"/>
                    <a:gd name="connsiteY7" fmla="*/ 53555 h 168599"/>
                    <a:gd name="connsiteX8" fmla="*/ 138846 w 376867"/>
                    <a:gd name="connsiteY8" fmla="*/ 69423 h 168599"/>
                    <a:gd name="connsiteX9" fmla="*/ 93225 w 376867"/>
                    <a:gd name="connsiteY9" fmla="*/ 59506 h 168599"/>
                    <a:gd name="connsiteX10" fmla="*/ 45620 w 376867"/>
                    <a:gd name="connsiteY10" fmla="*/ 89259 h 168599"/>
                    <a:gd name="connsiteX11" fmla="*/ 35703 w 376867"/>
                    <a:gd name="connsiteY11" fmla="*/ 109094 h 168599"/>
                    <a:gd name="connsiteX12" fmla="*/ 0 w 376867"/>
                    <a:gd name="connsiteY12" fmla="*/ 111077 h 168599"/>
                    <a:gd name="connsiteX13" fmla="*/ 25785 w 376867"/>
                    <a:gd name="connsiteY13" fmla="*/ 144797 h 168599"/>
                    <a:gd name="connsiteX14" fmla="*/ 136862 w 376867"/>
                    <a:gd name="connsiteY14" fmla="*/ 168599 h 168599"/>
                    <a:gd name="connsiteX15" fmla="*/ 130911 w 376867"/>
                    <a:gd name="connsiteY15" fmla="*/ 146780 h 168599"/>
                    <a:gd name="connsiteX16" fmla="*/ 188433 w 376867"/>
                    <a:gd name="connsiteY16" fmla="*/ 140830 h 168599"/>
                    <a:gd name="connsiteX17" fmla="*/ 192400 w 376867"/>
                    <a:gd name="connsiteY17" fmla="*/ 160665 h 168599"/>
                    <a:gd name="connsiteX18" fmla="*/ 218186 w 376867"/>
                    <a:gd name="connsiteY18" fmla="*/ 158682 h 168599"/>
                    <a:gd name="connsiteX19" fmla="*/ 218186 w 376867"/>
                    <a:gd name="connsiteY19" fmla="*/ 132896 h 168599"/>
                    <a:gd name="connsiteX20" fmla="*/ 372900 w 376867"/>
                    <a:gd name="connsiteY20" fmla="*/ 154715 h 16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867" h="168599">
                      <a:moveTo>
                        <a:pt x="372900" y="154715"/>
                      </a:moveTo>
                      <a:lnTo>
                        <a:pt x="376867" y="77357"/>
                      </a:lnTo>
                      <a:lnTo>
                        <a:pt x="303477" y="63473"/>
                      </a:lnTo>
                      <a:lnTo>
                        <a:pt x="301494" y="33720"/>
                      </a:lnTo>
                      <a:lnTo>
                        <a:pt x="277692" y="33720"/>
                      </a:lnTo>
                      <a:lnTo>
                        <a:pt x="150747" y="0"/>
                      </a:lnTo>
                      <a:lnTo>
                        <a:pt x="134879" y="23803"/>
                      </a:lnTo>
                      <a:lnTo>
                        <a:pt x="156697" y="53555"/>
                      </a:lnTo>
                      <a:lnTo>
                        <a:pt x="138846" y="69423"/>
                      </a:lnTo>
                      <a:lnTo>
                        <a:pt x="93225" y="59506"/>
                      </a:lnTo>
                      <a:lnTo>
                        <a:pt x="45620" y="89259"/>
                      </a:lnTo>
                      <a:lnTo>
                        <a:pt x="35703" y="109094"/>
                      </a:lnTo>
                      <a:lnTo>
                        <a:pt x="0" y="111077"/>
                      </a:lnTo>
                      <a:lnTo>
                        <a:pt x="25785" y="144797"/>
                      </a:lnTo>
                      <a:lnTo>
                        <a:pt x="136862" y="168599"/>
                      </a:lnTo>
                      <a:lnTo>
                        <a:pt x="130911" y="146780"/>
                      </a:lnTo>
                      <a:lnTo>
                        <a:pt x="188433" y="140830"/>
                      </a:lnTo>
                      <a:lnTo>
                        <a:pt x="192400" y="160665"/>
                      </a:lnTo>
                      <a:lnTo>
                        <a:pt x="218186" y="158682"/>
                      </a:lnTo>
                      <a:lnTo>
                        <a:pt x="218186" y="132896"/>
                      </a:lnTo>
                      <a:lnTo>
                        <a:pt x="372900" y="15471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5" name="フリーフォーム 74"/>
                <p:cNvSpPr/>
                <p:nvPr/>
              </p:nvSpPr>
              <p:spPr>
                <a:xfrm>
                  <a:off x="4048125" y="3129828"/>
                  <a:ext cx="265430" cy="255270"/>
                </a:xfrm>
                <a:custGeom>
                  <a:avLst/>
                  <a:gdLst>
                    <a:gd name="connsiteX0" fmla="*/ 178517 w 265791"/>
                    <a:gd name="connsiteY0" fmla="*/ 220170 h 255873"/>
                    <a:gd name="connsiteX1" fmla="*/ 232071 w 265791"/>
                    <a:gd name="connsiteY1" fmla="*/ 240005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20170 h 255873"/>
                    <a:gd name="connsiteX0" fmla="*/ 178517 w 265791"/>
                    <a:gd name="connsiteY0" fmla="*/ 255873 h 255873"/>
                    <a:gd name="connsiteX1" fmla="*/ 232071 w 265791"/>
                    <a:gd name="connsiteY1" fmla="*/ 240005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 name="connsiteX0" fmla="*/ 178517 w 265791"/>
                    <a:gd name="connsiteY0" fmla="*/ 255873 h 255873"/>
                    <a:gd name="connsiteX1" fmla="*/ 148650 w 265791"/>
                    <a:gd name="connsiteY1" fmla="*/ 114747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 name="connsiteX0" fmla="*/ 178517 w 265791"/>
                    <a:gd name="connsiteY0" fmla="*/ 255873 h 255873"/>
                    <a:gd name="connsiteX1" fmla="*/ 226112 w 265791"/>
                    <a:gd name="connsiteY1" fmla="*/ 226087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5791" h="255873">
                      <a:moveTo>
                        <a:pt x="178517" y="255873"/>
                      </a:moveTo>
                      <a:lnTo>
                        <a:pt x="226112" y="226087"/>
                      </a:lnTo>
                      <a:lnTo>
                        <a:pt x="238022" y="206285"/>
                      </a:lnTo>
                      <a:lnTo>
                        <a:pt x="238022" y="130912"/>
                      </a:lnTo>
                      <a:lnTo>
                        <a:pt x="218187" y="128928"/>
                      </a:lnTo>
                      <a:lnTo>
                        <a:pt x="243973" y="103143"/>
                      </a:lnTo>
                      <a:lnTo>
                        <a:pt x="234055" y="93225"/>
                      </a:lnTo>
                      <a:lnTo>
                        <a:pt x="265791" y="69423"/>
                      </a:lnTo>
                      <a:lnTo>
                        <a:pt x="224137" y="23802"/>
                      </a:lnTo>
                      <a:lnTo>
                        <a:pt x="178517" y="19835"/>
                      </a:lnTo>
                      <a:lnTo>
                        <a:pt x="79341" y="0"/>
                      </a:lnTo>
                      <a:lnTo>
                        <a:pt x="25786" y="33720"/>
                      </a:lnTo>
                      <a:lnTo>
                        <a:pt x="57522" y="81324"/>
                      </a:lnTo>
                      <a:lnTo>
                        <a:pt x="47605" y="107110"/>
                      </a:lnTo>
                      <a:lnTo>
                        <a:pt x="7934" y="117027"/>
                      </a:lnTo>
                      <a:lnTo>
                        <a:pt x="0" y="186450"/>
                      </a:lnTo>
                      <a:lnTo>
                        <a:pt x="9918" y="226121"/>
                      </a:lnTo>
                      <a:lnTo>
                        <a:pt x="43638" y="245956"/>
                      </a:lnTo>
                      <a:lnTo>
                        <a:pt x="95209" y="243972"/>
                      </a:lnTo>
                      <a:lnTo>
                        <a:pt x="120995" y="255873"/>
                      </a:lnTo>
                      <a:lnTo>
                        <a:pt x="178517" y="255873"/>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6" name="フリーフォーム 75"/>
                <p:cNvSpPr/>
                <p:nvPr/>
              </p:nvSpPr>
              <p:spPr>
                <a:xfrm>
                  <a:off x="3277870" y="3023148"/>
                  <a:ext cx="302895" cy="350520"/>
                </a:xfrm>
                <a:custGeom>
                  <a:avLst/>
                  <a:gdLst>
                    <a:gd name="connsiteX0" fmla="*/ 49837 w 303355"/>
                    <a:gd name="connsiteY0" fmla="*/ 0 h 351025"/>
                    <a:gd name="connsiteX1" fmla="*/ 162512 w 303355"/>
                    <a:gd name="connsiteY1" fmla="*/ 19501 h 351025"/>
                    <a:gd name="connsiteX2" fmla="*/ 190680 w 303355"/>
                    <a:gd name="connsiteY2" fmla="*/ 65004 h 351025"/>
                    <a:gd name="connsiteX3" fmla="*/ 299021 w 303355"/>
                    <a:gd name="connsiteY3" fmla="*/ 91006 h 351025"/>
                    <a:gd name="connsiteX4" fmla="*/ 303355 w 303355"/>
                    <a:gd name="connsiteY4" fmla="*/ 125675 h 351025"/>
                    <a:gd name="connsiteX5" fmla="*/ 292521 w 303355"/>
                    <a:gd name="connsiteY5" fmla="*/ 145177 h 351025"/>
                    <a:gd name="connsiteX6" fmla="*/ 221016 w 303355"/>
                    <a:gd name="connsiteY6" fmla="*/ 186346 h 351025"/>
                    <a:gd name="connsiteX7" fmla="*/ 275186 w 303355"/>
                    <a:gd name="connsiteY7" fmla="*/ 247018 h 351025"/>
                    <a:gd name="connsiteX8" fmla="*/ 253518 w 303355"/>
                    <a:gd name="connsiteY8" fmla="*/ 255685 h 351025"/>
                    <a:gd name="connsiteX9" fmla="*/ 238350 w 303355"/>
                    <a:gd name="connsiteY9" fmla="*/ 286020 h 351025"/>
                    <a:gd name="connsiteX10" fmla="*/ 205848 w 303355"/>
                    <a:gd name="connsiteY10" fmla="*/ 292521 h 351025"/>
                    <a:gd name="connsiteX11" fmla="*/ 186347 w 303355"/>
                    <a:gd name="connsiteY11" fmla="*/ 331524 h 351025"/>
                    <a:gd name="connsiteX12" fmla="*/ 132176 w 303355"/>
                    <a:gd name="connsiteY12" fmla="*/ 327190 h 351025"/>
                    <a:gd name="connsiteX13" fmla="*/ 84506 w 303355"/>
                    <a:gd name="connsiteY13" fmla="*/ 351025 h 351025"/>
                    <a:gd name="connsiteX14" fmla="*/ 56337 w 303355"/>
                    <a:gd name="connsiteY14" fmla="*/ 329357 h 351025"/>
                    <a:gd name="connsiteX15" fmla="*/ 2167 w 303355"/>
                    <a:gd name="connsiteY15" fmla="*/ 327190 h 351025"/>
                    <a:gd name="connsiteX16" fmla="*/ 0 w 303355"/>
                    <a:gd name="connsiteY16" fmla="*/ 247018 h 351025"/>
                    <a:gd name="connsiteX17" fmla="*/ 65004 w 303355"/>
                    <a:gd name="connsiteY17" fmla="*/ 205848 h 351025"/>
                    <a:gd name="connsiteX18" fmla="*/ 13001 w 303355"/>
                    <a:gd name="connsiteY18" fmla="*/ 195014 h 351025"/>
                    <a:gd name="connsiteX19" fmla="*/ 10834 w 303355"/>
                    <a:gd name="connsiteY19" fmla="*/ 162511 h 351025"/>
                    <a:gd name="connsiteX20" fmla="*/ 41169 w 303355"/>
                    <a:gd name="connsiteY20" fmla="*/ 158178 h 351025"/>
                    <a:gd name="connsiteX21" fmla="*/ 32502 w 303355"/>
                    <a:gd name="connsiteY21" fmla="*/ 127842 h 351025"/>
                    <a:gd name="connsiteX22" fmla="*/ 78005 w 303355"/>
                    <a:gd name="connsiteY22" fmla="*/ 114841 h 351025"/>
                    <a:gd name="connsiteX23" fmla="*/ 86673 w 303355"/>
                    <a:gd name="connsiteY23" fmla="*/ 65004 h 351025"/>
                    <a:gd name="connsiteX24" fmla="*/ 49837 w 303355"/>
                    <a:gd name="connsiteY24" fmla="*/ 0 h 351025"/>
                    <a:gd name="connsiteX0" fmla="*/ 49837 w 303355"/>
                    <a:gd name="connsiteY0" fmla="*/ 0 h 351025"/>
                    <a:gd name="connsiteX1" fmla="*/ 162512 w 303355"/>
                    <a:gd name="connsiteY1" fmla="*/ 19501 h 351025"/>
                    <a:gd name="connsiteX2" fmla="*/ 190680 w 303355"/>
                    <a:gd name="connsiteY2" fmla="*/ 65004 h 351025"/>
                    <a:gd name="connsiteX3" fmla="*/ 299021 w 303355"/>
                    <a:gd name="connsiteY3" fmla="*/ 91006 h 351025"/>
                    <a:gd name="connsiteX4" fmla="*/ 303355 w 303355"/>
                    <a:gd name="connsiteY4" fmla="*/ 125675 h 351025"/>
                    <a:gd name="connsiteX5" fmla="*/ 292521 w 303355"/>
                    <a:gd name="connsiteY5" fmla="*/ 145177 h 351025"/>
                    <a:gd name="connsiteX6" fmla="*/ 221016 w 303355"/>
                    <a:gd name="connsiteY6" fmla="*/ 186346 h 351025"/>
                    <a:gd name="connsiteX7" fmla="*/ 275186 w 303355"/>
                    <a:gd name="connsiteY7" fmla="*/ 247018 h 351025"/>
                    <a:gd name="connsiteX8" fmla="*/ 253518 w 303355"/>
                    <a:gd name="connsiteY8" fmla="*/ 255685 h 351025"/>
                    <a:gd name="connsiteX9" fmla="*/ 238350 w 303355"/>
                    <a:gd name="connsiteY9" fmla="*/ 286020 h 351025"/>
                    <a:gd name="connsiteX10" fmla="*/ 205848 w 303355"/>
                    <a:gd name="connsiteY10" fmla="*/ 292521 h 351025"/>
                    <a:gd name="connsiteX11" fmla="*/ 186347 w 303355"/>
                    <a:gd name="connsiteY11" fmla="*/ 331524 h 351025"/>
                    <a:gd name="connsiteX12" fmla="*/ 132176 w 303355"/>
                    <a:gd name="connsiteY12" fmla="*/ 327190 h 351025"/>
                    <a:gd name="connsiteX13" fmla="*/ 84506 w 303355"/>
                    <a:gd name="connsiteY13" fmla="*/ 351025 h 351025"/>
                    <a:gd name="connsiteX14" fmla="*/ 56337 w 303355"/>
                    <a:gd name="connsiteY14" fmla="*/ 329357 h 351025"/>
                    <a:gd name="connsiteX15" fmla="*/ 2167 w 303355"/>
                    <a:gd name="connsiteY15" fmla="*/ 327190 h 351025"/>
                    <a:gd name="connsiteX16" fmla="*/ 0 w 303355"/>
                    <a:gd name="connsiteY16" fmla="*/ 247018 h 351025"/>
                    <a:gd name="connsiteX17" fmla="*/ 65004 w 303355"/>
                    <a:gd name="connsiteY17" fmla="*/ 205848 h 351025"/>
                    <a:gd name="connsiteX18" fmla="*/ 13001 w 303355"/>
                    <a:gd name="connsiteY18" fmla="*/ 195014 h 351025"/>
                    <a:gd name="connsiteX19" fmla="*/ 10834 w 303355"/>
                    <a:gd name="connsiteY19" fmla="*/ 162511 h 351025"/>
                    <a:gd name="connsiteX20" fmla="*/ 41169 w 303355"/>
                    <a:gd name="connsiteY20" fmla="*/ 158178 h 351025"/>
                    <a:gd name="connsiteX21" fmla="*/ 32502 w 303355"/>
                    <a:gd name="connsiteY21" fmla="*/ 127842 h 351025"/>
                    <a:gd name="connsiteX22" fmla="*/ 78005 w 303355"/>
                    <a:gd name="connsiteY22" fmla="*/ 114841 h 351025"/>
                    <a:gd name="connsiteX23" fmla="*/ 86673 w 303355"/>
                    <a:gd name="connsiteY23" fmla="*/ 65004 h 351025"/>
                    <a:gd name="connsiteX24" fmla="*/ 45572 w 303355"/>
                    <a:gd name="connsiteY24" fmla="*/ 30379 h 351025"/>
                    <a:gd name="connsiteX25" fmla="*/ 49837 w 303355"/>
                    <a:gd name="connsiteY25" fmla="*/ 0 h 3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3355" h="351025">
                      <a:moveTo>
                        <a:pt x="49837" y="0"/>
                      </a:moveTo>
                      <a:lnTo>
                        <a:pt x="162512" y="19501"/>
                      </a:lnTo>
                      <a:lnTo>
                        <a:pt x="190680" y="65004"/>
                      </a:lnTo>
                      <a:lnTo>
                        <a:pt x="299021" y="91006"/>
                      </a:lnTo>
                      <a:lnTo>
                        <a:pt x="303355" y="125675"/>
                      </a:lnTo>
                      <a:lnTo>
                        <a:pt x="292521" y="145177"/>
                      </a:lnTo>
                      <a:lnTo>
                        <a:pt x="221016" y="186346"/>
                      </a:lnTo>
                      <a:lnTo>
                        <a:pt x="275186" y="247018"/>
                      </a:lnTo>
                      <a:lnTo>
                        <a:pt x="253518" y="255685"/>
                      </a:lnTo>
                      <a:lnTo>
                        <a:pt x="238350" y="286020"/>
                      </a:lnTo>
                      <a:lnTo>
                        <a:pt x="205848" y="292521"/>
                      </a:lnTo>
                      <a:lnTo>
                        <a:pt x="186347" y="331524"/>
                      </a:lnTo>
                      <a:lnTo>
                        <a:pt x="132176" y="327190"/>
                      </a:lnTo>
                      <a:lnTo>
                        <a:pt x="84506" y="351025"/>
                      </a:lnTo>
                      <a:lnTo>
                        <a:pt x="56337" y="329357"/>
                      </a:lnTo>
                      <a:lnTo>
                        <a:pt x="2167" y="327190"/>
                      </a:lnTo>
                      <a:cubicBezTo>
                        <a:pt x="1445" y="300466"/>
                        <a:pt x="722" y="273742"/>
                        <a:pt x="0" y="247018"/>
                      </a:cubicBezTo>
                      <a:lnTo>
                        <a:pt x="65004" y="205848"/>
                      </a:lnTo>
                      <a:lnTo>
                        <a:pt x="13001" y="195014"/>
                      </a:lnTo>
                      <a:lnTo>
                        <a:pt x="10834" y="162511"/>
                      </a:lnTo>
                      <a:lnTo>
                        <a:pt x="41169" y="158178"/>
                      </a:lnTo>
                      <a:lnTo>
                        <a:pt x="32502" y="127842"/>
                      </a:lnTo>
                      <a:lnTo>
                        <a:pt x="78005" y="114841"/>
                      </a:lnTo>
                      <a:lnTo>
                        <a:pt x="86673" y="65004"/>
                      </a:lnTo>
                      <a:cubicBezTo>
                        <a:pt x="78036" y="52015"/>
                        <a:pt x="54209" y="43368"/>
                        <a:pt x="45572" y="30379"/>
                      </a:cubicBezTo>
                      <a:lnTo>
                        <a:pt x="49837"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7" name="フリーフォーム 76"/>
                <p:cNvSpPr/>
                <p:nvPr/>
              </p:nvSpPr>
              <p:spPr>
                <a:xfrm>
                  <a:off x="3310890" y="2624368"/>
                  <a:ext cx="506730" cy="621665"/>
                </a:xfrm>
                <a:custGeom>
                  <a:avLst/>
                  <a:gdLst>
                    <a:gd name="connsiteX0" fmla="*/ 132176 w 507037"/>
                    <a:gd name="connsiteY0" fmla="*/ 0 h 621878"/>
                    <a:gd name="connsiteX1" fmla="*/ 136510 w 507037"/>
                    <a:gd name="connsiteY1" fmla="*/ 54170 h 621878"/>
                    <a:gd name="connsiteX2" fmla="*/ 104008 w 507037"/>
                    <a:gd name="connsiteY2" fmla="*/ 65005 h 621878"/>
                    <a:gd name="connsiteX3" fmla="*/ 99674 w 507037"/>
                    <a:gd name="connsiteY3" fmla="*/ 82339 h 621878"/>
                    <a:gd name="connsiteX4" fmla="*/ 99674 w 507037"/>
                    <a:gd name="connsiteY4" fmla="*/ 91006 h 621878"/>
                    <a:gd name="connsiteX5" fmla="*/ 78006 w 507037"/>
                    <a:gd name="connsiteY5" fmla="*/ 110508 h 621878"/>
                    <a:gd name="connsiteX6" fmla="*/ 78006 w 507037"/>
                    <a:gd name="connsiteY6" fmla="*/ 134343 h 621878"/>
                    <a:gd name="connsiteX7" fmla="*/ 21668 w 507037"/>
                    <a:gd name="connsiteY7" fmla="*/ 130009 h 621878"/>
                    <a:gd name="connsiteX8" fmla="*/ 17335 w 507037"/>
                    <a:gd name="connsiteY8" fmla="*/ 179846 h 621878"/>
                    <a:gd name="connsiteX9" fmla="*/ 0 w 507037"/>
                    <a:gd name="connsiteY9" fmla="*/ 195014 h 621878"/>
                    <a:gd name="connsiteX10" fmla="*/ 26002 w 507037"/>
                    <a:gd name="connsiteY10" fmla="*/ 208015 h 621878"/>
                    <a:gd name="connsiteX11" fmla="*/ 34669 w 507037"/>
                    <a:gd name="connsiteY11" fmla="*/ 244851 h 621878"/>
                    <a:gd name="connsiteX12" fmla="*/ 80173 w 507037"/>
                    <a:gd name="connsiteY12" fmla="*/ 216682 h 621878"/>
                    <a:gd name="connsiteX13" fmla="*/ 80173 w 507037"/>
                    <a:gd name="connsiteY13" fmla="*/ 264352 h 621878"/>
                    <a:gd name="connsiteX14" fmla="*/ 112675 w 507037"/>
                    <a:gd name="connsiteY14" fmla="*/ 279520 h 621878"/>
                    <a:gd name="connsiteX15" fmla="*/ 95340 w 507037"/>
                    <a:gd name="connsiteY15" fmla="*/ 292521 h 621878"/>
                    <a:gd name="connsiteX16" fmla="*/ 136510 w 507037"/>
                    <a:gd name="connsiteY16" fmla="*/ 351025 h 621878"/>
                    <a:gd name="connsiteX17" fmla="*/ 119175 w 507037"/>
                    <a:gd name="connsiteY17" fmla="*/ 364026 h 621878"/>
                    <a:gd name="connsiteX18" fmla="*/ 112675 w 507037"/>
                    <a:gd name="connsiteY18" fmla="*/ 377027 h 621878"/>
                    <a:gd name="connsiteX19" fmla="*/ 132176 w 507037"/>
                    <a:gd name="connsiteY19" fmla="*/ 392195 h 621878"/>
                    <a:gd name="connsiteX20" fmla="*/ 132176 w 507037"/>
                    <a:gd name="connsiteY20" fmla="*/ 420364 h 621878"/>
                    <a:gd name="connsiteX21" fmla="*/ 158178 w 507037"/>
                    <a:gd name="connsiteY21" fmla="*/ 461533 h 621878"/>
                    <a:gd name="connsiteX22" fmla="*/ 268686 w 507037"/>
                    <a:gd name="connsiteY22" fmla="*/ 491869 h 621878"/>
                    <a:gd name="connsiteX23" fmla="*/ 266519 w 507037"/>
                    <a:gd name="connsiteY23" fmla="*/ 528705 h 621878"/>
                    <a:gd name="connsiteX24" fmla="*/ 260019 w 507037"/>
                    <a:gd name="connsiteY24" fmla="*/ 550373 h 621878"/>
                    <a:gd name="connsiteX25" fmla="*/ 303356 w 507037"/>
                    <a:gd name="connsiteY25" fmla="*/ 552540 h 621878"/>
                    <a:gd name="connsiteX26" fmla="*/ 301189 w 507037"/>
                    <a:gd name="connsiteY26" fmla="*/ 593710 h 621878"/>
                    <a:gd name="connsiteX27" fmla="*/ 327191 w 507037"/>
                    <a:gd name="connsiteY27" fmla="*/ 580709 h 621878"/>
                    <a:gd name="connsiteX28" fmla="*/ 331524 w 507037"/>
                    <a:gd name="connsiteY28" fmla="*/ 621878 h 621878"/>
                    <a:gd name="connsiteX29" fmla="*/ 461534 w 507037"/>
                    <a:gd name="connsiteY29" fmla="*/ 522205 h 621878"/>
                    <a:gd name="connsiteX30" fmla="*/ 463701 w 507037"/>
                    <a:gd name="connsiteY30" fmla="*/ 478868 h 621878"/>
                    <a:gd name="connsiteX31" fmla="*/ 507037 w 507037"/>
                    <a:gd name="connsiteY31" fmla="*/ 446366 h 621878"/>
                    <a:gd name="connsiteX32" fmla="*/ 420364 w 507037"/>
                    <a:gd name="connsiteY32" fmla="*/ 420364 h 621878"/>
                    <a:gd name="connsiteX33" fmla="*/ 385695 w 507037"/>
                    <a:gd name="connsiteY33" fmla="*/ 361860 h 621878"/>
                    <a:gd name="connsiteX34" fmla="*/ 405196 w 507037"/>
                    <a:gd name="connsiteY34" fmla="*/ 359693 h 621878"/>
                    <a:gd name="connsiteX35" fmla="*/ 387862 w 507037"/>
                    <a:gd name="connsiteY35" fmla="*/ 329357 h 621878"/>
                    <a:gd name="connsiteX36" fmla="*/ 340192 w 507037"/>
                    <a:gd name="connsiteY36" fmla="*/ 322857 h 621878"/>
                    <a:gd name="connsiteX37" fmla="*/ 322857 w 507037"/>
                    <a:gd name="connsiteY37" fmla="*/ 296855 h 621878"/>
                    <a:gd name="connsiteX38" fmla="*/ 342358 w 507037"/>
                    <a:gd name="connsiteY38" fmla="*/ 231850 h 621878"/>
                    <a:gd name="connsiteX39" fmla="*/ 307689 w 507037"/>
                    <a:gd name="connsiteY39" fmla="*/ 229683 h 621878"/>
                    <a:gd name="connsiteX40" fmla="*/ 351026 w 507037"/>
                    <a:gd name="connsiteY40" fmla="*/ 201515 h 621878"/>
                    <a:gd name="connsiteX41" fmla="*/ 309856 w 507037"/>
                    <a:gd name="connsiteY41" fmla="*/ 169012 h 621878"/>
                    <a:gd name="connsiteX42" fmla="*/ 335858 w 507037"/>
                    <a:gd name="connsiteY42" fmla="*/ 158178 h 621878"/>
                    <a:gd name="connsiteX43" fmla="*/ 342358 w 507037"/>
                    <a:gd name="connsiteY43" fmla="*/ 132176 h 621878"/>
                    <a:gd name="connsiteX44" fmla="*/ 342358 w 507037"/>
                    <a:gd name="connsiteY44" fmla="*/ 132176 h 621878"/>
                    <a:gd name="connsiteX45" fmla="*/ 307689 w 507037"/>
                    <a:gd name="connsiteY45" fmla="*/ 106174 h 621878"/>
                    <a:gd name="connsiteX46" fmla="*/ 368360 w 507037"/>
                    <a:gd name="connsiteY46" fmla="*/ 97507 h 621878"/>
                    <a:gd name="connsiteX47" fmla="*/ 377028 w 507037"/>
                    <a:gd name="connsiteY47" fmla="*/ 58504 h 621878"/>
                    <a:gd name="connsiteX48" fmla="*/ 361860 w 507037"/>
                    <a:gd name="connsiteY48" fmla="*/ 54170 h 621878"/>
                    <a:gd name="connsiteX49" fmla="*/ 253519 w 507037"/>
                    <a:gd name="connsiteY49" fmla="*/ 52004 h 621878"/>
                    <a:gd name="connsiteX50" fmla="*/ 244851 w 507037"/>
                    <a:gd name="connsiteY50" fmla="*/ 43336 h 621878"/>
                    <a:gd name="connsiteX51" fmla="*/ 210182 w 507037"/>
                    <a:gd name="connsiteY51" fmla="*/ 60671 h 621878"/>
                    <a:gd name="connsiteX52" fmla="*/ 192847 w 507037"/>
                    <a:gd name="connsiteY52" fmla="*/ 43336 h 621878"/>
                    <a:gd name="connsiteX53" fmla="*/ 192847 w 507037"/>
                    <a:gd name="connsiteY53" fmla="*/ 26002 h 621878"/>
                    <a:gd name="connsiteX54" fmla="*/ 132176 w 507037"/>
                    <a:gd name="connsiteY54" fmla="*/ 0 h 62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7037" h="621878">
                      <a:moveTo>
                        <a:pt x="132176" y="0"/>
                      </a:moveTo>
                      <a:lnTo>
                        <a:pt x="136510" y="54170"/>
                      </a:lnTo>
                      <a:lnTo>
                        <a:pt x="104008" y="65005"/>
                      </a:lnTo>
                      <a:lnTo>
                        <a:pt x="99674" y="82339"/>
                      </a:lnTo>
                      <a:lnTo>
                        <a:pt x="99674" y="91006"/>
                      </a:lnTo>
                      <a:lnTo>
                        <a:pt x="78006" y="110508"/>
                      </a:lnTo>
                      <a:lnTo>
                        <a:pt x="78006" y="134343"/>
                      </a:lnTo>
                      <a:lnTo>
                        <a:pt x="21668" y="130009"/>
                      </a:lnTo>
                      <a:lnTo>
                        <a:pt x="17335" y="179846"/>
                      </a:lnTo>
                      <a:lnTo>
                        <a:pt x="0" y="195014"/>
                      </a:lnTo>
                      <a:lnTo>
                        <a:pt x="26002" y="208015"/>
                      </a:lnTo>
                      <a:lnTo>
                        <a:pt x="34669" y="244851"/>
                      </a:lnTo>
                      <a:lnTo>
                        <a:pt x="80173" y="216682"/>
                      </a:lnTo>
                      <a:lnTo>
                        <a:pt x="80173" y="264352"/>
                      </a:lnTo>
                      <a:lnTo>
                        <a:pt x="112675" y="279520"/>
                      </a:lnTo>
                      <a:lnTo>
                        <a:pt x="95340" y="292521"/>
                      </a:lnTo>
                      <a:lnTo>
                        <a:pt x="136510" y="351025"/>
                      </a:lnTo>
                      <a:lnTo>
                        <a:pt x="119175" y="364026"/>
                      </a:lnTo>
                      <a:lnTo>
                        <a:pt x="112675" y="377027"/>
                      </a:lnTo>
                      <a:lnTo>
                        <a:pt x="132176" y="392195"/>
                      </a:lnTo>
                      <a:lnTo>
                        <a:pt x="132176" y="420364"/>
                      </a:lnTo>
                      <a:lnTo>
                        <a:pt x="158178" y="461533"/>
                      </a:lnTo>
                      <a:lnTo>
                        <a:pt x="268686" y="491869"/>
                      </a:lnTo>
                      <a:lnTo>
                        <a:pt x="266519" y="528705"/>
                      </a:lnTo>
                      <a:lnTo>
                        <a:pt x="260019" y="550373"/>
                      </a:lnTo>
                      <a:lnTo>
                        <a:pt x="303356" y="552540"/>
                      </a:lnTo>
                      <a:lnTo>
                        <a:pt x="301189" y="593710"/>
                      </a:lnTo>
                      <a:lnTo>
                        <a:pt x="327191" y="580709"/>
                      </a:lnTo>
                      <a:lnTo>
                        <a:pt x="331524" y="621878"/>
                      </a:lnTo>
                      <a:lnTo>
                        <a:pt x="461534" y="522205"/>
                      </a:lnTo>
                      <a:lnTo>
                        <a:pt x="463701" y="478868"/>
                      </a:lnTo>
                      <a:lnTo>
                        <a:pt x="507037" y="446366"/>
                      </a:lnTo>
                      <a:lnTo>
                        <a:pt x="420364" y="420364"/>
                      </a:lnTo>
                      <a:lnTo>
                        <a:pt x="385695" y="361860"/>
                      </a:lnTo>
                      <a:lnTo>
                        <a:pt x="405196" y="359693"/>
                      </a:lnTo>
                      <a:lnTo>
                        <a:pt x="387862" y="329357"/>
                      </a:lnTo>
                      <a:lnTo>
                        <a:pt x="340192" y="322857"/>
                      </a:lnTo>
                      <a:lnTo>
                        <a:pt x="322857" y="296855"/>
                      </a:lnTo>
                      <a:lnTo>
                        <a:pt x="342358" y="231850"/>
                      </a:lnTo>
                      <a:lnTo>
                        <a:pt x="307689" y="229683"/>
                      </a:lnTo>
                      <a:lnTo>
                        <a:pt x="351026" y="201515"/>
                      </a:lnTo>
                      <a:lnTo>
                        <a:pt x="309856" y="169012"/>
                      </a:lnTo>
                      <a:lnTo>
                        <a:pt x="335858" y="158178"/>
                      </a:lnTo>
                      <a:lnTo>
                        <a:pt x="342358" y="132176"/>
                      </a:lnTo>
                      <a:lnTo>
                        <a:pt x="342358" y="132176"/>
                      </a:lnTo>
                      <a:lnTo>
                        <a:pt x="307689" y="106174"/>
                      </a:lnTo>
                      <a:lnTo>
                        <a:pt x="368360" y="97507"/>
                      </a:lnTo>
                      <a:lnTo>
                        <a:pt x="377028" y="58504"/>
                      </a:lnTo>
                      <a:lnTo>
                        <a:pt x="361860" y="54170"/>
                      </a:lnTo>
                      <a:lnTo>
                        <a:pt x="253519" y="52004"/>
                      </a:lnTo>
                      <a:lnTo>
                        <a:pt x="244851" y="43336"/>
                      </a:lnTo>
                      <a:lnTo>
                        <a:pt x="210182" y="60671"/>
                      </a:lnTo>
                      <a:lnTo>
                        <a:pt x="192847" y="43336"/>
                      </a:lnTo>
                      <a:lnTo>
                        <a:pt x="192847" y="26002"/>
                      </a:lnTo>
                      <a:lnTo>
                        <a:pt x="132176"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8" name="フリーフォーム 77"/>
                <p:cNvSpPr/>
                <p:nvPr/>
              </p:nvSpPr>
              <p:spPr>
                <a:xfrm>
                  <a:off x="2972435" y="2548803"/>
                  <a:ext cx="476250" cy="305435"/>
                </a:xfrm>
                <a:custGeom>
                  <a:avLst/>
                  <a:gdLst>
                    <a:gd name="connsiteX0" fmla="*/ 294689 w 476702"/>
                    <a:gd name="connsiteY0" fmla="*/ 6500 h 305522"/>
                    <a:gd name="connsiteX1" fmla="*/ 344526 w 476702"/>
                    <a:gd name="connsiteY1" fmla="*/ 30336 h 305522"/>
                    <a:gd name="connsiteX2" fmla="*/ 361860 w 476702"/>
                    <a:gd name="connsiteY2" fmla="*/ 26002 h 305522"/>
                    <a:gd name="connsiteX3" fmla="*/ 379195 w 476702"/>
                    <a:gd name="connsiteY3" fmla="*/ 0 h 305522"/>
                    <a:gd name="connsiteX4" fmla="*/ 422531 w 476702"/>
                    <a:gd name="connsiteY4" fmla="*/ 21668 h 305522"/>
                    <a:gd name="connsiteX5" fmla="*/ 435532 w 476702"/>
                    <a:gd name="connsiteY5" fmla="*/ 60671 h 305522"/>
                    <a:gd name="connsiteX6" fmla="*/ 457200 w 476702"/>
                    <a:gd name="connsiteY6" fmla="*/ 65005 h 305522"/>
                    <a:gd name="connsiteX7" fmla="*/ 468035 w 476702"/>
                    <a:gd name="connsiteY7" fmla="*/ 82339 h 305522"/>
                    <a:gd name="connsiteX8" fmla="*/ 476702 w 476702"/>
                    <a:gd name="connsiteY8" fmla="*/ 134343 h 305522"/>
                    <a:gd name="connsiteX9" fmla="*/ 439866 w 476702"/>
                    <a:gd name="connsiteY9" fmla="*/ 143010 h 305522"/>
                    <a:gd name="connsiteX10" fmla="*/ 437699 w 476702"/>
                    <a:gd name="connsiteY10" fmla="*/ 162512 h 305522"/>
                    <a:gd name="connsiteX11" fmla="*/ 418198 w 476702"/>
                    <a:gd name="connsiteY11" fmla="*/ 179846 h 305522"/>
                    <a:gd name="connsiteX12" fmla="*/ 416031 w 476702"/>
                    <a:gd name="connsiteY12" fmla="*/ 214516 h 305522"/>
                    <a:gd name="connsiteX13" fmla="*/ 353193 w 476702"/>
                    <a:gd name="connsiteY13" fmla="*/ 205848 h 305522"/>
                    <a:gd name="connsiteX14" fmla="*/ 355360 w 476702"/>
                    <a:gd name="connsiteY14" fmla="*/ 255685 h 305522"/>
                    <a:gd name="connsiteX15" fmla="*/ 340192 w 476702"/>
                    <a:gd name="connsiteY15" fmla="*/ 277354 h 305522"/>
                    <a:gd name="connsiteX16" fmla="*/ 309856 w 476702"/>
                    <a:gd name="connsiteY16" fmla="*/ 296855 h 305522"/>
                    <a:gd name="connsiteX17" fmla="*/ 286021 w 476702"/>
                    <a:gd name="connsiteY17" fmla="*/ 305522 h 305522"/>
                    <a:gd name="connsiteX18" fmla="*/ 286021 w 476702"/>
                    <a:gd name="connsiteY18" fmla="*/ 305522 h 305522"/>
                    <a:gd name="connsiteX19" fmla="*/ 253519 w 476702"/>
                    <a:gd name="connsiteY19" fmla="*/ 236184 h 305522"/>
                    <a:gd name="connsiteX20" fmla="*/ 303356 w 476702"/>
                    <a:gd name="connsiteY20" fmla="*/ 212349 h 305522"/>
                    <a:gd name="connsiteX21" fmla="*/ 249185 w 476702"/>
                    <a:gd name="connsiteY21" fmla="*/ 190681 h 305522"/>
                    <a:gd name="connsiteX22" fmla="*/ 238351 w 476702"/>
                    <a:gd name="connsiteY22" fmla="*/ 145177 h 305522"/>
                    <a:gd name="connsiteX23" fmla="*/ 197181 w 476702"/>
                    <a:gd name="connsiteY23" fmla="*/ 162512 h 305522"/>
                    <a:gd name="connsiteX24" fmla="*/ 177680 w 476702"/>
                    <a:gd name="connsiteY24" fmla="*/ 208015 h 305522"/>
                    <a:gd name="connsiteX25" fmla="*/ 112675 w 476702"/>
                    <a:gd name="connsiteY25" fmla="*/ 223183 h 305522"/>
                    <a:gd name="connsiteX26" fmla="*/ 104008 w 476702"/>
                    <a:gd name="connsiteY26" fmla="*/ 199348 h 305522"/>
                    <a:gd name="connsiteX27" fmla="*/ 43337 w 476702"/>
                    <a:gd name="connsiteY27" fmla="*/ 236184 h 305522"/>
                    <a:gd name="connsiteX28" fmla="*/ 54171 w 476702"/>
                    <a:gd name="connsiteY28" fmla="*/ 203681 h 305522"/>
                    <a:gd name="connsiteX29" fmla="*/ 30336 w 476702"/>
                    <a:gd name="connsiteY29" fmla="*/ 173346 h 305522"/>
                    <a:gd name="connsiteX30" fmla="*/ 0 w 476702"/>
                    <a:gd name="connsiteY30" fmla="*/ 173346 h 305522"/>
                    <a:gd name="connsiteX31" fmla="*/ 0 w 476702"/>
                    <a:gd name="connsiteY31" fmla="*/ 153845 h 305522"/>
                    <a:gd name="connsiteX32" fmla="*/ 93174 w 476702"/>
                    <a:gd name="connsiteY32" fmla="*/ 112675 h 305522"/>
                    <a:gd name="connsiteX33" fmla="*/ 192848 w 476702"/>
                    <a:gd name="connsiteY33" fmla="*/ 117008 h 305522"/>
                    <a:gd name="connsiteX34" fmla="*/ 216683 w 476702"/>
                    <a:gd name="connsiteY34" fmla="*/ 86673 h 305522"/>
                    <a:gd name="connsiteX35" fmla="*/ 221017 w 476702"/>
                    <a:gd name="connsiteY35" fmla="*/ 67172 h 305522"/>
                    <a:gd name="connsiteX36" fmla="*/ 251352 w 476702"/>
                    <a:gd name="connsiteY36" fmla="*/ 67172 h 305522"/>
                    <a:gd name="connsiteX37" fmla="*/ 294689 w 476702"/>
                    <a:gd name="connsiteY37" fmla="*/ 6500 h 305522"/>
                    <a:gd name="connsiteX0" fmla="*/ 294689 w 476702"/>
                    <a:gd name="connsiteY0" fmla="*/ 6500 h 305522"/>
                    <a:gd name="connsiteX1" fmla="*/ 344526 w 476702"/>
                    <a:gd name="connsiteY1" fmla="*/ 30336 h 305522"/>
                    <a:gd name="connsiteX2" fmla="*/ 361860 w 476702"/>
                    <a:gd name="connsiteY2" fmla="*/ 26002 h 305522"/>
                    <a:gd name="connsiteX3" fmla="*/ 379195 w 476702"/>
                    <a:gd name="connsiteY3" fmla="*/ 0 h 305522"/>
                    <a:gd name="connsiteX4" fmla="*/ 422531 w 476702"/>
                    <a:gd name="connsiteY4" fmla="*/ 21668 h 305522"/>
                    <a:gd name="connsiteX5" fmla="*/ 435532 w 476702"/>
                    <a:gd name="connsiteY5" fmla="*/ 60671 h 305522"/>
                    <a:gd name="connsiteX6" fmla="*/ 457200 w 476702"/>
                    <a:gd name="connsiteY6" fmla="*/ 65005 h 305522"/>
                    <a:gd name="connsiteX7" fmla="*/ 468035 w 476702"/>
                    <a:gd name="connsiteY7" fmla="*/ 82339 h 305522"/>
                    <a:gd name="connsiteX8" fmla="*/ 476702 w 476702"/>
                    <a:gd name="connsiteY8" fmla="*/ 134343 h 305522"/>
                    <a:gd name="connsiteX9" fmla="*/ 439866 w 476702"/>
                    <a:gd name="connsiteY9" fmla="*/ 143010 h 305522"/>
                    <a:gd name="connsiteX10" fmla="*/ 437699 w 476702"/>
                    <a:gd name="connsiteY10" fmla="*/ 162512 h 305522"/>
                    <a:gd name="connsiteX11" fmla="*/ 418198 w 476702"/>
                    <a:gd name="connsiteY11" fmla="*/ 179846 h 305522"/>
                    <a:gd name="connsiteX12" fmla="*/ 416031 w 476702"/>
                    <a:gd name="connsiteY12" fmla="*/ 214516 h 305522"/>
                    <a:gd name="connsiteX13" fmla="*/ 353193 w 476702"/>
                    <a:gd name="connsiteY13" fmla="*/ 205848 h 305522"/>
                    <a:gd name="connsiteX14" fmla="*/ 355360 w 476702"/>
                    <a:gd name="connsiteY14" fmla="*/ 255685 h 305522"/>
                    <a:gd name="connsiteX15" fmla="*/ 340192 w 476702"/>
                    <a:gd name="connsiteY15" fmla="*/ 277354 h 305522"/>
                    <a:gd name="connsiteX16" fmla="*/ 309856 w 476702"/>
                    <a:gd name="connsiteY16" fmla="*/ 296855 h 305522"/>
                    <a:gd name="connsiteX17" fmla="*/ 286021 w 476702"/>
                    <a:gd name="connsiteY17" fmla="*/ 305522 h 305522"/>
                    <a:gd name="connsiteX18" fmla="*/ 286021 w 476702"/>
                    <a:gd name="connsiteY18" fmla="*/ 305522 h 305522"/>
                    <a:gd name="connsiteX19" fmla="*/ 253519 w 476702"/>
                    <a:gd name="connsiteY19" fmla="*/ 236184 h 305522"/>
                    <a:gd name="connsiteX20" fmla="*/ 303356 w 476702"/>
                    <a:gd name="connsiteY20" fmla="*/ 212349 h 305522"/>
                    <a:gd name="connsiteX21" fmla="*/ 249185 w 476702"/>
                    <a:gd name="connsiteY21" fmla="*/ 190681 h 305522"/>
                    <a:gd name="connsiteX22" fmla="*/ 238351 w 476702"/>
                    <a:gd name="connsiteY22" fmla="*/ 145177 h 305522"/>
                    <a:gd name="connsiteX23" fmla="*/ 197181 w 476702"/>
                    <a:gd name="connsiteY23" fmla="*/ 162512 h 305522"/>
                    <a:gd name="connsiteX24" fmla="*/ 177680 w 476702"/>
                    <a:gd name="connsiteY24" fmla="*/ 208015 h 305522"/>
                    <a:gd name="connsiteX25" fmla="*/ 112675 w 476702"/>
                    <a:gd name="connsiteY25" fmla="*/ 223183 h 305522"/>
                    <a:gd name="connsiteX26" fmla="*/ 104008 w 476702"/>
                    <a:gd name="connsiteY26" fmla="*/ 199348 h 305522"/>
                    <a:gd name="connsiteX27" fmla="*/ 43337 w 476702"/>
                    <a:gd name="connsiteY27" fmla="*/ 236184 h 305522"/>
                    <a:gd name="connsiteX28" fmla="*/ 54171 w 476702"/>
                    <a:gd name="connsiteY28" fmla="*/ 203681 h 305522"/>
                    <a:gd name="connsiteX29" fmla="*/ 30336 w 476702"/>
                    <a:gd name="connsiteY29" fmla="*/ 173346 h 305522"/>
                    <a:gd name="connsiteX30" fmla="*/ 0 w 476702"/>
                    <a:gd name="connsiteY30" fmla="*/ 173346 h 305522"/>
                    <a:gd name="connsiteX31" fmla="*/ 0 w 476702"/>
                    <a:gd name="connsiteY31" fmla="*/ 153845 h 305522"/>
                    <a:gd name="connsiteX32" fmla="*/ 93174 w 476702"/>
                    <a:gd name="connsiteY32" fmla="*/ 112675 h 305522"/>
                    <a:gd name="connsiteX33" fmla="*/ 192848 w 476702"/>
                    <a:gd name="connsiteY33" fmla="*/ 117008 h 305522"/>
                    <a:gd name="connsiteX34" fmla="*/ 216683 w 476702"/>
                    <a:gd name="connsiteY34" fmla="*/ 86673 h 305522"/>
                    <a:gd name="connsiteX35" fmla="*/ 221017 w 476702"/>
                    <a:gd name="connsiteY35" fmla="*/ 67172 h 305522"/>
                    <a:gd name="connsiteX36" fmla="*/ 251352 w 476702"/>
                    <a:gd name="connsiteY36" fmla="*/ 67172 h 305522"/>
                    <a:gd name="connsiteX37" fmla="*/ 266773 w 476702"/>
                    <a:gd name="connsiteY37" fmla="*/ 19507 h 305522"/>
                    <a:gd name="connsiteX38" fmla="*/ 294689 w 476702"/>
                    <a:gd name="connsiteY38" fmla="*/ 6500 h 3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702" h="305522">
                      <a:moveTo>
                        <a:pt x="294689" y="6500"/>
                      </a:moveTo>
                      <a:lnTo>
                        <a:pt x="344526" y="30336"/>
                      </a:lnTo>
                      <a:lnTo>
                        <a:pt x="361860" y="26002"/>
                      </a:lnTo>
                      <a:lnTo>
                        <a:pt x="379195" y="0"/>
                      </a:lnTo>
                      <a:lnTo>
                        <a:pt x="422531" y="21668"/>
                      </a:lnTo>
                      <a:lnTo>
                        <a:pt x="435532" y="60671"/>
                      </a:lnTo>
                      <a:lnTo>
                        <a:pt x="457200" y="65005"/>
                      </a:lnTo>
                      <a:lnTo>
                        <a:pt x="468035" y="82339"/>
                      </a:lnTo>
                      <a:lnTo>
                        <a:pt x="476702" y="134343"/>
                      </a:lnTo>
                      <a:lnTo>
                        <a:pt x="439866" y="143010"/>
                      </a:lnTo>
                      <a:lnTo>
                        <a:pt x="437699" y="162512"/>
                      </a:lnTo>
                      <a:lnTo>
                        <a:pt x="418198" y="179846"/>
                      </a:lnTo>
                      <a:lnTo>
                        <a:pt x="416031" y="214516"/>
                      </a:lnTo>
                      <a:lnTo>
                        <a:pt x="353193" y="205848"/>
                      </a:lnTo>
                      <a:cubicBezTo>
                        <a:pt x="353915" y="222460"/>
                        <a:pt x="354638" y="239073"/>
                        <a:pt x="355360" y="255685"/>
                      </a:cubicBezTo>
                      <a:lnTo>
                        <a:pt x="340192" y="277354"/>
                      </a:lnTo>
                      <a:lnTo>
                        <a:pt x="309856" y="296855"/>
                      </a:lnTo>
                      <a:lnTo>
                        <a:pt x="286021" y="305522"/>
                      </a:lnTo>
                      <a:lnTo>
                        <a:pt x="286021" y="305522"/>
                      </a:lnTo>
                      <a:lnTo>
                        <a:pt x="253519" y="236184"/>
                      </a:lnTo>
                      <a:lnTo>
                        <a:pt x="303356" y="212349"/>
                      </a:lnTo>
                      <a:lnTo>
                        <a:pt x="249185" y="190681"/>
                      </a:lnTo>
                      <a:lnTo>
                        <a:pt x="238351" y="145177"/>
                      </a:lnTo>
                      <a:lnTo>
                        <a:pt x="197181" y="162512"/>
                      </a:lnTo>
                      <a:lnTo>
                        <a:pt x="177680" y="208015"/>
                      </a:lnTo>
                      <a:lnTo>
                        <a:pt x="112675" y="223183"/>
                      </a:lnTo>
                      <a:lnTo>
                        <a:pt x="104008" y="199348"/>
                      </a:lnTo>
                      <a:lnTo>
                        <a:pt x="43337" y="236184"/>
                      </a:lnTo>
                      <a:lnTo>
                        <a:pt x="54171" y="203681"/>
                      </a:lnTo>
                      <a:lnTo>
                        <a:pt x="30336" y="173346"/>
                      </a:lnTo>
                      <a:lnTo>
                        <a:pt x="0" y="173346"/>
                      </a:lnTo>
                      <a:lnTo>
                        <a:pt x="0" y="153845"/>
                      </a:lnTo>
                      <a:lnTo>
                        <a:pt x="93174" y="112675"/>
                      </a:lnTo>
                      <a:lnTo>
                        <a:pt x="192848" y="117008"/>
                      </a:lnTo>
                      <a:lnTo>
                        <a:pt x="216683" y="86673"/>
                      </a:lnTo>
                      <a:lnTo>
                        <a:pt x="221017" y="67172"/>
                      </a:lnTo>
                      <a:lnTo>
                        <a:pt x="251352" y="67172"/>
                      </a:lnTo>
                      <a:cubicBezTo>
                        <a:pt x="260107" y="56341"/>
                        <a:pt x="258018" y="30338"/>
                        <a:pt x="266773" y="19507"/>
                      </a:cubicBezTo>
                      <a:lnTo>
                        <a:pt x="294689" y="650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9" name="フリーフォーム 78"/>
                <p:cNvSpPr/>
                <p:nvPr/>
              </p:nvSpPr>
              <p:spPr>
                <a:xfrm>
                  <a:off x="3050540" y="2696123"/>
                  <a:ext cx="396240" cy="417830"/>
                </a:xfrm>
                <a:custGeom>
                  <a:avLst/>
                  <a:gdLst>
                    <a:gd name="connsiteX0" fmla="*/ 0 w 396529"/>
                    <a:gd name="connsiteY0" fmla="*/ 136510 h 418197"/>
                    <a:gd name="connsiteX1" fmla="*/ 106175 w 396529"/>
                    <a:gd name="connsiteY1" fmla="*/ 201515 h 418197"/>
                    <a:gd name="connsiteX2" fmla="*/ 97507 w 396529"/>
                    <a:gd name="connsiteY2" fmla="*/ 273020 h 418197"/>
                    <a:gd name="connsiteX3" fmla="*/ 58504 w 396529"/>
                    <a:gd name="connsiteY3" fmla="*/ 279520 h 418197"/>
                    <a:gd name="connsiteX4" fmla="*/ 47670 w 396529"/>
                    <a:gd name="connsiteY4" fmla="*/ 333691 h 418197"/>
                    <a:gd name="connsiteX5" fmla="*/ 67172 w 396529"/>
                    <a:gd name="connsiteY5" fmla="*/ 374861 h 418197"/>
                    <a:gd name="connsiteX6" fmla="*/ 45503 w 396529"/>
                    <a:gd name="connsiteY6" fmla="*/ 383528 h 418197"/>
                    <a:gd name="connsiteX7" fmla="*/ 47670 w 396529"/>
                    <a:gd name="connsiteY7" fmla="*/ 418197 h 418197"/>
                    <a:gd name="connsiteX8" fmla="*/ 171179 w 396529"/>
                    <a:gd name="connsiteY8" fmla="*/ 359693 h 418197"/>
                    <a:gd name="connsiteX9" fmla="*/ 244851 w 396529"/>
                    <a:gd name="connsiteY9" fmla="*/ 385695 h 418197"/>
                    <a:gd name="connsiteX10" fmla="*/ 268686 w 396529"/>
                    <a:gd name="connsiteY10" fmla="*/ 366193 h 418197"/>
                    <a:gd name="connsiteX11" fmla="*/ 279520 w 396529"/>
                    <a:gd name="connsiteY11" fmla="*/ 325024 h 418197"/>
                    <a:gd name="connsiteX12" fmla="*/ 394362 w 396529"/>
                    <a:gd name="connsiteY12" fmla="*/ 348859 h 418197"/>
                    <a:gd name="connsiteX13" fmla="*/ 394362 w 396529"/>
                    <a:gd name="connsiteY13" fmla="*/ 327191 h 418197"/>
                    <a:gd name="connsiteX14" fmla="*/ 370527 w 396529"/>
                    <a:gd name="connsiteY14" fmla="*/ 303355 h 418197"/>
                    <a:gd name="connsiteX15" fmla="*/ 396529 w 396529"/>
                    <a:gd name="connsiteY15" fmla="*/ 270853 h 418197"/>
                    <a:gd name="connsiteX16" fmla="*/ 355359 w 396529"/>
                    <a:gd name="connsiteY16" fmla="*/ 218849 h 418197"/>
                    <a:gd name="connsiteX17" fmla="*/ 374861 w 396529"/>
                    <a:gd name="connsiteY17" fmla="*/ 205848 h 418197"/>
                    <a:gd name="connsiteX18" fmla="*/ 340192 w 396529"/>
                    <a:gd name="connsiteY18" fmla="*/ 199348 h 418197"/>
                    <a:gd name="connsiteX19" fmla="*/ 342358 w 396529"/>
                    <a:gd name="connsiteY19" fmla="*/ 140844 h 418197"/>
                    <a:gd name="connsiteX20" fmla="*/ 294688 w 396529"/>
                    <a:gd name="connsiteY20" fmla="*/ 175513 h 418197"/>
                    <a:gd name="connsiteX21" fmla="*/ 288188 w 396529"/>
                    <a:gd name="connsiteY21" fmla="*/ 147344 h 418197"/>
                    <a:gd name="connsiteX22" fmla="*/ 268686 w 396529"/>
                    <a:gd name="connsiteY22" fmla="*/ 123509 h 418197"/>
                    <a:gd name="connsiteX23" fmla="*/ 231850 w 396529"/>
                    <a:gd name="connsiteY23" fmla="*/ 147344 h 418197"/>
                    <a:gd name="connsiteX24" fmla="*/ 203682 w 396529"/>
                    <a:gd name="connsiteY24" fmla="*/ 160345 h 418197"/>
                    <a:gd name="connsiteX25" fmla="*/ 173346 w 396529"/>
                    <a:gd name="connsiteY25" fmla="*/ 93173 h 418197"/>
                    <a:gd name="connsiteX26" fmla="*/ 227517 w 396529"/>
                    <a:gd name="connsiteY26" fmla="*/ 69338 h 418197"/>
                    <a:gd name="connsiteX27" fmla="*/ 166846 w 396529"/>
                    <a:gd name="connsiteY27" fmla="*/ 36836 h 418197"/>
                    <a:gd name="connsiteX28" fmla="*/ 158178 w 396529"/>
                    <a:gd name="connsiteY28" fmla="*/ 0 h 418197"/>
                    <a:gd name="connsiteX29" fmla="*/ 117009 w 396529"/>
                    <a:gd name="connsiteY29" fmla="*/ 13001 h 418197"/>
                    <a:gd name="connsiteX30" fmla="*/ 101841 w 396529"/>
                    <a:gd name="connsiteY30" fmla="*/ 60671 h 418197"/>
                    <a:gd name="connsiteX31" fmla="*/ 36836 w 396529"/>
                    <a:gd name="connsiteY31" fmla="*/ 71505 h 418197"/>
                    <a:gd name="connsiteX32" fmla="*/ 0 w 396529"/>
                    <a:gd name="connsiteY32" fmla="*/ 136510 h 41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529" h="418197">
                      <a:moveTo>
                        <a:pt x="0" y="136510"/>
                      </a:moveTo>
                      <a:lnTo>
                        <a:pt x="106175" y="201515"/>
                      </a:lnTo>
                      <a:lnTo>
                        <a:pt x="97507" y="273020"/>
                      </a:lnTo>
                      <a:lnTo>
                        <a:pt x="58504" y="279520"/>
                      </a:lnTo>
                      <a:lnTo>
                        <a:pt x="47670" y="333691"/>
                      </a:lnTo>
                      <a:lnTo>
                        <a:pt x="67172" y="374861"/>
                      </a:lnTo>
                      <a:lnTo>
                        <a:pt x="45503" y="383528"/>
                      </a:lnTo>
                      <a:lnTo>
                        <a:pt x="47670" y="418197"/>
                      </a:lnTo>
                      <a:lnTo>
                        <a:pt x="171179" y="359693"/>
                      </a:lnTo>
                      <a:lnTo>
                        <a:pt x="244851" y="385695"/>
                      </a:lnTo>
                      <a:lnTo>
                        <a:pt x="268686" y="366193"/>
                      </a:lnTo>
                      <a:lnTo>
                        <a:pt x="279520" y="325024"/>
                      </a:lnTo>
                      <a:lnTo>
                        <a:pt x="394362" y="348859"/>
                      </a:lnTo>
                      <a:lnTo>
                        <a:pt x="394362" y="327191"/>
                      </a:lnTo>
                      <a:lnTo>
                        <a:pt x="370527" y="303355"/>
                      </a:lnTo>
                      <a:lnTo>
                        <a:pt x="396529" y="270853"/>
                      </a:lnTo>
                      <a:lnTo>
                        <a:pt x="355359" y="218849"/>
                      </a:lnTo>
                      <a:lnTo>
                        <a:pt x="374861" y="205848"/>
                      </a:lnTo>
                      <a:lnTo>
                        <a:pt x="340192" y="199348"/>
                      </a:lnTo>
                      <a:lnTo>
                        <a:pt x="342358" y="140844"/>
                      </a:lnTo>
                      <a:lnTo>
                        <a:pt x="294688" y="175513"/>
                      </a:lnTo>
                      <a:lnTo>
                        <a:pt x="288188" y="147344"/>
                      </a:lnTo>
                      <a:lnTo>
                        <a:pt x="268686" y="123509"/>
                      </a:lnTo>
                      <a:lnTo>
                        <a:pt x="231850" y="147344"/>
                      </a:lnTo>
                      <a:lnTo>
                        <a:pt x="203682" y="160345"/>
                      </a:lnTo>
                      <a:lnTo>
                        <a:pt x="173346" y="93173"/>
                      </a:lnTo>
                      <a:lnTo>
                        <a:pt x="227517" y="69338"/>
                      </a:lnTo>
                      <a:lnTo>
                        <a:pt x="166846" y="36836"/>
                      </a:lnTo>
                      <a:lnTo>
                        <a:pt x="158178" y="0"/>
                      </a:lnTo>
                      <a:lnTo>
                        <a:pt x="117009" y="13001"/>
                      </a:lnTo>
                      <a:lnTo>
                        <a:pt x="101841" y="60671"/>
                      </a:lnTo>
                      <a:lnTo>
                        <a:pt x="36836" y="71505"/>
                      </a:lnTo>
                      <a:lnTo>
                        <a:pt x="0" y="13651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0" name="フリーフォーム 79"/>
                <p:cNvSpPr/>
                <p:nvPr/>
              </p:nvSpPr>
              <p:spPr>
                <a:xfrm>
                  <a:off x="3592195" y="2429423"/>
                  <a:ext cx="508635" cy="790575"/>
                </a:xfrm>
                <a:custGeom>
                  <a:avLst/>
                  <a:gdLst>
                    <a:gd name="connsiteX0" fmla="*/ 112675 w 509204"/>
                    <a:gd name="connsiteY0" fmla="*/ 0 h 790891"/>
                    <a:gd name="connsiteX1" fmla="*/ 54171 w 509204"/>
                    <a:gd name="connsiteY1" fmla="*/ 36836 h 790891"/>
                    <a:gd name="connsiteX2" fmla="*/ 60671 w 509204"/>
                    <a:gd name="connsiteY2" fmla="*/ 52003 h 790891"/>
                    <a:gd name="connsiteX3" fmla="*/ 95341 w 509204"/>
                    <a:gd name="connsiteY3" fmla="*/ 71505 h 790891"/>
                    <a:gd name="connsiteX4" fmla="*/ 93174 w 509204"/>
                    <a:gd name="connsiteY4" fmla="*/ 88839 h 790891"/>
                    <a:gd name="connsiteX5" fmla="*/ 15168 w 509204"/>
                    <a:gd name="connsiteY5" fmla="*/ 99674 h 790891"/>
                    <a:gd name="connsiteX6" fmla="*/ 21669 w 509204"/>
                    <a:gd name="connsiteY6" fmla="*/ 123509 h 790891"/>
                    <a:gd name="connsiteX7" fmla="*/ 0 w 509204"/>
                    <a:gd name="connsiteY7" fmla="*/ 160345 h 790891"/>
                    <a:gd name="connsiteX8" fmla="*/ 36836 w 509204"/>
                    <a:gd name="connsiteY8" fmla="*/ 147344 h 790891"/>
                    <a:gd name="connsiteX9" fmla="*/ 36836 w 509204"/>
                    <a:gd name="connsiteY9" fmla="*/ 188513 h 790891"/>
                    <a:gd name="connsiteX10" fmla="*/ 67172 w 509204"/>
                    <a:gd name="connsiteY10" fmla="*/ 156011 h 790891"/>
                    <a:gd name="connsiteX11" fmla="*/ 104008 w 509204"/>
                    <a:gd name="connsiteY11" fmla="*/ 169012 h 790891"/>
                    <a:gd name="connsiteX12" fmla="*/ 101841 w 509204"/>
                    <a:gd name="connsiteY12" fmla="*/ 227516 h 790891"/>
                    <a:gd name="connsiteX13" fmla="*/ 62838 w 509204"/>
                    <a:gd name="connsiteY13" fmla="*/ 244851 h 790891"/>
                    <a:gd name="connsiteX14" fmla="*/ 99674 w 509204"/>
                    <a:gd name="connsiteY14" fmla="*/ 257852 h 790891"/>
                    <a:gd name="connsiteX15" fmla="*/ 84506 w 509204"/>
                    <a:gd name="connsiteY15" fmla="*/ 290354 h 790891"/>
                    <a:gd name="connsiteX16" fmla="*/ 28169 w 509204"/>
                    <a:gd name="connsiteY16" fmla="*/ 299021 h 790891"/>
                    <a:gd name="connsiteX17" fmla="*/ 62838 w 509204"/>
                    <a:gd name="connsiteY17" fmla="*/ 329357 h 790891"/>
                    <a:gd name="connsiteX18" fmla="*/ 56338 w 509204"/>
                    <a:gd name="connsiteY18" fmla="*/ 346692 h 790891"/>
                    <a:gd name="connsiteX19" fmla="*/ 23835 w 509204"/>
                    <a:gd name="connsiteY19" fmla="*/ 366193 h 790891"/>
                    <a:gd name="connsiteX20" fmla="*/ 67172 w 509204"/>
                    <a:gd name="connsiteY20" fmla="*/ 396529 h 790891"/>
                    <a:gd name="connsiteX21" fmla="*/ 30336 w 509204"/>
                    <a:gd name="connsiteY21" fmla="*/ 426864 h 790891"/>
                    <a:gd name="connsiteX22" fmla="*/ 60671 w 509204"/>
                    <a:gd name="connsiteY22" fmla="*/ 429031 h 790891"/>
                    <a:gd name="connsiteX23" fmla="*/ 39003 w 509204"/>
                    <a:gd name="connsiteY23" fmla="*/ 487535 h 790891"/>
                    <a:gd name="connsiteX24" fmla="*/ 58505 w 509204"/>
                    <a:gd name="connsiteY24" fmla="*/ 517871 h 790891"/>
                    <a:gd name="connsiteX25" fmla="*/ 112675 w 509204"/>
                    <a:gd name="connsiteY25" fmla="*/ 526538 h 790891"/>
                    <a:gd name="connsiteX26" fmla="*/ 123509 w 509204"/>
                    <a:gd name="connsiteY26" fmla="*/ 552540 h 790891"/>
                    <a:gd name="connsiteX27" fmla="*/ 104008 w 509204"/>
                    <a:gd name="connsiteY27" fmla="*/ 556874 h 790891"/>
                    <a:gd name="connsiteX28" fmla="*/ 140844 w 509204"/>
                    <a:gd name="connsiteY28" fmla="*/ 619711 h 790891"/>
                    <a:gd name="connsiteX29" fmla="*/ 223183 w 509204"/>
                    <a:gd name="connsiteY29" fmla="*/ 637046 h 790891"/>
                    <a:gd name="connsiteX30" fmla="*/ 184180 w 509204"/>
                    <a:gd name="connsiteY30" fmla="*/ 671715 h 790891"/>
                    <a:gd name="connsiteX31" fmla="*/ 182014 w 509204"/>
                    <a:gd name="connsiteY31" fmla="*/ 773556 h 790891"/>
                    <a:gd name="connsiteX32" fmla="*/ 195014 w 509204"/>
                    <a:gd name="connsiteY32" fmla="*/ 790891 h 790891"/>
                    <a:gd name="connsiteX33" fmla="*/ 253519 w 509204"/>
                    <a:gd name="connsiteY33" fmla="*/ 745387 h 790891"/>
                    <a:gd name="connsiteX34" fmla="*/ 288188 w 509204"/>
                    <a:gd name="connsiteY34" fmla="*/ 682549 h 790891"/>
                    <a:gd name="connsiteX35" fmla="*/ 364027 w 509204"/>
                    <a:gd name="connsiteY35" fmla="*/ 645713 h 790891"/>
                    <a:gd name="connsiteX36" fmla="*/ 413864 w 509204"/>
                    <a:gd name="connsiteY36" fmla="*/ 522204 h 790891"/>
                    <a:gd name="connsiteX37" fmla="*/ 487536 w 509204"/>
                    <a:gd name="connsiteY37" fmla="*/ 496202 h 790891"/>
                    <a:gd name="connsiteX38" fmla="*/ 509204 w 509204"/>
                    <a:gd name="connsiteY38" fmla="*/ 426864 h 790891"/>
                    <a:gd name="connsiteX39" fmla="*/ 459367 w 509204"/>
                    <a:gd name="connsiteY39" fmla="*/ 416030 h 790891"/>
                    <a:gd name="connsiteX40" fmla="*/ 437699 w 509204"/>
                    <a:gd name="connsiteY40" fmla="*/ 422530 h 790891"/>
                    <a:gd name="connsiteX41" fmla="*/ 392196 w 509204"/>
                    <a:gd name="connsiteY41" fmla="*/ 383528 h 790891"/>
                    <a:gd name="connsiteX42" fmla="*/ 405196 w 509204"/>
                    <a:gd name="connsiteY42" fmla="*/ 370527 h 790891"/>
                    <a:gd name="connsiteX43" fmla="*/ 346692 w 509204"/>
                    <a:gd name="connsiteY43" fmla="*/ 346692 h 790891"/>
                    <a:gd name="connsiteX44" fmla="*/ 346692 w 509204"/>
                    <a:gd name="connsiteY44" fmla="*/ 325023 h 790891"/>
                    <a:gd name="connsiteX45" fmla="*/ 342359 w 509204"/>
                    <a:gd name="connsiteY45" fmla="*/ 301188 h 790891"/>
                    <a:gd name="connsiteX46" fmla="*/ 361860 w 509204"/>
                    <a:gd name="connsiteY46" fmla="*/ 290354 h 790891"/>
                    <a:gd name="connsiteX47" fmla="*/ 353193 w 509204"/>
                    <a:gd name="connsiteY47" fmla="*/ 262185 h 790891"/>
                    <a:gd name="connsiteX48" fmla="*/ 327191 w 509204"/>
                    <a:gd name="connsiteY48" fmla="*/ 290354 h 790891"/>
                    <a:gd name="connsiteX49" fmla="*/ 327191 w 509204"/>
                    <a:gd name="connsiteY49" fmla="*/ 244851 h 790891"/>
                    <a:gd name="connsiteX50" fmla="*/ 340192 w 509204"/>
                    <a:gd name="connsiteY50" fmla="*/ 208015 h 790891"/>
                    <a:gd name="connsiteX51" fmla="*/ 312023 w 509204"/>
                    <a:gd name="connsiteY51" fmla="*/ 208015 h 790891"/>
                    <a:gd name="connsiteX52" fmla="*/ 320690 w 509204"/>
                    <a:gd name="connsiteY52" fmla="*/ 177679 h 790891"/>
                    <a:gd name="connsiteX53" fmla="*/ 296855 w 509204"/>
                    <a:gd name="connsiteY53" fmla="*/ 166845 h 790891"/>
                    <a:gd name="connsiteX54" fmla="*/ 257852 w 509204"/>
                    <a:gd name="connsiteY54" fmla="*/ 201514 h 790891"/>
                    <a:gd name="connsiteX55" fmla="*/ 190681 w 509204"/>
                    <a:gd name="connsiteY55" fmla="*/ 199347 h 790891"/>
                    <a:gd name="connsiteX56" fmla="*/ 201515 w 509204"/>
                    <a:gd name="connsiteY56" fmla="*/ 173346 h 790891"/>
                    <a:gd name="connsiteX57" fmla="*/ 251352 w 509204"/>
                    <a:gd name="connsiteY57" fmla="*/ 143010 h 790891"/>
                    <a:gd name="connsiteX58" fmla="*/ 255686 w 509204"/>
                    <a:gd name="connsiteY58" fmla="*/ 110508 h 790891"/>
                    <a:gd name="connsiteX59" fmla="*/ 283854 w 509204"/>
                    <a:gd name="connsiteY59" fmla="*/ 75838 h 790891"/>
                    <a:gd name="connsiteX60" fmla="*/ 253519 w 509204"/>
                    <a:gd name="connsiteY60" fmla="*/ 17334 h 790891"/>
                    <a:gd name="connsiteX61" fmla="*/ 201515 w 509204"/>
                    <a:gd name="connsiteY61" fmla="*/ 34669 h 790891"/>
                    <a:gd name="connsiteX62" fmla="*/ 171179 w 509204"/>
                    <a:gd name="connsiteY62" fmla="*/ 32502 h 790891"/>
                    <a:gd name="connsiteX63" fmla="*/ 160345 w 509204"/>
                    <a:gd name="connsiteY63" fmla="*/ 45503 h 790891"/>
                    <a:gd name="connsiteX64" fmla="*/ 112675 w 509204"/>
                    <a:gd name="connsiteY64" fmla="*/ 0 h 7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9204" h="790891">
                      <a:moveTo>
                        <a:pt x="112675" y="0"/>
                      </a:moveTo>
                      <a:lnTo>
                        <a:pt x="54171" y="36836"/>
                      </a:lnTo>
                      <a:lnTo>
                        <a:pt x="60671" y="52003"/>
                      </a:lnTo>
                      <a:lnTo>
                        <a:pt x="95341" y="71505"/>
                      </a:lnTo>
                      <a:lnTo>
                        <a:pt x="93174" y="88839"/>
                      </a:lnTo>
                      <a:lnTo>
                        <a:pt x="15168" y="99674"/>
                      </a:lnTo>
                      <a:lnTo>
                        <a:pt x="21669" y="123509"/>
                      </a:lnTo>
                      <a:lnTo>
                        <a:pt x="0" y="160345"/>
                      </a:lnTo>
                      <a:lnTo>
                        <a:pt x="36836" y="147344"/>
                      </a:lnTo>
                      <a:lnTo>
                        <a:pt x="36836" y="188513"/>
                      </a:lnTo>
                      <a:lnTo>
                        <a:pt x="67172" y="156011"/>
                      </a:lnTo>
                      <a:lnTo>
                        <a:pt x="104008" y="169012"/>
                      </a:lnTo>
                      <a:cubicBezTo>
                        <a:pt x="103286" y="188513"/>
                        <a:pt x="102563" y="208015"/>
                        <a:pt x="101841" y="227516"/>
                      </a:cubicBezTo>
                      <a:lnTo>
                        <a:pt x="62838" y="244851"/>
                      </a:lnTo>
                      <a:lnTo>
                        <a:pt x="99674" y="257852"/>
                      </a:lnTo>
                      <a:lnTo>
                        <a:pt x="84506" y="290354"/>
                      </a:lnTo>
                      <a:lnTo>
                        <a:pt x="28169" y="299021"/>
                      </a:lnTo>
                      <a:lnTo>
                        <a:pt x="62838" y="329357"/>
                      </a:lnTo>
                      <a:lnTo>
                        <a:pt x="56338" y="346692"/>
                      </a:lnTo>
                      <a:lnTo>
                        <a:pt x="23835" y="366193"/>
                      </a:lnTo>
                      <a:lnTo>
                        <a:pt x="67172" y="396529"/>
                      </a:lnTo>
                      <a:lnTo>
                        <a:pt x="30336" y="426864"/>
                      </a:lnTo>
                      <a:lnTo>
                        <a:pt x="60671" y="429031"/>
                      </a:lnTo>
                      <a:lnTo>
                        <a:pt x="39003" y="487535"/>
                      </a:lnTo>
                      <a:lnTo>
                        <a:pt x="58505" y="517871"/>
                      </a:lnTo>
                      <a:lnTo>
                        <a:pt x="112675" y="526538"/>
                      </a:lnTo>
                      <a:lnTo>
                        <a:pt x="123509" y="552540"/>
                      </a:lnTo>
                      <a:lnTo>
                        <a:pt x="104008" y="556874"/>
                      </a:lnTo>
                      <a:lnTo>
                        <a:pt x="140844" y="619711"/>
                      </a:lnTo>
                      <a:lnTo>
                        <a:pt x="223183" y="637046"/>
                      </a:lnTo>
                      <a:lnTo>
                        <a:pt x="184180" y="671715"/>
                      </a:lnTo>
                      <a:lnTo>
                        <a:pt x="182014" y="773556"/>
                      </a:lnTo>
                      <a:lnTo>
                        <a:pt x="195014" y="790891"/>
                      </a:lnTo>
                      <a:lnTo>
                        <a:pt x="253519" y="745387"/>
                      </a:lnTo>
                      <a:lnTo>
                        <a:pt x="288188" y="682549"/>
                      </a:lnTo>
                      <a:lnTo>
                        <a:pt x="364027" y="645713"/>
                      </a:lnTo>
                      <a:lnTo>
                        <a:pt x="413864" y="522204"/>
                      </a:lnTo>
                      <a:lnTo>
                        <a:pt x="487536" y="496202"/>
                      </a:lnTo>
                      <a:lnTo>
                        <a:pt x="509204" y="426864"/>
                      </a:lnTo>
                      <a:lnTo>
                        <a:pt x="459367" y="416030"/>
                      </a:lnTo>
                      <a:lnTo>
                        <a:pt x="437699" y="422530"/>
                      </a:lnTo>
                      <a:lnTo>
                        <a:pt x="392196" y="383528"/>
                      </a:lnTo>
                      <a:lnTo>
                        <a:pt x="405196" y="370527"/>
                      </a:lnTo>
                      <a:lnTo>
                        <a:pt x="346692" y="346692"/>
                      </a:lnTo>
                      <a:lnTo>
                        <a:pt x="346692" y="325023"/>
                      </a:lnTo>
                      <a:lnTo>
                        <a:pt x="342359" y="301188"/>
                      </a:lnTo>
                      <a:lnTo>
                        <a:pt x="361860" y="290354"/>
                      </a:lnTo>
                      <a:lnTo>
                        <a:pt x="353193" y="262185"/>
                      </a:lnTo>
                      <a:lnTo>
                        <a:pt x="327191" y="290354"/>
                      </a:lnTo>
                      <a:lnTo>
                        <a:pt x="327191" y="244851"/>
                      </a:lnTo>
                      <a:lnTo>
                        <a:pt x="340192" y="208015"/>
                      </a:lnTo>
                      <a:lnTo>
                        <a:pt x="312023" y="208015"/>
                      </a:lnTo>
                      <a:lnTo>
                        <a:pt x="320690" y="177679"/>
                      </a:lnTo>
                      <a:lnTo>
                        <a:pt x="296855" y="166845"/>
                      </a:lnTo>
                      <a:lnTo>
                        <a:pt x="257852" y="201514"/>
                      </a:lnTo>
                      <a:lnTo>
                        <a:pt x="190681" y="199347"/>
                      </a:lnTo>
                      <a:lnTo>
                        <a:pt x="201515" y="173346"/>
                      </a:lnTo>
                      <a:lnTo>
                        <a:pt x="251352" y="143010"/>
                      </a:lnTo>
                      <a:lnTo>
                        <a:pt x="255686" y="110508"/>
                      </a:lnTo>
                      <a:lnTo>
                        <a:pt x="283854" y="75838"/>
                      </a:lnTo>
                      <a:lnTo>
                        <a:pt x="253519" y="17334"/>
                      </a:lnTo>
                      <a:lnTo>
                        <a:pt x="201515" y="34669"/>
                      </a:lnTo>
                      <a:lnTo>
                        <a:pt x="171179" y="32502"/>
                      </a:lnTo>
                      <a:lnTo>
                        <a:pt x="160345" y="45503"/>
                      </a:lnTo>
                      <a:lnTo>
                        <a:pt x="112675"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1" name="フリーフォーム 80"/>
                <p:cNvSpPr/>
                <p:nvPr/>
              </p:nvSpPr>
              <p:spPr>
                <a:xfrm>
                  <a:off x="3902075" y="2594523"/>
                  <a:ext cx="264160" cy="266065"/>
                </a:xfrm>
                <a:custGeom>
                  <a:avLst/>
                  <a:gdLst>
                    <a:gd name="connsiteX0" fmla="*/ 244851 w 264353"/>
                    <a:gd name="connsiteY0" fmla="*/ 231851 h 266520"/>
                    <a:gd name="connsiteX1" fmla="*/ 264353 w 264353"/>
                    <a:gd name="connsiteY1" fmla="*/ 184180 h 266520"/>
                    <a:gd name="connsiteX2" fmla="*/ 225350 w 264353"/>
                    <a:gd name="connsiteY2" fmla="*/ 175513 h 266520"/>
                    <a:gd name="connsiteX3" fmla="*/ 229684 w 264353"/>
                    <a:gd name="connsiteY3" fmla="*/ 149511 h 266520"/>
                    <a:gd name="connsiteX4" fmla="*/ 186347 w 264353"/>
                    <a:gd name="connsiteY4" fmla="*/ 127843 h 266520"/>
                    <a:gd name="connsiteX5" fmla="*/ 99674 w 264353"/>
                    <a:gd name="connsiteY5" fmla="*/ 114842 h 266520"/>
                    <a:gd name="connsiteX6" fmla="*/ 93174 w 264353"/>
                    <a:gd name="connsiteY6" fmla="*/ 75839 h 266520"/>
                    <a:gd name="connsiteX7" fmla="*/ 119176 w 264353"/>
                    <a:gd name="connsiteY7" fmla="*/ 80173 h 266520"/>
                    <a:gd name="connsiteX8" fmla="*/ 86673 w 264353"/>
                    <a:gd name="connsiteY8" fmla="*/ 45504 h 266520"/>
                    <a:gd name="connsiteX9" fmla="*/ 80173 w 264353"/>
                    <a:gd name="connsiteY9" fmla="*/ 32503 h 266520"/>
                    <a:gd name="connsiteX10" fmla="*/ 30336 w 264353"/>
                    <a:gd name="connsiteY10" fmla="*/ 0 h 266520"/>
                    <a:gd name="connsiteX11" fmla="*/ 8667 w 264353"/>
                    <a:gd name="connsiteY11" fmla="*/ 6501 h 266520"/>
                    <a:gd name="connsiteX12" fmla="*/ 0 w 264353"/>
                    <a:gd name="connsiteY12" fmla="*/ 36836 h 266520"/>
                    <a:gd name="connsiteX13" fmla="*/ 34669 w 264353"/>
                    <a:gd name="connsiteY13" fmla="*/ 41170 h 266520"/>
                    <a:gd name="connsiteX14" fmla="*/ 15168 w 264353"/>
                    <a:gd name="connsiteY14" fmla="*/ 75839 h 266520"/>
                    <a:gd name="connsiteX15" fmla="*/ 15168 w 264353"/>
                    <a:gd name="connsiteY15" fmla="*/ 125676 h 266520"/>
                    <a:gd name="connsiteX16" fmla="*/ 45504 w 264353"/>
                    <a:gd name="connsiteY16" fmla="*/ 101841 h 266520"/>
                    <a:gd name="connsiteX17" fmla="*/ 60671 w 264353"/>
                    <a:gd name="connsiteY17" fmla="*/ 130010 h 266520"/>
                    <a:gd name="connsiteX18" fmla="*/ 28169 w 264353"/>
                    <a:gd name="connsiteY18" fmla="*/ 132177 h 266520"/>
                    <a:gd name="connsiteX19" fmla="*/ 39003 w 264353"/>
                    <a:gd name="connsiteY19" fmla="*/ 162512 h 266520"/>
                    <a:gd name="connsiteX20" fmla="*/ 34669 w 264353"/>
                    <a:gd name="connsiteY20" fmla="*/ 188514 h 266520"/>
                    <a:gd name="connsiteX21" fmla="*/ 99674 w 264353"/>
                    <a:gd name="connsiteY21" fmla="*/ 203682 h 266520"/>
                    <a:gd name="connsiteX22" fmla="*/ 80173 w 264353"/>
                    <a:gd name="connsiteY22" fmla="*/ 212349 h 266520"/>
                    <a:gd name="connsiteX23" fmla="*/ 134343 w 264353"/>
                    <a:gd name="connsiteY23" fmla="*/ 260019 h 266520"/>
                    <a:gd name="connsiteX24" fmla="*/ 153845 w 264353"/>
                    <a:gd name="connsiteY24" fmla="*/ 253519 h 266520"/>
                    <a:gd name="connsiteX25" fmla="*/ 201515 w 264353"/>
                    <a:gd name="connsiteY25" fmla="*/ 266520 h 266520"/>
                    <a:gd name="connsiteX26" fmla="*/ 244851 w 264353"/>
                    <a:gd name="connsiteY26" fmla="*/ 231851 h 26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4353" h="266520">
                      <a:moveTo>
                        <a:pt x="244851" y="231851"/>
                      </a:moveTo>
                      <a:lnTo>
                        <a:pt x="264353" y="184180"/>
                      </a:lnTo>
                      <a:lnTo>
                        <a:pt x="225350" y="175513"/>
                      </a:lnTo>
                      <a:lnTo>
                        <a:pt x="229684" y="149511"/>
                      </a:lnTo>
                      <a:lnTo>
                        <a:pt x="186347" y="127843"/>
                      </a:lnTo>
                      <a:lnTo>
                        <a:pt x="99674" y="114842"/>
                      </a:lnTo>
                      <a:lnTo>
                        <a:pt x="93174" y="75839"/>
                      </a:lnTo>
                      <a:lnTo>
                        <a:pt x="119176" y="80173"/>
                      </a:lnTo>
                      <a:lnTo>
                        <a:pt x="86673" y="45504"/>
                      </a:lnTo>
                      <a:lnTo>
                        <a:pt x="80173" y="32503"/>
                      </a:lnTo>
                      <a:lnTo>
                        <a:pt x="30336" y="0"/>
                      </a:lnTo>
                      <a:lnTo>
                        <a:pt x="8667" y="6501"/>
                      </a:lnTo>
                      <a:lnTo>
                        <a:pt x="0" y="36836"/>
                      </a:lnTo>
                      <a:lnTo>
                        <a:pt x="34669" y="41170"/>
                      </a:lnTo>
                      <a:lnTo>
                        <a:pt x="15168" y="75839"/>
                      </a:lnTo>
                      <a:lnTo>
                        <a:pt x="15168" y="125676"/>
                      </a:lnTo>
                      <a:lnTo>
                        <a:pt x="45504" y="101841"/>
                      </a:lnTo>
                      <a:lnTo>
                        <a:pt x="60671" y="130010"/>
                      </a:lnTo>
                      <a:lnTo>
                        <a:pt x="28169" y="132177"/>
                      </a:lnTo>
                      <a:lnTo>
                        <a:pt x="39003" y="162512"/>
                      </a:lnTo>
                      <a:lnTo>
                        <a:pt x="34669" y="188514"/>
                      </a:lnTo>
                      <a:lnTo>
                        <a:pt x="99674" y="203682"/>
                      </a:lnTo>
                      <a:lnTo>
                        <a:pt x="80173" y="212349"/>
                      </a:lnTo>
                      <a:lnTo>
                        <a:pt x="134343" y="260019"/>
                      </a:lnTo>
                      <a:lnTo>
                        <a:pt x="153845" y="253519"/>
                      </a:lnTo>
                      <a:lnTo>
                        <a:pt x="201515" y="266520"/>
                      </a:lnTo>
                      <a:lnTo>
                        <a:pt x="244851" y="23185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2" name="フリーフォーム 81"/>
                <p:cNvSpPr/>
                <p:nvPr/>
              </p:nvSpPr>
              <p:spPr>
                <a:xfrm>
                  <a:off x="2357120" y="4757968"/>
                  <a:ext cx="64770" cy="69215"/>
                </a:xfrm>
                <a:custGeom>
                  <a:avLst/>
                  <a:gdLst>
                    <a:gd name="connsiteX0" fmla="*/ 52004 w 65005"/>
                    <a:gd name="connsiteY0" fmla="*/ 0 h 69338"/>
                    <a:gd name="connsiteX1" fmla="*/ 0 w 65005"/>
                    <a:gd name="connsiteY1" fmla="*/ 26002 h 69338"/>
                    <a:gd name="connsiteX2" fmla="*/ 13001 w 65005"/>
                    <a:gd name="connsiteY2" fmla="*/ 69338 h 69338"/>
                    <a:gd name="connsiteX3" fmla="*/ 65005 w 65005"/>
                    <a:gd name="connsiteY3" fmla="*/ 65004 h 69338"/>
                    <a:gd name="connsiteX4" fmla="*/ 52004 w 65005"/>
                    <a:gd name="connsiteY4" fmla="*/ 0 h 6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5" h="69338">
                      <a:moveTo>
                        <a:pt x="52004" y="0"/>
                      </a:moveTo>
                      <a:lnTo>
                        <a:pt x="0" y="26002"/>
                      </a:lnTo>
                      <a:lnTo>
                        <a:pt x="13001" y="69338"/>
                      </a:lnTo>
                      <a:lnTo>
                        <a:pt x="65005" y="65004"/>
                      </a:lnTo>
                      <a:lnTo>
                        <a:pt x="52004"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3" name="フリーフォーム 82"/>
                <p:cNvSpPr/>
                <p:nvPr/>
              </p:nvSpPr>
              <p:spPr>
                <a:xfrm>
                  <a:off x="2917825" y="3270250"/>
                  <a:ext cx="869950" cy="746125"/>
                </a:xfrm>
                <a:custGeom>
                  <a:avLst/>
                  <a:gdLst>
                    <a:gd name="connsiteX0" fmla="*/ 222250 w 869950"/>
                    <a:gd name="connsiteY0" fmla="*/ 136525 h 746125"/>
                    <a:gd name="connsiteX1" fmla="*/ 168275 w 869950"/>
                    <a:gd name="connsiteY1" fmla="*/ 161925 h 746125"/>
                    <a:gd name="connsiteX2" fmla="*/ 184150 w 869950"/>
                    <a:gd name="connsiteY2" fmla="*/ 203200 h 746125"/>
                    <a:gd name="connsiteX3" fmla="*/ 6350 w 869950"/>
                    <a:gd name="connsiteY3" fmla="*/ 292100 h 746125"/>
                    <a:gd name="connsiteX4" fmla="*/ 66675 w 869950"/>
                    <a:gd name="connsiteY4" fmla="*/ 358775 h 746125"/>
                    <a:gd name="connsiteX5" fmla="*/ 0 w 869950"/>
                    <a:gd name="connsiteY5" fmla="*/ 390525 h 746125"/>
                    <a:gd name="connsiteX6" fmla="*/ 73025 w 869950"/>
                    <a:gd name="connsiteY6" fmla="*/ 396875 h 746125"/>
                    <a:gd name="connsiteX7" fmla="*/ 66675 w 869950"/>
                    <a:gd name="connsiteY7" fmla="*/ 447675 h 746125"/>
                    <a:gd name="connsiteX8" fmla="*/ 95250 w 869950"/>
                    <a:gd name="connsiteY8" fmla="*/ 469900 h 746125"/>
                    <a:gd name="connsiteX9" fmla="*/ 171450 w 869950"/>
                    <a:gd name="connsiteY9" fmla="*/ 501650 h 746125"/>
                    <a:gd name="connsiteX10" fmla="*/ 193675 w 869950"/>
                    <a:gd name="connsiteY10" fmla="*/ 488950 h 746125"/>
                    <a:gd name="connsiteX11" fmla="*/ 206375 w 869950"/>
                    <a:gd name="connsiteY11" fmla="*/ 565150 h 746125"/>
                    <a:gd name="connsiteX12" fmla="*/ 174625 w 869950"/>
                    <a:gd name="connsiteY12" fmla="*/ 565150 h 746125"/>
                    <a:gd name="connsiteX13" fmla="*/ 177800 w 869950"/>
                    <a:gd name="connsiteY13" fmla="*/ 596900 h 746125"/>
                    <a:gd name="connsiteX14" fmla="*/ 136525 w 869950"/>
                    <a:gd name="connsiteY14" fmla="*/ 587375 h 746125"/>
                    <a:gd name="connsiteX15" fmla="*/ 95250 w 869950"/>
                    <a:gd name="connsiteY15" fmla="*/ 612775 h 746125"/>
                    <a:gd name="connsiteX16" fmla="*/ 139700 w 869950"/>
                    <a:gd name="connsiteY16" fmla="*/ 650875 h 746125"/>
                    <a:gd name="connsiteX17" fmla="*/ 196850 w 869950"/>
                    <a:gd name="connsiteY17" fmla="*/ 650875 h 746125"/>
                    <a:gd name="connsiteX18" fmla="*/ 409575 w 869950"/>
                    <a:gd name="connsiteY18" fmla="*/ 708025 h 746125"/>
                    <a:gd name="connsiteX19" fmla="*/ 422275 w 869950"/>
                    <a:gd name="connsiteY19" fmla="*/ 746125 h 746125"/>
                    <a:gd name="connsiteX20" fmla="*/ 606425 w 869950"/>
                    <a:gd name="connsiteY20" fmla="*/ 679450 h 746125"/>
                    <a:gd name="connsiteX21" fmla="*/ 622300 w 869950"/>
                    <a:gd name="connsiteY21" fmla="*/ 704850 h 746125"/>
                    <a:gd name="connsiteX22" fmla="*/ 720725 w 869950"/>
                    <a:gd name="connsiteY22" fmla="*/ 708025 h 746125"/>
                    <a:gd name="connsiteX23" fmla="*/ 742950 w 869950"/>
                    <a:gd name="connsiteY23" fmla="*/ 733425 h 746125"/>
                    <a:gd name="connsiteX24" fmla="*/ 774700 w 869950"/>
                    <a:gd name="connsiteY24" fmla="*/ 708025 h 746125"/>
                    <a:gd name="connsiteX25" fmla="*/ 768350 w 869950"/>
                    <a:gd name="connsiteY25" fmla="*/ 688975 h 746125"/>
                    <a:gd name="connsiteX26" fmla="*/ 803275 w 869950"/>
                    <a:gd name="connsiteY26" fmla="*/ 663575 h 746125"/>
                    <a:gd name="connsiteX27" fmla="*/ 765175 w 869950"/>
                    <a:gd name="connsiteY27" fmla="*/ 654050 h 746125"/>
                    <a:gd name="connsiteX28" fmla="*/ 762000 w 869950"/>
                    <a:gd name="connsiteY28" fmla="*/ 635000 h 746125"/>
                    <a:gd name="connsiteX29" fmla="*/ 727075 w 869950"/>
                    <a:gd name="connsiteY29" fmla="*/ 641350 h 746125"/>
                    <a:gd name="connsiteX30" fmla="*/ 695325 w 869950"/>
                    <a:gd name="connsiteY30" fmla="*/ 619125 h 746125"/>
                    <a:gd name="connsiteX31" fmla="*/ 698500 w 869950"/>
                    <a:gd name="connsiteY31" fmla="*/ 596900 h 746125"/>
                    <a:gd name="connsiteX32" fmla="*/ 752475 w 869950"/>
                    <a:gd name="connsiteY32" fmla="*/ 612775 h 746125"/>
                    <a:gd name="connsiteX33" fmla="*/ 749300 w 869950"/>
                    <a:gd name="connsiteY33" fmla="*/ 565150 h 746125"/>
                    <a:gd name="connsiteX34" fmla="*/ 720725 w 869950"/>
                    <a:gd name="connsiteY34" fmla="*/ 565150 h 746125"/>
                    <a:gd name="connsiteX35" fmla="*/ 717550 w 869950"/>
                    <a:gd name="connsiteY35" fmla="*/ 536575 h 746125"/>
                    <a:gd name="connsiteX36" fmla="*/ 682625 w 869950"/>
                    <a:gd name="connsiteY36" fmla="*/ 511175 h 746125"/>
                    <a:gd name="connsiteX37" fmla="*/ 688975 w 869950"/>
                    <a:gd name="connsiteY37" fmla="*/ 482600 h 746125"/>
                    <a:gd name="connsiteX38" fmla="*/ 669925 w 869950"/>
                    <a:gd name="connsiteY38" fmla="*/ 469900 h 746125"/>
                    <a:gd name="connsiteX39" fmla="*/ 708025 w 869950"/>
                    <a:gd name="connsiteY39" fmla="*/ 447675 h 746125"/>
                    <a:gd name="connsiteX40" fmla="*/ 679450 w 869950"/>
                    <a:gd name="connsiteY40" fmla="*/ 425450 h 746125"/>
                    <a:gd name="connsiteX41" fmla="*/ 679450 w 869950"/>
                    <a:gd name="connsiteY41" fmla="*/ 409575 h 746125"/>
                    <a:gd name="connsiteX42" fmla="*/ 708025 w 869950"/>
                    <a:gd name="connsiteY42" fmla="*/ 412750 h 746125"/>
                    <a:gd name="connsiteX43" fmla="*/ 708025 w 869950"/>
                    <a:gd name="connsiteY43" fmla="*/ 346075 h 746125"/>
                    <a:gd name="connsiteX44" fmla="*/ 790575 w 869950"/>
                    <a:gd name="connsiteY44" fmla="*/ 333375 h 746125"/>
                    <a:gd name="connsiteX45" fmla="*/ 800100 w 869950"/>
                    <a:gd name="connsiteY45" fmla="*/ 295275 h 746125"/>
                    <a:gd name="connsiteX46" fmla="*/ 841375 w 869950"/>
                    <a:gd name="connsiteY46" fmla="*/ 285750 h 746125"/>
                    <a:gd name="connsiteX47" fmla="*/ 831850 w 869950"/>
                    <a:gd name="connsiteY47" fmla="*/ 250825 h 746125"/>
                    <a:gd name="connsiteX48" fmla="*/ 869950 w 869950"/>
                    <a:gd name="connsiteY48" fmla="*/ 234950 h 746125"/>
                    <a:gd name="connsiteX49" fmla="*/ 822325 w 869950"/>
                    <a:gd name="connsiteY49" fmla="*/ 222250 h 746125"/>
                    <a:gd name="connsiteX50" fmla="*/ 803275 w 869950"/>
                    <a:gd name="connsiteY50" fmla="*/ 200025 h 746125"/>
                    <a:gd name="connsiteX51" fmla="*/ 746125 w 869950"/>
                    <a:gd name="connsiteY51" fmla="*/ 244475 h 746125"/>
                    <a:gd name="connsiteX52" fmla="*/ 698500 w 869950"/>
                    <a:gd name="connsiteY52" fmla="*/ 184150 h 746125"/>
                    <a:gd name="connsiteX53" fmla="*/ 673100 w 869950"/>
                    <a:gd name="connsiteY53" fmla="*/ 184150 h 746125"/>
                    <a:gd name="connsiteX54" fmla="*/ 654050 w 869950"/>
                    <a:gd name="connsiteY54" fmla="*/ 142875 h 746125"/>
                    <a:gd name="connsiteX55" fmla="*/ 685800 w 869950"/>
                    <a:gd name="connsiteY55" fmla="*/ 120650 h 746125"/>
                    <a:gd name="connsiteX56" fmla="*/ 676275 w 869950"/>
                    <a:gd name="connsiteY56" fmla="*/ 92075 h 746125"/>
                    <a:gd name="connsiteX57" fmla="*/ 682625 w 869950"/>
                    <a:gd name="connsiteY57" fmla="*/ 69850 h 746125"/>
                    <a:gd name="connsiteX58" fmla="*/ 635000 w 869950"/>
                    <a:gd name="connsiteY58" fmla="*/ 47625 h 746125"/>
                    <a:gd name="connsiteX59" fmla="*/ 625475 w 869950"/>
                    <a:gd name="connsiteY59" fmla="*/ 0 h 746125"/>
                    <a:gd name="connsiteX60" fmla="*/ 596900 w 869950"/>
                    <a:gd name="connsiteY60" fmla="*/ 50800 h 746125"/>
                    <a:gd name="connsiteX61" fmla="*/ 558800 w 869950"/>
                    <a:gd name="connsiteY61" fmla="*/ 57150 h 746125"/>
                    <a:gd name="connsiteX62" fmla="*/ 555625 w 869950"/>
                    <a:gd name="connsiteY62" fmla="*/ 85725 h 746125"/>
                    <a:gd name="connsiteX63" fmla="*/ 479425 w 869950"/>
                    <a:gd name="connsiteY63" fmla="*/ 85725 h 746125"/>
                    <a:gd name="connsiteX64" fmla="*/ 441325 w 869950"/>
                    <a:gd name="connsiteY64" fmla="*/ 104775 h 746125"/>
                    <a:gd name="connsiteX65" fmla="*/ 425450 w 869950"/>
                    <a:gd name="connsiteY65" fmla="*/ 85725 h 746125"/>
                    <a:gd name="connsiteX66" fmla="*/ 365125 w 869950"/>
                    <a:gd name="connsiteY66" fmla="*/ 85725 h 746125"/>
                    <a:gd name="connsiteX67" fmla="*/ 288925 w 869950"/>
                    <a:gd name="connsiteY67" fmla="*/ 161925 h 746125"/>
                    <a:gd name="connsiteX68" fmla="*/ 222250 w 869950"/>
                    <a:gd name="connsiteY68" fmla="*/ 136525 h 74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950" h="746125">
                      <a:moveTo>
                        <a:pt x="222250" y="136525"/>
                      </a:moveTo>
                      <a:lnTo>
                        <a:pt x="168275" y="161925"/>
                      </a:lnTo>
                      <a:lnTo>
                        <a:pt x="184150" y="203200"/>
                      </a:lnTo>
                      <a:lnTo>
                        <a:pt x="6350" y="292100"/>
                      </a:lnTo>
                      <a:lnTo>
                        <a:pt x="66675" y="358775"/>
                      </a:lnTo>
                      <a:lnTo>
                        <a:pt x="0" y="390525"/>
                      </a:lnTo>
                      <a:lnTo>
                        <a:pt x="73025" y="396875"/>
                      </a:lnTo>
                      <a:lnTo>
                        <a:pt x="66675" y="447675"/>
                      </a:lnTo>
                      <a:lnTo>
                        <a:pt x="95250" y="469900"/>
                      </a:lnTo>
                      <a:lnTo>
                        <a:pt x="171450" y="501650"/>
                      </a:lnTo>
                      <a:lnTo>
                        <a:pt x="193675" y="488950"/>
                      </a:lnTo>
                      <a:lnTo>
                        <a:pt x="206375" y="565150"/>
                      </a:lnTo>
                      <a:lnTo>
                        <a:pt x="174625" y="565150"/>
                      </a:lnTo>
                      <a:lnTo>
                        <a:pt x="177800" y="596900"/>
                      </a:lnTo>
                      <a:lnTo>
                        <a:pt x="136525" y="587375"/>
                      </a:lnTo>
                      <a:lnTo>
                        <a:pt x="95250" y="612775"/>
                      </a:lnTo>
                      <a:lnTo>
                        <a:pt x="139700" y="650875"/>
                      </a:lnTo>
                      <a:lnTo>
                        <a:pt x="196850" y="650875"/>
                      </a:lnTo>
                      <a:lnTo>
                        <a:pt x="409575" y="708025"/>
                      </a:lnTo>
                      <a:lnTo>
                        <a:pt x="422275" y="746125"/>
                      </a:lnTo>
                      <a:lnTo>
                        <a:pt x="606425" y="679450"/>
                      </a:lnTo>
                      <a:lnTo>
                        <a:pt x="622300" y="704850"/>
                      </a:lnTo>
                      <a:lnTo>
                        <a:pt x="720725" y="708025"/>
                      </a:lnTo>
                      <a:lnTo>
                        <a:pt x="742950" y="733425"/>
                      </a:lnTo>
                      <a:lnTo>
                        <a:pt x="774700" y="708025"/>
                      </a:lnTo>
                      <a:lnTo>
                        <a:pt x="768350" y="688975"/>
                      </a:lnTo>
                      <a:lnTo>
                        <a:pt x="803275" y="663575"/>
                      </a:lnTo>
                      <a:lnTo>
                        <a:pt x="765175" y="654050"/>
                      </a:lnTo>
                      <a:lnTo>
                        <a:pt x="762000" y="635000"/>
                      </a:lnTo>
                      <a:lnTo>
                        <a:pt x="727075" y="641350"/>
                      </a:lnTo>
                      <a:lnTo>
                        <a:pt x="695325" y="619125"/>
                      </a:lnTo>
                      <a:lnTo>
                        <a:pt x="698500" y="596900"/>
                      </a:lnTo>
                      <a:lnTo>
                        <a:pt x="752475" y="612775"/>
                      </a:lnTo>
                      <a:lnTo>
                        <a:pt x="749300" y="565150"/>
                      </a:lnTo>
                      <a:lnTo>
                        <a:pt x="720725" y="565150"/>
                      </a:lnTo>
                      <a:lnTo>
                        <a:pt x="717550" y="536575"/>
                      </a:lnTo>
                      <a:lnTo>
                        <a:pt x="682625" y="511175"/>
                      </a:lnTo>
                      <a:lnTo>
                        <a:pt x="688975" y="482600"/>
                      </a:lnTo>
                      <a:lnTo>
                        <a:pt x="669925" y="469900"/>
                      </a:lnTo>
                      <a:lnTo>
                        <a:pt x="708025" y="447675"/>
                      </a:lnTo>
                      <a:lnTo>
                        <a:pt x="679450" y="425450"/>
                      </a:lnTo>
                      <a:lnTo>
                        <a:pt x="679450" y="409575"/>
                      </a:lnTo>
                      <a:lnTo>
                        <a:pt x="708025" y="412750"/>
                      </a:lnTo>
                      <a:lnTo>
                        <a:pt x="708025" y="346075"/>
                      </a:lnTo>
                      <a:lnTo>
                        <a:pt x="790575" y="333375"/>
                      </a:lnTo>
                      <a:lnTo>
                        <a:pt x="800100" y="295275"/>
                      </a:lnTo>
                      <a:lnTo>
                        <a:pt x="841375" y="285750"/>
                      </a:lnTo>
                      <a:lnTo>
                        <a:pt x="831850" y="250825"/>
                      </a:lnTo>
                      <a:lnTo>
                        <a:pt x="869950" y="234950"/>
                      </a:lnTo>
                      <a:lnTo>
                        <a:pt x="822325" y="222250"/>
                      </a:lnTo>
                      <a:lnTo>
                        <a:pt x="803275" y="200025"/>
                      </a:lnTo>
                      <a:lnTo>
                        <a:pt x="746125" y="244475"/>
                      </a:lnTo>
                      <a:lnTo>
                        <a:pt x="698500" y="184150"/>
                      </a:lnTo>
                      <a:lnTo>
                        <a:pt x="673100" y="184150"/>
                      </a:lnTo>
                      <a:lnTo>
                        <a:pt x="654050" y="142875"/>
                      </a:lnTo>
                      <a:lnTo>
                        <a:pt x="685800" y="120650"/>
                      </a:lnTo>
                      <a:lnTo>
                        <a:pt x="676275" y="92075"/>
                      </a:lnTo>
                      <a:lnTo>
                        <a:pt x="682625" y="69850"/>
                      </a:lnTo>
                      <a:lnTo>
                        <a:pt x="635000" y="47625"/>
                      </a:lnTo>
                      <a:lnTo>
                        <a:pt x="625475" y="0"/>
                      </a:lnTo>
                      <a:lnTo>
                        <a:pt x="596900" y="50800"/>
                      </a:lnTo>
                      <a:lnTo>
                        <a:pt x="558800" y="57150"/>
                      </a:lnTo>
                      <a:lnTo>
                        <a:pt x="555625" y="85725"/>
                      </a:lnTo>
                      <a:lnTo>
                        <a:pt x="479425" y="85725"/>
                      </a:lnTo>
                      <a:lnTo>
                        <a:pt x="441325" y="104775"/>
                      </a:lnTo>
                      <a:lnTo>
                        <a:pt x="425450" y="85725"/>
                      </a:lnTo>
                      <a:lnTo>
                        <a:pt x="365125" y="85725"/>
                      </a:lnTo>
                      <a:lnTo>
                        <a:pt x="288925" y="161925"/>
                      </a:lnTo>
                      <a:lnTo>
                        <a:pt x="222250" y="136525"/>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83"/>
                <p:cNvSpPr/>
                <p:nvPr/>
              </p:nvSpPr>
              <p:spPr>
                <a:xfrm>
                  <a:off x="3500438" y="3148013"/>
                  <a:ext cx="285750" cy="195262"/>
                </a:xfrm>
                <a:custGeom>
                  <a:avLst/>
                  <a:gdLst>
                    <a:gd name="connsiteX0" fmla="*/ 71437 w 285750"/>
                    <a:gd name="connsiteY0" fmla="*/ 16668 h 195262"/>
                    <a:gd name="connsiteX1" fmla="*/ 0 w 285750"/>
                    <a:gd name="connsiteY1" fmla="*/ 59531 h 195262"/>
                    <a:gd name="connsiteX2" fmla="*/ 59531 w 285750"/>
                    <a:gd name="connsiteY2" fmla="*/ 123825 h 195262"/>
                    <a:gd name="connsiteX3" fmla="*/ 50006 w 285750"/>
                    <a:gd name="connsiteY3" fmla="*/ 128587 h 195262"/>
                    <a:gd name="connsiteX4" fmla="*/ 57150 w 285750"/>
                    <a:gd name="connsiteY4" fmla="*/ 166687 h 195262"/>
                    <a:gd name="connsiteX5" fmla="*/ 107156 w 285750"/>
                    <a:gd name="connsiteY5" fmla="*/ 195262 h 195262"/>
                    <a:gd name="connsiteX6" fmla="*/ 171450 w 285750"/>
                    <a:gd name="connsiteY6" fmla="*/ 169068 h 195262"/>
                    <a:gd name="connsiteX7" fmla="*/ 285750 w 285750"/>
                    <a:gd name="connsiteY7" fmla="*/ 78581 h 195262"/>
                    <a:gd name="connsiteX8" fmla="*/ 273843 w 285750"/>
                    <a:gd name="connsiteY8" fmla="*/ 61912 h 195262"/>
                    <a:gd name="connsiteX9" fmla="*/ 269081 w 285750"/>
                    <a:gd name="connsiteY9" fmla="*/ 0 h 195262"/>
                    <a:gd name="connsiteX10" fmla="*/ 140493 w 285750"/>
                    <a:gd name="connsiteY10" fmla="*/ 102393 h 195262"/>
                    <a:gd name="connsiteX11" fmla="*/ 138112 w 285750"/>
                    <a:gd name="connsiteY11" fmla="*/ 57150 h 195262"/>
                    <a:gd name="connsiteX12" fmla="*/ 104775 w 285750"/>
                    <a:gd name="connsiteY12" fmla="*/ 78581 h 195262"/>
                    <a:gd name="connsiteX13" fmla="*/ 71437 w 285750"/>
                    <a:gd name="connsiteY13" fmla="*/ 16668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 h="195262">
                      <a:moveTo>
                        <a:pt x="71437" y="16668"/>
                      </a:moveTo>
                      <a:lnTo>
                        <a:pt x="0" y="59531"/>
                      </a:lnTo>
                      <a:lnTo>
                        <a:pt x="59531" y="123825"/>
                      </a:lnTo>
                      <a:lnTo>
                        <a:pt x="50006" y="128587"/>
                      </a:lnTo>
                      <a:lnTo>
                        <a:pt x="57150" y="166687"/>
                      </a:lnTo>
                      <a:lnTo>
                        <a:pt x="107156" y="195262"/>
                      </a:lnTo>
                      <a:lnTo>
                        <a:pt x="171450" y="169068"/>
                      </a:lnTo>
                      <a:lnTo>
                        <a:pt x="285750" y="78581"/>
                      </a:lnTo>
                      <a:lnTo>
                        <a:pt x="273843" y="61912"/>
                      </a:lnTo>
                      <a:lnTo>
                        <a:pt x="269081" y="0"/>
                      </a:lnTo>
                      <a:lnTo>
                        <a:pt x="140493" y="102393"/>
                      </a:lnTo>
                      <a:lnTo>
                        <a:pt x="138112" y="57150"/>
                      </a:lnTo>
                      <a:lnTo>
                        <a:pt x="104775" y="78581"/>
                      </a:lnTo>
                      <a:cubicBezTo>
                        <a:pt x="105569" y="60325"/>
                        <a:pt x="106362" y="42068"/>
                        <a:pt x="71437" y="16668"/>
                      </a:cubicBez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84"/>
                <p:cNvSpPr/>
                <p:nvPr/>
              </p:nvSpPr>
              <p:spPr>
                <a:xfrm>
                  <a:off x="3580555" y="3274219"/>
                  <a:ext cx="235744" cy="238125"/>
                </a:xfrm>
                <a:custGeom>
                  <a:avLst/>
                  <a:gdLst>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88119 w 235744"/>
                    <a:gd name="connsiteY16" fmla="*/ 54768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5263 w 235744"/>
                    <a:gd name="connsiteY16" fmla="*/ 23812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5263 w 235744"/>
                    <a:gd name="connsiteY16" fmla="*/ 23812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200870 w 235744"/>
                    <a:gd name="connsiteY16" fmla="*/ 35719 h 238125"/>
                    <a:gd name="connsiteX17" fmla="*/ 195263 w 235744"/>
                    <a:gd name="connsiteY17" fmla="*/ 23812 h 238125"/>
                    <a:gd name="connsiteX18" fmla="*/ 152400 w 235744"/>
                    <a:gd name="connsiteY18"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210395 w 235744"/>
                    <a:gd name="connsiteY16" fmla="*/ 35719 h 238125"/>
                    <a:gd name="connsiteX17" fmla="*/ 195263 w 235744"/>
                    <a:gd name="connsiteY17" fmla="*/ 23812 h 238125"/>
                    <a:gd name="connsiteX18" fmla="*/ 152400 w 235744"/>
                    <a:gd name="connsiteY18"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6107 w 235744"/>
                    <a:gd name="connsiteY16" fmla="*/ 45244 h 238125"/>
                    <a:gd name="connsiteX17" fmla="*/ 195263 w 235744"/>
                    <a:gd name="connsiteY17" fmla="*/ 23812 h 238125"/>
                    <a:gd name="connsiteX18" fmla="*/ 152400 w 235744"/>
                    <a:gd name="connsiteY18"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744" h="238125">
                      <a:moveTo>
                        <a:pt x="152400" y="0"/>
                      </a:moveTo>
                      <a:lnTo>
                        <a:pt x="85725" y="50006"/>
                      </a:lnTo>
                      <a:lnTo>
                        <a:pt x="14288" y="69056"/>
                      </a:lnTo>
                      <a:lnTo>
                        <a:pt x="9525" y="97631"/>
                      </a:lnTo>
                      <a:lnTo>
                        <a:pt x="23813" y="121443"/>
                      </a:lnTo>
                      <a:lnTo>
                        <a:pt x="0" y="138112"/>
                      </a:lnTo>
                      <a:lnTo>
                        <a:pt x="14288" y="176212"/>
                      </a:lnTo>
                      <a:lnTo>
                        <a:pt x="38100" y="176212"/>
                      </a:lnTo>
                      <a:lnTo>
                        <a:pt x="80963" y="238125"/>
                      </a:lnTo>
                      <a:lnTo>
                        <a:pt x="140494" y="192881"/>
                      </a:lnTo>
                      <a:lnTo>
                        <a:pt x="88106" y="130968"/>
                      </a:lnTo>
                      <a:lnTo>
                        <a:pt x="71438" y="126206"/>
                      </a:lnTo>
                      <a:lnTo>
                        <a:pt x="119063" y="85725"/>
                      </a:lnTo>
                      <a:lnTo>
                        <a:pt x="221456" y="104775"/>
                      </a:lnTo>
                      <a:lnTo>
                        <a:pt x="235744" y="83343"/>
                      </a:lnTo>
                      <a:lnTo>
                        <a:pt x="214313" y="54768"/>
                      </a:lnTo>
                      <a:cubicBezTo>
                        <a:pt x="208104" y="48021"/>
                        <a:pt x="199282" y="50403"/>
                        <a:pt x="196107" y="45244"/>
                      </a:cubicBezTo>
                      <a:cubicBezTo>
                        <a:pt x="192932" y="40085"/>
                        <a:pt x="202945" y="30956"/>
                        <a:pt x="195263" y="23812"/>
                      </a:cubicBezTo>
                      <a:lnTo>
                        <a:pt x="152400"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85"/>
                <p:cNvSpPr/>
                <p:nvPr/>
              </p:nvSpPr>
              <p:spPr>
                <a:xfrm>
                  <a:off x="2750344" y="4324350"/>
                  <a:ext cx="211931" cy="140494"/>
                </a:xfrm>
                <a:custGeom>
                  <a:avLst/>
                  <a:gdLst>
                    <a:gd name="connsiteX0" fmla="*/ 0 w 211931"/>
                    <a:gd name="connsiteY0" fmla="*/ 40481 h 140494"/>
                    <a:gd name="connsiteX1" fmla="*/ 40481 w 211931"/>
                    <a:gd name="connsiteY1" fmla="*/ 0 h 140494"/>
                    <a:gd name="connsiteX2" fmla="*/ 126206 w 211931"/>
                    <a:gd name="connsiteY2" fmla="*/ 52388 h 140494"/>
                    <a:gd name="connsiteX3" fmla="*/ 159544 w 211931"/>
                    <a:gd name="connsiteY3" fmla="*/ 52388 h 140494"/>
                    <a:gd name="connsiteX4" fmla="*/ 197644 w 211931"/>
                    <a:gd name="connsiteY4" fmla="*/ 102394 h 140494"/>
                    <a:gd name="connsiteX5" fmla="*/ 207169 w 211931"/>
                    <a:gd name="connsiteY5" fmla="*/ 97631 h 140494"/>
                    <a:gd name="connsiteX6" fmla="*/ 211931 w 211931"/>
                    <a:gd name="connsiteY6" fmla="*/ 116681 h 140494"/>
                    <a:gd name="connsiteX7" fmla="*/ 204787 w 211931"/>
                    <a:gd name="connsiteY7" fmla="*/ 140494 h 140494"/>
                    <a:gd name="connsiteX8" fmla="*/ 119062 w 211931"/>
                    <a:gd name="connsiteY8" fmla="*/ 90488 h 140494"/>
                    <a:gd name="connsiteX9" fmla="*/ 0 w 211931"/>
                    <a:gd name="connsiteY9" fmla="*/ 40481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931" h="140494">
                      <a:moveTo>
                        <a:pt x="0" y="40481"/>
                      </a:moveTo>
                      <a:lnTo>
                        <a:pt x="40481" y="0"/>
                      </a:lnTo>
                      <a:lnTo>
                        <a:pt x="126206" y="52388"/>
                      </a:lnTo>
                      <a:lnTo>
                        <a:pt x="159544" y="52388"/>
                      </a:lnTo>
                      <a:lnTo>
                        <a:pt x="197644" y="102394"/>
                      </a:lnTo>
                      <a:lnTo>
                        <a:pt x="207169" y="97631"/>
                      </a:lnTo>
                      <a:lnTo>
                        <a:pt x="211931" y="116681"/>
                      </a:lnTo>
                      <a:lnTo>
                        <a:pt x="204787" y="140494"/>
                      </a:lnTo>
                      <a:lnTo>
                        <a:pt x="119062" y="90488"/>
                      </a:lnTo>
                      <a:lnTo>
                        <a:pt x="0" y="4048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87"/>
                <p:cNvSpPr/>
                <p:nvPr/>
              </p:nvSpPr>
              <p:spPr>
                <a:xfrm>
                  <a:off x="2788444" y="4262438"/>
                  <a:ext cx="250031" cy="164306"/>
                </a:xfrm>
                <a:custGeom>
                  <a:avLst/>
                  <a:gdLst>
                    <a:gd name="connsiteX0" fmla="*/ 0 w 250031"/>
                    <a:gd name="connsiteY0" fmla="*/ 59531 h 164306"/>
                    <a:gd name="connsiteX1" fmla="*/ 57150 w 250031"/>
                    <a:gd name="connsiteY1" fmla="*/ 40481 h 164306"/>
                    <a:gd name="connsiteX2" fmla="*/ 57150 w 250031"/>
                    <a:gd name="connsiteY2" fmla="*/ 73818 h 164306"/>
                    <a:gd name="connsiteX3" fmla="*/ 111919 w 250031"/>
                    <a:gd name="connsiteY3" fmla="*/ 61912 h 164306"/>
                    <a:gd name="connsiteX4" fmla="*/ 97631 w 250031"/>
                    <a:gd name="connsiteY4" fmla="*/ 40481 h 164306"/>
                    <a:gd name="connsiteX5" fmla="*/ 119062 w 250031"/>
                    <a:gd name="connsiteY5" fmla="*/ 26193 h 164306"/>
                    <a:gd name="connsiteX6" fmla="*/ 133350 w 250031"/>
                    <a:gd name="connsiteY6" fmla="*/ 42862 h 164306"/>
                    <a:gd name="connsiteX7" fmla="*/ 154781 w 250031"/>
                    <a:gd name="connsiteY7" fmla="*/ 0 h 164306"/>
                    <a:gd name="connsiteX8" fmla="*/ 197644 w 250031"/>
                    <a:gd name="connsiteY8" fmla="*/ 14287 h 164306"/>
                    <a:gd name="connsiteX9" fmla="*/ 226219 w 250031"/>
                    <a:gd name="connsiteY9" fmla="*/ 40481 h 164306"/>
                    <a:gd name="connsiteX10" fmla="*/ 250031 w 250031"/>
                    <a:gd name="connsiteY10" fmla="*/ 26193 h 164306"/>
                    <a:gd name="connsiteX11" fmla="*/ 250031 w 250031"/>
                    <a:gd name="connsiteY11" fmla="*/ 40481 h 164306"/>
                    <a:gd name="connsiteX12" fmla="*/ 230981 w 250031"/>
                    <a:gd name="connsiteY12" fmla="*/ 76200 h 164306"/>
                    <a:gd name="connsiteX13" fmla="*/ 211931 w 250031"/>
                    <a:gd name="connsiteY13" fmla="*/ 97631 h 164306"/>
                    <a:gd name="connsiteX14" fmla="*/ 230981 w 250031"/>
                    <a:gd name="connsiteY14" fmla="*/ 138112 h 164306"/>
                    <a:gd name="connsiteX15" fmla="*/ 192881 w 250031"/>
                    <a:gd name="connsiteY15" fmla="*/ 138112 h 164306"/>
                    <a:gd name="connsiteX16" fmla="*/ 164306 w 250031"/>
                    <a:gd name="connsiteY16" fmla="*/ 164306 h 164306"/>
                    <a:gd name="connsiteX17" fmla="*/ 119062 w 250031"/>
                    <a:gd name="connsiteY17" fmla="*/ 111918 h 164306"/>
                    <a:gd name="connsiteX18" fmla="*/ 95250 w 250031"/>
                    <a:gd name="connsiteY18" fmla="*/ 114300 h 164306"/>
                    <a:gd name="connsiteX19" fmla="*/ 0 w 250031"/>
                    <a:gd name="connsiteY19" fmla="*/ 59531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031" h="164306">
                      <a:moveTo>
                        <a:pt x="0" y="59531"/>
                      </a:moveTo>
                      <a:lnTo>
                        <a:pt x="57150" y="40481"/>
                      </a:lnTo>
                      <a:lnTo>
                        <a:pt x="57150" y="73818"/>
                      </a:lnTo>
                      <a:lnTo>
                        <a:pt x="111919" y="61912"/>
                      </a:lnTo>
                      <a:lnTo>
                        <a:pt x="97631" y="40481"/>
                      </a:lnTo>
                      <a:lnTo>
                        <a:pt x="119062" y="26193"/>
                      </a:lnTo>
                      <a:lnTo>
                        <a:pt x="133350" y="42862"/>
                      </a:lnTo>
                      <a:lnTo>
                        <a:pt x="154781" y="0"/>
                      </a:lnTo>
                      <a:lnTo>
                        <a:pt x="197644" y="14287"/>
                      </a:lnTo>
                      <a:lnTo>
                        <a:pt x="226219" y="40481"/>
                      </a:lnTo>
                      <a:lnTo>
                        <a:pt x="250031" y="26193"/>
                      </a:lnTo>
                      <a:lnTo>
                        <a:pt x="250031" y="40481"/>
                      </a:lnTo>
                      <a:lnTo>
                        <a:pt x="230981" y="76200"/>
                      </a:lnTo>
                      <a:lnTo>
                        <a:pt x="211931" y="97631"/>
                      </a:lnTo>
                      <a:lnTo>
                        <a:pt x="230981" y="138112"/>
                      </a:lnTo>
                      <a:lnTo>
                        <a:pt x="192881" y="138112"/>
                      </a:lnTo>
                      <a:lnTo>
                        <a:pt x="164306" y="164306"/>
                      </a:lnTo>
                      <a:lnTo>
                        <a:pt x="119062" y="111918"/>
                      </a:lnTo>
                      <a:lnTo>
                        <a:pt x="95250" y="114300"/>
                      </a:lnTo>
                      <a:lnTo>
                        <a:pt x="0" y="5953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88"/>
                <p:cNvSpPr/>
                <p:nvPr/>
              </p:nvSpPr>
              <p:spPr>
                <a:xfrm>
                  <a:off x="2981325" y="4183856"/>
                  <a:ext cx="164306" cy="128588"/>
                </a:xfrm>
                <a:custGeom>
                  <a:avLst/>
                  <a:gdLst>
                    <a:gd name="connsiteX0" fmla="*/ 76200 w 164306"/>
                    <a:gd name="connsiteY0" fmla="*/ 0 h 128588"/>
                    <a:gd name="connsiteX1" fmla="*/ 52388 w 164306"/>
                    <a:gd name="connsiteY1" fmla="*/ 64294 h 128588"/>
                    <a:gd name="connsiteX2" fmla="*/ 0 w 164306"/>
                    <a:gd name="connsiteY2" fmla="*/ 92869 h 128588"/>
                    <a:gd name="connsiteX3" fmla="*/ 38100 w 164306"/>
                    <a:gd name="connsiteY3" fmla="*/ 119063 h 128588"/>
                    <a:gd name="connsiteX4" fmla="*/ 66675 w 164306"/>
                    <a:gd name="connsiteY4" fmla="*/ 109538 h 128588"/>
                    <a:gd name="connsiteX5" fmla="*/ 66675 w 164306"/>
                    <a:gd name="connsiteY5" fmla="*/ 119063 h 128588"/>
                    <a:gd name="connsiteX6" fmla="*/ 109538 w 164306"/>
                    <a:gd name="connsiteY6" fmla="*/ 128588 h 128588"/>
                    <a:gd name="connsiteX7" fmla="*/ 150019 w 164306"/>
                    <a:gd name="connsiteY7" fmla="*/ 114300 h 128588"/>
                    <a:gd name="connsiteX8" fmla="*/ 164306 w 164306"/>
                    <a:gd name="connsiteY8" fmla="*/ 100013 h 128588"/>
                    <a:gd name="connsiteX9" fmla="*/ 161925 w 164306"/>
                    <a:gd name="connsiteY9" fmla="*/ 85725 h 128588"/>
                    <a:gd name="connsiteX10" fmla="*/ 107156 w 164306"/>
                    <a:gd name="connsiteY10" fmla="*/ 78582 h 128588"/>
                    <a:gd name="connsiteX11" fmla="*/ 121444 w 164306"/>
                    <a:gd name="connsiteY11" fmla="*/ 47625 h 128588"/>
                    <a:gd name="connsiteX12" fmla="*/ 76200 w 164306"/>
                    <a:gd name="connsiteY12" fmla="*/ 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306" h="128588">
                      <a:moveTo>
                        <a:pt x="76200" y="0"/>
                      </a:moveTo>
                      <a:lnTo>
                        <a:pt x="52388" y="64294"/>
                      </a:lnTo>
                      <a:lnTo>
                        <a:pt x="0" y="92869"/>
                      </a:lnTo>
                      <a:lnTo>
                        <a:pt x="38100" y="119063"/>
                      </a:lnTo>
                      <a:lnTo>
                        <a:pt x="66675" y="109538"/>
                      </a:lnTo>
                      <a:lnTo>
                        <a:pt x="66675" y="119063"/>
                      </a:lnTo>
                      <a:lnTo>
                        <a:pt x="109538" y="128588"/>
                      </a:lnTo>
                      <a:lnTo>
                        <a:pt x="150019" y="114300"/>
                      </a:lnTo>
                      <a:lnTo>
                        <a:pt x="164306" y="100013"/>
                      </a:lnTo>
                      <a:lnTo>
                        <a:pt x="161925" y="85725"/>
                      </a:lnTo>
                      <a:lnTo>
                        <a:pt x="107156" y="78582"/>
                      </a:lnTo>
                      <a:lnTo>
                        <a:pt x="121444" y="47625"/>
                      </a:lnTo>
                      <a:lnTo>
                        <a:pt x="76200"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フリーフォーム 43"/>
              <p:cNvSpPr/>
              <p:nvPr/>
            </p:nvSpPr>
            <p:spPr>
              <a:xfrm>
                <a:off x="3657600" y="2959100"/>
                <a:ext cx="231775" cy="171450"/>
              </a:xfrm>
              <a:custGeom>
                <a:avLst/>
                <a:gdLst>
                  <a:gd name="connsiteX0" fmla="*/ 0 w 231775"/>
                  <a:gd name="connsiteY0" fmla="*/ 50800 h 171450"/>
                  <a:gd name="connsiteX1" fmla="*/ 47625 w 231775"/>
                  <a:gd name="connsiteY1" fmla="*/ 9525 h 171450"/>
                  <a:gd name="connsiteX2" fmla="*/ 139700 w 231775"/>
                  <a:gd name="connsiteY2" fmla="*/ 28575 h 171450"/>
                  <a:gd name="connsiteX3" fmla="*/ 168275 w 231775"/>
                  <a:gd name="connsiteY3" fmla="*/ 0 h 171450"/>
                  <a:gd name="connsiteX4" fmla="*/ 200025 w 231775"/>
                  <a:gd name="connsiteY4" fmla="*/ 22225 h 171450"/>
                  <a:gd name="connsiteX5" fmla="*/ 209550 w 231775"/>
                  <a:gd name="connsiteY5" fmla="*/ 22225 h 171450"/>
                  <a:gd name="connsiteX6" fmla="*/ 228600 w 231775"/>
                  <a:gd name="connsiteY6" fmla="*/ 60325 h 171450"/>
                  <a:gd name="connsiteX7" fmla="*/ 212725 w 231775"/>
                  <a:gd name="connsiteY7" fmla="*/ 88900 h 171450"/>
                  <a:gd name="connsiteX8" fmla="*/ 231775 w 231775"/>
                  <a:gd name="connsiteY8" fmla="*/ 123825 h 171450"/>
                  <a:gd name="connsiteX9" fmla="*/ 212725 w 231775"/>
                  <a:gd name="connsiteY9" fmla="*/ 146050 h 171450"/>
                  <a:gd name="connsiteX10" fmla="*/ 174625 w 231775"/>
                  <a:gd name="connsiteY10" fmla="*/ 130175 h 171450"/>
                  <a:gd name="connsiteX11" fmla="*/ 123825 w 231775"/>
                  <a:gd name="connsiteY11" fmla="*/ 171450 h 171450"/>
                  <a:gd name="connsiteX12" fmla="*/ 76200 w 231775"/>
                  <a:gd name="connsiteY12" fmla="*/ 165100 h 171450"/>
                  <a:gd name="connsiteX13" fmla="*/ 0 w 231775"/>
                  <a:gd name="connsiteY13" fmla="*/ 508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775" h="171450">
                    <a:moveTo>
                      <a:pt x="0" y="50800"/>
                    </a:moveTo>
                    <a:lnTo>
                      <a:pt x="47625" y="9525"/>
                    </a:lnTo>
                    <a:lnTo>
                      <a:pt x="139700" y="28575"/>
                    </a:lnTo>
                    <a:lnTo>
                      <a:pt x="168275" y="0"/>
                    </a:lnTo>
                    <a:lnTo>
                      <a:pt x="200025" y="22225"/>
                    </a:lnTo>
                    <a:lnTo>
                      <a:pt x="209550" y="22225"/>
                    </a:lnTo>
                    <a:lnTo>
                      <a:pt x="228600" y="60325"/>
                    </a:lnTo>
                    <a:lnTo>
                      <a:pt x="212725" y="88900"/>
                    </a:lnTo>
                    <a:lnTo>
                      <a:pt x="231775" y="123825"/>
                    </a:lnTo>
                    <a:lnTo>
                      <a:pt x="212725" y="146050"/>
                    </a:lnTo>
                    <a:lnTo>
                      <a:pt x="174625" y="130175"/>
                    </a:lnTo>
                    <a:lnTo>
                      <a:pt x="123825" y="171450"/>
                    </a:lnTo>
                    <a:lnTo>
                      <a:pt x="76200" y="165100"/>
                    </a:lnTo>
                    <a:lnTo>
                      <a:pt x="0" y="50800"/>
                    </a:lnTo>
                    <a:close/>
                  </a:path>
                </a:pathLst>
              </a:custGeom>
              <a:pattFill prst="narVert">
                <a:fgClr>
                  <a:schemeClr val="accent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3436144" y="3669506"/>
                <a:ext cx="252412" cy="245269"/>
              </a:xfrm>
              <a:custGeom>
                <a:avLst/>
                <a:gdLst>
                  <a:gd name="connsiteX0" fmla="*/ 0 w 252412"/>
                  <a:gd name="connsiteY0" fmla="*/ 42863 h 245269"/>
                  <a:gd name="connsiteX1" fmla="*/ 2381 w 252412"/>
                  <a:gd name="connsiteY1" fmla="*/ 128588 h 245269"/>
                  <a:gd name="connsiteX2" fmla="*/ 45244 w 252412"/>
                  <a:gd name="connsiteY2" fmla="*/ 123825 h 245269"/>
                  <a:gd name="connsiteX3" fmla="*/ 66675 w 252412"/>
                  <a:gd name="connsiteY3" fmla="*/ 169069 h 245269"/>
                  <a:gd name="connsiteX4" fmla="*/ 114300 w 252412"/>
                  <a:gd name="connsiteY4" fmla="*/ 178594 h 245269"/>
                  <a:gd name="connsiteX5" fmla="*/ 109537 w 252412"/>
                  <a:gd name="connsiteY5" fmla="*/ 209550 h 245269"/>
                  <a:gd name="connsiteX6" fmla="*/ 164306 w 252412"/>
                  <a:gd name="connsiteY6" fmla="*/ 245269 h 245269"/>
                  <a:gd name="connsiteX7" fmla="*/ 176212 w 252412"/>
                  <a:gd name="connsiteY7" fmla="*/ 204788 h 245269"/>
                  <a:gd name="connsiteX8" fmla="*/ 197644 w 252412"/>
                  <a:gd name="connsiteY8" fmla="*/ 197644 h 245269"/>
                  <a:gd name="connsiteX9" fmla="*/ 221456 w 252412"/>
                  <a:gd name="connsiteY9" fmla="*/ 176213 h 245269"/>
                  <a:gd name="connsiteX10" fmla="*/ 202406 w 252412"/>
                  <a:gd name="connsiteY10" fmla="*/ 121444 h 245269"/>
                  <a:gd name="connsiteX11" fmla="*/ 235744 w 252412"/>
                  <a:gd name="connsiteY11" fmla="*/ 111919 h 245269"/>
                  <a:gd name="connsiteX12" fmla="*/ 252412 w 252412"/>
                  <a:gd name="connsiteY12" fmla="*/ 90488 h 245269"/>
                  <a:gd name="connsiteX13" fmla="*/ 221456 w 252412"/>
                  <a:gd name="connsiteY13" fmla="*/ 59532 h 245269"/>
                  <a:gd name="connsiteX14" fmla="*/ 197644 w 252412"/>
                  <a:gd name="connsiteY14" fmla="*/ 33338 h 245269"/>
                  <a:gd name="connsiteX15" fmla="*/ 104775 w 252412"/>
                  <a:gd name="connsiteY15" fmla="*/ 30957 h 245269"/>
                  <a:gd name="connsiteX16" fmla="*/ 90487 w 252412"/>
                  <a:gd name="connsiteY16" fmla="*/ 0 h 245269"/>
                  <a:gd name="connsiteX17" fmla="*/ 0 w 252412"/>
                  <a:gd name="connsiteY17" fmla="*/ 42863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12" h="245269">
                    <a:moveTo>
                      <a:pt x="0" y="42863"/>
                    </a:moveTo>
                    <a:cubicBezTo>
                      <a:pt x="794" y="71438"/>
                      <a:pt x="1587" y="100013"/>
                      <a:pt x="2381" y="128588"/>
                    </a:cubicBezTo>
                    <a:lnTo>
                      <a:pt x="45244" y="123825"/>
                    </a:lnTo>
                    <a:lnTo>
                      <a:pt x="66675" y="169069"/>
                    </a:lnTo>
                    <a:lnTo>
                      <a:pt x="114300" y="178594"/>
                    </a:lnTo>
                    <a:lnTo>
                      <a:pt x="109537" y="209550"/>
                    </a:lnTo>
                    <a:lnTo>
                      <a:pt x="164306" y="245269"/>
                    </a:lnTo>
                    <a:lnTo>
                      <a:pt x="176212" y="204788"/>
                    </a:lnTo>
                    <a:lnTo>
                      <a:pt x="197644" y="197644"/>
                    </a:lnTo>
                    <a:lnTo>
                      <a:pt x="221456" y="176213"/>
                    </a:lnTo>
                    <a:lnTo>
                      <a:pt x="202406" y="121444"/>
                    </a:lnTo>
                    <a:lnTo>
                      <a:pt x="235744" y="111919"/>
                    </a:lnTo>
                    <a:lnTo>
                      <a:pt x="252412" y="90488"/>
                    </a:lnTo>
                    <a:lnTo>
                      <a:pt x="221456" y="59532"/>
                    </a:lnTo>
                    <a:lnTo>
                      <a:pt x="197644" y="33338"/>
                    </a:lnTo>
                    <a:lnTo>
                      <a:pt x="104775" y="30957"/>
                    </a:lnTo>
                    <a:lnTo>
                      <a:pt x="90487" y="0"/>
                    </a:lnTo>
                    <a:lnTo>
                      <a:pt x="0" y="42863"/>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3666734" y="3698081"/>
                <a:ext cx="238516" cy="200025"/>
              </a:xfrm>
              <a:custGeom>
                <a:avLst/>
                <a:gdLst>
                  <a:gd name="connsiteX0" fmla="*/ 0 w 221456"/>
                  <a:gd name="connsiteY0" fmla="*/ 0 h 185737"/>
                  <a:gd name="connsiteX1" fmla="*/ 23812 w 221456"/>
                  <a:gd name="connsiteY1" fmla="*/ 52387 h 185737"/>
                  <a:gd name="connsiteX2" fmla="*/ 47625 w 221456"/>
                  <a:gd name="connsiteY2" fmla="*/ 119062 h 185737"/>
                  <a:gd name="connsiteX3" fmla="*/ 80962 w 221456"/>
                  <a:gd name="connsiteY3" fmla="*/ 159544 h 185737"/>
                  <a:gd name="connsiteX4" fmla="*/ 90487 w 221456"/>
                  <a:gd name="connsiteY4" fmla="*/ 185737 h 185737"/>
                  <a:gd name="connsiteX5" fmla="*/ 114300 w 221456"/>
                  <a:gd name="connsiteY5" fmla="*/ 178594 h 185737"/>
                  <a:gd name="connsiteX6" fmla="*/ 116681 w 221456"/>
                  <a:gd name="connsiteY6" fmla="*/ 133350 h 185737"/>
                  <a:gd name="connsiteX7" fmla="*/ 195262 w 221456"/>
                  <a:gd name="connsiteY7" fmla="*/ 145256 h 185737"/>
                  <a:gd name="connsiteX8" fmla="*/ 221456 w 221456"/>
                  <a:gd name="connsiteY8" fmla="*/ 78581 h 185737"/>
                  <a:gd name="connsiteX9" fmla="*/ 221456 w 221456"/>
                  <a:gd name="connsiteY9" fmla="*/ 76200 h 185737"/>
                  <a:gd name="connsiteX10" fmla="*/ 150019 w 221456"/>
                  <a:gd name="connsiteY10" fmla="*/ 35719 h 185737"/>
                  <a:gd name="connsiteX11" fmla="*/ 128587 w 221456"/>
                  <a:gd name="connsiteY11" fmla="*/ 26194 h 185737"/>
                  <a:gd name="connsiteX12" fmla="*/ 116681 w 221456"/>
                  <a:gd name="connsiteY12" fmla="*/ 54769 h 185737"/>
                  <a:gd name="connsiteX13" fmla="*/ 97631 w 221456"/>
                  <a:gd name="connsiteY13" fmla="*/ 50006 h 185737"/>
                  <a:gd name="connsiteX14" fmla="*/ 97631 w 221456"/>
                  <a:gd name="connsiteY14" fmla="*/ 50006 h 185737"/>
                  <a:gd name="connsiteX15" fmla="*/ 59531 w 221456"/>
                  <a:gd name="connsiteY15" fmla="*/ 35719 h 185737"/>
                  <a:gd name="connsiteX16" fmla="*/ 0 w 221456"/>
                  <a:gd name="connsiteY16" fmla="*/ 0 h 185737"/>
                  <a:gd name="connsiteX0" fmla="*/ 17250 w 238706"/>
                  <a:gd name="connsiteY0" fmla="*/ 0 h 185737"/>
                  <a:gd name="connsiteX1" fmla="*/ 581 w 238706"/>
                  <a:gd name="connsiteY1" fmla="*/ 21431 h 185737"/>
                  <a:gd name="connsiteX2" fmla="*/ 41062 w 238706"/>
                  <a:gd name="connsiteY2" fmla="*/ 52387 h 185737"/>
                  <a:gd name="connsiteX3" fmla="*/ 64875 w 238706"/>
                  <a:gd name="connsiteY3" fmla="*/ 119062 h 185737"/>
                  <a:gd name="connsiteX4" fmla="*/ 98212 w 238706"/>
                  <a:gd name="connsiteY4" fmla="*/ 159544 h 185737"/>
                  <a:gd name="connsiteX5" fmla="*/ 107737 w 238706"/>
                  <a:gd name="connsiteY5" fmla="*/ 185737 h 185737"/>
                  <a:gd name="connsiteX6" fmla="*/ 131550 w 238706"/>
                  <a:gd name="connsiteY6" fmla="*/ 178594 h 185737"/>
                  <a:gd name="connsiteX7" fmla="*/ 133931 w 238706"/>
                  <a:gd name="connsiteY7" fmla="*/ 133350 h 185737"/>
                  <a:gd name="connsiteX8" fmla="*/ 212512 w 238706"/>
                  <a:gd name="connsiteY8" fmla="*/ 145256 h 185737"/>
                  <a:gd name="connsiteX9" fmla="*/ 238706 w 238706"/>
                  <a:gd name="connsiteY9" fmla="*/ 78581 h 185737"/>
                  <a:gd name="connsiteX10" fmla="*/ 238706 w 238706"/>
                  <a:gd name="connsiteY10" fmla="*/ 76200 h 185737"/>
                  <a:gd name="connsiteX11" fmla="*/ 167269 w 238706"/>
                  <a:gd name="connsiteY11" fmla="*/ 35719 h 185737"/>
                  <a:gd name="connsiteX12" fmla="*/ 145837 w 238706"/>
                  <a:gd name="connsiteY12" fmla="*/ 26194 h 185737"/>
                  <a:gd name="connsiteX13" fmla="*/ 133931 w 238706"/>
                  <a:gd name="connsiteY13" fmla="*/ 54769 h 185737"/>
                  <a:gd name="connsiteX14" fmla="*/ 114881 w 238706"/>
                  <a:gd name="connsiteY14" fmla="*/ 50006 h 185737"/>
                  <a:gd name="connsiteX15" fmla="*/ 114881 w 238706"/>
                  <a:gd name="connsiteY15" fmla="*/ 50006 h 185737"/>
                  <a:gd name="connsiteX16" fmla="*/ 76781 w 238706"/>
                  <a:gd name="connsiteY16" fmla="*/ 35719 h 185737"/>
                  <a:gd name="connsiteX17" fmla="*/ 17250 w 238706"/>
                  <a:gd name="connsiteY17" fmla="*/ 0 h 185737"/>
                  <a:gd name="connsiteX0" fmla="*/ 31348 w 238516"/>
                  <a:gd name="connsiteY0" fmla="*/ 0 h 200025"/>
                  <a:gd name="connsiteX1" fmla="*/ 391 w 238516"/>
                  <a:gd name="connsiteY1" fmla="*/ 35719 h 200025"/>
                  <a:gd name="connsiteX2" fmla="*/ 40872 w 238516"/>
                  <a:gd name="connsiteY2" fmla="*/ 66675 h 200025"/>
                  <a:gd name="connsiteX3" fmla="*/ 64685 w 238516"/>
                  <a:gd name="connsiteY3" fmla="*/ 133350 h 200025"/>
                  <a:gd name="connsiteX4" fmla="*/ 98022 w 238516"/>
                  <a:gd name="connsiteY4" fmla="*/ 173832 h 200025"/>
                  <a:gd name="connsiteX5" fmla="*/ 107547 w 238516"/>
                  <a:gd name="connsiteY5" fmla="*/ 200025 h 200025"/>
                  <a:gd name="connsiteX6" fmla="*/ 131360 w 238516"/>
                  <a:gd name="connsiteY6" fmla="*/ 192882 h 200025"/>
                  <a:gd name="connsiteX7" fmla="*/ 133741 w 238516"/>
                  <a:gd name="connsiteY7" fmla="*/ 147638 h 200025"/>
                  <a:gd name="connsiteX8" fmla="*/ 212322 w 238516"/>
                  <a:gd name="connsiteY8" fmla="*/ 159544 h 200025"/>
                  <a:gd name="connsiteX9" fmla="*/ 238516 w 238516"/>
                  <a:gd name="connsiteY9" fmla="*/ 92869 h 200025"/>
                  <a:gd name="connsiteX10" fmla="*/ 238516 w 238516"/>
                  <a:gd name="connsiteY10" fmla="*/ 90488 h 200025"/>
                  <a:gd name="connsiteX11" fmla="*/ 167079 w 238516"/>
                  <a:gd name="connsiteY11" fmla="*/ 50007 h 200025"/>
                  <a:gd name="connsiteX12" fmla="*/ 145647 w 238516"/>
                  <a:gd name="connsiteY12" fmla="*/ 40482 h 200025"/>
                  <a:gd name="connsiteX13" fmla="*/ 133741 w 238516"/>
                  <a:gd name="connsiteY13" fmla="*/ 69057 h 200025"/>
                  <a:gd name="connsiteX14" fmla="*/ 114691 w 238516"/>
                  <a:gd name="connsiteY14" fmla="*/ 64294 h 200025"/>
                  <a:gd name="connsiteX15" fmla="*/ 114691 w 238516"/>
                  <a:gd name="connsiteY15" fmla="*/ 64294 h 200025"/>
                  <a:gd name="connsiteX16" fmla="*/ 76591 w 238516"/>
                  <a:gd name="connsiteY16" fmla="*/ 50007 h 200025"/>
                  <a:gd name="connsiteX17" fmla="*/ 31348 w 238516"/>
                  <a:gd name="connsiteY1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516" h="200025">
                    <a:moveTo>
                      <a:pt x="31348" y="0"/>
                    </a:moveTo>
                    <a:cubicBezTo>
                      <a:pt x="36110" y="8731"/>
                      <a:pt x="-4371" y="26988"/>
                      <a:pt x="391" y="35719"/>
                    </a:cubicBezTo>
                    <a:lnTo>
                      <a:pt x="40872" y="66675"/>
                    </a:lnTo>
                    <a:lnTo>
                      <a:pt x="64685" y="133350"/>
                    </a:lnTo>
                    <a:lnTo>
                      <a:pt x="98022" y="173832"/>
                    </a:lnTo>
                    <a:lnTo>
                      <a:pt x="107547" y="200025"/>
                    </a:lnTo>
                    <a:lnTo>
                      <a:pt x="131360" y="192882"/>
                    </a:lnTo>
                    <a:lnTo>
                      <a:pt x="133741" y="147638"/>
                    </a:lnTo>
                    <a:lnTo>
                      <a:pt x="212322" y="159544"/>
                    </a:lnTo>
                    <a:lnTo>
                      <a:pt x="238516" y="92869"/>
                    </a:lnTo>
                    <a:lnTo>
                      <a:pt x="238516" y="90488"/>
                    </a:lnTo>
                    <a:lnTo>
                      <a:pt x="167079" y="50007"/>
                    </a:lnTo>
                    <a:lnTo>
                      <a:pt x="145647" y="40482"/>
                    </a:lnTo>
                    <a:lnTo>
                      <a:pt x="133741" y="69057"/>
                    </a:lnTo>
                    <a:lnTo>
                      <a:pt x="114691" y="64294"/>
                    </a:lnTo>
                    <a:lnTo>
                      <a:pt x="114691" y="64294"/>
                    </a:lnTo>
                    <a:lnTo>
                      <a:pt x="76591" y="50007"/>
                    </a:lnTo>
                    <a:lnTo>
                      <a:pt x="31348"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p:cNvSpPr/>
            <p:nvPr/>
          </p:nvSpPr>
          <p:spPr>
            <a:xfrm>
              <a:off x="2559007" y="1923243"/>
              <a:ext cx="405516" cy="20464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2566694" y="2290962"/>
              <a:ext cx="405516" cy="204640"/>
            </a:xfrm>
            <a:prstGeom prst="rect">
              <a:avLst/>
            </a:prstGeom>
            <a:pattFill prst="nar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571940" y="2658681"/>
              <a:ext cx="405516" cy="204640"/>
            </a:xfrm>
            <a:prstGeom prst="rect">
              <a:avLst/>
            </a:prstGeom>
            <a:pattFill prst="lt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2570933" y="3026399"/>
              <a:ext cx="405516" cy="204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995182" y="1778765"/>
              <a:ext cx="1319286" cy="431531"/>
            </a:xfrm>
            <a:prstGeom prst="rect">
              <a:avLst/>
            </a:prstGeom>
            <a:noFill/>
            <a:ln>
              <a:noFill/>
            </a:ln>
          </p:spPr>
          <p:txBody>
            <a:bodyPr wrap="square" rtlCol="0" anchor="ctr" anchorCtr="0">
              <a:spAutoFit/>
            </a:bodyPr>
            <a:lstStyle/>
            <a:p>
              <a:r>
                <a:rPr kumimoji="1" lang="en-US" altLang="ja-JP" sz="900" dirty="0" smtClean="0">
                  <a:latin typeface="BIZ UDPゴシック" panose="020B0400000000000000" pitchFamily="50" charset="-128"/>
                  <a:ea typeface="BIZ UDPゴシック" panose="020B0400000000000000" pitchFamily="50" charset="-128"/>
                </a:rPr>
                <a:t>70</a:t>
              </a:r>
              <a:r>
                <a:rPr kumimoji="1" lang="ja-JP" altLang="en-US" sz="900" dirty="0" smtClean="0">
                  <a:latin typeface="BIZ UDPゴシック" panose="020B0400000000000000" pitchFamily="50" charset="-128"/>
                  <a:ea typeface="BIZ UDPゴシック" panose="020B0400000000000000" pitchFamily="50" charset="-128"/>
                </a:rPr>
                <a:t>年以上　</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40" name="テキスト ボックス 39"/>
            <p:cNvSpPr txBox="1"/>
            <p:nvPr/>
          </p:nvSpPr>
          <p:spPr>
            <a:xfrm>
              <a:off x="2995182" y="2156714"/>
              <a:ext cx="1319286" cy="431531"/>
            </a:xfrm>
            <a:prstGeom prst="rect">
              <a:avLst/>
            </a:prstGeom>
            <a:noFill/>
            <a:ln>
              <a:noFill/>
            </a:ln>
          </p:spPr>
          <p:txBody>
            <a:bodyPr wrap="square" rtlCol="0" anchor="ctr" anchorCtr="0">
              <a:spAutoFit/>
            </a:bodyPr>
            <a:lstStyle/>
            <a:p>
              <a:r>
                <a:rPr kumimoji="1" lang="en-US" altLang="ja-JP" sz="900" dirty="0" smtClean="0">
                  <a:latin typeface="BIZ UDPゴシック" panose="020B0400000000000000" pitchFamily="50" charset="-128"/>
                  <a:ea typeface="BIZ UDPゴシック" panose="020B0400000000000000" pitchFamily="50" charset="-128"/>
                </a:rPr>
                <a:t>50</a:t>
              </a:r>
              <a:r>
                <a:rPr kumimoji="1" lang="ja-JP" altLang="en-US" sz="900" dirty="0" smtClean="0">
                  <a:latin typeface="BIZ UDPゴシック" panose="020B0400000000000000" pitchFamily="50" charset="-128"/>
                  <a:ea typeface="BIZ UDPゴシック" panose="020B0400000000000000" pitchFamily="50" charset="-128"/>
                </a:rPr>
                <a:t>年以上　</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41" name="テキスト ボックス 40"/>
            <p:cNvSpPr txBox="1"/>
            <p:nvPr/>
          </p:nvSpPr>
          <p:spPr>
            <a:xfrm>
              <a:off x="3004101" y="2534662"/>
              <a:ext cx="1319286" cy="431531"/>
            </a:xfrm>
            <a:prstGeom prst="rect">
              <a:avLst/>
            </a:prstGeom>
            <a:noFill/>
            <a:ln>
              <a:noFill/>
            </a:ln>
          </p:spPr>
          <p:txBody>
            <a:bodyPr wrap="square" rtlCol="0" anchor="ctr" anchorCtr="0">
              <a:spAutoFit/>
            </a:bodyPr>
            <a:lstStyle/>
            <a:p>
              <a:r>
                <a:rPr kumimoji="1" lang="en-US" altLang="ja-JP" sz="900" dirty="0" smtClean="0">
                  <a:latin typeface="BIZ UDPゴシック" panose="020B0400000000000000" pitchFamily="50" charset="-128"/>
                  <a:ea typeface="BIZ UDPゴシック" panose="020B0400000000000000" pitchFamily="50" charset="-128"/>
                </a:rPr>
                <a:t>30</a:t>
              </a:r>
              <a:r>
                <a:rPr kumimoji="1" lang="ja-JP" altLang="en-US" sz="900" dirty="0" smtClean="0">
                  <a:latin typeface="BIZ UDPゴシック" panose="020B0400000000000000" pitchFamily="50" charset="-128"/>
                  <a:ea typeface="BIZ UDPゴシック" panose="020B0400000000000000" pitchFamily="50" charset="-128"/>
                </a:rPr>
                <a:t>年以上　</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42" name="テキスト ボックス 41"/>
            <p:cNvSpPr txBox="1"/>
            <p:nvPr/>
          </p:nvSpPr>
          <p:spPr>
            <a:xfrm>
              <a:off x="3006354" y="2912611"/>
              <a:ext cx="1319286" cy="431531"/>
            </a:xfrm>
            <a:prstGeom prst="rect">
              <a:avLst/>
            </a:prstGeom>
            <a:noFill/>
            <a:ln>
              <a:noFill/>
            </a:ln>
          </p:spPr>
          <p:txBody>
            <a:bodyPr wrap="square" rtlCol="0" anchor="ctr" anchorCtr="0">
              <a:spAutoFit/>
            </a:bodyPr>
            <a:lstStyle/>
            <a:p>
              <a:r>
                <a:rPr kumimoji="1" lang="en-US" altLang="ja-JP" sz="900" dirty="0" smtClean="0">
                  <a:latin typeface="BIZ UDPゴシック" panose="020B0400000000000000" pitchFamily="50" charset="-128"/>
                  <a:ea typeface="BIZ UDPゴシック" panose="020B0400000000000000" pitchFamily="50" charset="-128"/>
                </a:rPr>
                <a:t>30</a:t>
              </a:r>
              <a:r>
                <a:rPr kumimoji="1" lang="ja-JP" altLang="en-US" sz="900" dirty="0" smtClean="0">
                  <a:latin typeface="BIZ UDPゴシック" panose="020B0400000000000000" pitchFamily="50" charset="-128"/>
                  <a:ea typeface="BIZ UDPゴシック" panose="020B0400000000000000" pitchFamily="50" charset="-128"/>
                </a:rPr>
                <a:t>年未満　</a:t>
              </a:r>
              <a:endParaRPr kumimoji="1" lang="ja-JP" altLang="en-US" sz="9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4167789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３　大阪府内の下水道を取り巻く状況</a:t>
            </a:r>
          </a:p>
        </p:txBody>
      </p:sp>
      <p:sp>
        <p:nvSpPr>
          <p:cNvPr id="100" name="正方形/長方形 99"/>
          <p:cNvSpPr/>
          <p:nvPr/>
        </p:nvSpPr>
        <p:spPr>
          <a:xfrm>
            <a:off x="199390" y="548640"/>
            <a:ext cx="9401810" cy="6055361"/>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1" name="正方形/長方形 100"/>
          <p:cNvSpPr/>
          <p:nvPr/>
        </p:nvSpPr>
        <p:spPr>
          <a:xfrm>
            <a:off x="252278" y="570411"/>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466369" y="1184592"/>
            <a:ext cx="8901079" cy="1365365"/>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下水道の普及が進み府内市町村の下水道事業に従事する職員は減少する傾向にあり、特に人口規模の小さな市町村では職員が少なく、事業の持続性や技術力の継承への懸念があります。今後、施設の老朽化が進み、その対応が増加する中、下水道事業の担い手が必要となりますが</a:t>
            </a:r>
            <a:r>
              <a:rPr lang="ja-JP" altLang="en-US" sz="1400" dirty="0">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その</a:t>
            </a:r>
            <a:r>
              <a:rPr lang="ja-JP" altLang="en-US" sz="1400" dirty="0">
                <a:latin typeface="BIZ UDPゴシック" panose="020B0400000000000000" pitchFamily="50" charset="-128"/>
                <a:ea typeface="BIZ UDPゴシック" panose="020B0400000000000000" pitchFamily="50" charset="-128"/>
              </a:rPr>
              <a:t>一方で、</a:t>
            </a:r>
            <a:r>
              <a:rPr lang="ja-JP" altLang="en-US" sz="1400" dirty="0" smtClean="0">
                <a:latin typeface="BIZ UDPゴシック" panose="020B0400000000000000" pitchFamily="50" charset="-128"/>
                <a:ea typeface="BIZ UDPゴシック" panose="020B0400000000000000" pitchFamily="50" charset="-128"/>
              </a:rPr>
              <a:t>汚水処理は下水道使用料で賄うことが基本とされており職員の増加には制約があります。</a:t>
            </a:r>
            <a:endParaRPr lang="en-US" altLang="ja-JP" sz="1000" dirty="0" smtClean="0">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507795" y="6211612"/>
            <a:ext cx="4490465" cy="430887"/>
          </a:xfrm>
          <a:prstGeom prst="rect">
            <a:avLst/>
          </a:prstGeom>
          <a:noFill/>
          <a:ln w="3175">
            <a:noFill/>
          </a:ln>
        </p:spPr>
        <p:txBody>
          <a:bodyPr wrap="square" rtlCol="0">
            <a:spAutoFit/>
          </a:bodyPr>
          <a:lstStyle/>
          <a:p>
            <a:pPr algn="ctr"/>
            <a:r>
              <a:rPr lang="ja-JP" altLang="en-US" sz="1200" dirty="0">
                <a:latin typeface="BIZ UDPゴシック" panose="020B0400000000000000" pitchFamily="50" charset="-128"/>
                <a:ea typeface="BIZ UDPゴシック" panose="020B0400000000000000" pitchFamily="50" charset="-128"/>
              </a:rPr>
              <a:t>府内市町村における下水道に従事する</a:t>
            </a:r>
            <a:r>
              <a:rPr lang="ja-JP" altLang="en-US" sz="1200" dirty="0" smtClean="0">
                <a:latin typeface="BIZ UDPゴシック" panose="020B0400000000000000" pitchFamily="50" charset="-128"/>
                <a:ea typeface="BIZ UDPゴシック" panose="020B0400000000000000" pitchFamily="50" charset="-128"/>
              </a:rPr>
              <a:t>職員数（大阪市、堺市除く）</a:t>
            </a:r>
            <a:endParaRPr lang="en-US" altLang="ja-JP" sz="1200" dirty="0" smtClean="0">
              <a:latin typeface="BIZ UDPゴシック" panose="020B0400000000000000" pitchFamily="50" charset="-128"/>
              <a:ea typeface="BIZ UDPゴシック" panose="020B0400000000000000" pitchFamily="50" charset="-128"/>
            </a:endParaRPr>
          </a:p>
          <a:p>
            <a:pPr algn="ctr"/>
            <a:r>
              <a:rPr lang="en-US" altLang="ja-JP" sz="1000" dirty="0" smtClean="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rPr>
              <a:t>技能職員を除く</a:t>
            </a:r>
            <a:endParaRPr lang="en-US" altLang="ja-JP" sz="1000" dirty="0">
              <a:latin typeface="BIZ UDPゴシック" panose="020B0400000000000000" pitchFamily="50" charset="-128"/>
              <a:ea typeface="BIZ UDPゴシック" panose="020B0400000000000000" pitchFamily="50" charset="-128"/>
            </a:endParaRPr>
          </a:p>
        </p:txBody>
      </p:sp>
      <p:sp>
        <p:nvSpPr>
          <p:cNvPr id="28" name="テキスト ボックス 27"/>
          <p:cNvSpPr txBox="1"/>
          <p:nvPr/>
        </p:nvSpPr>
        <p:spPr>
          <a:xfrm rot="1003995">
            <a:off x="1488361" y="3894710"/>
            <a:ext cx="2871770" cy="251225"/>
          </a:xfrm>
          <a:prstGeom prst="rect">
            <a:avLst/>
          </a:prstGeom>
          <a:noFill/>
          <a:ln w="3175">
            <a:noFill/>
          </a:ln>
        </p:spPr>
        <p:txBody>
          <a:bodyPr wrap="square" rtlCol="0">
            <a:spAutoFit/>
          </a:bodyPr>
          <a:lstStyle/>
          <a:p>
            <a:pPr algn="ctr"/>
            <a:r>
              <a:rPr lang="ja-JP" altLang="en-US" sz="1000" dirty="0">
                <a:latin typeface="BIZ UDPゴシック" panose="020B0400000000000000" pitchFamily="50" charset="-128"/>
                <a:ea typeface="BIZ UDPゴシック" panose="020B0400000000000000" pitchFamily="50" charset="-128"/>
              </a:rPr>
              <a:t>過去</a:t>
            </a:r>
            <a:r>
              <a:rPr lang="en-US" altLang="ja-JP" sz="1000" dirty="0">
                <a:latin typeface="BIZ UDPゴシック" panose="020B0400000000000000" pitchFamily="50" charset="-128"/>
                <a:ea typeface="BIZ UDPゴシック" panose="020B0400000000000000" pitchFamily="50" charset="-128"/>
              </a:rPr>
              <a:t>20</a:t>
            </a:r>
            <a:r>
              <a:rPr lang="ja-JP" altLang="en-US" sz="1000" dirty="0">
                <a:latin typeface="BIZ UDPゴシック" panose="020B0400000000000000" pitchFamily="50" charset="-128"/>
                <a:ea typeface="BIZ UDPゴシック" panose="020B0400000000000000" pitchFamily="50" charset="-128"/>
              </a:rPr>
              <a:t>年間で</a:t>
            </a:r>
            <a:r>
              <a:rPr lang="ja-JP" altLang="en-US" sz="1000" dirty="0" smtClean="0">
                <a:latin typeface="BIZ UDPゴシック" panose="020B0400000000000000" pitchFamily="50" charset="-128"/>
                <a:ea typeface="BIZ UDPゴシック" panose="020B0400000000000000" pitchFamily="50" charset="-128"/>
              </a:rPr>
              <a:t>約５</a:t>
            </a:r>
            <a:r>
              <a:rPr lang="en-US" altLang="ja-JP" sz="1000" dirty="0" smtClean="0">
                <a:latin typeface="BIZ UDPゴシック" panose="020B0400000000000000" pitchFamily="50" charset="-128"/>
                <a:ea typeface="BIZ UDPゴシック" panose="020B0400000000000000" pitchFamily="50" charset="-128"/>
              </a:rPr>
              <a:t>0</a:t>
            </a:r>
            <a:r>
              <a:rPr lang="en-US" altLang="ja-JP" sz="1000" dirty="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rPr>
              <a:t>減少</a:t>
            </a:r>
            <a:endParaRPr lang="en-US" altLang="ja-JP" sz="1000" dirty="0">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5517358" y="6182534"/>
            <a:ext cx="3461933" cy="430887"/>
          </a:xfrm>
          <a:prstGeom prst="rect">
            <a:avLst/>
          </a:prstGeom>
          <a:noFill/>
          <a:ln w="3175">
            <a:noFill/>
          </a:ln>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府内</a:t>
            </a:r>
            <a:r>
              <a:rPr lang="ja-JP" altLang="en-US" sz="1200" dirty="0">
                <a:latin typeface="BIZ UDPゴシック" panose="020B0400000000000000" pitchFamily="50" charset="-128"/>
                <a:ea typeface="BIZ UDPゴシック" panose="020B0400000000000000" pitchFamily="50" charset="-128"/>
              </a:rPr>
              <a:t>市町村</a:t>
            </a:r>
            <a:r>
              <a:rPr kumimoji="1" lang="ja-JP" altLang="en-US" sz="1200" dirty="0">
                <a:latin typeface="BIZ UDPゴシック" panose="020B0400000000000000" pitchFamily="50" charset="-128"/>
                <a:ea typeface="BIZ UDPゴシック" panose="020B0400000000000000" pitchFamily="50" charset="-128"/>
              </a:rPr>
              <a:t>規模別下水道に従事する平均職員数</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000" dirty="0" smtClean="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rPr>
              <a:t>大阪市、堺市</a:t>
            </a:r>
            <a:r>
              <a:rPr kumimoji="1" lang="ja-JP" altLang="en-US" sz="1000" dirty="0" smtClean="0">
                <a:latin typeface="BIZ UDPゴシック" panose="020B0400000000000000" pitchFamily="50" charset="-128"/>
                <a:ea typeface="BIZ UDPゴシック" panose="020B0400000000000000" pitchFamily="50" charset="-128"/>
              </a:rPr>
              <a:t>除く</a:t>
            </a:r>
            <a:r>
              <a:rPr kumimoji="1" lang="ja-JP" altLang="en-US" sz="1000" dirty="0">
                <a:latin typeface="BIZ UDPゴシック" panose="020B0400000000000000" pitchFamily="50" charset="-128"/>
                <a:ea typeface="BIZ UDPゴシック" panose="020B0400000000000000" pitchFamily="50" charset="-128"/>
              </a:rPr>
              <a:t>）</a:t>
            </a:r>
            <a:r>
              <a:rPr kumimoji="1" lang="en-US" altLang="ja-JP" sz="1000" dirty="0" smtClean="0">
                <a:latin typeface="BIZ UDPゴシック" panose="020B0400000000000000" pitchFamily="50" charset="-128"/>
                <a:ea typeface="BIZ UDPゴシック" panose="020B0400000000000000" pitchFamily="50" charset="-128"/>
              </a:rPr>
              <a:t>[2018]</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7</a:t>
            </a:fld>
            <a:endParaRPr kumimoji="1" lang="ja-JP" altLang="en-US">
              <a:latin typeface="BIZ UDPゴシック" panose="020B0400000000000000" pitchFamily="50" charset="-128"/>
              <a:ea typeface="BIZ UDPゴシック" panose="020B0400000000000000" pitchFamily="50" charset="-128"/>
            </a:endParaRPr>
          </a:p>
        </p:txBody>
      </p:sp>
      <p:graphicFrame>
        <p:nvGraphicFramePr>
          <p:cNvPr id="17" name="グラフ 16"/>
          <p:cNvGraphicFramePr>
            <a:graphicFrameLocks noChangeAspect="1"/>
          </p:cNvGraphicFramePr>
          <p:nvPr>
            <p:extLst>
              <p:ext uri="{D42A27DB-BD31-4B8C-83A1-F6EECF244321}">
                <p14:modId xmlns:p14="http://schemas.microsoft.com/office/powerpoint/2010/main" val="54598883"/>
              </p:ext>
            </p:extLst>
          </p:nvPr>
        </p:nvGraphicFramePr>
        <p:xfrm>
          <a:off x="4685607" y="3428433"/>
          <a:ext cx="4293684" cy="3003978"/>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直線矢印コネクタ 18"/>
          <p:cNvCxnSpPr/>
          <p:nvPr/>
        </p:nvCxnSpPr>
        <p:spPr>
          <a:xfrm>
            <a:off x="1036078" y="3674046"/>
            <a:ext cx="3492825" cy="1028385"/>
          </a:xfrm>
          <a:prstGeom prst="straightConnector1">
            <a:avLst/>
          </a:prstGeom>
          <a:ln w="635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516367" y="916810"/>
            <a:ext cx="2609222" cy="329184"/>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none" lIns="72000" tIns="36000" rIns="72000" bIns="36000" rtlCol="0" anchor="ctr">
            <a:spAutoFit/>
          </a:bodyPr>
          <a:lstStyle/>
          <a:p>
            <a:pPr marL="285750" indent="-285750">
              <a:lnSpc>
                <a:spcPts val="2000"/>
              </a:lnSpc>
              <a:buFont typeface="Wingdings" panose="05000000000000000000" pitchFamily="2" charset="2"/>
              <a:buChar char="p"/>
            </a:pPr>
            <a:r>
              <a:rPr lang="ja-JP" altLang="en-US" sz="1600" dirty="0" smtClean="0">
                <a:latin typeface="BIZ UDPゴシック" panose="020B0400000000000000" pitchFamily="50" charset="-128"/>
                <a:ea typeface="BIZ UDPゴシック" panose="020B0400000000000000" pitchFamily="50" charset="-128"/>
              </a:rPr>
              <a:t>担い手不足、技術力低下</a:t>
            </a:r>
            <a:endParaRPr lang="en-US" altLang="ja-JP" sz="1600" dirty="0">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a:off x="8753281" y="4143838"/>
            <a:ext cx="691215" cy="253916"/>
          </a:xfrm>
          <a:prstGeom prst="rect">
            <a:avLst/>
          </a:prstGeom>
          <a:noFill/>
        </p:spPr>
        <p:txBody>
          <a:bodyPr wrap="none" rtlCol="0">
            <a:spAutoFit/>
          </a:bodyPr>
          <a:lstStyle/>
          <a:p>
            <a:r>
              <a:rPr kumimoji="1" lang="ja-JP" altLang="en-US" sz="1050" dirty="0" smtClean="0">
                <a:latin typeface="BIZ UDPゴシック" panose="020B0400000000000000" pitchFamily="50" charset="-128"/>
                <a:ea typeface="BIZ UDPゴシック" panose="020B0400000000000000" pitchFamily="50" charset="-128"/>
              </a:rPr>
              <a:t>（</a:t>
            </a:r>
            <a:r>
              <a:rPr kumimoji="1" lang="en-US" altLang="ja-JP" sz="1050" dirty="0" smtClean="0">
                <a:latin typeface="BIZ UDPゴシック" panose="020B0400000000000000" pitchFamily="50" charset="-128"/>
                <a:ea typeface="BIZ UDPゴシック" panose="020B0400000000000000" pitchFamily="50" charset="-128"/>
              </a:rPr>
              <a:t>5</a:t>
            </a:r>
            <a:r>
              <a:rPr kumimoji="1" lang="ja-JP" altLang="en-US" sz="1050" dirty="0" smtClean="0">
                <a:latin typeface="BIZ UDPゴシック" panose="020B0400000000000000" pitchFamily="50" charset="-128"/>
                <a:ea typeface="BIZ UDPゴシック" panose="020B0400000000000000" pitchFamily="50" charset="-128"/>
              </a:rPr>
              <a:t>団体）</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8753281" y="4575473"/>
            <a:ext cx="776175" cy="253916"/>
          </a:xfrm>
          <a:prstGeom prst="rect">
            <a:avLst/>
          </a:prstGeom>
          <a:noFill/>
        </p:spPr>
        <p:txBody>
          <a:bodyPr wrap="none" rtlCol="0">
            <a:spAutoFit/>
          </a:bodyPr>
          <a:lstStyle/>
          <a:p>
            <a:r>
              <a:rPr kumimoji="1" lang="ja-JP" altLang="en-US" sz="1050" dirty="0" smtClean="0">
                <a:latin typeface="BIZ UDPゴシック" panose="020B0400000000000000" pitchFamily="50" charset="-128"/>
                <a:ea typeface="BIZ UDPゴシック" panose="020B0400000000000000" pitchFamily="50" charset="-128"/>
              </a:rPr>
              <a:t>（</a:t>
            </a:r>
            <a:r>
              <a:rPr kumimoji="1" lang="en-US" altLang="ja-JP" sz="1050" dirty="0" smtClean="0">
                <a:latin typeface="BIZ UDPゴシック" panose="020B0400000000000000" pitchFamily="50" charset="-128"/>
                <a:ea typeface="BIZ UDPゴシック" panose="020B0400000000000000" pitchFamily="50" charset="-128"/>
              </a:rPr>
              <a:t>15</a:t>
            </a:r>
            <a:r>
              <a:rPr kumimoji="1" lang="ja-JP" altLang="en-US" sz="1050" dirty="0" smtClean="0">
                <a:latin typeface="BIZ UDPゴシック" panose="020B0400000000000000" pitchFamily="50" charset="-128"/>
                <a:ea typeface="BIZ UDPゴシック" panose="020B0400000000000000" pitchFamily="50" charset="-128"/>
              </a:rPr>
              <a:t>団体）</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27" name="テキスト ボックス 26"/>
          <p:cNvSpPr txBox="1"/>
          <p:nvPr/>
        </p:nvSpPr>
        <p:spPr>
          <a:xfrm>
            <a:off x="8745428" y="5031516"/>
            <a:ext cx="758541" cy="253916"/>
          </a:xfrm>
          <a:prstGeom prst="rect">
            <a:avLst/>
          </a:prstGeom>
          <a:noFill/>
        </p:spPr>
        <p:txBody>
          <a:bodyPr wrap="none" rtlCol="0">
            <a:spAutoFit/>
          </a:bodyPr>
          <a:lstStyle/>
          <a:p>
            <a:r>
              <a:rPr kumimoji="1" lang="ja-JP" altLang="en-US" sz="1050" dirty="0" smtClean="0">
                <a:latin typeface="BIZ UDPゴシック" panose="020B0400000000000000" pitchFamily="50" charset="-128"/>
                <a:ea typeface="BIZ UDPゴシック" panose="020B0400000000000000" pitchFamily="50" charset="-128"/>
              </a:rPr>
              <a:t>（</a:t>
            </a:r>
            <a:r>
              <a:rPr kumimoji="1" lang="en-US" altLang="ja-JP" sz="1050" dirty="0" smtClean="0">
                <a:latin typeface="BIZ UDPゴシック" panose="020B0400000000000000" pitchFamily="50" charset="-128"/>
                <a:ea typeface="BIZ UDPゴシック" panose="020B0400000000000000" pitchFamily="50" charset="-128"/>
              </a:rPr>
              <a:t>11</a:t>
            </a:r>
            <a:r>
              <a:rPr kumimoji="1" lang="ja-JP" altLang="en-US" sz="1050" dirty="0" smtClean="0">
                <a:latin typeface="BIZ UDPゴシック" panose="020B0400000000000000" pitchFamily="50" charset="-128"/>
                <a:ea typeface="BIZ UDPゴシック" panose="020B0400000000000000" pitchFamily="50" charset="-128"/>
              </a:rPr>
              <a:t>団体）</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29" name="テキスト ボックス 28"/>
          <p:cNvSpPr txBox="1"/>
          <p:nvPr/>
        </p:nvSpPr>
        <p:spPr>
          <a:xfrm>
            <a:off x="8763062" y="5481804"/>
            <a:ext cx="776175" cy="253916"/>
          </a:xfrm>
          <a:prstGeom prst="rect">
            <a:avLst/>
          </a:prstGeom>
          <a:noFill/>
        </p:spPr>
        <p:txBody>
          <a:bodyPr wrap="none" rtlCol="0">
            <a:spAutoFit/>
          </a:bodyPr>
          <a:lstStyle/>
          <a:p>
            <a:r>
              <a:rPr kumimoji="1" lang="ja-JP" altLang="en-US" sz="1050" dirty="0" smtClean="0">
                <a:latin typeface="BIZ UDPゴシック" panose="020B0400000000000000" pitchFamily="50" charset="-128"/>
                <a:ea typeface="BIZ UDPゴシック" panose="020B0400000000000000" pitchFamily="50" charset="-128"/>
              </a:rPr>
              <a:t>（</a:t>
            </a:r>
            <a:r>
              <a:rPr kumimoji="1" lang="en-US" altLang="ja-JP" sz="1050" dirty="0" smtClean="0">
                <a:latin typeface="BIZ UDPゴシック" panose="020B0400000000000000" pitchFamily="50" charset="-128"/>
                <a:ea typeface="BIZ UDPゴシック" panose="020B0400000000000000" pitchFamily="50" charset="-128"/>
              </a:rPr>
              <a:t>10</a:t>
            </a:r>
            <a:r>
              <a:rPr kumimoji="1" lang="ja-JP" altLang="en-US" sz="1050" dirty="0" smtClean="0">
                <a:latin typeface="BIZ UDPゴシック" panose="020B0400000000000000" pitchFamily="50" charset="-128"/>
                <a:ea typeface="BIZ UDPゴシック" panose="020B0400000000000000" pitchFamily="50" charset="-128"/>
              </a:rPr>
              <a:t>団体）</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749203" y="2513223"/>
            <a:ext cx="8402247" cy="996033"/>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en-US" altLang="ja-JP" sz="1000" dirty="0" smtClean="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rPr>
              <a:t>下水道の担い手になるためには土木、機械、電気など幅広い技術を習得するための経験年数が必要であり、下水道施設の設計や工事監督を行うためには下水道法施行令の規定による経験年数が必要となります。また、</a:t>
            </a:r>
            <a:r>
              <a:rPr lang="en-US" altLang="ja-JP" sz="1000" dirty="0" smtClean="0">
                <a:solidFill>
                  <a:schemeClr val="tx1"/>
                </a:solidFill>
                <a:latin typeface="BIZ UDPゴシック" panose="020B0400000000000000" pitchFamily="50" charset="-128"/>
                <a:ea typeface="BIZ UDPゴシック" panose="020B0400000000000000" pitchFamily="50" charset="-128"/>
              </a:rPr>
              <a:t>2000</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年頃までの</a:t>
            </a:r>
            <a:r>
              <a:rPr lang="ja-JP" altLang="en-US" sz="1000" dirty="0" smtClean="0">
                <a:latin typeface="BIZ UDPゴシック" panose="020B0400000000000000" pitchFamily="50" charset="-128"/>
                <a:ea typeface="BIZ UDPゴシック" panose="020B0400000000000000" pitchFamily="50" charset="-128"/>
              </a:rPr>
              <a:t>建設の時代と比べ、現在は維持管理と改築更新が仕事の主流となりつつあり、求められるノウハウも変化しています。そうした中で、計画や経営など行政で引き続き実施していくものと、設計、工事、維持管理など民間に任せるものを区別し、効率的に事業実施することが求められています。</a:t>
            </a:r>
            <a:endParaRPr lang="en-US" altLang="ja-JP" sz="1000" dirty="0" smtClean="0">
              <a:latin typeface="BIZ UDPゴシック" panose="020B0400000000000000" pitchFamily="50" charset="-128"/>
              <a:ea typeface="BIZ UDPゴシック" panose="020B0400000000000000" pitchFamily="50" charset="-128"/>
            </a:endParaRPr>
          </a:p>
        </p:txBody>
      </p:sp>
      <p:graphicFrame>
        <p:nvGraphicFramePr>
          <p:cNvPr id="25" name="グラフ 24"/>
          <p:cNvGraphicFramePr>
            <a:graphicFrameLocks/>
          </p:cNvGraphicFramePr>
          <p:nvPr>
            <p:extLst>
              <p:ext uri="{D42A27DB-BD31-4B8C-83A1-F6EECF244321}">
                <p14:modId xmlns:p14="http://schemas.microsoft.com/office/powerpoint/2010/main" val="2618160441"/>
              </p:ext>
            </p:extLst>
          </p:nvPr>
        </p:nvGraphicFramePr>
        <p:xfrm>
          <a:off x="220692" y="3509256"/>
          <a:ext cx="4131350" cy="2990610"/>
        </p:xfrm>
        <a:graphic>
          <a:graphicData uri="http://schemas.openxmlformats.org/drawingml/2006/chart">
            <c:chart xmlns:c="http://schemas.openxmlformats.org/drawingml/2006/chart" xmlns:r="http://schemas.openxmlformats.org/officeDocument/2006/relationships" r:id="rId4"/>
          </a:graphicData>
        </a:graphic>
      </p:graphicFrame>
      <p:sp>
        <p:nvSpPr>
          <p:cNvPr id="30" name="テキスト ボックス 29"/>
          <p:cNvSpPr txBox="1"/>
          <p:nvPr/>
        </p:nvSpPr>
        <p:spPr>
          <a:xfrm>
            <a:off x="4901749" y="3774177"/>
            <a:ext cx="857927" cy="253916"/>
          </a:xfrm>
          <a:prstGeom prst="rect">
            <a:avLst/>
          </a:prstGeom>
          <a:noFill/>
        </p:spPr>
        <p:txBody>
          <a:bodyPr wrap="none" rtlCol="0">
            <a:spAutoFit/>
          </a:bodyPr>
          <a:lstStyle/>
          <a:p>
            <a:r>
              <a:rPr kumimoji="1" lang="ja-JP" altLang="en-US" sz="1000" dirty="0" smtClean="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行政人口</a:t>
            </a:r>
            <a:r>
              <a:rPr kumimoji="1" lang="ja-JP" altLang="en-US" sz="1000" dirty="0" smtClean="0">
                <a:latin typeface="BIZ UDPゴシック" panose="020B0400000000000000" pitchFamily="50" charset="-128"/>
                <a:ea typeface="BIZ UDPゴシック" panose="020B0400000000000000" pitchFamily="50" charset="-128"/>
              </a:rPr>
              <a:t>）</a:t>
            </a:r>
            <a:endParaRPr kumimoji="1" lang="ja-JP" altLang="en-US" sz="1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81483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３</a:t>
            </a:r>
            <a:r>
              <a:rPr lang="ja-JP" altLang="en-US" sz="2400" dirty="0">
                <a:latin typeface="BIZ UDPゴシック" panose="020B0400000000000000" pitchFamily="50" charset="-128"/>
                <a:ea typeface="BIZ UDPゴシック" panose="020B0400000000000000" pitchFamily="50" charset="-128"/>
              </a:rPr>
              <a:t>　大阪府内の下水道を取り巻く状況</a:t>
            </a:r>
          </a:p>
        </p:txBody>
      </p:sp>
      <p:sp>
        <p:nvSpPr>
          <p:cNvPr id="87" name="正方形/長方形 86"/>
          <p:cNvSpPr/>
          <p:nvPr/>
        </p:nvSpPr>
        <p:spPr>
          <a:xfrm>
            <a:off x="199390" y="568686"/>
            <a:ext cx="9401810" cy="6060713"/>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11366" y="1402162"/>
            <a:ext cx="4821861" cy="3173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ja-JP" sz="1400" dirty="0">
                <a:solidFill>
                  <a:schemeClr val="tx1"/>
                </a:solidFill>
                <a:latin typeface="BIZ UDPゴシック" panose="020B0400000000000000" pitchFamily="50" charset="-128"/>
                <a:ea typeface="BIZ UDPゴシック" panose="020B0400000000000000" pitchFamily="50" charset="-128"/>
              </a:rPr>
              <a:t>地球温暖化に伴う気温上昇により、一度の大雨がもたらす降水量が多くなると言われています。</a:t>
            </a: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日本全国の降水量は、</a:t>
            </a:r>
            <a:r>
              <a:rPr lang="en-US" altLang="ja-JP" sz="1400" dirty="0" smtClean="0">
                <a:solidFill>
                  <a:schemeClr val="tx1"/>
                </a:solidFill>
                <a:latin typeface="BIZ UDPゴシック" panose="020B0400000000000000" pitchFamily="50" charset="-128"/>
                <a:ea typeface="BIZ UDPゴシック" panose="020B0400000000000000" pitchFamily="50" charset="-128"/>
              </a:rPr>
              <a:t>1976</a:t>
            </a:r>
            <a:r>
              <a:rPr lang="ja-JP" altLang="ja-JP" sz="1400" dirty="0">
                <a:solidFill>
                  <a:schemeClr val="tx1"/>
                </a:solidFill>
                <a:latin typeface="BIZ UDPゴシック" panose="020B0400000000000000" pitchFamily="50" charset="-128"/>
                <a:ea typeface="BIZ UDPゴシック" panose="020B0400000000000000" pitchFamily="50" charset="-128"/>
              </a:rPr>
              <a:t>年から</a:t>
            </a:r>
            <a:r>
              <a:rPr lang="en-US" altLang="ja-JP" sz="1400" dirty="0">
                <a:solidFill>
                  <a:schemeClr val="tx1"/>
                </a:solidFill>
                <a:latin typeface="BIZ UDPゴシック" panose="020B0400000000000000" pitchFamily="50" charset="-128"/>
                <a:ea typeface="BIZ UDPゴシック" panose="020B0400000000000000" pitchFamily="50" charset="-128"/>
              </a:rPr>
              <a:t>1985</a:t>
            </a:r>
            <a:r>
              <a:rPr lang="ja-JP" altLang="ja-JP" sz="1400" dirty="0">
                <a:solidFill>
                  <a:schemeClr val="tx1"/>
                </a:solidFill>
                <a:latin typeface="BIZ UDPゴシック" panose="020B0400000000000000" pitchFamily="50" charset="-128"/>
                <a:ea typeface="BIZ UDPゴシック" panose="020B0400000000000000" pitchFamily="50" charset="-128"/>
              </a:rPr>
              <a:t>年までの</a:t>
            </a:r>
            <a:r>
              <a:rPr lang="en-US" altLang="ja-JP" sz="1400" dirty="0">
                <a:solidFill>
                  <a:schemeClr val="tx1"/>
                </a:solidFill>
                <a:latin typeface="BIZ UDPゴシック" panose="020B0400000000000000" pitchFamily="50" charset="-128"/>
                <a:ea typeface="BIZ UDPゴシック" panose="020B0400000000000000" pitchFamily="50" charset="-128"/>
              </a:rPr>
              <a:t>10</a:t>
            </a:r>
            <a:r>
              <a:rPr lang="ja-JP" altLang="ja-JP" sz="1400" dirty="0">
                <a:solidFill>
                  <a:schemeClr val="tx1"/>
                </a:solidFill>
                <a:latin typeface="BIZ UDPゴシック" panose="020B0400000000000000" pitchFamily="50" charset="-128"/>
                <a:ea typeface="BIZ UDPゴシック" panose="020B0400000000000000" pitchFamily="50" charset="-128"/>
              </a:rPr>
              <a:t>年間に比べ</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近年</a:t>
            </a:r>
            <a:r>
              <a:rPr lang="ja-JP" altLang="ja-JP" sz="1400" dirty="0" smtClean="0">
                <a:solidFill>
                  <a:schemeClr val="tx1"/>
                </a:solidFill>
                <a:latin typeface="BIZ UDPゴシック" panose="020B0400000000000000" pitchFamily="50" charset="-128"/>
                <a:ea typeface="BIZ UDPゴシック" panose="020B0400000000000000" pitchFamily="50" charset="-128"/>
              </a:rPr>
              <a:t>の</a:t>
            </a:r>
            <a:r>
              <a:rPr lang="en-US" altLang="ja-JP" sz="1400" dirty="0" smtClean="0">
                <a:solidFill>
                  <a:schemeClr val="tx1"/>
                </a:solidFill>
                <a:latin typeface="BIZ UDPゴシック" panose="020B0400000000000000" pitchFamily="50" charset="-128"/>
                <a:ea typeface="BIZ UDPゴシック" panose="020B0400000000000000" pitchFamily="50" charset="-128"/>
              </a:rPr>
              <a:t>2010</a:t>
            </a:r>
            <a:r>
              <a:rPr lang="ja-JP" altLang="ja-JP" sz="1400" dirty="0" smtClean="0">
                <a:solidFill>
                  <a:schemeClr val="tx1"/>
                </a:solidFill>
                <a:latin typeface="BIZ UDPゴシック" panose="020B0400000000000000" pitchFamily="50" charset="-128"/>
                <a:ea typeface="BIZ UDPゴシック" panose="020B0400000000000000" pitchFamily="50" charset="-128"/>
              </a:rPr>
              <a:t>年から</a:t>
            </a:r>
            <a:r>
              <a:rPr lang="en-US" altLang="ja-JP" sz="1400" dirty="0" smtClean="0">
                <a:solidFill>
                  <a:schemeClr val="tx1"/>
                </a:solidFill>
                <a:latin typeface="BIZ UDPゴシック" panose="020B0400000000000000" pitchFamily="50" charset="-128"/>
                <a:ea typeface="BIZ UDPゴシック" panose="020B0400000000000000" pitchFamily="50" charset="-128"/>
              </a:rPr>
              <a:t>2019</a:t>
            </a:r>
            <a:r>
              <a:rPr lang="ja-JP" altLang="en-US" sz="1400" dirty="0" smtClean="0">
                <a:solidFill>
                  <a:schemeClr val="tx1"/>
                </a:solidFill>
                <a:latin typeface="BIZ UDPゴシック" panose="020B0400000000000000" pitchFamily="50" charset="-128"/>
                <a:ea typeface="BIZ UDPゴシック" panose="020B0400000000000000" pitchFamily="50" charset="-128"/>
              </a:rPr>
              <a:t>年までの</a:t>
            </a:r>
            <a:r>
              <a:rPr lang="en-US" altLang="ja-JP" sz="1400" dirty="0" smtClean="0">
                <a:solidFill>
                  <a:schemeClr val="tx1"/>
                </a:solidFill>
                <a:latin typeface="BIZ UDPゴシック" panose="020B0400000000000000" pitchFamily="50" charset="-128"/>
                <a:ea typeface="BIZ UDPゴシック" panose="020B0400000000000000" pitchFamily="50" charset="-128"/>
              </a:rPr>
              <a:t>10</a:t>
            </a:r>
            <a:r>
              <a:rPr lang="ja-JP" altLang="ja-JP" sz="1400" dirty="0" smtClean="0">
                <a:solidFill>
                  <a:schemeClr val="tx1"/>
                </a:solidFill>
                <a:latin typeface="BIZ UDPゴシック" panose="020B0400000000000000" pitchFamily="50" charset="-128"/>
                <a:ea typeface="BIZ UDPゴシック" panose="020B0400000000000000" pitchFamily="50" charset="-128"/>
              </a:rPr>
              <a:t>年間</a:t>
            </a:r>
            <a:r>
              <a:rPr lang="ja-JP" altLang="en-US" sz="1400" dirty="0" smtClean="0">
                <a:solidFill>
                  <a:schemeClr val="tx1"/>
                </a:solidFill>
                <a:latin typeface="BIZ UDPゴシック" panose="020B0400000000000000" pitchFamily="50" charset="-128"/>
                <a:ea typeface="BIZ UDPゴシック" panose="020B0400000000000000" pitchFamily="50" charset="-128"/>
              </a:rPr>
              <a:t>は、</a:t>
            </a:r>
            <a:r>
              <a:rPr lang="en-US" altLang="ja-JP" sz="1400" dirty="0" smtClean="0">
                <a:solidFill>
                  <a:schemeClr val="tx1"/>
                </a:solidFill>
                <a:latin typeface="BIZ UDPゴシック" panose="020B0400000000000000" pitchFamily="50" charset="-128"/>
                <a:ea typeface="BIZ UDPゴシック" panose="020B0400000000000000" pitchFamily="50" charset="-128"/>
              </a:rPr>
              <a:t>1</a:t>
            </a:r>
            <a:r>
              <a:rPr lang="ja-JP" altLang="ja-JP" sz="1400" dirty="0">
                <a:solidFill>
                  <a:schemeClr val="tx1"/>
                </a:solidFill>
                <a:latin typeface="BIZ UDPゴシック" panose="020B0400000000000000" pitchFamily="50" charset="-128"/>
                <a:ea typeface="BIZ UDPゴシック" panose="020B0400000000000000" pitchFamily="50" charset="-128"/>
              </a:rPr>
              <a:t>時間</a:t>
            </a:r>
            <a:r>
              <a:rPr lang="en-US" altLang="ja-JP" sz="1400" dirty="0">
                <a:solidFill>
                  <a:schemeClr val="tx1"/>
                </a:solidFill>
                <a:latin typeface="BIZ UDPゴシック" panose="020B0400000000000000" pitchFamily="50" charset="-128"/>
                <a:ea typeface="BIZ UDPゴシック" panose="020B0400000000000000" pitchFamily="50" charset="-128"/>
              </a:rPr>
              <a:t>50</a:t>
            </a:r>
            <a:r>
              <a:rPr lang="ja-JP" altLang="ja-JP" sz="1400" dirty="0">
                <a:solidFill>
                  <a:schemeClr val="tx1"/>
                </a:solidFill>
                <a:latin typeface="BIZ UDPゴシック" panose="020B0400000000000000" pitchFamily="50" charset="-128"/>
                <a:ea typeface="BIZ UDPゴシック" panose="020B0400000000000000" pitchFamily="50" charset="-128"/>
              </a:rPr>
              <a:t>ｍｍ以上の短時間強</a:t>
            </a:r>
            <a:r>
              <a:rPr lang="ja-JP" altLang="ja-JP" sz="1400" dirty="0" smtClean="0">
                <a:solidFill>
                  <a:schemeClr val="tx1"/>
                </a:solidFill>
                <a:latin typeface="BIZ UDPゴシック" panose="020B0400000000000000" pitchFamily="50" charset="-128"/>
                <a:ea typeface="BIZ UDPゴシック" panose="020B0400000000000000" pitchFamily="50" charset="-128"/>
              </a:rPr>
              <a:t>雨</a:t>
            </a:r>
            <a:r>
              <a:rPr lang="ja-JP" altLang="en-US" sz="1400" dirty="0" smtClean="0">
                <a:solidFill>
                  <a:schemeClr val="tx1"/>
                </a:solidFill>
                <a:latin typeface="BIZ UDPゴシック" panose="020B0400000000000000" pitchFamily="50" charset="-128"/>
                <a:ea typeface="BIZ UDPゴシック" panose="020B0400000000000000" pitchFamily="50" charset="-128"/>
              </a:rPr>
              <a:t>が</a:t>
            </a:r>
            <a:r>
              <a:rPr lang="ja-JP" altLang="ja-JP" sz="1400" dirty="0" smtClean="0">
                <a:solidFill>
                  <a:schemeClr val="tx1"/>
                </a:solidFill>
                <a:latin typeface="BIZ UDPゴシック" panose="020B0400000000000000" pitchFamily="50" charset="-128"/>
                <a:ea typeface="BIZ UDPゴシック" panose="020B0400000000000000" pitchFamily="50" charset="-128"/>
              </a:rPr>
              <a:t>約</a:t>
            </a:r>
            <a:r>
              <a:rPr lang="en-US" altLang="ja-JP" sz="1400" dirty="0">
                <a:solidFill>
                  <a:schemeClr val="tx1"/>
                </a:solidFill>
                <a:latin typeface="BIZ UDPゴシック" panose="020B0400000000000000" pitchFamily="50" charset="-128"/>
                <a:ea typeface="BIZ UDPゴシック" panose="020B0400000000000000" pitchFamily="50" charset="-128"/>
              </a:rPr>
              <a:t>1.4</a:t>
            </a:r>
            <a:r>
              <a:rPr lang="ja-JP" altLang="ja-JP" sz="1400" dirty="0">
                <a:solidFill>
                  <a:schemeClr val="tx1"/>
                </a:solidFill>
                <a:latin typeface="BIZ UDPゴシック" panose="020B0400000000000000" pitchFamily="50" charset="-128"/>
                <a:ea typeface="BIZ UDPゴシック" panose="020B0400000000000000" pitchFamily="50" charset="-128"/>
              </a:rPr>
              <a:t>倍に増えていると報告</a:t>
            </a:r>
            <a:r>
              <a:rPr lang="ja-JP" altLang="ja-JP" sz="1400" dirty="0" smtClean="0">
                <a:solidFill>
                  <a:schemeClr val="tx1"/>
                </a:solidFill>
                <a:latin typeface="BIZ UDPゴシック" panose="020B0400000000000000" pitchFamily="50" charset="-128"/>
                <a:ea typeface="BIZ UDPゴシック" panose="020B0400000000000000" pitchFamily="50" charset="-128"/>
              </a:rPr>
              <a:t>されて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おり、大阪府内については同様に増加傾向にあります</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さらに、近年</a:t>
            </a:r>
            <a:r>
              <a:rPr lang="ja-JP" altLang="en-US" sz="1400" dirty="0">
                <a:solidFill>
                  <a:schemeClr val="tx1"/>
                </a:solidFill>
                <a:latin typeface="BIZ UDPゴシック" panose="020B0400000000000000" pitchFamily="50" charset="-128"/>
                <a:ea typeface="BIZ UDPゴシック" panose="020B0400000000000000" pitchFamily="50" charset="-128"/>
              </a:rPr>
              <a:t>で</a:t>
            </a:r>
            <a:r>
              <a:rPr lang="ja-JP" altLang="en-US" sz="1400" dirty="0" smtClean="0">
                <a:solidFill>
                  <a:schemeClr val="tx1"/>
                </a:solidFill>
                <a:latin typeface="BIZ UDPゴシック" panose="020B0400000000000000" pitchFamily="50" charset="-128"/>
                <a:ea typeface="BIZ UDPゴシック" panose="020B0400000000000000" pitchFamily="50" charset="-128"/>
              </a:rPr>
              <a:t>は「</a:t>
            </a:r>
            <a:r>
              <a:rPr lang="ja-JP" altLang="en-US" sz="1400" dirty="0">
                <a:solidFill>
                  <a:schemeClr val="tx1"/>
                </a:solidFill>
                <a:latin typeface="BIZ UDPゴシック" panose="020B0400000000000000" pitchFamily="50" charset="-128"/>
                <a:ea typeface="BIZ UDPゴシック" panose="020B0400000000000000" pitchFamily="50" charset="-128"/>
              </a:rPr>
              <a:t>線状降水帯」と</a:t>
            </a:r>
            <a:r>
              <a:rPr lang="ja-JP" altLang="en-US" sz="1400" dirty="0" smtClean="0">
                <a:solidFill>
                  <a:schemeClr val="tx1"/>
                </a:solidFill>
                <a:latin typeface="BIZ UDPゴシック" panose="020B0400000000000000" pitchFamily="50" charset="-128"/>
                <a:ea typeface="BIZ UDPゴシック" panose="020B0400000000000000" pitchFamily="50" charset="-128"/>
              </a:rPr>
              <a:t>呼ばれる、線状の</a:t>
            </a:r>
            <a:r>
              <a:rPr lang="ja-JP" altLang="en-US" sz="1400" dirty="0">
                <a:solidFill>
                  <a:schemeClr val="tx1"/>
                </a:solidFill>
                <a:latin typeface="BIZ UDPゴシック" panose="020B0400000000000000" pitchFamily="50" charset="-128"/>
                <a:ea typeface="BIZ UDPゴシック" panose="020B0400000000000000" pitchFamily="50" charset="-128"/>
              </a:rPr>
              <a:t>降水帯が長時間にわたり停滞し、大きな災害をもたらす集中豪雨が発生するなど、</a:t>
            </a:r>
            <a:r>
              <a:rPr lang="ja-JP" altLang="en-US" sz="1400" dirty="0" smtClean="0">
                <a:solidFill>
                  <a:schemeClr val="tx1"/>
                </a:solidFill>
                <a:latin typeface="BIZ UDPゴシック" panose="020B0400000000000000" pitchFamily="50" charset="-128"/>
                <a:ea typeface="BIZ UDPゴシック" panose="020B0400000000000000" pitchFamily="50" charset="-128"/>
              </a:rPr>
              <a:t>市街地における浸水被害（内水浸水）はさらに激甚化</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頻発化することが予想されるため、大雨への対応力を強化する必要</a:t>
            </a:r>
            <a:r>
              <a:rPr lang="ja-JP" altLang="en-US" sz="1400" dirty="0">
                <a:solidFill>
                  <a:schemeClr val="tx1"/>
                </a:solidFill>
                <a:latin typeface="BIZ UDPゴシック" panose="020B0400000000000000" pitchFamily="50" charset="-128"/>
                <a:ea typeface="BIZ UDPゴシック" panose="020B0400000000000000" pitchFamily="50" charset="-128"/>
              </a:rPr>
              <a:t>があります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ja-JP"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199390" y="944319"/>
            <a:ext cx="3323346" cy="34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285750" indent="-285750">
              <a:lnSpc>
                <a:spcPts val="2000"/>
              </a:lnSpc>
              <a:buFont typeface="Wingdings" panose="05000000000000000000" pitchFamily="2" charset="2"/>
              <a:buChar char="p"/>
            </a:pPr>
            <a:r>
              <a:rPr lang="ja-JP" altLang="en-US" sz="1600" dirty="0">
                <a:solidFill>
                  <a:schemeClr val="tx1"/>
                </a:solidFill>
                <a:latin typeface="BIZ UDPゴシック" panose="020B0400000000000000" pitchFamily="50" charset="-128"/>
                <a:ea typeface="BIZ UDPゴシック" panose="020B0400000000000000" pitchFamily="50" charset="-128"/>
              </a:rPr>
              <a:t>気候</a:t>
            </a:r>
            <a:r>
              <a:rPr lang="ja-JP" altLang="en-US" sz="1600" dirty="0" smtClean="0">
                <a:solidFill>
                  <a:schemeClr val="tx1"/>
                </a:solidFill>
                <a:latin typeface="BIZ UDPゴシック" panose="020B0400000000000000" pitchFamily="50" charset="-128"/>
                <a:ea typeface="BIZ UDPゴシック" panose="020B0400000000000000" pitchFamily="50" charset="-128"/>
              </a:rPr>
              <a:t>変動による浸水被害の激化</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pic>
        <p:nvPicPr>
          <p:cNvPr id="20" name="図 19"/>
          <p:cNvPicPr/>
          <p:nvPr/>
        </p:nvPicPr>
        <p:blipFill rotWithShape="1">
          <a:blip r:embed="rId3"/>
          <a:srcRect l="6442" t="18752" r="17853" b="6368"/>
          <a:stretch/>
        </p:blipFill>
        <p:spPr>
          <a:xfrm>
            <a:off x="5540484" y="583379"/>
            <a:ext cx="3553460" cy="1992630"/>
          </a:xfrm>
          <a:prstGeom prst="rect">
            <a:avLst/>
          </a:prstGeom>
        </p:spPr>
      </p:pic>
      <p:sp>
        <p:nvSpPr>
          <p:cNvPr id="4" name="スライド番号プレースホルダー 3"/>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8</a:t>
            </a:fld>
            <a:endParaRPr kumimoji="1" lang="ja-JP" altLang="en-US" dirty="0">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219118" y="583379"/>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4907810" y="2481844"/>
            <a:ext cx="4705367" cy="892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国内の</a:t>
            </a:r>
            <a:r>
              <a:rPr lang="ja-JP" altLang="ja-JP" sz="1200" dirty="0" smtClean="0">
                <a:solidFill>
                  <a:schemeClr val="tx1"/>
                </a:solidFill>
                <a:latin typeface="BIZ UDPゴシック" panose="020B0400000000000000" pitchFamily="50" charset="-128"/>
                <a:ea typeface="BIZ UDPゴシック" panose="020B0400000000000000" pitchFamily="50" charset="-128"/>
              </a:rPr>
              <a:t>１時間</a:t>
            </a:r>
            <a:r>
              <a:rPr lang="en-US" altLang="ja-JP" sz="1200" dirty="0" smtClean="0">
                <a:solidFill>
                  <a:schemeClr val="tx1"/>
                </a:solidFill>
                <a:latin typeface="BIZ UDPゴシック" panose="020B0400000000000000" pitchFamily="50" charset="-128"/>
                <a:ea typeface="BIZ UDPゴシック" panose="020B0400000000000000" pitchFamily="50" charset="-128"/>
              </a:rPr>
              <a:t>50</a:t>
            </a:r>
            <a:r>
              <a:rPr lang="ja-JP" altLang="ja-JP" sz="1200" dirty="0">
                <a:solidFill>
                  <a:schemeClr val="tx1"/>
                </a:solidFill>
                <a:latin typeface="BIZ UDPゴシック" panose="020B0400000000000000" pitchFamily="50" charset="-128"/>
                <a:ea typeface="BIZ UDPゴシック" panose="020B0400000000000000" pitchFamily="50" charset="-128"/>
              </a:rPr>
              <a:t>ｍｍ以上の短時間強雨の年間発生回数の経年変化</a:t>
            </a:r>
          </a:p>
          <a:p>
            <a:pPr algn="ctr"/>
            <a:r>
              <a:rPr lang="ja-JP" altLang="ja-JP" sz="1000" dirty="0">
                <a:solidFill>
                  <a:schemeClr val="tx1"/>
                </a:solidFill>
                <a:latin typeface="BIZ UDPゴシック" panose="020B0400000000000000" pitchFamily="50" charset="-128"/>
                <a:ea typeface="BIZ UDPゴシック" panose="020B0400000000000000" pitchFamily="50" charset="-128"/>
              </a:rPr>
              <a:t>出典：日本の気候変動（</a:t>
            </a:r>
            <a:r>
              <a:rPr lang="en-US" altLang="ja-JP" sz="1000" dirty="0">
                <a:solidFill>
                  <a:schemeClr val="tx1"/>
                </a:solidFill>
                <a:latin typeface="BIZ UDPゴシック" panose="020B0400000000000000" pitchFamily="50" charset="-128"/>
                <a:ea typeface="BIZ UDPゴシック" panose="020B0400000000000000" pitchFamily="50" charset="-128"/>
              </a:rPr>
              <a:t>2020</a:t>
            </a:r>
            <a:r>
              <a:rPr lang="ja-JP" altLang="ja-JP" sz="1000" dirty="0">
                <a:solidFill>
                  <a:schemeClr val="tx1"/>
                </a:solidFill>
                <a:latin typeface="BIZ UDPゴシック" panose="020B0400000000000000" pitchFamily="50" charset="-128"/>
                <a:ea typeface="BIZ UDPゴシック" panose="020B0400000000000000" pitchFamily="50" charset="-128"/>
              </a:rPr>
              <a:t>年</a:t>
            </a:r>
            <a:r>
              <a:rPr lang="en-US" altLang="ja-JP" sz="1000" dirty="0">
                <a:solidFill>
                  <a:schemeClr val="tx1"/>
                </a:solidFill>
                <a:latin typeface="BIZ UDPゴシック" panose="020B0400000000000000" pitchFamily="50" charset="-128"/>
                <a:ea typeface="BIZ UDPゴシック" panose="020B0400000000000000" pitchFamily="50" charset="-128"/>
              </a:rPr>
              <a:t>12</a:t>
            </a:r>
            <a:r>
              <a:rPr lang="ja-JP" altLang="ja-JP" sz="1000" dirty="0">
                <a:solidFill>
                  <a:schemeClr val="tx1"/>
                </a:solidFill>
                <a:latin typeface="BIZ UDPゴシック" panose="020B0400000000000000" pitchFamily="50" charset="-128"/>
                <a:ea typeface="BIZ UDPゴシック" panose="020B0400000000000000" pitchFamily="50" charset="-128"/>
              </a:rPr>
              <a:t>月文部科学省、気象庁</a:t>
            </a:r>
            <a:r>
              <a:rPr lang="ja-JP" altLang="ja-JP" sz="10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lang="ja-JP" altLang="ja-JP" sz="1000" dirty="0" smtClean="0">
                <a:solidFill>
                  <a:schemeClr val="tx1"/>
                </a:solidFill>
                <a:latin typeface="BIZ UDPゴシック" panose="020B0400000000000000" pitchFamily="50" charset="-128"/>
                <a:ea typeface="BIZ UDPゴシック" panose="020B0400000000000000" pitchFamily="50" charset="-128"/>
              </a:rPr>
              <a:t>「</a:t>
            </a:r>
            <a:r>
              <a:rPr lang="ja-JP" altLang="ja-JP" sz="1000" dirty="0">
                <a:solidFill>
                  <a:schemeClr val="tx1"/>
                </a:solidFill>
                <a:latin typeface="BIZ UDPゴシック" panose="020B0400000000000000" pitchFamily="50" charset="-128"/>
                <a:ea typeface="BIZ UDPゴシック" panose="020B0400000000000000" pitchFamily="50" charset="-128"/>
              </a:rPr>
              <a:t>棒グラフ（緑）は各年の年間発生回数を示す（全国のアメダスによる観測値を</a:t>
            </a:r>
            <a:r>
              <a:rPr lang="en-US" altLang="ja-JP" sz="1000" dirty="0">
                <a:solidFill>
                  <a:schemeClr val="tx1"/>
                </a:solidFill>
                <a:latin typeface="BIZ UDPゴシック" panose="020B0400000000000000" pitchFamily="50" charset="-128"/>
                <a:ea typeface="BIZ UDPゴシック" panose="020B0400000000000000" pitchFamily="50" charset="-128"/>
              </a:rPr>
              <a:t>1,300 </a:t>
            </a:r>
            <a:r>
              <a:rPr lang="ja-JP" altLang="ja-JP" sz="1000" dirty="0">
                <a:solidFill>
                  <a:schemeClr val="tx1"/>
                </a:solidFill>
                <a:latin typeface="BIZ UDPゴシック" panose="020B0400000000000000" pitchFamily="50" charset="-128"/>
                <a:ea typeface="BIZ UDPゴシック" panose="020B0400000000000000" pitchFamily="50" charset="-128"/>
              </a:rPr>
              <a:t>地点当たりに換算した値）。直線（赤）は長期変化傾向（この期間の平均的な変化傾向）</a:t>
            </a:r>
            <a:r>
              <a:rPr lang="ja-JP" altLang="ja-JP" sz="1000" dirty="0" smtClean="0">
                <a:solidFill>
                  <a:schemeClr val="tx1"/>
                </a:solidFill>
                <a:latin typeface="BIZ UDPゴシック" panose="020B0400000000000000" pitchFamily="50" charset="-128"/>
                <a:ea typeface="BIZ UDPゴシック" panose="020B0400000000000000" pitchFamily="50" charset="-128"/>
              </a:rPr>
              <a:t>を</a:t>
            </a:r>
            <a:r>
              <a:rPr lang="ja-JP" altLang="en-US" sz="1000" dirty="0" smtClean="0">
                <a:solidFill>
                  <a:schemeClr val="tx1"/>
                </a:solidFill>
                <a:latin typeface="BIZ UDPゴシック" panose="020B0400000000000000" pitchFamily="50" charset="-128"/>
                <a:ea typeface="BIZ UDPゴシック" panose="020B0400000000000000" pitchFamily="50" charset="-128"/>
              </a:rPr>
              <a:t>表します</a:t>
            </a:r>
            <a:r>
              <a:rPr lang="ja-JP" altLang="ja-JP" sz="1000" dirty="0" smtClean="0">
                <a:solidFill>
                  <a:schemeClr val="tx1"/>
                </a:solidFill>
                <a:latin typeface="BIZ UDPゴシック" panose="020B0400000000000000" pitchFamily="50" charset="-128"/>
                <a:ea typeface="BIZ UDPゴシック" panose="020B0400000000000000" pitchFamily="50" charset="-128"/>
              </a:rPr>
              <a:t>。</a:t>
            </a:r>
            <a:r>
              <a:rPr lang="ja-JP" altLang="ja-JP" sz="1000" dirty="0">
                <a:solidFill>
                  <a:schemeClr val="tx1"/>
                </a:solidFill>
                <a:latin typeface="BIZ UDPゴシック" panose="020B0400000000000000" pitchFamily="50" charset="-128"/>
                <a:ea typeface="BIZ UDPゴシック" panose="020B0400000000000000" pitchFamily="50" charset="-128"/>
              </a:rPr>
              <a:t>」</a:t>
            </a:r>
          </a:p>
        </p:txBody>
      </p:sp>
      <p:pic>
        <p:nvPicPr>
          <p:cNvPr id="2052" name="図 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38" y="4776119"/>
            <a:ext cx="1892958" cy="14197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図 1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521" y="4761067"/>
            <a:ext cx="2003425" cy="140176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6"/>
          <p:cNvSpPr txBox="1">
            <a:spLocks noChangeArrowheads="1"/>
          </p:cNvSpPr>
          <p:nvPr/>
        </p:nvSpPr>
        <p:spPr bwMode="auto">
          <a:xfrm>
            <a:off x="402846" y="5803725"/>
            <a:ext cx="22256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269" tIns="43636" rIns="87269" bIns="43636"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寝屋川流域における浸水状況</a:t>
            </a:r>
            <a:endParaRPr kumimoji="0" lang="ja-JP" altLang="ja-JP" sz="9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2012</a:t>
            </a:r>
            <a:r>
              <a:rPr kumimoji="0" lang="ja-JP" altLang="en-US"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a:t>
            </a:r>
            <a:r>
              <a:rPr kumimoji="0" lang="en-US"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8</a:t>
            </a:r>
            <a:r>
              <a:rPr kumimoji="0" lang="ja-JP" altLang="en-US"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月豪雨）</a:t>
            </a:r>
            <a:endParaRPr kumimoji="0" lang="ja-JP" altLang="en-US" sz="18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5" name="Text Box 1"/>
          <p:cNvSpPr txBox="1">
            <a:spLocks noChangeArrowheads="1"/>
          </p:cNvSpPr>
          <p:nvPr/>
        </p:nvSpPr>
        <p:spPr bwMode="auto">
          <a:xfrm>
            <a:off x="2526263" y="5780539"/>
            <a:ext cx="222567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269" tIns="43636" rIns="87269" bIns="43636"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大阪市梅田地区における浸水状況</a:t>
            </a:r>
            <a:endParaRPr kumimoji="0" lang="ja-JP" altLang="ja-JP" sz="9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2013</a:t>
            </a:r>
            <a:r>
              <a:rPr kumimoji="0" lang="ja-JP" altLang="en-US"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a:t>
            </a:r>
            <a:r>
              <a:rPr kumimoji="0" lang="en-US"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8</a:t>
            </a:r>
            <a:r>
              <a:rPr kumimoji="0" lang="ja-JP" altLang="en-US"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月豪雨）</a:t>
            </a:r>
            <a:endParaRPr kumimoji="0" lang="ja-JP" altLang="en-US" sz="18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571002" y="6214608"/>
            <a:ext cx="3965196"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近年の大阪府内の浸水被害の状況</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smtClean="0">
                <a:solidFill>
                  <a:schemeClr val="tx1"/>
                </a:solidFill>
                <a:latin typeface="BIZ UDPゴシック" panose="020B0400000000000000" pitchFamily="50" charset="-128"/>
                <a:ea typeface="BIZ UDPゴシック" panose="020B0400000000000000" pitchFamily="50" charset="-128"/>
              </a:rPr>
              <a:t>「局地的な短時間強雨により、いまだ浸水被害が生じています。」</a:t>
            </a:r>
            <a:endParaRPr lang="ja-JP" altLang="ja-JP" sz="1000" dirty="0">
              <a:solidFill>
                <a:schemeClr val="tx1"/>
              </a:solidFill>
              <a:latin typeface="BIZ UDPゴシック" panose="020B0400000000000000" pitchFamily="50" charset="-128"/>
              <a:ea typeface="BIZ UDPゴシック" panose="020B0400000000000000" pitchFamily="50" charset="-128"/>
            </a:endParaRPr>
          </a:p>
        </p:txBody>
      </p:sp>
      <p:pic>
        <p:nvPicPr>
          <p:cNvPr id="2057" name="図 1"/>
          <p:cNvPicPr>
            <a:picLocks noChangeAspect="1" noChangeArrowheads="1"/>
          </p:cNvPicPr>
          <p:nvPr/>
        </p:nvPicPr>
        <p:blipFill>
          <a:blip r:embed="rId6">
            <a:extLst>
              <a:ext uri="{28A0092B-C50C-407E-A947-70E740481C1C}">
                <a14:useLocalDpi xmlns:a14="http://schemas.microsoft.com/office/drawing/2010/main" val="0"/>
              </a:ext>
            </a:extLst>
          </a:blip>
          <a:srcRect l="12520" t="19534" r="51311" b="17567"/>
          <a:stretch>
            <a:fillRect/>
          </a:stretch>
        </p:blipFill>
        <p:spPr bwMode="auto">
          <a:xfrm>
            <a:off x="6060163" y="3374396"/>
            <a:ext cx="2596415" cy="2533742"/>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5109097" y="5908138"/>
            <a:ext cx="4115866"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現在</a:t>
            </a:r>
            <a:r>
              <a:rPr lang="ja-JP" altLang="en-US" sz="1200" dirty="0">
                <a:solidFill>
                  <a:schemeClr val="tx1"/>
                </a:solidFill>
                <a:latin typeface="BIZ UDPゴシック" panose="020B0400000000000000" pitchFamily="50" charset="-128"/>
                <a:ea typeface="BIZ UDPゴシック" panose="020B0400000000000000" pitchFamily="50" charset="-128"/>
              </a:rPr>
              <a:t>と将来の</a:t>
            </a:r>
            <a:r>
              <a:rPr lang="en-US" altLang="ja-JP" sz="1200" dirty="0">
                <a:solidFill>
                  <a:schemeClr val="tx1"/>
                </a:solidFill>
                <a:latin typeface="BIZ UDPゴシック" panose="020B0400000000000000" pitchFamily="50" charset="-128"/>
                <a:ea typeface="BIZ UDPゴシック" panose="020B0400000000000000" pitchFamily="50" charset="-128"/>
              </a:rPr>
              <a:t>1</a:t>
            </a:r>
            <a:r>
              <a:rPr lang="ja-JP" altLang="en-US" sz="1200" dirty="0">
                <a:solidFill>
                  <a:schemeClr val="tx1"/>
                </a:solidFill>
                <a:latin typeface="BIZ UDPゴシック" panose="020B0400000000000000" pitchFamily="50" charset="-128"/>
                <a:ea typeface="BIZ UDPゴシック" panose="020B0400000000000000" pitchFamily="50" charset="-128"/>
              </a:rPr>
              <a:t>時間降水量</a:t>
            </a:r>
            <a:r>
              <a:rPr lang="en-US" altLang="ja-JP" sz="1200" dirty="0">
                <a:solidFill>
                  <a:schemeClr val="tx1"/>
                </a:solidFill>
                <a:latin typeface="BIZ UDPゴシック" panose="020B0400000000000000" pitchFamily="50" charset="-128"/>
                <a:ea typeface="BIZ UDPゴシック" panose="020B0400000000000000" pitchFamily="50" charset="-128"/>
              </a:rPr>
              <a:t>50</a:t>
            </a:r>
            <a:r>
              <a:rPr lang="ja-JP" altLang="en-US" sz="1200" dirty="0">
                <a:solidFill>
                  <a:schemeClr val="tx1"/>
                </a:solidFill>
                <a:latin typeface="BIZ UDPゴシック" panose="020B0400000000000000" pitchFamily="50" charset="-128"/>
                <a:ea typeface="BIZ UDPゴシック" panose="020B0400000000000000" pitchFamily="50" charset="-128"/>
              </a:rPr>
              <a:t>ｍｍ以上の発生回数</a:t>
            </a: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出典：地球温暖化予測情報 第</a:t>
            </a:r>
            <a:r>
              <a:rPr lang="en-US" altLang="ja-JP" sz="1000" dirty="0">
                <a:solidFill>
                  <a:schemeClr val="tx1"/>
                </a:solidFill>
                <a:latin typeface="BIZ UDPゴシック" panose="020B0400000000000000" pitchFamily="50" charset="-128"/>
                <a:ea typeface="BIZ UDPゴシック" panose="020B0400000000000000" pitchFamily="50" charset="-128"/>
              </a:rPr>
              <a:t>9</a:t>
            </a:r>
            <a:r>
              <a:rPr lang="ja-JP" altLang="en-US" sz="1000" dirty="0">
                <a:solidFill>
                  <a:schemeClr val="tx1"/>
                </a:solidFill>
                <a:latin typeface="BIZ UDPゴシック" panose="020B0400000000000000" pitchFamily="50" charset="-128"/>
                <a:ea typeface="BIZ UDPゴシック" panose="020B0400000000000000" pitchFamily="50" charset="-128"/>
              </a:rPr>
              <a:t>巻（</a:t>
            </a:r>
            <a:r>
              <a:rPr lang="en-US" altLang="ja-JP" sz="1000" dirty="0">
                <a:solidFill>
                  <a:schemeClr val="tx1"/>
                </a:solidFill>
                <a:latin typeface="BIZ UDPゴシック" panose="020B0400000000000000" pitchFamily="50" charset="-128"/>
                <a:ea typeface="BIZ UDPゴシック" panose="020B0400000000000000" pitchFamily="50" charset="-128"/>
              </a:rPr>
              <a:t>20</a:t>
            </a:r>
            <a:r>
              <a:rPr lang="ja-JP" altLang="en-US" sz="1000" dirty="0">
                <a:solidFill>
                  <a:schemeClr val="tx1"/>
                </a:solidFill>
                <a:latin typeface="BIZ UDPゴシック" panose="020B0400000000000000" pitchFamily="50" charset="-128"/>
                <a:ea typeface="BIZ UDPゴシック" panose="020B0400000000000000" pitchFamily="50" charset="-128"/>
              </a:rPr>
              <a:t>１７年３月気象庁）</a:t>
            </a:r>
            <a:r>
              <a:rPr lang="ja-JP" altLang="en-US" sz="1000" dirty="0" smtClean="0">
                <a:solidFill>
                  <a:schemeClr val="tx1"/>
                </a:solidFill>
                <a:latin typeface="BIZ UDPゴシック" panose="020B0400000000000000" pitchFamily="50" charset="-128"/>
                <a:ea typeface="BIZ UDPゴシック" panose="020B0400000000000000" pitchFamily="50" charset="-128"/>
              </a:rPr>
              <a:t>に加筆</a:t>
            </a:r>
            <a:endParaRPr lang="ja-JP" altLang="en-US" sz="1000" dirty="0">
              <a:solidFill>
                <a:schemeClr val="tx1"/>
              </a:solidFill>
              <a:latin typeface="BIZ UDPゴシック" panose="020B0400000000000000" pitchFamily="50" charset="-128"/>
              <a:ea typeface="BIZ UDPゴシック" panose="020B0400000000000000" pitchFamily="50" charset="-128"/>
            </a:endParaRPr>
          </a:p>
          <a:p>
            <a:r>
              <a:rPr lang="ja-JP" altLang="en-US" sz="1000" dirty="0">
                <a:solidFill>
                  <a:schemeClr val="tx1"/>
                </a:solidFill>
                <a:latin typeface="BIZ UDPゴシック" panose="020B0400000000000000" pitchFamily="50" charset="-128"/>
                <a:ea typeface="BIZ UDPゴシック" panose="020B0400000000000000" pitchFamily="50" charset="-128"/>
              </a:rPr>
              <a:t>「各地域の棒グラフ（左）は</a:t>
            </a:r>
            <a:r>
              <a:rPr lang="ja-JP" altLang="en-US" sz="1000" dirty="0" smtClean="0">
                <a:solidFill>
                  <a:schemeClr val="tx1"/>
                </a:solidFill>
                <a:latin typeface="BIZ UDPゴシック" panose="020B0400000000000000" pitchFamily="50" charset="-128"/>
                <a:ea typeface="BIZ UDPゴシック" panose="020B0400000000000000" pitchFamily="50" charset="-128"/>
              </a:rPr>
              <a:t>現在（</a:t>
            </a:r>
            <a:r>
              <a:rPr lang="en-US" altLang="ja-JP" sz="1000" dirty="0" smtClean="0">
                <a:solidFill>
                  <a:schemeClr val="tx1"/>
                </a:solidFill>
                <a:latin typeface="BIZ UDPゴシック" panose="020B0400000000000000" pitchFamily="50" charset="-128"/>
                <a:ea typeface="BIZ UDPゴシック" panose="020B0400000000000000" pitchFamily="50" charset="-128"/>
              </a:rPr>
              <a:t>1980</a:t>
            </a:r>
            <a:r>
              <a:rPr lang="ja-JP" altLang="en-US" sz="1000" dirty="0">
                <a:solidFill>
                  <a:schemeClr val="tx1"/>
                </a:solidFill>
                <a:latin typeface="BIZ UDPゴシック" panose="020B0400000000000000" pitchFamily="50" charset="-128"/>
                <a:ea typeface="BIZ UDPゴシック" panose="020B0400000000000000" pitchFamily="50" charset="-128"/>
              </a:rPr>
              <a:t>～</a:t>
            </a:r>
            <a:r>
              <a:rPr lang="en-US" altLang="ja-JP" sz="1000" dirty="0">
                <a:solidFill>
                  <a:schemeClr val="tx1"/>
                </a:solidFill>
                <a:latin typeface="BIZ UDPゴシック" panose="020B0400000000000000" pitchFamily="50" charset="-128"/>
                <a:ea typeface="BIZ UDPゴシック" panose="020B0400000000000000" pitchFamily="50" charset="-128"/>
              </a:rPr>
              <a:t>1999 </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a:t>
            </a:r>
            <a:r>
              <a:rPr lang="ja-JP" altLang="en-US" sz="1000" dirty="0">
                <a:solidFill>
                  <a:schemeClr val="tx1"/>
                </a:solidFill>
                <a:latin typeface="BIZ UDPゴシック" panose="020B0400000000000000" pitchFamily="50" charset="-128"/>
                <a:ea typeface="BIZ UDPゴシック" panose="020B0400000000000000" pitchFamily="50" charset="-128"/>
              </a:rPr>
              <a:t>棒グラフ（右）は</a:t>
            </a:r>
            <a:r>
              <a:rPr lang="ja-JP" altLang="en-US" sz="1000" dirty="0" smtClean="0">
                <a:solidFill>
                  <a:schemeClr val="tx1"/>
                </a:solidFill>
                <a:latin typeface="BIZ UDPゴシック" panose="020B0400000000000000" pitchFamily="50" charset="-128"/>
                <a:ea typeface="BIZ UDPゴシック" panose="020B0400000000000000" pitchFamily="50" charset="-128"/>
              </a:rPr>
              <a:t>将来（２</a:t>
            </a:r>
            <a:r>
              <a:rPr lang="en-US" altLang="ja-JP" sz="1000" dirty="0" smtClean="0">
                <a:solidFill>
                  <a:schemeClr val="tx1"/>
                </a:solidFill>
                <a:latin typeface="BIZ UDPゴシック" panose="020B0400000000000000" pitchFamily="50" charset="-128"/>
                <a:ea typeface="BIZ UDPゴシック" panose="020B0400000000000000" pitchFamily="50" charset="-128"/>
              </a:rPr>
              <a:t>076</a:t>
            </a:r>
            <a:r>
              <a:rPr lang="ja-JP" altLang="en-US" sz="1000" dirty="0">
                <a:solidFill>
                  <a:schemeClr val="tx1"/>
                </a:solidFill>
                <a:latin typeface="BIZ UDPゴシック" panose="020B0400000000000000" pitchFamily="50" charset="-128"/>
                <a:ea typeface="BIZ UDPゴシック" panose="020B0400000000000000" pitchFamily="50" charset="-128"/>
              </a:rPr>
              <a:t>～</a:t>
            </a:r>
            <a:r>
              <a:rPr lang="en-US" altLang="ja-JP" sz="1000" dirty="0">
                <a:solidFill>
                  <a:schemeClr val="tx1"/>
                </a:solidFill>
                <a:latin typeface="BIZ UDPゴシック" panose="020B0400000000000000" pitchFamily="50" charset="-128"/>
                <a:ea typeface="BIZ UDPゴシック" panose="020B0400000000000000" pitchFamily="50" charset="-128"/>
              </a:rPr>
              <a:t>2095 </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年）の</a:t>
            </a:r>
            <a:r>
              <a:rPr lang="ja-JP" altLang="en-US" sz="1000" dirty="0">
                <a:solidFill>
                  <a:schemeClr val="tx1"/>
                </a:solidFill>
                <a:latin typeface="BIZ UDPゴシック" panose="020B0400000000000000" pitchFamily="50" charset="-128"/>
                <a:ea typeface="BIZ UDPゴシック" panose="020B0400000000000000" pitchFamily="50" charset="-128"/>
              </a:rPr>
              <a:t>発生回数</a:t>
            </a:r>
            <a:r>
              <a:rPr lang="ja-JP" altLang="en-US" sz="1000" dirty="0" smtClean="0">
                <a:solidFill>
                  <a:schemeClr val="tx1"/>
                </a:solidFill>
                <a:latin typeface="BIZ UDPゴシック" panose="020B0400000000000000" pitchFamily="50" charset="-128"/>
                <a:ea typeface="BIZ UDPゴシック" panose="020B0400000000000000" pitchFamily="50" charset="-128"/>
              </a:rPr>
              <a:t>を表します。</a:t>
            </a:r>
            <a:r>
              <a:rPr lang="ja-JP" altLang="en-US" sz="1000" dirty="0">
                <a:solidFill>
                  <a:schemeClr val="tx1"/>
                </a:solidFill>
                <a:latin typeface="BIZ UDPゴシック" panose="020B0400000000000000" pitchFamily="50" charset="-128"/>
                <a:ea typeface="BIZ UDPゴシック" panose="020B0400000000000000" pitchFamily="50" charset="-128"/>
              </a:rPr>
              <a:t>」 </a:t>
            </a:r>
          </a:p>
        </p:txBody>
      </p:sp>
      <p:sp>
        <p:nvSpPr>
          <p:cNvPr id="25" name="正方形/長方形 24"/>
          <p:cNvSpPr/>
          <p:nvPr/>
        </p:nvSpPr>
        <p:spPr>
          <a:xfrm>
            <a:off x="7914583" y="5241361"/>
            <a:ext cx="260350" cy="6532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94566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３　大阪府内の下水道を取り巻く状況</a:t>
            </a:r>
          </a:p>
        </p:txBody>
      </p:sp>
      <p:sp>
        <p:nvSpPr>
          <p:cNvPr id="100" name="正方形/長方形 99"/>
          <p:cNvSpPr/>
          <p:nvPr/>
        </p:nvSpPr>
        <p:spPr>
          <a:xfrm>
            <a:off x="199390" y="561703"/>
            <a:ext cx="9401810" cy="6042298"/>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1" name="正方形/長方形 100"/>
          <p:cNvSpPr/>
          <p:nvPr/>
        </p:nvSpPr>
        <p:spPr>
          <a:xfrm>
            <a:off x="199392" y="571296"/>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2" name="正方形/長方形 101"/>
          <p:cNvSpPr/>
          <p:nvPr/>
        </p:nvSpPr>
        <p:spPr>
          <a:xfrm>
            <a:off x="288290" y="1177061"/>
            <a:ext cx="9312910" cy="1365365"/>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大規模地震により、下水道施設が被災した場合、汚水処理や雨水排除機能の停止に伴う公衆衛生の悪化や市街地の浸水など住民の生活に大きな影響を及ぼします。また、管</a:t>
            </a:r>
            <a:r>
              <a:rPr lang="ja-JP" altLang="en-US" sz="1400" dirty="0" err="1" smtClean="0">
                <a:latin typeface="BIZ UDPゴシック" panose="020B0400000000000000" pitchFamily="50" charset="-128"/>
                <a:ea typeface="BIZ UDPゴシック" panose="020B0400000000000000" pitchFamily="50" charset="-128"/>
              </a:rPr>
              <a:t>きょの</a:t>
            </a:r>
            <a:r>
              <a:rPr lang="ja-JP" altLang="en-US" sz="1400" dirty="0" smtClean="0">
                <a:latin typeface="BIZ UDPゴシック" panose="020B0400000000000000" pitchFamily="50" charset="-128"/>
                <a:ea typeface="BIZ UDPゴシック" panose="020B0400000000000000" pitchFamily="50" charset="-128"/>
              </a:rPr>
              <a:t>破損に伴う道路陥没などが生じれば、災害復旧の支障となる恐れがあり、下水道施設の耐震化を着実に進めていく必要があります。さらには、南海トラフ巨大地震などでは沿岸部への津波襲来が想定されており、関係部局と連携した湛水の排水対策などのソフト対策が重要となってきます。</a:t>
            </a:r>
            <a:endParaRPr lang="en-US" altLang="ja-JP" sz="1400" dirty="0" smtClean="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9</a:t>
            </a:fld>
            <a:endParaRPr kumimoji="1" lang="ja-JP" altLang="en-US"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331475" y="935002"/>
            <a:ext cx="2588383" cy="329184"/>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none" lIns="72000" tIns="36000" rIns="72000" bIns="36000" rtlCol="0" anchor="ctr">
            <a:spAutoFit/>
          </a:bodyPr>
          <a:lstStyle/>
          <a:p>
            <a:pPr marL="285750" indent="-285750">
              <a:lnSpc>
                <a:spcPts val="2000"/>
              </a:lnSpc>
              <a:buFont typeface="Wingdings" panose="05000000000000000000" pitchFamily="2" charset="2"/>
              <a:buChar char="p"/>
            </a:pPr>
            <a:r>
              <a:rPr lang="ja-JP" altLang="en-US" sz="1600" dirty="0">
                <a:latin typeface="BIZ UDPゴシック" panose="020B0400000000000000" pitchFamily="50" charset="-128"/>
                <a:ea typeface="BIZ UDPゴシック" panose="020B0400000000000000" pitchFamily="50" charset="-128"/>
              </a:rPr>
              <a:t>大規模</a:t>
            </a:r>
            <a:r>
              <a:rPr lang="ja-JP" altLang="en-US" sz="1600" dirty="0" smtClean="0">
                <a:latin typeface="BIZ UDPゴシック" panose="020B0400000000000000" pitchFamily="50" charset="-128"/>
                <a:ea typeface="BIZ UDPゴシック" panose="020B0400000000000000" pitchFamily="50" charset="-128"/>
              </a:rPr>
              <a:t>地震・津波の懸念</a:t>
            </a:r>
            <a:endParaRPr lang="en-US" altLang="ja-JP" sz="1600" dirty="0">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5122336" y="5983392"/>
            <a:ext cx="4305272"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200" dirty="0" smtClean="0">
                <a:solidFill>
                  <a:schemeClr val="tx1"/>
                </a:solidFill>
                <a:latin typeface="BIZ UDPゴシック" panose="020B0400000000000000" pitchFamily="50" charset="-128"/>
                <a:ea typeface="BIZ UDPゴシック" panose="020B0400000000000000" pitchFamily="50" charset="-128"/>
              </a:rPr>
              <a:t>2018</a:t>
            </a:r>
            <a:r>
              <a:rPr lang="ja-JP" altLang="en-US" sz="1200" dirty="0" smtClean="0">
                <a:solidFill>
                  <a:schemeClr val="tx1"/>
                </a:solidFill>
                <a:latin typeface="BIZ UDPゴシック" panose="020B0400000000000000" pitchFamily="50" charset="-128"/>
                <a:ea typeface="BIZ UDPゴシック" panose="020B0400000000000000" pitchFamily="50" charset="-128"/>
              </a:rPr>
              <a:t>年度整備状況に基づく津波浸水想定</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smtClean="0">
                <a:solidFill>
                  <a:schemeClr val="tx1"/>
                </a:solidFill>
                <a:latin typeface="BIZ UDPゴシック" panose="020B0400000000000000" pitchFamily="50" charset="-128"/>
                <a:ea typeface="BIZ UDPゴシック" panose="020B0400000000000000" pitchFamily="50" charset="-128"/>
              </a:rPr>
              <a:t>出典</a:t>
            </a:r>
            <a:r>
              <a:rPr lang="ja-JP" altLang="en-US" sz="1000" dirty="0">
                <a:solidFill>
                  <a:schemeClr val="tx1"/>
                </a:solidFill>
                <a:latin typeface="BIZ UDPゴシック" panose="020B0400000000000000" pitchFamily="50" charset="-128"/>
                <a:ea typeface="BIZ UDPゴシック" panose="020B0400000000000000" pitchFamily="50" charset="-128"/>
              </a:rPr>
              <a:t>：第１回　南海トラフ地震対応強化策検討</a:t>
            </a:r>
            <a:r>
              <a:rPr lang="ja-JP" altLang="en-US" sz="1000" dirty="0" smtClean="0">
                <a:solidFill>
                  <a:schemeClr val="tx1"/>
                </a:solidFill>
                <a:latin typeface="BIZ UDPゴシック" panose="020B0400000000000000" pitchFamily="50" charset="-128"/>
                <a:ea typeface="BIZ UDPゴシック" panose="020B0400000000000000" pitchFamily="50" charset="-128"/>
              </a:rPr>
              <a:t>委員会資料（</a:t>
            </a:r>
            <a:r>
              <a:rPr lang="en-US" altLang="ja-JP" sz="1000" dirty="0" smtClean="0">
                <a:solidFill>
                  <a:schemeClr val="tx1"/>
                </a:solidFill>
                <a:latin typeface="BIZ UDPゴシック" panose="020B0400000000000000" pitchFamily="50" charset="-128"/>
                <a:ea typeface="BIZ UDPゴシック" panose="020B0400000000000000" pitchFamily="50" charset="-128"/>
              </a:rPr>
              <a:t>2018</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a:t>
            </a:r>
            <a:r>
              <a:rPr lang="en-US" altLang="ja-JP" sz="1000" dirty="0" smtClean="0">
                <a:solidFill>
                  <a:schemeClr val="tx1"/>
                </a:solidFill>
                <a:latin typeface="BIZ UDPゴシック" panose="020B0400000000000000" pitchFamily="50" charset="-128"/>
                <a:ea typeface="BIZ UDPゴシック" panose="020B0400000000000000" pitchFamily="50" charset="-128"/>
              </a:rPr>
              <a:t>7</a:t>
            </a:r>
            <a:r>
              <a:rPr lang="ja-JP" altLang="en-US" sz="1000" dirty="0" smtClean="0">
                <a:solidFill>
                  <a:schemeClr val="tx1"/>
                </a:solidFill>
                <a:latin typeface="BIZ UDPゴシック" panose="020B0400000000000000" pitchFamily="50" charset="-128"/>
                <a:ea typeface="BIZ UDPゴシック" panose="020B0400000000000000" pitchFamily="50" charset="-128"/>
              </a:rPr>
              <a:t>月）</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smtClean="0">
                <a:solidFill>
                  <a:schemeClr val="tx1"/>
                </a:solidFill>
                <a:latin typeface="BIZ UDPゴシック" panose="020B0400000000000000" pitchFamily="50" charset="-128"/>
                <a:ea typeface="BIZ UDPゴシック" panose="020B0400000000000000" pitchFamily="50" charset="-128"/>
              </a:rPr>
              <a:t>条件：対策</a:t>
            </a:r>
            <a:r>
              <a:rPr lang="ja-JP" altLang="en-US" sz="1000" dirty="0">
                <a:solidFill>
                  <a:schemeClr val="tx1"/>
                </a:solidFill>
                <a:latin typeface="BIZ UDPゴシック" panose="020B0400000000000000" pitchFamily="50" charset="-128"/>
                <a:ea typeface="BIZ UDPゴシック" panose="020B0400000000000000" pitchFamily="50" charset="-128"/>
              </a:rPr>
              <a:t>区間の防潮堤の沈下</a:t>
            </a:r>
            <a:r>
              <a:rPr lang="ja-JP" altLang="en-US" sz="1000" dirty="0" smtClean="0">
                <a:solidFill>
                  <a:schemeClr val="tx1"/>
                </a:solidFill>
                <a:latin typeface="BIZ UDPゴシック" panose="020B0400000000000000" pitchFamily="50" charset="-128"/>
                <a:ea typeface="BIZ UDPゴシック" panose="020B0400000000000000" pitchFamily="50" charset="-128"/>
              </a:rPr>
              <a:t>はなし、水門</a:t>
            </a:r>
            <a:r>
              <a:rPr lang="ja-JP" altLang="en-US" sz="1000" dirty="0">
                <a:solidFill>
                  <a:schemeClr val="tx1"/>
                </a:solidFill>
                <a:latin typeface="BIZ UDPゴシック" panose="020B0400000000000000" pitchFamily="50" charset="-128"/>
                <a:ea typeface="BIZ UDPゴシック" panose="020B0400000000000000" pitchFamily="50" charset="-128"/>
              </a:rPr>
              <a:t>・鉄扉は</a:t>
            </a:r>
            <a:r>
              <a:rPr lang="ja-JP" altLang="en-US" sz="1000" dirty="0" smtClean="0">
                <a:solidFill>
                  <a:schemeClr val="tx1"/>
                </a:solidFill>
                <a:latin typeface="BIZ UDPゴシック" panose="020B0400000000000000" pitchFamily="50" charset="-128"/>
                <a:ea typeface="BIZ UDPゴシック" panose="020B0400000000000000" pitchFamily="50" charset="-128"/>
              </a:rPr>
              <a:t>閉鎖</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grpSp>
        <p:nvGrpSpPr>
          <p:cNvPr id="3" name="グループ化 2"/>
          <p:cNvGrpSpPr/>
          <p:nvPr/>
        </p:nvGrpSpPr>
        <p:grpSpPr bwMode="gray">
          <a:xfrm>
            <a:off x="644386" y="2513590"/>
            <a:ext cx="3949387" cy="4028667"/>
            <a:chOff x="344508" y="2507477"/>
            <a:chExt cx="3949387" cy="4028667"/>
          </a:xfrm>
        </p:grpSpPr>
        <p:grpSp>
          <p:nvGrpSpPr>
            <p:cNvPr id="5" name="グループ化 4"/>
            <p:cNvGrpSpPr/>
            <p:nvPr/>
          </p:nvGrpSpPr>
          <p:grpSpPr bwMode="gray">
            <a:xfrm>
              <a:off x="344508" y="2507477"/>
              <a:ext cx="3949387" cy="3867559"/>
              <a:chOff x="213880" y="2609076"/>
              <a:chExt cx="3949387" cy="3867559"/>
            </a:xfrm>
          </p:grpSpPr>
          <p:pic>
            <p:nvPicPr>
              <p:cNvPr id="15" name="図 14"/>
              <p:cNvPicPr>
                <a:picLocks noChangeAspect="1"/>
              </p:cNvPicPr>
              <p:nvPr/>
            </p:nvPicPr>
            <p:blipFill>
              <a:blip r:embed="rId3"/>
              <a:stretch>
                <a:fillRect/>
              </a:stretch>
            </p:blipFill>
            <p:spPr bwMode="gray">
              <a:xfrm>
                <a:off x="213880" y="2609076"/>
                <a:ext cx="3949387" cy="3588195"/>
              </a:xfrm>
              <a:prstGeom prst="rect">
                <a:avLst/>
              </a:prstGeom>
            </p:spPr>
          </p:pic>
          <p:sp>
            <p:nvSpPr>
              <p:cNvPr id="17" name="正方形/長方形 16"/>
              <p:cNvSpPr/>
              <p:nvPr/>
            </p:nvSpPr>
            <p:spPr bwMode="gray">
              <a:xfrm>
                <a:off x="704343" y="6199636"/>
                <a:ext cx="2925801"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下水道施設が被災した場合の重大な影響</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grpSp>
        <p:sp>
          <p:nvSpPr>
            <p:cNvPr id="18" name="正方形/長方形 17"/>
            <p:cNvSpPr/>
            <p:nvPr/>
          </p:nvSpPr>
          <p:spPr bwMode="gray">
            <a:xfrm>
              <a:off x="1470373" y="6382256"/>
              <a:ext cx="1705596" cy="15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ja-JP" altLang="en-US" sz="1000" dirty="0" smtClean="0">
                  <a:solidFill>
                    <a:schemeClr val="tx1"/>
                  </a:solidFill>
                  <a:latin typeface="BIZ UDPゴシック" panose="020B0400000000000000" pitchFamily="50" charset="-128"/>
                  <a:ea typeface="BIZ UDPゴシック" panose="020B0400000000000000" pitchFamily="50" charset="-128"/>
                </a:rPr>
                <a:t>出典：国土交通省ホームページ</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p:txBody>
        </p:sp>
      </p:grpSp>
      <p:pic>
        <p:nvPicPr>
          <p:cNvPr id="20"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259" y="2507620"/>
            <a:ext cx="2536040" cy="351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764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9547</TotalTime>
  <Words>6630</Words>
  <PresentationFormat>A4 210 x 297 mm</PresentationFormat>
  <Paragraphs>457</Paragraphs>
  <Slides>27</Slides>
  <Notes>13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27</vt:i4>
      </vt:variant>
    </vt:vector>
  </HeadingPairs>
  <TitlesOfParts>
    <vt:vector size="38" baseType="lpstr">
      <vt:lpstr>BIZ UDPゴシック</vt:lpstr>
      <vt:lpstr>HG丸ｺﾞｼｯｸM-PRO</vt:lpstr>
      <vt:lpstr>Meiryo UI</vt:lpstr>
      <vt:lpstr>ＭＳ Ｐゴシック</vt:lpstr>
      <vt:lpstr>游明朝</vt:lpstr>
      <vt:lpstr>Arial</vt:lpstr>
      <vt:lpstr>Calibri</vt:lpstr>
      <vt:lpstr>Calibri Light</vt:lpstr>
      <vt:lpstr>Times New Roman</vt:lpstr>
      <vt:lpstr>Wingdings</vt:lpstr>
      <vt:lpstr>Office テーマ</vt:lpstr>
      <vt:lpstr>大阪府市下水道ビジョン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2021-12-15T04:25:13Z</cp:lastPrinted>
  <dcterms:modified xsi:type="dcterms:W3CDTF">2022-11-17T01:18:21Z</dcterms:modified>
</cp:coreProperties>
</file>