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1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1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4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19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15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9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6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39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19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01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00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8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77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3A58E-4B7C-4AE7-A6D1-86568BDCD45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07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47367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大阪府内の水道施設の</a:t>
            </a:r>
            <a:br>
              <a: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耐震化・更新状況に関する情報提供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（令和５年度版）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4786893"/>
            <a:ext cx="9144000" cy="1655762"/>
          </a:xfrm>
        </p:spPr>
        <p:txBody>
          <a:bodyPr/>
          <a:lstStyle/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大阪府健康医療部生活衛生室環境衛生課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805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府内水道管の耐震適合率について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65" y="767561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市町村別の状況（令和４年度大阪府の水道の現況より）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182" y="6183255"/>
            <a:ext cx="893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全ての管の長さに対する、耐震適合性のある管（耐震管及び地盤の性状を勘案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すれば耐震性があると評価できる管）の長さの割合</a:t>
            </a:r>
          </a:p>
        </p:txBody>
      </p:sp>
      <p:pic>
        <p:nvPicPr>
          <p:cNvPr id="9" name="図 8" descr="市町村別の全管路耐震適合率を示した棒グラフ。大阪府内の水道事業の平均は34.0%。">
            <a:extLst>
              <a:ext uri="{FF2B5EF4-FFF2-40B4-BE49-F238E27FC236}">
                <a16:creationId xmlns:a16="http://schemas.microsoft.com/office/drawing/2014/main" id="{D876E714-5031-4EEC-9CE9-0FB43DDCD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8231" y="1260897"/>
            <a:ext cx="10100344" cy="504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6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F8DC22FE-ED2E-428F-BAE7-BF4BE8FB0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6896" y="1327885"/>
            <a:ext cx="9831898" cy="4906906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12E4AC-8786-4173-8CCF-7D759C7A17C5}"/>
              </a:ext>
            </a:extLst>
          </p:cNvPr>
          <p:cNvSpPr txBox="1"/>
          <p:nvPr/>
        </p:nvSpPr>
        <p:spPr>
          <a:xfrm>
            <a:off x="106182" y="6183255"/>
            <a:ext cx="893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導水管、送水管、配水本管の和。国の「防災・減災、国土強靱化のための５か年加速化対策」において、令和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年度に耐震適合率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60%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が目標とされている。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2F5EFFF-83A2-4702-869F-8F7966463470}"/>
              </a:ext>
            </a:extLst>
          </p:cNvPr>
          <p:cNvSpPr txBox="1"/>
          <p:nvPr/>
        </p:nvSpPr>
        <p:spPr>
          <a:xfrm>
            <a:off x="212365" y="767561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市町村別の状況（令和４年度大阪府の水道の現況より）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C0E1BBE5-E1BE-482E-9AA1-A989F06C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府内水道管（基幹管路</a:t>
            </a:r>
            <a:r>
              <a:rPr lang="en-US" altLang="ja-JP" sz="3200" b="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）の耐震適合率について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9315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府内水道管の更新率について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2918750"/>
            <a:ext cx="8686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全国比較（大阪府調べ）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821191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直近の状況（令和４年度大阪府の水道の現況より）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25493"/>
              </p:ext>
            </p:extLst>
          </p:nvPr>
        </p:nvGraphicFramePr>
        <p:xfrm>
          <a:off x="786348" y="1513437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全管路延長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布設替延長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更新率（％）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24,252,168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233,807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0.96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58965" y="2610038"/>
            <a:ext cx="8143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導水管、送水管、配水本管、配水支管の延長の和（用供除く）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993926"/>
              </p:ext>
            </p:extLst>
          </p:nvPr>
        </p:nvGraphicFramePr>
        <p:xfrm>
          <a:off x="786348" y="3657414"/>
          <a:ext cx="799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2167232849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59041562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226013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更新率（大阪府）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全国平均（用供除く）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23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0.90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0.71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6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H30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0.89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72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R1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0.90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0.68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385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R2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0.89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033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R3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0.85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69845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228533" y="6015493"/>
            <a:ext cx="8686935" cy="73866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全国平均を上回るペースで更新を進めている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280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府内水道管の更新率について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65" y="917689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市町村別の状況（令和４年度大阪府の水道の現況より）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 descr="市町村別の水道管の更新率を示した棒グラフ。大阪府内の水道事業の平均は0.96%。">
            <a:extLst>
              <a:ext uri="{FF2B5EF4-FFF2-40B4-BE49-F238E27FC236}">
                <a16:creationId xmlns:a16="http://schemas.microsoft.com/office/drawing/2014/main" id="{B3B678A2-85AA-4929-8355-B4328A79D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536" y="1563642"/>
            <a:ext cx="10103288" cy="495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69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市町村別の管路経年化率と水道管の更新率を示した分布図。">
            <a:extLst>
              <a:ext uri="{FF2B5EF4-FFF2-40B4-BE49-F238E27FC236}">
                <a16:creationId xmlns:a16="http://schemas.microsoft.com/office/drawing/2014/main" id="{1B456133-9D9B-4C42-AB3A-892C630A5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425" y="1154013"/>
            <a:ext cx="3956647" cy="3962743"/>
          </a:xfrm>
          <a:prstGeom prst="rect">
            <a:avLst/>
          </a:prstGeom>
        </p:spPr>
      </p:pic>
      <p:pic>
        <p:nvPicPr>
          <p:cNvPr id="3" name="図 2" descr="市町村別の管路経年化率と耐震適合率を示した分布図。">
            <a:extLst>
              <a:ext uri="{FF2B5EF4-FFF2-40B4-BE49-F238E27FC236}">
                <a16:creationId xmlns:a16="http://schemas.microsoft.com/office/drawing/2014/main" id="{945CC287-26BB-4BBF-954F-362D0F674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52" y="1137235"/>
            <a:ext cx="3962743" cy="396274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 fontScale="90000"/>
          </a:bodyPr>
          <a:lstStyle/>
          <a:p>
            <a:r>
              <a:rPr lang="ja-JP" altLang="en-US" sz="4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府内市町村の比較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（令和４年度大阪府の水道の現況より）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45" y="917689"/>
            <a:ext cx="5176355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・管路経年化率と耐震適合率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6001" y="917689"/>
            <a:ext cx="414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・管路経年化率と更新率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167063" y="5390147"/>
            <a:ext cx="2827421" cy="10948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大阪府平均より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管路経年化率が高く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耐震適合率が低い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506452" y="5390147"/>
            <a:ext cx="2827421" cy="10948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大阪府平均より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管路経年化率が高く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更新率が低い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3284621" y="4523871"/>
            <a:ext cx="0" cy="864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8069179" y="4523871"/>
            <a:ext cx="0" cy="864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15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水道施設の耐震化・更新に向けた大阪府の取組み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34" y="923248"/>
            <a:ext cx="9263691" cy="5934751"/>
          </a:xfrm>
        </p:spPr>
        <p:txBody>
          <a:bodyPr>
            <a:normAutofit/>
          </a:bodyPr>
          <a:lstStyle/>
          <a:p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各水道事業者等に対する指導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各事業者に対し、施設の耐震化や更新に関する計画の状況を確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認し、未策定の事業者には速やかに策定するよう指導していま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す。また、策定済みの事業者に対しても、計画に基づく事業の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推進を図るよう指導しています。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耐震化・更新に関する交付金制度の拡充に向けた要望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国に対し、水道施設の耐震化・更新事業に対する交付金制度に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ついて、対象事業の拡大や採択要件の緩和等の拡充を要望して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います。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2975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水道施設の耐震化・更新に向けた大阪府の取組み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34" y="923248"/>
            <a:ext cx="9263691" cy="5934751"/>
          </a:xfrm>
        </p:spPr>
        <p:txBody>
          <a:bodyPr>
            <a:normAutofit/>
          </a:bodyPr>
          <a:lstStyle/>
          <a:p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水道事業の広域化の推進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水道施設の耐震化・更新には多額の費用がかかる一方、今後は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人口の減少に伴い水道事業者等の収入は減少する見通しと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ています。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また、事業者によっては職員数の減少等のため、計画策定や施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設更新に充分な人材を確保することが困難な状況となっていま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大阪府では、市町村水道事業の大阪広域水道企業団への統合、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中核となる水道事業者等から他の事業者への技術支援等の取組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みを進めることにより、各事業者の運営基盤の強化を図って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03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水道施設とは</a:t>
            </a:r>
          </a:p>
        </p:txBody>
      </p:sp>
      <p:grpSp>
        <p:nvGrpSpPr>
          <p:cNvPr id="6" name="グループ化 5" descr="水源から取水、浄水、送水、配水までの状況を表したイラスト"/>
          <p:cNvGrpSpPr/>
          <p:nvPr/>
        </p:nvGrpSpPr>
        <p:grpSpPr>
          <a:xfrm>
            <a:off x="1614499" y="3168203"/>
            <a:ext cx="5915003" cy="3689797"/>
            <a:chOff x="143814" y="1690689"/>
            <a:chExt cx="6442137" cy="4018625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14" y="1690689"/>
              <a:ext cx="6442137" cy="3680071"/>
            </a:xfrm>
            <a:prstGeom prst="rect">
              <a:avLst/>
            </a:prstGeom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1163945" y="5370760"/>
              <a:ext cx="54220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出典：「政府広報オンライン」ホームページ</a:t>
              </a: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15397" y="752017"/>
            <a:ext cx="86869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・取水場：河川や湖沼、井戸等から原水を取り入れるための施設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・導水管：取水場で取り入れた原水を、浄水場へ導くための管路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・浄水場：原水を浄化処理し、人の飲用に適する水として供給する施設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・送水管：浄水場から配水池まで水道水を送る管路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・配水池：浄水場で処理した水道水をいったん貯めておく施設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・配水管：配水池から各家庭の蛇口につながる給水管へ水道管を運ぶ管路</a:t>
            </a:r>
          </a:p>
        </p:txBody>
      </p:sp>
    </p:spTree>
    <p:extLst>
      <p:ext uri="{BB962C8B-B14F-4D97-AF65-F5344CB8AC3E}">
        <p14:creationId xmlns:p14="http://schemas.microsoft.com/office/powerpoint/2010/main" val="165072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水道施設の耐震基準について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817" y="814657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水道施設の技術的基準を定める省令（抜粋）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546" y="1400629"/>
            <a:ext cx="974615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第１条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水道施設は、次に掲げる要件を備えるものでなければならない。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第七号イ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次に掲げる施設（ランク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）については、</a:t>
            </a:r>
            <a:r>
              <a:rPr kumimoji="1"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レベル１地震動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（当該施設の設置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地点において発生するものと想定される地震動のうち、</a:t>
            </a:r>
            <a:r>
              <a:rPr kumimoji="1"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当該施設の供用期間</a:t>
            </a:r>
            <a:endParaRPr kumimoji="1" lang="en-US" altLang="ja-JP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中に発生する可能性の高いもの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）に対して、当該施設の健全な機能を損</a:t>
            </a:r>
            <a:r>
              <a:rPr kumimoji="1"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なわ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ず、かつ、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レベル２地震動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（当該施設の設置地点において発生するものと想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定される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地震動のうち、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最大規模の強さを有するもの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）に対して、生ずる損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傷が軽微であって、当該施設の機能に重大な影響を及ぼさないこと。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（１）取水施設、貯水施設、導水施設、浄水施設及び送水施設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（２）配水施設のうち、破損した場合に重大な二次被害を生ずるおそれが高いもの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（３）配水施設のうち、（２）の施設以外であって、次に掲げるもの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配水本管（配水管のうち給水管の分岐がないもの）等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第七号ロ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イに掲げる施設以外の施設（ランク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）は、</a:t>
            </a:r>
            <a:r>
              <a:rPr kumimoji="1"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レベル１地震動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に対して、生じ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損傷が軽微であって、当該施設の機能に重大な影響を及ぼさないこと。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16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府内浄水場の耐震化状況について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3778551"/>
            <a:ext cx="868693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全国比較（令和３年度水道統計より）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917689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直近の状況（令和４年度大阪府の水道の現況より）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3217"/>
              </p:ext>
            </p:extLst>
          </p:nvPr>
        </p:nvGraphicFramePr>
        <p:xfrm>
          <a:off x="786348" y="1822499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全施設能力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</a:t>
                      </a:r>
                      <a:r>
                        <a:rPr kumimoji="1" lang="ja-JP" altLang="en-US" baseline="30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ja-JP" altLang="en-US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／日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耐震化施設能力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</a:t>
                      </a:r>
                      <a:r>
                        <a:rPr kumimoji="1" lang="ja-JP" altLang="en-US" baseline="30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ja-JP" altLang="en-US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／日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耐震化率（％）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5,350,864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1, 679, 413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31.4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936239" y="2919100"/>
            <a:ext cx="5799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レベル２地震動に対応できる施設の能力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6515" y="4516870"/>
            <a:ext cx="8325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・令和３年度末時点での耐震化率：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23.0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（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都道府県中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36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・全国平均：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39.2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363029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府内配水池の耐震化状況について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3778551"/>
            <a:ext cx="868693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全国比較（令和３年度水道統計より）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917689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</a:t>
            </a:r>
            <a:r>
              <a:rPr kumimoji="1"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（令和４年度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36748"/>
              </p:ext>
            </p:extLst>
          </p:nvPr>
        </p:nvGraphicFramePr>
        <p:xfrm>
          <a:off x="786348" y="1822499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配水池総容量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</a:t>
                      </a:r>
                      <a:r>
                        <a:rPr kumimoji="1" lang="ja-JP" altLang="en-US" baseline="30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耐震化容量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</a:t>
                      </a:r>
                      <a:r>
                        <a:rPr kumimoji="1" lang="ja-JP" altLang="en-US" baseline="30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耐震化率（％）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2,945,166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1,553,647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52.8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58965" y="2919100"/>
            <a:ext cx="8143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ランク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に分類されている配水池のうち、レベル２地震動に対応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できる施設の能力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6515" y="4516870"/>
            <a:ext cx="8325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・令和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年度末時点での耐震化率：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50.0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（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都道府県中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・全国平均：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62.3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406050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府内水道管の経年化率について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3432403"/>
            <a:ext cx="868693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全国比較（令和３年度水道統計より）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552729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直近の状況（令和４年度大阪府の水道の現況より）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683022"/>
              </p:ext>
            </p:extLst>
          </p:nvPr>
        </p:nvGraphicFramePr>
        <p:xfrm>
          <a:off x="786348" y="1228934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全管路延長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経年管延長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経年化率（％）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24,859,985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8,861,179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35.6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58965" y="2299777"/>
            <a:ext cx="81433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１：導水管、送水管、配水本管、配水支管の延長の和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（水道用水供給事業（用供）を含む）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２：地方公営企業法施行規則第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条及び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条関連の別表第二号の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法定年数の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年を超えた管路延長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408" y="4030354"/>
            <a:ext cx="365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・令和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年度末時点の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経年化率：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35.0</a:t>
            </a:r>
            <a:r>
              <a:rPr kumimoji="1"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　　　　　　　　　　　　　　　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都道府県中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・全国平均：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22.6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02998"/>
              </p:ext>
            </p:extLst>
          </p:nvPr>
        </p:nvGraphicFramePr>
        <p:xfrm>
          <a:off x="3710257" y="4095694"/>
          <a:ext cx="53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67890548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50508141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経年管延長（</a:t>
                      </a:r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k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ｍ）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経年化率（％）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①愛知県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10,654.9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①大阪府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35.0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②大阪府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8,682.4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②香川県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29.5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3446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③北海道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8,579.8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③神奈川県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29.3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08748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28532" y="5672065"/>
            <a:ext cx="8686935" cy="111376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高度経済成長期に集中的に管路が整備されたため、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経年化率が他の都道府県より突出して高い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91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府内水道管の経年化率について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65" y="917689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市町村別の状況（令和４年度大阪府の水道の現況より）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市町村別の全管路経年化率を示した棒グラフ。大阪府内の水道事業の平均は35.0%。">
            <a:extLst>
              <a:ext uri="{FF2B5EF4-FFF2-40B4-BE49-F238E27FC236}">
                <a16:creationId xmlns:a16="http://schemas.microsoft.com/office/drawing/2014/main" id="{9E6F9EE1-2309-4BFC-A01D-0A814947B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0566" y="1774816"/>
            <a:ext cx="9528122" cy="478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0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府内水道管の耐震管割合について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3389587"/>
            <a:ext cx="868693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全国比較（令和３年度水道統計より）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917689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直近の状況（令和４年度大阪府の水道の現況より）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86608"/>
              </p:ext>
            </p:extLst>
          </p:nvPr>
        </p:nvGraphicFramePr>
        <p:xfrm>
          <a:off x="786348" y="1617779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全管路延長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耐震管</a:t>
                      </a:r>
                      <a:r>
                        <a:rPr kumimoji="1" lang="en-US" altLang="ja-JP" sz="10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延長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耐震管割合（％）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24,859,985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6,605,649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58965" y="2714380"/>
            <a:ext cx="8143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１：導水管、送水管、配水本管、配水支管の延長の和（用供含む）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２：地震の際でも継目の接合部分が離脱しない構造となっている管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399" y="4248224"/>
            <a:ext cx="37270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・令和３年度末時点の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耐震化率：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25.5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都道府県中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・全国平均：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19.0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70880"/>
              </p:ext>
            </p:extLst>
          </p:nvPr>
        </p:nvGraphicFramePr>
        <p:xfrm>
          <a:off x="3710257" y="4131848"/>
          <a:ext cx="53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67890548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50508141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耐震管延長（</a:t>
                      </a:r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k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ｍ）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耐震管割合（％）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①東京都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13,873.8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①東京都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47.0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②愛知県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9,847.4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②富山県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31.0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3446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③埼玉県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7,894.6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③神奈川県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28.3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087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④神奈川県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7,432.4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④青森県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69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⑤大阪府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6,329.4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⑤埼玉県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26.7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333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⑥大阪府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25.5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7977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12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府内水道管の耐震管割合について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65" y="767561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市町村別の状況（令和４年度大阪府の水道の現況より）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 descr="市町村別の全管路耐震管割合を示した棒グラフ。大阪府内の水道事業の平均は26.3%。">
            <a:extLst>
              <a:ext uri="{FF2B5EF4-FFF2-40B4-BE49-F238E27FC236}">
                <a16:creationId xmlns:a16="http://schemas.microsoft.com/office/drawing/2014/main" id="{9D840A89-C4F3-4390-BA72-CDD9DE0F7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7274" y="1363291"/>
            <a:ext cx="10138430" cy="517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0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1634</Words>
  <Application>Microsoft Office PowerPoint</Application>
  <PresentationFormat>画面に合わせる (4:3)</PresentationFormat>
  <Paragraphs>210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HG丸ｺﾞｼｯｸM-PRO</vt:lpstr>
      <vt:lpstr>Arial</vt:lpstr>
      <vt:lpstr>Calibri</vt:lpstr>
      <vt:lpstr>Calibri Light</vt:lpstr>
      <vt:lpstr>Office テーマ</vt:lpstr>
      <vt:lpstr>大阪府内の水道施設の 耐震化・更新状況に関する情報提供 （令和５年度版）</vt:lpstr>
      <vt:lpstr>水道施設とは</vt:lpstr>
      <vt:lpstr>水道施設の耐震基準について</vt:lpstr>
      <vt:lpstr>府内浄水場の耐震化状況について</vt:lpstr>
      <vt:lpstr>府内配水池の耐震化状況について</vt:lpstr>
      <vt:lpstr>府内水道管の経年化率について</vt:lpstr>
      <vt:lpstr>府内水道管の経年化率について</vt:lpstr>
      <vt:lpstr>府内水道管の耐震管割合について</vt:lpstr>
      <vt:lpstr>府内水道管の耐震管割合について</vt:lpstr>
      <vt:lpstr>府内水道管の耐震適合率について</vt:lpstr>
      <vt:lpstr>府内水道管（基幹管路※）の耐震適合率について</vt:lpstr>
      <vt:lpstr>府内水道管の更新率について</vt:lpstr>
      <vt:lpstr>府内水道管の更新率について</vt:lpstr>
      <vt:lpstr>府内市町村の比較（令和４年度大阪府の水道の現況より）</vt:lpstr>
      <vt:lpstr>水道施設の耐震化・更新に向けた大阪府の取組み</vt:lpstr>
      <vt:lpstr>水道施設の耐震化・更新に向けた大阪府の取組み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2022-03-02T08:19:51Z</dcterms:created>
  <dcterms:modified xsi:type="dcterms:W3CDTF">2024-03-22T10:34:56Z</dcterms:modified>
</cp:coreProperties>
</file>