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306"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BF7"/>
    <a:srgbClr val="4472C4"/>
    <a:srgbClr val="AEAFB4"/>
    <a:srgbClr val="E1E1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8" autoAdjust="0"/>
    <p:restoredTop sz="94660"/>
  </p:normalViewPr>
  <p:slideViewPr>
    <p:cSldViewPr snapToGrid="0">
      <p:cViewPr varScale="1">
        <p:scale>
          <a:sx n="100" d="100"/>
          <a:sy n="100" d="100"/>
        </p:scale>
        <p:origin x="69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ECD4B00-0994-4312-83AF-299A362527CB}" type="datetimeFigureOut">
              <a:rPr kumimoji="1" lang="ja-JP" altLang="en-US" smtClean="0"/>
              <a:t>2024/8/29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6F8E0F3-2F87-4FF0-8FBE-D118272D5D63}" type="slidenum">
              <a:rPr kumimoji="1" lang="ja-JP" altLang="en-US" smtClean="0"/>
              <a:t>‹#›</a:t>
            </a:fld>
            <a:endParaRPr kumimoji="1" lang="ja-JP" altLang="en-US"/>
          </a:p>
        </p:txBody>
      </p:sp>
    </p:spTree>
    <p:extLst>
      <p:ext uri="{BB962C8B-B14F-4D97-AF65-F5344CB8AC3E}">
        <p14:creationId xmlns:p14="http://schemas.microsoft.com/office/powerpoint/2010/main" val="18674135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0E3C46-EFF9-4B06-9C5D-C52FFE80128C}" type="datetime1">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78654"/>
            <a:ext cx="2057400" cy="365125"/>
          </a:xfrm>
        </p:spPr>
        <p:txBody>
          <a:bodyPr/>
          <a:lstStyle>
            <a:lvl1pPr>
              <a:defRPr sz="1400"/>
            </a:lvl1pPr>
          </a:lstStyle>
          <a:p>
            <a:fld id="{AEADBFC2-B96D-4749-A52C-A333CC29B21E}" type="slidenum">
              <a:rPr kumimoji="1" lang="ja-JP" altLang="en-US" smtClean="0"/>
              <a:pPr/>
              <a:t>‹#›</a:t>
            </a:fld>
            <a:endParaRPr kumimoji="1" lang="ja-JP" altLang="en-US"/>
          </a:p>
        </p:txBody>
      </p:sp>
    </p:spTree>
    <p:extLst>
      <p:ext uri="{BB962C8B-B14F-4D97-AF65-F5344CB8AC3E}">
        <p14:creationId xmlns:p14="http://schemas.microsoft.com/office/powerpoint/2010/main" val="137852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63A58A-9DF2-498A-B349-DA46152524E2}" type="datetime1">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4114384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73555B-C1D1-4DCB-9DAF-8244E321EB78}" type="datetime1">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234919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C7FFDF-5C0A-405B-B29C-9612CD019A41}" type="datetime1">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241737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D9F5E9-E8AE-4391-A44A-8FD373B1D31A}" type="datetime1">
              <a:rPr kumimoji="1" lang="ja-JP" altLang="en-US" smtClean="0"/>
              <a:t>2024/8/29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274382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FC3D69-9F49-42E2-9698-9DE0277F12BB}" type="datetime1">
              <a:rPr kumimoji="1" lang="ja-JP" altLang="en-US" smtClean="0"/>
              <a:t>2024/8/29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3406231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1EAE12C-B7E7-49C9-95E4-0D93750CCC53}" type="datetime1">
              <a:rPr kumimoji="1" lang="ja-JP" altLang="en-US" smtClean="0"/>
              <a:t>2024/8/29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277143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C58A3-23CB-474A-810A-28FAE18EE89B}" type="datetime1">
              <a:rPr kumimoji="1" lang="ja-JP" altLang="en-US" smtClean="0"/>
              <a:t>2024/8/29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52006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CE350-F1E5-47FF-82A1-607E89B67747}" type="datetime1">
              <a:rPr kumimoji="1" lang="ja-JP" altLang="en-US" smtClean="0"/>
              <a:t>2024/8/29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149642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B6499A-30A8-476D-8833-5165A1411053}" type="datetime1">
              <a:rPr kumimoji="1" lang="ja-JP" altLang="en-US" smtClean="0"/>
              <a:t>2024/8/29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316137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B4946A-D3E3-4459-BABC-4285DBEE20CE}" type="datetime1">
              <a:rPr kumimoji="1" lang="ja-JP" altLang="en-US" smtClean="0"/>
              <a:t>2024/8/29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ADBFC2-B96D-4749-A52C-A333CC29B21E}" type="slidenum">
              <a:rPr kumimoji="1" lang="ja-JP" altLang="en-US" smtClean="0"/>
              <a:t>‹#›</a:t>
            </a:fld>
            <a:endParaRPr kumimoji="1" lang="ja-JP" altLang="en-US"/>
          </a:p>
        </p:txBody>
      </p:sp>
    </p:spTree>
    <p:extLst>
      <p:ext uri="{BB962C8B-B14F-4D97-AF65-F5344CB8AC3E}">
        <p14:creationId xmlns:p14="http://schemas.microsoft.com/office/powerpoint/2010/main" val="350319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2EF92-99A3-443B-8436-6117FFCAB78E}" type="datetime1">
              <a:rPr kumimoji="1" lang="ja-JP" altLang="en-US" smtClean="0"/>
              <a:t>2024/8/29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4464"/>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EADBFC2-B96D-4749-A52C-A333CC29B21E}" type="slidenum">
              <a:rPr kumimoji="1" lang="ja-JP" altLang="en-US" smtClean="0"/>
              <a:pPr/>
              <a:t>‹#›</a:t>
            </a:fld>
            <a:endParaRPr kumimoji="1" lang="ja-JP" altLang="en-US"/>
          </a:p>
        </p:txBody>
      </p:sp>
    </p:spTree>
    <p:extLst>
      <p:ext uri="{BB962C8B-B14F-4D97-AF65-F5344CB8AC3E}">
        <p14:creationId xmlns:p14="http://schemas.microsoft.com/office/powerpoint/2010/main" val="4109435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EF3C98-3F0F-4B5F-B119-5432230F5338}"/>
              </a:ext>
            </a:extLst>
          </p:cNvPr>
          <p:cNvSpPr txBox="1"/>
          <p:nvPr/>
        </p:nvSpPr>
        <p:spPr>
          <a:xfrm>
            <a:off x="7728155" y="272845"/>
            <a:ext cx="1034257" cy="461665"/>
          </a:xfrm>
          <a:prstGeom prst="rect">
            <a:avLst/>
          </a:prstGeom>
          <a:noFill/>
          <a:ln>
            <a:solidFill>
              <a:schemeClr val="tx1"/>
            </a:solidFill>
          </a:ln>
        </p:spPr>
        <p:txBody>
          <a:bodyPr wrap="none" rtlCol="0">
            <a:spAutoFit/>
          </a:bodyPr>
          <a:lstStyle/>
          <a:p>
            <a:r>
              <a:rPr kumimoji="1" lang="ja-JP" altLang="en-US" sz="2400">
                <a:latin typeface="BIZ UDPゴシック" panose="020B0400000000000000" pitchFamily="50" charset="-128"/>
                <a:ea typeface="BIZ UDPゴシック" panose="020B0400000000000000" pitchFamily="50" charset="-128"/>
              </a:rPr>
              <a:t>資料２</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2B17B1D3-76D5-4CDF-9270-8775D705759A}"/>
              </a:ext>
            </a:extLst>
          </p:cNvPr>
          <p:cNvSpPr txBox="1"/>
          <p:nvPr/>
        </p:nvSpPr>
        <p:spPr>
          <a:xfrm>
            <a:off x="0" y="2598003"/>
            <a:ext cx="9144000" cy="1077218"/>
          </a:xfrm>
          <a:prstGeom prst="rect">
            <a:avLst/>
          </a:prstGeom>
          <a:solidFill>
            <a:schemeClr val="accent5">
              <a:lumMod val="5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kumimoji="1" lang="ja-JP" altLang="en-US" sz="3200" dirty="0">
                <a:latin typeface="BIZ UDPゴシック" panose="020B0400000000000000" pitchFamily="50" charset="-128"/>
                <a:ea typeface="BIZ UDPゴシック" panose="020B0400000000000000" pitchFamily="50" charset="-128"/>
              </a:rPr>
              <a:t>「条例基準等の見直し」に係る対応方針（案）</a:t>
            </a:r>
            <a:endParaRPr kumimoji="1" lang="en-US" altLang="ja-JP" sz="3200" dirty="0">
              <a:latin typeface="BIZ UDPゴシック" panose="020B0400000000000000" pitchFamily="50" charset="-128"/>
              <a:ea typeface="BIZ UDPゴシック" panose="020B0400000000000000" pitchFamily="50" charset="-128"/>
            </a:endParaRPr>
          </a:p>
          <a:p>
            <a:pPr algn="ctr"/>
            <a:r>
              <a:rPr kumimoji="1" lang="ja-JP" altLang="en-US" sz="3200" dirty="0">
                <a:latin typeface="BIZ UDPゴシック" panose="020B0400000000000000" pitchFamily="50" charset="-128"/>
                <a:ea typeface="BIZ UDPゴシック" panose="020B0400000000000000" pitchFamily="50" charset="-128"/>
              </a:rPr>
              <a:t>の概要</a:t>
            </a:r>
            <a:endParaRPr kumimoji="1" lang="en-US" altLang="ja-JP" sz="3200" dirty="0">
              <a:latin typeface="BIZ UDPゴシック" panose="020B0400000000000000" pitchFamily="50" charset="-128"/>
              <a:ea typeface="BIZ UDPゴシック" panose="020B0400000000000000" pitchFamily="50" charset="-128"/>
            </a:endParaRPr>
          </a:p>
        </p:txBody>
      </p:sp>
      <p:sp>
        <p:nvSpPr>
          <p:cNvPr id="2" name="スライド番号プレースホルダー 1">
            <a:extLst>
              <a:ext uri="{FF2B5EF4-FFF2-40B4-BE49-F238E27FC236}">
                <a16:creationId xmlns:a16="http://schemas.microsoft.com/office/drawing/2014/main" id="{E8B263F9-1A17-42FB-8498-D4846499B2C6}"/>
              </a:ext>
            </a:extLst>
          </p:cNvPr>
          <p:cNvSpPr>
            <a:spLocks noGrp="1"/>
          </p:cNvSpPr>
          <p:nvPr>
            <p:ph type="sldNum" sz="quarter" idx="12"/>
          </p:nvPr>
        </p:nvSpPr>
        <p:spPr/>
        <p:txBody>
          <a:bodyPr/>
          <a:lstStyle/>
          <a:p>
            <a:fld id="{AEADBFC2-B96D-4749-A52C-A333CC29B21E}"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4EC43D69-8870-418A-92EC-811199AAA9D2}"/>
              </a:ext>
            </a:extLst>
          </p:cNvPr>
          <p:cNvSpPr txBox="1"/>
          <p:nvPr/>
        </p:nvSpPr>
        <p:spPr>
          <a:xfrm>
            <a:off x="156309" y="165123"/>
            <a:ext cx="4522371"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600" dirty="0">
                <a:latin typeface="BIZ UDPゴシック" panose="020B0400000000000000" pitchFamily="50" charset="-128"/>
                <a:ea typeface="BIZ UDPゴシック" panose="020B0400000000000000" pitchFamily="50" charset="-128"/>
              </a:rPr>
              <a:t>第</a:t>
            </a:r>
            <a:r>
              <a:rPr kumimoji="1" lang="en-US" altLang="ja-JP" sz="1600" dirty="0">
                <a:latin typeface="BIZ UDPゴシック" panose="020B0400000000000000" pitchFamily="50" charset="-128"/>
                <a:ea typeface="BIZ UDPゴシック" panose="020B0400000000000000" pitchFamily="50" charset="-128"/>
              </a:rPr>
              <a:t>14</a:t>
            </a:r>
            <a:r>
              <a:rPr kumimoji="1" lang="ja-JP" altLang="en-US" sz="1600" dirty="0">
                <a:latin typeface="BIZ UDPゴシック" panose="020B0400000000000000" pitchFamily="50" charset="-128"/>
                <a:ea typeface="BIZ UDPゴシック" panose="020B0400000000000000" pitchFamily="50" charset="-128"/>
              </a:rPr>
              <a:t>回大阪府福祉のまちづくり審議会　資料</a:t>
            </a:r>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4559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2B1116D-B7F6-4E24-BCCD-3D30EF0576CC}"/>
              </a:ext>
            </a:extLst>
          </p:cNvPr>
          <p:cNvSpPr/>
          <p:nvPr/>
        </p:nvSpPr>
        <p:spPr>
          <a:xfrm>
            <a:off x="6806715" y="534065"/>
            <a:ext cx="2198097" cy="665570"/>
          </a:xfrm>
          <a:prstGeom prst="rect">
            <a:avLst/>
          </a:prstGeom>
          <a:solidFill>
            <a:schemeClr val="tx2">
              <a:lumMod val="20000"/>
              <a:lumOff val="80000"/>
            </a:schemeClr>
          </a:solidFill>
          <a:ln w="31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8B7F9772-90EA-4400-A0BA-EC62B345BE4D}"/>
              </a:ext>
            </a:extLst>
          </p:cNvPr>
          <p:cNvSpPr txBox="1"/>
          <p:nvPr/>
        </p:nvSpPr>
        <p:spPr>
          <a:xfrm>
            <a:off x="106681" y="480084"/>
            <a:ext cx="8971599" cy="792000"/>
          </a:xfrm>
          <a:prstGeom prst="roundRect">
            <a:avLst>
              <a:gd name="adj" fmla="val 0"/>
            </a:avLst>
          </a:prstGeom>
          <a:noFill/>
          <a:ln w="28575">
            <a:solidFill>
              <a:schemeClr val="bg1">
                <a:lumMod val="50000"/>
              </a:schemeClr>
            </a:solidFill>
          </a:ln>
        </p:spPr>
        <p:txBody>
          <a:bodyPr wrap="square" rtlCol="0">
            <a:spAutoFit/>
          </a:bodyPr>
          <a:lstStyle/>
          <a:p>
            <a:pPr>
              <a:lnSpc>
                <a:spcPct val="130000"/>
              </a:lnSpc>
            </a:pPr>
            <a:endParaRPr lang="en-US" altLang="ja-JP" sz="12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FFAC3600-B9BC-4ED6-83D3-D82E19EEAAA7}"/>
              </a:ext>
            </a:extLst>
          </p:cNvPr>
          <p:cNvSpPr txBox="1"/>
          <p:nvPr/>
        </p:nvSpPr>
        <p:spPr>
          <a:xfrm>
            <a:off x="0" y="6797"/>
            <a:ext cx="9144000" cy="369332"/>
          </a:xfrm>
          <a:prstGeom prst="rect">
            <a:avLst/>
          </a:prstGeom>
          <a:solidFill>
            <a:schemeClr val="accent5">
              <a:lumMod val="50000"/>
            </a:schemeClr>
          </a:solidFill>
        </p:spPr>
        <p:txBody>
          <a:bodyPr wrap="square" rtlCol="0">
            <a:spAutoFit/>
          </a:bodyPr>
          <a:lstStyle/>
          <a:p>
            <a:r>
              <a:rPr kumimoji="1" lang="ja-JP" altLang="en-US" b="1" dirty="0">
                <a:solidFill>
                  <a:schemeClr val="bg1"/>
                </a:solidFill>
                <a:latin typeface="BIZ UDゴシック" panose="020B0400000000000000" pitchFamily="49" charset="-128"/>
                <a:ea typeface="BIZ UDゴシック" panose="020B0400000000000000" pitchFamily="49" charset="-128"/>
              </a:rPr>
              <a:t>「条例基準等の見直し」に係る対応方針（案）</a:t>
            </a:r>
          </a:p>
        </p:txBody>
      </p:sp>
      <p:sp>
        <p:nvSpPr>
          <p:cNvPr id="8" name="テキスト ボックス 7">
            <a:extLst>
              <a:ext uri="{FF2B5EF4-FFF2-40B4-BE49-F238E27FC236}">
                <a16:creationId xmlns:a16="http://schemas.microsoft.com/office/drawing/2014/main" id="{485C80A0-192E-4C53-AC6B-6C0A2DDEB4CD}"/>
              </a:ext>
            </a:extLst>
          </p:cNvPr>
          <p:cNvSpPr txBox="1"/>
          <p:nvPr/>
        </p:nvSpPr>
        <p:spPr>
          <a:xfrm>
            <a:off x="106681" y="467252"/>
            <a:ext cx="6626566" cy="774699"/>
          </a:xfrm>
          <a:prstGeom prst="roundRect">
            <a:avLst>
              <a:gd name="adj" fmla="val 0"/>
            </a:avLst>
          </a:prstGeom>
          <a:noFill/>
          <a:ln w="28575">
            <a:noFill/>
          </a:ln>
        </p:spPr>
        <p:txBody>
          <a:bodyPr wrap="square" rtlCol="0">
            <a:spAutoFit/>
          </a:bodyPr>
          <a:lstStyle/>
          <a:p>
            <a:pPr marL="171450" indent="-171450">
              <a:lnSpc>
                <a:spcPct val="130000"/>
              </a:lnSpc>
              <a:buFont typeface="Wingdings" panose="05000000000000000000" pitchFamily="2" charset="2"/>
              <a:buChar char="p"/>
            </a:pPr>
            <a:r>
              <a:rPr lang="en-US" altLang="ja-JP" sz="1200" u="heavy" dirty="0">
                <a:solidFill>
                  <a:srgbClr val="FF0000"/>
                </a:solidFill>
                <a:latin typeface="BIZ UDPゴシック" panose="020B0400000000000000" pitchFamily="50" charset="-128"/>
                <a:ea typeface="BIZ UDPゴシック" panose="020B0400000000000000" pitchFamily="50" charset="-128"/>
              </a:rPr>
              <a:t>2025</a:t>
            </a:r>
            <a:r>
              <a:rPr lang="ja-JP" altLang="en-US" sz="1200" u="heavy" dirty="0">
                <a:solidFill>
                  <a:srgbClr val="FF0000"/>
                </a:solidFill>
                <a:latin typeface="BIZ UDPゴシック" panose="020B0400000000000000" pitchFamily="50" charset="-128"/>
                <a:ea typeface="BIZ UDPゴシック" panose="020B0400000000000000" pitchFamily="50" charset="-128"/>
              </a:rPr>
              <a:t>年大阪・関西万博を契機として建築物のさらなるバリアフリー化の促進</a:t>
            </a:r>
            <a:r>
              <a:rPr lang="ja-JP" altLang="en-US" sz="1200" dirty="0">
                <a:latin typeface="BIZ UDPゴシック" panose="020B0400000000000000" pitchFamily="50" charset="-128"/>
                <a:ea typeface="BIZ UDPゴシック" panose="020B0400000000000000" pitchFamily="50" charset="-128"/>
              </a:rPr>
              <a:t>を図るため、高齢者・障がい者等のニーズなどを踏まえつつ、</a:t>
            </a:r>
            <a:r>
              <a:rPr lang="ja-JP" altLang="en-US" sz="1200" u="heavy" dirty="0">
                <a:solidFill>
                  <a:srgbClr val="FF0000"/>
                </a:solidFill>
                <a:latin typeface="BIZ UDPゴシック" panose="020B0400000000000000" pitchFamily="50" charset="-128"/>
                <a:ea typeface="BIZ UDPゴシック" panose="020B0400000000000000" pitchFamily="50" charset="-128"/>
              </a:rPr>
              <a:t>福祉のまちづくり条例に基づく基準等の見直しの検討を</a:t>
            </a:r>
            <a:r>
              <a:rPr lang="ja-JP" altLang="en-US" sz="1200" u="heavy">
                <a:solidFill>
                  <a:srgbClr val="FF0000"/>
                </a:solidFill>
                <a:latin typeface="BIZ UDPゴシック" panose="020B0400000000000000" pitchFamily="50" charset="-128"/>
                <a:ea typeface="BIZ UDPゴシック" panose="020B0400000000000000" pitchFamily="50" charset="-128"/>
              </a:rPr>
              <a:t>行い、対応方針（案）として</a:t>
            </a:r>
            <a:r>
              <a:rPr lang="ja-JP" altLang="en-US" sz="1200" u="heavy" dirty="0">
                <a:solidFill>
                  <a:srgbClr val="FF0000"/>
                </a:solidFill>
                <a:latin typeface="BIZ UDPゴシック" panose="020B0400000000000000" pitchFamily="50" charset="-128"/>
                <a:ea typeface="BIZ UDPゴシック" panose="020B0400000000000000" pitchFamily="50" charset="-128"/>
              </a:rPr>
              <a:t>とりまとめた。</a:t>
            </a:r>
            <a:endParaRPr lang="en-US" altLang="ja-JP" sz="1200" dirty="0">
              <a:latin typeface="BIZ UDPゴシック" panose="020B0400000000000000" pitchFamily="50" charset="-128"/>
              <a:ea typeface="BIZ UDPゴシック" panose="020B0400000000000000" pitchFamily="50" charset="-128"/>
            </a:endParaRPr>
          </a:p>
        </p:txBody>
      </p:sp>
      <p:grpSp>
        <p:nvGrpSpPr>
          <p:cNvPr id="6" name="グループ化 5">
            <a:extLst>
              <a:ext uri="{FF2B5EF4-FFF2-40B4-BE49-F238E27FC236}">
                <a16:creationId xmlns:a16="http://schemas.microsoft.com/office/drawing/2014/main" id="{D73DBDCA-B744-49E2-ABDA-B661651BEF44}"/>
              </a:ext>
            </a:extLst>
          </p:cNvPr>
          <p:cNvGrpSpPr/>
          <p:nvPr/>
        </p:nvGrpSpPr>
        <p:grpSpPr>
          <a:xfrm>
            <a:off x="6806715" y="509820"/>
            <a:ext cx="2198097" cy="715328"/>
            <a:chOff x="754568" y="2986358"/>
            <a:chExt cx="2198097" cy="715328"/>
          </a:xfrm>
        </p:grpSpPr>
        <p:sp>
          <p:nvSpPr>
            <p:cNvPr id="4" name="テキスト ボックス 3">
              <a:extLst>
                <a:ext uri="{FF2B5EF4-FFF2-40B4-BE49-F238E27FC236}">
                  <a16:creationId xmlns:a16="http://schemas.microsoft.com/office/drawing/2014/main" id="{AB32CD47-EC0B-45DE-9E0C-103E764C6D9E}"/>
                </a:ext>
              </a:extLst>
            </p:cNvPr>
            <p:cNvSpPr txBox="1"/>
            <p:nvPr/>
          </p:nvSpPr>
          <p:spPr>
            <a:xfrm>
              <a:off x="754568" y="2986358"/>
              <a:ext cx="633507" cy="584775"/>
            </a:xfrm>
            <a:prstGeom prst="rect">
              <a:avLst/>
            </a:prstGeom>
            <a:noFill/>
          </p:spPr>
          <p:txBody>
            <a:bodyPr wrap="none" rtlCol="0">
              <a:spAutoFit/>
            </a:bodyPr>
            <a:lstStyle/>
            <a:p>
              <a:r>
                <a:rPr kumimoji="1" lang="en-US" altLang="ja-JP" sz="800" u="sng" dirty="0">
                  <a:latin typeface="BIZ UDPゴシック" panose="020B0400000000000000" pitchFamily="50" charset="-128"/>
                  <a:ea typeface="BIZ UDPゴシック" panose="020B0400000000000000" pitchFamily="50" charset="-128"/>
                </a:rPr>
                <a:t>R6.6</a:t>
              </a:r>
              <a:r>
                <a:rPr kumimoji="1" lang="ja-JP" altLang="en-US" sz="800" u="sng" dirty="0">
                  <a:latin typeface="BIZ UDPゴシック" panose="020B0400000000000000" pitchFamily="50" charset="-128"/>
                  <a:ea typeface="BIZ UDPゴシック" panose="020B0400000000000000" pitchFamily="50" charset="-128"/>
                </a:rPr>
                <a:t>～</a:t>
              </a:r>
              <a:r>
                <a:rPr kumimoji="1" lang="en-US" altLang="ja-JP" sz="800" u="sng" dirty="0">
                  <a:latin typeface="BIZ UDPゴシック" panose="020B0400000000000000" pitchFamily="50" charset="-128"/>
                  <a:ea typeface="BIZ UDPゴシック" panose="020B0400000000000000" pitchFamily="50" charset="-128"/>
                </a:rPr>
                <a:t>7</a:t>
              </a:r>
            </a:p>
            <a:p>
              <a:r>
                <a:rPr kumimoji="1" lang="en-US" altLang="ja-JP" sz="800" dirty="0">
                  <a:latin typeface="BIZ UDPゴシック" panose="020B0400000000000000" pitchFamily="50" charset="-128"/>
                  <a:ea typeface="BIZ UDPゴシック" panose="020B0400000000000000" pitchFamily="50" charset="-128"/>
                </a:rPr>
                <a:t>R6.  9</a:t>
              </a:r>
            </a:p>
            <a:p>
              <a:r>
                <a:rPr kumimoji="1" lang="en-US" altLang="ja-JP" sz="800" dirty="0">
                  <a:latin typeface="BIZ UDPゴシック" panose="020B0400000000000000" pitchFamily="50" charset="-128"/>
                  <a:ea typeface="BIZ UDPゴシック" panose="020B0400000000000000" pitchFamily="50" charset="-128"/>
                </a:rPr>
                <a:t>R6.11</a:t>
              </a:r>
            </a:p>
            <a:p>
              <a:r>
                <a:rPr kumimoji="1" lang="en-US" altLang="ja-JP" sz="800" dirty="0">
                  <a:latin typeface="BIZ UDPゴシック" panose="020B0400000000000000" pitchFamily="50" charset="-128"/>
                  <a:ea typeface="BIZ UDPゴシック" panose="020B0400000000000000" pitchFamily="50" charset="-128"/>
                </a:rPr>
                <a:t>R6.12</a:t>
              </a:r>
              <a:endParaRPr kumimoji="1" lang="ja-JP" altLang="en-US" sz="800" dirty="0">
                <a:latin typeface="BIZ UDPゴシック" panose="020B0400000000000000" pitchFamily="50" charset="-128"/>
                <a:ea typeface="BIZ UDPゴシック" panose="020B0400000000000000" pitchFamily="50" charset="-128"/>
              </a:endParaRPr>
            </a:p>
          </p:txBody>
        </p:sp>
        <p:sp>
          <p:nvSpPr>
            <p:cNvPr id="66" name="テキスト ボックス 65">
              <a:extLst>
                <a:ext uri="{FF2B5EF4-FFF2-40B4-BE49-F238E27FC236}">
                  <a16:creationId xmlns:a16="http://schemas.microsoft.com/office/drawing/2014/main" id="{224453BF-CC1D-46D6-939F-F1B6F993B3E1}"/>
                </a:ext>
              </a:extLst>
            </p:cNvPr>
            <p:cNvSpPr txBox="1"/>
            <p:nvPr/>
          </p:nvSpPr>
          <p:spPr>
            <a:xfrm>
              <a:off x="1331708" y="2993800"/>
              <a:ext cx="1620957" cy="707886"/>
            </a:xfrm>
            <a:prstGeom prst="rect">
              <a:avLst/>
            </a:prstGeom>
            <a:noFill/>
          </p:spPr>
          <p:txBody>
            <a:bodyPr wrap="none" rtlCol="0">
              <a:spAutoFit/>
            </a:bodyPr>
            <a:lstStyle/>
            <a:p>
              <a:r>
                <a:rPr kumimoji="1" lang="ja-JP" altLang="en-US" sz="800" u="sng" dirty="0">
                  <a:latin typeface="BIZ UDPゴシック" panose="020B0400000000000000" pitchFamily="50" charset="-128"/>
                  <a:ea typeface="BIZ UDPゴシック" panose="020B0400000000000000" pitchFamily="50" charset="-128"/>
                </a:rPr>
                <a:t>条例施行状況調査検討部会①②</a:t>
              </a:r>
              <a:endParaRPr kumimoji="1" lang="en-US" altLang="ja-JP" sz="800" u="sng"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福祉のまちづくり審議会①</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条例施行状況調査検討部会③</a:t>
              </a:r>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福祉のまちづくり審議会②　</a:t>
              </a:r>
              <a:endParaRPr kumimoji="1" lang="en-US" altLang="ja-JP" sz="800" dirty="0">
                <a:latin typeface="BIZ UDPゴシック" panose="020B0400000000000000" pitchFamily="50" charset="-128"/>
                <a:ea typeface="BIZ UDPゴシック" panose="020B0400000000000000" pitchFamily="50" charset="-128"/>
              </a:endParaRPr>
            </a:p>
            <a:p>
              <a:pPr marL="87313" indent="-87313">
                <a:buFont typeface="Arial" panose="020B0604020202020204" pitchFamily="34" charset="0"/>
                <a:buChar char="•"/>
              </a:pPr>
              <a:r>
                <a:rPr kumimoji="1" lang="ja-JP" altLang="en-US" sz="800">
                  <a:latin typeface="BIZ UDPゴシック" panose="020B0400000000000000" pitchFamily="50" charset="-128"/>
                  <a:ea typeface="BIZ UDPゴシック" panose="020B0400000000000000" pitchFamily="50" charset="-128"/>
                </a:rPr>
                <a:t>条例改正（素案）とりまとめ</a:t>
              </a:r>
              <a:endParaRPr kumimoji="1" lang="ja-JP" altLang="en-US" sz="800" dirty="0">
                <a:latin typeface="BIZ UDPゴシック" panose="020B0400000000000000" pitchFamily="50" charset="-128"/>
                <a:ea typeface="BIZ UDPゴシック" panose="020B0400000000000000" pitchFamily="50" charset="-128"/>
              </a:endParaRPr>
            </a:p>
          </p:txBody>
        </p:sp>
      </p:grpSp>
      <p:sp>
        <p:nvSpPr>
          <p:cNvPr id="56" name="テキスト ボックス 55">
            <a:extLst>
              <a:ext uri="{FF2B5EF4-FFF2-40B4-BE49-F238E27FC236}">
                <a16:creationId xmlns:a16="http://schemas.microsoft.com/office/drawing/2014/main" id="{E2A086D9-0918-4CAE-A7B1-F0E39686585C}"/>
              </a:ext>
            </a:extLst>
          </p:cNvPr>
          <p:cNvSpPr txBox="1"/>
          <p:nvPr/>
        </p:nvSpPr>
        <p:spPr>
          <a:xfrm>
            <a:off x="3643014" y="1653966"/>
            <a:ext cx="5361798" cy="5112000"/>
          </a:xfrm>
          <a:prstGeom prst="roundRect">
            <a:avLst>
              <a:gd name="adj" fmla="val 0"/>
            </a:avLst>
          </a:prstGeom>
          <a:solidFill>
            <a:schemeClr val="bg1">
              <a:lumMod val="95000"/>
            </a:schemeClr>
          </a:solidFill>
          <a:ln w="28575">
            <a:solidFill>
              <a:schemeClr val="bg1">
                <a:lumMod val="50000"/>
              </a:schemeClr>
            </a:solidFill>
          </a:ln>
        </p:spPr>
        <p:txBody>
          <a:bodyPr wrap="square" rIns="0" rtlCol="0" anchor="ctr">
            <a:noAutofit/>
          </a:bodyPr>
          <a:lstStyle/>
          <a:p>
            <a:pPr marL="541338" indent="-541338"/>
            <a:endParaRPr lang="en-US" altLang="ja-JP" sz="1200" dirty="0">
              <a:latin typeface="BIZ UDPゴシック" panose="020B0400000000000000" pitchFamily="50" charset="-128"/>
              <a:ea typeface="BIZ UDPゴシック" panose="020B0400000000000000" pitchFamily="50" charset="-128"/>
            </a:endParaRPr>
          </a:p>
        </p:txBody>
      </p:sp>
      <p:sp>
        <p:nvSpPr>
          <p:cNvPr id="57" name="テキスト ボックス 56">
            <a:extLst>
              <a:ext uri="{FF2B5EF4-FFF2-40B4-BE49-F238E27FC236}">
                <a16:creationId xmlns:a16="http://schemas.microsoft.com/office/drawing/2014/main" id="{034C004E-A6CC-4FF5-AF70-0A9A28E941C0}"/>
              </a:ext>
            </a:extLst>
          </p:cNvPr>
          <p:cNvSpPr txBox="1"/>
          <p:nvPr/>
        </p:nvSpPr>
        <p:spPr>
          <a:xfrm>
            <a:off x="3643014" y="1375335"/>
            <a:ext cx="3405486" cy="278631"/>
          </a:xfrm>
          <a:prstGeom prst="roundRect">
            <a:avLst>
              <a:gd name="adj" fmla="val 4769"/>
            </a:avLst>
          </a:prstGeom>
          <a:ln w="285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ja-JP" altLang="en-US" sz="1200">
                <a:latin typeface="BIZ UDPゴシック" panose="020B0400000000000000" pitchFamily="50" charset="-128"/>
                <a:ea typeface="BIZ UDPゴシック" panose="020B0400000000000000" pitchFamily="50" charset="-128"/>
              </a:rPr>
              <a:t>「条例</a:t>
            </a:r>
            <a:r>
              <a:rPr lang="ja-JP" altLang="en-US" sz="1200" dirty="0">
                <a:latin typeface="BIZ UDPゴシック" panose="020B0400000000000000" pitchFamily="50" charset="-128"/>
                <a:ea typeface="BIZ UDPゴシック" panose="020B0400000000000000" pitchFamily="50" charset="-128"/>
              </a:rPr>
              <a:t>基準等</a:t>
            </a:r>
            <a:r>
              <a:rPr lang="ja-JP" altLang="en-US" sz="1200">
                <a:latin typeface="BIZ UDPゴシック" panose="020B0400000000000000" pitchFamily="50" charset="-128"/>
                <a:ea typeface="BIZ UDPゴシック" panose="020B0400000000000000" pitchFamily="50" charset="-128"/>
              </a:rPr>
              <a:t>の見直し」に</a:t>
            </a:r>
            <a:r>
              <a:rPr lang="ja-JP" altLang="en-US" sz="1200" dirty="0">
                <a:latin typeface="BIZ UDPゴシック" panose="020B0400000000000000" pitchFamily="50" charset="-128"/>
                <a:ea typeface="BIZ UDPゴシック" panose="020B0400000000000000" pitchFamily="50" charset="-128"/>
              </a:rPr>
              <a:t>係る対応方針（案）</a:t>
            </a:r>
            <a:endParaRPr lang="en-US" altLang="ja-JP" sz="1200" dirty="0">
              <a:latin typeface="BIZ UDPゴシック" panose="020B0400000000000000" pitchFamily="50" charset="-128"/>
              <a:ea typeface="BIZ UDPゴシック" panose="020B0400000000000000" pitchFamily="50" charset="-128"/>
            </a:endParaRPr>
          </a:p>
        </p:txBody>
      </p:sp>
      <p:grpSp>
        <p:nvGrpSpPr>
          <p:cNvPr id="13" name="グループ化 12">
            <a:extLst>
              <a:ext uri="{FF2B5EF4-FFF2-40B4-BE49-F238E27FC236}">
                <a16:creationId xmlns:a16="http://schemas.microsoft.com/office/drawing/2014/main" id="{01477D65-CF83-405F-9546-184C534E3DAB}"/>
              </a:ext>
            </a:extLst>
          </p:cNvPr>
          <p:cNvGrpSpPr/>
          <p:nvPr/>
        </p:nvGrpSpPr>
        <p:grpSpPr>
          <a:xfrm>
            <a:off x="3760968" y="1742332"/>
            <a:ext cx="5079125" cy="261610"/>
            <a:chOff x="3760968" y="1782087"/>
            <a:chExt cx="5079125" cy="261610"/>
          </a:xfrm>
        </p:grpSpPr>
        <p:sp>
          <p:nvSpPr>
            <p:cNvPr id="12" name="正方形/長方形 11">
              <a:extLst>
                <a:ext uri="{FF2B5EF4-FFF2-40B4-BE49-F238E27FC236}">
                  <a16:creationId xmlns:a16="http://schemas.microsoft.com/office/drawing/2014/main" id="{EDB1B960-F843-40BE-B972-04F1B88C9D60}"/>
                </a:ext>
              </a:extLst>
            </p:cNvPr>
            <p:cNvSpPr/>
            <p:nvPr/>
          </p:nvSpPr>
          <p:spPr>
            <a:xfrm>
              <a:off x="3912042" y="1793777"/>
              <a:ext cx="4928051" cy="238230"/>
            </a:xfrm>
            <a:prstGeom prst="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9" name="楕円 8">
              <a:extLst>
                <a:ext uri="{FF2B5EF4-FFF2-40B4-BE49-F238E27FC236}">
                  <a16:creationId xmlns:a16="http://schemas.microsoft.com/office/drawing/2014/main" id="{95699538-FDDA-4B3B-A3FD-01CB8E5424CF}"/>
                </a:ext>
              </a:extLst>
            </p:cNvPr>
            <p:cNvSpPr/>
            <p:nvPr/>
          </p:nvSpPr>
          <p:spPr>
            <a:xfrm>
              <a:off x="3760968" y="1786892"/>
              <a:ext cx="252000" cy="252000"/>
            </a:xfrm>
            <a:prstGeom prst="ellipse">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solidFill>
                  <a:latin typeface="BIZ UDPゴシック" panose="020B0400000000000000" pitchFamily="50" charset="-128"/>
                  <a:ea typeface="BIZ UDPゴシック" panose="020B0400000000000000" pitchFamily="50" charset="-128"/>
                </a:rPr>
                <a:t>１</a:t>
              </a:r>
            </a:p>
          </p:txBody>
        </p:sp>
        <p:sp>
          <p:nvSpPr>
            <p:cNvPr id="11" name="テキスト ボックス 10">
              <a:extLst>
                <a:ext uri="{FF2B5EF4-FFF2-40B4-BE49-F238E27FC236}">
                  <a16:creationId xmlns:a16="http://schemas.microsoft.com/office/drawing/2014/main" id="{C4B3D704-F045-4208-8E85-586857E45EF2}"/>
                </a:ext>
              </a:extLst>
            </p:cNvPr>
            <p:cNvSpPr txBox="1"/>
            <p:nvPr/>
          </p:nvSpPr>
          <p:spPr>
            <a:xfrm>
              <a:off x="4063118" y="1782087"/>
              <a:ext cx="2358338" cy="261610"/>
            </a:xfrm>
            <a:prstGeom prst="rect">
              <a:avLst/>
            </a:prstGeom>
            <a:noFill/>
          </p:spPr>
          <p:txBody>
            <a:bodyPr wrap="none" rtlCol="0">
              <a:spAutoFit/>
            </a:bodyPr>
            <a:lstStyle/>
            <a:p>
              <a:r>
                <a:rPr kumimoji="1" lang="ja-JP" altLang="en-US" sz="1100" dirty="0">
                  <a:latin typeface="BIZ UDPゴシック" panose="020B0400000000000000" pitchFamily="50" charset="-128"/>
                  <a:ea typeface="BIZ UDPゴシック" panose="020B0400000000000000" pitchFamily="50" charset="-128"/>
                </a:rPr>
                <a:t>小規模店舗のバリアフリー化の促進</a:t>
              </a:r>
            </a:p>
          </p:txBody>
        </p:sp>
      </p:grpSp>
      <p:sp>
        <p:nvSpPr>
          <p:cNvPr id="15" name="テキスト ボックス 14">
            <a:extLst>
              <a:ext uri="{FF2B5EF4-FFF2-40B4-BE49-F238E27FC236}">
                <a16:creationId xmlns:a16="http://schemas.microsoft.com/office/drawing/2014/main" id="{E4369607-DCFD-4AD1-924C-1629646EA701}"/>
              </a:ext>
            </a:extLst>
          </p:cNvPr>
          <p:cNvSpPr txBox="1"/>
          <p:nvPr/>
        </p:nvSpPr>
        <p:spPr>
          <a:xfrm>
            <a:off x="3886968" y="2001317"/>
            <a:ext cx="4928051" cy="433965"/>
          </a:xfrm>
          <a:prstGeom prst="rect">
            <a:avLst/>
          </a:prstGeom>
          <a:noFill/>
        </p:spPr>
        <p:txBody>
          <a:bodyPr wrap="square" rtlCol="0">
            <a:spAutoFit/>
          </a:bodyPr>
          <a:lstStyle/>
          <a:p>
            <a:pPr marL="171450" indent="-171450">
              <a:lnSpc>
                <a:spcPct val="120000"/>
              </a:lnSpc>
              <a:buFont typeface="Wingdings" panose="05000000000000000000" pitchFamily="2" charset="2"/>
              <a:buChar char="l"/>
            </a:pPr>
            <a:r>
              <a:rPr kumimoji="1" lang="ja-JP" altLang="en-US" sz="1000" dirty="0">
                <a:latin typeface="BIZ UDPゴシック" panose="020B0400000000000000" pitchFamily="50" charset="-128"/>
                <a:ea typeface="BIZ UDPゴシック" panose="020B0400000000000000" pitchFamily="50" charset="-128"/>
              </a:rPr>
              <a:t>道等から主要な出入口までの段差の解消について、対象規模の引き下げを検討</a:t>
            </a:r>
          </a:p>
          <a:p>
            <a:pPr>
              <a:lnSpc>
                <a:spcPct val="120000"/>
              </a:lnSpc>
            </a:pPr>
            <a:r>
              <a:rPr kumimoji="1" lang="ja-JP" altLang="en-US" sz="1000" dirty="0">
                <a:latin typeface="BIZ UDPゴシック" panose="020B0400000000000000" pitchFamily="50" charset="-128"/>
                <a:ea typeface="BIZ UDPゴシック" panose="020B0400000000000000" pitchFamily="50" charset="-128"/>
              </a:rPr>
              <a:t>　　⇒実態調査結果等を踏まえ、具体的な水準を検討</a:t>
            </a:r>
          </a:p>
        </p:txBody>
      </p:sp>
      <p:grpSp>
        <p:nvGrpSpPr>
          <p:cNvPr id="67" name="グループ化 66">
            <a:extLst>
              <a:ext uri="{FF2B5EF4-FFF2-40B4-BE49-F238E27FC236}">
                <a16:creationId xmlns:a16="http://schemas.microsoft.com/office/drawing/2014/main" id="{3E6A329A-E7FB-4EF7-ACD0-D1E4715692DB}"/>
              </a:ext>
            </a:extLst>
          </p:cNvPr>
          <p:cNvGrpSpPr/>
          <p:nvPr/>
        </p:nvGrpSpPr>
        <p:grpSpPr>
          <a:xfrm>
            <a:off x="3760968" y="2450247"/>
            <a:ext cx="5079125" cy="261610"/>
            <a:chOff x="3760968" y="1782087"/>
            <a:chExt cx="5079125" cy="261610"/>
          </a:xfrm>
        </p:grpSpPr>
        <p:sp>
          <p:nvSpPr>
            <p:cNvPr id="70" name="正方形/長方形 69">
              <a:extLst>
                <a:ext uri="{FF2B5EF4-FFF2-40B4-BE49-F238E27FC236}">
                  <a16:creationId xmlns:a16="http://schemas.microsoft.com/office/drawing/2014/main" id="{680BE9F1-5341-4924-9772-E301669CAF21}"/>
                </a:ext>
              </a:extLst>
            </p:cNvPr>
            <p:cNvSpPr/>
            <p:nvPr/>
          </p:nvSpPr>
          <p:spPr>
            <a:xfrm>
              <a:off x="3912042" y="1793777"/>
              <a:ext cx="4928051" cy="238230"/>
            </a:xfrm>
            <a:prstGeom prst="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71" name="楕円 70">
              <a:extLst>
                <a:ext uri="{FF2B5EF4-FFF2-40B4-BE49-F238E27FC236}">
                  <a16:creationId xmlns:a16="http://schemas.microsoft.com/office/drawing/2014/main" id="{81F44F5C-78F7-42E2-BF8A-E64D157CE47A}"/>
                </a:ext>
              </a:extLst>
            </p:cNvPr>
            <p:cNvSpPr/>
            <p:nvPr/>
          </p:nvSpPr>
          <p:spPr>
            <a:xfrm>
              <a:off x="3760968" y="1786892"/>
              <a:ext cx="252000" cy="252000"/>
            </a:xfrm>
            <a:prstGeom prst="ellipse">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solidFill>
                  <a:latin typeface="BIZ UDPゴシック" panose="020B0400000000000000" pitchFamily="50" charset="-128"/>
                  <a:ea typeface="BIZ UDPゴシック" panose="020B0400000000000000" pitchFamily="50" charset="-128"/>
                </a:rPr>
                <a:t>２</a:t>
              </a:r>
            </a:p>
          </p:txBody>
        </p:sp>
        <p:sp>
          <p:nvSpPr>
            <p:cNvPr id="72" name="テキスト ボックス 71">
              <a:extLst>
                <a:ext uri="{FF2B5EF4-FFF2-40B4-BE49-F238E27FC236}">
                  <a16:creationId xmlns:a16="http://schemas.microsoft.com/office/drawing/2014/main" id="{764BA080-AD2F-4744-AC46-42FAD63710F6}"/>
                </a:ext>
              </a:extLst>
            </p:cNvPr>
            <p:cNvSpPr txBox="1"/>
            <p:nvPr/>
          </p:nvSpPr>
          <p:spPr>
            <a:xfrm>
              <a:off x="4063118" y="1782087"/>
              <a:ext cx="2781531" cy="261610"/>
            </a:xfrm>
            <a:prstGeom prst="rect">
              <a:avLst/>
            </a:prstGeom>
            <a:noFill/>
          </p:spPr>
          <p:txBody>
            <a:bodyPr wrap="none" rtlCol="0">
              <a:spAutoFit/>
            </a:bodyPr>
            <a:lstStyle/>
            <a:p>
              <a:r>
                <a:rPr kumimoji="1" lang="ja-JP" altLang="en-US" sz="1100" dirty="0">
                  <a:latin typeface="BIZ UDPゴシック" panose="020B0400000000000000" pitchFamily="50" charset="-128"/>
                  <a:ea typeface="BIZ UDPゴシック" panose="020B0400000000000000" pitchFamily="50" charset="-128"/>
                </a:rPr>
                <a:t>共同住宅</a:t>
              </a:r>
              <a:r>
                <a:rPr kumimoji="1" lang="ja-JP" altLang="en-US" sz="1000" dirty="0">
                  <a:latin typeface="BIZ UDPゴシック" panose="020B0400000000000000" pitchFamily="50" charset="-128"/>
                  <a:ea typeface="BIZ UDPゴシック" panose="020B0400000000000000" pitchFamily="50" charset="-128"/>
                </a:rPr>
                <a:t>（駐車場）</a:t>
              </a:r>
              <a:r>
                <a:rPr kumimoji="1" lang="ja-JP" altLang="en-US" sz="1100" dirty="0">
                  <a:latin typeface="BIZ UDPゴシック" panose="020B0400000000000000" pitchFamily="50" charset="-128"/>
                  <a:ea typeface="BIZ UDPゴシック" panose="020B0400000000000000" pitchFamily="50" charset="-128"/>
                </a:rPr>
                <a:t>のバリアフリー化の促進</a:t>
              </a:r>
            </a:p>
          </p:txBody>
        </p:sp>
      </p:grpSp>
      <p:sp>
        <p:nvSpPr>
          <p:cNvPr id="73" name="テキスト ボックス 72">
            <a:extLst>
              <a:ext uri="{FF2B5EF4-FFF2-40B4-BE49-F238E27FC236}">
                <a16:creationId xmlns:a16="http://schemas.microsoft.com/office/drawing/2014/main" id="{113E06EC-AF77-4012-A5A8-248A9CFC4A8E}"/>
              </a:ext>
            </a:extLst>
          </p:cNvPr>
          <p:cNvSpPr txBox="1"/>
          <p:nvPr/>
        </p:nvSpPr>
        <p:spPr>
          <a:xfrm>
            <a:off x="3884769" y="2709256"/>
            <a:ext cx="4928051" cy="618631"/>
          </a:xfrm>
          <a:prstGeom prst="rect">
            <a:avLst/>
          </a:prstGeom>
          <a:noFill/>
        </p:spPr>
        <p:txBody>
          <a:bodyPr wrap="square" rtlCol="0">
            <a:spAutoFit/>
          </a:bodyPr>
          <a:lstStyle/>
          <a:p>
            <a:pPr marL="171450" indent="-171450">
              <a:lnSpc>
                <a:spcPct val="120000"/>
              </a:lnSpc>
              <a:buFont typeface="Wingdings" panose="05000000000000000000" pitchFamily="2" charset="2"/>
              <a:buChar char="l"/>
            </a:pPr>
            <a:r>
              <a:rPr kumimoji="1" lang="ja-JP" altLang="en-US" sz="1000" dirty="0">
                <a:latin typeface="BIZ UDPゴシック" panose="020B0400000000000000" pitchFamily="50" charset="-128"/>
                <a:ea typeface="BIZ UDPゴシック" panose="020B0400000000000000" pitchFamily="50" charset="-128"/>
              </a:rPr>
              <a:t>駐車台数の多い大規模な共同住宅においては、車椅子使用者等の入居も十分に想定されることから、引き続き事業者側にヒアリングを行い、課題整理等を行った上で、幅の広い駐車区画の整備の義務化を検討</a:t>
            </a:r>
          </a:p>
        </p:txBody>
      </p:sp>
      <p:grpSp>
        <p:nvGrpSpPr>
          <p:cNvPr id="74" name="グループ化 73">
            <a:extLst>
              <a:ext uri="{FF2B5EF4-FFF2-40B4-BE49-F238E27FC236}">
                <a16:creationId xmlns:a16="http://schemas.microsoft.com/office/drawing/2014/main" id="{29C62EDC-439D-4252-9D31-D804435C1A65}"/>
              </a:ext>
            </a:extLst>
          </p:cNvPr>
          <p:cNvGrpSpPr/>
          <p:nvPr/>
        </p:nvGrpSpPr>
        <p:grpSpPr>
          <a:xfrm>
            <a:off x="3760968" y="3340530"/>
            <a:ext cx="5079125" cy="261610"/>
            <a:chOff x="3760968" y="1782087"/>
            <a:chExt cx="5079125" cy="261610"/>
          </a:xfrm>
        </p:grpSpPr>
        <p:sp>
          <p:nvSpPr>
            <p:cNvPr id="75" name="正方形/長方形 74">
              <a:extLst>
                <a:ext uri="{FF2B5EF4-FFF2-40B4-BE49-F238E27FC236}">
                  <a16:creationId xmlns:a16="http://schemas.microsoft.com/office/drawing/2014/main" id="{7ADAC04D-0242-4325-81CF-31B16B541746}"/>
                </a:ext>
              </a:extLst>
            </p:cNvPr>
            <p:cNvSpPr/>
            <p:nvPr/>
          </p:nvSpPr>
          <p:spPr>
            <a:xfrm>
              <a:off x="3912042" y="1793777"/>
              <a:ext cx="4928051" cy="238230"/>
            </a:xfrm>
            <a:prstGeom prst="rect">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76" name="楕円 75">
              <a:extLst>
                <a:ext uri="{FF2B5EF4-FFF2-40B4-BE49-F238E27FC236}">
                  <a16:creationId xmlns:a16="http://schemas.microsoft.com/office/drawing/2014/main" id="{6DAFCD9D-5B20-465D-9739-EF3EC3A02B41}"/>
                </a:ext>
              </a:extLst>
            </p:cNvPr>
            <p:cNvSpPr/>
            <p:nvPr/>
          </p:nvSpPr>
          <p:spPr>
            <a:xfrm>
              <a:off x="3760968" y="1786892"/>
              <a:ext cx="252000" cy="252000"/>
            </a:xfrm>
            <a:prstGeom prst="ellipse">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solidFill>
                  <a:latin typeface="BIZ UDPゴシック" panose="020B0400000000000000" pitchFamily="50" charset="-128"/>
                  <a:ea typeface="BIZ UDPゴシック" panose="020B0400000000000000" pitchFamily="50" charset="-128"/>
                </a:rPr>
                <a:t>３</a:t>
              </a:r>
            </a:p>
          </p:txBody>
        </p:sp>
        <p:sp>
          <p:nvSpPr>
            <p:cNvPr id="77" name="テキスト ボックス 76">
              <a:extLst>
                <a:ext uri="{FF2B5EF4-FFF2-40B4-BE49-F238E27FC236}">
                  <a16:creationId xmlns:a16="http://schemas.microsoft.com/office/drawing/2014/main" id="{243375F2-623F-4F0B-8E1A-2F0EAD8E6446}"/>
                </a:ext>
              </a:extLst>
            </p:cNvPr>
            <p:cNvSpPr txBox="1"/>
            <p:nvPr/>
          </p:nvSpPr>
          <p:spPr>
            <a:xfrm>
              <a:off x="4063118" y="1782087"/>
              <a:ext cx="2060179" cy="261610"/>
            </a:xfrm>
            <a:prstGeom prst="rect">
              <a:avLst/>
            </a:prstGeom>
            <a:noFill/>
          </p:spPr>
          <p:txBody>
            <a:bodyPr wrap="none" rtlCol="0">
              <a:spAutoFit/>
            </a:bodyPr>
            <a:lstStyle/>
            <a:p>
              <a:r>
                <a:rPr kumimoji="1" lang="ja-JP" altLang="en-US" sz="1100" dirty="0">
                  <a:latin typeface="BIZ UDPゴシック" panose="020B0400000000000000" pitchFamily="50" charset="-128"/>
                  <a:ea typeface="BIZ UDPゴシック" panose="020B0400000000000000" pitchFamily="50" charset="-128"/>
                </a:rPr>
                <a:t>トイレのバリアフリー化の促進</a:t>
              </a:r>
            </a:p>
          </p:txBody>
        </p:sp>
      </p:grpSp>
      <p:sp>
        <p:nvSpPr>
          <p:cNvPr id="78" name="テキスト ボックス 77">
            <a:extLst>
              <a:ext uri="{FF2B5EF4-FFF2-40B4-BE49-F238E27FC236}">
                <a16:creationId xmlns:a16="http://schemas.microsoft.com/office/drawing/2014/main" id="{DEF5AEC2-2E9E-4BD3-A0D0-461DDE5819D2}"/>
              </a:ext>
            </a:extLst>
          </p:cNvPr>
          <p:cNvSpPr txBox="1"/>
          <p:nvPr/>
        </p:nvSpPr>
        <p:spPr>
          <a:xfrm>
            <a:off x="3884768" y="3602149"/>
            <a:ext cx="4928051" cy="987963"/>
          </a:xfrm>
          <a:prstGeom prst="rect">
            <a:avLst/>
          </a:prstGeom>
          <a:noFill/>
        </p:spPr>
        <p:txBody>
          <a:bodyPr wrap="square" rtlCol="0">
            <a:spAutoFit/>
          </a:bodyPr>
          <a:lstStyle/>
          <a:p>
            <a:pPr>
              <a:lnSpc>
                <a:spcPct val="120000"/>
              </a:lnSpc>
            </a:pPr>
            <a:r>
              <a:rPr kumimoji="1" lang="ja-JP" altLang="en-US" sz="1000" u="sng" dirty="0">
                <a:latin typeface="BIZ UDPゴシック" panose="020B0400000000000000" pitchFamily="50" charset="-128"/>
                <a:ea typeface="BIZ UDPゴシック" panose="020B0400000000000000" pitchFamily="50" charset="-128"/>
              </a:rPr>
              <a:t>１）大人用介護ベッドの設置促進</a:t>
            </a:r>
            <a:endParaRPr kumimoji="1" lang="en-US" altLang="ja-JP" sz="1000" u="sng" dirty="0">
              <a:latin typeface="BIZ UDPゴシック" panose="020B0400000000000000" pitchFamily="50" charset="-128"/>
              <a:ea typeface="BIZ UDPゴシック" panose="020B0400000000000000" pitchFamily="50" charset="-128"/>
            </a:endParaRPr>
          </a:p>
          <a:p>
            <a:pPr marL="171450" indent="-171450">
              <a:lnSpc>
                <a:spcPct val="120000"/>
              </a:lnSpc>
              <a:buFont typeface="Wingdings" panose="05000000000000000000" pitchFamily="2" charset="2"/>
              <a:buChar char="l"/>
            </a:pPr>
            <a:r>
              <a:rPr kumimoji="1" lang="ja-JP" altLang="en-US" sz="1000" dirty="0">
                <a:latin typeface="BIZ UDPゴシック" panose="020B0400000000000000" pitchFamily="50" charset="-128"/>
                <a:ea typeface="BIZ UDPゴシック" panose="020B0400000000000000" pitchFamily="50" charset="-128"/>
              </a:rPr>
              <a:t>長さの基準を</a:t>
            </a:r>
            <a:r>
              <a:rPr kumimoji="1" lang="en-US" altLang="ja-JP" sz="1000" dirty="0">
                <a:latin typeface="BIZ UDPゴシック" panose="020B0400000000000000" pitchFamily="50" charset="-128"/>
                <a:ea typeface="BIZ UDPゴシック" panose="020B0400000000000000" pitchFamily="50" charset="-128"/>
              </a:rPr>
              <a:t>150cm</a:t>
            </a:r>
            <a:r>
              <a:rPr kumimoji="1" lang="ja-JP" altLang="en-US" sz="1000" dirty="0">
                <a:latin typeface="BIZ UDPゴシック" panose="020B0400000000000000" pitchFamily="50" charset="-128"/>
                <a:ea typeface="BIZ UDPゴシック" panose="020B0400000000000000" pitchFamily="50" charset="-128"/>
              </a:rPr>
              <a:t>以上に見直し（現行</a:t>
            </a:r>
            <a:r>
              <a:rPr kumimoji="1" lang="en-US" altLang="ja-JP" sz="1000" dirty="0">
                <a:latin typeface="BIZ UDPゴシック" panose="020B0400000000000000" pitchFamily="50" charset="-128"/>
                <a:ea typeface="BIZ UDPゴシック" panose="020B0400000000000000" pitchFamily="50" charset="-128"/>
              </a:rPr>
              <a:t>12</a:t>
            </a:r>
            <a:r>
              <a:rPr kumimoji="1" lang="ja-JP" altLang="en-US" sz="1000" dirty="0">
                <a:latin typeface="BIZ UDPゴシック" panose="020B0400000000000000" pitchFamily="50" charset="-128"/>
                <a:ea typeface="BIZ UDPゴシック" panose="020B0400000000000000" pitchFamily="50" charset="-128"/>
              </a:rPr>
              <a:t>０ｃｍ以上）</a:t>
            </a:r>
          </a:p>
          <a:p>
            <a:pPr marL="171450" indent="-171450">
              <a:lnSpc>
                <a:spcPct val="120000"/>
              </a:lnSpc>
              <a:buFont typeface="Wingdings" panose="05000000000000000000" pitchFamily="2" charset="2"/>
              <a:buChar char="l"/>
            </a:pPr>
            <a:r>
              <a:rPr kumimoji="1" lang="ja-JP" altLang="en-US" sz="1000" dirty="0">
                <a:latin typeface="BIZ UDPゴシック" panose="020B0400000000000000" pitchFamily="50" charset="-128"/>
                <a:ea typeface="BIZ UDPゴシック" panose="020B0400000000000000" pitchFamily="50" charset="-128"/>
              </a:rPr>
              <a:t>設置を要する規模の引き下げ及び大規模建築物における複数設置の基準化を検討</a:t>
            </a:r>
          </a:p>
          <a:p>
            <a:pPr>
              <a:lnSpc>
                <a:spcPct val="120000"/>
              </a:lnSpc>
            </a:pPr>
            <a:r>
              <a:rPr kumimoji="1" lang="ja-JP" altLang="en-US" sz="1000" dirty="0">
                <a:latin typeface="BIZ UDPゴシック" panose="020B0400000000000000" pitchFamily="50" charset="-128"/>
                <a:ea typeface="BIZ UDPゴシック" panose="020B0400000000000000" pitchFamily="50" charset="-128"/>
              </a:rPr>
              <a:t>　　⇒実態調査結果等を踏まえ、具体的な水準を検討</a:t>
            </a:r>
            <a:endParaRPr kumimoji="1" lang="en-US" altLang="ja-JP" sz="1000" dirty="0">
              <a:latin typeface="BIZ UDPゴシック" panose="020B0400000000000000" pitchFamily="50" charset="-128"/>
              <a:ea typeface="BIZ UDPゴシック" panose="020B0400000000000000" pitchFamily="50" charset="-128"/>
            </a:endParaRPr>
          </a:p>
          <a:p>
            <a:pPr marL="171450" indent="-171450">
              <a:lnSpc>
                <a:spcPct val="120000"/>
              </a:lnSpc>
              <a:buFont typeface="Wingdings" panose="05000000000000000000" pitchFamily="2" charset="2"/>
              <a:buChar char="l"/>
            </a:pPr>
            <a:r>
              <a:rPr kumimoji="1" lang="ja-JP" altLang="en-US" sz="1000" dirty="0">
                <a:latin typeface="BIZ UDPゴシック" panose="020B0400000000000000" pitchFamily="50" charset="-128"/>
                <a:ea typeface="BIZ UDPゴシック" panose="020B0400000000000000" pitchFamily="50" charset="-128"/>
              </a:rPr>
              <a:t>大人用介護ベッドを設置した場合には、案内設備への表示を行うことを義務付け</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79" name="テキスト ボックス 78">
            <a:extLst>
              <a:ext uri="{FF2B5EF4-FFF2-40B4-BE49-F238E27FC236}">
                <a16:creationId xmlns:a16="http://schemas.microsoft.com/office/drawing/2014/main" id="{F3E8766A-6E0A-4EFF-9D2D-2080A229C3B0}"/>
              </a:ext>
            </a:extLst>
          </p:cNvPr>
          <p:cNvSpPr txBox="1"/>
          <p:nvPr/>
        </p:nvSpPr>
        <p:spPr>
          <a:xfrm>
            <a:off x="3884767" y="4532307"/>
            <a:ext cx="4928051" cy="618631"/>
          </a:xfrm>
          <a:prstGeom prst="rect">
            <a:avLst/>
          </a:prstGeom>
          <a:noFill/>
        </p:spPr>
        <p:txBody>
          <a:bodyPr wrap="square" rtlCol="0">
            <a:spAutoFit/>
          </a:bodyPr>
          <a:lstStyle/>
          <a:p>
            <a:pPr>
              <a:lnSpc>
                <a:spcPct val="120000"/>
              </a:lnSpc>
            </a:pPr>
            <a:r>
              <a:rPr kumimoji="1" lang="ja-JP" altLang="en-US" sz="1000" u="sng" dirty="0">
                <a:latin typeface="BIZ UDPゴシック" panose="020B0400000000000000" pitchFamily="50" charset="-128"/>
                <a:ea typeface="BIZ UDPゴシック" panose="020B0400000000000000" pitchFamily="50" charset="-128"/>
              </a:rPr>
              <a:t>２）フラッシュライトの設置促進</a:t>
            </a:r>
            <a:endParaRPr kumimoji="1" lang="en-US" altLang="ja-JP" sz="1000" u="sng" dirty="0">
              <a:latin typeface="BIZ UDPゴシック" panose="020B0400000000000000" pitchFamily="50" charset="-128"/>
              <a:ea typeface="BIZ UDPゴシック" panose="020B0400000000000000" pitchFamily="50" charset="-128"/>
            </a:endParaRPr>
          </a:p>
          <a:p>
            <a:pPr marL="171450" indent="-171450">
              <a:lnSpc>
                <a:spcPct val="120000"/>
              </a:lnSpc>
              <a:buFont typeface="Wingdings" panose="05000000000000000000" pitchFamily="2" charset="2"/>
              <a:buChar char="l"/>
            </a:pPr>
            <a:r>
              <a:rPr kumimoji="1" lang="ja-JP" altLang="en-US" sz="1000" dirty="0">
                <a:latin typeface="BIZ UDPゴシック" panose="020B0400000000000000" pitchFamily="50" charset="-128"/>
                <a:ea typeface="BIZ UDPゴシック" panose="020B0400000000000000" pitchFamily="50" charset="-128"/>
              </a:rPr>
              <a:t>フラッシュライトの普及がまだまだ不十分であることなど設置の義務化には課題があるが、引き続き設計者へのヒアリング等を通じて課題整理を行い、検討を進める。</a:t>
            </a:r>
          </a:p>
        </p:txBody>
      </p:sp>
      <p:grpSp>
        <p:nvGrpSpPr>
          <p:cNvPr id="80" name="グループ化 79">
            <a:extLst>
              <a:ext uri="{FF2B5EF4-FFF2-40B4-BE49-F238E27FC236}">
                <a16:creationId xmlns:a16="http://schemas.microsoft.com/office/drawing/2014/main" id="{1B548678-0728-4E65-BB51-C51F8F5C70A0}"/>
              </a:ext>
            </a:extLst>
          </p:cNvPr>
          <p:cNvGrpSpPr/>
          <p:nvPr/>
        </p:nvGrpSpPr>
        <p:grpSpPr>
          <a:xfrm>
            <a:off x="3760968" y="5161036"/>
            <a:ext cx="5079125" cy="261610"/>
            <a:chOff x="3760968" y="1782087"/>
            <a:chExt cx="5079125" cy="261610"/>
          </a:xfrm>
        </p:grpSpPr>
        <p:sp>
          <p:nvSpPr>
            <p:cNvPr id="81" name="正方形/長方形 80">
              <a:extLst>
                <a:ext uri="{FF2B5EF4-FFF2-40B4-BE49-F238E27FC236}">
                  <a16:creationId xmlns:a16="http://schemas.microsoft.com/office/drawing/2014/main" id="{6312CE25-7382-4609-87DF-B2E6646F365F}"/>
                </a:ext>
              </a:extLst>
            </p:cNvPr>
            <p:cNvSpPr/>
            <p:nvPr/>
          </p:nvSpPr>
          <p:spPr>
            <a:xfrm>
              <a:off x="3912042" y="1793777"/>
              <a:ext cx="4928051" cy="238230"/>
            </a:xfrm>
            <a:prstGeom prst="rect">
              <a:avLst/>
            </a:prstGeom>
            <a:solidFill>
              <a:schemeClr val="accent2">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82" name="楕円 81">
              <a:extLst>
                <a:ext uri="{FF2B5EF4-FFF2-40B4-BE49-F238E27FC236}">
                  <a16:creationId xmlns:a16="http://schemas.microsoft.com/office/drawing/2014/main" id="{FD379341-C6F6-433D-AE6E-CD5BF12B0D18}"/>
                </a:ext>
              </a:extLst>
            </p:cNvPr>
            <p:cNvSpPr/>
            <p:nvPr/>
          </p:nvSpPr>
          <p:spPr>
            <a:xfrm>
              <a:off x="3760968" y="1786892"/>
              <a:ext cx="252000" cy="252000"/>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solidFill>
                  <a:latin typeface="BIZ UDPゴシック" panose="020B0400000000000000" pitchFamily="50" charset="-128"/>
                  <a:ea typeface="BIZ UDPゴシック" panose="020B0400000000000000" pitchFamily="50" charset="-128"/>
                </a:rPr>
                <a:t>４</a:t>
              </a:r>
            </a:p>
          </p:txBody>
        </p:sp>
        <p:sp>
          <p:nvSpPr>
            <p:cNvPr id="83" name="テキスト ボックス 82">
              <a:extLst>
                <a:ext uri="{FF2B5EF4-FFF2-40B4-BE49-F238E27FC236}">
                  <a16:creationId xmlns:a16="http://schemas.microsoft.com/office/drawing/2014/main" id="{415E2712-20CC-4138-99FD-CF92B3B6F547}"/>
                </a:ext>
              </a:extLst>
            </p:cNvPr>
            <p:cNvSpPr txBox="1"/>
            <p:nvPr/>
          </p:nvSpPr>
          <p:spPr>
            <a:xfrm>
              <a:off x="4063118" y="1782087"/>
              <a:ext cx="2499402" cy="261610"/>
            </a:xfrm>
            <a:prstGeom prst="rect">
              <a:avLst/>
            </a:prstGeom>
            <a:noFill/>
          </p:spPr>
          <p:txBody>
            <a:bodyPr wrap="none" rtlCol="0">
              <a:spAutoFit/>
            </a:bodyPr>
            <a:lstStyle/>
            <a:p>
              <a:r>
                <a:rPr kumimoji="1" lang="ja-JP" altLang="en-US" sz="1100" dirty="0">
                  <a:latin typeface="BIZ UDPゴシック" panose="020B0400000000000000" pitchFamily="50" charset="-128"/>
                  <a:ea typeface="BIZ UDPゴシック" panose="020B0400000000000000" pitchFamily="50" charset="-128"/>
                </a:rPr>
                <a:t>劇場等の客席のバリアフリー化の促進</a:t>
              </a:r>
            </a:p>
          </p:txBody>
        </p:sp>
      </p:grpSp>
      <p:sp>
        <p:nvSpPr>
          <p:cNvPr id="84" name="テキスト ボックス 83">
            <a:extLst>
              <a:ext uri="{FF2B5EF4-FFF2-40B4-BE49-F238E27FC236}">
                <a16:creationId xmlns:a16="http://schemas.microsoft.com/office/drawing/2014/main" id="{5D4EF75D-9C4C-462E-A863-1A2E790DFBF9}"/>
              </a:ext>
            </a:extLst>
          </p:cNvPr>
          <p:cNvSpPr txBox="1"/>
          <p:nvPr/>
        </p:nvSpPr>
        <p:spPr>
          <a:xfrm>
            <a:off x="3884768" y="5422656"/>
            <a:ext cx="4928051" cy="769121"/>
          </a:xfrm>
          <a:prstGeom prst="rect">
            <a:avLst/>
          </a:prstGeom>
          <a:noFill/>
        </p:spPr>
        <p:txBody>
          <a:bodyPr wrap="square" rtlCol="0">
            <a:spAutoFit/>
          </a:bodyPr>
          <a:lstStyle/>
          <a:p>
            <a:pPr marL="171450" indent="-171450">
              <a:lnSpc>
                <a:spcPct val="120000"/>
              </a:lnSpc>
              <a:buFont typeface="Wingdings" panose="05000000000000000000" pitchFamily="2" charset="2"/>
              <a:buChar char="l"/>
            </a:pPr>
            <a:r>
              <a:rPr kumimoji="1" lang="ja-JP" altLang="en-US" sz="1000" dirty="0">
                <a:latin typeface="BIZ UDPゴシック" panose="020B0400000000000000" pitchFamily="50" charset="-128"/>
                <a:ea typeface="BIZ UDPゴシック" panose="020B0400000000000000" pitchFamily="50" charset="-128"/>
              </a:rPr>
              <a:t>車椅子使用者用客席数については、政令基準（総客席数の概ね</a:t>
            </a:r>
            <a:r>
              <a:rPr kumimoji="1" lang="en-US" altLang="ja-JP" sz="1000" dirty="0">
                <a:latin typeface="BIZ UDPゴシック" panose="020B0400000000000000" pitchFamily="50" charset="-128"/>
                <a:ea typeface="BIZ UDPゴシック" panose="020B0400000000000000" pitchFamily="50" charset="-128"/>
              </a:rPr>
              <a:t>0.5</a:t>
            </a:r>
            <a:r>
              <a:rPr kumimoji="1" lang="ja-JP" altLang="en-US" sz="1000" dirty="0">
                <a:latin typeface="BIZ UDPゴシック" panose="020B0400000000000000" pitchFamily="50" charset="-128"/>
                <a:ea typeface="BIZ UDPゴシック" panose="020B0400000000000000" pitchFamily="50" charset="-128"/>
              </a:rPr>
              <a:t>％以上）を基本としつつ、引き続き府内の整備実態等を整理・確認した上で具体定な水準を検討</a:t>
            </a:r>
          </a:p>
          <a:p>
            <a:pPr marL="182563">
              <a:lnSpc>
                <a:spcPct val="120000"/>
              </a:lnSpc>
            </a:pPr>
            <a:r>
              <a:rPr kumimoji="1" lang="ja-JP" altLang="en-US" sz="900" dirty="0">
                <a:latin typeface="BIZ UDPゴシック" panose="020B0400000000000000" pitchFamily="50" charset="-128"/>
                <a:ea typeface="BIZ UDPゴシック" panose="020B0400000000000000" pitchFamily="50" charset="-128"/>
              </a:rPr>
              <a:t>建築基準法施行条例に規定する車椅子使用者用客席数に関する基準を削除し、バリアフリー法及び福祉のまちづくり条例に基づく基準として一本化</a:t>
            </a:r>
          </a:p>
        </p:txBody>
      </p:sp>
      <p:sp>
        <p:nvSpPr>
          <p:cNvPr id="16" name="テキスト ボックス 15">
            <a:extLst>
              <a:ext uri="{FF2B5EF4-FFF2-40B4-BE49-F238E27FC236}">
                <a16:creationId xmlns:a16="http://schemas.microsoft.com/office/drawing/2014/main" id="{D7512B15-D4F4-4DE7-A740-C0C33CC0631D}"/>
              </a:ext>
            </a:extLst>
          </p:cNvPr>
          <p:cNvSpPr txBox="1"/>
          <p:nvPr/>
        </p:nvSpPr>
        <p:spPr>
          <a:xfrm>
            <a:off x="3760968" y="6225953"/>
            <a:ext cx="5147318" cy="433965"/>
          </a:xfrm>
          <a:prstGeom prst="rect">
            <a:avLst/>
          </a:prstGeom>
          <a:solidFill>
            <a:schemeClr val="bg1"/>
          </a:solidFill>
          <a:ln w="3175">
            <a:solidFill>
              <a:schemeClr val="tx1"/>
            </a:solidFill>
            <a:prstDash val="sysDash"/>
          </a:ln>
        </p:spPr>
        <p:txBody>
          <a:bodyPr wrap="square" rtlCol="0">
            <a:spAutoFit/>
          </a:bodyPr>
          <a:lstStyle/>
          <a:p>
            <a:pPr marL="171450" indent="-171450">
              <a:lnSpc>
                <a:spcPct val="120000"/>
              </a:lnSpc>
              <a:buFont typeface="Wingdings" panose="05000000000000000000" pitchFamily="2" charset="2"/>
              <a:buChar char="p"/>
            </a:pPr>
            <a:r>
              <a:rPr kumimoji="1" lang="ja-JP" altLang="en-US" sz="1000" dirty="0">
                <a:latin typeface="BIZ UDPゴシック" panose="020B0400000000000000" pitchFamily="50" charset="-128"/>
                <a:ea typeface="BIZ UDPゴシック" panose="020B0400000000000000" pitchFamily="50" charset="-128"/>
              </a:rPr>
              <a:t>「条例基準等の見直し」以外に、条例ガイドラインの充実化や普及啓発、バリアフリートイレマップの充実化など、実効性ある施策の検討を並行して進めていく。</a:t>
            </a:r>
          </a:p>
        </p:txBody>
      </p:sp>
      <p:sp>
        <p:nvSpPr>
          <p:cNvPr id="18" name="二等辺三角形 17">
            <a:extLst>
              <a:ext uri="{FF2B5EF4-FFF2-40B4-BE49-F238E27FC236}">
                <a16:creationId xmlns:a16="http://schemas.microsoft.com/office/drawing/2014/main" id="{C6D001B4-41AD-4720-810E-F015C4E1B2C5}"/>
              </a:ext>
            </a:extLst>
          </p:cNvPr>
          <p:cNvSpPr/>
          <p:nvPr/>
        </p:nvSpPr>
        <p:spPr>
          <a:xfrm rot="5400000">
            <a:off x="2492679" y="3829663"/>
            <a:ext cx="2007309" cy="145279"/>
          </a:xfrm>
          <a:prstGeom prst="triangle">
            <a:avLst/>
          </a:prstGeom>
          <a:solidFill>
            <a:schemeClr val="bg2"/>
          </a:solidFill>
          <a:ln w="31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C8EADAF1-01A3-443F-B1EC-6229A058819D}"/>
              </a:ext>
            </a:extLst>
          </p:cNvPr>
          <p:cNvSpPr txBox="1"/>
          <p:nvPr/>
        </p:nvSpPr>
        <p:spPr>
          <a:xfrm>
            <a:off x="139187" y="1653966"/>
            <a:ext cx="3187979" cy="1733963"/>
          </a:xfrm>
          <a:prstGeom prst="roundRect">
            <a:avLst>
              <a:gd name="adj" fmla="val 0"/>
            </a:avLst>
          </a:prstGeom>
          <a:solidFill>
            <a:schemeClr val="bg1">
              <a:lumMod val="95000"/>
            </a:schemeClr>
          </a:solidFill>
          <a:ln w="28575">
            <a:solidFill>
              <a:schemeClr val="bg1">
                <a:lumMod val="50000"/>
              </a:schemeClr>
            </a:solidFill>
          </a:ln>
        </p:spPr>
        <p:txBody>
          <a:bodyPr wrap="square" rIns="0" rtlCol="0" anchor="ctr">
            <a:noAutofit/>
          </a:bodyPr>
          <a:lstStyle/>
          <a:p>
            <a:pPr marL="541338" indent="-541338"/>
            <a:endParaRPr lang="en-US" altLang="ja-JP" sz="1200" dirty="0">
              <a:latin typeface="BIZ UDPゴシック" panose="020B0400000000000000" pitchFamily="50" charset="-128"/>
              <a:ea typeface="BIZ UDPゴシック" panose="020B0400000000000000" pitchFamily="50" charset="-128"/>
            </a:endParaRPr>
          </a:p>
        </p:txBody>
      </p:sp>
      <p:sp>
        <p:nvSpPr>
          <p:cNvPr id="87" name="テキスト ボックス 86">
            <a:extLst>
              <a:ext uri="{FF2B5EF4-FFF2-40B4-BE49-F238E27FC236}">
                <a16:creationId xmlns:a16="http://schemas.microsoft.com/office/drawing/2014/main" id="{B9608D62-019B-4685-8CFB-C20030A5BFCF}"/>
              </a:ext>
            </a:extLst>
          </p:cNvPr>
          <p:cNvSpPr txBox="1"/>
          <p:nvPr/>
        </p:nvSpPr>
        <p:spPr>
          <a:xfrm>
            <a:off x="139188" y="1375335"/>
            <a:ext cx="2160000" cy="278631"/>
          </a:xfrm>
          <a:prstGeom prst="roundRect">
            <a:avLst>
              <a:gd name="adj" fmla="val 4769"/>
            </a:avLst>
          </a:prstGeom>
          <a:solidFill>
            <a:schemeClr val="accent4">
              <a:lumMod val="75000"/>
            </a:schemeClr>
          </a:solid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ja-JP" altLang="en-US" sz="1200" dirty="0">
                <a:latin typeface="BIZ UDPゴシック" panose="020B0400000000000000" pitchFamily="50" charset="-128"/>
                <a:ea typeface="BIZ UDPゴシック" panose="020B0400000000000000" pitchFamily="50" charset="-128"/>
              </a:rPr>
              <a:t>大阪府福祉のまちづくり条例</a:t>
            </a:r>
            <a:endParaRPr lang="en-US" altLang="ja-JP" sz="1200" dirty="0">
              <a:latin typeface="BIZ UDPゴシック" panose="020B0400000000000000" pitchFamily="50" charset="-128"/>
              <a:ea typeface="BIZ UDPゴシック" panose="020B0400000000000000" pitchFamily="50" charset="-128"/>
            </a:endParaRPr>
          </a:p>
        </p:txBody>
      </p:sp>
      <p:sp>
        <p:nvSpPr>
          <p:cNvPr id="88" name="テキスト ボックス 87">
            <a:extLst>
              <a:ext uri="{FF2B5EF4-FFF2-40B4-BE49-F238E27FC236}">
                <a16:creationId xmlns:a16="http://schemas.microsoft.com/office/drawing/2014/main" id="{F4E15CDE-432C-41B9-A06D-E0150F8C2D59}"/>
              </a:ext>
            </a:extLst>
          </p:cNvPr>
          <p:cNvSpPr txBox="1"/>
          <p:nvPr/>
        </p:nvSpPr>
        <p:spPr>
          <a:xfrm>
            <a:off x="139188" y="3768509"/>
            <a:ext cx="3187980" cy="2981555"/>
          </a:xfrm>
          <a:prstGeom prst="roundRect">
            <a:avLst>
              <a:gd name="adj" fmla="val 0"/>
            </a:avLst>
          </a:prstGeom>
          <a:solidFill>
            <a:schemeClr val="bg1">
              <a:lumMod val="95000"/>
            </a:schemeClr>
          </a:solidFill>
          <a:ln w="28575">
            <a:solidFill>
              <a:schemeClr val="bg1">
                <a:lumMod val="50000"/>
              </a:schemeClr>
            </a:solidFill>
          </a:ln>
        </p:spPr>
        <p:txBody>
          <a:bodyPr wrap="square" rIns="0" rtlCol="0" anchor="ctr">
            <a:noAutofit/>
          </a:bodyPr>
          <a:lstStyle/>
          <a:p>
            <a:pPr marL="541338" indent="-541338"/>
            <a:endParaRPr lang="en-US" altLang="ja-JP" sz="1200" dirty="0">
              <a:latin typeface="BIZ UDPゴシック" panose="020B0400000000000000" pitchFamily="50" charset="-128"/>
              <a:ea typeface="BIZ UDPゴシック" panose="020B0400000000000000" pitchFamily="50" charset="-128"/>
            </a:endParaRPr>
          </a:p>
        </p:txBody>
      </p:sp>
      <p:sp>
        <p:nvSpPr>
          <p:cNvPr id="89" name="テキスト ボックス 88">
            <a:extLst>
              <a:ext uri="{FF2B5EF4-FFF2-40B4-BE49-F238E27FC236}">
                <a16:creationId xmlns:a16="http://schemas.microsoft.com/office/drawing/2014/main" id="{CA831EDB-7D7A-4F65-B144-4567CF86258C}"/>
              </a:ext>
            </a:extLst>
          </p:cNvPr>
          <p:cNvSpPr txBox="1"/>
          <p:nvPr/>
        </p:nvSpPr>
        <p:spPr>
          <a:xfrm>
            <a:off x="139188" y="3489879"/>
            <a:ext cx="2412000" cy="278631"/>
          </a:xfrm>
          <a:prstGeom prst="roundRect">
            <a:avLst>
              <a:gd name="adj" fmla="val 4769"/>
            </a:avLst>
          </a:prstGeom>
          <a:solidFill>
            <a:schemeClr val="accent4">
              <a:lumMod val="75000"/>
            </a:schemeClr>
          </a:solid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ja-JP" altLang="en-US" sz="1200" dirty="0">
                <a:latin typeface="BIZ UDPゴシック" panose="020B0400000000000000" pitchFamily="50" charset="-128"/>
                <a:ea typeface="BIZ UDPゴシック" panose="020B0400000000000000" pitchFamily="50" charset="-128"/>
              </a:rPr>
              <a:t>大阪・関西万博開催に向けた取組</a:t>
            </a:r>
            <a:endParaRPr lang="en-US" altLang="ja-JP" sz="1200" dirty="0">
              <a:latin typeface="BIZ UDPゴシック" panose="020B0400000000000000" pitchFamily="50" charset="-128"/>
              <a:ea typeface="BIZ UDPゴシック" panose="020B0400000000000000" pitchFamily="50" charset="-128"/>
            </a:endParaRPr>
          </a:p>
        </p:txBody>
      </p:sp>
      <p:pic>
        <p:nvPicPr>
          <p:cNvPr id="92" name="図 91">
            <a:extLst>
              <a:ext uri="{FF2B5EF4-FFF2-40B4-BE49-F238E27FC236}">
                <a16:creationId xmlns:a16="http://schemas.microsoft.com/office/drawing/2014/main" id="{0FE5899D-6274-4D10-B69F-62183E962EF1}"/>
              </a:ext>
            </a:extLst>
          </p:cNvPr>
          <p:cNvPicPr>
            <a:picLocks noChangeAspect="1"/>
          </p:cNvPicPr>
          <p:nvPr/>
        </p:nvPicPr>
        <p:blipFill>
          <a:blip r:embed="rId2"/>
          <a:stretch>
            <a:fillRect/>
          </a:stretch>
        </p:blipFill>
        <p:spPr>
          <a:xfrm>
            <a:off x="1782764" y="5632079"/>
            <a:ext cx="1198900" cy="900000"/>
          </a:xfrm>
          <a:prstGeom prst="rect">
            <a:avLst/>
          </a:prstGeom>
        </p:spPr>
      </p:pic>
      <p:pic>
        <p:nvPicPr>
          <p:cNvPr id="93" name="図 92">
            <a:extLst>
              <a:ext uri="{FF2B5EF4-FFF2-40B4-BE49-F238E27FC236}">
                <a16:creationId xmlns:a16="http://schemas.microsoft.com/office/drawing/2014/main" id="{1EE1A36D-1F49-4F10-AFFD-0114C4A51A9E}"/>
              </a:ext>
            </a:extLst>
          </p:cNvPr>
          <p:cNvPicPr>
            <a:picLocks noChangeAspect="1"/>
          </p:cNvPicPr>
          <p:nvPr/>
        </p:nvPicPr>
        <p:blipFill rotWithShape="1">
          <a:blip r:embed="rId3"/>
          <a:srcRect t="26673" b="12510"/>
          <a:stretch/>
        </p:blipFill>
        <p:spPr>
          <a:xfrm>
            <a:off x="452126" y="5632079"/>
            <a:ext cx="1017700" cy="900000"/>
          </a:xfrm>
          <a:prstGeom prst="rect">
            <a:avLst/>
          </a:prstGeom>
        </p:spPr>
      </p:pic>
      <p:sp>
        <p:nvSpPr>
          <p:cNvPr id="94" name="テキスト ボックス 93">
            <a:extLst>
              <a:ext uri="{FF2B5EF4-FFF2-40B4-BE49-F238E27FC236}">
                <a16:creationId xmlns:a16="http://schemas.microsoft.com/office/drawing/2014/main" id="{F6048A0C-47EB-4777-8685-14B570A08A20}"/>
              </a:ext>
            </a:extLst>
          </p:cNvPr>
          <p:cNvSpPr txBox="1"/>
          <p:nvPr/>
        </p:nvSpPr>
        <p:spPr>
          <a:xfrm>
            <a:off x="459076" y="6510975"/>
            <a:ext cx="1003801"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段差のない出入口</a:t>
            </a:r>
          </a:p>
        </p:txBody>
      </p:sp>
      <p:sp>
        <p:nvSpPr>
          <p:cNvPr id="95" name="テキスト ボックス 94">
            <a:extLst>
              <a:ext uri="{FF2B5EF4-FFF2-40B4-BE49-F238E27FC236}">
                <a16:creationId xmlns:a16="http://schemas.microsoft.com/office/drawing/2014/main" id="{3833F6AE-3C95-466E-A970-4F6B242869B9}"/>
              </a:ext>
            </a:extLst>
          </p:cNvPr>
          <p:cNvSpPr txBox="1"/>
          <p:nvPr/>
        </p:nvSpPr>
        <p:spPr>
          <a:xfrm>
            <a:off x="1886726" y="6503887"/>
            <a:ext cx="990977"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バリアフリートイレ</a:t>
            </a:r>
          </a:p>
        </p:txBody>
      </p:sp>
      <p:sp>
        <p:nvSpPr>
          <p:cNvPr id="97" name="テキスト ボックス 96">
            <a:extLst>
              <a:ext uri="{FF2B5EF4-FFF2-40B4-BE49-F238E27FC236}">
                <a16:creationId xmlns:a16="http://schemas.microsoft.com/office/drawing/2014/main" id="{BB5EC460-FFD0-4A3A-9715-49E00EABF2C6}"/>
              </a:ext>
            </a:extLst>
          </p:cNvPr>
          <p:cNvSpPr txBox="1"/>
          <p:nvPr/>
        </p:nvSpPr>
        <p:spPr>
          <a:xfrm>
            <a:off x="209864" y="4078880"/>
            <a:ext cx="2880000" cy="810286"/>
          </a:xfrm>
          <a:prstGeom prst="rect">
            <a:avLst/>
          </a:prstGeom>
          <a:noFill/>
        </p:spPr>
        <p:txBody>
          <a:bodyPr wrap="square" lIns="0" rIns="72000">
            <a:spAutoFit/>
          </a:bodyPr>
          <a:lstStyle/>
          <a:p>
            <a:pPr marL="257175" indent="-171450" algn="just">
              <a:lnSpc>
                <a:spcPct val="120000"/>
              </a:lnSpc>
              <a:buFont typeface="Wingdings" panose="05000000000000000000" pitchFamily="2" charset="2"/>
              <a:buChar char="l"/>
            </a:pPr>
            <a:r>
              <a:rPr lang="ja-JP" altLang="en-US" sz="1000" dirty="0">
                <a:latin typeface="BIZ UDPゴシック" panose="020B0400000000000000" pitchFamily="50" charset="-128"/>
                <a:ea typeface="BIZ UDPゴシック" panose="020B0400000000000000" pitchFamily="50" charset="-128"/>
              </a:rPr>
              <a:t>ホテル・旅館を新築等する場合のバリアフリー基準を整備</a:t>
            </a:r>
            <a:endParaRPr lang="en-US" altLang="ja-JP" sz="1000" spc="-20" dirty="0">
              <a:latin typeface="BIZ UDPゴシック" panose="020B0400000000000000" pitchFamily="50" charset="-128"/>
              <a:ea typeface="BIZ UDPゴシック" panose="020B0400000000000000" pitchFamily="50" charset="-128"/>
            </a:endParaRPr>
          </a:p>
          <a:p>
            <a:pPr marL="257175" indent="-74613" algn="just">
              <a:lnSpc>
                <a:spcPct val="120000"/>
              </a:lnSpc>
              <a:buFont typeface="Wingdings" panose="05000000000000000000" pitchFamily="2" charset="2"/>
              <a:buChar char="Ø"/>
            </a:pPr>
            <a:r>
              <a:rPr lang="ja-JP" altLang="en-US" sz="1000" spc="-20" dirty="0">
                <a:latin typeface="BIZ UDPゴシック" panose="020B0400000000000000" pitchFamily="50" charset="-128"/>
                <a:ea typeface="BIZ UDPゴシック" panose="020B0400000000000000" pitchFamily="50" charset="-128"/>
              </a:rPr>
              <a:t>一般客室に適用する基準の新設</a:t>
            </a:r>
            <a:endParaRPr lang="en-US" altLang="ja-JP" sz="1000" spc="-20" dirty="0">
              <a:latin typeface="BIZ UDPゴシック" panose="020B0400000000000000" pitchFamily="50" charset="-128"/>
              <a:ea typeface="BIZ UDPゴシック" panose="020B0400000000000000" pitchFamily="50" charset="-128"/>
            </a:endParaRPr>
          </a:p>
          <a:p>
            <a:pPr marL="257175" indent="-74613" algn="just">
              <a:lnSpc>
                <a:spcPct val="120000"/>
              </a:lnSpc>
              <a:buFont typeface="Wingdings" panose="05000000000000000000" pitchFamily="2" charset="2"/>
              <a:buChar char="Ø"/>
            </a:pPr>
            <a:r>
              <a:rPr lang="ja-JP" altLang="en-US" sz="1000" spc="-20" dirty="0">
                <a:latin typeface="BIZ UDPゴシック" panose="020B0400000000000000" pitchFamily="50" charset="-128"/>
                <a:ea typeface="BIZ UDPゴシック" panose="020B0400000000000000" pitchFamily="50" charset="-128"/>
              </a:rPr>
              <a:t>車椅子使用者用客室への基準追加</a:t>
            </a:r>
            <a:endParaRPr lang="en-US" altLang="ja-JP" sz="1000" spc="-20" dirty="0">
              <a:latin typeface="BIZ UDPゴシック" panose="020B0400000000000000" pitchFamily="50" charset="-128"/>
              <a:ea typeface="BIZ UDPゴシック" panose="020B0400000000000000" pitchFamily="50" charset="-128"/>
            </a:endParaRPr>
          </a:p>
        </p:txBody>
      </p:sp>
      <p:sp>
        <p:nvSpPr>
          <p:cNvPr id="104" name="テキスト ボックス 103">
            <a:extLst>
              <a:ext uri="{FF2B5EF4-FFF2-40B4-BE49-F238E27FC236}">
                <a16:creationId xmlns:a16="http://schemas.microsoft.com/office/drawing/2014/main" id="{74F056B3-0364-4513-A37F-247C8ED24574}"/>
              </a:ext>
            </a:extLst>
          </p:cNvPr>
          <p:cNvSpPr txBox="1"/>
          <p:nvPr/>
        </p:nvSpPr>
        <p:spPr>
          <a:xfrm>
            <a:off x="209864" y="5159529"/>
            <a:ext cx="2880000" cy="433965"/>
          </a:xfrm>
          <a:prstGeom prst="rect">
            <a:avLst/>
          </a:prstGeom>
          <a:noFill/>
        </p:spPr>
        <p:txBody>
          <a:bodyPr wrap="square" lIns="0" rIns="72000">
            <a:spAutoFit/>
          </a:bodyPr>
          <a:lstStyle/>
          <a:p>
            <a:pPr marL="257175" indent="-171450" algn="just">
              <a:lnSpc>
                <a:spcPct val="120000"/>
              </a:lnSpc>
              <a:buFont typeface="Wingdings" panose="05000000000000000000" pitchFamily="2" charset="2"/>
              <a:buChar char="l"/>
            </a:pPr>
            <a:r>
              <a:rPr lang="ja-JP" altLang="en-US" sz="1000" dirty="0">
                <a:latin typeface="BIZ UDPゴシック" panose="020B0400000000000000" pitchFamily="50" charset="-128"/>
                <a:ea typeface="BIZ UDPゴシック" panose="020B0400000000000000" pitchFamily="50" charset="-128"/>
              </a:rPr>
              <a:t>小規模店舗のバリアフリー化など整備する際の望ましい基準等を規定した指針を整備</a:t>
            </a:r>
            <a:endParaRPr lang="en-US" altLang="ja-JP" sz="1000" dirty="0">
              <a:latin typeface="BIZ UDPゴシック" panose="020B0400000000000000" pitchFamily="50" charset="-128"/>
              <a:ea typeface="BIZ UDPゴシック" panose="020B0400000000000000" pitchFamily="50" charset="-128"/>
            </a:endParaRPr>
          </a:p>
        </p:txBody>
      </p:sp>
      <p:sp>
        <p:nvSpPr>
          <p:cNvPr id="105" name="正方形/長方形 104">
            <a:extLst>
              <a:ext uri="{FF2B5EF4-FFF2-40B4-BE49-F238E27FC236}">
                <a16:creationId xmlns:a16="http://schemas.microsoft.com/office/drawing/2014/main" id="{6C00237E-2CFF-4A81-8E5F-739F6632FB33}"/>
              </a:ext>
            </a:extLst>
          </p:cNvPr>
          <p:cNvSpPr/>
          <p:nvPr/>
        </p:nvSpPr>
        <p:spPr>
          <a:xfrm>
            <a:off x="197974" y="4975329"/>
            <a:ext cx="2016000" cy="180000"/>
          </a:xfrm>
          <a:prstGeom prst="rect">
            <a:avLst/>
          </a:prstGeom>
          <a:solidFill>
            <a:srgbClr val="C8C8C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1000" dirty="0">
                <a:solidFill>
                  <a:schemeClr val="tx1"/>
                </a:solidFill>
                <a:latin typeface="BIZ UDPゴシック" panose="020B0400000000000000" pitchFamily="50" charset="-128"/>
                <a:ea typeface="BIZ UDPゴシック" panose="020B0400000000000000" pitchFamily="50" charset="-128"/>
                <a:cs typeface="Microsoft Himalaya" panose="01010100010101010101" pitchFamily="2" charset="0"/>
              </a:rPr>
              <a:t> 2</a:t>
            </a:r>
            <a:r>
              <a:rPr kumimoji="1" lang="ja-JP" altLang="en-US" sz="1000" dirty="0">
                <a:solidFill>
                  <a:schemeClr val="tx1"/>
                </a:solidFill>
                <a:latin typeface="BIZ UDPゴシック" panose="020B0400000000000000" pitchFamily="50" charset="-128"/>
                <a:ea typeface="BIZ UDPゴシック" panose="020B0400000000000000" pitchFamily="50" charset="-128"/>
                <a:cs typeface="Microsoft Himalaya" panose="01010100010101010101" pitchFamily="2" charset="0"/>
              </a:rPr>
              <a:t>．条例ガイドラインの改訂</a:t>
            </a:r>
            <a:r>
              <a:rPr kumimoji="1" lang="en-US" altLang="ja-JP" sz="700" dirty="0">
                <a:solidFill>
                  <a:schemeClr val="tx1"/>
                </a:solidFill>
                <a:latin typeface="BIZ UDPゴシック" panose="020B0400000000000000" pitchFamily="50" charset="-128"/>
                <a:ea typeface="BIZ UDPゴシック" panose="020B0400000000000000" pitchFamily="50" charset="-128"/>
                <a:cs typeface="Microsoft Himalaya" panose="01010100010101010101" pitchFamily="2" charset="0"/>
              </a:rPr>
              <a:t>【R5.5】</a:t>
            </a:r>
            <a:endParaRPr kumimoji="1" lang="ja-JP" altLang="en-US" sz="1000" dirty="0">
              <a:solidFill>
                <a:schemeClr val="tx1"/>
              </a:solidFill>
              <a:latin typeface="BIZ UDPゴシック" panose="020B0400000000000000" pitchFamily="50" charset="-128"/>
              <a:ea typeface="BIZ UDPゴシック" panose="020B0400000000000000" pitchFamily="50" charset="-128"/>
              <a:cs typeface="Microsoft Himalaya" panose="01010100010101010101" pitchFamily="2" charset="0"/>
            </a:endParaRPr>
          </a:p>
        </p:txBody>
      </p:sp>
      <p:sp>
        <p:nvSpPr>
          <p:cNvPr id="107" name="正方形/長方形 106">
            <a:extLst>
              <a:ext uri="{FF2B5EF4-FFF2-40B4-BE49-F238E27FC236}">
                <a16:creationId xmlns:a16="http://schemas.microsoft.com/office/drawing/2014/main" id="{9D3BBBBA-9CFE-415F-B480-C0DBB67AA211}"/>
              </a:ext>
            </a:extLst>
          </p:cNvPr>
          <p:cNvSpPr/>
          <p:nvPr/>
        </p:nvSpPr>
        <p:spPr>
          <a:xfrm>
            <a:off x="197974" y="3894952"/>
            <a:ext cx="2988000" cy="180000"/>
          </a:xfrm>
          <a:prstGeom prst="rect">
            <a:avLst/>
          </a:prstGeom>
          <a:solidFill>
            <a:srgbClr val="C8C8C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1000" dirty="0">
                <a:solidFill>
                  <a:schemeClr val="tx1"/>
                </a:solidFill>
                <a:latin typeface="BIZ UDPゴシック" panose="020B0400000000000000" pitchFamily="50" charset="-128"/>
                <a:ea typeface="BIZ UDPゴシック" panose="020B0400000000000000" pitchFamily="50" charset="-128"/>
                <a:cs typeface="Microsoft Himalaya" panose="01010100010101010101" pitchFamily="2" charset="0"/>
              </a:rPr>
              <a:t> </a:t>
            </a:r>
            <a:r>
              <a:rPr kumimoji="1" lang="ja-JP" altLang="en-US" sz="1000" dirty="0">
                <a:solidFill>
                  <a:schemeClr val="tx1"/>
                </a:solidFill>
                <a:latin typeface="BIZ UDPゴシック" panose="020B0400000000000000" pitchFamily="50" charset="-128"/>
                <a:ea typeface="BIZ UDPゴシック" panose="020B0400000000000000" pitchFamily="50" charset="-128"/>
                <a:cs typeface="Microsoft Himalaya" panose="01010100010101010101" pitchFamily="2" charset="0"/>
              </a:rPr>
              <a:t>１．ホテル・旅館のバリアフリー化の促進</a:t>
            </a:r>
            <a:r>
              <a:rPr kumimoji="1" lang="en-US" altLang="ja-JP" sz="8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【R2.3</a:t>
            </a:r>
            <a:r>
              <a:rPr kumimoji="1" lang="ja-JP" altLang="en-US" sz="8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条例改正</a:t>
            </a:r>
            <a:r>
              <a:rPr kumimoji="1" lang="en-US" altLang="ja-JP" sz="8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a:t>
            </a:r>
            <a:endParaRPr kumimoji="1" lang="ja-JP" altLang="en-US" sz="10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108" name="テキスト ボックス 107">
            <a:extLst>
              <a:ext uri="{FF2B5EF4-FFF2-40B4-BE49-F238E27FC236}">
                <a16:creationId xmlns:a16="http://schemas.microsoft.com/office/drawing/2014/main" id="{DB4D6F99-09E1-4101-9D2F-10B9B6EEAA35}"/>
              </a:ext>
            </a:extLst>
          </p:cNvPr>
          <p:cNvSpPr txBox="1"/>
          <p:nvPr/>
        </p:nvSpPr>
        <p:spPr>
          <a:xfrm>
            <a:off x="189787" y="1724317"/>
            <a:ext cx="3124183" cy="987963"/>
          </a:xfrm>
          <a:prstGeom prst="rect">
            <a:avLst/>
          </a:prstGeom>
          <a:noFill/>
        </p:spPr>
        <p:txBody>
          <a:bodyPr wrap="square" rtlCol="0">
            <a:spAutoFit/>
          </a:bodyPr>
          <a:lstStyle/>
          <a:p>
            <a:pPr marL="171450" indent="-171450">
              <a:lnSpc>
                <a:spcPct val="120000"/>
              </a:lnSpc>
              <a:buFont typeface="Wingdings" panose="05000000000000000000" pitchFamily="2" charset="2"/>
              <a:buChar char="l"/>
            </a:pPr>
            <a:r>
              <a:rPr kumimoji="1" lang="ja-JP" altLang="en-US" sz="1000" dirty="0">
                <a:latin typeface="BIZ UDPゴシック" panose="020B0400000000000000" pitchFamily="50" charset="-128"/>
                <a:ea typeface="BIZ UDPゴシック" panose="020B0400000000000000" pitchFamily="50" charset="-128"/>
              </a:rPr>
              <a:t>「人が人間（ひと）として支えあいともに生きる自立支援社会」の実現に向けて、</a:t>
            </a:r>
            <a:r>
              <a:rPr kumimoji="1" lang="ja-JP" altLang="en-US" sz="1000" u="heavy" dirty="0">
                <a:solidFill>
                  <a:srgbClr val="FF0000"/>
                </a:solidFill>
                <a:latin typeface="BIZ UDPゴシック" panose="020B0400000000000000" pitchFamily="50" charset="-128"/>
                <a:ea typeface="BIZ UDPゴシック" panose="020B0400000000000000" pitchFamily="50" charset="-128"/>
              </a:rPr>
              <a:t>誰もが出かけやすいまちづくり、使いやすい施設づくり</a:t>
            </a:r>
            <a:r>
              <a:rPr kumimoji="1" lang="ja-JP" altLang="en-US" sz="1000" dirty="0">
                <a:latin typeface="BIZ UDPゴシック" panose="020B0400000000000000" pitchFamily="50" charset="-128"/>
                <a:ea typeface="BIZ UDPゴシック" panose="020B0400000000000000" pitchFamily="50" charset="-128"/>
              </a:rPr>
              <a:t>を推進</a:t>
            </a:r>
            <a:endParaRPr kumimoji="1" lang="en-US" altLang="ja-JP" sz="1000" dirty="0">
              <a:latin typeface="BIZ UDPゴシック" panose="020B0400000000000000" pitchFamily="50" charset="-128"/>
              <a:ea typeface="BIZ UDPゴシック" panose="020B0400000000000000" pitchFamily="50" charset="-128"/>
            </a:endParaRPr>
          </a:p>
          <a:p>
            <a:pPr marL="171450" indent="-171450">
              <a:lnSpc>
                <a:spcPct val="120000"/>
              </a:lnSpc>
              <a:buFont typeface="Wingdings" panose="05000000000000000000" pitchFamily="2" charset="2"/>
              <a:buChar char="l"/>
            </a:pPr>
            <a:r>
              <a:rPr kumimoji="1" lang="ja-JP" altLang="en-US" sz="1000" u="heavy" dirty="0">
                <a:solidFill>
                  <a:srgbClr val="FF0000"/>
                </a:solidFill>
                <a:latin typeface="BIZ UDPゴシック" panose="020B0400000000000000" pitchFamily="50" charset="-128"/>
                <a:ea typeface="BIZ UDPゴシック" panose="020B0400000000000000" pitchFamily="50" charset="-128"/>
              </a:rPr>
              <a:t>バリアフリー法の委任条例</a:t>
            </a:r>
            <a:r>
              <a:rPr kumimoji="1" lang="ja-JP" altLang="en-US" sz="1000" dirty="0">
                <a:latin typeface="BIZ UDPゴシック" panose="020B0400000000000000" pitchFamily="50" charset="-128"/>
                <a:ea typeface="BIZ UDPゴシック" panose="020B0400000000000000" pitchFamily="50" charset="-128"/>
              </a:rPr>
              <a:t>として、きめ細やかな規制誘導により、建築物等のバリアフリー化を促進</a:t>
            </a:r>
          </a:p>
        </p:txBody>
      </p:sp>
      <p:sp>
        <p:nvSpPr>
          <p:cNvPr id="19" name="テキスト ボックス 18">
            <a:extLst>
              <a:ext uri="{FF2B5EF4-FFF2-40B4-BE49-F238E27FC236}">
                <a16:creationId xmlns:a16="http://schemas.microsoft.com/office/drawing/2014/main" id="{FE17C687-C28F-4101-875A-38E5FEA3CB9B}"/>
              </a:ext>
            </a:extLst>
          </p:cNvPr>
          <p:cNvSpPr txBox="1"/>
          <p:nvPr/>
        </p:nvSpPr>
        <p:spPr>
          <a:xfrm>
            <a:off x="331180" y="2732553"/>
            <a:ext cx="2848095" cy="565989"/>
          </a:xfrm>
          <a:prstGeom prst="rect">
            <a:avLst/>
          </a:prstGeom>
          <a:solidFill>
            <a:schemeClr val="bg1"/>
          </a:solidFill>
          <a:ln w="3175">
            <a:solidFill>
              <a:schemeClr val="tx1"/>
            </a:solidFill>
            <a:prstDash val="sysDash"/>
          </a:ln>
        </p:spPr>
        <p:txBody>
          <a:bodyPr wrap="square" rtlCol="0">
            <a:spAutoFit/>
          </a:bodyPr>
          <a:lstStyle/>
          <a:p>
            <a:pPr marL="171450" indent="-171450">
              <a:lnSpc>
                <a:spcPct val="120000"/>
              </a:lnSpc>
              <a:buFont typeface="Wingdings" panose="05000000000000000000" pitchFamily="2" charset="2"/>
              <a:buChar char="Ø"/>
            </a:pPr>
            <a:r>
              <a:rPr kumimoji="1" lang="en-US" altLang="ja-JP" sz="900" dirty="0">
                <a:latin typeface="BIZ UDPゴシック" panose="020B0400000000000000" pitchFamily="50" charset="-128"/>
                <a:ea typeface="BIZ UDPゴシック" panose="020B0400000000000000" pitchFamily="50" charset="-128"/>
              </a:rPr>
              <a:t>R5.10</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R6.2</a:t>
            </a:r>
            <a:r>
              <a:rPr kumimoji="1" lang="ja-JP" altLang="en-US" sz="900" dirty="0">
                <a:latin typeface="BIZ UDPゴシック" panose="020B0400000000000000" pitchFamily="50" charset="-128"/>
                <a:ea typeface="BIZ UDPゴシック" panose="020B0400000000000000" pitchFamily="50" charset="-128"/>
              </a:rPr>
              <a:t>にかけて、建築物のさらなるバリフリー化に向けて当事者や事業者が参画する勉強会を開催し、</a:t>
            </a:r>
            <a:r>
              <a:rPr kumimoji="1" lang="ja-JP" altLang="en-US" sz="900" u="sng" dirty="0">
                <a:latin typeface="BIZ UDPゴシック" panose="020B0400000000000000" pitchFamily="50" charset="-128"/>
                <a:ea typeface="BIZ UDPゴシック" panose="020B0400000000000000" pitchFamily="50" charset="-128"/>
              </a:rPr>
              <a:t>ニーズや課題の整理等を行った</a:t>
            </a:r>
          </a:p>
        </p:txBody>
      </p:sp>
      <p:sp>
        <p:nvSpPr>
          <p:cNvPr id="2" name="大かっこ 1">
            <a:extLst>
              <a:ext uri="{FF2B5EF4-FFF2-40B4-BE49-F238E27FC236}">
                <a16:creationId xmlns:a16="http://schemas.microsoft.com/office/drawing/2014/main" id="{595EE795-4900-46A1-A576-7A6D4D5601E3}"/>
              </a:ext>
            </a:extLst>
          </p:cNvPr>
          <p:cNvSpPr/>
          <p:nvPr/>
        </p:nvSpPr>
        <p:spPr>
          <a:xfrm>
            <a:off x="4063118" y="5828306"/>
            <a:ext cx="4749700" cy="344082"/>
          </a:xfrm>
          <a:prstGeom prst="bracketPair">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27559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7890</TotalTime>
  <Words>666</Words>
  <Application>Microsoft Office PowerPoint</Application>
  <PresentationFormat>画面に合わせる (4:3)</PresentationFormat>
  <Paragraphs>51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BIZ UDゴシック</vt: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秀坂　正綱</dc:creator>
  <cp:lastModifiedBy>秀坂　正綱</cp:lastModifiedBy>
  <cp:revision>434</cp:revision>
  <cp:lastPrinted>2024-07-23T05:55:35Z</cp:lastPrinted>
  <dcterms:created xsi:type="dcterms:W3CDTF">2024-03-05T05:04:37Z</dcterms:created>
  <dcterms:modified xsi:type="dcterms:W3CDTF">2024-08-29T01:46:51Z</dcterms:modified>
</cp:coreProperties>
</file>