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1" r:id="rId2"/>
    <p:sldId id="268" r:id="rId3"/>
    <p:sldId id="288" r:id="rId4"/>
    <p:sldId id="272" r:id="rId5"/>
    <p:sldId id="284" r:id="rId6"/>
    <p:sldId id="286" r:id="rId7"/>
    <p:sldId id="289" r:id="rId8"/>
    <p:sldId id="276" r:id="rId9"/>
    <p:sldId id="277" r:id="rId10"/>
    <p:sldId id="290" r:id="rId11"/>
    <p:sldId id="304" r:id="rId12"/>
    <p:sldId id="305" r:id="rId13"/>
    <p:sldId id="278" r:id="rId14"/>
    <p:sldId id="306" r:id="rId15"/>
    <p:sldId id="283" r:id="rId16"/>
    <p:sldId id="297" r:id="rId17"/>
    <p:sldId id="292" r:id="rId18"/>
    <p:sldId id="295" r:id="rId19"/>
    <p:sldId id="296" r:id="rId20"/>
    <p:sldId id="298" r:id="rId21"/>
    <p:sldId id="291" r:id="rId22"/>
    <p:sldId id="299" r:id="rId2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4472C4"/>
    <a:srgbClr val="AEAFB4"/>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8" autoAdjust="0"/>
    <p:restoredTop sz="94660"/>
  </p:normalViewPr>
  <p:slideViewPr>
    <p:cSldViewPr snapToGrid="0">
      <p:cViewPr varScale="1">
        <p:scale>
          <a:sx n="100" d="100"/>
          <a:sy n="100" d="100"/>
        </p:scale>
        <p:origin x="98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39EF84B-88BF-4A55-8884-F5A2CD7EDD59}" type="datetimeFigureOut">
              <a:rPr kumimoji="1" lang="ja-JP" altLang="en-US" smtClean="0"/>
              <a:t>2024/8/20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75DC8C8A-D7B4-4C1F-8CAF-F3AD45A76B79}" type="slidenum">
              <a:rPr kumimoji="1" lang="ja-JP" altLang="en-US" smtClean="0"/>
              <a:t>‹#›</a:t>
            </a:fld>
            <a:endParaRPr kumimoji="1" lang="ja-JP" altLang="en-US"/>
          </a:p>
        </p:txBody>
      </p:sp>
    </p:spTree>
    <p:extLst>
      <p:ext uri="{BB962C8B-B14F-4D97-AF65-F5344CB8AC3E}">
        <p14:creationId xmlns:p14="http://schemas.microsoft.com/office/powerpoint/2010/main" val="19198708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096A4D7-62E7-4D20-B664-18F0D6030DB8}" type="datetime1">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lvl1pPr>
          </a:lstStyle>
          <a:p>
            <a:fld id="{AEADBFC2-B96D-4749-A52C-A333CC29B21E}" type="slidenum">
              <a:rPr kumimoji="1" lang="ja-JP" altLang="en-US" smtClean="0"/>
              <a:pPr/>
              <a:t>‹#›</a:t>
            </a:fld>
            <a:endParaRPr kumimoji="1" lang="ja-JP" altLang="en-US"/>
          </a:p>
        </p:txBody>
      </p:sp>
    </p:spTree>
    <p:extLst>
      <p:ext uri="{BB962C8B-B14F-4D97-AF65-F5344CB8AC3E}">
        <p14:creationId xmlns:p14="http://schemas.microsoft.com/office/powerpoint/2010/main" val="13785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D00565-FD76-47DF-976C-A1A7C4E9C179}" type="datetime1">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411438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D79071-642F-400F-B6FB-12F40D4D78D5}" type="datetime1">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23491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8DF640-69AB-4E48-93AA-2C086B285083}" type="datetime1">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241737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8C92EBA-530A-4E7E-B96A-FFE48948ABB1}" type="datetime1">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274382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3160FB-3D69-466D-90AF-84A7A14A55DA}" type="datetime1">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340623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EC07397-3DD7-49C4-9D23-EBE68F1B06A9}" type="datetime1">
              <a:rPr kumimoji="1" lang="ja-JP" altLang="en-US" smtClean="0"/>
              <a:t>2024/8/20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277143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4FAD199-2612-42D0-8F15-57CA2929136E}" type="datetime1">
              <a:rPr kumimoji="1" lang="ja-JP" altLang="en-US" smtClean="0"/>
              <a:t>2024/8/20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52006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C1D77-F451-4FCD-8432-9E65EFEB6E1D}" type="datetime1">
              <a:rPr kumimoji="1" lang="ja-JP" altLang="en-US" smtClean="0"/>
              <a:t>2024/8/20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149642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569A4B-BB69-42AC-8450-D8CA290D2F1D}" type="datetime1">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316137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486EB43-828B-4B3A-A6C6-8A705C78BA67}" type="datetime1">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ADBFC2-B96D-4749-A52C-A333CC29B21E}" type="slidenum">
              <a:rPr kumimoji="1" lang="ja-JP" altLang="en-US" smtClean="0"/>
              <a:t>‹#›</a:t>
            </a:fld>
            <a:endParaRPr kumimoji="1" lang="ja-JP" altLang="en-US"/>
          </a:p>
        </p:txBody>
      </p:sp>
    </p:spTree>
    <p:extLst>
      <p:ext uri="{BB962C8B-B14F-4D97-AF65-F5344CB8AC3E}">
        <p14:creationId xmlns:p14="http://schemas.microsoft.com/office/powerpoint/2010/main" val="35031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B681F-E617-4045-AACF-4BC27E444DEC}" type="datetime1">
              <a:rPr kumimoji="1" lang="ja-JP" altLang="en-US" smtClean="0"/>
              <a:t>2024/8/20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9543"/>
            <a:ext cx="20574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EADBFC2-B96D-4749-A52C-A333CC29B21E}" type="slidenum">
              <a:rPr kumimoji="1" lang="ja-JP" altLang="en-US" smtClean="0"/>
              <a:pPr/>
              <a:t>‹#›</a:t>
            </a:fld>
            <a:endParaRPr kumimoji="1" lang="ja-JP" altLang="en-US" dirty="0"/>
          </a:p>
        </p:txBody>
      </p:sp>
    </p:spTree>
    <p:extLst>
      <p:ext uri="{BB962C8B-B14F-4D97-AF65-F5344CB8AC3E}">
        <p14:creationId xmlns:p14="http://schemas.microsoft.com/office/powerpoint/2010/main" val="4109435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EF3C98-3F0F-4B5F-B119-5432230F5338}"/>
              </a:ext>
            </a:extLst>
          </p:cNvPr>
          <p:cNvSpPr txBox="1"/>
          <p:nvPr/>
        </p:nvSpPr>
        <p:spPr>
          <a:xfrm>
            <a:off x="7240475" y="272845"/>
            <a:ext cx="1609736" cy="461665"/>
          </a:xfrm>
          <a:prstGeom prst="rect">
            <a:avLst/>
          </a:prstGeom>
          <a:noFill/>
          <a:ln>
            <a:solidFill>
              <a:schemeClr val="tx1"/>
            </a:solidFill>
          </a:ln>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参考資料１</a:t>
            </a:r>
          </a:p>
        </p:txBody>
      </p:sp>
      <p:sp>
        <p:nvSpPr>
          <p:cNvPr id="6" name="テキスト ボックス 5">
            <a:extLst>
              <a:ext uri="{FF2B5EF4-FFF2-40B4-BE49-F238E27FC236}">
                <a16:creationId xmlns:a16="http://schemas.microsoft.com/office/drawing/2014/main" id="{2B17B1D3-76D5-4CDF-9270-8775D705759A}"/>
              </a:ext>
            </a:extLst>
          </p:cNvPr>
          <p:cNvSpPr txBox="1"/>
          <p:nvPr/>
        </p:nvSpPr>
        <p:spPr>
          <a:xfrm>
            <a:off x="0" y="2598003"/>
            <a:ext cx="9144000" cy="584775"/>
          </a:xfrm>
          <a:prstGeom prst="rect">
            <a:avLst/>
          </a:prstGeom>
          <a:solidFill>
            <a:schemeClr val="accent5">
              <a:lumMod val="5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3200" dirty="0">
                <a:latin typeface="BIZ UDPゴシック" panose="020B0400000000000000" pitchFamily="50" charset="-128"/>
                <a:ea typeface="BIZ UDPゴシック" panose="020B0400000000000000" pitchFamily="50" charset="-128"/>
              </a:rPr>
              <a:t>　条例基準等の見直しについて</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3D8DAEA-7025-42A9-84BC-D1224609DAFD}"/>
              </a:ext>
            </a:extLst>
          </p:cNvPr>
          <p:cNvSpPr txBox="1"/>
          <p:nvPr/>
        </p:nvSpPr>
        <p:spPr>
          <a:xfrm>
            <a:off x="156309" y="165123"/>
            <a:ext cx="606013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第</a:t>
            </a:r>
            <a:r>
              <a:rPr kumimoji="1" lang="en-US" altLang="ja-JP" sz="1600" dirty="0">
                <a:latin typeface="BIZ UDPゴシック" panose="020B0400000000000000" pitchFamily="50" charset="-128"/>
                <a:ea typeface="BIZ UDPゴシック" panose="020B0400000000000000" pitchFamily="50" charset="-128"/>
              </a:rPr>
              <a:t>26</a:t>
            </a:r>
            <a:r>
              <a:rPr kumimoji="1" lang="ja-JP" altLang="en-US" sz="1600" dirty="0">
                <a:latin typeface="BIZ UDPゴシック" panose="020B0400000000000000" pitchFamily="50" charset="-128"/>
                <a:ea typeface="BIZ UDPゴシック" panose="020B0400000000000000" pitchFamily="50" charset="-128"/>
              </a:rPr>
              <a:t>回大阪府福祉のまちづくり条例施行状況調査検討部会　資料</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7" name="スライド番号プレースホルダー 1">
            <a:extLst>
              <a:ext uri="{FF2B5EF4-FFF2-40B4-BE49-F238E27FC236}">
                <a16:creationId xmlns:a16="http://schemas.microsoft.com/office/drawing/2014/main" id="{B976E195-52B5-4887-BFFC-2038824F080A}"/>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a:t>
            </a:fld>
            <a:endParaRPr kumimoji="1" lang="ja-JP" altLang="en-US" dirty="0"/>
          </a:p>
        </p:txBody>
      </p:sp>
    </p:spTree>
    <p:extLst>
      <p:ext uri="{BB962C8B-B14F-4D97-AF65-F5344CB8AC3E}">
        <p14:creationId xmlns:p14="http://schemas.microsoft.com/office/powerpoint/2010/main" val="39455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個別項目①　トイレ（大人用介護ベッド）</a:t>
            </a:r>
          </a:p>
        </p:txBody>
      </p:sp>
      <p:sp>
        <p:nvSpPr>
          <p:cNvPr id="20" name="テキスト ボックス 19">
            <a:extLst>
              <a:ext uri="{FF2B5EF4-FFF2-40B4-BE49-F238E27FC236}">
                <a16:creationId xmlns:a16="http://schemas.microsoft.com/office/drawing/2014/main" id="{A9947A48-0B2C-4C75-ADDE-D9AFDCDD70B2}"/>
              </a:ext>
            </a:extLst>
          </p:cNvPr>
          <p:cNvSpPr txBox="1"/>
          <p:nvPr/>
        </p:nvSpPr>
        <p:spPr>
          <a:xfrm>
            <a:off x="952185" y="1257519"/>
            <a:ext cx="7859306" cy="1286292"/>
          </a:xfrm>
          <a:prstGeom prst="roundRect">
            <a:avLst>
              <a:gd name="adj" fmla="val 4769"/>
            </a:avLst>
          </a:prstGeom>
          <a:noFill/>
          <a:ln>
            <a:solidFill>
              <a:schemeClr val="bg1">
                <a:lumMod val="50000"/>
              </a:schemeClr>
            </a:solidFill>
          </a:ln>
        </p:spPr>
        <p:txBody>
          <a:bodyPr wrap="square" rtlCol="0">
            <a:spAutoFit/>
          </a:bodyPr>
          <a:lstStyle/>
          <a:p>
            <a:endParaRPr lang="en-US" altLang="ja-JP" sz="500" dirty="0">
              <a:latin typeface="BIZ UDPゴシック" panose="020B0400000000000000" pitchFamily="50" charset="-128"/>
              <a:ea typeface="BIZ UDPゴシック" panose="020B0400000000000000" pitchFamily="50" charset="-128"/>
            </a:endParaRPr>
          </a:p>
          <a:p>
            <a:endParaRPr lang="en-US" altLang="ja-JP" sz="5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latin typeface="BIZ UDPゴシック" panose="020B0400000000000000" pitchFamily="50" charset="-128"/>
                <a:ea typeface="BIZ UDPゴシック" panose="020B0400000000000000" pitchFamily="50" charset="-128"/>
              </a:rPr>
              <a:t>長さ</a:t>
            </a:r>
            <a:r>
              <a:rPr lang="en-US" altLang="ja-JP" sz="1400" dirty="0">
                <a:latin typeface="BIZ UDPゴシック" panose="020B0400000000000000" pitchFamily="50" charset="-128"/>
                <a:ea typeface="BIZ UDPゴシック" panose="020B0400000000000000" pitchFamily="50" charset="-128"/>
              </a:rPr>
              <a:t>150cm</a:t>
            </a:r>
            <a:r>
              <a:rPr lang="ja-JP" altLang="en-US" sz="1400" dirty="0">
                <a:latin typeface="BIZ UDPゴシック" panose="020B0400000000000000" pitchFamily="50" charset="-128"/>
                <a:ea typeface="BIZ UDPゴシック" panose="020B0400000000000000" pitchFamily="50" charset="-128"/>
              </a:rPr>
              <a:t>を超えるベッドの商品化は現状考えていない。この点、過去に当事者参画でベッドの長さの拡大を検討した際に、（長さよりも）寄り付きのための</a:t>
            </a:r>
            <a:r>
              <a:rPr lang="ja-JP" altLang="en-US" sz="1400" b="1" u="heavy" dirty="0">
                <a:solidFill>
                  <a:srgbClr val="FF0000"/>
                </a:solidFill>
                <a:latin typeface="BIZ UDPゴシック" panose="020B0400000000000000" pitchFamily="50" charset="-128"/>
                <a:ea typeface="BIZ UDPゴシック" panose="020B0400000000000000" pitchFamily="50" charset="-128"/>
              </a:rPr>
              <a:t>内部空間をいかに広く確保できるかが重要</a:t>
            </a:r>
            <a:r>
              <a:rPr lang="ja-JP" altLang="en-US" sz="1400" dirty="0">
                <a:latin typeface="BIZ UDPゴシック" panose="020B0400000000000000" pitchFamily="50" charset="-128"/>
                <a:ea typeface="BIZ UDPゴシック" panose="020B0400000000000000" pitchFamily="50" charset="-128"/>
              </a:rPr>
              <a:t>であるとの意見もあった。</a:t>
            </a:r>
            <a:endParaRPr lang="en-US" altLang="ja-JP" sz="1400" dirty="0">
              <a:latin typeface="BIZ UDPゴシック" panose="020B0400000000000000" pitchFamily="50" charset="-128"/>
              <a:ea typeface="BIZ UDPゴシック" panose="020B0400000000000000" pitchFamily="50" charset="-128"/>
            </a:endParaRPr>
          </a:p>
          <a:p>
            <a:endParaRPr lang="en-US" altLang="ja-JP" sz="5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latin typeface="BIZ UDPゴシック" panose="020B0400000000000000" pitchFamily="50" charset="-128"/>
                <a:ea typeface="BIZ UDPゴシック" panose="020B0400000000000000" pitchFamily="50" charset="-128"/>
              </a:rPr>
              <a:t>長辺方向に折りたたむベッド（①）の方が出荷数が多い</a:t>
            </a:r>
            <a:endParaRPr lang="en-US" altLang="ja-JP" sz="1400" dirty="0">
              <a:latin typeface="BIZ UDPゴシック" panose="020B0400000000000000" pitchFamily="50" charset="-128"/>
              <a:ea typeface="BIZ UDPゴシック" panose="020B0400000000000000" pitchFamily="50" charset="-128"/>
            </a:endParaRPr>
          </a:p>
          <a:p>
            <a:endParaRPr lang="en-US" altLang="ja-JP" sz="5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50FE2D6D-25BF-448E-8307-F56A1FB7C3CD}"/>
              </a:ext>
            </a:extLst>
          </p:cNvPr>
          <p:cNvSpPr txBox="1"/>
          <p:nvPr/>
        </p:nvSpPr>
        <p:spPr>
          <a:xfrm>
            <a:off x="0" y="871772"/>
            <a:ext cx="8886498"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〇メーカーへのヒアリング結果</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4B7EAF0-00FA-4C69-B604-4A845E9D4B22}"/>
              </a:ext>
            </a:extLst>
          </p:cNvPr>
          <p:cNvSpPr txBox="1"/>
          <p:nvPr/>
        </p:nvSpPr>
        <p:spPr>
          <a:xfrm>
            <a:off x="1936325" y="5969045"/>
            <a:ext cx="5334068" cy="718153"/>
          </a:xfrm>
          <a:prstGeom prst="roundRect">
            <a:avLst>
              <a:gd name="adj" fmla="val 0"/>
            </a:avLst>
          </a:prstGeom>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条例基準（案）</a:t>
            </a:r>
            <a:r>
              <a:rPr lang="en-US" altLang="ja-JP" sz="1400" dirty="0">
                <a:latin typeface="BIZ UDPゴシック" panose="020B0400000000000000" pitchFamily="50" charset="-128"/>
                <a:ea typeface="BIZ UDPゴシック" panose="020B0400000000000000" pitchFamily="50" charset="-128"/>
              </a:rPr>
              <a:t>】</a:t>
            </a:r>
          </a:p>
          <a:p>
            <a:pPr algn="ctr"/>
            <a:endParaRPr lang="en-US" altLang="ja-JP" sz="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ベッドの長さ</a:t>
            </a:r>
            <a:r>
              <a:rPr lang="en-US" altLang="ja-JP" sz="1600" dirty="0">
                <a:latin typeface="BIZ UDPゴシック" panose="020B0400000000000000" pitchFamily="50" charset="-128"/>
                <a:ea typeface="BIZ UDPゴシック" panose="020B0400000000000000" pitchFamily="50" charset="-128"/>
              </a:rPr>
              <a:t>120cm</a:t>
            </a:r>
            <a:r>
              <a:rPr lang="ja-JP" altLang="en-US" sz="1600" dirty="0">
                <a:latin typeface="BIZ UDPゴシック" panose="020B0400000000000000" pitchFamily="50" charset="-128"/>
                <a:ea typeface="BIZ UDPゴシック" panose="020B0400000000000000" pitchFamily="50" charset="-128"/>
              </a:rPr>
              <a:t>以上　⇒　</a:t>
            </a:r>
            <a:r>
              <a:rPr lang="en-US" altLang="ja-JP" sz="1600" b="1" u="sng" dirty="0">
                <a:solidFill>
                  <a:srgbClr val="FF0000"/>
                </a:solidFill>
                <a:latin typeface="BIZ UDPゴシック" panose="020B0400000000000000" pitchFamily="50" charset="-128"/>
                <a:ea typeface="BIZ UDPゴシック" panose="020B0400000000000000" pitchFamily="50" charset="-128"/>
              </a:rPr>
              <a:t>150cm</a:t>
            </a:r>
            <a:r>
              <a:rPr lang="ja-JP" altLang="en-US" sz="1600" b="1" u="sng" dirty="0">
                <a:solidFill>
                  <a:srgbClr val="FF0000"/>
                </a:solidFill>
                <a:latin typeface="BIZ UDPゴシック" panose="020B0400000000000000" pitchFamily="50" charset="-128"/>
                <a:ea typeface="BIZ UDPゴシック" panose="020B0400000000000000" pitchFamily="50" charset="-128"/>
              </a:rPr>
              <a:t>以上</a:t>
            </a:r>
            <a:r>
              <a:rPr lang="ja-JP" altLang="en-US" sz="1600" dirty="0">
                <a:solidFill>
                  <a:schemeClr val="tx1"/>
                </a:solidFill>
                <a:latin typeface="BIZ UDPゴシック" panose="020B0400000000000000" pitchFamily="50" charset="-128"/>
                <a:ea typeface="BIZ UDPゴシック" panose="020B0400000000000000" pitchFamily="50" charset="-128"/>
              </a:rPr>
              <a:t>　に見直し</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D9F7D67-6BB7-4C15-A37E-8ADC2AE462C0}"/>
              </a:ext>
            </a:extLst>
          </p:cNvPr>
          <p:cNvSpPr txBox="1"/>
          <p:nvPr/>
        </p:nvSpPr>
        <p:spPr>
          <a:xfrm>
            <a:off x="952185" y="2654483"/>
            <a:ext cx="7859306" cy="1066681"/>
          </a:xfrm>
          <a:prstGeom prst="roundRect">
            <a:avLst>
              <a:gd name="adj" fmla="val 4769"/>
            </a:avLst>
          </a:prstGeom>
          <a:noFill/>
          <a:ln>
            <a:solidFill>
              <a:schemeClr val="bg1">
                <a:lumMod val="50000"/>
              </a:schemeClr>
            </a:solidFill>
          </a:ln>
        </p:spPr>
        <p:txBody>
          <a:bodyPr wrap="square" rtlCol="0">
            <a:spAutoFit/>
          </a:bodyPr>
          <a:lstStyle/>
          <a:p>
            <a:endParaRPr lang="en-US" altLang="ja-JP" sz="5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latin typeface="BIZ UDPゴシック" panose="020B0400000000000000" pitchFamily="50" charset="-128"/>
                <a:ea typeface="BIZ UDPゴシック" panose="020B0400000000000000" pitchFamily="50" charset="-128"/>
              </a:rPr>
              <a:t>③と④では</a:t>
            </a:r>
            <a:r>
              <a:rPr lang="ja-JP" altLang="en-US" sz="1400" b="1" u="sng" dirty="0">
                <a:solidFill>
                  <a:srgbClr val="FF0000"/>
                </a:solidFill>
                <a:latin typeface="BIZ UDPゴシック" panose="020B0400000000000000" pitchFamily="50" charset="-128"/>
                <a:ea typeface="BIZ UDPゴシック" panose="020B0400000000000000" pitchFamily="50" charset="-128"/>
              </a:rPr>
              <a:t>出荷数に差はない</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a:p>
            <a:endParaRPr lang="en-US" altLang="ja-JP" sz="5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latin typeface="BIZ UDPゴシック" panose="020B0400000000000000" pitchFamily="50" charset="-128"/>
                <a:ea typeface="BIZ UDPゴシック" panose="020B0400000000000000" pitchFamily="50" charset="-128"/>
              </a:rPr>
              <a:t>④は、手すりと背もたれがあることで</a:t>
            </a:r>
            <a:r>
              <a:rPr lang="ja-JP" altLang="en-US" sz="1400" b="1" u="sng" dirty="0">
                <a:solidFill>
                  <a:srgbClr val="FF0000"/>
                </a:solidFill>
                <a:latin typeface="BIZ UDPゴシック" panose="020B0400000000000000" pitchFamily="50" charset="-128"/>
                <a:ea typeface="BIZ UDPゴシック" panose="020B0400000000000000" pitchFamily="50" charset="-128"/>
              </a:rPr>
              <a:t>車椅子使用者が一人で移乗しやすいとの声もある</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a:p>
            <a:endParaRPr lang="en-US" altLang="ja-JP" sz="500" b="1" u="sng" dirty="0">
              <a:solidFill>
                <a:srgbClr val="FF0000"/>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latin typeface="BIZ UDPゴシック" panose="020B0400000000000000" pitchFamily="50" charset="-128"/>
                <a:ea typeface="BIZ UDPゴシック" panose="020B0400000000000000" pitchFamily="50" charset="-128"/>
              </a:rPr>
              <a:t>条例基準が</a:t>
            </a:r>
            <a:r>
              <a:rPr lang="en-US" altLang="ja-JP" sz="1400" dirty="0">
                <a:latin typeface="BIZ UDPゴシック" panose="020B0400000000000000" pitchFamily="50" charset="-128"/>
                <a:ea typeface="BIZ UDPゴシック" panose="020B0400000000000000" pitchFamily="50" charset="-128"/>
              </a:rPr>
              <a:t>150cm</a:t>
            </a:r>
            <a:r>
              <a:rPr lang="ja-JP" altLang="en-US" sz="1400" dirty="0">
                <a:latin typeface="BIZ UDPゴシック" panose="020B0400000000000000" pitchFamily="50" charset="-128"/>
                <a:ea typeface="BIZ UDPゴシック" panose="020B0400000000000000" pitchFamily="50" charset="-128"/>
              </a:rPr>
              <a:t>以上となっても、</a:t>
            </a:r>
            <a:r>
              <a:rPr lang="ja-JP" altLang="en-US" sz="1400" b="1" u="sng" dirty="0">
                <a:solidFill>
                  <a:srgbClr val="FF0000"/>
                </a:solidFill>
                <a:latin typeface="BIZ UDPゴシック" panose="020B0400000000000000" pitchFamily="50" charset="-128"/>
                <a:ea typeface="BIZ UDPゴシック" panose="020B0400000000000000" pitchFamily="50" charset="-128"/>
              </a:rPr>
              <a:t>対応できる商品を展開しているため支障はない</a:t>
            </a:r>
            <a:r>
              <a:rPr lang="ja-JP" altLang="en-US" sz="1400" dirty="0">
                <a:latin typeface="BIZ UDPゴシック" panose="020B0400000000000000" pitchFamily="50" charset="-128"/>
                <a:ea typeface="BIZ UDPゴシック" panose="020B0400000000000000" pitchFamily="50" charset="-128"/>
              </a:rPr>
              <a:t>と考える</a:t>
            </a:r>
            <a:endParaRPr lang="en-US" altLang="ja-JP" sz="1400" dirty="0">
              <a:latin typeface="BIZ UDPゴシック" panose="020B0400000000000000" pitchFamily="50" charset="-128"/>
              <a:ea typeface="BIZ UDPゴシック" panose="020B0400000000000000" pitchFamily="50" charset="-128"/>
            </a:endParaRPr>
          </a:p>
          <a:p>
            <a:endParaRPr lang="en-US" altLang="ja-JP" sz="500" b="1" u="sng" dirty="0">
              <a:solidFill>
                <a:srgbClr val="FF00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CC81B05-08EB-4CB7-8D6B-177900E4E046}"/>
              </a:ext>
            </a:extLst>
          </p:cNvPr>
          <p:cNvSpPr txBox="1"/>
          <p:nvPr/>
        </p:nvSpPr>
        <p:spPr>
          <a:xfrm>
            <a:off x="272049" y="1257519"/>
            <a:ext cx="695250" cy="1280413"/>
          </a:xfrm>
          <a:prstGeom prst="roundRect">
            <a:avLst>
              <a:gd name="adj" fmla="val 0"/>
            </a:avLst>
          </a:prstGeom>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r>
              <a:rPr lang="en-US" altLang="ja-JP" sz="1400" dirty="0">
                <a:latin typeface="BIZ UDPゴシック" panose="020B0400000000000000" pitchFamily="50" charset="-128"/>
                <a:ea typeface="BIZ UDPゴシック" panose="020B0400000000000000" pitchFamily="50" charset="-128"/>
              </a:rPr>
              <a:t>A</a:t>
            </a:r>
            <a:r>
              <a:rPr lang="ja-JP" altLang="en-US" sz="1400" dirty="0">
                <a:latin typeface="BIZ UDPゴシック" panose="020B0400000000000000" pitchFamily="50" charset="-128"/>
                <a:ea typeface="BIZ UDPゴシック" panose="020B0400000000000000" pitchFamily="50" charset="-128"/>
              </a:rPr>
              <a:t>社</a:t>
            </a:r>
            <a:endParaRPr lang="en-US" altLang="ja-JP" sz="1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016EC16-A77D-40A6-AD38-AA9B76D27225}"/>
              </a:ext>
            </a:extLst>
          </p:cNvPr>
          <p:cNvSpPr txBox="1"/>
          <p:nvPr/>
        </p:nvSpPr>
        <p:spPr>
          <a:xfrm>
            <a:off x="272049" y="2660362"/>
            <a:ext cx="695250" cy="1076488"/>
          </a:xfrm>
          <a:prstGeom prst="roundRect">
            <a:avLst>
              <a:gd name="adj" fmla="val 0"/>
            </a:avLst>
          </a:prstGeom>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r>
              <a:rPr lang="en-US" altLang="ja-JP" sz="1400" dirty="0">
                <a:latin typeface="BIZ UDPゴシック" panose="020B0400000000000000" pitchFamily="50" charset="-128"/>
                <a:ea typeface="BIZ UDPゴシック" panose="020B0400000000000000" pitchFamily="50" charset="-128"/>
              </a:rPr>
              <a:t>B</a:t>
            </a:r>
            <a:r>
              <a:rPr lang="ja-JP" altLang="en-US" sz="1400" dirty="0">
                <a:latin typeface="BIZ UDPゴシック" panose="020B0400000000000000" pitchFamily="50" charset="-128"/>
                <a:ea typeface="BIZ UDPゴシック" panose="020B0400000000000000" pitchFamily="50" charset="-128"/>
              </a:rPr>
              <a:t>社</a:t>
            </a:r>
            <a:endParaRPr lang="en-US" altLang="ja-JP" sz="14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15EA44A-F882-47EE-B358-B72FE35A61B3}"/>
              </a:ext>
            </a:extLst>
          </p:cNvPr>
          <p:cNvSpPr txBox="1"/>
          <p:nvPr/>
        </p:nvSpPr>
        <p:spPr>
          <a:xfrm>
            <a:off x="493222" y="4196212"/>
            <a:ext cx="7831127" cy="1184940"/>
          </a:xfrm>
          <a:prstGeom prst="roundRect">
            <a:avLst>
              <a:gd name="adj" fmla="val 0"/>
            </a:avLst>
          </a:prstGeom>
          <a:noFill/>
          <a:ln w="9525">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solidFill>
                  <a:schemeClr val="tx1"/>
                </a:solidFill>
                <a:latin typeface="BIZ UDPゴシック" panose="020B0400000000000000" pitchFamily="50" charset="-128"/>
                <a:ea typeface="BIZ UDPゴシック" panose="020B0400000000000000" pitchFamily="50" charset="-128"/>
              </a:rPr>
              <a:t>国等において、</a:t>
            </a:r>
            <a:r>
              <a:rPr lang="en-US" altLang="ja-JP" sz="1400" b="1" u="sng" dirty="0">
                <a:solidFill>
                  <a:srgbClr val="FF0000"/>
                </a:solidFill>
                <a:latin typeface="BIZ UDPゴシック" panose="020B0400000000000000" pitchFamily="50" charset="-128"/>
                <a:ea typeface="BIZ UDPゴシック" panose="020B0400000000000000" pitchFamily="50" charset="-128"/>
              </a:rPr>
              <a:t>150</a:t>
            </a:r>
            <a:r>
              <a:rPr lang="ja-JP" altLang="en-US" sz="1400" b="1" u="sng" dirty="0">
                <a:solidFill>
                  <a:srgbClr val="FF0000"/>
                </a:solidFill>
                <a:latin typeface="BIZ UDPゴシック" panose="020B0400000000000000" pitchFamily="50" charset="-128"/>
                <a:ea typeface="BIZ UDPゴシック" panose="020B0400000000000000" pitchFamily="50" charset="-128"/>
              </a:rPr>
              <a:t>～</a:t>
            </a:r>
            <a:r>
              <a:rPr lang="en-US" altLang="ja-JP" sz="1400" b="1" u="sng" dirty="0">
                <a:solidFill>
                  <a:srgbClr val="FF0000"/>
                </a:solidFill>
                <a:latin typeface="BIZ UDPゴシック" panose="020B0400000000000000" pitchFamily="50" charset="-128"/>
                <a:ea typeface="BIZ UDPゴシック" panose="020B0400000000000000" pitchFamily="50" charset="-128"/>
              </a:rPr>
              <a:t>180cm</a:t>
            </a:r>
            <a:r>
              <a:rPr lang="ja-JP" altLang="en-US" sz="1400" b="1" u="sng" dirty="0">
                <a:solidFill>
                  <a:srgbClr val="FF0000"/>
                </a:solidFill>
                <a:latin typeface="BIZ UDPゴシック" panose="020B0400000000000000" pitchFamily="50" charset="-128"/>
                <a:ea typeface="BIZ UDPゴシック" panose="020B0400000000000000" pitchFamily="50" charset="-128"/>
              </a:rPr>
              <a:t>のベッドの設置が推奨</a:t>
            </a:r>
            <a:r>
              <a:rPr lang="ja-JP" altLang="en-US" sz="1400" dirty="0">
                <a:solidFill>
                  <a:schemeClr val="tx1"/>
                </a:solidFill>
                <a:latin typeface="BIZ UDPゴシック" panose="020B0400000000000000" pitchFamily="50" charset="-128"/>
                <a:ea typeface="BIZ UDPゴシック" panose="020B0400000000000000" pitchFamily="50" charset="-128"/>
              </a:rPr>
              <a:t>されており、メーカーの出荷実績においても</a:t>
            </a:r>
            <a:r>
              <a:rPr lang="en-US" altLang="ja-JP" sz="1400" b="1" u="sng" dirty="0">
                <a:solidFill>
                  <a:srgbClr val="FF0000"/>
                </a:solidFill>
                <a:latin typeface="BIZ UDPゴシック" panose="020B0400000000000000" pitchFamily="50" charset="-128"/>
                <a:ea typeface="BIZ UDPゴシック" panose="020B0400000000000000" pitchFamily="50" charset="-128"/>
              </a:rPr>
              <a:t>150cm</a:t>
            </a:r>
            <a:r>
              <a:rPr lang="ja-JP" altLang="en-US" sz="1400" b="1" u="sng" dirty="0">
                <a:solidFill>
                  <a:srgbClr val="FF0000"/>
                </a:solidFill>
                <a:latin typeface="BIZ UDPゴシック" panose="020B0400000000000000" pitchFamily="50" charset="-128"/>
                <a:ea typeface="BIZ UDPゴシック" panose="020B0400000000000000" pitchFamily="50" charset="-128"/>
              </a:rPr>
              <a:t>のベッドの設置が一般化している</a:t>
            </a:r>
            <a:r>
              <a:rPr lang="ja-JP" altLang="en-US" sz="1400" dirty="0">
                <a:solidFill>
                  <a:schemeClr val="tx1"/>
                </a:solidFill>
                <a:latin typeface="BIZ UDPゴシック" panose="020B0400000000000000" pitchFamily="50" charset="-128"/>
                <a:ea typeface="BIZ UDPゴシック" panose="020B0400000000000000" pitchFamily="50" charset="-128"/>
              </a:rPr>
              <a:t>こと</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solidFill>
                  <a:schemeClr val="tx1"/>
                </a:solidFill>
                <a:latin typeface="BIZ UDPゴシック" panose="020B0400000000000000" pitchFamily="50" charset="-128"/>
                <a:ea typeface="BIZ UDPゴシック" panose="020B0400000000000000" pitchFamily="50" charset="-128"/>
              </a:rPr>
              <a:t>折りたたんで収納することを前提としており、</a:t>
            </a:r>
            <a:r>
              <a:rPr lang="en-US" altLang="ja-JP" sz="1400" b="1" u="sng" dirty="0">
                <a:solidFill>
                  <a:srgbClr val="FF0000"/>
                </a:solidFill>
                <a:latin typeface="BIZ UDPゴシック" panose="020B0400000000000000" pitchFamily="50" charset="-128"/>
                <a:ea typeface="BIZ UDPゴシック" panose="020B0400000000000000" pitchFamily="50" charset="-128"/>
              </a:rPr>
              <a:t>120cm</a:t>
            </a:r>
            <a:r>
              <a:rPr lang="ja-JP" altLang="en-US" sz="1400" b="1" u="sng" dirty="0">
                <a:solidFill>
                  <a:srgbClr val="FF0000"/>
                </a:solidFill>
                <a:latin typeface="BIZ UDPゴシック" panose="020B0400000000000000" pitchFamily="50" charset="-128"/>
                <a:ea typeface="BIZ UDPゴシック" panose="020B0400000000000000" pitchFamily="50" charset="-128"/>
              </a:rPr>
              <a:t>、</a:t>
            </a:r>
            <a:r>
              <a:rPr lang="en-US" altLang="ja-JP" sz="1400" b="1" u="sng" dirty="0">
                <a:solidFill>
                  <a:srgbClr val="FF0000"/>
                </a:solidFill>
                <a:latin typeface="BIZ UDPゴシック" panose="020B0400000000000000" pitchFamily="50" charset="-128"/>
                <a:ea typeface="BIZ UDPゴシック" panose="020B0400000000000000" pitchFamily="50" charset="-128"/>
              </a:rPr>
              <a:t>150cm</a:t>
            </a:r>
            <a:r>
              <a:rPr lang="ja-JP" altLang="en-US" sz="1400" b="1" u="sng" dirty="0">
                <a:solidFill>
                  <a:srgbClr val="FF0000"/>
                </a:solidFill>
                <a:latin typeface="BIZ UDPゴシック" panose="020B0400000000000000" pitchFamily="50" charset="-128"/>
                <a:ea typeface="BIZ UDPゴシック" panose="020B0400000000000000" pitchFamily="50" charset="-128"/>
              </a:rPr>
              <a:t>いずれのベッドを設置したとしても、便房そのものの大きさに影響を与えることはない</a:t>
            </a:r>
            <a:r>
              <a:rPr lang="ja-JP" altLang="en-US" sz="1400" dirty="0">
                <a:solidFill>
                  <a:schemeClr val="tx1"/>
                </a:solidFill>
                <a:latin typeface="BIZ UDPゴシック" panose="020B0400000000000000" pitchFamily="50" charset="-128"/>
                <a:ea typeface="BIZ UDPゴシック" panose="020B0400000000000000" pitchFamily="50" charset="-128"/>
              </a:rPr>
              <a:t>と考えられること</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237006B0-43AD-43D4-8123-CD2498BA07E9}"/>
              </a:ext>
            </a:extLst>
          </p:cNvPr>
          <p:cNvSpPr txBox="1"/>
          <p:nvPr/>
        </p:nvSpPr>
        <p:spPr>
          <a:xfrm>
            <a:off x="152400" y="3872820"/>
            <a:ext cx="8886498"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〇対応方針（案）</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2" name="矢印: 下 1">
            <a:extLst>
              <a:ext uri="{FF2B5EF4-FFF2-40B4-BE49-F238E27FC236}">
                <a16:creationId xmlns:a16="http://schemas.microsoft.com/office/drawing/2014/main" id="{6E380814-72EB-499B-A252-7E2864A63172}"/>
              </a:ext>
            </a:extLst>
          </p:cNvPr>
          <p:cNvSpPr/>
          <p:nvPr/>
        </p:nvSpPr>
        <p:spPr>
          <a:xfrm>
            <a:off x="4163786" y="5461907"/>
            <a:ext cx="816428" cy="375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FEDB3D0-CF65-449F-A5E9-938D1AC9FC38}"/>
              </a:ext>
            </a:extLst>
          </p:cNvPr>
          <p:cNvSpPr txBox="1"/>
          <p:nvPr/>
        </p:nvSpPr>
        <p:spPr>
          <a:xfrm>
            <a:off x="224278" y="550126"/>
            <a:ext cx="687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1-2</a:t>
            </a:r>
            <a:r>
              <a:rPr lang="ja-JP" altLang="en-US" sz="1600" dirty="0">
                <a:latin typeface="BIZ UDPゴシック" panose="020B0400000000000000" pitchFamily="50" charset="-128"/>
                <a:ea typeface="BIZ UDPゴシック" panose="020B0400000000000000" pitchFamily="50" charset="-128"/>
              </a:rPr>
              <a:t>　使いやすい大人用介護ベッドを増やす（長さに係る基準の見直し）</a:t>
            </a:r>
            <a:endParaRPr lang="en-US" altLang="ja-JP" sz="1600" dirty="0">
              <a:latin typeface="BIZ UDPゴシック" panose="020B0400000000000000" pitchFamily="50" charset="-128"/>
              <a:ea typeface="BIZ UDPゴシック" panose="020B0400000000000000" pitchFamily="50" charset="-128"/>
            </a:endParaRPr>
          </a:p>
        </p:txBody>
      </p:sp>
      <p:sp>
        <p:nvSpPr>
          <p:cNvPr id="16" name="スライド番号プレースホルダー 1">
            <a:extLst>
              <a:ext uri="{FF2B5EF4-FFF2-40B4-BE49-F238E27FC236}">
                <a16:creationId xmlns:a16="http://schemas.microsoft.com/office/drawing/2014/main" id="{91E005BF-4A21-4224-9095-6162CE7FFD51}"/>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10</a:t>
            </a:fld>
            <a:endParaRPr kumimoji="1" lang="ja-JP" altLang="en-US" dirty="0"/>
          </a:p>
        </p:txBody>
      </p:sp>
    </p:spTree>
    <p:extLst>
      <p:ext uri="{BB962C8B-B14F-4D97-AF65-F5344CB8AC3E}">
        <p14:creationId xmlns:p14="http://schemas.microsoft.com/office/powerpoint/2010/main" val="269680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四角形: 角を丸くする 49">
            <a:extLst>
              <a:ext uri="{FF2B5EF4-FFF2-40B4-BE49-F238E27FC236}">
                <a16:creationId xmlns:a16="http://schemas.microsoft.com/office/drawing/2014/main" id="{A38C29D5-F359-4A7A-8DE5-3D98F317D37D}"/>
              </a:ext>
            </a:extLst>
          </p:cNvPr>
          <p:cNvSpPr/>
          <p:nvPr/>
        </p:nvSpPr>
        <p:spPr>
          <a:xfrm>
            <a:off x="116751" y="1609461"/>
            <a:ext cx="8886497" cy="4350289"/>
          </a:xfrm>
          <a:prstGeom prst="roundRect">
            <a:avLst>
              <a:gd name="adj" fmla="val 4189"/>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AE4DB0F9-7E5B-4CA5-9C1C-687AB4E269DD}"/>
              </a:ext>
            </a:extLst>
          </p:cNvPr>
          <p:cNvSpPr/>
          <p:nvPr/>
        </p:nvSpPr>
        <p:spPr>
          <a:xfrm>
            <a:off x="4441984" y="1985193"/>
            <a:ext cx="4413841" cy="3896779"/>
          </a:xfrm>
          <a:prstGeom prst="roundRect">
            <a:avLst>
              <a:gd name="adj" fmla="val 2761"/>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005B6061-0E6A-4312-8697-4739EBFD80A6}"/>
              </a:ext>
            </a:extLst>
          </p:cNvPr>
          <p:cNvSpPr/>
          <p:nvPr/>
        </p:nvSpPr>
        <p:spPr>
          <a:xfrm>
            <a:off x="225257" y="1985193"/>
            <a:ext cx="4126304" cy="3889159"/>
          </a:xfrm>
          <a:prstGeom prst="roundRect">
            <a:avLst>
              <a:gd name="adj" fmla="val 304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個別項目①　トイレ（大人用介護ベッド）</a:t>
            </a:r>
          </a:p>
        </p:txBody>
      </p:sp>
      <p:sp>
        <p:nvSpPr>
          <p:cNvPr id="43" name="テキスト ボックス 42">
            <a:extLst>
              <a:ext uri="{FF2B5EF4-FFF2-40B4-BE49-F238E27FC236}">
                <a16:creationId xmlns:a16="http://schemas.microsoft.com/office/drawing/2014/main" id="{8812666C-98C1-4EA3-8D2F-2C656783AFFC}"/>
              </a:ext>
            </a:extLst>
          </p:cNvPr>
          <p:cNvSpPr txBox="1"/>
          <p:nvPr/>
        </p:nvSpPr>
        <p:spPr>
          <a:xfrm>
            <a:off x="256934" y="476811"/>
            <a:ext cx="7704000" cy="252000"/>
          </a:xfrm>
          <a:prstGeom prst="roundRect">
            <a:avLst>
              <a:gd name="adj" fmla="val 4769"/>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0" rIns="0" rtlCol="0" anchor="ctr">
            <a:noAutofit/>
          </a:bodyPr>
          <a:lstStyle/>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1-3</a:t>
            </a:r>
            <a:r>
              <a:rPr lang="ja-JP" altLang="en-US" sz="1600" dirty="0">
                <a:latin typeface="BIZ UDPゴシック" panose="020B0400000000000000" pitchFamily="50" charset="-128"/>
                <a:ea typeface="BIZ UDPゴシック" panose="020B0400000000000000" pitchFamily="50" charset="-128"/>
              </a:rPr>
              <a:t>　大人用介護ベッドを探しやすい環境を整備する（設置場所の情報発信を促進）</a:t>
            </a:r>
            <a:endParaRPr lang="en-US" altLang="ja-JP" sz="16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374D2D77-E0F2-43E9-B01C-0EB83C9F0FF0}"/>
              </a:ext>
            </a:extLst>
          </p:cNvPr>
          <p:cNvSpPr txBox="1"/>
          <p:nvPr/>
        </p:nvSpPr>
        <p:spPr>
          <a:xfrm>
            <a:off x="140753" y="1617602"/>
            <a:ext cx="4969564" cy="313730"/>
          </a:xfrm>
          <a:prstGeom prst="roundRect">
            <a:avLst>
              <a:gd name="adj" fmla="val 4769"/>
            </a:avLst>
          </a:prstGeom>
          <a:noFill/>
          <a:ln>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■大人用介護ベッドの設置位置の表示例（神戸市中央区役所）</a:t>
            </a:r>
            <a:endParaRPr lang="en-US" altLang="ja-JP" sz="1400" dirty="0">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FA2364C1-9F04-49E2-A73D-842D62EA6F8D}"/>
              </a:ext>
            </a:extLst>
          </p:cNvPr>
          <p:cNvSpPr txBox="1"/>
          <p:nvPr/>
        </p:nvSpPr>
        <p:spPr>
          <a:xfrm>
            <a:off x="1739866" y="6082743"/>
            <a:ext cx="7065606" cy="683713"/>
          </a:xfrm>
          <a:prstGeom prst="roundRect">
            <a:avLst>
              <a:gd name="adj" fmla="val 0"/>
            </a:avLst>
          </a:prstGeom>
          <a:noFill/>
          <a:ln w="9525">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285750" indent="-285750">
              <a:lnSpc>
                <a:spcPct val="150000"/>
              </a:lnSpc>
              <a:buFont typeface="Wingdings" panose="05000000000000000000" pitchFamily="2" charset="2"/>
              <a:buChar char="Ø"/>
            </a:pPr>
            <a:r>
              <a:rPr lang="ja-JP" altLang="en-US" sz="1400" dirty="0">
                <a:solidFill>
                  <a:schemeClr val="tx1"/>
                </a:solidFill>
                <a:latin typeface="BIZ UDPゴシック" panose="020B0400000000000000" pitchFamily="50" charset="-128"/>
                <a:ea typeface="BIZ UDPゴシック" panose="020B0400000000000000" pitchFamily="50" charset="-128"/>
              </a:rPr>
              <a:t>大人用介護ベッドの設置位置の表示について、フロアマップやインターネット等で情報発信を行う望ましい手法や優良事例について、条例ガイドラインへの追記を検討</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FCCBC4D2-0C29-4CE2-8221-767CBACEB818}"/>
              </a:ext>
            </a:extLst>
          </p:cNvPr>
          <p:cNvGrpSpPr/>
          <p:nvPr/>
        </p:nvGrpSpPr>
        <p:grpSpPr>
          <a:xfrm>
            <a:off x="4441985" y="2329923"/>
            <a:ext cx="4464479" cy="3538695"/>
            <a:chOff x="136150" y="2046580"/>
            <a:chExt cx="4969563" cy="3939042"/>
          </a:xfrm>
        </p:grpSpPr>
        <p:sp>
          <p:nvSpPr>
            <p:cNvPr id="29" name="テキスト ボックス 28">
              <a:extLst>
                <a:ext uri="{FF2B5EF4-FFF2-40B4-BE49-F238E27FC236}">
                  <a16:creationId xmlns:a16="http://schemas.microsoft.com/office/drawing/2014/main" id="{DF5BDA2A-ED4F-4CE6-831F-3C14CEB3EC9B}"/>
                </a:ext>
              </a:extLst>
            </p:cNvPr>
            <p:cNvSpPr txBox="1"/>
            <p:nvPr/>
          </p:nvSpPr>
          <p:spPr>
            <a:xfrm>
              <a:off x="136150" y="5694114"/>
              <a:ext cx="4969563" cy="291508"/>
            </a:xfrm>
            <a:prstGeom prst="roundRect">
              <a:avLst>
                <a:gd name="adj" fmla="val 4769"/>
              </a:avLst>
            </a:prstGeom>
            <a:noFill/>
            <a:ln>
              <a:noFill/>
            </a:ln>
          </p:spPr>
          <p:txBody>
            <a:bodyPr wrap="square" rtlCol="0">
              <a:spAutoFit/>
            </a:bodyPr>
            <a:lstStyle/>
            <a:p>
              <a:pPr algn="ctr"/>
              <a:r>
                <a:rPr lang="ja-JP" altLang="en-US" sz="1100" dirty="0">
                  <a:latin typeface="BIZ UDPゴシック" panose="020B0400000000000000" pitchFamily="50" charset="-128"/>
                  <a:ea typeface="BIZ UDPゴシック" panose="020B0400000000000000" pitchFamily="50" charset="-128"/>
                </a:rPr>
                <a:t>各フロアの便所の個別機能の表示</a:t>
              </a:r>
              <a:endParaRPr lang="en-US" altLang="ja-JP" sz="11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26949F7F-0D6E-4E96-9E95-865B785C3B19}"/>
                </a:ext>
              </a:extLst>
            </p:cNvPr>
            <p:cNvPicPr>
              <a:picLocks noChangeAspect="1"/>
            </p:cNvPicPr>
            <p:nvPr/>
          </p:nvPicPr>
          <p:blipFill rotWithShape="1">
            <a:blip r:embed="rId2">
              <a:extLst>
                <a:ext uri="{28A0092B-C50C-407E-A947-70E740481C1C}">
                  <a14:useLocalDpi xmlns:a14="http://schemas.microsoft.com/office/drawing/2010/main" val="0"/>
                </a:ext>
              </a:extLst>
            </a:blip>
            <a:srcRect l="20871" t="4343" r="17932" b="8000"/>
            <a:stretch/>
          </p:blipFill>
          <p:spPr>
            <a:xfrm>
              <a:off x="414065" y="2047714"/>
              <a:ext cx="1923687" cy="3673898"/>
            </a:xfrm>
            <a:prstGeom prst="rect">
              <a:avLst/>
            </a:prstGeom>
          </p:spPr>
        </p:pic>
        <p:pic>
          <p:nvPicPr>
            <p:cNvPr id="8" name="図 7">
              <a:extLst>
                <a:ext uri="{FF2B5EF4-FFF2-40B4-BE49-F238E27FC236}">
                  <a16:creationId xmlns:a16="http://schemas.microsoft.com/office/drawing/2014/main" id="{E0504ED1-986A-4851-B6FD-AC6B65BCC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066" y="2046580"/>
              <a:ext cx="2168105" cy="1626078"/>
            </a:xfrm>
            <a:prstGeom prst="rect">
              <a:avLst/>
            </a:prstGeom>
          </p:spPr>
        </p:pic>
        <p:pic>
          <p:nvPicPr>
            <p:cNvPr id="39" name="図 38">
              <a:extLst>
                <a:ext uri="{FF2B5EF4-FFF2-40B4-BE49-F238E27FC236}">
                  <a16:creationId xmlns:a16="http://schemas.microsoft.com/office/drawing/2014/main" id="{23601543-8EC3-43B6-9EF9-EBF3EAC4BC7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53531" y="4843361"/>
              <a:ext cx="930094" cy="347559"/>
            </a:xfrm>
            <a:prstGeom prst="rect">
              <a:avLst/>
            </a:prstGeom>
          </p:spPr>
        </p:pic>
        <p:sp>
          <p:nvSpPr>
            <p:cNvPr id="40" name="楕円 39">
              <a:extLst>
                <a:ext uri="{FF2B5EF4-FFF2-40B4-BE49-F238E27FC236}">
                  <a16:creationId xmlns:a16="http://schemas.microsoft.com/office/drawing/2014/main" id="{84054965-C808-427E-8F04-A8D292B1FFDA}"/>
                </a:ext>
              </a:extLst>
            </p:cNvPr>
            <p:cNvSpPr/>
            <p:nvPr/>
          </p:nvSpPr>
          <p:spPr>
            <a:xfrm>
              <a:off x="1375908" y="4590770"/>
              <a:ext cx="495300" cy="7655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5EC837C4-1E0E-450B-B293-812A91D3BEEF}"/>
                </a:ext>
              </a:extLst>
            </p:cNvPr>
            <p:cNvPicPr>
              <a:picLocks noChangeAspect="1"/>
            </p:cNvPicPr>
            <p:nvPr/>
          </p:nvPicPr>
          <p:blipFill rotWithShape="1">
            <a:blip r:embed="rId2">
              <a:extLst>
                <a:ext uri="{28A0092B-C50C-407E-A947-70E740481C1C}">
                  <a14:useLocalDpi xmlns:a14="http://schemas.microsoft.com/office/drawing/2010/main" val="0"/>
                </a:ext>
              </a:extLst>
            </a:blip>
            <a:srcRect l="27713" t="62929" r="26861" b="11101"/>
            <a:stretch/>
          </p:blipFill>
          <p:spPr>
            <a:xfrm>
              <a:off x="2643548" y="4055865"/>
              <a:ext cx="2168105" cy="1652637"/>
            </a:xfrm>
            <a:prstGeom prst="rect">
              <a:avLst/>
            </a:prstGeom>
          </p:spPr>
        </p:pic>
        <p:sp>
          <p:nvSpPr>
            <p:cNvPr id="35" name="テキスト ボックス 34">
              <a:extLst>
                <a:ext uri="{FF2B5EF4-FFF2-40B4-BE49-F238E27FC236}">
                  <a16:creationId xmlns:a16="http://schemas.microsoft.com/office/drawing/2014/main" id="{84004B8D-A852-4F66-8F0A-2CCD4A59CE8C}"/>
                </a:ext>
              </a:extLst>
            </p:cNvPr>
            <p:cNvSpPr txBox="1"/>
            <p:nvPr/>
          </p:nvSpPr>
          <p:spPr>
            <a:xfrm>
              <a:off x="2808200" y="3648966"/>
              <a:ext cx="1821837" cy="291508"/>
            </a:xfrm>
            <a:prstGeom prst="roundRect">
              <a:avLst>
                <a:gd name="adj" fmla="val 4769"/>
              </a:avLst>
            </a:prstGeom>
            <a:noFill/>
            <a:ln>
              <a:noFill/>
            </a:ln>
          </p:spPr>
          <p:txBody>
            <a:bodyPr wrap="square" rtlCol="0">
              <a:spAutoFit/>
            </a:bodyPr>
            <a:lstStyle/>
            <a:p>
              <a:pPr algn="ctr"/>
              <a:r>
                <a:rPr lang="ja-JP" altLang="en-US" sz="1100" dirty="0">
                  <a:latin typeface="BIZ UDPゴシック" panose="020B0400000000000000" pitchFamily="50" charset="-128"/>
                  <a:ea typeface="BIZ UDPゴシック" panose="020B0400000000000000" pitchFamily="50" charset="-128"/>
                </a:rPr>
                <a:t>トイレ前の案内表示</a:t>
              </a:r>
              <a:endParaRPr lang="en-US" altLang="ja-JP" sz="1100" dirty="0">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67F08CA5-39F3-4136-AC56-3F1E5FAACE40}"/>
              </a:ext>
            </a:extLst>
          </p:cNvPr>
          <p:cNvGrpSpPr/>
          <p:nvPr/>
        </p:nvGrpSpPr>
        <p:grpSpPr>
          <a:xfrm>
            <a:off x="391016" y="2485654"/>
            <a:ext cx="3722522" cy="3332170"/>
            <a:chOff x="5201940" y="2046580"/>
            <a:chExt cx="3722522" cy="3332170"/>
          </a:xfrm>
        </p:grpSpPr>
        <p:pic>
          <p:nvPicPr>
            <p:cNvPr id="11" name="図 10">
              <a:extLst>
                <a:ext uri="{FF2B5EF4-FFF2-40B4-BE49-F238E27FC236}">
                  <a16:creationId xmlns:a16="http://schemas.microsoft.com/office/drawing/2014/main" id="{21A36AE8-0EAC-4676-B391-B99A0B87976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201940" y="2046580"/>
              <a:ext cx="3556763" cy="716380"/>
            </a:xfrm>
            <a:prstGeom prst="rect">
              <a:avLst/>
            </a:prstGeom>
            <a:ln>
              <a:noFill/>
            </a:ln>
          </p:spPr>
        </p:pic>
        <p:pic>
          <p:nvPicPr>
            <p:cNvPr id="38" name="図 37">
              <a:extLst>
                <a:ext uri="{FF2B5EF4-FFF2-40B4-BE49-F238E27FC236}">
                  <a16:creationId xmlns:a16="http://schemas.microsoft.com/office/drawing/2014/main" id="{FE422F36-6C59-4C18-A695-D4E4F3BAE20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201940" y="2762960"/>
              <a:ext cx="3556763" cy="2270031"/>
            </a:xfrm>
            <a:prstGeom prst="rect">
              <a:avLst/>
            </a:prstGeom>
            <a:ln>
              <a:noFill/>
            </a:ln>
          </p:spPr>
        </p:pic>
        <p:sp>
          <p:nvSpPr>
            <p:cNvPr id="46" name="楕円 45">
              <a:extLst>
                <a:ext uri="{FF2B5EF4-FFF2-40B4-BE49-F238E27FC236}">
                  <a16:creationId xmlns:a16="http://schemas.microsoft.com/office/drawing/2014/main" id="{711BBB4D-74AD-4041-B616-BAD0B409BE0A}"/>
                </a:ext>
              </a:extLst>
            </p:cNvPr>
            <p:cNvSpPr/>
            <p:nvPr/>
          </p:nvSpPr>
          <p:spPr>
            <a:xfrm>
              <a:off x="5985510" y="3804285"/>
              <a:ext cx="693420" cy="18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a:extLst>
                <a:ext uri="{FF2B5EF4-FFF2-40B4-BE49-F238E27FC236}">
                  <a16:creationId xmlns:a16="http://schemas.microsoft.com/office/drawing/2014/main" id="{FCF9C173-C915-42AD-9E8E-899BB1E9F42F}"/>
                </a:ext>
              </a:extLst>
            </p:cNvPr>
            <p:cNvPicPr>
              <a:picLocks noChangeAspect="1"/>
            </p:cNvPicPr>
            <p:nvPr/>
          </p:nvPicPr>
          <p:blipFill rotWithShape="1">
            <a:blip r:embed="rId7">
              <a:extLst>
                <a:ext uri="{28A0092B-C50C-407E-A947-70E740481C1C}">
                  <a14:useLocalDpi xmlns:a14="http://schemas.microsoft.com/office/drawing/2010/main" val="0"/>
                </a:ext>
              </a:extLst>
            </a:blip>
            <a:srcRect r="15740"/>
            <a:stretch/>
          </p:blipFill>
          <p:spPr>
            <a:xfrm>
              <a:off x="6893560" y="4227615"/>
              <a:ext cx="2030902" cy="643321"/>
            </a:xfrm>
            <a:prstGeom prst="rect">
              <a:avLst/>
            </a:prstGeom>
            <a:ln>
              <a:solidFill>
                <a:schemeClr val="bg1">
                  <a:lumMod val="50000"/>
                </a:schemeClr>
              </a:solidFill>
            </a:ln>
          </p:spPr>
        </p:pic>
        <p:pic>
          <p:nvPicPr>
            <p:cNvPr id="47" name="図 46">
              <a:extLst>
                <a:ext uri="{FF2B5EF4-FFF2-40B4-BE49-F238E27FC236}">
                  <a16:creationId xmlns:a16="http://schemas.microsoft.com/office/drawing/2014/main" id="{3E7EBB16-3B59-47C3-9FBF-E41C660DED2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1800000">
              <a:off x="6507821" y="3987608"/>
              <a:ext cx="930094" cy="347559"/>
            </a:xfrm>
            <a:prstGeom prst="rect">
              <a:avLst/>
            </a:prstGeom>
          </p:spPr>
        </p:pic>
        <p:sp>
          <p:nvSpPr>
            <p:cNvPr id="56" name="テキスト ボックス 55">
              <a:extLst>
                <a:ext uri="{FF2B5EF4-FFF2-40B4-BE49-F238E27FC236}">
                  <a16:creationId xmlns:a16="http://schemas.microsoft.com/office/drawing/2014/main" id="{8D3F7CB4-C70F-47C2-8035-9FCD381EA391}"/>
                </a:ext>
              </a:extLst>
            </p:cNvPr>
            <p:cNvSpPr txBox="1"/>
            <p:nvPr/>
          </p:nvSpPr>
          <p:spPr>
            <a:xfrm>
              <a:off x="5655384" y="5112080"/>
              <a:ext cx="2649874" cy="266670"/>
            </a:xfrm>
            <a:prstGeom prst="roundRect">
              <a:avLst>
                <a:gd name="adj" fmla="val 4769"/>
              </a:avLst>
            </a:prstGeom>
            <a:noFill/>
            <a:ln>
              <a:noFill/>
            </a:ln>
          </p:spPr>
          <p:txBody>
            <a:bodyPr wrap="square" rtlCol="0">
              <a:spAutoFit/>
            </a:bodyPr>
            <a:lstStyle/>
            <a:p>
              <a:pPr algn="ctr"/>
              <a:r>
                <a:rPr lang="ja-JP" altLang="en-US" sz="1100" dirty="0">
                  <a:latin typeface="BIZ UDPゴシック" panose="020B0400000000000000" pitchFamily="50" charset="-128"/>
                  <a:ea typeface="BIZ UDPゴシック" panose="020B0400000000000000" pitchFamily="50" charset="-128"/>
                </a:rPr>
                <a:t>バリアフリー情報の公表</a:t>
              </a:r>
              <a:endParaRPr lang="en-US" altLang="ja-JP" sz="1100" dirty="0">
                <a:latin typeface="BIZ UDPゴシック" panose="020B0400000000000000" pitchFamily="50" charset="-128"/>
                <a:ea typeface="BIZ UDPゴシック" panose="020B0400000000000000" pitchFamily="50" charset="-128"/>
              </a:endParaRPr>
            </a:p>
          </p:txBody>
        </p:sp>
      </p:grpSp>
      <p:sp>
        <p:nvSpPr>
          <p:cNvPr id="58" name="テキスト ボックス 57">
            <a:extLst>
              <a:ext uri="{FF2B5EF4-FFF2-40B4-BE49-F238E27FC236}">
                <a16:creationId xmlns:a16="http://schemas.microsoft.com/office/drawing/2014/main" id="{9673A4A8-0713-41A5-984D-E348D43AEE1C}"/>
              </a:ext>
            </a:extLst>
          </p:cNvPr>
          <p:cNvSpPr txBox="1"/>
          <p:nvPr/>
        </p:nvSpPr>
        <p:spPr>
          <a:xfrm>
            <a:off x="655874" y="2016714"/>
            <a:ext cx="3265069" cy="313730"/>
          </a:xfrm>
          <a:prstGeom prst="roundRect">
            <a:avLst>
              <a:gd name="adj" fmla="val 4769"/>
            </a:avLst>
          </a:prstGeom>
          <a:noFill/>
          <a:ln>
            <a:noFill/>
          </a:ln>
        </p:spPr>
        <p:txBody>
          <a:bodyPr wrap="square" rtlCol="0">
            <a:spAutoFit/>
          </a:bodyPr>
          <a:lstStyle/>
          <a:p>
            <a:pPr algn="ctr"/>
            <a:r>
              <a:rPr lang="en-US" altLang="ja-JP" sz="1400" dirty="0">
                <a:latin typeface="BIZ UDPゴシック" panose="020B0400000000000000" pitchFamily="50" charset="-128"/>
                <a:ea typeface="BIZ UDPゴシック" panose="020B0400000000000000" pitchFamily="50" charset="-128"/>
              </a:rPr>
              <a:t>【WEB</a:t>
            </a:r>
            <a:r>
              <a:rPr lang="ja-JP" altLang="en-US" sz="1400" dirty="0">
                <a:latin typeface="BIZ UDPゴシック" panose="020B0400000000000000" pitchFamily="50" charset="-128"/>
                <a:ea typeface="BIZ UDPゴシック" panose="020B0400000000000000" pitchFamily="50" charset="-128"/>
              </a:rPr>
              <a:t>上でのバリアフリー情報の提供</a:t>
            </a:r>
            <a:r>
              <a:rPr lang="en-US" altLang="ja-JP" sz="1400" dirty="0">
                <a:latin typeface="BIZ UDPゴシック" panose="020B0400000000000000" pitchFamily="50" charset="-128"/>
                <a:ea typeface="BIZ UDPゴシック" panose="020B0400000000000000" pitchFamily="50" charset="-128"/>
              </a:rPr>
              <a:t>】</a:t>
            </a:r>
          </a:p>
        </p:txBody>
      </p:sp>
      <p:sp>
        <p:nvSpPr>
          <p:cNvPr id="59" name="テキスト ボックス 58">
            <a:extLst>
              <a:ext uri="{FF2B5EF4-FFF2-40B4-BE49-F238E27FC236}">
                <a16:creationId xmlns:a16="http://schemas.microsoft.com/office/drawing/2014/main" id="{48F51C9A-2A15-46AB-9A90-8B5221CAD957}"/>
              </a:ext>
            </a:extLst>
          </p:cNvPr>
          <p:cNvSpPr txBox="1"/>
          <p:nvPr/>
        </p:nvSpPr>
        <p:spPr>
          <a:xfrm>
            <a:off x="4872551" y="1969432"/>
            <a:ext cx="3628741" cy="313730"/>
          </a:xfrm>
          <a:prstGeom prst="roundRect">
            <a:avLst>
              <a:gd name="adj" fmla="val 4769"/>
            </a:avLst>
          </a:prstGeom>
          <a:noFill/>
          <a:ln>
            <a:noFill/>
          </a:ln>
        </p:spPr>
        <p:txBody>
          <a:bodyPr wrap="square" rtlCol="0">
            <a:spAutoFit/>
          </a:bodyPr>
          <a:lstStyle/>
          <a:p>
            <a:pPr algn="ct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建築物における便所の個別機能の表示</a:t>
            </a:r>
            <a:r>
              <a:rPr lang="en-US" altLang="ja-JP" sz="1400" dirty="0">
                <a:latin typeface="BIZ UDPゴシック" panose="020B0400000000000000" pitchFamily="50" charset="-128"/>
                <a:ea typeface="BIZ UDPゴシック" panose="020B0400000000000000" pitchFamily="50" charset="-128"/>
              </a:rPr>
              <a:t>】</a:t>
            </a:r>
          </a:p>
        </p:txBody>
      </p:sp>
      <p:sp>
        <p:nvSpPr>
          <p:cNvPr id="28" name="テキスト ボックス 27">
            <a:extLst>
              <a:ext uri="{FF2B5EF4-FFF2-40B4-BE49-F238E27FC236}">
                <a16:creationId xmlns:a16="http://schemas.microsoft.com/office/drawing/2014/main" id="{F0036B02-95E2-498B-B8AD-00AF9490A9C7}"/>
              </a:ext>
            </a:extLst>
          </p:cNvPr>
          <p:cNvSpPr txBox="1"/>
          <p:nvPr/>
        </p:nvSpPr>
        <p:spPr>
          <a:xfrm>
            <a:off x="256935" y="837571"/>
            <a:ext cx="8490913" cy="572635"/>
          </a:xfrm>
          <a:prstGeom prst="roundRect">
            <a:avLst>
              <a:gd name="adj" fmla="val 4769"/>
            </a:avLst>
          </a:prstGeom>
          <a:noFill/>
          <a:ln>
            <a:solidFill>
              <a:schemeClr val="bg1">
                <a:lumMod val="65000"/>
              </a:schemeClr>
            </a:solidFill>
          </a:ln>
        </p:spPr>
        <p:txBody>
          <a:bodyPr wrap="square" rtlCol="0">
            <a:noAutofit/>
          </a:bodyPr>
          <a:lstStyle/>
          <a:p>
            <a:r>
              <a:rPr lang="ja-JP" altLang="en-US" sz="1600" dirty="0">
                <a:latin typeface="BIZ UDPゴシック" panose="020B0400000000000000" pitchFamily="50" charset="-128"/>
                <a:ea typeface="BIZ UDPゴシック" panose="020B0400000000000000" pitchFamily="50" charset="-128"/>
              </a:rPr>
              <a:t>■検討の方向性（案）</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latin typeface="BIZ UDPゴシック" panose="020B0400000000000000" pitchFamily="50" charset="-128"/>
                <a:ea typeface="BIZ UDPゴシック" panose="020B0400000000000000" pitchFamily="50" charset="-128"/>
              </a:rPr>
              <a:t>介護ベッドの設置場所について、</a:t>
            </a:r>
            <a:r>
              <a:rPr lang="ja-JP" altLang="en-US" sz="1400" b="1" u="sng" dirty="0">
                <a:solidFill>
                  <a:srgbClr val="FF0000"/>
                </a:solidFill>
                <a:latin typeface="BIZ UDPゴシック" panose="020B0400000000000000" pitchFamily="50" charset="-128"/>
                <a:ea typeface="BIZ UDPゴシック" panose="020B0400000000000000" pitchFamily="50" charset="-128"/>
              </a:rPr>
              <a:t>利用者にとってわかりやすく伝わる情報発信の方策を検討</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FD12BB28-03C5-422D-A5A1-4F29425F479B}"/>
              </a:ext>
            </a:extLst>
          </p:cNvPr>
          <p:cNvSpPr txBox="1"/>
          <p:nvPr/>
        </p:nvSpPr>
        <p:spPr>
          <a:xfrm>
            <a:off x="100242" y="6236447"/>
            <a:ext cx="1639624"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〇対応方針（案）</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33" name="スライド番号プレースホルダー 1">
            <a:extLst>
              <a:ext uri="{FF2B5EF4-FFF2-40B4-BE49-F238E27FC236}">
                <a16:creationId xmlns:a16="http://schemas.microsoft.com/office/drawing/2014/main" id="{03EB076A-BFF9-47E6-99BA-237C9D49D38F}"/>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11</a:t>
            </a:fld>
            <a:endParaRPr kumimoji="1" lang="ja-JP" altLang="en-US" dirty="0"/>
          </a:p>
        </p:txBody>
      </p:sp>
    </p:spTree>
    <p:extLst>
      <p:ext uri="{BB962C8B-B14F-4D97-AF65-F5344CB8AC3E}">
        <p14:creationId xmlns:p14="http://schemas.microsoft.com/office/powerpoint/2010/main" val="107320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A1AA7CD-82F1-4475-AECF-37818028CAAC}"/>
              </a:ext>
            </a:extLst>
          </p:cNvPr>
          <p:cNvSpPr txBox="1"/>
          <p:nvPr/>
        </p:nvSpPr>
        <p:spPr>
          <a:xfrm>
            <a:off x="0" y="3167390"/>
            <a:ext cx="9144000" cy="523220"/>
          </a:xfrm>
          <a:prstGeom prst="rect">
            <a:avLst/>
          </a:prstGeom>
          <a:solidFill>
            <a:schemeClr val="accent5">
              <a:lumMod val="50000"/>
            </a:schemeClr>
          </a:solidFill>
        </p:spPr>
        <p:txBody>
          <a:bodyPr wrap="square" rtlCol="0">
            <a:spAutoFit/>
          </a:bodyPr>
          <a:lstStyle/>
          <a:p>
            <a:pPr algn="ctr"/>
            <a:r>
              <a:rPr kumimoji="1" lang="ja-JP" altLang="en-US" sz="2800" b="1" dirty="0">
                <a:solidFill>
                  <a:schemeClr val="bg1"/>
                </a:solidFill>
                <a:latin typeface="BIZ UDゴシック" panose="020B0400000000000000" pitchFamily="49" charset="-128"/>
                <a:ea typeface="BIZ UDゴシック" panose="020B0400000000000000" pitchFamily="49" charset="-128"/>
              </a:rPr>
              <a:t>検討項目②　劇場等における車椅子使用者用客席</a:t>
            </a:r>
          </a:p>
        </p:txBody>
      </p:sp>
      <p:sp>
        <p:nvSpPr>
          <p:cNvPr id="3" name="スライド番号プレースホルダー 1">
            <a:extLst>
              <a:ext uri="{FF2B5EF4-FFF2-40B4-BE49-F238E27FC236}">
                <a16:creationId xmlns:a16="http://schemas.microsoft.com/office/drawing/2014/main" id="{FAC14558-4F45-4621-B6A6-6408D5B4AF9B}"/>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12</a:t>
            </a:fld>
            <a:endParaRPr kumimoji="1" lang="ja-JP" altLang="en-US" dirty="0"/>
          </a:p>
        </p:txBody>
      </p:sp>
    </p:spTree>
    <p:extLst>
      <p:ext uri="{BB962C8B-B14F-4D97-AF65-F5344CB8AC3E}">
        <p14:creationId xmlns:p14="http://schemas.microsoft.com/office/powerpoint/2010/main" val="254983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四角形: 角を丸くする 33">
            <a:extLst>
              <a:ext uri="{FF2B5EF4-FFF2-40B4-BE49-F238E27FC236}">
                <a16:creationId xmlns:a16="http://schemas.microsoft.com/office/drawing/2014/main" id="{7FFCBE01-589D-438C-AA42-D789EA01C33E}"/>
              </a:ext>
            </a:extLst>
          </p:cNvPr>
          <p:cNvSpPr/>
          <p:nvPr/>
        </p:nvSpPr>
        <p:spPr>
          <a:xfrm>
            <a:off x="121971" y="5173062"/>
            <a:ext cx="8900057" cy="1517298"/>
          </a:xfrm>
          <a:prstGeom prst="roundRect">
            <a:avLst>
              <a:gd name="adj" fmla="val 5623"/>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A61616E-FF6E-4E15-80E2-E17AE79C0518}"/>
              </a:ext>
            </a:extLst>
          </p:cNvPr>
          <p:cNvSpPr txBox="1"/>
          <p:nvPr/>
        </p:nvSpPr>
        <p:spPr>
          <a:xfrm>
            <a:off x="5796879" y="1320999"/>
            <a:ext cx="3240000" cy="1350389"/>
          </a:xfrm>
          <a:prstGeom prst="roundRect">
            <a:avLst>
              <a:gd name="adj" fmla="val 0"/>
            </a:avLst>
          </a:prstGeom>
          <a:noFill/>
          <a:ln>
            <a:solidFill>
              <a:schemeClr val="bg1">
                <a:lumMod val="50000"/>
              </a:schemeClr>
            </a:solidFill>
          </a:ln>
        </p:spPr>
        <p:txBody>
          <a:bodyPr wrap="square" rIns="0" rtlCol="0" anchor="ctr">
            <a:noAutofit/>
          </a:bodyPr>
          <a:lstStyle/>
          <a:p>
            <a:r>
              <a:rPr lang="ja-JP" altLang="en-US" sz="1200" b="1" u="sng" dirty="0">
                <a:latin typeface="BIZ UDPゴシック" panose="020B0400000000000000" pitchFamily="50" charset="-128"/>
                <a:ea typeface="BIZ UDPゴシック" panose="020B0400000000000000" pitchFamily="50" charset="-128"/>
              </a:rPr>
              <a:t>現　 行</a:t>
            </a:r>
            <a:r>
              <a:rPr lang="ja-JP" altLang="en-US" sz="1200" dirty="0">
                <a:latin typeface="BIZ UDPゴシック" panose="020B0400000000000000" pitchFamily="50" charset="-128"/>
                <a:ea typeface="BIZ UDPゴシック" panose="020B0400000000000000" pitchFamily="50" charset="-128"/>
              </a:rPr>
              <a:t>　建築基準法施行条例において、車椅子</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使用者用客席の設置数の規定あり</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pPr marL="541338" indent="-541338"/>
            <a:r>
              <a:rPr lang="ja-JP" altLang="en-US" sz="1200" b="1" u="sng" dirty="0">
                <a:latin typeface="BIZ UDPゴシック" panose="020B0400000000000000" pitchFamily="50" charset="-128"/>
                <a:ea typeface="BIZ UDPゴシック" panose="020B0400000000000000" pitchFamily="50" charset="-128"/>
              </a:rPr>
              <a:t>対応案</a:t>
            </a:r>
            <a:r>
              <a:rPr lang="ja-JP" altLang="en-US" sz="1200" dirty="0">
                <a:latin typeface="BIZ UDPゴシック" panose="020B0400000000000000" pitchFamily="50" charset="-128"/>
                <a:ea typeface="BIZ UDPゴシック" panose="020B0400000000000000" pitchFamily="50" charset="-128"/>
              </a:rPr>
              <a:t>　政令改正に併せ、建築基準法施行条例と福祉のまちづくり条例の基準を整理</a:t>
            </a:r>
            <a:endParaRPr lang="en-US" altLang="ja-JP"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個別項目②　劇場等における車椅子使用者用客席</a:t>
            </a:r>
          </a:p>
        </p:txBody>
      </p:sp>
      <p:sp>
        <p:nvSpPr>
          <p:cNvPr id="7" name="テキスト ボックス 6">
            <a:extLst>
              <a:ext uri="{FF2B5EF4-FFF2-40B4-BE49-F238E27FC236}">
                <a16:creationId xmlns:a16="http://schemas.microsoft.com/office/drawing/2014/main" id="{C5EE6FE3-B686-4D5F-8A67-8B0F7463F7F5}"/>
              </a:ext>
            </a:extLst>
          </p:cNvPr>
          <p:cNvSpPr txBox="1"/>
          <p:nvPr/>
        </p:nvSpPr>
        <p:spPr>
          <a:xfrm>
            <a:off x="128751" y="561790"/>
            <a:ext cx="1951553" cy="307777"/>
          </a:xfrm>
          <a:prstGeom prst="rect">
            <a:avLst/>
          </a:prstGeom>
          <a:solidFill>
            <a:schemeClr val="accent5">
              <a:lumMod val="50000"/>
            </a:schemeClr>
          </a:solidFill>
          <a:ln w="19050">
            <a:solidFill>
              <a:schemeClr val="accent5">
                <a:lumMod val="50000"/>
              </a:schemeClr>
            </a:solidFill>
          </a:ln>
        </p:spPr>
        <p:txBody>
          <a:bodyPr wrap="square" rtlCol="0">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検討内容</a:t>
            </a:r>
          </a:p>
        </p:txBody>
      </p:sp>
      <p:sp>
        <p:nvSpPr>
          <p:cNvPr id="8" name="テキスト ボックス 7">
            <a:extLst>
              <a:ext uri="{FF2B5EF4-FFF2-40B4-BE49-F238E27FC236}">
                <a16:creationId xmlns:a16="http://schemas.microsoft.com/office/drawing/2014/main" id="{485C80A0-192E-4C53-AC6B-6C0A2DDEB4CD}"/>
              </a:ext>
            </a:extLst>
          </p:cNvPr>
          <p:cNvSpPr txBox="1"/>
          <p:nvPr/>
        </p:nvSpPr>
        <p:spPr>
          <a:xfrm>
            <a:off x="202491" y="1652699"/>
            <a:ext cx="1800000" cy="830997"/>
          </a:xfrm>
          <a:prstGeom prst="roundRect">
            <a:avLst>
              <a:gd name="adj" fmla="val 0"/>
            </a:avLst>
          </a:prstGeom>
          <a:noFill/>
          <a:ln>
            <a:solidFill>
              <a:schemeClr val="bg1">
                <a:lumMod val="50000"/>
              </a:schemeClr>
            </a:solidFill>
          </a:ln>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ご意見</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設置数について、条例ガイドラインの数値を義務化してほしい</a:t>
            </a:r>
            <a:endParaRPr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F1F3224-CBBD-47FC-B4DD-F56B2D6B2A39}"/>
              </a:ext>
            </a:extLst>
          </p:cNvPr>
          <p:cNvSpPr txBox="1"/>
          <p:nvPr/>
        </p:nvSpPr>
        <p:spPr>
          <a:xfrm>
            <a:off x="202491" y="1229381"/>
            <a:ext cx="1800000" cy="43117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400" dirty="0">
                <a:latin typeface="BIZ UDPゴシック" panose="020B0400000000000000" pitchFamily="50" charset="-128"/>
                <a:ea typeface="BIZ UDPゴシック" panose="020B0400000000000000" pitchFamily="50" charset="-128"/>
              </a:rPr>
              <a:t>車椅子使用者用客席の設置数</a:t>
            </a:r>
            <a:endParaRPr lang="en-US" altLang="ja-JP" sz="14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3C2EEAD6-858D-4422-A26E-FDB938D001B7}"/>
              </a:ext>
            </a:extLst>
          </p:cNvPr>
          <p:cNvSpPr txBox="1"/>
          <p:nvPr/>
        </p:nvSpPr>
        <p:spPr>
          <a:xfrm>
            <a:off x="2360172" y="558705"/>
            <a:ext cx="3071011" cy="307777"/>
          </a:xfrm>
          <a:prstGeom prst="rect">
            <a:avLst/>
          </a:prstGeom>
          <a:solidFill>
            <a:schemeClr val="accent5">
              <a:lumMod val="50000"/>
            </a:schemeClr>
          </a:solidFill>
          <a:ln w="19050">
            <a:solidFill>
              <a:schemeClr val="accent5">
                <a:lumMod val="50000"/>
              </a:schemeClr>
            </a:solidFill>
          </a:ln>
        </p:spPr>
        <p:txBody>
          <a:bodyPr wrap="square" rtlCol="0">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方向性（案）</a:t>
            </a:r>
          </a:p>
        </p:txBody>
      </p:sp>
      <p:sp>
        <p:nvSpPr>
          <p:cNvPr id="14" name="テキスト ボックス 13">
            <a:extLst>
              <a:ext uri="{FF2B5EF4-FFF2-40B4-BE49-F238E27FC236}">
                <a16:creationId xmlns:a16="http://schemas.microsoft.com/office/drawing/2014/main" id="{657E7AE2-1928-4CC6-A254-36BED0DFC883}"/>
              </a:ext>
            </a:extLst>
          </p:cNvPr>
          <p:cNvSpPr txBox="1"/>
          <p:nvPr/>
        </p:nvSpPr>
        <p:spPr>
          <a:xfrm>
            <a:off x="202491" y="3694103"/>
            <a:ext cx="1800000" cy="830997"/>
          </a:xfrm>
          <a:prstGeom prst="roundRect">
            <a:avLst>
              <a:gd name="adj" fmla="val 0"/>
            </a:avLst>
          </a:prstGeom>
          <a:noFill/>
          <a:ln>
            <a:solidFill>
              <a:schemeClr val="bg1">
                <a:lumMod val="50000"/>
              </a:schemeClr>
            </a:solidFill>
          </a:ln>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ご意見</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客席からのサイトラインについても条例基準化が必要ではないか</a:t>
            </a:r>
            <a:endParaRPr lang="en-US" altLang="ja-JP"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B2D65C1-2F46-4CAB-9D97-3544168F6AF1}"/>
              </a:ext>
            </a:extLst>
          </p:cNvPr>
          <p:cNvSpPr txBox="1"/>
          <p:nvPr/>
        </p:nvSpPr>
        <p:spPr>
          <a:xfrm>
            <a:off x="202491" y="3363416"/>
            <a:ext cx="1800000" cy="319464"/>
          </a:xfrm>
          <a:prstGeom prst="roundRect">
            <a:avLst>
              <a:gd name="adj" fmla="val 4769"/>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ja-JP" altLang="en-US" sz="1400" dirty="0">
                <a:latin typeface="BIZ UDPゴシック" panose="020B0400000000000000" pitchFamily="50" charset="-128"/>
                <a:ea typeface="BIZ UDPゴシック" panose="020B0400000000000000" pitchFamily="50" charset="-128"/>
              </a:rPr>
              <a:t>サイトラインの確保</a:t>
            </a:r>
            <a:endParaRPr lang="en-US" altLang="ja-JP" sz="1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19229F9-3CCC-4748-8EC0-FDA63EB0101E}"/>
              </a:ext>
            </a:extLst>
          </p:cNvPr>
          <p:cNvSpPr txBox="1"/>
          <p:nvPr/>
        </p:nvSpPr>
        <p:spPr>
          <a:xfrm>
            <a:off x="2360172" y="1020938"/>
            <a:ext cx="3071011" cy="1650450"/>
          </a:xfrm>
          <a:prstGeom prst="roundRect">
            <a:avLst>
              <a:gd name="adj" fmla="val 0"/>
            </a:avLst>
          </a:prstGeom>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noAutofit/>
          </a:bodyPr>
          <a:lstStyle/>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en-US" altLang="ja-JP" sz="1200" b="1" u="sng" dirty="0">
                <a:latin typeface="BIZ UDPゴシック" panose="020B0400000000000000" pitchFamily="50" charset="-128"/>
                <a:ea typeface="BIZ UDPゴシック" panose="020B0400000000000000" pitchFamily="50" charset="-128"/>
              </a:rPr>
              <a:t>2-1</a:t>
            </a:r>
            <a:r>
              <a:rPr lang="ja-JP" altLang="en-US" sz="1200" b="1" u="sng" dirty="0">
                <a:latin typeface="BIZ UDPゴシック" panose="020B0400000000000000" pitchFamily="50" charset="-128"/>
                <a:ea typeface="BIZ UDPゴシック" panose="020B0400000000000000" pitchFamily="50" charset="-128"/>
              </a:rPr>
              <a:t>　政令改正に併せて条例基準を整理</a:t>
            </a:r>
          </a:p>
          <a:p>
            <a:endParaRPr lang="en-US" altLang="ja-JP" sz="500" b="1" u="sng" dirty="0">
              <a:latin typeface="BIZ UDPゴシック" panose="020B0400000000000000" pitchFamily="50" charset="-128"/>
              <a:ea typeface="BIZ UDPゴシック" panose="020B0400000000000000" pitchFamily="50" charset="-128"/>
            </a:endParaRPr>
          </a:p>
          <a:p>
            <a:pPr marL="182563" indent="-95250"/>
            <a:r>
              <a:rPr lang="ja-JP" altLang="en-US" sz="1100" dirty="0">
                <a:latin typeface="BIZ UDPゴシック" panose="020B0400000000000000" pitchFamily="50" charset="-128"/>
                <a:ea typeface="BIZ UDPゴシック" panose="020B0400000000000000" pitchFamily="50" charset="-128"/>
              </a:rPr>
              <a:t>・　国における政令改正</a:t>
            </a:r>
            <a:r>
              <a:rPr lang="en-US" altLang="ja-JP" sz="1100" baseline="300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を踏まえた上で、大阪府建築基準法施行条例及び福祉のまちづくり条例の整理・統合を検討する</a:t>
            </a:r>
            <a:endParaRPr lang="en-US" altLang="ja-JP" sz="11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841C1BEB-1162-473A-A923-CC11F37FC4D0}"/>
              </a:ext>
            </a:extLst>
          </p:cNvPr>
          <p:cNvSpPr txBox="1"/>
          <p:nvPr/>
        </p:nvSpPr>
        <p:spPr>
          <a:xfrm>
            <a:off x="2360172" y="2840260"/>
            <a:ext cx="3071011" cy="2097646"/>
          </a:xfrm>
          <a:prstGeom prst="roundRect">
            <a:avLst>
              <a:gd name="adj" fmla="val 0"/>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noAutofit/>
          </a:bodyPr>
          <a:lstStyle/>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b="1" u="sng" dirty="0">
                <a:latin typeface="BIZ UDPゴシック" panose="020B0400000000000000" pitchFamily="50" charset="-128"/>
                <a:ea typeface="BIZ UDPゴシック" panose="020B0400000000000000" pitchFamily="50" charset="-128"/>
              </a:rPr>
              <a:t>２</a:t>
            </a:r>
            <a:r>
              <a:rPr lang="en-US" altLang="ja-JP" sz="1200" b="1" u="sng" dirty="0">
                <a:latin typeface="BIZ UDPゴシック" panose="020B0400000000000000" pitchFamily="50" charset="-128"/>
                <a:ea typeface="BIZ UDPゴシック" panose="020B0400000000000000" pitchFamily="50" charset="-128"/>
              </a:rPr>
              <a:t>-2</a:t>
            </a:r>
            <a:r>
              <a:rPr lang="ja-JP" altLang="en-US" sz="1200" b="1" u="sng" dirty="0">
                <a:latin typeface="BIZ UDPゴシック" panose="020B0400000000000000" pitchFamily="50" charset="-128"/>
                <a:ea typeface="BIZ UDPゴシック" panose="020B0400000000000000" pitchFamily="50" charset="-128"/>
              </a:rPr>
              <a:t>　誰もが楽しめる環境づくりの促進</a:t>
            </a:r>
            <a:endParaRPr lang="en-US" altLang="ja-JP" sz="1200" b="1" u="sng" dirty="0">
              <a:latin typeface="BIZ UDPゴシック" panose="020B0400000000000000" pitchFamily="50" charset="-128"/>
              <a:ea typeface="BIZ UDPゴシック" panose="020B0400000000000000" pitchFamily="50" charset="-128"/>
            </a:endParaRPr>
          </a:p>
          <a:p>
            <a:endParaRPr lang="ja-JP" altLang="en-US" sz="500" b="1" u="sng" dirty="0">
              <a:latin typeface="BIZ UDPゴシック" panose="020B0400000000000000" pitchFamily="50" charset="-128"/>
              <a:ea typeface="BIZ UDPゴシック" panose="020B0400000000000000" pitchFamily="50" charset="-128"/>
            </a:endParaRPr>
          </a:p>
          <a:p>
            <a:pPr marL="269875" indent="-182563"/>
            <a:r>
              <a:rPr lang="ja-JP" altLang="en-US" sz="1100" dirty="0">
                <a:latin typeface="BIZ UDPゴシック" panose="020B0400000000000000" pitchFamily="50" charset="-128"/>
                <a:ea typeface="BIZ UDPゴシック" panose="020B0400000000000000" pitchFamily="50" charset="-128"/>
              </a:rPr>
              <a:t>　・　サイトラインの確保については、</a:t>
            </a:r>
            <a:r>
              <a:rPr lang="ja-JP" altLang="en-US" sz="1100" u="sng" dirty="0">
                <a:latin typeface="BIZ UDPゴシック" panose="020B0400000000000000" pitchFamily="50" charset="-128"/>
                <a:ea typeface="BIZ UDPゴシック" panose="020B0400000000000000" pitchFamily="50" charset="-128"/>
              </a:rPr>
              <a:t>審査の実行性等の観点により義務化には課題が</a:t>
            </a:r>
            <a:r>
              <a:rPr lang="ja-JP" altLang="en-US" sz="1100" dirty="0">
                <a:latin typeface="BIZ UDPゴシック" panose="020B0400000000000000" pitchFamily="50" charset="-128"/>
                <a:ea typeface="BIZ UDPゴシック" panose="020B0400000000000000" pitchFamily="50" charset="-128"/>
              </a:rPr>
              <a:t>あるが、</a:t>
            </a:r>
            <a:r>
              <a:rPr lang="ja-JP" altLang="en-US" sz="1100" u="sng" dirty="0">
                <a:latin typeface="BIZ UDPゴシック" panose="020B0400000000000000" pitchFamily="50" charset="-128"/>
                <a:ea typeface="BIZ UDPゴシック" panose="020B0400000000000000" pitchFamily="50" charset="-128"/>
              </a:rPr>
              <a:t>設計の工夫</a:t>
            </a:r>
            <a:r>
              <a:rPr lang="ja-JP" altLang="en-US" sz="1100" dirty="0">
                <a:latin typeface="BIZ UDPゴシック" panose="020B0400000000000000" pitchFamily="50" charset="-128"/>
                <a:ea typeface="BIZ UDPゴシック" panose="020B0400000000000000" pitchFamily="50" charset="-128"/>
              </a:rPr>
              <a:t>や</a:t>
            </a:r>
            <a:r>
              <a:rPr lang="ja-JP" altLang="en-US" sz="1100" u="sng" dirty="0">
                <a:latin typeface="BIZ UDPゴシック" panose="020B0400000000000000" pitchFamily="50" charset="-128"/>
                <a:ea typeface="BIZ UDPゴシック" panose="020B0400000000000000" pitchFamily="50" charset="-128"/>
              </a:rPr>
              <a:t>事業者側の配慮</a:t>
            </a:r>
            <a:r>
              <a:rPr lang="ja-JP" altLang="en-US" sz="1100" dirty="0">
                <a:latin typeface="BIZ UDPゴシック" panose="020B0400000000000000" pitchFamily="50" charset="-128"/>
                <a:ea typeface="BIZ UDPゴシック" panose="020B0400000000000000" pitchFamily="50" charset="-128"/>
              </a:rPr>
              <a:t>で促進が可能であることから、優良事例を収集して横展開を図るなど、着実な普及啓発を図る</a:t>
            </a:r>
            <a:endParaRPr lang="en-US" altLang="ja-JP"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C8C4A8DA-E137-4437-9AE6-9E2939624452}"/>
              </a:ext>
            </a:extLst>
          </p:cNvPr>
          <p:cNvSpPr txBox="1"/>
          <p:nvPr/>
        </p:nvSpPr>
        <p:spPr>
          <a:xfrm>
            <a:off x="5814172" y="558705"/>
            <a:ext cx="3240000" cy="307777"/>
          </a:xfrm>
          <a:prstGeom prst="rect">
            <a:avLst/>
          </a:prstGeom>
          <a:solidFill>
            <a:schemeClr val="accent5">
              <a:lumMod val="50000"/>
            </a:schemeClr>
          </a:solidFill>
          <a:ln w="19050">
            <a:solidFill>
              <a:schemeClr val="accent5">
                <a:lumMod val="50000"/>
              </a:schemeClr>
            </a:solidFill>
          </a:ln>
        </p:spPr>
        <p:txBody>
          <a:bodyPr wrap="square" rtlCol="0">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対応方針（案）</a:t>
            </a:r>
          </a:p>
        </p:txBody>
      </p:sp>
      <p:sp>
        <p:nvSpPr>
          <p:cNvPr id="22" name="テキスト ボックス 21">
            <a:extLst>
              <a:ext uri="{FF2B5EF4-FFF2-40B4-BE49-F238E27FC236}">
                <a16:creationId xmlns:a16="http://schemas.microsoft.com/office/drawing/2014/main" id="{89C95CCA-C034-48B5-99A2-18700ECED3D0}"/>
              </a:ext>
            </a:extLst>
          </p:cNvPr>
          <p:cNvSpPr txBox="1"/>
          <p:nvPr/>
        </p:nvSpPr>
        <p:spPr>
          <a:xfrm>
            <a:off x="5805525" y="1021937"/>
            <a:ext cx="3240000" cy="487039"/>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ja-JP" sz="1200" dirty="0">
                <a:latin typeface="BIZ UDPゴシック" panose="020B0400000000000000" pitchFamily="50" charset="-128"/>
                <a:ea typeface="BIZ UDPゴシック" panose="020B0400000000000000" pitchFamily="50" charset="-128"/>
              </a:rPr>
              <a:t>2-1</a:t>
            </a:r>
            <a:r>
              <a:rPr lang="ja-JP" altLang="en-US" sz="1200" dirty="0">
                <a:latin typeface="BIZ UDPゴシック" panose="020B0400000000000000" pitchFamily="50" charset="-128"/>
                <a:ea typeface="BIZ UDPゴシック" panose="020B0400000000000000" pitchFamily="50" charset="-128"/>
              </a:rPr>
              <a:t>　政令改正に併せて</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条例基準（設置数に係る基準）を整理</a:t>
            </a:r>
            <a:endParaRPr lang="en-US" altLang="ja-JP" sz="12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67163CE1-DF22-4DC6-9CA0-72EAA56FEF91}"/>
              </a:ext>
            </a:extLst>
          </p:cNvPr>
          <p:cNvSpPr txBox="1"/>
          <p:nvPr/>
        </p:nvSpPr>
        <p:spPr>
          <a:xfrm>
            <a:off x="5814172" y="2952264"/>
            <a:ext cx="3240000" cy="307777"/>
          </a:xfrm>
          <a:prstGeom prst="roundRect">
            <a:avLst>
              <a:gd name="adj" fmla="val 4769"/>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altLang="ja-JP" sz="1200" dirty="0">
                <a:latin typeface="BIZ UDPゴシック" panose="020B0400000000000000" pitchFamily="50" charset="-128"/>
                <a:ea typeface="BIZ UDPゴシック" panose="020B0400000000000000" pitchFamily="50" charset="-128"/>
              </a:rPr>
              <a:t>2-2</a:t>
            </a:r>
            <a:r>
              <a:rPr lang="ja-JP" altLang="en-US" sz="1200" dirty="0">
                <a:latin typeface="BIZ UDPゴシック" panose="020B0400000000000000" pitchFamily="50" charset="-128"/>
                <a:ea typeface="BIZ UDPゴシック" panose="020B0400000000000000" pitchFamily="50" charset="-128"/>
              </a:rPr>
              <a:t>　誰もが楽しめる環境づくりを促進</a:t>
            </a:r>
            <a:endParaRPr lang="en-US" altLang="ja-JP" sz="12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AFC200A-BBCE-48BA-A7F9-84A6B47CA283}"/>
              </a:ext>
            </a:extLst>
          </p:cNvPr>
          <p:cNvSpPr txBox="1"/>
          <p:nvPr/>
        </p:nvSpPr>
        <p:spPr>
          <a:xfrm>
            <a:off x="5805525" y="3260349"/>
            <a:ext cx="3240000" cy="1793727"/>
          </a:xfrm>
          <a:prstGeom prst="roundRect">
            <a:avLst>
              <a:gd name="adj" fmla="val 0"/>
            </a:avLst>
          </a:prstGeom>
          <a:noFill/>
          <a:ln>
            <a:solidFill>
              <a:schemeClr val="bg1">
                <a:lumMod val="50000"/>
              </a:schemeClr>
            </a:solidFill>
          </a:ln>
        </p:spPr>
        <p:txBody>
          <a:bodyPr wrap="square" rtlCol="0">
            <a:noAutofit/>
          </a:bodyPr>
          <a:lstStyle/>
          <a:p>
            <a:pPr marL="541338" indent="-541338"/>
            <a:r>
              <a:rPr lang="ja-JP" altLang="en-US" sz="1200" b="1" u="sng" dirty="0">
                <a:latin typeface="BIZ UDPゴシック" panose="020B0400000000000000" pitchFamily="50" charset="-128"/>
                <a:ea typeface="BIZ UDPゴシック" panose="020B0400000000000000" pitchFamily="50" charset="-128"/>
              </a:rPr>
              <a:t>現　 行</a:t>
            </a:r>
            <a:r>
              <a:rPr lang="ja-JP" altLang="en-US" sz="1200" dirty="0">
                <a:latin typeface="BIZ UDPゴシック" panose="020B0400000000000000" pitchFamily="50" charset="-128"/>
                <a:ea typeface="BIZ UDPゴシック" panose="020B0400000000000000" pitchFamily="50" charset="-128"/>
              </a:rPr>
              <a:t>　条例ガイドラインに望ましい基準として掲載（</a:t>
            </a:r>
            <a:r>
              <a:rPr lang="en-US" altLang="ja-JP" sz="1200" dirty="0">
                <a:latin typeface="BIZ UDPゴシック" panose="020B0400000000000000" pitchFamily="50" charset="-128"/>
                <a:ea typeface="BIZ UDPゴシック" panose="020B0400000000000000" pitchFamily="50" charset="-128"/>
              </a:rPr>
              <a:t>R5.5</a:t>
            </a:r>
            <a:r>
              <a:rPr lang="ja-JP" altLang="en-US" sz="1200" dirty="0">
                <a:latin typeface="BIZ UDPゴシック" panose="020B0400000000000000" pitchFamily="50" charset="-128"/>
                <a:ea typeface="BIZ UDPゴシック" panose="020B0400000000000000" pitchFamily="50" charset="-128"/>
              </a:rPr>
              <a:t>改訂版）</a:t>
            </a:r>
            <a:endParaRPr lang="en-US" altLang="ja-JP" sz="1200" dirty="0">
              <a:latin typeface="BIZ UDPゴシック" panose="020B0400000000000000" pitchFamily="50" charset="-128"/>
              <a:ea typeface="BIZ UDPゴシック" panose="020B0400000000000000" pitchFamily="50" charset="-128"/>
            </a:endParaRPr>
          </a:p>
          <a:p>
            <a:pPr marL="541338" indent="-541338"/>
            <a:endParaRPr lang="en-US" altLang="ja-JP" sz="1200" b="1" u="sng" dirty="0">
              <a:latin typeface="BIZ UDPゴシック" panose="020B0400000000000000" pitchFamily="50" charset="-128"/>
              <a:ea typeface="BIZ UDPゴシック" panose="020B0400000000000000" pitchFamily="50" charset="-128"/>
            </a:endParaRPr>
          </a:p>
          <a:p>
            <a:pPr marL="541338" indent="-541338"/>
            <a:r>
              <a:rPr lang="ja-JP" altLang="en-US" sz="1200" b="1" u="sng" dirty="0">
                <a:latin typeface="BIZ UDPゴシック" panose="020B0400000000000000" pitchFamily="50" charset="-128"/>
                <a:ea typeface="BIZ UDPゴシック" panose="020B0400000000000000" pitchFamily="50" charset="-128"/>
              </a:rPr>
              <a:t>対応案</a:t>
            </a:r>
            <a:r>
              <a:rPr lang="ja-JP" altLang="en-US" sz="1200" dirty="0">
                <a:latin typeface="BIZ UDPゴシック" panose="020B0400000000000000" pitchFamily="50" charset="-128"/>
                <a:ea typeface="BIZ UDPゴシック" panose="020B0400000000000000" pitchFamily="50" charset="-128"/>
              </a:rPr>
              <a:t>　国の動向を注視しつつ、</a:t>
            </a:r>
            <a:endParaRPr lang="en-US" altLang="ja-JP" sz="1200" dirty="0">
              <a:latin typeface="BIZ UDPゴシック" panose="020B0400000000000000" pitchFamily="50" charset="-128"/>
              <a:ea typeface="BIZ UDPゴシック" panose="020B0400000000000000" pitchFamily="50" charset="-128"/>
            </a:endParaRPr>
          </a:p>
          <a:p>
            <a:pPr marL="541338"/>
            <a:r>
              <a:rPr lang="ja-JP" altLang="en-US" sz="1200" dirty="0">
                <a:latin typeface="BIZ UDPゴシック" panose="020B0400000000000000" pitchFamily="50" charset="-128"/>
                <a:ea typeface="BIZ UDPゴシック" panose="020B0400000000000000" pitchFamily="50" charset="-128"/>
              </a:rPr>
              <a:t>①条例ガイドラインの充実化</a:t>
            </a:r>
            <a:endParaRPr lang="en-US" altLang="ja-JP" sz="1200" dirty="0">
              <a:latin typeface="BIZ UDPゴシック" panose="020B0400000000000000" pitchFamily="50" charset="-128"/>
              <a:ea typeface="BIZ UDPゴシック" panose="020B0400000000000000" pitchFamily="50" charset="-128"/>
            </a:endParaRPr>
          </a:p>
          <a:p>
            <a:pPr marL="541338"/>
            <a:r>
              <a:rPr lang="ja-JP" altLang="en-US" sz="1200" dirty="0">
                <a:latin typeface="BIZ UDPゴシック" panose="020B0400000000000000" pitchFamily="50" charset="-128"/>
                <a:ea typeface="BIZ UDPゴシック" panose="020B0400000000000000" pitchFamily="50" charset="-128"/>
              </a:rPr>
              <a:t>・記載内容の点検、充実化</a:t>
            </a:r>
            <a:endParaRPr lang="en-US" altLang="ja-JP" sz="1200" dirty="0">
              <a:latin typeface="BIZ UDPゴシック" panose="020B0400000000000000" pitchFamily="50" charset="-128"/>
              <a:ea typeface="BIZ UDPゴシック" panose="020B0400000000000000" pitchFamily="50" charset="-128"/>
            </a:endParaRPr>
          </a:p>
          <a:p>
            <a:pPr marL="541338"/>
            <a:r>
              <a:rPr lang="ja-JP" altLang="en-US" sz="1200" dirty="0">
                <a:latin typeface="BIZ UDPゴシック" panose="020B0400000000000000" pitchFamily="50" charset="-128"/>
                <a:ea typeface="BIZ UDPゴシック" panose="020B0400000000000000" pitchFamily="50" charset="-128"/>
              </a:rPr>
              <a:t>・優良事例を収集し、横展開　等</a:t>
            </a:r>
            <a:endParaRPr lang="en-US" altLang="ja-JP" sz="1200" dirty="0">
              <a:latin typeface="BIZ UDPゴシック" panose="020B0400000000000000" pitchFamily="50" charset="-128"/>
              <a:ea typeface="BIZ UDPゴシック" panose="020B0400000000000000" pitchFamily="50" charset="-128"/>
            </a:endParaRPr>
          </a:p>
          <a:p>
            <a:pPr marL="541338"/>
            <a:r>
              <a:rPr lang="ja-JP" altLang="en-US" sz="1200" dirty="0">
                <a:latin typeface="BIZ UDPゴシック" panose="020B0400000000000000" pitchFamily="50" charset="-128"/>
                <a:ea typeface="BIZ UDPゴシック" panose="020B0400000000000000" pitchFamily="50" charset="-128"/>
              </a:rPr>
              <a:t>②条例ガイドラインの普及啓発の徹底</a:t>
            </a:r>
            <a:endParaRPr lang="en-US" altLang="ja-JP" sz="1200" dirty="0">
              <a:latin typeface="BIZ UDPゴシック" panose="020B0400000000000000" pitchFamily="50" charset="-128"/>
              <a:ea typeface="BIZ UDPゴシック" panose="020B0400000000000000" pitchFamily="50" charset="-128"/>
            </a:endParaRPr>
          </a:p>
          <a:p>
            <a:pPr marL="541338"/>
            <a:r>
              <a:rPr lang="ja-JP" altLang="en-US" sz="1200" dirty="0">
                <a:latin typeface="BIZ UDPゴシック" panose="020B0400000000000000" pitchFamily="50" charset="-128"/>
                <a:ea typeface="BIZ UDPゴシック" panose="020B0400000000000000" pitchFamily="50" charset="-128"/>
              </a:rPr>
              <a:t>・ガイドライン解説動画</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AA3602D6-EDFB-4284-B346-50B20A9E24D7}"/>
              </a:ext>
            </a:extLst>
          </p:cNvPr>
          <p:cNvSpPr txBox="1"/>
          <p:nvPr/>
        </p:nvSpPr>
        <p:spPr>
          <a:xfrm>
            <a:off x="2515030" y="1115382"/>
            <a:ext cx="2750144" cy="435948"/>
          </a:xfrm>
          <a:prstGeom prst="roundRect">
            <a:avLst>
              <a:gd name="adj" fmla="val 4769"/>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方向性</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a:t>
            </a:r>
          </a:p>
          <a:p>
            <a:pPr algn="ctr"/>
            <a:r>
              <a:rPr lang="ja-JP" altLang="en-US" sz="1100" dirty="0">
                <a:latin typeface="BIZ UDPゴシック" panose="020B0400000000000000" pitchFamily="50" charset="-128"/>
                <a:ea typeface="BIZ UDPゴシック" panose="020B0400000000000000" pitchFamily="50" charset="-128"/>
              </a:rPr>
              <a:t>車椅子使用者用客席数を着実に増やす</a:t>
            </a:r>
            <a:endParaRPr lang="en-US" altLang="ja-JP" sz="11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0F64A20A-F213-4449-9739-74B090616E20}"/>
              </a:ext>
            </a:extLst>
          </p:cNvPr>
          <p:cNvSpPr txBox="1"/>
          <p:nvPr/>
        </p:nvSpPr>
        <p:spPr>
          <a:xfrm>
            <a:off x="2515030" y="2934151"/>
            <a:ext cx="2750144" cy="612000"/>
          </a:xfrm>
          <a:prstGeom prst="roundRect">
            <a:avLst>
              <a:gd name="adj" fmla="val 4769"/>
            </a:avLst>
          </a:prstGeom>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方向性</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２</a:t>
            </a:r>
            <a:r>
              <a:rPr lang="en-US" altLang="ja-JP" sz="1100" dirty="0">
                <a:latin typeface="BIZ UDPゴシック" panose="020B0400000000000000" pitchFamily="50" charset="-128"/>
                <a:ea typeface="BIZ UDPゴシック" panose="020B0400000000000000" pitchFamily="50" charset="-128"/>
              </a:rPr>
              <a:t>】</a:t>
            </a:r>
          </a:p>
          <a:p>
            <a:pPr algn="ctr"/>
            <a:r>
              <a:rPr lang="ja-JP" altLang="en-US" sz="1100" dirty="0">
                <a:latin typeface="BIZ UDPゴシック" panose="020B0400000000000000" pitchFamily="50" charset="-128"/>
                <a:ea typeface="BIZ UDPゴシック" panose="020B0400000000000000" pitchFamily="50" charset="-128"/>
              </a:rPr>
              <a:t>客席を自由に選択できる</a:t>
            </a:r>
            <a:endParaRPr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環境づくりを促進する</a:t>
            </a:r>
            <a:endParaRPr lang="en-US" altLang="ja-JP" sz="11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B36B69B8-BB68-46C3-84F1-B3995438918E}"/>
              </a:ext>
            </a:extLst>
          </p:cNvPr>
          <p:cNvSpPr txBox="1"/>
          <p:nvPr/>
        </p:nvSpPr>
        <p:spPr>
          <a:xfrm>
            <a:off x="2039921" y="1510942"/>
            <a:ext cx="290754" cy="678898"/>
          </a:xfrm>
          <a:prstGeom prst="homePlate">
            <a:avLst>
              <a:gd name="adj" fmla="val 40657"/>
            </a:avLst>
          </a:prstGeom>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endParaRPr lang="en-US" altLang="ja-JP" sz="14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51F2824B-C9CB-4040-959B-69FBA83DD5C0}"/>
              </a:ext>
            </a:extLst>
          </p:cNvPr>
          <p:cNvSpPr txBox="1"/>
          <p:nvPr/>
        </p:nvSpPr>
        <p:spPr>
          <a:xfrm>
            <a:off x="2053997" y="3681333"/>
            <a:ext cx="290754" cy="678898"/>
          </a:xfrm>
          <a:prstGeom prst="homePlate">
            <a:avLst>
              <a:gd name="adj" fmla="val 40657"/>
            </a:avLst>
          </a:prstGeom>
          <a:ln/>
        </p:spPr>
        <p:style>
          <a:lnRef idx="3">
            <a:schemeClr val="lt1"/>
          </a:lnRef>
          <a:fillRef idx="1">
            <a:schemeClr val="accent6"/>
          </a:fillRef>
          <a:effectRef idx="1">
            <a:schemeClr val="accent6"/>
          </a:effectRef>
          <a:fontRef idx="minor">
            <a:schemeClr val="lt1"/>
          </a:fontRef>
        </p:style>
        <p:txBody>
          <a:bodyPr wrap="square" rtlCol="0" anchor="ctr">
            <a:noAutofit/>
          </a:bodyPr>
          <a:lstStyle/>
          <a:p>
            <a:pPr algn="ctr"/>
            <a:endParaRPr lang="en-US" altLang="ja-JP" sz="14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862AEE4A-E330-4BA4-B585-73E254A6B85B}"/>
              </a:ext>
            </a:extLst>
          </p:cNvPr>
          <p:cNvSpPr txBox="1"/>
          <p:nvPr/>
        </p:nvSpPr>
        <p:spPr>
          <a:xfrm>
            <a:off x="5468654" y="1510942"/>
            <a:ext cx="290754" cy="678898"/>
          </a:xfrm>
          <a:prstGeom prst="homePlate">
            <a:avLst>
              <a:gd name="adj" fmla="val 40657"/>
            </a:avLst>
          </a:prstGeom>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endParaRPr lang="en-US" altLang="ja-JP" sz="1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916152D2-D6B5-4478-AB5D-B0517D08E7C9}"/>
              </a:ext>
            </a:extLst>
          </p:cNvPr>
          <p:cNvSpPr txBox="1"/>
          <p:nvPr/>
        </p:nvSpPr>
        <p:spPr>
          <a:xfrm>
            <a:off x="5497478" y="3681333"/>
            <a:ext cx="290754" cy="678898"/>
          </a:xfrm>
          <a:prstGeom prst="homePlate">
            <a:avLst>
              <a:gd name="adj" fmla="val 40657"/>
            </a:avLst>
          </a:prstGeom>
          <a:ln/>
        </p:spPr>
        <p:style>
          <a:lnRef idx="3">
            <a:schemeClr val="lt1"/>
          </a:lnRef>
          <a:fillRef idx="1">
            <a:schemeClr val="accent6"/>
          </a:fillRef>
          <a:effectRef idx="1">
            <a:schemeClr val="accent6"/>
          </a:effectRef>
          <a:fontRef idx="minor">
            <a:schemeClr val="lt1"/>
          </a:fontRef>
        </p:style>
        <p:txBody>
          <a:bodyPr wrap="square" rtlCol="0" anchor="ctr">
            <a:noAutofit/>
          </a:bodyPr>
          <a:lstStyle/>
          <a:p>
            <a:pPr algn="ctr"/>
            <a:endParaRPr lang="en-US" altLang="ja-JP" sz="1400" dirty="0">
              <a:latin typeface="BIZ UDPゴシック" panose="020B0400000000000000" pitchFamily="50" charset="-128"/>
              <a:ea typeface="BIZ UDPゴシック" panose="020B0400000000000000" pitchFamily="50" charset="-128"/>
            </a:endParaRPr>
          </a:p>
        </p:txBody>
      </p:sp>
      <p:sp>
        <p:nvSpPr>
          <p:cNvPr id="24" name="スライド番号プレースホルダー 1">
            <a:extLst>
              <a:ext uri="{FF2B5EF4-FFF2-40B4-BE49-F238E27FC236}">
                <a16:creationId xmlns:a16="http://schemas.microsoft.com/office/drawing/2014/main" id="{862433C0-67DE-4AE2-9BDD-FBF98EAE4347}"/>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13</a:t>
            </a:fld>
            <a:endParaRPr kumimoji="1" lang="ja-JP" altLang="en-US" dirty="0"/>
          </a:p>
        </p:txBody>
      </p:sp>
      <p:graphicFrame>
        <p:nvGraphicFramePr>
          <p:cNvPr id="25" name="表 3">
            <a:extLst>
              <a:ext uri="{FF2B5EF4-FFF2-40B4-BE49-F238E27FC236}">
                <a16:creationId xmlns:a16="http://schemas.microsoft.com/office/drawing/2014/main" id="{1B12DB78-D409-47BD-A2DD-E029690EBA3F}"/>
              </a:ext>
            </a:extLst>
          </p:cNvPr>
          <p:cNvGraphicFramePr>
            <a:graphicFrameLocks noGrp="1"/>
          </p:cNvGraphicFramePr>
          <p:nvPr>
            <p:extLst>
              <p:ext uri="{D42A27DB-BD31-4B8C-83A1-F6EECF244321}">
                <p14:modId xmlns:p14="http://schemas.microsoft.com/office/powerpoint/2010/main" val="1555488333"/>
              </p:ext>
            </p:extLst>
          </p:nvPr>
        </p:nvGraphicFramePr>
        <p:xfrm>
          <a:off x="489032" y="5821686"/>
          <a:ext cx="5153823" cy="691080"/>
        </p:xfrm>
        <a:graphic>
          <a:graphicData uri="http://schemas.openxmlformats.org/drawingml/2006/table">
            <a:tbl>
              <a:tblPr firstRow="1" bandRow="1">
                <a:tableStyleId>{5C22544A-7EE6-4342-B048-85BDC9FD1C3A}</a:tableStyleId>
              </a:tblPr>
              <a:tblGrid>
                <a:gridCol w="1341354">
                  <a:extLst>
                    <a:ext uri="{9D8B030D-6E8A-4147-A177-3AD203B41FA5}">
                      <a16:colId xmlns:a16="http://schemas.microsoft.com/office/drawing/2014/main" val="2215360363"/>
                    </a:ext>
                  </a:extLst>
                </a:gridCol>
                <a:gridCol w="1511229">
                  <a:extLst>
                    <a:ext uri="{9D8B030D-6E8A-4147-A177-3AD203B41FA5}">
                      <a16:colId xmlns:a16="http://schemas.microsoft.com/office/drawing/2014/main" val="4134461904"/>
                    </a:ext>
                  </a:extLst>
                </a:gridCol>
                <a:gridCol w="2301240">
                  <a:extLst>
                    <a:ext uri="{9D8B030D-6E8A-4147-A177-3AD203B41FA5}">
                      <a16:colId xmlns:a16="http://schemas.microsoft.com/office/drawing/2014/main" val="3938309162"/>
                    </a:ext>
                  </a:extLst>
                </a:gridCol>
              </a:tblGrid>
              <a:tr h="216000">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現行</a:t>
                      </a:r>
                    </a:p>
                  </a:txBody>
                  <a:tcPr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改正案</a:t>
                      </a:r>
                    </a:p>
                  </a:txBody>
                  <a:tcPr anchor="ctr"/>
                </a:tc>
                <a:extLst>
                  <a:ext uri="{0D108BD9-81ED-4DB2-BD59-A6C34878D82A}">
                    <a16:rowId xmlns:a16="http://schemas.microsoft.com/office/drawing/2014/main" val="1241166730"/>
                  </a:ext>
                </a:extLst>
              </a:tr>
              <a:tr h="432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車椅子使用者用</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b="1" u="sng" dirty="0">
                          <a:latin typeface="BIZ UDPゴシック" panose="020B0400000000000000" pitchFamily="50" charset="-128"/>
                          <a:ea typeface="BIZ UDPゴシック" panose="020B0400000000000000" pitchFamily="50" charset="-128"/>
                        </a:rPr>
                        <a:t>客席</a:t>
                      </a:r>
                    </a:p>
                  </a:txBody>
                  <a:tcPr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義務基準なし</a:t>
                      </a:r>
                      <a:endParaRPr kumimoji="1" lang="en-US" altLang="ja-JP" sz="11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総数　</a:t>
                      </a:r>
                      <a:r>
                        <a:rPr kumimoji="1" lang="en-US" altLang="ja-JP" sz="1100" dirty="0">
                          <a:latin typeface="BIZ UDPゴシック" panose="020B0400000000000000" pitchFamily="50" charset="-128"/>
                          <a:ea typeface="BIZ UDPゴシック" panose="020B0400000000000000" pitchFamily="50" charset="-128"/>
                        </a:rPr>
                        <a:t>400</a:t>
                      </a:r>
                      <a:r>
                        <a:rPr kumimoji="1" lang="ja-JP" altLang="en-US" sz="1100" dirty="0">
                          <a:latin typeface="BIZ UDPゴシック" panose="020B0400000000000000" pitchFamily="50" charset="-128"/>
                          <a:ea typeface="BIZ UDPゴシック" panose="020B0400000000000000" pitchFamily="50" charset="-128"/>
                        </a:rPr>
                        <a:t>席以下　：　２席以上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400</a:t>
                      </a:r>
                      <a:r>
                        <a:rPr kumimoji="1" lang="ja-JP" altLang="en-US" sz="1100" dirty="0">
                          <a:latin typeface="BIZ UDPゴシック" panose="020B0400000000000000" pitchFamily="50" charset="-128"/>
                          <a:ea typeface="BIZ UDPゴシック" panose="020B0400000000000000" pitchFamily="50" charset="-128"/>
                        </a:rPr>
                        <a:t>席 超 　 ：　</a:t>
                      </a:r>
                      <a:r>
                        <a:rPr kumimoji="1" lang="en-US" altLang="ja-JP" sz="1100" dirty="0">
                          <a:latin typeface="BIZ UDPゴシック" panose="020B0400000000000000" pitchFamily="50" charset="-128"/>
                          <a:ea typeface="BIZ UDPゴシック" panose="020B0400000000000000" pitchFamily="50" charset="-128"/>
                        </a:rPr>
                        <a:t>0.5</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extLst>
                  <a:ext uri="{0D108BD9-81ED-4DB2-BD59-A6C34878D82A}">
                    <a16:rowId xmlns:a16="http://schemas.microsoft.com/office/drawing/2014/main" val="2383052862"/>
                  </a:ext>
                </a:extLst>
              </a:tr>
            </a:tbl>
          </a:graphicData>
        </a:graphic>
      </p:graphicFrame>
      <p:sp>
        <p:nvSpPr>
          <p:cNvPr id="29" name="テキスト ボックス 28">
            <a:extLst>
              <a:ext uri="{FF2B5EF4-FFF2-40B4-BE49-F238E27FC236}">
                <a16:creationId xmlns:a16="http://schemas.microsoft.com/office/drawing/2014/main" id="{6D882A4A-FD03-4C76-887B-4D38425870F1}"/>
              </a:ext>
            </a:extLst>
          </p:cNvPr>
          <p:cNvSpPr txBox="1"/>
          <p:nvPr/>
        </p:nvSpPr>
        <p:spPr>
          <a:xfrm>
            <a:off x="5775747" y="5818613"/>
            <a:ext cx="3113389" cy="690205"/>
          </a:xfrm>
          <a:prstGeom prst="roundRect">
            <a:avLst>
              <a:gd name="adj" fmla="val 4769"/>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パブリックコメント</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R6.5.15</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R6.6.13</a:t>
            </a:r>
          </a:p>
          <a:p>
            <a:endParaRPr lang="en-US" altLang="ja-JP" sz="2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政令公布　</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R6.6</a:t>
            </a:r>
            <a:r>
              <a:rPr lang="ja-JP" altLang="en-US" sz="1100" dirty="0">
                <a:latin typeface="BIZ UDPゴシック" panose="020B0400000000000000" pitchFamily="50" charset="-128"/>
                <a:ea typeface="BIZ UDPゴシック" panose="020B0400000000000000" pitchFamily="50" charset="-128"/>
              </a:rPr>
              <a:t>月頃</a:t>
            </a:r>
            <a:endParaRPr lang="en-US" altLang="ja-JP" sz="1100" dirty="0">
              <a:latin typeface="BIZ UDPゴシック" panose="020B0400000000000000" pitchFamily="50" charset="-128"/>
              <a:ea typeface="BIZ UDPゴシック" panose="020B0400000000000000" pitchFamily="50" charset="-128"/>
            </a:endParaRPr>
          </a:p>
          <a:p>
            <a:endParaRPr lang="en-US" altLang="ja-JP" sz="2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政令施行</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R7.6.1</a:t>
            </a:r>
          </a:p>
        </p:txBody>
      </p:sp>
      <p:sp>
        <p:nvSpPr>
          <p:cNvPr id="32" name="テキスト ボックス 31">
            <a:extLst>
              <a:ext uri="{FF2B5EF4-FFF2-40B4-BE49-F238E27FC236}">
                <a16:creationId xmlns:a16="http://schemas.microsoft.com/office/drawing/2014/main" id="{6D71A1D3-9FBB-4A87-B357-7650EF87DC2E}"/>
              </a:ext>
            </a:extLst>
          </p:cNvPr>
          <p:cNvSpPr txBox="1"/>
          <p:nvPr/>
        </p:nvSpPr>
        <p:spPr>
          <a:xfrm>
            <a:off x="165303" y="5218270"/>
            <a:ext cx="8723833" cy="439222"/>
          </a:xfrm>
          <a:prstGeom prst="roundRect">
            <a:avLst>
              <a:gd name="adj" fmla="val 4769"/>
            </a:avLst>
          </a:prstGeom>
          <a:noFill/>
          <a:ln>
            <a:noFill/>
          </a:ln>
        </p:spPr>
        <p:txBody>
          <a:bodyPr wrap="square" rtlCol="0">
            <a:spAutoFit/>
          </a:bodyPr>
          <a:lstStyle/>
          <a:p>
            <a:r>
              <a:rPr lang="en-US" altLang="ja-JP" sz="1100" b="1" u="sng" dirty="0">
                <a:latin typeface="BIZ UDPゴシック" panose="020B0400000000000000" pitchFamily="50" charset="-128"/>
                <a:ea typeface="BIZ UDPゴシック" panose="020B0400000000000000" pitchFamily="50" charset="-128"/>
              </a:rPr>
              <a:t>※</a:t>
            </a:r>
            <a:r>
              <a:rPr lang="ja-JP" altLang="en-US" sz="1100" b="1" u="sng" dirty="0">
                <a:latin typeface="BIZ UDPゴシック" panose="020B0400000000000000" pitchFamily="50" charset="-128"/>
                <a:ea typeface="BIZ UDPゴシック" panose="020B0400000000000000" pitchFamily="50" charset="-128"/>
              </a:rPr>
              <a:t>バリアフリー法の政令見直し（</a:t>
            </a:r>
            <a:r>
              <a:rPr lang="en-US" altLang="ja-JP" sz="1100" b="1" u="sng" dirty="0">
                <a:latin typeface="BIZ UDPゴシック" panose="020B0400000000000000" pitchFamily="50" charset="-128"/>
                <a:ea typeface="BIZ UDPゴシック" panose="020B0400000000000000" pitchFamily="50" charset="-128"/>
              </a:rPr>
              <a:t>R</a:t>
            </a:r>
            <a:r>
              <a:rPr lang="ja-JP" altLang="en-US" sz="1100" b="1" u="sng" dirty="0">
                <a:latin typeface="BIZ UDPゴシック" panose="020B0400000000000000" pitchFamily="50" charset="-128"/>
                <a:ea typeface="BIZ UDPゴシック" panose="020B0400000000000000" pitchFamily="50" charset="-128"/>
              </a:rPr>
              <a:t>６</a:t>
            </a:r>
            <a:r>
              <a:rPr lang="en-US" altLang="ja-JP" sz="1100" b="1" u="sng" dirty="0">
                <a:latin typeface="BIZ UDPゴシック" panose="020B0400000000000000" pitchFamily="50" charset="-128"/>
                <a:ea typeface="BIZ UDPゴシック" panose="020B0400000000000000" pitchFamily="50" charset="-128"/>
              </a:rPr>
              <a:t>.6</a:t>
            </a:r>
            <a:r>
              <a:rPr lang="ja-JP" altLang="en-US" sz="1100" b="1" u="sng" dirty="0">
                <a:latin typeface="BIZ UDPゴシック" panose="020B0400000000000000" pitchFamily="50" charset="-128"/>
                <a:ea typeface="BIZ UDPゴシック" panose="020B0400000000000000" pitchFamily="50" charset="-128"/>
              </a:rPr>
              <a:t>公布予定）</a:t>
            </a:r>
            <a:endParaRPr lang="en-US" altLang="ja-JP" sz="1100" b="1" u="sng"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現在、国において</a:t>
            </a:r>
            <a:r>
              <a:rPr lang="ja-JP" altLang="en-US" sz="1000" dirty="0">
                <a:latin typeface="BIZ UDPゴシック" panose="020B0400000000000000" pitchFamily="50" charset="-128"/>
                <a:ea typeface="BIZ UDPゴシック" panose="020B0400000000000000" pitchFamily="50" charset="-128"/>
              </a:rPr>
              <a:t>、バリアフリー法の政令の見直しに係るパブリックコメントが実施されている。</a:t>
            </a:r>
            <a:endParaRPr lang="en-US" altLang="ja-JP" sz="10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A7DF109A-669D-4813-A8C8-F8B747062900}"/>
              </a:ext>
            </a:extLst>
          </p:cNvPr>
          <p:cNvSpPr txBox="1"/>
          <p:nvPr/>
        </p:nvSpPr>
        <p:spPr>
          <a:xfrm>
            <a:off x="424383" y="5598762"/>
            <a:ext cx="817677" cy="250984"/>
          </a:xfrm>
          <a:prstGeom prst="roundRect">
            <a:avLst>
              <a:gd name="adj" fmla="val 4769"/>
            </a:avLst>
          </a:prstGeom>
          <a:noFill/>
          <a:ln>
            <a:noFill/>
          </a:ln>
        </p:spPr>
        <p:txBody>
          <a:bodyPr wrap="square" rtlCol="0">
            <a:spAutoFit/>
          </a:bodyPr>
          <a:lstStyle/>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基準案</a:t>
            </a:r>
            <a:r>
              <a:rPr lang="en-US" altLang="ja-JP" sz="1000" dirty="0">
                <a:latin typeface="BIZ UDPゴシック" panose="020B0400000000000000" pitchFamily="50" charset="-128"/>
                <a:ea typeface="BIZ UDPゴシック" panose="020B0400000000000000" pitchFamily="50" charset="-128"/>
              </a:rPr>
              <a:t>】</a:t>
            </a:r>
          </a:p>
        </p:txBody>
      </p:sp>
      <p:sp>
        <p:nvSpPr>
          <p:cNvPr id="36" name="テキスト ボックス 35">
            <a:extLst>
              <a:ext uri="{FF2B5EF4-FFF2-40B4-BE49-F238E27FC236}">
                <a16:creationId xmlns:a16="http://schemas.microsoft.com/office/drawing/2014/main" id="{77C302DD-94FA-4670-AD42-664E7947E795}"/>
              </a:ext>
            </a:extLst>
          </p:cNvPr>
          <p:cNvSpPr txBox="1"/>
          <p:nvPr/>
        </p:nvSpPr>
        <p:spPr>
          <a:xfrm>
            <a:off x="5680955" y="5577321"/>
            <a:ext cx="2228605" cy="250984"/>
          </a:xfrm>
          <a:prstGeom prst="roundRect">
            <a:avLst>
              <a:gd name="adj" fmla="val 4769"/>
            </a:avLst>
          </a:prstGeom>
          <a:noFill/>
          <a:ln>
            <a:noFill/>
          </a:ln>
        </p:spPr>
        <p:txBody>
          <a:bodyPr wrap="square" rtlCol="0">
            <a:spAutoFit/>
          </a:bodyPr>
          <a:lstStyle/>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政令の見直しスケジュール（予定）</a:t>
            </a:r>
            <a:r>
              <a:rPr lang="en-US" altLang="ja-JP" sz="10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122653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個別項目②　劇場等における車椅子使用者用客席</a:t>
            </a:r>
          </a:p>
        </p:txBody>
      </p:sp>
      <p:sp>
        <p:nvSpPr>
          <p:cNvPr id="42" name="テキスト ボックス 41">
            <a:extLst>
              <a:ext uri="{FF2B5EF4-FFF2-40B4-BE49-F238E27FC236}">
                <a16:creationId xmlns:a16="http://schemas.microsoft.com/office/drawing/2014/main" id="{1F88854F-32A1-446E-8226-477401D83BB7}"/>
              </a:ext>
            </a:extLst>
          </p:cNvPr>
          <p:cNvSpPr txBox="1"/>
          <p:nvPr/>
        </p:nvSpPr>
        <p:spPr>
          <a:xfrm>
            <a:off x="214783" y="486205"/>
            <a:ext cx="813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600" dirty="0">
                <a:latin typeface="BIZ UDPゴシック" panose="020B0400000000000000" pitchFamily="50" charset="-128"/>
                <a:ea typeface="BIZ UDPゴシック" panose="020B0400000000000000" pitchFamily="50" charset="-128"/>
              </a:rPr>
              <a:t>2-1</a:t>
            </a:r>
            <a:r>
              <a:rPr lang="ja-JP" altLang="en-US" sz="1600" dirty="0">
                <a:latin typeface="BIZ UDPゴシック" panose="020B0400000000000000" pitchFamily="50" charset="-128"/>
                <a:ea typeface="BIZ UDPゴシック" panose="020B0400000000000000" pitchFamily="50" charset="-128"/>
              </a:rPr>
              <a:t>　車椅子使用者用客席数を着実に増やす</a:t>
            </a:r>
            <a:r>
              <a:rPr lang="ja-JP" altLang="en-US" sz="1200" dirty="0">
                <a:latin typeface="BIZ UDPゴシック" panose="020B0400000000000000" pitchFamily="50" charset="-128"/>
                <a:ea typeface="BIZ UDPゴシック" panose="020B0400000000000000" pitchFamily="50" charset="-128"/>
              </a:rPr>
              <a:t>（政令改正に併せて条例基準（設置数に係る基準）を整理）</a:t>
            </a:r>
            <a:endParaRPr lang="ja-JP" altLang="en-US" sz="1600" dirty="0">
              <a:latin typeface="BIZ UDPゴシック" panose="020B0400000000000000" pitchFamily="50" charset="-128"/>
              <a:ea typeface="BIZ UDP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FAB0E3E7-0002-4042-9220-413F0C06F010}"/>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14</a:t>
            </a:fld>
            <a:endParaRPr kumimoji="1" lang="ja-JP" altLang="en-US" dirty="0"/>
          </a:p>
        </p:txBody>
      </p:sp>
      <p:sp>
        <p:nvSpPr>
          <p:cNvPr id="21" name="テキスト ボックス 20">
            <a:extLst>
              <a:ext uri="{FF2B5EF4-FFF2-40B4-BE49-F238E27FC236}">
                <a16:creationId xmlns:a16="http://schemas.microsoft.com/office/drawing/2014/main" id="{92D3F96E-DC94-4E46-9558-E3C8A52D593D}"/>
              </a:ext>
            </a:extLst>
          </p:cNvPr>
          <p:cNvSpPr txBox="1"/>
          <p:nvPr/>
        </p:nvSpPr>
        <p:spPr>
          <a:xfrm>
            <a:off x="0" y="1037246"/>
            <a:ext cx="8714431"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〇車椅子使用者用客席に関する基準比較</a:t>
            </a:r>
            <a:endParaRPr lang="en-US" altLang="ja-JP" sz="1600" b="1" u="sng" dirty="0">
              <a:latin typeface="BIZ UDPゴシック" panose="020B0400000000000000" pitchFamily="50" charset="-128"/>
              <a:ea typeface="BIZ UDPゴシック" panose="020B0400000000000000" pitchFamily="50" charset="-128"/>
            </a:endParaRPr>
          </a:p>
        </p:txBody>
      </p:sp>
      <p:graphicFrame>
        <p:nvGraphicFramePr>
          <p:cNvPr id="22" name="表 10">
            <a:extLst>
              <a:ext uri="{FF2B5EF4-FFF2-40B4-BE49-F238E27FC236}">
                <a16:creationId xmlns:a16="http://schemas.microsoft.com/office/drawing/2014/main" id="{9D5758CC-A2CE-45FF-BE26-F7471F67B55A}"/>
              </a:ext>
            </a:extLst>
          </p:cNvPr>
          <p:cNvGraphicFramePr>
            <a:graphicFrameLocks noGrp="1"/>
          </p:cNvGraphicFramePr>
          <p:nvPr>
            <p:extLst>
              <p:ext uri="{D42A27DB-BD31-4B8C-83A1-F6EECF244321}">
                <p14:modId xmlns:p14="http://schemas.microsoft.com/office/powerpoint/2010/main" val="1202091479"/>
              </p:ext>
            </p:extLst>
          </p:nvPr>
        </p:nvGraphicFramePr>
        <p:xfrm>
          <a:off x="214783" y="1833572"/>
          <a:ext cx="5699191" cy="3608922"/>
        </p:xfrm>
        <a:graphic>
          <a:graphicData uri="http://schemas.openxmlformats.org/drawingml/2006/table">
            <a:tbl>
              <a:tblPr firstRow="1" bandRow="1">
                <a:tableStyleId>{5C22544A-7EE6-4342-B048-85BDC9FD1C3A}</a:tableStyleId>
              </a:tblPr>
              <a:tblGrid>
                <a:gridCol w="1014266">
                  <a:extLst>
                    <a:ext uri="{9D8B030D-6E8A-4147-A177-3AD203B41FA5}">
                      <a16:colId xmlns:a16="http://schemas.microsoft.com/office/drawing/2014/main" val="280495032"/>
                    </a:ext>
                  </a:extLst>
                </a:gridCol>
                <a:gridCol w="1139447">
                  <a:extLst>
                    <a:ext uri="{9D8B030D-6E8A-4147-A177-3AD203B41FA5}">
                      <a16:colId xmlns:a16="http://schemas.microsoft.com/office/drawing/2014/main" val="1094187023"/>
                    </a:ext>
                  </a:extLst>
                </a:gridCol>
                <a:gridCol w="208280">
                  <a:extLst>
                    <a:ext uri="{9D8B030D-6E8A-4147-A177-3AD203B41FA5}">
                      <a16:colId xmlns:a16="http://schemas.microsoft.com/office/drawing/2014/main" val="2036190639"/>
                    </a:ext>
                  </a:extLst>
                </a:gridCol>
                <a:gridCol w="1668599">
                  <a:extLst>
                    <a:ext uri="{9D8B030D-6E8A-4147-A177-3AD203B41FA5}">
                      <a16:colId xmlns:a16="http://schemas.microsoft.com/office/drawing/2014/main" val="2451881483"/>
                    </a:ext>
                  </a:extLst>
                </a:gridCol>
                <a:gridCol w="1668599">
                  <a:extLst>
                    <a:ext uri="{9D8B030D-6E8A-4147-A177-3AD203B41FA5}">
                      <a16:colId xmlns:a16="http://schemas.microsoft.com/office/drawing/2014/main" val="2533241353"/>
                    </a:ext>
                  </a:extLst>
                </a:gridCol>
              </a:tblGrid>
              <a:tr h="316811">
                <a:tc rowSpan="2">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客席総数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4">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車椅子使用者用客席数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hMerge="1">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車椅子使用者用客席数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26993388"/>
                  </a:ext>
                </a:extLst>
              </a:tr>
              <a:tr h="1534142">
                <a:tc vMerge="1">
                  <a:txBody>
                    <a:bodyPr/>
                    <a:lstStyle/>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現行</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p>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法・福祉の</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まちづくり条例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4">
                  <a:txBody>
                    <a:bodyPr/>
                    <a:lstStyle/>
                    <a:p>
                      <a:pPr algn="ct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国</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政令改正（案）　</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府（現行）</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建築基準法施行条例</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434099"/>
                  </a:ext>
                </a:extLst>
              </a:tr>
              <a:tr h="517124">
                <a:tc>
                  <a:txBody>
                    <a:bodyPr/>
                    <a:lstStyle/>
                    <a:p>
                      <a:pPr algn="ctr"/>
                      <a:r>
                        <a:rPr kumimoji="1" lang="en-US" altLang="ja-JP" sz="1200">
                          <a:solidFill>
                            <a:schemeClr val="tx1"/>
                          </a:solidFill>
                          <a:latin typeface="BIZ UDPゴシック" panose="020B0400000000000000" pitchFamily="50" charset="-128"/>
                          <a:ea typeface="BIZ UDPゴシック" panose="020B0400000000000000" pitchFamily="50" charset="-128"/>
                        </a:rPr>
                        <a:t>100</a:t>
                      </a:r>
                      <a:r>
                        <a:rPr kumimoji="1" lang="ja-JP" altLang="en-US" sz="1200">
                          <a:solidFill>
                            <a:schemeClr val="tx1"/>
                          </a:solidFill>
                          <a:latin typeface="BIZ UDPゴシック" panose="020B0400000000000000" pitchFamily="50" charset="-128"/>
                          <a:ea typeface="BIZ UDPゴシック" panose="020B0400000000000000" pitchFamily="50" charset="-128"/>
                        </a:rPr>
                        <a:t>席以下</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規定なし</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r>
                        <a:rPr kumimoji="1" lang="en-US" altLang="ja-JP" sz="1200" dirty="0">
                          <a:solidFill>
                            <a:schemeClr val="tx1"/>
                          </a:solidFill>
                          <a:latin typeface="BIZ UDPゴシック" panose="020B0400000000000000" pitchFamily="50" charset="-128"/>
                          <a:ea typeface="BIZ UDPゴシック" panose="020B0400000000000000" pitchFamily="50" charset="-128"/>
                        </a:rPr>
                        <a:t>2</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席以上　</a:t>
                      </a:r>
                      <a:r>
                        <a:rPr kumimoji="1" lang="ja-JP" altLang="en-US" sz="1050" dirty="0">
                          <a:solidFill>
                            <a:schemeClr val="tx1"/>
                          </a:solidFill>
                          <a:latin typeface="BIZ UDPゴシック" panose="020B0400000000000000" pitchFamily="50" charset="-128"/>
                          <a:ea typeface="BIZ UDPゴシック" panose="020B0400000000000000" pitchFamily="50" charset="-128"/>
                        </a:rPr>
                        <a:t>（０．５％以上）</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200" dirty="0">
                          <a:solidFill>
                            <a:schemeClr val="tx1"/>
                          </a:solidFill>
                          <a:latin typeface="BIZ UDPゴシック" panose="020B0400000000000000" pitchFamily="50" charset="-128"/>
                          <a:ea typeface="BIZ UDPゴシック" panose="020B0400000000000000" pitchFamily="50" charset="-128"/>
                        </a:rPr>
                        <a:t>1</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席以上　　</a:t>
                      </a:r>
                      <a:r>
                        <a:rPr kumimoji="1" lang="ja-JP" altLang="en-US" sz="1050" dirty="0">
                          <a:solidFill>
                            <a:schemeClr val="tx1"/>
                          </a:solidFill>
                          <a:latin typeface="BIZ UDPゴシック" panose="020B0400000000000000" pitchFamily="50" charset="-128"/>
                          <a:ea typeface="BIZ UDPゴシック" panose="020B0400000000000000" pitchFamily="50" charset="-128"/>
                        </a:rPr>
                        <a:t>（１％以上）</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1794629"/>
                  </a:ext>
                </a:extLst>
              </a:tr>
              <a:tr h="528019">
                <a:tc>
                  <a:txBody>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101</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400</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r>
                        <a:rPr kumimoji="1" lang="en-US" altLang="ja-JP" sz="1200" dirty="0">
                          <a:solidFill>
                            <a:schemeClr val="tx1"/>
                          </a:solidFill>
                          <a:latin typeface="BIZ UDPゴシック" panose="020B0400000000000000" pitchFamily="50" charset="-128"/>
                          <a:ea typeface="BIZ UDPゴシック" panose="020B0400000000000000" pitchFamily="50" charset="-128"/>
                        </a:rPr>
                        <a:t>2</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席以上　</a:t>
                      </a:r>
                      <a:r>
                        <a:rPr kumimoji="1" lang="ja-JP" altLang="en-US" sz="1050" dirty="0">
                          <a:solidFill>
                            <a:schemeClr val="tx1"/>
                          </a:solidFill>
                          <a:latin typeface="BIZ UDPゴシック" panose="020B0400000000000000" pitchFamily="50" charset="-128"/>
                          <a:ea typeface="BIZ UDPゴシック" panose="020B0400000000000000" pitchFamily="50" charset="-128"/>
                        </a:rPr>
                        <a:t>（０．５％以上）</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200" dirty="0">
                          <a:solidFill>
                            <a:schemeClr val="tx1"/>
                          </a:solidFill>
                          <a:latin typeface="BIZ UDPゴシック" panose="020B0400000000000000" pitchFamily="50" charset="-128"/>
                          <a:ea typeface="BIZ UDPゴシック" panose="020B0400000000000000" pitchFamily="50" charset="-128"/>
                        </a:rPr>
                        <a:t>2</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席以上　</a:t>
                      </a:r>
                      <a:r>
                        <a:rPr kumimoji="1" lang="ja-JP" altLang="en-US" sz="1050" dirty="0">
                          <a:solidFill>
                            <a:schemeClr val="tx1"/>
                          </a:solidFill>
                          <a:latin typeface="BIZ UDPゴシック" panose="020B0400000000000000" pitchFamily="50" charset="-128"/>
                          <a:ea typeface="BIZ UDPゴシック" panose="020B0400000000000000" pitchFamily="50" charset="-128"/>
                        </a:rPr>
                        <a:t>（０．５％以上）</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3893719"/>
                  </a:ext>
                </a:extLst>
              </a:tr>
              <a:tr h="712826">
                <a:tc>
                  <a:txBody>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401</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algn="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200" dirty="0">
                          <a:solidFill>
                            <a:schemeClr val="tx1"/>
                          </a:solidFill>
                          <a:latin typeface="BIZ UDPゴシック" panose="020B0400000000000000" pitchFamily="50" charset="-128"/>
                          <a:ea typeface="BIZ UDPゴシック" panose="020B0400000000000000" pitchFamily="50" charset="-128"/>
                        </a:rPr>
                        <a:t>2</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a:t>
                      </a:r>
                      <a:r>
                        <a:rPr kumimoji="1" lang="en-US" altLang="ja-JP" sz="1200" dirty="0">
                          <a:solidFill>
                            <a:schemeClr val="tx1"/>
                          </a:solidFill>
                          <a:latin typeface="BIZ UDPゴシック" panose="020B0400000000000000" pitchFamily="50" charset="-128"/>
                          <a:ea typeface="BIZ UDPゴシック" panose="020B0400000000000000" pitchFamily="50" charset="-128"/>
                        </a:rPr>
                        <a:t>200</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席ごとに</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200" dirty="0">
                          <a:solidFill>
                            <a:schemeClr val="tx1"/>
                          </a:solidFill>
                          <a:latin typeface="BIZ UDPゴシック" panose="020B0400000000000000" pitchFamily="50" charset="-128"/>
                          <a:ea typeface="BIZ UDPゴシック" panose="020B0400000000000000" pitchFamily="50" charset="-128"/>
                        </a:rPr>
                        <a:t>1</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席以上</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r"/>
                      <a:r>
                        <a:rPr kumimoji="1" lang="ja-JP" altLang="en-US" sz="1050" dirty="0">
                          <a:solidFill>
                            <a:schemeClr val="tx1"/>
                          </a:solidFill>
                          <a:latin typeface="BIZ UDPゴシック" panose="020B0400000000000000" pitchFamily="50" charset="-128"/>
                          <a:ea typeface="BIZ UDPゴシック" panose="020B0400000000000000" pitchFamily="50" charset="-128"/>
                        </a:rPr>
                        <a:t>（０．５％以上）</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200" dirty="0">
                          <a:solidFill>
                            <a:schemeClr val="tx1"/>
                          </a:solidFill>
                          <a:latin typeface="BIZ UDPゴシック" panose="020B0400000000000000" pitchFamily="50" charset="-128"/>
                          <a:ea typeface="BIZ UDPゴシック" panose="020B0400000000000000" pitchFamily="50" charset="-128"/>
                        </a:rPr>
                        <a:t>2</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a:t>
                      </a:r>
                      <a:r>
                        <a:rPr kumimoji="1" lang="en-US" altLang="ja-JP" sz="1200" dirty="0">
                          <a:solidFill>
                            <a:schemeClr val="tx1"/>
                          </a:solidFill>
                          <a:latin typeface="BIZ UDPゴシック" panose="020B0400000000000000" pitchFamily="50" charset="-128"/>
                          <a:ea typeface="BIZ UDPゴシック" panose="020B0400000000000000" pitchFamily="50" charset="-128"/>
                        </a:rPr>
                        <a:t>200</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席ごとに</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200" dirty="0">
                          <a:solidFill>
                            <a:schemeClr val="tx1"/>
                          </a:solidFill>
                          <a:latin typeface="BIZ UDPゴシック" panose="020B0400000000000000" pitchFamily="50" charset="-128"/>
                          <a:ea typeface="BIZ UDPゴシック" panose="020B0400000000000000" pitchFamily="50" charset="-128"/>
                        </a:rPr>
                        <a:t>1</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席以上</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r"/>
                      <a:r>
                        <a:rPr kumimoji="1" lang="ja-JP" altLang="en-US" sz="1050" dirty="0">
                          <a:solidFill>
                            <a:schemeClr val="tx1"/>
                          </a:solidFill>
                          <a:latin typeface="BIZ UDPゴシック" panose="020B0400000000000000" pitchFamily="50" charset="-128"/>
                          <a:ea typeface="BIZ UDPゴシック" panose="020B0400000000000000" pitchFamily="50" charset="-128"/>
                        </a:rPr>
                        <a:t>（０．５％以上）</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6102731"/>
                  </a:ext>
                </a:extLst>
              </a:tr>
            </a:tbl>
          </a:graphicData>
        </a:graphic>
      </p:graphicFrame>
      <p:graphicFrame>
        <p:nvGraphicFramePr>
          <p:cNvPr id="24" name="表 10">
            <a:extLst>
              <a:ext uri="{FF2B5EF4-FFF2-40B4-BE49-F238E27FC236}">
                <a16:creationId xmlns:a16="http://schemas.microsoft.com/office/drawing/2014/main" id="{E175852D-A592-45ED-AA64-FDCFAEA0F87E}"/>
              </a:ext>
            </a:extLst>
          </p:cNvPr>
          <p:cNvGraphicFramePr>
            <a:graphicFrameLocks noGrp="1"/>
          </p:cNvGraphicFramePr>
          <p:nvPr>
            <p:extLst>
              <p:ext uri="{D42A27DB-BD31-4B8C-83A1-F6EECF244321}">
                <p14:modId xmlns:p14="http://schemas.microsoft.com/office/powerpoint/2010/main" val="4252819316"/>
              </p:ext>
            </p:extLst>
          </p:nvPr>
        </p:nvGraphicFramePr>
        <p:xfrm>
          <a:off x="6178794" y="1833572"/>
          <a:ext cx="2750423" cy="4538223"/>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80495032"/>
                    </a:ext>
                  </a:extLst>
                </a:gridCol>
                <a:gridCol w="1742423">
                  <a:extLst>
                    <a:ext uri="{9D8B030D-6E8A-4147-A177-3AD203B41FA5}">
                      <a16:colId xmlns:a16="http://schemas.microsoft.com/office/drawing/2014/main" val="1094187023"/>
                    </a:ext>
                  </a:extLst>
                </a:gridCol>
              </a:tblGrid>
              <a:tr h="273600">
                <a:tc rowSpan="2">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客席総数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車椅子使用者用客席数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26993388"/>
                  </a:ext>
                </a:extLst>
              </a:tr>
              <a:tr h="1577363">
                <a:tc vMerge="1">
                  <a:txBody>
                    <a:bodyPr/>
                    <a:lstStyle/>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国</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誘導基準</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府</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条例ガイドライン</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434099"/>
                  </a:ext>
                </a:extLst>
              </a:tr>
              <a:tr h="811034">
                <a:tc>
                  <a:txBody>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200</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席以下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２％以上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3698547"/>
                  </a:ext>
                </a:extLst>
              </a:tr>
              <a:tr h="1256306">
                <a:tc>
                  <a:txBody>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201</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2,000</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１％ </a:t>
                      </a:r>
                      <a:r>
                        <a:rPr kumimoji="1" lang="en-US" altLang="ja-JP"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２席以上</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205801"/>
                  </a:ext>
                </a:extLst>
              </a:tr>
              <a:tr h="619200">
                <a:tc>
                  <a:txBody>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2,001</a:t>
                      </a:r>
                      <a:r>
                        <a:rPr kumimoji="1" lang="ja-JP" altLang="en-US" sz="1200" dirty="0">
                          <a:solidFill>
                            <a:schemeClr val="tx1"/>
                          </a:solidFill>
                          <a:latin typeface="BIZ UDPゴシック" panose="020B0400000000000000" pitchFamily="50" charset="-128"/>
                          <a:ea typeface="BIZ UDPゴシック" panose="020B0400000000000000" pitchFamily="50" charset="-128"/>
                        </a:rPr>
                        <a:t>席</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0.75</a:t>
                      </a: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en-US" altLang="ja-JP"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７席以上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6102731"/>
                  </a:ext>
                </a:extLst>
              </a:tr>
            </a:tbl>
          </a:graphicData>
        </a:graphic>
      </p:graphicFrame>
      <p:sp>
        <p:nvSpPr>
          <p:cNvPr id="2" name="テキスト ボックス 1">
            <a:extLst>
              <a:ext uri="{FF2B5EF4-FFF2-40B4-BE49-F238E27FC236}">
                <a16:creationId xmlns:a16="http://schemas.microsoft.com/office/drawing/2014/main" id="{038F7486-29A5-4A31-A159-DE5500C2AE21}"/>
              </a:ext>
            </a:extLst>
          </p:cNvPr>
          <p:cNvSpPr txBox="1"/>
          <p:nvPr/>
        </p:nvSpPr>
        <p:spPr>
          <a:xfrm>
            <a:off x="2778047" y="3073883"/>
            <a:ext cx="1330813" cy="479298"/>
          </a:xfrm>
          <a:prstGeom prst="rect">
            <a:avLst/>
          </a:prstGeom>
          <a:solidFill>
            <a:schemeClr val="bg1"/>
          </a:solidFill>
          <a:ln>
            <a:solidFill>
              <a:schemeClr val="tx1"/>
            </a:solidFill>
          </a:ln>
        </p:spPr>
        <p:txBody>
          <a:bodyPr wrap="none" rtlCol="0">
            <a:spAutoFit/>
          </a:bodyPr>
          <a:lstStyle/>
          <a:p>
            <a:pPr algn="ctr">
              <a:lnSpc>
                <a:spcPct val="130000"/>
              </a:lnSpc>
            </a:pPr>
            <a:r>
              <a:rPr kumimoji="1" lang="ja-JP" altLang="en-US" sz="1050" dirty="0">
                <a:latin typeface="BIZ UDPゴシック" panose="020B0400000000000000" pitchFamily="50" charset="-128"/>
                <a:ea typeface="BIZ UDPゴシック" panose="020B0400000000000000" pitchFamily="50" charset="-128"/>
              </a:rPr>
              <a:t>今後、義務化される</a:t>
            </a:r>
            <a:endParaRPr kumimoji="1" lang="en-US" altLang="ja-JP" sz="1050"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050" dirty="0">
                <a:latin typeface="BIZ UDPゴシック" panose="020B0400000000000000" pitchFamily="50" charset="-128"/>
                <a:ea typeface="BIZ UDPゴシック" panose="020B0400000000000000" pitchFamily="50" charset="-128"/>
              </a:rPr>
              <a:t>基準（予定）</a:t>
            </a:r>
          </a:p>
        </p:txBody>
      </p:sp>
      <p:sp>
        <p:nvSpPr>
          <p:cNvPr id="9" name="テキスト ボックス 8">
            <a:extLst>
              <a:ext uri="{FF2B5EF4-FFF2-40B4-BE49-F238E27FC236}">
                <a16:creationId xmlns:a16="http://schemas.microsoft.com/office/drawing/2014/main" id="{4B780B10-E656-4724-A062-AF24A521C323}"/>
              </a:ext>
            </a:extLst>
          </p:cNvPr>
          <p:cNvSpPr txBox="1"/>
          <p:nvPr/>
        </p:nvSpPr>
        <p:spPr>
          <a:xfrm>
            <a:off x="4373680" y="2977482"/>
            <a:ext cx="1378904" cy="630429"/>
          </a:xfrm>
          <a:prstGeom prst="rect">
            <a:avLst/>
          </a:prstGeom>
          <a:solidFill>
            <a:schemeClr val="bg1"/>
          </a:solidFill>
          <a:ln>
            <a:solidFill>
              <a:schemeClr val="tx1"/>
            </a:solidFill>
          </a:ln>
        </p:spPr>
        <p:txBody>
          <a:bodyPr wrap="none" rtlCol="0">
            <a:spAutoFit/>
          </a:bodyPr>
          <a:lstStyle/>
          <a:p>
            <a:pPr algn="ctr">
              <a:lnSpc>
                <a:spcPct val="130000"/>
              </a:lnSpc>
            </a:pPr>
            <a:r>
              <a:rPr kumimoji="1" lang="ja-JP" altLang="en-US" sz="1050" dirty="0">
                <a:latin typeface="BIZ UDPゴシック" panose="020B0400000000000000" pitchFamily="50" charset="-128"/>
                <a:ea typeface="BIZ UDPゴシック" panose="020B0400000000000000" pitchFamily="50" charset="-128"/>
              </a:rPr>
              <a:t>現在、府で義務化</a:t>
            </a:r>
            <a:endParaRPr kumimoji="1" lang="en-US" altLang="ja-JP" sz="1050"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050" dirty="0">
                <a:latin typeface="BIZ UDPゴシック" panose="020B0400000000000000" pitchFamily="50" charset="-128"/>
                <a:ea typeface="BIZ UDPゴシック" panose="020B0400000000000000" pitchFamily="50" charset="-128"/>
              </a:rPr>
              <a:t>している基準</a:t>
            </a:r>
            <a:endParaRPr kumimoji="1" lang="en-US" altLang="ja-JP" sz="1050"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700" dirty="0">
                <a:latin typeface="BIZ UDPゴシック" panose="020B0400000000000000" pitchFamily="50" charset="-128"/>
                <a:ea typeface="BIZ UDPゴシック" panose="020B0400000000000000" pitchFamily="50" charset="-128"/>
              </a:rPr>
              <a:t>（ただし、福まち条例ではない）</a:t>
            </a:r>
          </a:p>
        </p:txBody>
      </p:sp>
      <p:sp>
        <p:nvSpPr>
          <p:cNvPr id="11" name="テキスト ボックス 10">
            <a:extLst>
              <a:ext uri="{FF2B5EF4-FFF2-40B4-BE49-F238E27FC236}">
                <a16:creationId xmlns:a16="http://schemas.microsoft.com/office/drawing/2014/main" id="{FF17DE93-71F2-40FC-86AC-ABB0516EACED}"/>
              </a:ext>
            </a:extLst>
          </p:cNvPr>
          <p:cNvSpPr txBox="1"/>
          <p:nvPr/>
        </p:nvSpPr>
        <p:spPr>
          <a:xfrm>
            <a:off x="7581470" y="3090518"/>
            <a:ext cx="963725" cy="269241"/>
          </a:xfrm>
          <a:prstGeom prst="rect">
            <a:avLst/>
          </a:prstGeom>
          <a:solidFill>
            <a:schemeClr val="bg1"/>
          </a:solidFill>
          <a:ln>
            <a:solidFill>
              <a:schemeClr val="tx1"/>
            </a:solidFill>
          </a:ln>
        </p:spPr>
        <p:txBody>
          <a:bodyPr wrap="none" rtlCol="0">
            <a:spAutoFit/>
          </a:bodyPr>
          <a:lstStyle/>
          <a:p>
            <a:pPr algn="ctr">
              <a:lnSpc>
                <a:spcPct val="130000"/>
              </a:lnSpc>
            </a:pPr>
            <a:r>
              <a:rPr kumimoji="1" lang="ja-JP" altLang="en-US" sz="1050" dirty="0">
                <a:latin typeface="BIZ UDPゴシック" panose="020B0400000000000000" pitchFamily="50" charset="-128"/>
                <a:ea typeface="BIZ UDPゴシック" panose="020B0400000000000000" pitchFamily="50" charset="-128"/>
              </a:rPr>
              <a:t>望ましい基準</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6352554-936E-4C90-A96C-4AF70F743A5C}"/>
              </a:ext>
            </a:extLst>
          </p:cNvPr>
          <p:cNvSpPr txBox="1"/>
          <p:nvPr/>
        </p:nvSpPr>
        <p:spPr>
          <a:xfrm>
            <a:off x="135172" y="1445104"/>
            <a:ext cx="108234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■義務基準</a:t>
            </a:r>
          </a:p>
        </p:txBody>
      </p:sp>
      <p:sp>
        <p:nvSpPr>
          <p:cNvPr id="12" name="テキスト ボックス 11">
            <a:extLst>
              <a:ext uri="{FF2B5EF4-FFF2-40B4-BE49-F238E27FC236}">
                <a16:creationId xmlns:a16="http://schemas.microsoft.com/office/drawing/2014/main" id="{27CCFC51-E813-4C80-B7F2-C8105CBBDAD5}"/>
              </a:ext>
            </a:extLst>
          </p:cNvPr>
          <p:cNvSpPr txBox="1"/>
          <p:nvPr/>
        </p:nvSpPr>
        <p:spPr>
          <a:xfrm>
            <a:off x="6107927" y="1445103"/>
            <a:ext cx="1859805"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■誘導・望ましい基準</a:t>
            </a:r>
          </a:p>
        </p:txBody>
      </p:sp>
    </p:spTree>
    <p:extLst>
      <p:ext uri="{BB962C8B-B14F-4D97-AF65-F5344CB8AC3E}">
        <p14:creationId xmlns:p14="http://schemas.microsoft.com/office/powerpoint/2010/main" val="54948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個別項目②　劇場等における車椅子使用者用客席</a:t>
            </a:r>
          </a:p>
        </p:txBody>
      </p:sp>
      <p:sp>
        <p:nvSpPr>
          <p:cNvPr id="30" name="テキスト ボックス 29">
            <a:extLst>
              <a:ext uri="{FF2B5EF4-FFF2-40B4-BE49-F238E27FC236}">
                <a16:creationId xmlns:a16="http://schemas.microsoft.com/office/drawing/2014/main" id="{04EF68CE-1D7D-4DFE-A7BE-663DD977974A}"/>
              </a:ext>
            </a:extLst>
          </p:cNvPr>
          <p:cNvSpPr txBox="1"/>
          <p:nvPr/>
        </p:nvSpPr>
        <p:spPr>
          <a:xfrm>
            <a:off x="214784" y="826816"/>
            <a:ext cx="8490913" cy="1621373"/>
          </a:xfrm>
          <a:prstGeom prst="roundRect">
            <a:avLst>
              <a:gd name="adj" fmla="val 4769"/>
            </a:avLst>
          </a:prstGeom>
          <a:noFill/>
          <a:ln>
            <a:solidFill>
              <a:schemeClr val="bg1">
                <a:lumMod val="65000"/>
              </a:schemeClr>
            </a:solidFill>
          </a:ln>
        </p:spPr>
        <p:txBody>
          <a:bodyPr wrap="square" rtlCol="0">
            <a:noAutofit/>
          </a:bodyPr>
          <a:lstStyle/>
          <a:p>
            <a:r>
              <a:rPr lang="ja-JP" altLang="en-US" sz="1600" dirty="0">
                <a:latin typeface="BIZ UDPゴシック" panose="020B0400000000000000" pitchFamily="50" charset="-128"/>
                <a:ea typeface="BIZ UDPゴシック" panose="020B0400000000000000" pitchFamily="50" charset="-128"/>
              </a:rPr>
              <a:t>■検討の方向性（案）</a:t>
            </a:r>
            <a:endParaRPr lang="en-US" altLang="ja-JP" sz="1600" dirty="0">
              <a:latin typeface="BIZ UDPゴシック" panose="020B0400000000000000" pitchFamily="50" charset="-128"/>
              <a:ea typeface="BIZ UDPゴシック" panose="020B0400000000000000" pitchFamily="50" charset="-128"/>
            </a:endParaRPr>
          </a:p>
          <a:p>
            <a:endParaRPr lang="ja-JP" altLang="en-US" sz="5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latin typeface="BIZ UDPゴシック" panose="020B0400000000000000" pitchFamily="50" charset="-128"/>
                <a:ea typeface="BIZ UDPゴシック" panose="020B0400000000000000" pitchFamily="50" charset="-128"/>
              </a:rPr>
              <a:t>車椅子使用者用客席数の基準が政令に位置付けられる予定。これに伴い、</a:t>
            </a:r>
            <a:r>
              <a:rPr lang="ja-JP" altLang="en-US" sz="1400" b="1" u="sng" dirty="0">
                <a:solidFill>
                  <a:srgbClr val="FF0000"/>
                </a:solidFill>
                <a:latin typeface="BIZ UDPゴシック" panose="020B0400000000000000" pitchFamily="50" charset="-128"/>
                <a:ea typeface="BIZ UDPゴシック" panose="020B0400000000000000" pitchFamily="50" charset="-128"/>
              </a:rPr>
              <a:t>劇場等において、客席総数に応じて車椅子使用者用客席の設置が義務化</a:t>
            </a:r>
            <a:r>
              <a:rPr lang="ja-JP" altLang="en-US" sz="1400" dirty="0">
                <a:latin typeface="BIZ UDPゴシック" panose="020B0400000000000000" pitchFamily="50" charset="-128"/>
                <a:ea typeface="BIZ UDPゴシック" panose="020B0400000000000000" pitchFamily="50" charset="-128"/>
              </a:rPr>
              <a:t>される（令和７年度施行予定）</a:t>
            </a:r>
            <a:endParaRPr lang="en-US" altLang="ja-JP" sz="1400" dirty="0">
              <a:latin typeface="BIZ UDPゴシック" panose="020B0400000000000000" pitchFamily="50" charset="-128"/>
              <a:ea typeface="BIZ UDPゴシック" panose="020B0400000000000000" pitchFamily="50" charset="-128"/>
            </a:endParaRPr>
          </a:p>
          <a:p>
            <a:endParaRPr lang="en-US" altLang="ja-JP" sz="500" b="1" u="sng" dirty="0">
              <a:solidFill>
                <a:srgbClr val="FF0000"/>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latin typeface="BIZ UDPゴシック" panose="020B0400000000000000" pitchFamily="50" charset="-128"/>
                <a:ea typeface="BIZ UDPゴシック" panose="020B0400000000000000" pitchFamily="50" charset="-128"/>
              </a:rPr>
              <a:t>大阪府では、従来より「大阪府建築基準法施行条例」において、車椅子使用者用客席の設置を義務付けてきたことから、今般の政令改正を契機に</a:t>
            </a:r>
            <a:r>
              <a:rPr lang="ja-JP" altLang="en-US" sz="1400" b="1" u="sng" dirty="0">
                <a:solidFill>
                  <a:srgbClr val="FF0000"/>
                </a:solidFill>
                <a:latin typeface="BIZ UDPゴシック" panose="020B0400000000000000" pitchFamily="50" charset="-128"/>
                <a:ea typeface="BIZ UDPゴシック" panose="020B0400000000000000" pitchFamily="50" charset="-128"/>
              </a:rPr>
              <a:t>当該規定を削除し、バリアフリー法及び福祉のまちづくり条例に基づく基準として整理し、一本化を図る</a:t>
            </a:r>
            <a:r>
              <a:rPr lang="ja-JP" altLang="en-US" sz="1400" dirty="0">
                <a:latin typeface="BIZ UDPゴシック" panose="020B0400000000000000" pitchFamily="50" charset="-128"/>
                <a:ea typeface="BIZ UDPゴシック" panose="020B0400000000000000" pitchFamily="50" charset="-128"/>
              </a:rPr>
              <a:t>ことを検討する</a:t>
            </a:r>
            <a:endParaRPr lang="en-US" altLang="ja-JP" sz="14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F118365B-0DE2-493F-B20E-72E10F80CF52}"/>
              </a:ext>
            </a:extLst>
          </p:cNvPr>
          <p:cNvSpPr txBox="1"/>
          <p:nvPr/>
        </p:nvSpPr>
        <p:spPr>
          <a:xfrm>
            <a:off x="723603" y="2892620"/>
            <a:ext cx="1616110" cy="1332000"/>
          </a:xfrm>
          <a:prstGeom prst="roundRect">
            <a:avLst>
              <a:gd name="adj" fmla="val 0"/>
            </a:avLst>
          </a:prstGeom>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r>
              <a:rPr lang="ja-JP" altLang="en-US" sz="1400" dirty="0">
                <a:latin typeface="BIZ UDPゴシック" panose="020B0400000000000000" pitchFamily="50" charset="-128"/>
                <a:ea typeface="BIZ UDPゴシック" panose="020B0400000000000000" pitchFamily="50" charset="-128"/>
              </a:rPr>
              <a:t>現行の条例基準</a:t>
            </a:r>
            <a:endParaRPr lang="en-US" altLang="ja-JP" sz="1400" dirty="0">
              <a:latin typeface="BIZ UDPゴシック" panose="020B0400000000000000" pitchFamily="50" charset="-128"/>
              <a:ea typeface="BIZ UDPゴシック" panose="020B0400000000000000" pitchFamily="50" charset="-128"/>
            </a:endParaRPr>
          </a:p>
          <a:p>
            <a:pPr algn="ctr"/>
            <a:endParaRPr lang="en-US" altLang="ja-JP" sz="5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（建築基準法施行条例第</a:t>
            </a:r>
            <a:r>
              <a:rPr lang="en-US" altLang="ja-JP" sz="1100" dirty="0">
                <a:latin typeface="BIZ UDPゴシック" panose="020B0400000000000000" pitchFamily="50" charset="-128"/>
                <a:ea typeface="BIZ UDPゴシック" panose="020B0400000000000000" pitchFamily="50" charset="-128"/>
              </a:rPr>
              <a:t>19</a:t>
            </a:r>
            <a:r>
              <a:rPr lang="ja-JP" altLang="en-US" sz="1100" dirty="0">
                <a:latin typeface="BIZ UDPゴシック" panose="020B0400000000000000" pitchFamily="50" charset="-128"/>
                <a:ea typeface="BIZ UDPゴシック" panose="020B0400000000000000" pitchFamily="50" charset="-128"/>
              </a:rPr>
              <a:t>条の２）</a:t>
            </a:r>
            <a:endParaRPr lang="en-US" altLang="ja-JP" sz="14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D9E837C7-9505-42E1-B2E1-C51BF93AC60E}"/>
              </a:ext>
            </a:extLst>
          </p:cNvPr>
          <p:cNvSpPr txBox="1"/>
          <p:nvPr/>
        </p:nvSpPr>
        <p:spPr>
          <a:xfrm>
            <a:off x="2339713" y="2918061"/>
            <a:ext cx="5758835" cy="1277273"/>
          </a:xfrm>
          <a:prstGeom prst="roundRect">
            <a:avLst>
              <a:gd name="adj" fmla="val 0"/>
            </a:avLst>
          </a:prstGeom>
          <a:noFill/>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〇次の数以上の車椅子使用者用客席を設置すること</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5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客席総数が　</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en-US" altLang="ja-JP" sz="1400" dirty="0">
                <a:solidFill>
                  <a:schemeClr val="tx1"/>
                </a:solidFill>
                <a:latin typeface="BIZ UDPゴシック" panose="020B0400000000000000" pitchFamily="50" charset="-128"/>
                <a:ea typeface="BIZ UDPゴシック" panose="020B0400000000000000" pitchFamily="50" charset="-128"/>
              </a:rPr>
              <a:t>100</a:t>
            </a:r>
            <a:r>
              <a:rPr lang="ja-JP" altLang="en-US" sz="1400" dirty="0">
                <a:solidFill>
                  <a:schemeClr val="tx1"/>
                </a:solidFill>
                <a:latin typeface="BIZ UDPゴシック" panose="020B0400000000000000" pitchFamily="50" charset="-128"/>
                <a:ea typeface="BIZ UDPゴシック" panose="020B0400000000000000" pitchFamily="50" charset="-128"/>
              </a:rPr>
              <a:t>席以下</a:t>
            </a:r>
            <a:r>
              <a:rPr lang="en-US" altLang="ja-JP"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　１席以上</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en-US" altLang="ja-JP" sz="1400" dirty="0">
                <a:solidFill>
                  <a:schemeClr val="tx1"/>
                </a:solidFill>
                <a:latin typeface="BIZ UDPゴシック" panose="020B0400000000000000" pitchFamily="50" charset="-128"/>
                <a:ea typeface="BIZ UDPゴシック" panose="020B0400000000000000" pitchFamily="50" charset="-128"/>
              </a:rPr>
              <a:t>101</a:t>
            </a: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en-US" altLang="ja-JP" sz="1400" dirty="0">
                <a:solidFill>
                  <a:schemeClr val="tx1"/>
                </a:solidFill>
                <a:latin typeface="BIZ UDPゴシック" panose="020B0400000000000000" pitchFamily="50" charset="-128"/>
                <a:ea typeface="BIZ UDPゴシック" panose="020B0400000000000000" pitchFamily="50" charset="-128"/>
              </a:rPr>
              <a:t>400</a:t>
            </a:r>
            <a:r>
              <a:rPr lang="ja-JP" altLang="en-US" sz="1400" dirty="0">
                <a:solidFill>
                  <a:schemeClr val="tx1"/>
                </a:solidFill>
                <a:latin typeface="BIZ UDPゴシック" panose="020B0400000000000000" pitchFamily="50" charset="-128"/>
                <a:ea typeface="BIZ UDPゴシック" panose="020B0400000000000000" pitchFamily="50" charset="-128"/>
              </a:rPr>
              <a:t>席</a:t>
            </a:r>
            <a:r>
              <a:rPr lang="en-US" altLang="ja-JP"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　２席以上</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en-US" altLang="ja-JP" sz="1400" dirty="0">
                <a:solidFill>
                  <a:schemeClr val="tx1"/>
                </a:solidFill>
                <a:latin typeface="BIZ UDPゴシック" panose="020B0400000000000000" pitchFamily="50" charset="-128"/>
                <a:ea typeface="BIZ UDPゴシック" panose="020B0400000000000000" pitchFamily="50" charset="-128"/>
              </a:rPr>
              <a:t>401</a:t>
            </a:r>
            <a:r>
              <a:rPr lang="ja-JP" altLang="en-US" sz="1400" dirty="0">
                <a:solidFill>
                  <a:schemeClr val="tx1"/>
                </a:solidFill>
                <a:latin typeface="BIZ UDPゴシック" panose="020B0400000000000000" pitchFamily="50" charset="-128"/>
                <a:ea typeface="BIZ UDPゴシック" panose="020B0400000000000000" pitchFamily="50" charset="-128"/>
              </a:rPr>
              <a:t>席以上</a:t>
            </a:r>
            <a:r>
              <a:rPr lang="en-US" altLang="ja-JP"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　２席</a:t>
            </a:r>
            <a:r>
              <a:rPr lang="en-US" altLang="ja-JP" sz="1400" dirty="0">
                <a:solidFill>
                  <a:schemeClr val="tx1"/>
                </a:solidFill>
                <a:latin typeface="BIZ UDPゴシック" panose="020B0400000000000000" pitchFamily="50" charset="-128"/>
                <a:ea typeface="BIZ UDPゴシック" panose="020B0400000000000000" pitchFamily="50" charset="-128"/>
              </a:rPr>
              <a:t>+200</a:t>
            </a:r>
            <a:r>
              <a:rPr lang="ja-JP" altLang="en-US" sz="1400" dirty="0">
                <a:solidFill>
                  <a:schemeClr val="tx1"/>
                </a:solidFill>
                <a:latin typeface="BIZ UDPゴシック" panose="020B0400000000000000" pitchFamily="50" charset="-128"/>
                <a:ea typeface="BIZ UDPゴシック" panose="020B0400000000000000" pitchFamily="50" charset="-128"/>
              </a:rPr>
              <a:t>席ごとに１を加えた席以上</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1F88854F-32A1-446E-8226-477401D83BB7}"/>
              </a:ext>
            </a:extLst>
          </p:cNvPr>
          <p:cNvSpPr txBox="1"/>
          <p:nvPr/>
        </p:nvSpPr>
        <p:spPr>
          <a:xfrm>
            <a:off x="214783" y="486205"/>
            <a:ext cx="813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600" dirty="0">
                <a:latin typeface="BIZ UDPゴシック" panose="020B0400000000000000" pitchFamily="50" charset="-128"/>
                <a:ea typeface="BIZ UDPゴシック" panose="020B0400000000000000" pitchFamily="50" charset="-128"/>
              </a:rPr>
              <a:t>2-1</a:t>
            </a:r>
            <a:r>
              <a:rPr lang="ja-JP" altLang="en-US" sz="1600" dirty="0">
                <a:latin typeface="BIZ UDPゴシック" panose="020B0400000000000000" pitchFamily="50" charset="-128"/>
                <a:ea typeface="BIZ UDPゴシック" panose="020B0400000000000000" pitchFamily="50" charset="-128"/>
              </a:rPr>
              <a:t>　車椅子使用者用客席数を着実に増やす</a:t>
            </a:r>
            <a:r>
              <a:rPr lang="ja-JP" altLang="en-US" sz="1200" dirty="0">
                <a:latin typeface="BIZ UDPゴシック" panose="020B0400000000000000" pitchFamily="50" charset="-128"/>
                <a:ea typeface="BIZ UDPゴシック" panose="020B0400000000000000" pitchFamily="50" charset="-128"/>
              </a:rPr>
              <a:t>（政令改正に併せて条例基準（設置数に係る基準）を整理）</a:t>
            </a:r>
            <a:endParaRPr lang="ja-JP" altLang="en-US" sz="16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A6175DFA-E8FD-40A2-A89B-E330A54A90E4}"/>
              </a:ext>
            </a:extLst>
          </p:cNvPr>
          <p:cNvPicPr>
            <a:picLocks noChangeAspect="1"/>
          </p:cNvPicPr>
          <p:nvPr/>
        </p:nvPicPr>
        <p:blipFill>
          <a:blip r:embed="rId2"/>
          <a:stretch>
            <a:fillRect/>
          </a:stretch>
        </p:blipFill>
        <p:spPr>
          <a:xfrm>
            <a:off x="4895369" y="4306318"/>
            <a:ext cx="4321642" cy="2347444"/>
          </a:xfrm>
          <a:prstGeom prst="rect">
            <a:avLst/>
          </a:prstGeom>
        </p:spPr>
      </p:pic>
      <p:sp>
        <p:nvSpPr>
          <p:cNvPr id="64" name="テキスト ボックス 63">
            <a:extLst>
              <a:ext uri="{FF2B5EF4-FFF2-40B4-BE49-F238E27FC236}">
                <a16:creationId xmlns:a16="http://schemas.microsoft.com/office/drawing/2014/main" id="{614C4044-85D0-4D4B-96C5-657A922298EC}"/>
              </a:ext>
            </a:extLst>
          </p:cNvPr>
          <p:cNvSpPr txBox="1"/>
          <p:nvPr/>
        </p:nvSpPr>
        <p:spPr>
          <a:xfrm>
            <a:off x="5580701" y="6509550"/>
            <a:ext cx="2609850" cy="261610"/>
          </a:xfrm>
          <a:prstGeom prst="roundRect">
            <a:avLst>
              <a:gd name="adj" fmla="val 0"/>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総客席数と車椅子使用者用客席数の関係</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5B599180-25C5-4D6C-BA39-2351186D022B}"/>
              </a:ext>
            </a:extLst>
          </p:cNvPr>
          <p:cNvSpPr txBox="1"/>
          <p:nvPr/>
        </p:nvSpPr>
        <p:spPr>
          <a:xfrm>
            <a:off x="103024" y="2477469"/>
            <a:ext cx="8714431"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〇大阪府建築基準法施行条例における現行基準</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ED56594-5A06-483D-98EA-3272C4677B6B}"/>
              </a:ext>
            </a:extLst>
          </p:cNvPr>
          <p:cNvSpPr txBox="1"/>
          <p:nvPr/>
        </p:nvSpPr>
        <p:spPr>
          <a:xfrm>
            <a:off x="103023" y="4306318"/>
            <a:ext cx="8714431"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〇改正される政令と上記条例との比較</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7BD0085-DD60-45E6-A986-F87DB1EBCC28}"/>
              </a:ext>
            </a:extLst>
          </p:cNvPr>
          <p:cNvSpPr txBox="1"/>
          <p:nvPr/>
        </p:nvSpPr>
        <p:spPr>
          <a:xfrm>
            <a:off x="391773" y="4679247"/>
            <a:ext cx="3856859" cy="1277273"/>
          </a:xfrm>
          <a:prstGeom prst="roundRect">
            <a:avLst>
              <a:gd name="adj" fmla="val 0"/>
            </a:avLst>
          </a:prstGeom>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設置数に係る基準</a:t>
            </a:r>
            <a:r>
              <a:rPr lang="en-US" altLang="ja-JP" sz="1400" dirty="0">
                <a:solidFill>
                  <a:schemeClr val="tx1"/>
                </a:solidFill>
                <a:latin typeface="BIZ UDPゴシック" panose="020B0400000000000000" pitchFamily="50" charset="-128"/>
                <a:ea typeface="BIZ UDPゴシック" panose="020B0400000000000000" pitchFamily="50" charset="-128"/>
              </a:rPr>
              <a:t>】</a:t>
            </a:r>
          </a:p>
          <a:p>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Ø"/>
            </a:pPr>
            <a:r>
              <a:rPr lang="ja-JP" altLang="en-US" sz="1200" dirty="0">
                <a:solidFill>
                  <a:schemeClr val="tx1"/>
                </a:solidFill>
                <a:latin typeface="BIZ UDPゴシック" panose="020B0400000000000000" pitchFamily="50" charset="-128"/>
                <a:ea typeface="BIZ UDPゴシック" panose="020B0400000000000000" pitchFamily="50" charset="-128"/>
              </a:rPr>
              <a:t>総客席数</a:t>
            </a:r>
            <a:r>
              <a:rPr lang="en-US" altLang="ja-JP" sz="1200" dirty="0">
                <a:solidFill>
                  <a:schemeClr val="tx1"/>
                </a:solidFill>
                <a:latin typeface="BIZ UDPゴシック" panose="020B0400000000000000" pitchFamily="50" charset="-128"/>
                <a:ea typeface="BIZ UDPゴシック" panose="020B0400000000000000" pitchFamily="50" charset="-128"/>
              </a:rPr>
              <a:t>100</a:t>
            </a:r>
            <a:r>
              <a:rPr lang="ja-JP" altLang="en-US" sz="1200" dirty="0">
                <a:solidFill>
                  <a:schemeClr val="tx1"/>
                </a:solidFill>
                <a:latin typeface="BIZ UDPゴシック" panose="020B0400000000000000" pitchFamily="50" charset="-128"/>
                <a:ea typeface="BIZ UDPゴシック" panose="020B0400000000000000" pitchFamily="50" charset="-128"/>
              </a:rPr>
              <a:t>席以下では、</a:t>
            </a:r>
            <a:r>
              <a:rPr lang="ja-JP" altLang="en-US" sz="1200" b="1" u="sng" dirty="0">
                <a:solidFill>
                  <a:srgbClr val="FF0000"/>
                </a:solidFill>
                <a:latin typeface="BIZ UDPゴシック" panose="020B0400000000000000" pitchFamily="50" charset="-128"/>
                <a:ea typeface="BIZ UDPゴシック" panose="020B0400000000000000" pitchFamily="50" charset="-128"/>
              </a:rPr>
              <a:t>建基法施行条例では１席、政令では２席必要</a:t>
            </a:r>
            <a:endParaRPr lang="en-US" altLang="ja-JP" sz="1200" b="1" u="sng" dirty="0">
              <a:solidFill>
                <a:srgbClr val="FF0000"/>
              </a:solidFill>
              <a:latin typeface="BIZ UDPゴシック" panose="020B0400000000000000" pitchFamily="50" charset="-128"/>
              <a:ea typeface="BIZ UDPゴシック" panose="020B0400000000000000" pitchFamily="50" charset="-128"/>
            </a:endParaRPr>
          </a:p>
          <a:p>
            <a:endParaRPr lang="en-US" altLang="ja-JP" sz="500" b="1" u="sng" dirty="0">
              <a:solidFill>
                <a:srgbClr val="FF0000"/>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Ø"/>
            </a:pPr>
            <a:r>
              <a:rPr lang="ja-JP" altLang="en-US" sz="1200" dirty="0">
                <a:solidFill>
                  <a:schemeClr val="tx1"/>
                </a:solidFill>
                <a:latin typeface="BIZ UDPゴシック" panose="020B0400000000000000" pitchFamily="50" charset="-128"/>
                <a:ea typeface="BIZ UDPゴシック" panose="020B0400000000000000" pitchFamily="50" charset="-128"/>
              </a:rPr>
              <a:t>総客席数</a:t>
            </a:r>
            <a:r>
              <a:rPr lang="en-US" altLang="ja-JP" sz="1200" dirty="0">
                <a:solidFill>
                  <a:schemeClr val="tx1"/>
                </a:solidFill>
                <a:latin typeface="BIZ UDPゴシック" panose="020B0400000000000000" pitchFamily="50" charset="-128"/>
                <a:ea typeface="BIZ UDPゴシック" panose="020B0400000000000000" pitchFamily="50" charset="-128"/>
              </a:rPr>
              <a:t>100</a:t>
            </a:r>
            <a:r>
              <a:rPr lang="ja-JP" altLang="en-US" sz="1200" dirty="0">
                <a:solidFill>
                  <a:schemeClr val="tx1"/>
                </a:solidFill>
                <a:latin typeface="BIZ UDPゴシック" panose="020B0400000000000000" pitchFamily="50" charset="-128"/>
                <a:ea typeface="BIZ UDPゴシック" panose="020B0400000000000000" pitchFamily="50" charset="-128"/>
              </a:rPr>
              <a:t>以上では、</a:t>
            </a:r>
            <a:r>
              <a:rPr lang="ja-JP" altLang="en-US" sz="1200" b="1" u="sng" dirty="0">
                <a:solidFill>
                  <a:srgbClr val="FF0000"/>
                </a:solidFill>
                <a:latin typeface="BIZ UDPゴシック" panose="020B0400000000000000" pitchFamily="50" charset="-128"/>
                <a:ea typeface="BIZ UDPゴシック" panose="020B0400000000000000" pitchFamily="50" charset="-128"/>
              </a:rPr>
              <a:t>政令と条例の求める基準は同じ</a:t>
            </a:r>
            <a:endParaRPr lang="en-US" altLang="ja-JP" sz="1200" b="1" u="sng" dirty="0">
              <a:solidFill>
                <a:srgbClr val="FF0000"/>
              </a:solidFill>
              <a:latin typeface="BIZ UDPゴシック" panose="020B0400000000000000" pitchFamily="50" charset="-128"/>
              <a:ea typeface="BIZ UDPゴシック" panose="020B0400000000000000" pitchFamily="50" charset="-128"/>
            </a:endParaRPr>
          </a:p>
          <a:p>
            <a:endParaRPr lang="en-US" altLang="ja-JP" sz="500" b="1" u="sng" dirty="0">
              <a:solidFill>
                <a:srgbClr val="FF0000"/>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0DB52A1E-1F38-46CC-AFCB-634B79ADC9ED}"/>
              </a:ext>
            </a:extLst>
          </p:cNvPr>
          <p:cNvSpPr txBox="1"/>
          <p:nvPr/>
        </p:nvSpPr>
        <p:spPr>
          <a:xfrm>
            <a:off x="269735" y="6117135"/>
            <a:ext cx="4407388" cy="523220"/>
          </a:xfrm>
          <a:prstGeom prst="roundRect">
            <a:avLst>
              <a:gd name="adj" fmla="val 0"/>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現行の建築基準法施行条例に基づく基準と</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政令基準案は概ね同程度の水準</a:t>
            </a:r>
            <a:endParaRPr lang="en-US" altLang="ja-JP" sz="1400" dirty="0">
              <a:latin typeface="BIZ UDPゴシック" panose="020B0400000000000000" pitchFamily="50" charset="-128"/>
              <a:ea typeface="BIZ UDP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FAB0E3E7-0002-4042-9220-413F0C06F010}"/>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15</a:t>
            </a:fld>
            <a:endParaRPr kumimoji="1" lang="ja-JP" altLang="en-US" dirty="0"/>
          </a:p>
        </p:txBody>
      </p:sp>
      <p:sp>
        <p:nvSpPr>
          <p:cNvPr id="3" name="矢印: 上下 2">
            <a:extLst>
              <a:ext uri="{FF2B5EF4-FFF2-40B4-BE49-F238E27FC236}">
                <a16:creationId xmlns:a16="http://schemas.microsoft.com/office/drawing/2014/main" id="{EC4ADDD3-3A8D-46FE-AEE4-6330BC2B5C26}"/>
              </a:ext>
            </a:extLst>
          </p:cNvPr>
          <p:cNvSpPr/>
          <p:nvPr/>
        </p:nvSpPr>
        <p:spPr>
          <a:xfrm>
            <a:off x="5248322" y="5804452"/>
            <a:ext cx="151075" cy="312683"/>
          </a:xfrm>
          <a:prstGeom prst="up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0385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個別項目②　劇場等における車椅子使用者用客席</a:t>
            </a:r>
          </a:p>
        </p:txBody>
      </p:sp>
      <p:sp>
        <p:nvSpPr>
          <p:cNvPr id="16" name="テキスト ボックス 15">
            <a:extLst>
              <a:ext uri="{FF2B5EF4-FFF2-40B4-BE49-F238E27FC236}">
                <a16:creationId xmlns:a16="http://schemas.microsoft.com/office/drawing/2014/main" id="{5B599180-25C5-4D6C-BA39-2351186D022B}"/>
              </a:ext>
            </a:extLst>
          </p:cNvPr>
          <p:cNvSpPr txBox="1"/>
          <p:nvPr/>
        </p:nvSpPr>
        <p:spPr>
          <a:xfrm>
            <a:off x="214785" y="1113040"/>
            <a:ext cx="4261800"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〇義務化される対象建築物の用途・規模</a:t>
            </a:r>
            <a:endParaRPr lang="en-US" altLang="ja-JP" sz="1600" b="1" u="sng" dirty="0">
              <a:latin typeface="BIZ UDPゴシック" panose="020B0400000000000000" pitchFamily="50" charset="-128"/>
              <a:ea typeface="BIZ UDPゴシック" panose="020B0400000000000000" pitchFamily="50" charset="-128"/>
            </a:endParaRPr>
          </a:p>
        </p:txBody>
      </p:sp>
      <p:graphicFrame>
        <p:nvGraphicFramePr>
          <p:cNvPr id="2" name="表 2">
            <a:extLst>
              <a:ext uri="{FF2B5EF4-FFF2-40B4-BE49-F238E27FC236}">
                <a16:creationId xmlns:a16="http://schemas.microsoft.com/office/drawing/2014/main" id="{472B892C-0FDC-4F50-BC70-8D2BBEEBEBC6}"/>
              </a:ext>
            </a:extLst>
          </p:cNvPr>
          <p:cNvGraphicFramePr>
            <a:graphicFrameLocks noGrp="1"/>
          </p:cNvGraphicFramePr>
          <p:nvPr>
            <p:extLst>
              <p:ext uri="{D42A27DB-BD31-4B8C-83A1-F6EECF244321}">
                <p14:modId xmlns:p14="http://schemas.microsoft.com/office/powerpoint/2010/main" val="1845724322"/>
              </p:ext>
            </p:extLst>
          </p:nvPr>
        </p:nvGraphicFramePr>
        <p:xfrm>
          <a:off x="476084" y="2623577"/>
          <a:ext cx="8001001" cy="1810840"/>
        </p:xfrm>
        <a:graphic>
          <a:graphicData uri="http://schemas.openxmlformats.org/drawingml/2006/table">
            <a:tbl>
              <a:tblPr firstRow="1" bandRow="1">
                <a:tableStyleId>{5C22544A-7EE6-4342-B048-85BDC9FD1C3A}</a:tableStyleId>
              </a:tblPr>
              <a:tblGrid>
                <a:gridCol w="1877881">
                  <a:extLst>
                    <a:ext uri="{9D8B030D-6E8A-4147-A177-3AD203B41FA5}">
                      <a16:colId xmlns:a16="http://schemas.microsoft.com/office/drawing/2014/main" val="42223678"/>
                    </a:ext>
                  </a:extLst>
                </a:gridCol>
                <a:gridCol w="3061560">
                  <a:extLst>
                    <a:ext uri="{9D8B030D-6E8A-4147-A177-3AD203B41FA5}">
                      <a16:colId xmlns:a16="http://schemas.microsoft.com/office/drawing/2014/main" val="1851783098"/>
                    </a:ext>
                  </a:extLst>
                </a:gridCol>
                <a:gridCol w="3061560">
                  <a:extLst>
                    <a:ext uri="{9D8B030D-6E8A-4147-A177-3AD203B41FA5}">
                      <a16:colId xmlns:a16="http://schemas.microsoft.com/office/drawing/2014/main" val="935436010"/>
                    </a:ext>
                  </a:extLst>
                </a:gridCol>
              </a:tblGrid>
              <a:tr h="370840">
                <a:tc>
                  <a:txBody>
                    <a:bodyPr/>
                    <a:lstStyle/>
                    <a:p>
                      <a:pPr algn="ctr"/>
                      <a:r>
                        <a:rPr kumimoji="1" lang="ja-JP" altLang="en-US" sz="1600" dirty="0">
                          <a:latin typeface="BIZ UDPゴシック" panose="020B0400000000000000" pitchFamily="50" charset="-128"/>
                          <a:ea typeface="BIZ UDPゴシック" panose="020B0400000000000000" pitchFamily="50" charset="-128"/>
                        </a:rPr>
                        <a:t>用途</a:t>
                      </a:r>
                    </a:p>
                  </a:txBody>
                  <a:tcPr anchor="ctr">
                    <a:solidFill>
                      <a:schemeClr val="bg1">
                        <a:lumMod val="50000"/>
                      </a:schemeClr>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政令案（全国）</a:t>
                      </a:r>
                    </a:p>
                  </a:txBody>
                  <a:tcPr anchor="ctr">
                    <a:solidFill>
                      <a:schemeClr val="accent6">
                        <a:lumMod val="50000"/>
                      </a:schemeClr>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府福祉のまちづくり条例</a:t>
                      </a:r>
                    </a:p>
                  </a:txBody>
                  <a:tcPr anchor="ctr">
                    <a:solidFill>
                      <a:schemeClr val="accent5">
                        <a:lumMod val="50000"/>
                      </a:schemeClr>
                    </a:solidFill>
                  </a:tcPr>
                </a:tc>
                <a:extLst>
                  <a:ext uri="{0D108BD9-81ED-4DB2-BD59-A6C34878D82A}">
                    <a16:rowId xmlns:a16="http://schemas.microsoft.com/office/drawing/2014/main" val="383131399"/>
                  </a:ext>
                </a:extLst>
              </a:tr>
              <a:tr h="720000">
                <a:tc>
                  <a:txBody>
                    <a:bodyPr/>
                    <a:lstStyle/>
                    <a:p>
                      <a:r>
                        <a:rPr kumimoji="1" lang="ja-JP" altLang="en-US" sz="1400" dirty="0">
                          <a:latin typeface="BIZ UDPゴシック" panose="020B0400000000000000" pitchFamily="50" charset="-128"/>
                          <a:ea typeface="BIZ UDPゴシック" panose="020B0400000000000000" pitchFamily="50" charset="-128"/>
                        </a:rPr>
                        <a:t>劇場、観覧場、映画館、演芸場</a:t>
                      </a:r>
                      <a:endParaRPr kumimoji="1" lang="en-US" altLang="ja-JP" sz="1400" dirty="0">
                        <a:latin typeface="BIZ UDPゴシック" panose="020B0400000000000000" pitchFamily="50" charset="-128"/>
                        <a:ea typeface="BIZ UDPゴシック" panose="020B0400000000000000" pitchFamily="50" charset="-128"/>
                      </a:endParaRPr>
                    </a:p>
                  </a:txBody>
                  <a:tcPr anchor="ctr">
                    <a:solidFill>
                      <a:schemeClr val="bg1">
                        <a:lumMod val="95000"/>
                      </a:schemeClr>
                    </a:solidFill>
                  </a:tcPr>
                </a:tc>
                <a:tc rowSpan="2">
                  <a:txBody>
                    <a:bodyPr/>
                    <a:lstStyle/>
                    <a:p>
                      <a:pPr algn="ctr"/>
                      <a:r>
                        <a:rPr kumimoji="1" lang="en-US" altLang="ja-JP" sz="1400" dirty="0">
                          <a:latin typeface="BIZ UDPゴシック" panose="020B0400000000000000" pitchFamily="50" charset="-128"/>
                          <a:ea typeface="BIZ UDPゴシック" panose="020B0400000000000000" pitchFamily="50" charset="-128"/>
                        </a:rPr>
                        <a:t>2,000</a:t>
                      </a:r>
                      <a:r>
                        <a:rPr kumimoji="1" lang="ja-JP" altLang="en-US" sz="1400" dirty="0">
                          <a:latin typeface="BIZ UDPゴシック" panose="020B0400000000000000" pitchFamily="50" charset="-128"/>
                          <a:ea typeface="BIZ UDPゴシック" panose="020B0400000000000000" pitchFamily="50" charset="-128"/>
                        </a:rPr>
                        <a:t>㎡以上</a:t>
                      </a:r>
                    </a:p>
                  </a:txBody>
                  <a:tcPr anchor="ctr">
                    <a:solidFill>
                      <a:schemeClr val="accent6">
                        <a:lumMod val="20000"/>
                        <a:lumOff val="80000"/>
                      </a:schemeClr>
                    </a:solidFill>
                  </a:tcPr>
                </a:tc>
                <a:tc>
                  <a:txBody>
                    <a:bodyPr/>
                    <a:lstStyle/>
                    <a:p>
                      <a:pPr algn="ctr"/>
                      <a:r>
                        <a:rPr kumimoji="1" lang="en-US" altLang="ja-JP" sz="1400" b="1" u="sng" dirty="0">
                          <a:solidFill>
                            <a:srgbClr val="FF0000"/>
                          </a:solidFill>
                          <a:latin typeface="BIZ UDPゴシック" panose="020B0400000000000000" pitchFamily="50" charset="-128"/>
                          <a:ea typeface="BIZ UDPゴシック" panose="020B0400000000000000" pitchFamily="50" charset="-128"/>
                        </a:rPr>
                        <a:t>500</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㎡以上</a:t>
                      </a:r>
                    </a:p>
                  </a:txBody>
                  <a:tcPr anchor="ctr">
                    <a:solidFill>
                      <a:schemeClr val="accent5">
                        <a:lumMod val="20000"/>
                        <a:lumOff val="80000"/>
                      </a:schemeClr>
                    </a:solidFill>
                  </a:tcPr>
                </a:tc>
                <a:extLst>
                  <a:ext uri="{0D108BD9-81ED-4DB2-BD59-A6C34878D82A}">
                    <a16:rowId xmlns:a16="http://schemas.microsoft.com/office/drawing/2014/main" val="2310378746"/>
                  </a:ext>
                </a:extLst>
              </a:tr>
              <a:tr h="720000">
                <a:tc>
                  <a:txBody>
                    <a:bodyPr/>
                    <a:lstStyle/>
                    <a:p>
                      <a:r>
                        <a:rPr kumimoji="1" lang="ja-JP" altLang="en-US" sz="1400" dirty="0">
                          <a:latin typeface="BIZ UDPゴシック" panose="020B0400000000000000" pitchFamily="50" charset="-128"/>
                          <a:ea typeface="BIZ UDPゴシック" panose="020B0400000000000000" pitchFamily="50" charset="-128"/>
                        </a:rPr>
                        <a:t>集会場、公会堂</a:t>
                      </a:r>
                      <a:endParaRPr kumimoji="1" lang="en-US" altLang="ja-JP" sz="1400" dirty="0">
                        <a:latin typeface="BIZ UDPゴシック" panose="020B0400000000000000" pitchFamily="50" charset="-128"/>
                        <a:ea typeface="BIZ UDPゴシック" panose="020B0400000000000000" pitchFamily="50" charset="-128"/>
                      </a:endParaRPr>
                    </a:p>
                  </a:txBody>
                  <a:tcPr anchor="ctr">
                    <a:solidFill>
                      <a:schemeClr val="bg1">
                        <a:lumMod val="95000"/>
                      </a:schemeClr>
                    </a:solidFill>
                  </a:tcPr>
                </a:tc>
                <a:tc v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全て</a:t>
                      </a:r>
                    </a:p>
                  </a:txBody>
                  <a:tcPr anchor="ctr">
                    <a:solidFill>
                      <a:schemeClr val="accent5">
                        <a:lumMod val="20000"/>
                        <a:lumOff val="80000"/>
                      </a:schemeClr>
                    </a:solidFill>
                  </a:tcPr>
                </a:tc>
                <a:extLst>
                  <a:ext uri="{0D108BD9-81ED-4DB2-BD59-A6C34878D82A}">
                    <a16:rowId xmlns:a16="http://schemas.microsoft.com/office/drawing/2014/main" val="3116533004"/>
                  </a:ext>
                </a:extLst>
              </a:tr>
            </a:tbl>
          </a:graphicData>
        </a:graphic>
      </p:graphicFrame>
      <p:sp>
        <p:nvSpPr>
          <p:cNvPr id="14" name="テキスト ボックス 13">
            <a:extLst>
              <a:ext uri="{FF2B5EF4-FFF2-40B4-BE49-F238E27FC236}">
                <a16:creationId xmlns:a16="http://schemas.microsoft.com/office/drawing/2014/main" id="{851ABF97-6189-44D4-BB5C-28D424D2A8A6}"/>
              </a:ext>
            </a:extLst>
          </p:cNvPr>
          <p:cNvSpPr txBox="1"/>
          <p:nvPr/>
        </p:nvSpPr>
        <p:spPr>
          <a:xfrm>
            <a:off x="564544" y="5167926"/>
            <a:ext cx="7847936" cy="830997"/>
          </a:xfrm>
          <a:prstGeom prst="roundRect">
            <a:avLst>
              <a:gd name="adj" fmla="val 0"/>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sz="1600" dirty="0">
                <a:latin typeface="BIZ UDPゴシック" panose="020B0400000000000000" pitchFamily="50" charset="-128"/>
                <a:ea typeface="BIZ UDPゴシック" panose="020B0400000000000000" pitchFamily="50" charset="-128"/>
              </a:rPr>
              <a:t>車椅子使用者用客席の設置を求める規模として</a:t>
            </a:r>
            <a:endParaRPr lang="en-US" altLang="ja-JP" sz="1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国の対象より小規模な建築物も対象化することで、</a:t>
            </a:r>
            <a:endParaRPr lang="en-US" altLang="ja-JP" sz="1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より幅広い規模の建築物において、車椅子使用者用客席の整備を求めていく</a:t>
            </a:r>
            <a:endParaRPr lang="en-US" altLang="ja-JP"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0FAE727-86EB-4DC7-BA37-036C755AEC05}"/>
              </a:ext>
            </a:extLst>
          </p:cNvPr>
          <p:cNvSpPr txBox="1"/>
          <p:nvPr/>
        </p:nvSpPr>
        <p:spPr>
          <a:xfrm>
            <a:off x="1526213" y="1948451"/>
            <a:ext cx="5585952" cy="469359"/>
          </a:xfrm>
          <a:prstGeom prst="roundRect">
            <a:avLst>
              <a:gd name="adj" fmla="val 0"/>
            </a:avLst>
          </a:prstGeom>
          <a:noFill/>
          <a:ln w="9525">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政令と府福祉のまちづくり条例における、対象用途及び規模の比較</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50" dirty="0">
                <a:solidFill>
                  <a:schemeClr val="tx1"/>
                </a:solidFill>
                <a:latin typeface="BIZ UDPゴシック" panose="020B0400000000000000" pitchFamily="50" charset="-128"/>
                <a:ea typeface="BIZ UDPゴシック" panose="020B0400000000000000" pitchFamily="50" charset="-128"/>
              </a:rPr>
              <a:t>（数字は各用途の床面積の合計）</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76D0E12-95C2-4CA0-8ED8-0D3A467A737C}"/>
              </a:ext>
            </a:extLst>
          </p:cNvPr>
          <p:cNvSpPr txBox="1"/>
          <p:nvPr/>
        </p:nvSpPr>
        <p:spPr>
          <a:xfrm>
            <a:off x="214785" y="705362"/>
            <a:ext cx="813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600" dirty="0">
                <a:latin typeface="BIZ UDPゴシック" panose="020B0400000000000000" pitchFamily="50" charset="-128"/>
                <a:ea typeface="BIZ UDPゴシック" panose="020B0400000000000000" pitchFamily="50" charset="-128"/>
              </a:rPr>
              <a:t>2-1</a:t>
            </a:r>
            <a:r>
              <a:rPr lang="ja-JP" altLang="en-US" sz="1600" dirty="0">
                <a:latin typeface="BIZ UDPゴシック" panose="020B0400000000000000" pitchFamily="50" charset="-128"/>
                <a:ea typeface="BIZ UDPゴシック" panose="020B0400000000000000" pitchFamily="50" charset="-128"/>
              </a:rPr>
              <a:t>　車椅子使用者用客席数を着実に増やす</a:t>
            </a:r>
            <a:r>
              <a:rPr lang="ja-JP" altLang="en-US" sz="1200" dirty="0">
                <a:latin typeface="BIZ UDPゴシック" panose="020B0400000000000000" pitchFamily="50" charset="-128"/>
                <a:ea typeface="BIZ UDPゴシック" panose="020B0400000000000000" pitchFamily="50" charset="-128"/>
              </a:rPr>
              <a:t>（政令改正に併せて条例基準（設置数に係る基準）を整理）</a:t>
            </a:r>
            <a:endParaRPr lang="ja-JP" altLang="en-US" sz="1600" dirty="0">
              <a:latin typeface="BIZ UDPゴシック" panose="020B0400000000000000" pitchFamily="50" charset="-128"/>
              <a:ea typeface="BIZ UDPゴシック" panose="020B0400000000000000" pitchFamily="50" charset="-128"/>
            </a:endParaRPr>
          </a:p>
        </p:txBody>
      </p:sp>
      <p:sp>
        <p:nvSpPr>
          <p:cNvPr id="9" name="スライド番号プレースホルダー 1">
            <a:extLst>
              <a:ext uri="{FF2B5EF4-FFF2-40B4-BE49-F238E27FC236}">
                <a16:creationId xmlns:a16="http://schemas.microsoft.com/office/drawing/2014/main" id="{09D2FD67-BBFD-4B70-A78F-420E86B8717B}"/>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16</a:t>
            </a:fld>
            <a:endParaRPr kumimoji="1" lang="ja-JP" altLang="en-US" dirty="0"/>
          </a:p>
        </p:txBody>
      </p:sp>
    </p:spTree>
    <p:extLst>
      <p:ext uri="{BB962C8B-B14F-4D97-AF65-F5344CB8AC3E}">
        <p14:creationId xmlns:p14="http://schemas.microsoft.com/office/powerpoint/2010/main" val="169668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88AFDFC4-B8DD-40B2-BF04-998D2890A431}"/>
              </a:ext>
            </a:extLst>
          </p:cNvPr>
          <p:cNvSpPr/>
          <p:nvPr/>
        </p:nvSpPr>
        <p:spPr>
          <a:xfrm>
            <a:off x="264981" y="1530376"/>
            <a:ext cx="8552473" cy="5286193"/>
          </a:xfrm>
          <a:prstGeom prst="roundRect">
            <a:avLst>
              <a:gd name="adj" fmla="val 3554"/>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個別項目②　劇場等における車椅子使用者用客席</a:t>
            </a:r>
          </a:p>
        </p:txBody>
      </p:sp>
      <p:sp>
        <p:nvSpPr>
          <p:cNvPr id="16" name="テキスト ボックス 15">
            <a:extLst>
              <a:ext uri="{FF2B5EF4-FFF2-40B4-BE49-F238E27FC236}">
                <a16:creationId xmlns:a16="http://schemas.microsoft.com/office/drawing/2014/main" id="{5B599180-25C5-4D6C-BA39-2351186D022B}"/>
              </a:ext>
            </a:extLst>
          </p:cNvPr>
          <p:cNvSpPr txBox="1"/>
          <p:nvPr/>
        </p:nvSpPr>
        <p:spPr>
          <a:xfrm>
            <a:off x="103024" y="809695"/>
            <a:ext cx="8714431"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〇客席等に関する実態調査（国）</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3BE95CA-49EB-4DCB-AB08-4E54BBA95870}"/>
              </a:ext>
            </a:extLst>
          </p:cNvPr>
          <p:cNvSpPr txBox="1"/>
          <p:nvPr/>
        </p:nvSpPr>
        <p:spPr>
          <a:xfrm>
            <a:off x="275200" y="1131311"/>
            <a:ext cx="8714431" cy="313730"/>
          </a:xfrm>
          <a:prstGeom prst="roundRect">
            <a:avLst>
              <a:gd name="adj" fmla="val 4769"/>
            </a:avLst>
          </a:prstGeom>
          <a:noFill/>
          <a:ln>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　国において、</a:t>
            </a:r>
            <a:r>
              <a:rPr lang="ja-JP" altLang="en-US" sz="1400" b="1" u="sng" dirty="0">
                <a:solidFill>
                  <a:srgbClr val="FF0000"/>
                </a:solidFill>
                <a:latin typeface="BIZ UDPゴシック" panose="020B0400000000000000" pitchFamily="50" charset="-128"/>
                <a:ea typeface="BIZ UDPゴシック" panose="020B0400000000000000" pitchFamily="50" charset="-128"/>
              </a:rPr>
              <a:t>全国で平成</a:t>
            </a:r>
            <a:r>
              <a:rPr lang="en-US" altLang="ja-JP" sz="1400" b="1" u="sng" dirty="0">
                <a:solidFill>
                  <a:srgbClr val="FF0000"/>
                </a:solidFill>
                <a:latin typeface="BIZ UDPゴシック" panose="020B0400000000000000" pitchFamily="50" charset="-128"/>
                <a:ea typeface="BIZ UDPゴシック" panose="020B0400000000000000" pitchFamily="50" charset="-128"/>
              </a:rPr>
              <a:t>24</a:t>
            </a:r>
            <a:r>
              <a:rPr lang="ja-JP" altLang="en-US" sz="1400" b="1" u="sng" dirty="0">
                <a:solidFill>
                  <a:srgbClr val="FF0000"/>
                </a:solidFill>
                <a:latin typeface="BIZ UDPゴシック" panose="020B0400000000000000" pitchFamily="50" charset="-128"/>
                <a:ea typeface="BIZ UDPゴシック" panose="020B0400000000000000" pitchFamily="50" charset="-128"/>
              </a:rPr>
              <a:t>年以降に共用を開始した各施設の客席の状況</a:t>
            </a:r>
            <a:r>
              <a:rPr lang="ja-JP" altLang="en-US" sz="1400" dirty="0">
                <a:latin typeface="BIZ UDPゴシック" panose="020B0400000000000000" pitchFamily="50" charset="-128"/>
                <a:ea typeface="BIZ UDPゴシック" panose="020B0400000000000000" pitchFamily="50" charset="-128"/>
              </a:rPr>
              <a:t>が調査されている。</a:t>
            </a:r>
            <a:endParaRPr lang="en-US" altLang="ja-JP" sz="14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C03D0790-5997-440B-B7DB-A53A4966EF1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806678" y="1766657"/>
            <a:ext cx="5670755" cy="622565"/>
          </a:xfrm>
          <a:prstGeom prst="rect">
            <a:avLst/>
          </a:prstGeom>
        </p:spPr>
      </p:pic>
      <p:sp>
        <p:nvSpPr>
          <p:cNvPr id="19" name="テキスト ボックス 18">
            <a:extLst>
              <a:ext uri="{FF2B5EF4-FFF2-40B4-BE49-F238E27FC236}">
                <a16:creationId xmlns:a16="http://schemas.microsoft.com/office/drawing/2014/main" id="{582B1B8B-8AD4-4B73-B1BC-470D1A4AA395}"/>
              </a:ext>
            </a:extLst>
          </p:cNvPr>
          <p:cNvSpPr txBox="1"/>
          <p:nvPr/>
        </p:nvSpPr>
        <p:spPr>
          <a:xfrm>
            <a:off x="275200" y="1581891"/>
            <a:ext cx="8714431" cy="345103"/>
          </a:xfrm>
          <a:prstGeom prst="roundRect">
            <a:avLst>
              <a:gd name="adj" fmla="val 4769"/>
            </a:avLst>
          </a:prstGeom>
          <a:noFill/>
          <a:ln>
            <a:noFill/>
          </a:ln>
        </p:spPr>
        <p:txBody>
          <a:bodyPr wrap="square" rtlCol="0">
            <a:spAutoFit/>
          </a:bodyPr>
          <a:lstStyle/>
          <a:p>
            <a:r>
              <a:rPr lang="en-US" altLang="ja-JP" sz="1600" b="1" u="sng" dirty="0">
                <a:latin typeface="BIZ UDPゴシック" panose="020B0400000000000000" pitchFamily="50" charset="-128"/>
                <a:ea typeface="BIZ UDPゴシック" panose="020B0400000000000000" pitchFamily="50" charset="-128"/>
              </a:rPr>
              <a:t>【</a:t>
            </a:r>
            <a:r>
              <a:rPr lang="ja-JP" altLang="en-US" sz="1600" b="1" u="sng" dirty="0">
                <a:latin typeface="BIZ UDPゴシック" panose="020B0400000000000000" pitchFamily="50" charset="-128"/>
                <a:ea typeface="BIZ UDPゴシック" panose="020B0400000000000000" pitchFamily="50" charset="-128"/>
              </a:rPr>
              <a:t>スポーツ施設</a:t>
            </a:r>
            <a:r>
              <a:rPr lang="en-US" altLang="ja-JP" sz="1600" b="1" u="sng" dirty="0">
                <a:latin typeface="BIZ UDPゴシック" panose="020B0400000000000000" pitchFamily="50" charset="-128"/>
                <a:ea typeface="BIZ UDPゴシック" panose="020B0400000000000000" pitchFamily="50" charset="-128"/>
              </a:rPr>
              <a:t>】</a:t>
            </a:r>
          </a:p>
        </p:txBody>
      </p:sp>
      <p:pic>
        <p:nvPicPr>
          <p:cNvPr id="7" name="図 6">
            <a:extLst>
              <a:ext uri="{FF2B5EF4-FFF2-40B4-BE49-F238E27FC236}">
                <a16:creationId xmlns:a16="http://schemas.microsoft.com/office/drawing/2014/main" id="{B3E3E89D-121B-4C78-9520-D89B8CE96F8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22323" y="2460461"/>
            <a:ext cx="5855110" cy="4038723"/>
          </a:xfrm>
          <a:prstGeom prst="rect">
            <a:avLst/>
          </a:prstGeom>
          <a:ln>
            <a:solidFill>
              <a:schemeClr val="bg1">
                <a:lumMod val="50000"/>
              </a:schemeClr>
            </a:solidFill>
          </a:ln>
        </p:spPr>
      </p:pic>
      <p:sp>
        <p:nvSpPr>
          <p:cNvPr id="24" name="テキスト ボックス 23">
            <a:extLst>
              <a:ext uri="{FF2B5EF4-FFF2-40B4-BE49-F238E27FC236}">
                <a16:creationId xmlns:a16="http://schemas.microsoft.com/office/drawing/2014/main" id="{B34A5A68-8350-471C-B709-5C9A1E5EA4C8}"/>
              </a:ext>
            </a:extLst>
          </p:cNvPr>
          <p:cNvSpPr txBox="1"/>
          <p:nvPr/>
        </p:nvSpPr>
        <p:spPr>
          <a:xfrm>
            <a:off x="1832987" y="6530918"/>
            <a:ext cx="5798383" cy="253916"/>
          </a:xfrm>
          <a:prstGeom prst="roundRect">
            <a:avLst>
              <a:gd name="adj" fmla="val 0"/>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国土交通省　</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建築物のバリアフリー基準の見直しに関する検討</a:t>
            </a:r>
            <a:r>
              <a:rPr lang="en-US" altLang="ja-JP" sz="1050" dirty="0">
                <a:solidFill>
                  <a:schemeClr val="tx1"/>
                </a:solidFill>
                <a:latin typeface="BIZ UDPゴシック" panose="020B0400000000000000" pitchFamily="50" charset="-128"/>
                <a:ea typeface="BIZ UDPゴシック" panose="020B0400000000000000" pitchFamily="50" charset="-128"/>
              </a:rPr>
              <a:t>WG</a:t>
            </a:r>
            <a:r>
              <a:rPr lang="ja-JP" altLang="en-US" sz="1050" dirty="0">
                <a:solidFill>
                  <a:schemeClr val="tx1"/>
                </a:solidFill>
                <a:latin typeface="BIZ UDPゴシック" panose="020B0400000000000000" pitchFamily="50" charset="-128"/>
                <a:ea typeface="BIZ UDPゴシック" panose="020B0400000000000000" pitchFamily="50" charset="-128"/>
              </a:rPr>
              <a:t>（第</a:t>
            </a:r>
            <a:r>
              <a:rPr lang="en-US" altLang="ja-JP" sz="1050" dirty="0">
                <a:solidFill>
                  <a:schemeClr val="tx1"/>
                </a:solidFill>
                <a:latin typeface="BIZ UDPゴシック" panose="020B0400000000000000" pitchFamily="50" charset="-128"/>
                <a:ea typeface="BIZ UDPゴシック" panose="020B0400000000000000" pitchFamily="50" charset="-128"/>
              </a:rPr>
              <a:t>1</a:t>
            </a:r>
            <a:r>
              <a:rPr lang="ja-JP" altLang="en-US" sz="1050" dirty="0">
                <a:solidFill>
                  <a:schemeClr val="tx1"/>
                </a:solidFill>
                <a:latin typeface="BIZ UDPゴシック" panose="020B0400000000000000" pitchFamily="50" charset="-128"/>
                <a:ea typeface="BIZ UDPゴシック" panose="020B0400000000000000" pitchFamily="50" charset="-128"/>
              </a:rPr>
              <a:t>回）</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資料より抜粋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3773C74-DF68-43D7-87D0-5FBD460639A3}"/>
              </a:ext>
            </a:extLst>
          </p:cNvPr>
          <p:cNvSpPr txBox="1"/>
          <p:nvPr/>
        </p:nvSpPr>
        <p:spPr>
          <a:xfrm>
            <a:off x="214783" y="486205"/>
            <a:ext cx="813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600" dirty="0">
                <a:latin typeface="BIZ UDPゴシック" panose="020B0400000000000000" pitchFamily="50" charset="-128"/>
                <a:ea typeface="BIZ UDPゴシック" panose="020B0400000000000000" pitchFamily="50" charset="-128"/>
              </a:rPr>
              <a:t>2-1</a:t>
            </a:r>
            <a:r>
              <a:rPr lang="ja-JP" altLang="en-US" sz="1600" dirty="0">
                <a:latin typeface="BIZ UDPゴシック" panose="020B0400000000000000" pitchFamily="50" charset="-128"/>
                <a:ea typeface="BIZ UDPゴシック" panose="020B0400000000000000" pitchFamily="50" charset="-128"/>
              </a:rPr>
              <a:t>　車椅子使用者用客席数を着実に増やす</a:t>
            </a:r>
            <a:r>
              <a:rPr lang="ja-JP" altLang="en-US" sz="1200" dirty="0">
                <a:latin typeface="BIZ UDPゴシック" panose="020B0400000000000000" pitchFamily="50" charset="-128"/>
                <a:ea typeface="BIZ UDPゴシック" panose="020B0400000000000000" pitchFamily="50" charset="-128"/>
              </a:rPr>
              <a:t>（政令改正に併せて条例基準（設置数に係る基準）を整理）</a:t>
            </a:r>
            <a:endParaRPr lang="ja-JP" altLang="en-US" sz="1600" dirty="0">
              <a:latin typeface="BIZ UDPゴシック" panose="020B0400000000000000" pitchFamily="50" charset="-128"/>
              <a:ea typeface="BIZ UDP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FF679046-8C9D-41D7-9D0C-8DA5E409E7B6}"/>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17</a:t>
            </a:fld>
            <a:endParaRPr kumimoji="1" lang="ja-JP" altLang="en-US" dirty="0"/>
          </a:p>
        </p:txBody>
      </p:sp>
      <p:sp>
        <p:nvSpPr>
          <p:cNvPr id="2" name="フリーフォーム: 図形 1">
            <a:extLst>
              <a:ext uri="{FF2B5EF4-FFF2-40B4-BE49-F238E27FC236}">
                <a16:creationId xmlns:a16="http://schemas.microsoft.com/office/drawing/2014/main" id="{8A2EA7BB-73CC-4947-A640-2959197CA7B7}"/>
              </a:ext>
            </a:extLst>
          </p:cNvPr>
          <p:cNvSpPr/>
          <p:nvPr/>
        </p:nvSpPr>
        <p:spPr>
          <a:xfrm>
            <a:off x="2727297" y="3864334"/>
            <a:ext cx="1399430" cy="2146852"/>
          </a:xfrm>
          <a:custGeom>
            <a:avLst/>
            <a:gdLst>
              <a:gd name="connsiteX0" fmla="*/ 787180 w 1399430"/>
              <a:gd name="connsiteY0" fmla="*/ 0 h 2146852"/>
              <a:gd name="connsiteX1" fmla="*/ 787180 w 1399430"/>
              <a:gd name="connsiteY1" fmla="*/ 302149 h 2146852"/>
              <a:gd name="connsiteX2" fmla="*/ 341906 w 1399430"/>
              <a:gd name="connsiteY2" fmla="*/ 302149 h 2146852"/>
              <a:gd name="connsiteX3" fmla="*/ 341906 w 1399430"/>
              <a:gd name="connsiteY3" fmla="*/ 548640 h 2146852"/>
              <a:gd name="connsiteX4" fmla="*/ 0 w 1399430"/>
              <a:gd name="connsiteY4" fmla="*/ 548640 h 2146852"/>
              <a:gd name="connsiteX5" fmla="*/ 0 w 1399430"/>
              <a:gd name="connsiteY5" fmla="*/ 818984 h 2146852"/>
              <a:gd name="connsiteX6" fmla="*/ 556592 w 1399430"/>
              <a:gd name="connsiteY6" fmla="*/ 818984 h 2146852"/>
              <a:gd name="connsiteX7" fmla="*/ 556592 w 1399430"/>
              <a:gd name="connsiteY7" fmla="*/ 1065475 h 2146852"/>
              <a:gd name="connsiteX8" fmla="*/ 357809 w 1399430"/>
              <a:gd name="connsiteY8" fmla="*/ 1065475 h 2146852"/>
              <a:gd name="connsiteX9" fmla="*/ 357809 w 1399430"/>
              <a:gd name="connsiteY9" fmla="*/ 1327868 h 2146852"/>
              <a:gd name="connsiteX10" fmla="*/ 516835 w 1399430"/>
              <a:gd name="connsiteY10" fmla="*/ 1327868 h 2146852"/>
              <a:gd name="connsiteX11" fmla="*/ 516835 w 1399430"/>
              <a:gd name="connsiteY11" fmla="*/ 1590261 h 2146852"/>
              <a:gd name="connsiteX12" fmla="*/ 1137037 w 1399430"/>
              <a:gd name="connsiteY12" fmla="*/ 1590261 h 2146852"/>
              <a:gd name="connsiteX13" fmla="*/ 1137037 w 1399430"/>
              <a:gd name="connsiteY13" fmla="*/ 1852654 h 2146852"/>
              <a:gd name="connsiteX14" fmla="*/ 1399430 w 1399430"/>
              <a:gd name="connsiteY14" fmla="*/ 1852654 h 2146852"/>
              <a:gd name="connsiteX15" fmla="*/ 1399430 w 1399430"/>
              <a:gd name="connsiteY15" fmla="*/ 2146852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9430" h="2146852">
                <a:moveTo>
                  <a:pt x="787180" y="0"/>
                </a:moveTo>
                <a:lnTo>
                  <a:pt x="787180" y="302149"/>
                </a:lnTo>
                <a:lnTo>
                  <a:pt x="341906" y="302149"/>
                </a:lnTo>
                <a:lnTo>
                  <a:pt x="341906" y="548640"/>
                </a:lnTo>
                <a:lnTo>
                  <a:pt x="0" y="548640"/>
                </a:lnTo>
                <a:lnTo>
                  <a:pt x="0" y="818984"/>
                </a:lnTo>
                <a:lnTo>
                  <a:pt x="556592" y="818984"/>
                </a:lnTo>
                <a:lnTo>
                  <a:pt x="556592" y="1065475"/>
                </a:lnTo>
                <a:lnTo>
                  <a:pt x="357809" y="1065475"/>
                </a:lnTo>
                <a:lnTo>
                  <a:pt x="357809" y="1327868"/>
                </a:lnTo>
                <a:lnTo>
                  <a:pt x="516835" y="1327868"/>
                </a:lnTo>
                <a:lnTo>
                  <a:pt x="516835" y="1590261"/>
                </a:lnTo>
                <a:lnTo>
                  <a:pt x="1137037" y="1590261"/>
                </a:lnTo>
                <a:lnTo>
                  <a:pt x="1137037" y="1852654"/>
                </a:lnTo>
                <a:lnTo>
                  <a:pt x="1399430" y="1852654"/>
                </a:lnTo>
                <a:lnTo>
                  <a:pt x="1399430" y="2146852"/>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026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88AFDFC4-B8DD-40B2-BF04-998D2890A431}"/>
              </a:ext>
            </a:extLst>
          </p:cNvPr>
          <p:cNvSpPr/>
          <p:nvPr/>
        </p:nvSpPr>
        <p:spPr>
          <a:xfrm>
            <a:off x="264981" y="1530376"/>
            <a:ext cx="8552473" cy="5286193"/>
          </a:xfrm>
          <a:prstGeom prst="roundRect">
            <a:avLst>
              <a:gd name="adj" fmla="val 3554"/>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個別項目②　劇場等における車椅子使用者用客席</a:t>
            </a:r>
          </a:p>
        </p:txBody>
      </p:sp>
      <p:sp>
        <p:nvSpPr>
          <p:cNvPr id="16" name="テキスト ボックス 15">
            <a:extLst>
              <a:ext uri="{FF2B5EF4-FFF2-40B4-BE49-F238E27FC236}">
                <a16:creationId xmlns:a16="http://schemas.microsoft.com/office/drawing/2014/main" id="{5B599180-25C5-4D6C-BA39-2351186D022B}"/>
              </a:ext>
            </a:extLst>
          </p:cNvPr>
          <p:cNvSpPr txBox="1"/>
          <p:nvPr/>
        </p:nvSpPr>
        <p:spPr>
          <a:xfrm>
            <a:off x="103024" y="809695"/>
            <a:ext cx="8714431"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〇客席等に関する実態調査（国）</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3BE95CA-49EB-4DCB-AB08-4E54BBA95870}"/>
              </a:ext>
            </a:extLst>
          </p:cNvPr>
          <p:cNvSpPr txBox="1"/>
          <p:nvPr/>
        </p:nvSpPr>
        <p:spPr>
          <a:xfrm>
            <a:off x="275200" y="1131311"/>
            <a:ext cx="8714431" cy="313730"/>
          </a:xfrm>
          <a:prstGeom prst="roundRect">
            <a:avLst>
              <a:gd name="adj" fmla="val 4769"/>
            </a:avLst>
          </a:prstGeom>
          <a:noFill/>
          <a:ln>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　国において、</a:t>
            </a:r>
            <a:r>
              <a:rPr lang="ja-JP" altLang="en-US" sz="1400" b="1" u="sng" dirty="0">
                <a:solidFill>
                  <a:srgbClr val="FF0000"/>
                </a:solidFill>
                <a:latin typeface="BIZ UDPゴシック" panose="020B0400000000000000" pitchFamily="50" charset="-128"/>
                <a:ea typeface="BIZ UDPゴシック" panose="020B0400000000000000" pitchFamily="50" charset="-128"/>
              </a:rPr>
              <a:t>全国で平成</a:t>
            </a:r>
            <a:r>
              <a:rPr lang="en-US" altLang="ja-JP" sz="1400" b="1" u="sng" dirty="0">
                <a:solidFill>
                  <a:srgbClr val="FF0000"/>
                </a:solidFill>
                <a:latin typeface="BIZ UDPゴシック" panose="020B0400000000000000" pitchFamily="50" charset="-128"/>
                <a:ea typeface="BIZ UDPゴシック" panose="020B0400000000000000" pitchFamily="50" charset="-128"/>
              </a:rPr>
              <a:t>24</a:t>
            </a:r>
            <a:r>
              <a:rPr lang="ja-JP" altLang="en-US" sz="1400" b="1" u="sng" dirty="0">
                <a:solidFill>
                  <a:srgbClr val="FF0000"/>
                </a:solidFill>
                <a:latin typeface="BIZ UDPゴシック" panose="020B0400000000000000" pitchFamily="50" charset="-128"/>
                <a:ea typeface="BIZ UDPゴシック" panose="020B0400000000000000" pitchFamily="50" charset="-128"/>
              </a:rPr>
              <a:t>年以降に共用を開始した各施設の客席の状況</a:t>
            </a:r>
            <a:r>
              <a:rPr lang="ja-JP" altLang="en-US" sz="1400" dirty="0">
                <a:latin typeface="BIZ UDPゴシック" panose="020B0400000000000000" pitchFamily="50" charset="-128"/>
                <a:ea typeface="BIZ UDPゴシック" panose="020B0400000000000000" pitchFamily="50" charset="-128"/>
              </a:rPr>
              <a:t>が調査されている。</a:t>
            </a:r>
            <a:endParaRPr lang="en-US" altLang="ja-JP" sz="1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582B1B8B-8AD4-4B73-B1BC-470D1A4AA395}"/>
              </a:ext>
            </a:extLst>
          </p:cNvPr>
          <p:cNvSpPr txBox="1"/>
          <p:nvPr/>
        </p:nvSpPr>
        <p:spPr>
          <a:xfrm>
            <a:off x="275200" y="1581891"/>
            <a:ext cx="8714431" cy="345103"/>
          </a:xfrm>
          <a:prstGeom prst="roundRect">
            <a:avLst>
              <a:gd name="adj" fmla="val 4769"/>
            </a:avLst>
          </a:prstGeom>
          <a:noFill/>
          <a:ln>
            <a:noFill/>
          </a:ln>
        </p:spPr>
        <p:txBody>
          <a:bodyPr wrap="square" rtlCol="0">
            <a:spAutoFit/>
          </a:bodyPr>
          <a:lstStyle/>
          <a:p>
            <a:r>
              <a:rPr lang="en-US" altLang="ja-JP" sz="1600" b="1" u="sng" dirty="0">
                <a:latin typeface="BIZ UDPゴシック" panose="020B0400000000000000" pitchFamily="50" charset="-128"/>
                <a:ea typeface="BIZ UDPゴシック" panose="020B0400000000000000" pitchFamily="50" charset="-128"/>
              </a:rPr>
              <a:t>【</a:t>
            </a:r>
            <a:r>
              <a:rPr lang="ja-JP" altLang="en-US" sz="1600" b="1" u="sng" dirty="0">
                <a:latin typeface="BIZ UDPゴシック" panose="020B0400000000000000" pitchFamily="50" charset="-128"/>
                <a:ea typeface="BIZ UDPゴシック" panose="020B0400000000000000" pitchFamily="50" charset="-128"/>
              </a:rPr>
              <a:t>主要な会社の映画館</a:t>
            </a:r>
            <a:r>
              <a:rPr lang="en-US" altLang="ja-JP" sz="1600" b="1" u="sng" dirty="0">
                <a:latin typeface="BIZ UDPゴシック" panose="020B0400000000000000" pitchFamily="50" charset="-128"/>
                <a:ea typeface="BIZ UDPゴシック" panose="020B0400000000000000" pitchFamily="50" charset="-128"/>
              </a:rPr>
              <a:t>】</a:t>
            </a:r>
          </a:p>
        </p:txBody>
      </p:sp>
      <p:sp>
        <p:nvSpPr>
          <p:cNvPr id="22" name="テキスト ボックス 21">
            <a:extLst>
              <a:ext uri="{FF2B5EF4-FFF2-40B4-BE49-F238E27FC236}">
                <a16:creationId xmlns:a16="http://schemas.microsoft.com/office/drawing/2014/main" id="{A057B5F5-7D8F-49BF-BE43-747006A8B815}"/>
              </a:ext>
            </a:extLst>
          </p:cNvPr>
          <p:cNvSpPr txBox="1"/>
          <p:nvPr/>
        </p:nvSpPr>
        <p:spPr>
          <a:xfrm>
            <a:off x="1832987" y="6530918"/>
            <a:ext cx="5798383" cy="253916"/>
          </a:xfrm>
          <a:prstGeom prst="roundRect">
            <a:avLst>
              <a:gd name="adj" fmla="val 0"/>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国土交通省　</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建築物のバリアフリー基準の見直しに関する検討</a:t>
            </a:r>
            <a:r>
              <a:rPr lang="en-US" altLang="ja-JP" sz="1050" dirty="0">
                <a:solidFill>
                  <a:schemeClr val="tx1"/>
                </a:solidFill>
                <a:latin typeface="BIZ UDPゴシック" panose="020B0400000000000000" pitchFamily="50" charset="-128"/>
                <a:ea typeface="BIZ UDPゴシック" panose="020B0400000000000000" pitchFamily="50" charset="-128"/>
              </a:rPr>
              <a:t>WG</a:t>
            </a:r>
            <a:r>
              <a:rPr lang="ja-JP" altLang="en-US" sz="1050" dirty="0">
                <a:solidFill>
                  <a:schemeClr val="tx1"/>
                </a:solidFill>
                <a:latin typeface="BIZ UDPゴシック" panose="020B0400000000000000" pitchFamily="50" charset="-128"/>
                <a:ea typeface="BIZ UDPゴシック" panose="020B0400000000000000" pitchFamily="50" charset="-128"/>
              </a:rPr>
              <a:t>（第</a:t>
            </a:r>
            <a:r>
              <a:rPr lang="en-US" altLang="ja-JP" sz="1050" dirty="0">
                <a:solidFill>
                  <a:schemeClr val="tx1"/>
                </a:solidFill>
                <a:latin typeface="BIZ UDPゴシック" panose="020B0400000000000000" pitchFamily="50" charset="-128"/>
                <a:ea typeface="BIZ UDPゴシック" panose="020B0400000000000000" pitchFamily="50" charset="-128"/>
              </a:rPr>
              <a:t>1</a:t>
            </a:r>
            <a:r>
              <a:rPr lang="ja-JP" altLang="en-US" sz="1050" dirty="0">
                <a:solidFill>
                  <a:schemeClr val="tx1"/>
                </a:solidFill>
                <a:latin typeface="BIZ UDPゴシック" panose="020B0400000000000000" pitchFamily="50" charset="-128"/>
                <a:ea typeface="BIZ UDPゴシック" panose="020B0400000000000000" pitchFamily="50" charset="-128"/>
              </a:rPr>
              <a:t>回）</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資料より抜粋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7EAA9857-22FD-4F58-AAF2-A8817BCF371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473481" y="1795171"/>
            <a:ext cx="5294671" cy="622565"/>
          </a:xfrm>
          <a:prstGeom prst="rect">
            <a:avLst/>
          </a:prstGeom>
        </p:spPr>
      </p:pic>
      <p:pic>
        <p:nvPicPr>
          <p:cNvPr id="12" name="図 11">
            <a:extLst>
              <a:ext uri="{FF2B5EF4-FFF2-40B4-BE49-F238E27FC236}">
                <a16:creationId xmlns:a16="http://schemas.microsoft.com/office/drawing/2014/main" id="{7139846E-C228-4C9A-A0C4-C492174AFBF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13376" y="2506530"/>
            <a:ext cx="5855682" cy="4024388"/>
          </a:xfrm>
          <a:prstGeom prst="rect">
            <a:avLst/>
          </a:prstGeom>
          <a:ln>
            <a:solidFill>
              <a:schemeClr val="bg1">
                <a:lumMod val="50000"/>
              </a:schemeClr>
            </a:solidFill>
          </a:ln>
        </p:spPr>
      </p:pic>
      <p:sp>
        <p:nvSpPr>
          <p:cNvPr id="14" name="テキスト ボックス 13">
            <a:extLst>
              <a:ext uri="{FF2B5EF4-FFF2-40B4-BE49-F238E27FC236}">
                <a16:creationId xmlns:a16="http://schemas.microsoft.com/office/drawing/2014/main" id="{DFED6A54-FD12-46D9-BFD0-68A02BC24134}"/>
              </a:ext>
            </a:extLst>
          </p:cNvPr>
          <p:cNvSpPr txBox="1"/>
          <p:nvPr/>
        </p:nvSpPr>
        <p:spPr>
          <a:xfrm>
            <a:off x="214783" y="486205"/>
            <a:ext cx="813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600" dirty="0">
                <a:latin typeface="BIZ UDPゴシック" panose="020B0400000000000000" pitchFamily="50" charset="-128"/>
                <a:ea typeface="BIZ UDPゴシック" panose="020B0400000000000000" pitchFamily="50" charset="-128"/>
              </a:rPr>
              <a:t>2-1</a:t>
            </a:r>
            <a:r>
              <a:rPr lang="ja-JP" altLang="en-US" sz="1600" dirty="0">
                <a:latin typeface="BIZ UDPゴシック" panose="020B0400000000000000" pitchFamily="50" charset="-128"/>
                <a:ea typeface="BIZ UDPゴシック" panose="020B0400000000000000" pitchFamily="50" charset="-128"/>
              </a:rPr>
              <a:t>　車椅子使用者用客席数を着実に増やす</a:t>
            </a:r>
            <a:r>
              <a:rPr lang="ja-JP" altLang="en-US" sz="1200" dirty="0">
                <a:latin typeface="BIZ UDPゴシック" panose="020B0400000000000000" pitchFamily="50" charset="-128"/>
                <a:ea typeface="BIZ UDPゴシック" panose="020B0400000000000000" pitchFamily="50" charset="-128"/>
              </a:rPr>
              <a:t>（政令改正に併せて条例基準（設置数に係る基準）を整理）</a:t>
            </a:r>
            <a:endParaRPr lang="ja-JP" altLang="en-US" sz="1600" dirty="0">
              <a:latin typeface="BIZ UDPゴシック" panose="020B0400000000000000" pitchFamily="50" charset="-128"/>
              <a:ea typeface="BIZ UDPゴシック" panose="020B0400000000000000" pitchFamily="50" charset="-128"/>
            </a:endParaRPr>
          </a:p>
        </p:txBody>
      </p:sp>
      <p:sp>
        <p:nvSpPr>
          <p:cNvPr id="15" name="スライド番号プレースホルダー 1">
            <a:extLst>
              <a:ext uri="{FF2B5EF4-FFF2-40B4-BE49-F238E27FC236}">
                <a16:creationId xmlns:a16="http://schemas.microsoft.com/office/drawing/2014/main" id="{699EB995-9C7F-4252-9935-F575D7D20B2B}"/>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18</a:t>
            </a:fld>
            <a:endParaRPr kumimoji="1" lang="ja-JP" altLang="en-US" dirty="0"/>
          </a:p>
        </p:txBody>
      </p:sp>
      <p:sp>
        <p:nvSpPr>
          <p:cNvPr id="2" name="フリーフォーム: 図形 1">
            <a:extLst>
              <a:ext uri="{FF2B5EF4-FFF2-40B4-BE49-F238E27FC236}">
                <a16:creationId xmlns:a16="http://schemas.microsoft.com/office/drawing/2014/main" id="{C22A1AA8-7AF1-4ABD-B8CE-11F47BD44191}"/>
              </a:ext>
            </a:extLst>
          </p:cNvPr>
          <p:cNvSpPr/>
          <p:nvPr/>
        </p:nvSpPr>
        <p:spPr>
          <a:xfrm>
            <a:off x="2846567" y="4047214"/>
            <a:ext cx="1789043" cy="1963972"/>
          </a:xfrm>
          <a:custGeom>
            <a:avLst/>
            <a:gdLst>
              <a:gd name="connsiteX0" fmla="*/ 63610 w 1789043"/>
              <a:gd name="connsiteY0" fmla="*/ 0 h 1963972"/>
              <a:gd name="connsiteX1" fmla="*/ 63610 w 1789043"/>
              <a:gd name="connsiteY1" fmla="*/ 357809 h 1963972"/>
              <a:gd name="connsiteX2" fmla="*/ 0 w 1789043"/>
              <a:gd name="connsiteY2" fmla="*/ 357809 h 1963972"/>
              <a:gd name="connsiteX3" fmla="*/ 0 w 1789043"/>
              <a:gd name="connsiteY3" fmla="*/ 993913 h 1963972"/>
              <a:gd name="connsiteX4" fmla="*/ 119270 w 1789043"/>
              <a:gd name="connsiteY4" fmla="*/ 993913 h 1963972"/>
              <a:gd name="connsiteX5" fmla="*/ 119270 w 1789043"/>
              <a:gd name="connsiteY5" fmla="*/ 1311965 h 1963972"/>
              <a:gd name="connsiteX6" fmla="*/ 7951 w 1789043"/>
              <a:gd name="connsiteY6" fmla="*/ 1311965 h 1963972"/>
              <a:gd name="connsiteX7" fmla="*/ 7951 w 1789043"/>
              <a:gd name="connsiteY7" fmla="*/ 1630017 h 1963972"/>
              <a:gd name="connsiteX8" fmla="*/ 1789043 w 1789043"/>
              <a:gd name="connsiteY8" fmla="*/ 1630017 h 1963972"/>
              <a:gd name="connsiteX9" fmla="*/ 1789043 w 1789043"/>
              <a:gd name="connsiteY9" fmla="*/ 1963972 h 196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9043" h="1963972">
                <a:moveTo>
                  <a:pt x="63610" y="0"/>
                </a:moveTo>
                <a:lnTo>
                  <a:pt x="63610" y="357809"/>
                </a:lnTo>
                <a:lnTo>
                  <a:pt x="0" y="357809"/>
                </a:lnTo>
                <a:lnTo>
                  <a:pt x="0" y="993913"/>
                </a:lnTo>
                <a:lnTo>
                  <a:pt x="119270" y="993913"/>
                </a:lnTo>
                <a:lnTo>
                  <a:pt x="119270" y="1311965"/>
                </a:lnTo>
                <a:lnTo>
                  <a:pt x="7951" y="1311965"/>
                </a:lnTo>
                <a:lnTo>
                  <a:pt x="7951" y="1630017"/>
                </a:lnTo>
                <a:lnTo>
                  <a:pt x="1789043" y="1630017"/>
                </a:lnTo>
                <a:lnTo>
                  <a:pt x="1789043" y="1963972"/>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967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88AFDFC4-B8DD-40B2-BF04-998D2890A431}"/>
              </a:ext>
            </a:extLst>
          </p:cNvPr>
          <p:cNvSpPr/>
          <p:nvPr/>
        </p:nvSpPr>
        <p:spPr>
          <a:xfrm>
            <a:off x="264981" y="1530376"/>
            <a:ext cx="8552473" cy="5286193"/>
          </a:xfrm>
          <a:prstGeom prst="roundRect">
            <a:avLst>
              <a:gd name="adj" fmla="val 3554"/>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個別項目②　劇場等における車椅子使用者用客席</a:t>
            </a:r>
          </a:p>
        </p:txBody>
      </p:sp>
      <p:sp>
        <p:nvSpPr>
          <p:cNvPr id="16" name="テキスト ボックス 15">
            <a:extLst>
              <a:ext uri="{FF2B5EF4-FFF2-40B4-BE49-F238E27FC236}">
                <a16:creationId xmlns:a16="http://schemas.microsoft.com/office/drawing/2014/main" id="{5B599180-25C5-4D6C-BA39-2351186D022B}"/>
              </a:ext>
            </a:extLst>
          </p:cNvPr>
          <p:cNvSpPr txBox="1"/>
          <p:nvPr/>
        </p:nvSpPr>
        <p:spPr>
          <a:xfrm>
            <a:off x="103024" y="809695"/>
            <a:ext cx="8714431"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〇客席等に関する実態調査（国）</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3BE95CA-49EB-4DCB-AB08-4E54BBA95870}"/>
              </a:ext>
            </a:extLst>
          </p:cNvPr>
          <p:cNvSpPr txBox="1"/>
          <p:nvPr/>
        </p:nvSpPr>
        <p:spPr>
          <a:xfrm>
            <a:off x="275200" y="1131311"/>
            <a:ext cx="8714431" cy="313730"/>
          </a:xfrm>
          <a:prstGeom prst="roundRect">
            <a:avLst>
              <a:gd name="adj" fmla="val 4769"/>
            </a:avLst>
          </a:prstGeom>
          <a:noFill/>
          <a:ln>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　国において、</a:t>
            </a:r>
            <a:r>
              <a:rPr lang="ja-JP" altLang="en-US" sz="1400" b="1" u="sng" dirty="0">
                <a:solidFill>
                  <a:srgbClr val="FF0000"/>
                </a:solidFill>
                <a:latin typeface="BIZ UDPゴシック" panose="020B0400000000000000" pitchFamily="50" charset="-128"/>
                <a:ea typeface="BIZ UDPゴシック" panose="020B0400000000000000" pitchFamily="50" charset="-128"/>
              </a:rPr>
              <a:t>全国で平成</a:t>
            </a:r>
            <a:r>
              <a:rPr lang="en-US" altLang="ja-JP" sz="1400" b="1" u="sng" dirty="0">
                <a:solidFill>
                  <a:srgbClr val="FF0000"/>
                </a:solidFill>
                <a:latin typeface="BIZ UDPゴシック" panose="020B0400000000000000" pitchFamily="50" charset="-128"/>
                <a:ea typeface="BIZ UDPゴシック" panose="020B0400000000000000" pitchFamily="50" charset="-128"/>
              </a:rPr>
              <a:t>24</a:t>
            </a:r>
            <a:r>
              <a:rPr lang="ja-JP" altLang="en-US" sz="1400" b="1" u="sng" dirty="0">
                <a:solidFill>
                  <a:srgbClr val="FF0000"/>
                </a:solidFill>
                <a:latin typeface="BIZ UDPゴシック" panose="020B0400000000000000" pitchFamily="50" charset="-128"/>
                <a:ea typeface="BIZ UDPゴシック" panose="020B0400000000000000" pitchFamily="50" charset="-128"/>
              </a:rPr>
              <a:t>年以降に共用を開始した各施設の客席の状況</a:t>
            </a:r>
            <a:r>
              <a:rPr lang="ja-JP" altLang="en-US" sz="1400" dirty="0">
                <a:latin typeface="BIZ UDPゴシック" panose="020B0400000000000000" pitchFamily="50" charset="-128"/>
                <a:ea typeface="BIZ UDPゴシック" panose="020B0400000000000000" pitchFamily="50" charset="-128"/>
              </a:rPr>
              <a:t>が調査されている。</a:t>
            </a:r>
            <a:endParaRPr lang="en-US" altLang="ja-JP" sz="1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582B1B8B-8AD4-4B73-B1BC-470D1A4AA395}"/>
              </a:ext>
            </a:extLst>
          </p:cNvPr>
          <p:cNvSpPr txBox="1"/>
          <p:nvPr/>
        </p:nvSpPr>
        <p:spPr>
          <a:xfrm>
            <a:off x="275200" y="1552395"/>
            <a:ext cx="8714431" cy="345103"/>
          </a:xfrm>
          <a:prstGeom prst="roundRect">
            <a:avLst>
              <a:gd name="adj" fmla="val 4769"/>
            </a:avLst>
          </a:prstGeom>
          <a:noFill/>
          <a:ln>
            <a:noFill/>
          </a:ln>
        </p:spPr>
        <p:txBody>
          <a:bodyPr wrap="square" rtlCol="0">
            <a:spAutoFit/>
          </a:bodyPr>
          <a:lstStyle/>
          <a:p>
            <a:r>
              <a:rPr lang="en-US" altLang="ja-JP" sz="1600" b="1" u="sng" dirty="0">
                <a:latin typeface="BIZ UDPゴシック" panose="020B0400000000000000" pitchFamily="50" charset="-128"/>
                <a:ea typeface="BIZ UDPゴシック" panose="020B0400000000000000" pitchFamily="50" charset="-128"/>
              </a:rPr>
              <a:t>【</a:t>
            </a:r>
            <a:r>
              <a:rPr lang="ja-JP" altLang="en-US" sz="1600" b="1" u="sng" dirty="0">
                <a:latin typeface="BIZ UDPゴシック" panose="020B0400000000000000" pitchFamily="50" charset="-128"/>
                <a:ea typeface="BIZ UDPゴシック" panose="020B0400000000000000" pitchFamily="50" charset="-128"/>
              </a:rPr>
              <a:t>地方公共団体が設置する劇場・音楽堂等</a:t>
            </a:r>
            <a:r>
              <a:rPr lang="en-US" altLang="ja-JP" sz="1600" b="1" u="sng" dirty="0">
                <a:latin typeface="BIZ UDPゴシック" panose="020B0400000000000000" pitchFamily="50" charset="-128"/>
                <a:ea typeface="BIZ UDPゴシック" panose="020B0400000000000000" pitchFamily="50" charset="-128"/>
              </a:rPr>
              <a:t>】</a:t>
            </a:r>
          </a:p>
        </p:txBody>
      </p:sp>
      <p:pic>
        <p:nvPicPr>
          <p:cNvPr id="3" name="図 2">
            <a:extLst>
              <a:ext uri="{FF2B5EF4-FFF2-40B4-BE49-F238E27FC236}">
                <a16:creationId xmlns:a16="http://schemas.microsoft.com/office/drawing/2014/main" id="{27BC0D74-09E1-4BC9-A5E9-17049A4C480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77257" y="1862992"/>
            <a:ext cx="4999703" cy="553066"/>
          </a:xfrm>
          <a:prstGeom prst="rect">
            <a:avLst/>
          </a:prstGeom>
        </p:spPr>
      </p:pic>
      <p:pic>
        <p:nvPicPr>
          <p:cNvPr id="5" name="図 4">
            <a:extLst>
              <a:ext uri="{FF2B5EF4-FFF2-40B4-BE49-F238E27FC236}">
                <a16:creationId xmlns:a16="http://schemas.microsoft.com/office/drawing/2014/main" id="{B8F58908-8A6A-40EC-B877-78A45D466323}"/>
              </a:ext>
            </a:extLst>
          </p:cNvPr>
          <p:cNvPicPr>
            <a:picLocks noChangeAspect="1"/>
          </p:cNvPicPr>
          <p:nvPr/>
        </p:nvPicPr>
        <p:blipFill rotWithShape="1">
          <a:blip r:embed="rId3"/>
          <a:srcRect l="13468" t="16778" r="22661" b="10775"/>
          <a:stretch/>
        </p:blipFill>
        <p:spPr>
          <a:xfrm>
            <a:off x="1651818" y="2448471"/>
            <a:ext cx="5840361" cy="4140379"/>
          </a:xfrm>
          <a:prstGeom prst="rect">
            <a:avLst/>
          </a:prstGeom>
          <a:ln>
            <a:solidFill>
              <a:schemeClr val="bg1">
                <a:lumMod val="50000"/>
              </a:schemeClr>
            </a:solidFill>
          </a:ln>
        </p:spPr>
      </p:pic>
      <p:sp>
        <p:nvSpPr>
          <p:cNvPr id="22" name="テキスト ボックス 21">
            <a:extLst>
              <a:ext uri="{FF2B5EF4-FFF2-40B4-BE49-F238E27FC236}">
                <a16:creationId xmlns:a16="http://schemas.microsoft.com/office/drawing/2014/main" id="{A057B5F5-7D8F-49BF-BE43-747006A8B815}"/>
              </a:ext>
            </a:extLst>
          </p:cNvPr>
          <p:cNvSpPr txBox="1"/>
          <p:nvPr/>
        </p:nvSpPr>
        <p:spPr>
          <a:xfrm>
            <a:off x="1865959" y="6545666"/>
            <a:ext cx="5532911" cy="253916"/>
          </a:xfrm>
          <a:prstGeom prst="roundRect">
            <a:avLst>
              <a:gd name="adj" fmla="val 0"/>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国土好通生　</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建築物のバリアフリー基準の見直しに関する検討</a:t>
            </a:r>
            <a:r>
              <a:rPr lang="en-US" altLang="ja-JP" sz="1050" dirty="0">
                <a:solidFill>
                  <a:schemeClr val="tx1"/>
                </a:solidFill>
                <a:latin typeface="BIZ UDPゴシック" panose="020B0400000000000000" pitchFamily="50" charset="-128"/>
                <a:ea typeface="BIZ UDPゴシック" panose="020B0400000000000000" pitchFamily="50" charset="-128"/>
              </a:rPr>
              <a:t>WG</a:t>
            </a:r>
            <a:r>
              <a:rPr lang="ja-JP" altLang="en-US" sz="1050" dirty="0">
                <a:solidFill>
                  <a:schemeClr val="tx1"/>
                </a:solidFill>
                <a:latin typeface="BIZ UDPゴシック" panose="020B0400000000000000" pitchFamily="50" charset="-128"/>
                <a:ea typeface="BIZ UDPゴシック" panose="020B0400000000000000" pitchFamily="50" charset="-128"/>
              </a:rPr>
              <a:t>（第</a:t>
            </a:r>
            <a:r>
              <a:rPr lang="en-US" altLang="ja-JP" sz="1050" dirty="0">
                <a:solidFill>
                  <a:schemeClr val="tx1"/>
                </a:solidFill>
                <a:latin typeface="BIZ UDPゴシック" panose="020B0400000000000000" pitchFamily="50" charset="-128"/>
                <a:ea typeface="BIZ UDPゴシック" panose="020B0400000000000000" pitchFamily="50" charset="-128"/>
              </a:rPr>
              <a:t>1</a:t>
            </a:r>
            <a:r>
              <a:rPr lang="ja-JP" altLang="en-US" sz="1050" dirty="0">
                <a:solidFill>
                  <a:schemeClr val="tx1"/>
                </a:solidFill>
                <a:latin typeface="BIZ UDPゴシック" panose="020B0400000000000000" pitchFamily="50" charset="-128"/>
                <a:ea typeface="BIZ UDPゴシック" panose="020B0400000000000000" pitchFamily="50" charset="-128"/>
              </a:rPr>
              <a:t>回）</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資料より抜粋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5558DA7-8914-489B-9A8F-704CF8163158}"/>
              </a:ext>
            </a:extLst>
          </p:cNvPr>
          <p:cNvSpPr txBox="1"/>
          <p:nvPr/>
        </p:nvSpPr>
        <p:spPr>
          <a:xfrm>
            <a:off x="214783" y="486205"/>
            <a:ext cx="813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600" dirty="0">
                <a:latin typeface="BIZ UDPゴシック" panose="020B0400000000000000" pitchFamily="50" charset="-128"/>
                <a:ea typeface="BIZ UDPゴシック" panose="020B0400000000000000" pitchFamily="50" charset="-128"/>
              </a:rPr>
              <a:t>2-1</a:t>
            </a:r>
            <a:r>
              <a:rPr lang="ja-JP" altLang="en-US" sz="1600" dirty="0">
                <a:latin typeface="BIZ UDPゴシック" panose="020B0400000000000000" pitchFamily="50" charset="-128"/>
                <a:ea typeface="BIZ UDPゴシック" panose="020B0400000000000000" pitchFamily="50" charset="-128"/>
              </a:rPr>
              <a:t>　車椅子使用者用客席数を着実に増やす</a:t>
            </a:r>
            <a:r>
              <a:rPr lang="ja-JP" altLang="en-US" sz="1200" dirty="0">
                <a:latin typeface="BIZ UDPゴシック" panose="020B0400000000000000" pitchFamily="50" charset="-128"/>
                <a:ea typeface="BIZ UDPゴシック" panose="020B0400000000000000" pitchFamily="50" charset="-128"/>
              </a:rPr>
              <a:t>（政令改正に併せて条例基準（設置数に係る基準）を整理）</a:t>
            </a:r>
            <a:endParaRPr lang="ja-JP" altLang="en-US" sz="1600" dirty="0">
              <a:latin typeface="BIZ UDPゴシック" panose="020B0400000000000000" pitchFamily="50" charset="-128"/>
              <a:ea typeface="BIZ UDP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DC83C716-FF5E-4A9C-A0A9-D612654A1838}"/>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19</a:t>
            </a:fld>
            <a:endParaRPr kumimoji="1" lang="ja-JP" altLang="en-US" dirty="0"/>
          </a:p>
        </p:txBody>
      </p:sp>
      <p:sp>
        <p:nvSpPr>
          <p:cNvPr id="2" name="フリーフォーム: 図形 1">
            <a:extLst>
              <a:ext uri="{FF2B5EF4-FFF2-40B4-BE49-F238E27FC236}">
                <a16:creationId xmlns:a16="http://schemas.microsoft.com/office/drawing/2014/main" id="{12E72863-488A-4D68-A2A5-85CEEA0BEE75}"/>
              </a:ext>
            </a:extLst>
          </p:cNvPr>
          <p:cNvSpPr/>
          <p:nvPr/>
        </p:nvSpPr>
        <p:spPr>
          <a:xfrm>
            <a:off x="2870421" y="3943847"/>
            <a:ext cx="1232452" cy="2242268"/>
          </a:xfrm>
          <a:custGeom>
            <a:avLst/>
            <a:gdLst>
              <a:gd name="connsiteX0" fmla="*/ 405516 w 1232452"/>
              <a:gd name="connsiteY0" fmla="*/ 0 h 2242268"/>
              <a:gd name="connsiteX1" fmla="*/ 405516 w 1232452"/>
              <a:gd name="connsiteY1" fmla="*/ 262393 h 2242268"/>
              <a:gd name="connsiteX2" fmla="*/ 0 w 1232452"/>
              <a:gd name="connsiteY2" fmla="*/ 262393 h 2242268"/>
              <a:gd name="connsiteX3" fmla="*/ 0 w 1232452"/>
              <a:gd name="connsiteY3" fmla="*/ 985962 h 2242268"/>
              <a:gd name="connsiteX4" fmla="*/ 914400 w 1232452"/>
              <a:gd name="connsiteY4" fmla="*/ 985962 h 2242268"/>
              <a:gd name="connsiteX5" fmla="*/ 914400 w 1232452"/>
              <a:gd name="connsiteY5" fmla="*/ 1232452 h 2242268"/>
              <a:gd name="connsiteX6" fmla="*/ 469127 w 1232452"/>
              <a:gd name="connsiteY6" fmla="*/ 1232452 h 2242268"/>
              <a:gd name="connsiteX7" fmla="*/ 469127 w 1232452"/>
              <a:gd name="connsiteY7" fmla="*/ 1486894 h 2242268"/>
              <a:gd name="connsiteX8" fmla="*/ 524786 w 1232452"/>
              <a:gd name="connsiteY8" fmla="*/ 1486894 h 2242268"/>
              <a:gd name="connsiteX9" fmla="*/ 524786 w 1232452"/>
              <a:gd name="connsiteY9" fmla="*/ 1717482 h 2242268"/>
              <a:gd name="connsiteX10" fmla="*/ 15902 w 1232452"/>
              <a:gd name="connsiteY10" fmla="*/ 1717482 h 2242268"/>
              <a:gd name="connsiteX11" fmla="*/ 15902 w 1232452"/>
              <a:gd name="connsiteY11" fmla="*/ 1971923 h 2242268"/>
              <a:gd name="connsiteX12" fmla="*/ 1232452 w 1232452"/>
              <a:gd name="connsiteY12" fmla="*/ 1971923 h 2242268"/>
              <a:gd name="connsiteX13" fmla="*/ 1232452 w 1232452"/>
              <a:gd name="connsiteY13" fmla="*/ 2242268 h 22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2452" h="2242268">
                <a:moveTo>
                  <a:pt x="405516" y="0"/>
                </a:moveTo>
                <a:lnTo>
                  <a:pt x="405516" y="262393"/>
                </a:lnTo>
                <a:lnTo>
                  <a:pt x="0" y="262393"/>
                </a:lnTo>
                <a:lnTo>
                  <a:pt x="0" y="985962"/>
                </a:lnTo>
                <a:lnTo>
                  <a:pt x="914400" y="985962"/>
                </a:lnTo>
                <a:lnTo>
                  <a:pt x="914400" y="1232452"/>
                </a:lnTo>
                <a:lnTo>
                  <a:pt x="469127" y="1232452"/>
                </a:lnTo>
                <a:lnTo>
                  <a:pt x="469127" y="1486894"/>
                </a:lnTo>
                <a:lnTo>
                  <a:pt x="524786" y="1486894"/>
                </a:lnTo>
                <a:lnTo>
                  <a:pt x="524786" y="1717482"/>
                </a:lnTo>
                <a:lnTo>
                  <a:pt x="15902" y="1717482"/>
                </a:lnTo>
                <a:lnTo>
                  <a:pt x="15902" y="1971923"/>
                </a:lnTo>
                <a:lnTo>
                  <a:pt x="1232452" y="1971923"/>
                </a:lnTo>
                <a:lnTo>
                  <a:pt x="1232452" y="2242268"/>
                </a:ln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379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バリアフリー法について</a:t>
            </a:r>
          </a:p>
        </p:txBody>
      </p:sp>
      <p:sp>
        <p:nvSpPr>
          <p:cNvPr id="8" name="テキスト ボックス 7">
            <a:extLst>
              <a:ext uri="{FF2B5EF4-FFF2-40B4-BE49-F238E27FC236}">
                <a16:creationId xmlns:a16="http://schemas.microsoft.com/office/drawing/2014/main" id="{C2523106-F16D-4983-8B43-6BFF1C8A6F0A}"/>
              </a:ext>
            </a:extLst>
          </p:cNvPr>
          <p:cNvSpPr txBox="1"/>
          <p:nvPr/>
        </p:nvSpPr>
        <p:spPr>
          <a:xfrm>
            <a:off x="128751" y="419498"/>
            <a:ext cx="8886498" cy="376476"/>
          </a:xfrm>
          <a:prstGeom prst="roundRect">
            <a:avLst>
              <a:gd name="adj" fmla="val 4769"/>
            </a:avLst>
          </a:prstGeom>
          <a:noFill/>
          <a:ln>
            <a:noFill/>
          </a:ln>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■バリアフリー法の概要</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C9FDB7F-4A31-443B-A8B7-C107E85B13AC}"/>
              </a:ext>
            </a:extLst>
          </p:cNvPr>
          <p:cNvSpPr txBox="1"/>
          <p:nvPr/>
        </p:nvSpPr>
        <p:spPr>
          <a:xfrm>
            <a:off x="346556" y="1896636"/>
            <a:ext cx="3780000" cy="313730"/>
          </a:xfrm>
          <a:prstGeom prst="roundRect">
            <a:avLst>
              <a:gd name="adj" fmla="val 4769"/>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バリアフリー法・政令</a:t>
            </a:r>
            <a:endParaRPr lang="en-US" altLang="ja-JP"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5E73E08-DBE7-4987-96A3-2559E7457DCD}"/>
              </a:ext>
            </a:extLst>
          </p:cNvPr>
          <p:cNvSpPr txBox="1"/>
          <p:nvPr/>
        </p:nvSpPr>
        <p:spPr>
          <a:xfrm>
            <a:off x="4925698" y="1900882"/>
            <a:ext cx="3780000" cy="313730"/>
          </a:xfrm>
          <a:prstGeom prst="roundRect">
            <a:avLst>
              <a:gd name="adj" fmla="val 4769"/>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大阪府福祉のまちづくり条例</a:t>
            </a:r>
            <a:endParaRPr lang="en-US" altLang="ja-JP" sz="1400" dirty="0">
              <a:latin typeface="BIZ UDPゴシック" panose="020B0400000000000000" pitchFamily="50" charset="-128"/>
              <a:ea typeface="BIZ UDPゴシック" panose="020B0400000000000000" pitchFamily="50" charset="-128"/>
            </a:endParaRPr>
          </a:p>
        </p:txBody>
      </p:sp>
      <p:sp>
        <p:nvSpPr>
          <p:cNvPr id="2" name="二等辺三角形 1">
            <a:extLst>
              <a:ext uri="{FF2B5EF4-FFF2-40B4-BE49-F238E27FC236}">
                <a16:creationId xmlns:a16="http://schemas.microsoft.com/office/drawing/2014/main" id="{059E3D3C-D1E5-45CF-B553-082559F6825E}"/>
              </a:ext>
            </a:extLst>
          </p:cNvPr>
          <p:cNvSpPr/>
          <p:nvPr/>
        </p:nvSpPr>
        <p:spPr>
          <a:xfrm rot="5400000">
            <a:off x="4361013" y="2265048"/>
            <a:ext cx="397616" cy="3427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7185C04-110F-4A98-BC3A-73C4D15309F3}"/>
              </a:ext>
            </a:extLst>
          </p:cNvPr>
          <p:cNvSpPr txBox="1"/>
          <p:nvPr/>
        </p:nvSpPr>
        <p:spPr>
          <a:xfrm>
            <a:off x="346554" y="2238611"/>
            <a:ext cx="3780000" cy="1192173"/>
          </a:xfrm>
          <a:prstGeom prst="roundRect">
            <a:avLst>
              <a:gd name="adj" fmla="val 4769"/>
            </a:avLst>
          </a:prstGeom>
          <a:noFill/>
          <a:ln w="12700">
            <a:solidFill>
              <a:schemeClr val="tx1"/>
            </a:solidFill>
          </a:ln>
        </p:spPr>
        <p:txBody>
          <a:bodyPr wrap="square" rtlCol="0">
            <a:spAutoFit/>
          </a:bodyPr>
          <a:lstStyle/>
          <a:p>
            <a:r>
              <a:rPr lang="en-US" altLang="ja-JP" sz="1400" u="sng" dirty="0">
                <a:latin typeface="BIZ UDPゴシック" panose="020B0400000000000000" pitchFamily="50" charset="-128"/>
                <a:ea typeface="BIZ UDPゴシック" panose="020B0400000000000000" pitchFamily="50" charset="-128"/>
              </a:rPr>
              <a:t>【</a:t>
            </a:r>
            <a:r>
              <a:rPr lang="ja-JP" altLang="en-US" sz="1400" u="sng" dirty="0">
                <a:latin typeface="BIZ UDPゴシック" panose="020B0400000000000000" pitchFamily="50" charset="-128"/>
                <a:ea typeface="BIZ UDPゴシック" panose="020B0400000000000000" pitchFamily="50" charset="-128"/>
              </a:rPr>
              <a:t>規定されている内容</a:t>
            </a:r>
            <a:r>
              <a:rPr lang="en-US" altLang="ja-JP" sz="1400" u="sng"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　・特別特定建築物の用途</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・義務対象規模（</a:t>
            </a:r>
            <a:r>
              <a:rPr lang="en-US" altLang="ja-JP" sz="1400" dirty="0">
                <a:latin typeface="BIZ UDPゴシック" panose="020B0400000000000000" pitchFamily="50" charset="-128"/>
                <a:ea typeface="BIZ UDPゴシック" panose="020B0400000000000000" pitchFamily="50" charset="-128"/>
              </a:rPr>
              <a:t>2,000</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・建築物移動等円滑化基準（義務）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・審査方法（建築基準関係規定）</a:t>
            </a:r>
            <a:endParaRPr lang="en-US" altLang="ja-JP" sz="14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8A5DA53F-D44F-44B9-A288-54975B707513}"/>
              </a:ext>
            </a:extLst>
          </p:cNvPr>
          <p:cNvSpPr txBox="1"/>
          <p:nvPr/>
        </p:nvSpPr>
        <p:spPr>
          <a:xfrm>
            <a:off x="4925698" y="2241096"/>
            <a:ext cx="3780000" cy="1189688"/>
          </a:xfrm>
          <a:prstGeom prst="roundRect">
            <a:avLst>
              <a:gd name="adj" fmla="val 4769"/>
            </a:avLst>
          </a:prstGeom>
          <a:noFill/>
          <a:ln w="12700">
            <a:solidFill>
              <a:schemeClr val="tx1"/>
            </a:solidFill>
          </a:ln>
        </p:spPr>
        <p:txBody>
          <a:bodyPr wrap="square" rtlCol="0">
            <a:noAutofit/>
          </a:bodyPr>
          <a:lstStyle/>
          <a:p>
            <a:r>
              <a:rPr lang="en-US" altLang="ja-JP" sz="1400" u="sng" dirty="0">
                <a:latin typeface="BIZ UDPゴシック" panose="020B0400000000000000" pitchFamily="50" charset="-128"/>
                <a:ea typeface="BIZ UDPゴシック" panose="020B0400000000000000" pitchFamily="50" charset="-128"/>
              </a:rPr>
              <a:t>【</a:t>
            </a:r>
            <a:r>
              <a:rPr lang="ja-JP" altLang="en-US" sz="1400" u="sng" dirty="0">
                <a:latin typeface="BIZ UDPゴシック" panose="020B0400000000000000" pitchFamily="50" charset="-128"/>
                <a:ea typeface="BIZ UDPゴシック" panose="020B0400000000000000" pitchFamily="50" charset="-128"/>
              </a:rPr>
              <a:t>委任内容</a:t>
            </a:r>
            <a:r>
              <a:rPr lang="en-US" altLang="ja-JP" sz="1400" u="sng"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　・特別特定建築物の</a:t>
            </a:r>
            <a:r>
              <a:rPr lang="ja-JP" altLang="en-US" sz="1400" b="1" u="sng" dirty="0">
                <a:solidFill>
                  <a:srgbClr val="FF0000"/>
                </a:solidFill>
                <a:latin typeface="BIZ UDPゴシック" panose="020B0400000000000000" pitchFamily="50" charset="-128"/>
                <a:ea typeface="BIZ UDPゴシック" panose="020B0400000000000000" pitchFamily="50" charset="-128"/>
              </a:rPr>
              <a:t>用途の追加</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・対象となる建築物の</a:t>
            </a:r>
            <a:r>
              <a:rPr lang="ja-JP" altLang="en-US" sz="1400" b="1" u="sng" dirty="0">
                <a:solidFill>
                  <a:srgbClr val="FF0000"/>
                </a:solidFill>
                <a:latin typeface="BIZ UDPゴシック" panose="020B0400000000000000" pitchFamily="50" charset="-128"/>
                <a:ea typeface="BIZ UDPゴシック" panose="020B0400000000000000" pitchFamily="50" charset="-128"/>
              </a:rPr>
              <a:t>規模の引き下げ</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b="1" u="sng" dirty="0">
                <a:solidFill>
                  <a:srgbClr val="FF0000"/>
                </a:solidFill>
                <a:latin typeface="BIZ UDPゴシック" panose="020B0400000000000000" pitchFamily="50" charset="-128"/>
                <a:ea typeface="BIZ UDPゴシック" panose="020B0400000000000000" pitchFamily="50" charset="-128"/>
              </a:rPr>
              <a:t>基準の付加</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E8CF1EA-4C3E-4544-8EA1-6ED683F641D0}"/>
              </a:ext>
            </a:extLst>
          </p:cNvPr>
          <p:cNvSpPr txBox="1"/>
          <p:nvPr/>
        </p:nvSpPr>
        <p:spPr>
          <a:xfrm>
            <a:off x="4085292" y="2653474"/>
            <a:ext cx="881668" cy="533340"/>
          </a:xfrm>
          <a:prstGeom prst="roundRect">
            <a:avLst>
              <a:gd name="adj" fmla="val 4769"/>
            </a:avLst>
          </a:prstGeom>
          <a:noFill/>
          <a:ln>
            <a:noFill/>
          </a:ln>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委任</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条例</a:t>
            </a:r>
            <a:endParaRPr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840C9EF7-F5BE-4B36-8FC3-F54F5479F761}"/>
              </a:ext>
            </a:extLst>
          </p:cNvPr>
          <p:cNvSpPr txBox="1"/>
          <p:nvPr/>
        </p:nvSpPr>
        <p:spPr>
          <a:xfrm>
            <a:off x="128751" y="3569681"/>
            <a:ext cx="8886498" cy="376476"/>
          </a:xfrm>
          <a:prstGeom prst="roundRect">
            <a:avLst>
              <a:gd name="adj" fmla="val 4769"/>
            </a:avLst>
          </a:prstGeom>
          <a:noFill/>
          <a:ln>
            <a:noFill/>
          </a:ln>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■法制度の改正経過（建築物関係）</a:t>
            </a:r>
            <a:endParaRPr lang="en-US" altLang="ja-JP" sz="1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A0CF58D-3BAB-4B43-B70B-D7A760EAF7B5}"/>
              </a:ext>
            </a:extLst>
          </p:cNvPr>
          <p:cNvSpPr txBox="1"/>
          <p:nvPr/>
        </p:nvSpPr>
        <p:spPr>
          <a:xfrm>
            <a:off x="214784" y="777295"/>
            <a:ext cx="8490913" cy="972562"/>
          </a:xfrm>
          <a:prstGeom prst="roundRect">
            <a:avLst>
              <a:gd name="adj" fmla="val 4769"/>
            </a:avLst>
          </a:prstGeom>
          <a:noFill/>
          <a:ln>
            <a:solidFill>
              <a:schemeClr val="bg1">
                <a:lumMod val="65000"/>
              </a:schemeClr>
            </a:solidFill>
          </a:ln>
        </p:spPr>
        <p:txBody>
          <a:bodyPr wrap="square" rtlCol="0">
            <a:spAutoFit/>
          </a:bodyPr>
          <a:lstStyle/>
          <a:p>
            <a:pPr marL="285750" indent="-285750">
              <a:buFont typeface="Wingdings" panose="05000000000000000000" pitchFamily="2" charset="2"/>
              <a:buChar char="Ø"/>
            </a:pPr>
            <a:r>
              <a:rPr lang="ja-JP" altLang="en-US" sz="1400" dirty="0">
                <a:latin typeface="BIZ UDPゴシック" panose="020B0400000000000000" pitchFamily="50" charset="-128"/>
                <a:ea typeface="BIZ UDPゴシック" panose="020B0400000000000000" pitchFamily="50" charset="-128"/>
              </a:rPr>
              <a:t>バリアフリー法では、</a:t>
            </a:r>
            <a:r>
              <a:rPr lang="ja-JP" altLang="en-US" sz="1400" b="1" u="sng" dirty="0">
                <a:latin typeface="BIZ UDPゴシック" panose="020B0400000000000000" pitchFamily="50" charset="-128"/>
                <a:ea typeface="BIZ UDPゴシック" panose="020B0400000000000000" pitchFamily="50" charset="-128"/>
              </a:rPr>
              <a:t>床面積が</a:t>
            </a:r>
            <a:r>
              <a:rPr lang="en-US" altLang="ja-JP" sz="1400" b="1" u="sng" dirty="0">
                <a:latin typeface="BIZ UDPゴシック" panose="020B0400000000000000" pitchFamily="50" charset="-128"/>
                <a:ea typeface="BIZ UDPゴシック" panose="020B0400000000000000" pitchFamily="50" charset="-128"/>
              </a:rPr>
              <a:t>2,000</a:t>
            </a:r>
            <a:r>
              <a:rPr lang="ja-JP" altLang="en-US" sz="1400" b="1" u="sng" dirty="0">
                <a:latin typeface="BIZ UDPゴシック" panose="020B0400000000000000" pitchFamily="50" charset="-128"/>
                <a:ea typeface="BIZ UDPゴシック" panose="020B0400000000000000" pitchFamily="50" charset="-128"/>
              </a:rPr>
              <a:t>㎡以上</a:t>
            </a:r>
            <a:r>
              <a:rPr lang="ja-JP" altLang="en-US" sz="1400" dirty="0">
                <a:latin typeface="BIZ UDPゴシック" panose="020B0400000000000000" pitchFamily="50" charset="-128"/>
                <a:ea typeface="BIZ UDPゴシック" panose="020B0400000000000000" pitchFamily="50" charset="-128"/>
              </a:rPr>
              <a:t>の</a:t>
            </a:r>
            <a:r>
              <a:rPr lang="ja-JP" altLang="en-US" sz="1400" b="1" u="sng" dirty="0">
                <a:latin typeface="BIZ UDPゴシック" panose="020B0400000000000000" pitchFamily="50" charset="-128"/>
                <a:ea typeface="BIZ UDPゴシック" panose="020B0400000000000000" pitchFamily="50" charset="-128"/>
              </a:rPr>
              <a:t>特別特定建築物</a:t>
            </a:r>
            <a:r>
              <a:rPr lang="ja-JP" altLang="en-US" sz="1400" dirty="0">
                <a:latin typeface="BIZ UDPゴシック" panose="020B0400000000000000" pitchFamily="50" charset="-128"/>
                <a:ea typeface="BIZ UDPゴシック" panose="020B0400000000000000" pitchFamily="50" charset="-128"/>
              </a:rPr>
              <a:t>において、建築行為が行われる際に、</a:t>
            </a:r>
            <a:r>
              <a:rPr lang="ja-JP" altLang="en-US" sz="1400" b="1" u="sng" dirty="0">
                <a:latin typeface="BIZ UDPゴシック" panose="020B0400000000000000" pitchFamily="50" charset="-128"/>
                <a:ea typeface="BIZ UDPゴシック" panose="020B0400000000000000" pitchFamily="50" charset="-128"/>
              </a:rPr>
              <a:t>建築物移動等円滑化基準への適合</a:t>
            </a:r>
            <a:r>
              <a:rPr lang="ja-JP" altLang="en-US" sz="1400" dirty="0">
                <a:latin typeface="BIZ UDPゴシック" panose="020B0400000000000000" pitchFamily="50" charset="-128"/>
                <a:ea typeface="BIZ UDPゴシック" panose="020B0400000000000000" pitchFamily="50" charset="-128"/>
              </a:rPr>
              <a:t>を義務付け</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latin typeface="BIZ UDPゴシック" panose="020B0400000000000000" pitchFamily="50" charset="-128"/>
                <a:ea typeface="BIZ UDPゴシック" panose="020B0400000000000000" pitchFamily="50" charset="-128"/>
              </a:rPr>
              <a:t>地方公共団体は、</a:t>
            </a:r>
            <a:r>
              <a:rPr lang="ja-JP" altLang="en-US" sz="1400" b="1" u="sng" dirty="0">
                <a:latin typeface="BIZ UDPゴシック" panose="020B0400000000000000" pitchFamily="50" charset="-128"/>
                <a:ea typeface="BIZ UDPゴシック" panose="020B0400000000000000" pitchFamily="50" charset="-128"/>
              </a:rPr>
              <a:t>その地方の自然的社会的条件の特殊性</a:t>
            </a:r>
            <a:r>
              <a:rPr lang="ja-JP" altLang="en-US" sz="1400" dirty="0">
                <a:latin typeface="BIZ UDPゴシック" panose="020B0400000000000000" pitchFamily="50" charset="-128"/>
                <a:ea typeface="BIZ UDPゴシック" panose="020B0400000000000000" pitchFamily="50" charset="-128"/>
              </a:rPr>
              <a:t>により、</a:t>
            </a:r>
            <a:r>
              <a:rPr lang="ja-JP" altLang="en-US" sz="1400" b="1" u="sng" dirty="0">
                <a:latin typeface="BIZ UDPゴシック" panose="020B0400000000000000" pitchFamily="50" charset="-128"/>
                <a:ea typeface="BIZ UDPゴシック" panose="020B0400000000000000" pitchFamily="50" charset="-128"/>
              </a:rPr>
              <a:t>国の基準だけでは目的を十分に達成できないと認める場合</a:t>
            </a:r>
            <a:r>
              <a:rPr lang="ja-JP" altLang="en-US" sz="1400" dirty="0">
                <a:latin typeface="BIZ UDPゴシック" panose="020B0400000000000000" pitchFamily="50" charset="-128"/>
                <a:ea typeface="BIZ UDPゴシック" panose="020B0400000000000000" pitchFamily="50" charset="-128"/>
              </a:rPr>
              <a:t>に、</a:t>
            </a:r>
            <a:r>
              <a:rPr lang="ja-JP" altLang="en-US" sz="1400" b="1" u="sng" dirty="0">
                <a:latin typeface="BIZ UDPゴシック" panose="020B0400000000000000" pitchFamily="50" charset="-128"/>
                <a:ea typeface="BIZ UDPゴシック" panose="020B0400000000000000" pitchFamily="50" charset="-128"/>
              </a:rPr>
              <a:t>委任条例を制定することができる</a:t>
            </a:r>
            <a:endParaRPr lang="en-US" altLang="ja-JP" sz="1400" b="1" u="sng" dirty="0">
              <a:latin typeface="BIZ UDPゴシック" panose="020B0400000000000000" pitchFamily="50" charset="-128"/>
              <a:ea typeface="BIZ UDPゴシック" panose="020B0400000000000000" pitchFamily="50" charset="-128"/>
            </a:endParaRPr>
          </a:p>
        </p:txBody>
      </p:sp>
      <p:graphicFrame>
        <p:nvGraphicFramePr>
          <p:cNvPr id="17" name="表 8">
            <a:extLst>
              <a:ext uri="{FF2B5EF4-FFF2-40B4-BE49-F238E27FC236}">
                <a16:creationId xmlns:a16="http://schemas.microsoft.com/office/drawing/2014/main" id="{FE9FD15D-B582-46AA-ABEB-2BA179362C11}"/>
              </a:ext>
            </a:extLst>
          </p:cNvPr>
          <p:cNvGraphicFramePr>
            <a:graphicFrameLocks noGrp="1"/>
          </p:cNvGraphicFramePr>
          <p:nvPr>
            <p:extLst>
              <p:ext uri="{D42A27DB-BD31-4B8C-83A1-F6EECF244321}">
                <p14:modId xmlns:p14="http://schemas.microsoft.com/office/powerpoint/2010/main" val="4019852505"/>
              </p:ext>
            </p:extLst>
          </p:nvPr>
        </p:nvGraphicFramePr>
        <p:xfrm>
          <a:off x="284519" y="4535099"/>
          <a:ext cx="8687073" cy="259080"/>
        </p:xfrm>
        <a:graphic>
          <a:graphicData uri="http://schemas.openxmlformats.org/drawingml/2006/table">
            <a:tbl>
              <a:tblPr firstRow="1" bandRow="1">
                <a:tableStyleId>{5C22544A-7EE6-4342-B048-85BDC9FD1C3A}</a:tableStyleId>
              </a:tblPr>
              <a:tblGrid>
                <a:gridCol w="857955">
                  <a:extLst>
                    <a:ext uri="{9D8B030D-6E8A-4147-A177-3AD203B41FA5}">
                      <a16:colId xmlns:a16="http://schemas.microsoft.com/office/drawing/2014/main" val="2268097030"/>
                    </a:ext>
                  </a:extLst>
                </a:gridCol>
                <a:gridCol w="7829118">
                  <a:extLst>
                    <a:ext uri="{9D8B030D-6E8A-4147-A177-3AD203B41FA5}">
                      <a16:colId xmlns:a16="http://schemas.microsoft.com/office/drawing/2014/main" val="2486900093"/>
                    </a:ext>
                  </a:extLst>
                </a:gridCol>
              </a:tblGrid>
              <a:tr h="0">
                <a:tc>
                  <a:txBody>
                    <a:bodyPr/>
                    <a:lstStyle/>
                    <a:p>
                      <a:pPr algn="ctr"/>
                      <a:r>
                        <a:rPr kumimoji="1" lang="ja-JP" altLang="en-US" sz="1100" b="0" dirty="0">
                          <a:solidFill>
                            <a:schemeClr val="tx1"/>
                          </a:solidFill>
                          <a:latin typeface="BIZ UDゴシック" panose="020B0400000000000000" pitchFamily="49" charset="-128"/>
                          <a:ea typeface="BIZ UDゴシック" panose="020B0400000000000000" pitchFamily="49" charset="-128"/>
                        </a:rPr>
                        <a:t>平成</a:t>
                      </a:r>
                      <a:r>
                        <a:rPr kumimoji="1" lang="en-US" altLang="ja-JP" sz="1100" b="0" dirty="0">
                          <a:solidFill>
                            <a:schemeClr val="tx1"/>
                          </a:solidFill>
                          <a:latin typeface="BIZ UDゴシック" panose="020B0400000000000000" pitchFamily="49" charset="-128"/>
                          <a:ea typeface="BIZ UDゴシック" panose="020B0400000000000000" pitchFamily="49" charset="-128"/>
                        </a:rPr>
                        <a:t>14</a:t>
                      </a:r>
                      <a:r>
                        <a:rPr kumimoji="1" lang="ja-JP" altLang="en-US" sz="1100" b="0" dirty="0">
                          <a:solidFill>
                            <a:schemeClr val="tx1"/>
                          </a:solidFill>
                          <a:latin typeface="BIZ UDゴシック" panose="020B0400000000000000" pitchFamily="49" charset="-128"/>
                          <a:ea typeface="BIZ UDゴシック" panose="020B0400000000000000" pitchFamily="49" charset="-128"/>
                        </a:rPr>
                        <a:t>年</a:t>
                      </a:r>
                    </a:p>
                  </a:txBody>
                  <a:tcPr anchor="ctr">
                    <a:solidFill>
                      <a:schemeClr val="accent6">
                        <a:lumMod val="60000"/>
                        <a:lumOff val="40000"/>
                      </a:schemeClr>
                    </a:solid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ハートビル法　改正</a:t>
                      </a:r>
                      <a:r>
                        <a:rPr kumimoji="1" lang="ja-JP" altLang="en-US" sz="1050" b="0" dirty="0">
                          <a:solidFill>
                            <a:schemeClr val="tx1"/>
                          </a:solidFill>
                          <a:latin typeface="BIZ UDゴシック" panose="020B0400000000000000" pitchFamily="49" charset="-128"/>
                          <a:ea typeface="BIZ UDゴシック" panose="020B0400000000000000" pitchFamily="49" charset="-128"/>
                        </a:rPr>
                        <a:t>（特定建築物の範囲の拡大、利用円滑化基準への適合義務の創設（</a:t>
                      </a:r>
                      <a:r>
                        <a:rPr kumimoji="1" lang="en-US" altLang="ja-JP" sz="1050" b="0" dirty="0">
                          <a:solidFill>
                            <a:schemeClr val="tx1"/>
                          </a:solidFill>
                          <a:latin typeface="BIZ UDゴシック" panose="020B0400000000000000" pitchFamily="49" charset="-128"/>
                          <a:ea typeface="BIZ UDゴシック" panose="020B0400000000000000" pitchFamily="49" charset="-128"/>
                        </a:rPr>
                        <a:t>2,000</a:t>
                      </a:r>
                      <a:r>
                        <a:rPr kumimoji="1" lang="ja-JP" altLang="en-US" sz="1050" b="0" dirty="0">
                          <a:solidFill>
                            <a:schemeClr val="tx1"/>
                          </a:solidFill>
                          <a:latin typeface="BIZ UDゴシック" panose="020B0400000000000000" pitchFamily="49" charset="-128"/>
                          <a:ea typeface="BIZ UDゴシック" panose="020B0400000000000000" pitchFamily="49" charset="-128"/>
                        </a:rPr>
                        <a:t>㎡以上））</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4181239228"/>
                  </a:ext>
                </a:extLst>
              </a:tr>
            </a:tbl>
          </a:graphicData>
        </a:graphic>
      </p:graphicFrame>
      <p:graphicFrame>
        <p:nvGraphicFramePr>
          <p:cNvPr id="18" name="表 8">
            <a:extLst>
              <a:ext uri="{FF2B5EF4-FFF2-40B4-BE49-F238E27FC236}">
                <a16:creationId xmlns:a16="http://schemas.microsoft.com/office/drawing/2014/main" id="{072A7D88-1E4F-4F40-9AA4-A46C30188E44}"/>
              </a:ext>
            </a:extLst>
          </p:cNvPr>
          <p:cNvGraphicFramePr>
            <a:graphicFrameLocks noGrp="1"/>
          </p:cNvGraphicFramePr>
          <p:nvPr>
            <p:extLst>
              <p:ext uri="{D42A27DB-BD31-4B8C-83A1-F6EECF244321}">
                <p14:modId xmlns:p14="http://schemas.microsoft.com/office/powerpoint/2010/main" val="109007851"/>
              </p:ext>
            </p:extLst>
          </p:nvPr>
        </p:nvGraphicFramePr>
        <p:xfrm>
          <a:off x="284520" y="4059248"/>
          <a:ext cx="8207829" cy="259080"/>
        </p:xfrm>
        <a:graphic>
          <a:graphicData uri="http://schemas.openxmlformats.org/drawingml/2006/table">
            <a:tbl>
              <a:tblPr firstRow="1" bandRow="1">
                <a:tableStyleId>{5C22544A-7EE6-4342-B048-85BDC9FD1C3A}</a:tableStyleId>
              </a:tblPr>
              <a:tblGrid>
                <a:gridCol w="870858">
                  <a:extLst>
                    <a:ext uri="{9D8B030D-6E8A-4147-A177-3AD203B41FA5}">
                      <a16:colId xmlns:a16="http://schemas.microsoft.com/office/drawing/2014/main" val="2268097030"/>
                    </a:ext>
                  </a:extLst>
                </a:gridCol>
                <a:gridCol w="7336971">
                  <a:extLst>
                    <a:ext uri="{9D8B030D-6E8A-4147-A177-3AD203B41FA5}">
                      <a16:colId xmlns:a16="http://schemas.microsoft.com/office/drawing/2014/main" val="2486900093"/>
                    </a:ext>
                  </a:extLst>
                </a:gridCol>
              </a:tblGrid>
              <a:tr h="129254">
                <a:tc>
                  <a:txBody>
                    <a:bodyPr/>
                    <a:lstStyle/>
                    <a:p>
                      <a:pPr algn="ctr"/>
                      <a:r>
                        <a:rPr kumimoji="1" lang="ja-JP" altLang="en-US" sz="1100" b="0" dirty="0">
                          <a:solidFill>
                            <a:schemeClr val="tx1"/>
                          </a:solidFill>
                          <a:latin typeface="BIZ UDゴシック" panose="020B0400000000000000" pitchFamily="49" charset="-128"/>
                          <a:ea typeface="BIZ UDゴシック" panose="020B0400000000000000" pitchFamily="49" charset="-128"/>
                        </a:rPr>
                        <a:t>平成６年</a:t>
                      </a:r>
                    </a:p>
                  </a:txBody>
                  <a:tcPr anchor="ctr">
                    <a:solidFill>
                      <a:schemeClr val="accent6">
                        <a:lumMod val="60000"/>
                        <a:lumOff val="40000"/>
                      </a:schemeClr>
                    </a:solid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ハートビル法　制定（建築主（不特定多数利用）の努力義務を規定、建築物のバリアフリー基準を設定）</a:t>
                      </a:r>
                    </a:p>
                  </a:txBody>
                  <a:tcPr anchor="ctr">
                    <a:solidFill>
                      <a:schemeClr val="bg1"/>
                    </a:solidFill>
                  </a:tcPr>
                </a:tc>
                <a:extLst>
                  <a:ext uri="{0D108BD9-81ED-4DB2-BD59-A6C34878D82A}">
                    <a16:rowId xmlns:a16="http://schemas.microsoft.com/office/drawing/2014/main" val="4181239228"/>
                  </a:ext>
                </a:extLst>
              </a:tr>
            </a:tbl>
          </a:graphicData>
        </a:graphic>
      </p:graphicFrame>
      <p:graphicFrame>
        <p:nvGraphicFramePr>
          <p:cNvPr id="19" name="表 8">
            <a:extLst>
              <a:ext uri="{FF2B5EF4-FFF2-40B4-BE49-F238E27FC236}">
                <a16:creationId xmlns:a16="http://schemas.microsoft.com/office/drawing/2014/main" id="{A790136B-1AF5-46C2-8CEA-A8FA420E936A}"/>
              </a:ext>
            </a:extLst>
          </p:cNvPr>
          <p:cNvGraphicFramePr>
            <a:graphicFrameLocks noGrp="1"/>
          </p:cNvGraphicFramePr>
          <p:nvPr>
            <p:extLst>
              <p:ext uri="{D42A27DB-BD31-4B8C-83A1-F6EECF244321}">
                <p14:modId xmlns:p14="http://schemas.microsoft.com/office/powerpoint/2010/main" val="2241542293"/>
              </p:ext>
            </p:extLst>
          </p:nvPr>
        </p:nvGraphicFramePr>
        <p:xfrm>
          <a:off x="284520" y="5010950"/>
          <a:ext cx="8207829" cy="259080"/>
        </p:xfrm>
        <a:graphic>
          <a:graphicData uri="http://schemas.openxmlformats.org/drawingml/2006/table">
            <a:tbl>
              <a:tblPr firstRow="1" bandRow="1">
                <a:tableStyleId>{5C22544A-7EE6-4342-B048-85BDC9FD1C3A}</a:tableStyleId>
              </a:tblPr>
              <a:tblGrid>
                <a:gridCol w="854530">
                  <a:extLst>
                    <a:ext uri="{9D8B030D-6E8A-4147-A177-3AD203B41FA5}">
                      <a16:colId xmlns:a16="http://schemas.microsoft.com/office/drawing/2014/main" val="2268097030"/>
                    </a:ext>
                  </a:extLst>
                </a:gridCol>
                <a:gridCol w="7353299">
                  <a:extLst>
                    <a:ext uri="{9D8B030D-6E8A-4147-A177-3AD203B41FA5}">
                      <a16:colId xmlns:a16="http://schemas.microsoft.com/office/drawing/2014/main" val="2486900093"/>
                    </a:ext>
                  </a:extLst>
                </a:gridCol>
              </a:tblGrid>
              <a:tr h="0">
                <a:tc>
                  <a:txBody>
                    <a:bodyPr/>
                    <a:lstStyle/>
                    <a:p>
                      <a:pPr algn="ctr"/>
                      <a:r>
                        <a:rPr kumimoji="1" lang="ja-JP" altLang="en-US" sz="1100" b="0" dirty="0">
                          <a:solidFill>
                            <a:schemeClr val="tx1"/>
                          </a:solidFill>
                          <a:latin typeface="BIZ UDゴシック" panose="020B0400000000000000" pitchFamily="49" charset="-128"/>
                          <a:ea typeface="BIZ UDゴシック" panose="020B0400000000000000" pitchFamily="49" charset="-128"/>
                        </a:rPr>
                        <a:t>平成</a:t>
                      </a:r>
                      <a:r>
                        <a:rPr kumimoji="1" lang="en-US" altLang="ja-JP" sz="1100" b="0" dirty="0">
                          <a:solidFill>
                            <a:schemeClr val="tx1"/>
                          </a:solidFill>
                          <a:latin typeface="BIZ UDゴシック" panose="020B0400000000000000" pitchFamily="49" charset="-128"/>
                          <a:ea typeface="BIZ UDゴシック" panose="020B0400000000000000" pitchFamily="49" charset="-128"/>
                        </a:rPr>
                        <a:t>18</a:t>
                      </a:r>
                      <a:r>
                        <a:rPr kumimoji="1" lang="ja-JP" altLang="en-US" sz="1100" b="0" dirty="0">
                          <a:solidFill>
                            <a:schemeClr val="tx1"/>
                          </a:solidFill>
                          <a:latin typeface="BIZ UDゴシック" panose="020B0400000000000000" pitchFamily="49" charset="-128"/>
                          <a:ea typeface="BIZ UDゴシック" panose="020B0400000000000000" pitchFamily="49" charset="-128"/>
                        </a:rPr>
                        <a:t>年</a:t>
                      </a:r>
                    </a:p>
                  </a:txBody>
                  <a:tcPr anchor="ctr">
                    <a:solidFill>
                      <a:schemeClr val="accent6">
                        <a:lumMod val="60000"/>
                        <a:lumOff val="40000"/>
                      </a:schemeClr>
                    </a:solid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バリアフリー法　制定　</a:t>
                      </a:r>
                      <a:r>
                        <a:rPr kumimoji="1" lang="ja-JP" altLang="en-US" sz="1050" b="0" dirty="0">
                          <a:solidFill>
                            <a:schemeClr val="tx1"/>
                          </a:solidFill>
                          <a:latin typeface="BIZ UDゴシック" panose="020B0400000000000000" pitchFamily="49" charset="-128"/>
                          <a:ea typeface="BIZ UDゴシック" panose="020B0400000000000000" pitchFamily="49" charset="-128"/>
                        </a:rPr>
                        <a:t>（ハードビル法及び交通バリアフリー法を統合・拡充）</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4181239228"/>
                  </a:ext>
                </a:extLst>
              </a:tr>
            </a:tbl>
          </a:graphicData>
        </a:graphic>
      </p:graphicFrame>
      <p:graphicFrame>
        <p:nvGraphicFramePr>
          <p:cNvPr id="20" name="表 8">
            <a:extLst>
              <a:ext uri="{FF2B5EF4-FFF2-40B4-BE49-F238E27FC236}">
                <a16:creationId xmlns:a16="http://schemas.microsoft.com/office/drawing/2014/main" id="{43F70434-257E-4634-AD1D-B3F10D94D476}"/>
              </a:ext>
            </a:extLst>
          </p:cNvPr>
          <p:cNvGraphicFramePr>
            <a:graphicFrameLocks noGrp="1"/>
          </p:cNvGraphicFramePr>
          <p:nvPr>
            <p:extLst>
              <p:ext uri="{D42A27DB-BD31-4B8C-83A1-F6EECF244321}">
                <p14:modId xmlns:p14="http://schemas.microsoft.com/office/powerpoint/2010/main" val="76521387"/>
              </p:ext>
            </p:extLst>
          </p:nvPr>
        </p:nvGraphicFramePr>
        <p:xfrm>
          <a:off x="284520" y="5486801"/>
          <a:ext cx="8207829" cy="259080"/>
        </p:xfrm>
        <a:graphic>
          <a:graphicData uri="http://schemas.openxmlformats.org/drawingml/2006/table">
            <a:tbl>
              <a:tblPr firstRow="1" bandRow="1">
                <a:tableStyleId>{5C22544A-7EE6-4342-B048-85BDC9FD1C3A}</a:tableStyleId>
              </a:tblPr>
              <a:tblGrid>
                <a:gridCol w="846366">
                  <a:extLst>
                    <a:ext uri="{9D8B030D-6E8A-4147-A177-3AD203B41FA5}">
                      <a16:colId xmlns:a16="http://schemas.microsoft.com/office/drawing/2014/main" val="2268097030"/>
                    </a:ext>
                  </a:extLst>
                </a:gridCol>
                <a:gridCol w="7361463">
                  <a:extLst>
                    <a:ext uri="{9D8B030D-6E8A-4147-A177-3AD203B41FA5}">
                      <a16:colId xmlns:a16="http://schemas.microsoft.com/office/drawing/2014/main" val="2486900093"/>
                    </a:ext>
                  </a:extLst>
                </a:gridCol>
              </a:tblGrid>
              <a:tr h="0">
                <a:tc>
                  <a:txBody>
                    <a:bodyPr/>
                    <a:lstStyle/>
                    <a:p>
                      <a:pPr algn="ctr"/>
                      <a:r>
                        <a:rPr kumimoji="1" lang="ja-JP" altLang="en-US" sz="1100" b="0" dirty="0">
                          <a:solidFill>
                            <a:schemeClr val="tx1"/>
                          </a:solidFill>
                          <a:latin typeface="BIZ UDゴシック" panose="020B0400000000000000" pitchFamily="49" charset="-128"/>
                          <a:ea typeface="BIZ UDゴシック" panose="020B0400000000000000" pitchFamily="49" charset="-128"/>
                        </a:rPr>
                        <a:t>平成</a:t>
                      </a:r>
                      <a:r>
                        <a:rPr kumimoji="1" lang="en-US" altLang="ja-JP" sz="1100" b="0" dirty="0">
                          <a:solidFill>
                            <a:schemeClr val="tx1"/>
                          </a:solidFill>
                          <a:latin typeface="BIZ UDゴシック" panose="020B0400000000000000" pitchFamily="49" charset="-128"/>
                          <a:ea typeface="BIZ UDゴシック" panose="020B0400000000000000" pitchFamily="49" charset="-128"/>
                        </a:rPr>
                        <a:t>30</a:t>
                      </a:r>
                      <a:r>
                        <a:rPr kumimoji="1" lang="ja-JP" altLang="en-US" sz="1100" b="0" dirty="0">
                          <a:solidFill>
                            <a:schemeClr val="tx1"/>
                          </a:solidFill>
                          <a:latin typeface="BIZ UDゴシック" panose="020B0400000000000000" pitchFamily="49" charset="-128"/>
                          <a:ea typeface="BIZ UDゴシック" panose="020B0400000000000000" pitchFamily="49" charset="-128"/>
                        </a:rPr>
                        <a:t>年</a:t>
                      </a:r>
                    </a:p>
                  </a:txBody>
                  <a:tcPr anchor="ctr">
                    <a:solidFill>
                      <a:schemeClr val="accent6">
                        <a:lumMod val="60000"/>
                        <a:lumOff val="40000"/>
                      </a:schemeClr>
                    </a:solid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バリアフリー法政令　改正　（ホテル等の車椅子使用者用客室の設置数見直し）</a:t>
                      </a:r>
                    </a:p>
                  </a:txBody>
                  <a:tcPr anchor="ctr">
                    <a:solidFill>
                      <a:schemeClr val="bg1"/>
                    </a:solidFill>
                  </a:tcPr>
                </a:tc>
                <a:extLst>
                  <a:ext uri="{0D108BD9-81ED-4DB2-BD59-A6C34878D82A}">
                    <a16:rowId xmlns:a16="http://schemas.microsoft.com/office/drawing/2014/main" val="4181239228"/>
                  </a:ext>
                </a:extLst>
              </a:tr>
            </a:tbl>
          </a:graphicData>
        </a:graphic>
      </p:graphicFrame>
      <p:graphicFrame>
        <p:nvGraphicFramePr>
          <p:cNvPr id="22" name="表 8">
            <a:extLst>
              <a:ext uri="{FF2B5EF4-FFF2-40B4-BE49-F238E27FC236}">
                <a16:creationId xmlns:a16="http://schemas.microsoft.com/office/drawing/2014/main" id="{D0BC4887-9BEC-4DD7-B911-DD3BEAF923DE}"/>
              </a:ext>
            </a:extLst>
          </p:cNvPr>
          <p:cNvGraphicFramePr>
            <a:graphicFrameLocks noGrp="1"/>
          </p:cNvGraphicFramePr>
          <p:nvPr>
            <p:extLst>
              <p:ext uri="{D42A27DB-BD31-4B8C-83A1-F6EECF244321}">
                <p14:modId xmlns:p14="http://schemas.microsoft.com/office/powerpoint/2010/main" val="2386344583"/>
              </p:ext>
            </p:extLst>
          </p:nvPr>
        </p:nvGraphicFramePr>
        <p:xfrm>
          <a:off x="284520" y="5962652"/>
          <a:ext cx="8687072" cy="259080"/>
        </p:xfrm>
        <a:graphic>
          <a:graphicData uri="http://schemas.openxmlformats.org/drawingml/2006/table">
            <a:tbl>
              <a:tblPr firstRow="1" bandRow="1">
                <a:tableStyleId>{5C22544A-7EE6-4342-B048-85BDC9FD1C3A}</a:tableStyleId>
              </a:tblPr>
              <a:tblGrid>
                <a:gridCol w="852517">
                  <a:extLst>
                    <a:ext uri="{9D8B030D-6E8A-4147-A177-3AD203B41FA5}">
                      <a16:colId xmlns:a16="http://schemas.microsoft.com/office/drawing/2014/main" val="2268097030"/>
                    </a:ext>
                  </a:extLst>
                </a:gridCol>
                <a:gridCol w="7834555">
                  <a:extLst>
                    <a:ext uri="{9D8B030D-6E8A-4147-A177-3AD203B41FA5}">
                      <a16:colId xmlns:a16="http://schemas.microsoft.com/office/drawing/2014/main" val="2486900093"/>
                    </a:ext>
                  </a:extLst>
                </a:gridCol>
              </a:tblGrid>
              <a:tr h="0">
                <a:tc>
                  <a:txBody>
                    <a:bodyPr/>
                    <a:lstStyle/>
                    <a:p>
                      <a:pPr algn="ctr"/>
                      <a:r>
                        <a:rPr kumimoji="1" lang="ja-JP" altLang="en-US" sz="1100" b="0" dirty="0">
                          <a:solidFill>
                            <a:schemeClr val="tx1"/>
                          </a:solidFill>
                          <a:latin typeface="BIZ UDゴシック" panose="020B0400000000000000" pitchFamily="49" charset="-128"/>
                          <a:ea typeface="BIZ UDゴシック" panose="020B0400000000000000" pitchFamily="49" charset="-128"/>
                        </a:rPr>
                        <a:t>令和２年</a:t>
                      </a:r>
                    </a:p>
                  </a:txBody>
                  <a:tcPr anchor="ctr">
                    <a:solidFill>
                      <a:schemeClr val="accent6">
                        <a:lumMod val="60000"/>
                        <a:lumOff val="40000"/>
                      </a:schemeClr>
                    </a:solid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バリアフリー法政令　改正　</a:t>
                      </a:r>
                      <a:r>
                        <a:rPr kumimoji="1" lang="ja-JP" altLang="en-US" sz="1050" b="0" dirty="0">
                          <a:solidFill>
                            <a:schemeClr val="tx1"/>
                          </a:solidFill>
                          <a:latin typeface="BIZ UDゴシック" panose="020B0400000000000000" pitchFamily="49" charset="-128"/>
                          <a:ea typeface="BIZ UDゴシック" panose="020B0400000000000000" pitchFamily="49" charset="-128"/>
                        </a:rPr>
                        <a:t>（公立小中学校を特別特定建築物に追加、条例対象小規模建築物（</a:t>
                      </a:r>
                      <a:r>
                        <a:rPr kumimoji="1" lang="en-US" altLang="ja-JP" sz="1050" b="0" dirty="0">
                          <a:solidFill>
                            <a:schemeClr val="tx1"/>
                          </a:solidFill>
                          <a:latin typeface="BIZ UDゴシック" panose="020B0400000000000000" pitchFamily="49" charset="-128"/>
                          <a:ea typeface="BIZ UDゴシック" panose="020B0400000000000000" pitchFamily="49" charset="-128"/>
                        </a:rPr>
                        <a:t>500</a:t>
                      </a:r>
                      <a:r>
                        <a:rPr kumimoji="1" lang="ja-JP" altLang="en-US" sz="1050" b="0" dirty="0">
                          <a:solidFill>
                            <a:schemeClr val="tx1"/>
                          </a:solidFill>
                          <a:latin typeface="BIZ UDゴシック" panose="020B0400000000000000" pitchFamily="49" charset="-128"/>
                          <a:ea typeface="BIZ UDゴシック" panose="020B0400000000000000" pitchFamily="49" charset="-128"/>
                        </a:rPr>
                        <a:t>㎡未満）の基準の新設）</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4181239228"/>
                  </a:ext>
                </a:extLst>
              </a:tr>
            </a:tbl>
          </a:graphicData>
        </a:graphic>
      </p:graphicFrame>
      <p:sp>
        <p:nvSpPr>
          <p:cNvPr id="23" name="二等辺三角形 22">
            <a:extLst>
              <a:ext uri="{FF2B5EF4-FFF2-40B4-BE49-F238E27FC236}">
                <a16:creationId xmlns:a16="http://schemas.microsoft.com/office/drawing/2014/main" id="{835B12B2-279A-4630-B975-D3D21D90AA49}"/>
              </a:ext>
            </a:extLst>
          </p:cNvPr>
          <p:cNvSpPr/>
          <p:nvPr/>
        </p:nvSpPr>
        <p:spPr>
          <a:xfrm flipV="1">
            <a:off x="580188" y="4375862"/>
            <a:ext cx="228600" cy="72000"/>
          </a:xfrm>
          <a:prstGeom prst="triangle">
            <a:avLst/>
          </a:prstGeom>
          <a:solidFill>
            <a:schemeClr val="accent5">
              <a:lumMod val="40000"/>
              <a:lumOff val="60000"/>
            </a:schemeClr>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二等辺三角形 23">
            <a:extLst>
              <a:ext uri="{FF2B5EF4-FFF2-40B4-BE49-F238E27FC236}">
                <a16:creationId xmlns:a16="http://schemas.microsoft.com/office/drawing/2014/main" id="{30510306-3AD6-4B70-A2A4-3625932D50C9}"/>
              </a:ext>
            </a:extLst>
          </p:cNvPr>
          <p:cNvSpPr/>
          <p:nvPr/>
        </p:nvSpPr>
        <p:spPr>
          <a:xfrm flipV="1">
            <a:off x="580188" y="4855426"/>
            <a:ext cx="228600" cy="72000"/>
          </a:xfrm>
          <a:prstGeom prst="triangle">
            <a:avLst/>
          </a:prstGeom>
          <a:solidFill>
            <a:schemeClr val="accent5">
              <a:lumMod val="40000"/>
              <a:lumOff val="60000"/>
            </a:schemeClr>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 name="二等辺三角形 24">
            <a:extLst>
              <a:ext uri="{FF2B5EF4-FFF2-40B4-BE49-F238E27FC236}">
                <a16:creationId xmlns:a16="http://schemas.microsoft.com/office/drawing/2014/main" id="{281024FC-0E59-4F18-BE65-A1F34D199115}"/>
              </a:ext>
            </a:extLst>
          </p:cNvPr>
          <p:cNvSpPr/>
          <p:nvPr/>
        </p:nvSpPr>
        <p:spPr>
          <a:xfrm flipV="1">
            <a:off x="580188" y="5814554"/>
            <a:ext cx="228600" cy="72000"/>
          </a:xfrm>
          <a:prstGeom prst="triangle">
            <a:avLst/>
          </a:prstGeom>
          <a:solidFill>
            <a:schemeClr val="accent5">
              <a:lumMod val="40000"/>
              <a:lumOff val="60000"/>
            </a:schemeClr>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8" name="二等辺三角形 27">
            <a:extLst>
              <a:ext uri="{FF2B5EF4-FFF2-40B4-BE49-F238E27FC236}">
                <a16:creationId xmlns:a16="http://schemas.microsoft.com/office/drawing/2014/main" id="{244C8791-C7BF-4207-88BF-89B81016E947}"/>
              </a:ext>
            </a:extLst>
          </p:cNvPr>
          <p:cNvSpPr/>
          <p:nvPr/>
        </p:nvSpPr>
        <p:spPr>
          <a:xfrm flipV="1">
            <a:off x="580188" y="5334990"/>
            <a:ext cx="228600" cy="72000"/>
          </a:xfrm>
          <a:prstGeom prst="triangle">
            <a:avLst/>
          </a:prstGeom>
          <a:solidFill>
            <a:schemeClr val="accent5">
              <a:lumMod val="40000"/>
              <a:lumOff val="60000"/>
            </a:schemeClr>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 name="二等辺三角形 29">
            <a:extLst>
              <a:ext uri="{FF2B5EF4-FFF2-40B4-BE49-F238E27FC236}">
                <a16:creationId xmlns:a16="http://schemas.microsoft.com/office/drawing/2014/main" id="{71415318-F0A2-4D56-89B6-B18E59A443BE}"/>
              </a:ext>
            </a:extLst>
          </p:cNvPr>
          <p:cNvSpPr/>
          <p:nvPr/>
        </p:nvSpPr>
        <p:spPr>
          <a:xfrm flipV="1">
            <a:off x="580187" y="6294117"/>
            <a:ext cx="228600" cy="72000"/>
          </a:xfrm>
          <a:prstGeom prst="triangle">
            <a:avLst/>
          </a:prstGeom>
          <a:solidFill>
            <a:schemeClr val="accent5">
              <a:lumMod val="40000"/>
              <a:lumOff val="60000"/>
            </a:schemeClr>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aphicFrame>
        <p:nvGraphicFramePr>
          <p:cNvPr id="27" name="表 8">
            <a:extLst>
              <a:ext uri="{FF2B5EF4-FFF2-40B4-BE49-F238E27FC236}">
                <a16:creationId xmlns:a16="http://schemas.microsoft.com/office/drawing/2014/main" id="{815B0C3C-3607-43BB-BAE0-6A8B0899ABFA}"/>
              </a:ext>
            </a:extLst>
          </p:cNvPr>
          <p:cNvGraphicFramePr>
            <a:graphicFrameLocks noGrp="1"/>
          </p:cNvGraphicFramePr>
          <p:nvPr>
            <p:extLst>
              <p:ext uri="{D42A27DB-BD31-4B8C-83A1-F6EECF244321}">
                <p14:modId xmlns:p14="http://schemas.microsoft.com/office/powerpoint/2010/main" val="3663219933"/>
              </p:ext>
            </p:extLst>
          </p:nvPr>
        </p:nvGraphicFramePr>
        <p:xfrm>
          <a:off x="284520" y="6438502"/>
          <a:ext cx="8207829" cy="259080"/>
        </p:xfrm>
        <a:graphic>
          <a:graphicData uri="http://schemas.openxmlformats.org/drawingml/2006/table">
            <a:tbl>
              <a:tblPr firstRow="1" bandRow="1">
                <a:tableStyleId>{5C22544A-7EE6-4342-B048-85BDC9FD1C3A}</a:tableStyleId>
              </a:tblPr>
              <a:tblGrid>
                <a:gridCol w="854530">
                  <a:extLst>
                    <a:ext uri="{9D8B030D-6E8A-4147-A177-3AD203B41FA5}">
                      <a16:colId xmlns:a16="http://schemas.microsoft.com/office/drawing/2014/main" val="2268097030"/>
                    </a:ext>
                  </a:extLst>
                </a:gridCol>
                <a:gridCol w="7353299">
                  <a:extLst>
                    <a:ext uri="{9D8B030D-6E8A-4147-A177-3AD203B41FA5}">
                      <a16:colId xmlns:a16="http://schemas.microsoft.com/office/drawing/2014/main" val="2486900093"/>
                    </a:ext>
                  </a:extLst>
                </a:gridCol>
              </a:tblGrid>
              <a:tr h="0">
                <a:tc>
                  <a:txBody>
                    <a:bodyPr/>
                    <a:lstStyle/>
                    <a:p>
                      <a:pPr algn="ctr"/>
                      <a:r>
                        <a:rPr kumimoji="1" lang="ja-JP" altLang="en-US" sz="1100" b="0" dirty="0">
                          <a:solidFill>
                            <a:schemeClr val="tx1"/>
                          </a:solidFill>
                          <a:latin typeface="BIZ UDゴシック" panose="020B0400000000000000" pitchFamily="49" charset="-128"/>
                          <a:ea typeface="BIZ UDゴシック" panose="020B0400000000000000" pitchFamily="49" charset="-128"/>
                        </a:rPr>
                        <a:t>令和６年</a:t>
                      </a:r>
                    </a:p>
                  </a:txBody>
                  <a:tcPr anchor="ctr">
                    <a:solidFill>
                      <a:schemeClr val="accent6">
                        <a:lumMod val="60000"/>
                        <a:lumOff val="40000"/>
                      </a:schemeClr>
                    </a:solid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バリアフリー法政令　改正（予定）　</a:t>
                      </a:r>
                      <a:r>
                        <a:rPr kumimoji="1" lang="ja-JP" altLang="en-US" sz="1050" b="0" dirty="0">
                          <a:solidFill>
                            <a:schemeClr val="tx1"/>
                          </a:solidFill>
                          <a:latin typeface="BIZ UDゴシック" panose="020B0400000000000000" pitchFamily="49" charset="-128"/>
                          <a:ea typeface="BIZ UDゴシック" panose="020B0400000000000000" pitchFamily="49" charset="-128"/>
                        </a:rPr>
                        <a:t>（トイレ、駐車場、客席の設置数に係る基準の見直し）</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4181239228"/>
                  </a:ext>
                </a:extLst>
              </a:tr>
            </a:tbl>
          </a:graphicData>
        </a:graphic>
      </p:graphicFrame>
      <p:sp>
        <p:nvSpPr>
          <p:cNvPr id="32" name="スライド番号プレースホルダー 1">
            <a:extLst>
              <a:ext uri="{FF2B5EF4-FFF2-40B4-BE49-F238E27FC236}">
                <a16:creationId xmlns:a16="http://schemas.microsoft.com/office/drawing/2014/main" id="{29D2BF0B-6A8D-40D5-90C4-1E3A8C4184F2}"/>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2</a:t>
            </a:fld>
            <a:endParaRPr kumimoji="1" lang="ja-JP" altLang="en-US" dirty="0"/>
          </a:p>
        </p:txBody>
      </p:sp>
    </p:spTree>
    <p:extLst>
      <p:ext uri="{BB962C8B-B14F-4D97-AF65-F5344CB8AC3E}">
        <p14:creationId xmlns:p14="http://schemas.microsoft.com/office/powerpoint/2010/main" val="249135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88AFDFC4-B8DD-40B2-BF04-998D2890A431}"/>
              </a:ext>
            </a:extLst>
          </p:cNvPr>
          <p:cNvSpPr/>
          <p:nvPr/>
        </p:nvSpPr>
        <p:spPr>
          <a:xfrm>
            <a:off x="264981" y="1530376"/>
            <a:ext cx="8552473" cy="5286193"/>
          </a:xfrm>
          <a:prstGeom prst="roundRect">
            <a:avLst>
              <a:gd name="adj" fmla="val 3554"/>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個別項目②　劇場等における車椅子使用者用客席</a:t>
            </a:r>
          </a:p>
        </p:txBody>
      </p:sp>
      <p:sp>
        <p:nvSpPr>
          <p:cNvPr id="16" name="テキスト ボックス 15">
            <a:extLst>
              <a:ext uri="{FF2B5EF4-FFF2-40B4-BE49-F238E27FC236}">
                <a16:creationId xmlns:a16="http://schemas.microsoft.com/office/drawing/2014/main" id="{5B599180-25C5-4D6C-BA39-2351186D022B}"/>
              </a:ext>
            </a:extLst>
          </p:cNvPr>
          <p:cNvSpPr txBox="1"/>
          <p:nvPr/>
        </p:nvSpPr>
        <p:spPr>
          <a:xfrm>
            <a:off x="103024" y="809695"/>
            <a:ext cx="8714431"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〇政令基準案への適合状況（国）</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3BE95CA-49EB-4DCB-AB08-4E54BBA95870}"/>
              </a:ext>
            </a:extLst>
          </p:cNvPr>
          <p:cNvSpPr txBox="1"/>
          <p:nvPr/>
        </p:nvSpPr>
        <p:spPr>
          <a:xfrm>
            <a:off x="275200" y="1131311"/>
            <a:ext cx="8714431" cy="313730"/>
          </a:xfrm>
          <a:prstGeom prst="roundRect">
            <a:avLst>
              <a:gd name="adj" fmla="val 4769"/>
            </a:avLst>
          </a:prstGeom>
          <a:noFill/>
          <a:ln>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　調査結果より、</a:t>
            </a:r>
            <a:r>
              <a:rPr lang="ja-JP" altLang="en-US" sz="1400" b="1" u="sng" dirty="0">
                <a:solidFill>
                  <a:srgbClr val="FF0000"/>
                </a:solidFill>
                <a:latin typeface="BIZ UDPゴシック" panose="020B0400000000000000" pitchFamily="50" charset="-128"/>
                <a:ea typeface="BIZ UDPゴシック" panose="020B0400000000000000" pitchFamily="50" charset="-128"/>
              </a:rPr>
              <a:t>政令基準及び誘導基準への適合状況</a:t>
            </a:r>
            <a:r>
              <a:rPr lang="ja-JP" altLang="en-US" sz="1400" dirty="0">
                <a:latin typeface="BIZ UDPゴシック" panose="020B0400000000000000" pitchFamily="50" charset="-128"/>
                <a:ea typeface="BIZ UDPゴシック" panose="020B0400000000000000" pitchFamily="50" charset="-128"/>
              </a:rPr>
              <a:t>が示されている</a:t>
            </a:r>
            <a:endParaRPr lang="en-US" altLang="ja-JP" sz="1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582B1B8B-8AD4-4B73-B1BC-470D1A4AA395}"/>
              </a:ext>
            </a:extLst>
          </p:cNvPr>
          <p:cNvSpPr txBox="1"/>
          <p:nvPr/>
        </p:nvSpPr>
        <p:spPr>
          <a:xfrm>
            <a:off x="275200" y="1552395"/>
            <a:ext cx="8714431" cy="345103"/>
          </a:xfrm>
          <a:prstGeom prst="roundRect">
            <a:avLst>
              <a:gd name="adj" fmla="val 4769"/>
            </a:avLst>
          </a:prstGeom>
          <a:noFill/>
          <a:ln>
            <a:noFill/>
          </a:ln>
        </p:spPr>
        <p:txBody>
          <a:bodyPr wrap="square" rtlCol="0">
            <a:spAutoFit/>
          </a:bodyPr>
          <a:lstStyle/>
          <a:p>
            <a:r>
              <a:rPr lang="en-US" altLang="ja-JP" sz="1600" b="1" u="sng" dirty="0">
                <a:latin typeface="BIZ UDPゴシック" panose="020B0400000000000000" pitchFamily="50" charset="-128"/>
                <a:ea typeface="BIZ UDPゴシック" panose="020B0400000000000000" pitchFamily="50" charset="-128"/>
              </a:rPr>
              <a:t>【</a:t>
            </a:r>
            <a:r>
              <a:rPr lang="ja-JP" altLang="en-US" sz="1600" b="1" u="sng" dirty="0">
                <a:latin typeface="BIZ UDPゴシック" panose="020B0400000000000000" pitchFamily="50" charset="-128"/>
                <a:ea typeface="BIZ UDPゴシック" panose="020B0400000000000000" pitchFamily="50" charset="-128"/>
              </a:rPr>
              <a:t>車椅子使用者用客席への適語状況</a:t>
            </a:r>
            <a:r>
              <a:rPr lang="en-US" altLang="ja-JP" sz="1600" b="1" u="sng" dirty="0">
                <a:latin typeface="BIZ UDPゴシック" panose="020B0400000000000000" pitchFamily="50" charset="-128"/>
                <a:ea typeface="BIZ UDPゴシック" panose="020B0400000000000000" pitchFamily="50" charset="-128"/>
              </a:rPr>
              <a:t>】</a:t>
            </a:r>
          </a:p>
        </p:txBody>
      </p:sp>
      <p:sp>
        <p:nvSpPr>
          <p:cNvPr id="22" name="テキスト ボックス 21">
            <a:extLst>
              <a:ext uri="{FF2B5EF4-FFF2-40B4-BE49-F238E27FC236}">
                <a16:creationId xmlns:a16="http://schemas.microsoft.com/office/drawing/2014/main" id="{A057B5F5-7D8F-49BF-BE43-747006A8B815}"/>
              </a:ext>
            </a:extLst>
          </p:cNvPr>
          <p:cNvSpPr txBox="1"/>
          <p:nvPr/>
        </p:nvSpPr>
        <p:spPr>
          <a:xfrm>
            <a:off x="2077257" y="6545666"/>
            <a:ext cx="5110316" cy="253916"/>
          </a:xfrm>
          <a:prstGeom prst="roundRect">
            <a:avLst>
              <a:gd name="adj" fmla="val 0"/>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（国）建築物のバリアフリー基準の見直しに関する検討</a:t>
            </a:r>
            <a:r>
              <a:rPr lang="en-US" altLang="ja-JP" sz="1050" dirty="0">
                <a:solidFill>
                  <a:schemeClr val="tx1"/>
                </a:solidFill>
                <a:latin typeface="BIZ UDPゴシック" panose="020B0400000000000000" pitchFamily="50" charset="-128"/>
                <a:ea typeface="BIZ UDPゴシック" panose="020B0400000000000000" pitchFamily="50" charset="-128"/>
              </a:rPr>
              <a:t>WG</a:t>
            </a:r>
            <a:r>
              <a:rPr lang="ja-JP" altLang="en-US" sz="1050" dirty="0">
                <a:solidFill>
                  <a:schemeClr val="tx1"/>
                </a:solidFill>
                <a:latin typeface="BIZ UDPゴシック" panose="020B0400000000000000" pitchFamily="50" charset="-128"/>
                <a:ea typeface="BIZ UDPゴシック" panose="020B0400000000000000" pitchFamily="50" charset="-128"/>
              </a:rPr>
              <a:t>（第３回）　資料より抜粋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753877AF-D8B0-47A8-A218-94EFEAEA926E}"/>
              </a:ext>
            </a:extLst>
          </p:cNvPr>
          <p:cNvPicPr>
            <a:picLocks noChangeAspect="1"/>
          </p:cNvPicPr>
          <p:nvPr/>
        </p:nvPicPr>
        <p:blipFill rotWithShape="1">
          <a:blip r:embed="rId2"/>
          <a:srcRect l="8709" t="15285" r="18145" b="5484"/>
          <a:stretch/>
        </p:blipFill>
        <p:spPr>
          <a:xfrm>
            <a:off x="1116042" y="1919517"/>
            <a:ext cx="6688393" cy="4528057"/>
          </a:xfrm>
          <a:prstGeom prst="rect">
            <a:avLst/>
          </a:prstGeom>
        </p:spPr>
      </p:pic>
      <p:sp>
        <p:nvSpPr>
          <p:cNvPr id="12" name="テキスト ボックス 11">
            <a:extLst>
              <a:ext uri="{FF2B5EF4-FFF2-40B4-BE49-F238E27FC236}">
                <a16:creationId xmlns:a16="http://schemas.microsoft.com/office/drawing/2014/main" id="{EA4FE4B8-E8ED-45C2-A97B-5627F7E12130}"/>
              </a:ext>
            </a:extLst>
          </p:cNvPr>
          <p:cNvSpPr txBox="1"/>
          <p:nvPr/>
        </p:nvSpPr>
        <p:spPr>
          <a:xfrm>
            <a:off x="214783" y="486205"/>
            <a:ext cx="813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600" dirty="0">
                <a:latin typeface="BIZ UDPゴシック" panose="020B0400000000000000" pitchFamily="50" charset="-128"/>
                <a:ea typeface="BIZ UDPゴシック" panose="020B0400000000000000" pitchFamily="50" charset="-128"/>
              </a:rPr>
              <a:t>2-1</a:t>
            </a:r>
            <a:r>
              <a:rPr lang="ja-JP" altLang="en-US" sz="1600" dirty="0">
                <a:latin typeface="BIZ UDPゴシック" panose="020B0400000000000000" pitchFamily="50" charset="-128"/>
                <a:ea typeface="BIZ UDPゴシック" panose="020B0400000000000000" pitchFamily="50" charset="-128"/>
              </a:rPr>
              <a:t>　車椅子使用者用客席数を着実に増やす</a:t>
            </a:r>
            <a:r>
              <a:rPr lang="ja-JP" altLang="en-US" sz="1200" dirty="0">
                <a:latin typeface="BIZ UDPゴシック" panose="020B0400000000000000" pitchFamily="50" charset="-128"/>
                <a:ea typeface="BIZ UDPゴシック" panose="020B0400000000000000" pitchFamily="50" charset="-128"/>
              </a:rPr>
              <a:t>（政令改正に併せて条例基準（設置数に係る基準）を整理）</a:t>
            </a:r>
            <a:endParaRPr lang="ja-JP" altLang="en-US" sz="1600" dirty="0">
              <a:latin typeface="BIZ UDPゴシック" panose="020B0400000000000000" pitchFamily="50" charset="-128"/>
              <a:ea typeface="BIZ UDP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05B27A87-649C-46F2-9D43-F437B212BD18}"/>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20</a:t>
            </a:fld>
            <a:endParaRPr kumimoji="1" lang="ja-JP" altLang="en-US" dirty="0"/>
          </a:p>
        </p:txBody>
      </p:sp>
    </p:spTree>
    <p:extLst>
      <p:ext uri="{BB962C8B-B14F-4D97-AF65-F5344CB8AC3E}">
        <p14:creationId xmlns:p14="http://schemas.microsoft.com/office/powerpoint/2010/main" val="1003858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個別項目②　劇場等における車椅子使用者用客席</a:t>
            </a:r>
          </a:p>
        </p:txBody>
      </p:sp>
      <p:sp>
        <p:nvSpPr>
          <p:cNvPr id="25" name="テキスト ボックス 24">
            <a:extLst>
              <a:ext uri="{FF2B5EF4-FFF2-40B4-BE49-F238E27FC236}">
                <a16:creationId xmlns:a16="http://schemas.microsoft.com/office/drawing/2014/main" id="{6F39EBEC-88C8-4BE9-9EFC-D6029FC5FFBF}"/>
              </a:ext>
            </a:extLst>
          </p:cNvPr>
          <p:cNvSpPr txBox="1"/>
          <p:nvPr/>
        </p:nvSpPr>
        <p:spPr>
          <a:xfrm>
            <a:off x="461416" y="1389068"/>
            <a:ext cx="7831127" cy="2365712"/>
          </a:xfrm>
          <a:prstGeom prst="roundRect">
            <a:avLst>
              <a:gd name="adj" fmla="val 0"/>
            </a:avLst>
          </a:prstGeom>
          <a:noFill/>
          <a:ln w="9525">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Ø"/>
            </a:pPr>
            <a:r>
              <a:rPr lang="ja-JP" altLang="en-US" sz="1400" dirty="0">
                <a:solidFill>
                  <a:schemeClr val="tx1"/>
                </a:solidFill>
                <a:latin typeface="BIZ UDPゴシック" panose="020B0400000000000000" pitchFamily="50" charset="-128"/>
                <a:ea typeface="BIZ UDPゴシック" panose="020B0400000000000000" pitchFamily="50" charset="-128"/>
              </a:rPr>
              <a:t>車椅子使用者用客席の設置数に関して、現行の</a:t>
            </a:r>
            <a:r>
              <a:rPr lang="ja-JP" altLang="en-US" sz="1400" b="1" u="sng" dirty="0">
                <a:solidFill>
                  <a:srgbClr val="FF0000"/>
                </a:solidFill>
                <a:latin typeface="BIZ UDPゴシック" panose="020B0400000000000000" pitchFamily="50" charset="-128"/>
                <a:ea typeface="BIZ UDPゴシック" panose="020B0400000000000000" pitchFamily="50" charset="-128"/>
              </a:rPr>
              <a:t>建築基準法施行条例に基づく基準と政令基準案は概ね同程度の水準</a:t>
            </a:r>
            <a:r>
              <a:rPr lang="ja-JP" altLang="en-US" sz="1400" dirty="0">
                <a:solidFill>
                  <a:schemeClr val="tx1"/>
                </a:solidFill>
                <a:latin typeface="BIZ UDPゴシック" panose="020B0400000000000000" pitchFamily="50" charset="-128"/>
                <a:ea typeface="BIZ UDPゴシック" panose="020B0400000000000000" pitchFamily="50" charset="-128"/>
              </a:rPr>
              <a:t>。ただし、</a:t>
            </a:r>
            <a:r>
              <a:rPr lang="en-US" altLang="ja-JP" sz="1400" b="1" u="sng" dirty="0">
                <a:solidFill>
                  <a:srgbClr val="FF0000"/>
                </a:solidFill>
                <a:latin typeface="BIZ UDPゴシック" panose="020B0400000000000000" pitchFamily="50" charset="-128"/>
                <a:ea typeface="BIZ UDPゴシック" panose="020B0400000000000000" pitchFamily="50" charset="-128"/>
              </a:rPr>
              <a:t>100</a:t>
            </a:r>
            <a:r>
              <a:rPr lang="ja-JP" altLang="en-US" sz="1400" b="1" u="sng" dirty="0">
                <a:solidFill>
                  <a:srgbClr val="FF0000"/>
                </a:solidFill>
                <a:latin typeface="BIZ UDPゴシック" panose="020B0400000000000000" pitchFamily="50" charset="-128"/>
                <a:ea typeface="BIZ UDPゴシック" panose="020B0400000000000000" pitchFamily="50" charset="-128"/>
              </a:rPr>
              <a:t>席以下の小規模な施設については、従来（府基準）よりレベルの高い基準</a:t>
            </a:r>
            <a:r>
              <a:rPr lang="ja-JP" altLang="en-US" sz="1400" dirty="0">
                <a:solidFill>
                  <a:schemeClr val="tx1"/>
                </a:solidFill>
                <a:latin typeface="BIZ UDPゴシック" panose="020B0400000000000000" pitchFamily="50" charset="-128"/>
                <a:ea typeface="BIZ UDPゴシック" panose="020B0400000000000000" pitchFamily="50" charset="-128"/>
              </a:rPr>
              <a:t>となる。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Ø"/>
            </a:pPr>
            <a:r>
              <a:rPr lang="ja-JP" altLang="en-US" sz="1400" dirty="0">
                <a:solidFill>
                  <a:schemeClr val="tx1"/>
                </a:solidFill>
                <a:latin typeface="BIZ UDPゴシック" panose="020B0400000000000000" pitchFamily="50" charset="-128"/>
                <a:ea typeface="BIZ UDPゴシック" panose="020B0400000000000000" pitchFamily="50" charset="-128"/>
              </a:rPr>
              <a:t>くわえて、車椅子使用者用客席の設置を求める規模として、</a:t>
            </a:r>
            <a:r>
              <a:rPr lang="ja-JP" altLang="en-US" sz="1400" b="1" u="sng" dirty="0">
                <a:solidFill>
                  <a:srgbClr val="FF0000"/>
                </a:solidFill>
                <a:latin typeface="BIZ UDPゴシック" panose="020B0400000000000000" pitchFamily="50" charset="-128"/>
                <a:ea typeface="BIZ UDPゴシック" panose="020B0400000000000000" pitchFamily="50" charset="-128"/>
              </a:rPr>
              <a:t>国より小規模な建築物も対象化することで、より幅広い規模の建築物において車椅子使用者用客席の整備を促進</a:t>
            </a:r>
            <a:r>
              <a:rPr lang="ja-JP" altLang="en-US" sz="1400" dirty="0">
                <a:solidFill>
                  <a:schemeClr val="tx1"/>
                </a:solidFill>
                <a:latin typeface="BIZ UDPゴシック" panose="020B0400000000000000" pitchFamily="50" charset="-128"/>
                <a:ea typeface="BIZ UDPゴシック" panose="020B0400000000000000" pitchFamily="50" charset="-128"/>
              </a:rPr>
              <a:t>することが可能。</a:t>
            </a:r>
          </a:p>
          <a:p>
            <a:pPr marL="285750" indent="-285750">
              <a:lnSpc>
                <a:spcPct val="130000"/>
              </a:lnSpc>
              <a:buFont typeface="Wingdings" panose="05000000000000000000" pitchFamily="2" charset="2"/>
              <a:buChar char="Ø"/>
            </a:pPr>
            <a:r>
              <a:rPr lang="ja-JP" altLang="en-US" sz="1400" dirty="0">
                <a:solidFill>
                  <a:schemeClr val="tx1"/>
                </a:solidFill>
                <a:latin typeface="BIZ UDPゴシック" panose="020B0400000000000000" pitchFamily="50" charset="-128"/>
                <a:ea typeface="BIZ UDPゴシック" panose="020B0400000000000000" pitchFamily="50" charset="-128"/>
              </a:rPr>
              <a:t>一方、国の調査結果では、</a:t>
            </a:r>
            <a:r>
              <a:rPr lang="ja-JP" altLang="en-US" sz="1400" b="1" u="sng" dirty="0">
                <a:solidFill>
                  <a:srgbClr val="FF0000"/>
                </a:solidFill>
                <a:latin typeface="BIZ UDPゴシック" panose="020B0400000000000000" pitchFamily="50" charset="-128"/>
                <a:ea typeface="BIZ UDPゴシック" panose="020B0400000000000000" pitchFamily="50" charset="-128"/>
              </a:rPr>
              <a:t>誘導基準（府ガイドライン基準）の適合率は３</a:t>
            </a:r>
            <a:r>
              <a:rPr lang="en-US" altLang="ja-JP" sz="1400" b="1" u="sng" dirty="0">
                <a:solidFill>
                  <a:srgbClr val="FF0000"/>
                </a:solidFill>
                <a:latin typeface="BIZ UDPゴシック" panose="020B0400000000000000" pitchFamily="50" charset="-128"/>
                <a:ea typeface="BIZ UDPゴシック" panose="020B0400000000000000" pitchFamily="50" charset="-128"/>
              </a:rPr>
              <a:t>0%</a:t>
            </a:r>
            <a:r>
              <a:rPr lang="ja-JP" altLang="en-US" sz="1400" b="1" u="sng" dirty="0">
                <a:solidFill>
                  <a:srgbClr val="FF0000"/>
                </a:solidFill>
                <a:latin typeface="BIZ UDPゴシック" panose="020B0400000000000000" pitchFamily="50" charset="-128"/>
                <a:ea typeface="BIZ UDPゴシック" panose="020B0400000000000000" pitchFamily="50" charset="-128"/>
              </a:rPr>
              <a:t>程度</a:t>
            </a:r>
            <a:r>
              <a:rPr lang="ja-JP" altLang="en-US" sz="1400" dirty="0">
                <a:solidFill>
                  <a:schemeClr val="tx1"/>
                </a:solidFill>
                <a:latin typeface="BIZ UDPゴシック" panose="020B0400000000000000" pitchFamily="50" charset="-128"/>
                <a:ea typeface="BIZ UDPゴシック" panose="020B0400000000000000" pitchFamily="50" charset="-128"/>
              </a:rPr>
              <a:t>であり、</a:t>
            </a:r>
            <a:r>
              <a:rPr lang="ja-JP" altLang="en-US" sz="1400" b="1" u="sng" dirty="0">
                <a:solidFill>
                  <a:srgbClr val="FF0000"/>
                </a:solidFill>
                <a:latin typeface="BIZ UDPゴシック" panose="020B0400000000000000" pitchFamily="50" charset="-128"/>
                <a:ea typeface="BIZ UDPゴシック" panose="020B0400000000000000" pitchFamily="50" charset="-128"/>
              </a:rPr>
              <a:t>用途、規模によっては</a:t>
            </a:r>
            <a:r>
              <a:rPr lang="en-US" altLang="ja-JP" sz="1400" b="1" u="sng" dirty="0">
                <a:solidFill>
                  <a:srgbClr val="FF0000"/>
                </a:solidFill>
                <a:latin typeface="BIZ UDPゴシック" panose="020B0400000000000000" pitchFamily="50" charset="-128"/>
                <a:ea typeface="BIZ UDPゴシック" panose="020B0400000000000000" pitchFamily="50" charset="-128"/>
              </a:rPr>
              <a:t>10</a:t>
            </a:r>
            <a:r>
              <a:rPr lang="ja-JP" altLang="en-US" sz="1400" b="1" u="sng" dirty="0">
                <a:solidFill>
                  <a:srgbClr val="FF0000"/>
                </a:solidFill>
                <a:latin typeface="BIZ UDPゴシック" panose="020B0400000000000000" pitchFamily="50" charset="-128"/>
                <a:ea typeface="BIZ UDPゴシック" panose="020B0400000000000000" pitchFamily="50" charset="-128"/>
              </a:rPr>
              <a:t>％未満</a:t>
            </a:r>
            <a:r>
              <a:rPr lang="ja-JP" altLang="en-US" sz="1400" dirty="0">
                <a:solidFill>
                  <a:schemeClr val="tx1"/>
                </a:solidFill>
                <a:latin typeface="BIZ UDPゴシック" panose="020B0400000000000000" pitchFamily="50" charset="-128"/>
                <a:ea typeface="BIZ UDPゴシック" panose="020B0400000000000000" pitchFamily="50" charset="-128"/>
              </a:rPr>
              <a:t>となっていることから、即座に誘導基準レベルを義務化するのではなく、まずは全体の水準向上を推進することが重要。</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1A83468-315C-45F1-A711-1FC9FD136FD9}"/>
              </a:ext>
            </a:extLst>
          </p:cNvPr>
          <p:cNvSpPr txBox="1"/>
          <p:nvPr/>
        </p:nvSpPr>
        <p:spPr>
          <a:xfrm>
            <a:off x="257502" y="904547"/>
            <a:ext cx="4950602"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〇対応方針（案）</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DF72F567-FE83-4275-B7F9-A96EA8E28BA5}"/>
              </a:ext>
            </a:extLst>
          </p:cNvPr>
          <p:cNvSpPr txBox="1"/>
          <p:nvPr/>
        </p:nvSpPr>
        <p:spPr>
          <a:xfrm>
            <a:off x="985140" y="4384211"/>
            <a:ext cx="6783678" cy="1779018"/>
          </a:xfrm>
          <a:prstGeom prst="roundRect">
            <a:avLst>
              <a:gd name="adj" fmla="val 0"/>
            </a:avLst>
          </a:prstGeom>
          <a:ln/>
        </p:spPr>
        <p:style>
          <a:lnRef idx="2">
            <a:schemeClr val="accent5"/>
          </a:lnRef>
          <a:fillRef idx="1">
            <a:schemeClr val="lt1"/>
          </a:fillRef>
          <a:effectRef idx="0">
            <a:schemeClr val="accent5"/>
          </a:effectRef>
          <a:fontRef idx="minor">
            <a:schemeClr val="dk1"/>
          </a:fontRef>
        </p:style>
        <p:txBody>
          <a:bodyPr wrap="square" rtlCol="0">
            <a:noAutofit/>
          </a:bodyPr>
          <a:lstStyle/>
          <a:p>
            <a:pPr marL="182563" indent="-182563">
              <a:lnSpc>
                <a:spcPct val="130000"/>
              </a:lnSpc>
            </a:pPr>
            <a:r>
              <a:rPr lang="ja-JP" altLang="en-US" sz="1400" dirty="0">
                <a:solidFill>
                  <a:schemeClr val="tx1"/>
                </a:solidFill>
                <a:latin typeface="BIZ UDPゴシック" panose="020B0400000000000000" pitchFamily="50" charset="-128"/>
                <a:ea typeface="BIZ UDPゴシック" panose="020B0400000000000000" pitchFamily="50" charset="-128"/>
              </a:rPr>
              <a:t>〇建築基準法施行条例に規定する車椅子使用者用客席数に関する基準を削除し、</a:t>
            </a:r>
            <a:r>
              <a:rPr lang="ja-JP" altLang="en-US" sz="1400" b="1" u="sng" dirty="0">
                <a:solidFill>
                  <a:srgbClr val="FF0000"/>
                </a:solidFill>
                <a:latin typeface="BIZ UDPゴシック" panose="020B0400000000000000" pitchFamily="50" charset="-128"/>
                <a:ea typeface="BIZ UDPゴシック" panose="020B0400000000000000" pitchFamily="50" charset="-128"/>
              </a:rPr>
              <a:t>バリアフリー法及び福祉のまちづくり条例に基づく基準として一本化</a:t>
            </a:r>
            <a:r>
              <a:rPr lang="ja-JP" altLang="en-US" sz="1400" dirty="0">
                <a:solidFill>
                  <a:schemeClr val="tx1"/>
                </a:solidFill>
                <a:latin typeface="BIZ UDPゴシック" panose="020B0400000000000000" pitchFamily="50" charset="-128"/>
                <a:ea typeface="BIZ UDPゴシック" panose="020B0400000000000000" pitchFamily="50" charset="-128"/>
              </a:rPr>
              <a:t>を図る。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182563" indent="-182563">
              <a:lnSpc>
                <a:spcPct val="130000"/>
              </a:lnSpc>
            </a:pPr>
            <a:r>
              <a:rPr lang="ja-JP" altLang="en-US" sz="1400" dirty="0">
                <a:solidFill>
                  <a:schemeClr val="tx1"/>
                </a:solidFill>
                <a:latin typeface="BIZ UDPゴシック" panose="020B0400000000000000" pitchFamily="50" charset="-128"/>
                <a:ea typeface="BIZ UDPゴシック" panose="020B0400000000000000" pitchFamily="50" charset="-128"/>
              </a:rPr>
              <a:t>〇車椅子使用者用客席の</a:t>
            </a:r>
            <a:r>
              <a:rPr lang="ja-JP" altLang="en-US" sz="1400" b="1" u="sng" dirty="0">
                <a:solidFill>
                  <a:srgbClr val="FF0000"/>
                </a:solidFill>
                <a:latin typeface="BIZ UDPゴシック" panose="020B0400000000000000" pitchFamily="50" charset="-128"/>
                <a:ea typeface="BIZ UDPゴシック" panose="020B0400000000000000" pitchFamily="50" charset="-128"/>
              </a:rPr>
              <a:t>設置数については、政令基準（総客席数の概ね</a:t>
            </a:r>
            <a:r>
              <a:rPr lang="en-US" altLang="ja-JP" sz="1400" b="1" u="sng" dirty="0">
                <a:solidFill>
                  <a:srgbClr val="FF0000"/>
                </a:solidFill>
                <a:latin typeface="BIZ UDPゴシック" panose="020B0400000000000000" pitchFamily="50" charset="-128"/>
                <a:ea typeface="BIZ UDPゴシック" panose="020B0400000000000000" pitchFamily="50" charset="-128"/>
              </a:rPr>
              <a:t>0.5</a:t>
            </a:r>
            <a:r>
              <a:rPr lang="ja-JP" altLang="en-US" sz="1400" b="1" u="sng" dirty="0">
                <a:solidFill>
                  <a:srgbClr val="FF0000"/>
                </a:solidFill>
                <a:latin typeface="BIZ UDPゴシック" panose="020B0400000000000000" pitchFamily="50" charset="-128"/>
                <a:ea typeface="BIZ UDPゴシック" panose="020B0400000000000000" pitchFamily="50" charset="-128"/>
              </a:rPr>
              <a:t>％以上）を基本</a:t>
            </a:r>
            <a:r>
              <a:rPr lang="ja-JP" altLang="en-US" sz="1400" dirty="0">
                <a:solidFill>
                  <a:schemeClr val="tx1"/>
                </a:solidFill>
                <a:latin typeface="BIZ UDPゴシック" panose="020B0400000000000000" pitchFamily="50" charset="-128"/>
                <a:ea typeface="BIZ UDPゴシック" panose="020B0400000000000000" pitchFamily="50" charset="-128"/>
              </a:rPr>
              <a:t>としつつ、</a:t>
            </a:r>
            <a:r>
              <a:rPr lang="ja-JP" altLang="en-US" sz="1400" b="1" u="sng" dirty="0">
                <a:solidFill>
                  <a:srgbClr val="FF0000"/>
                </a:solidFill>
                <a:latin typeface="BIZ UDPゴシック" panose="020B0400000000000000" pitchFamily="50" charset="-128"/>
                <a:ea typeface="BIZ UDPゴシック" panose="020B0400000000000000" pitchFamily="50" charset="-128"/>
              </a:rPr>
              <a:t>引き続き府内の整備実態等を整理・確認</a:t>
            </a:r>
            <a:r>
              <a:rPr lang="ja-JP" altLang="en-US" sz="1400" dirty="0">
                <a:solidFill>
                  <a:schemeClr val="tx1"/>
                </a:solidFill>
                <a:latin typeface="BIZ UDPゴシック" panose="020B0400000000000000" pitchFamily="50" charset="-128"/>
                <a:ea typeface="BIZ UDPゴシック" panose="020B0400000000000000" pitchFamily="50" charset="-128"/>
              </a:rPr>
              <a:t>した上で基準を検討する。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182563" indent="-182563">
              <a:lnSpc>
                <a:spcPct val="130000"/>
              </a:lnSpc>
            </a:pPr>
            <a:r>
              <a:rPr lang="ja-JP" altLang="en-US" sz="1400" dirty="0">
                <a:solidFill>
                  <a:schemeClr val="tx1"/>
                </a:solidFill>
                <a:latin typeface="BIZ UDPゴシック" panose="020B0400000000000000" pitchFamily="50" charset="-128"/>
                <a:ea typeface="BIZ UDPゴシック" panose="020B0400000000000000" pitchFamily="50" charset="-128"/>
              </a:rPr>
              <a:t>○条例ガイドライン基準に基づく整備が促進されるよう、</a:t>
            </a:r>
            <a:r>
              <a:rPr lang="ja-JP" altLang="en-US" sz="1400" b="1" u="sng" dirty="0">
                <a:solidFill>
                  <a:srgbClr val="FF0000"/>
                </a:solidFill>
                <a:latin typeface="BIZ UDPゴシック" panose="020B0400000000000000" pitchFamily="50" charset="-128"/>
                <a:ea typeface="BIZ UDPゴシック" panose="020B0400000000000000" pitchFamily="50" charset="-128"/>
              </a:rPr>
              <a:t>条例ガイドラインの普及啓発（優良事例の横展開等を含む）</a:t>
            </a:r>
            <a:r>
              <a:rPr lang="ja-JP" altLang="en-US" sz="1400" dirty="0">
                <a:solidFill>
                  <a:schemeClr val="tx1"/>
                </a:solidFill>
                <a:latin typeface="BIZ UDPゴシック" panose="020B0400000000000000" pitchFamily="50" charset="-128"/>
                <a:ea typeface="BIZ UDPゴシック" panose="020B0400000000000000" pitchFamily="50" charset="-128"/>
              </a:rPr>
              <a:t>を図る。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1" name="矢印: 下 10">
            <a:extLst>
              <a:ext uri="{FF2B5EF4-FFF2-40B4-BE49-F238E27FC236}">
                <a16:creationId xmlns:a16="http://schemas.microsoft.com/office/drawing/2014/main" id="{3D2BB048-367B-437E-9FB3-8169BEE85EA0}"/>
              </a:ext>
            </a:extLst>
          </p:cNvPr>
          <p:cNvSpPr/>
          <p:nvPr/>
        </p:nvSpPr>
        <p:spPr>
          <a:xfrm>
            <a:off x="3968765" y="3881717"/>
            <a:ext cx="816428" cy="375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9D8467F-11F6-4A69-A169-E428048E2150}"/>
              </a:ext>
            </a:extLst>
          </p:cNvPr>
          <p:cNvSpPr txBox="1"/>
          <p:nvPr/>
        </p:nvSpPr>
        <p:spPr>
          <a:xfrm>
            <a:off x="156543" y="634574"/>
            <a:ext cx="813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600" dirty="0">
                <a:latin typeface="BIZ UDPゴシック" panose="020B0400000000000000" pitchFamily="50" charset="-128"/>
                <a:ea typeface="BIZ UDPゴシック" panose="020B0400000000000000" pitchFamily="50" charset="-128"/>
              </a:rPr>
              <a:t>2-1</a:t>
            </a:r>
            <a:r>
              <a:rPr lang="ja-JP" altLang="en-US" sz="1600" dirty="0">
                <a:latin typeface="BIZ UDPゴシック" panose="020B0400000000000000" pitchFamily="50" charset="-128"/>
                <a:ea typeface="BIZ UDPゴシック" panose="020B0400000000000000" pitchFamily="50" charset="-128"/>
              </a:rPr>
              <a:t>　車椅子使用者用客席数を着実に増やす</a:t>
            </a:r>
            <a:r>
              <a:rPr lang="ja-JP" altLang="en-US" sz="1200" dirty="0">
                <a:latin typeface="BIZ UDPゴシック" panose="020B0400000000000000" pitchFamily="50" charset="-128"/>
                <a:ea typeface="BIZ UDPゴシック" panose="020B0400000000000000" pitchFamily="50" charset="-128"/>
              </a:rPr>
              <a:t>（政令改正に併せて条例基準（設置数に係る基準）を整理）</a:t>
            </a:r>
            <a:endParaRPr lang="ja-JP" altLang="en-US" sz="1600" dirty="0">
              <a:latin typeface="BIZ UDPゴシック" panose="020B0400000000000000" pitchFamily="50" charset="-128"/>
              <a:ea typeface="BIZ UDPゴシック" panose="020B0400000000000000" pitchFamily="50" charset="-128"/>
            </a:endParaRPr>
          </a:p>
        </p:txBody>
      </p:sp>
      <p:sp>
        <p:nvSpPr>
          <p:cNvPr id="12" name="スライド番号プレースホルダー 1">
            <a:extLst>
              <a:ext uri="{FF2B5EF4-FFF2-40B4-BE49-F238E27FC236}">
                <a16:creationId xmlns:a16="http://schemas.microsoft.com/office/drawing/2014/main" id="{1871EE2E-AD95-482E-A6FD-B80EE86D014C}"/>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21</a:t>
            </a:fld>
            <a:endParaRPr kumimoji="1" lang="ja-JP" altLang="en-US" dirty="0"/>
          </a:p>
        </p:txBody>
      </p:sp>
    </p:spTree>
    <p:extLst>
      <p:ext uri="{BB962C8B-B14F-4D97-AF65-F5344CB8AC3E}">
        <p14:creationId xmlns:p14="http://schemas.microsoft.com/office/powerpoint/2010/main" val="183016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101DCE1-4ABF-461A-BD69-6B907EBCE5A3}"/>
              </a:ext>
            </a:extLst>
          </p:cNvPr>
          <p:cNvPicPr>
            <a:picLocks noChangeAspect="1"/>
          </p:cNvPicPr>
          <p:nvPr/>
        </p:nvPicPr>
        <p:blipFill rotWithShape="1">
          <a:blip r:embed="rId2"/>
          <a:srcRect l="9193" t="17742" r="16266"/>
          <a:stretch/>
        </p:blipFill>
        <p:spPr>
          <a:xfrm>
            <a:off x="1582625" y="2389381"/>
            <a:ext cx="5978750" cy="4123547"/>
          </a:xfrm>
          <a:prstGeom prst="rect">
            <a:avLst/>
          </a:prstGeom>
          <a:ln>
            <a:solidFill>
              <a:schemeClr val="bg1">
                <a:lumMod val="50000"/>
              </a:schemeClr>
            </a:solidFill>
          </a:ln>
        </p:spPr>
      </p:pic>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個別項目②　劇場等における車椅子使用者用客席</a:t>
            </a:r>
          </a:p>
        </p:txBody>
      </p:sp>
      <p:sp>
        <p:nvSpPr>
          <p:cNvPr id="42" name="テキスト ボックス 41">
            <a:extLst>
              <a:ext uri="{FF2B5EF4-FFF2-40B4-BE49-F238E27FC236}">
                <a16:creationId xmlns:a16="http://schemas.microsoft.com/office/drawing/2014/main" id="{1F88854F-32A1-446E-8226-477401D83BB7}"/>
              </a:ext>
            </a:extLst>
          </p:cNvPr>
          <p:cNvSpPr txBox="1"/>
          <p:nvPr/>
        </p:nvSpPr>
        <p:spPr>
          <a:xfrm>
            <a:off x="214784" y="486205"/>
            <a:ext cx="8676000" cy="252000"/>
          </a:xfrm>
          <a:prstGeom prst="roundRect">
            <a:avLst>
              <a:gd name="adj" fmla="val 4769"/>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r>
              <a:rPr lang="en-US" altLang="ja-JP" sz="1600" dirty="0">
                <a:latin typeface="BIZ UDPゴシック" panose="020B0400000000000000" pitchFamily="50" charset="-128"/>
                <a:ea typeface="BIZ UDPゴシック" panose="020B0400000000000000" pitchFamily="50" charset="-128"/>
              </a:rPr>
              <a:t>2-2</a:t>
            </a:r>
            <a:r>
              <a:rPr lang="ja-JP" altLang="en-US" sz="1600" dirty="0">
                <a:latin typeface="BIZ UDPゴシック" panose="020B0400000000000000" pitchFamily="50" charset="-128"/>
                <a:ea typeface="BIZ UDPゴシック" panose="020B0400000000000000" pitchFamily="50" charset="-128"/>
              </a:rPr>
              <a:t>　客席を自由に選択できる環境づくりを促進する</a:t>
            </a:r>
            <a:r>
              <a:rPr lang="ja-JP" altLang="en-US" sz="1400" dirty="0">
                <a:latin typeface="BIZ UDPゴシック" panose="020B0400000000000000" pitchFamily="50" charset="-128"/>
                <a:ea typeface="BIZ UDPゴシック" panose="020B0400000000000000" pitchFamily="50" charset="-128"/>
              </a:rPr>
              <a:t>（条例ガイドラインの充実化・周知啓発）</a:t>
            </a:r>
            <a:endParaRPr lang="en-US" altLang="ja-JP" sz="16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FB7831E-761E-4EF6-A3B3-596FD0B7D5F2}"/>
              </a:ext>
            </a:extLst>
          </p:cNvPr>
          <p:cNvSpPr txBox="1"/>
          <p:nvPr/>
        </p:nvSpPr>
        <p:spPr>
          <a:xfrm>
            <a:off x="1382441" y="6540243"/>
            <a:ext cx="6397334" cy="253916"/>
          </a:xfrm>
          <a:prstGeom prst="roundRect">
            <a:avLst>
              <a:gd name="adj" fmla="val 0"/>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1050" dirty="0">
                <a:solidFill>
                  <a:schemeClr val="tx1"/>
                </a:solidFill>
                <a:latin typeface="BIZ UDPゴシック" panose="020B0400000000000000" pitchFamily="50" charset="-128"/>
                <a:ea typeface="BIZ UDPゴシック" panose="020B0400000000000000" pitchFamily="50" charset="-128"/>
              </a:rPr>
              <a:t>国土交通省　</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建築物のバリアフリー基準の見直しに関する検討</a:t>
            </a:r>
            <a:r>
              <a:rPr lang="en-US" altLang="ja-JP" sz="1050" dirty="0">
                <a:solidFill>
                  <a:schemeClr val="tx1"/>
                </a:solidFill>
                <a:latin typeface="BIZ UDPゴシック" panose="020B0400000000000000" pitchFamily="50" charset="-128"/>
                <a:ea typeface="BIZ UDPゴシック" panose="020B0400000000000000" pitchFamily="50" charset="-128"/>
              </a:rPr>
              <a:t>WG</a:t>
            </a:r>
            <a:r>
              <a:rPr lang="ja-JP" altLang="en-US" sz="1050" dirty="0">
                <a:solidFill>
                  <a:schemeClr val="tx1"/>
                </a:solidFill>
                <a:latin typeface="BIZ UDPゴシック" panose="020B0400000000000000" pitchFamily="50" charset="-128"/>
                <a:ea typeface="BIZ UDPゴシック" panose="020B0400000000000000" pitchFamily="50" charset="-128"/>
              </a:rPr>
              <a:t>報告（令和６年３月</a:t>
            </a:r>
            <a:r>
              <a:rPr lang="en-US" altLang="ja-JP" sz="1050" dirty="0">
                <a:solidFill>
                  <a:schemeClr val="tx1"/>
                </a:solidFill>
                <a:latin typeface="BIZ UDPゴシック" panose="020B0400000000000000" pitchFamily="50" charset="-128"/>
                <a:ea typeface="BIZ UDPゴシック" panose="020B0400000000000000" pitchFamily="50" charset="-128"/>
              </a:rPr>
              <a:t>29</a:t>
            </a:r>
            <a:r>
              <a:rPr lang="ja-JP" altLang="en-US" sz="1050" dirty="0">
                <a:solidFill>
                  <a:schemeClr val="tx1"/>
                </a:solidFill>
                <a:latin typeface="BIZ UDPゴシック" panose="020B0400000000000000" pitchFamily="50" charset="-128"/>
                <a:ea typeface="BIZ UDPゴシック" panose="020B0400000000000000" pitchFamily="50" charset="-128"/>
              </a:rPr>
              <a:t>日）</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資料より抜粋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E2DE1F6C-5F34-4596-A2FF-FD98CE0513DA}"/>
              </a:ext>
            </a:extLst>
          </p:cNvPr>
          <p:cNvSpPr/>
          <p:nvPr/>
        </p:nvSpPr>
        <p:spPr>
          <a:xfrm>
            <a:off x="2050717" y="4680905"/>
            <a:ext cx="5098687" cy="1435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EFB69590-58E5-4CE4-9367-541A5B2485B4}"/>
              </a:ext>
            </a:extLst>
          </p:cNvPr>
          <p:cNvCxnSpPr>
            <a:cxnSpLocks/>
          </p:cNvCxnSpPr>
          <p:nvPr/>
        </p:nvCxnSpPr>
        <p:spPr>
          <a:xfrm>
            <a:off x="1930884" y="3183388"/>
            <a:ext cx="54212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D2177B9-8031-4008-95D5-E6846A41AF02}"/>
              </a:ext>
            </a:extLst>
          </p:cNvPr>
          <p:cNvCxnSpPr>
            <a:cxnSpLocks/>
          </p:cNvCxnSpPr>
          <p:nvPr/>
        </p:nvCxnSpPr>
        <p:spPr>
          <a:xfrm>
            <a:off x="1846167" y="3343457"/>
            <a:ext cx="49085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5DE1F52-3D2A-49E9-ACEF-091A915E1F92}"/>
              </a:ext>
            </a:extLst>
          </p:cNvPr>
          <p:cNvSpPr txBox="1"/>
          <p:nvPr/>
        </p:nvSpPr>
        <p:spPr>
          <a:xfrm>
            <a:off x="480317" y="875169"/>
            <a:ext cx="8059384" cy="1340934"/>
          </a:xfrm>
          <a:prstGeom prst="roundRect">
            <a:avLst>
              <a:gd name="adj" fmla="val 4769"/>
            </a:avLst>
          </a:prstGeom>
          <a:noFill/>
          <a:ln>
            <a:solidFill>
              <a:schemeClr val="bg1">
                <a:lumMod val="65000"/>
              </a:schemeClr>
            </a:solidFill>
          </a:ln>
        </p:spPr>
        <p:txBody>
          <a:bodyPr wrap="square" rtlCol="0">
            <a:noAutofit/>
          </a:bodyPr>
          <a:lstStyle/>
          <a:p>
            <a:r>
              <a:rPr lang="ja-JP" altLang="en-US" sz="1400" dirty="0">
                <a:latin typeface="BIZ UDPゴシック" panose="020B0400000000000000" pitchFamily="50" charset="-128"/>
                <a:ea typeface="BIZ UDPゴシック" panose="020B0400000000000000" pitchFamily="50" charset="-128"/>
              </a:rPr>
              <a:t>〇対応方針（案）</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endParaRPr lang="ja-JP" altLang="en-US" sz="400" dirty="0">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Ø"/>
            </a:pPr>
            <a:r>
              <a:rPr lang="ja-JP" altLang="en-US" sz="1200" b="1" u="sng" dirty="0">
                <a:solidFill>
                  <a:srgbClr val="FF0000"/>
                </a:solidFill>
                <a:latin typeface="BIZ UDPゴシック" panose="020B0400000000000000" pitchFamily="50" charset="-128"/>
                <a:ea typeface="BIZ UDPゴシック" panose="020B0400000000000000" pitchFamily="50" charset="-128"/>
              </a:rPr>
              <a:t>近年整備された優良事例や改修事例（大阪・関西万博での整備事例を含む）などを収集</a:t>
            </a:r>
            <a:r>
              <a:rPr lang="ja-JP" altLang="en-US" sz="1200" dirty="0">
                <a:latin typeface="BIZ UDPゴシック" panose="020B0400000000000000" pitchFamily="50" charset="-128"/>
                <a:ea typeface="BIZ UDPゴシック" panose="020B0400000000000000" pitchFamily="50" charset="-128"/>
              </a:rPr>
              <a:t>し、条例ガイドラインの充実化を検討するとともに、</a:t>
            </a:r>
            <a:r>
              <a:rPr lang="ja-JP" altLang="en-US" sz="1200" b="1" u="sng" dirty="0">
                <a:solidFill>
                  <a:srgbClr val="FF0000"/>
                </a:solidFill>
                <a:latin typeface="BIZ UDPゴシック" panose="020B0400000000000000" pitchFamily="50" charset="-128"/>
                <a:ea typeface="BIZ UDPゴシック" panose="020B0400000000000000" pitchFamily="50" charset="-128"/>
              </a:rPr>
              <a:t>設計者の工夫</a:t>
            </a:r>
            <a:r>
              <a:rPr lang="ja-JP" altLang="en-US" sz="1200" dirty="0">
                <a:solidFill>
                  <a:schemeClr val="tx1"/>
                </a:solidFill>
                <a:latin typeface="BIZ UDPゴシック" panose="020B0400000000000000" pitchFamily="50" charset="-128"/>
                <a:ea typeface="BIZ UDPゴシック" panose="020B0400000000000000" pitchFamily="50" charset="-128"/>
              </a:rPr>
              <a:t>や</a:t>
            </a:r>
            <a:r>
              <a:rPr lang="ja-JP" altLang="en-US" sz="1200" b="1" u="sng" dirty="0">
                <a:solidFill>
                  <a:srgbClr val="FF0000"/>
                </a:solidFill>
                <a:latin typeface="BIZ UDPゴシック" panose="020B0400000000000000" pitchFamily="50" charset="-128"/>
                <a:ea typeface="BIZ UDPゴシック" panose="020B0400000000000000" pitchFamily="50" charset="-128"/>
              </a:rPr>
              <a:t>事業者の理解醸成が重要であることから、条例ガイドラインのさらなる普及啓発を図る</a:t>
            </a:r>
            <a:r>
              <a:rPr lang="ja-JP" altLang="en-US" sz="1200" dirty="0">
                <a:solidFill>
                  <a:schemeClr val="tx1"/>
                </a:solidFill>
                <a:latin typeface="BIZ UDPゴシック" panose="020B0400000000000000" pitchFamily="50" charset="-128"/>
                <a:ea typeface="BIZ UDPゴシック" panose="020B0400000000000000" pitchFamily="50" charset="-128"/>
              </a:rPr>
              <a:t>。</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Ø"/>
            </a:pPr>
            <a:r>
              <a:rPr lang="ja-JP" altLang="en-US" sz="1200" dirty="0">
                <a:latin typeface="BIZ UDPゴシック" panose="020B0400000000000000" pitchFamily="50" charset="-128"/>
                <a:ea typeface="BIZ UDPゴシック" panose="020B0400000000000000" pitchFamily="50" charset="-128"/>
              </a:rPr>
              <a:t>国においても、令和６年度以降に継続して検討を進めることとしているので、引き続き検討状況を注視する。</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E5B80007-20FA-4895-B7A5-7A9C2136FF6C}"/>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22</a:t>
            </a:fld>
            <a:endParaRPr kumimoji="1" lang="ja-JP" altLang="en-US" dirty="0"/>
          </a:p>
        </p:txBody>
      </p:sp>
    </p:spTree>
    <p:extLst>
      <p:ext uri="{BB962C8B-B14F-4D97-AF65-F5344CB8AC3E}">
        <p14:creationId xmlns:p14="http://schemas.microsoft.com/office/powerpoint/2010/main" val="46703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A1AA7CD-82F1-4475-AECF-37818028CAAC}"/>
              </a:ext>
            </a:extLst>
          </p:cNvPr>
          <p:cNvSpPr txBox="1"/>
          <p:nvPr/>
        </p:nvSpPr>
        <p:spPr>
          <a:xfrm>
            <a:off x="0" y="3167390"/>
            <a:ext cx="9144000" cy="523220"/>
          </a:xfrm>
          <a:prstGeom prst="rect">
            <a:avLst/>
          </a:prstGeom>
          <a:solidFill>
            <a:schemeClr val="accent5">
              <a:lumMod val="50000"/>
            </a:schemeClr>
          </a:solidFill>
        </p:spPr>
        <p:txBody>
          <a:bodyPr wrap="square" rtlCol="0">
            <a:spAutoFit/>
          </a:bodyPr>
          <a:lstStyle/>
          <a:p>
            <a:pPr algn="ctr"/>
            <a:r>
              <a:rPr kumimoji="1" lang="ja-JP" altLang="en-US" sz="2800" b="1" dirty="0">
                <a:solidFill>
                  <a:schemeClr val="bg1"/>
                </a:solidFill>
                <a:latin typeface="BIZ UDゴシック" panose="020B0400000000000000" pitchFamily="49" charset="-128"/>
                <a:ea typeface="BIZ UDゴシック" panose="020B0400000000000000" pitchFamily="49" charset="-128"/>
              </a:rPr>
              <a:t>検討項目①　トイレ（大人用介護ベッド）</a:t>
            </a:r>
          </a:p>
        </p:txBody>
      </p:sp>
      <p:sp>
        <p:nvSpPr>
          <p:cNvPr id="3" name="スライド番号プレースホルダー 1">
            <a:extLst>
              <a:ext uri="{FF2B5EF4-FFF2-40B4-BE49-F238E27FC236}">
                <a16:creationId xmlns:a16="http://schemas.microsoft.com/office/drawing/2014/main" id="{EC42B223-FDC4-4EF1-BB35-D7EB57B37231}"/>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3</a:t>
            </a:fld>
            <a:endParaRPr kumimoji="1" lang="ja-JP" altLang="en-US" dirty="0"/>
          </a:p>
        </p:txBody>
      </p:sp>
    </p:spTree>
    <p:extLst>
      <p:ext uri="{BB962C8B-B14F-4D97-AF65-F5344CB8AC3E}">
        <p14:creationId xmlns:p14="http://schemas.microsoft.com/office/powerpoint/2010/main" val="287521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個別項目①　トイレ（大人用介護ベッド）</a:t>
            </a:r>
          </a:p>
        </p:txBody>
      </p:sp>
      <p:sp>
        <p:nvSpPr>
          <p:cNvPr id="7" name="テキスト ボックス 6">
            <a:extLst>
              <a:ext uri="{FF2B5EF4-FFF2-40B4-BE49-F238E27FC236}">
                <a16:creationId xmlns:a16="http://schemas.microsoft.com/office/drawing/2014/main" id="{C5EE6FE3-B686-4D5F-8A67-8B0F7463F7F5}"/>
              </a:ext>
            </a:extLst>
          </p:cNvPr>
          <p:cNvSpPr txBox="1"/>
          <p:nvPr/>
        </p:nvSpPr>
        <p:spPr>
          <a:xfrm>
            <a:off x="127972" y="886081"/>
            <a:ext cx="1951553" cy="307777"/>
          </a:xfrm>
          <a:prstGeom prst="rect">
            <a:avLst/>
          </a:prstGeom>
          <a:solidFill>
            <a:schemeClr val="accent5">
              <a:lumMod val="50000"/>
            </a:schemeClr>
          </a:solidFill>
          <a:ln w="19050">
            <a:solidFill>
              <a:schemeClr val="accent5">
                <a:lumMod val="50000"/>
              </a:schemeClr>
            </a:solidFill>
          </a:ln>
        </p:spPr>
        <p:txBody>
          <a:bodyPr wrap="square" rtlCol="0">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検討内容</a:t>
            </a:r>
          </a:p>
        </p:txBody>
      </p:sp>
      <p:sp>
        <p:nvSpPr>
          <p:cNvPr id="8" name="テキスト ボックス 7">
            <a:extLst>
              <a:ext uri="{FF2B5EF4-FFF2-40B4-BE49-F238E27FC236}">
                <a16:creationId xmlns:a16="http://schemas.microsoft.com/office/drawing/2014/main" id="{485C80A0-192E-4C53-AC6B-6C0A2DDEB4CD}"/>
              </a:ext>
            </a:extLst>
          </p:cNvPr>
          <p:cNvSpPr txBox="1"/>
          <p:nvPr/>
        </p:nvSpPr>
        <p:spPr>
          <a:xfrm>
            <a:off x="201712" y="1674204"/>
            <a:ext cx="1800000" cy="1015663"/>
          </a:xfrm>
          <a:prstGeom prst="roundRect">
            <a:avLst>
              <a:gd name="adj" fmla="val 0"/>
            </a:avLst>
          </a:prstGeom>
          <a:noFill/>
          <a:ln>
            <a:solidFill>
              <a:schemeClr val="bg1">
                <a:lumMod val="50000"/>
              </a:schemeClr>
            </a:solidFill>
          </a:ln>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ご意見</a:t>
            </a:r>
            <a:r>
              <a:rPr lang="en-US" altLang="ja-JP" sz="1200" dirty="0">
                <a:latin typeface="BIZ UDPゴシック" panose="020B0400000000000000" pitchFamily="50" charset="-128"/>
                <a:ea typeface="BIZ UDPゴシック" panose="020B0400000000000000" pitchFamily="50" charset="-128"/>
              </a:rPr>
              <a:t>】</a:t>
            </a:r>
          </a:p>
          <a:p>
            <a:pPr marL="87313" indent="-87313"/>
            <a:r>
              <a:rPr lang="ja-JP" altLang="en-US" sz="1200" dirty="0">
                <a:latin typeface="BIZ UDPゴシック" panose="020B0400000000000000" pitchFamily="50" charset="-128"/>
                <a:ea typeface="BIZ UDPゴシック" panose="020B0400000000000000" pitchFamily="50" charset="-128"/>
              </a:rPr>
              <a:t>・大人用介護ベッドの設置数を増やすため、設置義務のかかる規模を見直すべき</a:t>
            </a:r>
            <a:endParaRPr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1F63EEC-8801-4850-817A-466F30C17F21}"/>
              </a:ext>
            </a:extLst>
          </p:cNvPr>
          <p:cNvSpPr txBox="1"/>
          <p:nvPr/>
        </p:nvSpPr>
        <p:spPr>
          <a:xfrm>
            <a:off x="201712" y="3443449"/>
            <a:ext cx="1800000" cy="1015663"/>
          </a:xfrm>
          <a:prstGeom prst="roundRect">
            <a:avLst>
              <a:gd name="adj" fmla="val 0"/>
            </a:avLst>
          </a:prstGeom>
          <a:noFill/>
          <a:ln>
            <a:solidFill>
              <a:schemeClr val="bg1">
                <a:lumMod val="50000"/>
              </a:schemeClr>
            </a:solidFill>
          </a:ln>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ご意見</a:t>
            </a:r>
            <a:r>
              <a:rPr lang="en-US" altLang="ja-JP" sz="1200" dirty="0">
                <a:latin typeface="BIZ UDPゴシック" panose="020B0400000000000000" pitchFamily="50" charset="-128"/>
                <a:ea typeface="BIZ UDPゴシック" panose="020B0400000000000000" pitchFamily="50" charset="-128"/>
              </a:rPr>
              <a:t>】</a:t>
            </a:r>
          </a:p>
          <a:p>
            <a:pPr marL="87313" indent="-87313"/>
            <a:r>
              <a:rPr lang="ja-JP" altLang="en-US" sz="1200" dirty="0">
                <a:latin typeface="BIZ UDPゴシック" panose="020B0400000000000000" pitchFamily="50" charset="-128"/>
                <a:ea typeface="BIZ UDPゴシック" panose="020B0400000000000000" pitchFamily="50" charset="-128"/>
              </a:rPr>
              <a:t>・条例基準（</a:t>
            </a:r>
            <a:r>
              <a:rPr lang="en-US" altLang="ja-JP" sz="1200" dirty="0">
                <a:latin typeface="BIZ UDPゴシック" panose="020B0400000000000000" pitchFamily="50" charset="-128"/>
                <a:ea typeface="BIZ UDPゴシック" panose="020B0400000000000000" pitchFamily="50" charset="-128"/>
              </a:rPr>
              <a:t>120cm</a:t>
            </a:r>
            <a:r>
              <a:rPr lang="ja-JP" altLang="en-US" sz="1200" dirty="0">
                <a:latin typeface="BIZ UDPゴシック" panose="020B0400000000000000" pitchFamily="50" charset="-128"/>
                <a:ea typeface="BIZ UDPゴシック" panose="020B0400000000000000" pitchFamily="50" charset="-128"/>
              </a:rPr>
              <a:t>）では不十分</a:t>
            </a:r>
            <a:endParaRPr lang="en-US" altLang="ja-JP" sz="1200" dirty="0">
              <a:latin typeface="BIZ UDPゴシック" panose="020B0400000000000000" pitchFamily="50" charset="-128"/>
              <a:ea typeface="BIZ UDPゴシック" panose="020B0400000000000000" pitchFamily="50" charset="-128"/>
            </a:endParaRPr>
          </a:p>
          <a:p>
            <a:pPr marL="87313" indent="-87313"/>
            <a:r>
              <a:rPr lang="ja-JP" altLang="en-US" sz="1200" dirty="0">
                <a:latin typeface="BIZ UDPゴシック" panose="020B0400000000000000" pitchFamily="50" charset="-128"/>
                <a:ea typeface="BIZ UDPゴシック" panose="020B0400000000000000" pitchFamily="50" charset="-128"/>
              </a:rPr>
              <a:t>・長さ</a:t>
            </a:r>
            <a:r>
              <a:rPr lang="en-US" altLang="ja-JP" sz="1200" dirty="0">
                <a:latin typeface="BIZ UDPゴシック" panose="020B0400000000000000" pitchFamily="50" charset="-128"/>
                <a:ea typeface="BIZ UDPゴシック" panose="020B0400000000000000" pitchFamily="50" charset="-128"/>
              </a:rPr>
              <a:t>150cm</a:t>
            </a:r>
            <a:r>
              <a:rPr lang="ja-JP" altLang="en-US" sz="1200" dirty="0">
                <a:latin typeface="BIZ UDPゴシック" panose="020B0400000000000000" pitchFamily="50" charset="-128"/>
                <a:ea typeface="BIZ UDPゴシック" panose="020B0400000000000000" pitchFamily="50" charset="-128"/>
              </a:rPr>
              <a:t>でも使いにくい場面がある</a:t>
            </a:r>
            <a:endParaRPr lang="en-US" altLang="ja-JP" sz="1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2618D17-A7AA-4829-B728-D2CE1DE3C844}"/>
              </a:ext>
            </a:extLst>
          </p:cNvPr>
          <p:cNvSpPr txBox="1"/>
          <p:nvPr/>
        </p:nvSpPr>
        <p:spPr>
          <a:xfrm>
            <a:off x="201712" y="3188909"/>
            <a:ext cx="1800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400" dirty="0">
                <a:latin typeface="BIZ UDPゴシック" panose="020B0400000000000000" pitchFamily="50" charset="-128"/>
                <a:ea typeface="BIZ UDPゴシック" panose="020B0400000000000000" pitchFamily="50" charset="-128"/>
              </a:rPr>
              <a:t>ベッドの長さ</a:t>
            </a:r>
            <a:endParaRPr lang="en-US" altLang="ja-JP"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F1F3224-CBBD-47FC-B4DD-F56B2D6B2A39}"/>
              </a:ext>
            </a:extLst>
          </p:cNvPr>
          <p:cNvSpPr txBox="1"/>
          <p:nvPr/>
        </p:nvSpPr>
        <p:spPr>
          <a:xfrm>
            <a:off x="201712" y="1419119"/>
            <a:ext cx="1800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400" dirty="0">
                <a:latin typeface="BIZ UDPゴシック" panose="020B0400000000000000" pitchFamily="50" charset="-128"/>
                <a:ea typeface="BIZ UDPゴシック" panose="020B0400000000000000" pitchFamily="50" charset="-128"/>
              </a:rPr>
              <a:t>設置を要する規模</a:t>
            </a:r>
            <a:endParaRPr lang="en-US" altLang="ja-JP" sz="14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3C2EEAD6-858D-4422-A26E-FDB938D001B7}"/>
              </a:ext>
            </a:extLst>
          </p:cNvPr>
          <p:cNvSpPr txBox="1"/>
          <p:nvPr/>
        </p:nvSpPr>
        <p:spPr>
          <a:xfrm>
            <a:off x="2384054" y="882996"/>
            <a:ext cx="2920591" cy="307777"/>
          </a:xfrm>
          <a:prstGeom prst="rect">
            <a:avLst/>
          </a:prstGeom>
          <a:solidFill>
            <a:schemeClr val="accent5">
              <a:lumMod val="50000"/>
            </a:schemeClr>
          </a:solidFill>
          <a:ln w="19050">
            <a:solidFill>
              <a:schemeClr val="accent5">
                <a:lumMod val="50000"/>
              </a:schemeClr>
            </a:solidFill>
          </a:ln>
        </p:spPr>
        <p:txBody>
          <a:bodyPr wrap="square" rtlCol="0">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方向性（案）</a:t>
            </a:r>
          </a:p>
        </p:txBody>
      </p:sp>
      <p:sp>
        <p:nvSpPr>
          <p:cNvPr id="14" name="テキスト ボックス 13">
            <a:extLst>
              <a:ext uri="{FF2B5EF4-FFF2-40B4-BE49-F238E27FC236}">
                <a16:creationId xmlns:a16="http://schemas.microsoft.com/office/drawing/2014/main" id="{657E7AE2-1928-4CC6-A254-36BED0DFC883}"/>
              </a:ext>
            </a:extLst>
          </p:cNvPr>
          <p:cNvSpPr txBox="1"/>
          <p:nvPr/>
        </p:nvSpPr>
        <p:spPr>
          <a:xfrm>
            <a:off x="201712" y="5350825"/>
            <a:ext cx="1800000" cy="1200329"/>
          </a:xfrm>
          <a:prstGeom prst="roundRect">
            <a:avLst>
              <a:gd name="adj" fmla="val 0"/>
            </a:avLst>
          </a:prstGeom>
          <a:noFill/>
          <a:ln>
            <a:solidFill>
              <a:schemeClr val="bg1">
                <a:lumMod val="50000"/>
              </a:schemeClr>
            </a:solidFill>
          </a:ln>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ご意見</a:t>
            </a:r>
            <a:r>
              <a:rPr lang="en-US" altLang="ja-JP" sz="1200" dirty="0">
                <a:latin typeface="BIZ UDPゴシック" panose="020B0400000000000000" pitchFamily="50" charset="-128"/>
                <a:ea typeface="BIZ UDPゴシック" panose="020B0400000000000000" pitchFamily="50" charset="-128"/>
              </a:rPr>
              <a:t>】</a:t>
            </a:r>
          </a:p>
          <a:p>
            <a:pPr marL="87313" indent="-87313"/>
            <a:r>
              <a:rPr lang="ja-JP" altLang="en-US" sz="1200" dirty="0">
                <a:latin typeface="BIZ UDPゴシック" panose="020B0400000000000000" pitchFamily="50" charset="-128"/>
                <a:ea typeface="BIZ UDPゴシック" panose="020B0400000000000000" pitchFamily="50" charset="-128"/>
              </a:rPr>
              <a:t>・大人用介護ベッドの設置場所を、フロアマップやインターネット等での表示、情報発信を進めるべき</a:t>
            </a:r>
            <a:endParaRPr lang="en-US" altLang="ja-JP"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B2D65C1-2F46-4CAB-9D97-3544168F6AF1}"/>
              </a:ext>
            </a:extLst>
          </p:cNvPr>
          <p:cNvSpPr txBox="1"/>
          <p:nvPr/>
        </p:nvSpPr>
        <p:spPr>
          <a:xfrm>
            <a:off x="201712" y="4798529"/>
            <a:ext cx="1800000" cy="552296"/>
          </a:xfrm>
          <a:prstGeom prst="roundRect">
            <a:avLst>
              <a:gd name="adj" fmla="val 4769"/>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ja-JP" altLang="en-US" sz="1400" dirty="0">
                <a:latin typeface="BIZ UDPゴシック" panose="020B0400000000000000" pitchFamily="50" charset="-128"/>
                <a:ea typeface="BIZ UDPゴシック" panose="020B0400000000000000" pitchFamily="50" charset="-128"/>
              </a:rPr>
              <a:t>大人用介護ベッドの設置場所の情報発信</a:t>
            </a:r>
            <a:endParaRPr lang="en-US" altLang="ja-JP" sz="1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19229F9-3CCC-4748-8EC0-FDA63EB0101E}"/>
              </a:ext>
            </a:extLst>
          </p:cNvPr>
          <p:cNvSpPr txBox="1"/>
          <p:nvPr/>
        </p:nvSpPr>
        <p:spPr>
          <a:xfrm>
            <a:off x="2384054" y="1276137"/>
            <a:ext cx="2920591" cy="1512000"/>
          </a:xfrm>
          <a:prstGeom prst="roundRect">
            <a:avLst>
              <a:gd name="adj" fmla="val 0"/>
            </a:avLst>
          </a:prstGeom>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noAutofit/>
          </a:bodyPr>
          <a:lstStyle/>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en-US" altLang="ja-JP" sz="1200" b="1" u="sng" dirty="0">
                <a:latin typeface="BIZ UDPゴシック" panose="020B0400000000000000" pitchFamily="50" charset="-128"/>
                <a:ea typeface="BIZ UDPゴシック" panose="020B0400000000000000" pitchFamily="50" charset="-128"/>
              </a:rPr>
              <a:t>1-1</a:t>
            </a:r>
            <a:r>
              <a:rPr lang="ja-JP" altLang="en-US" sz="1200" b="1" u="sng" dirty="0">
                <a:latin typeface="BIZ UDPゴシック" panose="020B0400000000000000" pitchFamily="50" charset="-128"/>
                <a:ea typeface="BIZ UDPゴシック" panose="020B0400000000000000" pitchFamily="50" charset="-128"/>
              </a:rPr>
              <a:t>　設置を要する規模の見直し</a:t>
            </a:r>
            <a:endParaRPr lang="en-US" altLang="ja-JP" sz="1200" b="1" u="sng" dirty="0">
              <a:latin typeface="BIZ UDPゴシック" panose="020B0400000000000000" pitchFamily="50" charset="-128"/>
              <a:ea typeface="BIZ UDPゴシック" panose="020B0400000000000000" pitchFamily="50" charset="-128"/>
            </a:endParaRPr>
          </a:p>
          <a:p>
            <a:pPr marL="269875" indent="-182563"/>
            <a:r>
              <a:rPr lang="ja-JP" altLang="en-US" sz="1100" dirty="0">
                <a:latin typeface="BIZ UDPゴシック" panose="020B0400000000000000" pitchFamily="50" charset="-128"/>
                <a:ea typeface="BIZ UDPゴシック" panose="020B0400000000000000" pitchFamily="50" charset="-128"/>
              </a:rPr>
              <a:t>　・　大人用介護ベッドの設置を要する規模について、</a:t>
            </a:r>
            <a:r>
              <a:rPr lang="ja-JP" altLang="en-US" sz="1100" u="sng" dirty="0">
                <a:latin typeface="BIZ UDPゴシック" panose="020B0400000000000000" pitchFamily="50" charset="-128"/>
                <a:ea typeface="BIZ UDPゴシック" panose="020B0400000000000000" pitchFamily="50" charset="-128"/>
              </a:rPr>
              <a:t>整備実態</a:t>
            </a:r>
            <a:r>
              <a:rPr lang="ja-JP" altLang="en-US" sz="1100" dirty="0">
                <a:latin typeface="BIZ UDPゴシック" panose="020B0400000000000000" pitchFamily="50" charset="-128"/>
                <a:ea typeface="BIZ UDPゴシック" panose="020B0400000000000000" pitchFamily="50" charset="-128"/>
              </a:rPr>
              <a:t>や</a:t>
            </a:r>
            <a:r>
              <a:rPr lang="ja-JP" altLang="en-US" sz="1100" u="sng" dirty="0">
                <a:latin typeface="BIZ UDPゴシック" panose="020B0400000000000000" pitchFamily="50" charset="-128"/>
                <a:ea typeface="BIZ UDPゴシック" panose="020B0400000000000000" pitchFamily="50" charset="-128"/>
              </a:rPr>
              <a:t>建築計画に与える影響</a:t>
            </a:r>
            <a:r>
              <a:rPr lang="ja-JP" altLang="en-US" sz="1100" dirty="0">
                <a:latin typeface="BIZ UDPゴシック" panose="020B0400000000000000" pitchFamily="50" charset="-128"/>
                <a:ea typeface="BIZ UDPゴシック" panose="020B0400000000000000" pitchFamily="50" charset="-128"/>
              </a:rPr>
              <a:t>、</a:t>
            </a:r>
            <a:r>
              <a:rPr lang="ja-JP" altLang="en-US" sz="1100" u="sng" dirty="0">
                <a:latin typeface="BIZ UDPゴシック" panose="020B0400000000000000" pitchFamily="50" charset="-128"/>
                <a:ea typeface="BIZ UDPゴシック" panose="020B0400000000000000" pitchFamily="50" charset="-128"/>
              </a:rPr>
              <a:t>建築コスト</a:t>
            </a:r>
            <a:r>
              <a:rPr lang="ja-JP" altLang="en-US" sz="1100" dirty="0">
                <a:latin typeface="BIZ UDPゴシック" panose="020B0400000000000000" pitchFamily="50" charset="-128"/>
                <a:ea typeface="BIZ UDPゴシック" panose="020B0400000000000000" pitchFamily="50" charset="-128"/>
              </a:rPr>
              <a:t>等を踏まえ見直しを検討する</a:t>
            </a:r>
            <a:endParaRPr lang="en-US" altLang="ja-JP" sz="11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AC99576-6F2F-41C1-AA07-E3F7A112F1B4}"/>
              </a:ext>
            </a:extLst>
          </p:cNvPr>
          <p:cNvSpPr txBox="1"/>
          <p:nvPr/>
        </p:nvSpPr>
        <p:spPr>
          <a:xfrm>
            <a:off x="2384055" y="3052728"/>
            <a:ext cx="2911944" cy="1512000"/>
          </a:xfrm>
          <a:prstGeom prst="roundRect">
            <a:avLst>
              <a:gd name="adj" fmla="val 0"/>
            </a:avLst>
          </a:prstGeom>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noAutofit/>
          </a:bodyPr>
          <a:lstStyle/>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en-US" altLang="ja-JP" sz="1200" b="1" u="sng" dirty="0">
                <a:latin typeface="BIZ UDPゴシック" panose="020B0400000000000000" pitchFamily="50" charset="-128"/>
                <a:ea typeface="BIZ UDPゴシック" panose="020B0400000000000000" pitchFamily="50" charset="-128"/>
              </a:rPr>
              <a:t>1-2</a:t>
            </a:r>
            <a:r>
              <a:rPr lang="ja-JP" altLang="en-US" sz="1200" b="1" u="sng" dirty="0">
                <a:latin typeface="BIZ UDPゴシック" panose="020B0400000000000000" pitchFamily="50" charset="-128"/>
                <a:ea typeface="BIZ UDPゴシック" panose="020B0400000000000000" pitchFamily="50" charset="-128"/>
              </a:rPr>
              <a:t>　長さに係る基準の見直し</a:t>
            </a:r>
            <a:endParaRPr lang="en-US" altLang="ja-JP" sz="1200" b="1" u="sng" dirty="0">
              <a:latin typeface="BIZ UDPゴシック" panose="020B0400000000000000" pitchFamily="50" charset="-128"/>
              <a:ea typeface="BIZ UDPゴシック" panose="020B0400000000000000" pitchFamily="50" charset="-128"/>
            </a:endParaRPr>
          </a:p>
          <a:p>
            <a:pPr marL="269875" indent="-182563"/>
            <a:r>
              <a:rPr lang="ja-JP" altLang="en-US" sz="1100" dirty="0">
                <a:latin typeface="BIZ UDPゴシック" panose="020B0400000000000000" pitchFamily="50" charset="-128"/>
                <a:ea typeface="BIZ UDPゴシック" panose="020B0400000000000000" pitchFamily="50" charset="-128"/>
              </a:rPr>
              <a:t>　・　大人用介護ベッドの長さに係る基準について、</a:t>
            </a:r>
            <a:r>
              <a:rPr lang="ja-JP" altLang="en-US" sz="1100" u="sng" dirty="0">
                <a:latin typeface="BIZ UDPゴシック" panose="020B0400000000000000" pitchFamily="50" charset="-128"/>
                <a:ea typeface="BIZ UDPゴシック" panose="020B0400000000000000" pitchFamily="50" charset="-128"/>
              </a:rPr>
              <a:t>他府県の基準</a:t>
            </a:r>
            <a:r>
              <a:rPr lang="ja-JP" altLang="en-US" sz="1100" dirty="0">
                <a:latin typeface="BIZ UDPゴシック" panose="020B0400000000000000" pitchFamily="50" charset="-128"/>
                <a:ea typeface="BIZ UDPゴシック" panose="020B0400000000000000" pitchFamily="50" charset="-128"/>
              </a:rPr>
              <a:t>や</a:t>
            </a:r>
            <a:r>
              <a:rPr lang="ja-JP" altLang="en-US" sz="1100" u="sng" dirty="0">
                <a:latin typeface="BIZ UDPゴシック" panose="020B0400000000000000" pitchFamily="50" charset="-128"/>
                <a:ea typeface="BIZ UDPゴシック" panose="020B0400000000000000" pitchFamily="50" charset="-128"/>
              </a:rPr>
              <a:t>メーカーの供給実態</a:t>
            </a:r>
            <a:r>
              <a:rPr lang="ja-JP" altLang="en-US" sz="1100" dirty="0">
                <a:latin typeface="BIZ UDPゴシック" panose="020B0400000000000000" pitchFamily="50" charset="-128"/>
                <a:ea typeface="BIZ UDPゴシック" panose="020B0400000000000000" pitchFamily="50" charset="-128"/>
              </a:rPr>
              <a:t>、</a:t>
            </a:r>
            <a:r>
              <a:rPr lang="ja-JP" altLang="en-US" sz="1100" u="sng" dirty="0">
                <a:latin typeface="BIZ UDPゴシック" panose="020B0400000000000000" pitchFamily="50" charset="-128"/>
                <a:ea typeface="BIZ UDPゴシック" panose="020B0400000000000000" pitchFamily="50" charset="-128"/>
              </a:rPr>
              <a:t>プランの比較等</a:t>
            </a:r>
            <a:r>
              <a:rPr lang="ja-JP" altLang="en-US" sz="1100" dirty="0">
                <a:latin typeface="BIZ UDPゴシック" panose="020B0400000000000000" pitchFamily="50" charset="-128"/>
                <a:ea typeface="BIZ UDPゴシック" panose="020B0400000000000000" pitchFamily="50" charset="-128"/>
              </a:rPr>
              <a:t>を踏まえ基準の見直しを検討する</a:t>
            </a:r>
            <a:endParaRPr lang="en-US" altLang="ja-JP" sz="11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841C1BEB-1162-473A-A923-CC11F37FC4D0}"/>
              </a:ext>
            </a:extLst>
          </p:cNvPr>
          <p:cNvSpPr txBox="1"/>
          <p:nvPr/>
        </p:nvSpPr>
        <p:spPr>
          <a:xfrm>
            <a:off x="2384054" y="4798529"/>
            <a:ext cx="2911944" cy="1649341"/>
          </a:xfrm>
          <a:prstGeom prst="roundRect">
            <a:avLst>
              <a:gd name="adj" fmla="val 0"/>
            </a:avLst>
          </a:prstGeom>
          <a:solidFill>
            <a:schemeClr val="accent6">
              <a:lumMod val="20000"/>
              <a:lumOff val="80000"/>
            </a:schemeClr>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wrap="square" rtlCol="0">
            <a:noAutofit/>
          </a:bodyPr>
          <a:lstStyle/>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en-US" altLang="ja-JP" sz="1200" b="1" u="sng" dirty="0">
                <a:latin typeface="BIZ UDPゴシック" panose="020B0400000000000000" pitchFamily="50" charset="-128"/>
                <a:ea typeface="BIZ UDPゴシック" panose="020B0400000000000000" pitchFamily="50" charset="-128"/>
              </a:rPr>
              <a:t>1-3</a:t>
            </a:r>
            <a:r>
              <a:rPr lang="ja-JP" altLang="en-US" sz="1200" b="1" u="sng" dirty="0">
                <a:latin typeface="BIZ UDPゴシック" panose="020B0400000000000000" pitchFamily="50" charset="-128"/>
                <a:ea typeface="BIZ UDPゴシック" panose="020B0400000000000000" pitchFamily="50" charset="-128"/>
              </a:rPr>
              <a:t>　設置場所に係る情報発信の促進</a:t>
            </a:r>
            <a:endParaRPr lang="en-US" altLang="ja-JP" sz="1200" b="1" u="sng" dirty="0">
              <a:latin typeface="BIZ UDPゴシック" panose="020B0400000000000000" pitchFamily="50" charset="-128"/>
              <a:ea typeface="BIZ UDPゴシック" panose="020B0400000000000000" pitchFamily="50" charset="-128"/>
            </a:endParaRPr>
          </a:p>
          <a:p>
            <a:pPr marL="269875" indent="-182563"/>
            <a:r>
              <a:rPr lang="ja-JP" altLang="en-US" sz="12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　介護ベッドの設置場所について、利用者にとってわかりやすく伝わる情報発信の方策を検討する</a:t>
            </a:r>
            <a:endParaRPr lang="en-US" altLang="ja-JP"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C8C4A8DA-E137-4437-9AE6-9E2939624452}"/>
              </a:ext>
            </a:extLst>
          </p:cNvPr>
          <p:cNvSpPr txBox="1"/>
          <p:nvPr/>
        </p:nvSpPr>
        <p:spPr>
          <a:xfrm>
            <a:off x="5734363" y="882996"/>
            <a:ext cx="3256462" cy="307777"/>
          </a:xfrm>
          <a:prstGeom prst="rect">
            <a:avLst/>
          </a:prstGeom>
          <a:solidFill>
            <a:schemeClr val="accent5">
              <a:lumMod val="50000"/>
            </a:schemeClr>
          </a:solidFill>
          <a:ln w="19050">
            <a:solidFill>
              <a:schemeClr val="accent5">
                <a:lumMod val="50000"/>
              </a:schemeClr>
            </a:solidFill>
          </a:ln>
        </p:spPr>
        <p:txBody>
          <a:bodyPr wrap="square" rtlCol="0">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対応方針（案）</a:t>
            </a:r>
          </a:p>
        </p:txBody>
      </p:sp>
      <p:sp>
        <p:nvSpPr>
          <p:cNvPr id="22" name="テキスト ボックス 21">
            <a:extLst>
              <a:ext uri="{FF2B5EF4-FFF2-40B4-BE49-F238E27FC236}">
                <a16:creationId xmlns:a16="http://schemas.microsoft.com/office/drawing/2014/main" id="{89C95CCA-C034-48B5-99A2-18700ECED3D0}"/>
              </a:ext>
            </a:extLst>
          </p:cNvPr>
          <p:cNvSpPr txBox="1"/>
          <p:nvPr/>
        </p:nvSpPr>
        <p:spPr>
          <a:xfrm>
            <a:off x="5743976" y="1254710"/>
            <a:ext cx="3246848" cy="43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ja-JP" sz="1200" dirty="0">
                <a:latin typeface="BIZ UDPゴシック" panose="020B0400000000000000" pitchFamily="50" charset="-128"/>
                <a:ea typeface="BIZ UDPゴシック" panose="020B0400000000000000" pitchFamily="50" charset="-128"/>
              </a:rPr>
              <a:t>1-1</a:t>
            </a:r>
            <a:r>
              <a:rPr lang="ja-JP" altLang="en-US" sz="1200" dirty="0">
                <a:latin typeface="BIZ UDPゴシック" panose="020B0400000000000000" pitchFamily="50" charset="-128"/>
                <a:ea typeface="BIZ UDPゴシック" panose="020B0400000000000000" pitchFamily="50" charset="-128"/>
              </a:rPr>
              <a:t>　大人用介護ベッドの設置を要する</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規模の見直し</a:t>
            </a:r>
            <a:endParaRPr lang="en-US" altLang="ja-JP"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A61616E-FF6E-4E15-80E2-E17AE79C0518}"/>
              </a:ext>
            </a:extLst>
          </p:cNvPr>
          <p:cNvSpPr txBox="1"/>
          <p:nvPr/>
        </p:nvSpPr>
        <p:spPr>
          <a:xfrm>
            <a:off x="5735330" y="1686710"/>
            <a:ext cx="3246848" cy="1174477"/>
          </a:xfrm>
          <a:prstGeom prst="roundRect">
            <a:avLst>
              <a:gd name="adj" fmla="val 0"/>
            </a:avLst>
          </a:prstGeom>
          <a:noFill/>
          <a:ln>
            <a:solidFill>
              <a:schemeClr val="bg1">
                <a:lumMod val="50000"/>
              </a:schemeClr>
            </a:solidFill>
          </a:ln>
        </p:spPr>
        <p:txBody>
          <a:bodyPr wrap="square" rIns="90000" rtlCol="0" anchor="ctr">
            <a:noAutofit/>
          </a:bodyPr>
          <a:lstStyle/>
          <a:p>
            <a:pPr marL="536575" indent="-536575"/>
            <a:r>
              <a:rPr lang="ja-JP" altLang="en-US" sz="1200" b="1" u="sng" dirty="0">
                <a:latin typeface="BIZ UDPゴシック" panose="020B0400000000000000" pitchFamily="50" charset="-128"/>
                <a:ea typeface="BIZ UDPゴシック" panose="020B0400000000000000" pitchFamily="50" charset="-128"/>
              </a:rPr>
              <a:t>現　 行</a:t>
            </a:r>
            <a:r>
              <a:rPr lang="ja-JP" altLang="en-US" sz="1200" dirty="0">
                <a:latin typeface="BIZ UDPゴシック" panose="020B0400000000000000" pitchFamily="50" charset="-128"/>
                <a:ea typeface="BIZ UDPゴシック" panose="020B0400000000000000" pitchFamily="50" charset="-128"/>
              </a:rPr>
              <a:t>　床面積</a:t>
            </a:r>
            <a:r>
              <a:rPr lang="en-US" altLang="ja-JP" sz="1200" dirty="0">
                <a:latin typeface="BIZ UDPゴシック" panose="020B0400000000000000" pitchFamily="50" charset="-128"/>
                <a:ea typeface="BIZ UDPゴシック" panose="020B0400000000000000" pitchFamily="50" charset="-128"/>
              </a:rPr>
              <a:t>10,000</a:t>
            </a:r>
            <a:r>
              <a:rPr lang="ja-JP" altLang="en-US" sz="1200" dirty="0">
                <a:latin typeface="BIZ UDPゴシック" panose="020B0400000000000000" pitchFamily="50" charset="-128"/>
                <a:ea typeface="BIZ UDPゴシック" panose="020B0400000000000000" pitchFamily="50" charset="-128"/>
              </a:rPr>
              <a:t>㎡以上の建築物について、便所への大人用介護ベッドの設置（１以上）を義務付け</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pPr marL="536575" indent="-536575"/>
            <a:r>
              <a:rPr lang="ja-JP" altLang="en-US" sz="1200" b="1" u="sng" dirty="0">
                <a:latin typeface="BIZ UDPゴシック" panose="020B0400000000000000" pitchFamily="50" charset="-128"/>
                <a:ea typeface="BIZ UDPゴシック" panose="020B0400000000000000" pitchFamily="50" charset="-128"/>
              </a:rPr>
              <a:t>対応案</a:t>
            </a:r>
            <a:r>
              <a:rPr lang="ja-JP" altLang="en-US" sz="1200" dirty="0">
                <a:latin typeface="BIZ UDPゴシック" panose="020B0400000000000000" pitchFamily="50" charset="-128"/>
                <a:ea typeface="BIZ UDPゴシック" panose="020B0400000000000000" pitchFamily="50" charset="-128"/>
              </a:rPr>
              <a:t>　義務付け対象となる床面積の基準の引き下げを検討</a:t>
            </a:r>
            <a:endParaRPr lang="en-US" altLang="ja-JP" sz="12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6CE42C77-F731-4E90-ABB7-8B9843E72D21}"/>
              </a:ext>
            </a:extLst>
          </p:cNvPr>
          <p:cNvSpPr txBox="1"/>
          <p:nvPr/>
        </p:nvSpPr>
        <p:spPr>
          <a:xfrm>
            <a:off x="5744941" y="3038809"/>
            <a:ext cx="3237235" cy="43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　大人用介護ベッドの長さに係る</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基準の見直し</a:t>
            </a:r>
            <a:endParaRPr lang="en-US" altLang="ja-JP" sz="12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B76F465-EF07-4746-9BA1-62F4C303F12F}"/>
              </a:ext>
            </a:extLst>
          </p:cNvPr>
          <p:cNvSpPr txBox="1"/>
          <p:nvPr/>
        </p:nvSpPr>
        <p:spPr>
          <a:xfrm>
            <a:off x="5744941" y="3440908"/>
            <a:ext cx="3237235" cy="1120759"/>
          </a:xfrm>
          <a:prstGeom prst="roundRect">
            <a:avLst>
              <a:gd name="adj" fmla="val 0"/>
            </a:avLst>
          </a:prstGeom>
          <a:noFill/>
          <a:ln>
            <a:solidFill>
              <a:schemeClr val="bg1">
                <a:lumMod val="50000"/>
              </a:schemeClr>
            </a:solidFill>
          </a:ln>
        </p:spPr>
        <p:txBody>
          <a:bodyPr wrap="square" rIns="90000" rtlCol="0" anchor="ctr">
            <a:noAutofit/>
          </a:bodyPr>
          <a:lstStyle/>
          <a:p>
            <a:r>
              <a:rPr lang="ja-JP" altLang="en-US" sz="1200" b="1" u="sng" dirty="0">
                <a:latin typeface="BIZ UDPゴシック" panose="020B0400000000000000" pitchFamily="50" charset="-128"/>
                <a:ea typeface="BIZ UDPゴシック" panose="020B0400000000000000" pitchFamily="50" charset="-128"/>
              </a:rPr>
              <a:t>現　 行</a:t>
            </a:r>
            <a:r>
              <a:rPr lang="ja-JP" altLang="en-US" sz="1200" dirty="0">
                <a:latin typeface="BIZ UDPゴシック" panose="020B0400000000000000" pitchFamily="50" charset="-128"/>
                <a:ea typeface="BIZ UDPゴシック" panose="020B0400000000000000" pitchFamily="50" charset="-128"/>
              </a:rPr>
              <a:t>　義務：</a:t>
            </a:r>
            <a:r>
              <a:rPr lang="en-US" altLang="ja-JP" sz="1200" dirty="0">
                <a:latin typeface="BIZ UDPゴシック" panose="020B0400000000000000" pitchFamily="50" charset="-128"/>
                <a:ea typeface="BIZ UDPゴシック" panose="020B0400000000000000" pitchFamily="50" charset="-128"/>
              </a:rPr>
              <a:t>120cm</a:t>
            </a:r>
            <a:r>
              <a:rPr lang="ja-JP" altLang="en-US" sz="1200" dirty="0">
                <a:latin typeface="BIZ UDPゴシック" panose="020B0400000000000000" pitchFamily="50" charset="-128"/>
                <a:ea typeface="BIZ UDPゴシック" panose="020B0400000000000000" pitchFamily="50" charset="-128"/>
              </a:rPr>
              <a:t>以上</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望ましい整備</a:t>
            </a:r>
            <a:r>
              <a:rPr lang="en-US" altLang="ja-JP" sz="1200" dirty="0">
                <a:latin typeface="BIZ UDPゴシック" panose="020B0400000000000000" pitchFamily="50" charset="-128"/>
                <a:ea typeface="BIZ UDPゴシック" panose="020B0400000000000000" pitchFamily="50" charset="-128"/>
              </a:rPr>
              <a:t>:150</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180cm</a:t>
            </a:r>
            <a:r>
              <a:rPr lang="ja-JP" altLang="en-US" sz="1200" dirty="0">
                <a:latin typeface="BIZ UDPゴシック" panose="020B0400000000000000" pitchFamily="50" charset="-128"/>
                <a:ea typeface="BIZ UDPゴシック" panose="020B0400000000000000" pitchFamily="50" charset="-128"/>
              </a:rPr>
              <a:t>程度</a:t>
            </a:r>
            <a:endParaRPr lang="en-US" altLang="ja-JP" sz="1200" dirty="0">
              <a:latin typeface="BIZ UDPゴシック" panose="020B0400000000000000" pitchFamily="50" charset="-128"/>
              <a:ea typeface="BIZ UDPゴシック" panose="020B0400000000000000" pitchFamily="50" charset="-128"/>
            </a:endParaRPr>
          </a:p>
          <a:p>
            <a:pPr marL="536575" indent="-536575"/>
            <a:endParaRPr lang="en-US" altLang="ja-JP" sz="1200" dirty="0">
              <a:latin typeface="BIZ UDPゴシック" panose="020B0400000000000000" pitchFamily="50" charset="-128"/>
              <a:ea typeface="BIZ UDPゴシック" panose="020B0400000000000000" pitchFamily="50" charset="-128"/>
            </a:endParaRPr>
          </a:p>
          <a:p>
            <a:pPr marL="536575" indent="-536575"/>
            <a:r>
              <a:rPr lang="ja-JP" altLang="en-US" sz="1200" b="1" u="sng" dirty="0">
                <a:latin typeface="BIZ UDPゴシック" panose="020B0400000000000000" pitchFamily="50" charset="-128"/>
                <a:ea typeface="BIZ UDPゴシック" panose="020B0400000000000000" pitchFamily="50" charset="-128"/>
              </a:rPr>
              <a:t>対応案</a:t>
            </a:r>
            <a:r>
              <a:rPr lang="ja-JP" altLang="en-US" sz="1200" dirty="0">
                <a:latin typeface="BIZ UDPゴシック" panose="020B0400000000000000" pitchFamily="50" charset="-128"/>
                <a:ea typeface="BIZ UDPゴシック" panose="020B0400000000000000" pitchFamily="50" charset="-128"/>
              </a:rPr>
              <a:t>　ベッドの長さに係る基準の見直しを検討</a:t>
            </a:r>
            <a:endParaRPr lang="en-US" altLang="ja-JP" sz="12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67163CE1-DF22-4DC6-9CA0-72EAA56FEF91}"/>
              </a:ext>
            </a:extLst>
          </p:cNvPr>
          <p:cNvSpPr txBox="1"/>
          <p:nvPr/>
        </p:nvSpPr>
        <p:spPr>
          <a:xfrm>
            <a:off x="5753588" y="4810438"/>
            <a:ext cx="3237237" cy="432000"/>
          </a:xfrm>
          <a:prstGeom prst="roundRect">
            <a:avLst>
              <a:gd name="adj" fmla="val 4769"/>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ja-JP" sz="1200" dirty="0">
                <a:latin typeface="BIZ UDPゴシック" panose="020B0400000000000000" pitchFamily="50" charset="-128"/>
                <a:ea typeface="BIZ UDPゴシック" panose="020B0400000000000000" pitchFamily="50" charset="-128"/>
              </a:rPr>
              <a:t>1-3</a:t>
            </a:r>
            <a:r>
              <a:rPr lang="ja-JP" altLang="en-US" sz="1200" dirty="0">
                <a:latin typeface="BIZ UDPゴシック" panose="020B0400000000000000" pitchFamily="50" charset="-128"/>
                <a:ea typeface="BIZ UDPゴシック" panose="020B0400000000000000" pitchFamily="50" charset="-128"/>
              </a:rPr>
              <a:t>　大人用介護ベッド設置場所の</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情報発信を促進</a:t>
            </a:r>
            <a:endParaRPr lang="en-US" altLang="ja-JP" sz="12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AFC200A-BBCE-48BA-A7F9-84A6B47CA283}"/>
              </a:ext>
            </a:extLst>
          </p:cNvPr>
          <p:cNvSpPr txBox="1"/>
          <p:nvPr/>
        </p:nvSpPr>
        <p:spPr>
          <a:xfrm>
            <a:off x="5744941" y="5242438"/>
            <a:ext cx="3237237" cy="1138339"/>
          </a:xfrm>
          <a:prstGeom prst="roundRect">
            <a:avLst>
              <a:gd name="adj" fmla="val 0"/>
            </a:avLst>
          </a:prstGeom>
          <a:noFill/>
          <a:ln>
            <a:solidFill>
              <a:schemeClr val="bg1">
                <a:lumMod val="50000"/>
              </a:schemeClr>
            </a:solidFill>
          </a:ln>
        </p:spPr>
        <p:txBody>
          <a:bodyPr wrap="square" lIns="0" rtlCol="0" anchor="ctr">
            <a:noAutofit/>
          </a:bodyPr>
          <a:lstStyle/>
          <a:p>
            <a:r>
              <a:rPr lang="ja-JP" altLang="en-US" sz="1200" b="1" dirty="0">
                <a:latin typeface="BIZ UDPゴシック" panose="020B0400000000000000" pitchFamily="50" charset="-128"/>
                <a:ea typeface="BIZ UDPゴシック" panose="020B0400000000000000" pitchFamily="50" charset="-128"/>
              </a:rPr>
              <a:t>　</a:t>
            </a:r>
            <a:r>
              <a:rPr lang="ja-JP" altLang="en-US" sz="1200" b="1" u="sng" dirty="0">
                <a:latin typeface="BIZ UDPゴシック" panose="020B0400000000000000" pitchFamily="50" charset="-128"/>
                <a:ea typeface="BIZ UDPゴシック" panose="020B0400000000000000" pitchFamily="50" charset="-128"/>
              </a:rPr>
              <a:t>現　行</a:t>
            </a:r>
            <a:r>
              <a:rPr lang="ja-JP" altLang="en-US" sz="1200" dirty="0">
                <a:latin typeface="BIZ UDPゴシック" panose="020B0400000000000000" pitchFamily="50" charset="-128"/>
                <a:ea typeface="BIZ UDPゴシック" panose="020B0400000000000000" pitchFamily="50" charset="-128"/>
              </a:rPr>
              <a:t>　規定なし</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b="1" u="sng" dirty="0">
              <a:latin typeface="BIZ UDPゴシック" panose="020B0400000000000000" pitchFamily="50" charset="-128"/>
              <a:ea typeface="BIZ UDPゴシック" panose="020B0400000000000000" pitchFamily="50" charset="-128"/>
            </a:endParaRPr>
          </a:p>
          <a:p>
            <a:pPr marL="628650" indent="-628650"/>
            <a:r>
              <a:rPr lang="ja-JP" altLang="en-US" sz="1200" b="1" dirty="0">
                <a:latin typeface="BIZ UDPゴシック" panose="020B0400000000000000" pitchFamily="50" charset="-128"/>
                <a:ea typeface="BIZ UDPゴシック" panose="020B0400000000000000" pitchFamily="50" charset="-128"/>
              </a:rPr>
              <a:t>　</a:t>
            </a:r>
            <a:r>
              <a:rPr lang="ja-JP" altLang="en-US" sz="1200" b="1" u="sng" dirty="0">
                <a:latin typeface="BIZ UDPゴシック" panose="020B0400000000000000" pitchFamily="50" charset="-128"/>
                <a:ea typeface="BIZ UDPゴシック" panose="020B0400000000000000" pitchFamily="50" charset="-128"/>
              </a:rPr>
              <a:t>対応案</a:t>
            </a:r>
            <a:r>
              <a:rPr lang="ja-JP" altLang="en-US" sz="1200" dirty="0">
                <a:latin typeface="BIZ UDPゴシック" panose="020B0400000000000000" pitchFamily="50" charset="-128"/>
                <a:ea typeface="BIZ UDPゴシック" panose="020B0400000000000000" pitchFamily="50" charset="-128"/>
              </a:rPr>
              <a:t>　フロアマップやインターネット等で情報発信を行う望ましい手法について、条例ガイドラインへの追記を検討</a:t>
            </a:r>
            <a:endParaRPr lang="en-US" altLang="ja-JP" sz="500" b="1" u="sng"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AA3602D6-EDFB-4284-B346-50B20A9E24D7}"/>
              </a:ext>
            </a:extLst>
          </p:cNvPr>
          <p:cNvSpPr txBox="1"/>
          <p:nvPr/>
        </p:nvSpPr>
        <p:spPr>
          <a:xfrm>
            <a:off x="2538912" y="1365506"/>
            <a:ext cx="2630397" cy="432830"/>
          </a:xfrm>
          <a:prstGeom prst="roundRect">
            <a:avLst>
              <a:gd name="adj" fmla="val 4769"/>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方向性</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a:t>
            </a:r>
          </a:p>
          <a:p>
            <a:pPr algn="ctr"/>
            <a:r>
              <a:rPr lang="ja-JP" altLang="en-US" sz="1100" dirty="0">
                <a:latin typeface="BIZ UDPゴシック" panose="020B0400000000000000" pitchFamily="50" charset="-128"/>
                <a:ea typeface="BIZ UDPゴシック" panose="020B0400000000000000" pitchFamily="50" charset="-128"/>
              </a:rPr>
              <a:t>大人用介護ベッドの設置数を増やす</a:t>
            </a:r>
            <a:endParaRPr lang="en-US" altLang="ja-JP" sz="11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80B40CBB-155A-4FF1-9FB4-259F55872D25}"/>
              </a:ext>
            </a:extLst>
          </p:cNvPr>
          <p:cNvSpPr txBox="1"/>
          <p:nvPr/>
        </p:nvSpPr>
        <p:spPr>
          <a:xfrm>
            <a:off x="2538913" y="3109433"/>
            <a:ext cx="2630396" cy="453773"/>
          </a:xfrm>
          <a:prstGeom prst="roundRect">
            <a:avLst>
              <a:gd name="adj" fmla="val 4769"/>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方向性</a:t>
            </a:r>
            <a:r>
              <a:rPr lang="en-US" altLang="ja-JP" sz="1100" dirty="0">
                <a:latin typeface="BIZ UDPゴシック" panose="020B0400000000000000" pitchFamily="50" charset="-128"/>
                <a:ea typeface="BIZ UDPゴシック" panose="020B0400000000000000" pitchFamily="50" charset="-128"/>
              </a:rPr>
              <a:t>-2】</a:t>
            </a:r>
          </a:p>
          <a:p>
            <a:pPr algn="ctr"/>
            <a:r>
              <a:rPr lang="ja-JP" altLang="en-US" sz="1100" dirty="0">
                <a:latin typeface="BIZ UDPゴシック" panose="020B0400000000000000" pitchFamily="50" charset="-128"/>
                <a:ea typeface="BIZ UDPゴシック" panose="020B0400000000000000" pitchFamily="50" charset="-128"/>
              </a:rPr>
              <a:t>使いやすい大人用介護ベッドを増やす</a:t>
            </a:r>
            <a:endParaRPr lang="en-US" altLang="ja-JP" sz="11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0F64A20A-F213-4449-9739-74B090616E20}"/>
              </a:ext>
            </a:extLst>
          </p:cNvPr>
          <p:cNvSpPr txBox="1"/>
          <p:nvPr/>
        </p:nvSpPr>
        <p:spPr>
          <a:xfrm>
            <a:off x="2538913" y="4869187"/>
            <a:ext cx="2630396" cy="612000"/>
          </a:xfrm>
          <a:prstGeom prst="roundRect">
            <a:avLst>
              <a:gd name="adj" fmla="val 4769"/>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方向性</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a:t>
            </a:r>
          </a:p>
          <a:p>
            <a:pPr algn="ctr"/>
            <a:r>
              <a:rPr lang="ja-JP" altLang="en-US" sz="1100" dirty="0">
                <a:latin typeface="BIZ UDPゴシック" panose="020B0400000000000000" pitchFamily="50" charset="-128"/>
                <a:ea typeface="BIZ UDPゴシック" panose="020B0400000000000000" pitchFamily="50" charset="-128"/>
              </a:rPr>
              <a:t>大人用介護ベッドを探しやすい</a:t>
            </a:r>
            <a:endParaRPr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環境を整備する</a:t>
            </a:r>
            <a:endParaRPr lang="en-US" altLang="ja-JP" sz="11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B36B69B8-BB68-46C3-84F1-B3995438918E}"/>
              </a:ext>
            </a:extLst>
          </p:cNvPr>
          <p:cNvSpPr txBox="1"/>
          <p:nvPr/>
        </p:nvSpPr>
        <p:spPr>
          <a:xfrm>
            <a:off x="2046020" y="1729213"/>
            <a:ext cx="290754" cy="678898"/>
          </a:xfrm>
          <a:prstGeom prst="homePlate">
            <a:avLst>
              <a:gd name="adj" fmla="val 40657"/>
            </a:avLst>
          </a:prstGeom>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endParaRPr lang="en-US" altLang="ja-JP" sz="14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8F51BECF-8E70-41EB-B40A-E7949DF96051}"/>
              </a:ext>
            </a:extLst>
          </p:cNvPr>
          <p:cNvSpPr txBox="1"/>
          <p:nvPr/>
        </p:nvSpPr>
        <p:spPr>
          <a:xfrm>
            <a:off x="2050815" y="3483960"/>
            <a:ext cx="290754" cy="678898"/>
          </a:xfrm>
          <a:prstGeom prst="homePlate">
            <a:avLst>
              <a:gd name="adj" fmla="val 40657"/>
            </a:avLst>
          </a:prstGeom>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endParaRPr lang="en-US" altLang="ja-JP" sz="14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970DB1B3-2289-4BED-9128-5A74FFC224DB}"/>
              </a:ext>
            </a:extLst>
          </p:cNvPr>
          <p:cNvSpPr txBox="1"/>
          <p:nvPr/>
        </p:nvSpPr>
        <p:spPr>
          <a:xfrm>
            <a:off x="2055584" y="5410529"/>
            <a:ext cx="290754" cy="678898"/>
          </a:xfrm>
          <a:prstGeom prst="homePlate">
            <a:avLst>
              <a:gd name="adj" fmla="val 40657"/>
            </a:avLst>
          </a:prstGeom>
          <a:ln/>
        </p:spPr>
        <p:style>
          <a:lnRef idx="3">
            <a:schemeClr val="lt1"/>
          </a:lnRef>
          <a:fillRef idx="1">
            <a:schemeClr val="accent6"/>
          </a:fillRef>
          <a:effectRef idx="1">
            <a:schemeClr val="accent6"/>
          </a:effectRef>
          <a:fontRef idx="minor">
            <a:schemeClr val="lt1"/>
          </a:fontRef>
        </p:style>
        <p:txBody>
          <a:bodyPr wrap="square" rtlCol="0" anchor="ctr">
            <a:noAutofit/>
          </a:bodyPr>
          <a:lstStyle/>
          <a:p>
            <a:pPr algn="ctr"/>
            <a:endParaRPr lang="en-US" altLang="ja-JP" sz="14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20432D4F-506C-480A-8BD4-C940AF59BED9}"/>
              </a:ext>
            </a:extLst>
          </p:cNvPr>
          <p:cNvSpPr txBox="1"/>
          <p:nvPr/>
        </p:nvSpPr>
        <p:spPr>
          <a:xfrm>
            <a:off x="5374610" y="1735125"/>
            <a:ext cx="290754" cy="678898"/>
          </a:xfrm>
          <a:prstGeom prst="homePlate">
            <a:avLst>
              <a:gd name="adj" fmla="val 40657"/>
            </a:avLst>
          </a:prstGeom>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endParaRPr lang="en-US" altLang="ja-JP" sz="1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F97163EB-47A5-4578-B0FB-9B279734F75F}"/>
              </a:ext>
            </a:extLst>
          </p:cNvPr>
          <p:cNvSpPr txBox="1"/>
          <p:nvPr/>
        </p:nvSpPr>
        <p:spPr>
          <a:xfrm>
            <a:off x="5379405" y="3489872"/>
            <a:ext cx="290754" cy="678898"/>
          </a:xfrm>
          <a:prstGeom prst="homePlate">
            <a:avLst>
              <a:gd name="adj" fmla="val 40657"/>
            </a:avLst>
          </a:prstGeom>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endParaRPr lang="en-US" altLang="ja-JP" sz="14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3900109B-7FEC-4D8A-97FE-ACA4F1134C41}"/>
              </a:ext>
            </a:extLst>
          </p:cNvPr>
          <p:cNvSpPr txBox="1"/>
          <p:nvPr/>
        </p:nvSpPr>
        <p:spPr>
          <a:xfrm>
            <a:off x="5384174" y="5416441"/>
            <a:ext cx="290754" cy="678898"/>
          </a:xfrm>
          <a:prstGeom prst="homePlate">
            <a:avLst>
              <a:gd name="adj" fmla="val 40657"/>
            </a:avLst>
          </a:prstGeom>
          <a:ln/>
        </p:spPr>
        <p:style>
          <a:lnRef idx="3">
            <a:schemeClr val="lt1"/>
          </a:lnRef>
          <a:fillRef idx="1">
            <a:schemeClr val="accent6"/>
          </a:fillRef>
          <a:effectRef idx="1">
            <a:schemeClr val="accent6"/>
          </a:effectRef>
          <a:fontRef idx="minor">
            <a:schemeClr val="lt1"/>
          </a:fontRef>
        </p:style>
        <p:txBody>
          <a:bodyPr wrap="square" rtlCol="0" anchor="ctr">
            <a:noAutofit/>
          </a:bodyPr>
          <a:lstStyle/>
          <a:p>
            <a:pPr algn="ctr"/>
            <a:endParaRPr lang="en-US" altLang="ja-JP" sz="1400" dirty="0">
              <a:latin typeface="BIZ UDPゴシック" panose="020B0400000000000000" pitchFamily="50" charset="-128"/>
              <a:ea typeface="BIZ UDPゴシック" panose="020B0400000000000000" pitchFamily="50" charset="-128"/>
            </a:endParaRPr>
          </a:p>
        </p:txBody>
      </p:sp>
      <p:sp>
        <p:nvSpPr>
          <p:cNvPr id="30" name="スライド番号プレースホルダー 1">
            <a:extLst>
              <a:ext uri="{FF2B5EF4-FFF2-40B4-BE49-F238E27FC236}">
                <a16:creationId xmlns:a16="http://schemas.microsoft.com/office/drawing/2014/main" id="{4599ACD4-4CFC-40DF-9111-7BD9288CE81E}"/>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4</a:t>
            </a:fld>
            <a:endParaRPr kumimoji="1" lang="ja-JP" altLang="en-US" dirty="0"/>
          </a:p>
        </p:txBody>
      </p:sp>
    </p:spTree>
    <p:extLst>
      <p:ext uri="{BB962C8B-B14F-4D97-AF65-F5344CB8AC3E}">
        <p14:creationId xmlns:p14="http://schemas.microsoft.com/office/powerpoint/2010/main" val="315008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個別項目①　トイレ（大人用介護ベッド）</a:t>
            </a:r>
          </a:p>
        </p:txBody>
      </p:sp>
      <p:sp>
        <p:nvSpPr>
          <p:cNvPr id="38" name="テキスト ボックス 37">
            <a:extLst>
              <a:ext uri="{FF2B5EF4-FFF2-40B4-BE49-F238E27FC236}">
                <a16:creationId xmlns:a16="http://schemas.microsoft.com/office/drawing/2014/main" id="{F118365B-0DE2-493F-B20E-72E10F80CF52}"/>
              </a:ext>
            </a:extLst>
          </p:cNvPr>
          <p:cNvSpPr txBox="1"/>
          <p:nvPr/>
        </p:nvSpPr>
        <p:spPr>
          <a:xfrm>
            <a:off x="521026" y="1731808"/>
            <a:ext cx="1616110" cy="1046440"/>
          </a:xfrm>
          <a:prstGeom prst="roundRect">
            <a:avLst>
              <a:gd name="adj" fmla="val 0"/>
            </a:avLst>
          </a:prstGeom>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r>
              <a:rPr lang="ja-JP" altLang="en-US" sz="1400" dirty="0">
                <a:latin typeface="BIZ UDPゴシック" panose="020B0400000000000000" pitchFamily="50" charset="-128"/>
                <a:ea typeface="BIZ UDPゴシック" panose="020B0400000000000000" pitchFamily="50" charset="-128"/>
              </a:rPr>
              <a:t>現行の条例基準</a:t>
            </a:r>
            <a:endParaRPr lang="en-US" altLang="ja-JP" sz="14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D9E837C7-9505-42E1-B2E1-C51BF93AC60E}"/>
              </a:ext>
            </a:extLst>
          </p:cNvPr>
          <p:cNvSpPr txBox="1"/>
          <p:nvPr/>
        </p:nvSpPr>
        <p:spPr>
          <a:xfrm>
            <a:off x="2131566" y="1731808"/>
            <a:ext cx="6347377" cy="1046440"/>
          </a:xfrm>
          <a:prstGeom prst="roundRect">
            <a:avLst>
              <a:gd name="adj" fmla="val 0"/>
            </a:avLst>
          </a:prstGeom>
          <a:noFill/>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92075" indent="-92075"/>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1" u="sng" dirty="0">
                <a:solidFill>
                  <a:schemeClr val="tx1"/>
                </a:solidFill>
                <a:latin typeface="BIZ UDPゴシック" panose="020B0400000000000000" pitchFamily="50" charset="-128"/>
                <a:ea typeface="BIZ UDPゴシック" panose="020B0400000000000000" pitchFamily="50" charset="-128"/>
              </a:rPr>
              <a:t>床面積の合計が</a:t>
            </a:r>
            <a:r>
              <a:rPr lang="en-US" altLang="ja-JP" sz="1400" b="1" u="sng" dirty="0">
                <a:solidFill>
                  <a:schemeClr val="tx1"/>
                </a:solidFill>
                <a:latin typeface="BIZ UDPゴシック" panose="020B0400000000000000" pitchFamily="50" charset="-128"/>
                <a:ea typeface="BIZ UDPゴシック" panose="020B0400000000000000" pitchFamily="50" charset="-128"/>
              </a:rPr>
              <a:t>10,000</a:t>
            </a:r>
            <a:r>
              <a:rPr lang="ja-JP" altLang="en-US" sz="1400" b="1" u="sng" dirty="0">
                <a:solidFill>
                  <a:schemeClr val="tx1"/>
                </a:solidFill>
                <a:latin typeface="BIZ UDPゴシック" panose="020B0400000000000000" pitchFamily="50" charset="-128"/>
                <a:ea typeface="BIZ UDPゴシック" panose="020B0400000000000000" pitchFamily="50" charset="-128"/>
              </a:rPr>
              <a:t>㎡以上の建築物に介護ベッドを１以上設け、</a:t>
            </a:r>
            <a:r>
              <a:rPr lang="ja-JP" altLang="en-US" sz="1400" dirty="0">
                <a:solidFill>
                  <a:schemeClr val="tx1"/>
                </a:solidFill>
                <a:latin typeface="BIZ UDPゴシック" panose="020B0400000000000000" pitchFamily="50" charset="-128"/>
                <a:ea typeface="BIZ UDPゴシック" panose="020B0400000000000000" pitchFamily="50" charset="-128"/>
              </a:rPr>
              <a:t>その出入口にその旨の表示を行うこと</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500" b="1" u="sng"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1" u="sng" dirty="0">
                <a:solidFill>
                  <a:schemeClr val="tx1"/>
                </a:solidFill>
                <a:latin typeface="BIZ UDPゴシック" panose="020B0400000000000000" pitchFamily="50" charset="-128"/>
                <a:ea typeface="BIZ UDPゴシック" panose="020B0400000000000000" pitchFamily="50" charset="-128"/>
              </a:rPr>
              <a:t>ベッドの長さは</a:t>
            </a:r>
            <a:r>
              <a:rPr lang="en-US" altLang="ja-JP" sz="1400" b="1" u="sng" dirty="0">
                <a:solidFill>
                  <a:schemeClr val="tx1"/>
                </a:solidFill>
                <a:latin typeface="BIZ UDPゴシック" panose="020B0400000000000000" pitchFamily="50" charset="-128"/>
                <a:ea typeface="BIZ UDPゴシック" panose="020B0400000000000000" pitchFamily="50" charset="-128"/>
              </a:rPr>
              <a:t>1.2m</a:t>
            </a:r>
            <a:r>
              <a:rPr lang="ja-JP" altLang="en-US" sz="1400" b="1" u="sng" dirty="0">
                <a:solidFill>
                  <a:schemeClr val="tx1"/>
                </a:solidFill>
                <a:latin typeface="BIZ UDPゴシック" panose="020B0400000000000000" pitchFamily="50" charset="-128"/>
                <a:ea typeface="BIZ UDPゴシック" panose="020B0400000000000000" pitchFamily="50" charset="-128"/>
              </a:rPr>
              <a:t>以上とすること</a:t>
            </a:r>
            <a:endParaRPr lang="en-US" altLang="ja-JP" sz="1400" b="1" u="sng" dirty="0">
              <a:solidFill>
                <a:schemeClr val="tx1"/>
              </a:solidFill>
              <a:latin typeface="BIZ UDPゴシック" panose="020B0400000000000000" pitchFamily="50" charset="-128"/>
              <a:ea typeface="BIZ UDPゴシック" panose="020B0400000000000000" pitchFamily="50" charset="-128"/>
            </a:endParaRPr>
          </a:p>
          <a:p>
            <a:endParaRPr lang="en-US" altLang="ja-JP" sz="500" dirty="0">
              <a:solidFill>
                <a:schemeClr val="tx1"/>
              </a:solidFill>
              <a:latin typeface="BIZ UDPゴシック" panose="020B0400000000000000" pitchFamily="50" charset="-128"/>
              <a:ea typeface="BIZ UDPゴシック" panose="020B0400000000000000" pitchFamily="50" charset="-128"/>
            </a:endParaRPr>
          </a:p>
          <a:p>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C667E4A-FFB3-4551-A943-D16250F9A02D}"/>
              </a:ext>
            </a:extLst>
          </p:cNvPr>
          <p:cNvSpPr txBox="1"/>
          <p:nvPr/>
        </p:nvSpPr>
        <p:spPr>
          <a:xfrm>
            <a:off x="184308" y="1076959"/>
            <a:ext cx="8714431"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〇府条例・ガイドラインにおける基準等</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C8B5AE2-E7D4-4C86-B56B-C9C27AB6E386}"/>
              </a:ext>
            </a:extLst>
          </p:cNvPr>
          <p:cNvSpPr txBox="1"/>
          <p:nvPr/>
        </p:nvSpPr>
        <p:spPr>
          <a:xfrm>
            <a:off x="521026" y="2980897"/>
            <a:ext cx="1616110" cy="769440"/>
          </a:xfrm>
          <a:prstGeom prst="roundRect">
            <a:avLst>
              <a:gd name="adj" fmla="val 0"/>
            </a:avLst>
          </a:prstGeom>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r>
              <a:rPr lang="ja-JP" altLang="en-US" sz="1400" dirty="0">
                <a:latin typeface="BIZ UDPゴシック" panose="020B0400000000000000" pitchFamily="50" charset="-128"/>
                <a:ea typeface="BIZ UDPゴシック" panose="020B0400000000000000" pitchFamily="50" charset="-128"/>
              </a:rPr>
              <a:t>望ましい整備項目</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（ガイドライン）</a:t>
            </a:r>
            <a:endParaRPr lang="en-US" altLang="ja-JP" sz="1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EF7CEAE5-CA43-41C6-9CEA-A319209844B1}"/>
              </a:ext>
            </a:extLst>
          </p:cNvPr>
          <p:cNvSpPr txBox="1"/>
          <p:nvPr/>
        </p:nvSpPr>
        <p:spPr>
          <a:xfrm>
            <a:off x="2131566" y="2980896"/>
            <a:ext cx="6347377" cy="769441"/>
          </a:xfrm>
          <a:prstGeom prst="roundRect">
            <a:avLst>
              <a:gd name="adj" fmla="val 0"/>
            </a:avLst>
          </a:prstGeom>
          <a:noFill/>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500" b="1" u="sng"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1" u="sng" dirty="0">
                <a:solidFill>
                  <a:schemeClr val="tx1"/>
                </a:solidFill>
                <a:latin typeface="BIZ UDPゴシック" panose="020B0400000000000000" pitchFamily="50" charset="-128"/>
                <a:ea typeface="BIZ UDPゴシック" panose="020B0400000000000000" pitchFamily="50" charset="-128"/>
              </a:rPr>
              <a:t>床面積が</a:t>
            </a:r>
            <a:r>
              <a:rPr lang="en-US" altLang="ja-JP" sz="1400" b="1" u="sng" dirty="0">
                <a:solidFill>
                  <a:schemeClr val="tx1"/>
                </a:solidFill>
                <a:latin typeface="BIZ UDPゴシック" panose="020B0400000000000000" pitchFamily="50" charset="-128"/>
                <a:ea typeface="BIZ UDPゴシック" panose="020B0400000000000000" pitchFamily="50" charset="-128"/>
              </a:rPr>
              <a:t>2,000</a:t>
            </a:r>
            <a:r>
              <a:rPr lang="ja-JP" altLang="en-US" sz="1400" b="1" u="sng" dirty="0">
                <a:solidFill>
                  <a:schemeClr val="tx1"/>
                </a:solidFill>
                <a:latin typeface="BIZ UDPゴシック" panose="020B0400000000000000" pitchFamily="50" charset="-128"/>
                <a:ea typeface="BIZ UDPゴシック" panose="020B0400000000000000" pitchFamily="50" charset="-128"/>
              </a:rPr>
              <a:t>㎡以上の建築物には介護ベッドを設ける</a:t>
            </a:r>
            <a:endParaRPr lang="en-US" altLang="ja-JP" sz="1400" b="1" u="sng" dirty="0">
              <a:solidFill>
                <a:schemeClr val="tx1"/>
              </a:solidFill>
              <a:latin typeface="BIZ UDPゴシック" panose="020B0400000000000000" pitchFamily="50" charset="-128"/>
              <a:ea typeface="BIZ UDPゴシック" panose="020B0400000000000000" pitchFamily="50" charset="-128"/>
            </a:endParaRPr>
          </a:p>
          <a:p>
            <a:endParaRPr lang="en-US" altLang="ja-JP" sz="500" b="1" u="sng"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1" u="sng" dirty="0">
                <a:solidFill>
                  <a:schemeClr val="tx1"/>
                </a:solidFill>
                <a:latin typeface="BIZ UDPゴシック" panose="020B0400000000000000" pitchFamily="50" charset="-128"/>
                <a:ea typeface="BIZ UDPゴシック" panose="020B0400000000000000" pitchFamily="50" charset="-128"/>
              </a:rPr>
              <a:t>ベッドの大きさは幅</a:t>
            </a:r>
            <a:r>
              <a:rPr lang="en-US" altLang="ja-JP" sz="1400" b="1" u="sng" dirty="0">
                <a:solidFill>
                  <a:schemeClr val="tx1"/>
                </a:solidFill>
                <a:latin typeface="BIZ UDPゴシック" panose="020B0400000000000000" pitchFamily="50" charset="-128"/>
                <a:ea typeface="BIZ UDPゴシック" panose="020B0400000000000000" pitchFamily="50" charset="-128"/>
              </a:rPr>
              <a:t>60</a:t>
            </a:r>
            <a:r>
              <a:rPr lang="ja-JP" altLang="en-US" sz="1400" b="1" u="sng" dirty="0">
                <a:solidFill>
                  <a:schemeClr val="tx1"/>
                </a:solidFill>
                <a:latin typeface="BIZ UDPゴシック" panose="020B0400000000000000" pitchFamily="50" charset="-128"/>
                <a:ea typeface="BIZ UDPゴシック" panose="020B0400000000000000" pitchFamily="50" charset="-128"/>
              </a:rPr>
              <a:t>～</a:t>
            </a:r>
            <a:r>
              <a:rPr lang="en-US" altLang="ja-JP" sz="1400" b="1" u="sng" dirty="0">
                <a:solidFill>
                  <a:schemeClr val="tx1"/>
                </a:solidFill>
                <a:latin typeface="BIZ UDPゴシック" panose="020B0400000000000000" pitchFamily="50" charset="-128"/>
                <a:ea typeface="BIZ UDPゴシック" panose="020B0400000000000000" pitchFamily="50" charset="-128"/>
              </a:rPr>
              <a:t>80cm</a:t>
            </a:r>
            <a:r>
              <a:rPr lang="ja-JP" altLang="en-US" sz="1400" b="1" u="sng" dirty="0">
                <a:solidFill>
                  <a:schemeClr val="tx1"/>
                </a:solidFill>
                <a:latin typeface="BIZ UDPゴシック" panose="020B0400000000000000" pitchFamily="50" charset="-128"/>
                <a:ea typeface="BIZ UDPゴシック" panose="020B0400000000000000" pitchFamily="50" charset="-128"/>
              </a:rPr>
              <a:t>程度</a:t>
            </a: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1" u="sng" dirty="0">
                <a:solidFill>
                  <a:schemeClr val="tx1"/>
                </a:solidFill>
                <a:latin typeface="BIZ UDPゴシック" panose="020B0400000000000000" pitchFamily="50" charset="-128"/>
                <a:ea typeface="BIZ UDPゴシック" panose="020B0400000000000000" pitchFamily="50" charset="-128"/>
              </a:rPr>
              <a:t>長さ</a:t>
            </a:r>
            <a:r>
              <a:rPr lang="en-US" altLang="ja-JP" sz="1400" b="1" u="sng" dirty="0">
                <a:solidFill>
                  <a:schemeClr val="tx1"/>
                </a:solidFill>
                <a:latin typeface="BIZ UDPゴシック" panose="020B0400000000000000" pitchFamily="50" charset="-128"/>
                <a:ea typeface="BIZ UDPゴシック" panose="020B0400000000000000" pitchFamily="50" charset="-128"/>
              </a:rPr>
              <a:t>150</a:t>
            </a:r>
            <a:r>
              <a:rPr lang="ja-JP" altLang="en-US" sz="1400" b="1" u="sng" dirty="0">
                <a:solidFill>
                  <a:schemeClr val="tx1"/>
                </a:solidFill>
                <a:latin typeface="BIZ UDPゴシック" panose="020B0400000000000000" pitchFamily="50" charset="-128"/>
                <a:ea typeface="BIZ UDPゴシック" panose="020B0400000000000000" pitchFamily="50" charset="-128"/>
              </a:rPr>
              <a:t>～</a:t>
            </a:r>
            <a:r>
              <a:rPr lang="en-US" altLang="ja-JP" sz="1400" b="1" u="sng" dirty="0">
                <a:solidFill>
                  <a:schemeClr val="tx1"/>
                </a:solidFill>
                <a:latin typeface="BIZ UDPゴシック" panose="020B0400000000000000" pitchFamily="50" charset="-128"/>
                <a:ea typeface="BIZ UDPゴシック" panose="020B0400000000000000" pitchFamily="50" charset="-128"/>
              </a:rPr>
              <a:t>180cm</a:t>
            </a:r>
            <a:r>
              <a:rPr lang="ja-JP" altLang="en-US" sz="1400" b="1" u="sng" dirty="0">
                <a:solidFill>
                  <a:schemeClr val="tx1"/>
                </a:solidFill>
                <a:latin typeface="BIZ UDPゴシック" panose="020B0400000000000000" pitchFamily="50" charset="-128"/>
                <a:ea typeface="BIZ UDPゴシック" panose="020B0400000000000000" pitchFamily="50" charset="-128"/>
              </a:rPr>
              <a:t>程度とする</a:t>
            </a:r>
            <a:endParaRPr lang="en-US" altLang="ja-JP" sz="1400" b="1" u="sng" dirty="0">
              <a:solidFill>
                <a:schemeClr val="tx1"/>
              </a:solidFill>
              <a:latin typeface="BIZ UDPゴシック" panose="020B0400000000000000" pitchFamily="50" charset="-128"/>
              <a:ea typeface="BIZ UDPゴシック" panose="020B0400000000000000" pitchFamily="50" charset="-128"/>
            </a:endParaRPr>
          </a:p>
          <a:p>
            <a:endParaRPr lang="en-US" altLang="ja-JP" sz="500" b="1" u="sng" dirty="0">
              <a:solidFill>
                <a:schemeClr val="tx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4947614-6EE7-4103-9BB2-2A97A914E572}"/>
              </a:ext>
            </a:extLst>
          </p:cNvPr>
          <p:cNvSpPr txBox="1"/>
          <p:nvPr/>
        </p:nvSpPr>
        <p:spPr>
          <a:xfrm>
            <a:off x="184308" y="4335064"/>
            <a:ext cx="8714431"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〇建築設計標準（国）における基準等</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3B1F6FD-6FF8-4865-8E5A-1E21F263CF4B}"/>
              </a:ext>
            </a:extLst>
          </p:cNvPr>
          <p:cNvSpPr txBox="1"/>
          <p:nvPr/>
        </p:nvSpPr>
        <p:spPr>
          <a:xfrm>
            <a:off x="2131566" y="4783933"/>
            <a:ext cx="6347377" cy="1046440"/>
          </a:xfrm>
          <a:prstGeom prst="roundRect">
            <a:avLst>
              <a:gd name="adj" fmla="val 0"/>
            </a:avLst>
          </a:prstGeom>
          <a:noFill/>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5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1" u="sng" dirty="0">
                <a:solidFill>
                  <a:schemeClr val="tx1"/>
                </a:solidFill>
                <a:latin typeface="BIZ UDPゴシック" panose="020B0400000000000000" pitchFamily="50" charset="-128"/>
                <a:ea typeface="BIZ UDPゴシック" panose="020B0400000000000000" pitchFamily="50" charset="-128"/>
              </a:rPr>
              <a:t>床面積の合計が</a:t>
            </a:r>
            <a:r>
              <a:rPr lang="en-US" altLang="ja-JP" sz="1400" b="1" u="sng" dirty="0">
                <a:solidFill>
                  <a:schemeClr val="tx1"/>
                </a:solidFill>
                <a:latin typeface="BIZ UDPゴシック" panose="020B0400000000000000" pitchFamily="50" charset="-128"/>
                <a:ea typeface="BIZ UDPゴシック" panose="020B0400000000000000" pitchFamily="50" charset="-128"/>
              </a:rPr>
              <a:t>2,000</a:t>
            </a:r>
            <a:r>
              <a:rPr lang="ja-JP" altLang="en-US" sz="1400" b="1" u="sng" dirty="0">
                <a:solidFill>
                  <a:schemeClr val="tx1"/>
                </a:solidFill>
                <a:latin typeface="BIZ UDPゴシック" panose="020B0400000000000000" pitchFamily="50" charset="-128"/>
                <a:ea typeface="BIZ UDPゴシック" panose="020B0400000000000000" pitchFamily="50" charset="-128"/>
              </a:rPr>
              <a:t>㎡以上の建築物の車椅子使用者用便房は、大型ベッド</a:t>
            </a:r>
            <a:endParaRPr lang="en-US" altLang="ja-JP" sz="1400" b="1" u="sng" dirty="0">
              <a:solidFill>
                <a:schemeClr val="tx1"/>
              </a:solidFill>
              <a:latin typeface="BIZ UDPゴシック" panose="020B0400000000000000" pitchFamily="50" charset="-128"/>
              <a:ea typeface="BIZ UDPゴシック" panose="020B0400000000000000" pitchFamily="50" charset="-128"/>
            </a:endParaRPr>
          </a:p>
          <a:p>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u="sng" dirty="0">
                <a:solidFill>
                  <a:schemeClr val="tx1"/>
                </a:solidFill>
                <a:latin typeface="BIZ UDPゴシック" panose="020B0400000000000000" pitchFamily="50" charset="-128"/>
                <a:ea typeface="BIZ UDPゴシック" panose="020B0400000000000000" pitchFamily="50" charset="-128"/>
              </a:rPr>
              <a:t>の設置を標準とする</a:t>
            </a:r>
            <a:endParaRPr lang="en-US" altLang="ja-JP" sz="1400" b="1" u="sng" dirty="0">
              <a:solidFill>
                <a:schemeClr val="tx1"/>
              </a:solidFill>
              <a:latin typeface="BIZ UDPゴシック" panose="020B0400000000000000" pitchFamily="50" charset="-128"/>
              <a:ea typeface="BIZ UDPゴシック" panose="020B0400000000000000" pitchFamily="50" charset="-128"/>
            </a:endParaRPr>
          </a:p>
          <a:p>
            <a:endParaRPr lang="en-US" altLang="ja-JP" sz="500" b="1" u="sng"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1" u="sng" dirty="0">
                <a:solidFill>
                  <a:schemeClr val="tx1"/>
                </a:solidFill>
                <a:latin typeface="BIZ UDPゴシック" panose="020B0400000000000000" pitchFamily="50" charset="-128"/>
                <a:ea typeface="BIZ UDPゴシック" panose="020B0400000000000000" pitchFamily="50" charset="-128"/>
              </a:rPr>
              <a:t>ベッドの大きさは幅</a:t>
            </a:r>
            <a:r>
              <a:rPr lang="en-US" altLang="ja-JP" sz="1400" b="1" u="sng" dirty="0">
                <a:solidFill>
                  <a:schemeClr val="tx1"/>
                </a:solidFill>
                <a:latin typeface="BIZ UDPゴシック" panose="020B0400000000000000" pitchFamily="50" charset="-128"/>
                <a:ea typeface="BIZ UDPゴシック" panose="020B0400000000000000" pitchFamily="50" charset="-128"/>
              </a:rPr>
              <a:t>60</a:t>
            </a:r>
            <a:r>
              <a:rPr lang="ja-JP" altLang="en-US" sz="1400" b="1" u="sng" dirty="0">
                <a:solidFill>
                  <a:schemeClr val="tx1"/>
                </a:solidFill>
                <a:latin typeface="BIZ UDPゴシック" panose="020B0400000000000000" pitchFamily="50" charset="-128"/>
                <a:ea typeface="BIZ UDPゴシック" panose="020B0400000000000000" pitchFamily="50" charset="-128"/>
              </a:rPr>
              <a:t>～</a:t>
            </a:r>
            <a:r>
              <a:rPr lang="en-US" altLang="ja-JP" sz="1400" b="1" u="sng" dirty="0">
                <a:solidFill>
                  <a:schemeClr val="tx1"/>
                </a:solidFill>
                <a:latin typeface="BIZ UDPゴシック" panose="020B0400000000000000" pitchFamily="50" charset="-128"/>
                <a:ea typeface="BIZ UDPゴシック" panose="020B0400000000000000" pitchFamily="50" charset="-128"/>
              </a:rPr>
              <a:t>80cm</a:t>
            </a:r>
            <a:r>
              <a:rPr lang="ja-JP" altLang="en-US" sz="1400" b="1" u="sng" dirty="0">
                <a:solidFill>
                  <a:schemeClr val="tx1"/>
                </a:solidFill>
                <a:latin typeface="BIZ UDPゴシック" panose="020B0400000000000000" pitchFamily="50" charset="-128"/>
                <a:ea typeface="BIZ UDPゴシック" panose="020B0400000000000000" pitchFamily="50" charset="-128"/>
              </a:rPr>
              <a:t>程度、長さ</a:t>
            </a:r>
            <a:r>
              <a:rPr lang="en-US" altLang="ja-JP" sz="1400" b="1" u="sng" dirty="0">
                <a:solidFill>
                  <a:schemeClr val="tx1"/>
                </a:solidFill>
                <a:latin typeface="BIZ UDPゴシック" panose="020B0400000000000000" pitchFamily="50" charset="-128"/>
                <a:ea typeface="BIZ UDPゴシック" panose="020B0400000000000000" pitchFamily="50" charset="-128"/>
              </a:rPr>
              <a:t>150</a:t>
            </a:r>
            <a:r>
              <a:rPr lang="ja-JP" altLang="en-US" sz="1400" b="1" u="sng" dirty="0">
                <a:solidFill>
                  <a:schemeClr val="tx1"/>
                </a:solidFill>
                <a:latin typeface="BIZ UDPゴシック" panose="020B0400000000000000" pitchFamily="50" charset="-128"/>
                <a:ea typeface="BIZ UDPゴシック" panose="020B0400000000000000" pitchFamily="50" charset="-128"/>
              </a:rPr>
              <a:t>～</a:t>
            </a:r>
            <a:r>
              <a:rPr lang="en-US" altLang="ja-JP" sz="1400" b="1" u="sng" dirty="0">
                <a:solidFill>
                  <a:schemeClr val="tx1"/>
                </a:solidFill>
                <a:latin typeface="BIZ UDPゴシック" panose="020B0400000000000000" pitchFamily="50" charset="-128"/>
                <a:ea typeface="BIZ UDPゴシック" panose="020B0400000000000000" pitchFamily="50" charset="-128"/>
              </a:rPr>
              <a:t>180</a:t>
            </a:r>
            <a:r>
              <a:rPr lang="ja-JP" altLang="en-US" sz="1400" b="1" u="sng" dirty="0">
                <a:solidFill>
                  <a:schemeClr val="tx1"/>
                </a:solidFill>
                <a:latin typeface="BIZ UDPゴシック" panose="020B0400000000000000" pitchFamily="50" charset="-128"/>
                <a:ea typeface="BIZ UDPゴシック" panose="020B0400000000000000" pitchFamily="50" charset="-128"/>
              </a:rPr>
              <a:t>ｃｍ程度とする</a:t>
            </a:r>
            <a:endParaRPr lang="en-US" altLang="ja-JP" sz="1400" b="1" u="sng" dirty="0">
              <a:solidFill>
                <a:schemeClr val="tx1"/>
              </a:solidFill>
              <a:latin typeface="BIZ UDPゴシック" panose="020B0400000000000000" pitchFamily="50" charset="-128"/>
              <a:ea typeface="BIZ UDPゴシック" panose="020B0400000000000000" pitchFamily="50" charset="-128"/>
            </a:endParaRPr>
          </a:p>
          <a:p>
            <a:endParaRPr lang="en-US" altLang="ja-JP" sz="500" dirty="0">
              <a:solidFill>
                <a:schemeClr val="tx1"/>
              </a:solidFill>
              <a:latin typeface="BIZ UDPゴシック" panose="020B0400000000000000" pitchFamily="50" charset="-128"/>
              <a:ea typeface="BIZ UDPゴシック" panose="020B0400000000000000" pitchFamily="50" charset="-128"/>
            </a:endParaRPr>
          </a:p>
          <a:p>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80A9612-3FDF-43C7-86CF-D0198CD8C401}"/>
              </a:ext>
            </a:extLst>
          </p:cNvPr>
          <p:cNvSpPr txBox="1"/>
          <p:nvPr/>
        </p:nvSpPr>
        <p:spPr>
          <a:xfrm>
            <a:off x="515456" y="4783934"/>
            <a:ext cx="1616110" cy="1046440"/>
          </a:xfrm>
          <a:prstGeom prst="roundRect">
            <a:avLst>
              <a:gd name="adj" fmla="val 0"/>
            </a:avLst>
          </a:prstGeom>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nchor="ctr">
            <a:noAutofit/>
          </a:bodyPr>
          <a:lstStyle/>
          <a:p>
            <a:pPr algn="ctr"/>
            <a:r>
              <a:rPr lang="ja-JP" altLang="en-US" sz="1400" dirty="0">
                <a:latin typeface="BIZ UDPゴシック" panose="020B0400000000000000" pitchFamily="50" charset="-128"/>
                <a:ea typeface="BIZ UDPゴシック" panose="020B0400000000000000" pitchFamily="50" charset="-128"/>
              </a:rPr>
              <a:t>設計のポイント</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望ましい整備内容</a:t>
            </a:r>
            <a:endParaRPr lang="en-US" altLang="ja-JP" sz="1400" dirty="0">
              <a:latin typeface="BIZ UDPゴシック" panose="020B0400000000000000" pitchFamily="50" charset="-128"/>
              <a:ea typeface="BIZ UDP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A708180B-5055-4427-8D0F-1B8DBC6DDF79}"/>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5</a:t>
            </a:fld>
            <a:endParaRPr kumimoji="1" lang="ja-JP" altLang="en-US" dirty="0"/>
          </a:p>
        </p:txBody>
      </p:sp>
    </p:spTree>
    <p:extLst>
      <p:ext uri="{BB962C8B-B14F-4D97-AF65-F5344CB8AC3E}">
        <p14:creationId xmlns:p14="http://schemas.microsoft.com/office/powerpoint/2010/main" val="313054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322D553-BBBF-4BA5-8C18-142A650EA29C}"/>
              </a:ext>
            </a:extLst>
          </p:cNvPr>
          <p:cNvSpPr txBox="1"/>
          <p:nvPr/>
        </p:nvSpPr>
        <p:spPr>
          <a:xfrm>
            <a:off x="442718" y="3872285"/>
            <a:ext cx="8177713" cy="2795511"/>
          </a:xfrm>
          <a:prstGeom prst="roundRect">
            <a:avLst>
              <a:gd name="adj" fmla="val 0"/>
            </a:avLst>
          </a:prstGeom>
          <a:noFill/>
          <a:ln w="9525">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no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〇大人用介護ベッドの設置を要する規模について引き下げを検討</a:t>
            </a: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ja-JP" altLang="en-US" sz="1600" b="1" u="sng" dirty="0">
                <a:solidFill>
                  <a:schemeClr val="tx1"/>
                </a:solidFill>
                <a:latin typeface="BIZ UDPゴシック" panose="020B0400000000000000" pitchFamily="50" charset="-128"/>
                <a:ea typeface="BIZ UDPゴシック" panose="020B0400000000000000" pitchFamily="50" charset="-128"/>
              </a:rPr>
              <a:t>現行 </a:t>
            </a:r>
            <a:r>
              <a:rPr lang="en-US" altLang="ja-JP" sz="1600" b="1" u="sng" dirty="0">
                <a:solidFill>
                  <a:schemeClr val="tx1"/>
                </a:solidFill>
                <a:latin typeface="BIZ UDPゴシック" panose="020B0400000000000000" pitchFamily="50" charset="-128"/>
                <a:ea typeface="BIZ UDPゴシック" panose="020B0400000000000000" pitchFamily="50" charset="-128"/>
              </a:rPr>
              <a:t>10,000</a:t>
            </a:r>
            <a:r>
              <a:rPr lang="ja-JP" altLang="en-US" sz="1600" b="1" u="sng" dirty="0">
                <a:solidFill>
                  <a:schemeClr val="tx1"/>
                </a:solidFill>
                <a:latin typeface="BIZ UDPゴシック" panose="020B0400000000000000" pitchFamily="50" charset="-128"/>
                <a:ea typeface="BIZ UDPゴシック" panose="020B0400000000000000" pitchFamily="50" charset="-128"/>
              </a:rPr>
              <a:t>㎡以上</a:t>
            </a:r>
            <a:r>
              <a:rPr lang="en-US" altLang="ja-JP" sz="1600" b="1" u="sng" dirty="0">
                <a:solidFill>
                  <a:schemeClr val="tx1"/>
                </a:solidFill>
                <a:latin typeface="BIZ UDPゴシック" panose="020B0400000000000000" pitchFamily="50" charset="-128"/>
                <a:ea typeface="BIZ UDPゴシック" panose="020B0400000000000000" pitchFamily="50" charset="-128"/>
              </a:rPr>
              <a:t>】</a:t>
            </a:r>
          </a:p>
          <a:p>
            <a:endParaRPr lang="en-US" altLang="ja-JP" sz="600" b="1" u="sng"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　以下の検証結果を踏まえ、見直しの可否や見直し後の規模について検討を実施</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個別項目①　トイレ（大人用介護ベッド）</a:t>
            </a:r>
          </a:p>
        </p:txBody>
      </p:sp>
      <p:sp>
        <p:nvSpPr>
          <p:cNvPr id="34" name="テキスト ボックス 33">
            <a:extLst>
              <a:ext uri="{FF2B5EF4-FFF2-40B4-BE49-F238E27FC236}">
                <a16:creationId xmlns:a16="http://schemas.microsoft.com/office/drawing/2014/main" id="{7D8B1E46-37C0-44F1-A9B1-8CCD065B92C8}"/>
              </a:ext>
            </a:extLst>
          </p:cNvPr>
          <p:cNvSpPr txBox="1"/>
          <p:nvPr/>
        </p:nvSpPr>
        <p:spPr>
          <a:xfrm>
            <a:off x="656436" y="4620922"/>
            <a:ext cx="7831127" cy="1569660"/>
          </a:xfrm>
          <a:prstGeom prst="roundRect">
            <a:avLst>
              <a:gd name="adj" fmla="val 0"/>
            </a:avLst>
          </a:prstGeom>
          <a:noFill/>
          <a:ln w="9525">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nchor="ctr">
            <a:spAutoFit/>
          </a:bodyPr>
          <a:lstStyle/>
          <a:p>
            <a:r>
              <a:rPr lang="ja-JP" altLang="en-US" sz="1200" b="1" u="sng" dirty="0">
                <a:solidFill>
                  <a:schemeClr val="tx1"/>
                </a:solidFill>
                <a:latin typeface="BIZ UDPゴシック" panose="020B0400000000000000" pitchFamily="50" charset="-128"/>
                <a:ea typeface="BIZ UDPゴシック" panose="020B0400000000000000" pitchFamily="50" charset="-128"/>
              </a:rPr>
              <a:t>①府内の整備実態</a:t>
            </a:r>
            <a:endParaRPr lang="en-US" altLang="ja-JP" sz="1200" b="1" u="sng"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　⇒　事業者向けアンケート等により、</a:t>
            </a:r>
            <a:r>
              <a:rPr lang="ja-JP" altLang="en-US" sz="1200" b="1" u="sng" dirty="0">
                <a:solidFill>
                  <a:srgbClr val="FF0000"/>
                </a:solidFill>
                <a:latin typeface="BIZ UDPゴシック" panose="020B0400000000000000" pitchFamily="50" charset="-128"/>
                <a:ea typeface="BIZ UDPゴシック" panose="020B0400000000000000" pitchFamily="50" charset="-128"/>
              </a:rPr>
              <a:t>建物規模別に介護ベッドの整備実態等を調査</a:t>
            </a:r>
            <a:endParaRPr lang="en-US" altLang="ja-JP" sz="1200" b="1" u="sng" dirty="0">
              <a:solidFill>
                <a:srgbClr val="FF0000"/>
              </a:solidFill>
              <a:latin typeface="BIZ UDPゴシック" panose="020B0400000000000000" pitchFamily="50" charset="-128"/>
              <a:ea typeface="BIZ UDPゴシック" panose="020B0400000000000000" pitchFamily="50" charset="-128"/>
            </a:endParaRPr>
          </a:p>
          <a:p>
            <a:endParaRPr lang="en-US" altLang="ja-JP" sz="1200" b="1" u="sng" dirty="0">
              <a:solidFill>
                <a:srgbClr val="FF0000"/>
              </a:solidFill>
              <a:latin typeface="BIZ UDPゴシック" panose="020B0400000000000000" pitchFamily="50" charset="-128"/>
              <a:ea typeface="BIZ UDPゴシック" panose="020B0400000000000000" pitchFamily="50" charset="-128"/>
            </a:endParaRPr>
          </a:p>
          <a:p>
            <a:r>
              <a:rPr lang="ja-JP" altLang="en-US" sz="1200" b="1" u="sng" dirty="0">
                <a:solidFill>
                  <a:schemeClr val="tx1"/>
                </a:solidFill>
                <a:latin typeface="BIZ UDPゴシック" panose="020B0400000000000000" pitchFamily="50" charset="-128"/>
                <a:ea typeface="BIZ UDPゴシック" panose="020B0400000000000000" pitchFamily="50" charset="-128"/>
              </a:rPr>
              <a:t>②建築計画に与える影響の検証</a:t>
            </a:r>
            <a:endParaRPr lang="en-US" altLang="ja-JP" sz="1200" b="1" u="sng"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　⇒　既存物件における整備事例やモデル図面等で、</a:t>
            </a:r>
            <a:r>
              <a:rPr lang="ja-JP" altLang="en-US" sz="1200" b="1" u="sng" dirty="0">
                <a:solidFill>
                  <a:srgbClr val="FF0000"/>
                </a:solidFill>
                <a:latin typeface="BIZ UDPゴシック" panose="020B0400000000000000" pitchFamily="50" charset="-128"/>
                <a:ea typeface="BIZ UDPゴシック" panose="020B0400000000000000" pitchFamily="50" charset="-128"/>
              </a:rPr>
              <a:t>介護ベッド設置によるトイレの大きさへの影響度合いを検証</a:t>
            </a:r>
            <a:endParaRPr lang="en-US" altLang="ja-JP" sz="1200" b="1" u="sng" dirty="0">
              <a:solidFill>
                <a:srgbClr val="FF0000"/>
              </a:solidFill>
              <a:latin typeface="BIZ UDPゴシック" panose="020B0400000000000000" pitchFamily="50" charset="-128"/>
              <a:ea typeface="BIZ UDPゴシック" panose="020B0400000000000000" pitchFamily="50" charset="-128"/>
            </a:endParaRPr>
          </a:p>
          <a:p>
            <a:endParaRPr lang="en-US" altLang="ja-JP" sz="1200" b="1" u="sng" dirty="0">
              <a:solidFill>
                <a:schemeClr val="tx1"/>
              </a:solidFill>
              <a:latin typeface="BIZ UDPゴシック" panose="020B0400000000000000" pitchFamily="50" charset="-128"/>
              <a:ea typeface="BIZ UDPゴシック" panose="020B0400000000000000" pitchFamily="50" charset="-128"/>
            </a:endParaRPr>
          </a:p>
          <a:p>
            <a:r>
              <a:rPr lang="ja-JP" altLang="en-US" sz="1200" b="1" u="sng" dirty="0">
                <a:solidFill>
                  <a:schemeClr val="tx1"/>
                </a:solidFill>
                <a:latin typeface="BIZ UDPゴシック" panose="020B0400000000000000" pitchFamily="50" charset="-128"/>
                <a:ea typeface="BIZ UDPゴシック" panose="020B0400000000000000" pitchFamily="50" charset="-128"/>
              </a:rPr>
              <a:t>③整備に係るコストの検証</a:t>
            </a:r>
            <a:endParaRPr lang="en-US" altLang="ja-JP" sz="1200" b="1" u="sng"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　⇒　大人用介護ベッドの設置に係る</a:t>
            </a:r>
            <a:r>
              <a:rPr lang="ja-JP" altLang="en-US" sz="1200" b="1" u="sng" dirty="0">
                <a:solidFill>
                  <a:srgbClr val="FF0000"/>
                </a:solidFill>
                <a:latin typeface="BIZ UDPゴシック" panose="020B0400000000000000" pitchFamily="50" charset="-128"/>
                <a:ea typeface="BIZ UDPゴシック" panose="020B0400000000000000" pitchFamily="50" charset="-128"/>
              </a:rPr>
              <a:t>コストの影響度合いを検証</a:t>
            </a:r>
            <a:endParaRPr lang="en-US" altLang="ja-JP" sz="1200" b="1" u="sng" dirty="0">
              <a:solidFill>
                <a:srgbClr val="FF0000"/>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1F88854F-32A1-446E-8226-477401D83BB7}"/>
              </a:ext>
            </a:extLst>
          </p:cNvPr>
          <p:cNvSpPr txBox="1"/>
          <p:nvPr/>
        </p:nvSpPr>
        <p:spPr>
          <a:xfrm>
            <a:off x="256935" y="555960"/>
            <a:ext cx="6804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600" dirty="0">
                <a:latin typeface="BIZ UDPゴシック" panose="020B0400000000000000" pitchFamily="50" charset="-128"/>
                <a:ea typeface="BIZ UDPゴシック" panose="020B0400000000000000" pitchFamily="50" charset="-128"/>
              </a:rPr>
              <a:t>1-1</a:t>
            </a:r>
            <a:r>
              <a:rPr lang="ja-JP" altLang="en-US" sz="1600" dirty="0">
                <a:latin typeface="BIZ UDPゴシック" panose="020B0400000000000000" pitchFamily="50" charset="-128"/>
                <a:ea typeface="BIZ UDPゴシック" panose="020B0400000000000000" pitchFamily="50" charset="-128"/>
              </a:rPr>
              <a:t>　大人用介護ベッドの設置数を増やす（設置を要する規模の見直し）</a:t>
            </a:r>
            <a:endParaRPr lang="en-US" altLang="ja-JP" sz="16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25E6C954-03A5-42A6-B509-E2D5A057DA58}"/>
              </a:ext>
            </a:extLst>
          </p:cNvPr>
          <p:cNvSpPr txBox="1"/>
          <p:nvPr/>
        </p:nvSpPr>
        <p:spPr>
          <a:xfrm>
            <a:off x="152502" y="1854858"/>
            <a:ext cx="8714431"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〇他の自治体における条例（法委任条例）の状況</a:t>
            </a:r>
            <a:endParaRPr lang="en-US" altLang="ja-JP" sz="1600" b="1" u="sng" dirty="0">
              <a:latin typeface="BIZ UDPゴシック" panose="020B0400000000000000" pitchFamily="50" charset="-128"/>
              <a:ea typeface="BIZ UDPゴシック" panose="020B0400000000000000" pitchFamily="50" charset="-128"/>
            </a:endParaRPr>
          </a:p>
        </p:txBody>
      </p:sp>
      <p:graphicFrame>
        <p:nvGraphicFramePr>
          <p:cNvPr id="18" name="表 6">
            <a:extLst>
              <a:ext uri="{FF2B5EF4-FFF2-40B4-BE49-F238E27FC236}">
                <a16:creationId xmlns:a16="http://schemas.microsoft.com/office/drawing/2014/main" id="{68AB3DB4-D7CC-47D2-9505-5CD38C1EEC8C}"/>
              </a:ext>
            </a:extLst>
          </p:cNvPr>
          <p:cNvGraphicFramePr>
            <a:graphicFrameLocks noGrp="1"/>
          </p:cNvGraphicFramePr>
          <p:nvPr>
            <p:extLst>
              <p:ext uri="{D42A27DB-BD31-4B8C-83A1-F6EECF244321}">
                <p14:modId xmlns:p14="http://schemas.microsoft.com/office/powerpoint/2010/main" val="861823010"/>
              </p:ext>
            </p:extLst>
          </p:nvPr>
        </p:nvGraphicFramePr>
        <p:xfrm>
          <a:off x="208245" y="2268628"/>
          <a:ext cx="8601620" cy="1118256"/>
        </p:xfrm>
        <a:graphic>
          <a:graphicData uri="http://schemas.openxmlformats.org/drawingml/2006/table">
            <a:tbl>
              <a:tblPr firstRow="1" bandRow="1">
                <a:tableStyleId>{93296810-A885-4BE3-A3E7-6D5BEEA58F35}</a:tableStyleId>
              </a:tblPr>
              <a:tblGrid>
                <a:gridCol w="897620">
                  <a:extLst>
                    <a:ext uri="{9D8B030D-6E8A-4147-A177-3AD203B41FA5}">
                      <a16:colId xmlns:a16="http://schemas.microsoft.com/office/drawing/2014/main" val="2273690459"/>
                    </a:ext>
                  </a:extLst>
                </a:gridCol>
                <a:gridCol w="1728000">
                  <a:extLst>
                    <a:ext uri="{9D8B030D-6E8A-4147-A177-3AD203B41FA5}">
                      <a16:colId xmlns:a16="http://schemas.microsoft.com/office/drawing/2014/main" val="3866462706"/>
                    </a:ext>
                  </a:extLst>
                </a:gridCol>
                <a:gridCol w="1728000">
                  <a:extLst>
                    <a:ext uri="{9D8B030D-6E8A-4147-A177-3AD203B41FA5}">
                      <a16:colId xmlns:a16="http://schemas.microsoft.com/office/drawing/2014/main" val="1142084167"/>
                    </a:ext>
                  </a:extLst>
                </a:gridCol>
                <a:gridCol w="2124000">
                  <a:extLst>
                    <a:ext uri="{9D8B030D-6E8A-4147-A177-3AD203B41FA5}">
                      <a16:colId xmlns:a16="http://schemas.microsoft.com/office/drawing/2014/main" val="234843214"/>
                    </a:ext>
                  </a:extLst>
                </a:gridCol>
                <a:gridCol w="2124000">
                  <a:extLst>
                    <a:ext uri="{9D8B030D-6E8A-4147-A177-3AD203B41FA5}">
                      <a16:colId xmlns:a16="http://schemas.microsoft.com/office/drawing/2014/main" val="2218435240"/>
                    </a:ext>
                  </a:extLst>
                </a:gridCol>
              </a:tblGrid>
              <a:tr h="347924">
                <a:tc>
                  <a:txBody>
                    <a:bodyPr/>
                    <a:lstStyle/>
                    <a:p>
                      <a:pPr algn="ctr"/>
                      <a:endParaRPr kumimoji="1" lang="ja-JP" altLang="en-US" sz="1400" dirty="0"/>
                    </a:p>
                  </a:txBody>
                  <a:tcPr/>
                </a:tc>
                <a:tc>
                  <a:txBody>
                    <a:bodyPr/>
                    <a:lstStyle/>
                    <a:p>
                      <a:pPr algn="ctr"/>
                      <a:r>
                        <a:rPr kumimoji="1" lang="ja-JP" altLang="en-US" sz="1400" dirty="0"/>
                        <a:t>大阪府</a:t>
                      </a:r>
                    </a:p>
                  </a:txBody>
                  <a:tcPr/>
                </a:tc>
                <a:tc>
                  <a:txBody>
                    <a:bodyPr/>
                    <a:lstStyle/>
                    <a:p>
                      <a:pPr algn="ctr"/>
                      <a:r>
                        <a:rPr kumimoji="1" lang="ja-JP" altLang="en-US" sz="1400" dirty="0"/>
                        <a:t>練馬区</a:t>
                      </a:r>
                    </a:p>
                  </a:txBody>
                  <a:tcPr/>
                </a:tc>
                <a:tc gridSpan="2">
                  <a:txBody>
                    <a:bodyPr/>
                    <a:lstStyle/>
                    <a:p>
                      <a:pPr algn="ctr"/>
                      <a:r>
                        <a:rPr kumimoji="1" lang="ja-JP" altLang="en-US" sz="1400" dirty="0"/>
                        <a:t>鳥取県</a:t>
                      </a:r>
                    </a:p>
                  </a:txBody>
                  <a:tcPr/>
                </a:tc>
                <a:tc hMerge="1">
                  <a:txBody>
                    <a:bodyPr/>
                    <a:lstStyle/>
                    <a:p>
                      <a:pPr algn="ctr"/>
                      <a:r>
                        <a:rPr kumimoji="1" lang="ja-JP" altLang="en-US" sz="1400" dirty="0"/>
                        <a:t>東京都</a:t>
                      </a:r>
                    </a:p>
                  </a:txBody>
                  <a:tcPr/>
                </a:tc>
                <a:extLst>
                  <a:ext uri="{0D108BD9-81ED-4DB2-BD59-A6C34878D82A}">
                    <a16:rowId xmlns:a16="http://schemas.microsoft.com/office/drawing/2014/main" val="48412232"/>
                  </a:ext>
                </a:extLst>
              </a:tr>
              <a:tr h="313132">
                <a:tc>
                  <a:txBody>
                    <a:bodyPr/>
                    <a:lstStyle/>
                    <a:p>
                      <a:pPr algn="ctr"/>
                      <a:r>
                        <a:rPr kumimoji="1" lang="ja-JP" altLang="en-US" sz="1200" dirty="0">
                          <a:latin typeface="BIZ UDPゴシック" panose="020B0400000000000000" pitchFamily="50" charset="-128"/>
                          <a:ea typeface="BIZ UDPゴシック" panose="020B0400000000000000" pitchFamily="50" charset="-128"/>
                        </a:rPr>
                        <a:t>用途</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全ての特別特定建築物</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全ての特別特定建築物</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劇場、集会場、物販店、ホテル、体育館、遊技場、博物館</a:t>
                      </a:r>
                      <a:endParaRPr kumimoji="1" lang="en-US" altLang="ja-JP" sz="120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特別支援学校、</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病院、保健所等の官庁署施設</a:t>
                      </a:r>
                    </a:p>
                  </a:txBody>
                  <a:tcPr anchor="ctr"/>
                </a:tc>
                <a:extLst>
                  <a:ext uri="{0D108BD9-81ED-4DB2-BD59-A6C34878D82A}">
                    <a16:rowId xmlns:a16="http://schemas.microsoft.com/office/drawing/2014/main" val="670410692"/>
                  </a:ext>
                </a:extLst>
              </a:tr>
              <a:tr h="313132">
                <a:tc>
                  <a:txBody>
                    <a:bodyPr/>
                    <a:lstStyle/>
                    <a:p>
                      <a:pPr algn="ctr"/>
                      <a:r>
                        <a:rPr kumimoji="1" lang="ja-JP" altLang="en-US" sz="1200" dirty="0">
                          <a:latin typeface="BIZ UDPゴシック" panose="020B0400000000000000" pitchFamily="50" charset="-128"/>
                          <a:ea typeface="BIZ UDPゴシック" panose="020B0400000000000000" pitchFamily="50" charset="-128"/>
                        </a:rPr>
                        <a:t>対象規模</a:t>
                      </a: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10,000</a:t>
                      </a:r>
                      <a:r>
                        <a:rPr kumimoji="1" lang="ja-JP" altLang="en-US" sz="1200" dirty="0">
                          <a:latin typeface="BIZ UDPゴシック" panose="020B0400000000000000" pitchFamily="50" charset="-128"/>
                          <a:ea typeface="BIZ UDPゴシック" panose="020B0400000000000000" pitchFamily="50" charset="-128"/>
                        </a:rPr>
                        <a:t>㎡以上</a:t>
                      </a: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5,000</a:t>
                      </a:r>
                      <a:r>
                        <a:rPr kumimoji="1" lang="ja-JP" altLang="en-US" sz="1200" dirty="0">
                          <a:latin typeface="BIZ UDPゴシック" panose="020B0400000000000000" pitchFamily="50" charset="-128"/>
                          <a:ea typeface="BIZ UDPゴシック" panose="020B0400000000000000" pitchFamily="50" charset="-128"/>
                        </a:rPr>
                        <a:t>㎡以上</a:t>
                      </a: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㎡以上</a:t>
                      </a: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0</a:t>
                      </a:r>
                      <a:r>
                        <a:rPr kumimoji="1" lang="ja-JP" altLang="en-US" sz="1200" dirty="0">
                          <a:latin typeface="BIZ UDPゴシック" panose="020B0400000000000000" pitchFamily="50" charset="-128"/>
                          <a:ea typeface="BIZ UDPゴシック" panose="020B0400000000000000" pitchFamily="50" charset="-128"/>
                        </a:rPr>
                        <a:t>㎡以上</a:t>
                      </a:r>
                    </a:p>
                  </a:txBody>
                  <a:tcPr anchor="ctr"/>
                </a:tc>
                <a:extLst>
                  <a:ext uri="{0D108BD9-81ED-4DB2-BD59-A6C34878D82A}">
                    <a16:rowId xmlns:a16="http://schemas.microsoft.com/office/drawing/2014/main" val="2813012228"/>
                  </a:ext>
                </a:extLst>
              </a:tr>
            </a:tbl>
          </a:graphicData>
        </a:graphic>
      </p:graphicFrame>
      <p:sp>
        <p:nvSpPr>
          <p:cNvPr id="12" name="テキスト ボックス 11">
            <a:extLst>
              <a:ext uri="{FF2B5EF4-FFF2-40B4-BE49-F238E27FC236}">
                <a16:creationId xmlns:a16="http://schemas.microsoft.com/office/drawing/2014/main" id="{782E7316-26E5-45C4-A5F7-D064B369DB6F}"/>
              </a:ext>
            </a:extLst>
          </p:cNvPr>
          <p:cNvSpPr txBox="1"/>
          <p:nvPr/>
        </p:nvSpPr>
        <p:spPr>
          <a:xfrm>
            <a:off x="136256" y="3433999"/>
            <a:ext cx="8714431"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〇対応方針（案）</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C7A2BA2-D0A1-4DF3-A7D5-A339BF3CDBB3}"/>
              </a:ext>
            </a:extLst>
          </p:cNvPr>
          <p:cNvSpPr txBox="1"/>
          <p:nvPr/>
        </p:nvSpPr>
        <p:spPr>
          <a:xfrm>
            <a:off x="859955" y="6248615"/>
            <a:ext cx="5102679"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　次回以降、</a:t>
            </a:r>
            <a:r>
              <a:rPr kumimoji="1" lang="ja-JP" altLang="en-US" sz="1600" u="heavy" dirty="0">
                <a:solidFill>
                  <a:srgbClr val="FF0000"/>
                </a:solidFill>
                <a:latin typeface="BIZ UDPゴシック" panose="020B0400000000000000" pitchFamily="50" charset="-128"/>
                <a:ea typeface="BIZ UDPゴシック" panose="020B0400000000000000" pitchFamily="50" charset="-128"/>
              </a:rPr>
              <a:t>検証結果と併せて見直しの方向性を提示</a:t>
            </a:r>
          </a:p>
        </p:txBody>
      </p:sp>
      <p:sp>
        <p:nvSpPr>
          <p:cNvPr id="13" name="テキスト ボックス 12">
            <a:extLst>
              <a:ext uri="{FF2B5EF4-FFF2-40B4-BE49-F238E27FC236}">
                <a16:creationId xmlns:a16="http://schemas.microsoft.com/office/drawing/2014/main" id="{580C7BF0-67F7-400B-8144-83C66A3CB237}"/>
              </a:ext>
            </a:extLst>
          </p:cNvPr>
          <p:cNvSpPr txBox="1"/>
          <p:nvPr/>
        </p:nvSpPr>
        <p:spPr>
          <a:xfrm>
            <a:off x="248014" y="901143"/>
            <a:ext cx="8490913" cy="796020"/>
          </a:xfrm>
          <a:prstGeom prst="roundRect">
            <a:avLst>
              <a:gd name="adj" fmla="val 4769"/>
            </a:avLst>
          </a:prstGeom>
          <a:noFill/>
          <a:ln>
            <a:solidFill>
              <a:schemeClr val="bg1">
                <a:lumMod val="65000"/>
              </a:schemeClr>
            </a:solidFill>
          </a:ln>
        </p:spPr>
        <p:txBody>
          <a:bodyPr wrap="square" rtlCol="0">
            <a:noAutofit/>
          </a:bodyPr>
          <a:lstStyle/>
          <a:p>
            <a:r>
              <a:rPr lang="ja-JP" altLang="en-US" sz="1600" dirty="0">
                <a:latin typeface="BIZ UDPゴシック" panose="020B0400000000000000" pitchFamily="50" charset="-128"/>
                <a:ea typeface="BIZ UDPゴシック" panose="020B0400000000000000" pitchFamily="50" charset="-128"/>
              </a:rPr>
              <a:t>■検討の方向性（案）</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b="1" u="sng" dirty="0">
                <a:solidFill>
                  <a:srgbClr val="FF0000"/>
                </a:solidFill>
                <a:latin typeface="BIZ UDPゴシック" panose="020B0400000000000000" pitchFamily="50" charset="-128"/>
                <a:ea typeface="BIZ UDPゴシック" panose="020B0400000000000000" pitchFamily="50" charset="-128"/>
              </a:rPr>
              <a:t>府内の大規模店舗等の大人用介護ベッドの普及度合</a:t>
            </a:r>
            <a:r>
              <a:rPr lang="ja-JP" altLang="en-US" sz="1400" dirty="0">
                <a:latin typeface="BIZ UDPゴシック" panose="020B0400000000000000" pitchFamily="50" charset="-128"/>
                <a:ea typeface="BIZ UDPゴシック" panose="020B0400000000000000" pitchFamily="50" charset="-128"/>
              </a:rPr>
              <a:t>や、</a:t>
            </a:r>
            <a:r>
              <a:rPr lang="ja-JP" altLang="en-US" sz="1400" b="1" u="sng" dirty="0">
                <a:solidFill>
                  <a:srgbClr val="FF0000"/>
                </a:solidFill>
                <a:latin typeface="BIZ UDPゴシック" panose="020B0400000000000000" pitchFamily="50" charset="-128"/>
                <a:ea typeface="BIZ UDPゴシック" panose="020B0400000000000000" pitchFamily="50" charset="-128"/>
              </a:rPr>
              <a:t>便房内のスペースに与える物理的な影響を精査</a:t>
            </a:r>
            <a:r>
              <a:rPr lang="ja-JP" altLang="en-US" sz="1400" dirty="0">
                <a:latin typeface="BIZ UDPゴシック" panose="020B0400000000000000" pitchFamily="50" charset="-128"/>
                <a:ea typeface="BIZ UDPゴシック" panose="020B0400000000000000" pitchFamily="50" charset="-128"/>
              </a:rPr>
              <a:t>し、条例に規定している基準の見直しを検討</a:t>
            </a:r>
            <a:endParaRPr lang="en-US" altLang="ja-JP" sz="1400" dirty="0">
              <a:latin typeface="BIZ UDPゴシック" panose="020B0400000000000000" pitchFamily="50" charset="-128"/>
              <a:ea typeface="BIZ UDPゴシック" panose="020B0400000000000000" pitchFamily="50" charset="-128"/>
            </a:endParaRPr>
          </a:p>
        </p:txBody>
      </p:sp>
      <p:sp>
        <p:nvSpPr>
          <p:cNvPr id="14" name="スライド番号プレースホルダー 1">
            <a:extLst>
              <a:ext uri="{FF2B5EF4-FFF2-40B4-BE49-F238E27FC236}">
                <a16:creationId xmlns:a16="http://schemas.microsoft.com/office/drawing/2014/main" id="{6065DA09-9A63-472C-8201-927ED7EB1B7C}"/>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6</a:t>
            </a:fld>
            <a:endParaRPr kumimoji="1" lang="ja-JP" altLang="en-US" dirty="0"/>
          </a:p>
        </p:txBody>
      </p:sp>
    </p:spTree>
    <p:extLst>
      <p:ext uri="{BB962C8B-B14F-4D97-AF65-F5344CB8AC3E}">
        <p14:creationId xmlns:p14="http://schemas.microsoft.com/office/powerpoint/2010/main" val="324285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個別項目①　トイレ（大人用介護ベッド）</a:t>
            </a:r>
          </a:p>
        </p:txBody>
      </p:sp>
      <p:sp>
        <p:nvSpPr>
          <p:cNvPr id="43" name="テキスト ボックス 42">
            <a:extLst>
              <a:ext uri="{FF2B5EF4-FFF2-40B4-BE49-F238E27FC236}">
                <a16:creationId xmlns:a16="http://schemas.microsoft.com/office/drawing/2014/main" id="{8812666C-98C1-4EA3-8D2F-2C656783AFFC}"/>
              </a:ext>
            </a:extLst>
          </p:cNvPr>
          <p:cNvSpPr txBox="1"/>
          <p:nvPr/>
        </p:nvSpPr>
        <p:spPr>
          <a:xfrm>
            <a:off x="224278" y="550126"/>
            <a:ext cx="687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1-2</a:t>
            </a:r>
            <a:r>
              <a:rPr lang="ja-JP" altLang="en-US" sz="1600" dirty="0">
                <a:latin typeface="BIZ UDPゴシック" panose="020B0400000000000000" pitchFamily="50" charset="-128"/>
                <a:ea typeface="BIZ UDPゴシック" panose="020B0400000000000000" pitchFamily="50" charset="-128"/>
              </a:rPr>
              <a:t>　使いやすい大人用介護ベッドを増やす（長さに係る基準の見直し）</a:t>
            </a:r>
            <a:endParaRPr lang="en-US" altLang="ja-JP" sz="16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7F6AE56A-7D3F-41C3-BCAE-A58F99B16735}"/>
              </a:ext>
            </a:extLst>
          </p:cNvPr>
          <p:cNvSpPr txBox="1"/>
          <p:nvPr/>
        </p:nvSpPr>
        <p:spPr>
          <a:xfrm>
            <a:off x="326542" y="1760236"/>
            <a:ext cx="4199062"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〇他の自治体における委任条例の状況</a:t>
            </a:r>
            <a:endParaRPr lang="en-US" altLang="ja-JP" sz="1600" b="1" u="sng"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67A6BDC-81AC-470A-8B74-5B70618C85D6}"/>
              </a:ext>
            </a:extLst>
          </p:cNvPr>
          <p:cNvSpPr txBox="1"/>
          <p:nvPr/>
        </p:nvSpPr>
        <p:spPr>
          <a:xfrm>
            <a:off x="859568" y="2159529"/>
            <a:ext cx="7424860" cy="1107996"/>
          </a:xfrm>
          <a:prstGeom prst="roundRect">
            <a:avLst>
              <a:gd name="adj" fmla="val 0"/>
            </a:avLst>
          </a:prstGeom>
          <a:noFill/>
          <a:ln>
            <a:solidFill>
              <a:schemeClr val="bg1">
                <a:lumMod val="5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171450" indent="-171450">
              <a:buFont typeface="Wingdings" panose="05000000000000000000" pitchFamily="2" charset="2"/>
              <a:buChar char="Ø"/>
            </a:pPr>
            <a:endParaRPr lang="en-US" altLang="ja-JP" sz="500" b="1" u="sng"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b="1" u="sng" dirty="0">
                <a:solidFill>
                  <a:schemeClr val="tx1"/>
                </a:solidFill>
                <a:latin typeface="BIZ UDPゴシック" panose="020B0400000000000000" pitchFamily="50" charset="-128"/>
                <a:ea typeface="BIZ UDPゴシック" panose="020B0400000000000000" pitchFamily="50" charset="-128"/>
              </a:rPr>
              <a:t>ベッドの大きさに関する規定を義務化している自治体は大阪府のみ（長さ</a:t>
            </a:r>
            <a:r>
              <a:rPr lang="en-US" altLang="ja-JP" sz="1400" b="1" u="sng" dirty="0">
                <a:solidFill>
                  <a:schemeClr val="tx1"/>
                </a:solidFill>
                <a:latin typeface="BIZ UDPゴシック" panose="020B0400000000000000" pitchFamily="50" charset="-128"/>
                <a:ea typeface="BIZ UDPゴシック" panose="020B0400000000000000" pitchFamily="50" charset="-128"/>
              </a:rPr>
              <a:t>120cm</a:t>
            </a:r>
            <a:r>
              <a:rPr lang="ja-JP" altLang="en-US" sz="1400" b="1" u="sng" dirty="0">
                <a:solidFill>
                  <a:schemeClr val="tx1"/>
                </a:solidFill>
                <a:latin typeface="BIZ UDPゴシック" panose="020B0400000000000000" pitchFamily="50" charset="-128"/>
                <a:ea typeface="BIZ UDPゴシック" panose="020B0400000000000000" pitchFamily="50" charset="-128"/>
              </a:rPr>
              <a:t>以上）</a:t>
            </a:r>
            <a:endParaRPr lang="en-US" altLang="ja-JP" sz="1400" b="1" u="sng"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endParaRPr lang="en-US" altLang="ja-JP" sz="1400" b="1" u="sng"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b="1" u="sng" dirty="0">
                <a:solidFill>
                  <a:srgbClr val="FF0000"/>
                </a:solidFill>
                <a:latin typeface="BIZ UDPゴシック" panose="020B0400000000000000" pitchFamily="50" charset="-128"/>
                <a:ea typeface="BIZ UDPゴシック" panose="020B0400000000000000" pitchFamily="50" charset="-128"/>
              </a:rPr>
              <a:t>国の建築設計標準</a:t>
            </a:r>
            <a:r>
              <a:rPr lang="ja-JP" altLang="en-US" sz="1400" b="1" u="sng" dirty="0">
                <a:solidFill>
                  <a:schemeClr val="tx1"/>
                </a:solidFill>
                <a:latin typeface="BIZ UDPゴシック" panose="020B0400000000000000" pitchFamily="50" charset="-128"/>
                <a:ea typeface="BIZ UDPゴシック" panose="020B0400000000000000" pitchFamily="50" charset="-128"/>
              </a:rPr>
              <a:t>、</a:t>
            </a:r>
            <a:r>
              <a:rPr lang="ja-JP" altLang="en-US" sz="1400" b="1" u="sng" dirty="0">
                <a:solidFill>
                  <a:srgbClr val="FF0000"/>
                </a:solidFill>
                <a:latin typeface="BIZ UDPゴシック" panose="020B0400000000000000" pitchFamily="50" charset="-128"/>
                <a:ea typeface="BIZ UDPゴシック" panose="020B0400000000000000" pitchFamily="50" charset="-128"/>
              </a:rPr>
              <a:t>鳥取県</a:t>
            </a: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b="1" u="sng" dirty="0">
                <a:solidFill>
                  <a:srgbClr val="FF0000"/>
                </a:solidFill>
                <a:latin typeface="BIZ UDPゴシック" panose="020B0400000000000000" pitchFamily="50" charset="-128"/>
                <a:ea typeface="BIZ UDPゴシック" panose="020B0400000000000000" pitchFamily="50" charset="-128"/>
              </a:rPr>
              <a:t>練馬区のマニュアル等及び府条例ガイドライン</a:t>
            </a:r>
            <a:r>
              <a:rPr lang="ja-JP" altLang="en-US" sz="1400" dirty="0">
                <a:solidFill>
                  <a:schemeClr val="tx1"/>
                </a:solidFill>
                <a:latin typeface="BIZ UDPゴシック" panose="020B0400000000000000" pitchFamily="50" charset="-128"/>
                <a:ea typeface="BIZ UDPゴシック" panose="020B0400000000000000" pitchFamily="50" charset="-128"/>
              </a:rPr>
              <a:t>では、</a:t>
            </a:r>
            <a:r>
              <a:rPr lang="ja-JP" altLang="en-US" sz="1400" b="1" u="sng" dirty="0">
                <a:solidFill>
                  <a:srgbClr val="FF0000"/>
                </a:solidFill>
                <a:latin typeface="BIZ UDPゴシック" panose="020B0400000000000000" pitchFamily="50" charset="-128"/>
                <a:ea typeface="BIZ UDPゴシック" panose="020B0400000000000000" pitchFamily="50" charset="-128"/>
              </a:rPr>
              <a:t>長さ</a:t>
            </a:r>
            <a:r>
              <a:rPr lang="en-US" altLang="ja-JP" sz="1400" b="1" u="sng" dirty="0">
                <a:solidFill>
                  <a:srgbClr val="FF0000"/>
                </a:solidFill>
                <a:latin typeface="BIZ UDPゴシック" panose="020B0400000000000000" pitchFamily="50" charset="-128"/>
                <a:ea typeface="BIZ UDPゴシック" panose="020B0400000000000000" pitchFamily="50" charset="-128"/>
              </a:rPr>
              <a:t>150</a:t>
            </a:r>
            <a:r>
              <a:rPr lang="ja-JP" altLang="en-US" sz="1400" b="1" u="sng" dirty="0">
                <a:solidFill>
                  <a:srgbClr val="FF0000"/>
                </a:solidFill>
                <a:latin typeface="BIZ UDPゴシック" panose="020B0400000000000000" pitchFamily="50" charset="-128"/>
                <a:ea typeface="BIZ UDPゴシック" panose="020B0400000000000000" pitchFamily="50" charset="-128"/>
              </a:rPr>
              <a:t>～</a:t>
            </a:r>
            <a:r>
              <a:rPr lang="en-US" altLang="ja-JP" sz="1400" b="1" u="sng" dirty="0">
                <a:solidFill>
                  <a:srgbClr val="FF0000"/>
                </a:solidFill>
                <a:latin typeface="BIZ UDPゴシック" panose="020B0400000000000000" pitchFamily="50" charset="-128"/>
                <a:ea typeface="BIZ UDPゴシック" panose="020B0400000000000000" pitchFamily="50" charset="-128"/>
              </a:rPr>
              <a:t>180cm</a:t>
            </a:r>
            <a:r>
              <a:rPr lang="ja-JP" altLang="en-US" sz="1400" b="1" u="sng" dirty="0">
                <a:solidFill>
                  <a:srgbClr val="FF0000"/>
                </a:solidFill>
                <a:latin typeface="BIZ UDPゴシック" panose="020B0400000000000000" pitchFamily="50" charset="-128"/>
                <a:ea typeface="BIZ UDPゴシック" panose="020B0400000000000000" pitchFamily="50" charset="-128"/>
              </a:rPr>
              <a:t>を推奨</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Ø"/>
            </a:pPr>
            <a:endParaRPr lang="en-US" altLang="ja-JP" sz="500" b="1" u="sng"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B0613B4-E0A1-4F45-9479-A7DE05C08E17}"/>
              </a:ext>
            </a:extLst>
          </p:cNvPr>
          <p:cNvSpPr txBox="1"/>
          <p:nvPr/>
        </p:nvSpPr>
        <p:spPr>
          <a:xfrm>
            <a:off x="1192832" y="5618865"/>
            <a:ext cx="2603157" cy="313730"/>
          </a:xfrm>
          <a:prstGeom prst="roundRect">
            <a:avLst>
              <a:gd name="adj" fmla="val 4769"/>
            </a:avLst>
          </a:prstGeom>
          <a:noFill/>
          <a:ln>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短辺方向に折り畳む大型ベッド</a:t>
            </a:r>
            <a:endParaRPr lang="en-US" altLang="ja-JP" sz="14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1411287-1C3C-497B-97D9-E5FBD27F4576}"/>
              </a:ext>
            </a:extLst>
          </p:cNvPr>
          <p:cNvSpPr txBox="1"/>
          <p:nvPr/>
        </p:nvSpPr>
        <p:spPr>
          <a:xfrm>
            <a:off x="5523173" y="5637915"/>
            <a:ext cx="2603157" cy="313730"/>
          </a:xfrm>
          <a:prstGeom prst="roundRect">
            <a:avLst>
              <a:gd name="adj" fmla="val 4769"/>
            </a:avLst>
          </a:prstGeom>
          <a:noFill/>
          <a:ln>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長辺方向に折り畳む大型ベッド</a:t>
            </a:r>
            <a:endParaRPr lang="en-US" altLang="ja-JP" sz="1400" dirty="0">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4B4A0461-94CF-46CB-9871-3DB009C1B4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09961" y="3512606"/>
            <a:ext cx="2491088" cy="2117424"/>
          </a:xfrm>
          <a:prstGeom prst="rect">
            <a:avLst/>
          </a:prstGeom>
        </p:spPr>
      </p:pic>
      <p:pic>
        <p:nvPicPr>
          <p:cNvPr id="22" name="図 21">
            <a:extLst>
              <a:ext uri="{FF2B5EF4-FFF2-40B4-BE49-F238E27FC236}">
                <a16:creationId xmlns:a16="http://schemas.microsoft.com/office/drawing/2014/main" id="{712C29AA-767D-45CC-ACE4-AA6DF9C37C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01872" y="3717932"/>
            <a:ext cx="3142601" cy="1628787"/>
          </a:xfrm>
          <a:prstGeom prst="rect">
            <a:avLst/>
          </a:prstGeom>
        </p:spPr>
      </p:pic>
      <p:sp>
        <p:nvSpPr>
          <p:cNvPr id="23" name="テキスト ボックス 22">
            <a:extLst>
              <a:ext uri="{FF2B5EF4-FFF2-40B4-BE49-F238E27FC236}">
                <a16:creationId xmlns:a16="http://schemas.microsoft.com/office/drawing/2014/main" id="{69EF1435-16C5-4F0B-9755-F485A47AE015}"/>
              </a:ext>
            </a:extLst>
          </p:cNvPr>
          <p:cNvSpPr txBox="1"/>
          <p:nvPr/>
        </p:nvSpPr>
        <p:spPr>
          <a:xfrm>
            <a:off x="3431642" y="3345394"/>
            <a:ext cx="2187923" cy="611773"/>
          </a:xfrm>
          <a:prstGeom prst="roundRect">
            <a:avLst>
              <a:gd name="adj" fmla="val 4769"/>
            </a:avLst>
          </a:prstGeom>
          <a:noFill/>
          <a:ln>
            <a:solidFill>
              <a:schemeClr val="tx1"/>
            </a:solidFill>
          </a:ln>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府条例ガイドラインより</a:t>
            </a:r>
            <a:r>
              <a:rPr lang="en-US" altLang="ja-JP" sz="1100" dirty="0">
                <a:latin typeface="BIZ UDPゴシック" panose="020B0400000000000000" pitchFamily="50" charset="-128"/>
                <a:ea typeface="BIZ UDPゴシック" panose="020B0400000000000000" pitchFamily="50" charset="-128"/>
              </a:rPr>
              <a:t>】</a:t>
            </a:r>
          </a:p>
          <a:p>
            <a:r>
              <a:rPr lang="ja-JP" altLang="en-US" sz="1100" dirty="0">
                <a:latin typeface="BIZ UDPゴシック" panose="020B0400000000000000" pitchFamily="50" charset="-128"/>
                <a:ea typeface="BIZ UDPゴシック" panose="020B0400000000000000" pitchFamily="50" charset="-128"/>
              </a:rPr>
              <a:t>●：条例基準</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〇：ガイドラインの望ましい整備</a:t>
            </a:r>
            <a:endParaRPr lang="en-US" altLang="ja-JP" sz="11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BE586BD5-976B-4B23-91F7-E4D05A969E2B}"/>
              </a:ext>
            </a:extLst>
          </p:cNvPr>
          <p:cNvSpPr txBox="1"/>
          <p:nvPr/>
        </p:nvSpPr>
        <p:spPr>
          <a:xfrm>
            <a:off x="1025537" y="6369691"/>
            <a:ext cx="7092925" cy="338554"/>
          </a:xfrm>
          <a:prstGeom prst="roundRect">
            <a:avLst>
              <a:gd name="adj" fmla="val 0"/>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各自治体とも、長さ</a:t>
            </a:r>
            <a:r>
              <a:rPr lang="en-US" altLang="ja-JP" sz="1600" dirty="0">
                <a:latin typeface="BIZ UDPゴシック" panose="020B0400000000000000" pitchFamily="50" charset="-128"/>
                <a:ea typeface="BIZ UDPゴシック" panose="020B0400000000000000" pitchFamily="50" charset="-128"/>
              </a:rPr>
              <a:t>150</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180cm</a:t>
            </a:r>
            <a:r>
              <a:rPr lang="ja-JP" altLang="en-US" sz="1600" dirty="0">
                <a:latin typeface="BIZ UDPゴシック" panose="020B0400000000000000" pitchFamily="50" charset="-128"/>
                <a:ea typeface="BIZ UDPゴシック" panose="020B0400000000000000" pitchFamily="50" charset="-128"/>
              </a:rPr>
              <a:t>のベッドの設置を推奨</a:t>
            </a:r>
            <a:endParaRPr lang="en-US" altLang="ja-JP" sz="16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B08BBDE6-73E7-4993-8DB1-A1B09DE791C9}"/>
              </a:ext>
            </a:extLst>
          </p:cNvPr>
          <p:cNvSpPr txBox="1"/>
          <p:nvPr/>
        </p:nvSpPr>
        <p:spPr>
          <a:xfrm>
            <a:off x="326542" y="888176"/>
            <a:ext cx="8490913" cy="796020"/>
          </a:xfrm>
          <a:prstGeom prst="roundRect">
            <a:avLst>
              <a:gd name="adj" fmla="val 4769"/>
            </a:avLst>
          </a:prstGeom>
          <a:noFill/>
          <a:ln>
            <a:solidFill>
              <a:schemeClr val="bg1">
                <a:lumMod val="65000"/>
              </a:schemeClr>
            </a:solidFill>
          </a:ln>
        </p:spPr>
        <p:txBody>
          <a:bodyPr wrap="square" rtlCol="0">
            <a:noAutofit/>
          </a:bodyPr>
          <a:lstStyle/>
          <a:p>
            <a:r>
              <a:rPr lang="ja-JP" altLang="en-US" sz="1600" dirty="0">
                <a:latin typeface="BIZ UDPゴシック" panose="020B0400000000000000" pitchFamily="50" charset="-128"/>
                <a:ea typeface="BIZ UDPゴシック" panose="020B0400000000000000" pitchFamily="50" charset="-128"/>
              </a:rPr>
              <a:t>■検討の方向性（案）</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400" dirty="0">
                <a:latin typeface="BIZ UDPゴシック" panose="020B0400000000000000" pitchFamily="50" charset="-128"/>
                <a:ea typeface="BIZ UDPゴシック" panose="020B0400000000000000" pitchFamily="50" charset="-128"/>
              </a:rPr>
              <a:t>大人用介護ベッドの長さに係る基準について、</a:t>
            </a:r>
            <a:r>
              <a:rPr lang="ja-JP" altLang="en-US" sz="1400" b="1" u="sng" dirty="0">
                <a:solidFill>
                  <a:srgbClr val="FF0000"/>
                </a:solidFill>
                <a:latin typeface="BIZ UDPゴシック" panose="020B0400000000000000" pitchFamily="50" charset="-128"/>
                <a:ea typeface="BIZ UDPゴシック" panose="020B0400000000000000" pitchFamily="50" charset="-128"/>
              </a:rPr>
              <a:t>他府県の基準やメーカーの供給実態、プランの比較等を踏まえ基準の見直しを検討</a:t>
            </a:r>
            <a:endParaRPr lang="en-US" altLang="ja-JP" sz="1400" b="1" u="sng" dirty="0">
              <a:solidFill>
                <a:srgbClr val="FF0000"/>
              </a:solidFill>
              <a:latin typeface="BIZ UDPゴシック" panose="020B0400000000000000" pitchFamily="50" charset="-128"/>
              <a:ea typeface="BIZ UDPゴシック" panose="020B0400000000000000" pitchFamily="50" charset="-128"/>
            </a:endParaRPr>
          </a:p>
        </p:txBody>
      </p:sp>
      <p:sp>
        <p:nvSpPr>
          <p:cNvPr id="14" name="スライド番号プレースホルダー 1">
            <a:extLst>
              <a:ext uri="{FF2B5EF4-FFF2-40B4-BE49-F238E27FC236}">
                <a16:creationId xmlns:a16="http://schemas.microsoft.com/office/drawing/2014/main" id="{AEFCB45E-407B-467E-886B-B931D0B824EC}"/>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7</a:t>
            </a:fld>
            <a:endParaRPr kumimoji="1" lang="ja-JP" altLang="en-US" dirty="0"/>
          </a:p>
        </p:txBody>
      </p:sp>
    </p:spTree>
    <p:extLst>
      <p:ext uri="{BB962C8B-B14F-4D97-AF65-F5344CB8AC3E}">
        <p14:creationId xmlns:p14="http://schemas.microsoft.com/office/powerpoint/2010/main" val="1608524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個別項目①　トイレ（大人用介護ベッド）</a:t>
            </a:r>
          </a:p>
        </p:txBody>
      </p:sp>
      <p:sp>
        <p:nvSpPr>
          <p:cNvPr id="13" name="テキスト ボックス 12">
            <a:extLst>
              <a:ext uri="{FF2B5EF4-FFF2-40B4-BE49-F238E27FC236}">
                <a16:creationId xmlns:a16="http://schemas.microsoft.com/office/drawing/2014/main" id="{5ABB1A4F-4785-452C-A568-6A9796102F87}"/>
              </a:ext>
            </a:extLst>
          </p:cNvPr>
          <p:cNvSpPr txBox="1"/>
          <p:nvPr/>
        </p:nvSpPr>
        <p:spPr>
          <a:xfrm>
            <a:off x="256934" y="741325"/>
            <a:ext cx="8629563" cy="345103"/>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〇主なメーカーの介護ベッド比較</a:t>
            </a:r>
            <a:endParaRPr lang="en-US" altLang="ja-JP" sz="1600" b="1" u="sng" dirty="0">
              <a:latin typeface="BIZ UDPゴシック" panose="020B0400000000000000" pitchFamily="50" charset="-128"/>
              <a:ea typeface="BIZ UDPゴシック" panose="020B0400000000000000" pitchFamily="50" charset="-128"/>
            </a:endParaRPr>
          </a:p>
        </p:txBody>
      </p:sp>
      <p:graphicFrame>
        <p:nvGraphicFramePr>
          <p:cNvPr id="4" name="表 4">
            <a:extLst>
              <a:ext uri="{FF2B5EF4-FFF2-40B4-BE49-F238E27FC236}">
                <a16:creationId xmlns:a16="http://schemas.microsoft.com/office/drawing/2014/main" id="{DDFF9932-07C8-43A1-B367-BA31FF3CF419}"/>
              </a:ext>
            </a:extLst>
          </p:cNvPr>
          <p:cNvGraphicFramePr>
            <a:graphicFrameLocks noGrp="1"/>
          </p:cNvGraphicFramePr>
          <p:nvPr>
            <p:extLst>
              <p:ext uri="{D42A27DB-BD31-4B8C-83A1-F6EECF244321}">
                <p14:modId xmlns:p14="http://schemas.microsoft.com/office/powerpoint/2010/main" val="4047943823"/>
              </p:ext>
            </p:extLst>
          </p:nvPr>
        </p:nvGraphicFramePr>
        <p:xfrm>
          <a:off x="442720" y="1119721"/>
          <a:ext cx="8177710" cy="4717198"/>
        </p:xfrm>
        <a:graphic>
          <a:graphicData uri="http://schemas.openxmlformats.org/drawingml/2006/table">
            <a:tbl>
              <a:tblPr firstRow="1" bandRow="1">
                <a:tableStyleId>{5C22544A-7EE6-4342-B048-85BDC9FD1C3A}</a:tableStyleId>
              </a:tblPr>
              <a:tblGrid>
                <a:gridCol w="1635542">
                  <a:extLst>
                    <a:ext uri="{9D8B030D-6E8A-4147-A177-3AD203B41FA5}">
                      <a16:colId xmlns:a16="http://schemas.microsoft.com/office/drawing/2014/main" val="18372968"/>
                    </a:ext>
                  </a:extLst>
                </a:gridCol>
                <a:gridCol w="1635542">
                  <a:extLst>
                    <a:ext uri="{9D8B030D-6E8A-4147-A177-3AD203B41FA5}">
                      <a16:colId xmlns:a16="http://schemas.microsoft.com/office/drawing/2014/main" val="1772298964"/>
                    </a:ext>
                  </a:extLst>
                </a:gridCol>
                <a:gridCol w="1635542">
                  <a:extLst>
                    <a:ext uri="{9D8B030D-6E8A-4147-A177-3AD203B41FA5}">
                      <a16:colId xmlns:a16="http://schemas.microsoft.com/office/drawing/2014/main" val="691470200"/>
                    </a:ext>
                  </a:extLst>
                </a:gridCol>
                <a:gridCol w="1635542">
                  <a:extLst>
                    <a:ext uri="{9D8B030D-6E8A-4147-A177-3AD203B41FA5}">
                      <a16:colId xmlns:a16="http://schemas.microsoft.com/office/drawing/2014/main" val="2061005366"/>
                    </a:ext>
                  </a:extLst>
                </a:gridCol>
                <a:gridCol w="1635542">
                  <a:extLst>
                    <a:ext uri="{9D8B030D-6E8A-4147-A177-3AD203B41FA5}">
                      <a16:colId xmlns:a16="http://schemas.microsoft.com/office/drawing/2014/main" val="4253087547"/>
                    </a:ext>
                  </a:extLst>
                </a:gridCol>
              </a:tblGrid>
              <a:tr h="511965">
                <a:tc>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noFill/>
                  </a:tcPr>
                </a:tc>
                <a:tc gridSpan="2">
                  <a:txBody>
                    <a:bodyPr/>
                    <a:lstStyle/>
                    <a:p>
                      <a:pPr algn="ct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社</a:t>
                      </a:r>
                    </a:p>
                  </a:txBody>
                  <a:tcPr anchor="ct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gridSpan="2">
                  <a:txBody>
                    <a:bodyPr/>
                    <a:lstStyle/>
                    <a:p>
                      <a:pPr algn="ctr"/>
                      <a:r>
                        <a:rPr kumimoji="1" lang="en-US" altLang="ja-JP" dirty="0">
                          <a:latin typeface="BIZ UDPゴシック" panose="020B0400000000000000" pitchFamily="50" charset="-128"/>
                          <a:ea typeface="BIZ UDPゴシック" panose="020B0400000000000000" pitchFamily="50" charset="-128"/>
                        </a:rPr>
                        <a:t>B</a:t>
                      </a:r>
                      <a:r>
                        <a:rPr kumimoji="1" lang="ja-JP" altLang="en-US" dirty="0">
                          <a:latin typeface="BIZ UDPゴシック" panose="020B0400000000000000" pitchFamily="50" charset="-128"/>
                          <a:ea typeface="BIZ UDPゴシック" panose="020B0400000000000000" pitchFamily="50" charset="-128"/>
                        </a:rPr>
                        <a:t>社</a:t>
                      </a:r>
                    </a:p>
                  </a:txBody>
                  <a:tcPr anchor="ctr"/>
                </a:tc>
                <a:tc hMerge="1">
                  <a:txBody>
                    <a:bodyPr/>
                    <a:lstStyle/>
                    <a:p>
                      <a:pPr algn="ctr"/>
                      <a:endParaRPr kumimoji="1" lang="ja-JP" altLang="en-US" dirty="0"/>
                    </a:p>
                  </a:txBody>
                  <a:tcPr/>
                </a:tc>
                <a:extLst>
                  <a:ext uri="{0D108BD9-81ED-4DB2-BD59-A6C34878D82A}">
                    <a16:rowId xmlns:a16="http://schemas.microsoft.com/office/drawing/2014/main" val="1823454579"/>
                  </a:ext>
                </a:extLst>
              </a:tr>
              <a:tr h="354665">
                <a:tc>
                  <a:txBody>
                    <a:bodyPr/>
                    <a:lstStyle/>
                    <a:p>
                      <a:pPr algn="ctr"/>
                      <a:r>
                        <a:rPr kumimoji="1" lang="ja-JP" altLang="en-US" sz="1400" dirty="0">
                          <a:latin typeface="BIZ UDPゴシック" panose="020B0400000000000000" pitchFamily="50" charset="-128"/>
                          <a:ea typeface="BIZ UDPゴシック" panose="020B0400000000000000" pitchFamily="50" charset="-128"/>
                        </a:rPr>
                        <a:t>番号</a:t>
                      </a:r>
                    </a:p>
                  </a:txBody>
                  <a:tcPr anchor="ct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①</a:t>
                      </a:r>
                    </a:p>
                  </a:txBody>
                  <a:tcPr anchor="ctr">
                    <a:solidFill>
                      <a:schemeClr val="accent5">
                        <a:lumMod val="20000"/>
                        <a:lumOff val="80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②</a:t>
                      </a:r>
                    </a:p>
                  </a:txBody>
                  <a:tcPr anchor="ctr">
                    <a:solidFill>
                      <a:schemeClr val="accent5">
                        <a:lumMod val="20000"/>
                        <a:lumOff val="80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③</a:t>
                      </a:r>
                    </a:p>
                  </a:txBody>
                  <a:tcPr anchor="ctr">
                    <a:solidFill>
                      <a:schemeClr val="accent4">
                        <a:lumMod val="20000"/>
                        <a:lumOff val="80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④</a:t>
                      </a:r>
                      <a:endParaRPr kumimoji="1" lang="en-US" altLang="ja-JP" sz="1400" dirty="0">
                        <a:latin typeface="BIZ UDPゴシック" panose="020B0400000000000000" pitchFamily="50" charset="-128"/>
                        <a:ea typeface="BIZ UDPゴシック" panose="020B0400000000000000" pitchFamily="50" charset="-128"/>
                      </a:endParaRPr>
                    </a:p>
                  </a:txBody>
                  <a:tcPr anchor="ctr">
                    <a:solidFill>
                      <a:schemeClr val="accent4">
                        <a:lumMod val="20000"/>
                        <a:lumOff val="80000"/>
                      </a:schemeClr>
                    </a:solidFill>
                  </a:tcPr>
                </a:tc>
                <a:extLst>
                  <a:ext uri="{0D108BD9-81ED-4DB2-BD59-A6C34878D82A}">
                    <a16:rowId xmlns:a16="http://schemas.microsoft.com/office/drawing/2014/main" val="750247956"/>
                  </a:ext>
                </a:extLst>
              </a:tr>
              <a:tr h="1288112">
                <a:tc>
                  <a:txBody>
                    <a:bodyPr/>
                    <a:lstStyle/>
                    <a:p>
                      <a:pPr algn="ctr"/>
                      <a:r>
                        <a:rPr kumimoji="1" lang="ja-JP" altLang="en-US" sz="1400" dirty="0">
                          <a:latin typeface="BIZ UDPゴシック" panose="020B0400000000000000" pitchFamily="50" charset="-128"/>
                          <a:ea typeface="BIZ UDPゴシック" panose="020B0400000000000000" pitchFamily="50" charset="-128"/>
                        </a:rPr>
                        <a:t>商品画像</a:t>
                      </a:r>
                    </a:p>
                  </a:txBody>
                  <a:tcPr anchor="ct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solidFill>
                      <a:schemeClr val="accent5">
                        <a:lumMod val="20000"/>
                        <a:lumOff val="80000"/>
                      </a:schemeClr>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solidFill>
                      <a:schemeClr val="accent5">
                        <a:lumMod val="20000"/>
                        <a:lumOff val="80000"/>
                      </a:schemeClr>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solidFill>
                      <a:schemeClr val="accent4">
                        <a:lumMod val="20000"/>
                        <a:lumOff val="80000"/>
                      </a:schemeClr>
                    </a:solidFill>
                  </a:tcPr>
                </a:tc>
                <a:tc>
                  <a:txBody>
                    <a:bodyPr/>
                    <a:lstStyle/>
                    <a:p>
                      <a:pPr algn="ctr"/>
                      <a:endParaRPr kumimoji="1" lang="en-US" altLang="ja-JP" sz="1400" dirty="0">
                        <a:latin typeface="BIZ UDPゴシック" panose="020B0400000000000000" pitchFamily="50" charset="-128"/>
                        <a:ea typeface="BIZ UDPゴシック" panose="020B0400000000000000" pitchFamily="50" charset="-128"/>
                      </a:endParaRPr>
                    </a:p>
                  </a:txBody>
                  <a:tcPr anchor="ctr">
                    <a:solidFill>
                      <a:schemeClr val="accent4">
                        <a:lumMod val="20000"/>
                        <a:lumOff val="80000"/>
                      </a:schemeClr>
                    </a:solidFill>
                  </a:tcPr>
                </a:tc>
                <a:extLst>
                  <a:ext uri="{0D108BD9-81ED-4DB2-BD59-A6C34878D82A}">
                    <a16:rowId xmlns:a16="http://schemas.microsoft.com/office/drawing/2014/main" val="4113401617"/>
                  </a:ext>
                </a:extLst>
              </a:tr>
              <a:tr h="540865">
                <a:tc>
                  <a:txBody>
                    <a:bodyPr/>
                    <a:lstStyle/>
                    <a:p>
                      <a:pPr algn="ctr"/>
                      <a:r>
                        <a:rPr kumimoji="1" lang="ja-JP" altLang="en-US" sz="1400" dirty="0">
                          <a:latin typeface="BIZ UDPゴシック" panose="020B0400000000000000" pitchFamily="50" charset="-128"/>
                          <a:ea typeface="BIZ UDPゴシック" panose="020B0400000000000000" pitchFamily="50" charset="-128"/>
                        </a:rPr>
                        <a:t>希望小売価格</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税・工事費別</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u="none" dirty="0">
                          <a:solidFill>
                            <a:schemeClr val="tx1"/>
                          </a:solidFill>
                          <a:latin typeface="BIZ UDPゴシック" panose="020B0400000000000000" pitchFamily="50" charset="-128"/>
                          <a:ea typeface="BIZ UDPゴシック" panose="020B0400000000000000" pitchFamily="50" charset="-128"/>
                        </a:rPr>
                        <a:t>456,000</a:t>
                      </a: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u="none" dirty="0">
                          <a:solidFill>
                            <a:schemeClr val="tx1"/>
                          </a:solidFill>
                          <a:latin typeface="BIZ UDPゴシック" panose="020B0400000000000000" pitchFamily="50" charset="-128"/>
                          <a:ea typeface="BIZ UDPゴシック" panose="020B0400000000000000" pitchFamily="50" charset="-128"/>
                        </a:rPr>
                        <a:t>401,000</a:t>
                      </a: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円</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5">
                        <a:lumMod val="20000"/>
                        <a:lumOff val="80000"/>
                      </a:schemeClr>
                    </a:solidFill>
                  </a:tcPr>
                </a:tc>
                <a:tc>
                  <a:txBody>
                    <a:bodyPr/>
                    <a:lstStyle/>
                    <a:p>
                      <a:pPr algn="ctr"/>
                      <a:r>
                        <a:rPr kumimoji="1" lang="en-US" altLang="ja-JP" sz="1200" b="0" dirty="0">
                          <a:solidFill>
                            <a:schemeClr val="tx1"/>
                          </a:solidFill>
                          <a:latin typeface="BIZ UDPゴシック" panose="020B0400000000000000" pitchFamily="50" charset="-128"/>
                          <a:ea typeface="BIZ UDPゴシック" panose="020B0400000000000000" pitchFamily="50" charset="-128"/>
                        </a:rPr>
                        <a:t>430,000</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円</a:t>
                      </a:r>
                    </a:p>
                  </a:txBody>
                  <a:tcPr anchor="ctr">
                    <a:solidFill>
                      <a:schemeClr val="accent4">
                        <a:lumMod val="20000"/>
                        <a:lumOff val="80000"/>
                      </a:schemeClr>
                    </a:solidFill>
                  </a:tcPr>
                </a:tc>
                <a:tc>
                  <a:txBody>
                    <a:bodyPr/>
                    <a:lstStyle/>
                    <a:p>
                      <a:pPr algn="ctr"/>
                      <a:r>
                        <a:rPr kumimoji="1" lang="en-US" altLang="ja-JP" sz="1200" b="0" dirty="0">
                          <a:solidFill>
                            <a:schemeClr val="tx1"/>
                          </a:solidFill>
                          <a:latin typeface="BIZ UDPゴシック" panose="020B0400000000000000" pitchFamily="50" charset="-128"/>
                          <a:ea typeface="BIZ UDPゴシック" panose="020B0400000000000000" pitchFamily="50" charset="-128"/>
                        </a:rPr>
                        <a:t>430,000</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円</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4">
                        <a:lumMod val="20000"/>
                        <a:lumOff val="80000"/>
                      </a:schemeClr>
                    </a:solidFill>
                  </a:tcPr>
                </a:tc>
                <a:extLst>
                  <a:ext uri="{0D108BD9-81ED-4DB2-BD59-A6C34878D82A}">
                    <a16:rowId xmlns:a16="http://schemas.microsoft.com/office/drawing/2014/main" val="107517770"/>
                  </a:ext>
                </a:extLst>
              </a:tr>
              <a:tr h="354665">
                <a:tc>
                  <a:txBody>
                    <a:bodyPr/>
                    <a:lstStyle/>
                    <a:p>
                      <a:pPr algn="ctr"/>
                      <a:r>
                        <a:rPr kumimoji="1" lang="ja-JP" altLang="en-US" sz="1400" dirty="0">
                          <a:latin typeface="BIZ UDPゴシック" panose="020B0400000000000000" pitchFamily="50" charset="-128"/>
                          <a:ea typeface="BIZ UDPゴシック" panose="020B0400000000000000" pitchFamily="50" charset="-128"/>
                        </a:rPr>
                        <a:t>ベッドの長さ</a:t>
                      </a:r>
                    </a:p>
                  </a:txBody>
                  <a:tcPr anchor="ctr"/>
                </a:tc>
                <a:tc>
                  <a:txBody>
                    <a:bodyPr/>
                    <a:lstStyle/>
                    <a:p>
                      <a:pPr algn="ctr"/>
                      <a:r>
                        <a:rPr kumimoji="1" lang="en-US" altLang="ja-JP" sz="1400" b="1" dirty="0">
                          <a:solidFill>
                            <a:srgbClr val="FF0000"/>
                          </a:solidFill>
                          <a:latin typeface="BIZ UDPゴシック" panose="020B0400000000000000" pitchFamily="50" charset="-128"/>
                          <a:ea typeface="BIZ UDPゴシック" panose="020B0400000000000000" pitchFamily="50" charset="-128"/>
                        </a:rPr>
                        <a:t>150cm</a:t>
                      </a:r>
                    </a:p>
                  </a:txBody>
                  <a:tcPr anchor="ctr">
                    <a:solidFill>
                      <a:schemeClr val="accent5">
                        <a:lumMod val="20000"/>
                        <a:lumOff val="80000"/>
                      </a:schemeClr>
                    </a:solidFill>
                  </a:tcPr>
                </a:tc>
                <a:tc>
                  <a:txBody>
                    <a:bodyPr/>
                    <a:lstStyle/>
                    <a:p>
                      <a:pPr algn="ctr"/>
                      <a:r>
                        <a:rPr kumimoji="1" lang="en-US" altLang="ja-JP" sz="1400" b="1" dirty="0">
                          <a:solidFill>
                            <a:srgbClr val="FF0000"/>
                          </a:solidFill>
                          <a:latin typeface="BIZ UDPゴシック" panose="020B0400000000000000" pitchFamily="50" charset="-128"/>
                          <a:ea typeface="BIZ UDPゴシック" panose="020B0400000000000000" pitchFamily="50" charset="-128"/>
                        </a:rPr>
                        <a:t>150cm</a:t>
                      </a:r>
                    </a:p>
                  </a:txBody>
                  <a:tcPr anchor="ctr">
                    <a:solidFill>
                      <a:schemeClr val="accent5">
                        <a:lumMod val="20000"/>
                        <a:lumOff val="80000"/>
                      </a:schemeClr>
                    </a:solidFill>
                  </a:tcPr>
                </a:tc>
                <a:tc>
                  <a:txBody>
                    <a:bodyPr/>
                    <a:lstStyle/>
                    <a:p>
                      <a:pPr algn="ctr"/>
                      <a:r>
                        <a:rPr kumimoji="1" lang="en-US" altLang="ja-JP" sz="1400" b="1" dirty="0">
                          <a:solidFill>
                            <a:srgbClr val="FF0000"/>
                          </a:solidFill>
                          <a:latin typeface="BIZ UDPゴシック" panose="020B0400000000000000" pitchFamily="50" charset="-128"/>
                          <a:ea typeface="BIZ UDPゴシック" panose="020B0400000000000000" pitchFamily="50" charset="-128"/>
                        </a:rPr>
                        <a:t>150cm</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a:txBody>
                  <a:tcPr anchor="ctr">
                    <a:solidFill>
                      <a:schemeClr val="accent4">
                        <a:lumMod val="20000"/>
                        <a:lumOff val="80000"/>
                      </a:schemeClr>
                    </a:solidFill>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128.5cm</a:t>
                      </a:r>
                    </a:p>
                  </a:txBody>
                  <a:tcPr anchor="ctr">
                    <a:solidFill>
                      <a:schemeClr val="accent4">
                        <a:lumMod val="20000"/>
                        <a:lumOff val="80000"/>
                      </a:schemeClr>
                    </a:solidFill>
                  </a:tcPr>
                </a:tc>
                <a:extLst>
                  <a:ext uri="{0D108BD9-81ED-4DB2-BD59-A6C34878D82A}">
                    <a16:rowId xmlns:a16="http://schemas.microsoft.com/office/drawing/2014/main" val="35772864"/>
                  </a:ext>
                </a:extLst>
              </a:tr>
              <a:tr h="549731">
                <a:tc>
                  <a:txBody>
                    <a:bodyPr/>
                    <a:lstStyle/>
                    <a:p>
                      <a:pPr algn="ctr"/>
                      <a:r>
                        <a:rPr kumimoji="1" lang="ja-JP" altLang="en-US" sz="1400" dirty="0">
                          <a:latin typeface="BIZ UDPゴシック" panose="020B0400000000000000" pitchFamily="50" charset="-128"/>
                          <a:ea typeface="BIZ UDPゴシック" panose="020B0400000000000000" pitchFamily="50" charset="-128"/>
                        </a:rPr>
                        <a:t>サイズ</a:t>
                      </a:r>
                      <a:r>
                        <a:rPr kumimoji="1" lang="ja-JP" altLang="en-US" sz="1400" b="1" u="sng" dirty="0">
                          <a:latin typeface="BIZ UDPゴシック" panose="020B0400000000000000" pitchFamily="50" charset="-128"/>
                          <a:ea typeface="BIZ UDPゴシック" panose="020B0400000000000000" pitchFamily="50" charset="-128"/>
                        </a:rPr>
                        <a:t>（収納時）</a:t>
                      </a:r>
                      <a:endParaRPr kumimoji="1" lang="en-US" altLang="ja-JP" sz="1400" b="1" u="sng"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幅</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長さ</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高さ（</a:t>
                      </a:r>
                      <a:r>
                        <a:rPr kumimoji="1" lang="en-US" altLang="ja-JP" sz="1100" dirty="0">
                          <a:latin typeface="BIZ UDPゴシック" panose="020B0400000000000000" pitchFamily="50" charset="-128"/>
                          <a:ea typeface="BIZ UDPゴシック" panose="020B0400000000000000" pitchFamily="50" charset="-128"/>
                        </a:rPr>
                        <a:t>mm</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160×1500×990</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5">
                        <a:lumMod val="20000"/>
                        <a:lumOff val="80000"/>
                      </a:schemeClr>
                    </a:solidFill>
                  </a:tcP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640×300×1120</a:t>
                      </a:r>
                      <a:endParaRPr kumimoji="1" lang="ja-JP" altLang="en-US" sz="12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5">
                        <a:lumMod val="20000"/>
                        <a:lumOff val="80000"/>
                      </a:schemeClr>
                    </a:solidFill>
                  </a:tcPr>
                </a:tc>
                <a:tc>
                  <a:txBody>
                    <a:bodyPr/>
                    <a:lstStyle/>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180×1500×978</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4">
                        <a:lumMod val="20000"/>
                        <a:lumOff val="80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738×240×1538</a:t>
                      </a:r>
                      <a:endParaRPr kumimoji="1" lang="ja-JP" altLang="en-US" sz="1100" dirty="0">
                        <a:latin typeface="BIZ UDPゴシック" panose="020B0400000000000000" pitchFamily="50" charset="-128"/>
                        <a:ea typeface="BIZ UDPゴシック" panose="020B0400000000000000" pitchFamily="50" charset="-128"/>
                      </a:endParaRPr>
                    </a:p>
                  </a:txBody>
                  <a:tcPr anchor="ctr">
                    <a:solidFill>
                      <a:schemeClr val="accent4">
                        <a:lumMod val="20000"/>
                        <a:lumOff val="80000"/>
                      </a:schemeClr>
                    </a:solidFill>
                  </a:tcPr>
                </a:tc>
                <a:extLst>
                  <a:ext uri="{0D108BD9-81ED-4DB2-BD59-A6C34878D82A}">
                    <a16:rowId xmlns:a16="http://schemas.microsoft.com/office/drawing/2014/main" val="1788414064"/>
                  </a:ext>
                </a:extLst>
              </a:tr>
              <a:tr h="549731">
                <a:tc>
                  <a:txBody>
                    <a:bodyPr/>
                    <a:lstStyle/>
                    <a:p>
                      <a:pPr algn="ctr"/>
                      <a:r>
                        <a:rPr kumimoji="1" lang="ja-JP" altLang="en-US" sz="1400" dirty="0">
                          <a:latin typeface="BIZ UDPゴシック" panose="020B0400000000000000" pitchFamily="50" charset="-128"/>
                          <a:ea typeface="BIZ UDPゴシック" panose="020B0400000000000000" pitchFamily="50" charset="-128"/>
                        </a:rPr>
                        <a:t>サイズ</a:t>
                      </a:r>
                      <a:r>
                        <a:rPr kumimoji="1" lang="ja-JP" altLang="en-US" sz="1400" b="1" u="sng" dirty="0">
                          <a:latin typeface="BIZ UDPゴシック" panose="020B0400000000000000" pitchFamily="50" charset="-128"/>
                          <a:ea typeface="BIZ UDPゴシック" panose="020B0400000000000000" pitchFamily="50" charset="-128"/>
                        </a:rPr>
                        <a:t>（使用時）</a:t>
                      </a:r>
                      <a:endParaRPr kumimoji="1" lang="en-US" altLang="ja-JP" sz="1400" b="1" u="sng"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幅</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長さ</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高さ（</a:t>
                      </a:r>
                      <a:r>
                        <a:rPr kumimoji="1" lang="en-US" altLang="ja-JP" sz="1100" dirty="0">
                          <a:latin typeface="BIZ UDPゴシック" panose="020B0400000000000000" pitchFamily="50" charset="-128"/>
                          <a:ea typeface="BIZ UDPゴシック" panose="020B0400000000000000" pitchFamily="50" charset="-128"/>
                        </a:rPr>
                        <a:t>mm</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650×1500×500</a:t>
                      </a:r>
                    </a:p>
                  </a:txBody>
                  <a:tcPr anchor="ctr">
                    <a:solidFill>
                      <a:schemeClr val="accent5">
                        <a:lumMod val="20000"/>
                        <a:lumOff val="80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640×1620×1120</a:t>
                      </a:r>
                    </a:p>
                  </a:txBody>
                  <a:tcPr anchor="ctr">
                    <a:solidFill>
                      <a:schemeClr val="accent5">
                        <a:lumMod val="20000"/>
                        <a:lumOff val="80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696×1500×480</a:t>
                      </a:r>
                      <a:endParaRPr kumimoji="1" lang="ja-JP" altLang="en-US" sz="1100" dirty="0">
                        <a:latin typeface="BIZ UDPゴシック" panose="020B0400000000000000" pitchFamily="50" charset="-128"/>
                        <a:ea typeface="BIZ UDPゴシック" panose="020B0400000000000000" pitchFamily="50" charset="-128"/>
                      </a:endParaRPr>
                    </a:p>
                  </a:txBody>
                  <a:tcPr anchor="ctr">
                    <a:solidFill>
                      <a:schemeClr val="accent4">
                        <a:lumMod val="20000"/>
                        <a:lumOff val="80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738×1285×583</a:t>
                      </a:r>
                      <a:endParaRPr kumimoji="1" lang="ja-JP" altLang="en-US" sz="1100" dirty="0">
                        <a:latin typeface="BIZ UDPゴシック" panose="020B0400000000000000" pitchFamily="50" charset="-128"/>
                        <a:ea typeface="BIZ UDPゴシック" panose="020B0400000000000000" pitchFamily="50" charset="-128"/>
                      </a:endParaRPr>
                    </a:p>
                  </a:txBody>
                  <a:tcPr anchor="ctr">
                    <a:solidFill>
                      <a:schemeClr val="accent4">
                        <a:lumMod val="20000"/>
                        <a:lumOff val="80000"/>
                      </a:schemeClr>
                    </a:solidFill>
                  </a:tcPr>
                </a:tc>
                <a:extLst>
                  <a:ext uri="{0D108BD9-81ED-4DB2-BD59-A6C34878D82A}">
                    <a16:rowId xmlns:a16="http://schemas.microsoft.com/office/drawing/2014/main" val="524506964"/>
                  </a:ext>
                </a:extLst>
              </a:tr>
              <a:tr h="567464">
                <a:tc>
                  <a:txBody>
                    <a:bodyPr/>
                    <a:lstStyle/>
                    <a:p>
                      <a:pPr algn="ctr"/>
                      <a:r>
                        <a:rPr kumimoji="1" lang="ja-JP" altLang="en-US" sz="1400" dirty="0">
                          <a:latin typeface="BIZ UDPゴシック" panose="020B0400000000000000" pitchFamily="50" charset="-128"/>
                          <a:ea typeface="BIZ UDPゴシック" panose="020B0400000000000000" pitchFamily="50" charset="-128"/>
                        </a:rPr>
                        <a:t>出荷実績</a:t>
                      </a:r>
                    </a:p>
                  </a:txBody>
                  <a:tcPr anchor="ctr"/>
                </a:tc>
                <a:tc gridSpan="2">
                  <a:txBody>
                    <a:bodyPr/>
                    <a:lstStyle/>
                    <a:p>
                      <a:pPr algn="ct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（府内）</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u="none" dirty="0">
                          <a:solidFill>
                            <a:srgbClr val="FF0000"/>
                          </a:solidFill>
                          <a:latin typeface="BIZ UDPゴシック" panose="020B0400000000000000" pitchFamily="50" charset="-128"/>
                          <a:ea typeface="BIZ UDPゴシック" panose="020B0400000000000000" pitchFamily="50" charset="-128"/>
                        </a:rPr>
                        <a:t>合計約</a:t>
                      </a:r>
                      <a:r>
                        <a:rPr kumimoji="1" lang="en-US" altLang="ja-JP" sz="1400" b="1" u="none" dirty="0">
                          <a:solidFill>
                            <a:srgbClr val="FF0000"/>
                          </a:solidFill>
                          <a:latin typeface="BIZ UDPゴシック" panose="020B0400000000000000" pitchFamily="50" charset="-128"/>
                          <a:ea typeface="BIZ UDPゴシック" panose="020B0400000000000000" pitchFamily="50" charset="-128"/>
                        </a:rPr>
                        <a:t>150</a:t>
                      </a:r>
                      <a:r>
                        <a:rPr kumimoji="1" lang="ja-JP" altLang="en-US" sz="1400" b="1" u="none" dirty="0">
                          <a:solidFill>
                            <a:srgbClr val="FF0000"/>
                          </a:solidFill>
                          <a:latin typeface="BIZ UDPゴシック" panose="020B0400000000000000" pitchFamily="50" charset="-128"/>
                          <a:ea typeface="BIZ UDPゴシック" panose="020B0400000000000000" pitchFamily="50" charset="-128"/>
                        </a:rPr>
                        <a:t>件</a:t>
                      </a:r>
                      <a:r>
                        <a:rPr kumimoji="1" lang="en-US" altLang="ja-JP" sz="1400" b="1" u="none" dirty="0">
                          <a:solidFill>
                            <a:srgbClr val="FF0000"/>
                          </a:solidFill>
                          <a:latin typeface="BIZ UDPゴシック" panose="020B0400000000000000" pitchFamily="50" charset="-128"/>
                          <a:ea typeface="BIZ UDPゴシック" panose="020B0400000000000000" pitchFamily="50" charset="-128"/>
                        </a:rPr>
                        <a:t>/</a:t>
                      </a:r>
                      <a:r>
                        <a:rPr kumimoji="1" lang="ja-JP" altLang="en-US" sz="1400" b="1" u="none" dirty="0">
                          <a:solidFill>
                            <a:srgbClr val="FF0000"/>
                          </a:solidFill>
                          <a:latin typeface="BIZ UDPゴシック" panose="020B0400000000000000" pitchFamily="50" charset="-128"/>
                          <a:ea typeface="BIZ UDPゴシック" panose="020B0400000000000000" pitchFamily="50" charset="-128"/>
                        </a:rPr>
                        <a:t>年</a:t>
                      </a:r>
                    </a:p>
                  </a:txBody>
                  <a:tcPr anchor="ctr">
                    <a:solidFill>
                      <a:schemeClr val="accent5">
                        <a:lumMod val="20000"/>
                        <a:lumOff val="80000"/>
                      </a:schemeClr>
                    </a:solidFill>
                  </a:tcPr>
                </a:tc>
                <a:tc h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（関西地区）</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400" b="1" u="none" dirty="0">
                          <a:solidFill>
                            <a:srgbClr val="FF0000"/>
                          </a:solidFill>
                          <a:latin typeface="BIZ UDPゴシック" panose="020B0400000000000000" pitchFamily="50" charset="-128"/>
                          <a:ea typeface="BIZ UDPゴシック" panose="020B0400000000000000" pitchFamily="50" charset="-128"/>
                        </a:rPr>
                        <a:t>約</a:t>
                      </a:r>
                      <a:r>
                        <a:rPr kumimoji="1" lang="en-US" altLang="ja-JP" sz="1400" b="1" u="none" dirty="0">
                          <a:solidFill>
                            <a:srgbClr val="FF0000"/>
                          </a:solidFill>
                          <a:latin typeface="BIZ UDPゴシック" panose="020B0400000000000000" pitchFamily="50" charset="-128"/>
                          <a:ea typeface="BIZ UDPゴシック" panose="020B0400000000000000" pitchFamily="50" charset="-128"/>
                        </a:rPr>
                        <a:t>12</a:t>
                      </a:r>
                      <a:r>
                        <a:rPr kumimoji="1" lang="ja-JP" altLang="en-US" sz="1400" b="1" u="none" dirty="0">
                          <a:solidFill>
                            <a:srgbClr val="FF0000"/>
                          </a:solidFill>
                          <a:latin typeface="BIZ UDPゴシック" panose="020B0400000000000000" pitchFamily="50" charset="-128"/>
                          <a:ea typeface="BIZ UDPゴシック" panose="020B0400000000000000" pitchFamily="50" charset="-128"/>
                        </a:rPr>
                        <a:t>件</a:t>
                      </a:r>
                      <a:r>
                        <a:rPr kumimoji="1" lang="en-US" altLang="ja-JP" sz="1400" b="1" u="none" dirty="0">
                          <a:solidFill>
                            <a:srgbClr val="FF0000"/>
                          </a:solidFill>
                          <a:latin typeface="BIZ UDPゴシック" panose="020B0400000000000000" pitchFamily="50" charset="-128"/>
                          <a:ea typeface="BIZ UDPゴシック" panose="020B0400000000000000" pitchFamily="50" charset="-128"/>
                        </a:rPr>
                        <a:t>/</a:t>
                      </a:r>
                      <a:r>
                        <a:rPr kumimoji="1" lang="ja-JP" altLang="en-US" sz="1400" b="1" u="none" dirty="0">
                          <a:solidFill>
                            <a:srgbClr val="FF0000"/>
                          </a:solidFill>
                          <a:latin typeface="BIZ UDPゴシック" panose="020B0400000000000000" pitchFamily="50" charset="-128"/>
                          <a:ea typeface="BIZ UDPゴシック" panose="020B0400000000000000" pitchFamily="50" charset="-128"/>
                        </a:rPr>
                        <a:t>年</a:t>
                      </a:r>
                    </a:p>
                  </a:txBody>
                  <a:tcPr anchor="ctr">
                    <a:solidFill>
                      <a:schemeClr val="accent4">
                        <a:lumMod val="20000"/>
                        <a:lumOff val="80000"/>
                      </a:schemeClr>
                    </a:solidFill>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（関西地区）</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約</a:t>
                      </a:r>
                      <a:r>
                        <a:rPr kumimoji="1" lang="en-US" altLang="ja-JP" sz="1400" dirty="0">
                          <a:latin typeface="BIZ UDPゴシック" panose="020B0400000000000000" pitchFamily="50" charset="-128"/>
                          <a:ea typeface="BIZ UDPゴシック" panose="020B0400000000000000" pitchFamily="50" charset="-128"/>
                        </a:rPr>
                        <a:t>12</a:t>
                      </a:r>
                      <a:r>
                        <a:rPr kumimoji="1" lang="ja-JP" altLang="en-US" sz="1400" dirty="0">
                          <a:latin typeface="BIZ UDPゴシック" panose="020B0400000000000000" pitchFamily="50" charset="-128"/>
                          <a:ea typeface="BIZ UDPゴシック" panose="020B0400000000000000" pitchFamily="50" charset="-128"/>
                        </a:rPr>
                        <a:t>件</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年</a:t>
                      </a:r>
                    </a:p>
                  </a:txBody>
                  <a:tcPr anchor="ctr">
                    <a:solidFill>
                      <a:schemeClr val="accent4">
                        <a:lumMod val="20000"/>
                        <a:lumOff val="80000"/>
                      </a:schemeClr>
                    </a:solidFill>
                  </a:tcPr>
                </a:tc>
                <a:extLst>
                  <a:ext uri="{0D108BD9-81ED-4DB2-BD59-A6C34878D82A}">
                    <a16:rowId xmlns:a16="http://schemas.microsoft.com/office/drawing/2014/main" val="2547089176"/>
                  </a:ext>
                </a:extLst>
              </a:tr>
            </a:tbl>
          </a:graphicData>
        </a:graphic>
      </p:graphicFrame>
      <p:pic>
        <p:nvPicPr>
          <p:cNvPr id="16" name="図 15">
            <a:extLst>
              <a:ext uri="{FF2B5EF4-FFF2-40B4-BE49-F238E27FC236}">
                <a16:creationId xmlns:a16="http://schemas.microsoft.com/office/drawing/2014/main" id="{208DFCE0-D21F-41B0-8FC8-6D6C1C23C55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342443" y="2123406"/>
            <a:ext cx="1260000" cy="924607"/>
          </a:xfrm>
          <a:prstGeom prst="rect">
            <a:avLst/>
          </a:prstGeom>
        </p:spPr>
      </p:pic>
      <p:pic>
        <p:nvPicPr>
          <p:cNvPr id="17" name="図 16">
            <a:extLst>
              <a:ext uri="{FF2B5EF4-FFF2-40B4-BE49-F238E27FC236}">
                <a16:creationId xmlns:a16="http://schemas.microsoft.com/office/drawing/2014/main" id="{A1303B5C-C1B4-4CF2-85AE-2A6BAF047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11353" y="2050465"/>
            <a:ext cx="1260000" cy="1040991"/>
          </a:xfrm>
          <a:prstGeom prst="rect">
            <a:avLst/>
          </a:prstGeom>
        </p:spPr>
      </p:pic>
      <p:pic>
        <p:nvPicPr>
          <p:cNvPr id="18" name="図 17">
            <a:extLst>
              <a:ext uri="{FF2B5EF4-FFF2-40B4-BE49-F238E27FC236}">
                <a16:creationId xmlns:a16="http://schemas.microsoft.com/office/drawing/2014/main" id="{283F7980-A0A8-48E3-8D2F-2CB38B070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0395" y="2143830"/>
            <a:ext cx="1476000" cy="883756"/>
          </a:xfrm>
          <a:prstGeom prst="rect">
            <a:avLst/>
          </a:prstGeom>
        </p:spPr>
      </p:pic>
      <p:pic>
        <p:nvPicPr>
          <p:cNvPr id="19" name="図 18">
            <a:extLst>
              <a:ext uri="{FF2B5EF4-FFF2-40B4-BE49-F238E27FC236}">
                <a16:creationId xmlns:a16="http://schemas.microsoft.com/office/drawing/2014/main" id="{778665AB-9C78-4676-8208-3C87C43A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8838" y="2050465"/>
            <a:ext cx="1188000" cy="1049895"/>
          </a:xfrm>
          <a:prstGeom prst="rect">
            <a:avLst/>
          </a:prstGeom>
        </p:spPr>
      </p:pic>
      <p:sp>
        <p:nvSpPr>
          <p:cNvPr id="14" name="テキスト ボックス 13">
            <a:extLst>
              <a:ext uri="{FF2B5EF4-FFF2-40B4-BE49-F238E27FC236}">
                <a16:creationId xmlns:a16="http://schemas.microsoft.com/office/drawing/2014/main" id="{C42C6912-9AD7-4894-9806-EC3DFF654008}"/>
              </a:ext>
            </a:extLst>
          </p:cNvPr>
          <p:cNvSpPr txBox="1"/>
          <p:nvPr/>
        </p:nvSpPr>
        <p:spPr>
          <a:xfrm>
            <a:off x="1048185" y="6154775"/>
            <a:ext cx="6966779" cy="338554"/>
          </a:xfrm>
          <a:prstGeom prst="roundRect">
            <a:avLst>
              <a:gd name="adj" fmla="val 0"/>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sz="1600" dirty="0">
                <a:latin typeface="BIZ UDPゴシック" panose="020B0400000000000000" pitchFamily="50" charset="-128"/>
                <a:ea typeface="BIZ UDPゴシック" panose="020B0400000000000000" pitchFamily="50" charset="-128"/>
              </a:rPr>
              <a:t>府内では、長さ</a:t>
            </a:r>
            <a:r>
              <a:rPr lang="en-US" altLang="ja-JP" sz="1600" dirty="0">
                <a:latin typeface="BIZ UDPゴシック" panose="020B0400000000000000" pitchFamily="50" charset="-128"/>
                <a:ea typeface="BIZ UDPゴシック" panose="020B0400000000000000" pitchFamily="50" charset="-128"/>
              </a:rPr>
              <a:t>150cm</a:t>
            </a:r>
            <a:r>
              <a:rPr lang="ja-JP" altLang="en-US" sz="1600" dirty="0">
                <a:latin typeface="BIZ UDPゴシック" panose="020B0400000000000000" pitchFamily="50" charset="-128"/>
                <a:ea typeface="BIZ UDPゴシック" panose="020B0400000000000000" pitchFamily="50" charset="-128"/>
              </a:rPr>
              <a:t>の介護用ベッドの導入が概ね一般化が図られている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E4491794-3BC5-431E-B9FE-F1AE8A8ABF5C}"/>
              </a:ext>
            </a:extLst>
          </p:cNvPr>
          <p:cNvSpPr txBox="1"/>
          <p:nvPr/>
        </p:nvSpPr>
        <p:spPr>
          <a:xfrm>
            <a:off x="9363226" y="5053814"/>
            <a:ext cx="3292890" cy="523220"/>
          </a:xfrm>
          <a:prstGeom prst="roundRect">
            <a:avLst>
              <a:gd name="adj" fmla="val 0"/>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ja-JP" sz="1400" dirty="0">
                <a:latin typeface="BIZ UDPゴシック" panose="020B0400000000000000" pitchFamily="50" charset="-128"/>
                <a:ea typeface="BIZ UDPゴシック" panose="020B0400000000000000" pitchFamily="50" charset="-128"/>
              </a:rPr>
              <a:t>B</a:t>
            </a:r>
            <a:r>
              <a:rPr lang="ja-JP" altLang="en-US" sz="1400" dirty="0">
                <a:latin typeface="BIZ UDPゴシック" panose="020B0400000000000000" pitchFamily="50" charset="-128"/>
                <a:ea typeface="BIZ UDPゴシック" panose="020B0400000000000000" pitchFamily="50" charset="-128"/>
              </a:rPr>
              <a:t>社の半数が大阪府内の実績だと仮定</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96</a:t>
            </a:r>
            <a:r>
              <a:rPr lang="ja-JP" altLang="en-US" sz="1400" dirty="0">
                <a:latin typeface="BIZ UDPゴシック" panose="020B0400000000000000" pitchFamily="50" charset="-128"/>
                <a:ea typeface="BIZ UDPゴシック" panose="020B0400000000000000" pitchFamily="50" charset="-128"/>
              </a:rPr>
              <a:t>％のベッドが長さ</a:t>
            </a:r>
            <a:r>
              <a:rPr lang="en-US" altLang="ja-JP" sz="1400" dirty="0">
                <a:latin typeface="BIZ UDPゴシック" panose="020B0400000000000000" pitchFamily="50" charset="-128"/>
                <a:ea typeface="BIZ UDPゴシック" panose="020B0400000000000000" pitchFamily="50" charset="-128"/>
              </a:rPr>
              <a:t>150cm</a:t>
            </a:r>
            <a:endParaRPr lang="en-US" altLang="ja-JP" sz="1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D4076C5-28B1-4253-A263-A9CBFAAE662B}"/>
              </a:ext>
            </a:extLst>
          </p:cNvPr>
          <p:cNvSpPr txBox="1"/>
          <p:nvPr/>
        </p:nvSpPr>
        <p:spPr>
          <a:xfrm>
            <a:off x="9144000" y="497724"/>
            <a:ext cx="5059398" cy="369332"/>
          </a:xfrm>
          <a:prstGeom prst="rect">
            <a:avLst/>
          </a:prstGeom>
          <a:noFill/>
        </p:spPr>
        <p:txBody>
          <a:bodyPr wrap="none" rtlCol="0">
            <a:spAutoFit/>
          </a:bodyPr>
          <a:lstStyle/>
          <a:p>
            <a:r>
              <a:rPr kumimoji="1" lang="en-US" altLang="ja-JP" dirty="0">
                <a:solidFill>
                  <a:srgbClr val="FF0000"/>
                </a:solidFill>
              </a:rPr>
              <a:t>A</a:t>
            </a:r>
            <a:r>
              <a:rPr kumimoji="1" lang="ja-JP" altLang="en-US" dirty="0">
                <a:solidFill>
                  <a:srgbClr val="FF0000"/>
                </a:solidFill>
              </a:rPr>
              <a:t>社、</a:t>
            </a:r>
            <a:r>
              <a:rPr kumimoji="1" lang="en-US" altLang="ja-JP" dirty="0">
                <a:solidFill>
                  <a:srgbClr val="FF0000"/>
                </a:solidFill>
              </a:rPr>
              <a:t>B</a:t>
            </a:r>
            <a:r>
              <a:rPr kumimoji="1" lang="ja-JP" altLang="en-US" dirty="0">
                <a:solidFill>
                  <a:srgbClr val="FF0000"/>
                </a:solidFill>
              </a:rPr>
              <a:t>社で全体の○％を供給とか言えないか？</a:t>
            </a:r>
          </a:p>
        </p:txBody>
      </p:sp>
      <p:sp>
        <p:nvSpPr>
          <p:cNvPr id="20" name="テキスト ボックス 19">
            <a:extLst>
              <a:ext uri="{FF2B5EF4-FFF2-40B4-BE49-F238E27FC236}">
                <a16:creationId xmlns:a16="http://schemas.microsoft.com/office/drawing/2014/main" id="{1468FE11-F9DA-455C-A3A8-D8A283291A5D}"/>
              </a:ext>
            </a:extLst>
          </p:cNvPr>
          <p:cNvSpPr txBox="1"/>
          <p:nvPr/>
        </p:nvSpPr>
        <p:spPr>
          <a:xfrm>
            <a:off x="256934" y="487329"/>
            <a:ext cx="687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1-2</a:t>
            </a:r>
            <a:r>
              <a:rPr lang="ja-JP" altLang="en-US" sz="1600" dirty="0">
                <a:latin typeface="BIZ UDPゴシック" panose="020B0400000000000000" pitchFamily="50" charset="-128"/>
                <a:ea typeface="BIZ UDPゴシック" panose="020B0400000000000000" pitchFamily="50" charset="-128"/>
              </a:rPr>
              <a:t>　使いやすい大人用介護ベッドを増やす（長さに係る基準の見直し）</a:t>
            </a:r>
            <a:endParaRPr lang="en-US" altLang="ja-JP" sz="1600" dirty="0">
              <a:latin typeface="BIZ UDPゴシック" panose="020B0400000000000000" pitchFamily="50" charset="-128"/>
              <a:ea typeface="BIZ UDPゴシック" panose="020B0400000000000000" pitchFamily="50" charset="-128"/>
            </a:endParaRPr>
          </a:p>
        </p:txBody>
      </p:sp>
      <p:sp>
        <p:nvSpPr>
          <p:cNvPr id="21" name="スライド番号プレースホルダー 1">
            <a:extLst>
              <a:ext uri="{FF2B5EF4-FFF2-40B4-BE49-F238E27FC236}">
                <a16:creationId xmlns:a16="http://schemas.microsoft.com/office/drawing/2014/main" id="{C2A86386-00A4-4BDE-A498-EADE4630EC14}"/>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8</a:t>
            </a:fld>
            <a:endParaRPr kumimoji="1" lang="ja-JP" altLang="en-US" dirty="0"/>
          </a:p>
        </p:txBody>
      </p:sp>
    </p:spTree>
    <p:extLst>
      <p:ext uri="{BB962C8B-B14F-4D97-AF65-F5344CB8AC3E}">
        <p14:creationId xmlns:p14="http://schemas.microsoft.com/office/powerpoint/2010/main" val="151348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35375624-DE4A-4E16-B3F6-4A006A14AE84}"/>
              </a:ext>
            </a:extLst>
          </p:cNvPr>
          <p:cNvSpPr/>
          <p:nvPr/>
        </p:nvSpPr>
        <p:spPr>
          <a:xfrm>
            <a:off x="147417" y="1467463"/>
            <a:ext cx="8886498" cy="4201817"/>
          </a:xfrm>
          <a:prstGeom prst="roundRect">
            <a:avLst>
              <a:gd name="adj" fmla="val 334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FAC3600-B9BC-4ED6-83D3-D82E19EEAAA7}"/>
              </a:ext>
            </a:extLst>
          </p:cNvPr>
          <p:cNvSpPr txBox="1"/>
          <p:nvPr/>
        </p:nvSpPr>
        <p:spPr>
          <a:xfrm>
            <a:off x="0" y="14748"/>
            <a:ext cx="9144000" cy="369332"/>
          </a:xfrm>
          <a:prstGeom prst="rect">
            <a:avLst/>
          </a:prstGeom>
          <a:solidFill>
            <a:schemeClr val="accent5">
              <a:lumMod val="50000"/>
            </a:schemeClr>
          </a:solidFill>
        </p:spPr>
        <p:txBody>
          <a:bodyPr wrap="square" rtlCol="0">
            <a:spAutoFit/>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個別項目①　トイレ（大人用介護ベッド）</a:t>
            </a:r>
          </a:p>
        </p:txBody>
      </p:sp>
      <p:sp>
        <p:nvSpPr>
          <p:cNvPr id="13" name="テキスト ボックス 12">
            <a:extLst>
              <a:ext uri="{FF2B5EF4-FFF2-40B4-BE49-F238E27FC236}">
                <a16:creationId xmlns:a16="http://schemas.microsoft.com/office/drawing/2014/main" id="{5ABB1A4F-4785-452C-A568-6A9796102F87}"/>
              </a:ext>
            </a:extLst>
          </p:cNvPr>
          <p:cNvSpPr txBox="1"/>
          <p:nvPr/>
        </p:nvSpPr>
        <p:spPr>
          <a:xfrm>
            <a:off x="257502" y="792943"/>
            <a:ext cx="8886498" cy="674519"/>
          </a:xfrm>
          <a:prstGeom prst="roundRect">
            <a:avLst>
              <a:gd name="adj" fmla="val 4769"/>
            </a:avLst>
          </a:prstGeom>
          <a:noFill/>
          <a:ln>
            <a:noFill/>
          </a:ln>
        </p:spPr>
        <p:txBody>
          <a:bodyPr wrap="square" rtlCol="0">
            <a:spAutoFit/>
          </a:bodyPr>
          <a:lstStyle/>
          <a:p>
            <a:r>
              <a:rPr lang="ja-JP" altLang="en-US" sz="1600" b="1" u="sng" dirty="0">
                <a:latin typeface="BIZ UDPゴシック" panose="020B0400000000000000" pitchFamily="50" charset="-128"/>
                <a:ea typeface="BIZ UDPゴシック" panose="020B0400000000000000" pitchFamily="50" charset="-128"/>
              </a:rPr>
              <a:t>〇トイレプラン比較</a:t>
            </a:r>
            <a:endParaRPr lang="en-US" altLang="ja-JP" sz="1600" b="1" u="sng" dirty="0">
              <a:latin typeface="BIZ UDPゴシック" panose="020B0400000000000000" pitchFamily="50" charset="-128"/>
              <a:ea typeface="BIZ UDPゴシック" panose="020B0400000000000000" pitchFamily="50" charset="-128"/>
            </a:endParaRPr>
          </a:p>
          <a:p>
            <a:endParaRPr lang="en-US" altLang="ja-JP" sz="5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・メーカーのサイトで公表されているバリアフリートイレのモデルプランを比較</a:t>
            </a:r>
            <a:endParaRPr lang="en-US" altLang="ja-JP" sz="16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22284E44-BE3F-4E16-82A8-751090CFD608}"/>
              </a:ext>
            </a:extLst>
          </p:cNvPr>
          <p:cNvPicPr>
            <a:picLocks noChangeAspect="1"/>
          </p:cNvPicPr>
          <p:nvPr/>
        </p:nvPicPr>
        <p:blipFill rotWithShape="1">
          <a:blip r:embed="rId2"/>
          <a:srcRect l="32917" t="22666" r="32659" b="28532"/>
          <a:stretch/>
        </p:blipFill>
        <p:spPr>
          <a:xfrm>
            <a:off x="449138" y="2129726"/>
            <a:ext cx="2456831" cy="2176755"/>
          </a:xfrm>
          <a:prstGeom prst="rect">
            <a:avLst/>
          </a:prstGeom>
        </p:spPr>
      </p:pic>
      <p:pic>
        <p:nvPicPr>
          <p:cNvPr id="6" name="図 5">
            <a:extLst>
              <a:ext uri="{FF2B5EF4-FFF2-40B4-BE49-F238E27FC236}">
                <a16:creationId xmlns:a16="http://schemas.microsoft.com/office/drawing/2014/main" id="{AE143A9A-8154-4446-BAD8-B5869C8D2842}"/>
              </a:ext>
            </a:extLst>
          </p:cNvPr>
          <p:cNvPicPr>
            <a:picLocks noChangeAspect="1"/>
          </p:cNvPicPr>
          <p:nvPr/>
        </p:nvPicPr>
        <p:blipFill rotWithShape="1">
          <a:blip r:embed="rId3"/>
          <a:srcRect l="37416" t="17068" r="28083" b="30935"/>
          <a:stretch/>
        </p:blipFill>
        <p:spPr>
          <a:xfrm>
            <a:off x="6238605" y="2030238"/>
            <a:ext cx="2472607" cy="2329183"/>
          </a:xfrm>
          <a:prstGeom prst="rect">
            <a:avLst/>
          </a:prstGeom>
        </p:spPr>
      </p:pic>
      <p:pic>
        <p:nvPicPr>
          <p:cNvPr id="8" name="図 7">
            <a:extLst>
              <a:ext uri="{FF2B5EF4-FFF2-40B4-BE49-F238E27FC236}">
                <a16:creationId xmlns:a16="http://schemas.microsoft.com/office/drawing/2014/main" id="{9DC87FF7-457F-4AF7-9D05-A0BC232EE61A}"/>
              </a:ext>
            </a:extLst>
          </p:cNvPr>
          <p:cNvPicPr>
            <a:picLocks noChangeAspect="1"/>
          </p:cNvPicPr>
          <p:nvPr/>
        </p:nvPicPr>
        <p:blipFill rotWithShape="1">
          <a:blip r:embed="rId4"/>
          <a:srcRect l="34999" t="27549" r="32428" b="23935"/>
          <a:stretch/>
        </p:blipFill>
        <p:spPr>
          <a:xfrm>
            <a:off x="3325107" y="2182666"/>
            <a:ext cx="2338275" cy="2176755"/>
          </a:xfrm>
          <a:prstGeom prst="rect">
            <a:avLst/>
          </a:prstGeom>
        </p:spPr>
      </p:pic>
      <p:sp>
        <p:nvSpPr>
          <p:cNvPr id="21" name="テキスト ボックス 20">
            <a:extLst>
              <a:ext uri="{FF2B5EF4-FFF2-40B4-BE49-F238E27FC236}">
                <a16:creationId xmlns:a16="http://schemas.microsoft.com/office/drawing/2014/main" id="{FA1ABCB2-9470-4170-BDA1-E1636015F68D}"/>
              </a:ext>
            </a:extLst>
          </p:cNvPr>
          <p:cNvSpPr txBox="1"/>
          <p:nvPr/>
        </p:nvSpPr>
        <p:spPr>
          <a:xfrm>
            <a:off x="1585666" y="1513553"/>
            <a:ext cx="6010000" cy="470595"/>
          </a:xfrm>
          <a:prstGeom prst="roundRect">
            <a:avLst>
              <a:gd name="adj" fmla="val 4769"/>
            </a:avLst>
          </a:prstGeom>
          <a:solidFill>
            <a:schemeClr val="bg1"/>
          </a:solidFill>
          <a:ln>
            <a:solidFill>
              <a:schemeClr val="bg1">
                <a:lumMod val="50000"/>
              </a:schemeClr>
            </a:solidFill>
          </a:ln>
        </p:spPr>
        <p:txBody>
          <a:bodyPr wrap="square" rtlCol="0">
            <a:spAutoFit/>
          </a:bodyPr>
          <a:lstStyle/>
          <a:p>
            <a:pPr algn="ct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比較条件</a:t>
            </a:r>
            <a:r>
              <a:rPr lang="en-US" altLang="ja-JP" sz="1200" dirty="0">
                <a:latin typeface="BIZ UDPゴシック" panose="020B0400000000000000" pitchFamily="50" charset="-128"/>
                <a:ea typeface="BIZ UDPゴシック" panose="020B0400000000000000" pitchFamily="50" charset="-128"/>
              </a:rPr>
              <a:t>】</a:t>
            </a:r>
          </a:p>
          <a:p>
            <a:pPr algn="ctr"/>
            <a:r>
              <a:rPr lang="ja-JP" altLang="en-US" sz="1200" dirty="0">
                <a:latin typeface="BIZ UDPゴシック" panose="020B0400000000000000" pitchFamily="50" charset="-128"/>
                <a:ea typeface="BIZ UDPゴシック" panose="020B0400000000000000" pitchFamily="50" charset="-128"/>
              </a:rPr>
              <a:t>　■導入設備 ： 便器、手洗器、便器横手洗器　　　　　■内 接 円  ： </a:t>
            </a:r>
            <a:r>
              <a:rPr lang="en-US" altLang="ja-JP" sz="1200" dirty="0">
                <a:latin typeface="BIZ UDPゴシック" panose="020B0400000000000000" pitchFamily="50" charset="-128"/>
                <a:ea typeface="BIZ UDPゴシック" panose="020B0400000000000000" pitchFamily="50" charset="-128"/>
              </a:rPr>
              <a:t>180cm</a:t>
            </a:r>
          </a:p>
        </p:txBody>
      </p:sp>
      <p:sp>
        <p:nvSpPr>
          <p:cNvPr id="22" name="テキスト ボックス 21">
            <a:extLst>
              <a:ext uri="{FF2B5EF4-FFF2-40B4-BE49-F238E27FC236}">
                <a16:creationId xmlns:a16="http://schemas.microsoft.com/office/drawing/2014/main" id="{BC7DE8D6-A520-4298-B8D4-EE1AE58A38CB}"/>
              </a:ext>
            </a:extLst>
          </p:cNvPr>
          <p:cNvSpPr txBox="1"/>
          <p:nvPr/>
        </p:nvSpPr>
        <p:spPr>
          <a:xfrm>
            <a:off x="449137" y="4485136"/>
            <a:ext cx="2456831" cy="1035308"/>
          </a:xfrm>
          <a:prstGeom prst="roundRect">
            <a:avLst>
              <a:gd name="adj" fmla="val 4769"/>
            </a:avLst>
          </a:prstGeom>
          <a:solidFill>
            <a:schemeClr val="bg1"/>
          </a:solidFill>
          <a:ln>
            <a:solidFill>
              <a:schemeClr val="bg1">
                <a:lumMod val="50000"/>
              </a:schemeClr>
            </a:solidFill>
          </a:ln>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a:t>
            </a:r>
            <a:r>
              <a:rPr lang="ja-JP" altLang="en-US" sz="1200" dirty="0">
                <a:latin typeface="BIZ UDPゴシック" panose="020B0400000000000000" pitchFamily="50" charset="-128"/>
                <a:ea typeface="BIZ UDPゴシック" panose="020B0400000000000000" pitchFamily="50" charset="-128"/>
              </a:rPr>
              <a:t>社 ①</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ベッドサイズ　：　</a:t>
            </a:r>
            <a:r>
              <a:rPr lang="en-US" altLang="ja-JP" sz="1200" b="1" dirty="0">
                <a:solidFill>
                  <a:srgbClr val="FF0000"/>
                </a:solidFill>
                <a:latin typeface="BIZ UDPゴシック" panose="020B0400000000000000" pitchFamily="50" charset="-128"/>
                <a:ea typeface="BIZ UDPゴシック" panose="020B0400000000000000" pitchFamily="50" charset="-128"/>
              </a:rPr>
              <a:t>150</a:t>
            </a:r>
            <a:r>
              <a:rPr lang="ja-JP" altLang="en-US" sz="1200" b="1" dirty="0">
                <a:solidFill>
                  <a:srgbClr val="FF0000"/>
                </a:solidFill>
                <a:latin typeface="BIZ UDPゴシック" panose="020B0400000000000000" pitchFamily="50" charset="-128"/>
                <a:ea typeface="BIZ UDPゴシック" panose="020B0400000000000000" pitchFamily="50" charset="-128"/>
              </a:rPr>
              <a:t>ｃｍ</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トイレ内寸法　：　</a:t>
            </a:r>
            <a:r>
              <a:rPr lang="en-US" altLang="ja-JP" sz="1200" b="1" dirty="0">
                <a:solidFill>
                  <a:srgbClr val="FF0000"/>
                </a:solidFill>
                <a:latin typeface="BIZ UDPゴシック" panose="020B0400000000000000" pitchFamily="50" charset="-128"/>
                <a:ea typeface="BIZ UDPゴシック" panose="020B0400000000000000" pitchFamily="50" charset="-128"/>
              </a:rPr>
              <a:t>2300×2450</a:t>
            </a:r>
          </a:p>
          <a:p>
            <a:r>
              <a:rPr lang="ja-JP" altLang="en-US" sz="1200" dirty="0">
                <a:latin typeface="BIZ UDPゴシック" panose="020B0400000000000000" pitchFamily="50" charset="-128"/>
                <a:ea typeface="BIZ UDPゴシック" panose="020B0400000000000000" pitchFamily="50" charset="-128"/>
              </a:rPr>
              <a:t>ベッド寸法（収納時）：</a:t>
            </a:r>
            <a:endParaRPr lang="en-US" altLang="ja-JP" sz="1200" dirty="0">
              <a:latin typeface="BIZ UDPゴシック" panose="020B0400000000000000" pitchFamily="50" charset="-128"/>
              <a:ea typeface="BIZ UDPゴシック" panose="020B0400000000000000" pitchFamily="50" charset="-128"/>
            </a:endParaRPr>
          </a:p>
          <a:p>
            <a:pPr algn="r"/>
            <a:r>
              <a:rPr kumimoji="1" lang="ja-JP" altLang="en-US" sz="1200" dirty="0">
                <a:latin typeface="BIZ UDPゴシック" panose="020B0400000000000000" pitchFamily="50" charset="-128"/>
                <a:ea typeface="BIZ UDPゴシック" panose="020B0400000000000000" pitchFamily="50" charset="-128"/>
              </a:rPr>
              <a:t>幅</a:t>
            </a:r>
            <a:r>
              <a:rPr kumimoji="1" lang="en-US" altLang="ja-JP" sz="1200" dirty="0">
                <a:latin typeface="BIZ UDPゴシック" panose="020B0400000000000000" pitchFamily="50" charset="-128"/>
                <a:ea typeface="BIZ UDPゴシック" panose="020B0400000000000000" pitchFamily="50" charset="-128"/>
              </a:rPr>
              <a:t>160</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長</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1500×</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高</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990</a:t>
            </a:r>
            <a:endParaRPr kumimoji="1" lang="ja-JP" altLang="en-US" sz="1200" b="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BEB29672-0669-4DD3-9EFC-C1E2E0D851FD}"/>
              </a:ext>
            </a:extLst>
          </p:cNvPr>
          <p:cNvSpPr txBox="1"/>
          <p:nvPr/>
        </p:nvSpPr>
        <p:spPr>
          <a:xfrm>
            <a:off x="3265828" y="4482207"/>
            <a:ext cx="2456831" cy="1035308"/>
          </a:xfrm>
          <a:prstGeom prst="roundRect">
            <a:avLst>
              <a:gd name="adj" fmla="val 4769"/>
            </a:avLst>
          </a:prstGeom>
          <a:solidFill>
            <a:schemeClr val="bg1"/>
          </a:solidFill>
          <a:ln>
            <a:solidFill>
              <a:schemeClr val="bg1">
                <a:lumMod val="50000"/>
              </a:schemeClr>
            </a:solidFill>
          </a:ln>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a:t>
            </a:r>
            <a:r>
              <a:rPr lang="ja-JP" altLang="en-US" sz="1200" dirty="0">
                <a:latin typeface="BIZ UDPゴシック" panose="020B0400000000000000" pitchFamily="50" charset="-128"/>
                <a:ea typeface="BIZ UDPゴシック" panose="020B0400000000000000" pitchFamily="50" charset="-128"/>
              </a:rPr>
              <a:t>社 ②</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ベッドサイズ　：　</a:t>
            </a:r>
            <a:r>
              <a:rPr lang="en-US" altLang="ja-JP" sz="1200" b="1" dirty="0">
                <a:solidFill>
                  <a:srgbClr val="FF0000"/>
                </a:solidFill>
                <a:latin typeface="BIZ UDPゴシック" panose="020B0400000000000000" pitchFamily="50" charset="-128"/>
                <a:ea typeface="BIZ UDPゴシック" panose="020B0400000000000000" pitchFamily="50" charset="-128"/>
              </a:rPr>
              <a:t>150</a:t>
            </a:r>
            <a:r>
              <a:rPr lang="ja-JP" altLang="en-US" sz="1200" b="1" dirty="0">
                <a:solidFill>
                  <a:srgbClr val="FF0000"/>
                </a:solidFill>
                <a:latin typeface="BIZ UDPゴシック" panose="020B0400000000000000" pitchFamily="50" charset="-128"/>
                <a:ea typeface="BIZ UDPゴシック" panose="020B0400000000000000" pitchFamily="50" charset="-128"/>
              </a:rPr>
              <a:t>ｃｍ</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トイレ内寸法　：　</a:t>
            </a:r>
            <a:r>
              <a:rPr lang="en-US" altLang="ja-JP" sz="1200" b="1" dirty="0">
                <a:solidFill>
                  <a:srgbClr val="FF0000"/>
                </a:solidFill>
                <a:latin typeface="BIZ UDPゴシック" panose="020B0400000000000000" pitchFamily="50" charset="-128"/>
                <a:ea typeface="BIZ UDPゴシック" panose="020B0400000000000000" pitchFamily="50" charset="-128"/>
              </a:rPr>
              <a:t>2300×2300</a:t>
            </a:r>
          </a:p>
          <a:p>
            <a:r>
              <a:rPr lang="ja-JP" altLang="en-US" sz="1200" dirty="0">
                <a:latin typeface="BIZ UDPゴシック" panose="020B0400000000000000" pitchFamily="50" charset="-128"/>
                <a:ea typeface="BIZ UDPゴシック" panose="020B0400000000000000" pitchFamily="50" charset="-128"/>
              </a:rPr>
              <a:t>ベッド寸法（収納時）：</a:t>
            </a:r>
            <a:endParaRPr lang="en-US" altLang="ja-JP" sz="1200" dirty="0">
              <a:latin typeface="BIZ UDPゴシック" panose="020B0400000000000000" pitchFamily="50" charset="-128"/>
              <a:ea typeface="BIZ UDPゴシック" panose="020B0400000000000000" pitchFamily="50" charset="-128"/>
            </a:endParaRPr>
          </a:p>
          <a:p>
            <a:pPr algn="r"/>
            <a:r>
              <a:rPr kumimoji="1" lang="ja-JP" altLang="en-US" sz="1200" dirty="0">
                <a:latin typeface="BIZ UDPゴシック" panose="020B0400000000000000" pitchFamily="50" charset="-128"/>
                <a:ea typeface="BIZ UDPゴシック" panose="020B0400000000000000" pitchFamily="50" charset="-128"/>
              </a:rPr>
              <a:t>幅</a:t>
            </a:r>
            <a:r>
              <a:rPr kumimoji="1" lang="en-US" altLang="ja-JP" sz="1200" dirty="0">
                <a:latin typeface="BIZ UDPゴシック" panose="020B0400000000000000" pitchFamily="50" charset="-128"/>
                <a:ea typeface="BIZ UDPゴシック" panose="020B0400000000000000" pitchFamily="50" charset="-128"/>
              </a:rPr>
              <a:t>640</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長</a:t>
            </a:r>
            <a:r>
              <a:rPr kumimoji="1" lang="en-US" altLang="ja-JP" sz="1200" dirty="0">
                <a:latin typeface="BIZ UDPゴシック" panose="020B0400000000000000" pitchFamily="50" charset="-128"/>
                <a:ea typeface="BIZ UDPゴシック" panose="020B0400000000000000" pitchFamily="50" charset="-128"/>
              </a:rPr>
              <a:t>300×</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高</a:t>
            </a:r>
            <a:r>
              <a:rPr kumimoji="1" lang="en-US" altLang="ja-JP" sz="1200" b="0" dirty="0">
                <a:solidFill>
                  <a:schemeClr val="tx1"/>
                </a:solidFill>
                <a:latin typeface="BIZ UDPゴシック" panose="020B0400000000000000" pitchFamily="50" charset="-128"/>
                <a:ea typeface="BIZ UDPゴシック" panose="020B0400000000000000" pitchFamily="50" charset="-128"/>
              </a:rPr>
              <a:t>1120</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E8D12B18-4CD6-44B1-B775-D0DF80E6473F}"/>
              </a:ext>
            </a:extLst>
          </p:cNvPr>
          <p:cNvSpPr txBox="1"/>
          <p:nvPr/>
        </p:nvSpPr>
        <p:spPr>
          <a:xfrm>
            <a:off x="6238604" y="4482206"/>
            <a:ext cx="2456831" cy="1035308"/>
          </a:xfrm>
          <a:prstGeom prst="roundRect">
            <a:avLst>
              <a:gd name="adj" fmla="val 4769"/>
            </a:avLst>
          </a:prstGeom>
          <a:solidFill>
            <a:schemeClr val="bg1"/>
          </a:solidFill>
          <a:ln>
            <a:solidFill>
              <a:schemeClr val="bg1">
                <a:lumMod val="50000"/>
              </a:schemeClr>
            </a:solidFill>
          </a:ln>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【B</a:t>
            </a:r>
            <a:r>
              <a:rPr lang="ja-JP" altLang="en-US" sz="1200" dirty="0">
                <a:latin typeface="BIZ UDPゴシック" panose="020B0400000000000000" pitchFamily="50" charset="-128"/>
                <a:ea typeface="BIZ UDPゴシック" panose="020B0400000000000000" pitchFamily="50" charset="-128"/>
              </a:rPr>
              <a:t>社 ④</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ベッドサイズ　：　</a:t>
            </a:r>
            <a:r>
              <a:rPr lang="en-US" altLang="ja-JP" sz="1200" b="1" dirty="0">
                <a:solidFill>
                  <a:srgbClr val="FF0000"/>
                </a:solidFill>
                <a:latin typeface="BIZ UDPゴシック" panose="020B0400000000000000" pitchFamily="50" charset="-128"/>
                <a:ea typeface="BIZ UDPゴシック" panose="020B0400000000000000" pitchFamily="50" charset="-128"/>
              </a:rPr>
              <a:t>128.5</a:t>
            </a:r>
            <a:r>
              <a:rPr lang="ja-JP" altLang="en-US" sz="1200" b="1" dirty="0">
                <a:solidFill>
                  <a:srgbClr val="FF0000"/>
                </a:solidFill>
                <a:latin typeface="BIZ UDPゴシック" panose="020B0400000000000000" pitchFamily="50" charset="-128"/>
                <a:ea typeface="BIZ UDPゴシック" panose="020B0400000000000000" pitchFamily="50" charset="-128"/>
              </a:rPr>
              <a:t>ｃｍ</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トイレ内寸法　：　</a:t>
            </a:r>
            <a:r>
              <a:rPr lang="en-US" altLang="ja-JP" sz="1200" b="1" dirty="0">
                <a:solidFill>
                  <a:srgbClr val="FF0000"/>
                </a:solidFill>
                <a:latin typeface="BIZ UDPゴシック" panose="020B0400000000000000" pitchFamily="50" charset="-128"/>
                <a:ea typeface="BIZ UDPゴシック" panose="020B0400000000000000" pitchFamily="50" charset="-128"/>
              </a:rPr>
              <a:t>2400×2300</a:t>
            </a:r>
          </a:p>
          <a:p>
            <a:r>
              <a:rPr lang="ja-JP" altLang="en-US" sz="1200" dirty="0">
                <a:latin typeface="BIZ UDPゴシック" panose="020B0400000000000000" pitchFamily="50" charset="-128"/>
                <a:ea typeface="BIZ UDPゴシック" panose="020B0400000000000000" pitchFamily="50" charset="-128"/>
              </a:rPr>
              <a:t>ベッド寸法（収納時）：</a:t>
            </a:r>
            <a:endParaRPr lang="en-US" altLang="ja-JP" sz="1200" dirty="0">
              <a:latin typeface="BIZ UDPゴシック" panose="020B0400000000000000" pitchFamily="50" charset="-128"/>
              <a:ea typeface="BIZ UDPゴシック" panose="020B0400000000000000" pitchFamily="50" charset="-128"/>
            </a:endParaRPr>
          </a:p>
          <a:p>
            <a:pPr algn="r"/>
            <a:r>
              <a:rPr kumimoji="1" lang="ja-JP" altLang="en-US" sz="1200" dirty="0">
                <a:latin typeface="BIZ UDPゴシック" panose="020B0400000000000000" pitchFamily="50" charset="-128"/>
                <a:ea typeface="BIZ UDPゴシック" panose="020B0400000000000000" pitchFamily="50" charset="-128"/>
              </a:rPr>
              <a:t>幅</a:t>
            </a:r>
            <a:r>
              <a:rPr kumimoji="1" lang="en-US" altLang="ja-JP" sz="1200" dirty="0">
                <a:latin typeface="BIZ UDPゴシック" panose="020B0400000000000000" pitchFamily="50" charset="-128"/>
                <a:ea typeface="BIZ UDPゴシック" panose="020B0400000000000000" pitchFamily="50" charset="-128"/>
              </a:rPr>
              <a:t>738×</a:t>
            </a:r>
            <a:r>
              <a:rPr kumimoji="1" lang="ja-JP" altLang="en-US" sz="1200" dirty="0">
                <a:latin typeface="BIZ UDPゴシック" panose="020B0400000000000000" pitchFamily="50" charset="-128"/>
                <a:ea typeface="BIZ UDPゴシック" panose="020B0400000000000000" pitchFamily="50" charset="-128"/>
              </a:rPr>
              <a:t>長</a:t>
            </a:r>
            <a:r>
              <a:rPr kumimoji="1" lang="en-US" altLang="ja-JP" sz="1200" dirty="0">
                <a:latin typeface="BIZ UDPゴシック" panose="020B0400000000000000" pitchFamily="50" charset="-128"/>
                <a:ea typeface="BIZ UDPゴシック" panose="020B0400000000000000" pitchFamily="50" charset="-128"/>
              </a:rPr>
              <a:t>240×</a:t>
            </a:r>
            <a:r>
              <a:rPr kumimoji="1" lang="ja-JP" altLang="en-US" sz="1200" dirty="0">
                <a:latin typeface="BIZ UDPゴシック" panose="020B0400000000000000" pitchFamily="50" charset="-128"/>
                <a:ea typeface="BIZ UDPゴシック" panose="020B0400000000000000" pitchFamily="50" charset="-128"/>
              </a:rPr>
              <a:t>高</a:t>
            </a:r>
            <a:r>
              <a:rPr kumimoji="1" lang="en-US" altLang="ja-JP" sz="1200" dirty="0">
                <a:latin typeface="BIZ UDPゴシック" panose="020B0400000000000000" pitchFamily="50" charset="-128"/>
                <a:ea typeface="BIZ UDPゴシック" panose="020B0400000000000000" pitchFamily="50" charset="-128"/>
              </a:rPr>
              <a:t>1538</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D9C0E3F3-61AD-4EB3-A57D-48AB8A691FF1}"/>
              </a:ext>
            </a:extLst>
          </p:cNvPr>
          <p:cNvSpPr txBox="1"/>
          <p:nvPr/>
        </p:nvSpPr>
        <p:spPr>
          <a:xfrm>
            <a:off x="1478859" y="5847935"/>
            <a:ext cx="6443783" cy="830997"/>
          </a:xfrm>
          <a:prstGeom prst="roundRect">
            <a:avLst>
              <a:gd name="adj" fmla="val 0"/>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sz="1600" dirty="0">
                <a:latin typeface="BIZ UDPゴシック" panose="020B0400000000000000" pitchFamily="50" charset="-128"/>
                <a:ea typeface="BIZ UDPゴシック" panose="020B0400000000000000" pitchFamily="50" charset="-128"/>
              </a:rPr>
              <a:t>折りたたんで収納することを前提としており、</a:t>
            </a:r>
            <a:endParaRPr lang="en-US" altLang="ja-JP" sz="1600" dirty="0">
              <a:latin typeface="BIZ UDPゴシック" panose="020B0400000000000000" pitchFamily="50" charset="-128"/>
              <a:ea typeface="BIZ UDPゴシック" panose="020B0400000000000000" pitchFamily="50" charset="-128"/>
            </a:endParaRPr>
          </a:p>
          <a:p>
            <a:pPr algn="ctr"/>
            <a:r>
              <a:rPr lang="en-US" altLang="ja-JP" sz="1600" dirty="0">
                <a:latin typeface="BIZ UDPゴシック" panose="020B0400000000000000" pitchFamily="50" charset="-128"/>
                <a:ea typeface="BIZ UDPゴシック" panose="020B0400000000000000" pitchFamily="50" charset="-128"/>
              </a:rPr>
              <a:t>120cm</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150cm</a:t>
            </a:r>
            <a:r>
              <a:rPr lang="ja-JP" altLang="en-US" sz="1600" dirty="0">
                <a:latin typeface="BIZ UDPゴシック" panose="020B0400000000000000" pitchFamily="50" charset="-128"/>
                <a:ea typeface="BIZ UDPゴシック" panose="020B0400000000000000" pitchFamily="50" charset="-128"/>
              </a:rPr>
              <a:t>いずれのベッドを設置したとしても、</a:t>
            </a:r>
            <a:endParaRPr lang="en-US" altLang="ja-JP" sz="1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便房そのものの大きさに影響を与えることはないものと考えられる</a:t>
            </a:r>
          </a:p>
        </p:txBody>
      </p:sp>
      <p:sp>
        <p:nvSpPr>
          <p:cNvPr id="14" name="テキスト ボックス 13">
            <a:extLst>
              <a:ext uri="{FF2B5EF4-FFF2-40B4-BE49-F238E27FC236}">
                <a16:creationId xmlns:a16="http://schemas.microsoft.com/office/drawing/2014/main" id="{0E4C8E8C-FC8A-4F16-8D75-2652A0483780}"/>
              </a:ext>
            </a:extLst>
          </p:cNvPr>
          <p:cNvSpPr txBox="1"/>
          <p:nvPr/>
        </p:nvSpPr>
        <p:spPr>
          <a:xfrm>
            <a:off x="224278" y="550126"/>
            <a:ext cx="6876000" cy="252000"/>
          </a:xfrm>
          <a:prstGeom prst="roundRect">
            <a:avLst>
              <a:gd name="adj" fmla="val 4769"/>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1-2</a:t>
            </a:r>
            <a:r>
              <a:rPr lang="ja-JP" altLang="en-US" sz="1600" dirty="0">
                <a:latin typeface="BIZ UDPゴシック" panose="020B0400000000000000" pitchFamily="50" charset="-128"/>
                <a:ea typeface="BIZ UDPゴシック" panose="020B0400000000000000" pitchFamily="50" charset="-128"/>
              </a:rPr>
              <a:t>　使いやすい大人用介護ベッドを増やす（長さに係る基準の見直し）</a:t>
            </a:r>
            <a:endParaRPr lang="en-US" altLang="ja-JP" sz="1600" dirty="0">
              <a:latin typeface="BIZ UDPゴシック" panose="020B0400000000000000" pitchFamily="50" charset="-128"/>
              <a:ea typeface="BIZ UDPゴシック" panose="020B0400000000000000" pitchFamily="50" charset="-128"/>
            </a:endParaRPr>
          </a:p>
        </p:txBody>
      </p:sp>
      <p:sp>
        <p:nvSpPr>
          <p:cNvPr id="15" name="スライド番号プレースホルダー 1">
            <a:extLst>
              <a:ext uri="{FF2B5EF4-FFF2-40B4-BE49-F238E27FC236}">
                <a16:creationId xmlns:a16="http://schemas.microsoft.com/office/drawing/2014/main" id="{F1E19F72-7345-4623-8E65-9C91F1DE5D05}"/>
              </a:ext>
            </a:extLst>
          </p:cNvPr>
          <p:cNvSpPr>
            <a:spLocks noGrp="1"/>
          </p:cNvSpPr>
          <p:nvPr>
            <p:ph type="sldNum" sz="quarter" idx="12"/>
          </p:nvPr>
        </p:nvSpPr>
        <p:spPr>
          <a:xfrm>
            <a:off x="7086600" y="6486210"/>
            <a:ext cx="2057400" cy="365125"/>
          </a:xfrm>
        </p:spPr>
        <p:txBody>
          <a:bodyPr/>
          <a:lstStyle/>
          <a:p>
            <a:fld id="{AEADBFC2-B96D-4749-A52C-A333CC29B21E}" type="slidenum">
              <a:rPr kumimoji="1" lang="ja-JP" altLang="en-US" smtClean="0"/>
              <a:t>9</a:t>
            </a:fld>
            <a:endParaRPr kumimoji="1" lang="ja-JP" altLang="en-US" dirty="0"/>
          </a:p>
        </p:txBody>
      </p:sp>
    </p:spTree>
    <p:extLst>
      <p:ext uri="{BB962C8B-B14F-4D97-AF65-F5344CB8AC3E}">
        <p14:creationId xmlns:p14="http://schemas.microsoft.com/office/powerpoint/2010/main" val="8149885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7112</TotalTime>
  <Words>4018</Words>
  <Application>Microsoft Office PowerPoint</Application>
  <PresentationFormat>画面に合わせる (4:3)</PresentationFormat>
  <Paragraphs>474</Paragraphs>
  <Slides>22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BIZ UDPゴシック</vt:lpstr>
      <vt:lpstr>BIZ UDゴシック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秀坂　正綱</dc:creator>
  <cp:lastModifiedBy>松本　紗季</cp:lastModifiedBy>
  <cp:revision>402</cp:revision>
  <cp:lastPrinted>2024-06-03T05:28:10Z</cp:lastPrinted>
  <dcterms:created xsi:type="dcterms:W3CDTF">2024-03-05T05:04:37Z</dcterms:created>
  <dcterms:modified xsi:type="dcterms:W3CDTF">2024-08-20T04:37:26Z</dcterms:modified>
</cp:coreProperties>
</file>