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2.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329"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735" autoAdjust="0"/>
    <p:restoredTop sz="94660"/>
  </p:normalViewPr>
  <p:slideViewPr>
    <p:cSldViewPr snapToGrid="0">
      <p:cViewPr varScale="1">
        <p:scale>
          <a:sx n="74" d="100"/>
          <a:sy n="74" d="100"/>
        </p:scale>
        <p:origin x="146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10.246.132.22\share\07%20&#12510;&#12531;&#12471;&#12519;&#12531;&#31649;&#29702;&#12539;&#20877;&#29983;&#12464;&#12523;&#12540;&#12503;\060_&#25031;&#35441;&#20250;\R3\&#31532;&#65297;&#22238;\&#12493;&#12479;\&#12510;&#12531;&#12471;&#12519;&#12531;&#32207;&#21512;&#35519;&#26619;&#38306;&#20418;\&#31649;&#29702;&#32068;&#21512;&#38306;&#20418;.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10.246.132.22\share\07%20&#12510;&#12531;&#12471;&#12519;&#12531;&#31649;&#29702;&#12539;&#20877;&#29983;&#12464;&#12523;&#12540;&#12503;\060_&#25031;&#35441;&#20250;\R3\&#31532;&#65297;&#22238;\&#12493;&#12479;\&#12510;&#12531;&#12471;&#12519;&#12531;&#32207;&#21512;&#35519;&#26619;&#38306;&#20418;\&#31649;&#29702;&#32068;&#21512;&#38306;&#20418;.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10.246.132.22\share\07%20&#12510;&#12531;&#12471;&#12519;&#12531;&#31649;&#29702;&#12539;&#20877;&#29983;&#12464;&#12523;&#12540;&#12503;\060_&#25031;&#35441;&#20250;\R3\&#31532;&#65297;&#22238;\&#12493;&#12479;\&#12510;&#12531;&#12471;&#12519;&#12531;&#32207;&#21512;&#35519;&#26619;&#38306;&#20418;\&#31649;&#29702;&#32068;&#21512;&#38306;&#20418;.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10.246.132.22\share\07%20&#12510;&#12531;&#12471;&#12519;&#12531;&#31649;&#29702;&#12539;&#20877;&#29983;&#12464;&#12523;&#12540;&#12503;\060_&#25031;&#35441;&#20250;\R3\&#31532;&#65297;&#22238;\&#12493;&#12479;\&#12510;&#12531;&#12471;&#12519;&#12531;&#32207;&#21512;&#35519;&#26619;&#38306;&#20418;\&#65288;&#22823;&#38442;&#24220;&#12289;&#20840;&#22269;&#65289;&#12510;&#12531;&#12471;&#12519;&#12531;&#32207;&#21512;&#35519;&#26619;&#65288;H30&#65289;.xlsx" TargetMode="Externa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3.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10.246.132.22\share\07%20&#12510;&#12531;&#12471;&#12519;&#12531;&#31649;&#29702;&#12539;&#20877;&#29983;&#12464;&#12523;&#12540;&#12503;\060_&#25031;&#35441;&#20250;\R3\&#31532;&#65297;&#22238;\&#12493;&#12479;\&#12510;&#12531;&#12471;&#12519;&#12531;&#32207;&#21512;&#35519;&#26619;&#38306;&#20418;\&#65288;&#22823;&#38442;&#24220;&#12289;&#20840;&#22269;&#65289;&#12510;&#12531;&#12471;&#12519;&#12531;&#32207;&#21512;&#35519;&#26619;&#65288;H30&#65289;.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file:///\\10.246.132.22\share\07%20&#12510;&#12531;&#12471;&#12519;&#12531;&#31649;&#29702;&#12539;&#20877;&#29983;&#12464;&#12523;&#12540;&#12503;\060_&#25031;&#35441;&#20250;\R3\&#31532;&#65297;&#22238;\&#12493;&#12479;\&#12510;&#12531;&#12471;&#12519;&#12531;&#32207;&#21512;&#35519;&#26619;&#38306;&#20418;\&#65288;&#22823;&#38442;&#24220;&#12289;&#20840;&#22269;&#65289;&#12510;&#12531;&#12471;&#12519;&#12531;&#32207;&#21512;&#35519;&#26619;&#65288;H30&#65289;.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10.246.132.22\share\07%20&#12510;&#12531;&#12471;&#12519;&#12531;&#31649;&#29702;&#12539;&#20877;&#29983;&#12464;&#12523;&#12540;&#12503;\060_&#25031;&#35441;&#20250;\R3\&#31532;&#65297;&#22238;\&#12493;&#12479;\&#12510;&#12531;&#12471;&#12519;&#12531;&#32207;&#21512;&#35519;&#26619;&#38306;&#20418;\&#65288;&#22823;&#38442;&#24220;&#12289;&#20840;&#22269;&#65289;&#12510;&#12531;&#12471;&#12519;&#12531;&#32207;&#21512;&#35519;&#26619;&#65288;H30&#65289;.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10.246.132.22\share\07%20&#12510;&#12531;&#12471;&#12519;&#12531;&#31649;&#29702;&#12539;&#20877;&#29983;&#12464;&#12523;&#12540;&#12503;\010&#9632;&#20998;&#35698;&#12510;&#12531;&#12471;&#12519;&#12531;&#31649;&#29702;&#12539;&#24314;&#26367;&#12360;&#12469;&#12509;&#12540;&#12488;&#65288;&#25512;&#36914;&#21332;&#35696;&#20250;&#65289;\&#12487;&#12540;&#12479;\&#12510;&#12531;&#12471;&#12519;&#12531;&#32207;&#21512;&#35519;&#26619;&#65288;&#22269;&#65289;&#65288;H30&#65289;\&#22823;&#38442;&#24220;&#35519;&#26619;&#32080;&#26524;\&#22823;&#38442;&#24220;&#12510;&#12531;&#12471;&#12519;&#12531;&#32207;&#21512;&#35519;&#26619;&#65288;H30&#65289;.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2.xml"/></Relationships>
</file>

<file path=ppt/charts/_rels/chart8.xml.rels><?xml version="1.0" encoding="UTF-8" standalone="yes"?>
<Relationships xmlns="http://schemas.openxmlformats.org/package/2006/relationships"><Relationship Id="rId3" Type="http://schemas.openxmlformats.org/officeDocument/2006/relationships/oleObject" Target="file:///\\10.246.132.22\share\07%20&#12510;&#12531;&#12471;&#12519;&#12531;&#31649;&#29702;&#12539;&#20877;&#29983;&#12464;&#12523;&#12540;&#12503;\060_&#25031;&#35441;&#20250;\R3\&#31532;&#65297;&#22238;\&#12493;&#12479;\&#12510;&#12531;&#12471;&#12519;&#12531;&#32207;&#21512;&#35519;&#26619;&#38306;&#20418;\&#65288;&#22823;&#38442;&#24220;&#12289;&#20840;&#22269;&#65289;&#12510;&#12531;&#12471;&#12519;&#12531;&#32207;&#21512;&#35519;&#26619;&#65288;H30&#65289;.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10.246.132.22\share\07%20&#12510;&#12531;&#12471;&#12519;&#12531;&#31649;&#29702;&#12539;&#20877;&#29983;&#12464;&#12523;&#12540;&#12503;\060_&#25031;&#35441;&#20250;\R3\&#31532;&#65297;&#22238;\&#12493;&#12479;\&#12510;&#12531;&#12471;&#12519;&#12531;&#32207;&#21512;&#35519;&#26619;&#38306;&#20418;\&#31649;&#29702;&#32068;&#21512;&#38306;&#20418;.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331078088647082E-2"/>
          <c:y val="0.15614174602113537"/>
          <c:w val="0.85472057705352389"/>
          <c:h val="0.72341263556320989"/>
        </c:manualLayout>
      </c:layout>
      <c:lineChart>
        <c:grouping val="standard"/>
        <c:varyColors val="0"/>
        <c:ser>
          <c:idx val="0"/>
          <c:order val="0"/>
          <c:tx>
            <c:strRef>
              <c:f>Sheet1!$A$4</c:f>
              <c:strCache>
                <c:ptCount val="1"/>
                <c:pt idx="0">
                  <c:v>作成している（全国）</c:v>
                </c:pt>
              </c:strCache>
            </c:strRef>
          </c:tx>
          <c:spPr>
            <a:ln w="3175" cap="rnd">
              <a:solidFill>
                <a:schemeClr val="accent1"/>
              </a:solidFill>
              <a:round/>
            </a:ln>
            <a:effectLst/>
          </c:spPr>
          <c:marker>
            <c:symbol val="square"/>
            <c:size val="5"/>
            <c:spPr>
              <a:solidFill>
                <a:schemeClr val="accent1"/>
              </a:solidFill>
              <a:ln w="3175">
                <a:noFill/>
              </a:ln>
              <a:effectLst/>
            </c:spPr>
          </c:marker>
          <c:dLbls>
            <c:dLbl>
              <c:idx val="6"/>
              <c:layout>
                <c:manualLayout>
                  <c:x val="-2.5991655736425458E-2"/>
                  <c:y val="4.435020499345811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BFD6-4EF3-87DB-7F1E96DE464C}"/>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1">
                        <a:lumMod val="7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Sheet1!$B$3:$H$3</c:f>
              <c:strCache>
                <c:ptCount val="7"/>
                <c:pt idx="0">
                  <c:v>昭和62年度</c:v>
                </c:pt>
                <c:pt idx="1">
                  <c:v>平成5年度</c:v>
                </c:pt>
                <c:pt idx="2">
                  <c:v>平成11年度</c:v>
                </c:pt>
                <c:pt idx="3">
                  <c:v>平成15年度</c:v>
                </c:pt>
                <c:pt idx="4">
                  <c:v>平成20年度</c:v>
                </c:pt>
                <c:pt idx="5">
                  <c:v>平成25年度</c:v>
                </c:pt>
                <c:pt idx="6">
                  <c:v>平成30年度</c:v>
                </c:pt>
              </c:strCache>
            </c:strRef>
          </c:cat>
          <c:val>
            <c:numRef>
              <c:f>Sheet1!$B$4:$H$4</c:f>
              <c:numCache>
                <c:formatCode>0.0_ </c:formatCode>
                <c:ptCount val="7"/>
                <c:pt idx="0">
                  <c:v>65.5</c:v>
                </c:pt>
                <c:pt idx="1">
                  <c:v>72.8</c:v>
                </c:pt>
                <c:pt idx="2">
                  <c:v>80.5</c:v>
                </c:pt>
                <c:pt idx="3">
                  <c:v>78.099999999999994</c:v>
                </c:pt>
                <c:pt idx="4">
                  <c:v>89</c:v>
                </c:pt>
                <c:pt idx="5">
                  <c:v>89</c:v>
                </c:pt>
                <c:pt idx="6">
                  <c:v>90.9</c:v>
                </c:pt>
              </c:numCache>
            </c:numRef>
          </c:val>
          <c:smooth val="0"/>
          <c:extLst>
            <c:ext xmlns:c16="http://schemas.microsoft.com/office/drawing/2014/chart" uri="{C3380CC4-5D6E-409C-BE32-E72D297353CC}">
              <c16:uniqueId val="{00000000-BFD6-4EF3-87DB-7F1E96DE464C}"/>
            </c:ext>
          </c:extLst>
        </c:ser>
        <c:ser>
          <c:idx val="1"/>
          <c:order val="1"/>
          <c:tx>
            <c:strRef>
              <c:f>Sheet1!$A$5</c:f>
              <c:strCache>
                <c:ptCount val="1"/>
                <c:pt idx="0">
                  <c:v>作成していない（全国）</c:v>
                </c:pt>
              </c:strCache>
            </c:strRef>
          </c:tx>
          <c:spPr>
            <a:ln w="3175" cap="rnd">
              <a:solidFill>
                <a:schemeClr val="accent2"/>
              </a:solidFill>
              <a:round/>
            </a:ln>
            <a:effectLst/>
          </c:spPr>
          <c:marker>
            <c:symbol val="triangle"/>
            <c:size val="5"/>
            <c:spPr>
              <a:solidFill>
                <a:schemeClr val="accent2"/>
              </a:solidFill>
              <a:ln w="3175">
                <a:noFill/>
              </a:ln>
              <a:effectLst/>
            </c:spPr>
          </c:marker>
          <c:dLbls>
            <c:dLbl>
              <c:idx val="6"/>
              <c:layout>
                <c:manualLayout>
                  <c:x val="-2.2108608761810093E-2"/>
                  <c:y val="3.73048984019635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BFD6-4EF3-87DB-7F1E96DE464C}"/>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2">
                        <a:lumMod val="7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Sheet1!$B$3:$H$3</c:f>
              <c:strCache>
                <c:ptCount val="7"/>
                <c:pt idx="0">
                  <c:v>昭和62年度</c:v>
                </c:pt>
                <c:pt idx="1">
                  <c:v>平成5年度</c:v>
                </c:pt>
                <c:pt idx="2">
                  <c:v>平成11年度</c:v>
                </c:pt>
                <c:pt idx="3">
                  <c:v>平成15年度</c:v>
                </c:pt>
                <c:pt idx="4">
                  <c:v>平成20年度</c:v>
                </c:pt>
                <c:pt idx="5">
                  <c:v>平成25年度</c:v>
                </c:pt>
                <c:pt idx="6">
                  <c:v>平成30年度</c:v>
                </c:pt>
              </c:strCache>
            </c:strRef>
          </c:cat>
          <c:val>
            <c:numRef>
              <c:f>Sheet1!$B$5:$H$5</c:f>
              <c:numCache>
                <c:formatCode>0.0_ </c:formatCode>
                <c:ptCount val="7"/>
                <c:pt idx="0">
                  <c:v>28.6</c:v>
                </c:pt>
                <c:pt idx="1">
                  <c:v>22.4</c:v>
                </c:pt>
                <c:pt idx="2">
                  <c:v>14</c:v>
                </c:pt>
                <c:pt idx="3">
                  <c:v>16</c:v>
                </c:pt>
                <c:pt idx="4">
                  <c:v>8.6</c:v>
                </c:pt>
                <c:pt idx="5">
                  <c:v>8</c:v>
                </c:pt>
                <c:pt idx="6">
                  <c:v>7</c:v>
                </c:pt>
              </c:numCache>
            </c:numRef>
          </c:val>
          <c:smooth val="0"/>
          <c:extLst>
            <c:ext xmlns:c16="http://schemas.microsoft.com/office/drawing/2014/chart" uri="{C3380CC4-5D6E-409C-BE32-E72D297353CC}">
              <c16:uniqueId val="{00000001-BFD6-4EF3-87DB-7F1E96DE464C}"/>
            </c:ext>
          </c:extLst>
        </c:ser>
        <c:ser>
          <c:idx val="2"/>
          <c:order val="2"/>
          <c:tx>
            <c:strRef>
              <c:f>Sheet1!$A$6</c:f>
              <c:strCache>
                <c:ptCount val="1"/>
                <c:pt idx="0">
                  <c:v>作成している（大阪府）</c:v>
                </c:pt>
              </c:strCache>
            </c:strRef>
          </c:tx>
          <c:spPr>
            <a:ln w="3175" cap="rnd">
              <a:solidFill>
                <a:srgbClr val="FF0000"/>
              </a:solidFill>
              <a:round/>
            </a:ln>
            <a:effectLst/>
          </c:spPr>
          <c:marker>
            <c:symbol val="plus"/>
            <c:size val="5"/>
            <c:spPr>
              <a:noFill/>
              <a:ln w="3175">
                <a:solidFill>
                  <a:srgbClr val="FF0000"/>
                </a:solidFill>
              </a:ln>
              <a:effectLst/>
            </c:spPr>
          </c:marker>
          <c:dLbls>
            <c:dLbl>
              <c:idx val="6"/>
              <c:layout>
                <c:manualLayout>
                  <c:x val="-2.664120574689113E-2"/>
                  <c:y val="-3.97530037553703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BFD6-4EF3-87DB-7F1E96DE464C}"/>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FF0000"/>
                    </a:solidFill>
                    <a:latin typeface="+mn-lt"/>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Sheet1!$B$3:$H$3</c:f>
              <c:strCache>
                <c:ptCount val="7"/>
                <c:pt idx="0">
                  <c:v>昭和62年度</c:v>
                </c:pt>
                <c:pt idx="1">
                  <c:v>平成5年度</c:v>
                </c:pt>
                <c:pt idx="2">
                  <c:v>平成11年度</c:v>
                </c:pt>
                <c:pt idx="3">
                  <c:v>平成15年度</c:v>
                </c:pt>
                <c:pt idx="4">
                  <c:v>平成20年度</c:v>
                </c:pt>
                <c:pt idx="5">
                  <c:v>平成25年度</c:v>
                </c:pt>
                <c:pt idx="6">
                  <c:v>平成30年度</c:v>
                </c:pt>
              </c:strCache>
            </c:strRef>
          </c:cat>
          <c:val>
            <c:numRef>
              <c:f>Sheet1!$B$6:$H$6</c:f>
              <c:numCache>
                <c:formatCode>General</c:formatCode>
                <c:ptCount val="7"/>
                <c:pt idx="5" formatCode="0.0_ ">
                  <c:v>87.2</c:v>
                </c:pt>
                <c:pt idx="6" formatCode="0.0_ ">
                  <c:v>92.2</c:v>
                </c:pt>
              </c:numCache>
            </c:numRef>
          </c:val>
          <c:smooth val="0"/>
          <c:extLst>
            <c:ext xmlns:c16="http://schemas.microsoft.com/office/drawing/2014/chart" uri="{C3380CC4-5D6E-409C-BE32-E72D297353CC}">
              <c16:uniqueId val="{00000002-BFD6-4EF3-87DB-7F1E96DE464C}"/>
            </c:ext>
          </c:extLst>
        </c:ser>
        <c:ser>
          <c:idx val="3"/>
          <c:order val="3"/>
          <c:tx>
            <c:strRef>
              <c:f>Sheet1!$A$7</c:f>
              <c:strCache>
                <c:ptCount val="1"/>
                <c:pt idx="0">
                  <c:v>作成していない（大阪府）</c:v>
                </c:pt>
              </c:strCache>
            </c:strRef>
          </c:tx>
          <c:spPr>
            <a:ln w="3175" cap="rnd">
              <a:solidFill>
                <a:schemeClr val="tx1"/>
              </a:solidFill>
              <a:round/>
            </a:ln>
            <a:effectLst/>
          </c:spPr>
          <c:marker>
            <c:symbol val="x"/>
            <c:size val="5"/>
            <c:spPr>
              <a:noFill/>
              <a:ln w="3175">
                <a:solidFill>
                  <a:schemeClr val="tx1"/>
                </a:solidFill>
              </a:ln>
              <a:effectLst/>
            </c:spPr>
          </c:marker>
          <c:dLbls>
            <c:dLbl>
              <c:idx val="6"/>
              <c:layout>
                <c:manualLayout>
                  <c:x val="-2.2572064016136335E-2"/>
                  <c:y val="-5.03209636426121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BFD6-4EF3-87DB-7F1E96DE464C}"/>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Sheet1!$B$3:$H$3</c:f>
              <c:strCache>
                <c:ptCount val="7"/>
                <c:pt idx="0">
                  <c:v>昭和62年度</c:v>
                </c:pt>
                <c:pt idx="1">
                  <c:v>平成5年度</c:v>
                </c:pt>
                <c:pt idx="2">
                  <c:v>平成11年度</c:v>
                </c:pt>
                <c:pt idx="3">
                  <c:v>平成15年度</c:v>
                </c:pt>
                <c:pt idx="4">
                  <c:v>平成20年度</c:v>
                </c:pt>
                <c:pt idx="5">
                  <c:v>平成25年度</c:v>
                </c:pt>
                <c:pt idx="6">
                  <c:v>平成30年度</c:v>
                </c:pt>
              </c:strCache>
            </c:strRef>
          </c:cat>
          <c:val>
            <c:numRef>
              <c:f>Sheet1!$B$7:$H$7</c:f>
              <c:numCache>
                <c:formatCode>General</c:formatCode>
                <c:ptCount val="7"/>
                <c:pt idx="5" formatCode="0.0_ ">
                  <c:v>7.6</c:v>
                </c:pt>
                <c:pt idx="6" formatCode="0.0_ ">
                  <c:v>7.8</c:v>
                </c:pt>
              </c:numCache>
            </c:numRef>
          </c:val>
          <c:smooth val="0"/>
          <c:extLst>
            <c:ext xmlns:c16="http://schemas.microsoft.com/office/drawing/2014/chart" uri="{C3380CC4-5D6E-409C-BE32-E72D297353CC}">
              <c16:uniqueId val="{00000003-BFD6-4EF3-87DB-7F1E96DE464C}"/>
            </c:ext>
          </c:extLst>
        </c:ser>
        <c:dLbls>
          <c:showLegendKey val="0"/>
          <c:showVal val="0"/>
          <c:showCatName val="0"/>
          <c:showSerName val="0"/>
          <c:showPercent val="0"/>
          <c:showBubbleSize val="0"/>
        </c:dLbls>
        <c:marker val="1"/>
        <c:smooth val="0"/>
        <c:axId val="1883496367"/>
        <c:axId val="1883502191"/>
      </c:lineChart>
      <c:catAx>
        <c:axId val="18834963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1883502191"/>
        <c:crosses val="autoZero"/>
        <c:auto val="1"/>
        <c:lblAlgn val="ctr"/>
        <c:lblOffset val="100"/>
        <c:noMultiLvlLbl val="0"/>
      </c:catAx>
      <c:valAx>
        <c:axId val="1883502191"/>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883496367"/>
        <c:crosses val="autoZero"/>
        <c:crossBetween val="between"/>
      </c:valAx>
      <c:spPr>
        <a:noFill/>
        <a:ln>
          <a:noFill/>
        </a:ln>
        <a:effectLst/>
      </c:spPr>
    </c:plotArea>
    <c:legend>
      <c:legendPos val="t"/>
      <c:layout>
        <c:manualLayout>
          <c:xMode val="edge"/>
          <c:yMode val="edge"/>
          <c:x val="9.0970093757524795E-2"/>
          <c:y val="5.6362452731956315E-2"/>
          <c:w val="0.86436492437034795"/>
          <c:h val="9.11784717620506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847914458820596"/>
          <c:y val="0.19172366807869259"/>
          <c:w val="0.40304149145573165"/>
          <c:h val="0.67806990155677149"/>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66C-47E8-B514-580D2E58285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66C-47E8-B514-580D2E58285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66C-47E8-B514-580D2E582850}"/>
              </c:ext>
            </c:extLst>
          </c:dPt>
          <c:dLbls>
            <c:dLbl>
              <c:idx val="0"/>
              <c:layout>
                <c:manualLayout>
                  <c:x val="1.3858761541783846E-2"/>
                  <c:y val="-3.7402278133663334E-2"/>
                </c:manualLayout>
              </c:layout>
              <c:tx>
                <c:rich>
                  <a:bodyPr rot="0" spcFirstLastPara="1" vertOverflow="clip" horzOverflow="clip" vert="horz" wrap="square" lIns="38100" tIns="19050" rIns="38100" bIns="19050" anchor="ctr" anchorCtr="1">
                    <a:noAutofit/>
                  </a:bodyPr>
                  <a:lstStyle/>
                  <a:p>
                    <a:pPr>
                      <a:defRPr sz="900" b="0" i="0" u="none" strike="noStrike" kern="1200" baseline="0">
                        <a:solidFill>
                          <a:schemeClr val="dk1">
                            <a:lumMod val="65000"/>
                            <a:lumOff val="35000"/>
                          </a:schemeClr>
                        </a:solidFill>
                        <a:latin typeface="+mn-lt"/>
                        <a:ea typeface="+mn-ea"/>
                        <a:cs typeface="+mn-cs"/>
                      </a:defRPr>
                    </a:pPr>
                    <a:fld id="{1C52BC62-49C0-46AA-8896-77CE1EE08CD2}" type="CATEGORYNAME">
                      <a:rPr lang="ja-JP" altLang="en-US"/>
                      <a:pPr>
                        <a:defRPr/>
                      </a:pPr>
                      <a:t>[分類名]</a:t>
                    </a:fld>
                    <a:r>
                      <a:rPr lang="ja-JP" altLang="en-US" baseline="0"/>
                      <a:t> </a:t>
                    </a:r>
                    <a:fld id="{2FADACB6-D82B-468E-B856-44FF16994BA0}" type="PERCENTAGE">
                      <a:rPr lang="en-US" altLang="ja-JP" baseline="0"/>
                      <a:pPr>
                        <a:defRPr/>
                      </a:pPr>
                      <a:t>[パーセンテージ]</a:t>
                    </a:fld>
                    <a:endParaRPr lang="ja-JP" altLang="en-US" baseline="0"/>
                  </a:p>
                </c:rich>
              </c:tx>
              <c:numFmt formatCode="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noAutofit/>
                </a:bodyPr>
                <a:lstStyle/>
                <a:p>
                  <a:pPr>
                    <a:defRPr sz="900" b="0" i="0" u="none" strike="noStrike" kern="1200" baseline="0">
                      <a:solidFill>
                        <a:schemeClr val="dk1">
                          <a:lumMod val="65000"/>
                          <a:lumOff val="35000"/>
                        </a:schemeClr>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3143586154246051"/>
                      <c:h val="7.0423390902653857E-2"/>
                    </c:manualLayout>
                  </c15:layout>
                  <c15:dlblFieldTable/>
                  <c15:showDataLabelsRange val="0"/>
                </c:ext>
                <c:ext xmlns:c16="http://schemas.microsoft.com/office/drawing/2014/chart" uri="{C3380CC4-5D6E-409C-BE32-E72D297353CC}">
                  <c16:uniqueId val="{00000001-366C-47E8-B514-580D2E582850}"/>
                </c:ext>
              </c:extLst>
            </c:dLbl>
            <c:dLbl>
              <c:idx val="1"/>
              <c:layout>
                <c:manualLayout>
                  <c:x val="6.6863322637687878E-2"/>
                  <c:y val="-0.24841470012717828"/>
                </c:manualLayout>
              </c:layout>
              <c:numFmt formatCode="0.0%" sourceLinked="0"/>
              <c:spPr>
                <a:solidFill>
                  <a:sysClr val="window" lastClr="FFFFFF"/>
                </a:solidFill>
                <a:ln w="9525" cap="flat" cmpd="sng" algn="ctr">
                  <a:solidFill>
                    <a:sysClr val="windowText" lastClr="000000">
                      <a:lumMod val="25000"/>
                      <a:lumOff val="75000"/>
                    </a:sys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18561"/>
                        <a:gd name="adj2" fmla="val 42740"/>
                      </a:avLst>
                    </a:prstGeom>
                    <a:noFill/>
                    <a:ln>
                      <a:noFill/>
                    </a:ln>
                  </c15:spPr>
                  <c15:layout/>
                </c:ext>
                <c:ext xmlns:c16="http://schemas.microsoft.com/office/drawing/2014/chart" uri="{C3380CC4-5D6E-409C-BE32-E72D297353CC}">
                  <c16:uniqueId val="{00000003-366C-47E8-B514-580D2E582850}"/>
                </c:ext>
              </c:extLst>
            </c:dLbl>
            <c:dLbl>
              <c:idx val="2"/>
              <c:layout>
                <c:manualLayout>
                  <c:x val="-8.5924321559060476E-2"/>
                  <c:y val="-2.3341142162397133E-2"/>
                </c:manualLayout>
              </c:layout>
              <c:tx>
                <c:rich>
                  <a:bodyPr rot="0" spcFirstLastPara="1" vertOverflow="clip" horzOverflow="clip" vert="horz" wrap="square" lIns="38100" tIns="19050" rIns="38100" bIns="19050" anchor="ctr" anchorCtr="1">
                    <a:noAutofit/>
                  </a:bodyPr>
                  <a:lstStyle/>
                  <a:p>
                    <a:pPr>
                      <a:defRPr sz="900" b="0" i="0" u="none" strike="noStrike" kern="1200" baseline="0">
                        <a:solidFill>
                          <a:schemeClr val="dk1">
                            <a:lumMod val="65000"/>
                            <a:lumOff val="35000"/>
                          </a:schemeClr>
                        </a:solidFill>
                        <a:latin typeface="+mn-lt"/>
                        <a:ea typeface="+mn-ea"/>
                        <a:cs typeface="+mn-cs"/>
                      </a:defRPr>
                    </a:pPr>
                    <a:fld id="{5CA8D8E5-5C4F-4F47-9DC9-2F9B2B7B9076}" type="CATEGORYNAME">
                      <a:rPr lang="ja-JP" altLang="en-US"/>
                      <a:pPr>
                        <a:defRPr/>
                      </a:pPr>
                      <a:t>[分類名]</a:t>
                    </a:fld>
                    <a:r>
                      <a:rPr lang="ja-JP" altLang="en-US" baseline="0"/>
                      <a:t> </a:t>
                    </a:r>
                    <a:fld id="{3BCAE51C-F6D9-486B-B53E-434C1A7AB4BF}" type="PERCENTAGE">
                      <a:rPr lang="en-US" altLang="ja-JP" baseline="0"/>
                      <a:pPr>
                        <a:defRPr/>
                      </a:pPr>
                      <a:t>[パーセンテージ]</a:t>
                    </a:fld>
                    <a:endParaRPr lang="ja-JP" altLang="en-US" baseline="0"/>
                  </a:p>
                </c:rich>
              </c:tx>
              <c:numFmt formatCode="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noAutofit/>
                </a:bodyPr>
                <a:lstStyle/>
                <a:p>
                  <a:pPr>
                    <a:defRPr sz="900" b="0" i="0" u="none" strike="noStrike" kern="1200" baseline="0">
                      <a:solidFill>
                        <a:schemeClr val="dk1">
                          <a:lumMod val="65000"/>
                          <a:lumOff val="35000"/>
                        </a:schemeClr>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8912888189912611"/>
                      <c:h val="7.0423390902653871E-2"/>
                    </c:manualLayout>
                  </c15:layout>
                  <c15:dlblFieldTable/>
                  <c15:showDataLabelsRange val="0"/>
                </c:ext>
                <c:ext xmlns:c16="http://schemas.microsoft.com/office/drawing/2014/chart" uri="{C3380CC4-5D6E-409C-BE32-E72D297353CC}">
                  <c16:uniqueId val="{00000005-366C-47E8-B514-580D2E582850}"/>
                </c:ext>
              </c:extLst>
            </c:dLbl>
            <c:numFmt formatCode="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ja-JP"/>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Sheet1!$A$4:$A$6</c:f>
              <c:strCache>
                <c:ptCount val="3"/>
                <c:pt idx="0">
                  <c:v>年２回以上</c:v>
                </c:pt>
                <c:pt idx="1">
                  <c:v>年１回</c:v>
                </c:pt>
                <c:pt idx="2">
                  <c:v>不明</c:v>
                </c:pt>
              </c:strCache>
            </c:strRef>
          </c:cat>
          <c:val>
            <c:numRef>
              <c:f>Sheet1!$C$4:$C$6</c:f>
              <c:numCache>
                <c:formatCode>0.0%</c:formatCode>
                <c:ptCount val="3"/>
                <c:pt idx="0">
                  <c:v>7.792207792207792E-2</c:v>
                </c:pt>
                <c:pt idx="1">
                  <c:v>0.89610389610389607</c:v>
                </c:pt>
                <c:pt idx="2">
                  <c:v>2.5974025974025976E-2</c:v>
                </c:pt>
              </c:numCache>
            </c:numRef>
          </c:val>
          <c:extLst>
            <c:ext xmlns:c16="http://schemas.microsoft.com/office/drawing/2014/chart" uri="{C3380CC4-5D6E-409C-BE32-E72D297353CC}">
              <c16:uniqueId val="{00000006-366C-47E8-B514-580D2E582850}"/>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472012886801175"/>
          <c:y val="0.22453683538700311"/>
          <c:w val="0.46388888888888891"/>
          <c:h val="0.77314814814814814"/>
        </c:manualLayout>
      </c:layout>
      <c:pie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525C-488D-B79E-3138E8EB8F1C}"/>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525C-488D-B79E-3138E8EB8F1C}"/>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525C-488D-B79E-3138E8EB8F1C}"/>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525C-488D-B79E-3138E8EB8F1C}"/>
              </c:ext>
            </c:extLst>
          </c:dPt>
          <c:dPt>
            <c:idx val="4"/>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09-525C-488D-B79E-3138E8EB8F1C}"/>
              </c:ext>
            </c:extLst>
          </c:dPt>
          <c:dLbls>
            <c:dLbl>
              <c:idx val="0"/>
              <c:layout>
                <c:manualLayout>
                  <c:x val="-9.7222222222222279E-2"/>
                  <c:y val="-0.18981481481481483"/>
                </c:manualLayout>
              </c:layout>
              <c:numFmt formatCode="0.0%" sourceLinked="0"/>
              <c:spPr>
                <a:solidFill>
                  <a:sysClr val="window" lastClr="FFFFFF"/>
                </a:solidFill>
                <a:ln w="9525" cap="flat" cmpd="sng" algn="ctr">
                  <a:solidFill>
                    <a:sysClr val="windowText" lastClr="000000">
                      <a:lumMod val="25000"/>
                      <a:lumOff val="75000"/>
                    </a:sys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21829"/>
                        <a:gd name="adj2" fmla="val 39518"/>
                      </a:avLst>
                    </a:prstGeom>
                    <a:noFill/>
                    <a:ln>
                      <a:noFill/>
                    </a:ln>
                  </c15:spPr>
                  <c15:layout/>
                </c:ext>
                <c:ext xmlns:c16="http://schemas.microsoft.com/office/drawing/2014/chart" uri="{C3380CC4-5D6E-409C-BE32-E72D297353CC}">
                  <c16:uniqueId val="{00000001-525C-488D-B79E-3138E8EB8F1C}"/>
                </c:ext>
              </c:extLst>
            </c:dLbl>
            <c:dLbl>
              <c:idx val="1"/>
              <c:layout>
                <c:manualLayout>
                  <c:x val="-8.7613350906244017E-2"/>
                  <c:y val="2.8507668594408044E-2"/>
                </c:manualLayout>
              </c:layout>
              <c:tx>
                <c:rich>
                  <a:bodyPr rot="0" spcFirstLastPara="1" vertOverflow="clip" horzOverflow="clip" vert="horz" wrap="square" lIns="38100" tIns="19050" rIns="38100" bIns="19050" anchor="ctr" anchorCtr="1">
                    <a:noAutofit/>
                  </a:bodyPr>
                  <a:lstStyle/>
                  <a:p>
                    <a:pPr>
                      <a:defRPr sz="900" b="0" i="0" u="none" strike="noStrike" kern="1200" baseline="0">
                        <a:solidFill>
                          <a:schemeClr val="dk1">
                            <a:lumMod val="65000"/>
                            <a:lumOff val="35000"/>
                          </a:schemeClr>
                        </a:solidFill>
                        <a:latin typeface="+mn-lt"/>
                        <a:ea typeface="+mn-ea"/>
                        <a:cs typeface="+mn-cs"/>
                      </a:defRPr>
                    </a:pPr>
                    <a:fld id="{E9EB6089-6005-46FE-B5EE-624E93F1490D}" type="CATEGORYNAME">
                      <a:rPr lang="ja-JP" altLang="en-US" smtClean="0"/>
                      <a:pPr>
                        <a:defRPr/>
                      </a:pPr>
                      <a:t>[分類名]</a:t>
                    </a:fld>
                    <a:r>
                      <a:rPr lang="ja-JP" altLang="en-US" baseline="0" dirty="0"/>
                      <a:t> </a:t>
                    </a:r>
                    <a:fld id="{008FD70E-4002-4A58-8D0E-A508E44AD202}" type="PERCENTAGE">
                      <a:rPr lang="en-US" altLang="ja-JP" baseline="0" smtClean="0"/>
                      <a:pPr>
                        <a:defRPr/>
                      </a:pPr>
                      <a:t>[パーセンテージ]</a:t>
                    </a:fld>
                    <a:endParaRPr lang="ja-JP" altLang="en-US" baseline="0" dirty="0"/>
                  </a:p>
                </c:rich>
              </c:tx>
              <c:numFmt formatCode="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noAutofit/>
                </a:bodyPr>
                <a:lstStyle/>
                <a:p>
                  <a:pPr>
                    <a:defRPr sz="900" b="0" i="0" u="none" strike="noStrike" kern="1200" baseline="0">
                      <a:solidFill>
                        <a:schemeClr val="dk1">
                          <a:lumMod val="65000"/>
                          <a:lumOff val="35000"/>
                        </a:schemeClr>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40876257420612122"/>
                      <c:h val="9.6579666446810514E-2"/>
                    </c:manualLayout>
                  </c15:layout>
                  <c15:dlblFieldTable/>
                  <c15:showDataLabelsRange val="0"/>
                </c:ext>
                <c:ext xmlns:c16="http://schemas.microsoft.com/office/drawing/2014/chart" uri="{C3380CC4-5D6E-409C-BE32-E72D297353CC}">
                  <c16:uniqueId val="{00000003-525C-488D-B79E-3138E8EB8F1C}"/>
                </c:ext>
              </c:extLst>
            </c:dLbl>
            <c:dLbl>
              <c:idx val="2"/>
              <c:layout>
                <c:manualLayout>
                  <c:x val="-1.2307970809213817E-2"/>
                  <c:y val="-0.13294834222382093"/>
                </c:manualLayout>
              </c:layout>
              <c:tx>
                <c:rich>
                  <a:bodyPr rot="0" spcFirstLastPara="1" vertOverflow="clip" horzOverflow="clip" vert="horz" wrap="square" lIns="38100" tIns="19050" rIns="38100" bIns="19050" anchor="ctr" anchorCtr="1">
                    <a:noAutofit/>
                  </a:bodyPr>
                  <a:lstStyle/>
                  <a:p>
                    <a:pPr>
                      <a:defRPr sz="900" b="0" i="0" u="none" strike="noStrike" kern="1200" baseline="0">
                        <a:solidFill>
                          <a:schemeClr val="dk1">
                            <a:lumMod val="65000"/>
                            <a:lumOff val="35000"/>
                          </a:schemeClr>
                        </a:solidFill>
                        <a:latin typeface="+mn-lt"/>
                        <a:ea typeface="+mn-ea"/>
                        <a:cs typeface="+mn-cs"/>
                      </a:defRPr>
                    </a:pPr>
                    <a:fld id="{72761C12-D968-44B4-B8B7-57C94001F9CD}" type="CATEGORYNAME">
                      <a:rPr lang="ja-JP" altLang="en-US"/>
                      <a:pPr>
                        <a:defRPr/>
                      </a:pPr>
                      <a:t>[分類名]</a:t>
                    </a:fld>
                    <a:r>
                      <a:rPr lang="ja-JP" altLang="en-US" baseline="0"/>
                      <a:t> </a:t>
                    </a:r>
                    <a:fld id="{36C79A76-FDD7-4C47-B566-A91306EF5725}" type="PERCENTAGE">
                      <a:rPr lang="en-US" altLang="ja-JP" baseline="0"/>
                      <a:pPr>
                        <a:defRPr/>
                      </a:pPr>
                      <a:t>[パーセンテージ]</a:t>
                    </a:fld>
                    <a:endParaRPr lang="ja-JP" altLang="en-US" baseline="0"/>
                  </a:p>
                </c:rich>
              </c:tx>
              <c:numFmt formatCode="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noAutofit/>
                </a:bodyPr>
                <a:lstStyle/>
                <a:p>
                  <a:pPr>
                    <a:defRPr sz="900" b="0" i="0" u="none" strike="noStrike" kern="1200" baseline="0">
                      <a:solidFill>
                        <a:schemeClr val="dk1">
                          <a:lumMod val="65000"/>
                          <a:lumOff val="35000"/>
                        </a:schemeClr>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39704101993173629"/>
                      <c:h val="6.0529223106149603E-2"/>
                    </c:manualLayout>
                  </c15:layout>
                  <c15:dlblFieldTable/>
                  <c15:showDataLabelsRange val="0"/>
                </c:ext>
                <c:ext xmlns:c16="http://schemas.microsoft.com/office/drawing/2014/chart" uri="{C3380CC4-5D6E-409C-BE32-E72D297353CC}">
                  <c16:uniqueId val="{00000005-525C-488D-B79E-3138E8EB8F1C}"/>
                </c:ext>
              </c:extLst>
            </c:dLbl>
            <c:dLbl>
              <c:idx val="3"/>
              <c:layout>
                <c:manualLayout>
                  <c:x val="9.1666586057129532E-2"/>
                  <c:y val="-3.9811445201595054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525C-488D-B79E-3138E8EB8F1C}"/>
                </c:ext>
              </c:extLst>
            </c:dLbl>
            <c:dLbl>
              <c:idx val="4"/>
              <c:layout>
                <c:manualLayout>
                  <c:x val="0.19431633669728446"/>
                  <c:y val="0"/>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9-525C-488D-B79E-3138E8EB8F1C}"/>
                </c:ext>
              </c:extLst>
            </c:dLbl>
            <c:numFmt formatCode="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ja-JP"/>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Sheet1!$A$23:$A$27</c:f>
              <c:strCache>
                <c:ptCount val="5"/>
                <c:pt idx="0">
                  <c:v>管理組合代表者</c:v>
                </c:pt>
                <c:pt idx="1">
                  <c:v>管理者を選任していない</c:v>
                </c:pt>
                <c:pt idx="2">
                  <c:v>マンション管理業者</c:v>
                </c:pt>
                <c:pt idx="3">
                  <c:v>その他</c:v>
                </c:pt>
                <c:pt idx="4">
                  <c:v>不明</c:v>
                </c:pt>
              </c:strCache>
            </c:strRef>
          </c:cat>
          <c:val>
            <c:numRef>
              <c:f>Sheet1!$B$23:$B$27</c:f>
              <c:numCache>
                <c:formatCode>General</c:formatCode>
                <c:ptCount val="5"/>
                <c:pt idx="0">
                  <c:v>56</c:v>
                </c:pt>
                <c:pt idx="1">
                  <c:v>1</c:v>
                </c:pt>
                <c:pt idx="2">
                  <c:v>1</c:v>
                </c:pt>
                <c:pt idx="3">
                  <c:v>1</c:v>
                </c:pt>
                <c:pt idx="4">
                  <c:v>1</c:v>
                </c:pt>
              </c:numCache>
            </c:numRef>
          </c:val>
          <c:extLst>
            <c:ext xmlns:c16="http://schemas.microsoft.com/office/drawing/2014/chart" uri="{C3380CC4-5D6E-409C-BE32-E72D297353CC}">
              <c16:uniqueId val="{0000000A-525C-488D-B79E-3138E8EB8F1C}"/>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37656656783687"/>
          <c:y val="0.22453688950719908"/>
          <c:w val="0.46388888888888891"/>
          <c:h val="0.77314814814814814"/>
        </c:manualLayout>
      </c:layout>
      <c:pie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DCC3-47E9-BBD1-1585E550B854}"/>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DCC3-47E9-BBD1-1585E550B854}"/>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DCC3-47E9-BBD1-1585E550B854}"/>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DCC3-47E9-BBD1-1585E550B854}"/>
              </c:ext>
            </c:extLst>
          </c:dPt>
          <c:dPt>
            <c:idx val="4"/>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09-DCC3-47E9-BBD1-1585E550B854}"/>
              </c:ext>
            </c:extLst>
          </c:dPt>
          <c:dPt>
            <c:idx val="5"/>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B-DCC3-47E9-BBD1-1585E550B854}"/>
              </c:ext>
            </c:extLst>
          </c:dPt>
          <c:dLbls>
            <c:dLbl>
              <c:idx val="0"/>
              <c:layout>
                <c:manualLayout>
                  <c:x val="-0.1944444444444445"/>
                  <c:y val="-0.25925925925925936"/>
                </c:manualLayout>
              </c:layout>
              <c:numFmt formatCode="0.0%" sourceLinked="0"/>
              <c:spPr>
                <a:solidFill>
                  <a:sysClr val="window" lastClr="FFFFFF"/>
                </a:solidFill>
                <a:ln w="9525" cap="flat" cmpd="sng" algn="ctr">
                  <a:solidFill>
                    <a:sysClr val="windowText" lastClr="000000">
                      <a:lumMod val="25000"/>
                      <a:lumOff val="75000"/>
                    </a:sys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19299"/>
                        <a:gd name="adj2" fmla="val 42894"/>
                      </a:avLst>
                    </a:prstGeom>
                    <a:noFill/>
                    <a:ln>
                      <a:noFill/>
                    </a:ln>
                  </c15:spPr>
                  <c15:layout/>
                </c:ext>
                <c:ext xmlns:c16="http://schemas.microsoft.com/office/drawing/2014/chart" uri="{C3380CC4-5D6E-409C-BE32-E72D297353CC}">
                  <c16:uniqueId val="{00000001-DCC3-47E9-BBD1-1585E550B854}"/>
                </c:ext>
              </c:extLst>
            </c:dLbl>
            <c:dLbl>
              <c:idx val="1"/>
              <c:layout>
                <c:manualLayout>
                  <c:x val="-9.166666666666666E-2"/>
                  <c:y val="0.37962962962962965"/>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DCC3-47E9-BBD1-1585E550B854}"/>
                </c:ext>
              </c:extLst>
            </c:dLbl>
            <c:dLbl>
              <c:idx val="2"/>
              <c:layout>
                <c:manualLayout>
                  <c:x val="1.5261898993627976E-3"/>
                  <c:y val="1.7322144265769765E-2"/>
                </c:manualLayout>
              </c:layout>
              <c:tx>
                <c:rich>
                  <a:bodyPr rot="0" spcFirstLastPara="1" vertOverflow="clip" horzOverflow="clip" vert="horz" wrap="square" lIns="38100" tIns="19050" rIns="38100" bIns="19050" anchor="ctr" anchorCtr="1">
                    <a:noAutofit/>
                  </a:bodyPr>
                  <a:lstStyle/>
                  <a:p>
                    <a:pPr>
                      <a:defRPr sz="900" b="0" i="0" u="none" strike="noStrike" kern="1200" baseline="0">
                        <a:solidFill>
                          <a:schemeClr val="dk1">
                            <a:lumMod val="65000"/>
                            <a:lumOff val="35000"/>
                          </a:schemeClr>
                        </a:solidFill>
                        <a:latin typeface="+mn-lt"/>
                        <a:ea typeface="+mn-ea"/>
                        <a:cs typeface="+mn-cs"/>
                      </a:defRPr>
                    </a:pPr>
                    <a:fld id="{61A557C8-60F2-4478-A44C-1B0A933AAB4A}" type="CATEGORYNAME">
                      <a:rPr lang="ja-JP" altLang="en-US" smtClean="0"/>
                      <a:pPr>
                        <a:defRPr/>
                      </a:pPr>
                      <a:t>[分類名]</a:t>
                    </a:fld>
                    <a:r>
                      <a:rPr lang="ja-JP" altLang="en-US" baseline="0" dirty="0"/>
                      <a:t> </a:t>
                    </a:r>
                    <a:fld id="{B5724CF1-2607-43C5-86D4-7DB6A59A452C}" type="PERCENTAGE">
                      <a:rPr lang="en-US" altLang="ja-JP" baseline="0" smtClean="0"/>
                      <a:pPr>
                        <a:defRPr/>
                      </a:pPr>
                      <a:t>[パーセンテージ]</a:t>
                    </a:fld>
                    <a:endParaRPr lang="ja-JP" altLang="en-US" baseline="0" dirty="0"/>
                  </a:p>
                </c:rich>
              </c:tx>
              <c:numFmt formatCode="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noAutofit/>
                </a:bodyPr>
                <a:lstStyle/>
                <a:p>
                  <a:pPr>
                    <a:defRPr sz="900" b="0" i="0" u="none" strike="noStrike" kern="1200" baseline="0">
                      <a:solidFill>
                        <a:schemeClr val="dk1">
                          <a:lumMod val="65000"/>
                          <a:lumOff val="35000"/>
                        </a:schemeClr>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41099717162161642"/>
                      <c:h val="0.10898642853631045"/>
                    </c:manualLayout>
                  </c15:layout>
                  <c15:dlblFieldTable/>
                  <c15:showDataLabelsRange val="0"/>
                </c:ext>
                <c:ext xmlns:c16="http://schemas.microsoft.com/office/drawing/2014/chart" uri="{C3380CC4-5D6E-409C-BE32-E72D297353CC}">
                  <c16:uniqueId val="{00000005-DCC3-47E9-BBD1-1585E550B854}"/>
                </c:ext>
              </c:extLst>
            </c:dLbl>
            <c:dLbl>
              <c:idx val="3"/>
              <c:layout>
                <c:manualLayout>
                  <c:x val="6.9360953396865765E-2"/>
                  <c:y val="-0.14814801326372487"/>
                </c:manualLayout>
              </c:layout>
              <c:tx>
                <c:rich>
                  <a:bodyPr rot="0" spcFirstLastPara="1" vertOverflow="clip" horzOverflow="clip" vert="horz" wrap="square" lIns="38100" tIns="19050" rIns="38100" bIns="19050" anchor="ctr" anchorCtr="1">
                    <a:noAutofit/>
                  </a:bodyPr>
                  <a:lstStyle/>
                  <a:p>
                    <a:pPr>
                      <a:defRPr sz="900" b="0" i="0" u="none" strike="noStrike" kern="1200" baseline="0">
                        <a:solidFill>
                          <a:schemeClr val="dk1">
                            <a:lumMod val="65000"/>
                            <a:lumOff val="35000"/>
                          </a:schemeClr>
                        </a:solidFill>
                        <a:latin typeface="+mn-lt"/>
                        <a:ea typeface="+mn-ea"/>
                        <a:cs typeface="+mn-cs"/>
                      </a:defRPr>
                    </a:pPr>
                    <a:fld id="{9033A911-C543-49CE-B3FC-9F75639B9357}" type="CATEGORYNAME">
                      <a:rPr lang="ja-JP" altLang="en-US"/>
                      <a:pPr>
                        <a:defRPr/>
                      </a:pPr>
                      <a:t>[分類名]</a:t>
                    </a:fld>
                    <a:r>
                      <a:rPr lang="ja-JP" altLang="en-US" baseline="0"/>
                      <a:t> </a:t>
                    </a:r>
                    <a:fld id="{C81CC709-4603-45EA-B5CF-ACEA0B8DBF49}" type="PERCENTAGE">
                      <a:rPr lang="en-US" altLang="ja-JP" baseline="0"/>
                      <a:pPr>
                        <a:defRPr/>
                      </a:pPr>
                      <a:t>[パーセンテージ]</a:t>
                    </a:fld>
                    <a:endParaRPr lang="ja-JP" altLang="en-US" baseline="0"/>
                  </a:p>
                </c:rich>
              </c:tx>
              <c:numFmt formatCode="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noAutofit/>
                </a:bodyPr>
                <a:lstStyle/>
                <a:p>
                  <a:pPr>
                    <a:defRPr sz="900" b="0" i="0" u="none" strike="noStrike" kern="1200" baseline="0">
                      <a:solidFill>
                        <a:schemeClr val="dk1">
                          <a:lumMod val="65000"/>
                          <a:lumOff val="35000"/>
                        </a:schemeClr>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36853849518810144"/>
                      <c:h val="9.5119568387284928E-2"/>
                    </c:manualLayout>
                  </c15:layout>
                  <c15:dlblFieldTable/>
                  <c15:showDataLabelsRange val="0"/>
                </c:ext>
                <c:ext xmlns:c16="http://schemas.microsoft.com/office/drawing/2014/chart" uri="{C3380CC4-5D6E-409C-BE32-E72D297353CC}">
                  <c16:uniqueId val="{00000007-DCC3-47E9-BBD1-1585E550B854}"/>
                </c:ext>
              </c:extLst>
            </c:dLbl>
            <c:dLbl>
              <c:idx val="4"/>
              <c:layout>
                <c:manualLayout>
                  <c:x val="0.16388888888888889"/>
                  <c:y val="-7.407407407407407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9-DCC3-47E9-BBD1-1585E550B854}"/>
                </c:ext>
              </c:extLst>
            </c:dLbl>
            <c:dLbl>
              <c:idx val="5"/>
              <c:layout>
                <c:manualLayout>
                  <c:x val="0.22777777777777777"/>
                  <c:y val="-4.1666666666666664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B-DCC3-47E9-BBD1-1585E550B854}"/>
                </c:ext>
              </c:extLst>
            </c:dLbl>
            <c:numFmt formatCode="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ja-JP"/>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Sheet1!$A$31:$A$36</c:f>
              <c:strCache>
                <c:ptCount val="6"/>
                <c:pt idx="0">
                  <c:v>管理組合代表者</c:v>
                </c:pt>
                <c:pt idx="1">
                  <c:v>管理組合代表者以外の区分所有者</c:v>
                </c:pt>
                <c:pt idx="2">
                  <c:v>管理者を選任していない</c:v>
                </c:pt>
                <c:pt idx="3">
                  <c:v>マンション管理業者</c:v>
                </c:pt>
                <c:pt idx="4">
                  <c:v>その他</c:v>
                </c:pt>
                <c:pt idx="5">
                  <c:v>不明</c:v>
                </c:pt>
              </c:strCache>
            </c:strRef>
          </c:cat>
          <c:val>
            <c:numRef>
              <c:f>Sheet1!$B$31:$B$36</c:f>
              <c:numCache>
                <c:formatCode>General</c:formatCode>
                <c:ptCount val="6"/>
                <c:pt idx="0">
                  <c:v>1232</c:v>
                </c:pt>
                <c:pt idx="1">
                  <c:v>4</c:v>
                </c:pt>
                <c:pt idx="2">
                  <c:v>17</c:v>
                </c:pt>
                <c:pt idx="3">
                  <c:v>84</c:v>
                </c:pt>
                <c:pt idx="4">
                  <c:v>5</c:v>
                </c:pt>
                <c:pt idx="5">
                  <c:v>64</c:v>
                </c:pt>
              </c:numCache>
            </c:numRef>
          </c:val>
          <c:extLst>
            <c:ext xmlns:c16="http://schemas.microsoft.com/office/drawing/2014/chart" uri="{C3380CC4-5D6E-409C-BE32-E72D297353CC}">
              <c16:uniqueId val="{0000000C-DCC3-47E9-BBD1-1585E550B854}"/>
            </c:ext>
          </c:extLst>
        </c:ser>
        <c:ser>
          <c:idx val="1"/>
          <c:order val="1"/>
          <c:dPt>
            <c:idx val="0"/>
            <c:bubble3D val="0"/>
            <c:spPr>
              <a:solidFill>
                <a:schemeClr val="accent2"/>
              </a:solidFill>
              <a:ln w="19050">
                <a:solidFill>
                  <a:schemeClr val="lt1"/>
                </a:solidFill>
              </a:ln>
              <a:effectLst/>
            </c:spPr>
            <c:extLst>
              <c:ext xmlns:c16="http://schemas.microsoft.com/office/drawing/2014/chart" uri="{C3380CC4-5D6E-409C-BE32-E72D297353CC}">
                <c16:uniqueId val="{0000000E-DCC3-47E9-BBD1-1585E550B854}"/>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10-DCC3-47E9-BBD1-1585E550B854}"/>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12-DCC3-47E9-BBD1-1585E550B854}"/>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14-DCC3-47E9-BBD1-1585E550B854}"/>
              </c:ext>
            </c:extLst>
          </c:dPt>
          <c:dPt>
            <c:idx val="4"/>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6-DCC3-47E9-BBD1-1585E550B854}"/>
              </c:ext>
            </c:extLst>
          </c:dPt>
          <c:dPt>
            <c:idx val="5"/>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8-DCC3-47E9-BBD1-1585E550B854}"/>
              </c:ext>
            </c:extLst>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ja-JP"/>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Sheet1!$A$31:$A$36</c:f>
              <c:strCache>
                <c:ptCount val="6"/>
                <c:pt idx="0">
                  <c:v>管理組合代表者</c:v>
                </c:pt>
                <c:pt idx="1">
                  <c:v>管理組合代表者以外の区分所有者</c:v>
                </c:pt>
                <c:pt idx="2">
                  <c:v>管理者を選任していない</c:v>
                </c:pt>
                <c:pt idx="3">
                  <c:v>マンション管理業者</c:v>
                </c:pt>
                <c:pt idx="4">
                  <c:v>その他</c:v>
                </c:pt>
                <c:pt idx="5">
                  <c:v>不明</c:v>
                </c:pt>
              </c:strCache>
            </c:strRef>
          </c:cat>
          <c:val>
            <c:numRef>
              <c:f>Sheet1!$C$31:$C$36</c:f>
              <c:numCache>
                <c:formatCode>General</c:formatCode>
                <c:ptCount val="6"/>
                <c:pt idx="0">
                  <c:v>87.6</c:v>
                </c:pt>
                <c:pt idx="1">
                  <c:v>0.3</c:v>
                </c:pt>
                <c:pt idx="2">
                  <c:v>1.2</c:v>
                </c:pt>
                <c:pt idx="3">
                  <c:v>6</c:v>
                </c:pt>
                <c:pt idx="4">
                  <c:v>0.4</c:v>
                </c:pt>
                <c:pt idx="5">
                  <c:v>4.5999999999999996</c:v>
                </c:pt>
              </c:numCache>
            </c:numRef>
          </c:val>
          <c:extLst>
            <c:ext xmlns:c16="http://schemas.microsoft.com/office/drawing/2014/chart" uri="{C3380CC4-5D6E-409C-BE32-E72D297353CC}">
              <c16:uniqueId val="{00000019-DCC3-47E9-BBD1-1585E550B854}"/>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大阪府!$I$29</c:f>
              <c:strCache>
                <c:ptCount val="1"/>
                <c:pt idx="0">
                  <c:v>20%超の管理組合</c:v>
                </c:pt>
              </c:strCache>
            </c:strRef>
          </c:tx>
          <c:spPr>
            <a:pattFill prst="pct10">
              <a:fgClr>
                <a:schemeClr val="tx1">
                  <a:lumMod val="50000"/>
                  <a:lumOff val="50000"/>
                </a:schemeClr>
              </a:fgClr>
              <a:bgClr>
                <a:schemeClr val="bg1"/>
              </a:bgClr>
            </a:pattFill>
            <a:ln w="3175">
              <a:solidFill>
                <a:schemeClr val="bg1">
                  <a:lumMod val="50000"/>
                </a:schemeClr>
              </a:solid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EFD9-435D-937E-1FF9491DABA1}"/>
                </c:ext>
              </c:extLst>
            </c:dLbl>
            <c:dLbl>
              <c:idx val="3"/>
              <c:delete val="1"/>
              <c:extLst>
                <c:ext xmlns:c15="http://schemas.microsoft.com/office/drawing/2012/chart" uri="{CE6537A1-D6FC-4f65-9D91-7224C49458BB}"/>
                <c:ext xmlns:c16="http://schemas.microsoft.com/office/drawing/2014/chart" uri="{C3380CC4-5D6E-409C-BE32-E72D297353CC}">
                  <c16:uniqueId val="{00000001-EFD9-435D-937E-1FF9491DABA1}"/>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大阪府!$J$28:$N$28</c:f>
              <c:strCache>
                <c:ptCount val="5"/>
                <c:pt idx="0">
                  <c:v>昭和54年以前（N=16）</c:v>
                </c:pt>
                <c:pt idx="1">
                  <c:v>昭和55年～平成元年（N=11）</c:v>
                </c:pt>
                <c:pt idx="2">
                  <c:v>平成2年～平成11年（N=11）</c:v>
                </c:pt>
                <c:pt idx="3">
                  <c:v>平成12年～平成21年（N=23）</c:v>
                </c:pt>
                <c:pt idx="4">
                  <c:v>平成22年以降（N=12）</c:v>
                </c:pt>
              </c:strCache>
            </c:strRef>
          </c:cat>
          <c:val>
            <c:numRef>
              <c:f>大阪府!$J$29:$N$29</c:f>
              <c:numCache>
                <c:formatCode>0.0_ </c:formatCode>
                <c:ptCount val="5"/>
                <c:pt idx="0">
                  <c:v>25</c:v>
                </c:pt>
                <c:pt idx="1">
                  <c:v>27.27272727272727</c:v>
                </c:pt>
                <c:pt idx="2">
                  <c:v>0</c:v>
                </c:pt>
                <c:pt idx="3">
                  <c:v>0</c:v>
                </c:pt>
                <c:pt idx="4">
                  <c:v>25</c:v>
                </c:pt>
              </c:numCache>
            </c:numRef>
          </c:val>
          <c:extLst>
            <c:ext xmlns:c16="http://schemas.microsoft.com/office/drawing/2014/chart" uri="{C3380CC4-5D6E-409C-BE32-E72D297353CC}">
              <c16:uniqueId val="{00000002-EFD9-435D-937E-1FF9491DABA1}"/>
            </c:ext>
          </c:extLst>
        </c:ser>
        <c:ser>
          <c:idx val="1"/>
          <c:order val="1"/>
          <c:tx>
            <c:strRef>
              <c:f>大阪府!$I$30</c:f>
              <c:strCache>
                <c:ptCount val="1"/>
                <c:pt idx="0">
                  <c:v>0%～20%の管理組合</c:v>
                </c:pt>
              </c:strCache>
            </c:strRef>
          </c:tx>
          <c:spPr>
            <a:solidFill>
              <a:schemeClr val="tx1">
                <a:lumMod val="50000"/>
                <a:lumOff val="50000"/>
              </a:schemeClr>
            </a:solidFill>
            <a:ln w="3175">
              <a:solidFill>
                <a:schemeClr val="bg1">
                  <a:lumMod val="5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大阪府!$J$28:$N$28</c:f>
              <c:strCache>
                <c:ptCount val="5"/>
                <c:pt idx="0">
                  <c:v>昭和54年以前（N=16）</c:v>
                </c:pt>
                <c:pt idx="1">
                  <c:v>昭和55年～平成元年（N=11）</c:v>
                </c:pt>
                <c:pt idx="2">
                  <c:v>平成2年～平成11年（N=11）</c:v>
                </c:pt>
                <c:pt idx="3">
                  <c:v>平成12年～平成21年（N=23）</c:v>
                </c:pt>
                <c:pt idx="4">
                  <c:v>平成22年以降（N=12）</c:v>
                </c:pt>
              </c:strCache>
            </c:strRef>
          </c:cat>
          <c:val>
            <c:numRef>
              <c:f>大阪府!$J$30:$N$30</c:f>
              <c:numCache>
                <c:formatCode>0.0_ </c:formatCode>
                <c:ptCount val="5"/>
                <c:pt idx="0">
                  <c:v>56.25</c:v>
                </c:pt>
                <c:pt idx="1">
                  <c:v>54.54545454545454</c:v>
                </c:pt>
                <c:pt idx="2">
                  <c:v>81.818181818181827</c:v>
                </c:pt>
                <c:pt idx="3">
                  <c:v>56.521739130434781</c:v>
                </c:pt>
                <c:pt idx="4">
                  <c:v>41.666666666666671</c:v>
                </c:pt>
              </c:numCache>
            </c:numRef>
          </c:val>
          <c:extLst>
            <c:ext xmlns:c16="http://schemas.microsoft.com/office/drawing/2014/chart" uri="{C3380CC4-5D6E-409C-BE32-E72D297353CC}">
              <c16:uniqueId val="{00000003-EFD9-435D-937E-1FF9491DABA1}"/>
            </c:ext>
          </c:extLst>
        </c:ser>
        <c:ser>
          <c:idx val="2"/>
          <c:order val="2"/>
          <c:tx>
            <c:strRef>
              <c:f>大阪府!$I$31</c:f>
              <c:strCache>
                <c:ptCount val="1"/>
                <c:pt idx="0">
                  <c:v>0%の管理組合</c:v>
                </c:pt>
              </c:strCache>
            </c:strRef>
          </c:tx>
          <c:spPr>
            <a:solidFill>
              <a:schemeClr val="bg1">
                <a:lumMod val="85000"/>
              </a:schemeClr>
            </a:solidFill>
            <a:ln w="3175">
              <a:solidFill>
                <a:schemeClr val="bg1">
                  <a:lumMod val="50000"/>
                </a:schemeClr>
              </a:solid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6-EFD9-435D-937E-1FF9491DABA1}"/>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大阪府!$J$28:$N$28</c:f>
              <c:strCache>
                <c:ptCount val="5"/>
                <c:pt idx="0">
                  <c:v>昭和54年以前（N=16）</c:v>
                </c:pt>
                <c:pt idx="1">
                  <c:v>昭和55年～平成元年（N=11）</c:v>
                </c:pt>
                <c:pt idx="2">
                  <c:v>平成2年～平成11年（N=11）</c:v>
                </c:pt>
                <c:pt idx="3">
                  <c:v>平成12年～平成21年（N=23）</c:v>
                </c:pt>
                <c:pt idx="4">
                  <c:v>平成22年以降（N=12）</c:v>
                </c:pt>
              </c:strCache>
            </c:strRef>
          </c:cat>
          <c:val>
            <c:numRef>
              <c:f>大阪府!$J$31:$N$31</c:f>
              <c:numCache>
                <c:formatCode>0.0_ </c:formatCode>
                <c:ptCount val="5"/>
                <c:pt idx="0">
                  <c:v>12.5</c:v>
                </c:pt>
                <c:pt idx="1">
                  <c:v>0</c:v>
                </c:pt>
                <c:pt idx="2">
                  <c:v>9.0909090909090917</c:v>
                </c:pt>
                <c:pt idx="3">
                  <c:v>21.739130434782609</c:v>
                </c:pt>
                <c:pt idx="4">
                  <c:v>25</c:v>
                </c:pt>
              </c:numCache>
            </c:numRef>
          </c:val>
          <c:extLst>
            <c:ext xmlns:c16="http://schemas.microsoft.com/office/drawing/2014/chart" uri="{C3380CC4-5D6E-409C-BE32-E72D297353CC}">
              <c16:uniqueId val="{00000004-EFD9-435D-937E-1FF9491DABA1}"/>
            </c:ext>
          </c:extLst>
        </c:ser>
        <c:ser>
          <c:idx val="3"/>
          <c:order val="3"/>
          <c:tx>
            <c:strRef>
              <c:f>大阪府!$I$32</c:f>
              <c:strCache>
                <c:ptCount val="1"/>
                <c:pt idx="0">
                  <c:v>不明</c:v>
                </c:pt>
              </c:strCache>
            </c:strRef>
          </c:tx>
          <c:spPr>
            <a:pattFill prst="ltUpDiag">
              <a:fgClr>
                <a:schemeClr val="tx1">
                  <a:lumMod val="65000"/>
                  <a:lumOff val="35000"/>
                </a:schemeClr>
              </a:fgClr>
              <a:bgClr>
                <a:schemeClr val="bg1"/>
              </a:bgClr>
            </a:pattFill>
            <a:ln w="3175">
              <a:solidFill>
                <a:schemeClr val="bg1">
                  <a:lumMod val="50000"/>
                </a:schemeClr>
              </a:solidFill>
            </a:ln>
            <a:effectLst/>
          </c:spPr>
          <c:invertIfNegative val="0"/>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大阪府!$J$28:$N$28</c:f>
              <c:strCache>
                <c:ptCount val="5"/>
                <c:pt idx="0">
                  <c:v>昭和54年以前（N=16）</c:v>
                </c:pt>
                <c:pt idx="1">
                  <c:v>昭和55年～平成元年（N=11）</c:v>
                </c:pt>
                <c:pt idx="2">
                  <c:v>平成2年～平成11年（N=11）</c:v>
                </c:pt>
                <c:pt idx="3">
                  <c:v>平成12年～平成21年（N=23）</c:v>
                </c:pt>
                <c:pt idx="4">
                  <c:v>平成22年以降（N=12）</c:v>
                </c:pt>
              </c:strCache>
            </c:strRef>
          </c:cat>
          <c:val>
            <c:numRef>
              <c:f>大阪府!$J$32:$N$32</c:f>
              <c:numCache>
                <c:formatCode>0.0_ </c:formatCode>
                <c:ptCount val="5"/>
                <c:pt idx="0">
                  <c:v>6.25</c:v>
                </c:pt>
                <c:pt idx="1">
                  <c:v>18.181818181818183</c:v>
                </c:pt>
                <c:pt idx="2">
                  <c:v>9.0909090909090917</c:v>
                </c:pt>
                <c:pt idx="3">
                  <c:v>21.739130434782609</c:v>
                </c:pt>
                <c:pt idx="4">
                  <c:v>8.3333333333333321</c:v>
                </c:pt>
              </c:numCache>
            </c:numRef>
          </c:val>
          <c:extLst>
            <c:ext xmlns:c16="http://schemas.microsoft.com/office/drawing/2014/chart" uri="{C3380CC4-5D6E-409C-BE32-E72D297353CC}">
              <c16:uniqueId val="{00000005-EFD9-435D-937E-1FF9491DABA1}"/>
            </c:ext>
          </c:extLst>
        </c:ser>
        <c:dLbls>
          <c:dLblPos val="ctr"/>
          <c:showLegendKey val="0"/>
          <c:showVal val="1"/>
          <c:showCatName val="0"/>
          <c:showSerName val="0"/>
          <c:showPercent val="0"/>
          <c:showBubbleSize val="0"/>
        </c:dLbls>
        <c:gapWidth val="79"/>
        <c:overlap val="100"/>
        <c:axId val="596319104"/>
        <c:axId val="596309952"/>
      </c:barChart>
      <c:catAx>
        <c:axId val="596319104"/>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50" normalizeH="0" baseline="0">
                <a:solidFill>
                  <a:schemeClr val="tx1">
                    <a:lumMod val="65000"/>
                    <a:lumOff val="35000"/>
                  </a:schemeClr>
                </a:solidFill>
                <a:latin typeface="+mn-lt"/>
                <a:ea typeface="+mn-ea"/>
                <a:cs typeface="+mn-cs"/>
              </a:defRPr>
            </a:pPr>
            <a:endParaRPr lang="ja-JP"/>
          </a:p>
        </c:txPr>
        <c:crossAx val="596309952"/>
        <c:crosses val="autoZero"/>
        <c:auto val="0"/>
        <c:lblAlgn val="ctr"/>
        <c:lblOffset val="100"/>
        <c:noMultiLvlLbl val="0"/>
      </c:catAx>
      <c:valAx>
        <c:axId val="596309952"/>
        <c:scaling>
          <c:orientation val="minMax"/>
          <c:max val="100"/>
        </c:scaling>
        <c:delete val="0"/>
        <c:axPos val="t"/>
        <c:majorGridlines>
          <c:spPr>
            <a:ln w="9525" cap="flat" cmpd="sng" algn="ctr">
              <a:solidFill>
                <a:schemeClr val="tx1">
                  <a:lumMod val="15000"/>
                  <a:lumOff val="85000"/>
                </a:schemeClr>
              </a:solidFill>
              <a:round/>
            </a:ln>
            <a:effectLst/>
          </c:spPr>
        </c:majorGridlines>
        <c:numFmt formatCode="#,##0_);[Red]\(#,##0\)" sourceLinked="0"/>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96319104"/>
        <c:crosses val="autoZero"/>
        <c:crossBetween val="between"/>
        <c:majorUnit val="10"/>
      </c:valAx>
      <c:spPr>
        <a:noFill/>
        <a:ln>
          <a:noFill/>
        </a:ln>
        <a:effectLst/>
      </c:spPr>
    </c:plotArea>
    <c:legend>
      <c:legendPos val="b"/>
      <c:overlay val="0"/>
      <c:spPr>
        <a:noFill/>
        <a:ln w="3175">
          <a:solidFill>
            <a:schemeClr val="tx1"/>
          </a:solid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solidFill>
      <a:schemeClr val="lt1"/>
    </a:solidFill>
    <a:ln w="9525" cap="flat" cmpd="sng" algn="ctr">
      <a:noFill/>
      <a:round/>
    </a:ln>
    <a:effectLst/>
  </c:spPr>
  <c:txPr>
    <a:bodyPr/>
    <a:lstStyle/>
    <a:p>
      <a:pPr>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Sheet1!$A$16</c:f>
              <c:strCache>
                <c:ptCount val="1"/>
                <c:pt idx="0">
                  <c:v>全国</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Sheet1!$B$15:$E$15</c:f>
              <c:strCache>
                <c:ptCount val="4"/>
                <c:pt idx="0">
                  <c:v>平成15年度</c:v>
                </c:pt>
                <c:pt idx="1">
                  <c:v>平成20年度</c:v>
                </c:pt>
                <c:pt idx="2">
                  <c:v>平成25年度</c:v>
                </c:pt>
                <c:pt idx="3">
                  <c:v>平成30年度</c:v>
                </c:pt>
              </c:strCache>
            </c:strRef>
          </c:cat>
          <c:val>
            <c:numRef>
              <c:f>Sheet1!$B$16:$E$16</c:f>
              <c:numCache>
                <c:formatCode>0.0_ </c:formatCode>
                <c:ptCount val="4"/>
                <c:pt idx="0">
                  <c:v>19.7</c:v>
                </c:pt>
                <c:pt idx="1">
                  <c:v>36.6</c:v>
                </c:pt>
                <c:pt idx="2">
                  <c:v>46</c:v>
                </c:pt>
                <c:pt idx="3">
                  <c:v>53.6</c:v>
                </c:pt>
              </c:numCache>
            </c:numRef>
          </c:val>
          <c:extLst>
            <c:ext xmlns:c16="http://schemas.microsoft.com/office/drawing/2014/chart" uri="{C3380CC4-5D6E-409C-BE32-E72D297353CC}">
              <c16:uniqueId val="{00000000-8A56-4818-BAAE-740CD16A5557}"/>
            </c:ext>
          </c:extLst>
        </c:ser>
        <c:ser>
          <c:idx val="1"/>
          <c:order val="1"/>
          <c:tx>
            <c:strRef>
              <c:f>Sheet1!$A$17</c:f>
              <c:strCache>
                <c:ptCount val="1"/>
                <c:pt idx="0">
                  <c:v>大阪府</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Sheet1!$B$15:$E$15</c:f>
              <c:strCache>
                <c:ptCount val="4"/>
                <c:pt idx="0">
                  <c:v>平成15年度</c:v>
                </c:pt>
                <c:pt idx="1">
                  <c:v>平成20年度</c:v>
                </c:pt>
                <c:pt idx="2">
                  <c:v>平成25年度</c:v>
                </c:pt>
                <c:pt idx="3">
                  <c:v>平成30年度</c:v>
                </c:pt>
              </c:strCache>
            </c:strRef>
          </c:cat>
          <c:val>
            <c:numRef>
              <c:f>Sheet1!$B$17:$E$17</c:f>
              <c:numCache>
                <c:formatCode>General</c:formatCode>
                <c:ptCount val="4"/>
                <c:pt idx="2" formatCode="0.0_ ">
                  <c:v>49.4</c:v>
                </c:pt>
                <c:pt idx="3" formatCode="0.0_ ">
                  <c:v>59.7</c:v>
                </c:pt>
              </c:numCache>
            </c:numRef>
          </c:val>
          <c:extLst>
            <c:ext xmlns:c16="http://schemas.microsoft.com/office/drawing/2014/chart" uri="{C3380CC4-5D6E-409C-BE32-E72D297353CC}">
              <c16:uniqueId val="{00000001-8A56-4818-BAAE-740CD16A5557}"/>
            </c:ext>
          </c:extLst>
        </c:ser>
        <c:dLbls>
          <c:showLegendKey val="0"/>
          <c:showVal val="0"/>
          <c:showCatName val="0"/>
          <c:showSerName val="0"/>
          <c:showPercent val="0"/>
          <c:showBubbleSize val="0"/>
        </c:dLbls>
        <c:gapWidth val="219"/>
        <c:overlap val="-27"/>
        <c:axId val="2052953023"/>
        <c:axId val="2052948447"/>
      </c:barChart>
      <c:catAx>
        <c:axId val="20529530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2052948447"/>
        <c:crosses val="autoZero"/>
        <c:auto val="1"/>
        <c:lblAlgn val="ctr"/>
        <c:lblOffset val="100"/>
        <c:noMultiLvlLbl val="0"/>
      </c:catAx>
      <c:valAx>
        <c:axId val="2052948447"/>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2052953023"/>
        <c:crosses val="autoZero"/>
        <c:crossBetween val="between"/>
      </c:valAx>
      <c:spPr>
        <a:noFill/>
        <a:ln>
          <a:noFill/>
        </a:ln>
        <a:effectLst/>
      </c:spPr>
    </c:plotArea>
    <c:legend>
      <c:legendPos val="t"/>
      <c:layout>
        <c:manualLayout>
          <c:xMode val="edge"/>
          <c:yMode val="edge"/>
          <c:x val="0.41042311916814239"/>
          <c:y val="2.892415077848837E-2"/>
          <c:w val="0.18591010498687663"/>
          <c:h val="0.14411401311892516"/>
        </c:manualLayout>
      </c:layout>
      <c:overlay val="1"/>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pattFill prst="pct5">
              <a:fgClr>
                <a:schemeClr val="tx1"/>
              </a:fgClr>
              <a:bgClr>
                <a:schemeClr val="bg1"/>
              </a:bgClr>
            </a:pattFill>
            <a:ln>
              <a:solidFill>
                <a:schemeClr val="tx1"/>
              </a:solidFill>
            </a:ln>
          </c:spPr>
          <c:dPt>
            <c:idx val="0"/>
            <c:bubble3D val="0"/>
            <c:spPr>
              <a:no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EF31-4CDA-A443-D3763EF27972}"/>
              </c:ext>
            </c:extLst>
          </c:dPt>
          <c:dPt>
            <c:idx val="1"/>
            <c:bubble3D val="0"/>
            <c:spPr>
              <a:no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EF31-4CDA-A443-D3763EF27972}"/>
              </c:ext>
            </c:extLst>
          </c:dPt>
          <c:dPt>
            <c:idx val="2"/>
            <c:bubble3D val="0"/>
            <c:spPr>
              <a:pattFill prst="pct5">
                <a:fgClr>
                  <a:schemeClr val="tx1"/>
                </a:fgClr>
                <a:bgClr>
                  <a:schemeClr val="bg1"/>
                </a:bgClr>
              </a:patt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EF31-4CDA-A443-D3763EF27972}"/>
              </c:ext>
            </c:extLst>
          </c:dPt>
          <c:dPt>
            <c:idx val="3"/>
            <c:bubble3D val="0"/>
            <c:explosion val="1"/>
            <c:spPr>
              <a:no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EF31-4CDA-A443-D3763EF27972}"/>
              </c:ext>
            </c:extLst>
          </c:dPt>
          <c:dPt>
            <c:idx val="4"/>
            <c:bubble3D val="0"/>
            <c:spPr>
              <a:pattFill prst="pct20">
                <a:fgClr>
                  <a:schemeClr val="tx1"/>
                </a:fgClr>
                <a:bgClr>
                  <a:schemeClr val="bg1"/>
                </a:bgClr>
              </a:patt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EF31-4CDA-A443-D3763EF27972}"/>
              </c:ext>
            </c:extLst>
          </c:dPt>
          <c:dPt>
            <c:idx val="5"/>
            <c:bubble3D val="0"/>
            <c:spPr>
              <a:pattFill prst="pct5">
                <a:fgClr>
                  <a:schemeClr val="tx1"/>
                </a:fgClr>
                <a:bgClr>
                  <a:schemeClr val="bg1"/>
                </a:bgClr>
              </a:patt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EF31-4CDA-A443-D3763EF27972}"/>
              </c:ext>
            </c:extLst>
          </c:dPt>
          <c:dLbls>
            <c:dLbl>
              <c:idx val="0"/>
              <c:layout>
                <c:manualLayout>
                  <c:x val="8.5765903928710432E-2"/>
                  <c:y val="4.8451943483202635E-2"/>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ysClr val="windowText" lastClr="000000"/>
                        </a:solidFill>
                        <a:latin typeface="+mn-lt"/>
                        <a:ea typeface="+mn-ea"/>
                        <a:cs typeface="+mn-cs"/>
                      </a:defRPr>
                    </a:pPr>
                    <a:fld id="{70A793A9-00D1-4C7A-BF24-3395E5261D36}" type="CATEGORYNAME">
                      <a:rPr lang="ja-JP" altLang="en-US"/>
                      <a:pPr>
                        <a:defRPr>
                          <a:solidFill>
                            <a:sysClr val="windowText" lastClr="000000"/>
                          </a:solidFill>
                        </a:defRPr>
                      </a:pPr>
                      <a:t>[分類名]</a:t>
                    </a:fld>
                    <a:r>
                      <a:rPr lang="ja-JP" altLang="en-US"/>
                      <a:t>  </a:t>
                    </a:r>
                    <a:fld id="{A45419A4-493F-49AC-872B-45D67E1AE378}" type="PERCENTAGE">
                      <a:rPr lang="en-US" altLang="ja-JP" baseline="0"/>
                      <a:pPr>
                        <a:defRPr>
                          <a:solidFill>
                            <a:sysClr val="windowText" lastClr="000000"/>
                          </a:solidFill>
                        </a:defRPr>
                      </a:pPr>
                      <a:t>[パーセンテージ]</a:t>
                    </a:fld>
                    <a:endParaRPr lang="ja-JP" altLang="en-US"/>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ysClr val="windowText" lastClr="000000"/>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18806533857866639"/>
                      <c:h val="0.19816818100802636"/>
                    </c:manualLayout>
                  </c15:layout>
                  <c15:dlblFieldTable/>
                  <c15:showDataLabelsRange val="0"/>
                </c:ext>
                <c:ext xmlns:c16="http://schemas.microsoft.com/office/drawing/2014/chart" uri="{C3380CC4-5D6E-409C-BE32-E72D297353CC}">
                  <c16:uniqueId val="{00000001-EF31-4CDA-A443-D3763EF27972}"/>
                </c:ext>
              </c:extLst>
            </c:dLbl>
            <c:dLbl>
              <c:idx val="1"/>
              <c:layout>
                <c:manualLayout>
                  <c:x val="3.6375586759722717E-2"/>
                  <c:y val="0.13692411930717868"/>
                </c:manualLayout>
              </c:layout>
              <c:tx>
                <c:rich>
                  <a:bodyPr rot="0" spcFirstLastPara="1" vertOverflow="ellipsis" vert="horz" wrap="square" lIns="38100" tIns="19050" rIns="38100" bIns="19050" anchor="ctr" anchorCtr="1">
                    <a:noAutofit/>
                  </a:bodyPr>
                  <a:lstStyle/>
                  <a:p>
                    <a:pPr>
                      <a:defRPr sz="1000" b="1" i="0" u="none" strike="noStrike" kern="1200" spc="0" baseline="0">
                        <a:solidFill>
                          <a:sysClr val="windowText" lastClr="000000"/>
                        </a:solidFill>
                        <a:latin typeface="+mn-lt"/>
                        <a:ea typeface="+mn-ea"/>
                        <a:cs typeface="+mn-cs"/>
                      </a:defRPr>
                    </a:pPr>
                    <a:fld id="{42F1AF4E-BC04-43D0-9F9A-28E912FF6431}" type="CATEGORYNAME">
                      <a:rPr lang="ja-JP" altLang="en-US" smtClean="0"/>
                      <a:pPr>
                        <a:defRPr>
                          <a:solidFill>
                            <a:sysClr val="windowText" lastClr="000000"/>
                          </a:solidFill>
                        </a:defRPr>
                      </a:pPr>
                      <a:t>[分類名]</a:t>
                    </a:fld>
                    <a:r>
                      <a:rPr lang="ja-JP" altLang="en-US" baseline="0" dirty="0"/>
                      <a:t> </a:t>
                    </a:r>
                    <a:fld id="{8D8CF8F6-D501-4F7F-AF0C-D39F0EB77BC5}" type="PERCENTAGE">
                      <a:rPr lang="en-US" altLang="ja-JP" baseline="0" smtClean="0"/>
                      <a:pPr>
                        <a:defRPr>
                          <a:solidFill>
                            <a:sysClr val="windowText" lastClr="000000"/>
                          </a:solidFill>
                        </a:defRPr>
                      </a:pPr>
                      <a:t>[パーセンテージ]</a:t>
                    </a:fld>
                    <a:endParaRPr lang="ja-JP" altLang="en-US" baseline="0" dirty="0"/>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ysClr val="windowText" lastClr="000000"/>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15841266609125762"/>
                      <c:h val="0.22919229391955176"/>
                    </c:manualLayout>
                  </c15:layout>
                  <c15:dlblFieldTable/>
                  <c15:showDataLabelsRange val="0"/>
                </c:ext>
                <c:ext xmlns:c16="http://schemas.microsoft.com/office/drawing/2014/chart" uri="{C3380CC4-5D6E-409C-BE32-E72D297353CC}">
                  <c16:uniqueId val="{00000003-EF31-4CDA-A443-D3763EF27972}"/>
                </c:ext>
              </c:extLst>
            </c:dLbl>
            <c:dLbl>
              <c:idx val="2"/>
              <c:delete val="1"/>
              <c:extLst>
                <c:ext xmlns:c15="http://schemas.microsoft.com/office/drawing/2012/chart" uri="{CE6537A1-D6FC-4f65-9D91-7224C49458BB}">
                  <c15:layout/>
                </c:ext>
                <c:ext xmlns:c16="http://schemas.microsoft.com/office/drawing/2014/chart" uri="{C3380CC4-5D6E-409C-BE32-E72D297353CC}">
                  <c16:uniqueId val="{00000005-EF31-4CDA-A443-D3763EF27972}"/>
                </c:ext>
              </c:extLst>
            </c:dLbl>
            <c:dLbl>
              <c:idx val="3"/>
              <c:layout>
                <c:manualLayout>
                  <c:x val="1.2619480682676012E-2"/>
                  <c:y val="4.7469545165162066E-2"/>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ysClr val="windowText" lastClr="000000"/>
                        </a:solidFill>
                        <a:latin typeface="+mn-lt"/>
                        <a:ea typeface="+mn-ea"/>
                        <a:cs typeface="+mn-cs"/>
                      </a:defRPr>
                    </a:pPr>
                    <a:fld id="{83040A47-0129-4047-A7F3-CCD6F87FFB6D}" type="CATEGORYNAME">
                      <a:rPr lang="ja-JP" altLang="en-US">
                        <a:solidFill>
                          <a:sysClr val="windowText" lastClr="000000"/>
                        </a:solidFill>
                      </a:rPr>
                      <a:pPr>
                        <a:defRPr>
                          <a:solidFill>
                            <a:sysClr val="windowText" lastClr="000000"/>
                          </a:solidFill>
                        </a:defRPr>
                      </a:pPr>
                      <a:t>[分類名]</a:t>
                    </a:fld>
                    <a:r>
                      <a:rPr lang="ja-JP" altLang="en-US">
                        <a:solidFill>
                          <a:sysClr val="windowText" lastClr="000000"/>
                        </a:solidFill>
                      </a:rPr>
                      <a:t>   </a:t>
                    </a:r>
                    <a:fld id="{81626E56-0E13-4DD3-A35D-7AD148085019}" type="PERCENTAGE">
                      <a:rPr lang="en-US" altLang="ja-JP" baseline="0">
                        <a:solidFill>
                          <a:sysClr val="windowText" lastClr="000000"/>
                        </a:solidFill>
                      </a:rPr>
                      <a:pPr>
                        <a:defRPr>
                          <a:solidFill>
                            <a:sysClr val="windowText" lastClr="000000"/>
                          </a:solidFill>
                        </a:defRPr>
                      </a:pPr>
                      <a:t>[パーセンテージ]</a:t>
                    </a:fld>
                    <a:endParaRPr lang="ja-JP" altLang="en-US">
                      <a:solidFill>
                        <a:sysClr val="windowText" lastClr="000000"/>
                      </a:solidFill>
                    </a:endParaRPr>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ysClr val="windowText" lastClr="000000"/>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17219603530357411"/>
                      <c:h val="0.19816818100802636"/>
                    </c:manualLayout>
                  </c15:layout>
                  <c15:dlblFieldTable/>
                  <c15:showDataLabelsRange val="0"/>
                </c:ext>
                <c:ext xmlns:c16="http://schemas.microsoft.com/office/drawing/2014/chart" uri="{C3380CC4-5D6E-409C-BE32-E72D297353CC}">
                  <c16:uniqueId val="{00000007-EF31-4CDA-A443-D3763EF27972}"/>
                </c:ext>
              </c:extLst>
            </c:dLbl>
            <c:dLbl>
              <c:idx val="4"/>
              <c:layout>
                <c:manualLayout>
                  <c:x val="0.33293571409571665"/>
                  <c:y val="-8.2463345926601928E-3"/>
                </c:manualLayout>
              </c:layout>
              <c:tx>
                <c:rich>
                  <a:bodyPr rot="0" spcFirstLastPara="1" vertOverflow="ellipsis" vert="horz" wrap="square" lIns="38100" tIns="19050" rIns="38100" bIns="19050" anchor="ctr" anchorCtr="1">
                    <a:noAutofit/>
                  </a:bodyPr>
                  <a:lstStyle/>
                  <a:p>
                    <a:pPr>
                      <a:defRPr sz="1000" b="1" i="0" u="none" strike="noStrike" kern="1200" spc="0" baseline="0">
                        <a:solidFill>
                          <a:sysClr val="windowText" lastClr="000000"/>
                        </a:solidFill>
                        <a:latin typeface="+mn-lt"/>
                        <a:ea typeface="+mn-ea"/>
                        <a:cs typeface="+mn-cs"/>
                      </a:defRPr>
                    </a:pPr>
                    <a:fld id="{F6417EF9-0147-4DA5-9610-B5624B94DC14}" type="CATEGORYNAME">
                      <a:rPr lang="ja-JP" altLang="en-US" smtClean="0"/>
                      <a:pPr>
                        <a:defRPr>
                          <a:solidFill>
                            <a:sysClr val="windowText" lastClr="000000"/>
                          </a:solidFill>
                        </a:defRPr>
                      </a:pPr>
                      <a:t>[分類名]</a:t>
                    </a:fld>
                    <a:r>
                      <a:rPr lang="ja-JP" altLang="en-US" baseline="0" dirty="0"/>
                      <a:t>　</a:t>
                    </a:r>
                    <a:fld id="{EE99D50E-EB15-4909-B686-FB9F93F15D70}" type="PERCENTAGE">
                      <a:rPr lang="en-US" altLang="ja-JP" baseline="0" smtClean="0"/>
                      <a:pPr>
                        <a:defRPr>
                          <a:solidFill>
                            <a:sysClr val="windowText" lastClr="000000"/>
                          </a:solidFill>
                        </a:defRPr>
                      </a:pPr>
                      <a:t>[パーセンテージ]</a:t>
                    </a:fld>
                    <a:endParaRPr lang="ja-JP" altLang="en-US" baseline="0" dirty="0"/>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ysClr val="windowText" lastClr="000000"/>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0661830418223281"/>
                      <c:h val="0.2648547164047208"/>
                    </c:manualLayout>
                  </c15:layout>
                  <c15:dlblFieldTable/>
                  <c15:showDataLabelsRange val="0"/>
                </c:ext>
                <c:ext xmlns:c16="http://schemas.microsoft.com/office/drawing/2014/chart" uri="{C3380CC4-5D6E-409C-BE32-E72D297353CC}">
                  <c16:uniqueId val="{00000009-EF31-4CDA-A443-D3763EF27972}"/>
                </c:ext>
              </c:extLst>
            </c:dLbl>
            <c:dLbl>
              <c:idx val="5"/>
              <c:layout>
                <c:manualLayout>
                  <c:x val="9.6983169133862693E-2"/>
                  <c:y val="0.13888891594325983"/>
                </c:manualLayout>
              </c:layout>
              <c:numFmt formatCode="0.0%"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ysClr val="windowText" lastClr="000000"/>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B-EF31-4CDA-A443-D3763EF27972}"/>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ysClr val="windowText" lastClr="000000"/>
                    </a:solidFill>
                    <a:latin typeface="+mn-lt"/>
                    <a:ea typeface="+mn-ea"/>
                    <a:cs typeface="+mn-cs"/>
                  </a:defRPr>
                </a:pPr>
                <a:endParaRPr lang="ja-JP"/>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大阪府!$C$103:$C$108</c:f>
              <c:strCache>
                <c:ptCount val="6"/>
                <c:pt idx="0">
                  <c:v>計画に対して20%超の不足</c:v>
                </c:pt>
                <c:pt idx="1">
                  <c:v>計画に対して10%超～20％の不足</c:v>
                </c:pt>
                <c:pt idx="3">
                  <c:v>計画に対して5％以下の不足</c:v>
                </c:pt>
                <c:pt idx="4">
                  <c:v>現在の修繕積立金残高が計画に比べて余剰がある</c:v>
                </c:pt>
                <c:pt idx="5">
                  <c:v>不明</c:v>
                </c:pt>
              </c:strCache>
            </c:strRef>
          </c:cat>
          <c:val>
            <c:numRef>
              <c:f>大阪府!$D$103:$D$108</c:f>
              <c:numCache>
                <c:formatCode>0.0_ </c:formatCode>
                <c:ptCount val="6"/>
                <c:pt idx="0">
                  <c:v>14.084507042253522</c:v>
                </c:pt>
                <c:pt idx="1">
                  <c:v>4.225352112676056</c:v>
                </c:pt>
                <c:pt idx="3">
                  <c:v>15.492957746478872</c:v>
                </c:pt>
                <c:pt idx="4">
                  <c:v>35.2112676056338</c:v>
                </c:pt>
                <c:pt idx="5">
                  <c:v>30.985915492957744</c:v>
                </c:pt>
              </c:numCache>
            </c:numRef>
          </c:val>
          <c:extLst>
            <c:ext xmlns:c16="http://schemas.microsoft.com/office/drawing/2014/chart" uri="{C3380CC4-5D6E-409C-BE32-E72D297353CC}">
              <c16:uniqueId val="{0000000C-EF31-4CDA-A443-D3763EF27972}"/>
            </c:ext>
          </c:extLst>
        </c:ser>
        <c:dLbls>
          <c:dLblPos val="out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12700">
              <a:solidFill>
                <a:schemeClr val="tx1"/>
              </a:solidFill>
            </a:ln>
          </c:spPr>
          <c:dPt>
            <c:idx val="0"/>
            <c:bubble3D val="0"/>
            <c:spPr>
              <a:solidFill>
                <a:schemeClr val="tx1">
                  <a:lumMod val="75000"/>
                  <a:lumOff val="25000"/>
                </a:schemeClr>
              </a:solidFill>
              <a:ln w="12700">
                <a:solidFill>
                  <a:schemeClr val="tx1"/>
                </a:solidFill>
              </a:ln>
              <a:effectLst/>
            </c:spPr>
            <c:extLst>
              <c:ext xmlns:c16="http://schemas.microsoft.com/office/drawing/2014/chart" uri="{C3380CC4-5D6E-409C-BE32-E72D297353CC}">
                <c16:uniqueId val="{00000001-27E2-4672-8945-0D57E32C6782}"/>
              </c:ext>
            </c:extLst>
          </c:dPt>
          <c:dPt>
            <c:idx val="1"/>
            <c:bubble3D val="0"/>
            <c:spPr>
              <a:solidFill>
                <a:schemeClr val="bg1">
                  <a:lumMod val="50000"/>
                </a:schemeClr>
              </a:solidFill>
              <a:ln w="12700">
                <a:solidFill>
                  <a:schemeClr val="tx1"/>
                </a:solidFill>
              </a:ln>
              <a:effectLst/>
            </c:spPr>
            <c:extLst>
              <c:ext xmlns:c16="http://schemas.microsoft.com/office/drawing/2014/chart" uri="{C3380CC4-5D6E-409C-BE32-E72D297353CC}">
                <c16:uniqueId val="{00000003-27E2-4672-8945-0D57E32C6782}"/>
              </c:ext>
            </c:extLst>
          </c:dPt>
          <c:dPt>
            <c:idx val="2"/>
            <c:bubble3D val="0"/>
            <c:spPr>
              <a:solidFill>
                <a:schemeClr val="accent3"/>
              </a:solidFill>
              <a:ln w="12700">
                <a:solidFill>
                  <a:schemeClr val="tx1"/>
                </a:solidFill>
              </a:ln>
              <a:effectLst/>
            </c:spPr>
            <c:extLst>
              <c:ext xmlns:c16="http://schemas.microsoft.com/office/drawing/2014/chart" uri="{C3380CC4-5D6E-409C-BE32-E72D297353CC}">
                <c16:uniqueId val="{00000005-27E2-4672-8945-0D57E32C6782}"/>
              </c:ext>
            </c:extLst>
          </c:dPt>
          <c:dPt>
            <c:idx val="3"/>
            <c:bubble3D val="0"/>
            <c:spPr>
              <a:solidFill>
                <a:schemeClr val="bg1">
                  <a:lumMod val="85000"/>
                </a:schemeClr>
              </a:solidFill>
              <a:ln w="12700">
                <a:solidFill>
                  <a:schemeClr val="tx1"/>
                </a:solidFill>
              </a:ln>
              <a:effectLst/>
            </c:spPr>
            <c:extLst>
              <c:ext xmlns:c16="http://schemas.microsoft.com/office/drawing/2014/chart" uri="{C3380CC4-5D6E-409C-BE32-E72D297353CC}">
                <c16:uniqueId val="{00000007-27E2-4672-8945-0D57E32C6782}"/>
              </c:ext>
            </c:extLst>
          </c:dPt>
          <c:dPt>
            <c:idx val="4"/>
            <c:bubble3D val="0"/>
            <c:spPr>
              <a:noFill/>
              <a:ln w="12700">
                <a:noFill/>
              </a:ln>
              <a:effectLst/>
            </c:spPr>
            <c:extLst>
              <c:ext xmlns:c16="http://schemas.microsoft.com/office/drawing/2014/chart" uri="{C3380CC4-5D6E-409C-BE32-E72D297353CC}">
                <c16:uniqueId val="{00000009-27E2-4672-8945-0D57E32C6782}"/>
              </c:ext>
            </c:extLst>
          </c:dPt>
          <c:dPt>
            <c:idx val="5"/>
            <c:bubble3D val="0"/>
            <c:spPr>
              <a:noFill/>
              <a:ln w="12700">
                <a:noFill/>
              </a:ln>
              <a:effectLst/>
            </c:spPr>
            <c:extLst>
              <c:ext xmlns:c16="http://schemas.microsoft.com/office/drawing/2014/chart" uri="{C3380CC4-5D6E-409C-BE32-E72D297353CC}">
                <c16:uniqueId val="{0000000B-27E2-4672-8945-0D57E32C6782}"/>
              </c:ext>
            </c:extLst>
          </c:dPt>
          <c:cat>
            <c:strRef>
              <c:f>大阪府!$C$103:$C$108</c:f>
              <c:strCache>
                <c:ptCount val="6"/>
                <c:pt idx="0">
                  <c:v>計画に対して20%超の不足</c:v>
                </c:pt>
                <c:pt idx="1">
                  <c:v>計画に対して10%超～20％の不足</c:v>
                </c:pt>
                <c:pt idx="3">
                  <c:v>計画に対して5％以下の不足</c:v>
                </c:pt>
                <c:pt idx="4">
                  <c:v>現在の修繕積立金残高が計画に比べて余剰がある</c:v>
                </c:pt>
                <c:pt idx="5">
                  <c:v>不明</c:v>
                </c:pt>
              </c:strCache>
            </c:strRef>
          </c:cat>
          <c:val>
            <c:numRef>
              <c:f>大阪府!$D$103:$D$108</c:f>
              <c:numCache>
                <c:formatCode>0.0_ </c:formatCode>
                <c:ptCount val="6"/>
                <c:pt idx="0">
                  <c:v>14.084507042253522</c:v>
                </c:pt>
                <c:pt idx="1">
                  <c:v>4.225352112676056</c:v>
                </c:pt>
                <c:pt idx="3">
                  <c:v>15.492957746478872</c:v>
                </c:pt>
                <c:pt idx="4">
                  <c:v>35.2112676056338</c:v>
                </c:pt>
                <c:pt idx="5">
                  <c:v>30.985915492957744</c:v>
                </c:pt>
              </c:numCache>
            </c:numRef>
          </c:val>
          <c:extLst>
            <c:ext xmlns:c16="http://schemas.microsoft.com/office/drawing/2014/chart" uri="{C3380CC4-5D6E-409C-BE32-E72D297353CC}">
              <c16:uniqueId val="{0000000C-27E2-4672-8945-0D57E32C678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大阪府!$A$281</c:f>
              <c:strCache>
                <c:ptCount val="1"/>
                <c:pt idx="0">
                  <c:v>10％超の管理組合</c:v>
                </c:pt>
              </c:strCache>
            </c:strRef>
          </c:tx>
          <c:spPr>
            <a:solidFill>
              <a:schemeClr val="accent1"/>
            </a:solidFill>
            <a:ln>
              <a:noFill/>
            </a:ln>
            <a:effectLst/>
          </c:spPr>
          <c:invertIfNegative val="0"/>
          <c:cat>
            <c:strRef>
              <c:f>大阪府!$B$280:$F$280</c:f>
              <c:strCache>
                <c:ptCount val="5"/>
                <c:pt idx="0">
                  <c:v>昭和54年以前（N=16）</c:v>
                </c:pt>
                <c:pt idx="1">
                  <c:v>昭和55年～平成元年（N=11）</c:v>
                </c:pt>
                <c:pt idx="2">
                  <c:v>平成2年～平成11年（N=11）</c:v>
                </c:pt>
                <c:pt idx="3">
                  <c:v>平成12年～平成21年（N=23）</c:v>
                </c:pt>
                <c:pt idx="4">
                  <c:v>平成22年以降（N=12）</c:v>
                </c:pt>
              </c:strCache>
            </c:strRef>
          </c:cat>
          <c:val>
            <c:numRef>
              <c:f>大阪府!$B$281:$F$281</c:f>
              <c:numCache>
                <c:formatCode>0.0_ </c:formatCode>
                <c:ptCount val="5"/>
                <c:pt idx="0">
                  <c:v>0</c:v>
                </c:pt>
                <c:pt idx="1">
                  <c:v>0</c:v>
                </c:pt>
                <c:pt idx="2">
                  <c:v>0</c:v>
                </c:pt>
                <c:pt idx="3">
                  <c:v>0</c:v>
                </c:pt>
                <c:pt idx="4">
                  <c:v>0</c:v>
                </c:pt>
              </c:numCache>
            </c:numRef>
          </c:val>
          <c:extLst>
            <c:ext xmlns:c16="http://schemas.microsoft.com/office/drawing/2014/chart" uri="{C3380CC4-5D6E-409C-BE32-E72D297353CC}">
              <c16:uniqueId val="{00000000-8643-4DDE-AF28-D406129B9CB6}"/>
            </c:ext>
          </c:extLst>
        </c:ser>
        <c:ser>
          <c:idx val="1"/>
          <c:order val="1"/>
          <c:tx>
            <c:strRef>
              <c:f>大阪府!$A$282</c:f>
              <c:strCache>
                <c:ptCount val="1"/>
                <c:pt idx="0">
                  <c:v>0%～10％以下の管理組合</c:v>
                </c:pt>
              </c:strCache>
            </c:strRef>
          </c:tx>
          <c:spPr>
            <a:solidFill>
              <a:schemeClr val="tx1">
                <a:lumMod val="50000"/>
                <a:lumOff val="50000"/>
              </a:schemeClr>
            </a:solidFill>
            <a:ln w="3175">
              <a:solidFill>
                <a:schemeClr val="tx1">
                  <a:lumMod val="50000"/>
                  <a:lumOff val="5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大阪府!$B$280:$F$280</c:f>
              <c:strCache>
                <c:ptCount val="5"/>
                <c:pt idx="0">
                  <c:v>昭和54年以前（N=16）</c:v>
                </c:pt>
                <c:pt idx="1">
                  <c:v>昭和55年～平成元年（N=11）</c:v>
                </c:pt>
                <c:pt idx="2">
                  <c:v>平成2年～平成11年（N=11）</c:v>
                </c:pt>
                <c:pt idx="3">
                  <c:v>平成12年～平成21年（N=23）</c:v>
                </c:pt>
                <c:pt idx="4">
                  <c:v>平成22年以降（N=12）</c:v>
                </c:pt>
              </c:strCache>
            </c:strRef>
          </c:cat>
          <c:val>
            <c:numRef>
              <c:f>大阪府!$B$282:$F$282</c:f>
              <c:numCache>
                <c:formatCode>0.0_ </c:formatCode>
                <c:ptCount val="5"/>
                <c:pt idx="0">
                  <c:v>50</c:v>
                </c:pt>
                <c:pt idx="1">
                  <c:v>63.636363636363633</c:v>
                </c:pt>
                <c:pt idx="2">
                  <c:v>45.454545454545453</c:v>
                </c:pt>
                <c:pt idx="3">
                  <c:v>39.130434782608695</c:v>
                </c:pt>
                <c:pt idx="4">
                  <c:v>33.333333333333329</c:v>
                </c:pt>
              </c:numCache>
            </c:numRef>
          </c:val>
          <c:extLst>
            <c:ext xmlns:c16="http://schemas.microsoft.com/office/drawing/2014/chart" uri="{C3380CC4-5D6E-409C-BE32-E72D297353CC}">
              <c16:uniqueId val="{00000001-8643-4DDE-AF28-D406129B9CB6}"/>
            </c:ext>
          </c:extLst>
        </c:ser>
        <c:ser>
          <c:idx val="2"/>
          <c:order val="2"/>
          <c:tx>
            <c:strRef>
              <c:f>大阪府!$A$283</c:f>
              <c:strCache>
                <c:ptCount val="1"/>
                <c:pt idx="0">
                  <c:v>滞納がない管理組合</c:v>
                </c:pt>
              </c:strCache>
            </c:strRef>
          </c:tx>
          <c:spPr>
            <a:solidFill>
              <a:schemeClr val="bg1">
                <a:lumMod val="95000"/>
              </a:schemeClr>
            </a:solidFill>
            <a:ln w="3175">
              <a:solidFill>
                <a:schemeClr val="tx1">
                  <a:lumMod val="50000"/>
                  <a:lumOff val="5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大阪府!$B$280:$F$280</c:f>
              <c:strCache>
                <c:ptCount val="5"/>
                <c:pt idx="0">
                  <c:v>昭和54年以前（N=16）</c:v>
                </c:pt>
                <c:pt idx="1">
                  <c:v>昭和55年～平成元年（N=11）</c:v>
                </c:pt>
                <c:pt idx="2">
                  <c:v>平成2年～平成11年（N=11）</c:v>
                </c:pt>
                <c:pt idx="3">
                  <c:v>平成12年～平成21年（N=23）</c:v>
                </c:pt>
                <c:pt idx="4">
                  <c:v>平成22年以降（N=12）</c:v>
                </c:pt>
              </c:strCache>
            </c:strRef>
          </c:cat>
          <c:val>
            <c:numRef>
              <c:f>大阪府!$B$283:$F$283</c:f>
              <c:numCache>
                <c:formatCode>0.0_ </c:formatCode>
                <c:ptCount val="5"/>
                <c:pt idx="0">
                  <c:v>50</c:v>
                </c:pt>
                <c:pt idx="1">
                  <c:v>36.363636363636367</c:v>
                </c:pt>
                <c:pt idx="2">
                  <c:v>54.54545454545454</c:v>
                </c:pt>
                <c:pt idx="3">
                  <c:v>52.173913043478258</c:v>
                </c:pt>
                <c:pt idx="4">
                  <c:v>50</c:v>
                </c:pt>
              </c:numCache>
            </c:numRef>
          </c:val>
          <c:extLst>
            <c:ext xmlns:c16="http://schemas.microsoft.com/office/drawing/2014/chart" uri="{C3380CC4-5D6E-409C-BE32-E72D297353CC}">
              <c16:uniqueId val="{00000002-8643-4DDE-AF28-D406129B9CB6}"/>
            </c:ext>
          </c:extLst>
        </c:ser>
        <c:ser>
          <c:idx val="3"/>
          <c:order val="3"/>
          <c:tx>
            <c:strRef>
              <c:f>大阪府!$A$284</c:f>
              <c:strCache>
                <c:ptCount val="1"/>
                <c:pt idx="0">
                  <c:v>不明</c:v>
                </c:pt>
              </c:strCache>
            </c:strRef>
          </c:tx>
          <c:spPr>
            <a:pattFill prst="pct10">
              <a:fgClr>
                <a:schemeClr val="tx1">
                  <a:lumMod val="85000"/>
                  <a:lumOff val="15000"/>
                </a:schemeClr>
              </a:fgClr>
              <a:bgClr>
                <a:schemeClr val="bg1"/>
              </a:bgClr>
            </a:pattFill>
            <a:ln w="3175">
              <a:solidFill>
                <a:schemeClr val="tx1">
                  <a:lumMod val="50000"/>
                  <a:lumOff val="50000"/>
                </a:schemeClr>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8643-4DDE-AF28-D406129B9CB6}"/>
                </c:ext>
              </c:extLst>
            </c:dLbl>
            <c:dLbl>
              <c:idx val="1"/>
              <c:delete val="1"/>
              <c:extLst>
                <c:ext xmlns:c15="http://schemas.microsoft.com/office/drawing/2012/chart" uri="{CE6537A1-D6FC-4f65-9D91-7224C49458BB}"/>
                <c:ext xmlns:c16="http://schemas.microsoft.com/office/drawing/2014/chart" uri="{C3380CC4-5D6E-409C-BE32-E72D297353CC}">
                  <c16:uniqueId val="{00000004-8643-4DDE-AF28-D406129B9CB6}"/>
                </c:ext>
              </c:extLst>
            </c:dLbl>
            <c:dLbl>
              <c:idx val="2"/>
              <c:delete val="1"/>
              <c:extLst>
                <c:ext xmlns:c15="http://schemas.microsoft.com/office/drawing/2012/chart" uri="{CE6537A1-D6FC-4f65-9D91-7224C49458BB}"/>
                <c:ext xmlns:c16="http://schemas.microsoft.com/office/drawing/2014/chart" uri="{C3380CC4-5D6E-409C-BE32-E72D297353CC}">
                  <c16:uniqueId val="{00000005-8643-4DDE-AF28-D406129B9CB6}"/>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大阪府!$B$280:$F$280</c:f>
              <c:strCache>
                <c:ptCount val="5"/>
                <c:pt idx="0">
                  <c:v>昭和54年以前（N=16）</c:v>
                </c:pt>
                <c:pt idx="1">
                  <c:v>昭和55年～平成元年（N=11）</c:v>
                </c:pt>
                <c:pt idx="2">
                  <c:v>平成2年～平成11年（N=11）</c:v>
                </c:pt>
                <c:pt idx="3">
                  <c:v>平成12年～平成21年（N=23）</c:v>
                </c:pt>
                <c:pt idx="4">
                  <c:v>平成22年以降（N=12）</c:v>
                </c:pt>
              </c:strCache>
            </c:strRef>
          </c:cat>
          <c:val>
            <c:numRef>
              <c:f>大阪府!$B$284:$F$284</c:f>
              <c:numCache>
                <c:formatCode>0.0_ </c:formatCode>
                <c:ptCount val="5"/>
                <c:pt idx="0">
                  <c:v>0</c:v>
                </c:pt>
                <c:pt idx="1">
                  <c:v>0</c:v>
                </c:pt>
                <c:pt idx="2">
                  <c:v>0</c:v>
                </c:pt>
                <c:pt idx="3">
                  <c:v>8.695652173913043</c:v>
                </c:pt>
                <c:pt idx="4">
                  <c:v>16.666666666666664</c:v>
                </c:pt>
              </c:numCache>
            </c:numRef>
          </c:val>
          <c:extLst>
            <c:ext xmlns:c16="http://schemas.microsoft.com/office/drawing/2014/chart" uri="{C3380CC4-5D6E-409C-BE32-E72D297353CC}">
              <c16:uniqueId val="{00000006-8643-4DDE-AF28-D406129B9CB6}"/>
            </c:ext>
          </c:extLst>
        </c:ser>
        <c:dLbls>
          <c:showLegendKey val="0"/>
          <c:showVal val="0"/>
          <c:showCatName val="0"/>
          <c:showSerName val="0"/>
          <c:showPercent val="0"/>
          <c:showBubbleSize val="0"/>
        </c:dLbls>
        <c:gapWidth val="150"/>
        <c:overlap val="100"/>
        <c:axId val="759707616"/>
        <c:axId val="759715520"/>
      </c:barChart>
      <c:catAx>
        <c:axId val="7597076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spc="-100" baseline="0">
                <a:solidFill>
                  <a:schemeClr val="tx1">
                    <a:lumMod val="65000"/>
                    <a:lumOff val="35000"/>
                  </a:schemeClr>
                </a:solidFill>
                <a:latin typeface="+mn-lt"/>
                <a:ea typeface="+mn-ea"/>
                <a:cs typeface="+mn-cs"/>
              </a:defRPr>
            </a:pPr>
            <a:endParaRPr lang="ja-JP"/>
          </a:p>
        </c:txPr>
        <c:crossAx val="759715520"/>
        <c:crosses val="autoZero"/>
        <c:auto val="1"/>
        <c:lblAlgn val="ctr"/>
        <c:lblOffset val="100"/>
        <c:noMultiLvlLbl val="0"/>
      </c:catAx>
      <c:valAx>
        <c:axId val="759715520"/>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759707616"/>
        <c:crosses val="autoZero"/>
        <c:crossBetween val="between"/>
      </c:valAx>
      <c:spPr>
        <a:noFill/>
        <a:ln>
          <a:noFill/>
        </a:ln>
        <a:effectLst/>
      </c:spPr>
    </c:plotArea>
    <c:legend>
      <c:legendPos val="b"/>
      <c:legendEntry>
        <c:idx val="0"/>
        <c:delete val="1"/>
      </c:legendEntry>
      <c:layout/>
      <c:overlay val="0"/>
      <c:spPr>
        <a:noFill/>
        <a:ln>
          <a:solidFill>
            <a:schemeClr val="tx1">
              <a:lumMod val="50000"/>
              <a:lumOff val="50000"/>
            </a:schemeClr>
          </a:solid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大阪府!$I$36</c:f>
              <c:strCache>
                <c:ptCount val="1"/>
                <c:pt idx="0">
                  <c:v>20%超の管理組合</c:v>
                </c:pt>
              </c:strCache>
            </c:strRef>
          </c:tx>
          <c:spPr>
            <a:solidFill>
              <a:schemeClr val="accent1"/>
            </a:solidFill>
            <a:ln>
              <a:noFill/>
            </a:ln>
            <a:effectLst/>
          </c:spPr>
          <c:invertIfNegative val="0"/>
          <c:dLbls>
            <c:delete val="1"/>
          </c:dLbls>
          <c:cat>
            <c:strRef>
              <c:f>大阪府!$J$35:$N$35</c:f>
              <c:strCache>
                <c:ptCount val="5"/>
                <c:pt idx="0">
                  <c:v>昭和54年以前（N=16）</c:v>
                </c:pt>
                <c:pt idx="1">
                  <c:v>昭和55年～平成元年（N=11）</c:v>
                </c:pt>
                <c:pt idx="2">
                  <c:v>平成2年～平成11年（N=11）</c:v>
                </c:pt>
                <c:pt idx="3">
                  <c:v>平成12年～平成21年（N=23）</c:v>
                </c:pt>
                <c:pt idx="4">
                  <c:v>平成22年以降（N=12）</c:v>
                </c:pt>
              </c:strCache>
            </c:strRef>
          </c:cat>
          <c:val>
            <c:numRef>
              <c:f>大阪府!$J$36:$N$36</c:f>
              <c:numCache>
                <c:formatCode>0.0_ </c:formatCode>
                <c:ptCount val="5"/>
                <c:pt idx="0">
                  <c:v>0</c:v>
                </c:pt>
                <c:pt idx="1">
                  <c:v>0</c:v>
                </c:pt>
                <c:pt idx="2">
                  <c:v>0</c:v>
                </c:pt>
                <c:pt idx="3">
                  <c:v>0</c:v>
                </c:pt>
                <c:pt idx="4">
                  <c:v>0</c:v>
                </c:pt>
              </c:numCache>
            </c:numRef>
          </c:val>
          <c:extLst>
            <c:ext xmlns:c16="http://schemas.microsoft.com/office/drawing/2014/chart" uri="{C3380CC4-5D6E-409C-BE32-E72D297353CC}">
              <c16:uniqueId val="{00000000-CBDE-4D25-BE36-895BAD9EEB09}"/>
            </c:ext>
          </c:extLst>
        </c:ser>
        <c:ser>
          <c:idx val="1"/>
          <c:order val="1"/>
          <c:tx>
            <c:strRef>
              <c:f>大阪府!$I$37</c:f>
              <c:strCache>
                <c:ptCount val="1"/>
                <c:pt idx="0">
                  <c:v>0%～20%の管理組合</c:v>
                </c:pt>
              </c:strCache>
            </c:strRef>
          </c:tx>
          <c:spPr>
            <a:solidFill>
              <a:schemeClr val="tx1">
                <a:lumMod val="50000"/>
                <a:lumOff val="50000"/>
              </a:schemeClr>
            </a:solidFill>
            <a:ln w="3175">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大阪府!$J$35:$N$35</c:f>
              <c:strCache>
                <c:ptCount val="5"/>
                <c:pt idx="0">
                  <c:v>昭和54年以前（N=16）</c:v>
                </c:pt>
                <c:pt idx="1">
                  <c:v>昭和55年～平成元年（N=11）</c:v>
                </c:pt>
                <c:pt idx="2">
                  <c:v>平成2年～平成11年（N=11）</c:v>
                </c:pt>
                <c:pt idx="3">
                  <c:v>平成12年～平成21年（N=23）</c:v>
                </c:pt>
                <c:pt idx="4">
                  <c:v>平成22年以降（N=12）</c:v>
                </c:pt>
              </c:strCache>
            </c:strRef>
          </c:cat>
          <c:val>
            <c:numRef>
              <c:f>大阪府!$J$37:$N$37</c:f>
              <c:numCache>
                <c:formatCode>0.0_ </c:formatCode>
                <c:ptCount val="5"/>
                <c:pt idx="0">
                  <c:v>87.5</c:v>
                </c:pt>
                <c:pt idx="1">
                  <c:v>81.818181818181827</c:v>
                </c:pt>
                <c:pt idx="2">
                  <c:v>45.454545454545453</c:v>
                </c:pt>
                <c:pt idx="3">
                  <c:v>21.739130434782609</c:v>
                </c:pt>
                <c:pt idx="4">
                  <c:v>50</c:v>
                </c:pt>
              </c:numCache>
            </c:numRef>
          </c:val>
          <c:extLst>
            <c:ext xmlns:c16="http://schemas.microsoft.com/office/drawing/2014/chart" uri="{C3380CC4-5D6E-409C-BE32-E72D297353CC}">
              <c16:uniqueId val="{00000001-CBDE-4D25-BE36-895BAD9EEB09}"/>
            </c:ext>
          </c:extLst>
        </c:ser>
        <c:ser>
          <c:idx val="2"/>
          <c:order val="2"/>
          <c:tx>
            <c:strRef>
              <c:f>大阪府!$I$38</c:f>
              <c:strCache>
                <c:ptCount val="1"/>
                <c:pt idx="0">
                  <c:v>0%の管理組合</c:v>
                </c:pt>
              </c:strCache>
            </c:strRef>
          </c:tx>
          <c:spPr>
            <a:solidFill>
              <a:schemeClr val="bg1">
                <a:lumMod val="75000"/>
              </a:schemeClr>
            </a:solidFill>
            <a:ln w="3175">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大阪府!$J$35:$N$35</c:f>
              <c:strCache>
                <c:ptCount val="5"/>
                <c:pt idx="0">
                  <c:v>昭和54年以前（N=16）</c:v>
                </c:pt>
                <c:pt idx="1">
                  <c:v>昭和55年～平成元年（N=11）</c:v>
                </c:pt>
                <c:pt idx="2">
                  <c:v>平成2年～平成11年（N=11）</c:v>
                </c:pt>
                <c:pt idx="3">
                  <c:v>平成12年～平成21年（N=23）</c:v>
                </c:pt>
                <c:pt idx="4">
                  <c:v>平成22年以降（N=12）</c:v>
                </c:pt>
              </c:strCache>
            </c:strRef>
          </c:cat>
          <c:val>
            <c:numRef>
              <c:f>大阪府!$J$38:$N$38</c:f>
              <c:numCache>
                <c:formatCode>0.0_ </c:formatCode>
                <c:ptCount val="5"/>
                <c:pt idx="0">
                  <c:v>12.5</c:v>
                </c:pt>
                <c:pt idx="1">
                  <c:v>9.0909090909090917</c:v>
                </c:pt>
                <c:pt idx="2">
                  <c:v>36.363636363636367</c:v>
                </c:pt>
                <c:pt idx="3">
                  <c:v>56.521739130434781</c:v>
                </c:pt>
                <c:pt idx="4">
                  <c:v>33.333333333333329</c:v>
                </c:pt>
              </c:numCache>
            </c:numRef>
          </c:val>
          <c:extLst>
            <c:ext xmlns:c16="http://schemas.microsoft.com/office/drawing/2014/chart" uri="{C3380CC4-5D6E-409C-BE32-E72D297353CC}">
              <c16:uniqueId val="{00000002-CBDE-4D25-BE36-895BAD9EEB09}"/>
            </c:ext>
          </c:extLst>
        </c:ser>
        <c:ser>
          <c:idx val="3"/>
          <c:order val="3"/>
          <c:tx>
            <c:strRef>
              <c:f>大阪府!$I$39</c:f>
              <c:strCache>
                <c:ptCount val="1"/>
                <c:pt idx="0">
                  <c:v>不明</c:v>
                </c:pt>
              </c:strCache>
            </c:strRef>
          </c:tx>
          <c:spPr>
            <a:pattFill prst="ltUpDiag">
              <a:fgClr>
                <a:schemeClr val="tx1"/>
              </a:fgClr>
              <a:bgClr>
                <a:schemeClr val="bg1"/>
              </a:bgClr>
            </a:pattFill>
            <a:ln w="3175">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CBDE-4D25-BE36-895BAD9EEB09}"/>
                </c:ext>
              </c:extLst>
            </c:dLbl>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大阪府!$J$35:$N$35</c:f>
              <c:strCache>
                <c:ptCount val="5"/>
                <c:pt idx="0">
                  <c:v>昭和54年以前（N=16）</c:v>
                </c:pt>
                <c:pt idx="1">
                  <c:v>昭和55年～平成元年（N=11）</c:v>
                </c:pt>
                <c:pt idx="2">
                  <c:v>平成2年～平成11年（N=11）</c:v>
                </c:pt>
                <c:pt idx="3">
                  <c:v>平成12年～平成21年（N=23）</c:v>
                </c:pt>
                <c:pt idx="4">
                  <c:v>平成22年以降（N=12）</c:v>
                </c:pt>
              </c:strCache>
            </c:strRef>
          </c:cat>
          <c:val>
            <c:numRef>
              <c:f>大阪府!$J$39:$N$39</c:f>
              <c:numCache>
                <c:formatCode>0.0_ </c:formatCode>
                <c:ptCount val="5"/>
                <c:pt idx="0">
                  <c:v>0</c:v>
                </c:pt>
                <c:pt idx="1">
                  <c:v>9.0909090909090917</c:v>
                </c:pt>
                <c:pt idx="2">
                  <c:v>18.181818181818183</c:v>
                </c:pt>
                <c:pt idx="3">
                  <c:v>21.739130434782609</c:v>
                </c:pt>
                <c:pt idx="4">
                  <c:v>16.666666666666664</c:v>
                </c:pt>
              </c:numCache>
            </c:numRef>
          </c:val>
          <c:extLst>
            <c:ext xmlns:c16="http://schemas.microsoft.com/office/drawing/2014/chart" uri="{C3380CC4-5D6E-409C-BE32-E72D297353CC}">
              <c16:uniqueId val="{00000004-CBDE-4D25-BE36-895BAD9EEB09}"/>
            </c:ext>
          </c:extLst>
        </c:ser>
        <c:dLbls>
          <c:dLblPos val="ctr"/>
          <c:showLegendKey val="0"/>
          <c:showVal val="1"/>
          <c:showCatName val="0"/>
          <c:showSerName val="0"/>
          <c:showPercent val="0"/>
          <c:showBubbleSize val="0"/>
        </c:dLbls>
        <c:gapWidth val="79"/>
        <c:overlap val="100"/>
        <c:axId val="596296640"/>
        <c:axId val="596299136"/>
      </c:barChart>
      <c:catAx>
        <c:axId val="596296640"/>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1" i="0" u="none" strike="noStrike" kern="1200" cap="all" spc="0" normalizeH="0" baseline="0">
                <a:solidFill>
                  <a:schemeClr val="tx1">
                    <a:lumMod val="65000"/>
                    <a:lumOff val="35000"/>
                  </a:schemeClr>
                </a:solidFill>
                <a:latin typeface="+mn-lt"/>
                <a:ea typeface="+mn-ea"/>
                <a:cs typeface="+mn-cs"/>
              </a:defRPr>
            </a:pPr>
            <a:endParaRPr lang="ja-JP"/>
          </a:p>
        </c:txPr>
        <c:crossAx val="596299136"/>
        <c:crosses val="autoZero"/>
        <c:auto val="1"/>
        <c:lblAlgn val="ctr"/>
        <c:lblOffset val="100"/>
        <c:noMultiLvlLbl val="0"/>
      </c:catAx>
      <c:valAx>
        <c:axId val="596299136"/>
        <c:scaling>
          <c:orientation val="minMax"/>
          <c:max val="100"/>
          <c:min val="0"/>
        </c:scaling>
        <c:delete val="0"/>
        <c:axPos val="t"/>
        <c:majorGridlines>
          <c:spPr>
            <a:ln w="9525" cap="flat" cmpd="sng" algn="ctr">
              <a:solidFill>
                <a:schemeClr val="tx1">
                  <a:lumMod val="15000"/>
                  <a:lumOff val="85000"/>
                </a:schemeClr>
              </a:solidFill>
              <a:round/>
            </a:ln>
            <a:effectLst/>
          </c:spPr>
        </c:majorGridlines>
        <c:numFmt formatCode="0_ " sourceLinked="0"/>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96296640"/>
        <c:crosses val="autoZero"/>
        <c:crossBetween val="between"/>
        <c:majorUnit val="20"/>
        <c:minorUnit val="20"/>
      </c:valAx>
      <c:spPr>
        <a:noFill/>
        <a:ln>
          <a:noFill/>
        </a:ln>
        <a:effectLst/>
      </c:spPr>
    </c:plotArea>
    <c:legend>
      <c:legendPos val="b"/>
      <c:legendEntry>
        <c:idx val="0"/>
        <c:delete val="1"/>
      </c:legendEntry>
      <c:layout/>
      <c:overlay val="0"/>
      <c:spPr>
        <a:noFill/>
        <a:ln>
          <a:solidFill>
            <a:schemeClr val="tx1"/>
          </a:solid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solidFill>
      <a:schemeClr val="lt1"/>
    </a:solidFill>
    <a:ln w="9525" cap="flat" cmpd="sng" algn="ctr">
      <a:noFill/>
      <a:round/>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324650378545346"/>
          <c:y val="9.8607869638533616E-2"/>
          <c:w val="0.66387312098867624"/>
          <c:h val="0.60874460874642777"/>
        </c:manualLayout>
      </c:layout>
      <c:barChart>
        <c:barDir val="bar"/>
        <c:grouping val="stacked"/>
        <c:varyColors val="0"/>
        <c:ser>
          <c:idx val="0"/>
          <c:order val="0"/>
          <c:tx>
            <c:strRef>
              <c:f>大阪府!$H$51</c:f>
              <c:strCache>
                <c:ptCount val="1"/>
                <c:pt idx="0">
                  <c:v>マンション総戸数に対する所在不明・連絡先不通の住戸が20％超のマンション</c:v>
                </c:pt>
              </c:strCache>
            </c:strRef>
          </c:tx>
          <c:spPr>
            <a:solidFill>
              <a:schemeClr val="accent1"/>
            </a:solidFill>
            <a:ln>
              <a:noFill/>
            </a:ln>
            <a:effectLst/>
          </c:spPr>
          <c:invertIfNegative val="0"/>
          <c:dLbls>
            <c:delete val="1"/>
          </c:dLbls>
          <c:cat>
            <c:strRef>
              <c:f>大阪府!$I$50:$M$50</c:f>
              <c:strCache>
                <c:ptCount val="5"/>
                <c:pt idx="0">
                  <c:v>昭和54年以前（N=16）</c:v>
                </c:pt>
                <c:pt idx="1">
                  <c:v>昭和55年～平成元年（N=11）</c:v>
                </c:pt>
                <c:pt idx="2">
                  <c:v>平成2年～平成11年（N=11）</c:v>
                </c:pt>
                <c:pt idx="3">
                  <c:v>平成12年～平成21年（N=23）</c:v>
                </c:pt>
                <c:pt idx="4">
                  <c:v>平成22年以降（N=12）</c:v>
                </c:pt>
              </c:strCache>
            </c:strRef>
          </c:cat>
          <c:val>
            <c:numRef>
              <c:f>大阪府!$I$51:$M$51</c:f>
              <c:numCache>
                <c:formatCode>0.0_ </c:formatCode>
                <c:ptCount val="5"/>
                <c:pt idx="0">
                  <c:v>0</c:v>
                </c:pt>
                <c:pt idx="1">
                  <c:v>0</c:v>
                </c:pt>
                <c:pt idx="2">
                  <c:v>0</c:v>
                </c:pt>
                <c:pt idx="3">
                  <c:v>0</c:v>
                </c:pt>
                <c:pt idx="4">
                  <c:v>0</c:v>
                </c:pt>
              </c:numCache>
            </c:numRef>
          </c:val>
          <c:extLst>
            <c:ext xmlns:c16="http://schemas.microsoft.com/office/drawing/2014/chart" uri="{C3380CC4-5D6E-409C-BE32-E72D297353CC}">
              <c16:uniqueId val="{00000000-FB86-4838-AFDB-336A45DD7DF2}"/>
            </c:ext>
          </c:extLst>
        </c:ser>
        <c:ser>
          <c:idx val="1"/>
          <c:order val="1"/>
          <c:tx>
            <c:strRef>
              <c:f>大阪府!$H$52</c:f>
              <c:strCache>
                <c:ptCount val="1"/>
                <c:pt idx="0">
                  <c:v>マンションの総戸数に対する所在不明・連絡先不通の住戸が0%～20%のマンション</c:v>
                </c:pt>
              </c:strCache>
            </c:strRef>
          </c:tx>
          <c:spPr>
            <a:solidFill>
              <a:schemeClr val="tx1">
                <a:lumMod val="75000"/>
                <a:lumOff val="25000"/>
              </a:schemeClr>
            </a:solidFill>
            <a:ln w="3175">
              <a:solidFill>
                <a:schemeClr val="tx1"/>
              </a:solid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1-FB86-4838-AFDB-336A45DD7DF2}"/>
                </c:ext>
              </c:extLst>
            </c:dLbl>
            <c:dLbl>
              <c:idx val="3"/>
              <c:delete val="1"/>
              <c:extLst>
                <c:ext xmlns:c15="http://schemas.microsoft.com/office/drawing/2012/chart" uri="{CE6537A1-D6FC-4f65-9D91-7224C49458BB}"/>
                <c:ext xmlns:c16="http://schemas.microsoft.com/office/drawing/2014/chart" uri="{C3380CC4-5D6E-409C-BE32-E72D297353CC}">
                  <c16:uniqueId val="{00000002-FB86-4838-AFDB-336A45DD7DF2}"/>
                </c:ext>
              </c:extLst>
            </c:dLbl>
            <c:dLbl>
              <c:idx val="4"/>
              <c:delete val="1"/>
              <c:extLst>
                <c:ext xmlns:c15="http://schemas.microsoft.com/office/drawing/2012/chart" uri="{CE6537A1-D6FC-4f65-9D91-7224C49458BB}"/>
                <c:ext xmlns:c16="http://schemas.microsoft.com/office/drawing/2014/chart" uri="{C3380CC4-5D6E-409C-BE32-E72D297353CC}">
                  <c16:uniqueId val="{00000003-FB86-4838-AFDB-336A45DD7DF2}"/>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大阪府!$I$50:$M$50</c:f>
              <c:strCache>
                <c:ptCount val="5"/>
                <c:pt idx="0">
                  <c:v>昭和54年以前（N=16）</c:v>
                </c:pt>
                <c:pt idx="1">
                  <c:v>昭和55年～平成元年（N=11）</c:v>
                </c:pt>
                <c:pt idx="2">
                  <c:v>平成2年～平成11年（N=11）</c:v>
                </c:pt>
                <c:pt idx="3">
                  <c:v>平成12年～平成21年（N=23）</c:v>
                </c:pt>
                <c:pt idx="4">
                  <c:v>平成22年以降（N=12）</c:v>
                </c:pt>
              </c:strCache>
            </c:strRef>
          </c:cat>
          <c:val>
            <c:numRef>
              <c:f>大阪府!$I$52:$M$52</c:f>
              <c:numCache>
                <c:formatCode>0.0_ </c:formatCode>
                <c:ptCount val="5"/>
                <c:pt idx="0">
                  <c:v>18.75</c:v>
                </c:pt>
                <c:pt idx="1">
                  <c:v>9.0909090909090917</c:v>
                </c:pt>
                <c:pt idx="2">
                  <c:v>0</c:v>
                </c:pt>
                <c:pt idx="3">
                  <c:v>0</c:v>
                </c:pt>
                <c:pt idx="4">
                  <c:v>0</c:v>
                </c:pt>
              </c:numCache>
            </c:numRef>
          </c:val>
          <c:extLst>
            <c:ext xmlns:c16="http://schemas.microsoft.com/office/drawing/2014/chart" uri="{C3380CC4-5D6E-409C-BE32-E72D297353CC}">
              <c16:uniqueId val="{00000004-FB86-4838-AFDB-336A45DD7DF2}"/>
            </c:ext>
          </c:extLst>
        </c:ser>
        <c:ser>
          <c:idx val="2"/>
          <c:order val="2"/>
          <c:tx>
            <c:strRef>
              <c:f>大阪府!$H$53</c:f>
              <c:strCache>
                <c:ptCount val="1"/>
                <c:pt idx="0">
                  <c:v>空室があるが所在不明・連絡先不通の住戸が無いマンション</c:v>
                </c:pt>
              </c:strCache>
            </c:strRef>
          </c:tx>
          <c:spPr>
            <a:solidFill>
              <a:schemeClr val="accent3"/>
            </a:solidFill>
            <a:ln w="3175">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大阪府!$I$50:$M$50</c:f>
              <c:strCache>
                <c:ptCount val="5"/>
                <c:pt idx="0">
                  <c:v>昭和54年以前（N=16）</c:v>
                </c:pt>
                <c:pt idx="1">
                  <c:v>昭和55年～平成元年（N=11）</c:v>
                </c:pt>
                <c:pt idx="2">
                  <c:v>平成2年～平成11年（N=11）</c:v>
                </c:pt>
                <c:pt idx="3">
                  <c:v>平成12年～平成21年（N=23）</c:v>
                </c:pt>
                <c:pt idx="4">
                  <c:v>平成22年以降（N=12）</c:v>
                </c:pt>
              </c:strCache>
            </c:strRef>
          </c:cat>
          <c:val>
            <c:numRef>
              <c:f>大阪府!$I$53:$M$53</c:f>
              <c:numCache>
                <c:formatCode>0.0_ </c:formatCode>
                <c:ptCount val="5"/>
                <c:pt idx="0">
                  <c:v>62.5</c:v>
                </c:pt>
                <c:pt idx="1">
                  <c:v>63.636363636363633</c:v>
                </c:pt>
                <c:pt idx="2">
                  <c:v>45.454545454545453</c:v>
                </c:pt>
                <c:pt idx="3">
                  <c:v>17.391304347826086</c:v>
                </c:pt>
                <c:pt idx="4">
                  <c:v>41.666666666666671</c:v>
                </c:pt>
              </c:numCache>
            </c:numRef>
          </c:val>
          <c:extLst>
            <c:ext xmlns:c16="http://schemas.microsoft.com/office/drawing/2014/chart" uri="{C3380CC4-5D6E-409C-BE32-E72D297353CC}">
              <c16:uniqueId val="{00000005-FB86-4838-AFDB-336A45DD7DF2}"/>
            </c:ext>
          </c:extLst>
        </c:ser>
        <c:ser>
          <c:idx val="3"/>
          <c:order val="3"/>
          <c:tx>
            <c:strRef>
              <c:f>大阪府!$H$54</c:f>
              <c:strCache>
                <c:ptCount val="1"/>
                <c:pt idx="0">
                  <c:v>空室なし</c:v>
                </c:pt>
              </c:strCache>
            </c:strRef>
          </c:tx>
          <c:spPr>
            <a:solidFill>
              <a:schemeClr val="bg1">
                <a:lumMod val="85000"/>
              </a:schemeClr>
            </a:solidFill>
            <a:ln w="3175">
              <a:solidFill>
                <a:schemeClr val="tx1"/>
              </a:solidFill>
            </a:ln>
            <a:effectLst/>
          </c:spPr>
          <c:invertIfNegative val="0"/>
          <c:dLbls>
            <c:dLbl>
              <c:idx val="1"/>
              <c:layout>
                <c:manualLayout>
                  <c:x val="-2.7777777777777779E-3"/>
                  <c:y val="9.2596237970254142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FB86-4838-AFDB-336A45DD7DF2}"/>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大阪府!$I$50:$M$50</c:f>
              <c:strCache>
                <c:ptCount val="5"/>
                <c:pt idx="0">
                  <c:v>昭和54年以前（N=16）</c:v>
                </c:pt>
                <c:pt idx="1">
                  <c:v>昭和55年～平成元年（N=11）</c:v>
                </c:pt>
                <c:pt idx="2">
                  <c:v>平成2年～平成11年（N=11）</c:v>
                </c:pt>
                <c:pt idx="3">
                  <c:v>平成12年～平成21年（N=23）</c:v>
                </c:pt>
                <c:pt idx="4">
                  <c:v>平成22年以降（N=12）</c:v>
                </c:pt>
              </c:strCache>
            </c:strRef>
          </c:cat>
          <c:val>
            <c:numRef>
              <c:f>大阪府!$I$54:$M$54</c:f>
              <c:numCache>
                <c:formatCode>0.0_ </c:formatCode>
                <c:ptCount val="5"/>
                <c:pt idx="0">
                  <c:v>12.5</c:v>
                </c:pt>
                <c:pt idx="1">
                  <c:v>9.0909090909090917</c:v>
                </c:pt>
                <c:pt idx="2">
                  <c:v>36.363636363636367</c:v>
                </c:pt>
                <c:pt idx="3">
                  <c:v>56.521739130434781</c:v>
                </c:pt>
                <c:pt idx="4">
                  <c:v>33.333333333333329</c:v>
                </c:pt>
              </c:numCache>
            </c:numRef>
          </c:val>
          <c:extLst>
            <c:ext xmlns:c16="http://schemas.microsoft.com/office/drawing/2014/chart" uri="{C3380CC4-5D6E-409C-BE32-E72D297353CC}">
              <c16:uniqueId val="{00000007-FB86-4838-AFDB-336A45DD7DF2}"/>
            </c:ext>
          </c:extLst>
        </c:ser>
        <c:ser>
          <c:idx val="4"/>
          <c:order val="4"/>
          <c:tx>
            <c:strRef>
              <c:f>大阪府!$H$55</c:f>
              <c:strCache>
                <c:ptCount val="1"/>
                <c:pt idx="0">
                  <c:v>回答なし</c:v>
                </c:pt>
              </c:strCache>
            </c:strRef>
          </c:tx>
          <c:spPr>
            <a:pattFill prst="ltUpDiag">
              <a:fgClr>
                <a:schemeClr val="tx1"/>
              </a:fgClr>
              <a:bgClr>
                <a:schemeClr val="bg1"/>
              </a:bgClr>
            </a:pattFill>
            <a:ln w="3175">
              <a:solidFill>
                <a:schemeClr val="tx1"/>
              </a:solidFill>
            </a:ln>
            <a:effectLst/>
          </c:spPr>
          <c:invertIfNegative val="0"/>
          <c:dLbls>
            <c:dLbl>
              <c:idx val="0"/>
              <c:layout>
                <c:manualLayout>
                  <c:x val="-1.3935320667480232E-4"/>
                  <c:y val="-2.6558347415927368E-5"/>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FB86-4838-AFDB-336A45DD7DF2}"/>
                </c:ext>
              </c:extLst>
            </c:dLbl>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大阪府!$I$50:$M$50</c:f>
              <c:strCache>
                <c:ptCount val="5"/>
                <c:pt idx="0">
                  <c:v>昭和54年以前（N=16）</c:v>
                </c:pt>
                <c:pt idx="1">
                  <c:v>昭和55年～平成元年（N=11）</c:v>
                </c:pt>
                <c:pt idx="2">
                  <c:v>平成2年～平成11年（N=11）</c:v>
                </c:pt>
                <c:pt idx="3">
                  <c:v>平成12年～平成21年（N=23）</c:v>
                </c:pt>
                <c:pt idx="4">
                  <c:v>平成22年以降（N=12）</c:v>
                </c:pt>
              </c:strCache>
            </c:strRef>
          </c:cat>
          <c:val>
            <c:numRef>
              <c:f>大阪府!$I$55:$M$55</c:f>
              <c:numCache>
                <c:formatCode>0.0_ </c:formatCode>
                <c:ptCount val="5"/>
                <c:pt idx="0">
                  <c:v>6.25</c:v>
                </c:pt>
                <c:pt idx="1">
                  <c:v>18.181818181818183</c:v>
                </c:pt>
                <c:pt idx="2">
                  <c:v>18.181818181818183</c:v>
                </c:pt>
                <c:pt idx="3">
                  <c:v>26.086956521739129</c:v>
                </c:pt>
                <c:pt idx="4">
                  <c:v>25</c:v>
                </c:pt>
              </c:numCache>
            </c:numRef>
          </c:val>
          <c:extLst>
            <c:ext xmlns:c16="http://schemas.microsoft.com/office/drawing/2014/chart" uri="{C3380CC4-5D6E-409C-BE32-E72D297353CC}">
              <c16:uniqueId val="{00000009-FB86-4838-AFDB-336A45DD7DF2}"/>
            </c:ext>
          </c:extLst>
        </c:ser>
        <c:dLbls>
          <c:dLblPos val="ctr"/>
          <c:showLegendKey val="0"/>
          <c:showVal val="1"/>
          <c:showCatName val="0"/>
          <c:showSerName val="0"/>
          <c:showPercent val="0"/>
          <c:showBubbleSize val="0"/>
        </c:dLbls>
        <c:gapWidth val="79"/>
        <c:overlap val="100"/>
        <c:axId val="573453120"/>
        <c:axId val="573443136"/>
      </c:barChart>
      <c:catAx>
        <c:axId val="573453120"/>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1" i="0" u="none" strike="noStrike" kern="1200" cap="all" spc="30" normalizeH="0" baseline="0">
                <a:solidFill>
                  <a:schemeClr val="tx1">
                    <a:lumMod val="65000"/>
                    <a:lumOff val="35000"/>
                  </a:schemeClr>
                </a:solidFill>
                <a:latin typeface="+mn-lt"/>
                <a:ea typeface="+mn-ea"/>
                <a:cs typeface="+mn-cs"/>
              </a:defRPr>
            </a:pPr>
            <a:endParaRPr lang="ja-JP"/>
          </a:p>
        </c:txPr>
        <c:crossAx val="573443136"/>
        <c:crosses val="autoZero"/>
        <c:auto val="1"/>
        <c:lblAlgn val="ctr"/>
        <c:lblOffset val="100"/>
        <c:noMultiLvlLbl val="0"/>
      </c:catAx>
      <c:valAx>
        <c:axId val="573443136"/>
        <c:scaling>
          <c:orientation val="minMax"/>
          <c:max val="100"/>
        </c:scaling>
        <c:delete val="0"/>
        <c:axPos val="t"/>
        <c:numFmt formatCode="#,##0_);[Red]\(#,##0\)" sourceLinked="0"/>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573453120"/>
        <c:crosses val="autoZero"/>
        <c:crossBetween val="between"/>
        <c:majorUnit val="10"/>
      </c:valAx>
      <c:spPr>
        <a:noFill/>
        <a:ln>
          <a:noFill/>
        </a:ln>
        <a:effectLst/>
      </c:spPr>
    </c:plotArea>
    <c:legend>
      <c:legendPos val="b"/>
      <c:legendEntry>
        <c:idx val="0"/>
        <c:delete val="1"/>
      </c:legendEntry>
      <c:layout>
        <c:manualLayout>
          <c:xMode val="edge"/>
          <c:yMode val="edge"/>
          <c:x val="4.731226553591493E-2"/>
          <c:y val="0.70648842256149791"/>
          <c:w val="0.9080290629363077"/>
          <c:h val="0.19744858657250156"/>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solidFill>
      <a:schemeClr val="lt1"/>
    </a:solidFill>
    <a:ln w="9525" cap="flat" cmpd="sng" algn="ctr">
      <a:noFill/>
      <a:round/>
    </a:ln>
    <a:effectLst/>
  </c:spPr>
  <c:txPr>
    <a:bodyPr/>
    <a:lstStyle/>
    <a:p>
      <a:pPr>
        <a:defRPr/>
      </a:pPr>
      <a:endParaRPr lang="ja-JP"/>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大阪府!$F$288</c:f>
              <c:strCache>
                <c:ptCount val="1"/>
                <c:pt idx="0">
                  <c:v>全国</c:v>
                </c:pt>
              </c:strCache>
            </c:strRef>
          </c:tx>
          <c:spPr>
            <a:solidFill>
              <a:schemeClr val="accent1"/>
            </a:solidFill>
            <a:ln>
              <a:noFill/>
            </a:ln>
            <a:effectLst/>
          </c:spPr>
          <c:invertIfNegative val="0"/>
          <c:dLbls>
            <c:dLbl>
              <c:idx val="4"/>
              <c:layout>
                <c:manualLayout>
                  <c:x val="0"/>
                  <c:y val="-2.4467756719856387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4406-470E-80EC-A31115840E92}"/>
                </c:ext>
              </c:extLst>
            </c:dLbl>
            <c:dLbl>
              <c:idx val="6"/>
              <c:layout>
                <c:manualLayout>
                  <c:x val="-1.07050196004753E-16"/>
                  <c:y val="-2.1749117084316788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4406-470E-80EC-A31115840E9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大阪府!$E$289:$E$300</c:f>
              <c:strCache>
                <c:ptCount val="12"/>
                <c:pt idx="0">
                  <c:v>駅からの距離など交通利便性</c:v>
                </c:pt>
                <c:pt idx="1">
                  <c:v>間取り</c:v>
                </c:pt>
                <c:pt idx="2">
                  <c:v>日常の買い物環境</c:v>
                </c:pt>
                <c:pt idx="3">
                  <c:v>周辺の医療・福祉・教育等の公共公益施設の立地状況</c:v>
                </c:pt>
                <c:pt idx="4">
                  <c:v>眺望</c:v>
                </c:pt>
                <c:pt idx="5">
                  <c:v>周辺の自然環境</c:v>
                </c:pt>
                <c:pt idx="6">
                  <c:v>建物の防犯性能</c:v>
                </c:pt>
                <c:pt idx="7">
                  <c:v>建物の耐震性能</c:v>
                </c:pt>
                <c:pt idx="8">
                  <c:v>専有部分の設備</c:v>
                </c:pt>
                <c:pt idx="9">
                  <c:v>共用部分の維持管理状況</c:v>
                </c:pt>
                <c:pt idx="10">
                  <c:v>共用施設・サービスの充実度</c:v>
                </c:pt>
                <c:pt idx="11">
                  <c:v>地域やマンション内のコミュニティ活動</c:v>
                </c:pt>
              </c:strCache>
            </c:strRef>
          </c:cat>
          <c:val>
            <c:numRef>
              <c:f>大阪府!$F$289:$F$300</c:f>
              <c:numCache>
                <c:formatCode>0.0_);[Red]\(0.0\)</c:formatCode>
                <c:ptCount val="12"/>
                <c:pt idx="0">
                  <c:v>72.599999999999994</c:v>
                </c:pt>
                <c:pt idx="1">
                  <c:v>63.7</c:v>
                </c:pt>
                <c:pt idx="2">
                  <c:v>52.8</c:v>
                </c:pt>
                <c:pt idx="3">
                  <c:v>39.4</c:v>
                </c:pt>
                <c:pt idx="4">
                  <c:v>32.1</c:v>
                </c:pt>
                <c:pt idx="5">
                  <c:v>28.5</c:v>
                </c:pt>
                <c:pt idx="6">
                  <c:v>23.6</c:v>
                </c:pt>
                <c:pt idx="7">
                  <c:v>23.2</c:v>
                </c:pt>
                <c:pt idx="8">
                  <c:v>20.6</c:v>
                </c:pt>
                <c:pt idx="9">
                  <c:v>11.5</c:v>
                </c:pt>
                <c:pt idx="10">
                  <c:v>6.8</c:v>
                </c:pt>
                <c:pt idx="11">
                  <c:v>4</c:v>
                </c:pt>
              </c:numCache>
            </c:numRef>
          </c:val>
          <c:extLst>
            <c:ext xmlns:c16="http://schemas.microsoft.com/office/drawing/2014/chart" uri="{C3380CC4-5D6E-409C-BE32-E72D297353CC}">
              <c16:uniqueId val="{00000000-4406-470E-80EC-A31115840E92}"/>
            </c:ext>
          </c:extLst>
        </c:ser>
        <c:ser>
          <c:idx val="1"/>
          <c:order val="1"/>
          <c:tx>
            <c:strRef>
              <c:f>大阪府!$G$288</c:f>
              <c:strCache>
                <c:ptCount val="1"/>
                <c:pt idx="0">
                  <c:v>大阪府</c:v>
                </c:pt>
              </c:strCache>
            </c:strRef>
          </c:tx>
          <c:spPr>
            <a:solidFill>
              <a:schemeClr val="accent2"/>
            </a:solidFill>
            <a:ln>
              <a:noFill/>
            </a:ln>
            <a:effectLst/>
          </c:spPr>
          <c:invertIfNegative val="0"/>
          <c:dLbls>
            <c:dLbl>
              <c:idx val="2"/>
              <c:layout>
                <c:manualLayout>
                  <c:x val="0"/>
                  <c:y val="-1.6311837813237591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4406-470E-80EC-A31115840E92}"/>
                </c:ext>
              </c:extLst>
            </c:dLbl>
            <c:dLbl>
              <c:idx val="3"/>
              <c:layout>
                <c:manualLayout>
                  <c:x val="0"/>
                  <c:y val="-2.4467756719856439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4406-470E-80EC-A31115840E92}"/>
                </c:ext>
              </c:extLst>
            </c:dLbl>
            <c:dLbl>
              <c:idx val="7"/>
              <c:layout>
                <c:manualLayout>
                  <c:x val="0"/>
                  <c:y val="-2.1749117084316788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4406-470E-80EC-A31115840E92}"/>
                </c:ext>
              </c:extLst>
            </c:dLbl>
            <c:dLbl>
              <c:idx val="8"/>
              <c:layout>
                <c:manualLayout>
                  <c:x val="0"/>
                  <c:y val="-2.4467756719856439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4406-470E-80EC-A31115840E9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大阪府!$E$289:$E$300</c:f>
              <c:strCache>
                <c:ptCount val="12"/>
                <c:pt idx="0">
                  <c:v>駅からの距離など交通利便性</c:v>
                </c:pt>
                <c:pt idx="1">
                  <c:v>間取り</c:v>
                </c:pt>
                <c:pt idx="2">
                  <c:v>日常の買い物環境</c:v>
                </c:pt>
                <c:pt idx="3">
                  <c:v>周辺の医療・福祉・教育等の公共公益施設の立地状況</c:v>
                </c:pt>
                <c:pt idx="4">
                  <c:v>眺望</c:v>
                </c:pt>
                <c:pt idx="5">
                  <c:v>周辺の自然環境</c:v>
                </c:pt>
                <c:pt idx="6">
                  <c:v>建物の防犯性能</c:v>
                </c:pt>
                <c:pt idx="7">
                  <c:v>建物の耐震性能</c:v>
                </c:pt>
                <c:pt idx="8">
                  <c:v>専有部分の設備</c:v>
                </c:pt>
                <c:pt idx="9">
                  <c:v>共用部分の維持管理状況</c:v>
                </c:pt>
                <c:pt idx="10">
                  <c:v>共用施設・サービスの充実度</c:v>
                </c:pt>
                <c:pt idx="11">
                  <c:v>地域やマンション内のコミュニティ活動</c:v>
                </c:pt>
              </c:strCache>
            </c:strRef>
          </c:cat>
          <c:val>
            <c:numRef>
              <c:f>大阪府!$G$289:$G$300</c:f>
              <c:numCache>
                <c:formatCode>0.0_);[Red]\(0.0\)</c:formatCode>
                <c:ptCount val="12"/>
                <c:pt idx="0">
                  <c:v>83.018867924528308</c:v>
                </c:pt>
                <c:pt idx="1">
                  <c:v>55.974842767295598</c:v>
                </c:pt>
                <c:pt idx="2">
                  <c:v>54.088050314465406</c:v>
                </c:pt>
                <c:pt idx="3">
                  <c:v>40.25157232704403</c:v>
                </c:pt>
                <c:pt idx="4">
                  <c:v>28.30188679245283</c:v>
                </c:pt>
                <c:pt idx="5">
                  <c:v>22.641509433962266</c:v>
                </c:pt>
                <c:pt idx="6">
                  <c:v>22.641509433962266</c:v>
                </c:pt>
                <c:pt idx="7">
                  <c:v>24.528301886792452</c:v>
                </c:pt>
                <c:pt idx="8">
                  <c:v>21.383647798742139</c:v>
                </c:pt>
                <c:pt idx="9">
                  <c:v>15.723270440251572</c:v>
                </c:pt>
                <c:pt idx="10">
                  <c:v>11.320754716981133</c:v>
                </c:pt>
                <c:pt idx="11">
                  <c:v>4.4025157232704402</c:v>
                </c:pt>
              </c:numCache>
            </c:numRef>
          </c:val>
          <c:extLst>
            <c:ext xmlns:c16="http://schemas.microsoft.com/office/drawing/2014/chart" uri="{C3380CC4-5D6E-409C-BE32-E72D297353CC}">
              <c16:uniqueId val="{00000001-4406-470E-80EC-A31115840E92}"/>
            </c:ext>
          </c:extLst>
        </c:ser>
        <c:dLbls>
          <c:showLegendKey val="0"/>
          <c:showVal val="0"/>
          <c:showCatName val="0"/>
          <c:showSerName val="0"/>
          <c:showPercent val="0"/>
          <c:showBubbleSize val="0"/>
        </c:dLbls>
        <c:gapWidth val="219"/>
        <c:overlap val="-27"/>
        <c:axId val="974238432"/>
        <c:axId val="974235104"/>
      </c:barChart>
      <c:catAx>
        <c:axId val="974238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974235104"/>
        <c:crosses val="autoZero"/>
        <c:auto val="1"/>
        <c:lblAlgn val="ctr"/>
        <c:lblOffset val="100"/>
        <c:noMultiLvlLbl val="0"/>
      </c:catAx>
      <c:valAx>
        <c:axId val="974235104"/>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974238432"/>
        <c:crosses val="autoZero"/>
        <c:crossBetween val="between"/>
      </c:valAx>
      <c:spPr>
        <a:noFill/>
        <a:ln>
          <a:noFill/>
        </a:ln>
        <a:effectLst/>
      </c:spPr>
    </c:plotArea>
    <c:legend>
      <c:legendPos val="t"/>
      <c:layout/>
      <c:overlay val="1"/>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521013182660878"/>
          <c:y val="0.2084394535398473"/>
          <c:w val="0.4117538448242109"/>
          <c:h val="0.68208484741557862"/>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59B-41DF-B4C8-9BB31FA1C93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59B-41DF-B4C8-9BB31FA1C93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59B-41DF-B4C8-9BB31FA1C93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59B-41DF-B4C8-9BB31FA1C93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59B-41DF-B4C8-9BB31FA1C93A}"/>
              </c:ext>
            </c:extLst>
          </c:dPt>
          <c:dLbls>
            <c:dLbl>
              <c:idx val="0"/>
              <c:layout>
                <c:manualLayout>
                  <c:x val="0.12217739478078568"/>
                  <c:y val="5.3224325891742155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159B-41DF-B4C8-9BB31FA1C93A}"/>
                </c:ext>
              </c:extLst>
            </c:dLbl>
            <c:dLbl>
              <c:idx val="1"/>
              <c:layout>
                <c:manualLayout>
                  <c:x val="5.8133641612770834E-2"/>
                  <c:y val="-0.19349901965911123"/>
                </c:manualLayout>
              </c:layout>
              <c:numFmt formatCode="0.0%" sourceLinked="0"/>
              <c:spPr>
                <a:solidFill>
                  <a:sysClr val="window" lastClr="FFFFFF"/>
                </a:solidFill>
                <a:ln w="9525" cap="flat" cmpd="sng" algn="ctr">
                  <a:solidFill>
                    <a:sysClr val="windowText" lastClr="000000">
                      <a:lumMod val="25000"/>
                      <a:lumOff val="75000"/>
                    </a:sys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16303"/>
                        <a:gd name="adj2" fmla="val 38811"/>
                      </a:avLst>
                    </a:prstGeom>
                    <a:noFill/>
                    <a:ln>
                      <a:noFill/>
                    </a:ln>
                  </c15:spPr>
                  <c15:layout/>
                </c:ext>
                <c:ext xmlns:c16="http://schemas.microsoft.com/office/drawing/2014/chart" uri="{C3380CC4-5D6E-409C-BE32-E72D297353CC}">
                  <c16:uniqueId val="{00000003-159B-41DF-B4C8-9BB31FA1C93A}"/>
                </c:ext>
              </c:extLst>
            </c:dLbl>
            <c:dLbl>
              <c:idx val="2"/>
              <c:layout>
                <c:manualLayout>
                  <c:x val="-7.6659135508763146E-2"/>
                  <c:y val="-7.8538533101616001E-2"/>
                </c:manualLayout>
              </c:layout>
              <c:tx>
                <c:rich>
                  <a:bodyPr rot="0" spcFirstLastPara="1" vertOverflow="clip" horzOverflow="clip" vert="horz" wrap="square" lIns="38100" tIns="19050" rIns="38100" bIns="19050" anchor="ctr" anchorCtr="1">
                    <a:noAutofit/>
                  </a:bodyPr>
                  <a:lstStyle/>
                  <a:p>
                    <a:pPr>
                      <a:defRPr sz="900" b="0" i="0" u="none" strike="noStrike" kern="1200" baseline="0">
                        <a:solidFill>
                          <a:schemeClr val="dk1">
                            <a:lumMod val="65000"/>
                            <a:lumOff val="35000"/>
                          </a:schemeClr>
                        </a:solidFill>
                        <a:latin typeface="+mn-lt"/>
                        <a:ea typeface="+mn-ea"/>
                        <a:cs typeface="+mn-cs"/>
                      </a:defRPr>
                    </a:pPr>
                    <a:fld id="{FE151088-86BC-491E-BB28-94F4CB34D052}" type="CATEGORYNAME">
                      <a:rPr lang="ja-JP" altLang="en-US"/>
                      <a:pPr>
                        <a:defRPr/>
                      </a:pPr>
                      <a:t>[分類名]</a:t>
                    </a:fld>
                    <a:r>
                      <a:rPr lang="ja-JP" altLang="en-US" baseline="0"/>
                      <a:t> </a:t>
                    </a:r>
                    <a:fld id="{543953F9-2E8E-4630-97D5-C85F4C412913}" type="PERCENTAGE">
                      <a:rPr lang="en-US" altLang="ja-JP" baseline="0"/>
                      <a:pPr>
                        <a:defRPr/>
                      </a:pPr>
                      <a:t>[パーセンテージ]</a:t>
                    </a:fld>
                    <a:endParaRPr lang="ja-JP" altLang="en-US" baseline="0"/>
                  </a:p>
                </c:rich>
              </c:tx>
              <c:numFmt formatCode="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noAutofit/>
                </a:bodyPr>
                <a:lstStyle/>
                <a:p>
                  <a:pPr>
                    <a:defRPr sz="900" b="0" i="0" u="none" strike="noStrike" kern="1200" baseline="0">
                      <a:solidFill>
                        <a:schemeClr val="dk1">
                          <a:lumMod val="65000"/>
                          <a:lumOff val="35000"/>
                        </a:schemeClr>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4015539523066064"/>
                      <c:h val="6.0154028856558295E-2"/>
                    </c:manualLayout>
                  </c15:layout>
                  <c15:dlblFieldTable/>
                  <c15:showDataLabelsRange val="0"/>
                </c:ext>
                <c:ext xmlns:c16="http://schemas.microsoft.com/office/drawing/2014/chart" uri="{C3380CC4-5D6E-409C-BE32-E72D297353CC}">
                  <c16:uniqueId val="{00000005-159B-41DF-B4C8-9BB31FA1C93A}"/>
                </c:ext>
              </c:extLst>
            </c:dLbl>
            <c:dLbl>
              <c:idx val="3"/>
              <c:layout>
                <c:manualLayout>
                  <c:x val="-0.18553330681361105"/>
                  <c:y val="2.4088378216356131E-2"/>
                </c:manualLayout>
              </c:layout>
              <c:tx>
                <c:rich>
                  <a:bodyPr rot="0" spcFirstLastPara="1" vertOverflow="clip" horzOverflow="clip" vert="horz" wrap="square" lIns="38100" tIns="19050" rIns="38100" bIns="19050" anchor="ctr" anchorCtr="1">
                    <a:noAutofit/>
                  </a:bodyPr>
                  <a:lstStyle/>
                  <a:p>
                    <a:pPr>
                      <a:defRPr sz="900" b="0" i="0" u="none" strike="noStrike" kern="1200" baseline="0">
                        <a:solidFill>
                          <a:schemeClr val="dk1">
                            <a:lumMod val="65000"/>
                            <a:lumOff val="35000"/>
                          </a:schemeClr>
                        </a:solidFill>
                        <a:latin typeface="+mn-lt"/>
                        <a:ea typeface="+mn-ea"/>
                        <a:cs typeface="+mn-cs"/>
                      </a:defRPr>
                    </a:pPr>
                    <a:fld id="{14E113A3-6066-4370-93D5-293C46727E97}" type="CATEGORYNAME">
                      <a:rPr lang="ja-JP" altLang="en-US"/>
                      <a:pPr>
                        <a:defRPr/>
                      </a:pPr>
                      <a:t>[分類名]</a:t>
                    </a:fld>
                    <a:r>
                      <a:rPr lang="ja-JP" altLang="en-US" baseline="0"/>
                      <a:t>　</a:t>
                    </a:r>
                    <a:fld id="{A5594871-8A51-49C2-86D5-46CD9775D081}" type="PERCENTAGE">
                      <a:rPr lang="en-US" altLang="ja-JP" baseline="0"/>
                      <a:pPr>
                        <a:defRPr/>
                      </a:pPr>
                      <a:t>[パーセンテージ]</a:t>
                    </a:fld>
                    <a:endParaRPr lang="ja-JP" altLang="en-US" baseline="0"/>
                  </a:p>
                </c:rich>
              </c:tx>
              <c:numFmt formatCode="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noAutofit/>
                </a:bodyPr>
                <a:lstStyle/>
                <a:p>
                  <a:pPr>
                    <a:defRPr sz="900" b="0" i="0" u="none" strike="noStrike" kern="1200" baseline="0">
                      <a:solidFill>
                        <a:schemeClr val="dk1">
                          <a:lumMod val="65000"/>
                          <a:lumOff val="35000"/>
                        </a:schemeClr>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35089315691438966"/>
                      <c:h val="6.0154028856558309E-2"/>
                    </c:manualLayout>
                  </c15:layout>
                  <c15:dlblFieldTable/>
                  <c15:showDataLabelsRange val="0"/>
                </c:ext>
                <c:ext xmlns:c16="http://schemas.microsoft.com/office/drawing/2014/chart" uri="{C3380CC4-5D6E-409C-BE32-E72D297353CC}">
                  <c16:uniqueId val="{00000007-159B-41DF-B4C8-9BB31FA1C93A}"/>
                </c:ext>
              </c:extLst>
            </c:dLbl>
            <c:dLbl>
              <c:idx val="4"/>
              <c:layout>
                <c:manualLayout>
                  <c:x val="0.10029596453301096"/>
                  <c:y val="-2.0138502883278741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9-159B-41DF-B4C8-9BB31FA1C93A}"/>
                </c:ext>
              </c:extLst>
            </c:dLbl>
            <c:numFmt formatCode="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ja-JP"/>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Sheet1!$A$9:$A$13</c:f>
              <c:strCache>
                <c:ptCount val="5"/>
                <c:pt idx="0">
                  <c:v>年２回以上</c:v>
                </c:pt>
                <c:pt idx="1">
                  <c:v>年１回</c:v>
                </c:pt>
                <c:pt idx="2">
                  <c:v>ほとんど開催していない</c:v>
                </c:pt>
                <c:pt idx="3">
                  <c:v>開催したことがない</c:v>
                </c:pt>
                <c:pt idx="4">
                  <c:v>不明</c:v>
                </c:pt>
              </c:strCache>
            </c:strRef>
          </c:cat>
          <c:val>
            <c:numRef>
              <c:f>Sheet1!$C$9:$C$13</c:f>
              <c:numCache>
                <c:formatCode>0.0%</c:formatCode>
                <c:ptCount val="5"/>
                <c:pt idx="0">
                  <c:v>7.582938388625593E-2</c:v>
                </c:pt>
                <c:pt idx="1">
                  <c:v>0.90402843601895733</c:v>
                </c:pt>
                <c:pt idx="2">
                  <c:v>1.7772511848341231E-3</c:v>
                </c:pt>
                <c:pt idx="3">
                  <c:v>1.1848341232227489E-3</c:v>
                </c:pt>
                <c:pt idx="4">
                  <c:v>1.7180094786729858E-2</c:v>
                </c:pt>
              </c:numCache>
            </c:numRef>
          </c:val>
          <c:extLst>
            <c:ext xmlns:c16="http://schemas.microsoft.com/office/drawing/2014/chart" uri="{C3380CC4-5D6E-409C-BE32-E72D297353CC}">
              <c16:uniqueId val="{0000000A-159B-41DF-B4C8-9BB31FA1C93A}"/>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0.87257</cdr:x>
      <cdr:y>0.04978</cdr:y>
    </cdr:from>
    <cdr:to>
      <cdr:x>0.89829</cdr:x>
      <cdr:y>0.63969</cdr:y>
    </cdr:to>
    <cdr:sp macro="" textlink="">
      <cdr:nvSpPr>
        <cdr:cNvPr id="4" name="右中かっこ 3"/>
        <cdr:cNvSpPr/>
      </cdr:nvSpPr>
      <cdr:spPr>
        <a:xfrm xmlns:a="http://schemas.openxmlformats.org/drawingml/2006/main">
          <a:off x="5707865" y="153344"/>
          <a:ext cx="168255" cy="1817040"/>
        </a:xfrm>
        <a:prstGeom xmlns:a="http://schemas.openxmlformats.org/drawingml/2006/main" prst="rightBrac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dr:relSizeAnchor xmlns:cdr="http://schemas.openxmlformats.org/drawingml/2006/chartDrawing">
    <cdr:from>
      <cdr:x>0.89888</cdr:x>
      <cdr:y>0.30992</cdr:y>
    </cdr:from>
    <cdr:to>
      <cdr:x>0.98192</cdr:x>
      <cdr:y>0.45038</cdr:y>
    </cdr:to>
    <cdr:sp macro="" textlink="">
      <cdr:nvSpPr>
        <cdr:cNvPr id="5" name="テキスト ボックス 4"/>
        <cdr:cNvSpPr txBox="1"/>
      </cdr:nvSpPr>
      <cdr:spPr>
        <a:xfrm xmlns:a="http://schemas.openxmlformats.org/drawingml/2006/main">
          <a:off x="5879938" y="954620"/>
          <a:ext cx="543242" cy="4326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100" dirty="0"/>
            <a:t>33.8%</a:t>
          </a:r>
          <a:endParaRPr lang="ja-JP" alt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0.08882</cdr:x>
      <cdr:y>0.02065</cdr:y>
    </cdr:from>
    <cdr:to>
      <cdr:x>0.2659</cdr:x>
      <cdr:y>0.12135</cdr:y>
    </cdr:to>
    <cdr:sp macro="" textlink="">
      <cdr:nvSpPr>
        <cdr:cNvPr id="2" name="テキスト ボックス 1"/>
        <cdr:cNvSpPr txBox="1"/>
      </cdr:nvSpPr>
      <cdr:spPr>
        <a:xfrm xmlns:a="http://schemas.openxmlformats.org/drawingml/2006/main">
          <a:off x="398731" y="56754"/>
          <a:ext cx="794973" cy="2767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700" dirty="0"/>
            <a:t>（完成年次）</a:t>
          </a:r>
        </a:p>
      </cdr:txBody>
    </cdr:sp>
  </cdr:relSizeAnchor>
</c:userShapes>
</file>

<file path=ppt/drawings/drawing3.xml><?xml version="1.0" encoding="utf-8"?>
<c:userShapes xmlns:c="http://schemas.openxmlformats.org/drawingml/2006/chart">
  <cdr:relSizeAnchor xmlns:cdr="http://schemas.openxmlformats.org/drawingml/2006/chartDrawing">
    <cdr:from>
      <cdr:x>0.09798</cdr:x>
      <cdr:y>0.00302</cdr:y>
    </cdr:from>
    <cdr:to>
      <cdr:x>0.28131</cdr:x>
      <cdr:y>0.08636</cdr:y>
    </cdr:to>
    <cdr:sp macro="" textlink="">
      <cdr:nvSpPr>
        <cdr:cNvPr id="3" name="テキスト ボックス 2"/>
        <cdr:cNvSpPr txBox="1"/>
      </cdr:nvSpPr>
      <cdr:spPr>
        <a:xfrm xmlns:a="http://schemas.openxmlformats.org/drawingml/2006/main">
          <a:off x="431147" y="8274"/>
          <a:ext cx="806752" cy="2286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700" dirty="0"/>
            <a:t>（完成年次）</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0C63953-839E-4365-AA44-53180CEC906A}" type="datetimeFigureOut">
              <a:rPr kumimoji="1" lang="ja-JP" altLang="en-US" smtClean="0"/>
              <a:t>2021/6/11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198A84F-B2D6-4785-8345-9CFAFBE2D52E}" type="slidenum">
              <a:rPr kumimoji="1" lang="ja-JP" altLang="en-US" smtClean="0"/>
              <a:t>‹#›</a:t>
            </a:fld>
            <a:endParaRPr kumimoji="1" lang="ja-JP" altLang="en-US"/>
          </a:p>
        </p:txBody>
      </p:sp>
    </p:spTree>
    <p:extLst>
      <p:ext uri="{BB962C8B-B14F-4D97-AF65-F5344CB8AC3E}">
        <p14:creationId xmlns:p14="http://schemas.microsoft.com/office/powerpoint/2010/main" val="3638161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0C63953-839E-4365-AA44-53180CEC906A}" type="datetimeFigureOut">
              <a:rPr kumimoji="1" lang="ja-JP" altLang="en-US" smtClean="0"/>
              <a:t>2021/6/11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198A84F-B2D6-4785-8345-9CFAFBE2D52E}" type="slidenum">
              <a:rPr kumimoji="1" lang="ja-JP" altLang="en-US" smtClean="0"/>
              <a:t>‹#›</a:t>
            </a:fld>
            <a:endParaRPr kumimoji="1" lang="ja-JP" altLang="en-US"/>
          </a:p>
        </p:txBody>
      </p:sp>
    </p:spTree>
    <p:extLst>
      <p:ext uri="{BB962C8B-B14F-4D97-AF65-F5344CB8AC3E}">
        <p14:creationId xmlns:p14="http://schemas.microsoft.com/office/powerpoint/2010/main" val="2968609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0C63953-839E-4365-AA44-53180CEC906A}" type="datetimeFigureOut">
              <a:rPr kumimoji="1" lang="ja-JP" altLang="en-US" smtClean="0"/>
              <a:t>2021/6/11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198A84F-B2D6-4785-8345-9CFAFBE2D52E}" type="slidenum">
              <a:rPr kumimoji="1" lang="ja-JP" altLang="en-US" smtClean="0"/>
              <a:t>‹#›</a:t>
            </a:fld>
            <a:endParaRPr kumimoji="1" lang="ja-JP" altLang="en-US"/>
          </a:p>
        </p:txBody>
      </p:sp>
    </p:spTree>
    <p:extLst>
      <p:ext uri="{BB962C8B-B14F-4D97-AF65-F5344CB8AC3E}">
        <p14:creationId xmlns:p14="http://schemas.microsoft.com/office/powerpoint/2010/main" val="3529078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0C63953-839E-4365-AA44-53180CEC906A}" type="datetimeFigureOut">
              <a:rPr kumimoji="1" lang="ja-JP" altLang="en-US" smtClean="0"/>
              <a:t>2021/6/11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198A84F-B2D6-4785-8345-9CFAFBE2D52E}" type="slidenum">
              <a:rPr kumimoji="1" lang="ja-JP" altLang="en-US" smtClean="0"/>
              <a:t>‹#›</a:t>
            </a:fld>
            <a:endParaRPr kumimoji="1" lang="ja-JP" altLang="en-US"/>
          </a:p>
        </p:txBody>
      </p:sp>
    </p:spTree>
    <p:extLst>
      <p:ext uri="{BB962C8B-B14F-4D97-AF65-F5344CB8AC3E}">
        <p14:creationId xmlns:p14="http://schemas.microsoft.com/office/powerpoint/2010/main" val="557378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0C63953-839E-4365-AA44-53180CEC906A}" type="datetimeFigureOut">
              <a:rPr kumimoji="1" lang="ja-JP" altLang="en-US" smtClean="0"/>
              <a:t>2021/6/11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198A84F-B2D6-4785-8345-9CFAFBE2D52E}" type="slidenum">
              <a:rPr kumimoji="1" lang="ja-JP" altLang="en-US" smtClean="0"/>
              <a:t>‹#›</a:t>
            </a:fld>
            <a:endParaRPr kumimoji="1" lang="ja-JP" altLang="en-US"/>
          </a:p>
        </p:txBody>
      </p:sp>
    </p:spTree>
    <p:extLst>
      <p:ext uri="{BB962C8B-B14F-4D97-AF65-F5344CB8AC3E}">
        <p14:creationId xmlns:p14="http://schemas.microsoft.com/office/powerpoint/2010/main" val="2964622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0C63953-839E-4365-AA44-53180CEC906A}" type="datetimeFigureOut">
              <a:rPr kumimoji="1" lang="ja-JP" altLang="en-US" smtClean="0"/>
              <a:t>2021/6/11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198A84F-B2D6-4785-8345-9CFAFBE2D52E}" type="slidenum">
              <a:rPr kumimoji="1" lang="ja-JP" altLang="en-US" smtClean="0"/>
              <a:t>‹#›</a:t>
            </a:fld>
            <a:endParaRPr kumimoji="1" lang="ja-JP" altLang="en-US"/>
          </a:p>
        </p:txBody>
      </p:sp>
    </p:spTree>
    <p:extLst>
      <p:ext uri="{BB962C8B-B14F-4D97-AF65-F5344CB8AC3E}">
        <p14:creationId xmlns:p14="http://schemas.microsoft.com/office/powerpoint/2010/main" val="1640660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0C63953-839E-4365-AA44-53180CEC906A}" type="datetimeFigureOut">
              <a:rPr kumimoji="1" lang="ja-JP" altLang="en-US" smtClean="0"/>
              <a:t>2021/6/11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198A84F-B2D6-4785-8345-9CFAFBE2D52E}" type="slidenum">
              <a:rPr kumimoji="1" lang="ja-JP" altLang="en-US" smtClean="0"/>
              <a:t>‹#›</a:t>
            </a:fld>
            <a:endParaRPr kumimoji="1" lang="ja-JP" altLang="en-US"/>
          </a:p>
        </p:txBody>
      </p:sp>
    </p:spTree>
    <p:extLst>
      <p:ext uri="{BB962C8B-B14F-4D97-AF65-F5344CB8AC3E}">
        <p14:creationId xmlns:p14="http://schemas.microsoft.com/office/powerpoint/2010/main" val="330305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0C63953-839E-4365-AA44-53180CEC906A}" type="datetimeFigureOut">
              <a:rPr kumimoji="1" lang="ja-JP" altLang="en-US" smtClean="0"/>
              <a:t>2021/6/11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198A84F-B2D6-4785-8345-9CFAFBE2D52E}" type="slidenum">
              <a:rPr kumimoji="1" lang="ja-JP" altLang="en-US" smtClean="0"/>
              <a:t>‹#›</a:t>
            </a:fld>
            <a:endParaRPr kumimoji="1" lang="ja-JP" altLang="en-US"/>
          </a:p>
        </p:txBody>
      </p:sp>
    </p:spTree>
    <p:extLst>
      <p:ext uri="{BB962C8B-B14F-4D97-AF65-F5344CB8AC3E}">
        <p14:creationId xmlns:p14="http://schemas.microsoft.com/office/powerpoint/2010/main" val="1724357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C63953-839E-4365-AA44-53180CEC906A}" type="datetimeFigureOut">
              <a:rPr kumimoji="1" lang="ja-JP" altLang="en-US" smtClean="0"/>
              <a:t>2021/6/11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198A84F-B2D6-4785-8345-9CFAFBE2D52E}" type="slidenum">
              <a:rPr kumimoji="1" lang="ja-JP" altLang="en-US" smtClean="0"/>
              <a:t>‹#›</a:t>
            </a:fld>
            <a:endParaRPr kumimoji="1" lang="ja-JP" altLang="en-US"/>
          </a:p>
        </p:txBody>
      </p:sp>
    </p:spTree>
    <p:extLst>
      <p:ext uri="{BB962C8B-B14F-4D97-AF65-F5344CB8AC3E}">
        <p14:creationId xmlns:p14="http://schemas.microsoft.com/office/powerpoint/2010/main" val="1885255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0C63953-839E-4365-AA44-53180CEC906A}" type="datetimeFigureOut">
              <a:rPr kumimoji="1" lang="ja-JP" altLang="en-US" smtClean="0"/>
              <a:t>2021/6/11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198A84F-B2D6-4785-8345-9CFAFBE2D52E}" type="slidenum">
              <a:rPr kumimoji="1" lang="ja-JP" altLang="en-US" smtClean="0"/>
              <a:t>‹#›</a:t>
            </a:fld>
            <a:endParaRPr kumimoji="1" lang="ja-JP" altLang="en-US"/>
          </a:p>
        </p:txBody>
      </p:sp>
    </p:spTree>
    <p:extLst>
      <p:ext uri="{BB962C8B-B14F-4D97-AF65-F5344CB8AC3E}">
        <p14:creationId xmlns:p14="http://schemas.microsoft.com/office/powerpoint/2010/main" val="2254953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0C63953-839E-4365-AA44-53180CEC906A}" type="datetimeFigureOut">
              <a:rPr kumimoji="1" lang="ja-JP" altLang="en-US" smtClean="0"/>
              <a:t>2021/6/11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198A84F-B2D6-4785-8345-9CFAFBE2D52E}" type="slidenum">
              <a:rPr kumimoji="1" lang="ja-JP" altLang="en-US" smtClean="0"/>
              <a:t>‹#›</a:t>
            </a:fld>
            <a:endParaRPr kumimoji="1" lang="ja-JP" altLang="en-US"/>
          </a:p>
        </p:txBody>
      </p:sp>
    </p:spTree>
    <p:extLst>
      <p:ext uri="{BB962C8B-B14F-4D97-AF65-F5344CB8AC3E}">
        <p14:creationId xmlns:p14="http://schemas.microsoft.com/office/powerpoint/2010/main" val="2292941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C63953-839E-4365-AA44-53180CEC906A}" type="datetimeFigureOut">
              <a:rPr kumimoji="1" lang="ja-JP" altLang="en-US" smtClean="0"/>
              <a:t>2021/6/11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98A84F-B2D6-4785-8345-9CFAFBE2D52E}" type="slidenum">
              <a:rPr kumimoji="1" lang="ja-JP" altLang="en-US" smtClean="0"/>
              <a:t>‹#›</a:t>
            </a:fld>
            <a:endParaRPr kumimoji="1" lang="ja-JP" altLang="en-US"/>
          </a:p>
        </p:txBody>
      </p:sp>
    </p:spTree>
    <p:extLst>
      <p:ext uri="{BB962C8B-B14F-4D97-AF65-F5344CB8AC3E}">
        <p14:creationId xmlns:p14="http://schemas.microsoft.com/office/powerpoint/2010/main" val="932979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chart" Target="../charts/chart3.xml"/><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chart" Target="../charts/char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xml"/><Relationship Id="rId5" Type="http://schemas.openxmlformats.org/officeDocument/2006/relationships/chart" Target="../charts/chart12.xml"/><Relationship Id="rId4" Type="http://schemas.openxmlformats.org/officeDocument/2006/relationships/chart" Target="../charts/chart1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1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782203" y="2731836"/>
            <a:ext cx="7700682" cy="2308324"/>
          </a:xfrm>
          <a:prstGeom prst="rect">
            <a:avLst/>
          </a:prstGeom>
          <a:noFill/>
        </p:spPr>
        <p:txBody>
          <a:bodyPr wrap="square" rtlCol="0">
            <a:spAutoFit/>
          </a:bodyPr>
          <a:lstStyle/>
          <a:p>
            <a:pPr algn="ctr"/>
            <a:endParaRPr kumimoji="1" lang="en-US" altLang="ja-JP" sz="3600" dirty="0">
              <a:latin typeface="Meiryo UI" panose="020B0604030504040204" pitchFamily="50" charset="-128"/>
              <a:ea typeface="Meiryo UI" panose="020B0604030504040204" pitchFamily="50" charset="-128"/>
            </a:endParaRPr>
          </a:p>
          <a:p>
            <a:pPr algn="ctr"/>
            <a:r>
              <a:rPr kumimoji="1" lang="ja-JP" altLang="en-US" sz="3600" dirty="0">
                <a:latin typeface="Meiryo UI" panose="020B0604030504040204" pitchFamily="50" charset="-128"/>
                <a:ea typeface="Meiryo UI" panose="020B0604030504040204" pitchFamily="50" charset="-128"/>
              </a:rPr>
              <a:t>参考資料集</a:t>
            </a:r>
            <a:endParaRPr kumimoji="1" lang="en-US" altLang="ja-JP" sz="3600" dirty="0">
              <a:latin typeface="Meiryo UI" panose="020B0604030504040204" pitchFamily="50" charset="-128"/>
              <a:ea typeface="Meiryo UI" panose="020B0604030504040204" pitchFamily="50" charset="-128"/>
            </a:endParaRPr>
          </a:p>
          <a:p>
            <a:pPr algn="ctr"/>
            <a:endParaRPr kumimoji="1" lang="en-US" altLang="ja-JP" sz="3600" dirty="0">
              <a:latin typeface="Meiryo UI" panose="020B0604030504040204" pitchFamily="50" charset="-128"/>
              <a:ea typeface="Meiryo UI" panose="020B0604030504040204" pitchFamily="50" charset="-128"/>
            </a:endParaRPr>
          </a:p>
          <a:p>
            <a:pPr algn="ctr"/>
            <a:endParaRPr kumimoji="1" lang="en-US" altLang="ja-JP" sz="3600"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7031865" y="321972"/>
            <a:ext cx="1727169" cy="461665"/>
          </a:xfrm>
          <a:prstGeom prst="rect">
            <a:avLst/>
          </a:prstGeom>
          <a:noFill/>
          <a:ln>
            <a:solidFill>
              <a:schemeClr val="tx1"/>
            </a:solidFill>
          </a:ln>
        </p:spPr>
        <p:txBody>
          <a:bodyPr wrap="square" rtlCol="0">
            <a:spAutoFit/>
          </a:bodyPr>
          <a:lstStyle/>
          <a:p>
            <a:pPr algn="ctr"/>
            <a:r>
              <a:rPr kumimoji="1" lang="ja-JP" altLang="en-US" sz="2400"/>
              <a:t>参考</a:t>
            </a:r>
            <a:r>
              <a:rPr kumimoji="1" lang="ja-JP" altLang="en-US" sz="2400" smtClean="0"/>
              <a:t>資料２</a:t>
            </a:r>
            <a:endParaRPr kumimoji="1" lang="ja-JP" altLang="en-US" sz="2400" dirty="0"/>
          </a:p>
        </p:txBody>
      </p:sp>
    </p:spTree>
    <p:extLst>
      <p:ext uri="{BB962C8B-B14F-4D97-AF65-F5344CB8AC3E}">
        <p14:creationId xmlns:p14="http://schemas.microsoft.com/office/powerpoint/2010/main" val="649981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正方形/長方形 66"/>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latin typeface="Meiryo UI" panose="020B0604030504040204" pitchFamily="50" charset="-128"/>
                <a:ea typeface="Meiryo UI" panose="020B0604030504040204" pitchFamily="50" charset="-128"/>
              </a:rPr>
              <a:t>　所有者不明土地の解消に向けた民事基本法制の見直し</a:t>
            </a:r>
            <a:endParaRPr kumimoji="1" lang="en-US" altLang="ja-JP" sz="1400" b="1" dirty="0">
              <a:latin typeface="Meiryo UI" panose="020B0604030504040204" pitchFamily="50" charset="-128"/>
              <a:ea typeface="Meiryo UI" panose="020B0604030504040204" pitchFamily="50" charset="-128"/>
            </a:endParaRPr>
          </a:p>
          <a:p>
            <a:r>
              <a:rPr kumimoji="1" lang="ja-JP" altLang="en-US" sz="1600" b="1" dirty="0">
                <a:latin typeface="Meiryo UI" panose="020B0604030504040204" pitchFamily="50" charset="-128"/>
                <a:ea typeface="Meiryo UI" panose="020B0604030504040204" pitchFamily="50" charset="-128"/>
              </a:rPr>
              <a:t>（民法・不動産登記法等一部改正法・相続土地国庫帰属法）</a:t>
            </a:r>
          </a:p>
        </p:txBody>
      </p:sp>
      <p:sp>
        <p:nvSpPr>
          <p:cNvPr id="73" name="テキスト ボックス 72">
            <a:extLst>
              <a:ext uri="{FF2B5EF4-FFF2-40B4-BE49-F238E27FC236}">
                <a16:creationId xmlns:a16="http://schemas.microsoft.com/office/drawing/2014/main" id="{EA38BAC2-6118-4AC3-8C15-16A7F6BED30C}"/>
              </a:ext>
            </a:extLst>
          </p:cNvPr>
          <p:cNvSpPr txBox="1"/>
          <p:nvPr/>
        </p:nvSpPr>
        <p:spPr>
          <a:xfrm>
            <a:off x="8659422" y="6412334"/>
            <a:ext cx="415498" cy="369332"/>
          </a:xfrm>
          <a:prstGeom prst="rect">
            <a:avLst/>
          </a:prstGeom>
          <a:solidFill>
            <a:schemeClr val="bg1"/>
          </a:solidFill>
          <a:ln>
            <a:solidFill>
              <a:schemeClr val="tx1"/>
            </a:solidFill>
          </a:ln>
        </p:spPr>
        <p:txBody>
          <a:bodyPr wrap="none" rtlCol="0">
            <a:spAutoFit/>
          </a:bodyPr>
          <a:lstStyle/>
          <a:p>
            <a:r>
              <a:rPr kumimoji="1" lang="ja-JP" altLang="en-US" dirty="0"/>
              <a:t>９</a:t>
            </a:r>
          </a:p>
        </p:txBody>
      </p:sp>
      <p:sp>
        <p:nvSpPr>
          <p:cNvPr id="5" name="正方形/長方形 4">
            <a:extLst>
              <a:ext uri="{FF2B5EF4-FFF2-40B4-BE49-F238E27FC236}">
                <a16:creationId xmlns:a16="http://schemas.microsoft.com/office/drawing/2014/main" id="{6BBD8A01-4493-4A25-869A-D0242574665E}"/>
              </a:ext>
            </a:extLst>
          </p:cNvPr>
          <p:cNvSpPr/>
          <p:nvPr/>
        </p:nvSpPr>
        <p:spPr>
          <a:xfrm>
            <a:off x="244697" y="688439"/>
            <a:ext cx="8699869" cy="626899"/>
          </a:xfrm>
          <a:prstGeom prst="rect">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〇</a:t>
            </a:r>
            <a:r>
              <a:rPr kumimoji="1" lang="ja-JP" altLang="en-US" b="1" u="sng" dirty="0">
                <a:solidFill>
                  <a:srgbClr val="FF0000"/>
                </a:solidFill>
              </a:rPr>
              <a:t>相続登記の申請義務化</a:t>
            </a:r>
            <a:r>
              <a:rPr kumimoji="1" lang="ja-JP" altLang="en-US" dirty="0">
                <a:solidFill>
                  <a:schemeClr val="tx1"/>
                </a:solidFill>
              </a:rPr>
              <a:t>（公布（</a:t>
            </a:r>
            <a:r>
              <a:rPr kumimoji="1" lang="en-US" altLang="ja-JP" dirty="0">
                <a:solidFill>
                  <a:schemeClr val="tx1"/>
                </a:solidFill>
              </a:rPr>
              <a:t>R3.4.28</a:t>
            </a:r>
            <a:r>
              <a:rPr kumimoji="1" lang="ja-JP" altLang="en-US" dirty="0">
                <a:solidFill>
                  <a:schemeClr val="tx1"/>
                </a:solidFill>
              </a:rPr>
              <a:t>）後３年以内に施行）</a:t>
            </a:r>
            <a:endParaRPr kumimoji="1" lang="en-US" altLang="ja-JP" dirty="0">
              <a:solidFill>
                <a:schemeClr val="tx1"/>
              </a:solidFill>
            </a:endParaRPr>
          </a:p>
          <a:p>
            <a:r>
              <a:rPr kumimoji="1" lang="ja-JP" altLang="en-US" dirty="0">
                <a:solidFill>
                  <a:schemeClr val="tx1"/>
                </a:solidFill>
              </a:rPr>
              <a:t>○</a:t>
            </a:r>
            <a:r>
              <a:rPr kumimoji="1" lang="ja-JP" altLang="en-US" b="1" u="sng" dirty="0">
                <a:solidFill>
                  <a:srgbClr val="FF0000"/>
                </a:solidFill>
              </a:rPr>
              <a:t>住所変更登記の申請義務化</a:t>
            </a:r>
            <a:r>
              <a:rPr kumimoji="1" lang="ja-JP" altLang="en-US" dirty="0">
                <a:solidFill>
                  <a:schemeClr val="tx1"/>
                </a:solidFill>
              </a:rPr>
              <a:t>（公布（</a:t>
            </a:r>
            <a:r>
              <a:rPr kumimoji="1" lang="en-US" altLang="ja-JP" dirty="0">
                <a:solidFill>
                  <a:schemeClr val="tx1"/>
                </a:solidFill>
              </a:rPr>
              <a:t>R3.4.28</a:t>
            </a:r>
            <a:r>
              <a:rPr kumimoji="1" lang="ja-JP" altLang="en-US" dirty="0">
                <a:solidFill>
                  <a:schemeClr val="tx1"/>
                </a:solidFill>
              </a:rPr>
              <a:t>）後５年以内に施行）</a:t>
            </a:r>
            <a:endParaRPr kumimoji="1" lang="en-US" altLang="ja-JP" dirty="0">
              <a:solidFill>
                <a:schemeClr val="tx1"/>
              </a:solidFill>
            </a:endParaRPr>
          </a:p>
        </p:txBody>
      </p:sp>
      <p:pic>
        <p:nvPicPr>
          <p:cNvPr id="2" name="図 1"/>
          <p:cNvPicPr>
            <a:picLocks noChangeAspect="1"/>
          </p:cNvPicPr>
          <p:nvPr/>
        </p:nvPicPr>
        <p:blipFill>
          <a:blip r:embed="rId2"/>
          <a:stretch>
            <a:fillRect/>
          </a:stretch>
        </p:blipFill>
        <p:spPr>
          <a:xfrm>
            <a:off x="244697" y="1506236"/>
            <a:ext cx="8699869" cy="4688412"/>
          </a:xfrm>
          <a:prstGeom prst="rect">
            <a:avLst/>
          </a:prstGeom>
        </p:spPr>
      </p:pic>
      <p:sp>
        <p:nvSpPr>
          <p:cNvPr id="7" name="テキスト ボックス 6">
            <a:extLst>
              <a:ext uri="{FF2B5EF4-FFF2-40B4-BE49-F238E27FC236}">
                <a16:creationId xmlns:a16="http://schemas.microsoft.com/office/drawing/2014/main" id="{7012C4CB-D45C-4F6C-852C-52550E0EC160}"/>
              </a:ext>
            </a:extLst>
          </p:cNvPr>
          <p:cNvSpPr txBox="1"/>
          <p:nvPr/>
        </p:nvSpPr>
        <p:spPr>
          <a:xfrm>
            <a:off x="198680" y="6292853"/>
            <a:ext cx="7863280" cy="338554"/>
          </a:xfrm>
          <a:prstGeom prst="rect">
            <a:avLst/>
          </a:prstGeom>
          <a:noFill/>
        </p:spPr>
        <p:txBody>
          <a:bodyPr wrap="square" rtlCol="0">
            <a:spAutoFit/>
          </a:bodyPr>
          <a:lstStyle/>
          <a:p>
            <a:r>
              <a:rPr kumimoji="1" lang="ja-JP" altLang="en-US" sz="800" dirty="0"/>
              <a:t>出典：法務省</a:t>
            </a:r>
            <a:r>
              <a:rPr kumimoji="1" lang="en-US" altLang="ja-JP" sz="800" dirty="0"/>
              <a:t>HP</a:t>
            </a:r>
            <a:r>
              <a:rPr kumimoji="1" lang="ja-JP" altLang="en-US" sz="800" dirty="0"/>
              <a:t>「「民法等の一部を改正する法律」及び「相続等により取得した土地所有権の国庫への帰属に関する法律」の概要</a:t>
            </a:r>
            <a:r>
              <a:rPr kumimoji="1" lang="en-US" altLang="ja-JP" sz="800" dirty="0"/>
              <a:t>【</a:t>
            </a:r>
            <a:r>
              <a:rPr kumimoji="1" lang="ja-JP" altLang="en-US" sz="800" dirty="0"/>
              <a:t>令和３年５月１７日更新</a:t>
            </a:r>
            <a:r>
              <a:rPr kumimoji="1" lang="en-US" altLang="ja-JP" sz="800" dirty="0"/>
              <a:t>】 </a:t>
            </a:r>
            <a:r>
              <a:rPr kumimoji="1" lang="ja-JP" altLang="en-US" sz="800" dirty="0"/>
              <a:t>」</a:t>
            </a:r>
            <a:endParaRPr kumimoji="1" lang="en-US" altLang="ja-JP" sz="800" dirty="0"/>
          </a:p>
          <a:p>
            <a:r>
              <a:rPr kumimoji="1" lang="ja-JP" altLang="en-US" sz="800" dirty="0"/>
              <a:t>　　　</a:t>
            </a:r>
            <a:r>
              <a:rPr kumimoji="1" lang="en-US" altLang="ja-JP" sz="800" dirty="0"/>
              <a:t>http://www.moj.go.jp/content/001347356.pdf</a:t>
            </a:r>
            <a:r>
              <a:rPr kumimoji="1" lang="ja-JP" altLang="en-US" sz="800" dirty="0"/>
              <a:t>　</a:t>
            </a:r>
            <a:endParaRPr kumimoji="1" lang="en-US" altLang="ja-JP" sz="800" dirty="0"/>
          </a:p>
        </p:txBody>
      </p:sp>
    </p:spTree>
    <p:extLst>
      <p:ext uri="{BB962C8B-B14F-4D97-AF65-F5344CB8AC3E}">
        <p14:creationId xmlns:p14="http://schemas.microsoft.com/office/powerpoint/2010/main" val="2412192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6BBD8A01-4493-4A25-869A-D0242574665E}"/>
              </a:ext>
            </a:extLst>
          </p:cNvPr>
          <p:cNvSpPr/>
          <p:nvPr/>
        </p:nvSpPr>
        <p:spPr>
          <a:xfrm>
            <a:off x="250197" y="738033"/>
            <a:ext cx="8699869" cy="1145309"/>
          </a:xfrm>
          <a:prstGeom prst="rect">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〇</a:t>
            </a:r>
            <a:r>
              <a:rPr kumimoji="1" lang="ja-JP" altLang="en-US" b="1" u="sng" dirty="0">
                <a:solidFill>
                  <a:srgbClr val="FF0000"/>
                </a:solidFill>
              </a:rPr>
              <a:t>長期修繕計画を作成していない管理組合は１割以下</a:t>
            </a:r>
            <a:r>
              <a:rPr kumimoji="1" lang="ja-JP" altLang="en-US" dirty="0">
                <a:solidFill>
                  <a:schemeClr val="tx1"/>
                </a:solidFill>
              </a:rPr>
              <a:t>で存在する。</a:t>
            </a:r>
            <a:endParaRPr kumimoji="1" lang="en-US" altLang="ja-JP" dirty="0">
              <a:solidFill>
                <a:schemeClr val="tx1"/>
              </a:solidFill>
            </a:endParaRPr>
          </a:p>
          <a:p>
            <a:r>
              <a:rPr kumimoji="1" lang="ja-JP" altLang="en-US" dirty="0">
                <a:solidFill>
                  <a:schemeClr val="tx1"/>
                </a:solidFill>
              </a:rPr>
              <a:t>○</a:t>
            </a:r>
            <a:r>
              <a:rPr kumimoji="1" lang="ja-JP" altLang="en-US" b="1" u="sng" dirty="0">
                <a:solidFill>
                  <a:srgbClr val="FF0000"/>
                </a:solidFill>
              </a:rPr>
              <a:t>２５年以上の長期修繕計画に基づき修繕積立金の額を設定している管理組合</a:t>
            </a:r>
            <a:r>
              <a:rPr kumimoji="1" lang="ja-JP" altLang="en-US" b="1" u="sng" dirty="0" smtClean="0">
                <a:solidFill>
                  <a:srgbClr val="FF0000"/>
                </a:solidFill>
              </a:rPr>
              <a:t>は</a:t>
            </a:r>
            <a:endParaRPr kumimoji="1" lang="en-US" altLang="ja-JP" b="1" u="sng" dirty="0" smtClean="0">
              <a:solidFill>
                <a:srgbClr val="FF0000"/>
              </a:solidFill>
            </a:endParaRPr>
          </a:p>
          <a:p>
            <a:r>
              <a:rPr kumimoji="1" lang="ja-JP" altLang="en-US" b="1" dirty="0">
                <a:solidFill>
                  <a:srgbClr val="FF0000"/>
                </a:solidFill>
              </a:rPr>
              <a:t>　</a:t>
            </a:r>
            <a:r>
              <a:rPr kumimoji="1" lang="ja-JP" altLang="en-US" b="1" u="sng" dirty="0" smtClean="0">
                <a:solidFill>
                  <a:srgbClr val="FF0000"/>
                </a:solidFill>
              </a:rPr>
              <a:t>増加</a:t>
            </a:r>
            <a:r>
              <a:rPr kumimoji="1" lang="ja-JP" altLang="en-US" dirty="0">
                <a:solidFill>
                  <a:schemeClr val="tx1"/>
                </a:solidFill>
              </a:rPr>
              <a:t>傾向にある。</a:t>
            </a:r>
            <a:endParaRPr kumimoji="1" lang="en-US" altLang="ja-JP" dirty="0">
              <a:solidFill>
                <a:schemeClr val="tx1"/>
              </a:solidFill>
            </a:endParaRPr>
          </a:p>
        </p:txBody>
      </p:sp>
      <p:sp>
        <p:nvSpPr>
          <p:cNvPr id="35" name="テキスト ボックス 34"/>
          <p:cNvSpPr txBox="1"/>
          <p:nvPr/>
        </p:nvSpPr>
        <p:spPr>
          <a:xfrm>
            <a:off x="1536863" y="2093137"/>
            <a:ext cx="2743059" cy="253916"/>
          </a:xfrm>
          <a:prstGeom prst="rect">
            <a:avLst/>
          </a:prstGeom>
          <a:noFill/>
        </p:spPr>
        <p:txBody>
          <a:bodyPr wrap="none" rtlCol="0">
            <a:spAutoFit/>
          </a:bodyPr>
          <a:lstStyle/>
          <a:p>
            <a:r>
              <a:rPr kumimoji="1" lang="ja-JP" altLang="en-US" sz="1050" b="1" dirty="0"/>
              <a:t>長期修繕計画の作成割合（全国・大阪府）</a:t>
            </a:r>
          </a:p>
        </p:txBody>
      </p:sp>
      <p:sp>
        <p:nvSpPr>
          <p:cNvPr id="36" name="テキスト ボックス 35">
            <a:extLst>
              <a:ext uri="{FF2B5EF4-FFF2-40B4-BE49-F238E27FC236}">
                <a16:creationId xmlns:a16="http://schemas.microsoft.com/office/drawing/2014/main" id="{18EC4FB2-B3E0-47DE-8600-0C5D7167175C}"/>
              </a:ext>
            </a:extLst>
          </p:cNvPr>
          <p:cNvSpPr txBox="1"/>
          <p:nvPr/>
        </p:nvSpPr>
        <p:spPr>
          <a:xfrm>
            <a:off x="250197" y="6022901"/>
            <a:ext cx="8178261" cy="584775"/>
          </a:xfrm>
          <a:prstGeom prst="rect">
            <a:avLst/>
          </a:prstGeom>
          <a:noFill/>
        </p:spPr>
        <p:txBody>
          <a:bodyPr wrap="square" rtlCol="0">
            <a:spAutoFit/>
          </a:bodyPr>
          <a:lstStyle/>
          <a:p>
            <a:r>
              <a:rPr kumimoji="1" lang="en-US" altLang="ja-JP" sz="800" dirty="0"/>
              <a:t>※</a:t>
            </a:r>
            <a:r>
              <a:rPr kumimoji="1" lang="ja-JP" altLang="en-US" sz="800" dirty="0"/>
              <a:t>母数に不明が含まれている。</a:t>
            </a:r>
            <a:endParaRPr kumimoji="1" lang="en-US" altLang="ja-JP" sz="800" dirty="0"/>
          </a:p>
          <a:p>
            <a:r>
              <a:rPr kumimoji="1" lang="en-US" altLang="ja-JP" sz="800" dirty="0"/>
              <a:t>※</a:t>
            </a:r>
            <a:r>
              <a:rPr kumimoji="1" lang="ja-JP" altLang="en-US" sz="800" dirty="0"/>
              <a:t>大阪府データは平成</a:t>
            </a:r>
            <a:r>
              <a:rPr kumimoji="1" lang="en-US" altLang="ja-JP" sz="800" dirty="0"/>
              <a:t>25</a:t>
            </a:r>
            <a:r>
              <a:rPr kumimoji="1" lang="ja-JP" altLang="en-US" sz="800" dirty="0"/>
              <a:t>年度以降のみ。</a:t>
            </a:r>
            <a:endParaRPr kumimoji="1" lang="en-US" altLang="ja-JP" sz="800" dirty="0"/>
          </a:p>
          <a:p>
            <a:r>
              <a:rPr kumimoji="1" lang="ja-JP" altLang="en-US" sz="800" dirty="0"/>
              <a:t>出典：全国データについては、国土交通省「平成</a:t>
            </a:r>
            <a:r>
              <a:rPr kumimoji="1" lang="en-US" altLang="ja-JP" sz="800" dirty="0"/>
              <a:t>30 </a:t>
            </a:r>
            <a:r>
              <a:rPr kumimoji="1" lang="ja-JP" altLang="en-US" sz="800" dirty="0"/>
              <a:t>年度マンション総合調査結果報告書」、大阪府データについては、各年「マンション総合調査」の大阪府内データを</a:t>
            </a:r>
            <a:endParaRPr kumimoji="1" lang="en-US" altLang="ja-JP" sz="800" dirty="0"/>
          </a:p>
          <a:p>
            <a:r>
              <a:rPr kumimoji="1" lang="ja-JP" altLang="en-US" sz="800" dirty="0"/>
              <a:t>　　　もとに大阪府住宅まちづくり部居住企画課作成</a:t>
            </a:r>
            <a:endParaRPr kumimoji="1" lang="en-US" altLang="ja-JP" sz="800" dirty="0"/>
          </a:p>
        </p:txBody>
      </p:sp>
      <p:graphicFrame>
        <p:nvGraphicFramePr>
          <p:cNvPr id="37" name="グラフ 36"/>
          <p:cNvGraphicFramePr>
            <a:graphicFrameLocks/>
          </p:cNvGraphicFramePr>
          <p:nvPr>
            <p:extLst>
              <p:ext uri="{D42A27DB-BD31-4B8C-83A1-F6EECF244321}">
                <p14:modId xmlns:p14="http://schemas.microsoft.com/office/powerpoint/2010/main" val="1932845810"/>
              </p:ext>
            </p:extLst>
          </p:nvPr>
        </p:nvGraphicFramePr>
        <p:xfrm>
          <a:off x="250196" y="2252103"/>
          <a:ext cx="4981104" cy="3605237"/>
        </p:xfrm>
        <a:graphic>
          <a:graphicData uri="http://schemas.openxmlformats.org/drawingml/2006/chart">
            <c:chart xmlns:c="http://schemas.openxmlformats.org/drawingml/2006/chart" xmlns:r="http://schemas.openxmlformats.org/officeDocument/2006/relationships" r:id="rId2"/>
          </a:graphicData>
        </a:graphic>
      </p:graphicFrame>
      <p:sp>
        <p:nvSpPr>
          <p:cNvPr id="12" name="テキスト ボックス 11"/>
          <p:cNvSpPr txBox="1"/>
          <p:nvPr/>
        </p:nvSpPr>
        <p:spPr>
          <a:xfrm>
            <a:off x="147917" y="2421110"/>
            <a:ext cx="607859" cy="261610"/>
          </a:xfrm>
          <a:prstGeom prst="rect">
            <a:avLst/>
          </a:prstGeom>
          <a:noFill/>
        </p:spPr>
        <p:txBody>
          <a:bodyPr wrap="none" rtlCol="0">
            <a:spAutoFit/>
          </a:bodyPr>
          <a:lstStyle/>
          <a:p>
            <a:r>
              <a:rPr kumimoji="1" lang="ja-JP" altLang="en-US" sz="1050" dirty="0"/>
              <a:t>（％）</a:t>
            </a:r>
          </a:p>
        </p:txBody>
      </p:sp>
      <p:sp>
        <p:nvSpPr>
          <p:cNvPr id="14" name="テキスト ボックス 13"/>
          <p:cNvSpPr txBox="1"/>
          <p:nvPr/>
        </p:nvSpPr>
        <p:spPr>
          <a:xfrm>
            <a:off x="667039" y="5613813"/>
            <a:ext cx="575799" cy="230832"/>
          </a:xfrm>
          <a:prstGeom prst="rect">
            <a:avLst/>
          </a:prstGeom>
          <a:noFill/>
        </p:spPr>
        <p:txBody>
          <a:bodyPr wrap="none" rtlCol="0">
            <a:spAutoFit/>
          </a:bodyPr>
          <a:lstStyle/>
          <a:p>
            <a:r>
              <a:rPr kumimoji="1" lang="en-US" altLang="ja-JP" sz="900" dirty="0"/>
              <a:t>N=1,036</a:t>
            </a:r>
            <a:endParaRPr kumimoji="1" lang="ja-JP" altLang="en-US" sz="900" dirty="0"/>
          </a:p>
        </p:txBody>
      </p:sp>
      <p:sp>
        <p:nvSpPr>
          <p:cNvPr id="38" name="テキスト ボックス 37"/>
          <p:cNvSpPr txBox="1"/>
          <p:nvPr/>
        </p:nvSpPr>
        <p:spPr>
          <a:xfrm>
            <a:off x="1368965" y="5613813"/>
            <a:ext cx="489236" cy="230832"/>
          </a:xfrm>
          <a:prstGeom prst="rect">
            <a:avLst/>
          </a:prstGeom>
          <a:noFill/>
        </p:spPr>
        <p:txBody>
          <a:bodyPr wrap="none" rtlCol="0">
            <a:spAutoFit/>
          </a:bodyPr>
          <a:lstStyle/>
          <a:p>
            <a:r>
              <a:rPr kumimoji="1" lang="en-US" altLang="ja-JP" sz="900" dirty="0"/>
              <a:t>N=980</a:t>
            </a:r>
            <a:endParaRPr kumimoji="1" lang="ja-JP" altLang="en-US" sz="900" dirty="0"/>
          </a:p>
        </p:txBody>
      </p:sp>
      <p:sp>
        <p:nvSpPr>
          <p:cNvPr id="39" name="テキスト ボックス 38"/>
          <p:cNvSpPr txBox="1"/>
          <p:nvPr/>
        </p:nvSpPr>
        <p:spPr>
          <a:xfrm>
            <a:off x="1948626" y="5613813"/>
            <a:ext cx="489236" cy="230832"/>
          </a:xfrm>
          <a:prstGeom prst="rect">
            <a:avLst/>
          </a:prstGeom>
          <a:noFill/>
        </p:spPr>
        <p:txBody>
          <a:bodyPr wrap="none" rtlCol="0">
            <a:spAutoFit/>
          </a:bodyPr>
          <a:lstStyle/>
          <a:p>
            <a:r>
              <a:rPr kumimoji="1" lang="en-US" altLang="ja-JP" sz="900" dirty="0"/>
              <a:t>N=907</a:t>
            </a:r>
            <a:endParaRPr kumimoji="1" lang="ja-JP" altLang="en-US" sz="900" dirty="0"/>
          </a:p>
        </p:txBody>
      </p:sp>
      <p:sp>
        <p:nvSpPr>
          <p:cNvPr id="40" name="テキスト ボックス 39"/>
          <p:cNvSpPr txBox="1"/>
          <p:nvPr/>
        </p:nvSpPr>
        <p:spPr>
          <a:xfrm>
            <a:off x="2535946" y="5613813"/>
            <a:ext cx="575799" cy="230832"/>
          </a:xfrm>
          <a:prstGeom prst="rect">
            <a:avLst/>
          </a:prstGeom>
          <a:noFill/>
        </p:spPr>
        <p:txBody>
          <a:bodyPr wrap="none" rtlCol="0">
            <a:spAutoFit/>
          </a:bodyPr>
          <a:lstStyle/>
          <a:p>
            <a:r>
              <a:rPr kumimoji="1" lang="en-US" altLang="ja-JP" sz="900" dirty="0"/>
              <a:t>N=1,058</a:t>
            </a:r>
            <a:endParaRPr kumimoji="1" lang="ja-JP" altLang="en-US" sz="900" dirty="0"/>
          </a:p>
        </p:txBody>
      </p:sp>
      <p:sp>
        <p:nvSpPr>
          <p:cNvPr id="41" name="テキスト ボックス 40"/>
          <p:cNvSpPr txBox="1"/>
          <p:nvPr/>
        </p:nvSpPr>
        <p:spPr>
          <a:xfrm>
            <a:off x="3158034" y="5613813"/>
            <a:ext cx="575799" cy="230832"/>
          </a:xfrm>
          <a:prstGeom prst="rect">
            <a:avLst/>
          </a:prstGeom>
          <a:noFill/>
        </p:spPr>
        <p:txBody>
          <a:bodyPr wrap="none" rtlCol="0">
            <a:spAutoFit/>
          </a:bodyPr>
          <a:lstStyle/>
          <a:p>
            <a:r>
              <a:rPr kumimoji="1" lang="en-US" altLang="ja-JP" sz="900" dirty="0"/>
              <a:t>N=2,167</a:t>
            </a:r>
            <a:endParaRPr kumimoji="1" lang="ja-JP" altLang="en-US" sz="900" dirty="0"/>
          </a:p>
        </p:txBody>
      </p:sp>
      <p:sp>
        <p:nvSpPr>
          <p:cNvPr id="42" name="テキスト ボックス 41"/>
          <p:cNvSpPr txBox="1"/>
          <p:nvPr/>
        </p:nvSpPr>
        <p:spPr>
          <a:xfrm>
            <a:off x="3771210" y="5613813"/>
            <a:ext cx="575799" cy="230832"/>
          </a:xfrm>
          <a:prstGeom prst="rect">
            <a:avLst/>
          </a:prstGeom>
          <a:noFill/>
        </p:spPr>
        <p:txBody>
          <a:bodyPr wrap="none" rtlCol="0">
            <a:spAutoFit/>
          </a:bodyPr>
          <a:lstStyle/>
          <a:p>
            <a:r>
              <a:rPr kumimoji="1" lang="en-US" altLang="ja-JP" sz="900" dirty="0"/>
              <a:t>N=2,324</a:t>
            </a:r>
            <a:endParaRPr kumimoji="1" lang="ja-JP" altLang="en-US" sz="900" dirty="0"/>
          </a:p>
        </p:txBody>
      </p:sp>
      <p:sp>
        <p:nvSpPr>
          <p:cNvPr id="43" name="テキスト ボックス 42"/>
          <p:cNvSpPr txBox="1"/>
          <p:nvPr/>
        </p:nvSpPr>
        <p:spPr>
          <a:xfrm>
            <a:off x="4375652" y="5606119"/>
            <a:ext cx="575799" cy="230832"/>
          </a:xfrm>
          <a:prstGeom prst="rect">
            <a:avLst/>
          </a:prstGeom>
          <a:noFill/>
        </p:spPr>
        <p:txBody>
          <a:bodyPr wrap="none" rtlCol="0">
            <a:spAutoFit/>
          </a:bodyPr>
          <a:lstStyle/>
          <a:p>
            <a:r>
              <a:rPr kumimoji="1" lang="en-US" altLang="ja-JP" sz="900" dirty="0"/>
              <a:t>N=1,688</a:t>
            </a:r>
            <a:endParaRPr kumimoji="1" lang="ja-JP" altLang="en-US" sz="900" dirty="0"/>
          </a:p>
        </p:txBody>
      </p:sp>
      <p:sp>
        <p:nvSpPr>
          <p:cNvPr id="44" name="テキスト ボックス 43"/>
          <p:cNvSpPr txBox="1"/>
          <p:nvPr/>
        </p:nvSpPr>
        <p:spPr>
          <a:xfrm>
            <a:off x="3821211" y="5797071"/>
            <a:ext cx="489236" cy="230832"/>
          </a:xfrm>
          <a:prstGeom prst="rect">
            <a:avLst/>
          </a:prstGeom>
          <a:noFill/>
        </p:spPr>
        <p:txBody>
          <a:bodyPr wrap="none" rtlCol="0">
            <a:spAutoFit/>
          </a:bodyPr>
          <a:lstStyle/>
          <a:p>
            <a:r>
              <a:rPr kumimoji="1" lang="en-US" altLang="ja-JP" sz="900" dirty="0"/>
              <a:t>N=172</a:t>
            </a:r>
            <a:endParaRPr kumimoji="1" lang="ja-JP" altLang="en-US" sz="900" dirty="0"/>
          </a:p>
        </p:txBody>
      </p:sp>
      <p:sp>
        <p:nvSpPr>
          <p:cNvPr id="45" name="テキスト ボックス 44"/>
          <p:cNvSpPr txBox="1"/>
          <p:nvPr/>
        </p:nvSpPr>
        <p:spPr>
          <a:xfrm>
            <a:off x="4476199" y="5797071"/>
            <a:ext cx="431528" cy="230832"/>
          </a:xfrm>
          <a:prstGeom prst="rect">
            <a:avLst/>
          </a:prstGeom>
          <a:noFill/>
        </p:spPr>
        <p:txBody>
          <a:bodyPr wrap="none" rtlCol="0">
            <a:spAutoFit/>
          </a:bodyPr>
          <a:lstStyle/>
          <a:p>
            <a:r>
              <a:rPr kumimoji="1" lang="en-US" altLang="ja-JP" sz="900" dirty="0"/>
              <a:t>N=77</a:t>
            </a:r>
            <a:endParaRPr kumimoji="1" lang="ja-JP" altLang="en-US" sz="900" dirty="0"/>
          </a:p>
        </p:txBody>
      </p:sp>
      <p:sp>
        <p:nvSpPr>
          <p:cNvPr id="46" name="テキスト ボックス 45"/>
          <p:cNvSpPr txBox="1"/>
          <p:nvPr/>
        </p:nvSpPr>
        <p:spPr>
          <a:xfrm>
            <a:off x="4785209" y="5797071"/>
            <a:ext cx="761747" cy="230832"/>
          </a:xfrm>
          <a:prstGeom prst="rect">
            <a:avLst/>
          </a:prstGeom>
          <a:noFill/>
        </p:spPr>
        <p:txBody>
          <a:bodyPr wrap="none" rtlCol="0">
            <a:spAutoFit/>
          </a:bodyPr>
          <a:lstStyle/>
          <a:p>
            <a:r>
              <a:rPr kumimoji="1" lang="ja-JP" altLang="en-US" sz="900" dirty="0"/>
              <a:t>（大阪府）</a:t>
            </a:r>
          </a:p>
        </p:txBody>
      </p:sp>
      <p:sp>
        <p:nvSpPr>
          <p:cNvPr id="47" name="テキスト ボックス 46"/>
          <p:cNvSpPr txBox="1"/>
          <p:nvPr/>
        </p:nvSpPr>
        <p:spPr>
          <a:xfrm>
            <a:off x="4813852" y="5606119"/>
            <a:ext cx="646331" cy="230832"/>
          </a:xfrm>
          <a:prstGeom prst="rect">
            <a:avLst/>
          </a:prstGeom>
          <a:noFill/>
        </p:spPr>
        <p:txBody>
          <a:bodyPr wrap="none" rtlCol="0">
            <a:spAutoFit/>
          </a:bodyPr>
          <a:lstStyle/>
          <a:p>
            <a:r>
              <a:rPr kumimoji="1" lang="ja-JP" altLang="en-US" sz="900" dirty="0"/>
              <a:t>（全国）</a:t>
            </a:r>
          </a:p>
        </p:txBody>
      </p:sp>
      <p:sp>
        <p:nvSpPr>
          <p:cNvPr id="20" name="テキスト ボックス 19"/>
          <p:cNvSpPr txBox="1"/>
          <p:nvPr/>
        </p:nvSpPr>
        <p:spPr>
          <a:xfrm>
            <a:off x="5690118" y="2055488"/>
            <a:ext cx="2746265" cy="415498"/>
          </a:xfrm>
          <a:prstGeom prst="rect">
            <a:avLst/>
          </a:prstGeom>
          <a:noFill/>
        </p:spPr>
        <p:txBody>
          <a:bodyPr wrap="none" rtlCol="0">
            <a:spAutoFit/>
          </a:bodyPr>
          <a:lstStyle/>
          <a:p>
            <a:r>
              <a:rPr kumimoji="1" lang="ja-JP" altLang="en-US" sz="1050" b="1" dirty="0"/>
              <a:t>計画期間</a:t>
            </a:r>
            <a:r>
              <a:rPr kumimoji="1" lang="en-US" altLang="ja-JP" sz="1050" b="1" dirty="0"/>
              <a:t>25</a:t>
            </a:r>
            <a:r>
              <a:rPr kumimoji="1" lang="ja-JP" altLang="en-US" sz="1050" b="1" dirty="0"/>
              <a:t>年以上の長期修繕計画に基づき</a:t>
            </a:r>
            <a:endParaRPr kumimoji="1" lang="en-US" altLang="ja-JP" sz="1050" b="1" dirty="0"/>
          </a:p>
          <a:p>
            <a:r>
              <a:rPr kumimoji="1" lang="ja-JP" altLang="en-US" sz="1050" b="1" dirty="0"/>
              <a:t>修繕積立金の額を設定している割合</a:t>
            </a:r>
          </a:p>
        </p:txBody>
      </p:sp>
      <p:sp>
        <p:nvSpPr>
          <p:cNvPr id="21" name="テキスト ボックス 20"/>
          <p:cNvSpPr txBox="1"/>
          <p:nvPr/>
        </p:nvSpPr>
        <p:spPr>
          <a:xfrm>
            <a:off x="5082259" y="2273924"/>
            <a:ext cx="607859" cy="261610"/>
          </a:xfrm>
          <a:prstGeom prst="rect">
            <a:avLst/>
          </a:prstGeom>
          <a:noFill/>
        </p:spPr>
        <p:txBody>
          <a:bodyPr wrap="none" rtlCol="0">
            <a:spAutoFit/>
          </a:bodyPr>
          <a:lstStyle/>
          <a:p>
            <a:r>
              <a:rPr kumimoji="1" lang="ja-JP" altLang="en-US" sz="1050" dirty="0"/>
              <a:t>（％）</a:t>
            </a:r>
          </a:p>
        </p:txBody>
      </p:sp>
      <p:graphicFrame>
        <p:nvGraphicFramePr>
          <p:cNvPr id="22" name="グラフ 21"/>
          <p:cNvGraphicFramePr>
            <a:graphicFrameLocks/>
          </p:cNvGraphicFramePr>
          <p:nvPr>
            <p:extLst>
              <p:ext uri="{D42A27DB-BD31-4B8C-83A1-F6EECF244321}">
                <p14:modId xmlns:p14="http://schemas.microsoft.com/office/powerpoint/2010/main" val="225630713"/>
              </p:ext>
            </p:extLst>
          </p:nvPr>
        </p:nvGraphicFramePr>
        <p:xfrm>
          <a:off x="5226511" y="2426617"/>
          <a:ext cx="3416200" cy="3333627"/>
        </p:xfrm>
        <a:graphic>
          <a:graphicData uri="http://schemas.openxmlformats.org/drawingml/2006/chart">
            <c:chart xmlns:c="http://schemas.openxmlformats.org/drawingml/2006/chart" xmlns:r="http://schemas.openxmlformats.org/officeDocument/2006/relationships" r:id="rId3"/>
          </a:graphicData>
        </a:graphic>
      </p:graphicFrame>
      <p:sp>
        <p:nvSpPr>
          <p:cNvPr id="23" name="テキスト ボックス 22"/>
          <p:cNvSpPr txBox="1"/>
          <p:nvPr/>
        </p:nvSpPr>
        <p:spPr>
          <a:xfrm>
            <a:off x="5653018" y="5652522"/>
            <a:ext cx="575799" cy="230832"/>
          </a:xfrm>
          <a:prstGeom prst="rect">
            <a:avLst/>
          </a:prstGeom>
          <a:noFill/>
        </p:spPr>
        <p:txBody>
          <a:bodyPr wrap="none" rtlCol="0">
            <a:spAutoFit/>
          </a:bodyPr>
          <a:lstStyle/>
          <a:p>
            <a:r>
              <a:rPr kumimoji="1" lang="en-US" altLang="ja-JP" sz="900" dirty="0"/>
              <a:t>N=1,058</a:t>
            </a:r>
            <a:endParaRPr kumimoji="1" lang="ja-JP" altLang="en-US" sz="900" dirty="0"/>
          </a:p>
        </p:txBody>
      </p:sp>
      <p:sp>
        <p:nvSpPr>
          <p:cNvPr id="24" name="テキスト ボックス 23"/>
          <p:cNvSpPr txBox="1"/>
          <p:nvPr/>
        </p:nvSpPr>
        <p:spPr>
          <a:xfrm>
            <a:off x="6394666" y="5652522"/>
            <a:ext cx="575799" cy="230832"/>
          </a:xfrm>
          <a:prstGeom prst="rect">
            <a:avLst/>
          </a:prstGeom>
          <a:noFill/>
        </p:spPr>
        <p:txBody>
          <a:bodyPr wrap="none" rtlCol="0">
            <a:spAutoFit/>
          </a:bodyPr>
          <a:lstStyle/>
          <a:p>
            <a:r>
              <a:rPr kumimoji="1" lang="en-US" altLang="ja-JP" sz="900" dirty="0"/>
              <a:t>N=2,167</a:t>
            </a:r>
            <a:endParaRPr kumimoji="1" lang="ja-JP" altLang="en-US" sz="900" dirty="0"/>
          </a:p>
        </p:txBody>
      </p:sp>
      <p:sp>
        <p:nvSpPr>
          <p:cNvPr id="25" name="テキスト ボックス 24"/>
          <p:cNvSpPr txBox="1"/>
          <p:nvPr/>
        </p:nvSpPr>
        <p:spPr>
          <a:xfrm>
            <a:off x="7136314" y="5652522"/>
            <a:ext cx="575799" cy="230832"/>
          </a:xfrm>
          <a:prstGeom prst="rect">
            <a:avLst/>
          </a:prstGeom>
          <a:noFill/>
        </p:spPr>
        <p:txBody>
          <a:bodyPr wrap="none" rtlCol="0">
            <a:spAutoFit/>
          </a:bodyPr>
          <a:lstStyle/>
          <a:p>
            <a:r>
              <a:rPr kumimoji="1" lang="en-US" altLang="ja-JP" sz="900" dirty="0"/>
              <a:t>N=2,324</a:t>
            </a:r>
            <a:endParaRPr kumimoji="1" lang="ja-JP" altLang="en-US" sz="900" dirty="0"/>
          </a:p>
        </p:txBody>
      </p:sp>
      <p:sp>
        <p:nvSpPr>
          <p:cNvPr id="26" name="テキスト ボックス 25"/>
          <p:cNvSpPr txBox="1"/>
          <p:nvPr/>
        </p:nvSpPr>
        <p:spPr>
          <a:xfrm>
            <a:off x="7852659" y="5644828"/>
            <a:ext cx="575799" cy="230832"/>
          </a:xfrm>
          <a:prstGeom prst="rect">
            <a:avLst/>
          </a:prstGeom>
          <a:noFill/>
        </p:spPr>
        <p:txBody>
          <a:bodyPr wrap="none" rtlCol="0">
            <a:spAutoFit/>
          </a:bodyPr>
          <a:lstStyle/>
          <a:p>
            <a:r>
              <a:rPr kumimoji="1" lang="en-US" altLang="ja-JP" sz="900" dirty="0"/>
              <a:t>N=1,688</a:t>
            </a:r>
            <a:endParaRPr kumimoji="1" lang="ja-JP" altLang="en-US" sz="900" dirty="0"/>
          </a:p>
        </p:txBody>
      </p:sp>
      <p:sp>
        <p:nvSpPr>
          <p:cNvPr id="27" name="テキスト ボックス 26"/>
          <p:cNvSpPr txBox="1"/>
          <p:nvPr/>
        </p:nvSpPr>
        <p:spPr>
          <a:xfrm>
            <a:off x="7186315" y="5835780"/>
            <a:ext cx="489236" cy="230832"/>
          </a:xfrm>
          <a:prstGeom prst="rect">
            <a:avLst/>
          </a:prstGeom>
          <a:noFill/>
        </p:spPr>
        <p:txBody>
          <a:bodyPr wrap="none" rtlCol="0">
            <a:spAutoFit/>
          </a:bodyPr>
          <a:lstStyle/>
          <a:p>
            <a:r>
              <a:rPr kumimoji="1" lang="en-US" altLang="ja-JP" sz="900" dirty="0"/>
              <a:t>N=172</a:t>
            </a:r>
            <a:endParaRPr kumimoji="1" lang="ja-JP" altLang="en-US" sz="900" dirty="0"/>
          </a:p>
        </p:txBody>
      </p:sp>
      <p:sp>
        <p:nvSpPr>
          <p:cNvPr id="28" name="テキスト ボックス 27"/>
          <p:cNvSpPr txBox="1"/>
          <p:nvPr/>
        </p:nvSpPr>
        <p:spPr>
          <a:xfrm>
            <a:off x="7922726" y="5835780"/>
            <a:ext cx="431528" cy="230832"/>
          </a:xfrm>
          <a:prstGeom prst="rect">
            <a:avLst/>
          </a:prstGeom>
          <a:noFill/>
        </p:spPr>
        <p:txBody>
          <a:bodyPr wrap="none" rtlCol="0">
            <a:spAutoFit/>
          </a:bodyPr>
          <a:lstStyle/>
          <a:p>
            <a:r>
              <a:rPr kumimoji="1" lang="en-US" altLang="ja-JP" sz="900" dirty="0"/>
              <a:t>N=77</a:t>
            </a:r>
            <a:endParaRPr kumimoji="1" lang="ja-JP" altLang="en-US" sz="900" dirty="0"/>
          </a:p>
        </p:txBody>
      </p:sp>
      <p:sp>
        <p:nvSpPr>
          <p:cNvPr id="29" name="テキスト ボックス 28"/>
          <p:cNvSpPr txBox="1"/>
          <p:nvPr/>
        </p:nvSpPr>
        <p:spPr>
          <a:xfrm>
            <a:off x="8249620" y="5835780"/>
            <a:ext cx="761747" cy="230832"/>
          </a:xfrm>
          <a:prstGeom prst="rect">
            <a:avLst/>
          </a:prstGeom>
          <a:noFill/>
        </p:spPr>
        <p:txBody>
          <a:bodyPr wrap="none" rtlCol="0">
            <a:spAutoFit/>
          </a:bodyPr>
          <a:lstStyle/>
          <a:p>
            <a:r>
              <a:rPr kumimoji="1" lang="ja-JP" altLang="en-US" sz="900" dirty="0"/>
              <a:t>（大阪府）</a:t>
            </a:r>
          </a:p>
        </p:txBody>
      </p:sp>
      <p:sp>
        <p:nvSpPr>
          <p:cNvPr id="30" name="テキスト ボックス 29"/>
          <p:cNvSpPr txBox="1"/>
          <p:nvPr/>
        </p:nvSpPr>
        <p:spPr>
          <a:xfrm>
            <a:off x="8278263" y="5644828"/>
            <a:ext cx="646331" cy="230832"/>
          </a:xfrm>
          <a:prstGeom prst="rect">
            <a:avLst/>
          </a:prstGeom>
          <a:noFill/>
        </p:spPr>
        <p:txBody>
          <a:bodyPr wrap="none" rtlCol="0">
            <a:spAutoFit/>
          </a:bodyPr>
          <a:lstStyle/>
          <a:p>
            <a:r>
              <a:rPr kumimoji="1" lang="ja-JP" altLang="en-US" sz="900" dirty="0"/>
              <a:t>（全国）</a:t>
            </a:r>
          </a:p>
        </p:txBody>
      </p:sp>
      <p:sp>
        <p:nvSpPr>
          <p:cNvPr id="31" name="正方形/長方形 30"/>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latin typeface="Meiryo UI" panose="020B0604030504040204" pitchFamily="50" charset="-128"/>
                <a:ea typeface="Meiryo UI" panose="020B0604030504040204" pitchFamily="50" charset="-128"/>
              </a:rPr>
              <a:t>　長期修繕計画・修繕積立金関係</a:t>
            </a:r>
            <a:endParaRPr kumimoji="1" lang="en-US" altLang="ja-JP" sz="2400" b="1" dirty="0">
              <a:solidFill>
                <a:schemeClr val="bg1"/>
              </a:solidFill>
            </a:endParaRPr>
          </a:p>
        </p:txBody>
      </p:sp>
      <p:sp>
        <p:nvSpPr>
          <p:cNvPr id="32" name="テキスト ボックス 31">
            <a:extLst>
              <a:ext uri="{FF2B5EF4-FFF2-40B4-BE49-F238E27FC236}">
                <a16:creationId xmlns:a16="http://schemas.microsoft.com/office/drawing/2014/main" id="{EA38BAC2-6118-4AC3-8C15-16A7F6BED30C}"/>
              </a:ext>
            </a:extLst>
          </p:cNvPr>
          <p:cNvSpPr txBox="1"/>
          <p:nvPr/>
        </p:nvSpPr>
        <p:spPr>
          <a:xfrm>
            <a:off x="8660263" y="6412111"/>
            <a:ext cx="415498" cy="369332"/>
          </a:xfrm>
          <a:prstGeom prst="rect">
            <a:avLst/>
          </a:prstGeom>
          <a:solidFill>
            <a:schemeClr val="bg1"/>
          </a:solidFill>
          <a:ln>
            <a:solidFill>
              <a:schemeClr val="tx1"/>
            </a:solidFill>
          </a:ln>
        </p:spPr>
        <p:txBody>
          <a:bodyPr wrap="none" rtlCol="0">
            <a:spAutoFit/>
          </a:bodyPr>
          <a:lstStyle/>
          <a:p>
            <a:r>
              <a:rPr kumimoji="1" lang="ja-JP" altLang="en-US" dirty="0"/>
              <a:t>１</a:t>
            </a:r>
          </a:p>
        </p:txBody>
      </p:sp>
      <p:sp>
        <p:nvSpPr>
          <p:cNvPr id="2" name="角丸四角形 1"/>
          <p:cNvSpPr/>
          <p:nvPr/>
        </p:nvSpPr>
        <p:spPr>
          <a:xfrm>
            <a:off x="3670035" y="4823853"/>
            <a:ext cx="1281416" cy="6731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右矢印 2"/>
          <p:cNvSpPr/>
          <p:nvPr/>
        </p:nvSpPr>
        <p:spPr>
          <a:xfrm rot="19586401">
            <a:off x="5594217" y="3415679"/>
            <a:ext cx="2746265" cy="648141"/>
          </a:xfrm>
          <a:prstGeom prst="rightArrow">
            <a:avLst/>
          </a:prstGeom>
          <a:solidFill>
            <a:srgbClr val="FF0000">
              <a:alpha val="7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72366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18EC4FB2-B3E0-47DE-8600-0C5D7167175C}"/>
              </a:ext>
            </a:extLst>
          </p:cNvPr>
          <p:cNvSpPr txBox="1"/>
          <p:nvPr/>
        </p:nvSpPr>
        <p:spPr>
          <a:xfrm>
            <a:off x="250197" y="5950669"/>
            <a:ext cx="7263527" cy="461665"/>
          </a:xfrm>
          <a:prstGeom prst="rect">
            <a:avLst/>
          </a:prstGeom>
          <a:noFill/>
        </p:spPr>
        <p:txBody>
          <a:bodyPr wrap="none" rtlCol="0">
            <a:spAutoFit/>
          </a:bodyPr>
          <a:lstStyle/>
          <a:p>
            <a:r>
              <a:rPr kumimoji="1" lang="en-US" altLang="ja-JP" sz="800" dirty="0"/>
              <a:t>※</a:t>
            </a:r>
            <a:r>
              <a:rPr kumimoji="1" lang="ja-JP" altLang="en-US" sz="800" dirty="0"/>
              <a:t>大阪府の「計画に対して</a:t>
            </a:r>
            <a:r>
              <a:rPr kumimoji="1" lang="en-US" altLang="ja-JP" sz="800" dirty="0"/>
              <a:t>5%</a:t>
            </a:r>
            <a:r>
              <a:rPr kumimoji="1" lang="ja-JP" altLang="en-US" sz="800" dirty="0"/>
              <a:t>超～</a:t>
            </a:r>
            <a:r>
              <a:rPr kumimoji="1" lang="en-US" altLang="ja-JP" sz="800" dirty="0"/>
              <a:t>10%</a:t>
            </a:r>
            <a:r>
              <a:rPr kumimoji="1" lang="ja-JP" altLang="en-US" sz="800" dirty="0"/>
              <a:t>の不足」の割合は</a:t>
            </a:r>
            <a:r>
              <a:rPr kumimoji="1" lang="en-US" altLang="ja-JP" sz="800" dirty="0"/>
              <a:t>0%</a:t>
            </a:r>
          </a:p>
          <a:p>
            <a:r>
              <a:rPr kumimoji="1" lang="ja-JP" altLang="en-US" sz="800" dirty="0"/>
              <a:t>出典：１　全国データについては、国土交通省「平成</a:t>
            </a:r>
            <a:r>
              <a:rPr kumimoji="1" lang="en-US" altLang="ja-JP" sz="800" dirty="0"/>
              <a:t>30 </a:t>
            </a:r>
            <a:r>
              <a:rPr kumimoji="1" lang="ja-JP" altLang="en-US" sz="800" dirty="0"/>
              <a:t>年度マンション総合調査結果報告書」</a:t>
            </a:r>
            <a:endParaRPr kumimoji="1" lang="en-US" altLang="ja-JP" sz="800" dirty="0"/>
          </a:p>
          <a:p>
            <a:r>
              <a:rPr kumimoji="1" lang="ja-JP" altLang="en-US" sz="800" dirty="0"/>
              <a:t>　　　２　大阪府データについては、国土交通省「平成</a:t>
            </a:r>
            <a:r>
              <a:rPr kumimoji="1" lang="en-US" altLang="ja-JP" sz="800" dirty="0"/>
              <a:t>30</a:t>
            </a:r>
            <a:r>
              <a:rPr kumimoji="1" lang="ja-JP" altLang="en-US" sz="800" dirty="0"/>
              <a:t>年度マンション総合調査」の大阪府内データをもとに</a:t>
            </a:r>
            <a:r>
              <a:rPr kumimoji="1" lang="ja-JP" altLang="en-US" sz="800" dirty="0" err="1"/>
              <a:t>り</a:t>
            </a:r>
            <a:r>
              <a:rPr kumimoji="1" lang="ja-JP" altLang="en-US" sz="800" dirty="0"/>
              <a:t>大阪府住宅まちづくり部居住企画課作成</a:t>
            </a:r>
            <a:endParaRPr kumimoji="1" lang="en-US" altLang="ja-JP" sz="800" dirty="0"/>
          </a:p>
        </p:txBody>
      </p:sp>
      <p:graphicFrame>
        <p:nvGraphicFramePr>
          <p:cNvPr id="27" name="グラフ 26"/>
          <p:cNvGraphicFramePr>
            <a:graphicFrameLocks/>
          </p:cNvGraphicFramePr>
          <p:nvPr>
            <p:extLst>
              <p:ext uri="{D42A27DB-BD31-4B8C-83A1-F6EECF244321}">
                <p14:modId xmlns:p14="http://schemas.microsoft.com/office/powerpoint/2010/main" val="281833574"/>
              </p:ext>
            </p:extLst>
          </p:nvPr>
        </p:nvGraphicFramePr>
        <p:xfrm>
          <a:off x="2602566" y="2394203"/>
          <a:ext cx="6541434" cy="3080217"/>
        </p:xfrm>
        <a:graphic>
          <a:graphicData uri="http://schemas.openxmlformats.org/drawingml/2006/chart">
            <c:chart xmlns:c="http://schemas.openxmlformats.org/drawingml/2006/chart" xmlns:r="http://schemas.openxmlformats.org/officeDocument/2006/relationships" r:id="rId2"/>
          </a:graphicData>
        </a:graphic>
      </p:graphicFrame>
      <p:pic>
        <p:nvPicPr>
          <p:cNvPr id="35" name="図 34"/>
          <p:cNvPicPr>
            <a:picLocks noChangeAspect="1"/>
          </p:cNvPicPr>
          <p:nvPr/>
        </p:nvPicPr>
        <p:blipFill>
          <a:blip r:embed="rId3"/>
          <a:stretch>
            <a:fillRect/>
          </a:stretch>
        </p:blipFill>
        <p:spPr>
          <a:xfrm>
            <a:off x="147917" y="2334492"/>
            <a:ext cx="4493084" cy="2798935"/>
          </a:xfrm>
          <a:prstGeom prst="rect">
            <a:avLst/>
          </a:prstGeom>
        </p:spPr>
      </p:pic>
      <p:sp>
        <p:nvSpPr>
          <p:cNvPr id="38" name="テキスト ボックス 37"/>
          <p:cNvSpPr txBox="1"/>
          <p:nvPr/>
        </p:nvSpPr>
        <p:spPr>
          <a:xfrm>
            <a:off x="506188" y="1968162"/>
            <a:ext cx="2805576" cy="253916"/>
          </a:xfrm>
          <a:prstGeom prst="rect">
            <a:avLst/>
          </a:prstGeom>
          <a:noFill/>
        </p:spPr>
        <p:txBody>
          <a:bodyPr wrap="none" rtlCol="0">
            <a:spAutoFit/>
          </a:bodyPr>
          <a:lstStyle/>
          <a:p>
            <a:r>
              <a:rPr kumimoji="1" lang="ja-JP" altLang="en-US" sz="1050" b="1" dirty="0"/>
              <a:t>現在の修繕積立金の状況（全国）　</a:t>
            </a:r>
            <a:r>
              <a:rPr kumimoji="1" lang="en-US" altLang="ja-JP" sz="1050" dirty="0"/>
              <a:t>N=1,529</a:t>
            </a:r>
            <a:endParaRPr kumimoji="1" lang="ja-JP" altLang="en-US" sz="1050" dirty="0"/>
          </a:p>
        </p:txBody>
      </p:sp>
      <p:sp>
        <p:nvSpPr>
          <p:cNvPr id="39" name="テキスト ボックス 38"/>
          <p:cNvSpPr txBox="1"/>
          <p:nvPr/>
        </p:nvSpPr>
        <p:spPr>
          <a:xfrm>
            <a:off x="5112832" y="1966373"/>
            <a:ext cx="2765501" cy="253916"/>
          </a:xfrm>
          <a:prstGeom prst="rect">
            <a:avLst/>
          </a:prstGeom>
          <a:noFill/>
        </p:spPr>
        <p:txBody>
          <a:bodyPr wrap="none" rtlCol="0">
            <a:spAutoFit/>
          </a:bodyPr>
          <a:lstStyle/>
          <a:p>
            <a:r>
              <a:rPr kumimoji="1" lang="ja-JP" altLang="en-US" sz="1050" b="1" dirty="0"/>
              <a:t>現在の修繕積立金の状況（大阪府）　</a:t>
            </a:r>
            <a:r>
              <a:rPr kumimoji="1" lang="en-US" altLang="ja-JP" sz="1050" dirty="0"/>
              <a:t>N=71</a:t>
            </a:r>
            <a:endParaRPr kumimoji="1" lang="ja-JP" altLang="en-US" sz="1050" dirty="0"/>
          </a:p>
        </p:txBody>
      </p:sp>
      <p:sp>
        <p:nvSpPr>
          <p:cNvPr id="43" name="正方形/長方形 42">
            <a:extLst>
              <a:ext uri="{FF2B5EF4-FFF2-40B4-BE49-F238E27FC236}">
                <a16:creationId xmlns:a16="http://schemas.microsoft.com/office/drawing/2014/main" id="{6BBD8A01-4493-4A25-869A-D0242574665E}"/>
              </a:ext>
            </a:extLst>
          </p:cNvPr>
          <p:cNvSpPr/>
          <p:nvPr/>
        </p:nvSpPr>
        <p:spPr>
          <a:xfrm>
            <a:off x="250197" y="742317"/>
            <a:ext cx="8699869" cy="631903"/>
          </a:xfrm>
          <a:prstGeom prst="rect">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〇長期修繕計画に対して、</a:t>
            </a:r>
            <a:r>
              <a:rPr kumimoji="1" lang="ja-JP" altLang="en-US" b="1" u="sng" dirty="0">
                <a:solidFill>
                  <a:srgbClr val="FF0000"/>
                </a:solidFill>
              </a:rPr>
              <a:t>約３割の管理組合で修繕積立金が不足</a:t>
            </a:r>
            <a:endParaRPr kumimoji="1" lang="en-US" altLang="ja-JP" dirty="0">
              <a:solidFill>
                <a:schemeClr val="tx1"/>
              </a:solidFill>
            </a:endParaRPr>
          </a:p>
        </p:txBody>
      </p:sp>
      <p:graphicFrame>
        <p:nvGraphicFramePr>
          <p:cNvPr id="28" name="グラフ 27"/>
          <p:cNvGraphicFramePr>
            <a:graphicFrameLocks/>
          </p:cNvGraphicFramePr>
          <p:nvPr>
            <p:extLst>
              <p:ext uri="{D42A27DB-BD31-4B8C-83A1-F6EECF244321}">
                <p14:modId xmlns:p14="http://schemas.microsoft.com/office/powerpoint/2010/main" val="2178623850"/>
              </p:ext>
            </p:extLst>
          </p:nvPr>
        </p:nvGraphicFramePr>
        <p:xfrm>
          <a:off x="3682239" y="2510632"/>
          <a:ext cx="4497203" cy="2673445"/>
        </p:xfrm>
        <a:graphic>
          <a:graphicData uri="http://schemas.openxmlformats.org/drawingml/2006/chart">
            <c:chart xmlns:c="http://schemas.openxmlformats.org/drawingml/2006/chart" xmlns:r="http://schemas.openxmlformats.org/officeDocument/2006/relationships" r:id="rId4"/>
          </a:graphicData>
        </a:graphic>
      </p:graphicFrame>
      <p:cxnSp>
        <p:nvCxnSpPr>
          <p:cNvPr id="3" name="直線コネクタ 2"/>
          <p:cNvCxnSpPr/>
          <p:nvPr/>
        </p:nvCxnSpPr>
        <p:spPr>
          <a:xfrm flipV="1">
            <a:off x="6495583" y="2741510"/>
            <a:ext cx="505180" cy="47814"/>
          </a:xfrm>
          <a:prstGeom prst="line">
            <a:avLst/>
          </a:prstGeom>
        </p:spPr>
        <p:style>
          <a:lnRef idx="1">
            <a:schemeClr val="dk1"/>
          </a:lnRef>
          <a:fillRef idx="0">
            <a:schemeClr val="dk1"/>
          </a:fillRef>
          <a:effectRef idx="0">
            <a:schemeClr val="dk1"/>
          </a:effectRef>
          <a:fontRef idx="minor">
            <a:schemeClr val="tx1"/>
          </a:fontRef>
        </p:style>
      </p:cxnSp>
      <p:cxnSp>
        <p:nvCxnSpPr>
          <p:cNvPr id="29" name="直線コネクタ 28"/>
          <p:cNvCxnSpPr/>
          <p:nvPr/>
        </p:nvCxnSpPr>
        <p:spPr>
          <a:xfrm>
            <a:off x="6962308" y="3265573"/>
            <a:ext cx="257175" cy="20520"/>
          </a:xfrm>
          <a:prstGeom prst="line">
            <a:avLst/>
          </a:prstGeom>
        </p:spPr>
        <p:style>
          <a:lnRef idx="1">
            <a:schemeClr val="dk1"/>
          </a:lnRef>
          <a:fillRef idx="0">
            <a:schemeClr val="dk1"/>
          </a:fillRef>
          <a:effectRef idx="0">
            <a:schemeClr val="dk1"/>
          </a:effectRef>
          <a:fontRef idx="minor">
            <a:schemeClr val="tx1"/>
          </a:fontRef>
        </p:style>
      </p:cxnSp>
      <p:cxnSp>
        <p:nvCxnSpPr>
          <p:cNvPr id="31" name="直線コネクタ 30"/>
          <p:cNvCxnSpPr/>
          <p:nvPr/>
        </p:nvCxnSpPr>
        <p:spPr>
          <a:xfrm>
            <a:off x="7124233" y="3934312"/>
            <a:ext cx="95250" cy="102785"/>
          </a:xfrm>
          <a:prstGeom prst="line">
            <a:avLst/>
          </a:prstGeom>
        </p:spPr>
        <p:style>
          <a:lnRef idx="1">
            <a:schemeClr val="dk1"/>
          </a:lnRef>
          <a:fillRef idx="0">
            <a:schemeClr val="dk1"/>
          </a:fillRef>
          <a:effectRef idx="0">
            <a:schemeClr val="dk1"/>
          </a:effectRef>
          <a:fontRef idx="minor">
            <a:schemeClr val="tx1"/>
          </a:fontRef>
        </p:style>
      </p:cxnSp>
      <p:cxnSp>
        <p:nvCxnSpPr>
          <p:cNvPr id="34" name="直線コネクタ 33"/>
          <p:cNvCxnSpPr/>
          <p:nvPr/>
        </p:nvCxnSpPr>
        <p:spPr>
          <a:xfrm flipV="1">
            <a:off x="6590833" y="4785218"/>
            <a:ext cx="514350" cy="80554"/>
          </a:xfrm>
          <a:prstGeom prst="line">
            <a:avLst/>
          </a:prstGeom>
        </p:spPr>
        <p:style>
          <a:lnRef idx="1">
            <a:schemeClr val="dk1"/>
          </a:lnRef>
          <a:fillRef idx="0">
            <a:schemeClr val="dk1"/>
          </a:fillRef>
          <a:effectRef idx="0">
            <a:schemeClr val="dk1"/>
          </a:effectRef>
          <a:fontRef idx="minor">
            <a:schemeClr val="tx1"/>
          </a:fontRef>
        </p:style>
      </p:cxnSp>
      <p:sp>
        <p:nvSpPr>
          <p:cNvPr id="16" name="テキスト ボックス 15">
            <a:extLst>
              <a:ext uri="{FF2B5EF4-FFF2-40B4-BE49-F238E27FC236}">
                <a16:creationId xmlns:a16="http://schemas.microsoft.com/office/drawing/2014/main" id="{EA38BAC2-6118-4AC3-8C15-16A7F6BED30C}"/>
              </a:ext>
            </a:extLst>
          </p:cNvPr>
          <p:cNvSpPr txBox="1"/>
          <p:nvPr/>
        </p:nvSpPr>
        <p:spPr>
          <a:xfrm>
            <a:off x="8650477" y="6412334"/>
            <a:ext cx="415498" cy="369332"/>
          </a:xfrm>
          <a:prstGeom prst="rect">
            <a:avLst/>
          </a:prstGeom>
          <a:solidFill>
            <a:schemeClr val="bg1"/>
          </a:solidFill>
          <a:ln>
            <a:solidFill>
              <a:schemeClr val="tx1"/>
            </a:solidFill>
          </a:ln>
        </p:spPr>
        <p:txBody>
          <a:bodyPr wrap="none" rtlCol="0">
            <a:spAutoFit/>
          </a:bodyPr>
          <a:lstStyle/>
          <a:p>
            <a:r>
              <a:rPr kumimoji="1" lang="ja-JP" altLang="en-US" dirty="0"/>
              <a:t>２</a:t>
            </a:r>
          </a:p>
        </p:txBody>
      </p:sp>
      <p:sp>
        <p:nvSpPr>
          <p:cNvPr id="2" name="角丸四角形 1"/>
          <p:cNvSpPr/>
          <p:nvPr/>
        </p:nvSpPr>
        <p:spPr>
          <a:xfrm>
            <a:off x="7000762" y="2220289"/>
            <a:ext cx="1949303" cy="226203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latin typeface="Meiryo UI" panose="020B0604030504040204" pitchFamily="50" charset="-128"/>
                <a:ea typeface="Meiryo UI" panose="020B0604030504040204" pitchFamily="50" charset="-128"/>
              </a:rPr>
              <a:t>　長期修繕計画・修繕積立金関係</a:t>
            </a:r>
            <a:endParaRPr kumimoji="1" lang="en-US" altLang="ja-JP" sz="2400" b="1" dirty="0">
              <a:solidFill>
                <a:schemeClr val="bg1"/>
              </a:solidFill>
            </a:endParaRPr>
          </a:p>
        </p:txBody>
      </p:sp>
    </p:spTree>
    <p:extLst>
      <p:ext uri="{BB962C8B-B14F-4D97-AF65-F5344CB8AC3E}">
        <p14:creationId xmlns:p14="http://schemas.microsoft.com/office/powerpoint/2010/main" val="307856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テキスト ボックス 37"/>
          <p:cNvSpPr txBox="1"/>
          <p:nvPr/>
        </p:nvSpPr>
        <p:spPr>
          <a:xfrm>
            <a:off x="906238" y="1929441"/>
            <a:ext cx="3012363" cy="253916"/>
          </a:xfrm>
          <a:prstGeom prst="rect">
            <a:avLst/>
          </a:prstGeom>
          <a:noFill/>
        </p:spPr>
        <p:txBody>
          <a:bodyPr wrap="none" rtlCol="0">
            <a:spAutoFit/>
          </a:bodyPr>
          <a:lstStyle/>
          <a:p>
            <a:r>
              <a:rPr kumimoji="1" lang="ja-JP" altLang="en-US" sz="1050" b="1" dirty="0"/>
              <a:t>完成年次別管理費等の滞納戸数割合（全国）　</a:t>
            </a:r>
            <a:endParaRPr kumimoji="1" lang="ja-JP" altLang="en-US" sz="1050" dirty="0"/>
          </a:p>
        </p:txBody>
      </p:sp>
      <p:sp>
        <p:nvSpPr>
          <p:cNvPr id="43" name="正方形/長方形 42">
            <a:extLst>
              <a:ext uri="{FF2B5EF4-FFF2-40B4-BE49-F238E27FC236}">
                <a16:creationId xmlns:a16="http://schemas.microsoft.com/office/drawing/2014/main" id="{6BBD8A01-4493-4A25-869A-D0242574665E}"/>
              </a:ext>
            </a:extLst>
          </p:cNvPr>
          <p:cNvSpPr/>
          <p:nvPr/>
        </p:nvSpPr>
        <p:spPr>
          <a:xfrm>
            <a:off x="250197" y="717360"/>
            <a:ext cx="8699869" cy="802347"/>
          </a:xfrm>
          <a:prstGeom prst="rect">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〇</a:t>
            </a:r>
            <a:r>
              <a:rPr kumimoji="1" lang="ja-JP" altLang="en-US" b="1" u="sng" dirty="0">
                <a:solidFill>
                  <a:srgbClr val="FF0000"/>
                </a:solidFill>
              </a:rPr>
              <a:t>管理費等の滞納</a:t>
            </a:r>
            <a:r>
              <a:rPr kumimoji="1" lang="ja-JP" altLang="en-US" dirty="0">
                <a:solidFill>
                  <a:schemeClr val="tx1"/>
                </a:solidFill>
              </a:rPr>
              <a:t>があるマンションの割合は</a:t>
            </a:r>
            <a:r>
              <a:rPr kumimoji="1" lang="ja-JP" altLang="en-US" b="1" u="sng" dirty="0">
                <a:solidFill>
                  <a:srgbClr val="FF0000"/>
                </a:solidFill>
              </a:rPr>
              <a:t>全国と比較して、大阪府の方が高い</a:t>
            </a:r>
            <a:endParaRPr kumimoji="1" lang="en-US" altLang="ja-JP" dirty="0">
              <a:solidFill>
                <a:schemeClr val="tx1"/>
              </a:solidFill>
            </a:endParaRPr>
          </a:p>
          <a:p>
            <a:r>
              <a:rPr kumimoji="1" lang="ja-JP" altLang="en-US" dirty="0">
                <a:solidFill>
                  <a:schemeClr val="tx1"/>
                </a:solidFill>
              </a:rPr>
              <a:t>○</a:t>
            </a:r>
            <a:r>
              <a:rPr kumimoji="1" lang="ja-JP" altLang="en-US" b="1" u="sng" dirty="0">
                <a:solidFill>
                  <a:srgbClr val="FF0000"/>
                </a:solidFill>
              </a:rPr>
              <a:t>完成年次が古い方が滞納戸数割合が高い</a:t>
            </a:r>
            <a:r>
              <a:rPr kumimoji="1" lang="ja-JP" altLang="en-US" dirty="0">
                <a:solidFill>
                  <a:schemeClr val="tx1"/>
                </a:solidFill>
              </a:rPr>
              <a:t>傾向にある</a:t>
            </a:r>
            <a:endParaRPr kumimoji="1" lang="en-US" altLang="ja-JP" dirty="0">
              <a:solidFill>
                <a:schemeClr val="tx1"/>
              </a:solidFill>
            </a:endParaRPr>
          </a:p>
        </p:txBody>
      </p:sp>
      <p:pic>
        <p:nvPicPr>
          <p:cNvPr id="2" name="図 1"/>
          <p:cNvPicPr>
            <a:picLocks noChangeAspect="1"/>
          </p:cNvPicPr>
          <p:nvPr/>
        </p:nvPicPr>
        <p:blipFill>
          <a:blip r:embed="rId2"/>
          <a:stretch>
            <a:fillRect/>
          </a:stretch>
        </p:blipFill>
        <p:spPr>
          <a:xfrm>
            <a:off x="147917" y="2446986"/>
            <a:ext cx="4108854" cy="2906211"/>
          </a:xfrm>
          <a:prstGeom prst="rect">
            <a:avLst/>
          </a:prstGeom>
        </p:spPr>
      </p:pic>
      <p:graphicFrame>
        <p:nvGraphicFramePr>
          <p:cNvPr id="16" name="グラフ 15"/>
          <p:cNvGraphicFramePr>
            <a:graphicFrameLocks/>
          </p:cNvGraphicFramePr>
          <p:nvPr>
            <p:extLst>
              <p:ext uri="{D42A27DB-BD31-4B8C-83A1-F6EECF244321}">
                <p14:modId xmlns:p14="http://schemas.microsoft.com/office/powerpoint/2010/main" val="2039218559"/>
              </p:ext>
            </p:extLst>
          </p:nvPr>
        </p:nvGraphicFramePr>
        <p:xfrm>
          <a:off x="4398877" y="2370139"/>
          <a:ext cx="4551189" cy="3027909"/>
        </p:xfrm>
        <a:graphic>
          <a:graphicData uri="http://schemas.openxmlformats.org/drawingml/2006/chart">
            <c:chart xmlns:c="http://schemas.openxmlformats.org/drawingml/2006/chart" xmlns:r="http://schemas.openxmlformats.org/officeDocument/2006/relationships" r:id="rId3"/>
          </a:graphicData>
        </a:graphic>
      </p:graphicFrame>
      <p:sp>
        <p:nvSpPr>
          <p:cNvPr id="17" name="テキスト ボックス 16">
            <a:extLst>
              <a:ext uri="{FF2B5EF4-FFF2-40B4-BE49-F238E27FC236}">
                <a16:creationId xmlns:a16="http://schemas.microsoft.com/office/drawing/2014/main" id="{18EC4FB2-B3E0-47DE-8600-0C5D7167175C}"/>
              </a:ext>
            </a:extLst>
          </p:cNvPr>
          <p:cNvSpPr txBox="1"/>
          <p:nvPr/>
        </p:nvSpPr>
        <p:spPr>
          <a:xfrm>
            <a:off x="250197" y="6057074"/>
            <a:ext cx="7160935" cy="461665"/>
          </a:xfrm>
          <a:prstGeom prst="rect">
            <a:avLst/>
          </a:prstGeom>
          <a:noFill/>
        </p:spPr>
        <p:txBody>
          <a:bodyPr wrap="none" rtlCol="0">
            <a:spAutoFit/>
          </a:bodyPr>
          <a:lstStyle/>
          <a:p>
            <a:r>
              <a:rPr kumimoji="1" lang="en-US" altLang="ja-JP" sz="800" dirty="0"/>
              <a:t>※</a:t>
            </a:r>
            <a:r>
              <a:rPr kumimoji="1" lang="ja-JP" altLang="en-US" sz="800" dirty="0"/>
              <a:t>いずれも四捨五入等により合計しても</a:t>
            </a:r>
            <a:r>
              <a:rPr kumimoji="1" lang="en-US" altLang="ja-JP" sz="800" dirty="0"/>
              <a:t>100%</a:t>
            </a:r>
            <a:r>
              <a:rPr kumimoji="1" lang="ja-JP" altLang="en-US" sz="800" dirty="0"/>
              <a:t>にならないことがある。</a:t>
            </a:r>
            <a:r>
              <a:rPr kumimoji="1" lang="en-US" altLang="ja-JP" sz="800" dirty="0"/>
              <a:t>※</a:t>
            </a:r>
            <a:r>
              <a:rPr kumimoji="1" lang="ja-JP" altLang="en-US" sz="800" dirty="0"/>
              <a:t>大阪府内データは対象データ数が少ないため、実態と異なる可能性がある。</a:t>
            </a:r>
            <a:endParaRPr kumimoji="1" lang="en-US" altLang="ja-JP" sz="800" dirty="0"/>
          </a:p>
          <a:p>
            <a:r>
              <a:rPr kumimoji="1" lang="ja-JP" altLang="en-US" sz="800" dirty="0"/>
              <a:t>出典：１　全国データについては、国土交通省「平成</a:t>
            </a:r>
            <a:r>
              <a:rPr kumimoji="1" lang="en-US" altLang="ja-JP" sz="800" dirty="0"/>
              <a:t>30 </a:t>
            </a:r>
            <a:r>
              <a:rPr kumimoji="1" lang="ja-JP" altLang="en-US" sz="800" dirty="0"/>
              <a:t>年度マンション総合調査結果報告書」</a:t>
            </a:r>
            <a:endParaRPr kumimoji="1" lang="en-US" altLang="ja-JP" sz="800" dirty="0"/>
          </a:p>
          <a:p>
            <a:r>
              <a:rPr kumimoji="1" lang="ja-JP" altLang="en-US" sz="800" dirty="0"/>
              <a:t>　　　２　大阪府データについては、国土交通省「平成</a:t>
            </a:r>
            <a:r>
              <a:rPr kumimoji="1" lang="en-US" altLang="ja-JP" sz="800" dirty="0"/>
              <a:t>30</a:t>
            </a:r>
            <a:r>
              <a:rPr kumimoji="1" lang="ja-JP" altLang="en-US" sz="800" dirty="0"/>
              <a:t>年度マンション総合調査」の大阪府内データをもとに大阪府住宅まちづくり部居住企画課作成</a:t>
            </a:r>
            <a:endParaRPr kumimoji="1" lang="en-US" altLang="ja-JP" sz="800" dirty="0"/>
          </a:p>
        </p:txBody>
      </p:sp>
      <p:sp>
        <p:nvSpPr>
          <p:cNvPr id="18" name="テキスト ボックス 17"/>
          <p:cNvSpPr txBox="1"/>
          <p:nvPr/>
        </p:nvSpPr>
        <p:spPr>
          <a:xfrm>
            <a:off x="5494581" y="1929441"/>
            <a:ext cx="3147015" cy="253916"/>
          </a:xfrm>
          <a:prstGeom prst="rect">
            <a:avLst/>
          </a:prstGeom>
          <a:noFill/>
        </p:spPr>
        <p:txBody>
          <a:bodyPr wrap="none" rtlCol="0">
            <a:spAutoFit/>
          </a:bodyPr>
          <a:lstStyle/>
          <a:p>
            <a:r>
              <a:rPr kumimoji="1" lang="ja-JP" altLang="en-US" sz="1050" b="1" dirty="0"/>
              <a:t>完成年次別管理費等の滞納戸数割合（大阪府）　</a:t>
            </a:r>
            <a:endParaRPr kumimoji="1" lang="ja-JP" altLang="en-US" sz="1050" dirty="0"/>
          </a:p>
        </p:txBody>
      </p:sp>
      <p:sp>
        <p:nvSpPr>
          <p:cNvPr id="6" name="テキスト ボックス 5"/>
          <p:cNvSpPr txBox="1"/>
          <p:nvPr/>
        </p:nvSpPr>
        <p:spPr>
          <a:xfrm>
            <a:off x="4818746" y="2398714"/>
            <a:ext cx="877163" cy="230832"/>
          </a:xfrm>
          <a:prstGeom prst="rect">
            <a:avLst/>
          </a:prstGeom>
          <a:noFill/>
        </p:spPr>
        <p:txBody>
          <a:bodyPr wrap="none" rtlCol="0">
            <a:spAutoFit/>
          </a:bodyPr>
          <a:lstStyle/>
          <a:p>
            <a:r>
              <a:rPr kumimoji="1" lang="ja-JP" altLang="en-US" sz="900" dirty="0"/>
              <a:t>（完成年次）</a:t>
            </a:r>
          </a:p>
        </p:txBody>
      </p:sp>
      <p:sp>
        <p:nvSpPr>
          <p:cNvPr id="11" name="正方形/長方形 10"/>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latin typeface="Meiryo UI" panose="020B0604030504040204" pitchFamily="50" charset="-128"/>
                <a:ea typeface="Meiryo UI" panose="020B0604030504040204" pitchFamily="50" charset="-128"/>
              </a:rPr>
              <a:t>　滞納関係</a:t>
            </a:r>
          </a:p>
        </p:txBody>
      </p:sp>
      <p:sp>
        <p:nvSpPr>
          <p:cNvPr id="12" name="テキスト ボックス 11">
            <a:extLst>
              <a:ext uri="{FF2B5EF4-FFF2-40B4-BE49-F238E27FC236}">
                <a16:creationId xmlns:a16="http://schemas.microsoft.com/office/drawing/2014/main" id="{EA38BAC2-6118-4AC3-8C15-16A7F6BED30C}"/>
              </a:ext>
            </a:extLst>
          </p:cNvPr>
          <p:cNvSpPr txBox="1"/>
          <p:nvPr/>
        </p:nvSpPr>
        <p:spPr>
          <a:xfrm>
            <a:off x="8641596" y="6412334"/>
            <a:ext cx="415498" cy="369332"/>
          </a:xfrm>
          <a:prstGeom prst="rect">
            <a:avLst/>
          </a:prstGeom>
          <a:solidFill>
            <a:schemeClr val="bg1"/>
          </a:solidFill>
          <a:ln>
            <a:solidFill>
              <a:schemeClr val="tx1"/>
            </a:solidFill>
          </a:ln>
        </p:spPr>
        <p:txBody>
          <a:bodyPr wrap="none" rtlCol="0">
            <a:spAutoFit/>
          </a:bodyPr>
          <a:lstStyle/>
          <a:p>
            <a:r>
              <a:rPr kumimoji="1" lang="ja-JP" altLang="en-US" dirty="0"/>
              <a:t>３</a:t>
            </a:r>
          </a:p>
        </p:txBody>
      </p:sp>
      <p:sp>
        <p:nvSpPr>
          <p:cNvPr id="3" name="右矢印 2"/>
          <p:cNvSpPr/>
          <p:nvPr/>
        </p:nvSpPr>
        <p:spPr>
          <a:xfrm rot="17351971">
            <a:off x="956472" y="3524166"/>
            <a:ext cx="2067701" cy="594604"/>
          </a:xfrm>
          <a:prstGeom prst="rightArrow">
            <a:avLst/>
          </a:prstGeom>
          <a:solidFill>
            <a:srgbClr val="FF0000">
              <a:alpha val="1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右矢印 12"/>
          <p:cNvSpPr/>
          <p:nvPr/>
        </p:nvSpPr>
        <p:spPr>
          <a:xfrm rot="17131748">
            <a:off x="6078096" y="3535754"/>
            <a:ext cx="2017289" cy="594604"/>
          </a:xfrm>
          <a:prstGeom prst="rightArrow">
            <a:avLst/>
          </a:prstGeom>
          <a:solidFill>
            <a:srgbClr val="FF0000">
              <a:alpha val="1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58192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6BBD8A01-4493-4A25-869A-D0242574665E}"/>
              </a:ext>
            </a:extLst>
          </p:cNvPr>
          <p:cNvSpPr/>
          <p:nvPr/>
        </p:nvSpPr>
        <p:spPr>
          <a:xfrm>
            <a:off x="250197" y="693299"/>
            <a:ext cx="8699869" cy="590556"/>
          </a:xfrm>
          <a:prstGeom prst="rect">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〇</a:t>
            </a:r>
            <a:r>
              <a:rPr kumimoji="1" lang="ja-JP" altLang="en-US" spc="-100" dirty="0">
                <a:solidFill>
                  <a:schemeClr val="tx1"/>
                </a:solidFill>
              </a:rPr>
              <a:t>空き住戸数割合は全国より高く、</a:t>
            </a:r>
            <a:r>
              <a:rPr kumimoji="1" lang="ja-JP" altLang="en-US" b="1" u="sng" spc="-100" dirty="0">
                <a:solidFill>
                  <a:srgbClr val="FF0000"/>
                </a:solidFill>
              </a:rPr>
              <a:t>所在不明等の住戸</a:t>
            </a:r>
            <a:r>
              <a:rPr kumimoji="1" lang="ja-JP" altLang="en-US" b="1" u="sng" spc="-100" dirty="0" smtClean="0">
                <a:solidFill>
                  <a:srgbClr val="FF0000"/>
                </a:solidFill>
              </a:rPr>
              <a:t>は概ね</a:t>
            </a:r>
            <a:r>
              <a:rPr kumimoji="1" lang="ja-JP" altLang="en-US" b="1" u="sng" spc="-100" dirty="0">
                <a:solidFill>
                  <a:srgbClr val="FF0000"/>
                </a:solidFill>
              </a:rPr>
              <a:t>築</a:t>
            </a:r>
            <a:r>
              <a:rPr kumimoji="1" lang="en-US" altLang="ja-JP" b="1" u="sng" spc="-100" dirty="0">
                <a:solidFill>
                  <a:srgbClr val="FF0000"/>
                </a:solidFill>
              </a:rPr>
              <a:t>30</a:t>
            </a:r>
            <a:r>
              <a:rPr kumimoji="1" lang="ja-JP" altLang="en-US" b="1" u="sng" spc="-100" dirty="0">
                <a:solidFill>
                  <a:srgbClr val="FF0000"/>
                </a:solidFill>
              </a:rPr>
              <a:t>年以上</a:t>
            </a:r>
            <a:r>
              <a:rPr kumimoji="1" lang="ja-JP" altLang="en-US" b="1" u="sng" spc="-100" dirty="0" smtClean="0">
                <a:solidFill>
                  <a:srgbClr val="FF0000"/>
                </a:solidFill>
              </a:rPr>
              <a:t>のマンションで</a:t>
            </a:r>
            <a:endParaRPr kumimoji="1" lang="en-US" altLang="ja-JP" b="1" u="sng" spc="-100" dirty="0" smtClean="0">
              <a:solidFill>
                <a:srgbClr val="FF0000"/>
              </a:solidFill>
            </a:endParaRPr>
          </a:p>
          <a:p>
            <a:r>
              <a:rPr kumimoji="1" lang="ja-JP" altLang="en-US" b="1" spc="-100" dirty="0">
                <a:solidFill>
                  <a:srgbClr val="FF0000"/>
                </a:solidFill>
              </a:rPr>
              <a:t>　</a:t>
            </a:r>
            <a:r>
              <a:rPr kumimoji="1" lang="ja-JP" altLang="en-US" b="1" u="sng" dirty="0" smtClean="0">
                <a:solidFill>
                  <a:srgbClr val="FF0000"/>
                </a:solidFill>
              </a:rPr>
              <a:t>発生</a:t>
            </a:r>
            <a:r>
              <a:rPr kumimoji="1" lang="ja-JP" altLang="en-US" dirty="0">
                <a:solidFill>
                  <a:schemeClr val="tx1"/>
                </a:solidFill>
              </a:rPr>
              <a:t>し、</a:t>
            </a:r>
            <a:r>
              <a:rPr kumimoji="1" lang="ja-JP" altLang="en-US" b="1" u="sng" dirty="0">
                <a:solidFill>
                  <a:srgbClr val="FF0000"/>
                </a:solidFill>
              </a:rPr>
              <a:t>完成年次が古い方が割合が高い</a:t>
            </a:r>
            <a:endParaRPr kumimoji="1" lang="en-US" altLang="ja-JP" dirty="0">
              <a:solidFill>
                <a:schemeClr val="tx1"/>
              </a:solidFill>
            </a:endParaRPr>
          </a:p>
        </p:txBody>
      </p:sp>
      <p:pic>
        <p:nvPicPr>
          <p:cNvPr id="2" name="図 1"/>
          <p:cNvPicPr>
            <a:picLocks noChangeAspect="1"/>
          </p:cNvPicPr>
          <p:nvPr/>
        </p:nvPicPr>
        <p:blipFill>
          <a:blip r:embed="rId2"/>
          <a:stretch>
            <a:fillRect/>
          </a:stretch>
        </p:blipFill>
        <p:spPr>
          <a:xfrm>
            <a:off x="549941" y="1568167"/>
            <a:ext cx="3603205" cy="2012509"/>
          </a:xfrm>
          <a:prstGeom prst="rect">
            <a:avLst/>
          </a:prstGeom>
        </p:spPr>
      </p:pic>
      <p:graphicFrame>
        <p:nvGraphicFramePr>
          <p:cNvPr id="9" name="グラフ 8"/>
          <p:cNvGraphicFramePr>
            <a:graphicFrameLocks/>
          </p:cNvGraphicFramePr>
          <p:nvPr>
            <p:extLst>
              <p:ext uri="{D42A27DB-BD31-4B8C-83A1-F6EECF244321}">
                <p14:modId xmlns:p14="http://schemas.microsoft.com/office/powerpoint/2010/main" val="1584041575"/>
              </p:ext>
            </p:extLst>
          </p:nvPr>
        </p:nvGraphicFramePr>
        <p:xfrm>
          <a:off x="4536581" y="1417635"/>
          <a:ext cx="3992739" cy="2350089"/>
        </p:xfrm>
        <a:graphic>
          <a:graphicData uri="http://schemas.openxmlformats.org/drawingml/2006/chart">
            <c:chart xmlns:c="http://schemas.openxmlformats.org/drawingml/2006/chart" xmlns:r="http://schemas.openxmlformats.org/officeDocument/2006/relationships" r:id="rId3"/>
          </a:graphicData>
        </a:graphic>
      </p:graphicFrame>
      <p:sp>
        <p:nvSpPr>
          <p:cNvPr id="3" name="テキスト ボックス 2"/>
          <p:cNvSpPr txBox="1"/>
          <p:nvPr/>
        </p:nvSpPr>
        <p:spPr>
          <a:xfrm>
            <a:off x="4861122" y="1494604"/>
            <a:ext cx="646331" cy="184666"/>
          </a:xfrm>
          <a:prstGeom prst="rect">
            <a:avLst/>
          </a:prstGeom>
          <a:noFill/>
        </p:spPr>
        <p:txBody>
          <a:bodyPr wrap="none" rtlCol="0">
            <a:spAutoFit/>
          </a:bodyPr>
          <a:lstStyle/>
          <a:p>
            <a:r>
              <a:rPr kumimoji="1" lang="ja-JP" altLang="en-US" sz="600" dirty="0"/>
              <a:t>（完成年次）</a:t>
            </a:r>
          </a:p>
        </p:txBody>
      </p:sp>
      <p:sp>
        <p:nvSpPr>
          <p:cNvPr id="6" name="テキスト ボックス 5"/>
          <p:cNvSpPr txBox="1"/>
          <p:nvPr/>
        </p:nvSpPr>
        <p:spPr>
          <a:xfrm>
            <a:off x="1506268" y="1311753"/>
            <a:ext cx="2204450" cy="253916"/>
          </a:xfrm>
          <a:prstGeom prst="rect">
            <a:avLst/>
          </a:prstGeom>
          <a:noFill/>
        </p:spPr>
        <p:txBody>
          <a:bodyPr wrap="none" rtlCol="0">
            <a:spAutoFit/>
          </a:bodyPr>
          <a:lstStyle/>
          <a:p>
            <a:r>
              <a:rPr kumimoji="1" lang="ja-JP" altLang="en-US" sz="1050" b="1" dirty="0"/>
              <a:t>完成年次別空き戸数割合（全国）</a:t>
            </a:r>
          </a:p>
        </p:txBody>
      </p:sp>
      <p:sp>
        <p:nvSpPr>
          <p:cNvPr id="10" name="テキスト ボックス 9"/>
          <p:cNvSpPr txBox="1"/>
          <p:nvPr/>
        </p:nvSpPr>
        <p:spPr>
          <a:xfrm>
            <a:off x="5645723" y="1308911"/>
            <a:ext cx="2339102" cy="253916"/>
          </a:xfrm>
          <a:prstGeom prst="rect">
            <a:avLst/>
          </a:prstGeom>
          <a:noFill/>
        </p:spPr>
        <p:txBody>
          <a:bodyPr wrap="none" rtlCol="0">
            <a:spAutoFit/>
          </a:bodyPr>
          <a:lstStyle/>
          <a:p>
            <a:r>
              <a:rPr kumimoji="1" lang="ja-JP" altLang="en-US" sz="1050" b="1" dirty="0"/>
              <a:t>完成年次別空き戸数割合（大阪府）</a:t>
            </a:r>
          </a:p>
        </p:txBody>
      </p:sp>
      <p:pic>
        <p:nvPicPr>
          <p:cNvPr id="11" name="図 10"/>
          <p:cNvPicPr>
            <a:picLocks noChangeAspect="1"/>
          </p:cNvPicPr>
          <p:nvPr/>
        </p:nvPicPr>
        <p:blipFill>
          <a:blip r:embed="rId4"/>
          <a:stretch>
            <a:fillRect/>
          </a:stretch>
        </p:blipFill>
        <p:spPr>
          <a:xfrm>
            <a:off x="447375" y="3969620"/>
            <a:ext cx="3844392" cy="2218911"/>
          </a:xfrm>
          <a:prstGeom prst="rect">
            <a:avLst/>
          </a:prstGeom>
        </p:spPr>
      </p:pic>
      <p:graphicFrame>
        <p:nvGraphicFramePr>
          <p:cNvPr id="30" name="グラフ 29"/>
          <p:cNvGraphicFramePr>
            <a:graphicFrameLocks/>
          </p:cNvGraphicFramePr>
          <p:nvPr>
            <p:extLst>
              <p:ext uri="{D42A27DB-BD31-4B8C-83A1-F6EECF244321}">
                <p14:modId xmlns:p14="http://schemas.microsoft.com/office/powerpoint/2010/main" val="2237145627"/>
              </p:ext>
            </p:extLst>
          </p:nvPr>
        </p:nvGraphicFramePr>
        <p:xfrm>
          <a:off x="4423117" y="3896710"/>
          <a:ext cx="4319958" cy="2748665"/>
        </p:xfrm>
        <a:graphic>
          <a:graphicData uri="http://schemas.openxmlformats.org/drawingml/2006/chart">
            <c:chart xmlns:c="http://schemas.openxmlformats.org/drawingml/2006/chart" xmlns:r="http://schemas.openxmlformats.org/officeDocument/2006/relationships" r:id="rId5"/>
          </a:graphicData>
        </a:graphic>
      </p:graphicFrame>
      <p:sp>
        <p:nvSpPr>
          <p:cNvPr id="32" name="テキスト ボックス 31"/>
          <p:cNvSpPr txBox="1"/>
          <p:nvPr/>
        </p:nvSpPr>
        <p:spPr>
          <a:xfrm>
            <a:off x="8231276" y="1456131"/>
            <a:ext cx="492443" cy="215444"/>
          </a:xfrm>
          <a:prstGeom prst="rect">
            <a:avLst/>
          </a:prstGeom>
          <a:noFill/>
        </p:spPr>
        <p:txBody>
          <a:bodyPr wrap="none" rtlCol="0">
            <a:spAutoFit/>
          </a:bodyPr>
          <a:lstStyle/>
          <a:p>
            <a:r>
              <a:rPr kumimoji="1" lang="ja-JP" altLang="en-US" sz="800" dirty="0"/>
              <a:t>（％）</a:t>
            </a:r>
          </a:p>
        </p:txBody>
      </p:sp>
      <p:sp>
        <p:nvSpPr>
          <p:cNvPr id="33" name="テキスト ボックス 32"/>
          <p:cNvSpPr txBox="1"/>
          <p:nvPr/>
        </p:nvSpPr>
        <p:spPr>
          <a:xfrm>
            <a:off x="8558289" y="3934810"/>
            <a:ext cx="492443" cy="215444"/>
          </a:xfrm>
          <a:prstGeom prst="rect">
            <a:avLst/>
          </a:prstGeom>
          <a:noFill/>
        </p:spPr>
        <p:txBody>
          <a:bodyPr wrap="none" rtlCol="0">
            <a:spAutoFit/>
          </a:bodyPr>
          <a:lstStyle/>
          <a:p>
            <a:r>
              <a:rPr kumimoji="1" lang="ja-JP" altLang="en-US" sz="800" dirty="0"/>
              <a:t>（％）</a:t>
            </a:r>
          </a:p>
        </p:txBody>
      </p:sp>
      <p:sp>
        <p:nvSpPr>
          <p:cNvPr id="34" name="テキスト ボックス 33"/>
          <p:cNvSpPr txBox="1"/>
          <p:nvPr/>
        </p:nvSpPr>
        <p:spPr>
          <a:xfrm>
            <a:off x="906225" y="3713206"/>
            <a:ext cx="3416320" cy="253916"/>
          </a:xfrm>
          <a:prstGeom prst="rect">
            <a:avLst/>
          </a:prstGeom>
          <a:noFill/>
        </p:spPr>
        <p:txBody>
          <a:bodyPr wrap="none" rtlCol="0">
            <a:spAutoFit/>
          </a:bodyPr>
          <a:lstStyle/>
          <a:p>
            <a:r>
              <a:rPr kumimoji="1" lang="ja-JP" altLang="en-US" sz="1050" b="1" dirty="0"/>
              <a:t>完成年次別所在不明・連絡先不通の戸数割合（全国）</a:t>
            </a:r>
          </a:p>
        </p:txBody>
      </p:sp>
      <p:sp>
        <p:nvSpPr>
          <p:cNvPr id="35" name="テキスト ボックス 34"/>
          <p:cNvSpPr txBox="1"/>
          <p:nvPr/>
        </p:nvSpPr>
        <p:spPr>
          <a:xfrm>
            <a:off x="5172747" y="3749490"/>
            <a:ext cx="3550972" cy="253916"/>
          </a:xfrm>
          <a:prstGeom prst="rect">
            <a:avLst/>
          </a:prstGeom>
          <a:noFill/>
        </p:spPr>
        <p:txBody>
          <a:bodyPr wrap="none" rtlCol="0">
            <a:spAutoFit/>
          </a:bodyPr>
          <a:lstStyle/>
          <a:p>
            <a:r>
              <a:rPr kumimoji="1" lang="ja-JP" altLang="en-US" sz="1050" b="1" dirty="0"/>
              <a:t>完成年次別所在不明・連絡先不通の戸数割合（大阪府）</a:t>
            </a:r>
          </a:p>
        </p:txBody>
      </p:sp>
      <p:sp>
        <p:nvSpPr>
          <p:cNvPr id="36" name="テキスト ボックス 35">
            <a:extLst>
              <a:ext uri="{FF2B5EF4-FFF2-40B4-BE49-F238E27FC236}">
                <a16:creationId xmlns:a16="http://schemas.microsoft.com/office/drawing/2014/main" id="{18EC4FB2-B3E0-47DE-8600-0C5D7167175C}"/>
              </a:ext>
            </a:extLst>
          </p:cNvPr>
          <p:cNvSpPr txBox="1"/>
          <p:nvPr/>
        </p:nvSpPr>
        <p:spPr>
          <a:xfrm>
            <a:off x="250197" y="6268485"/>
            <a:ext cx="7160935" cy="461665"/>
          </a:xfrm>
          <a:prstGeom prst="rect">
            <a:avLst/>
          </a:prstGeom>
          <a:noFill/>
        </p:spPr>
        <p:txBody>
          <a:bodyPr wrap="none" rtlCol="0">
            <a:spAutoFit/>
          </a:bodyPr>
          <a:lstStyle/>
          <a:p>
            <a:r>
              <a:rPr kumimoji="1" lang="en-US" altLang="ja-JP" sz="800" dirty="0"/>
              <a:t>※</a:t>
            </a:r>
            <a:r>
              <a:rPr kumimoji="1" lang="ja-JP" altLang="en-US" sz="800" dirty="0"/>
              <a:t>いずれも四捨五入等により合計しても</a:t>
            </a:r>
            <a:r>
              <a:rPr kumimoji="1" lang="en-US" altLang="ja-JP" sz="800" dirty="0"/>
              <a:t>100%</a:t>
            </a:r>
            <a:r>
              <a:rPr kumimoji="1" lang="ja-JP" altLang="en-US" sz="800" dirty="0"/>
              <a:t>にならないことがある。</a:t>
            </a:r>
            <a:endParaRPr kumimoji="1" lang="en-US" altLang="ja-JP" sz="800" dirty="0"/>
          </a:p>
          <a:p>
            <a:r>
              <a:rPr kumimoji="1" lang="ja-JP" altLang="en-US" sz="800" dirty="0"/>
              <a:t>出典：１　全国データについては、国土交通省「平成</a:t>
            </a:r>
            <a:r>
              <a:rPr kumimoji="1" lang="en-US" altLang="ja-JP" sz="800" dirty="0"/>
              <a:t>30 </a:t>
            </a:r>
            <a:r>
              <a:rPr kumimoji="1" lang="ja-JP" altLang="en-US" sz="800" dirty="0"/>
              <a:t>年度マンション総合調査結果報告書」</a:t>
            </a:r>
            <a:endParaRPr kumimoji="1" lang="en-US" altLang="ja-JP" sz="800" dirty="0"/>
          </a:p>
          <a:p>
            <a:r>
              <a:rPr kumimoji="1" lang="ja-JP" altLang="en-US" sz="800" dirty="0"/>
              <a:t>　　　２　大阪府データについては、国土交通省「平成</a:t>
            </a:r>
            <a:r>
              <a:rPr kumimoji="1" lang="en-US" altLang="ja-JP" sz="800" dirty="0"/>
              <a:t>30</a:t>
            </a:r>
            <a:r>
              <a:rPr kumimoji="1" lang="ja-JP" altLang="en-US" sz="800" dirty="0"/>
              <a:t>年度マンション総合調査」の大阪府内データをもとに大阪府住宅まちづくり部居住企画課作成</a:t>
            </a:r>
            <a:endParaRPr kumimoji="1" lang="en-US" altLang="ja-JP" sz="800" dirty="0"/>
          </a:p>
        </p:txBody>
      </p:sp>
      <p:sp>
        <p:nvSpPr>
          <p:cNvPr id="20" name="正方形/長方形 19"/>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latin typeface="Meiryo UI" panose="020B0604030504040204" pitchFamily="50" charset="-128"/>
                <a:ea typeface="Meiryo UI" panose="020B0604030504040204" pitchFamily="50" charset="-128"/>
              </a:rPr>
              <a:t>　空き住戸関係</a:t>
            </a:r>
            <a:endParaRPr kumimoji="1" lang="en-US" altLang="ja-JP" sz="2400" b="1" dirty="0">
              <a:solidFill>
                <a:schemeClr val="bg1"/>
              </a:solidFill>
            </a:endParaRPr>
          </a:p>
        </p:txBody>
      </p:sp>
      <p:sp>
        <p:nvSpPr>
          <p:cNvPr id="19" name="テキスト ボックス 18">
            <a:extLst>
              <a:ext uri="{FF2B5EF4-FFF2-40B4-BE49-F238E27FC236}">
                <a16:creationId xmlns:a16="http://schemas.microsoft.com/office/drawing/2014/main" id="{EA38BAC2-6118-4AC3-8C15-16A7F6BED30C}"/>
              </a:ext>
            </a:extLst>
          </p:cNvPr>
          <p:cNvSpPr txBox="1"/>
          <p:nvPr/>
        </p:nvSpPr>
        <p:spPr>
          <a:xfrm>
            <a:off x="8647690" y="6412334"/>
            <a:ext cx="415498" cy="369332"/>
          </a:xfrm>
          <a:prstGeom prst="rect">
            <a:avLst/>
          </a:prstGeom>
          <a:solidFill>
            <a:schemeClr val="bg1"/>
          </a:solidFill>
          <a:ln>
            <a:solidFill>
              <a:schemeClr val="tx1"/>
            </a:solidFill>
          </a:ln>
        </p:spPr>
        <p:txBody>
          <a:bodyPr wrap="none" rtlCol="0">
            <a:spAutoFit/>
          </a:bodyPr>
          <a:lstStyle/>
          <a:p>
            <a:r>
              <a:rPr kumimoji="1" lang="ja-JP" altLang="en-US" dirty="0"/>
              <a:t>４</a:t>
            </a:r>
          </a:p>
        </p:txBody>
      </p:sp>
      <p:sp>
        <p:nvSpPr>
          <p:cNvPr id="4" name="右矢印 3"/>
          <p:cNvSpPr/>
          <p:nvPr/>
        </p:nvSpPr>
        <p:spPr>
          <a:xfrm rot="17604362">
            <a:off x="1189772" y="4434507"/>
            <a:ext cx="908996" cy="300791"/>
          </a:xfrm>
          <a:prstGeom prst="rightArrow">
            <a:avLst/>
          </a:prstGeom>
          <a:solidFill>
            <a:srgbClr val="FF0000">
              <a:alpha val="1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右矢印 20"/>
          <p:cNvSpPr/>
          <p:nvPr/>
        </p:nvSpPr>
        <p:spPr>
          <a:xfrm rot="18078415">
            <a:off x="5749134" y="4391012"/>
            <a:ext cx="556331" cy="330229"/>
          </a:xfrm>
          <a:prstGeom prst="rightArrow">
            <a:avLst/>
          </a:prstGeom>
          <a:solidFill>
            <a:srgbClr val="FF0000">
              <a:alpha val="1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79402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6BBD8A01-4493-4A25-869A-D0242574665E}"/>
              </a:ext>
            </a:extLst>
          </p:cNvPr>
          <p:cNvSpPr/>
          <p:nvPr/>
        </p:nvSpPr>
        <p:spPr>
          <a:xfrm>
            <a:off x="250197" y="745919"/>
            <a:ext cx="8699869" cy="619918"/>
          </a:xfrm>
          <a:prstGeom prst="rect">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〇</a:t>
            </a:r>
            <a:r>
              <a:rPr kumimoji="1" lang="ja-JP" altLang="en-US" b="1" u="sng" spc="-140" dirty="0">
                <a:solidFill>
                  <a:srgbClr val="FF0000"/>
                </a:solidFill>
              </a:rPr>
              <a:t>交通利便性を約８割</a:t>
            </a:r>
            <a:r>
              <a:rPr kumimoji="1" lang="ja-JP" altLang="en-US" spc="-140" dirty="0">
                <a:solidFill>
                  <a:schemeClr val="tx1"/>
                </a:solidFill>
              </a:rPr>
              <a:t>の購入者が考慮している一方、</a:t>
            </a:r>
            <a:r>
              <a:rPr kumimoji="1" lang="ja-JP" altLang="en-US" b="1" u="sng" spc="-140" dirty="0">
                <a:solidFill>
                  <a:srgbClr val="FF0000"/>
                </a:solidFill>
              </a:rPr>
              <a:t>共用部分の維持管理状況は約１割</a:t>
            </a:r>
            <a:r>
              <a:rPr kumimoji="1" lang="ja-JP" altLang="en-US" spc="-140" dirty="0" smtClean="0">
                <a:solidFill>
                  <a:schemeClr val="tx1"/>
                </a:solidFill>
              </a:rPr>
              <a:t>の</a:t>
            </a:r>
            <a:endParaRPr kumimoji="1" lang="en-US" altLang="ja-JP" spc="-140" dirty="0" smtClean="0">
              <a:solidFill>
                <a:schemeClr val="tx1"/>
              </a:solidFill>
            </a:endParaRPr>
          </a:p>
          <a:p>
            <a:r>
              <a:rPr kumimoji="1" lang="ja-JP" altLang="en-US" spc="-140" dirty="0">
                <a:solidFill>
                  <a:schemeClr val="tx1"/>
                </a:solidFill>
              </a:rPr>
              <a:t>　</a:t>
            </a:r>
            <a:r>
              <a:rPr kumimoji="1" lang="ja-JP" altLang="en-US" dirty="0" smtClean="0">
                <a:solidFill>
                  <a:schemeClr val="tx1"/>
                </a:solidFill>
              </a:rPr>
              <a:t>購入者</a:t>
            </a:r>
            <a:r>
              <a:rPr kumimoji="1" lang="ja-JP" altLang="en-US" dirty="0">
                <a:solidFill>
                  <a:schemeClr val="tx1"/>
                </a:solidFill>
              </a:rPr>
              <a:t>しか考慮していない。</a:t>
            </a:r>
            <a:endParaRPr kumimoji="1" lang="en-US" altLang="ja-JP" dirty="0">
              <a:solidFill>
                <a:schemeClr val="tx1"/>
              </a:solidFill>
            </a:endParaRPr>
          </a:p>
        </p:txBody>
      </p:sp>
      <p:graphicFrame>
        <p:nvGraphicFramePr>
          <p:cNvPr id="9" name="グラフ 8"/>
          <p:cNvGraphicFramePr>
            <a:graphicFrameLocks/>
          </p:cNvGraphicFramePr>
          <p:nvPr>
            <p:extLst>
              <p:ext uri="{D42A27DB-BD31-4B8C-83A1-F6EECF244321}">
                <p14:modId xmlns:p14="http://schemas.microsoft.com/office/powerpoint/2010/main" val="202137229"/>
              </p:ext>
            </p:extLst>
          </p:nvPr>
        </p:nvGraphicFramePr>
        <p:xfrm>
          <a:off x="250197" y="1646859"/>
          <a:ext cx="8699868" cy="4671454"/>
        </p:xfrm>
        <a:graphic>
          <a:graphicData uri="http://schemas.openxmlformats.org/drawingml/2006/chart">
            <c:chart xmlns:c="http://schemas.openxmlformats.org/drawingml/2006/chart" xmlns:r="http://schemas.openxmlformats.org/officeDocument/2006/relationships" r:id="rId2"/>
          </a:graphicData>
        </a:graphic>
      </p:graphicFrame>
      <p:sp>
        <p:nvSpPr>
          <p:cNvPr id="3" name="テキスト ボックス 2"/>
          <p:cNvSpPr txBox="1"/>
          <p:nvPr/>
        </p:nvSpPr>
        <p:spPr>
          <a:xfrm>
            <a:off x="533400" y="1474336"/>
            <a:ext cx="607859" cy="261610"/>
          </a:xfrm>
          <a:prstGeom prst="rect">
            <a:avLst/>
          </a:prstGeom>
          <a:noFill/>
        </p:spPr>
        <p:txBody>
          <a:bodyPr wrap="none" rtlCol="0">
            <a:spAutoFit/>
          </a:bodyPr>
          <a:lstStyle/>
          <a:p>
            <a:r>
              <a:rPr kumimoji="1" lang="ja-JP" altLang="en-US" sz="1100" dirty="0"/>
              <a:t>（％）</a:t>
            </a:r>
          </a:p>
        </p:txBody>
      </p:sp>
      <p:sp>
        <p:nvSpPr>
          <p:cNvPr id="10" name="テキスト ボックス 9"/>
          <p:cNvSpPr txBox="1"/>
          <p:nvPr/>
        </p:nvSpPr>
        <p:spPr>
          <a:xfrm>
            <a:off x="7486650" y="1605141"/>
            <a:ext cx="1268296" cy="400110"/>
          </a:xfrm>
          <a:prstGeom prst="rect">
            <a:avLst/>
          </a:prstGeom>
          <a:noFill/>
        </p:spPr>
        <p:txBody>
          <a:bodyPr wrap="none" rtlCol="0">
            <a:spAutoFit/>
          </a:bodyPr>
          <a:lstStyle/>
          <a:p>
            <a:r>
              <a:rPr kumimoji="1" lang="ja-JP" altLang="en-US" sz="1000" dirty="0"/>
              <a:t>　（全国）</a:t>
            </a:r>
            <a:r>
              <a:rPr kumimoji="1" lang="en-US" altLang="ja-JP" sz="1000" dirty="0"/>
              <a:t>N=3,211</a:t>
            </a:r>
          </a:p>
          <a:p>
            <a:r>
              <a:rPr kumimoji="1" lang="ja-JP" altLang="en-US" sz="1000" dirty="0"/>
              <a:t>（大阪府）</a:t>
            </a:r>
            <a:r>
              <a:rPr kumimoji="1" lang="en-US" altLang="ja-JP" sz="1000" dirty="0"/>
              <a:t>N=159</a:t>
            </a:r>
            <a:endParaRPr kumimoji="1" lang="ja-JP" altLang="en-US" sz="1000" dirty="0"/>
          </a:p>
        </p:txBody>
      </p:sp>
      <p:sp>
        <p:nvSpPr>
          <p:cNvPr id="11" name="テキスト ボックス 10">
            <a:extLst>
              <a:ext uri="{FF2B5EF4-FFF2-40B4-BE49-F238E27FC236}">
                <a16:creationId xmlns:a16="http://schemas.microsoft.com/office/drawing/2014/main" id="{18EC4FB2-B3E0-47DE-8600-0C5D7167175C}"/>
              </a:ext>
            </a:extLst>
          </p:cNvPr>
          <p:cNvSpPr txBox="1"/>
          <p:nvPr/>
        </p:nvSpPr>
        <p:spPr>
          <a:xfrm>
            <a:off x="250197" y="6150289"/>
            <a:ext cx="8106706" cy="461665"/>
          </a:xfrm>
          <a:prstGeom prst="rect">
            <a:avLst/>
          </a:prstGeom>
          <a:noFill/>
        </p:spPr>
        <p:txBody>
          <a:bodyPr wrap="none" rtlCol="0">
            <a:spAutoFit/>
          </a:bodyPr>
          <a:lstStyle/>
          <a:p>
            <a:r>
              <a:rPr kumimoji="1" lang="en-US" altLang="ja-JP" sz="800" dirty="0"/>
              <a:t>※</a:t>
            </a:r>
            <a:r>
              <a:rPr kumimoji="1" lang="ja-JP" altLang="en-US" sz="800" dirty="0"/>
              <a:t>重複回答あり</a:t>
            </a:r>
            <a:endParaRPr kumimoji="1" lang="en-US" altLang="ja-JP" sz="800" dirty="0"/>
          </a:p>
          <a:p>
            <a:r>
              <a:rPr kumimoji="1" lang="ja-JP" altLang="en-US" sz="800" dirty="0"/>
              <a:t>出典：１　全国データについては、国土交通省「平成</a:t>
            </a:r>
            <a:r>
              <a:rPr kumimoji="1" lang="en-US" altLang="ja-JP" sz="800" dirty="0"/>
              <a:t>30 </a:t>
            </a:r>
            <a:r>
              <a:rPr kumimoji="1" lang="ja-JP" altLang="en-US" sz="800" dirty="0"/>
              <a:t>年度マンション総合調査結果報告書」、大阪府データについては、国土交通省「平成</a:t>
            </a:r>
            <a:r>
              <a:rPr kumimoji="1" lang="en-US" altLang="ja-JP" sz="800" dirty="0"/>
              <a:t>30</a:t>
            </a:r>
            <a:r>
              <a:rPr kumimoji="1" lang="ja-JP" altLang="en-US" sz="800" dirty="0"/>
              <a:t>年度マンション総合調査」の</a:t>
            </a:r>
            <a:endParaRPr kumimoji="1" lang="en-US" altLang="ja-JP" sz="800" dirty="0"/>
          </a:p>
          <a:p>
            <a:r>
              <a:rPr kumimoji="1" lang="ja-JP" altLang="en-US" sz="800" dirty="0"/>
              <a:t>　　　　　大阪府内データをもとに大阪府住宅まちづくり部居住企画課作成</a:t>
            </a:r>
            <a:endParaRPr kumimoji="1" lang="en-US" altLang="ja-JP" sz="800" dirty="0"/>
          </a:p>
        </p:txBody>
      </p:sp>
      <p:sp>
        <p:nvSpPr>
          <p:cNvPr id="12" name="正方形/長方形 11"/>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latin typeface="Meiryo UI" panose="020B0604030504040204" pitchFamily="50" charset="-128"/>
                <a:ea typeface="Meiryo UI" panose="020B0604030504040204" pitchFamily="50" charset="-128"/>
              </a:rPr>
              <a:t>　マンション購入関係</a:t>
            </a:r>
            <a:endParaRPr kumimoji="1" lang="en-US" altLang="ja-JP" sz="2400" b="1" dirty="0">
              <a:solidFill>
                <a:schemeClr val="bg1"/>
              </a:solidFill>
            </a:endParaRPr>
          </a:p>
        </p:txBody>
      </p:sp>
      <p:sp>
        <p:nvSpPr>
          <p:cNvPr id="13" name="テキスト ボックス 12">
            <a:extLst>
              <a:ext uri="{FF2B5EF4-FFF2-40B4-BE49-F238E27FC236}">
                <a16:creationId xmlns:a16="http://schemas.microsoft.com/office/drawing/2014/main" id="{EA38BAC2-6118-4AC3-8C15-16A7F6BED30C}"/>
              </a:ext>
            </a:extLst>
          </p:cNvPr>
          <p:cNvSpPr txBox="1"/>
          <p:nvPr/>
        </p:nvSpPr>
        <p:spPr>
          <a:xfrm>
            <a:off x="8626896" y="6412334"/>
            <a:ext cx="418704" cy="369332"/>
          </a:xfrm>
          <a:prstGeom prst="rect">
            <a:avLst/>
          </a:prstGeom>
          <a:solidFill>
            <a:schemeClr val="bg1"/>
          </a:solidFill>
          <a:ln>
            <a:solidFill>
              <a:schemeClr val="tx1"/>
            </a:solidFill>
          </a:ln>
        </p:spPr>
        <p:txBody>
          <a:bodyPr wrap="none" rtlCol="0">
            <a:spAutoFit/>
          </a:bodyPr>
          <a:lstStyle/>
          <a:p>
            <a:r>
              <a:rPr kumimoji="1" lang="ja-JP" altLang="en-US" dirty="0"/>
              <a:t>５</a:t>
            </a:r>
          </a:p>
        </p:txBody>
      </p:sp>
      <p:sp>
        <p:nvSpPr>
          <p:cNvPr id="4" name="角丸四角形 3"/>
          <p:cNvSpPr/>
          <p:nvPr/>
        </p:nvSpPr>
        <p:spPr>
          <a:xfrm>
            <a:off x="1141259" y="1623128"/>
            <a:ext cx="518615" cy="252904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6940739" y="3465188"/>
            <a:ext cx="518615" cy="68697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2736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6BBD8A01-4493-4A25-869A-D0242574665E}"/>
              </a:ext>
            </a:extLst>
          </p:cNvPr>
          <p:cNvSpPr/>
          <p:nvPr/>
        </p:nvSpPr>
        <p:spPr>
          <a:xfrm>
            <a:off x="250197" y="707280"/>
            <a:ext cx="8699869" cy="434145"/>
          </a:xfrm>
          <a:prstGeom prst="rect">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〇</a:t>
            </a:r>
            <a:r>
              <a:rPr kumimoji="1" lang="ja-JP" altLang="en-US" b="1" u="sng" dirty="0">
                <a:solidFill>
                  <a:srgbClr val="FF0000"/>
                </a:solidFill>
              </a:rPr>
              <a:t>総会の開催状況が不明や管理者を選任していない管理組合が少し存在</a:t>
            </a:r>
            <a:endParaRPr kumimoji="1" lang="en-US" altLang="ja-JP" b="1" u="sng" dirty="0">
              <a:solidFill>
                <a:srgbClr val="FF0000"/>
              </a:solidFill>
            </a:endParaRPr>
          </a:p>
        </p:txBody>
      </p:sp>
      <p:graphicFrame>
        <p:nvGraphicFramePr>
          <p:cNvPr id="6" name="グラフ 5"/>
          <p:cNvGraphicFramePr>
            <a:graphicFrameLocks/>
          </p:cNvGraphicFramePr>
          <p:nvPr>
            <p:extLst>
              <p:ext uri="{D42A27DB-BD31-4B8C-83A1-F6EECF244321}">
                <p14:modId xmlns:p14="http://schemas.microsoft.com/office/powerpoint/2010/main" val="2390457656"/>
              </p:ext>
            </p:extLst>
          </p:nvPr>
        </p:nvGraphicFramePr>
        <p:xfrm>
          <a:off x="342900" y="1192225"/>
          <a:ext cx="4156017" cy="280327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グラフ 8"/>
          <p:cNvGraphicFramePr>
            <a:graphicFrameLocks/>
          </p:cNvGraphicFramePr>
          <p:nvPr>
            <p:extLst>
              <p:ext uri="{D42A27DB-BD31-4B8C-83A1-F6EECF244321}">
                <p14:modId xmlns:p14="http://schemas.microsoft.com/office/powerpoint/2010/main" val="4214598240"/>
              </p:ext>
            </p:extLst>
          </p:nvPr>
        </p:nvGraphicFramePr>
        <p:xfrm>
          <a:off x="4896933" y="1477801"/>
          <a:ext cx="4119959" cy="2446352"/>
        </p:xfrm>
        <a:graphic>
          <a:graphicData uri="http://schemas.openxmlformats.org/drawingml/2006/chart">
            <c:chart xmlns:c="http://schemas.openxmlformats.org/drawingml/2006/chart" xmlns:r="http://schemas.openxmlformats.org/officeDocument/2006/relationships" r:id="rId3"/>
          </a:graphicData>
        </a:graphic>
      </p:graphicFrame>
      <p:sp>
        <p:nvSpPr>
          <p:cNvPr id="10" name="テキスト ボックス 9"/>
          <p:cNvSpPr txBox="1"/>
          <p:nvPr/>
        </p:nvSpPr>
        <p:spPr>
          <a:xfrm>
            <a:off x="1249138" y="1192225"/>
            <a:ext cx="2401619" cy="253916"/>
          </a:xfrm>
          <a:prstGeom prst="rect">
            <a:avLst/>
          </a:prstGeom>
          <a:noFill/>
        </p:spPr>
        <p:txBody>
          <a:bodyPr wrap="none" rtlCol="0">
            <a:spAutoFit/>
          </a:bodyPr>
          <a:lstStyle/>
          <a:p>
            <a:r>
              <a:rPr kumimoji="1" lang="ja-JP" altLang="en-US" sz="1050" b="1" dirty="0"/>
              <a:t>総会の開催状況（全国）　</a:t>
            </a:r>
            <a:r>
              <a:rPr kumimoji="1" lang="en-US" altLang="ja-JP" sz="1050" b="1" dirty="0"/>
              <a:t>N=1,688</a:t>
            </a:r>
            <a:r>
              <a:rPr kumimoji="1" lang="ja-JP" altLang="en-US" sz="1050" b="1" dirty="0"/>
              <a:t>　</a:t>
            </a:r>
            <a:endParaRPr kumimoji="1" lang="ja-JP" altLang="en-US" sz="1050" dirty="0"/>
          </a:p>
        </p:txBody>
      </p:sp>
      <p:sp>
        <p:nvSpPr>
          <p:cNvPr id="11" name="テキスト ボックス 10"/>
          <p:cNvSpPr txBox="1"/>
          <p:nvPr/>
        </p:nvSpPr>
        <p:spPr>
          <a:xfrm>
            <a:off x="6031840" y="1192225"/>
            <a:ext cx="2228495" cy="253916"/>
          </a:xfrm>
          <a:prstGeom prst="rect">
            <a:avLst/>
          </a:prstGeom>
          <a:noFill/>
        </p:spPr>
        <p:txBody>
          <a:bodyPr wrap="none" rtlCol="0">
            <a:spAutoFit/>
          </a:bodyPr>
          <a:lstStyle/>
          <a:p>
            <a:r>
              <a:rPr kumimoji="1" lang="ja-JP" altLang="en-US" sz="1050" b="1" dirty="0"/>
              <a:t>総会の開催状況（大阪府）　</a:t>
            </a:r>
            <a:r>
              <a:rPr kumimoji="1" lang="en-US" altLang="ja-JP" sz="1050" b="1" dirty="0"/>
              <a:t>N=77</a:t>
            </a:r>
            <a:endParaRPr kumimoji="1" lang="ja-JP" altLang="en-US" sz="1050" dirty="0"/>
          </a:p>
        </p:txBody>
      </p:sp>
      <p:graphicFrame>
        <p:nvGraphicFramePr>
          <p:cNvPr id="12" name="グラフ 11"/>
          <p:cNvGraphicFramePr>
            <a:graphicFrameLocks/>
          </p:cNvGraphicFramePr>
          <p:nvPr>
            <p:extLst>
              <p:ext uri="{D42A27DB-BD31-4B8C-83A1-F6EECF244321}">
                <p14:modId xmlns:p14="http://schemas.microsoft.com/office/powerpoint/2010/main" val="159493330"/>
              </p:ext>
            </p:extLst>
          </p:nvPr>
        </p:nvGraphicFramePr>
        <p:xfrm>
          <a:off x="4404638" y="3989065"/>
          <a:ext cx="4438650" cy="22499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グラフ 12"/>
          <p:cNvGraphicFramePr>
            <a:graphicFrameLocks/>
          </p:cNvGraphicFramePr>
          <p:nvPr>
            <p:extLst>
              <p:ext uri="{D42A27DB-BD31-4B8C-83A1-F6EECF244321}">
                <p14:modId xmlns:p14="http://schemas.microsoft.com/office/powerpoint/2010/main" val="1162997739"/>
              </p:ext>
            </p:extLst>
          </p:nvPr>
        </p:nvGraphicFramePr>
        <p:xfrm>
          <a:off x="243949" y="3957499"/>
          <a:ext cx="4160688" cy="2196668"/>
        </p:xfrm>
        <a:graphic>
          <a:graphicData uri="http://schemas.openxmlformats.org/drawingml/2006/chart">
            <c:chart xmlns:c="http://schemas.openxmlformats.org/drawingml/2006/chart" xmlns:r="http://schemas.openxmlformats.org/officeDocument/2006/relationships" r:id="rId5"/>
          </a:graphicData>
        </a:graphic>
      </p:graphicFrame>
      <p:sp>
        <p:nvSpPr>
          <p:cNvPr id="14" name="テキスト ボックス 13"/>
          <p:cNvSpPr txBox="1"/>
          <p:nvPr/>
        </p:nvSpPr>
        <p:spPr>
          <a:xfrm>
            <a:off x="41813" y="3672401"/>
            <a:ext cx="4556055" cy="253916"/>
          </a:xfrm>
          <a:prstGeom prst="rect">
            <a:avLst/>
          </a:prstGeom>
          <a:noFill/>
        </p:spPr>
        <p:txBody>
          <a:bodyPr wrap="none" rtlCol="0">
            <a:spAutoFit/>
          </a:bodyPr>
          <a:lstStyle/>
          <a:p>
            <a:r>
              <a:rPr kumimoji="1" lang="ja-JP" altLang="en-US" sz="1050" b="1" dirty="0"/>
              <a:t>管理者の選任状況（管理組合法人ではない管理組合）（全国）　</a:t>
            </a:r>
            <a:r>
              <a:rPr kumimoji="1" lang="en-US" altLang="ja-JP" sz="1050" b="1" dirty="0"/>
              <a:t>N=1,406</a:t>
            </a:r>
            <a:endParaRPr kumimoji="1" lang="ja-JP" altLang="en-US" sz="1050" dirty="0"/>
          </a:p>
        </p:txBody>
      </p:sp>
      <p:sp>
        <p:nvSpPr>
          <p:cNvPr id="16" name="テキスト ボックス 15"/>
          <p:cNvSpPr txBox="1"/>
          <p:nvPr/>
        </p:nvSpPr>
        <p:spPr>
          <a:xfrm>
            <a:off x="4597868" y="3672401"/>
            <a:ext cx="4649030" cy="253916"/>
          </a:xfrm>
          <a:prstGeom prst="rect">
            <a:avLst/>
          </a:prstGeom>
          <a:noFill/>
        </p:spPr>
        <p:txBody>
          <a:bodyPr wrap="none" rtlCol="0">
            <a:spAutoFit/>
          </a:bodyPr>
          <a:lstStyle/>
          <a:p>
            <a:r>
              <a:rPr kumimoji="1" lang="ja-JP" altLang="en-US" sz="1050" b="1" dirty="0"/>
              <a:t>管理者の選任状況（管理組合法人ではない管理組合）（大阪府）　</a:t>
            </a:r>
            <a:r>
              <a:rPr kumimoji="1" lang="en-US" altLang="ja-JP" sz="1050" b="1" dirty="0"/>
              <a:t>N=60</a:t>
            </a:r>
            <a:endParaRPr kumimoji="1" lang="ja-JP" altLang="en-US" sz="1050" dirty="0"/>
          </a:p>
        </p:txBody>
      </p:sp>
      <p:sp>
        <p:nvSpPr>
          <p:cNvPr id="17" name="テキスト ボックス 16">
            <a:extLst>
              <a:ext uri="{FF2B5EF4-FFF2-40B4-BE49-F238E27FC236}">
                <a16:creationId xmlns:a16="http://schemas.microsoft.com/office/drawing/2014/main" id="{18EC4FB2-B3E0-47DE-8600-0C5D7167175C}"/>
              </a:ext>
            </a:extLst>
          </p:cNvPr>
          <p:cNvSpPr txBox="1"/>
          <p:nvPr/>
        </p:nvSpPr>
        <p:spPr>
          <a:xfrm>
            <a:off x="250196" y="6123925"/>
            <a:ext cx="7026903" cy="461665"/>
          </a:xfrm>
          <a:prstGeom prst="rect">
            <a:avLst/>
          </a:prstGeom>
          <a:noFill/>
        </p:spPr>
        <p:txBody>
          <a:bodyPr wrap="square" rtlCol="0">
            <a:spAutoFit/>
          </a:bodyPr>
          <a:lstStyle/>
          <a:p>
            <a:r>
              <a:rPr kumimoji="1" lang="en-US" altLang="ja-JP" sz="800" dirty="0"/>
              <a:t>※</a:t>
            </a:r>
            <a:r>
              <a:rPr kumimoji="1" lang="ja-JP" altLang="en-US" sz="800" dirty="0"/>
              <a:t>いずれも四捨五入等により合計しても</a:t>
            </a:r>
            <a:r>
              <a:rPr kumimoji="1" lang="en-US" altLang="ja-JP" sz="800" dirty="0"/>
              <a:t>100%</a:t>
            </a:r>
            <a:r>
              <a:rPr kumimoji="1" lang="ja-JP" altLang="en-US" sz="800" dirty="0"/>
              <a:t>にならないことがある。</a:t>
            </a:r>
            <a:endParaRPr kumimoji="1" lang="en-US" altLang="ja-JP" sz="800" dirty="0"/>
          </a:p>
          <a:p>
            <a:r>
              <a:rPr kumimoji="1" lang="ja-JP" altLang="en-US" sz="800" dirty="0"/>
              <a:t>出典：１　全国データについては、国土交通省「平成</a:t>
            </a:r>
            <a:r>
              <a:rPr kumimoji="1" lang="en-US" altLang="ja-JP" sz="800" dirty="0"/>
              <a:t>30 </a:t>
            </a:r>
            <a:r>
              <a:rPr kumimoji="1" lang="ja-JP" altLang="en-US" sz="800" dirty="0"/>
              <a:t>年度マンション総合調査結果報告書」をもとに大阪府住宅まちづくり部居住企画課作成</a:t>
            </a:r>
            <a:endParaRPr kumimoji="1" lang="en-US" altLang="ja-JP" sz="800" dirty="0"/>
          </a:p>
          <a:p>
            <a:r>
              <a:rPr kumimoji="1" lang="ja-JP" altLang="en-US" sz="800" dirty="0"/>
              <a:t>　　　２　大阪府データについては、国土交通省「平成</a:t>
            </a:r>
            <a:r>
              <a:rPr kumimoji="1" lang="en-US" altLang="ja-JP" sz="800" dirty="0"/>
              <a:t>30</a:t>
            </a:r>
            <a:r>
              <a:rPr kumimoji="1" lang="ja-JP" altLang="en-US" sz="800" dirty="0"/>
              <a:t>年マンション総合調査」の大阪府内データをもとに大阪府住宅まちづくり部居住企画課作成</a:t>
            </a:r>
            <a:endParaRPr kumimoji="1" lang="en-US" altLang="ja-JP" sz="800" dirty="0"/>
          </a:p>
        </p:txBody>
      </p:sp>
      <p:sp>
        <p:nvSpPr>
          <p:cNvPr id="15" name="正方形/長方形 14"/>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latin typeface="Meiryo UI" panose="020B0604030504040204" pitchFamily="50" charset="-128"/>
                <a:ea typeface="Meiryo UI" panose="020B0604030504040204" pitchFamily="50" charset="-128"/>
              </a:rPr>
              <a:t>　</a:t>
            </a:r>
            <a:r>
              <a:rPr kumimoji="1" lang="zh-TW" altLang="en-US" sz="2400" b="1" dirty="0">
                <a:latin typeface="Meiryo UI" panose="020B0604030504040204" pitchFamily="50" charset="-128"/>
                <a:ea typeface="Meiryo UI" panose="020B0604030504040204" pitchFamily="50" charset="-128"/>
              </a:rPr>
              <a:t>管理組合関係</a:t>
            </a:r>
          </a:p>
        </p:txBody>
      </p:sp>
      <p:sp>
        <p:nvSpPr>
          <p:cNvPr id="18" name="テキスト ボックス 17">
            <a:extLst>
              <a:ext uri="{FF2B5EF4-FFF2-40B4-BE49-F238E27FC236}">
                <a16:creationId xmlns:a16="http://schemas.microsoft.com/office/drawing/2014/main" id="{EA38BAC2-6118-4AC3-8C15-16A7F6BED30C}"/>
              </a:ext>
            </a:extLst>
          </p:cNvPr>
          <p:cNvSpPr txBox="1"/>
          <p:nvPr/>
        </p:nvSpPr>
        <p:spPr>
          <a:xfrm>
            <a:off x="8626896" y="6412334"/>
            <a:ext cx="418704" cy="369332"/>
          </a:xfrm>
          <a:prstGeom prst="rect">
            <a:avLst/>
          </a:prstGeom>
          <a:solidFill>
            <a:schemeClr val="bg1"/>
          </a:solidFill>
          <a:ln>
            <a:solidFill>
              <a:schemeClr val="tx1"/>
            </a:solidFill>
          </a:ln>
        </p:spPr>
        <p:txBody>
          <a:bodyPr wrap="none" rtlCol="0">
            <a:spAutoFit/>
          </a:bodyPr>
          <a:lstStyle/>
          <a:p>
            <a:r>
              <a:rPr kumimoji="1" lang="ja-JP" altLang="en-US" dirty="0"/>
              <a:t>６</a:t>
            </a:r>
          </a:p>
        </p:txBody>
      </p:sp>
      <p:sp>
        <p:nvSpPr>
          <p:cNvPr id="2" name="角丸四角形 1"/>
          <p:cNvSpPr/>
          <p:nvPr/>
        </p:nvSpPr>
        <p:spPr>
          <a:xfrm>
            <a:off x="5875020" y="1591719"/>
            <a:ext cx="1081892" cy="31242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a:off x="4404636" y="4316635"/>
            <a:ext cx="1988543" cy="31242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55878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6BBD8A01-4493-4A25-869A-D0242574665E}"/>
              </a:ext>
            </a:extLst>
          </p:cNvPr>
          <p:cNvSpPr/>
          <p:nvPr/>
        </p:nvSpPr>
        <p:spPr>
          <a:xfrm>
            <a:off x="250197" y="705431"/>
            <a:ext cx="8699869" cy="804248"/>
          </a:xfrm>
          <a:prstGeom prst="rect">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〇管理業務主任者登録数等は増加傾向</a:t>
            </a:r>
            <a:endParaRPr kumimoji="1" lang="en-US" altLang="ja-JP" dirty="0">
              <a:solidFill>
                <a:schemeClr val="tx1"/>
              </a:solidFill>
            </a:endParaRPr>
          </a:p>
          <a:p>
            <a:r>
              <a:rPr kumimoji="1" lang="ja-JP" altLang="en-US" dirty="0">
                <a:solidFill>
                  <a:schemeClr val="tx1"/>
                </a:solidFill>
              </a:rPr>
              <a:t>○</a:t>
            </a:r>
            <a:r>
              <a:rPr kumimoji="1" lang="ja-JP" altLang="en-US" b="1" u="sng" dirty="0">
                <a:solidFill>
                  <a:srgbClr val="FF0000"/>
                </a:solidFill>
              </a:rPr>
              <a:t>マンション管理登録業者数は減少傾向</a:t>
            </a:r>
            <a:endParaRPr kumimoji="1" lang="en-US" altLang="ja-JP" b="1" u="sng" dirty="0">
              <a:solidFill>
                <a:srgbClr val="FF0000"/>
              </a:solidFill>
            </a:endParaRPr>
          </a:p>
        </p:txBody>
      </p:sp>
      <p:sp>
        <p:nvSpPr>
          <p:cNvPr id="9" name="テキスト ボックス 8">
            <a:extLst>
              <a:ext uri="{FF2B5EF4-FFF2-40B4-BE49-F238E27FC236}">
                <a16:creationId xmlns:a16="http://schemas.microsoft.com/office/drawing/2014/main" id="{18EC4FB2-B3E0-47DE-8600-0C5D7167175C}"/>
              </a:ext>
            </a:extLst>
          </p:cNvPr>
          <p:cNvSpPr txBox="1"/>
          <p:nvPr/>
        </p:nvSpPr>
        <p:spPr>
          <a:xfrm>
            <a:off x="250197" y="6365838"/>
            <a:ext cx="5979153" cy="338554"/>
          </a:xfrm>
          <a:prstGeom prst="rect">
            <a:avLst/>
          </a:prstGeom>
          <a:noFill/>
        </p:spPr>
        <p:txBody>
          <a:bodyPr wrap="square" rtlCol="0">
            <a:spAutoFit/>
          </a:bodyPr>
          <a:lstStyle/>
          <a:p>
            <a:r>
              <a:rPr kumimoji="1" lang="ja-JP" altLang="en-US" sz="800" dirty="0"/>
              <a:t>出典：国土交通省「不動産業ビジョン</a:t>
            </a:r>
            <a:r>
              <a:rPr kumimoji="1" lang="en-US" altLang="ja-JP" sz="800" dirty="0"/>
              <a:t>2030 </a:t>
            </a:r>
            <a:r>
              <a:rPr kumimoji="1" lang="ja-JP" altLang="en-US" sz="800" dirty="0"/>
              <a:t>参考資料集」（赤い矢印は大阪府住宅まちづくり部居住企画課が記載）</a:t>
            </a:r>
            <a:endParaRPr kumimoji="1" lang="en-US" altLang="ja-JP" sz="800" dirty="0"/>
          </a:p>
          <a:p>
            <a:endParaRPr kumimoji="1" lang="en-US" altLang="ja-JP" sz="800" dirty="0"/>
          </a:p>
        </p:txBody>
      </p:sp>
      <p:sp>
        <p:nvSpPr>
          <p:cNvPr id="3" name="テキスト ボックス 2"/>
          <p:cNvSpPr txBox="1"/>
          <p:nvPr/>
        </p:nvSpPr>
        <p:spPr>
          <a:xfrm>
            <a:off x="6068974" y="1603883"/>
            <a:ext cx="748923" cy="261610"/>
          </a:xfrm>
          <a:prstGeom prst="rect">
            <a:avLst/>
          </a:prstGeom>
          <a:noFill/>
        </p:spPr>
        <p:txBody>
          <a:bodyPr wrap="none" rtlCol="0">
            <a:spAutoFit/>
          </a:bodyPr>
          <a:lstStyle/>
          <a:p>
            <a:r>
              <a:rPr kumimoji="1" lang="ja-JP" altLang="en-US" sz="1100" b="1" dirty="0"/>
              <a:t>（全国）</a:t>
            </a:r>
          </a:p>
        </p:txBody>
      </p:sp>
      <p:grpSp>
        <p:nvGrpSpPr>
          <p:cNvPr id="10" name="グループ化 9"/>
          <p:cNvGrpSpPr/>
          <p:nvPr/>
        </p:nvGrpSpPr>
        <p:grpSpPr>
          <a:xfrm>
            <a:off x="804644" y="1603883"/>
            <a:ext cx="7590973" cy="4688479"/>
            <a:chOff x="589642" y="1850434"/>
            <a:chExt cx="7590973" cy="4688479"/>
          </a:xfrm>
        </p:grpSpPr>
        <p:pic>
          <p:nvPicPr>
            <p:cNvPr id="2" name="図 1"/>
            <p:cNvPicPr>
              <a:picLocks noChangeAspect="1"/>
            </p:cNvPicPr>
            <p:nvPr/>
          </p:nvPicPr>
          <p:blipFill>
            <a:blip r:embed="rId2"/>
            <a:stretch>
              <a:fillRect/>
            </a:stretch>
          </p:blipFill>
          <p:spPr>
            <a:xfrm>
              <a:off x="589642" y="1850434"/>
              <a:ext cx="7590973" cy="4688479"/>
            </a:xfrm>
            <a:prstGeom prst="rect">
              <a:avLst/>
            </a:prstGeom>
          </p:spPr>
        </p:pic>
        <p:sp>
          <p:nvSpPr>
            <p:cNvPr id="6" name="正方形/長方形 5"/>
            <p:cNvSpPr/>
            <p:nvPr/>
          </p:nvSpPr>
          <p:spPr>
            <a:xfrm>
              <a:off x="8013700" y="6356351"/>
              <a:ext cx="152400" cy="1825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テキスト ボックス 10"/>
          <p:cNvSpPr txBox="1"/>
          <p:nvPr/>
        </p:nvSpPr>
        <p:spPr>
          <a:xfrm>
            <a:off x="6229350" y="1565802"/>
            <a:ext cx="748923" cy="261610"/>
          </a:xfrm>
          <a:prstGeom prst="rect">
            <a:avLst/>
          </a:prstGeom>
          <a:noFill/>
        </p:spPr>
        <p:txBody>
          <a:bodyPr wrap="none" rtlCol="0">
            <a:spAutoFit/>
          </a:bodyPr>
          <a:lstStyle/>
          <a:p>
            <a:r>
              <a:rPr kumimoji="1" lang="ja-JP" altLang="en-US" sz="1100" dirty="0"/>
              <a:t>（全国）</a:t>
            </a:r>
          </a:p>
        </p:txBody>
      </p:sp>
      <p:sp>
        <p:nvSpPr>
          <p:cNvPr id="12" name="正方形/長方形 11"/>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latin typeface="Meiryo UI" panose="020B0604030504040204" pitchFamily="50" charset="-128"/>
                <a:ea typeface="Meiryo UI" panose="020B0604030504040204" pitchFamily="50" charset="-128"/>
              </a:rPr>
              <a:t>　管理会社関係</a:t>
            </a:r>
            <a:endParaRPr kumimoji="1" lang="en-US" altLang="ja-JP" sz="2400" b="1" dirty="0">
              <a:solidFill>
                <a:schemeClr val="bg1"/>
              </a:solidFill>
            </a:endParaRPr>
          </a:p>
        </p:txBody>
      </p:sp>
      <p:sp>
        <p:nvSpPr>
          <p:cNvPr id="13" name="テキスト ボックス 12">
            <a:extLst>
              <a:ext uri="{FF2B5EF4-FFF2-40B4-BE49-F238E27FC236}">
                <a16:creationId xmlns:a16="http://schemas.microsoft.com/office/drawing/2014/main" id="{EA38BAC2-6118-4AC3-8C15-16A7F6BED30C}"/>
              </a:ext>
            </a:extLst>
          </p:cNvPr>
          <p:cNvSpPr txBox="1"/>
          <p:nvPr/>
        </p:nvSpPr>
        <p:spPr>
          <a:xfrm>
            <a:off x="8626896" y="6412334"/>
            <a:ext cx="418704" cy="369332"/>
          </a:xfrm>
          <a:prstGeom prst="rect">
            <a:avLst/>
          </a:prstGeom>
          <a:solidFill>
            <a:schemeClr val="bg1"/>
          </a:solidFill>
          <a:ln>
            <a:solidFill>
              <a:schemeClr val="tx1"/>
            </a:solidFill>
          </a:ln>
        </p:spPr>
        <p:txBody>
          <a:bodyPr wrap="none" rtlCol="0">
            <a:spAutoFit/>
          </a:bodyPr>
          <a:lstStyle/>
          <a:p>
            <a:r>
              <a:rPr kumimoji="1" lang="ja-JP" altLang="en-US" dirty="0"/>
              <a:t>７</a:t>
            </a:r>
          </a:p>
        </p:txBody>
      </p:sp>
      <p:sp>
        <p:nvSpPr>
          <p:cNvPr id="4" name="右矢印 3"/>
          <p:cNvSpPr/>
          <p:nvPr/>
        </p:nvSpPr>
        <p:spPr>
          <a:xfrm rot="296547">
            <a:off x="823932" y="3469431"/>
            <a:ext cx="6692900" cy="736600"/>
          </a:xfrm>
          <a:prstGeom prst="rightArrow">
            <a:avLst>
              <a:gd name="adj1" fmla="val 50000"/>
              <a:gd name="adj2" fmla="val 116293"/>
            </a:avLst>
          </a:prstGeom>
          <a:solidFill>
            <a:srgbClr val="FF0000">
              <a:alpha val="1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51441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6BBD8A01-4493-4A25-869A-D0242574665E}"/>
              </a:ext>
            </a:extLst>
          </p:cNvPr>
          <p:cNvSpPr/>
          <p:nvPr/>
        </p:nvSpPr>
        <p:spPr>
          <a:xfrm>
            <a:off x="250197" y="758799"/>
            <a:ext cx="8699869" cy="524394"/>
          </a:xfrm>
          <a:prstGeom prst="rect">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〇</a:t>
            </a:r>
            <a:r>
              <a:rPr kumimoji="1" lang="ja-JP" altLang="en-US" b="1" u="sng" dirty="0">
                <a:solidFill>
                  <a:srgbClr val="FF0000"/>
                </a:solidFill>
              </a:rPr>
              <a:t>賃貸戸数割合が</a:t>
            </a:r>
            <a:r>
              <a:rPr kumimoji="1" lang="en-US" altLang="ja-JP" b="1" u="sng" dirty="0">
                <a:solidFill>
                  <a:srgbClr val="FF0000"/>
                </a:solidFill>
              </a:rPr>
              <a:t>20</a:t>
            </a:r>
            <a:r>
              <a:rPr kumimoji="1" lang="ja-JP" altLang="en-US" b="1" u="sng" dirty="0">
                <a:solidFill>
                  <a:srgbClr val="FF0000"/>
                </a:solidFill>
              </a:rPr>
              <a:t>％を超える</a:t>
            </a:r>
            <a:r>
              <a:rPr kumimoji="1" lang="ja-JP" altLang="en-US" dirty="0">
                <a:solidFill>
                  <a:schemeClr val="tx1"/>
                </a:solidFill>
              </a:rPr>
              <a:t>マンションは</a:t>
            </a:r>
            <a:r>
              <a:rPr kumimoji="1" lang="ja-JP" altLang="en-US" b="1" u="sng" dirty="0">
                <a:solidFill>
                  <a:srgbClr val="FF0000"/>
                </a:solidFill>
              </a:rPr>
              <a:t>概ね築</a:t>
            </a:r>
            <a:r>
              <a:rPr kumimoji="1" lang="en-US" altLang="ja-JP" b="1" u="sng" dirty="0">
                <a:solidFill>
                  <a:srgbClr val="FF0000"/>
                </a:solidFill>
              </a:rPr>
              <a:t>30</a:t>
            </a:r>
            <a:r>
              <a:rPr kumimoji="1" lang="ja-JP" altLang="en-US" b="1" u="sng" dirty="0">
                <a:solidFill>
                  <a:srgbClr val="FF0000"/>
                </a:solidFill>
              </a:rPr>
              <a:t>年以上</a:t>
            </a:r>
            <a:r>
              <a:rPr kumimoji="1" lang="ja-JP" altLang="en-US" dirty="0">
                <a:solidFill>
                  <a:schemeClr val="tx1"/>
                </a:solidFill>
              </a:rPr>
              <a:t>のマンションに多い。</a:t>
            </a:r>
            <a:endParaRPr kumimoji="1" lang="en-US" altLang="ja-JP" dirty="0">
              <a:solidFill>
                <a:schemeClr val="tx1"/>
              </a:solidFill>
            </a:endParaRPr>
          </a:p>
        </p:txBody>
      </p:sp>
      <p:graphicFrame>
        <p:nvGraphicFramePr>
          <p:cNvPr id="6" name="グラフ 5"/>
          <p:cNvGraphicFramePr>
            <a:graphicFrameLocks/>
          </p:cNvGraphicFramePr>
          <p:nvPr>
            <p:extLst>
              <p:ext uri="{D42A27DB-BD31-4B8C-83A1-F6EECF244321}">
                <p14:modId xmlns:p14="http://schemas.microsoft.com/office/powerpoint/2010/main" val="4271240047"/>
              </p:ext>
            </p:extLst>
          </p:nvPr>
        </p:nvGraphicFramePr>
        <p:xfrm>
          <a:off x="4671817" y="2248475"/>
          <a:ext cx="4400550" cy="2743520"/>
        </p:xfrm>
        <a:graphic>
          <a:graphicData uri="http://schemas.openxmlformats.org/drawingml/2006/chart">
            <c:chart xmlns:c="http://schemas.openxmlformats.org/drawingml/2006/chart" xmlns:r="http://schemas.openxmlformats.org/officeDocument/2006/relationships" r:id="rId2"/>
          </a:graphicData>
        </a:graphic>
      </p:graphicFrame>
      <p:pic>
        <p:nvPicPr>
          <p:cNvPr id="2" name="図 1"/>
          <p:cNvPicPr>
            <a:picLocks noChangeAspect="1"/>
          </p:cNvPicPr>
          <p:nvPr/>
        </p:nvPicPr>
        <p:blipFill>
          <a:blip r:embed="rId3"/>
          <a:stretch>
            <a:fillRect/>
          </a:stretch>
        </p:blipFill>
        <p:spPr>
          <a:xfrm>
            <a:off x="76800" y="2371071"/>
            <a:ext cx="4595017" cy="2524125"/>
          </a:xfrm>
          <a:prstGeom prst="rect">
            <a:avLst/>
          </a:prstGeom>
        </p:spPr>
      </p:pic>
      <p:sp>
        <p:nvSpPr>
          <p:cNvPr id="3" name="テキスト ボックス 2"/>
          <p:cNvSpPr txBox="1"/>
          <p:nvPr/>
        </p:nvSpPr>
        <p:spPr>
          <a:xfrm>
            <a:off x="8610600" y="2156142"/>
            <a:ext cx="415498" cy="184666"/>
          </a:xfrm>
          <a:prstGeom prst="rect">
            <a:avLst/>
          </a:prstGeom>
          <a:noFill/>
        </p:spPr>
        <p:txBody>
          <a:bodyPr wrap="none" rtlCol="0">
            <a:spAutoFit/>
          </a:bodyPr>
          <a:lstStyle/>
          <a:p>
            <a:r>
              <a:rPr kumimoji="1" lang="ja-JP" altLang="en-US" sz="600" dirty="0"/>
              <a:t>（％）</a:t>
            </a:r>
          </a:p>
        </p:txBody>
      </p:sp>
      <p:sp>
        <p:nvSpPr>
          <p:cNvPr id="9" name="テキスト ボックス 8"/>
          <p:cNvSpPr txBox="1"/>
          <p:nvPr/>
        </p:nvSpPr>
        <p:spPr>
          <a:xfrm>
            <a:off x="1506268" y="1902667"/>
            <a:ext cx="2204450" cy="253916"/>
          </a:xfrm>
          <a:prstGeom prst="rect">
            <a:avLst/>
          </a:prstGeom>
          <a:noFill/>
        </p:spPr>
        <p:txBody>
          <a:bodyPr wrap="none" rtlCol="0">
            <a:spAutoFit/>
          </a:bodyPr>
          <a:lstStyle/>
          <a:p>
            <a:r>
              <a:rPr kumimoji="1" lang="ja-JP" altLang="en-US" sz="1050" b="1" dirty="0"/>
              <a:t>完成年次別賃貸戸数割合（全国）</a:t>
            </a:r>
          </a:p>
        </p:txBody>
      </p:sp>
      <p:sp>
        <p:nvSpPr>
          <p:cNvPr id="10" name="テキスト ボックス 9"/>
          <p:cNvSpPr txBox="1"/>
          <p:nvPr/>
        </p:nvSpPr>
        <p:spPr>
          <a:xfrm>
            <a:off x="5954443" y="1902667"/>
            <a:ext cx="2339102" cy="253916"/>
          </a:xfrm>
          <a:prstGeom prst="rect">
            <a:avLst/>
          </a:prstGeom>
          <a:noFill/>
        </p:spPr>
        <p:txBody>
          <a:bodyPr wrap="none" rtlCol="0">
            <a:spAutoFit/>
          </a:bodyPr>
          <a:lstStyle/>
          <a:p>
            <a:r>
              <a:rPr kumimoji="1" lang="ja-JP" altLang="en-US" sz="1050" b="1" dirty="0"/>
              <a:t>完成年次別賃貸戸数割合（大阪府）</a:t>
            </a:r>
          </a:p>
        </p:txBody>
      </p:sp>
      <p:sp>
        <p:nvSpPr>
          <p:cNvPr id="11" name="正方形/長方形 10"/>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latin typeface="Meiryo UI" panose="020B0604030504040204" pitchFamily="50" charset="-128"/>
                <a:ea typeface="Meiryo UI" panose="020B0604030504040204" pitchFamily="50" charset="-128"/>
              </a:rPr>
              <a:t>　賃借関係</a:t>
            </a:r>
            <a:endParaRPr kumimoji="1" lang="en-US" altLang="ja-JP" sz="2400" b="1" dirty="0">
              <a:solidFill>
                <a:schemeClr val="bg1"/>
              </a:solidFill>
            </a:endParaRPr>
          </a:p>
        </p:txBody>
      </p:sp>
      <p:sp>
        <p:nvSpPr>
          <p:cNvPr id="12" name="テキスト ボックス 11">
            <a:extLst>
              <a:ext uri="{FF2B5EF4-FFF2-40B4-BE49-F238E27FC236}">
                <a16:creationId xmlns:a16="http://schemas.microsoft.com/office/drawing/2014/main" id="{EA38BAC2-6118-4AC3-8C15-16A7F6BED30C}"/>
              </a:ext>
            </a:extLst>
          </p:cNvPr>
          <p:cNvSpPr txBox="1"/>
          <p:nvPr/>
        </p:nvSpPr>
        <p:spPr>
          <a:xfrm>
            <a:off x="8626896" y="6412334"/>
            <a:ext cx="418704" cy="369332"/>
          </a:xfrm>
          <a:prstGeom prst="rect">
            <a:avLst/>
          </a:prstGeom>
          <a:solidFill>
            <a:schemeClr val="bg1"/>
          </a:solidFill>
          <a:ln>
            <a:solidFill>
              <a:schemeClr val="tx1"/>
            </a:solidFill>
          </a:ln>
        </p:spPr>
        <p:txBody>
          <a:bodyPr wrap="none" rtlCol="0">
            <a:spAutoFit/>
          </a:bodyPr>
          <a:lstStyle/>
          <a:p>
            <a:r>
              <a:rPr kumimoji="1" lang="ja-JP" altLang="en-US" dirty="0"/>
              <a:t>８</a:t>
            </a:r>
          </a:p>
        </p:txBody>
      </p:sp>
      <p:sp>
        <p:nvSpPr>
          <p:cNvPr id="4" name="角丸四角形 3"/>
          <p:cNvSpPr/>
          <p:nvPr/>
        </p:nvSpPr>
        <p:spPr>
          <a:xfrm>
            <a:off x="5989319" y="2550141"/>
            <a:ext cx="894763" cy="81534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18EC4FB2-B3E0-47DE-8600-0C5D7167175C}"/>
              </a:ext>
            </a:extLst>
          </p:cNvPr>
          <p:cNvSpPr txBox="1"/>
          <p:nvPr/>
        </p:nvSpPr>
        <p:spPr>
          <a:xfrm>
            <a:off x="250197" y="5343586"/>
            <a:ext cx="7160935" cy="461665"/>
          </a:xfrm>
          <a:prstGeom prst="rect">
            <a:avLst/>
          </a:prstGeom>
          <a:noFill/>
        </p:spPr>
        <p:txBody>
          <a:bodyPr wrap="none" rtlCol="0">
            <a:spAutoFit/>
          </a:bodyPr>
          <a:lstStyle/>
          <a:p>
            <a:r>
              <a:rPr kumimoji="1" lang="en-US" altLang="ja-JP" sz="800" dirty="0"/>
              <a:t>※</a:t>
            </a:r>
            <a:r>
              <a:rPr kumimoji="1" lang="ja-JP" altLang="en-US" sz="800" dirty="0"/>
              <a:t>いずれも四捨五入等により合計しても</a:t>
            </a:r>
            <a:r>
              <a:rPr kumimoji="1" lang="en-US" altLang="ja-JP" sz="800" dirty="0"/>
              <a:t>100%</a:t>
            </a:r>
            <a:r>
              <a:rPr kumimoji="1" lang="ja-JP" altLang="en-US" sz="800" dirty="0"/>
              <a:t>にならないことがある。</a:t>
            </a:r>
            <a:endParaRPr kumimoji="1" lang="en-US" altLang="ja-JP" sz="800" dirty="0"/>
          </a:p>
          <a:p>
            <a:r>
              <a:rPr kumimoji="1" lang="ja-JP" altLang="en-US" sz="800" dirty="0"/>
              <a:t>出典：１　全国データについては、国土交通省「平成</a:t>
            </a:r>
            <a:r>
              <a:rPr kumimoji="1" lang="en-US" altLang="ja-JP" sz="800" dirty="0"/>
              <a:t>30 </a:t>
            </a:r>
            <a:r>
              <a:rPr kumimoji="1" lang="ja-JP" altLang="en-US" sz="800" dirty="0"/>
              <a:t>年度マンション総合調査結果報告書」</a:t>
            </a:r>
            <a:endParaRPr kumimoji="1" lang="en-US" altLang="ja-JP" sz="800" dirty="0"/>
          </a:p>
          <a:p>
            <a:r>
              <a:rPr kumimoji="1" lang="ja-JP" altLang="en-US" sz="800" dirty="0"/>
              <a:t>　　　２　大阪府データについては、国土交通省「平成</a:t>
            </a:r>
            <a:r>
              <a:rPr kumimoji="1" lang="en-US" altLang="ja-JP" sz="800" dirty="0"/>
              <a:t>30</a:t>
            </a:r>
            <a:r>
              <a:rPr kumimoji="1" lang="ja-JP" altLang="en-US" sz="800" dirty="0"/>
              <a:t>年度マンション総合調査」の大阪府内データをもとに大阪府住宅まちづくり部居住企画課作成</a:t>
            </a:r>
            <a:endParaRPr kumimoji="1" lang="en-US" altLang="ja-JP" sz="800" dirty="0"/>
          </a:p>
        </p:txBody>
      </p:sp>
    </p:spTree>
    <p:extLst>
      <p:ext uri="{BB962C8B-B14F-4D97-AF65-F5344CB8AC3E}">
        <p14:creationId xmlns:p14="http://schemas.microsoft.com/office/powerpoint/2010/main" val="376689817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346</TotalTime>
  <Words>1307</Words>
  <Application>Microsoft Office PowerPoint</Application>
  <PresentationFormat>画面に合わせる (4:3)</PresentationFormat>
  <Paragraphs>150</Paragraphs>
  <Slides>10</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10</vt:i4>
      </vt:variant>
    </vt:vector>
  </HeadingPairs>
  <TitlesOfParts>
    <vt:vector size="17" baseType="lpstr">
      <vt:lpstr>Meiryo UI</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藤井　佑</dc:creator>
  <cp:lastModifiedBy>藤井　佑</cp:lastModifiedBy>
  <cp:revision>12</cp:revision>
  <dcterms:created xsi:type="dcterms:W3CDTF">2021-05-19T05:21:12Z</dcterms:created>
  <dcterms:modified xsi:type="dcterms:W3CDTF">2021-06-11T09:59:59Z</dcterms:modified>
</cp:coreProperties>
</file>