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319" r:id="rId2"/>
    <p:sldId id="324" r:id="rId3"/>
    <p:sldId id="323" r:id="rId4"/>
    <p:sldId id="322" r:id="rId5"/>
    <p:sldId id="307" r:id="rId6"/>
    <p:sldId id="311" r:id="rId7"/>
    <p:sldId id="312" r:id="rId8"/>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438" y="6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833" tIns="45917" rIns="91833" bIns="459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833" tIns="45917" rIns="91833" bIns="45917" rtlCol="0"/>
          <a:lstStyle>
            <a:lvl1pPr algn="r">
              <a:defRPr sz="1200"/>
            </a:lvl1pPr>
          </a:lstStyle>
          <a:p>
            <a:fld id="{5B1E5620-A63F-447A-A5ED-6699927C9EC5}" type="datetimeFigureOut">
              <a:rPr kumimoji="1" lang="ja-JP" altLang="en-US" smtClean="0"/>
              <a:t>2021/7/2</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833" tIns="45917" rIns="91833" bIns="459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833" tIns="45917" rIns="91833" bIns="459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833" tIns="45917" rIns="91833" bIns="459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833" tIns="45917" rIns="91833" bIns="45917" rtlCol="0" anchor="b"/>
          <a:lstStyle>
            <a:lvl1pPr algn="r">
              <a:defRPr sz="1200"/>
            </a:lvl1pPr>
          </a:lstStyle>
          <a:p>
            <a:fld id="{E37AA9F0-080F-4B9B-BFD2-B2C4DD0FF2AB}" type="slidenum">
              <a:rPr kumimoji="1" lang="ja-JP" altLang="en-US" smtClean="0"/>
              <a:t>‹#›</a:t>
            </a:fld>
            <a:endParaRPr kumimoji="1" lang="ja-JP" altLang="en-US"/>
          </a:p>
        </p:txBody>
      </p:sp>
    </p:spTree>
    <p:extLst>
      <p:ext uri="{BB962C8B-B14F-4D97-AF65-F5344CB8AC3E}">
        <p14:creationId xmlns:p14="http://schemas.microsoft.com/office/powerpoint/2010/main" val="281298042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4017187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1845581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extLst>
      <p:ext uri="{BB962C8B-B14F-4D97-AF65-F5344CB8AC3E}">
        <p14:creationId xmlns:p14="http://schemas.microsoft.com/office/powerpoint/2010/main" val="2858197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081037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853103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57648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274926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2142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417526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27453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000231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018543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81365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12CD7FC-C024-48B8-A015-F8BFD3995369}" type="datetimeFigureOut">
              <a:rPr kumimoji="1" lang="ja-JP" altLang="en-US" smtClean="0"/>
              <a:t>2021/7/2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3406546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CD7FC-C024-48B8-A015-F8BFD3995369}" type="datetimeFigureOut">
              <a:rPr kumimoji="1" lang="ja-JP" altLang="en-US" smtClean="0"/>
              <a:t>2021/7/2</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6C8C7D-6245-46FD-82D6-E459A548FCB3}" type="slidenum">
              <a:rPr kumimoji="1" lang="ja-JP" altLang="en-US" smtClean="0"/>
              <a:t>‹#›</a:t>
            </a:fld>
            <a:endParaRPr kumimoji="1" lang="ja-JP" altLang="en-US"/>
          </a:p>
        </p:txBody>
      </p:sp>
    </p:spTree>
    <p:extLst>
      <p:ext uri="{BB962C8B-B14F-4D97-AF65-F5344CB8AC3E}">
        <p14:creationId xmlns:p14="http://schemas.microsoft.com/office/powerpoint/2010/main" val="1351453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098" name="直線矢印コネクタ 10"/>
          <p:cNvCxnSpPr>
            <a:cxnSpLocks noChangeShapeType="1"/>
          </p:cNvCxnSpPr>
          <p:nvPr/>
        </p:nvCxnSpPr>
        <p:spPr bwMode="auto">
          <a:xfrm flipV="1">
            <a:off x="8360400" y="6886080"/>
            <a:ext cx="0" cy="324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4099" name="Rectangle 30"/>
          <p:cNvSpPr>
            <a:spLocks noChangeArrowheads="1"/>
          </p:cNvSpPr>
          <p:nvPr/>
        </p:nvSpPr>
        <p:spPr bwMode="auto">
          <a:xfrm>
            <a:off x="1425721" y="2362658"/>
            <a:ext cx="125688" cy="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204" tIns="31102" rIns="62204" bIns="31102" anchor="ctr">
            <a:spAutoFit/>
          </a:bodyPr>
          <a:lstStyle/>
          <a:p>
            <a:endParaRPr lang="ja-JP" altLang="en-US" sz="1225"/>
          </a:p>
        </p:txBody>
      </p:sp>
      <p:sp>
        <p:nvSpPr>
          <p:cNvPr id="4100" name="Rectangle 51"/>
          <p:cNvSpPr>
            <a:spLocks noChangeArrowheads="1"/>
          </p:cNvSpPr>
          <p:nvPr/>
        </p:nvSpPr>
        <p:spPr bwMode="auto">
          <a:xfrm>
            <a:off x="3398881" y="3702939"/>
            <a:ext cx="125688" cy="25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2204" tIns="31102" rIns="62204" bIns="31102" anchor="ctr">
            <a:spAutoFit/>
          </a:bodyPr>
          <a:lstStyle/>
          <a:p>
            <a:endParaRPr lang="ja-JP" altLang="ja-JP" sz="1225"/>
          </a:p>
        </p:txBody>
      </p:sp>
      <p:sp>
        <p:nvSpPr>
          <p:cNvPr id="4101" name="正方形/長方形 17"/>
          <p:cNvSpPr>
            <a:spLocks noChangeArrowheads="1"/>
          </p:cNvSpPr>
          <p:nvPr/>
        </p:nvSpPr>
        <p:spPr bwMode="auto">
          <a:xfrm>
            <a:off x="544441" y="496303"/>
            <a:ext cx="6367680" cy="37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2204" tIns="31102" rIns="62204" bIns="31102">
            <a:spAutoFit/>
          </a:bodyPr>
          <a:lstStyle>
            <a:lvl1pPr defTabSz="912813">
              <a:spcBef>
                <a:spcPct val="20000"/>
              </a:spcBef>
              <a:buFont typeface="Arial" panose="020B0604020202020204" pitchFamily="34" charset="0"/>
              <a:buChar char="•"/>
              <a:defRPr kumimoji="1" sz="4800">
                <a:solidFill>
                  <a:schemeClr val="tx1"/>
                </a:solidFill>
                <a:latin typeface="Calibri" panose="020F0502020204030204" pitchFamily="34" charset="0"/>
                <a:ea typeface="ＭＳ Ｐゴシック" panose="020B0600070205080204" pitchFamily="50" charset="-128"/>
              </a:defRPr>
            </a:lvl1pPr>
            <a:lvl2pPr marL="742950" indent="-285750" defTabSz="912813">
              <a:spcBef>
                <a:spcPct val="20000"/>
              </a:spcBef>
              <a:buFont typeface="Arial" panose="020B0604020202020204" pitchFamily="34" charset="0"/>
              <a:buChar char="–"/>
              <a:defRPr kumimoji="1" sz="4100">
                <a:solidFill>
                  <a:schemeClr val="tx1"/>
                </a:solidFill>
                <a:latin typeface="Calibri" panose="020F0502020204030204" pitchFamily="34" charset="0"/>
                <a:ea typeface="ＭＳ Ｐゴシック" panose="020B0600070205080204" pitchFamily="50" charset="-128"/>
              </a:defRPr>
            </a:lvl2pPr>
            <a:lvl3pPr marL="1143000" indent="-228600" defTabSz="912813">
              <a:spcBef>
                <a:spcPct val="20000"/>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3pPr>
            <a:lvl4pPr marL="1600200" indent="-228600" defTabSz="912813">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4pPr>
            <a:lvl5pPr marL="2057400" indent="-228600" defTabSz="912813">
              <a:spcBef>
                <a:spcPct val="20000"/>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5pPr>
            <a:lvl6pPr marL="2514600" indent="-228600" defTabSz="912813"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6pPr>
            <a:lvl7pPr marL="2971800" indent="-228600" defTabSz="912813"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7pPr>
            <a:lvl8pPr marL="3429000" indent="-228600" defTabSz="912813"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8pPr>
            <a:lvl9pPr marL="3886200" indent="-228600" defTabSz="912813" eaLnBrk="0" fontAlgn="base" hangingPunct="0">
              <a:spcBef>
                <a:spcPct val="20000"/>
              </a:spcBef>
              <a:spcAft>
                <a:spcPct val="0"/>
              </a:spcAft>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9pPr>
          </a:lstStyle>
          <a:p>
            <a:pPr>
              <a:spcBef>
                <a:spcPct val="0"/>
              </a:spcBef>
              <a:buFont typeface="Arial" panose="020B0604020202020204" pitchFamily="34" charset="0"/>
              <a:buNone/>
            </a:pPr>
            <a:r>
              <a:rPr lang="ja-JP" altLang="en-US" sz="2000" b="1" dirty="0" smtClean="0">
                <a:solidFill>
                  <a:srgbClr val="000000"/>
                </a:solidFill>
                <a:latin typeface="メイリオ" panose="020B0604030504040204" pitchFamily="50" charset="-128"/>
                <a:ea typeface="メイリオ" panose="020B0604030504040204" pitchFamily="50" charset="-128"/>
              </a:rPr>
              <a:t>（６）子育て</a:t>
            </a:r>
            <a:r>
              <a:rPr lang="ja-JP" altLang="en-US" sz="2000" b="1" dirty="0">
                <a:solidFill>
                  <a:srgbClr val="000000"/>
                </a:solidFill>
                <a:latin typeface="メイリオ" panose="020B0604030504040204" pitchFamily="50" charset="-128"/>
                <a:ea typeface="メイリオ" panose="020B0604030504040204" pitchFamily="50" charset="-128"/>
              </a:rPr>
              <a:t>施設木のぬくもり推進事業</a:t>
            </a:r>
            <a:endParaRPr lang="ja-JP" altLang="en-US" sz="1633" b="1" dirty="0">
              <a:solidFill>
                <a:srgbClr val="000000"/>
              </a:solidFill>
              <a:latin typeface="メイリオ" panose="020B0604030504040204" pitchFamily="50" charset="-128"/>
              <a:ea typeface="メイリオ" panose="020B0604030504040204" pitchFamily="50" charset="-128"/>
            </a:endParaRPr>
          </a:p>
        </p:txBody>
      </p:sp>
      <p:cxnSp>
        <p:nvCxnSpPr>
          <p:cNvPr id="36" name="直線コネクタ 35"/>
          <p:cNvCxnSpPr/>
          <p:nvPr/>
        </p:nvCxnSpPr>
        <p:spPr>
          <a:xfrm>
            <a:off x="544441" y="845753"/>
            <a:ext cx="8768520"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64" name="正方形/長方形 63"/>
          <p:cNvSpPr/>
          <p:nvPr/>
        </p:nvSpPr>
        <p:spPr>
          <a:xfrm>
            <a:off x="563881" y="1908361"/>
            <a:ext cx="8768520" cy="460512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62204" tIns="31102" rIns="62204" bIns="31102"/>
          <a:lstStyle/>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事業概要</a:t>
            </a:r>
            <a:r>
              <a:rPr lang="en-US" altLang="ja-JP" sz="1088"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内装（床・壁）木質化等に対して、その必要となる経費を支援する</a:t>
            </a:r>
          </a:p>
          <a:p>
            <a:pPr>
              <a:defRPr/>
            </a:pP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○対象施設：大阪府内の幼稚園及び認可保育所、認定こども園、地域型保育事業を行う事業所</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○事業主体：幼稚園等の施設設置者、地域型保育事業の事業主体</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○補助率：１</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２（上限</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2,500</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千円）</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○補助要件：</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・原則、</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おおさか材</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（認証材）を使用する</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・市町村が事業主体となる場合は、公共建築物等における木材の利用の促進に関する法律に基づく、</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市町村木材利用方針が策定されていること</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・整備後の効果等を把握するためのアンケート調査への協力</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・施設の職員や施工事業者が木育リーダーとなり、内装木質化や木材の良さを地域に広く</a:t>
            </a:r>
            <a:r>
              <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PR</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する</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当初事業計画</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a:p>
            <a:pPr>
              <a:defRPr/>
            </a:pPr>
            <a:endParaRPr lang="en-US" altLang="ja-JP" sz="1088" dirty="0">
              <a:solidFill>
                <a:schemeClr val="tx1"/>
              </a:solidFill>
              <a:latin typeface="ＭＳ ゴシック" panose="020B0609070205080204" pitchFamily="49" charset="-128"/>
              <a:ea typeface="ＭＳ ゴシック" panose="020B0609070205080204"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144982809"/>
              </p:ext>
            </p:extLst>
          </p:nvPr>
        </p:nvGraphicFramePr>
        <p:xfrm>
          <a:off x="773402" y="5016871"/>
          <a:ext cx="8212044" cy="1216080"/>
        </p:xfrm>
        <a:graphic>
          <a:graphicData uri="http://schemas.openxmlformats.org/drawingml/2006/table">
            <a:tbl>
              <a:tblPr firstRow="1" firstCol="1" bandRow="1">
                <a:tableStyleId>{5C22544A-7EE6-4342-B048-85BDC9FD1C3A}</a:tableStyleId>
              </a:tblPr>
              <a:tblGrid>
                <a:gridCol w="1368674">
                  <a:extLst>
                    <a:ext uri="{9D8B030D-6E8A-4147-A177-3AD203B41FA5}">
                      <a16:colId xmlns:a16="http://schemas.microsoft.com/office/drawing/2014/main" val="20000"/>
                    </a:ext>
                  </a:extLst>
                </a:gridCol>
                <a:gridCol w="1368674">
                  <a:extLst>
                    <a:ext uri="{9D8B030D-6E8A-4147-A177-3AD203B41FA5}">
                      <a16:colId xmlns:a16="http://schemas.microsoft.com/office/drawing/2014/main" val="20001"/>
                    </a:ext>
                  </a:extLst>
                </a:gridCol>
                <a:gridCol w="1368674">
                  <a:extLst>
                    <a:ext uri="{9D8B030D-6E8A-4147-A177-3AD203B41FA5}">
                      <a16:colId xmlns:a16="http://schemas.microsoft.com/office/drawing/2014/main" val="20002"/>
                    </a:ext>
                  </a:extLst>
                </a:gridCol>
                <a:gridCol w="1368674">
                  <a:extLst>
                    <a:ext uri="{9D8B030D-6E8A-4147-A177-3AD203B41FA5}">
                      <a16:colId xmlns:a16="http://schemas.microsoft.com/office/drawing/2014/main" val="20003"/>
                    </a:ext>
                  </a:extLst>
                </a:gridCol>
                <a:gridCol w="1368674">
                  <a:extLst>
                    <a:ext uri="{9D8B030D-6E8A-4147-A177-3AD203B41FA5}">
                      <a16:colId xmlns:a16="http://schemas.microsoft.com/office/drawing/2014/main" val="20004"/>
                    </a:ext>
                  </a:extLst>
                </a:gridCol>
                <a:gridCol w="1368674">
                  <a:extLst>
                    <a:ext uri="{9D8B030D-6E8A-4147-A177-3AD203B41FA5}">
                      <a16:colId xmlns:a16="http://schemas.microsoft.com/office/drawing/2014/main" val="20005"/>
                    </a:ext>
                  </a:extLst>
                </a:gridCol>
              </a:tblGrid>
              <a:tr h="438970">
                <a:tc>
                  <a:txBody>
                    <a:bodyPr/>
                    <a:lstStyle/>
                    <a:p>
                      <a:pPr algn="ctr" fontAlgn="base">
                        <a:lnSpc>
                          <a:spcPts val="1600"/>
                        </a:lnSpc>
                        <a:spcAft>
                          <a:spcPts val="0"/>
                        </a:spcAft>
                      </a:pPr>
                      <a:r>
                        <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　</a:t>
                      </a:r>
                      <a:r>
                        <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度</a:t>
                      </a:r>
                    </a:p>
                  </a:txBody>
                  <a:tcPr marL="46627" marR="46627" marT="0" marB="0" anchor="ctr"/>
                </a:tc>
                <a:tc>
                  <a:txBody>
                    <a:bodyPr/>
                    <a:lstStyle/>
                    <a:p>
                      <a:pPr algn="ctr" fontAlgn="base">
                        <a:lnSpc>
                          <a:spcPts val="1600"/>
                        </a:lnSpc>
                        <a:spcAft>
                          <a:spcPts val="0"/>
                        </a:spcAft>
                      </a:pP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全体計画</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ctr" fontAlgn="base">
                        <a:lnSpc>
                          <a:spcPts val="1600"/>
                        </a:lnSpc>
                        <a:spcAft>
                          <a:spcPts val="0"/>
                        </a:spcAft>
                      </a:pP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H28</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ctr" fontAlgn="base">
                        <a:lnSpc>
                          <a:spcPts val="1600"/>
                        </a:lnSpc>
                        <a:spcAft>
                          <a:spcPts val="0"/>
                        </a:spcAft>
                      </a:pP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H29</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ctr" fontAlgn="base">
                        <a:lnSpc>
                          <a:spcPts val="1600"/>
                        </a:lnSpc>
                        <a:spcAft>
                          <a:spcPts val="0"/>
                        </a:spcAft>
                      </a:pP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H30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ctr" fontAlgn="base">
                        <a:lnSpc>
                          <a:spcPts val="1600"/>
                        </a:lnSpc>
                        <a:spcAft>
                          <a:spcPts val="0"/>
                        </a:spcAft>
                      </a:pPr>
                      <a:r>
                        <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R1</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extLst>
                  <a:ext uri="{0D108BD9-81ED-4DB2-BD59-A6C34878D82A}">
                    <a16:rowId xmlns:a16="http://schemas.microsoft.com/office/drawing/2014/main" val="10000"/>
                  </a:ext>
                </a:extLst>
              </a:tr>
              <a:tr h="326836">
                <a:tc>
                  <a:txBody>
                    <a:bodyPr/>
                    <a:lstStyle/>
                    <a:p>
                      <a:pPr algn="ctr" fontAlgn="base">
                        <a:lnSpc>
                          <a:spcPts val="1600"/>
                        </a:lnSpc>
                        <a:spcAft>
                          <a:spcPts val="0"/>
                        </a:spcAft>
                      </a:pPr>
                      <a:r>
                        <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実施箇所数</a:t>
                      </a:r>
                    </a:p>
                  </a:txBody>
                  <a:tcPr marL="46627" marR="46627" marT="0" marB="0" anchor="ctr"/>
                </a:tc>
                <a:tc>
                  <a:txBody>
                    <a:bodyPr/>
                    <a:lstStyle/>
                    <a:p>
                      <a:pPr algn="r" fontAlgn="base">
                        <a:lnSpc>
                          <a:spcPts val="1600"/>
                        </a:lnSpc>
                        <a:spcAft>
                          <a:spcPts val="0"/>
                        </a:spcAft>
                      </a:pPr>
                      <a:r>
                        <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150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r" fontAlgn="base">
                        <a:lnSpc>
                          <a:spcPts val="1600"/>
                        </a:lnSpc>
                        <a:spcAft>
                          <a:spcPts val="0"/>
                        </a:spcAft>
                      </a:pPr>
                      <a:r>
                        <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30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r" fontAlgn="base">
                        <a:lnSpc>
                          <a:spcPts val="1600"/>
                        </a:lnSpc>
                        <a:spcAft>
                          <a:spcPts val="0"/>
                        </a:spcAft>
                      </a:pPr>
                      <a:r>
                        <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40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r" fontAlgn="base">
                        <a:lnSpc>
                          <a:spcPts val="1600"/>
                        </a:lnSpc>
                        <a:spcAft>
                          <a:spcPts val="0"/>
                        </a:spcAft>
                      </a:pPr>
                      <a:r>
                        <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40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r" fontAlgn="base">
                        <a:lnSpc>
                          <a:spcPts val="1600"/>
                        </a:lnSpc>
                        <a:spcAft>
                          <a:spcPts val="0"/>
                        </a:spcAft>
                      </a:pPr>
                      <a:r>
                        <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40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extLst>
                  <a:ext uri="{0D108BD9-81ED-4DB2-BD59-A6C34878D82A}">
                    <a16:rowId xmlns:a16="http://schemas.microsoft.com/office/drawing/2014/main" val="10001"/>
                  </a:ext>
                </a:extLst>
              </a:tr>
              <a:tr h="450274">
                <a:tc>
                  <a:txBody>
                    <a:bodyPr/>
                    <a:lstStyle/>
                    <a:p>
                      <a:pPr algn="ctr" fontAlgn="base">
                        <a:lnSpc>
                          <a:spcPts val="1600"/>
                        </a:lnSpc>
                        <a:spcAft>
                          <a:spcPts val="0"/>
                        </a:spcAft>
                      </a:pPr>
                      <a:r>
                        <a:rPr lang="ja-JP" alt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事業費</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r" fontAlgn="base">
                        <a:lnSpc>
                          <a:spcPts val="1600"/>
                        </a:lnSpc>
                        <a:spcAft>
                          <a:spcPts val="0"/>
                        </a:spcAft>
                      </a:pPr>
                      <a:r>
                        <a:rPr lang="en-US" altLang="ja-JP" sz="1100" kern="100" dirty="0">
                          <a:effectLst/>
                          <a:latin typeface="メイリオ" panose="020B0604030504040204" pitchFamily="50" charset="-128"/>
                          <a:ea typeface="メイリオ" panose="020B0604030504040204" pitchFamily="50" charset="-128"/>
                          <a:cs typeface="メイリオ" panose="020B0604030504040204" pitchFamily="50" charset="-128"/>
                        </a:rPr>
                        <a:t>376,500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tc>
                  <a:txBody>
                    <a:bodyPr/>
                    <a:lstStyle/>
                    <a:p>
                      <a:pPr algn="r" fontAlgn="base">
                        <a:lnSpc>
                          <a:spcPts val="1600"/>
                        </a:lnSpc>
                        <a:spcAft>
                          <a:spcPts val="0"/>
                        </a:spcAft>
                      </a:pP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75,300</a:t>
                      </a:r>
                    </a:p>
                  </a:txBody>
                  <a:tcPr marL="46627" marR="46627" marT="0" marB="0" anchor="ctr"/>
                </a:tc>
                <a:tc>
                  <a:txBody>
                    <a:bodyPr/>
                    <a:lstStyle/>
                    <a:p>
                      <a:pPr algn="r" fontAlgn="base">
                        <a:lnSpc>
                          <a:spcPts val="1600"/>
                        </a:lnSpc>
                        <a:spcAft>
                          <a:spcPts val="0"/>
                        </a:spcAft>
                      </a:pP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100,400</a:t>
                      </a:r>
                    </a:p>
                  </a:txBody>
                  <a:tcPr marL="46627" marR="46627" marT="0" marB="0" anchor="ctr"/>
                </a:tc>
                <a:tc>
                  <a:txBody>
                    <a:bodyPr/>
                    <a:lstStyle/>
                    <a:p>
                      <a:pPr algn="r" fontAlgn="base">
                        <a:lnSpc>
                          <a:spcPts val="1600"/>
                        </a:lnSpc>
                        <a:spcAft>
                          <a:spcPts val="0"/>
                        </a:spcAft>
                      </a:pP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100,400</a:t>
                      </a:r>
                    </a:p>
                  </a:txBody>
                  <a:tcPr marL="46627" marR="46627" marT="0" marB="0" anchor="ctr"/>
                </a:tc>
                <a:tc>
                  <a:txBody>
                    <a:bodyPr/>
                    <a:lstStyle/>
                    <a:p>
                      <a:pPr algn="r" fontAlgn="base">
                        <a:lnSpc>
                          <a:spcPts val="1600"/>
                        </a:lnSpc>
                        <a:spcAft>
                          <a:spcPts val="0"/>
                        </a:spcAft>
                      </a:pPr>
                      <a:r>
                        <a:rPr lang="en-US" sz="1100" kern="100" dirty="0">
                          <a:effectLst/>
                          <a:latin typeface="メイリオ" panose="020B0604030504040204" pitchFamily="50" charset="-128"/>
                          <a:ea typeface="メイリオ" panose="020B0604030504040204" pitchFamily="50" charset="-128"/>
                          <a:cs typeface="メイリオ" panose="020B0604030504040204" pitchFamily="50" charset="-128"/>
                        </a:rPr>
                        <a:t>100,400</a:t>
                      </a:r>
                      <a:endParaRPr lang="ja-JP" sz="1100" kern="100" dirty="0">
                        <a:effectLst/>
                        <a:latin typeface="メイリオ" panose="020B0604030504040204" pitchFamily="50" charset="-128"/>
                        <a:ea typeface="メイリオ" panose="020B0604030504040204" pitchFamily="50" charset="-128"/>
                        <a:cs typeface="メイリオ" panose="020B0604030504040204" pitchFamily="50" charset="-128"/>
                      </a:endParaRPr>
                    </a:p>
                  </a:txBody>
                  <a:tcPr marL="46627" marR="46627" marT="0" marB="0" anchor="ctr"/>
                </a:tc>
                <a:extLst>
                  <a:ext uri="{0D108BD9-81ED-4DB2-BD59-A6C34878D82A}">
                    <a16:rowId xmlns:a16="http://schemas.microsoft.com/office/drawing/2014/main" val="10002"/>
                  </a:ext>
                </a:extLst>
              </a:tr>
            </a:tbl>
          </a:graphicData>
        </a:graphic>
      </p:graphicFrame>
      <p:sp>
        <p:nvSpPr>
          <p:cNvPr id="19" name="正方形/長方形 18"/>
          <p:cNvSpPr/>
          <p:nvPr/>
        </p:nvSpPr>
        <p:spPr>
          <a:xfrm>
            <a:off x="563881" y="935810"/>
            <a:ext cx="8749080" cy="862920"/>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lIns="62204" tIns="31102" rIns="62204" bIns="31102" anchor="ctr"/>
          <a:lstStyle/>
          <a:p>
            <a:pPr>
              <a:defRPr/>
            </a:pP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目的</a:t>
            </a:r>
            <a:r>
              <a:rPr lang="en-US" altLang="ja-JP"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保育園や幼稚園の子育て施設における木材利用、とりわけ子どもたちが直接触れる床や壁等内装での利用を促進することにより、スト　　</a:t>
            </a:r>
            <a:endParaRPr lang="en-US" altLang="ja-JP"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レス緩和や室内の快適性を高めるなど、</a:t>
            </a:r>
            <a:r>
              <a:rPr lang="ja-JP" altLang="en-US" sz="1088"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子どもの育成環境に良い効果を与えるとともに、森林の大切さや木材に対する理解を深める「木</a:t>
            </a:r>
            <a:endParaRPr lang="en-US" altLang="ja-JP" sz="1088"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defRPr/>
            </a:pPr>
            <a:r>
              <a:rPr lang="ja-JP" altLang="en-US" sz="1088"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88" b="1" u="sng"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育」の促進</a:t>
            </a:r>
            <a:r>
              <a:rPr lang="ja-JP" altLang="en-US" sz="1088"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につなげる。</a:t>
            </a:r>
          </a:p>
        </p:txBody>
      </p:sp>
      <p:sp>
        <p:nvSpPr>
          <p:cNvPr id="22" name="正方形/長方形 21"/>
          <p:cNvSpPr/>
          <p:nvPr/>
        </p:nvSpPr>
        <p:spPr>
          <a:xfrm>
            <a:off x="8133061" y="4723979"/>
            <a:ext cx="935280" cy="1814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62204" tIns="31102" rIns="62204" bIns="31102" anchor="ctr"/>
          <a:lstStyle/>
          <a:p>
            <a:pPr>
              <a:defRPr/>
            </a:pPr>
            <a:r>
              <a:rPr lang="ja-JP" altLang="en-US" sz="1088"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単位：千円</a:t>
            </a:r>
          </a:p>
        </p:txBody>
      </p:sp>
      <p:sp>
        <p:nvSpPr>
          <p:cNvPr id="4136" name="正方形/長方形 18"/>
          <p:cNvSpPr>
            <a:spLocks noChangeArrowheads="1"/>
          </p:cNvSpPr>
          <p:nvPr/>
        </p:nvSpPr>
        <p:spPr bwMode="auto">
          <a:xfrm>
            <a:off x="494761" y="322921"/>
            <a:ext cx="2357003" cy="230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2204" tIns="31102" rIns="62204" bIns="31102">
            <a:spAutoFit/>
          </a:bodyPr>
          <a:lstStyle/>
          <a:p>
            <a:r>
              <a:rPr lang="ja-JP" altLang="en-US" sz="1088" b="1">
                <a:solidFill>
                  <a:srgbClr val="006600"/>
                </a:solidFill>
                <a:latin typeface="メイリオ" panose="020B0604030504040204" pitchFamily="50" charset="-128"/>
                <a:ea typeface="メイリオ" panose="020B0604030504040204" pitchFamily="50" charset="-128"/>
              </a:rPr>
              <a:t>健全な森林を次世代へつなぐ取組み</a:t>
            </a:r>
          </a:p>
        </p:txBody>
      </p:sp>
      <p:sp>
        <p:nvSpPr>
          <p:cNvPr id="12" name="正方形/長方形 11"/>
          <p:cNvSpPr/>
          <p:nvPr/>
        </p:nvSpPr>
        <p:spPr>
          <a:xfrm>
            <a:off x="8909787" y="226303"/>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（６）</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1887217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7"/>
          <p:cNvSpPr>
            <a:spLocks noChangeArrowheads="1"/>
          </p:cNvSpPr>
          <p:nvPr/>
        </p:nvSpPr>
        <p:spPr bwMode="auto">
          <a:xfrm>
            <a:off x="111734" y="332656"/>
            <a:ext cx="93057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子育て施設木のぬくもり推進事業の効果検証</a:t>
            </a:r>
            <a:endParaRPr lang="en-US" altLang="ja-JP" sz="2000" b="1" dirty="0">
              <a:latin typeface="メイリオ" pitchFamily="50" charset="-128"/>
              <a:ea typeface="メイリオ" pitchFamily="50" charset="-128"/>
              <a:cs typeface="メイリオ" pitchFamily="50" charset="-128"/>
            </a:endParaRPr>
          </a:p>
        </p:txBody>
      </p:sp>
      <p:cxnSp>
        <p:nvCxnSpPr>
          <p:cNvPr id="7" name="直線コネクタ 6"/>
          <p:cNvCxnSpPr/>
          <p:nvPr/>
        </p:nvCxnSpPr>
        <p:spPr>
          <a:xfrm>
            <a:off x="260926" y="697636"/>
            <a:ext cx="9332422"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10" name="コンテンツ プレースホルダー 2"/>
          <p:cNvSpPr txBox="1">
            <a:spLocks/>
          </p:cNvSpPr>
          <p:nvPr/>
        </p:nvSpPr>
        <p:spPr>
          <a:xfrm>
            <a:off x="272480" y="750268"/>
            <a:ext cx="9410700" cy="533809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400" dirty="0" smtClean="0">
                <a:latin typeface="+mn-ea"/>
                <a:cs typeface="Meiryo UI" panose="020B0604030504040204" pitchFamily="50" charset="-128"/>
              </a:rPr>
              <a:t>◆実績検証の結果</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木質化した</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　　園数</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endParaRPr lang="en-US" altLang="ja-JP" sz="1400" dirty="0" smtClean="0">
              <a:latin typeface="+mn-ea"/>
              <a:cs typeface="Meiryo UI" panose="020B0604030504040204" pitchFamily="50" charset="-128"/>
            </a:endParaRPr>
          </a:p>
          <a:p>
            <a:pPr marL="0" indent="0">
              <a:buFont typeface="Arial" panose="020B0604020202020204" pitchFamily="34" charset="0"/>
              <a:buNone/>
            </a:pPr>
            <a:endParaRPr lang="en-US" altLang="ja-JP" sz="1400" dirty="0" smtClean="0">
              <a:latin typeface="+mn-ea"/>
              <a:cs typeface="Meiryo UI" panose="020B0604030504040204" pitchFamily="50" charset="-128"/>
            </a:endParaRPr>
          </a:p>
          <a:p>
            <a:pPr marL="0" indent="0">
              <a:buFont typeface="Arial" panose="020B0604020202020204" pitchFamily="34" charset="0"/>
              <a:buNone/>
            </a:pPr>
            <a:endParaRPr lang="en-US" altLang="ja-JP" sz="800" dirty="0" smtClean="0">
              <a:latin typeface="+mn-ea"/>
              <a:cs typeface="Meiryo UI" panose="020B0604030504040204" pitchFamily="50" charset="-128"/>
            </a:endParaRPr>
          </a:p>
          <a:p>
            <a:pPr marL="0" indent="0">
              <a:buFont typeface="Arial" panose="020B0604020202020204" pitchFamily="34" charse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おおさか材の</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　使用量</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endParaRPr lang="en-US" altLang="ja-JP" sz="1400" dirty="0" smtClean="0">
              <a:latin typeface="+mn-ea"/>
              <a:cs typeface="Meiryo UI" panose="020B0604030504040204" pitchFamily="50" charset="-128"/>
            </a:endParaRPr>
          </a:p>
          <a:p>
            <a:pPr marL="0" indent="0">
              <a:buFont typeface="Arial" panose="020B0604020202020204" pitchFamily="34" charset="0"/>
              <a:buNone/>
            </a:pPr>
            <a:endParaRPr lang="en-US" altLang="ja-JP" sz="1400" dirty="0">
              <a:latin typeface="+mn-ea"/>
              <a:cs typeface="Meiryo UI" panose="020B0604030504040204" pitchFamily="50" charset="-128"/>
            </a:endParaRPr>
          </a:p>
          <a:p>
            <a:pPr marL="0" indent="0">
              <a:buFont typeface="Arial" panose="020B0604020202020204" pitchFamily="34" charset="0"/>
              <a:buNone/>
            </a:pPr>
            <a:endParaRPr lang="en-US" altLang="ja-JP" sz="800" dirty="0" smtClean="0">
              <a:latin typeface="+mn-ea"/>
              <a:cs typeface="Meiryo UI" panose="020B0604030504040204" pitchFamily="50" charset="-128"/>
            </a:endParaRPr>
          </a:p>
          <a:p>
            <a:pPr marL="0" indent="0">
              <a:buFont typeface="Arial" panose="020B0604020202020204" pitchFamily="34" charse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木育リーダーの</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　人数</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r>
              <a:rPr lang="ja-JP" altLang="en-US" sz="1400" dirty="0" smtClean="0">
                <a:latin typeface="+mn-ea"/>
                <a:cs typeface="Meiryo UI" panose="020B0604030504040204" pitchFamily="50" charset="-128"/>
              </a:rPr>
              <a:t>　</a:t>
            </a:r>
            <a:endParaRPr lang="en-US" altLang="ja-JP" sz="1400" dirty="0" smtClean="0">
              <a:latin typeface="+mn-ea"/>
              <a:cs typeface="Meiryo UI" panose="020B0604030504040204" pitchFamily="50" charset="-128"/>
            </a:endParaRPr>
          </a:p>
          <a:p>
            <a:pPr marL="0" indent="0">
              <a:buFont typeface="Arial" panose="020B0604020202020204" pitchFamily="34" charset="0"/>
              <a:buNone/>
            </a:pPr>
            <a:endParaRPr lang="en-US" altLang="ja-JP" sz="1400" dirty="0">
              <a:latin typeface="+mn-ea"/>
              <a:cs typeface="Meiryo UI" panose="020B0604030504040204" pitchFamily="50" charset="-128"/>
            </a:endParaRPr>
          </a:p>
          <a:p>
            <a:pPr marL="0" indent="0">
              <a:buFont typeface="Arial" panose="020B0604020202020204" pitchFamily="34" charset="0"/>
              <a:buNone/>
            </a:pPr>
            <a:endParaRPr lang="en-US" altLang="ja-JP" sz="800" dirty="0" smtClean="0">
              <a:latin typeface="+mn-ea"/>
              <a:cs typeface="Meiryo UI" panose="020B0604030504040204" pitchFamily="50" charset="-128"/>
            </a:endParaRPr>
          </a:p>
          <a:p>
            <a:pPr marL="0" indent="0">
              <a:buFont typeface="Arial" panose="020B0604020202020204" pitchFamily="34" charset="0"/>
              <a:buNone/>
            </a:pPr>
            <a:r>
              <a:rPr lang="ja-JP" altLang="en-US" sz="1400" dirty="0" smtClean="0">
                <a:latin typeface="+mn-ea"/>
                <a:cs typeface="Meiryo UI" panose="020B0604030504040204" pitchFamily="50" charset="-128"/>
              </a:rPr>
              <a:t>　●事業費（千円）</a:t>
            </a:r>
            <a:endParaRPr lang="en-US" altLang="ja-JP" sz="1400" dirty="0" smtClean="0">
              <a:latin typeface="+mn-ea"/>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589441843"/>
              </p:ext>
            </p:extLst>
          </p:nvPr>
        </p:nvGraphicFramePr>
        <p:xfrm>
          <a:off x="1924612" y="980728"/>
          <a:ext cx="7768175" cy="1117319"/>
        </p:xfrm>
        <a:graphic>
          <a:graphicData uri="http://schemas.openxmlformats.org/drawingml/2006/table">
            <a:tbl>
              <a:tblPr firstRow="1" bandRow="1">
                <a:tableStyleId>{5C22544A-7EE6-4342-B048-85BDC9FD1C3A}</a:tableStyleId>
              </a:tblPr>
              <a:tblGrid>
                <a:gridCol w="1636250">
                  <a:extLst>
                    <a:ext uri="{9D8B030D-6E8A-4147-A177-3AD203B41FA5}">
                      <a16:colId xmlns:a16="http://schemas.microsoft.com/office/drawing/2014/main" val="20000"/>
                    </a:ext>
                  </a:extLst>
                </a:gridCol>
                <a:gridCol w="1226385">
                  <a:extLst>
                    <a:ext uri="{9D8B030D-6E8A-4147-A177-3AD203B41FA5}">
                      <a16:colId xmlns:a16="http://schemas.microsoft.com/office/drawing/2014/main" val="20001"/>
                    </a:ext>
                  </a:extLst>
                </a:gridCol>
                <a:gridCol w="1226385">
                  <a:extLst>
                    <a:ext uri="{9D8B030D-6E8A-4147-A177-3AD203B41FA5}">
                      <a16:colId xmlns:a16="http://schemas.microsoft.com/office/drawing/2014/main" val="20002"/>
                    </a:ext>
                  </a:extLst>
                </a:gridCol>
                <a:gridCol w="1226385">
                  <a:extLst>
                    <a:ext uri="{9D8B030D-6E8A-4147-A177-3AD203B41FA5}">
                      <a16:colId xmlns:a16="http://schemas.microsoft.com/office/drawing/2014/main" val="20003"/>
                    </a:ext>
                  </a:extLst>
                </a:gridCol>
                <a:gridCol w="1226385">
                  <a:extLst>
                    <a:ext uri="{9D8B030D-6E8A-4147-A177-3AD203B41FA5}">
                      <a16:colId xmlns:a16="http://schemas.microsoft.com/office/drawing/2014/main" val="20004"/>
                    </a:ext>
                  </a:extLst>
                </a:gridCol>
                <a:gridCol w="1226385">
                  <a:extLst>
                    <a:ext uri="{9D8B030D-6E8A-4147-A177-3AD203B41FA5}">
                      <a16:colId xmlns:a16="http://schemas.microsoft.com/office/drawing/2014/main" val="2672816023"/>
                    </a:ext>
                  </a:extLst>
                </a:gridCol>
              </a:tblGrid>
              <a:tr h="261920">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計画量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30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en-US" altLang="ja-JP"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150</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実績量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38</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31</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31</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31</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131</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園</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294359">
                <a:tc>
                  <a:txBody>
                    <a:bodyPr/>
                    <a:lstStyle/>
                    <a:p>
                      <a:pPr algn="dist"/>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達成割合</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126.7</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77.5</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77.5</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77.5</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87.3</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842756230"/>
              </p:ext>
            </p:extLst>
          </p:nvPr>
        </p:nvGraphicFramePr>
        <p:xfrm>
          <a:off x="1928664" y="2167665"/>
          <a:ext cx="7768175" cy="1117319"/>
        </p:xfrm>
        <a:graphic>
          <a:graphicData uri="http://schemas.openxmlformats.org/drawingml/2006/table">
            <a:tbl>
              <a:tblPr firstRow="1" bandRow="1">
                <a:tableStyleId>{5C22544A-7EE6-4342-B048-85BDC9FD1C3A}</a:tableStyleId>
              </a:tblPr>
              <a:tblGrid>
                <a:gridCol w="1636250">
                  <a:extLst>
                    <a:ext uri="{9D8B030D-6E8A-4147-A177-3AD203B41FA5}">
                      <a16:colId xmlns:a16="http://schemas.microsoft.com/office/drawing/2014/main" val="20000"/>
                    </a:ext>
                  </a:extLst>
                </a:gridCol>
                <a:gridCol w="1226385">
                  <a:extLst>
                    <a:ext uri="{9D8B030D-6E8A-4147-A177-3AD203B41FA5}">
                      <a16:colId xmlns:a16="http://schemas.microsoft.com/office/drawing/2014/main" val="20001"/>
                    </a:ext>
                  </a:extLst>
                </a:gridCol>
                <a:gridCol w="1226385">
                  <a:extLst>
                    <a:ext uri="{9D8B030D-6E8A-4147-A177-3AD203B41FA5}">
                      <a16:colId xmlns:a16="http://schemas.microsoft.com/office/drawing/2014/main" val="20002"/>
                    </a:ext>
                  </a:extLst>
                </a:gridCol>
                <a:gridCol w="1226385">
                  <a:extLst>
                    <a:ext uri="{9D8B030D-6E8A-4147-A177-3AD203B41FA5}">
                      <a16:colId xmlns:a16="http://schemas.microsoft.com/office/drawing/2014/main" val="20003"/>
                    </a:ext>
                  </a:extLst>
                </a:gridCol>
                <a:gridCol w="1226385">
                  <a:extLst>
                    <a:ext uri="{9D8B030D-6E8A-4147-A177-3AD203B41FA5}">
                      <a16:colId xmlns:a16="http://schemas.microsoft.com/office/drawing/2014/main" val="20004"/>
                    </a:ext>
                  </a:extLst>
                </a:gridCol>
                <a:gridCol w="1226385">
                  <a:extLst>
                    <a:ext uri="{9D8B030D-6E8A-4147-A177-3AD203B41FA5}">
                      <a16:colId xmlns:a16="http://schemas.microsoft.com/office/drawing/2014/main" val="2672816023"/>
                    </a:ext>
                  </a:extLst>
                </a:gridCol>
              </a:tblGrid>
              <a:tr h="261920">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計画量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45</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60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60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60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225</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実績量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83</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66</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44</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55</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248</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294359">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達成割合</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184.4</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110.0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73.3</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91.7</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110.2</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2617180174"/>
              </p:ext>
            </p:extLst>
          </p:nvPr>
        </p:nvGraphicFramePr>
        <p:xfrm>
          <a:off x="1928664" y="3356992"/>
          <a:ext cx="7768175" cy="1117319"/>
        </p:xfrm>
        <a:graphic>
          <a:graphicData uri="http://schemas.openxmlformats.org/drawingml/2006/table">
            <a:tbl>
              <a:tblPr firstRow="1" bandRow="1">
                <a:tableStyleId>{5C22544A-7EE6-4342-B048-85BDC9FD1C3A}</a:tableStyleId>
              </a:tblPr>
              <a:tblGrid>
                <a:gridCol w="1636250">
                  <a:extLst>
                    <a:ext uri="{9D8B030D-6E8A-4147-A177-3AD203B41FA5}">
                      <a16:colId xmlns:a16="http://schemas.microsoft.com/office/drawing/2014/main" val="20000"/>
                    </a:ext>
                  </a:extLst>
                </a:gridCol>
                <a:gridCol w="1226385">
                  <a:extLst>
                    <a:ext uri="{9D8B030D-6E8A-4147-A177-3AD203B41FA5}">
                      <a16:colId xmlns:a16="http://schemas.microsoft.com/office/drawing/2014/main" val="20001"/>
                    </a:ext>
                  </a:extLst>
                </a:gridCol>
                <a:gridCol w="1226385">
                  <a:extLst>
                    <a:ext uri="{9D8B030D-6E8A-4147-A177-3AD203B41FA5}">
                      <a16:colId xmlns:a16="http://schemas.microsoft.com/office/drawing/2014/main" val="20002"/>
                    </a:ext>
                  </a:extLst>
                </a:gridCol>
                <a:gridCol w="1226385">
                  <a:extLst>
                    <a:ext uri="{9D8B030D-6E8A-4147-A177-3AD203B41FA5}">
                      <a16:colId xmlns:a16="http://schemas.microsoft.com/office/drawing/2014/main" val="20003"/>
                    </a:ext>
                  </a:extLst>
                </a:gridCol>
                <a:gridCol w="1226385">
                  <a:extLst>
                    <a:ext uri="{9D8B030D-6E8A-4147-A177-3AD203B41FA5}">
                      <a16:colId xmlns:a16="http://schemas.microsoft.com/office/drawing/2014/main" val="20004"/>
                    </a:ext>
                  </a:extLst>
                </a:gridCol>
                <a:gridCol w="1226385">
                  <a:extLst>
                    <a:ext uri="{9D8B030D-6E8A-4147-A177-3AD203B41FA5}">
                      <a16:colId xmlns:a16="http://schemas.microsoft.com/office/drawing/2014/main" val="2672816023"/>
                    </a:ext>
                  </a:extLst>
                </a:gridCol>
              </a:tblGrid>
              <a:tr h="261920">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計画量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30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en-US" altLang="ja-JP"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150</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実績量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42</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42</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42</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41</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167</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人</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294359">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達成割合</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140.0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105.0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105.0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102.5</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111.3</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680633313"/>
              </p:ext>
            </p:extLst>
          </p:nvPr>
        </p:nvGraphicFramePr>
        <p:xfrm>
          <a:off x="1937353" y="4509120"/>
          <a:ext cx="7768175" cy="1117319"/>
        </p:xfrm>
        <a:graphic>
          <a:graphicData uri="http://schemas.openxmlformats.org/drawingml/2006/table">
            <a:tbl>
              <a:tblPr firstRow="1" bandRow="1">
                <a:tableStyleId>{5C22544A-7EE6-4342-B048-85BDC9FD1C3A}</a:tableStyleId>
              </a:tblPr>
              <a:tblGrid>
                <a:gridCol w="1636250">
                  <a:extLst>
                    <a:ext uri="{9D8B030D-6E8A-4147-A177-3AD203B41FA5}">
                      <a16:colId xmlns:a16="http://schemas.microsoft.com/office/drawing/2014/main" val="20000"/>
                    </a:ext>
                  </a:extLst>
                </a:gridCol>
                <a:gridCol w="1226385">
                  <a:extLst>
                    <a:ext uri="{9D8B030D-6E8A-4147-A177-3AD203B41FA5}">
                      <a16:colId xmlns:a16="http://schemas.microsoft.com/office/drawing/2014/main" val="20001"/>
                    </a:ext>
                  </a:extLst>
                </a:gridCol>
                <a:gridCol w="1226385">
                  <a:extLst>
                    <a:ext uri="{9D8B030D-6E8A-4147-A177-3AD203B41FA5}">
                      <a16:colId xmlns:a16="http://schemas.microsoft.com/office/drawing/2014/main" val="20002"/>
                    </a:ext>
                  </a:extLst>
                </a:gridCol>
                <a:gridCol w="1226385">
                  <a:extLst>
                    <a:ext uri="{9D8B030D-6E8A-4147-A177-3AD203B41FA5}">
                      <a16:colId xmlns:a16="http://schemas.microsoft.com/office/drawing/2014/main" val="20003"/>
                    </a:ext>
                  </a:extLst>
                </a:gridCol>
                <a:gridCol w="1226385">
                  <a:extLst>
                    <a:ext uri="{9D8B030D-6E8A-4147-A177-3AD203B41FA5}">
                      <a16:colId xmlns:a16="http://schemas.microsoft.com/office/drawing/2014/main" val="20004"/>
                    </a:ext>
                  </a:extLst>
                </a:gridCol>
                <a:gridCol w="1226385">
                  <a:extLst>
                    <a:ext uri="{9D8B030D-6E8A-4147-A177-3AD203B41FA5}">
                      <a16:colId xmlns:a16="http://schemas.microsoft.com/office/drawing/2014/main" val="2672816023"/>
                    </a:ext>
                  </a:extLst>
                </a:gridCol>
              </a:tblGrid>
              <a:tr h="261920">
                <a:tc>
                  <a:txBody>
                    <a:bodyPr/>
                    <a:lstStyle/>
                    <a:p>
                      <a:pPr algn="ct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区分</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H28</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H29</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H30</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en-US" altLang="ja-JP" sz="1200" b="0" dirty="0">
                          <a:solidFill>
                            <a:schemeClr val="tx1"/>
                          </a:solidFill>
                          <a:latin typeface="HG丸ｺﾞｼｯｸM-PRO" panose="020F0600000000000000" pitchFamily="50" charset="-128"/>
                          <a:ea typeface="HG丸ｺﾞｼｯｸM-PRO" panose="020F0600000000000000" pitchFamily="50" charset="-128"/>
                        </a:rPr>
                        <a:t>R1</a:t>
                      </a:r>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年度</a:t>
                      </a:r>
                    </a:p>
                  </a:txBody>
                  <a:tcPr/>
                </a:tc>
                <a:tc>
                  <a:txBody>
                    <a:bodyPr/>
                    <a:lstStyle/>
                    <a:p>
                      <a:pPr algn="ctr"/>
                      <a:r>
                        <a:rPr kumimoji="1" lang="ja-JP" altLang="en-US" sz="1200" b="1" dirty="0">
                          <a:solidFill>
                            <a:schemeClr val="tx1"/>
                          </a:solidFill>
                          <a:latin typeface="HG丸ｺﾞｼｯｸM-PRO" panose="020F0600000000000000" pitchFamily="50" charset="-128"/>
                          <a:ea typeface="HG丸ｺﾞｼｯｸM-PRO" panose="020F0600000000000000" pitchFamily="50" charset="-128"/>
                        </a:rPr>
                        <a:t>全体</a:t>
                      </a:r>
                    </a:p>
                  </a:txBody>
                  <a:tcPr/>
                </a:tc>
                <a:extLst>
                  <a:ext uri="{0D108BD9-81ED-4DB2-BD59-A6C34878D82A}">
                    <a16:rowId xmlns:a16="http://schemas.microsoft.com/office/drawing/2014/main" val="10000"/>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計画量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75,300</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100,400</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100,400</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100,400</a:t>
                      </a:r>
                      <a:endParaRPr kumimoji="1" lang="en-US" altLang="ja-JP"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376,500</a:t>
                      </a:r>
                      <a:endParaRPr kumimoji="1" lang="en-US" altLang="ja-JP"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1"/>
                  </a:ext>
                </a:extLst>
              </a:tr>
              <a:tr h="261920">
                <a:tc>
                  <a:txBody>
                    <a:bodyPr/>
                    <a:lstStyle/>
                    <a:p>
                      <a:pPr algn="dist"/>
                      <a:r>
                        <a:rPr kumimoji="1" lang="ja-JP" altLang="en-US" sz="1200" b="0" dirty="0">
                          <a:solidFill>
                            <a:schemeClr val="tx1"/>
                          </a:solidFill>
                          <a:latin typeface="HG丸ｺﾞｼｯｸM-PRO" panose="020F0600000000000000" pitchFamily="50" charset="-128"/>
                          <a:ea typeface="HG丸ｺﾞｼｯｸM-PRO" panose="020F0600000000000000" pitchFamily="50" charset="-128"/>
                        </a:rPr>
                        <a:t>実績量</a:t>
                      </a: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67,934</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52,231</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46,175</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55,020</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221,360</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2"/>
                  </a:ext>
                </a:extLst>
              </a:tr>
              <a:tr h="294359">
                <a:tc>
                  <a:txBody>
                    <a:bodyPr/>
                    <a:lstStyle/>
                    <a:p>
                      <a:pPr algn="dist"/>
                      <a:r>
                        <a:rPr kumimoji="1" lang="ja-JP" altLang="en-US" sz="1200" b="0" smtClean="0">
                          <a:solidFill>
                            <a:schemeClr val="tx1"/>
                          </a:solidFill>
                          <a:latin typeface="HG丸ｺﾞｼｯｸM-PRO" panose="020F0600000000000000" pitchFamily="50" charset="-128"/>
                          <a:ea typeface="HG丸ｺﾞｼｯｸM-PRO" panose="020F0600000000000000" pitchFamily="50" charset="-128"/>
                        </a:rPr>
                        <a:t>執行率</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90.2</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52.0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46.0</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rPr>
                        <a:t>54.8</a:t>
                      </a:r>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0" dirty="0">
                        <a:solidFill>
                          <a:schemeClr val="tx1"/>
                        </a:solidFill>
                        <a:latin typeface="HG丸ｺﾞｼｯｸM-PRO" panose="020F0600000000000000" pitchFamily="50" charset="-128"/>
                        <a:ea typeface="HG丸ｺﾞｼｯｸM-PRO" panose="020F0600000000000000" pitchFamily="50" charset="-128"/>
                      </a:endParaRPr>
                    </a:p>
                  </a:txBody>
                  <a:tcPr/>
                </a:tc>
                <a:tc>
                  <a:txBody>
                    <a:bodyPr/>
                    <a:lstStyle/>
                    <a:p>
                      <a:pPr algn="r"/>
                      <a:r>
                        <a:rPr kumimoji="1" lang="en-US" altLang="ja-JP" sz="1200" b="1" dirty="0" smtClean="0">
                          <a:solidFill>
                            <a:schemeClr val="tx1"/>
                          </a:solidFill>
                          <a:latin typeface="HG丸ｺﾞｼｯｸM-PRO" panose="020F0600000000000000" pitchFamily="50" charset="-128"/>
                          <a:ea typeface="HG丸ｺﾞｼｯｸM-PRO" panose="020F0600000000000000" pitchFamily="50" charset="-128"/>
                        </a:rPr>
                        <a:t>58.8</a:t>
                      </a: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a:txBody>
                  <a:tcPr/>
                </a:tc>
                <a:extLst>
                  <a:ext uri="{0D108BD9-81ED-4DB2-BD59-A6C34878D82A}">
                    <a16:rowId xmlns:a16="http://schemas.microsoft.com/office/drawing/2014/main" val="10003"/>
                  </a:ext>
                </a:extLst>
              </a:tr>
            </a:tbl>
          </a:graphicData>
        </a:graphic>
      </p:graphicFrame>
      <p:sp>
        <p:nvSpPr>
          <p:cNvPr id="15" name="正方形/長方形 14"/>
          <p:cNvSpPr/>
          <p:nvPr/>
        </p:nvSpPr>
        <p:spPr>
          <a:xfrm>
            <a:off x="8909787" y="226303"/>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（６）</a:t>
            </a:r>
            <a:r>
              <a:rPr lang="ja-JP" altLang="en-US" sz="1225" b="1" dirty="0" smtClean="0">
                <a:solidFill>
                  <a:schemeClr val="tx1"/>
                </a:solidFill>
              </a:rPr>
              <a:t>－１</a:t>
            </a:r>
            <a:endParaRPr lang="ja-JP" altLang="en-US" sz="1225" b="1" dirty="0">
              <a:solidFill>
                <a:schemeClr val="tx1"/>
              </a:solidFill>
            </a:endParaRPr>
          </a:p>
        </p:txBody>
      </p:sp>
      <p:sp>
        <p:nvSpPr>
          <p:cNvPr id="20" name="テキスト ボックス 19"/>
          <p:cNvSpPr txBox="1"/>
          <p:nvPr/>
        </p:nvSpPr>
        <p:spPr>
          <a:xfrm>
            <a:off x="128464" y="5733256"/>
            <a:ext cx="9674689" cy="1083374"/>
          </a:xfrm>
          <a:prstGeom prst="rect">
            <a:avLst/>
          </a:prstGeom>
          <a:solidFill>
            <a:schemeClr val="accent5">
              <a:lumMod val="60000"/>
              <a:lumOff val="40000"/>
              <a:alpha val="80000"/>
            </a:schemeClr>
          </a:solidFill>
          <a:ln>
            <a:solidFill>
              <a:schemeClr val="tx1"/>
            </a:solidFill>
          </a:ln>
        </p:spPr>
        <p:txBody>
          <a:bodyPr wrap="square" rIns="0" rtlCol="0">
            <a:spAutoFit/>
          </a:bodyPr>
          <a:lstStyle/>
          <a:p>
            <a:pPr lvl="0">
              <a:spcBef>
                <a:spcPct val="20000"/>
              </a:spcBef>
            </a:pPr>
            <a:r>
              <a:rPr lang="ja-JP" altLang="en-US" sz="1400" dirty="0">
                <a:latin typeface="+mn-ea"/>
                <a:cs typeface="Meiryo UI" panose="020B0604030504040204" pitchFamily="50" charset="-128"/>
              </a:rPr>
              <a:t>◆自己評価</a:t>
            </a:r>
            <a:endParaRPr lang="en-US" altLang="ja-JP" sz="1400" dirty="0">
              <a:latin typeface="+mn-ea"/>
              <a:cs typeface="Meiryo UI" panose="020B0604030504040204" pitchFamily="50" charset="-128"/>
            </a:endParaRPr>
          </a:p>
          <a:p>
            <a:pPr lvl="0">
              <a:spcBef>
                <a:spcPct val="20000"/>
              </a:spcBef>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○事業費の執行率は</a:t>
            </a:r>
            <a:r>
              <a:rPr lang="en-US" altLang="ja-JP" sz="1400" dirty="0" smtClean="0">
                <a:latin typeface="+mn-ea"/>
                <a:cs typeface="Meiryo UI" panose="020B0604030504040204" pitchFamily="50" charset="-128"/>
              </a:rPr>
              <a:t>58.8%</a:t>
            </a:r>
            <a:r>
              <a:rPr lang="ja-JP" altLang="en-US" sz="1400" dirty="0" smtClean="0">
                <a:latin typeface="+mn-ea"/>
                <a:cs typeface="Meiryo UI" panose="020B0604030504040204" pitchFamily="50" charset="-128"/>
              </a:rPr>
              <a:t>であった。</a:t>
            </a:r>
            <a:endParaRPr lang="en-US" altLang="ja-JP" sz="1400" dirty="0" smtClean="0">
              <a:latin typeface="+mn-ea"/>
              <a:cs typeface="Meiryo UI" panose="020B0604030504040204" pitchFamily="50" charset="-128"/>
            </a:endParaRPr>
          </a:p>
          <a:p>
            <a:pPr lvl="0">
              <a:spcBef>
                <a:spcPct val="20000"/>
              </a:spcBef>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子育て</a:t>
            </a:r>
            <a:r>
              <a:rPr lang="ja-JP" altLang="en-US" sz="1400" dirty="0">
                <a:latin typeface="+mn-ea"/>
                <a:cs typeface="Meiryo UI" panose="020B0604030504040204" pitchFamily="50" charset="-128"/>
              </a:rPr>
              <a:t>施設関係団体等への綿密な周知により、計画園数の約９割</a:t>
            </a:r>
            <a:r>
              <a:rPr lang="ja-JP" altLang="en-US" sz="1400" dirty="0" smtClean="0">
                <a:latin typeface="+mn-ea"/>
                <a:cs typeface="Meiryo UI" panose="020B0604030504040204" pitchFamily="50" charset="-128"/>
              </a:rPr>
              <a:t>で事業を実施し、おおさか材使</a:t>
            </a:r>
            <a:r>
              <a:rPr lang="ja-JP" altLang="en-US" sz="1400" dirty="0">
                <a:latin typeface="+mn-ea"/>
                <a:cs typeface="Meiryo UI" panose="020B0604030504040204" pitchFamily="50" charset="-128"/>
              </a:rPr>
              <a:t>用量・木育リーダーの数</a:t>
            </a:r>
            <a:r>
              <a:rPr lang="ja-JP" altLang="en-US" sz="1400" dirty="0" smtClean="0">
                <a:latin typeface="+mn-ea"/>
                <a:cs typeface="Meiryo UI" panose="020B0604030504040204" pitchFamily="50" charset="-128"/>
              </a:rPr>
              <a:t>は</a:t>
            </a:r>
            <a:endParaRPr lang="en-US" altLang="ja-JP" sz="1400" dirty="0" smtClean="0">
              <a:latin typeface="+mn-ea"/>
              <a:cs typeface="Meiryo UI" panose="020B0604030504040204" pitchFamily="50" charset="-128"/>
            </a:endParaRPr>
          </a:p>
          <a:p>
            <a:pPr lvl="0">
              <a:spcBef>
                <a:spcPct val="20000"/>
              </a:spcBef>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　計画</a:t>
            </a:r>
            <a:r>
              <a:rPr lang="ja-JP" altLang="en-US" sz="1400" dirty="0">
                <a:latin typeface="+mn-ea"/>
                <a:cs typeface="Meiryo UI" panose="020B0604030504040204" pitchFamily="50" charset="-128"/>
              </a:rPr>
              <a:t>を上回る</a:t>
            </a:r>
            <a:r>
              <a:rPr lang="ja-JP" altLang="en-US" sz="1400" dirty="0" smtClean="0">
                <a:latin typeface="+mn-ea"/>
                <a:cs typeface="Meiryo UI" panose="020B0604030504040204" pitchFamily="50" charset="-128"/>
              </a:rPr>
              <a:t>実績量であったことから、いずれも十分な実績であったと判断できる。</a:t>
            </a:r>
            <a:endParaRPr lang="en-US" altLang="ja-JP" sz="1400" dirty="0" smtClean="0">
              <a:latin typeface="+mn-ea"/>
              <a:cs typeface="Meiryo UI" panose="020B0604030504040204" pitchFamily="50" charset="-128"/>
            </a:endParaRPr>
          </a:p>
        </p:txBody>
      </p:sp>
    </p:spTree>
    <p:extLst>
      <p:ext uri="{BB962C8B-B14F-4D97-AF65-F5344CB8AC3E}">
        <p14:creationId xmlns:p14="http://schemas.microsoft.com/office/powerpoint/2010/main" val="1378001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7"/>
          <p:cNvSpPr>
            <a:spLocks noChangeArrowheads="1"/>
          </p:cNvSpPr>
          <p:nvPr/>
        </p:nvSpPr>
        <p:spPr bwMode="auto">
          <a:xfrm>
            <a:off x="111734" y="419100"/>
            <a:ext cx="93057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子育て施設木のぬくもり推進事業の効果検証</a:t>
            </a:r>
            <a:endParaRPr lang="en-US" altLang="ja-JP" sz="2000" b="1" dirty="0">
              <a:latin typeface="メイリオ" pitchFamily="50" charset="-128"/>
              <a:ea typeface="メイリオ" pitchFamily="50" charset="-128"/>
              <a:cs typeface="メイリオ" pitchFamily="50" charset="-128"/>
            </a:endParaRPr>
          </a:p>
        </p:txBody>
      </p:sp>
      <p:cxnSp>
        <p:nvCxnSpPr>
          <p:cNvPr id="7" name="直線コネクタ 6"/>
          <p:cNvCxnSpPr/>
          <p:nvPr/>
        </p:nvCxnSpPr>
        <p:spPr>
          <a:xfrm>
            <a:off x="260926" y="784080"/>
            <a:ext cx="9332422"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9" name="コンテンツ プレースホルダー 2"/>
          <p:cNvSpPr>
            <a:spLocks noGrp="1"/>
          </p:cNvSpPr>
          <p:nvPr>
            <p:ph idx="1"/>
          </p:nvPr>
        </p:nvSpPr>
        <p:spPr>
          <a:xfrm>
            <a:off x="260926" y="1267612"/>
            <a:ext cx="4548058" cy="1192857"/>
          </a:xfrm>
        </p:spPr>
        <p:txBody>
          <a:bodyPr>
            <a:normAutofit/>
          </a:bodyPr>
          <a:lstStyle/>
          <a:p>
            <a:pPr marL="0" indent="0">
              <a:buNone/>
            </a:pPr>
            <a:r>
              <a:rPr lang="ja-JP" altLang="en-US" sz="1500" dirty="0">
                <a:latin typeface="+mn-ea"/>
                <a:cs typeface="Meiryo UI" panose="020B0604030504040204" pitchFamily="50" charset="-128"/>
              </a:rPr>
              <a:t>◇</a:t>
            </a:r>
            <a:r>
              <a:rPr lang="ja-JP" altLang="en-US" sz="1500" dirty="0" smtClean="0">
                <a:latin typeface="+mn-ea"/>
                <a:cs typeface="Meiryo UI" panose="020B0604030504040204" pitchFamily="50" charset="-128"/>
              </a:rPr>
              <a:t>期待</a:t>
            </a:r>
            <a:r>
              <a:rPr lang="ja-JP" altLang="en-US" sz="1500" dirty="0">
                <a:latin typeface="+mn-ea"/>
                <a:cs typeface="Meiryo UI" panose="020B0604030504040204" pitchFamily="50" charset="-128"/>
              </a:rPr>
              <a:t>する効果</a:t>
            </a:r>
            <a:endParaRPr kumimoji="1" lang="en-US" altLang="ja-JP" sz="1500" dirty="0">
              <a:latin typeface="+mn-ea"/>
              <a:cs typeface="Meiryo UI" panose="020B0604030504040204" pitchFamily="50" charset="-128"/>
            </a:endParaRPr>
          </a:p>
          <a:p>
            <a:pPr marL="0" indent="0">
              <a:buNone/>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a:t>
            </a:r>
            <a:r>
              <a:rPr lang="ja-JP" altLang="en-US" sz="1500" dirty="0">
                <a:latin typeface="+mn-ea"/>
                <a:cs typeface="Meiryo UI" panose="020B0604030504040204" pitchFamily="50" charset="-128"/>
              </a:rPr>
              <a:t>木育活動の</a:t>
            </a:r>
            <a:r>
              <a:rPr lang="ja-JP" altLang="en-US" sz="1500" dirty="0" smtClean="0">
                <a:latin typeface="+mn-ea"/>
                <a:cs typeface="Meiryo UI" panose="020B0604030504040204" pitchFamily="50" charset="-128"/>
              </a:rPr>
              <a:t>推進</a:t>
            </a:r>
            <a:endParaRPr lang="en-US" altLang="ja-JP" sz="1500" dirty="0" smtClean="0">
              <a:latin typeface="+mn-ea"/>
              <a:cs typeface="Meiryo UI" panose="020B0604030504040204" pitchFamily="50" charset="-128"/>
            </a:endParaRPr>
          </a:p>
          <a:p>
            <a:pPr marL="0" indent="0">
              <a:buNone/>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・子育て施設を利用する府民の方々の木材利用</a:t>
            </a:r>
            <a:endParaRPr lang="en-US" altLang="ja-JP" sz="1500" dirty="0" smtClean="0">
              <a:latin typeface="+mn-ea"/>
              <a:cs typeface="Meiryo UI" panose="020B0604030504040204" pitchFamily="50" charset="-128"/>
            </a:endParaRPr>
          </a:p>
          <a:p>
            <a:pPr marL="0" indent="0">
              <a:buNone/>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に関する理解度の向上</a:t>
            </a:r>
            <a:endParaRPr lang="en-US" altLang="ja-JP" sz="1500" dirty="0" smtClean="0">
              <a:latin typeface="+mn-ea"/>
              <a:cs typeface="Meiryo UI" panose="020B0604030504040204" pitchFamily="50" charset="-128"/>
            </a:endParaRPr>
          </a:p>
        </p:txBody>
      </p:sp>
      <p:sp>
        <p:nvSpPr>
          <p:cNvPr id="12" name="正方形/長方形 11"/>
          <p:cNvSpPr/>
          <p:nvPr/>
        </p:nvSpPr>
        <p:spPr>
          <a:xfrm>
            <a:off x="8909787" y="226303"/>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（６）</a:t>
            </a:r>
            <a:r>
              <a:rPr lang="ja-JP" altLang="en-US" sz="1225" b="1" dirty="0" smtClean="0">
                <a:solidFill>
                  <a:schemeClr val="tx1"/>
                </a:solidFill>
              </a:rPr>
              <a:t>－１</a:t>
            </a:r>
            <a:endParaRPr lang="ja-JP" altLang="en-US" sz="1225" b="1" dirty="0">
              <a:solidFill>
                <a:schemeClr val="tx1"/>
              </a:solidFill>
            </a:endParaRPr>
          </a:p>
        </p:txBody>
      </p:sp>
      <p:sp>
        <p:nvSpPr>
          <p:cNvPr id="11" name="コンテンツ プレースホルダー 2"/>
          <p:cNvSpPr txBox="1">
            <a:spLocks/>
          </p:cNvSpPr>
          <p:nvPr/>
        </p:nvSpPr>
        <p:spPr>
          <a:xfrm>
            <a:off x="4664968" y="1267612"/>
            <a:ext cx="5036563" cy="1912937"/>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500" dirty="0" smtClean="0">
                <a:latin typeface="+mn-ea"/>
                <a:cs typeface="Meiryo UI" panose="020B0604030504040204" pitchFamily="50" charset="-128"/>
              </a:rPr>
              <a:t>◆検証</a:t>
            </a:r>
            <a:r>
              <a:rPr lang="ja-JP" altLang="en-US" sz="1500" dirty="0">
                <a:latin typeface="+mn-ea"/>
                <a:cs typeface="Meiryo UI" panose="020B0604030504040204" pitchFamily="50" charset="-128"/>
              </a:rPr>
              <a:t>方法</a:t>
            </a:r>
            <a:endParaRPr lang="en-US" altLang="ja-JP" sz="1500" dirty="0" smtClean="0">
              <a:latin typeface="+mn-ea"/>
              <a:cs typeface="Meiryo UI" panose="020B0604030504040204" pitchFamily="50" charset="-128"/>
            </a:endParaRPr>
          </a:p>
          <a:p>
            <a:pPr marL="0" indent="0">
              <a:buFont typeface="Arial" panose="020B0604020202020204" pitchFamily="34" charset="0"/>
              <a:buNone/>
            </a:pPr>
            <a:r>
              <a:rPr lang="ja-JP" altLang="en-US" sz="1500" dirty="0" smtClean="0">
                <a:latin typeface="+mn-ea"/>
                <a:cs typeface="Meiryo UI" panose="020B0604030504040204" pitchFamily="50" charset="-128"/>
              </a:rPr>
              <a:t>　　●木質化及び木育活動の影響による理解度向上の検証</a:t>
            </a:r>
            <a:endParaRPr lang="en-US" altLang="ja-JP" sz="1500" dirty="0" smtClean="0">
              <a:latin typeface="+mn-ea"/>
              <a:cs typeface="Meiryo UI" panose="020B0604030504040204" pitchFamily="50" charset="-128"/>
            </a:endParaRPr>
          </a:p>
          <a:p>
            <a:pPr marL="0" indent="0">
              <a:buFont typeface="Arial" panose="020B0604020202020204" pitchFamily="34" charset="0"/>
              <a:buNone/>
            </a:pPr>
            <a:r>
              <a:rPr lang="ja-JP" altLang="en-US" sz="1500" dirty="0" smtClean="0">
                <a:latin typeface="+mn-ea"/>
                <a:cs typeface="Meiryo UI" panose="020B0604030504040204" pitchFamily="50" charset="-128"/>
              </a:rPr>
              <a:t>　　　・利用者（保護者、施設職員等）へのアンケートの実施</a:t>
            </a:r>
            <a:endParaRPr lang="en-US" altLang="ja-JP" sz="1500" dirty="0" smtClean="0">
              <a:latin typeface="+mn-ea"/>
              <a:cs typeface="Meiryo UI" panose="020B0604030504040204" pitchFamily="50" charset="-128"/>
            </a:endParaRPr>
          </a:p>
          <a:p>
            <a:pPr marL="0" indent="0">
              <a:buFont typeface="Arial" panose="020B0604020202020204" pitchFamily="34" charset="0"/>
              <a:buNone/>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・木育リーダーへのアンケートの実施</a:t>
            </a:r>
            <a:endParaRPr lang="en-US" altLang="ja-JP" sz="1500" dirty="0" smtClean="0">
              <a:latin typeface="+mn-ea"/>
              <a:cs typeface="Meiryo UI" panose="020B0604030504040204" pitchFamily="50" charset="-128"/>
            </a:endParaRPr>
          </a:p>
        </p:txBody>
      </p:sp>
      <p:sp>
        <p:nvSpPr>
          <p:cNvPr id="13" name="コンテンツ プレースホルダー 2"/>
          <p:cNvSpPr txBox="1">
            <a:spLocks/>
          </p:cNvSpPr>
          <p:nvPr/>
        </p:nvSpPr>
        <p:spPr>
          <a:xfrm>
            <a:off x="128464" y="3324731"/>
            <a:ext cx="9703834" cy="3344629"/>
          </a:xfrm>
          <a:prstGeom prst="rect">
            <a:avLst/>
          </a:prstGeom>
          <a:ln w="12700">
            <a:solidFill>
              <a:schemeClr val="tx1"/>
            </a:solidFill>
            <a:prstDash val="sysDot"/>
          </a:ln>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400" dirty="0">
                <a:latin typeface="+mn-ea"/>
                <a:cs typeface="Meiryo UI" panose="020B0604030504040204" pitchFamily="50" charset="-128"/>
              </a:rPr>
              <a:t>【</a:t>
            </a:r>
            <a:r>
              <a:rPr lang="ja-JP" altLang="en-US" sz="1400" dirty="0" smtClean="0">
                <a:latin typeface="+mn-ea"/>
                <a:cs typeface="Meiryo UI" panose="020B0604030504040204" pitchFamily="50" charset="-128"/>
              </a:rPr>
              <a:t>アンケート</a:t>
            </a:r>
            <a:r>
              <a:rPr lang="ja-JP" altLang="en-US" sz="1400" dirty="0">
                <a:latin typeface="+mn-ea"/>
                <a:cs typeface="Meiryo UI" panose="020B0604030504040204" pitchFamily="50" charset="-128"/>
              </a:rPr>
              <a:t>の</a:t>
            </a:r>
            <a:r>
              <a:rPr lang="ja-JP" altLang="en-US" sz="1400" dirty="0" smtClean="0">
                <a:latin typeface="+mn-ea"/>
                <a:cs typeface="Meiryo UI" panose="020B0604030504040204" pitchFamily="50" charset="-128"/>
              </a:rPr>
              <a:t>実施（令和</a:t>
            </a:r>
            <a:r>
              <a:rPr lang="en-US" altLang="ja-JP" sz="1400" dirty="0" smtClean="0">
                <a:latin typeface="+mn-ea"/>
                <a:cs typeface="Meiryo UI" panose="020B0604030504040204" pitchFamily="50" charset="-128"/>
              </a:rPr>
              <a:t>3</a:t>
            </a:r>
            <a:r>
              <a:rPr lang="ja-JP" altLang="en-US" sz="1400" dirty="0" smtClean="0">
                <a:latin typeface="+mn-ea"/>
                <a:cs typeface="Meiryo UI" panose="020B0604030504040204" pitchFamily="50" charset="-128"/>
              </a:rPr>
              <a:t>年</a:t>
            </a:r>
            <a:r>
              <a:rPr lang="en-US" altLang="ja-JP" sz="1400" dirty="0" smtClean="0">
                <a:latin typeface="+mn-ea"/>
                <a:cs typeface="Meiryo UI" panose="020B0604030504040204" pitchFamily="50" charset="-128"/>
              </a:rPr>
              <a:t>3</a:t>
            </a:r>
            <a:r>
              <a:rPr lang="ja-JP" altLang="en-US" sz="1400" dirty="0" smtClean="0">
                <a:latin typeface="+mn-ea"/>
                <a:cs typeface="Meiryo UI" panose="020B0604030504040204" pitchFamily="50" charset="-128"/>
              </a:rPr>
              <a:t>～</a:t>
            </a:r>
            <a:r>
              <a:rPr lang="en-US" altLang="ja-JP" sz="1400" dirty="0" smtClean="0">
                <a:latin typeface="+mn-ea"/>
                <a:cs typeface="Meiryo UI" panose="020B0604030504040204" pitchFamily="50" charset="-128"/>
              </a:rPr>
              <a:t>5</a:t>
            </a:r>
            <a:r>
              <a:rPr lang="ja-JP" altLang="en-US" sz="1400" dirty="0" smtClean="0">
                <a:latin typeface="+mn-ea"/>
                <a:cs typeface="Meiryo UI" panose="020B0604030504040204" pitchFamily="50" charset="-128"/>
              </a:rPr>
              <a:t>月取りまとめ）</a:t>
            </a:r>
            <a:r>
              <a:rPr lang="en-US" altLang="ja-JP" sz="1400" dirty="0" smtClean="0">
                <a:latin typeface="+mn-ea"/>
                <a:cs typeface="Meiryo UI" panose="020B0604030504040204" pitchFamily="50" charset="-128"/>
              </a:rPr>
              <a:t>】</a:t>
            </a:r>
            <a:endParaRPr lang="en-US" altLang="ja-JP" sz="1400" dirty="0">
              <a:latin typeface="+mn-ea"/>
              <a:cs typeface="Meiryo UI" panose="020B0604030504040204" pitchFamily="50" charset="-128"/>
            </a:endParaRPr>
          </a:p>
          <a:p>
            <a:pPr marL="0" indent="0">
              <a:buNone/>
            </a:pPr>
            <a:r>
              <a:rPr lang="ja-JP" altLang="en-US" sz="1400" dirty="0" smtClean="0">
                <a:latin typeface="+mn-ea"/>
                <a:cs typeface="Meiryo UI" panose="020B0604030504040204" pitchFamily="50" charset="-128"/>
              </a:rPr>
              <a:t>１．対象    </a:t>
            </a:r>
            <a:r>
              <a:rPr lang="ja-JP" altLang="en-US" sz="1400" dirty="0" smtClean="0">
                <a:solidFill>
                  <a:prstClr val="black"/>
                </a:solidFill>
                <a:latin typeface="+mn-ea"/>
                <a:cs typeface="Meiryo UI" panose="020B0604030504040204" pitchFamily="50" charset="-128"/>
              </a:rPr>
              <a:t>平成</a:t>
            </a:r>
            <a:r>
              <a:rPr lang="en-US" altLang="ja-JP" sz="1400" dirty="0" smtClean="0">
                <a:solidFill>
                  <a:prstClr val="black"/>
                </a:solidFill>
                <a:latin typeface="+mn-ea"/>
                <a:cs typeface="Meiryo UI" panose="020B0604030504040204" pitchFamily="50" charset="-128"/>
              </a:rPr>
              <a:t>28</a:t>
            </a:r>
            <a:r>
              <a:rPr lang="ja-JP" altLang="en-US" sz="1400" dirty="0" smtClean="0">
                <a:solidFill>
                  <a:prstClr val="black"/>
                </a:solidFill>
                <a:latin typeface="+mn-ea"/>
                <a:cs typeface="Meiryo UI" panose="020B0604030504040204" pitchFamily="50" charset="-128"/>
              </a:rPr>
              <a:t>年度から令和元年度に本事業を実施した子育て施設 </a:t>
            </a:r>
            <a:r>
              <a:rPr lang="en-US" altLang="ja-JP" sz="1400" dirty="0" smtClean="0">
                <a:solidFill>
                  <a:prstClr val="black"/>
                </a:solidFill>
                <a:latin typeface="+mn-ea"/>
                <a:cs typeface="Meiryo UI" panose="020B0604030504040204" pitchFamily="50" charset="-128"/>
              </a:rPr>
              <a:t>101</a:t>
            </a:r>
            <a:r>
              <a:rPr lang="ja-JP" altLang="en-US" sz="1400" dirty="0">
                <a:solidFill>
                  <a:prstClr val="black"/>
                </a:solidFill>
                <a:latin typeface="+mn-ea"/>
                <a:cs typeface="Meiryo UI" panose="020B0604030504040204" pitchFamily="50" charset="-128"/>
              </a:rPr>
              <a:t>団体（事業を実施した保育園等のべ</a:t>
            </a:r>
            <a:r>
              <a:rPr lang="en-US" altLang="ja-JP" sz="1400" dirty="0">
                <a:solidFill>
                  <a:prstClr val="black"/>
                </a:solidFill>
                <a:latin typeface="+mn-ea"/>
                <a:cs typeface="Meiryo UI" panose="020B0604030504040204" pitchFamily="50" charset="-128"/>
              </a:rPr>
              <a:t>131</a:t>
            </a:r>
            <a:r>
              <a:rPr lang="ja-JP" altLang="en-US" sz="1400" dirty="0" smtClean="0">
                <a:solidFill>
                  <a:prstClr val="black"/>
                </a:solidFill>
                <a:latin typeface="+mn-ea"/>
                <a:cs typeface="Meiryo UI" panose="020B0604030504040204" pitchFamily="50" charset="-128"/>
              </a:rPr>
              <a:t>園すべて</a:t>
            </a:r>
            <a:r>
              <a:rPr lang="ja-JP" altLang="en-US" sz="1400" dirty="0">
                <a:solidFill>
                  <a:prstClr val="black"/>
                </a:solidFill>
                <a:latin typeface="+mn-ea"/>
                <a:cs typeface="Meiryo UI" panose="020B0604030504040204" pitchFamily="50" charset="-128"/>
              </a:rPr>
              <a:t>）</a:t>
            </a:r>
            <a:endParaRPr lang="en-US" altLang="ja-JP" sz="1400" dirty="0">
              <a:solidFill>
                <a:prstClr val="black"/>
              </a:solidFill>
              <a:latin typeface="+mn-ea"/>
              <a:cs typeface="Meiryo UI" panose="020B0604030504040204" pitchFamily="50" charset="-128"/>
            </a:endParaRPr>
          </a:p>
          <a:p>
            <a:pPr marL="0" lvl="0" indent="0">
              <a:buNone/>
            </a:pPr>
            <a:r>
              <a:rPr lang="ja-JP" altLang="en-US" sz="1400" dirty="0" smtClean="0">
                <a:solidFill>
                  <a:prstClr val="black"/>
                </a:solidFill>
                <a:latin typeface="+mn-ea"/>
                <a:cs typeface="Meiryo UI" panose="020B0604030504040204" pitchFamily="50" charset="-128"/>
              </a:rPr>
              <a:t>２</a:t>
            </a:r>
            <a:r>
              <a:rPr lang="ja-JP" altLang="en-US" sz="1400" dirty="0">
                <a:solidFill>
                  <a:prstClr val="black"/>
                </a:solidFill>
                <a:latin typeface="+mn-ea"/>
                <a:cs typeface="Meiryo UI" panose="020B0604030504040204" pitchFamily="50" charset="-128"/>
              </a:rPr>
              <a:t>．</a:t>
            </a:r>
            <a:r>
              <a:rPr lang="ja-JP" altLang="en-US" sz="1400" dirty="0" smtClean="0">
                <a:solidFill>
                  <a:prstClr val="black"/>
                </a:solidFill>
                <a:latin typeface="+mn-ea"/>
                <a:cs typeface="Meiryo UI" panose="020B0604030504040204" pitchFamily="50" charset="-128"/>
              </a:rPr>
              <a:t>回答者</a:t>
            </a:r>
            <a:r>
              <a:rPr lang="ja-JP" altLang="en-US" sz="1400" dirty="0">
                <a:solidFill>
                  <a:prstClr val="black"/>
                </a:solidFill>
                <a:latin typeface="+mn-ea"/>
                <a:cs typeface="Meiryo UI" panose="020B0604030504040204" pitchFamily="50" charset="-128"/>
              </a:rPr>
              <a:t> </a:t>
            </a:r>
            <a:r>
              <a:rPr lang="ja-JP" altLang="en-US" sz="1400" dirty="0" smtClean="0">
                <a:solidFill>
                  <a:prstClr val="black"/>
                </a:solidFill>
                <a:latin typeface="+mn-ea"/>
                <a:cs typeface="Meiryo UI" panose="020B0604030504040204" pitchFamily="50" charset="-128"/>
              </a:rPr>
              <a:t> </a:t>
            </a:r>
            <a:endParaRPr lang="en-US" altLang="ja-JP" sz="1400" dirty="0" smtClean="0">
              <a:solidFill>
                <a:prstClr val="black"/>
              </a:solidFill>
              <a:latin typeface="+mn-ea"/>
              <a:cs typeface="Meiryo UI" panose="020B0604030504040204" pitchFamily="50" charset="-128"/>
            </a:endParaRPr>
          </a:p>
          <a:p>
            <a:pPr marL="0" lvl="0" indent="0">
              <a:buNone/>
            </a:pPr>
            <a:r>
              <a:rPr lang="ja-JP" altLang="en-US" sz="1400" dirty="0">
                <a:solidFill>
                  <a:prstClr val="black"/>
                </a:solidFill>
                <a:latin typeface="+mn-ea"/>
                <a:cs typeface="Meiryo UI" panose="020B0604030504040204" pitchFamily="50" charset="-128"/>
              </a:rPr>
              <a:t>　</a:t>
            </a:r>
            <a:r>
              <a:rPr lang="ja-JP" altLang="en-US" sz="1400" dirty="0" smtClean="0">
                <a:solidFill>
                  <a:prstClr val="black"/>
                </a:solidFill>
                <a:latin typeface="+mn-ea"/>
                <a:cs typeface="Meiryo UI" panose="020B0604030504040204" pitchFamily="50" charset="-128"/>
              </a:rPr>
              <a:t>①施設</a:t>
            </a:r>
            <a:r>
              <a:rPr lang="ja-JP" altLang="en-US" sz="1400" dirty="0">
                <a:solidFill>
                  <a:prstClr val="black"/>
                </a:solidFill>
                <a:latin typeface="+mn-ea"/>
                <a:cs typeface="Meiryo UI" panose="020B0604030504040204" pitchFamily="50" charset="-128"/>
              </a:rPr>
              <a:t>職員及び施設利用者（保護者）　</a:t>
            </a:r>
            <a:r>
              <a:rPr lang="en-US" altLang="ja-JP" sz="1400" dirty="0">
                <a:solidFill>
                  <a:prstClr val="black"/>
                </a:solidFill>
                <a:latin typeface="+mn-ea"/>
                <a:cs typeface="Meiryo UI" panose="020B0604030504040204" pitchFamily="50" charset="-128"/>
              </a:rPr>
              <a:t>460</a:t>
            </a:r>
            <a:r>
              <a:rPr lang="ja-JP" altLang="en-US" sz="1400" dirty="0" smtClean="0">
                <a:solidFill>
                  <a:prstClr val="black"/>
                </a:solidFill>
                <a:latin typeface="+mn-ea"/>
                <a:cs typeface="Meiryo UI" panose="020B0604030504040204" pitchFamily="50" charset="-128"/>
              </a:rPr>
              <a:t>名</a:t>
            </a:r>
            <a:r>
              <a:rPr lang="ja-JP" altLang="en-US" sz="1400" dirty="0">
                <a:solidFill>
                  <a:prstClr val="black"/>
                </a:solidFill>
                <a:latin typeface="+mn-ea"/>
                <a:cs typeface="Meiryo UI" panose="020B0604030504040204" pitchFamily="50" charset="-128"/>
              </a:rPr>
              <a:t>　</a:t>
            </a:r>
            <a:r>
              <a:rPr lang="ja-JP" altLang="en-US" sz="1400" dirty="0" smtClean="0">
                <a:solidFill>
                  <a:prstClr val="black"/>
                </a:solidFill>
                <a:latin typeface="+mn-ea"/>
                <a:cs typeface="Meiryo UI" panose="020B0604030504040204" pitchFamily="50" charset="-128"/>
              </a:rPr>
              <a:t> </a:t>
            </a:r>
            <a:r>
              <a:rPr lang="en-US" altLang="ja-JP" sz="1400" dirty="0" smtClean="0">
                <a:solidFill>
                  <a:prstClr val="black"/>
                </a:solidFill>
                <a:latin typeface="+mn-ea"/>
                <a:cs typeface="Meiryo UI" panose="020B0604030504040204" pitchFamily="50" charset="-128"/>
              </a:rPr>
              <a:t>※</a:t>
            </a:r>
            <a:r>
              <a:rPr lang="ja-JP" altLang="en-US" sz="1400" dirty="0">
                <a:solidFill>
                  <a:prstClr val="black"/>
                </a:solidFill>
                <a:latin typeface="+mn-ea"/>
                <a:cs typeface="Meiryo UI" panose="020B0604030504040204" pitchFamily="50" charset="-128"/>
              </a:rPr>
              <a:t>利用者目線の内装木質化の評価や木育の認知度を</a:t>
            </a:r>
            <a:r>
              <a:rPr lang="ja-JP" altLang="en-US" sz="1400" dirty="0" smtClean="0">
                <a:solidFill>
                  <a:prstClr val="black"/>
                </a:solidFill>
                <a:latin typeface="+mn-ea"/>
                <a:cs typeface="Meiryo UI" panose="020B0604030504040204" pitchFamily="50" charset="-128"/>
              </a:rPr>
              <a:t>検証</a:t>
            </a:r>
            <a:endParaRPr lang="en-US" altLang="ja-JP" sz="1400" dirty="0" smtClean="0">
              <a:solidFill>
                <a:prstClr val="black"/>
              </a:solidFill>
              <a:latin typeface="+mn-ea"/>
              <a:cs typeface="Meiryo UI" panose="020B0604030504040204" pitchFamily="50" charset="-128"/>
            </a:endParaRPr>
          </a:p>
          <a:p>
            <a:pPr marL="0" lvl="0" indent="0">
              <a:buNone/>
            </a:pPr>
            <a:r>
              <a:rPr lang="ja-JP" altLang="en-US" sz="1400" dirty="0" smtClean="0">
                <a:solidFill>
                  <a:prstClr val="black"/>
                </a:solidFill>
                <a:latin typeface="+mn-ea"/>
                <a:cs typeface="Meiryo UI" panose="020B0604030504040204" pitchFamily="50" charset="-128"/>
              </a:rPr>
              <a:t>　②木育</a:t>
            </a:r>
            <a:r>
              <a:rPr lang="ja-JP" altLang="en-US" sz="1400" dirty="0">
                <a:solidFill>
                  <a:prstClr val="black"/>
                </a:solidFill>
                <a:latin typeface="+mn-ea"/>
                <a:cs typeface="Meiryo UI" panose="020B0604030504040204" pitchFamily="50" charset="-128"/>
              </a:rPr>
              <a:t>リーダー　</a:t>
            </a:r>
            <a:r>
              <a:rPr lang="ja-JP" altLang="en-US" sz="1400" dirty="0" smtClean="0">
                <a:solidFill>
                  <a:prstClr val="black"/>
                </a:solidFill>
                <a:latin typeface="+mn-ea"/>
                <a:cs typeface="Meiryo UI" panose="020B0604030504040204" pitchFamily="50" charset="-128"/>
              </a:rPr>
              <a:t>　　　　　　　　　　　　　  </a:t>
            </a:r>
            <a:r>
              <a:rPr lang="en-US" altLang="ja-JP" sz="1400" dirty="0" smtClean="0">
                <a:solidFill>
                  <a:prstClr val="black"/>
                </a:solidFill>
                <a:latin typeface="+mn-ea"/>
                <a:cs typeface="Meiryo UI" panose="020B0604030504040204" pitchFamily="50" charset="-128"/>
              </a:rPr>
              <a:t>138</a:t>
            </a:r>
            <a:r>
              <a:rPr lang="ja-JP" altLang="en-US" sz="1400" dirty="0" smtClean="0">
                <a:solidFill>
                  <a:prstClr val="black"/>
                </a:solidFill>
                <a:latin typeface="+mn-ea"/>
                <a:cs typeface="Meiryo UI" panose="020B0604030504040204" pitchFamily="50" charset="-128"/>
              </a:rPr>
              <a:t>名　 </a:t>
            </a:r>
            <a:r>
              <a:rPr lang="en-US" altLang="ja-JP" sz="1400" dirty="0" smtClean="0">
                <a:solidFill>
                  <a:prstClr val="black"/>
                </a:solidFill>
                <a:latin typeface="+mn-ea"/>
                <a:cs typeface="Meiryo UI" panose="020B0604030504040204" pitchFamily="50" charset="-128"/>
              </a:rPr>
              <a:t>※</a:t>
            </a:r>
            <a:r>
              <a:rPr lang="ja-JP" altLang="en-US" sz="1400" dirty="0">
                <a:solidFill>
                  <a:prstClr val="black"/>
                </a:solidFill>
                <a:latin typeface="+mn-ea"/>
                <a:cs typeface="Meiryo UI" panose="020B0604030504040204" pitchFamily="50" charset="-128"/>
              </a:rPr>
              <a:t>施設管理者目線の内装木質化の評価や木育の効果を</a:t>
            </a:r>
            <a:r>
              <a:rPr lang="ja-JP" altLang="en-US" sz="1400" dirty="0" smtClean="0">
                <a:solidFill>
                  <a:prstClr val="black"/>
                </a:solidFill>
                <a:latin typeface="+mn-ea"/>
                <a:cs typeface="Meiryo UI" panose="020B0604030504040204" pitchFamily="50" charset="-128"/>
              </a:rPr>
              <a:t>検証</a:t>
            </a:r>
            <a:endParaRPr lang="en-US" altLang="ja-JP" sz="1400" dirty="0" smtClean="0">
              <a:solidFill>
                <a:prstClr val="black"/>
              </a:solidFill>
              <a:latin typeface="+mn-ea"/>
              <a:cs typeface="Meiryo UI" panose="020B0604030504040204" pitchFamily="50" charset="-128"/>
            </a:endParaRPr>
          </a:p>
          <a:p>
            <a:pPr marL="0" lvl="0" indent="0">
              <a:buNone/>
            </a:pPr>
            <a:endParaRPr lang="en-US" altLang="ja-JP" sz="1400" dirty="0" smtClean="0">
              <a:solidFill>
                <a:prstClr val="black"/>
              </a:solidFill>
              <a:latin typeface="+mn-ea"/>
              <a:cs typeface="Meiryo UI" panose="020B0604030504040204" pitchFamily="50" charset="-128"/>
            </a:endParaRPr>
          </a:p>
          <a:p>
            <a:pPr marL="0" lvl="0" indent="0">
              <a:buNone/>
            </a:pPr>
            <a:r>
              <a:rPr lang="en-US" altLang="ja-JP" sz="1400" dirty="0" smtClean="0">
                <a:solidFill>
                  <a:prstClr val="black"/>
                </a:solidFill>
                <a:latin typeface="+mn-ea"/>
                <a:cs typeface="Meiryo UI" panose="020B0604030504040204" pitchFamily="50" charset="-128"/>
              </a:rPr>
              <a:t>【</a:t>
            </a:r>
            <a:r>
              <a:rPr lang="ja-JP" altLang="en-US" sz="1400" dirty="0" smtClean="0">
                <a:solidFill>
                  <a:prstClr val="black"/>
                </a:solidFill>
                <a:latin typeface="+mn-ea"/>
                <a:cs typeface="Meiryo UI" panose="020B0604030504040204" pitchFamily="50" charset="-128"/>
              </a:rPr>
              <a:t>アンケート項目の追加</a:t>
            </a:r>
            <a:r>
              <a:rPr lang="en-US" altLang="ja-JP" sz="1400" dirty="0" smtClean="0">
                <a:solidFill>
                  <a:prstClr val="black"/>
                </a:solidFill>
                <a:latin typeface="+mn-ea"/>
                <a:cs typeface="Meiryo UI" panose="020B0604030504040204" pitchFamily="50" charset="-128"/>
              </a:rPr>
              <a:t>】</a:t>
            </a:r>
          </a:p>
          <a:p>
            <a:pPr marL="0" indent="0">
              <a:buNone/>
            </a:pPr>
            <a:r>
              <a:rPr lang="ja-JP" altLang="en-US" sz="1400" dirty="0">
                <a:latin typeface="+mn-ea"/>
                <a:cs typeface="Meiryo UI" panose="020B0604030504040204" pitchFamily="50" charset="-128"/>
              </a:rPr>
              <a:t>　本アンケートでは、</a:t>
            </a:r>
            <a:r>
              <a:rPr lang="ja-JP" altLang="en-US" sz="1400" b="1" u="sng" dirty="0">
                <a:latin typeface="+mn-ea"/>
                <a:cs typeface="Meiryo UI" panose="020B0604030504040204" pitchFamily="50" charset="-128"/>
              </a:rPr>
              <a:t>子どもたちへの木質化および「木育」の影響・効果についても検証を図るため</a:t>
            </a:r>
            <a:r>
              <a:rPr lang="ja-JP" altLang="en-US" sz="1400" dirty="0">
                <a:latin typeface="+mn-ea"/>
                <a:cs typeface="Meiryo UI" panose="020B0604030504040204" pitchFamily="50" charset="-128"/>
              </a:rPr>
              <a:t>新たに項目を追加</a:t>
            </a:r>
            <a:endParaRPr lang="en-US" altLang="ja-JP" sz="1400" dirty="0">
              <a:latin typeface="+mn-ea"/>
              <a:cs typeface="Meiryo UI" panose="020B0604030504040204" pitchFamily="50" charset="-128"/>
            </a:endParaRPr>
          </a:p>
          <a:p>
            <a:pPr marL="0" inden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①</a:t>
            </a:r>
            <a:r>
              <a:rPr lang="ja-JP" altLang="en-US" sz="1400" dirty="0">
                <a:latin typeface="+mn-ea"/>
                <a:cs typeface="Meiryo UI" panose="020B0604030504040204" pitchFamily="50" charset="-128"/>
              </a:rPr>
              <a:t>施設職員・施設利用者 ： 子どもたちの「過ごし方に変化があったか」「落ち着いた様子を見せることが増えたか」</a:t>
            </a:r>
            <a:endParaRPr lang="en-US" altLang="ja-JP" sz="1400" dirty="0">
              <a:latin typeface="+mn-ea"/>
              <a:cs typeface="Meiryo UI" panose="020B0604030504040204" pitchFamily="50" charset="-128"/>
            </a:endParaRPr>
          </a:p>
          <a:p>
            <a:pPr marL="0" inden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施設で過ごすことを楽しみにしている子が増えたか」　の</a:t>
            </a:r>
            <a:r>
              <a:rPr lang="en-US" altLang="ja-JP" sz="1400" dirty="0">
                <a:latin typeface="+mn-ea"/>
                <a:cs typeface="Meiryo UI" panose="020B0604030504040204" pitchFamily="50" charset="-128"/>
              </a:rPr>
              <a:t>3</a:t>
            </a:r>
            <a:r>
              <a:rPr lang="ja-JP" altLang="en-US" sz="1400" dirty="0">
                <a:latin typeface="+mn-ea"/>
                <a:cs typeface="Meiryo UI" panose="020B0604030504040204" pitchFamily="50" charset="-128"/>
              </a:rPr>
              <a:t>項目</a:t>
            </a:r>
            <a:endParaRPr lang="en-US" altLang="ja-JP" sz="1400" dirty="0">
              <a:latin typeface="+mn-ea"/>
              <a:cs typeface="Meiryo UI" panose="020B0604030504040204" pitchFamily="50" charset="-128"/>
            </a:endParaRPr>
          </a:p>
          <a:p>
            <a:pPr marL="0" inden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②</a:t>
            </a:r>
            <a:r>
              <a:rPr lang="ja-JP" altLang="en-US" sz="1400" dirty="0">
                <a:latin typeface="+mn-ea"/>
                <a:cs typeface="Meiryo UI" panose="020B0604030504040204" pitchFamily="50" charset="-128"/>
              </a:rPr>
              <a:t>木育リーダー </a:t>
            </a:r>
            <a:r>
              <a:rPr lang="ja-JP" altLang="en-US" sz="1400" dirty="0" smtClean="0">
                <a:latin typeface="+mn-ea"/>
                <a:cs typeface="Meiryo UI" panose="020B0604030504040204" pitchFamily="50" charset="-128"/>
              </a:rPr>
              <a:t>　　　　　　： </a:t>
            </a:r>
            <a:r>
              <a:rPr lang="ja-JP" altLang="en-US" sz="1400" dirty="0">
                <a:latin typeface="+mn-ea"/>
                <a:cs typeface="Meiryo UI" panose="020B0604030504040204" pitchFamily="50" charset="-128"/>
              </a:rPr>
              <a:t>上記に加え 「触れる・過ごす機会が多くなったか」「木材や森林に興味・関心を抱くようになったか」</a:t>
            </a:r>
            <a:endParaRPr lang="en-US" altLang="ja-JP" sz="1400" dirty="0">
              <a:latin typeface="+mn-ea"/>
              <a:cs typeface="Meiryo UI" panose="020B0604030504040204" pitchFamily="50" charset="-128"/>
            </a:endParaRPr>
          </a:p>
          <a:p>
            <a:pPr marL="0" indent="0">
              <a:buNone/>
            </a:pP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　　　　　</a:t>
            </a:r>
            <a:r>
              <a:rPr lang="ja-JP" altLang="en-US" sz="1400" dirty="0">
                <a:latin typeface="+mn-ea"/>
                <a:cs typeface="Meiryo UI" panose="020B0604030504040204" pitchFamily="50" charset="-128"/>
              </a:rPr>
              <a:t>　　　</a:t>
            </a:r>
            <a:r>
              <a:rPr lang="ja-JP" altLang="en-US" sz="1400" dirty="0" smtClean="0">
                <a:latin typeface="+mn-ea"/>
                <a:cs typeface="Meiryo UI" panose="020B0604030504040204" pitchFamily="50" charset="-128"/>
              </a:rPr>
              <a:t>「</a:t>
            </a:r>
            <a:r>
              <a:rPr lang="ja-JP" altLang="en-US" sz="1400" dirty="0">
                <a:latin typeface="+mn-ea"/>
                <a:cs typeface="Meiryo UI" panose="020B0604030504040204" pitchFamily="50" charset="-128"/>
              </a:rPr>
              <a:t>成長にとって良い環境になったか」「「木育」が子どもたちにとって有効であるか」の</a:t>
            </a:r>
            <a:r>
              <a:rPr lang="en-US" altLang="ja-JP" sz="1400" dirty="0">
                <a:latin typeface="+mn-ea"/>
                <a:cs typeface="Meiryo UI" panose="020B0604030504040204" pitchFamily="50" charset="-128"/>
              </a:rPr>
              <a:t>7</a:t>
            </a:r>
            <a:r>
              <a:rPr lang="ja-JP" altLang="en-US" sz="1400" dirty="0" smtClean="0">
                <a:latin typeface="+mn-ea"/>
                <a:cs typeface="Meiryo UI" panose="020B0604030504040204" pitchFamily="50" charset="-128"/>
              </a:rPr>
              <a:t>項目</a:t>
            </a:r>
            <a:endParaRPr lang="en-US" altLang="ja-JP" sz="1400" dirty="0">
              <a:latin typeface="+mn-ea"/>
              <a:cs typeface="Meiryo UI" panose="020B0604030504040204" pitchFamily="50" charset="-128"/>
            </a:endParaRPr>
          </a:p>
        </p:txBody>
      </p:sp>
    </p:spTree>
    <p:extLst>
      <p:ext uri="{BB962C8B-B14F-4D97-AF65-F5344CB8AC3E}">
        <p14:creationId xmlns:p14="http://schemas.microsoft.com/office/powerpoint/2010/main" val="140032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7"/>
          <p:cNvSpPr>
            <a:spLocks noChangeArrowheads="1"/>
          </p:cNvSpPr>
          <p:nvPr/>
        </p:nvSpPr>
        <p:spPr bwMode="auto">
          <a:xfrm>
            <a:off x="111734" y="419100"/>
            <a:ext cx="930576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defTabSz="914400" eaLnBrk="1" hangingPunct="1">
              <a:spcBef>
                <a:spcPct val="0"/>
              </a:spcBef>
              <a:buFontTx/>
              <a:buNone/>
            </a:pPr>
            <a:r>
              <a:rPr lang="ja-JP" altLang="en-US" sz="2000" b="1" dirty="0">
                <a:latin typeface="メイリオ" pitchFamily="50" charset="-128"/>
                <a:ea typeface="メイリオ" pitchFamily="50" charset="-128"/>
                <a:cs typeface="メイリオ" pitchFamily="50" charset="-128"/>
              </a:rPr>
              <a:t>　子育て施設木のぬくもり推進事業の効果検証</a:t>
            </a:r>
            <a:endParaRPr lang="en-US" altLang="ja-JP" sz="2000" b="1" dirty="0">
              <a:latin typeface="メイリオ" pitchFamily="50" charset="-128"/>
              <a:ea typeface="メイリオ" pitchFamily="50" charset="-128"/>
              <a:cs typeface="メイリオ" pitchFamily="50" charset="-128"/>
            </a:endParaRPr>
          </a:p>
        </p:txBody>
      </p:sp>
      <p:cxnSp>
        <p:nvCxnSpPr>
          <p:cNvPr id="7" name="直線コネクタ 6"/>
          <p:cNvCxnSpPr/>
          <p:nvPr/>
        </p:nvCxnSpPr>
        <p:spPr>
          <a:xfrm>
            <a:off x="260926" y="784080"/>
            <a:ext cx="9332422"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8" name="コンテンツ プレースホルダー 2"/>
          <p:cNvSpPr txBox="1">
            <a:spLocks/>
          </p:cNvSpPr>
          <p:nvPr/>
        </p:nvSpPr>
        <p:spPr>
          <a:xfrm>
            <a:off x="200472" y="980728"/>
            <a:ext cx="9410700"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500" dirty="0" smtClean="0">
                <a:latin typeface="+mn-ea"/>
                <a:cs typeface="Meiryo UI" panose="020B0604030504040204" pitchFamily="50" charset="-128"/>
              </a:rPr>
              <a:t>◆利用者</a:t>
            </a:r>
            <a:r>
              <a:rPr lang="ja-JP" altLang="en-US" sz="1500" dirty="0">
                <a:latin typeface="+mn-ea"/>
                <a:cs typeface="Meiryo UI" panose="020B0604030504040204" pitchFamily="50" charset="-128"/>
              </a:rPr>
              <a:t>（保護者、施設職員等）への</a:t>
            </a:r>
            <a:r>
              <a:rPr lang="ja-JP" altLang="en-US" sz="1500" dirty="0" smtClean="0">
                <a:latin typeface="+mn-ea"/>
                <a:cs typeface="Meiryo UI" panose="020B0604030504040204" pitchFamily="50" charset="-128"/>
              </a:rPr>
              <a:t>アンケート</a:t>
            </a:r>
            <a:r>
              <a:rPr lang="ja-JP" altLang="en-US" sz="1500" dirty="0">
                <a:latin typeface="+mn-ea"/>
                <a:cs typeface="Meiryo UI" panose="020B0604030504040204" pitchFamily="50" charset="-128"/>
              </a:rPr>
              <a:t>結果　</a:t>
            </a:r>
            <a:endParaRPr lang="ja-JP" altLang="en-US" sz="1500" dirty="0" smtClean="0">
              <a:latin typeface="+mn-ea"/>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848761647"/>
              </p:ext>
            </p:extLst>
          </p:nvPr>
        </p:nvGraphicFramePr>
        <p:xfrm>
          <a:off x="416496" y="1394832"/>
          <a:ext cx="9255128" cy="2682240"/>
        </p:xfrm>
        <a:graphic>
          <a:graphicData uri="http://schemas.openxmlformats.org/drawingml/2006/table">
            <a:tbl>
              <a:tblPr firstRow="1" bandRow="1">
                <a:tableStyleId>{69CF1AB2-1976-4502-BF36-3FF5EA218861}</a:tableStyleId>
              </a:tblPr>
              <a:tblGrid>
                <a:gridCol w="1728192">
                  <a:extLst>
                    <a:ext uri="{9D8B030D-6E8A-4147-A177-3AD203B41FA5}">
                      <a16:colId xmlns:a16="http://schemas.microsoft.com/office/drawing/2014/main" val="196458539"/>
                    </a:ext>
                  </a:extLst>
                </a:gridCol>
                <a:gridCol w="6236511">
                  <a:extLst>
                    <a:ext uri="{9D8B030D-6E8A-4147-A177-3AD203B41FA5}">
                      <a16:colId xmlns:a16="http://schemas.microsoft.com/office/drawing/2014/main" val="2771495058"/>
                    </a:ext>
                  </a:extLst>
                </a:gridCol>
                <a:gridCol w="1290425">
                  <a:extLst>
                    <a:ext uri="{9D8B030D-6E8A-4147-A177-3AD203B41FA5}">
                      <a16:colId xmlns:a16="http://schemas.microsoft.com/office/drawing/2014/main" val="46505756"/>
                    </a:ext>
                  </a:extLst>
                </a:gridCol>
              </a:tblGrid>
              <a:tr h="49682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n-ea"/>
                          <a:cs typeface="Meiryo UI" panose="020B0604030504040204" pitchFamily="50" charset="-128"/>
                        </a:rPr>
                        <a:t>①施設職員及び施設利用者（保護者）　回答</a:t>
                      </a:r>
                      <a:endParaRPr lang="en-US" altLang="ja-JP" sz="1400" b="1" dirty="0" smtClean="0">
                        <a:latin typeface="+mn-ea"/>
                        <a:cs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500" b="1" dirty="0" smtClean="0">
                        <a:latin typeface="+mn-ea"/>
                        <a:cs typeface="Meiryo UI" panose="020B0604030504040204" pitchFamily="50" charset="-128"/>
                      </a:endParaRPr>
                    </a:p>
                  </a:txBody>
                  <a:tcPr anchor="ctr"/>
                </a:tc>
                <a:tc>
                  <a:txBody>
                    <a:bodyPr/>
                    <a:lstStyle/>
                    <a:p>
                      <a:pPr algn="ctr"/>
                      <a:r>
                        <a:rPr kumimoji="1" lang="ja-JP" altLang="en-US" sz="1400" b="0" dirty="0" smtClean="0"/>
                        <a:t>「とても思う」「思う」</a:t>
                      </a:r>
                      <a:endParaRPr kumimoji="1" lang="ja-JP" altLang="en-US" sz="1400" b="0" dirty="0"/>
                    </a:p>
                  </a:txBody>
                  <a:tcPr anchor="ctr"/>
                </a:tc>
                <a:extLst>
                  <a:ext uri="{0D108BD9-81ED-4DB2-BD59-A6C34878D82A}">
                    <a16:rowId xmlns:a16="http://schemas.microsoft.com/office/drawing/2014/main" val="1565615473"/>
                  </a:ext>
                </a:extLst>
              </a:tr>
              <a:tr h="293400">
                <a:tc rowSpan="3">
                  <a:txBody>
                    <a:bodyPr/>
                    <a:lstStyle/>
                    <a:p>
                      <a:r>
                        <a:rPr kumimoji="1" lang="ja-JP" altLang="en-US" sz="1400" dirty="0" smtClean="0"/>
                        <a:t>木質化による効果</a:t>
                      </a:r>
                      <a:endParaRPr kumimoji="1" lang="ja-JP" altLang="en-US" sz="1400" dirty="0"/>
                    </a:p>
                  </a:txBody>
                  <a:tcPr anchor="ctr"/>
                </a:tc>
                <a:tc>
                  <a:txBody>
                    <a:bodyPr/>
                    <a:lstStyle/>
                    <a:p>
                      <a:r>
                        <a:rPr kumimoji="1" lang="ja-JP" altLang="en-US" sz="1400" dirty="0" smtClean="0"/>
                        <a:t>Ｑ</a:t>
                      </a:r>
                      <a:r>
                        <a:rPr kumimoji="1" lang="en-US" altLang="ja-JP" sz="1400" dirty="0" smtClean="0"/>
                        <a:t>Ⅱ</a:t>
                      </a:r>
                      <a:r>
                        <a:rPr kumimoji="1" lang="ja-JP" altLang="en-US" sz="1400" dirty="0" smtClean="0"/>
                        <a:t>－２　木質化や木製品に対する関心が高まった</a:t>
                      </a:r>
                      <a:endParaRPr kumimoji="1" lang="ja-JP" altLang="en-US" sz="1400" dirty="0"/>
                    </a:p>
                  </a:txBody>
                  <a:tcPr anchor="ctr"/>
                </a:tc>
                <a:tc>
                  <a:txBody>
                    <a:bodyPr/>
                    <a:lstStyle/>
                    <a:p>
                      <a:pPr algn="ctr"/>
                      <a:r>
                        <a:rPr kumimoji="1" lang="en-US" altLang="ja-JP" sz="1400" dirty="0" smtClean="0">
                          <a:latin typeface="+mj-ea"/>
                          <a:ea typeface="+mj-ea"/>
                        </a:rPr>
                        <a:t>90.0</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399860265"/>
                  </a:ext>
                </a:extLst>
              </a:tr>
              <a:tr h="293400">
                <a:tc vMerge="1">
                  <a:txBody>
                    <a:bodyPr/>
                    <a:lstStyle/>
                    <a:p>
                      <a:endParaRPr kumimoji="1" lang="ja-JP" altLang="en-US" sz="1500" dirty="0"/>
                    </a:p>
                  </a:txBody>
                  <a:tcPr anchor="ctr"/>
                </a:tc>
                <a:tc>
                  <a:txBody>
                    <a:bodyPr/>
                    <a:lstStyle/>
                    <a:p>
                      <a:r>
                        <a:rPr kumimoji="1" lang="ja-JP" altLang="en-US" sz="1400" dirty="0" smtClean="0"/>
                        <a:t>Ｑ</a:t>
                      </a:r>
                      <a:r>
                        <a:rPr kumimoji="1" lang="en-US" altLang="ja-JP" sz="1400" dirty="0" smtClean="0"/>
                        <a:t>Ⅱ</a:t>
                      </a:r>
                      <a:r>
                        <a:rPr kumimoji="1" lang="ja-JP" altLang="en-US" sz="1400" dirty="0" smtClean="0"/>
                        <a:t>－３　今後も施設で床や壁等に木を使う取組みを進めるべきと思う</a:t>
                      </a:r>
                      <a:endParaRPr kumimoji="1" lang="ja-JP" altLang="en-US" sz="1400" dirty="0"/>
                    </a:p>
                  </a:txBody>
                  <a:tcPr anchor="ctr"/>
                </a:tc>
                <a:tc>
                  <a:txBody>
                    <a:bodyPr/>
                    <a:lstStyle/>
                    <a:p>
                      <a:pPr algn="ctr"/>
                      <a:r>
                        <a:rPr kumimoji="1" lang="en-US" altLang="ja-JP" sz="1400" dirty="0" smtClean="0">
                          <a:latin typeface="+mj-ea"/>
                          <a:ea typeface="+mj-ea"/>
                        </a:rPr>
                        <a:t>94.2</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1981963867"/>
                  </a:ext>
                </a:extLst>
              </a:tr>
              <a:tr h="293400">
                <a:tc vMerge="1">
                  <a:txBody>
                    <a:bodyPr/>
                    <a:lstStyle/>
                    <a:p>
                      <a:endParaRPr kumimoji="1" lang="ja-JP" altLang="en-US" sz="1500" dirty="0"/>
                    </a:p>
                  </a:txBody>
                  <a:tcPr anchor="ctr"/>
                </a:tc>
                <a:tc>
                  <a:txBody>
                    <a:bodyPr/>
                    <a:lstStyle/>
                    <a:p>
                      <a:r>
                        <a:rPr kumimoji="1" lang="ja-JP" altLang="en-US" sz="1400" dirty="0" smtClean="0"/>
                        <a:t>Ｑ</a:t>
                      </a:r>
                      <a:r>
                        <a:rPr kumimoji="1" lang="en-US" altLang="ja-JP" sz="1400" dirty="0" smtClean="0"/>
                        <a:t>Ⅱ</a:t>
                      </a:r>
                      <a:r>
                        <a:rPr kumimoji="1" lang="ja-JP" altLang="en-US" sz="1400" dirty="0" smtClean="0"/>
                        <a:t>－５　家庭でも、床や壁等に木を使いたいと思う</a:t>
                      </a:r>
                      <a:endParaRPr kumimoji="1" lang="ja-JP" altLang="en-US" sz="1400" dirty="0"/>
                    </a:p>
                  </a:txBody>
                  <a:tcPr anchor="ctr"/>
                </a:tc>
                <a:tc>
                  <a:txBody>
                    <a:bodyPr/>
                    <a:lstStyle/>
                    <a:p>
                      <a:pPr algn="ctr"/>
                      <a:r>
                        <a:rPr kumimoji="1" lang="en-US" altLang="ja-JP" sz="1400" dirty="0" smtClean="0">
                          <a:latin typeface="+mj-ea"/>
                          <a:ea typeface="+mj-ea"/>
                        </a:rPr>
                        <a:t>88.1</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3626189390"/>
                  </a:ext>
                </a:extLst>
              </a:tr>
              <a:tr h="293400">
                <a:tc>
                  <a:txBody>
                    <a:bodyPr/>
                    <a:lstStyle/>
                    <a:p>
                      <a:r>
                        <a:rPr kumimoji="1" lang="ja-JP" altLang="en-US" sz="1400" dirty="0" smtClean="0"/>
                        <a:t>「木育」による効果</a:t>
                      </a:r>
                      <a:endParaRPr kumimoji="1" lang="en-US" altLang="ja-JP" sz="1400" dirty="0" smtClean="0"/>
                    </a:p>
                  </a:txBody>
                  <a:tcPr anchor="ctr"/>
                </a:tc>
                <a:tc>
                  <a:txBody>
                    <a:bodyPr/>
                    <a:lstStyle/>
                    <a:p>
                      <a:r>
                        <a:rPr kumimoji="1" lang="ja-JP" altLang="en-US" sz="1400" dirty="0" smtClean="0"/>
                        <a:t>Ｑ</a:t>
                      </a:r>
                      <a:r>
                        <a:rPr kumimoji="1" lang="en-US" altLang="ja-JP" sz="1400" dirty="0" smtClean="0"/>
                        <a:t>Ⅲ</a:t>
                      </a:r>
                      <a:r>
                        <a:rPr kumimoji="1" lang="ja-JP" altLang="en-US" sz="1400" dirty="0" smtClean="0"/>
                        <a:t>－４　「木育」を通して、木質化や木製品、森林に関心をもったと思う</a:t>
                      </a:r>
                      <a:endParaRPr kumimoji="1" lang="en-US" altLang="ja-JP" sz="1400" dirty="0" smtClean="0"/>
                    </a:p>
                  </a:txBody>
                  <a:tcPr anchor="ctr"/>
                </a:tc>
                <a:tc>
                  <a:txBody>
                    <a:bodyPr/>
                    <a:lstStyle/>
                    <a:p>
                      <a:pPr algn="ctr"/>
                      <a:r>
                        <a:rPr kumimoji="1" lang="en-US" altLang="ja-JP" sz="1400" dirty="0" smtClean="0">
                          <a:latin typeface="+mj-ea"/>
                          <a:ea typeface="+mj-ea"/>
                        </a:rPr>
                        <a:t>82.4</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1126018727"/>
                  </a:ext>
                </a:extLst>
              </a:tr>
              <a:tr h="446591">
                <a:tc rowSpan="2">
                  <a:txBody>
                    <a:bodyPr/>
                    <a:lstStyle/>
                    <a:p>
                      <a:r>
                        <a:rPr kumimoji="1" lang="en-US" altLang="ja-JP" sz="1400" dirty="0" smtClean="0"/>
                        <a:t>【</a:t>
                      </a:r>
                      <a:r>
                        <a:rPr kumimoji="1" lang="ja-JP" altLang="en-US" sz="1400" dirty="0" smtClean="0"/>
                        <a:t>新規</a:t>
                      </a:r>
                      <a:r>
                        <a:rPr kumimoji="1" lang="en-US" altLang="ja-JP" sz="1400" dirty="0" smtClean="0"/>
                        <a:t>】</a:t>
                      </a:r>
                    </a:p>
                    <a:p>
                      <a:r>
                        <a:rPr kumimoji="1" lang="ja-JP" altLang="en-US" sz="1400" dirty="0" smtClean="0"/>
                        <a:t>木質化や「木育」による子どもたちへの影響</a:t>
                      </a:r>
                      <a:endParaRPr kumimoji="1" lang="en-US" altLang="ja-JP" sz="1400" dirty="0" smtClean="0"/>
                    </a:p>
                  </a:txBody>
                  <a:tcPr anchor="ctr"/>
                </a:tc>
                <a:tc>
                  <a:txBody>
                    <a:bodyPr/>
                    <a:lstStyle/>
                    <a:p>
                      <a:r>
                        <a:rPr kumimoji="1" lang="ja-JP" altLang="en-US" sz="1400" dirty="0" smtClean="0"/>
                        <a:t>Ｑ</a:t>
                      </a:r>
                      <a:r>
                        <a:rPr kumimoji="1" lang="en-US" altLang="ja-JP" sz="1400" dirty="0" smtClean="0"/>
                        <a:t>Ⅳ</a:t>
                      </a:r>
                      <a:r>
                        <a:rPr kumimoji="1" lang="ja-JP" altLang="en-US" sz="1400" dirty="0" smtClean="0"/>
                        <a:t>－２　子どもたちが落ち着いた様子を見せることが増えたと思う</a:t>
                      </a:r>
                      <a:endParaRPr kumimoji="1" lang="en-US" altLang="ja-JP" sz="1400" dirty="0" smtClean="0"/>
                    </a:p>
                  </a:txBody>
                  <a:tcPr anchor="ctr"/>
                </a:tc>
                <a:tc>
                  <a:txBody>
                    <a:bodyPr/>
                    <a:lstStyle/>
                    <a:p>
                      <a:pPr algn="ctr"/>
                      <a:r>
                        <a:rPr kumimoji="1" lang="en-US" altLang="ja-JP" sz="1400" dirty="0" smtClean="0">
                          <a:latin typeface="+mj-ea"/>
                          <a:ea typeface="+mj-ea"/>
                        </a:rPr>
                        <a:t>64.8</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1024515632"/>
                  </a:ext>
                </a:extLst>
              </a:tr>
              <a:tr h="459380">
                <a:tc vMerge="1">
                  <a:txBody>
                    <a:bodyPr/>
                    <a:lstStyle/>
                    <a:p>
                      <a:endParaRPr kumimoji="1" lang="en-US" altLang="ja-JP" sz="15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Ｑ</a:t>
                      </a:r>
                      <a:r>
                        <a:rPr kumimoji="1" lang="en-US" altLang="ja-JP" sz="1400" dirty="0" smtClean="0"/>
                        <a:t>Ⅳ</a:t>
                      </a:r>
                      <a:r>
                        <a:rPr kumimoji="1" lang="ja-JP" altLang="en-US" sz="1400" dirty="0" smtClean="0"/>
                        <a:t>－３　施設で過ごすことを楽しみにしている子が増えたと思う</a:t>
                      </a:r>
                      <a:endParaRPr kumimoji="1" lang="en-US" altLang="ja-JP" sz="1400" dirty="0" smtClean="0"/>
                    </a:p>
                  </a:txBody>
                  <a:tcPr anchor="ctr"/>
                </a:tc>
                <a:tc>
                  <a:txBody>
                    <a:bodyPr/>
                    <a:lstStyle/>
                    <a:p>
                      <a:pPr algn="ctr"/>
                      <a:r>
                        <a:rPr kumimoji="1" lang="en-US" altLang="ja-JP" sz="1400" dirty="0" smtClean="0">
                          <a:latin typeface="+mj-ea"/>
                          <a:ea typeface="+mj-ea"/>
                        </a:rPr>
                        <a:t>68.9</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1427764829"/>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223797594"/>
              </p:ext>
            </p:extLst>
          </p:nvPr>
        </p:nvGraphicFramePr>
        <p:xfrm>
          <a:off x="396117" y="4606244"/>
          <a:ext cx="9255130" cy="2048160"/>
        </p:xfrm>
        <a:graphic>
          <a:graphicData uri="http://schemas.openxmlformats.org/drawingml/2006/table">
            <a:tbl>
              <a:tblPr firstRow="1" bandRow="1">
                <a:tableStyleId>{69CF1AB2-1976-4502-BF36-3FF5EA218861}</a:tableStyleId>
              </a:tblPr>
              <a:tblGrid>
                <a:gridCol w="1857453">
                  <a:extLst>
                    <a:ext uri="{9D8B030D-6E8A-4147-A177-3AD203B41FA5}">
                      <a16:colId xmlns:a16="http://schemas.microsoft.com/office/drawing/2014/main" val="3303469639"/>
                    </a:ext>
                  </a:extLst>
                </a:gridCol>
                <a:gridCol w="6128584">
                  <a:extLst>
                    <a:ext uri="{9D8B030D-6E8A-4147-A177-3AD203B41FA5}">
                      <a16:colId xmlns:a16="http://schemas.microsoft.com/office/drawing/2014/main" val="2771495058"/>
                    </a:ext>
                  </a:extLst>
                </a:gridCol>
                <a:gridCol w="1269093">
                  <a:extLst>
                    <a:ext uri="{9D8B030D-6E8A-4147-A177-3AD203B41FA5}">
                      <a16:colId xmlns:a16="http://schemas.microsoft.com/office/drawing/2014/main" val="46505756"/>
                    </a:ext>
                  </a:extLst>
                </a:gridCol>
              </a:tblGrid>
              <a:tr h="446152">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b="1" dirty="0" smtClean="0">
                          <a:latin typeface="+mn-ea"/>
                          <a:cs typeface="Meiryo UI" panose="020B0604030504040204" pitchFamily="50" charset="-128"/>
                        </a:rPr>
                        <a:t>②木育リーダー　回答</a:t>
                      </a:r>
                      <a:endParaRPr lang="en-US" altLang="ja-JP" sz="1400" b="1" dirty="0" smtClean="0">
                        <a:latin typeface="+mn-ea"/>
                        <a:cs typeface="Meiryo UI" panose="020B0604030504040204" pitchFamily="50" charset="-128"/>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500" b="1" dirty="0" smtClean="0">
                        <a:latin typeface="+mn-ea"/>
                        <a:cs typeface="Meiryo UI" panose="020B0604030504040204" pitchFamily="50" charset="-128"/>
                      </a:endParaRPr>
                    </a:p>
                  </a:txBody>
                  <a:tcPr anchor="ctr"/>
                </a:tc>
                <a:tc>
                  <a:txBody>
                    <a:bodyPr/>
                    <a:lstStyle/>
                    <a:p>
                      <a:pPr algn="ctr"/>
                      <a:r>
                        <a:rPr kumimoji="1" lang="ja-JP" altLang="en-US" sz="1400" b="0" dirty="0" smtClean="0"/>
                        <a:t>「とても思う」</a:t>
                      </a:r>
                      <a:endParaRPr kumimoji="1" lang="en-US" altLang="ja-JP" sz="1400" b="0" dirty="0" smtClean="0"/>
                    </a:p>
                    <a:p>
                      <a:pPr algn="ctr"/>
                      <a:r>
                        <a:rPr kumimoji="1" lang="ja-JP" altLang="en-US" sz="1400" b="0" dirty="0" smtClean="0"/>
                        <a:t>「思う」</a:t>
                      </a:r>
                      <a:endParaRPr kumimoji="1" lang="ja-JP" altLang="en-US" sz="1400" b="0" dirty="0"/>
                    </a:p>
                  </a:txBody>
                  <a:tcPr anchor="ctr"/>
                </a:tc>
                <a:extLst>
                  <a:ext uri="{0D108BD9-81ED-4DB2-BD59-A6C34878D82A}">
                    <a16:rowId xmlns:a16="http://schemas.microsoft.com/office/drawing/2014/main" val="1565615473"/>
                  </a:ext>
                </a:extLst>
              </a:tr>
              <a:tr h="30600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木質化による効果</a:t>
                      </a:r>
                    </a:p>
                  </a:txBody>
                  <a:tcPr anchor="ctr"/>
                </a:tc>
                <a:tc>
                  <a:txBody>
                    <a:bodyPr/>
                    <a:lstStyle/>
                    <a:p>
                      <a:r>
                        <a:rPr kumimoji="1" lang="ja-JP" altLang="en-US" sz="1400" dirty="0" smtClean="0"/>
                        <a:t>Ｑ</a:t>
                      </a:r>
                      <a:r>
                        <a:rPr kumimoji="1" lang="en-US" altLang="ja-JP" sz="1400" dirty="0" smtClean="0"/>
                        <a:t>Ⅰ</a:t>
                      </a:r>
                      <a:r>
                        <a:rPr kumimoji="1" lang="ja-JP" altLang="en-US" sz="1400" dirty="0" smtClean="0"/>
                        <a:t>－３　今後も施設で床や壁等に木を使う取組みを進めていきたいと思う</a:t>
                      </a:r>
                      <a:endParaRPr kumimoji="1" lang="ja-JP" altLang="en-US" sz="1400" dirty="0"/>
                    </a:p>
                  </a:txBody>
                  <a:tcPr anchor="ctr"/>
                </a:tc>
                <a:tc>
                  <a:txBody>
                    <a:bodyPr/>
                    <a:lstStyle/>
                    <a:p>
                      <a:pPr algn="ctr"/>
                      <a:r>
                        <a:rPr kumimoji="1" lang="en-US" altLang="ja-JP" sz="1400" dirty="0" smtClean="0">
                          <a:latin typeface="+mj-ea"/>
                          <a:ea typeface="+mj-ea"/>
                        </a:rPr>
                        <a:t>97.8</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399860265"/>
                  </a:ext>
                </a:extLst>
              </a:tr>
              <a:tr h="30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Ｑ</a:t>
                      </a:r>
                      <a:r>
                        <a:rPr kumimoji="1" lang="en-US" altLang="ja-JP" sz="1400" dirty="0" smtClean="0"/>
                        <a:t>Ⅰ</a:t>
                      </a:r>
                      <a:r>
                        <a:rPr kumimoji="1" lang="ja-JP" altLang="en-US" sz="1400" dirty="0" smtClean="0"/>
                        <a:t>－５　家庭でも、床や壁等に木を使いたいと思う</a:t>
                      </a:r>
                    </a:p>
                  </a:txBody>
                  <a:tcPr anchor="ctr"/>
                </a:tc>
                <a:tc>
                  <a:txBody>
                    <a:bodyPr/>
                    <a:lstStyle/>
                    <a:p>
                      <a:pPr algn="ctr"/>
                      <a:r>
                        <a:rPr kumimoji="1" lang="en-US" altLang="ja-JP" sz="1400" dirty="0" smtClean="0">
                          <a:latin typeface="+mj-ea"/>
                          <a:ea typeface="+mj-ea"/>
                        </a:rPr>
                        <a:t>91.3</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1981963867"/>
                  </a:ext>
                </a:extLst>
              </a:tr>
              <a:tr h="306000">
                <a:tc rowSpan="3">
                  <a:txBody>
                    <a:bodyPr/>
                    <a:lstStyle/>
                    <a:p>
                      <a:r>
                        <a:rPr kumimoji="1" lang="en-US" altLang="ja-JP" sz="1400" dirty="0" smtClean="0"/>
                        <a:t>【</a:t>
                      </a:r>
                      <a:r>
                        <a:rPr kumimoji="1" lang="ja-JP" altLang="en-US" sz="1400" dirty="0" smtClean="0"/>
                        <a:t>新規</a:t>
                      </a:r>
                      <a:r>
                        <a:rPr kumimoji="1" lang="en-US" altLang="ja-JP" sz="1400" dirty="0" smtClean="0"/>
                        <a:t>】</a:t>
                      </a:r>
                    </a:p>
                    <a:p>
                      <a:r>
                        <a:rPr kumimoji="1" lang="ja-JP" altLang="en-US" sz="1400" dirty="0" smtClean="0"/>
                        <a:t>木質化や「木育」による子どもたちへの影響</a:t>
                      </a:r>
                      <a:endParaRPr kumimoji="1" lang="en-US" altLang="ja-JP" sz="14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Ｑ</a:t>
                      </a:r>
                      <a:r>
                        <a:rPr kumimoji="1" lang="en-US" altLang="ja-JP" sz="1400" dirty="0" smtClean="0"/>
                        <a:t>Ⅲ</a:t>
                      </a:r>
                      <a:r>
                        <a:rPr kumimoji="1" lang="ja-JP" altLang="en-US" sz="1400" dirty="0" smtClean="0"/>
                        <a:t>－４　子どもたちが落ち着いた様子を見せることが増えたと思う</a:t>
                      </a:r>
                      <a:endParaRPr kumimoji="1" lang="en-US" altLang="ja-JP" sz="1400" dirty="0" smtClean="0"/>
                    </a:p>
                  </a:txBody>
                  <a:tcPr anchor="ctr"/>
                </a:tc>
                <a:tc>
                  <a:txBody>
                    <a:bodyPr/>
                    <a:lstStyle/>
                    <a:p>
                      <a:pPr algn="ctr"/>
                      <a:r>
                        <a:rPr kumimoji="1" lang="en-US" altLang="ja-JP" sz="1400" dirty="0" smtClean="0">
                          <a:latin typeface="+mj-ea"/>
                          <a:ea typeface="+mj-ea"/>
                        </a:rPr>
                        <a:t>76.1</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3774511514"/>
                  </a:ext>
                </a:extLst>
              </a:tr>
              <a:tr h="30600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5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Ｑ</a:t>
                      </a:r>
                      <a:r>
                        <a:rPr kumimoji="1" lang="en-US" altLang="ja-JP" sz="1400" dirty="0" smtClean="0"/>
                        <a:t>Ⅲ</a:t>
                      </a:r>
                      <a:r>
                        <a:rPr kumimoji="1" lang="ja-JP" altLang="en-US" sz="1400" dirty="0" smtClean="0"/>
                        <a:t>－５　施設で過ごすことを楽しみにしている子が増えたと思う</a:t>
                      </a:r>
                      <a:endParaRPr kumimoji="1" lang="en-US" altLang="ja-JP" sz="1400" dirty="0" smtClean="0"/>
                    </a:p>
                  </a:txBody>
                  <a:tcPr anchor="ctr"/>
                </a:tc>
                <a:tc>
                  <a:txBody>
                    <a:bodyPr/>
                    <a:lstStyle/>
                    <a:p>
                      <a:pPr algn="ctr"/>
                      <a:r>
                        <a:rPr kumimoji="1" lang="en-US" altLang="ja-JP" sz="1400" dirty="0" smtClean="0">
                          <a:latin typeface="+mj-ea"/>
                          <a:ea typeface="+mj-ea"/>
                        </a:rPr>
                        <a:t>76.1</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110468764"/>
                  </a:ext>
                </a:extLst>
              </a:tr>
              <a:tr h="306000">
                <a:tc vMerge="1">
                  <a:txBody>
                    <a:bodyPr/>
                    <a:lstStyle/>
                    <a:p>
                      <a:endParaRPr kumimoji="1" lang="en-US" altLang="ja-JP" sz="1400"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Ｑ</a:t>
                      </a:r>
                      <a:r>
                        <a:rPr kumimoji="1" lang="en-US" altLang="ja-JP" sz="1400" dirty="0" smtClean="0"/>
                        <a:t>Ⅲ</a:t>
                      </a:r>
                      <a:r>
                        <a:rPr kumimoji="1" lang="ja-JP" altLang="en-US" sz="1400" dirty="0" smtClean="0"/>
                        <a:t>－６　木材や森林に子どもたちが興味・関心を抱くようになったと思う</a:t>
                      </a:r>
                      <a:endParaRPr kumimoji="1" lang="en-US" altLang="ja-JP" sz="1400" dirty="0" smtClean="0"/>
                    </a:p>
                  </a:txBody>
                  <a:tcPr anchor="ctr"/>
                </a:tc>
                <a:tc>
                  <a:txBody>
                    <a:bodyPr/>
                    <a:lstStyle/>
                    <a:p>
                      <a:pPr algn="ctr"/>
                      <a:r>
                        <a:rPr kumimoji="1" lang="en-US" altLang="ja-JP" sz="1400" dirty="0" smtClean="0">
                          <a:latin typeface="+mj-ea"/>
                          <a:ea typeface="+mj-ea"/>
                        </a:rPr>
                        <a:t>67.4</a:t>
                      </a:r>
                      <a:r>
                        <a:rPr kumimoji="1" lang="ja-JP" altLang="en-US" sz="1400" dirty="0" smtClean="0">
                          <a:latin typeface="+mj-ea"/>
                          <a:ea typeface="+mj-ea"/>
                        </a:rPr>
                        <a:t>％</a:t>
                      </a:r>
                      <a:endParaRPr kumimoji="1" lang="ja-JP" altLang="en-US" sz="1400" dirty="0">
                        <a:latin typeface="+mj-ea"/>
                        <a:ea typeface="+mj-ea"/>
                      </a:endParaRPr>
                    </a:p>
                  </a:txBody>
                  <a:tcPr anchor="ctr"/>
                </a:tc>
                <a:extLst>
                  <a:ext uri="{0D108BD9-81ED-4DB2-BD59-A6C34878D82A}">
                    <a16:rowId xmlns:a16="http://schemas.microsoft.com/office/drawing/2014/main" val="1771983898"/>
                  </a:ext>
                </a:extLst>
              </a:tr>
            </a:tbl>
          </a:graphicData>
        </a:graphic>
      </p:graphicFrame>
      <p:sp>
        <p:nvSpPr>
          <p:cNvPr id="12" name="正方形/長方形 11"/>
          <p:cNvSpPr/>
          <p:nvPr/>
        </p:nvSpPr>
        <p:spPr>
          <a:xfrm>
            <a:off x="8909787" y="226303"/>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（６）</a:t>
            </a:r>
            <a:r>
              <a:rPr lang="ja-JP" altLang="en-US" sz="1225" b="1" dirty="0" smtClean="0">
                <a:solidFill>
                  <a:schemeClr val="tx1"/>
                </a:solidFill>
              </a:rPr>
              <a:t>－１</a:t>
            </a:r>
            <a:endParaRPr lang="ja-JP" altLang="en-US" sz="1225" b="1" dirty="0">
              <a:solidFill>
                <a:schemeClr val="tx1"/>
              </a:solidFill>
            </a:endParaRPr>
          </a:p>
        </p:txBody>
      </p:sp>
      <p:sp>
        <p:nvSpPr>
          <p:cNvPr id="10" name="コンテンツ プレースホルダー 2"/>
          <p:cNvSpPr txBox="1">
            <a:spLocks/>
          </p:cNvSpPr>
          <p:nvPr/>
        </p:nvSpPr>
        <p:spPr>
          <a:xfrm>
            <a:off x="200472" y="4246204"/>
            <a:ext cx="9410700" cy="3600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500" dirty="0" smtClean="0">
                <a:latin typeface="+mn-ea"/>
                <a:cs typeface="Meiryo UI" panose="020B0604030504040204" pitchFamily="50" charset="-128"/>
              </a:rPr>
              <a:t>◆木育リーダーへ</a:t>
            </a:r>
            <a:r>
              <a:rPr lang="ja-JP" altLang="en-US" sz="1500" dirty="0">
                <a:latin typeface="+mn-ea"/>
                <a:cs typeface="Meiryo UI" panose="020B0604030504040204" pitchFamily="50" charset="-128"/>
              </a:rPr>
              <a:t>の</a:t>
            </a:r>
            <a:r>
              <a:rPr lang="ja-JP" altLang="en-US" sz="1500" dirty="0" smtClean="0">
                <a:latin typeface="+mn-ea"/>
                <a:cs typeface="Meiryo UI" panose="020B0604030504040204" pitchFamily="50" charset="-128"/>
              </a:rPr>
              <a:t>アンケート</a:t>
            </a:r>
            <a:r>
              <a:rPr lang="ja-JP" altLang="en-US" sz="1500" dirty="0">
                <a:latin typeface="+mn-ea"/>
                <a:cs typeface="Meiryo UI" panose="020B0604030504040204" pitchFamily="50" charset="-128"/>
              </a:rPr>
              <a:t>結果　</a:t>
            </a:r>
            <a:endParaRPr lang="ja-JP" altLang="en-US" sz="1500" dirty="0" smtClean="0">
              <a:latin typeface="+mn-ea"/>
              <a:cs typeface="Meiryo UI" panose="020B0604030504040204" pitchFamily="50" charset="-128"/>
            </a:endParaRPr>
          </a:p>
        </p:txBody>
      </p:sp>
    </p:spTree>
    <p:extLst>
      <p:ext uri="{BB962C8B-B14F-4D97-AF65-F5344CB8AC3E}">
        <p14:creationId xmlns:p14="http://schemas.microsoft.com/office/powerpoint/2010/main" val="777295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7"/>
          <p:cNvSpPr>
            <a:spLocks noChangeArrowheads="1"/>
          </p:cNvSpPr>
          <p:nvPr/>
        </p:nvSpPr>
        <p:spPr bwMode="auto">
          <a:xfrm>
            <a:off x="111734" y="419100"/>
            <a:ext cx="81536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spcBef>
                <a:spcPct val="0"/>
              </a:spcBef>
              <a:buFontTx/>
              <a:buNone/>
            </a:pPr>
            <a:r>
              <a:rPr lang="ja-JP" altLang="en-US" sz="2000" b="1" dirty="0">
                <a:solidFill>
                  <a:prstClr val="black"/>
                </a:solidFill>
                <a:latin typeface="メイリオ" pitchFamily="50" charset="-128"/>
                <a:ea typeface="メイリオ" pitchFamily="50" charset="-128"/>
                <a:cs typeface="メイリオ" pitchFamily="50" charset="-128"/>
              </a:rPr>
              <a:t>　子育て施設木のぬくもり推進事業の効果検証</a:t>
            </a:r>
            <a:endParaRPr lang="en-US" altLang="ja-JP" sz="2000" b="1" dirty="0">
              <a:solidFill>
                <a:prstClr val="black"/>
              </a:solidFill>
              <a:latin typeface="メイリオ" pitchFamily="50" charset="-128"/>
              <a:ea typeface="メイリオ" pitchFamily="50" charset="-128"/>
              <a:cs typeface="メイリオ" pitchFamily="50" charset="-128"/>
            </a:endParaRPr>
          </a:p>
        </p:txBody>
      </p:sp>
      <p:cxnSp>
        <p:nvCxnSpPr>
          <p:cNvPr id="7" name="直線コネクタ 6"/>
          <p:cNvCxnSpPr/>
          <p:nvPr/>
        </p:nvCxnSpPr>
        <p:spPr>
          <a:xfrm>
            <a:off x="260926" y="784080"/>
            <a:ext cx="9332422"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229090" y="980728"/>
            <a:ext cx="9332422" cy="5401479"/>
          </a:xfrm>
          <a:prstGeom prst="rect">
            <a:avLst/>
          </a:prstGeom>
          <a:noFill/>
        </p:spPr>
        <p:txBody>
          <a:bodyPr wrap="square" rtlCol="0">
            <a:spAutoFit/>
          </a:bodyPr>
          <a:lstStyle/>
          <a:p>
            <a:r>
              <a:rPr lang="ja-JP" altLang="en-US" sz="1600" dirty="0" smtClean="0">
                <a:solidFill>
                  <a:prstClr val="black"/>
                </a:solidFill>
                <a:latin typeface="+mn-ea"/>
                <a:cs typeface="Meiryo UI" panose="020B0604030504040204" pitchFamily="50" charset="-128"/>
              </a:rPr>
              <a:t>◆</a:t>
            </a:r>
            <a:r>
              <a:rPr lang="ja-JP" altLang="en-US" sz="1600" dirty="0">
                <a:latin typeface="+mn-ea"/>
                <a:cs typeface="Meiryo UI" panose="020B0604030504040204" pitchFamily="50" charset="-128"/>
              </a:rPr>
              <a:t>利用者（保護者、施設職員等）へのアンケート</a:t>
            </a:r>
            <a:r>
              <a:rPr lang="ja-JP" altLang="en-US" sz="1600" dirty="0" smtClean="0">
                <a:latin typeface="+mn-ea"/>
                <a:cs typeface="Meiryo UI" panose="020B0604030504040204" pitchFamily="50" charset="-128"/>
              </a:rPr>
              <a:t>結果</a:t>
            </a:r>
            <a:endParaRPr lang="en-US" altLang="ja-JP" sz="1600" dirty="0">
              <a:latin typeface="+mn-ea"/>
              <a:cs typeface="Meiryo UI" panose="020B0604030504040204" pitchFamily="50" charset="-128"/>
            </a:endParaRPr>
          </a:p>
          <a:p>
            <a:r>
              <a:rPr lang="ja-JP" altLang="en-US" sz="1600" dirty="0" smtClean="0">
                <a:solidFill>
                  <a:prstClr val="black"/>
                </a:solidFill>
                <a:latin typeface="+mn-ea"/>
                <a:cs typeface="Meiryo UI" panose="020B0604030504040204" pitchFamily="50" charset="-128"/>
              </a:rPr>
              <a:t>　</a:t>
            </a:r>
            <a:r>
              <a:rPr lang="ja-JP" altLang="en-US" sz="1600" dirty="0">
                <a:solidFill>
                  <a:prstClr val="black"/>
                </a:solidFill>
                <a:latin typeface="+mn-ea"/>
                <a:cs typeface="Meiryo UI" panose="020B0604030504040204" pitchFamily="50" charset="-128"/>
              </a:rPr>
              <a:t> </a:t>
            </a:r>
            <a:r>
              <a:rPr lang="ja-JP" altLang="en-US" sz="1600" dirty="0" smtClean="0">
                <a:solidFill>
                  <a:prstClr val="black"/>
                </a:solidFill>
                <a:latin typeface="+mn-ea"/>
                <a:cs typeface="Meiryo UI" panose="020B0604030504040204" pitchFamily="50" charset="-128"/>
              </a:rPr>
              <a:t>自由意見　①</a:t>
            </a:r>
            <a:r>
              <a:rPr lang="ja-JP" altLang="en-US" sz="1600" dirty="0">
                <a:solidFill>
                  <a:prstClr val="black"/>
                </a:solidFill>
                <a:latin typeface="+mn-ea"/>
                <a:cs typeface="Meiryo UI" panose="020B0604030504040204" pitchFamily="50" charset="-128"/>
              </a:rPr>
              <a:t>施設職員及び施設利用者（保護者）　</a:t>
            </a:r>
            <a:r>
              <a:rPr lang="en-US" altLang="ja-JP" sz="1600" dirty="0" smtClean="0">
                <a:solidFill>
                  <a:prstClr val="black"/>
                </a:solidFill>
                <a:latin typeface="+mn-ea"/>
                <a:cs typeface="Meiryo UI" panose="020B0604030504040204" pitchFamily="50" charset="-128"/>
              </a:rPr>
              <a:t>※460</a:t>
            </a:r>
            <a:r>
              <a:rPr lang="ja-JP" altLang="en-US" sz="1600" dirty="0" smtClean="0">
                <a:solidFill>
                  <a:prstClr val="black"/>
                </a:solidFill>
                <a:latin typeface="+mn-ea"/>
                <a:cs typeface="Meiryo UI" panose="020B0604030504040204" pitchFamily="50" charset="-128"/>
              </a:rPr>
              <a:t>名のうち</a:t>
            </a:r>
            <a:r>
              <a:rPr lang="en-US" altLang="ja-JP" sz="1600" dirty="0" smtClean="0">
                <a:solidFill>
                  <a:prstClr val="black"/>
                </a:solidFill>
                <a:latin typeface="+mn-ea"/>
                <a:cs typeface="Meiryo UI" panose="020B0604030504040204" pitchFamily="50" charset="-128"/>
              </a:rPr>
              <a:t>140</a:t>
            </a:r>
            <a:r>
              <a:rPr lang="ja-JP" altLang="en-US" sz="1600" dirty="0" smtClean="0">
                <a:solidFill>
                  <a:prstClr val="black"/>
                </a:solidFill>
                <a:latin typeface="+mn-ea"/>
                <a:cs typeface="Meiryo UI" panose="020B0604030504040204" pitchFamily="50" charset="-128"/>
              </a:rPr>
              <a:t>名（特になし除く）が回答</a:t>
            </a:r>
            <a:endParaRPr lang="ja-JP" altLang="en-US" sz="1600" dirty="0">
              <a:solidFill>
                <a:prstClr val="black"/>
              </a:solidFill>
              <a:latin typeface="+mn-ea"/>
              <a:cs typeface="Meiryo UI" panose="020B0604030504040204" pitchFamily="50" charset="-128"/>
            </a:endParaRPr>
          </a:p>
          <a:p>
            <a:r>
              <a:rPr lang="ja-JP" altLang="en-US" sz="1600" dirty="0" smtClean="0">
                <a:solidFill>
                  <a:prstClr val="black"/>
                </a:solidFill>
                <a:latin typeface="+mn-ea"/>
                <a:cs typeface="Meiryo UI" panose="020B0604030504040204" pitchFamily="50" charset="-128"/>
              </a:rPr>
              <a:t>　</a:t>
            </a:r>
            <a:endParaRPr lang="en-US" altLang="ja-JP" sz="1600" dirty="0">
              <a:solidFill>
                <a:prstClr val="black"/>
              </a:solidFill>
              <a:latin typeface="+mn-ea"/>
              <a:cs typeface="Meiryo UI" panose="020B0604030504040204" pitchFamily="50" charset="-128"/>
            </a:endParaRPr>
          </a:p>
          <a:p>
            <a:r>
              <a:rPr lang="ja-JP" altLang="en-US" sz="1600" dirty="0">
                <a:solidFill>
                  <a:prstClr val="black"/>
                </a:solidFill>
                <a:latin typeface="+mn-ea"/>
                <a:cs typeface="Meiryo UI" panose="020B0604030504040204" pitchFamily="50" charset="-128"/>
              </a:rPr>
              <a:t>　</a:t>
            </a:r>
            <a:r>
              <a:rPr lang="ja-JP" altLang="en-US" sz="1600" b="1" dirty="0">
                <a:latin typeface="+mn-ea"/>
                <a:cs typeface="Meiryo UI" panose="020B0604030504040204" pitchFamily="50" charset="-128"/>
              </a:rPr>
              <a:t>●</a:t>
            </a:r>
            <a:r>
              <a:rPr lang="ja-JP" altLang="en-US" sz="1600" b="1" dirty="0" smtClean="0">
                <a:solidFill>
                  <a:prstClr val="black"/>
                </a:solidFill>
                <a:latin typeface="+mn-ea"/>
                <a:cs typeface="Meiryo UI" panose="020B0604030504040204" pitchFamily="50" charset="-128"/>
              </a:rPr>
              <a:t>内装</a:t>
            </a:r>
            <a:r>
              <a:rPr lang="ja-JP" altLang="en-US" sz="1600" b="1" dirty="0">
                <a:solidFill>
                  <a:prstClr val="black"/>
                </a:solidFill>
                <a:latin typeface="+mn-ea"/>
                <a:cs typeface="Meiryo UI" panose="020B0604030504040204" pitchFamily="50" charset="-128"/>
              </a:rPr>
              <a:t>木質化に対する感想</a:t>
            </a:r>
            <a:endParaRPr lang="en-US" altLang="ja-JP" sz="1600" b="1" dirty="0">
              <a:solidFill>
                <a:prstClr val="black"/>
              </a:solidFill>
              <a:latin typeface="+mn-ea"/>
              <a:cs typeface="Meiryo UI" panose="020B0604030504040204" pitchFamily="50" charset="-128"/>
            </a:endParaRPr>
          </a:p>
          <a:p>
            <a:pPr lvl="0" fontAlgn="ctr"/>
            <a:r>
              <a:rPr lang="ja-JP" altLang="en-US" sz="1600" dirty="0">
                <a:solidFill>
                  <a:srgbClr val="000000"/>
                </a:solidFill>
                <a:latin typeface="+mn-ea"/>
                <a:cs typeface="Meiryo UI" panose="020B0604030504040204" pitchFamily="50" charset="-128"/>
              </a:rPr>
              <a:t>　</a:t>
            </a:r>
            <a:r>
              <a:rPr lang="ja-JP" altLang="en-US" sz="1600" dirty="0" smtClean="0">
                <a:solidFill>
                  <a:srgbClr val="000000"/>
                </a:solidFill>
                <a:latin typeface="+mn-ea"/>
                <a:cs typeface="Meiryo UI" panose="020B0604030504040204" pitchFamily="50" charset="-128"/>
              </a:rPr>
              <a:t>　</a:t>
            </a:r>
            <a:r>
              <a:rPr lang="ja-JP" altLang="en-US" sz="1600" dirty="0" smtClean="0">
                <a:latin typeface="+mn-ea"/>
                <a:cs typeface="Meiryo UI" panose="020B0604030504040204" pitchFamily="50" charset="-128"/>
              </a:rPr>
              <a:t>・お部屋全体も子どもの表情も明るくなる、つい裸足で過ごしたくなる、アレルギーの子どもが増えている</a:t>
            </a:r>
            <a:endParaRPr lang="en-US" altLang="ja-JP" sz="1600" dirty="0" smtClean="0">
              <a:latin typeface="+mn-ea"/>
              <a:cs typeface="Meiryo UI" panose="020B0604030504040204" pitchFamily="50" charset="-128"/>
            </a:endParaRPr>
          </a:p>
          <a:p>
            <a:pPr lvl="0" fontAlgn="ct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ので自然な素材は良いと思う （</a:t>
            </a:r>
            <a:r>
              <a:rPr lang="en-US" altLang="ja-JP" sz="1600" dirty="0" smtClean="0">
                <a:latin typeface="+mn-ea"/>
                <a:cs typeface="Meiryo UI" panose="020B0604030504040204" pitchFamily="50" charset="-128"/>
              </a:rPr>
              <a:t>42</a:t>
            </a:r>
            <a:r>
              <a:rPr lang="ja-JP" altLang="en-US" sz="1600" dirty="0" smtClean="0">
                <a:latin typeface="+mn-ea"/>
                <a:cs typeface="Meiryo UI" panose="020B0604030504040204" pitchFamily="50" charset="-128"/>
              </a:rPr>
              <a:t>件）</a:t>
            </a:r>
            <a:endParaRPr lang="en-US" altLang="ja-JP" sz="1600" dirty="0" smtClean="0">
              <a:latin typeface="+mn-ea"/>
              <a:cs typeface="Meiryo UI" panose="020B0604030504040204" pitchFamily="50" charset="-128"/>
            </a:endParaRPr>
          </a:p>
          <a:p>
            <a:pPr lvl="0" fontAlgn="ct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a:t>
            </a:r>
            <a:r>
              <a:rPr lang="ja-JP" altLang="en-US" sz="1600" dirty="0">
                <a:latin typeface="+mn-ea"/>
                <a:cs typeface="Meiryo UI" panose="020B0604030504040204" pitchFamily="50" charset="-128"/>
              </a:rPr>
              <a:t>・成長する手助けになる、子どもの五感を刺激する （</a:t>
            </a:r>
            <a:r>
              <a:rPr lang="en-US" altLang="ja-JP" sz="1600" dirty="0">
                <a:latin typeface="+mn-ea"/>
                <a:cs typeface="Meiryo UI" panose="020B0604030504040204" pitchFamily="50" charset="-128"/>
              </a:rPr>
              <a:t>14</a:t>
            </a:r>
            <a:r>
              <a:rPr lang="ja-JP" altLang="en-US" sz="1600" dirty="0">
                <a:latin typeface="+mn-ea"/>
                <a:cs typeface="Meiryo UI" panose="020B0604030504040204" pitchFamily="50" charset="-128"/>
              </a:rPr>
              <a:t>件）</a:t>
            </a:r>
            <a:endParaRPr lang="en-US" altLang="ja-JP" sz="1600" dirty="0" smtClean="0">
              <a:latin typeface="+mn-ea"/>
              <a:cs typeface="Meiryo UI" panose="020B0604030504040204" pitchFamily="50" charset="-128"/>
            </a:endParaRPr>
          </a:p>
          <a:p>
            <a:pPr lvl="0" fontAlgn="ct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・工事</a:t>
            </a:r>
            <a:r>
              <a:rPr lang="ja-JP" altLang="en-US" sz="1600" dirty="0">
                <a:latin typeface="+mn-ea"/>
                <a:cs typeface="Meiryo UI" panose="020B0604030504040204" pitchFamily="50" charset="-128"/>
              </a:rPr>
              <a:t>の現場を見学</a:t>
            </a:r>
            <a:r>
              <a:rPr lang="ja-JP" altLang="en-US" sz="1600" dirty="0" smtClean="0">
                <a:latin typeface="+mn-ea"/>
                <a:cs typeface="Meiryo UI" panose="020B0604030504040204" pitchFamily="50" charset="-128"/>
              </a:rPr>
              <a:t>できたりカンナ</a:t>
            </a:r>
            <a:r>
              <a:rPr lang="ja-JP" altLang="en-US" sz="1600" dirty="0">
                <a:latin typeface="+mn-ea"/>
                <a:cs typeface="Meiryo UI" panose="020B0604030504040204" pitchFamily="50" charset="-128"/>
              </a:rPr>
              <a:t>削り体験に参加</a:t>
            </a:r>
            <a:r>
              <a:rPr lang="ja-JP" altLang="en-US" sz="1600" dirty="0" smtClean="0">
                <a:latin typeface="+mn-ea"/>
                <a:cs typeface="Meiryo UI" panose="020B0604030504040204" pitchFamily="50" charset="-128"/>
              </a:rPr>
              <a:t>できたり特別</a:t>
            </a:r>
            <a:r>
              <a:rPr lang="ja-JP" altLang="en-US" sz="1600" dirty="0">
                <a:latin typeface="+mn-ea"/>
                <a:cs typeface="Meiryo UI" panose="020B0604030504040204" pitchFamily="50" charset="-128"/>
              </a:rPr>
              <a:t>な</a:t>
            </a:r>
            <a:r>
              <a:rPr lang="ja-JP" altLang="en-US" sz="1600" dirty="0" smtClean="0">
                <a:latin typeface="+mn-ea"/>
                <a:cs typeface="Meiryo UI" panose="020B0604030504040204" pitchFamily="50" charset="-128"/>
              </a:rPr>
              <a:t>経験を得た、子どものときの体験や</a:t>
            </a:r>
            <a:endParaRPr lang="en-US" altLang="ja-JP" sz="1600" dirty="0" smtClean="0">
              <a:latin typeface="+mn-ea"/>
              <a:cs typeface="Meiryo UI" panose="020B0604030504040204" pitchFamily="50" charset="-128"/>
            </a:endParaRPr>
          </a:p>
          <a:p>
            <a:pPr lvl="0" fontAlgn="ct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感覚は一生ものだと思う、木に興味を持つ良いきっかけ （</a:t>
            </a:r>
            <a:r>
              <a:rPr lang="en-US" altLang="ja-JP" sz="1600" dirty="0" smtClean="0">
                <a:latin typeface="+mn-ea"/>
                <a:cs typeface="Meiryo UI" panose="020B0604030504040204" pitchFamily="50" charset="-128"/>
              </a:rPr>
              <a:t>12</a:t>
            </a:r>
            <a:r>
              <a:rPr lang="ja-JP" altLang="en-US" sz="1600" dirty="0" smtClean="0">
                <a:latin typeface="+mn-ea"/>
                <a:cs typeface="Meiryo UI" panose="020B0604030504040204" pitchFamily="50" charset="-128"/>
              </a:rPr>
              <a:t>件）</a:t>
            </a:r>
            <a:endParaRPr lang="en-US" altLang="ja-JP" sz="1600" dirty="0" smtClean="0">
              <a:latin typeface="+mn-ea"/>
              <a:cs typeface="Meiryo UI" panose="020B0604030504040204" pitchFamily="50" charset="-128"/>
            </a:endParaRPr>
          </a:p>
          <a:p>
            <a:pPr lvl="0" fontAlgn="ctr"/>
            <a:r>
              <a:rPr lang="ja-JP" altLang="en-US" sz="1600" dirty="0">
                <a:latin typeface="+mn-ea"/>
                <a:cs typeface="Meiryo UI" panose="020B0604030504040204" pitchFamily="50" charset="-128"/>
              </a:rPr>
              <a:t>　　　</a:t>
            </a:r>
            <a:endParaRPr lang="en-US" altLang="ja-JP" sz="1600" dirty="0" smtClean="0">
              <a:latin typeface="+mn-ea"/>
              <a:cs typeface="Meiryo UI" panose="020B0604030504040204" pitchFamily="50" charset="-128"/>
            </a:endParaRPr>
          </a:p>
          <a:p>
            <a:r>
              <a:rPr lang="ja-JP" altLang="en-US" sz="1600" b="1" dirty="0">
                <a:solidFill>
                  <a:srgbClr val="000000"/>
                </a:solidFill>
                <a:latin typeface="+mn-ea"/>
                <a:cs typeface="Meiryo UI" panose="020B0604030504040204" pitchFamily="50" charset="-128"/>
              </a:rPr>
              <a:t>　</a:t>
            </a:r>
            <a:r>
              <a:rPr lang="ja-JP" altLang="en-US" sz="1600" b="1" dirty="0">
                <a:latin typeface="+mn-ea"/>
                <a:cs typeface="Meiryo UI" panose="020B0604030504040204" pitchFamily="50" charset="-128"/>
              </a:rPr>
              <a:t>●</a:t>
            </a:r>
            <a:r>
              <a:rPr lang="ja-JP" altLang="en-US" sz="1600" b="1" dirty="0" smtClean="0">
                <a:latin typeface="+mn-ea"/>
                <a:cs typeface="Meiryo UI" panose="020B0604030504040204" pitchFamily="50" charset="-128"/>
              </a:rPr>
              <a:t> </a:t>
            </a:r>
            <a:r>
              <a:rPr lang="ja-JP" altLang="en-US" sz="1600" b="1" dirty="0">
                <a:solidFill>
                  <a:prstClr val="black"/>
                </a:solidFill>
                <a:latin typeface="+mn-ea"/>
                <a:cs typeface="Meiryo UI" panose="020B0604030504040204" pitchFamily="50" charset="-128"/>
              </a:rPr>
              <a:t>「木育」に関する感想</a:t>
            </a:r>
            <a:endParaRPr lang="en-US" altLang="ja-JP" sz="1600" b="1" dirty="0">
              <a:solidFill>
                <a:prstClr val="black"/>
              </a:solidFill>
              <a:latin typeface="+mn-ea"/>
              <a:cs typeface="Meiryo UI" panose="020B0604030504040204" pitchFamily="50" charset="-128"/>
            </a:endParaRPr>
          </a:p>
          <a:p>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・環境保護と子どもたちのために今後も取組を継続、子ども</a:t>
            </a:r>
            <a:r>
              <a:rPr lang="ja-JP" altLang="en-US" sz="1600" dirty="0">
                <a:latin typeface="+mn-ea"/>
                <a:cs typeface="Meiryo UI" panose="020B0604030504040204" pitchFamily="50" charset="-128"/>
              </a:rPr>
              <a:t>が自然に触れる機会と</a:t>
            </a:r>
            <a:r>
              <a:rPr lang="ja-JP" altLang="en-US" sz="1600" dirty="0" smtClean="0">
                <a:latin typeface="+mn-ea"/>
                <a:cs typeface="Meiryo UI" panose="020B0604030504040204" pitchFamily="50" charset="-128"/>
              </a:rPr>
              <a:t>して木育</a:t>
            </a:r>
            <a:r>
              <a:rPr lang="ja-JP" altLang="en-US" sz="1600" dirty="0">
                <a:latin typeface="+mn-ea"/>
                <a:cs typeface="Meiryo UI" panose="020B0604030504040204" pitchFamily="50" charset="-128"/>
              </a:rPr>
              <a:t>は非常</a:t>
            </a:r>
            <a:r>
              <a:rPr lang="ja-JP" altLang="en-US" sz="1600" dirty="0" smtClean="0">
                <a:latin typeface="+mn-ea"/>
                <a:cs typeface="Meiryo UI" panose="020B0604030504040204" pitchFamily="50" charset="-128"/>
              </a:rPr>
              <a:t>に</a:t>
            </a:r>
            <a:endParaRPr lang="en-US" altLang="ja-JP" sz="1600" dirty="0" smtClean="0">
              <a:latin typeface="+mn-ea"/>
              <a:cs typeface="Meiryo UI" panose="020B0604030504040204" pitchFamily="50" charset="-128"/>
            </a:endParaRPr>
          </a:p>
          <a:p>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良い取り組み</a:t>
            </a:r>
            <a:r>
              <a:rPr lang="ja-JP" altLang="en-US" sz="1600" dirty="0">
                <a:latin typeface="+mn-ea"/>
                <a:cs typeface="Meiryo UI" panose="020B0604030504040204" pitchFamily="50" charset="-128"/>
              </a:rPr>
              <a:t>だと</a:t>
            </a:r>
            <a:r>
              <a:rPr lang="ja-JP" altLang="en-US" sz="1600" dirty="0" smtClean="0">
                <a:latin typeface="+mn-ea"/>
                <a:cs typeface="Meiryo UI" panose="020B0604030504040204" pitchFamily="50" charset="-128"/>
              </a:rPr>
              <a:t>思う （</a:t>
            </a:r>
            <a:r>
              <a:rPr lang="en-US" altLang="ja-JP" sz="1600" dirty="0" smtClean="0">
                <a:latin typeface="+mn-ea"/>
                <a:cs typeface="Meiryo UI" panose="020B0604030504040204" pitchFamily="50" charset="-128"/>
              </a:rPr>
              <a:t>32</a:t>
            </a:r>
            <a:r>
              <a:rPr lang="ja-JP" altLang="en-US" sz="1600" dirty="0" smtClean="0">
                <a:latin typeface="+mn-ea"/>
                <a:cs typeface="Meiryo UI" panose="020B0604030504040204" pitchFamily="50" charset="-128"/>
              </a:rPr>
              <a:t>件）</a:t>
            </a:r>
            <a:endParaRPr lang="en-US" altLang="ja-JP" sz="1600" dirty="0" smtClean="0">
              <a:latin typeface="+mn-ea"/>
              <a:cs typeface="Meiryo UI" panose="020B0604030504040204" pitchFamily="50" charset="-128"/>
            </a:endParaRPr>
          </a:p>
          <a:p>
            <a:endParaRPr lang="en-US" altLang="ja-JP" sz="900" dirty="0">
              <a:latin typeface="+mn-ea"/>
              <a:cs typeface="Meiryo UI" panose="020B0604030504040204" pitchFamily="50" charset="-128"/>
            </a:endParaRPr>
          </a:p>
          <a:p>
            <a:r>
              <a:rPr lang="ja-JP" altLang="en-US" sz="1600" b="1" dirty="0" smtClean="0">
                <a:latin typeface="+mj-ea"/>
                <a:cs typeface="Meiryo UI" panose="020B0604030504040204" pitchFamily="50" charset="-128"/>
              </a:rPr>
              <a:t>　●その他</a:t>
            </a:r>
            <a:endParaRPr lang="en-US" altLang="ja-JP" sz="1600" b="1" dirty="0" smtClean="0">
              <a:latin typeface="+mj-ea"/>
              <a:cs typeface="Meiryo UI" panose="020B0604030504040204" pitchFamily="50" charset="-128"/>
            </a:endParaRPr>
          </a:p>
          <a:p>
            <a:pPr lvl="0" fontAlgn="ctr"/>
            <a:r>
              <a:rPr lang="ja-JP" altLang="en-US" sz="1600" dirty="0">
                <a:latin typeface="+mj-ea"/>
                <a:cs typeface="Meiryo UI" panose="020B0604030504040204" pitchFamily="50" charset="-128"/>
              </a:rPr>
              <a:t>　</a:t>
            </a:r>
            <a:r>
              <a:rPr lang="ja-JP" altLang="en-US" sz="1600" dirty="0" smtClean="0">
                <a:latin typeface="+mj-ea"/>
                <a:cs typeface="Meiryo UI" panose="020B0604030504040204" pitchFamily="50" charset="-128"/>
              </a:rPr>
              <a:t>　・今まで以上に木材を身近に感じられたり触れる機会が増えれば （</a:t>
            </a:r>
            <a:r>
              <a:rPr lang="en-US" altLang="ja-JP" sz="1600" dirty="0" smtClean="0">
                <a:latin typeface="+mj-ea"/>
                <a:cs typeface="Meiryo UI" panose="020B0604030504040204" pitchFamily="50" charset="-128"/>
              </a:rPr>
              <a:t>11</a:t>
            </a:r>
            <a:r>
              <a:rPr lang="ja-JP" altLang="en-US" sz="1600" dirty="0" smtClean="0">
                <a:latin typeface="+mj-ea"/>
                <a:cs typeface="Meiryo UI" panose="020B0604030504040204" pitchFamily="50" charset="-128"/>
              </a:rPr>
              <a:t>件）</a:t>
            </a:r>
            <a:endParaRPr lang="en-US" altLang="ja-JP" sz="1600" dirty="0" smtClean="0">
              <a:latin typeface="+mj-ea"/>
              <a:cs typeface="Meiryo UI" panose="020B0604030504040204" pitchFamily="50" charset="-128"/>
            </a:endParaRPr>
          </a:p>
          <a:p>
            <a:pPr fontAlgn="ctr"/>
            <a:r>
              <a:rPr lang="ja-JP" altLang="en-US" sz="1600" dirty="0" smtClean="0">
                <a:latin typeface="+mj-ea"/>
                <a:cs typeface="Meiryo UI" panose="020B0604030504040204" pitchFamily="50" charset="-128"/>
              </a:rPr>
              <a:t>　　</a:t>
            </a:r>
            <a:r>
              <a:rPr lang="ja-JP" altLang="en-US" sz="1600" dirty="0">
                <a:latin typeface="+mj-ea"/>
                <a:cs typeface="Meiryo UI" panose="020B0604030504040204" pitchFamily="50" charset="-128"/>
              </a:rPr>
              <a:t>・絵具や墨を良く利用するのでメンテナンスが大変、メンテナンスを熟知していくことが大事</a:t>
            </a:r>
            <a:r>
              <a:rPr lang="ja-JP" altLang="en-US" sz="1600" dirty="0">
                <a:solidFill>
                  <a:srgbClr val="000000"/>
                </a:solidFill>
                <a:latin typeface="+mj-ea"/>
                <a:cs typeface="Meiryo UI" panose="020B0604030504040204" pitchFamily="50" charset="-128"/>
              </a:rPr>
              <a:t> （</a:t>
            </a:r>
            <a:r>
              <a:rPr lang="en-US" altLang="ja-JP" sz="1600" dirty="0">
                <a:solidFill>
                  <a:srgbClr val="000000"/>
                </a:solidFill>
                <a:latin typeface="+mj-ea"/>
                <a:cs typeface="Meiryo UI" panose="020B0604030504040204" pitchFamily="50" charset="-128"/>
              </a:rPr>
              <a:t>10</a:t>
            </a:r>
            <a:r>
              <a:rPr lang="ja-JP" altLang="en-US" sz="1600" dirty="0">
                <a:solidFill>
                  <a:srgbClr val="000000"/>
                </a:solidFill>
                <a:latin typeface="+mj-ea"/>
                <a:cs typeface="Meiryo UI" panose="020B0604030504040204" pitchFamily="50" charset="-128"/>
              </a:rPr>
              <a:t>件）</a:t>
            </a:r>
            <a:endParaRPr lang="en-US" altLang="ja-JP" sz="1600" dirty="0">
              <a:solidFill>
                <a:srgbClr val="000000"/>
              </a:solidFill>
              <a:latin typeface="+mj-ea"/>
              <a:cs typeface="Meiryo UI" panose="020B0604030504040204" pitchFamily="50" charset="-128"/>
            </a:endParaRPr>
          </a:p>
          <a:p>
            <a:pPr lvl="0" fontAlgn="ctr"/>
            <a:r>
              <a:rPr lang="ja-JP" altLang="en-US" sz="1600" dirty="0" smtClean="0">
                <a:latin typeface="+mj-ea"/>
                <a:cs typeface="Meiryo UI" panose="020B0604030504040204" pitchFamily="50" charset="-128"/>
              </a:rPr>
              <a:t>　　・</a:t>
            </a:r>
            <a:r>
              <a:rPr lang="ja-JP" altLang="en-US" sz="1600" dirty="0">
                <a:latin typeface="+mj-ea"/>
                <a:cs typeface="Meiryo UI" panose="020B0604030504040204" pitchFamily="50" charset="-128"/>
              </a:rPr>
              <a:t>子</a:t>
            </a:r>
            <a:r>
              <a:rPr lang="ja-JP" altLang="en-US" sz="1600" dirty="0" smtClean="0">
                <a:latin typeface="+mj-ea"/>
                <a:cs typeface="Meiryo UI" panose="020B0604030504040204" pitchFamily="50" charset="-128"/>
              </a:rPr>
              <a:t>どもたちが木を使ったおもちゃを作れる機会があれば （</a:t>
            </a:r>
            <a:r>
              <a:rPr lang="en-US" altLang="ja-JP" sz="1600" dirty="0">
                <a:latin typeface="+mj-ea"/>
                <a:cs typeface="Meiryo UI" panose="020B0604030504040204" pitchFamily="50" charset="-128"/>
              </a:rPr>
              <a:t>7</a:t>
            </a:r>
            <a:r>
              <a:rPr lang="ja-JP" altLang="en-US" sz="1600" dirty="0" smtClean="0">
                <a:latin typeface="+mj-ea"/>
                <a:cs typeface="Meiryo UI" panose="020B0604030504040204" pitchFamily="50" charset="-128"/>
              </a:rPr>
              <a:t>件）</a:t>
            </a:r>
            <a:r>
              <a:rPr lang="ja-JP" altLang="en-US" sz="1600" dirty="0">
                <a:latin typeface="+mj-ea"/>
                <a:cs typeface="Meiryo UI" panose="020B0604030504040204" pitchFamily="50" charset="-128"/>
              </a:rPr>
              <a:t>　</a:t>
            </a:r>
            <a:endParaRPr lang="en-US" altLang="ja-JP" sz="1600" dirty="0" smtClean="0">
              <a:latin typeface="+mj-ea"/>
              <a:cs typeface="Meiryo UI" panose="020B0604030504040204" pitchFamily="50" charset="-128"/>
            </a:endParaRPr>
          </a:p>
          <a:p>
            <a:pPr fontAlgn="ctr"/>
            <a:r>
              <a:rPr lang="ja-JP" altLang="en-US" sz="1600" dirty="0">
                <a:latin typeface="+mj-ea"/>
                <a:cs typeface="Meiryo UI" panose="020B0604030504040204" pitchFamily="50" charset="-128"/>
              </a:rPr>
              <a:t>　　・どんどんアピールすべき （</a:t>
            </a:r>
            <a:r>
              <a:rPr lang="en-US" altLang="ja-JP" sz="1600" dirty="0">
                <a:latin typeface="+mj-ea"/>
                <a:cs typeface="Meiryo UI" panose="020B0604030504040204" pitchFamily="50" charset="-128"/>
              </a:rPr>
              <a:t>6</a:t>
            </a:r>
            <a:r>
              <a:rPr lang="ja-JP" altLang="en-US" sz="1600" dirty="0">
                <a:latin typeface="+mj-ea"/>
                <a:cs typeface="Meiryo UI" panose="020B0604030504040204" pitchFamily="50" charset="-128"/>
              </a:rPr>
              <a:t>件）</a:t>
            </a:r>
            <a:endParaRPr lang="en-US" altLang="ja-JP" sz="1600" dirty="0">
              <a:latin typeface="+mj-ea"/>
              <a:cs typeface="Meiryo UI" panose="020B0604030504040204" pitchFamily="50" charset="-128"/>
            </a:endParaRPr>
          </a:p>
          <a:p>
            <a:pPr lvl="0" fontAlgn="ctr"/>
            <a:r>
              <a:rPr lang="ja-JP" altLang="en-US" sz="1600" dirty="0" smtClean="0">
                <a:solidFill>
                  <a:srgbClr val="000000"/>
                </a:solidFill>
                <a:latin typeface="+mj-ea"/>
                <a:cs typeface="Meiryo UI" panose="020B0604030504040204" pitchFamily="50" charset="-128"/>
              </a:rPr>
              <a:t>　　・気をつけないと滑りやすい （</a:t>
            </a:r>
            <a:r>
              <a:rPr lang="en-US" altLang="ja-JP" sz="1600" dirty="0" smtClean="0">
                <a:solidFill>
                  <a:srgbClr val="000000"/>
                </a:solidFill>
                <a:latin typeface="+mj-ea"/>
                <a:cs typeface="Meiryo UI" panose="020B0604030504040204" pitchFamily="50" charset="-128"/>
              </a:rPr>
              <a:t>3</a:t>
            </a:r>
            <a:r>
              <a:rPr lang="ja-JP" altLang="en-US" sz="1600" dirty="0" smtClean="0">
                <a:solidFill>
                  <a:srgbClr val="000000"/>
                </a:solidFill>
                <a:latin typeface="+mj-ea"/>
                <a:cs typeface="Meiryo UI" panose="020B0604030504040204" pitchFamily="50" charset="-128"/>
              </a:rPr>
              <a:t>件</a:t>
            </a:r>
            <a:r>
              <a:rPr lang="ja-JP" altLang="en-US" sz="1600" dirty="0">
                <a:solidFill>
                  <a:srgbClr val="000000"/>
                </a:solidFill>
                <a:latin typeface="+mj-ea"/>
                <a:cs typeface="Meiryo UI" panose="020B0604030504040204" pitchFamily="50" charset="-128"/>
              </a:rPr>
              <a:t>）　</a:t>
            </a:r>
            <a:endParaRPr lang="en-US" altLang="ja-JP" sz="1600" dirty="0" smtClean="0">
              <a:solidFill>
                <a:srgbClr val="000000"/>
              </a:solidFill>
              <a:latin typeface="+mj-ea"/>
              <a:cs typeface="Meiryo UI" panose="020B0604030504040204" pitchFamily="50" charset="-128"/>
            </a:endParaRPr>
          </a:p>
          <a:p>
            <a:pPr fontAlgn="ctr"/>
            <a:r>
              <a:rPr lang="ja-JP" altLang="en-US" sz="1600" dirty="0">
                <a:solidFill>
                  <a:srgbClr val="000000"/>
                </a:solidFill>
                <a:latin typeface="+mj-ea"/>
                <a:cs typeface="Meiryo UI" panose="020B0604030504040204" pitchFamily="50" charset="-128"/>
              </a:rPr>
              <a:t>　</a:t>
            </a:r>
            <a:r>
              <a:rPr lang="ja-JP" altLang="en-US" sz="1600" dirty="0" smtClean="0">
                <a:solidFill>
                  <a:srgbClr val="000000"/>
                </a:solidFill>
                <a:latin typeface="+mj-ea"/>
                <a:cs typeface="Meiryo UI" panose="020B0604030504040204" pitchFamily="50" charset="-128"/>
              </a:rPr>
              <a:t>　・</a:t>
            </a:r>
            <a:r>
              <a:rPr lang="ja-JP" altLang="en-US" sz="1600" dirty="0">
                <a:latin typeface="+mj-ea"/>
                <a:cs typeface="Meiryo UI" panose="020B0604030504040204" pitchFamily="50" charset="-128"/>
              </a:rPr>
              <a:t>いいものはやはり高価になります、低コストであれば （</a:t>
            </a:r>
            <a:r>
              <a:rPr lang="en-US" altLang="ja-JP" sz="1600" dirty="0">
                <a:latin typeface="+mj-ea"/>
                <a:cs typeface="Meiryo UI" panose="020B0604030504040204" pitchFamily="50" charset="-128"/>
              </a:rPr>
              <a:t>2</a:t>
            </a:r>
            <a:r>
              <a:rPr lang="ja-JP" altLang="en-US" sz="1600" dirty="0">
                <a:latin typeface="+mj-ea"/>
                <a:cs typeface="Meiryo UI" panose="020B0604030504040204" pitchFamily="50" charset="-128"/>
              </a:rPr>
              <a:t>件</a:t>
            </a:r>
            <a:r>
              <a:rPr lang="ja-JP" altLang="en-US" sz="1600" dirty="0" smtClean="0">
                <a:latin typeface="+mj-ea"/>
                <a:cs typeface="Meiryo UI" panose="020B0604030504040204" pitchFamily="50" charset="-128"/>
              </a:rPr>
              <a:t>）</a:t>
            </a:r>
            <a:endParaRPr lang="en-US" altLang="ja-JP" sz="1600" dirty="0">
              <a:solidFill>
                <a:srgbClr val="000000"/>
              </a:solidFill>
              <a:latin typeface="+mn-ea"/>
              <a:cs typeface="Meiryo UI" panose="020B0604030504040204" pitchFamily="50" charset="-128"/>
            </a:endParaRPr>
          </a:p>
          <a:p>
            <a:pPr fontAlgn="ctr"/>
            <a:r>
              <a:rPr lang="ja-JP" altLang="en-US" sz="1600" dirty="0" smtClean="0">
                <a:latin typeface="+mj-ea"/>
                <a:cs typeface="Meiryo UI" panose="020B0604030504040204" pitchFamily="50" charset="-128"/>
              </a:rPr>
              <a:t>　</a:t>
            </a:r>
            <a:r>
              <a:rPr lang="ja-JP" altLang="en-US" sz="1600" dirty="0">
                <a:latin typeface="+mj-ea"/>
                <a:cs typeface="Meiryo UI" panose="020B0604030504040204" pitchFamily="50" charset="-128"/>
              </a:rPr>
              <a:t>　・園で風邪や病気にかかることが少なくなった （</a:t>
            </a:r>
            <a:r>
              <a:rPr lang="en-US" altLang="ja-JP" sz="1600" dirty="0">
                <a:latin typeface="+mj-ea"/>
                <a:cs typeface="Meiryo UI" panose="020B0604030504040204" pitchFamily="50" charset="-128"/>
              </a:rPr>
              <a:t>1</a:t>
            </a:r>
            <a:r>
              <a:rPr lang="ja-JP" altLang="en-US" sz="1600" dirty="0">
                <a:latin typeface="+mj-ea"/>
                <a:cs typeface="Meiryo UI" panose="020B0604030504040204" pitchFamily="50" charset="-128"/>
              </a:rPr>
              <a:t>件</a:t>
            </a:r>
            <a:r>
              <a:rPr lang="ja-JP" altLang="en-US" sz="1600" dirty="0" smtClean="0">
                <a:latin typeface="+mj-ea"/>
                <a:cs typeface="Meiryo UI" panose="020B0604030504040204" pitchFamily="50" charset="-128"/>
              </a:rPr>
              <a:t>）</a:t>
            </a:r>
            <a:endParaRPr lang="en-US" altLang="ja-JP" sz="1600" dirty="0">
              <a:latin typeface="+mn-ea"/>
              <a:cs typeface="Meiryo UI" panose="020B0604030504040204" pitchFamily="50" charset="-128"/>
            </a:endParaRPr>
          </a:p>
        </p:txBody>
      </p:sp>
      <p:sp>
        <p:nvSpPr>
          <p:cNvPr id="2" name="正方形/長方形 1"/>
          <p:cNvSpPr/>
          <p:nvPr/>
        </p:nvSpPr>
        <p:spPr>
          <a:xfrm>
            <a:off x="5601072" y="424576"/>
            <a:ext cx="3324949" cy="307777"/>
          </a:xfrm>
          <a:prstGeom prst="rect">
            <a:avLst/>
          </a:prstGeom>
        </p:spPr>
        <p:txBody>
          <a:bodyPr wrap="none">
            <a:spAutoFit/>
          </a:bodyPr>
          <a:lstStyle/>
          <a:p>
            <a:pPr lvl="0"/>
            <a:r>
              <a:rPr lang="en-US" altLang="ja-JP" sz="1400" b="1" dirty="0">
                <a:solidFill>
                  <a:srgbClr val="006600"/>
                </a:solidFill>
                <a:latin typeface="メイリオ" pitchFamily="50" charset="-128"/>
                <a:ea typeface="メイリオ" pitchFamily="50" charset="-128"/>
                <a:cs typeface="メイリオ" pitchFamily="50" charset="-128"/>
              </a:rPr>
              <a:t>(</a:t>
            </a:r>
            <a:r>
              <a:rPr lang="ja-JP" altLang="en-US" sz="1400" b="1" dirty="0">
                <a:solidFill>
                  <a:srgbClr val="006600"/>
                </a:solidFill>
                <a:latin typeface="メイリオ" pitchFamily="50" charset="-128"/>
                <a:ea typeface="メイリオ" pitchFamily="50" charset="-128"/>
                <a:cs typeface="メイリオ" pitchFamily="50" charset="-128"/>
              </a:rPr>
              <a:t>施設職員及び施設利用者（保護者））</a:t>
            </a:r>
          </a:p>
        </p:txBody>
      </p:sp>
      <p:sp>
        <p:nvSpPr>
          <p:cNvPr id="9" name="テキスト ボックス 8"/>
          <p:cNvSpPr txBox="1"/>
          <p:nvPr/>
        </p:nvSpPr>
        <p:spPr>
          <a:xfrm>
            <a:off x="-1788061" y="619155"/>
            <a:ext cx="9332422" cy="338554"/>
          </a:xfrm>
          <a:prstGeom prst="rect">
            <a:avLst/>
          </a:prstGeom>
          <a:noFill/>
        </p:spPr>
        <p:txBody>
          <a:bodyPr wrap="square" rtlCol="0">
            <a:spAutoFit/>
          </a:bodyPr>
          <a:lstStyle/>
          <a:p>
            <a:r>
              <a:rPr lang="ja-JP" altLang="en-US" sz="1600" dirty="0" smtClean="0">
                <a:latin typeface="+mn-ea"/>
                <a:cs typeface="Meiryo UI" panose="020B0604030504040204" pitchFamily="50" charset="-128"/>
              </a:rPr>
              <a:t>　</a:t>
            </a:r>
            <a:endParaRPr lang="en-US" altLang="ja-JP" sz="1600" dirty="0">
              <a:solidFill>
                <a:srgbClr val="000000"/>
              </a:solidFill>
              <a:latin typeface="+mn-ea"/>
              <a:cs typeface="Meiryo UI" panose="020B0604030504040204" pitchFamily="50" charset="-128"/>
            </a:endParaRPr>
          </a:p>
        </p:txBody>
      </p:sp>
      <p:sp>
        <p:nvSpPr>
          <p:cNvPr id="10" name="正方形/長方形 9"/>
          <p:cNvSpPr/>
          <p:nvPr/>
        </p:nvSpPr>
        <p:spPr>
          <a:xfrm>
            <a:off x="8909787" y="226303"/>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（６）</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1291430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7"/>
          <p:cNvSpPr>
            <a:spLocks noChangeArrowheads="1"/>
          </p:cNvSpPr>
          <p:nvPr/>
        </p:nvSpPr>
        <p:spPr bwMode="auto">
          <a:xfrm>
            <a:off x="111734" y="419100"/>
            <a:ext cx="81536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spcBef>
                <a:spcPct val="0"/>
              </a:spcBef>
              <a:buFontTx/>
              <a:buNone/>
            </a:pPr>
            <a:r>
              <a:rPr lang="ja-JP" altLang="en-US" sz="2000" b="1" dirty="0">
                <a:solidFill>
                  <a:prstClr val="black"/>
                </a:solidFill>
                <a:latin typeface="メイリオ" pitchFamily="50" charset="-128"/>
                <a:ea typeface="メイリオ" pitchFamily="50" charset="-128"/>
                <a:cs typeface="メイリオ" pitchFamily="50" charset="-128"/>
              </a:rPr>
              <a:t>　子育て施設木のぬくもり推進事業の効果検証</a:t>
            </a:r>
            <a:endParaRPr lang="en-US" altLang="ja-JP" sz="2000" b="1" dirty="0">
              <a:solidFill>
                <a:prstClr val="black"/>
              </a:solidFill>
              <a:latin typeface="メイリオ" pitchFamily="50" charset="-128"/>
              <a:ea typeface="メイリオ" pitchFamily="50" charset="-128"/>
              <a:cs typeface="メイリオ" pitchFamily="50" charset="-128"/>
            </a:endParaRPr>
          </a:p>
        </p:txBody>
      </p:sp>
      <p:sp>
        <p:nvSpPr>
          <p:cNvPr id="6" name="正方形/長方形 2"/>
          <p:cNvSpPr>
            <a:spLocks noChangeArrowheads="1"/>
          </p:cNvSpPr>
          <p:nvPr/>
        </p:nvSpPr>
        <p:spPr bwMode="auto">
          <a:xfrm>
            <a:off x="5601072" y="432106"/>
            <a:ext cx="1529586"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ja-JP" sz="1400" b="1" dirty="0">
                <a:solidFill>
                  <a:srgbClr val="006600"/>
                </a:solidFill>
                <a:latin typeface="メイリオ" pitchFamily="50" charset="-128"/>
                <a:ea typeface="メイリオ" pitchFamily="50" charset="-128"/>
                <a:cs typeface="メイリオ" pitchFamily="50" charset="-128"/>
              </a:rPr>
              <a:t>(</a:t>
            </a:r>
            <a:r>
              <a:rPr lang="ja-JP" altLang="en-US" sz="1400" b="1" dirty="0">
                <a:solidFill>
                  <a:srgbClr val="006600"/>
                </a:solidFill>
                <a:latin typeface="メイリオ" pitchFamily="50" charset="-128"/>
                <a:ea typeface="メイリオ" pitchFamily="50" charset="-128"/>
                <a:cs typeface="メイリオ" pitchFamily="50" charset="-128"/>
              </a:rPr>
              <a:t>木育リーダー）</a:t>
            </a:r>
          </a:p>
        </p:txBody>
      </p:sp>
      <p:cxnSp>
        <p:nvCxnSpPr>
          <p:cNvPr id="7" name="直線コネクタ 6"/>
          <p:cNvCxnSpPr/>
          <p:nvPr/>
        </p:nvCxnSpPr>
        <p:spPr>
          <a:xfrm>
            <a:off x="260926" y="784080"/>
            <a:ext cx="9332422"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4" name="テキスト ボックス 3"/>
          <p:cNvSpPr txBox="1"/>
          <p:nvPr/>
        </p:nvSpPr>
        <p:spPr>
          <a:xfrm>
            <a:off x="256413" y="966048"/>
            <a:ext cx="9332422" cy="4031873"/>
          </a:xfrm>
          <a:prstGeom prst="rect">
            <a:avLst/>
          </a:prstGeom>
          <a:noFill/>
        </p:spPr>
        <p:txBody>
          <a:bodyPr wrap="square" rtlCol="0">
            <a:spAutoFit/>
          </a:bodyPr>
          <a:lstStyle/>
          <a:p>
            <a:r>
              <a:rPr lang="ja-JP" altLang="en-US" sz="1600" dirty="0" smtClean="0">
                <a:latin typeface="+mn-ea"/>
                <a:cs typeface="Meiryo UI" panose="020B0604030504040204" pitchFamily="50" charset="-128"/>
              </a:rPr>
              <a:t>◆木育リーダーへのアンケート結果</a:t>
            </a:r>
            <a:endParaRPr lang="en-US" altLang="ja-JP" sz="1600" dirty="0">
              <a:solidFill>
                <a:prstClr val="black"/>
              </a:solidFill>
              <a:latin typeface="+mn-ea"/>
              <a:cs typeface="Meiryo UI" panose="020B0604030504040204" pitchFamily="50" charset="-128"/>
            </a:endParaRPr>
          </a:p>
          <a:p>
            <a:r>
              <a:rPr lang="ja-JP" altLang="en-US" sz="1600" dirty="0" smtClean="0">
                <a:solidFill>
                  <a:prstClr val="black"/>
                </a:solidFill>
                <a:latin typeface="+mn-ea"/>
                <a:cs typeface="Meiryo UI" panose="020B0604030504040204" pitchFamily="50" charset="-128"/>
              </a:rPr>
              <a:t>　 </a:t>
            </a:r>
            <a:r>
              <a:rPr lang="ja-JP" altLang="en-US" sz="1600" dirty="0" smtClean="0">
                <a:latin typeface="+mn-ea"/>
                <a:cs typeface="Meiryo UI" panose="020B0604030504040204" pitchFamily="50" charset="-128"/>
              </a:rPr>
              <a:t>自由意見　</a:t>
            </a:r>
            <a:r>
              <a:rPr lang="ja-JP" altLang="en-US" sz="1600" dirty="0" smtClean="0">
                <a:solidFill>
                  <a:prstClr val="black"/>
                </a:solidFill>
                <a:latin typeface="+mn-ea"/>
                <a:cs typeface="Meiryo UI" panose="020B0604030504040204" pitchFamily="50" charset="-128"/>
              </a:rPr>
              <a:t>②</a:t>
            </a:r>
            <a:r>
              <a:rPr lang="ja-JP" altLang="en-US" sz="1600" dirty="0">
                <a:solidFill>
                  <a:prstClr val="black"/>
                </a:solidFill>
                <a:latin typeface="+mn-ea"/>
                <a:cs typeface="Meiryo UI" panose="020B0604030504040204" pitchFamily="50" charset="-128"/>
              </a:rPr>
              <a:t>木育リーダー　</a:t>
            </a:r>
            <a:r>
              <a:rPr lang="en-US" altLang="ja-JP" sz="1600" dirty="0" smtClean="0">
                <a:solidFill>
                  <a:prstClr val="black"/>
                </a:solidFill>
                <a:latin typeface="+mn-ea"/>
                <a:cs typeface="Meiryo UI" panose="020B0604030504040204" pitchFamily="50" charset="-128"/>
              </a:rPr>
              <a:t>※138</a:t>
            </a:r>
            <a:r>
              <a:rPr lang="ja-JP" altLang="en-US" sz="1600" dirty="0" smtClean="0">
                <a:solidFill>
                  <a:prstClr val="black"/>
                </a:solidFill>
                <a:latin typeface="+mn-ea"/>
                <a:cs typeface="Meiryo UI" panose="020B0604030504040204" pitchFamily="50" charset="-128"/>
              </a:rPr>
              <a:t>名のうち</a:t>
            </a:r>
            <a:r>
              <a:rPr lang="en-US" altLang="ja-JP" sz="1600" dirty="0" smtClean="0">
                <a:solidFill>
                  <a:prstClr val="black"/>
                </a:solidFill>
                <a:latin typeface="+mn-ea"/>
                <a:cs typeface="Meiryo UI" panose="020B0604030504040204" pitchFamily="50" charset="-128"/>
              </a:rPr>
              <a:t>70</a:t>
            </a:r>
            <a:r>
              <a:rPr lang="ja-JP" altLang="en-US" sz="1600" dirty="0" smtClean="0">
                <a:solidFill>
                  <a:prstClr val="black"/>
                </a:solidFill>
                <a:latin typeface="+mn-ea"/>
                <a:cs typeface="Meiryo UI" panose="020B0604030504040204" pitchFamily="50" charset="-128"/>
              </a:rPr>
              <a:t>名（特になし除く）が回答</a:t>
            </a:r>
            <a:endParaRPr lang="en-US" altLang="ja-JP" sz="1600" dirty="0">
              <a:solidFill>
                <a:prstClr val="black"/>
              </a:solidFill>
              <a:latin typeface="+mn-ea"/>
              <a:cs typeface="Meiryo UI" panose="020B0604030504040204" pitchFamily="50" charset="-128"/>
            </a:endParaRPr>
          </a:p>
          <a:p>
            <a:r>
              <a:rPr lang="ja-JP" altLang="en-US" sz="1600" dirty="0" smtClean="0">
                <a:latin typeface="+mn-ea"/>
                <a:cs typeface="Meiryo UI" panose="020B0604030504040204" pitchFamily="50" charset="-128"/>
              </a:rPr>
              <a:t>　</a:t>
            </a:r>
            <a:endParaRPr lang="en-US" altLang="ja-JP" sz="1600" dirty="0" smtClean="0">
              <a:latin typeface="+mn-ea"/>
              <a:cs typeface="Meiryo UI" panose="020B0604030504040204" pitchFamily="50" charset="-128"/>
            </a:endParaRPr>
          </a:p>
          <a:p>
            <a:r>
              <a:rPr lang="ja-JP" altLang="en-US" sz="1600" dirty="0" smtClean="0">
                <a:latin typeface="+mn-ea"/>
                <a:cs typeface="Meiryo UI" panose="020B0604030504040204" pitchFamily="50" charset="-128"/>
              </a:rPr>
              <a:t>　</a:t>
            </a:r>
            <a:r>
              <a:rPr lang="ja-JP" altLang="en-US" sz="1600" b="1" dirty="0">
                <a:latin typeface="+mn-ea"/>
                <a:cs typeface="Meiryo UI" panose="020B0604030504040204" pitchFamily="50" charset="-128"/>
              </a:rPr>
              <a:t>●</a:t>
            </a:r>
            <a:r>
              <a:rPr lang="ja-JP" altLang="en-US" sz="1600" b="1" dirty="0" smtClean="0">
                <a:solidFill>
                  <a:prstClr val="black"/>
                </a:solidFill>
                <a:latin typeface="+mn-ea"/>
                <a:cs typeface="Meiryo UI" panose="020B0604030504040204" pitchFamily="50" charset="-128"/>
              </a:rPr>
              <a:t>内装</a:t>
            </a:r>
            <a:r>
              <a:rPr lang="ja-JP" altLang="en-US" sz="1600" b="1" dirty="0">
                <a:solidFill>
                  <a:prstClr val="black"/>
                </a:solidFill>
                <a:latin typeface="+mn-ea"/>
                <a:cs typeface="Meiryo UI" panose="020B0604030504040204" pitchFamily="50" charset="-128"/>
              </a:rPr>
              <a:t>木質化に対する</a:t>
            </a:r>
            <a:r>
              <a:rPr lang="ja-JP" altLang="en-US" sz="1600" b="1" dirty="0" smtClean="0">
                <a:solidFill>
                  <a:prstClr val="black"/>
                </a:solidFill>
                <a:latin typeface="+mn-ea"/>
                <a:cs typeface="Meiryo UI" panose="020B0604030504040204" pitchFamily="50" charset="-128"/>
              </a:rPr>
              <a:t>感想</a:t>
            </a:r>
            <a:endParaRPr lang="en-US" altLang="ja-JP" sz="1600" b="1" dirty="0">
              <a:solidFill>
                <a:prstClr val="black"/>
              </a:solidFill>
              <a:latin typeface="+mn-ea"/>
              <a:cs typeface="Meiryo UI" panose="020B0604030504040204" pitchFamily="50" charset="-128"/>
            </a:endParaRPr>
          </a:p>
          <a:p>
            <a:r>
              <a:rPr lang="ja-JP" altLang="en-US" sz="1600" dirty="0" smtClean="0">
                <a:latin typeface="+mn-ea"/>
                <a:cs typeface="Meiryo UI" panose="020B0604030504040204" pitchFamily="50" charset="-128"/>
              </a:rPr>
              <a:t>　</a:t>
            </a: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・子どもがリラックスした様子になっていく気がする、大人</a:t>
            </a:r>
            <a:r>
              <a:rPr lang="ja-JP" altLang="en-US" sz="1600" dirty="0">
                <a:latin typeface="+mn-ea"/>
                <a:cs typeface="Meiryo UI" panose="020B0604030504040204" pitchFamily="50" charset="-128"/>
              </a:rPr>
              <a:t>にも癒しの効果があると</a:t>
            </a:r>
            <a:r>
              <a:rPr lang="ja-JP" altLang="en-US" sz="1600" dirty="0" smtClean="0">
                <a:latin typeface="+mn-ea"/>
                <a:cs typeface="Meiryo UI" panose="020B0604030504040204" pitchFamily="50" charset="-128"/>
              </a:rPr>
              <a:t>思う （</a:t>
            </a:r>
            <a:r>
              <a:rPr lang="en-US" altLang="ja-JP" sz="1600" dirty="0" smtClean="0">
                <a:latin typeface="+mn-ea"/>
                <a:cs typeface="Meiryo UI" panose="020B0604030504040204" pitchFamily="50" charset="-128"/>
              </a:rPr>
              <a:t>6</a:t>
            </a:r>
            <a:r>
              <a:rPr lang="ja-JP" altLang="en-US" sz="1600" dirty="0" smtClean="0">
                <a:latin typeface="+mn-ea"/>
                <a:cs typeface="Meiryo UI" panose="020B0604030504040204" pitchFamily="50" charset="-128"/>
              </a:rPr>
              <a:t>件）</a:t>
            </a:r>
            <a:endParaRPr lang="en-US" altLang="ja-JP" sz="1600" dirty="0">
              <a:latin typeface="+mn-ea"/>
              <a:cs typeface="Meiryo UI" panose="020B0604030504040204" pitchFamily="50" charset="-128"/>
            </a:endParaRPr>
          </a:p>
          <a:p>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　・保護者</a:t>
            </a:r>
            <a:r>
              <a:rPr lang="ja-JP" altLang="en-US" sz="1600" dirty="0">
                <a:latin typeface="+mn-ea"/>
                <a:cs typeface="Meiryo UI" panose="020B0604030504040204" pitchFamily="50" charset="-128"/>
              </a:rPr>
              <a:t>や見学者は</a:t>
            </a:r>
            <a:r>
              <a:rPr lang="ja-JP" altLang="en-US" sz="1600" dirty="0" smtClean="0">
                <a:latin typeface="+mn-ea"/>
                <a:cs typeface="Meiryo UI" panose="020B0604030504040204" pitchFamily="50" charset="-128"/>
              </a:rPr>
              <a:t>好意的、</a:t>
            </a:r>
            <a:r>
              <a:rPr lang="ja-JP" altLang="en-US" sz="1600" dirty="0">
                <a:latin typeface="+mn-ea"/>
                <a:cs typeface="Meiryo UI" panose="020B0604030504040204" pitchFamily="50" charset="-128"/>
              </a:rPr>
              <a:t>園舎への印象も良いという</a:t>
            </a:r>
            <a:r>
              <a:rPr lang="ja-JP" altLang="en-US" sz="1600" dirty="0" smtClean="0">
                <a:latin typeface="+mn-ea"/>
                <a:cs typeface="Meiryo UI" panose="020B0604030504040204" pitchFamily="50" charset="-128"/>
              </a:rPr>
              <a:t>評価</a:t>
            </a:r>
            <a:r>
              <a:rPr lang="ja-JP" altLang="en-US" sz="1600" dirty="0">
                <a:latin typeface="+mn-ea"/>
                <a:cs typeface="Meiryo UI" panose="020B0604030504040204" pitchFamily="50" charset="-128"/>
              </a:rPr>
              <a:t>が</a:t>
            </a:r>
            <a:r>
              <a:rPr lang="ja-JP" altLang="en-US" sz="1600" dirty="0" smtClean="0">
                <a:latin typeface="+mn-ea"/>
                <a:cs typeface="Meiryo UI" panose="020B0604030504040204" pitchFamily="50" charset="-128"/>
              </a:rPr>
              <a:t>多くありました （</a:t>
            </a:r>
            <a:r>
              <a:rPr lang="en-US" altLang="ja-JP" sz="1600" dirty="0">
                <a:latin typeface="+mn-ea"/>
                <a:cs typeface="Meiryo UI" panose="020B0604030504040204" pitchFamily="50" charset="-128"/>
              </a:rPr>
              <a:t>4</a:t>
            </a:r>
            <a:r>
              <a:rPr lang="ja-JP" altLang="en-US" sz="1600" dirty="0">
                <a:latin typeface="+mn-ea"/>
                <a:cs typeface="Meiryo UI" panose="020B0604030504040204" pitchFamily="50" charset="-128"/>
              </a:rPr>
              <a:t>件）</a:t>
            </a:r>
            <a:endParaRPr lang="en-US" altLang="ja-JP" sz="1600" dirty="0">
              <a:latin typeface="+mn-ea"/>
              <a:cs typeface="Meiryo UI" panose="020B0604030504040204" pitchFamily="50" charset="-128"/>
            </a:endParaRPr>
          </a:p>
          <a:p>
            <a:r>
              <a:rPr lang="ja-JP" altLang="en-US" sz="1600" dirty="0">
                <a:latin typeface="+mn-ea"/>
                <a:cs typeface="Meiryo UI" panose="020B0604030504040204" pitchFamily="50" charset="-128"/>
              </a:rPr>
              <a:t>　</a:t>
            </a:r>
            <a:endParaRPr lang="en-US" altLang="ja-JP" sz="1600" b="1" dirty="0">
              <a:solidFill>
                <a:srgbClr val="000000"/>
              </a:solidFill>
              <a:latin typeface="+mn-ea"/>
              <a:cs typeface="Meiryo UI" panose="020B0604030504040204" pitchFamily="50" charset="-128"/>
            </a:endParaRPr>
          </a:p>
          <a:p>
            <a:r>
              <a:rPr lang="ja-JP" altLang="en-US" sz="1600" b="1" dirty="0" smtClean="0">
                <a:solidFill>
                  <a:srgbClr val="000000"/>
                </a:solidFill>
                <a:latin typeface="+mn-ea"/>
                <a:cs typeface="Meiryo UI" panose="020B0604030504040204" pitchFamily="50" charset="-128"/>
              </a:rPr>
              <a:t>　</a:t>
            </a:r>
            <a:r>
              <a:rPr lang="ja-JP" altLang="en-US" sz="1600" b="1" dirty="0">
                <a:latin typeface="+mn-ea"/>
                <a:cs typeface="Meiryo UI" panose="020B0604030504040204" pitchFamily="50" charset="-128"/>
              </a:rPr>
              <a:t>●</a:t>
            </a:r>
            <a:r>
              <a:rPr lang="ja-JP" altLang="en-US" sz="1600" b="1" dirty="0" smtClean="0">
                <a:latin typeface="+mn-ea"/>
                <a:cs typeface="Meiryo UI" panose="020B0604030504040204" pitchFamily="50" charset="-128"/>
              </a:rPr>
              <a:t> </a:t>
            </a:r>
            <a:r>
              <a:rPr lang="ja-JP" altLang="en-US" sz="1600" b="1" dirty="0">
                <a:solidFill>
                  <a:prstClr val="black"/>
                </a:solidFill>
                <a:latin typeface="+mn-ea"/>
                <a:cs typeface="Meiryo UI" panose="020B0604030504040204" pitchFamily="50" charset="-128"/>
              </a:rPr>
              <a:t>「木育」に関する</a:t>
            </a:r>
            <a:r>
              <a:rPr lang="ja-JP" altLang="en-US" sz="1600" b="1" dirty="0" smtClean="0">
                <a:solidFill>
                  <a:prstClr val="black"/>
                </a:solidFill>
                <a:latin typeface="+mn-ea"/>
                <a:cs typeface="Meiryo UI" panose="020B0604030504040204" pitchFamily="50" charset="-128"/>
              </a:rPr>
              <a:t>感想</a:t>
            </a:r>
            <a:r>
              <a:rPr lang="ja-JP" altLang="en-US" sz="1600" dirty="0" smtClean="0">
                <a:solidFill>
                  <a:prstClr val="black"/>
                </a:solidFill>
                <a:latin typeface="+mn-ea"/>
                <a:cs typeface="Meiryo UI" panose="020B0604030504040204" pitchFamily="50" charset="-128"/>
              </a:rPr>
              <a:t>　</a:t>
            </a:r>
            <a:endParaRPr lang="en-US" altLang="ja-JP" sz="1600" b="1" dirty="0">
              <a:latin typeface="+mn-ea"/>
              <a:cs typeface="Meiryo UI" panose="020B0604030504040204" pitchFamily="50" charset="-128"/>
            </a:endParaRPr>
          </a:p>
          <a:p>
            <a:pPr lvl="0" fontAlgn="ctr"/>
            <a:r>
              <a:rPr lang="ja-JP" altLang="en-US" sz="1600" dirty="0">
                <a:latin typeface="+mn-ea"/>
                <a:cs typeface="Meiryo UI" panose="020B0604030504040204" pitchFamily="50" charset="-128"/>
              </a:rPr>
              <a:t>　　</a:t>
            </a:r>
            <a:r>
              <a:rPr lang="ja-JP" altLang="en-US" sz="1600" dirty="0" smtClean="0">
                <a:latin typeface="+mn-ea"/>
                <a:cs typeface="Meiryo UI" panose="020B0604030504040204" pitchFamily="50" charset="-128"/>
              </a:rPr>
              <a:t>・園の行事で親子</a:t>
            </a:r>
            <a:r>
              <a:rPr lang="ja-JP" altLang="en-US" sz="1600" dirty="0">
                <a:latin typeface="+mn-ea"/>
                <a:cs typeface="Meiryo UI" panose="020B0604030504040204" pitchFamily="50" charset="-128"/>
              </a:rPr>
              <a:t>での「木育」に</a:t>
            </a:r>
            <a:r>
              <a:rPr lang="ja-JP" altLang="en-US" sz="1600" dirty="0" smtClean="0">
                <a:latin typeface="+mn-ea"/>
                <a:cs typeface="Meiryo UI" panose="020B0604030504040204" pitchFamily="50" charset="-128"/>
              </a:rPr>
              <a:t>取組み木材</a:t>
            </a:r>
            <a:r>
              <a:rPr lang="ja-JP" altLang="en-US" sz="1600" dirty="0">
                <a:latin typeface="+mn-ea"/>
                <a:cs typeface="Meiryo UI" panose="020B0604030504040204" pitchFamily="50" charset="-128"/>
              </a:rPr>
              <a:t>に触れる体験をして頂いたところ、とても</a:t>
            </a:r>
            <a:r>
              <a:rPr lang="ja-JP" altLang="en-US" sz="1600" dirty="0" smtClean="0">
                <a:latin typeface="+mn-ea"/>
                <a:cs typeface="Meiryo UI" panose="020B0604030504040204" pitchFamily="50" charset="-128"/>
              </a:rPr>
              <a:t>好評 </a:t>
            </a:r>
            <a:r>
              <a:rPr lang="ja-JP" altLang="en-US" sz="1600" dirty="0" smtClean="0">
                <a:solidFill>
                  <a:prstClr val="black"/>
                </a:solidFill>
                <a:latin typeface="+mn-ea"/>
                <a:cs typeface="Meiryo UI" panose="020B0604030504040204" pitchFamily="50" charset="-128"/>
              </a:rPr>
              <a:t>（</a:t>
            </a:r>
            <a:r>
              <a:rPr lang="en-US" altLang="ja-JP" sz="1600" dirty="0" smtClean="0">
                <a:solidFill>
                  <a:prstClr val="black"/>
                </a:solidFill>
                <a:latin typeface="+mn-ea"/>
                <a:cs typeface="Meiryo UI" panose="020B0604030504040204" pitchFamily="50" charset="-128"/>
              </a:rPr>
              <a:t>9</a:t>
            </a:r>
            <a:r>
              <a:rPr lang="ja-JP" altLang="en-US" sz="1600" dirty="0" smtClean="0">
                <a:solidFill>
                  <a:prstClr val="black"/>
                </a:solidFill>
                <a:latin typeface="+mn-ea"/>
                <a:cs typeface="Meiryo UI" panose="020B0604030504040204" pitchFamily="50" charset="-128"/>
              </a:rPr>
              <a:t>件</a:t>
            </a:r>
            <a:r>
              <a:rPr lang="ja-JP" altLang="en-US" sz="1600" dirty="0">
                <a:solidFill>
                  <a:prstClr val="black"/>
                </a:solidFill>
                <a:latin typeface="+mn-ea"/>
                <a:cs typeface="Meiryo UI" panose="020B0604030504040204" pitchFamily="50" charset="-128"/>
              </a:rPr>
              <a:t>）</a:t>
            </a:r>
            <a:r>
              <a:rPr lang="ja-JP" altLang="en-US" sz="1600" dirty="0">
                <a:latin typeface="+mn-ea"/>
                <a:cs typeface="Meiryo UI" panose="020B0604030504040204" pitchFamily="50" charset="-128"/>
              </a:rPr>
              <a:t>　</a:t>
            </a:r>
            <a:endParaRPr lang="en-US" altLang="ja-JP" sz="1600" dirty="0" smtClean="0">
              <a:latin typeface="+mn-ea"/>
              <a:cs typeface="Meiryo UI" panose="020B0604030504040204" pitchFamily="50" charset="-128"/>
            </a:endParaRPr>
          </a:p>
          <a:p>
            <a:pPr lvl="0" fontAlgn="ctr"/>
            <a:endParaRPr lang="en-US" altLang="ja-JP" sz="1600" dirty="0" smtClean="0">
              <a:latin typeface="+mj-ea"/>
              <a:cs typeface="Meiryo UI" panose="020B0604030504040204" pitchFamily="50" charset="-128"/>
            </a:endParaRPr>
          </a:p>
          <a:p>
            <a:pPr lvl="0" fontAlgn="ctr"/>
            <a:r>
              <a:rPr lang="ja-JP" altLang="en-US" sz="1600" dirty="0" smtClean="0">
                <a:latin typeface="+mj-ea"/>
                <a:cs typeface="Meiryo UI" panose="020B0604030504040204" pitchFamily="50" charset="-128"/>
              </a:rPr>
              <a:t>　</a:t>
            </a:r>
            <a:r>
              <a:rPr lang="ja-JP" altLang="en-US" sz="1600" b="1" dirty="0">
                <a:latin typeface="+mj-ea"/>
                <a:cs typeface="Meiryo UI" panose="020B0604030504040204" pitchFamily="50" charset="-128"/>
              </a:rPr>
              <a:t>●</a:t>
            </a:r>
            <a:r>
              <a:rPr lang="ja-JP" altLang="en-US" sz="1600" b="1" dirty="0" smtClean="0">
                <a:latin typeface="+mj-ea"/>
                <a:cs typeface="Meiryo UI" panose="020B0604030504040204" pitchFamily="50" charset="-128"/>
              </a:rPr>
              <a:t>その他</a:t>
            </a:r>
            <a:endParaRPr lang="en-US" altLang="ja-JP" sz="1600" b="1" dirty="0" smtClean="0">
              <a:latin typeface="+mj-ea"/>
              <a:cs typeface="Meiryo UI" panose="020B0604030504040204" pitchFamily="50" charset="-128"/>
            </a:endParaRPr>
          </a:p>
          <a:p>
            <a:pPr lvl="0" fontAlgn="ctr"/>
            <a:r>
              <a:rPr lang="ja-JP" altLang="en-US" sz="1600" dirty="0">
                <a:latin typeface="+mj-ea"/>
                <a:cs typeface="Meiryo UI" panose="020B0604030504040204" pitchFamily="50" charset="-128"/>
              </a:rPr>
              <a:t>　</a:t>
            </a:r>
            <a:r>
              <a:rPr lang="ja-JP" altLang="en-US" sz="1600" dirty="0">
                <a:solidFill>
                  <a:srgbClr val="000000"/>
                </a:solidFill>
                <a:latin typeface="+mj-ea"/>
                <a:cs typeface="Meiryo UI" panose="020B0604030504040204" pitchFamily="50" charset="-128"/>
              </a:rPr>
              <a:t>　・木製のおもちゃを作りたい、木に触れる環境がもっとあればいい</a:t>
            </a:r>
            <a:r>
              <a:rPr lang="ja-JP" altLang="en-US" sz="1600" dirty="0" smtClean="0">
                <a:solidFill>
                  <a:srgbClr val="000000"/>
                </a:solidFill>
                <a:latin typeface="+mj-ea"/>
                <a:cs typeface="Meiryo UI" panose="020B0604030504040204" pitchFamily="50" charset="-128"/>
              </a:rPr>
              <a:t>な （</a:t>
            </a:r>
            <a:r>
              <a:rPr lang="en-US" altLang="ja-JP" sz="1600" dirty="0" smtClean="0">
                <a:solidFill>
                  <a:srgbClr val="000000"/>
                </a:solidFill>
                <a:latin typeface="+mj-ea"/>
                <a:cs typeface="Meiryo UI" panose="020B0604030504040204" pitchFamily="50" charset="-128"/>
              </a:rPr>
              <a:t>31</a:t>
            </a:r>
            <a:r>
              <a:rPr lang="ja-JP" altLang="en-US" sz="1600" dirty="0" smtClean="0">
                <a:solidFill>
                  <a:srgbClr val="000000"/>
                </a:solidFill>
                <a:latin typeface="+mj-ea"/>
                <a:cs typeface="Meiryo UI" panose="020B0604030504040204" pitchFamily="50" charset="-128"/>
              </a:rPr>
              <a:t>件）</a:t>
            </a:r>
            <a:endParaRPr lang="en-US" altLang="ja-JP" sz="1600" dirty="0" smtClean="0">
              <a:solidFill>
                <a:srgbClr val="000000"/>
              </a:solidFill>
              <a:latin typeface="+mj-ea"/>
              <a:cs typeface="Meiryo UI" panose="020B0604030504040204" pitchFamily="50" charset="-128"/>
            </a:endParaRPr>
          </a:p>
          <a:p>
            <a:pPr fontAlgn="ctr"/>
            <a:r>
              <a:rPr lang="ja-JP" altLang="en-US" sz="1600" dirty="0" smtClean="0">
                <a:solidFill>
                  <a:srgbClr val="000000"/>
                </a:solidFill>
                <a:latin typeface="+mj-ea"/>
                <a:cs typeface="Meiryo UI" panose="020B0604030504040204" pitchFamily="50" charset="-128"/>
              </a:rPr>
              <a:t>　　・</a:t>
            </a:r>
            <a:r>
              <a:rPr lang="ja-JP" altLang="en-US" sz="1600" dirty="0">
                <a:latin typeface="+mj-ea"/>
                <a:cs typeface="Meiryo UI" panose="020B0604030504040204" pitchFamily="50" charset="-128"/>
              </a:rPr>
              <a:t>制度の充実、延長をして欲しい （</a:t>
            </a:r>
            <a:r>
              <a:rPr lang="en-US" altLang="ja-JP" sz="1600" dirty="0">
                <a:latin typeface="+mj-ea"/>
                <a:cs typeface="Meiryo UI" panose="020B0604030504040204" pitchFamily="50" charset="-128"/>
              </a:rPr>
              <a:t>13</a:t>
            </a:r>
            <a:r>
              <a:rPr lang="ja-JP" altLang="en-US" sz="1600" dirty="0">
                <a:latin typeface="+mj-ea"/>
                <a:cs typeface="Meiryo UI" panose="020B0604030504040204" pitchFamily="50" charset="-128"/>
              </a:rPr>
              <a:t>件）</a:t>
            </a:r>
            <a:endParaRPr lang="en-US" altLang="ja-JP" sz="1600" dirty="0">
              <a:latin typeface="+mj-ea"/>
              <a:cs typeface="Meiryo UI" panose="020B0604030504040204" pitchFamily="50" charset="-128"/>
            </a:endParaRPr>
          </a:p>
          <a:p>
            <a:pPr lvl="0" fontAlgn="ctr"/>
            <a:r>
              <a:rPr lang="ja-JP" altLang="en-US" sz="1600" dirty="0" smtClean="0">
                <a:solidFill>
                  <a:srgbClr val="000000"/>
                </a:solidFill>
                <a:latin typeface="+mj-ea"/>
                <a:cs typeface="Meiryo UI" panose="020B0604030504040204" pitchFamily="50" charset="-128"/>
              </a:rPr>
              <a:t>　　・費用面は施設の長として考えにいれない訳にはいかないので悩みます （</a:t>
            </a:r>
            <a:r>
              <a:rPr lang="en-US" altLang="ja-JP" sz="1600" dirty="0" smtClean="0">
                <a:solidFill>
                  <a:srgbClr val="000000"/>
                </a:solidFill>
                <a:latin typeface="+mj-ea"/>
                <a:cs typeface="Meiryo UI" panose="020B0604030504040204" pitchFamily="50" charset="-128"/>
              </a:rPr>
              <a:t>3</a:t>
            </a:r>
            <a:r>
              <a:rPr lang="ja-JP" altLang="en-US" sz="1600" dirty="0" smtClean="0">
                <a:solidFill>
                  <a:srgbClr val="000000"/>
                </a:solidFill>
                <a:latin typeface="+mj-ea"/>
                <a:cs typeface="Meiryo UI" panose="020B0604030504040204" pitchFamily="50" charset="-128"/>
              </a:rPr>
              <a:t>件）</a:t>
            </a:r>
            <a:endParaRPr lang="en-US" altLang="ja-JP" sz="1600" dirty="0" smtClean="0">
              <a:solidFill>
                <a:srgbClr val="000000"/>
              </a:solidFill>
              <a:latin typeface="+mj-ea"/>
              <a:cs typeface="Meiryo UI" panose="020B0604030504040204" pitchFamily="50" charset="-128"/>
            </a:endParaRPr>
          </a:p>
          <a:p>
            <a:pPr lvl="0" fontAlgn="ctr"/>
            <a:r>
              <a:rPr lang="ja-JP" altLang="en-US" sz="1600" dirty="0">
                <a:solidFill>
                  <a:srgbClr val="000000"/>
                </a:solidFill>
                <a:latin typeface="+mj-ea"/>
                <a:cs typeface="Meiryo UI" panose="020B0604030504040204" pitchFamily="50" charset="-128"/>
              </a:rPr>
              <a:t>　</a:t>
            </a:r>
            <a:r>
              <a:rPr lang="ja-JP" altLang="en-US" sz="1600" dirty="0" smtClean="0">
                <a:solidFill>
                  <a:srgbClr val="000000"/>
                </a:solidFill>
                <a:latin typeface="+mj-ea"/>
                <a:cs typeface="Meiryo UI" panose="020B0604030504040204" pitchFamily="50" charset="-128"/>
              </a:rPr>
              <a:t>　・傷や汚れに強ければ良いと思う （</a:t>
            </a:r>
            <a:r>
              <a:rPr lang="en-US" altLang="ja-JP" sz="1600" dirty="0" smtClean="0">
                <a:solidFill>
                  <a:srgbClr val="000000"/>
                </a:solidFill>
                <a:latin typeface="+mj-ea"/>
                <a:cs typeface="Meiryo UI" panose="020B0604030504040204" pitchFamily="50" charset="-128"/>
              </a:rPr>
              <a:t>2</a:t>
            </a:r>
            <a:r>
              <a:rPr lang="ja-JP" altLang="en-US" sz="1600" dirty="0" smtClean="0">
                <a:solidFill>
                  <a:srgbClr val="000000"/>
                </a:solidFill>
                <a:latin typeface="+mj-ea"/>
                <a:cs typeface="Meiryo UI" panose="020B0604030504040204" pitchFamily="50" charset="-128"/>
              </a:rPr>
              <a:t>件）</a:t>
            </a:r>
            <a:endParaRPr lang="en-US" altLang="ja-JP" sz="1600" dirty="0" smtClean="0">
              <a:solidFill>
                <a:srgbClr val="000000"/>
              </a:solidFill>
              <a:latin typeface="+mj-ea"/>
              <a:cs typeface="Meiryo UI" panose="020B0604030504040204" pitchFamily="50" charset="-128"/>
            </a:endParaRPr>
          </a:p>
          <a:p>
            <a:pPr lvl="0" fontAlgn="ctr"/>
            <a:r>
              <a:rPr lang="ja-JP" altLang="en-US" sz="1600" dirty="0">
                <a:solidFill>
                  <a:srgbClr val="000000"/>
                </a:solidFill>
                <a:latin typeface="+mj-ea"/>
                <a:cs typeface="Meiryo UI" panose="020B0604030504040204" pitchFamily="50" charset="-128"/>
              </a:rPr>
              <a:t>　</a:t>
            </a:r>
            <a:r>
              <a:rPr lang="ja-JP" altLang="en-US" sz="1600" dirty="0" smtClean="0">
                <a:solidFill>
                  <a:srgbClr val="000000"/>
                </a:solidFill>
                <a:latin typeface="+mj-ea"/>
                <a:cs typeface="Meiryo UI" panose="020B0604030504040204" pitchFamily="50" charset="-128"/>
              </a:rPr>
              <a:t>　・転倒時のケガが心配 （</a:t>
            </a:r>
            <a:r>
              <a:rPr lang="en-US" altLang="ja-JP" sz="1600" dirty="0">
                <a:solidFill>
                  <a:srgbClr val="000000"/>
                </a:solidFill>
                <a:latin typeface="+mj-ea"/>
                <a:cs typeface="Meiryo UI" panose="020B0604030504040204" pitchFamily="50" charset="-128"/>
              </a:rPr>
              <a:t>2</a:t>
            </a:r>
            <a:r>
              <a:rPr lang="ja-JP" altLang="en-US" sz="1600" dirty="0" smtClean="0">
                <a:solidFill>
                  <a:srgbClr val="000000"/>
                </a:solidFill>
                <a:latin typeface="+mj-ea"/>
                <a:cs typeface="Meiryo UI" panose="020B0604030504040204" pitchFamily="50" charset="-128"/>
              </a:rPr>
              <a:t>件）</a:t>
            </a:r>
            <a:r>
              <a:rPr lang="ja-JP" altLang="en-US" sz="1600" dirty="0">
                <a:solidFill>
                  <a:srgbClr val="000000"/>
                </a:solidFill>
                <a:latin typeface="+mj-ea"/>
                <a:cs typeface="Meiryo UI" panose="020B0604030504040204" pitchFamily="50" charset="-128"/>
              </a:rPr>
              <a:t>　</a:t>
            </a:r>
            <a:r>
              <a:rPr lang="ja-JP" altLang="en-US" sz="1600" dirty="0" smtClean="0">
                <a:solidFill>
                  <a:srgbClr val="000000"/>
                </a:solidFill>
                <a:latin typeface="+mj-ea"/>
                <a:cs typeface="Meiryo UI" panose="020B0604030504040204" pitchFamily="50" charset="-128"/>
              </a:rPr>
              <a:t>　</a:t>
            </a:r>
            <a:endParaRPr lang="en-US" altLang="ja-JP" sz="1600" dirty="0">
              <a:solidFill>
                <a:srgbClr val="000000"/>
              </a:solidFill>
              <a:latin typeface="+mn-ea"/>
              <a:cs typeface="Meiryo UI" panose="020B0604030504040204" pitchFamily="50" charset="-128"/>
            </a:endParaRPr>
          </a:p>
        </p:txBody>
      </p:sp>
      <p:sp>
        <p:nvSpPr>
          <p:cNvPr id="8" name="正方形/長方形 7"/>
          <p:cNvSpPr/>
          <p:nvPr/>
        </p:nvSpPr>
        <p:spPr>
          <a:xfrm>
            <a:off x="8909787" y="226303"/>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（６）</a:t>
            </a:r>
            <a:r>
              <a:rPr lang="ja-JP" altLang="en-US" sz="1225" b="1" dirty="0" smtClean="0">
                <a:solidFill>
                  <a:schemeClr val="tx1"/>
                </a:solidFill>
              </a:rPr>
              <a:t>－１</a:t>
            </a:r>
            <a:endParaRPr lang="ja-JP" altLang="en-US" sz="1225" b="1" dirty="0">
              <a:solidFill>
                <a:schemeClr val="tx1"/>
              </a:solidFill>
            </a:endParaRPr>
          </a:p>
        </p:txBody>
      </p:sp>
    </p:spTree>
    <p:extLst>
      <p:ext uri="{BB962C8B-B14F-4D97-AF65-F5344CB8AC3E}">
        <p14:creationId xmlns:p14="http://schemas.microsoft.com/office/powerpoint/2010/main" val="3878575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17"/>
          <p:cNvSpPr>
            <a:spLocks noChangeArrowheads="1"/>
          </p:cNvSpPr>
          <p:nvPr/>
        </p:nvSpPr>
        <p:spPr bwMode="auto">
          <a:xfrm>
            <a:off x="111734" y="419100"/>
            <a:ext cx="81536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kumimoji="1" sz="48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41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36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3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3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3000">
                <a:solidFill>
                  <a:schemeClr val="tx1"/>
                </a:solidFill>
                <a:latin typeface="Calibri" pitchFamily="34" charset="0"/>
                <a:ea typeface="ＭＳ Ｐゴシック" charset="-128"/>
              </a:defRPr>
            </a:lvl9pPr>
          </a:lstStyle>
          <a:p>
            <a:pPr>
              <a:spcBef>
                <a:spcPct val="0"/>
              </a:spcBef>
              <a:buFontTx/>
              <a:buNone/>
            </a:pPr>
            <a:r>
              <a:rPr lang="ja-JP" altLang="en-US" sz="2000" b="1" dirty="0">
                <a:solidFill>
                  <a:prstClr val="black"/>
                </a:solidFill>
                <a:latin typeface="メイリオ" pitchFamily="50" charset="-128"/>
                <a:ea typeface="メイリオ" pitchFamily="50" charset="-128"/>
                <a:cs typeface="メイリオ" pitchFamily="50" charset="-128"/>
              </a:rPr>
              <a:t>　子育て施設木のぬくもり推進事業の効果検証</a:t>
            </a:r>
            <a:endParaRPr lang="en-US" altLang="ja-JP" sz="2000" b="1" dirty="0">
              <a:solidFill>
                <a:prstClr val="black"/>
              </a:solidFill>
              <a:latin typeface="メイリオ" pitchFamily="50" charset="-128"/>
              <a:ea typeface="メイリオ" pitchFamily="50" charset="-128"/>
              <a:cs typeface="メイリオ" pitchFamily="50" charset="-128"/>
            </a:endParaRPr>
          </a:p>
        </p:txBody>
      </p:sp>
      <p:cxnSp>
        <p:nvCxnSpPr>
          <p:cNvPr id="7" name="直線コネクタ 6"/>
          <p:cNvCxnSpPr/>
          <p:nvPr/>
        </p:nvCxnSpPr>
        <p:spPr>
          <a:xfrm>
            <a:off x="260926" y="784080"/>
            <a:ext cx="9332422" cy="0"/>
          </a:xfrm>
          <a:prstGeom prst="line">
            <a:avLst/>
          </a:prstGeom>
          <a:ln w="47625">
            <a:solidFill>
              <a:srgbClr val="74B230"/>
            </a:solidFill>
          </a:ln>
        </p:spPr>
        <p:style>
          <a:lnRef idx="3">
            <a:schemeClr val="accent1"/>
          </a:lnRef>
          <a:fillRef idx="0">
            <a:schemeClr val="accent1"/>
          </a:fillRef>
          <a:effectRef idx="2">
            <a:schemeClr val="accent1"/>
          </a:effectRef>
          <a:fontRef idx="minor">
            <a:schemeClr val="tx1"/>
          </a:fontRef>
        </p:style>
      </p:cxnSp>
      <p:sp>
        <p:nvSpPr>
          <p:cNvPr id="8" name="正方形/長方形 7"/>
          <p:cNvSpPr/>
          <p:nvPr/>
        </p:nvSpPr>
        <p:spPr>
          <a:xfrm>
            <a:off x="8909787" y="226303"/>
            <a:ext cx="783000" cy="27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25" b="1" dirty="0" smtClean="0">
                <a:solidFill>
                  <a:schemeClr val="tx1"/>
                </a:solidFill>
              </a:rPr>
              <a:t>（６）</a:t>
            </a:r>
            <a:r>
              <a:rPr lang="ja-JP" altLang="en-US" sz="1225" b="1" dirty="0" smtClean="0">
                <a:solidFill>
                  <a:schemeClr val="tx1"/>
                </a:solidFill>
              </a:rPr>
              <a:t>－１</a:t>
            </a:r>
            <a:endParaRPr lang="ja-JP" altLang="en-US" sz="1225" b="1" dirty="0">
              <a:solidFill>
                <a:schemeClr val="tx1"/>
              </a:solidFill>
            </a:endParaRPr>
          </a:p>
        </p:txBody>
      </p:sp>
      <p:sp>
        <p:nvSpPr>
          <p:cNvPr id="6" name="テキスト ボックス 5"/>
          <p:cNvSpPr txBox="1"/>
          <p:nvPr/>
        </p:nvSpPr>
        <p:spPr>
          <a:xfrm>
            <a:off x="272480" y="1071858"/>
            <a:ext cx="9320868" cy="4755148"/>
          </a:xfrm>
          <a:prstGeom prst="rect">
            <a:avLst/>
          </a:prstGeom>
          <a:solidFill>
            <a:schemeClr val="accent5">
              <a:lumMod val="60000"/>
              <a:lumOff val="40000"/>
              <a:alpha val="80000"/>
            </a:schemeClr>
          </a:solidFill>
          <a:ln>
            <a:solidFill>
              <a:schemeClr val="tx1"/>
            </a:solidFill>
          </a:ln>
        </p:spPr>
        <p:txBody>
          <a:bodyPr wrap="square" rIns="0" rtlCol="0">
            <a:spAutoFit/>
          </a:bodyPr>
          <a:lstStyle/>
          <a:p>
            <a:pPr lvl="0">
              <a:spcBef>
                <a:spcPct val="20000"/>
              </a:spcBef>
            </a:pPr>
            <a:r>
              <a:rPr lang="ja-JP" altLang="en-US" sz="1500" dirty="0">
                <a:latin typeface="+mn-ea"/>
                <a:cs typeface="Meiryo UI" panose="020B0604030504040204" pitchFamily="50" charset="-128"/>
              </a:rPr>
              <a:t>◆自己</a:t>
            </a:r>
            <a:r>
              <a:rPr lang="ja-JP" altLang="en-US" sz="1500" dirty="0" smtClean="0">
                <a:latin typeface="+mn-ea"/>
                <a:cs typeface="Meiryo UI" panose="020B0604030504040204" pitchFamily="50" charset="-128"/>
              </a:rPr>
              <a:t>評価</a:t>
            </a:r>
            <a:endParaRPr lang="en-US" altLang="ja-JP" sz="1500" dirty="0" smtClean="0">
              <a:latin typeface="+mn-ea"/>
              <a:cs typeface="Meiryo UI" panose="020B0604030504040204" pitchFamily="50" charset="-128"/>
            </a:endParaRPr>
          </a:p>
          <a:p>
            <a:pPr lvl="0">
              <a:spcBef>
                <a:spcPct val="20000"/>
              </a:spcBef>
            </a:pPr>
            <a:endParaRPr lang="en-US" altLang="ja-JP" sz="800" dirty="0">
              <a:latin typeface="+mn-ea"/>
              <a:cs typeface="Meiryo UI" panose="020B0604030504040204" pitchFamily="50" charset="-128"/>
            </a:endParaRPr>
          </a:p>
          <a:p>
            <a:pPr lvl="0">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施設</a:t>
            </a:r>
            <a:r>
              <a:rPr lang="ja-JP" altLang="en-US" sz="1500" dirty="0">
                <a:latin typeface="+mn-ea"/>
                <a:cs typeface="Meiryo UI" panose="020B0604030504040204" pitchFamily="50" charset="-128"/>
              </a:rPr>
              <a:t>職員及び施設利用者（保護者）</a:t>
            </a:r>
            <a:r>
              <a:rPr lang="ja-JP" altLang="en-US" sz="1500" dirty="0" smtClean="0">
                <a:latin typeface="+mn-ea"/>
                <a:cs typeface="Meiryo UI" panose="020B0604030504040204" pitchFamily="50" charset="-128"/>
              </a:rPr>
              <a:t>の、</a:t>
            </a:r>
            <a:r>
              <a:rPr lang="en-US" altLang="ja-JP" sz="1500" dirty="0" smtClean="0">
                <a:latin typeface="+mn-ea"/>
                <a:cs typeface="Meiryo UI" panose="020B0604030504040204" pitchFamily="50" charset="-128"/>
              </a:rPr>
              <a:t>90.0</a:t>
            </a:r>
            <a:r>
              <a:rPr lang="ja-JP" altLang="en-US" sz="1500" dirty="0">
                <a:latin typeface="+mn-ea"/>
                <a:cs typeface="Meiryo UI" panose="020B0604030504040204" pitchFamily="50" charset="-128"/>
              </a:rPr>
              <a:t>％</a:t>
            </a:r>
            <a:r>
              <a:rPr lang="ja-JP" altLang="en-US" sz="1500" dirty="0" smtClean="0">
                <a:latin typeface="+mn-ea"/>
                <a:cs typeface="Meiryo UI" panose="020B0604030504040204" pitchFamily="50" charset="-128"/>
              </a:rPr>
              <a:t>が木質化</a:t>
            </a:r>
            <a:r>
              <a:rPr lang="ja-JP" altLang="en-US" sz="1500" dirty="0">
                <a:latin typeface="+mn-ea"/>
                <a:cs typeface="Meiryo UI" panose="020B0604030504040204" pitchFamily="50" charset="-128"/>
              </a:rPr>
              <a:t>を</a:t>
            </a:r>
            <a:r>
              <a:rPr lang="ja-JP" altLang="en-US" sz="1500" dirty="0" smtClean="0">
                <a:latin typeface="+mn-ea"/>
                <a:cs typeface="Meiryo UI" panose="020B0604030504040204" pitchFamily="50" charset="-128"/>
              </a:rPr>
              <a:t>とおして木質化</a:t>
            </a:r>
            <a:r>
              <a:rPr lang="ja-JP" altLang="en-US" sz="1500" dirty="0">
                <a:latin typeface="+mn-ea"/>
                <a:cs typeface="Meiryo UI" panose="020B0604030504040204" pitchFamily="50" charset="-128"/>
              </a:rPr>
              <a:t>や木製品に対する関心</a:t>
            </a:r>
            <a:r>
              <a:rPr lang="ja-JP" altLang="en-US" sz="1500" dirty="0" smtClean="0">
                <a:latin typeface="+mn-ea"/>
                <a:cs typeface="Meiryo UI" panose="020B0604030504040204" pitchFamily="50" charset="-128"/>
              </a:rPr>
              <a:t>が高まったと、</a:t>
            </a:r>
            <a:endParaRPr lang="en-US" altLang="ja-JP" sz="1500" dirty="0" smtClean="0">
              <a:latin typeface="+mn-ea"/>
              <a:cs typeface="Meiryo UI" panose="020B0604030504040204" pitchFamily="50" charset="-128"/>
            </a:endParaRPr>
          </a:p>
          <a:p>
            <a:pPr lvl="0">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a:t>
            </a:r>
            <a:r>
              <a:rPr lang="en-US" altLang="ja-JP" sz="1500" dirty="0" smtClean="0">
                <a:latin typeface="+mn-ea"/>
                <a:cs typeface="Meiryo UI" panose="020B0604030504040204" pitchFamily="50" charset="-128"/>
              </a:rPr>
              <a:t>88.1</a:t>
            </a:r>
            <a:r>
              <a:rPr lang="ja-JP" altLang="en-US" sz="1500" dirty="0" smtClean="0">
                <a:latin typeface="+mn-ea"/>
                <a:cs typeface="Meiryo UI" panose="020B0604030504040204" pitchFamily="50" charset="-128"/>
              </a:rPr>
              <a:t>％が</a:t>
            </a:r>
            <a:r>
              <a:rPr lang="ja-JP" altLang="en-US" sz="1500" dirty="0">
                <a:latin typeface="+mn-ea"/>
                <a:cs typeface="Meiryo UI" panose="020B0604030504040204" pitchFamily="50" charset="-128"/>
              </a:rPr>
              <a:t>家庭でも床や壁等に木</a:t>
            </a:r>
            <a:r>
              <a:rPr lang="en-US" altLang="ja-JP" sz="1500" dirty="0">
                <a:latin typeface="+mn-ea"/>
                <a:cs typeface="Meiryo UI" panose="020B0604030504040204" pitchFamily="50" charset="-128"/>
              </a:rPr>
              <a:t> </a:t>
            </a:r>
            <a:r>
              <a:rPr lang="ja-JP" altLang="en-US" sz="1500" dirty="0">
                <a:latin typeface="+mn-ea"/>
                <a:cs typeface="Meiryo UI" panose="020B0604030504040204" pitchFamily="50" charset="-128"/>
              </a:rPr>
              <a:t>を</a:t>
            </a:r>
            <a:r>
              <a:rPr lang="ja-JP" altLang="en-US" sz="1500" dirty="0" smtClean="0">
                <a:latin typeface="+mn-ea"/>
                <a:cs typeface="Meiryo UI" panose="020B0604030504040204" pitchFamily="50" charset="-128"/>
              </a:rPr>
              <a:t>使いたい、</a:t>
            </a:r>
            <a:r>
              <a:rPr lang="en-US" altLang="ja-JP" sz="1500" dirty="0">
                <a:latin typeface="+mn-ea"/>
                <a:cs typeface="Meiryo UI" panose="020B0604030504040204" pitchFamily="50" charset="-128"/>
              </a:rPr>
              <a:t>94.2</a:t>
            </a:r>
            <a:r>
              <a:rPr lang="ja-JP" altLang="en-US" sz="1500" dirty="0">
                <a:latin typeface="+mn-ea"/>
                <a:cs typeface="Meiryo UI" panose="020B0604030504040204" pitchFamily="50" charset="-128"/>
              </a:rPr>
              <a:t>％が今後も</a:t>
            </a:r>
            <a:r>
              <a:rPr lang="ja-JP" altLang="en-US" sz="1500" dirty="0" smtClean="0">
                <a:latin typeface="+mn-ea"/>
                <a:cs typeface="Meiryo UI" panose="020B0604030504040204" pitchFamily="50" charset="-128"/>
              </a:rPr>
              <a:t>施設で</a:t>
            </a:r>
            <a:r>
              <a:rPr lang="ja-JP" altLang="en-US" sz="1500" dirty="0">
                <a:latin typeface="+mn-ea"/>
                <a:cs typeface="Meiryo UI" panose="020B0604030504040204" pitchFamily="50" charset="-128"/>
              </a:rPr>
              <a:t>木</a:t>
            </a:r>
            <a:r>
              <a:rPr lang="ja-JP" altLang="en-US" sz="1500" dirty="0" smtClean="0">
                <a:latin typeface="+mn-ea"/>
                <a:cs typeface="Meiryo UI" panose="020B0604030504040204" pitchFamily="50" charset="-128"/>
              </a:rPr>
              <a:t>を使った取組みを進めていきたいと回答</a:t>
            </a:r>
            <a:endParaRPr lang="en-US" altLang="ja-JP" sz="1500" dirty="0" smtClean="0">
              <a:latin typeface="+mn-ea"/>
              <a:cs typeface="Meiryo UI" panose="020B0604030504040204" pitchFamily="50" charset="-128"/>
            </a:endParaRPr>
          </a:p>
          <a:p>
            <a:pPr lvl="0">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している。また木育リーダーにおいても、家庭でも木を使いたい、今後も施設で木を使った取組みを進めて</a:t>
            </a:r>
            <a:endParaRPr lang="en-US" altLang="ja-JP" sz="1500" dirty="0" smtClean="0">
              <a:latin typeface="+mn-ea"/>
              <a:cs typeface="Meiryo UI" panose="020B0604030504040204" pitchFamily="50" charset="-128"/>
            </a:endParaRPr>
          </a:p>
          <a:p>
            <a:pPr lvl="0">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いきたいとそれぞれ</a:t>
            </a:r>
            <a:r>
              <a:rPr lang="en-US" altLang="ja-JP" sz="1500" dirty="0" smtClean="0">
                <a:latin typeface="+mn-ea"/>
                <a:cs typeface="Meiryo UI" panose="020B0604030504040204" pitchFamily="50" charset="-128"/>
              </a:rPr>
              <a:t>91.3</a:t>
            </a:r>
            <a:r>
              <a:rPr lang="ja-JP" altLang="en-US" sz="1500" dirty="0" smtClean="0">
                <a:latin typeface="+mn-ea"/>
                <a:cs typeface="Meiryo UI" panose="020B0604030504040204" pitchFamily="50" charset="-128"/>
              </a:rPr>
              <a:t>％、</a:t>
            </a:r>
            <a:r>
              <a:rPr lang="en-US" altLang="ja-JP" sz="1500" dirty="0" smtClean="0">
                <a:latin typeface="+mn-ea"/>
                <a:cs typeface="Meiryo UI" panose="020B0604030504040204" pitchFamily="50" charset="-128"/>
              </a:rPr>
              <a:t>97.8</a:t>
            </a:r>
            <a:r>
              <a:rPr lang="ja-JP" altLang="en-US" sz="1500" dirty="0" smtClean="0">
                <a:latin typeface="+mn-ea"/>
                <a:cs typeface="Meiryo UI" panose="020B0604030504040204" pitchFamily="50" charset="-128"/>
              </a:rPr>
              <a:t> ％が回答している。</a:t>
            </a:r>
            <a:endParaRPr lang="en-US" altLang="ja-JP" sz="1500" dirty="0" smtClean="0">
              <a:latin typeface="+mn-ea"/>
              <a:cs typeface="Meiryo UI" panose="020B0604030504040204" pitchFamily="50" charset="-128"/>
            </a:endParaRPr>
          </a:p>
          <a:p>
            <a:pPr lvl="0">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更に、施設</a:t>
            </a:r>
            <a:r>
              <a:rPr lang="ja-JP" altLang="en-US" sz="1500" dirty="0">
                <a:latin typeface="+mn-ea"/>
                <a:cs typeface="Meiryo UI" panose="020B0604030504040204" pitchFamily="50" charset="-128"/>
              </a:rPr>
              <a:t>職員及び施設</a:t>
            </a:r>
            <a:r>
              <a:rPr lang="ja-JP" altLang="en-US" sz="1500" dirty="0" smtClean="0">
                <a:latin typeface="+mn-ea"/>
                <a:cs typeface="Meiryo UI" panose="020B0604030504040204" pitchFamily="50" charset="-128"/>
              </a:rPr>
              <a:t>利用者</a:t>
            </a:r>
            <a:r>
              <a:rPr lang="ja-JP" altLang="en-US" sz="1500" dirty="0">
                <a:latin typeface="+mn-ea"/>
                <a:cs typeface="Meiryo UI" panose="020B0604030504040204" pitchFamily="50" charset="-128"/>
              </a:rPr>
              <a:t>（保護者）の</a:t>
            </a:r>
            <a:r>
              <a:rPr lang="en-US" altLang="ja-JP" sz="1500" dirty="0">
                <a:latin typeface="+mn-ea"/>
                <a:cs typeface="Meiryo UI" panose="020B0604030504040204" pitchFamily="50" charset="-128"/>
              </a:rPr>
              <a:t>82.4</a:t>
            </a:r>
            <a:r>
              <a:rPr lang="ja-JP" altLang="en-US" sz="1500" dirty="0">
                <a:latin typeface="+mn-ea"/>
                <a:cs typeface="Meiryo UI" panose="020B0604030504040204" pitchFamily="50" charset="-128"/>
              </a:rPr>
              <a:t>％</a:t>
            </a:r>
            <a:r>
              <a:rPr lang="ja-JP" altLang="en-US" sz="1500" dirty="0" smtClean="0">
                <a:latin typeface="+mn-ea"/>
                <a:cs typeface="Meiryo UI" panose="020B0604030504040204" pitchFamily="50" charset="-128"/>
              </a:rPr>
              <a:t>が「木育</a:t>
            </a:r>
            <a:r>
              <a:rPr lang="ja-JP" altLang="en-US" sz="1500" dirty="0">
                <a:latin typeface="+mn-ea"/>
                <a:cs typeface="Meiryo UI" panose="020B0604030504040204" pitchFamily="50" charset="-128"/>
              </a:rPr>
              <a:t>」を</a:t>
            </a:r>
            <a:r>
              <a:rPr lang="ja-JP" altLang="en-US" sz="1500" dirty="0" smtClean="0">
                <a:latin typeface="+mn-ea"/>
                <a:cs typeface="Meiryo UI" panose="020B0604030504040204" pitchFamily="50" charset="-128"/>
              </a:rPr>
              <a:t>通して</a:t>
            </a:r>
            <a:r>
              <a:rPr lang="ja-JP" altLang="en-US" sz="1500" dirty="0">
                <a:latin typeface="+mn-ea"/>
                <a:cs typeface="Meiryo UI" panose="020B0604030504040204" pitchFamily="50" charset="-128"/>
              </a:rPr>
              <a:t>、木質化や木製品、森林に関心</a:t>
            </a:r>
            <a:r>
              <a:rPr lang="ja-JP" altLang="en-US" sz="1500" dirty="0" smtClean="0">
                <a:latin typeface="+mn-ea"/>
                <a:cs typeface="Meiryo UI" panose="020B0604030504040204" pitchFamily="50" charset="-128"/>
              </a:rPr>
              <a:t>を持ったと</a:t>
            </a:r>
            <a:endParaRPr lang="en-US" altLang="ja-JP" sz="1500" dirty="0" smtClean="0">
              <a:latin typeface="+mn-ea"/>
              <a:cs typeface="Meiryo UI" panose="020B0604030504040204" pitchFamily="50" charset="-128"/>
            </a:endParaRPr>
          </a:p>
          <a:p>
            <a:pPr lvl="0">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回答</a:t>
            </a:r>
            <a:r>
              <a:rPr lang="ja-JP" altLang="en-US" sz="1500" dirty="0">
                <a:latin typeface="+mn-ea"/>
                <a:cs typeface="Meiryo UI" panose="020B0604030504040204" pitchFamily="50" charset="-128"/>
              </a:rPr>
              <a:t>している</a:t>
            </a:r>
            <a:r>
              <a:rPr lang="ja-JP" altLang="en-US" sz="1500" dirty="0" smtClean="0">
                <a:latin typeface="+mn-ea"/>
                <a:cs typeface="Meiryo UI" panose="020B0604030504040204" pitchFamily="50" charset="-128"/>
              </a:rPr>
              <a:t>ことから、</a:t>
            </a:r>
            <a:r>
              <a:rPr lang="ja-JP" altLang="en-US" sz="1500" b="1" u="sng" dirty="0" smtClean="0">
                <a:latin typeface="+mn-ea"/>
                <a:cs typeface="Meiryo UI" panose="020B0604030504040204" pitchFamily="50" charset="-128"/>
              </a:rPr>
              <a:t>子育て</a:t>
            </a:r>
            <a:r>
              <a:rPr lang="ja-JP" altLang="en-US" sz="1500" b="1" u="sng" dirty="0">
                <a:latin typeface="+mn-ea"/>
                <a:cs typeface="Meiryo UI" panose="020B0604030504040204" pitchFamily="50" charset="-128"/>
              </a:rPr>
              <a:t>施設の利用者</a:t>
            </a:r>
            <a:r>
              <a:rPr lang="ja-JP" altLang="en-US" sz="1500" b="1" u="sng" dirty="0" smtClean="0">
                <a:latin typeface="+mn-ea"/>
                <a:cs typeface="Meiryo UI" panose="020B0604030504040204" pitchFamily="50" charset="-128"/>
              </a:rPr>
              <a:t>は </a:t>
            </a:r>
            <a:r>
              <a:rPr lang="en-US" altLang="ja-JP" sz="1500" b="1" u="sng" dirty="0" smtClean="0">
                <a:latin typeface="+mn-ea"/>
                <a:cs typeface="Meiryo UI" panose="020B0604030504040204" pitchFamily="50" charset="-128"/>
              </a:rPr>
              <a:t>『</a:t>
            </a:r>
            <a:r>
              <a:rPr lang="ja-JP" altLang="en-US" sz="1500" b="1" u="sng" dirty="0" smtClean="0">
                <a:latin typeface="+mn-ea"/>
                <a:cs typeface="Meiryo UI" panose="020B0604030504040204" pitchFamily="50" charset="-128"/>
              </a:rPr>
              <a:t>木材利用</a:t>
            </a:r>
            <a:r>
              <a:rPr lang="ja-JP" altLang="en-US" sz="1500" b="1" u="sng" dirty="0">
                <a:latin typeface="+mn-ea"/>
                <a:cs typeface="Meiryo UI" panose="020B0604030504040204" pitchFamily="50" charset="-128"/>
              </a:rPr>
              <a:t>に</a:t>
            </a:r>
            <a:r>
              <a:rPr lang="ja-JP" altLang="en-US" sz="1500" b="1" u="sng" dirty="0" smtClean="0">
                <a:latin typeface="+mn-ea"/>
                <a:cs typeface="Meiryo UI" panose="020B0604030504040204" pitchFamily="50" charset="-128"/>
              </a:rPr>
              <a:t>関する理解度が向上したこと</a:t>
            </a:r>
            <a:r>
              <a:rPr lang="en-US" altLang="ja-JP" sz="1500" b="1" u="sng" dirty="0" smtClean="0">
                <a:latin typeface="+mn-ea"/>
                <a:cs typeface="Meiryo UI" panose="020B0604030504040204" pitchFamily="50" charset="-128"/>
              </a:rPr>
              <a:t>』</a:t>
            </a:r>
          </a:p>
          <a:p>
            <a:pPr lvl="0">
              <a:spcBef>
                <a:spcPct val="20000"/>
              </a:spcBef>
            </a:pPr>
            <a:r>
              <a:rPr lang="ja-JP" altLang="en-US" sz="1500" b="1" dirty="0">
                <a:latin typeface="+mn-ea"/>
                <a:cs typeface="Meiryo UI" panose="020B0604030504040204" pitchFamily="50" charset="-128"/>
              </a:rPr>
              <a:t>　</a:t>
            </a:r>
            <a:r>
              <a:rPr lang="ja-JP" altLang="en-US" sz="1500" b="1" dirty="0" smtClean="0">
                <a:latin typeface="+mn-ea"/>
                <a:cs typeface="Meiryo UI" panose="020B0604030504040204" pitchFamily="50" charset="-128"/>
              </a:rPr>
              <a:t>　</a:t>
            </a:r>
            <a:r>
              <a:rPr lang="en-US" altLang="ja-JP" sz="1500" b="1" u="sng" dirty="0" smtClean="0">
                <a:latin typeface="+mn-ea"/>
                <a:cs typeface="Meiryo UI" panose="020B0604030504040204" pitchFamily="50" charset="-128"/>
              </a:rPr>
              <a:t>『</a:t>
            </a:r>
            <a:r>
              <a:rPr lang="ja-JP" altLang="en-US" sz="1500" b="1" u="sng" dirty="0" smtClean="0">
                <a:latin typeface="+mn-ea"/>
                <a:cs typeface="Meiryo UI" panose="020B0604030504040204" pitchFamily="50" charset="-128"/>
              </a:rPr>
              <a:t>本事業の実施が理解度</a:t>
            </a:r>
            <a:r>
              <a:rPr lang="ja-JP" altLang="en-US" sz="1500" b="1" u="sng" dirty="0">
                <a:latin typeface="+mn-ea"/>
                <a:cs typeface="Meiryo UI" panose="020B0604030504040204" pitchFamily="50" charset="-128"/>
              </a:rPr>
              <a:t>向上</a:t>
            </a:r>
            <a:r>
              <a:rPr lang="ja-JP" altLang="en-US" sz="1500" b="1" u="sng" dirty="0" smtClean="0">
                <a:latin typeface="+mn-ea"/>
                <a:cs typeface="Meiryo UI" panose="020B0604030504040204" pitchFamily="50" charset="-128"/>
              </a:rPr>
              <a:t>に有効</a:t>
            </a:r>
            <a:r>
              <a:rPr lang="ja-JP" altLang="en-US" sz="1500" b="1" u="sng" dirty="0">
                <a:latin typeface="+mn-ea"/>
                <a:cs typeface="Meiryo UI" panose="020B0604030504040204" pitchFamily="50" charset="-128"/>
              </a:rPr>
              <a:t>である</a:t>
            </a:r>
            <a:r>
              <a:rPr lang="ja-JP" altLang="en-US" sz="1500" b="1" u="sng" dirty="0" smtClean="0">
                <a:latin typeface="+mn-ea"/>
                <a:cs typeface="Meiryo UI" panose="020B0604030504040204" pitchFamily="50" charset="-128"/>
              </a:rPr>
              <a:t>こと</a:t>
            </a:r>
            <a:r>
              <a:rPr lang="en-US" altLang="ja-JP" sz="1500" b="1" u="sng" dirty="0" smtClean="0">
                <a:latin typeface="+mn-ea"/>
                <a:cs typeface="Meiryo UI" panose="020B0604030504040204" pitchFamily="50" charset="-128"/>
              </a:rPr>
              <a:t>』 </a:t>
            </a:r>
            <a:r>
              <a:rPr lang="ja-JP" altLang="en-US" sz="1500" b="1" u="sng" dirty="0" smtClean="0">
                <a:latin typeface="+mn-ea"/>
                <a:cs typeface="Meiryo UI" panose="020B0604030504040204" pitchFamily="50" charset="-128"/>
              </a:rPr>
              <a:t>が確認</a:t>
            </a:r>
            <a:r>
              <a:rPr lang="ja-JP" altLang="en-US" sz="1500" dirty="0">
                <a:latin typeface="+mn-ea"/>
                <a:cs typeface="Meiryo UI" panose="020B0604030504040204" pitchFamily="50" charset="-128"/>
              </a:rPr>
              <a:t>できた</a:t>
            </a:r>
            <a:r>
              <a:rPr lang="ja-JP" altLang="en-US" sz="1500" dirty="0" smtClean="0">
                <a:latin typeface="+mn-ea"/>
                <a:cs typeface="Meiryo UI" panose="020B0604030504040204" pitchFamily="50" charset="-128"/>
              </a:rPr>
              <a:t>。</a:t>
            </a:r>
            <a:endParaRPr lang="en-US" altLang="ja-JP" sz="1500" dirty="0" smtClean="0">
              <a:latin typeface="+mn-ea"/>
              <a:cs typeface="Meiryo UI" panose="020B0604030504040204" pitchFamily="50" charset="-128"/>
            </a:endParaRPr>
          </a:p>
          <a:p>
            <a:pPr lvl="0">
              <a:spcBef>
                <a:spcPct val="20000"/>
              </a:spcBef>
            </a:pPr>
            <a:endParaRPr lang="en-US" altLang="ja-JP" sz="1500" dirty="0" smtClean="0">
              <a:latin typeface="+mn-ea"/>
              <a:cs typeface="Meiryo UI" panose="020B0604030504040204" pitchFamily="50" charset="-128"/>
            </a:endParaRPr>
          </a:p>
          <a:p>
            <a:pPr>
              <a:spcBef>
                <a:spcPct val="20000"/>
              </a:spcBef>
            </a:pPr>
            <a:r>
              <a:rPr lang="ja-JP" altLang="en-US" sz="1500" dirty="0" smtClean="0">
                <a:latin typeface="+mn-ea"/>
                <a:cs typeface="Meiryo UI" panose="020B0604030504040204" pitchFamily="50" charset="-128"/>
              </a:rPr>
              <a:t>　●施設</a:t>
            </a:r>
            <a:r>
              <a:rPr lang="ja-JP" altLang="en-US" sz="1500" dirty="0">
                <a:latin typeface="+mn-ea"/>
                <a:cs typeface="Meiryo UI" panose="020B0604030504040204" pitchFamily="50" charset="-128"/>
              </a:rPr>
              <a:t>職員及び施設利用者（保護者）の、</a:t>
            </a:r>
            <a:r>
              <a:rPr lang="en-US" altLang="ja-JP" sz="1500" dirty="0">
                <a:latin typeface="+mn-ea"/>
                <a:cs typeface="Meiryo UI" panose="020B0604030504040204" pitchFamily="50" charset="-128"/>
              </a:rPr>
              <a:t>64.8</a:t>
            </a:r>
            <a:r>
              <a:rPr lang="ja-JP" altLang="en-US" sz="1500" dirty="0">
                <a:latin typeface="+mn-ea"/>
                <a:cs typeface="Meiryo UI" panose="020B0604030504040204" pitchFamily="50" charset="-128"/>
              </a:rPr>
              <a:t>％が木質化や「木育」を体験して、子どもたちが</a:t>
            </a:r>
            <a:r>
              <a:rPr lang="ja-JP" altLang="en-US" sz="1500" dirty="0" smtClean="0">
                <a:latin typeface="+mn-ea"/>
                <a:cs typeface="Meiryo UI" panose="020B0604030504040204" pitchFamily="50" charset="-128"/>
              </a:rPr>
              <a:t>落ち着いた様子を</a:t>
            </a:r>
            <a:endParaRPr lang="en-US" altLang="ja-JP" sz="1500" dirty="0" smtClean="0">
              <a:latin typeface="+mn-ea"/>
              <a:cs typeface="Meiryo UI" panose="020B0604030504040204" pitchFamily="50" charset="-128"/>
            </a:endParaRPr>
          </a:p>
          <a:p>
            <a:pPr>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見せる</a:t>
            </a:r>
            <a:r>
              <a:rPr lang="ja-JP" altLang="en-US" sz="1500" dirty="0">
                <a:latin typeface="+mn-ea"/>
                <a:cs typeface="Meiryo UI" panose="020B0604030504040204" pitchFamily="50" charset="-128"/>
              </a:rPr>
              <a:t>ことが増えた、</a:t>
            </a:r>
            <a:r>
              <a:rPr lang="en-US" altLang="ja-JP" sz="1500" dirty="0">
                <a:latin typeface="+mn-ea"/>
                <a:cs typeface="Meiryo UI" panose="020B0604030504040204" pitchFamily="50" charset="-128"/>
              </a:rPr>
              <a:t>68.9</a:t>
            </a:r>
            <a:r>
              <a:rPr lang="ja-JP" altLang="en-US" sz="1500" dirty="0">
                <a:latin typeface="+mn-ea"/>
                <a:cs typeface="Meiryo UI" panose="020B0604030504040204" pitchFamily="50" charset="-128"/>
              </a:rPr>
              <a:t>％が施設で過ごすことを楽しみにしている子が増えたと回答している</a:t>
            </a:r>
            <a:r>
              <a:rPr lang="ja-JP" altLang="en-US" sz="1500" dirty="0" smtClean="0">
                <a:latin typeface="+mn-ea"/>
                <a:cs typeface="Meiryo UI" panose="020B0604030504040204" pitchFamily="50" charset="-128"/>
              </a:rPr>
              <a:t>。</a:t>
            </a:r>
            <a:endParaRPr lang="en-US" altLang="ja-JP" sz="1500" dirty="0" smtClean="0">
              <a:latin typeface="+mn-ea"/>
              <a:cs typeface="Meiryo UI" panose="020B0604030504040204" pitchFamily="50" charset="-128"/>
            </a:endParaRPr>
          </a:p>
          <a:p>
            <a:pPr>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また</a:t>
            </a:r>
            <a:r>
              <a:rPr lang="ja-JP" altLang="en-US" sz="1500" dirty="0">
                <a:latin typeface="+mn-ea"/>
                <a:cs typeface="Meiryo UI" panose="020B0604030504040204" pitchFamily="50" charset="-128"/>
              </a:rPr>
              <a:t>木育リーダーにおいても両項目共に</a:t>
            </a:r>
            <a:r>
              <a:rPr lang="en-US" altLang="ja-JP" sz="1500" dirty="0">
                <a:latin typeface="+mn-ea"/>
                <a:cs typeface="Meiryo UI" panose="020B0604030504040204" pitchFamily="50" charset="-128"/>
              </a:rPr>
              <a:t>76.1</a:t>
            </a:r>
            <a:r>
              <a:rPr lang="ja-JP" altLang="en-US" sz="1500" dirty="0">
                <a:latin typeface="+mn-ea"/>
                <a:cs typeface="Meiryo UI" panose="020B0604030504040204" pitchFamily="50" charset="-128"/>
              </a:rPr>
              <a:t>％が増えたと回答している</a:t>
            </a:r>
            <a:r>
              <a:rPr lang="ja-JP" altLang="en-US" sz="1500" dirty="0" smtClean="0">
                <a:latin typeface="+mn-ea"/>
                <a:cs typeface="Meiryo UI" panose="020B0604030504040204" pitchFamily="50" charset="-128"/>
              </a:rPr>
              <a:t>。更に</a:t>
            </a:r>
            <a:r>
              <a:rPr lang="ja-JP" altLang="en-US" sz="1500" dirty="0">
                <a:latin typeface="+mn-ea"/>
                <a:cs typeface="Meiryo UI" panose="020B0604030504040204" pitchFamily="50" charset="-128"/>
              </a:rPr>
              <a:t>、木育リーダーの</a:t>
            </a:r>
            <a:r>
              <a:rPr lang="en-US" altLang="ja-JP" sz="1500" dirty="0">
                <a:latin typeface="+mn-ea"/>
                <a:cs typeface="Meiryo UI" panose="020B0604030504040204" pitchFamily="50" charset="-128"/>
              </a:rPr>
              <a:t>67.4</a:t>
            </a:r>
            <a:r>
              <a:rPr lang="ja-JP" altLang="en-US" sz="1500" dirty="0">
                <a:latin typeface="+mn-ea"/>
                <a:cs typeface="Meiryo UI" panose="020B0604030504040204" pitchFamily="50" charset="-128"/>
              </a:rPr>
              <a:t>％が</a:t>
            </a:r>
            <a:r>
              <a:rPr lang="ja-JP" altLang="en-US" sz="1500" dirty="0" smtClean="0">
                <a:latin typeface="+mn-ea"/>
                <a:cs typeface="Meiryo UI" panose="020B0604030504040204" pitchFamily="50" charset="-128"/>
              </a:rPr>
              <a:t>木質化</a:t>
            </a:r>
            <a:endParaRPr lang="en-US" altLang="ja-JP" sz="1500" dirty="0" smtClean="0">
              <a:latin typeface="+mn-ea"/>
              <a:cs typeface="Meiryo UI" panose="020B0604030504040204" pitchFamily="50" charset="-128"/>
            </a:endParaRPr>
          </a:p>
          <a:p>
            <a:pPr>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や</a:t>
            </a:r>
            <a:r>
              <a:rPr lang="ja-JP" altLang="en-US" sz="1500" dirty="0">
                <a:latin typeface="+mn-ea"/>
                <a:cs typeface="Meiryo UI" panose="020B0604030504040204" pitchFamily="50" charset="-128"/>
              </a:rPr>
              <a:t>「木育」を体験したことで木材や森林に対し子どもたちが</a:t>
            </a:r>
            <a:r>
              <a:rPr lang="ja-JP" altLang="en-US" sz="1500" dirty="0" smtClean="0">
                <a:latin typeface="+mn-ea"/>
                <a:cs typeface="Meiryo UI" panose="020B0604030504040204" pitchFamily="50" charset="-128"/>
              </a:rPr>
              <a:t>興味・</a:t>
            </a:r>
            <a:r>
              <a:rPr lang="ja-JP" altLang="en-US" sz="1500" dirty="0">
                <a:latin typeface="+mn-ea"/>
                <a:cs typeface="Meiryo UI" panose="020B0604030504040204" pitchFamily="50" charset="-128"/>
              </a:rPr>
              <a:t>関心を抱くようになった、</a:t>
            </a:r>
            <a:r>
              <a:rPr lang="en-US" altLang="ja-JP" sz="1500" dirty="0">
                <a:latin typeface="+mn-ea"/>
                <a:cs typeface="Meiryo UI" panose="020B0604030504040204" pitchFamily="50" charset="-128"/>
              </a:rPr>
              <a:t>97.1</a:t>
            </a:r>
            <a:r>
              <a:rPr lang="ja-JP" altLang="en-US" sz="1500" dirty="0">
                <a:latin typeface="+mn-ea"/>
                <a:cs typeface="Meiryo UI" panose="020B0604030504040204" pitchFamily="50" charset="-128"/>
              </a:rPr>
              <a:t>％が施設の</a:t>
            </a:r>
            <a:r>
              <a:rPr lang="ja-JP" altLang="en-US" sz="1500" dirty="0" smtClean="0">
                <a:latin typeface="+mn-ea"/>
                <a:cs typeface="Meiryo UI" panose="020B0604030504040204" pitchFamily="50" charset="-128"/>
              </a:rPr>
              <a:t>木質化</a:t>
            </a:r>
            <a:endParaRPr lang="en-US" altLang="ja-JP" sz="1500" dirty="0" smtClean="0">
              <a:latin typeface="+mn-ea"/>
              <a:cs typeface="Meiryo UI" panose="020B0604030504040204" pitchFamily="50" charset="-128"/>
            </a:endParaRPr>
          </a:p>
          <a:p>
            <a:pPr>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が</a:t>
            </a:r>
            <a:r>
              <a:rPr lang="ja-JP" altLang="en-US" sz="1500" dirty="0">
                <a:latin typeface="+mn-ea"/>
                <a:cs typeface="Meiryo UI" panose="020B0604030504040204" pitchFamily="50" charset="-128"/>
              </a:rPr>
              <a:t>子どもたちの成長にとって良い環境になったと</a:t>
            </a:r>
            <a:r>
              <a:rPr lang="ja-JP" altLang="en-US" sz="1500" dirty="0" smtClean="0">
                <a:latin typeface="+mn-ea"/>
                <a:cs typeface="Meiryo UI" panose="020B0604030504040204" pitchFamily="50" charset="-128"/>
              </a:rPr>
              <a:t>回答して</a:t>
            </a:r>
            <a:r>
              <a:rPr lang="ja-JP" altLang="en-US" sz="1500" dirty="0">
                <a:latin typeface="+mn-ea"/>
                <a:cs typeface="Meiryo UI" panose="020B0604030504040204" pitchFamily="50" charset="-128"/>
              </a:rPr>
              <a:t>いること</a:t>
            </a:r>
            <a:r>
              <a:rPr lang="ja-JP" altLang="en-US" sz="1500" dirty="0" smtClean="0">
                <a:latin typeface="+mn-ea"/>
                <a:cs typeface="Meiryo UI" panose="020B0604030504040204" pitchFamily="50" charset="-128"/>
              </a:rPr>
              <a:t>から、</a:t>
            </a:r>
            <a:endParaRPr lang="en-US" altLang="ja-JP" sz="1500" dirty="0" smtClean="0">
              <a:latin typeface="+mn-ea"/>
              <a:cs typeface="Meiryo UI" panose="020B0604030504040204" pitchFamily="50" charset="-128"/>
            </a:endParaRPr>
          </a:p>
          <a:p>
            <a:pPr>
              <a:spcBef>
                <a:spcPct val="20000"/>
              </a:spcBef>
            </a:pPr>
            <a:r>
              <a:rPr lang="ja-JP" altLang="en-US" sz="1500" dirty="0">
                <a:latin typeface="+mn-ea"/>
                <a:cs typeface="Meiryo UI" panose="020B0604030504040204" pitchFamily="50" charset="-128"/>
              </a:rPr>
              <a:t>　</a:t>
            </a:r>
            <a:r>
              <a:rPr lang="ja-JP" altLang="en-US" sz="1500" dirty="0" smtClean="0">
                <a:latin typeface="+mn-ea"/>
                <a:cs typeface="Meiryo UI" panose="020B0604030504040204" pitchFamily="50" charset="-128"/>
              </a:rPr>
              <a:t>　</a:t>
            </a:r>
            <a:r>
              <a:rPr lang="ja-JP" altLang="en-US" sz="1500" b="1" u="sng" dirty="0" smtClean="0">
                <a:latin typeface="+mn-ea"/>
                <a:cs typeface="Meiryo UI" panose="020B0604030504040204" pitchFamily="50" charset="-128"/>
              </a:rPr>
              <a:t> </a:t>
            </a:r>
            <a:r>
              <a:rPr lang="en-US" altLang="ja-JP" sz="1500" b="1" u="sng" dirty="0" smtClean="0">
                <a:latin typeface="+mn-ea"/>
                <a:cs typeface="Meiryo UI" panose="020B0604030504040204" pitchFamily="50" charset="-128"/>
              </a:rPr>
              <a:t>『</a:t>
            </a:r>
            <a:r>
              <a:rPr lang="ja-JP" altLang="en-US" sz="1500" b="1" u="sng" dirty="0" smtClean="0">
                <a:latin typeface="+mn-ea"/>
                <a:cs typeface="Meiryo UI" panose="020B0604030504040204" pitchFamily="50" charset="-128"/>
              </a:rPr>
              <a:t>子ども</a:t>
            </a:r>
            <a:r>
              <a:rPr lang="ja-JP" altLang="en-US" sz="1500" b="1" u="sng" dirty="0">
                <a:latin typeface="+mn-ea"/>
                <a:cs typeface="Meiryo UI" panose="020B0604030504040204" pitchFamily="50" charset="-128"/>
              </a:rPr>
              <a:t>たちにとっても木材利用への理解度向上に有効</a:t>
            </a:r>
            <a:r>
              <a:rPr lang="ja-JP" altLang="en-US" sz="1500" b="1" u="sng" dirty="0" smtClean="0">
                <a:latin typeface="+mn-ea"/>
                <a:cs typeface="Meiryo UI" panose="020B0604030504040204" pitchFamily="50" charset="-128"/>
              </a:rPr>
              <a:t>であること</a:t>
            </a:r>
            <a:r>
              <a:rPr lang="en-US" altLang="ja-JP" sz="1500" b="1" u="sng" dirty="0" smtClean="0">
                <a:latin typeface="+mn-ea"/>
                <a:cs typeface="Meiryo UI" panose="020B0604030504040204" pitchFamily="50" charset="-128"/>
              </a:rPr>
              <a:t>』</a:t>
            </a:r>
          </a:p>
          <a:p>
            <a:pPr>
              <a:spcBef>
                <a:spcPct val="20000"/>
              </a:spcBef>
            </a:pPr>
            <a:r>
              <a:rPr lang="ja-JP" altLang="en-US" sz="1500" b="1" dirty="0">
                <a:latin typeface="+mn-ea"/>
                <a:cs typeface="Meiryo UI" panose="020B0604030504040204" pitchFamily="50" charset="-128"/>
              </a:rPr>
              <a:t>　</a:t>
            </a:r>
            <a:r>
              <a:rPr lang="ja-JP" altLang="en-US" sz="1500" b="1" dirty="0" smtClean="0">
                <a:latin typeface="+mn-ea"/>
                <a:cs typeface="Meiryo UI" panose="020B0604030504040204" pitchFamily="50" charset="-128"/>
              </a:rPr>
              <a:t>　</a:t>
            </a:r>
            <a:r>
              <a:rPr lang="en-US" altLang="ja-JP" sz="1500" b="1" u="sng" dirty="0" smtClean="0">
                <a:latin typeface="+mn-ea"/>
                <a:cs typeface="Meiryo UI" panose="020B0604030504040204" pitchFamily="50" charset="-128"/>
              </a:rPr>
              <a:t>『</a:t>
            </a:r>
            <a:r>
              <a:rPr lang="ja-JP" altLang="en-US" sz="1500" b="1" u="sng" dirty="0">
                <a:latin typeface="+mn-ea"/>
                <a:cs typeface="Meiryo UI" panose="020B0604030504040204" pitchFamily="50" charset="-128"/>
              </a:rPr>
              <a:t>子どもたち</a:t>
            </a:r>
            <a:r>
              <a:rPr lang="ja-JP" altLang="en-US" sz="1500" b="1" u="sng" dirty="0" smtClean="0">
                <a:latin typeface="+mn-ea"/>
                <a:cs typeface="Meiryo UI" panose="020B0604030504040204" pitchFamily="50" charset="-128"/>
              </a:rPr>
              <a:t>への</a:t>
            </a:r>
            <a:r>
              <a:rPr lang="ja-JP" altLang="en-US" sz="1500" b="1" u="sng" dirty="0">
                <a:latin typeface="+mn-ea"/>
                <a:cs typeface="Meiryo UI" panose="020B0604030504040204" pitchFamily="50" charset="-128"/>
              </a:rPr>
              <a:t>生育</a:t>
            </a:r>
            <a:r>
              <a:rPr lang="ja-JP" altLang="en-US" sz="1500" b="1" u="sng" dirty="0" smtClean="0">
                <a:latin typeface="+mn-ea"/>
                <a:cs typeface="Meiryo UI" panose="020B0604030504040204" pitchFamily="50" charset="-128"/>
              </a:rPr>
              <a:t>環境へ</a:t>
            </a:r>
            <a:r>
              <a:rPr lang="ja-JP" altLang="en-US" sz="1500" b="1" u="sng" dirty="0">
                <a:latin typeface="+mn-ea"/>
                <a:cs typeface="Meiryo UI" panose="020B0604030504040204" pitchFamily="50" charset="-128"/>
              </a:rPr>
              <a:t>の</a:t>
            </a:r>
            <a:r>
              <a:rPr lang="ja-JP" altLang="en-US" sz="1500" b="1" u="sng" dirty="0" smtClean="0">
                <a:latin typeface="+mn-ea"/>
                <a:cs typeface="Meiryo UI" panose="020B0604030504040204" pitchFamily="50" charset="-128"/>
              </a:rPr>
              <a:t>効果があること</a:t>
            </a:r>
            <a:r>
              <a:rPr lang="en-US" altLang="ja-JP" sz="1500" b="1" u="sng" dirty="0" smtClean="0">
                <a:latin typeface="+mn-ea"/>
                <a:cs typeface="Meiryo UI" panose="020B0604030504040204" pitchFamily="50" charset="-128"/>
              </a:rPr>
              <a:t>』 </a:t>
            </a:r>
            <a:r>
              <a:rPr lang="ja-JP" altLang="en-US" sz="1500" b="1" u="sng" dirty="0" smtClean="0">
                <a:latin typeface="+mn-ea"/>
                <a:cs typeface="Meiryo UI" panose="020B0604030504040204" pitchFamily="50" charset="-128"/>
              </a:rPr>
              <a:t>が確認</a:t>
            </a:r>
            <a:r>
              <a:rPr lang="ja-JP" altLang="en-US" sz="1500" dirty="0">
                <a:latin typeface="+mn-ea"/>
                <a:cs typeface="Meiryo UI" panose="020B0604030504040204" pitchFamily="50" charset="-128"/>
              </a:rPr>
              <a:t>できた</a:t>
            </a:r>
            <a:r>
              <a:rPr lang="ja-JP" altLang="en-US" sz="1500" dirty="0" smtClean="0">
                <a:latin typeface="+mn-ea"/>
                <a:cs typeface="Meiryo UI" panose="020B0604030504040204" pitchFamily="50" charset="-128"/>
              </a:rPr>
              <a:t>。</a:t>
            </a:r>
            <a:endParaRPr lang="en-US" altLang="ja-JP" sz="1500" dirty="0">
              <a:latin typeface="+mn-ea"/>
              <a:cs typeface="Meiryo UI" panose="020B0604030504040204" pitchFamily="50" charset="-128"/>
            </a:endParaRPr>
          </a:p>
        </p:txBody>
      </p:sp>
    </p:spTree>
    <p:extLst>
      <p:ext uri="{BB962C8B-B14F-4D97-AF65-F5344CB8AC3E}">
        <p14:creationId xmlns:p14="http://schemas.microsoft.com/office/powerpoint/2010/main" val="2767365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3417</TotalTime>
  <Words>2373</Words>
  <Application>Microsoft Office PowerPoint</Application>
  <PresentationFormat>A4 210 x 297 mm</PresentationFormat>
  <Paragraphs>291</Paragraphs>
  <Slides>7</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7</vt:i4>
      </vt:variant>
    </vt:vector>
  </HeadingPairs>
  <TitlesOfParts>
    <vt:vector size="15" baseType="lpstr">
      <vt:lpstr>HG丸ｺﾞｼｯｸM-PRO</vt:lpstr>
      <vt:lpstr>Meiryo UI</vt:lpstr>
      <vt:lpstr>ＭＳ Ｐゴシック</vt:lpstr>
      <vt:lpstr>ＭＳ ゴシック</vt:lpstr>
      <vt:lpstr>メイリオ</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295</cp:revision>
  <cp:lastPrinted>2021-06-17T01:01:28Z</cp:lastPrinted>
  <dcterms:created xsi:type="dcterms:W3CDTF">2018-06-07T02:44:10Z</dcterms:created>
  <dcterms:modified xsi:type="dcterms:W3CDTF">2021-07-02T06:31:04Z</dcterms:modified>
</cp:coreProperties>
</file>