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648" r:id="rId1"/>
  </p:sldMasterIdLst>
  <p:notesMasterIdLst>
    <p:notesMasterId r:id="rId9"/>
  </p:notesMasterIdLst>
  <p:handoutMasterIdLst>
    <p:handoutMasterId r:id="rId10"/>
  </p:handoutMasterIdLst>
  <p:sldIdLst>
    <p:sldId id="768" r:id="rId2"/>
    <p:sldId id="1069" r:id="rId3"/>
    <p:sldId id="1036" r:id="rId4"/>
    <p:sldId id="1023" r:id="rId5"/>
    <p:sldId id="1057" r:id="rId6"/>
    <p:sldId id="1067" r:id="rId7"/>
    <p:sldId id="1068" r:id="rId8"/>
  </p:sldIdLst>
  <p:sldSz cx="13681075" cy="10080625"/>
  <p:notesSz cx="6646863" cy="9777413"/>
  <p:defaultTextStyle>
    <a:defPPr>
      <a:defRPr lang="ja-JP"/>
    </a:defPPr>
    <a:lvl1pPr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1pPr>
    <a:lvl2pPr marL="677863" indent="-192088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2pPr>
    <a:lvl3pPr marL="1355725" indent="-385763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3pPr>
    <a:lvl4pPr marL="2035175" indent="-579438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4pPr>
    <a:lvl5pPr marL="2713038" indent="-773113" algn="l" defTabSz="1355725" rtl="0" eaLnBrk="0" fontAlgn="base" hangingPunct="0">
      <a:spcBef>
        <a:spcPct val="0"/>
      </a:spcBef>
      <a:spcAft>
        <a:spcPct val="0"/>
      </a:spcAft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5pPr>
    <a:lvl6pPr marL="22860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6pPr>
    <a:lvl7pPr marL="27432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7pPr>
    <a:lvl8pPr marL="32004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8pPr>
    <a:lvl9pPr marL="3657600" algn="l" defTabSz="914400" rtl="0" eaLnBrk="1" latinLnBrk="0" hangingPunct="1">
      <a:defRPr kumimoji="1" sz="2700" kern="1200">
        <a:solidFill>
          <a:schemeClr val="tx1"/>
        </a:solidFill>
        <a:latin typeface="Calibri" panose="020F0502020204030204" pitchFamily="34" charset="0"/>
        <a:ea typeface="ＭＳ Ｐゴシック" panose="020B0600070205080204" pitchFamily="50" charset="-128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3175">
          <p15:clr>
            <a:srgbClr val="A4A3A4"/>
          </p15:clr>
        </p15:guide>
        <p15:guide id="2" pos="4309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3078">
          <p15:clr>
            <a:srgbClr val="A4A3A4"/>
          </p15:clr>
        </p15:guide>
        <p15:guide id="2" pos="2094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6600"/>
    <a:srgbClr val="D0D8E8"/>
    <a:srgbClr val="FFFF00"/>
    <a:srgbClr val="74B230"/>
    <a:srgbClr val="99FF99"/>
    <a:srgbClr val="83C5D7"/>
    <a:srgbClr val="00FF9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間スタイル 2 - アクセント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F5AB1C69-6EDB-4FF4-983F-18BD219EF322}" styleName="中間スタイル 2 - アクセント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2D5ABB26-0587-4C30-8999-92F81FD0307C}" styleName="スタイルなし、表のグリッド線なし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7DF18680-E054-41AD-8BC1-D1AEF772440D}" styleName="中間スタイル 2 - アクセント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256" autoAdjust="0"/>
    <p:restoredTop sz="94434" autoAdjust="0"/>
  </p:normalViewPr>
  <p:slideViewPr>
    <p:cSldViewPr>
      <p:cViewPr>
        <p:scale>
          <a:sx n="66" d="100"/>
          <a:sy n="66" d="100"/>
        </p:scale>
        <p:origin x="1986" y="444"/>
      </p:cViewPr>
      <p:guideLst>
        <p:guide orient="horz" pos="3175"/>
        <p:guide pos="4309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notesViewPr>
    <p:cSldViewPr>
      <p:cViewPr varScale="1">
        <p:scale>
          <a:sx n="44" d="100"/>
          <a:sy n="44" d="100"/>
        </p:scale>
        <p:origin x="-2952" y="-102"/>
      </p:cViewPr>
      <p:guideLst>
        <p:guide orient="horz" pos="3078"/>
        <p:guide pos="2094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3A36ACF8-5114-407E-B71C-E07F49B8AB4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9725" cy="488950"/>
          </a:xfrm>
          <a:prstGeom prst="rect">
            <a:avLst/>
          </a:prstGeom>
        </p:spPr>
        <p:txBody>
          <a:bodyPr vert="horz" lIns="89627" tIns="44816" rIns="89627" bIns="44816" rtlCol="0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B1C85AD0-6D64-4499-894C-36B200EACDC3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765550" y="0"/>
            <a:ext cx="2879725" cy="488950"/>
          </a:xfrm>
          <a:prstGeom prst="rect">
            <a:avLst/>
          </a:prstGeom>
        </p:spPr>
        <p:txBody>
          <a:bodyPr vert="horz" lIns="89627" tIns="44816" rIns="89627" bIns="44816" rtlCol="0"/>
          <a:lstStyle>
            <a:lvl1pPr algn="r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fld id="{90ED1C27-8CC1-4770-99D4-1EA958C0CB7E}" type="datetimeFigureOut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4" name="フッター プレースホルダー 3">
            <a:extLst>
              <a:ext uri="{FF2B5EF4-FFF2-40B4-BE49-F238E27FC236}">
                <a16:creationId xmlns:a16="http://schemas.microsoft.com/office/drawing/2014/main" id="{DFC1A1AA-D06F-4665-9B0C-0EF0B3D70D54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286875"/>
            <a:ext cx="2879725" cy="488950"/>
          </a:xfrm>
          <a:prstGeom prst="rect">
            <a:avLst/>
          </a:prstGeom>
        </p:spPr>
        <p:txBody>
          <a:bodyPr vert="horz" lIns="89627" tIns="44816" rIns="89627" bIns="44816" rtlCol="0" anchor="b"/>
          <a:lstStyle>
            <a:lvl1pPr algn="l">
              <a:defRPr sz="1200">
                <a:ea typeface="ＭＳ Ｐゴシック" panose="020B0600070205080204" pitchFamily="50" charset="-128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5" name="スライド番号プレースホルダー 4">
            <a:extLst>
              <a:ext uri="{FF2B5EF4-FFF2-40B4-BE49-F238E27FC236}">
                <a16:creationId xmlns:a16="http://schemas.microsoft.com/office/drawing/2014/main" id="{5629165C-0411-46AD-AC93-2B6F765E8F0B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765550" y="9286875"/>
            <a:ext cx="2879725" cy="488950"/>
          </a:xfrm>
          <a:prstGeom prst="rect">
            <a:avLst/>
          </a:prstGeom>
        </p:spPr>
        <p:txBody>
          <a:bodyPr vert="horz" wrap="square" lIns="89627" tIns="44816" rIns="89627" bIns="44816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EBB8FAED-AF67-42D3-8868-E1EF4D7BCADF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sldNum="0"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ヘッダー プレースホルダー 1">
            <a:extLst>
              <a:ext uri="{FF2B5EF4-FFF2-40B4-BE49-F238E27FC236}">
                <a16:creationId xmlns:a16="http://schemas.microsoft.com/office/drawing/2014/main" id="{4CBE4B3A-E145-404D-BFD6-D6BA352B0DB1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878138" cy="488950"/>
          </a:xfrm>
          <a:prstGeom prst="rect">
            <a:avLst/>
          </a:prstGeom>
        </p:spPr>
        <p:txBody>
          <a:bodyPr vert="horz" lIns="61572" tIns="30789" rIns="61572" bIns="30789" rtlCol="0"/>
          <a:lstStyle>
            <a:lvl1pPr algn="l" defTabSz="861940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3" name="日付プレースホルダー 2">
            <a:extLst>
              <a:ext uri="{FF2B5EF4-FFF2-40B4-BE49-F238E27FC236}">
                <a16:creationId xmlns:a16="http://schemas.microsoft.com/office/drawing/2014/main" id="{C7B5EC70-7519-40CA-ACB3-3785DAD51360}"/>
              </a:ext>
            </a:extLst>
          </p:cNvPr>
          <p:cNvSpPr>
            <a:spLocks noGrp="1"/>
          </p:cNvSpPr>
          <p:nvPr>
            <p:ph type="dt" idx="1"/>
          </p:nvPr>
        </p:nvSpPr>
        <p:spPr>
          <a:xfrm>
            <a:off x="3765550" y="0"/>
            <a:ext cx="2879725" cy="488950"/>
          </a:xfrm>
          <a:prstGeom prst="rect">
            <a:avLst/>
          </a:prstGeom>
        </p:spPr>
        <p:txBody>
          <a:bodyPr vert="horz" lIns="61572" tIns="30789" rIns="61572" bIns="30789" rtlCol="0"/>
          <a:lstStyle>
            <a:lvl1pPr algn="r" defTabSz="861940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fld id="{9742BF03-1D22-4559-9165-77B3F0316EA2}" type="datetimeFigureOut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4" name="スライド イメージ プレースホルダー 3">
            <a:extLst>
              <a:ext uri="{FF2B5EF4-FFF2-40B4-BE49-F238E27FC236}">
                <a16:creationId xmlns:a16="http://schemas.microsoft.com/office/drawing/2014/main" id="{8BC4FA48-92AC-4F8E-A624-EC814A759F45}"/>
              </a:ext>
            </a:extLst>
          </p:cNvPr>
          <p:cNvSpPr>
            <a:spLocks noGrp="1" noRot="1" noChangeAspect="1"/>
          </p:cNvSpPr>
          <p:nvPr>
            <p:ph type="sldImg" idx="2"/>
          </p:nvPr>
        </p:nvSpPr>
        <p:spPr>
          <a:xfrm>
            <a:off x="836613" y="733425"/>
            <a:ext cx="4973637" cy="3665538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61572" tIns="30789" rIns="61572" bIns="30789" rtlCol="0" anchor="ctr"/>
          <a:lstStyle/>
          <a:p>
            <a:pPr lvl="0"/>
            <a:endParaRPr lang="ja-JP" altLang="en-US" noProof="0"/>
          </a:p>
        </p:txBody>
      </p:sp>
      <p:sp>
        <p:nvSpPr>
          <p:cNvPr id="5" name="ノート プレースホルダー 4">
            <a:extLst>
              <a:ext uri="{FF2B5EF4-FFF2-40B4-BE49-F238E27FC236}">
                <a16:creationId xmlns:a16="http://schemas.microsoft.com/office/drawing/2014/main" id="{6B623CEA-CF04-4418-A35B-D412E828CD02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65163" y="4645025"/>
            <a:ext cx="5316537" cy="4398963"/>
          </a:xfrm>
          <a:prstGeom prst="rect">
            <a:avLst/>
          </a:prstGeom>
        </p:spPr>
        <p:txBody>
          <a:bodyPr vert="horz" lIns="61572" tIns="30789" rIns="61572" bIns="30789" rtlCol="0"/>
          <a:lstStyle/>
          <a:p>
            <a:pPr lvl="0"/>
            <a:r>
              <a:rPr lang="ja-JP" altLang="en-US" noProof="0"/>
              <a:t>マスター テキストの書式設定</a:t>
            </a:r>
          </a:p>
          <a:p>
            <a:pPr lvl="1"/>
            <a:r>
              <a:rPr lang="ja-JP" altLang="en-US" noProof="0"/>
              <a:t>第 </a:t>
            </a:r>
            <a:r>
              <a:rPr lang="en-US" altLang="ja-JP" noProof="0"/>
              <a:t>2 </a:t>
            </a:r>
            <a:r>
              <a:rPr lang="ja-JP" altLang="en-US" noProof="0"/>
              <a:t>レベル</a:t>
            </a:r>
          </a:p>
          <a:p>
            <a:pPr lvl="2"/>
            <a:r>
              <a:rPr lang="ja-JP" altLang="en-US" noProof="0"/>
              <a:t>第 </a:t>
            </a:r>
            <a:r>
              <a:rPr lang="en-US" altLang="ja-JP" noProof="0"/>
              <a:t>3 </a:t>
            </a:r>
            <a:r>
              <a:rPr lang="ja-JP" altLang="en-US" noProof="0"/>
              <a:t>レベル</a:t>
            </a:r>
          </a:p>
          <a:p>
            <a:pPr lvl="3"/>
            <a:r>
              <a:rPr lang="ja-JP" altLang="en-US" noProof="0"/>
              <a:t>第 </a:t>
            </a:r>
            <a:r>
              <a:rPr lang="en-US" altLang="ja-JP" noProof="0"/>
              <a:t>4 </a:t>
            </a:r>
            <a:r>
              <a:rPr lang="ja-JP" altLang="en-US" noProof="0"/>
              <a:t>レベル</a:t>
            </a:r>
          </a:p>
          <a:p>
            <a:pPr lvl="4"/>
            <a:r>
              <a:rPr lang="ja-JP" altLang="en-US" noProof="0"/>
              <a:t>第 </a:t>
            </a:r>
            <a:r>
              <a:rPr lang="en-US" altLang="ja-JP" noProof="0"/>
              <a:t>5 </a:t>
            </a:r>
            <a:r>
              <a:rPr lang="ja-JP" altLang="en-US" noProof="0"/>
              <a:t>レベル</a:t>
            </a:r>
          </a:p>
        </p:txBody>
      </p:sp>
      <p:sp>
        <p:nvSpPr>
          <p:cNvPr id="6" name="フッター プレースホルダー 5">
            <a:extLst>
              <a:ext uri="{FF2B5EF4-FFF2-40B4-BE49-F238E27FC236}">
                <a16:creationId xmlns:a16="http://schemas.microsoft.com/office/drawing/2014/main" id="{81D4D5A5-C06C-4FC8-AF9B-C54F66DC4443}"/>
              </a:ext>
            </a:extLst>
          </p:cNvPr>
          <p:cNvSpPr>
            <a:spLocks noGrp="1"/>
          </p:cNvSpPr>
          <p:nvPr>
            <p:ph type="ftr" sz="quarter" idx="4"/>
          </p:nvPr>
        </p:nvSpPr>
        <p:spPr>
          <a:xfrm>
            <a:off x="0" y="9286875"/>
            <a:ext cx="2878138" cy="488950"/>
          </a:xfrm>
          <a:prstGeom prst="rect">
            <a:avLst/>
          </a:prstGeom>
        </p:spPr>
        <p:txBody>
          <a:bodyPr vert="horz" lIns="61572" tIns="30789" rIns="61572" bIns="30789" rtlCol="0" anchor="b"/>
          <a:lstStyle>
            <a:lvl1pPr algn="l" defTabSz="861940" eaLnBrk="1" fontAlgn="auto" hangingPunct="1">
              <a:spcBef>
                <a:spcPts val="0"/>
              </a:spcBef>
              <a:spcAft>
                <a:spcPts val="0"/>
              </a:spcAft>
              <a:defRPr sz="8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ja-JP" altLang="en-US"/>
          </a:p>
        </p:txBody>
      </p:sp>
      <p:sp>
        <p:nvSpPr>
          <p:cNvPr id="7" name="スライド番号プレースホルダー 6">
            <a:extLst>
              <a:ext uri="{FF2B5EF4-FFF2-40B4-BE49-F238E27FC236}">
                <a16:creationId xmlns:a16="http://schemas.microsoft.com/office/drawing/2014/main" id="{6CE147A9-3585-4921-BB7A-8A3AFD34AF1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>
          <a:xfrm>
            <a:off x="3765550" y="9286875"/>
            <a:ext cx="2879725" cy="488950"/>
          </a:xfrm>
          <a:prstGeom prst="rect">
            <a:avLst/>
          </a:prstGeom>
        </p:spPr>
        <p:txBody>
          <a:bodyPr vert="horz" wrap="square" lIns="61572" tIns="30789" rIns="61572" bIns="30789" numCol="1" anchor="b" anchorCtr="0" compatLnSpc="1">
            <a:prstTxWarp prst="textNoShape">
              <a:avLst/>
            </a:prstTxWarp>
          </a:bodyPr>
          <a:lstStyle>
            <a:lvl1pPr algn="r" defTabSz="857763" eaLnBrk="1" hangingPunct="1">
              <a:defRPr sz="800"/>
            </a:lvl1pPr>
          </a:lstStyle>
          <a:p>
            <a:pPr>
              <a:defRPr/>
            </a:pPr>
            <a:fld id="{8FD661DB-545D-497B-AAE2-8D24A82C9FA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hf sldNum="0" hdr="0" ftr="0" dt="0"/>
  <p:notesStyle>
    <a:lvl1pPr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1pPr>
    <a:lvl2pPr marL="677863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2pPr>
    <a:lvl3pPr marL="1355725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3pPr>
    <a:lvl4pPr marL="2035175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4pPr>
    <a:lvl5pPr marL="2713038" algn="l" defTabSz="1355725" rtl="0" eaLnBrk="0" fontAlgn="base" hangingPunct="0">
      <a:spcBef>
        <a:spcPct val="30000"/>
      </a:spcBef>
      <a:spcAft>
        <a:spcPct val="0"/>
      </a:spcAft>
      <a:defRPr kumimoji="1" kern="1200">
        <a:solidFill>
          <a:schemeClr val="tx1"/>
        </a:solidFill>
        <a:latin typeface="+mn-lt"/>
        <a:ea typeface="+mn-ea"/>
        <a:cs typeface="+mn-cs"/>
      </a:defRPr>
    </a:lvl5pPr>
    <a:lvl6pPr marL="3393937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6pPr>
    <a:lvl7pPr marL="4072724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7pPr>
    <a:lvl8pPr marL="4751511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8pPr>
    <a:lvl9pPr marL="5430299" algn="l" defTabSz="1357574" rtl="0" eaLnBrk="1" latinLnBrk="0" hangingPunct="1">
      <a:defRPr kumimoji="1" sz="18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スライド イメージ プレースホルダー 1">
            <a:extLst>
              <a:ext uri="{FF2B5EF4-FFF2-40B4-BE49-F238E27FC236}">
                <a16:creationId xmlns:a16="http://schemas.microsoft.com/office/drawing/2014/main" id="{56F65F3F-C0AD-48EB-B545-0D98F4A64446}"/>
              </a:ext>
            </a:extLst>
          </p:cNvPr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5123" name="ノート プレースホルダー 2">
            <a:extLst>
              <a:ext uri="{FF2B5EF4-FFF2-40B4-BE49-F238E27FC236}">
                <a16:creationId xmlns:a16="http://schemas.microsoft.com/office/drawing/2014/main" id="{1FF2F07D-4517-4435-86E1-9152741B9868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ja-JP" alt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タイトル スライド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ctrTitle"/>
          </p:nvPr>
        </p:nvSpPr>
        <p:spPr>
          <a:xfrm>
            <a:off x="1026082" y="3131534"/>
            <a:ext cx="11628914" cy="2160801"/>
          </a:xfrm>
        </p:spPr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サブタイトル 2"/>
          <p:cNvSpPr>
            <a:spLocks noGrp="1"/>
          </p:cNvSpPr>
          <p:nvPr>
            <p:ph type="subTitle" idx="1"/>
          </p:nvPr>
        </p:nvSpPr>
        <p:spPr>
          <a:xfrm>
            <a:off x="2052162" y="5712354"/>
            <a:ext cx="9576754" cy="257616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6787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35757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203636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71515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339393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407272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4751511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543029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ja-JP" altLang="en-US"/>
              <a:t>マスター サブタイトルの書式設定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837EB9-EBEA-4A93-AFE8-882F43A3CBB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D3779BA-CD54-4C7D-AAA1-17FBBF21107F}" type="datetime1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2F00196-BA9B-42D6-83C5-D878386C9A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26C7575-187C-4B8F-AFDA-C3F2CC6D83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0749AF0-41AF-4E4C-A420-B58D6087BE34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42659014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EEA7956F-81C5-4E4A-85F7-25C12C2E0D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7AE82F-CC3B-4EC2-9C8F-947354ED5DD2}" type="datetime1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D18F9E9D-5256-4123-9ECA-0C66AB34E5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32851C10-E8CC-44CE-A3FD-79A6BEAD44A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9B3DAB4-9D93-4A82-B02E-82A57E32494C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7955405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縦書きタイトルと&#10;縦書きテキスト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縦書きタイトル 1"/>
          <p:cNvSpPr>
            <a:spLocks noGrp="1"/>
          </p:cNvSpPr>
          <p:nvPr>
            <p:ph type="title" orient="vert"/>
          </p:nvPr>
        </p:nvSpPr>
        <p:spPr>
          <a:xfrm>
            <a:off x="13887721" y="564706"/>
            <a:ext cx="4308587" cy="12043081"/>
          </a:xfrm>
        </p:spPr>
        <p:txBody>
          <a:bodyPr vert="eaVert"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縦書きテキスト プレースホルダー 2"/>
          <p:cNvSpPr>
            <a:spLocks noGrp="1"/>
          </p:cNvSpPr>
          <p:nvPr>
            <p:ph type="body" orient="vert" idx="1"/>
          </p:nvPr>
        </p:nvSpPr>
        <p:spPr>
          <a:xfrm>
            <a:off x="957202" y="564706"/>
            <a:ext cx="12702498" cy="12043081"/>
          </a:xfrm>
        </p:spPr>
        <p:txBody>
          <a:bodyPr vert="eaVert"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58349860-9FA2-4E30-BCEC-D486FEB8D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DD560118-B5BD-4CDF-BFE2-3DCE506F4182}" type="datetime1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ECC5ACEE-16AF-4EA7-A91D-6E6324D9164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86EB9DFE-051B-42D6-BED3-28356A8CD2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3E6A67-AAC6-48F0-AD09-54845392C346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6087760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タイトルと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9F4346D7-DD83-4511-925E-54DC3151263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C4ADB9B-59FF-44B9-B522-A8DF972DC203}" type="datetime1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793869F5-481B-4FA0-9972-303245E541D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7A3BA105-B229-4BF7-8F12-06C3DA256A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85BF2C1-6E5A-41C3-A944-2C1B42BB71F8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2118128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セクション見出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1080711" y="6477740"/>
            <a:ext cx="11628914" cy="2002124"/>
          </a:xfrm>
        </p:spPr>
        <p:txBody>
          <a:bodyPr anchor="t"/>
          <a:lstStyle>
            <a:lvl1pPr algn="l">
              <a:defRPr sz="5900" b="1" cap="all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1080711" y="4272601"/>
            <a:ext cx="11628914" cy="2205136"/>
          </a:xfrm>
        </p:spPr>
        <p:txBody>
          <a:bodyPr anchor="b"/>
          <a:lstStyle>
            <a:lvl1pPr marL="0" indent="0">
              <a:buNone/>
              <a:defRPr sz="3000">
                <a:solidFill>
                  <a:schemeClr val="tx1">
                    <a:tint val="75000"/>
                  </a:schemeClr>
                </a:solidFill>
              </a:defRPr>
            </a:lvl1pPr>
            <a:lvl2pPr marL="678787" indent="0">
              <a:buNone/>
              <a:defRPr sz="2700">
                <a:solidFill>
                  <a:schemeClr val="tx1">
                    <a:tint val="75000"/>
                  </a:schemeClr>
                </a:solidFill>
              </a:defRPr>
            </a:lvl2pPr>
            <a:lvl3pPr marL="1357574" indent="0">
              <a:buNone/>
              <a:defRPr sz="2300">
                <a:solidFill>
                  <a:schemeClr val="tx1">
                    <a:tint val="75000"/>
                  </a:schemeClr>
                </a:solidFill>
              </a:defRPr>
            </a:lvl3pPr>
            <a:lvl4pPr marL="2036362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4pPr>
            <a:lvl5pPr marL="2715150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5pPr>
            <a:lvl6pPr marL="339393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6pPr>
            <a:lvl7pPr marL="4072724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7pPr>
            <a:lvl8pPr marL="4751511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8pPr>
            <a:lvl9pPr marL="5430299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C0A1B48-6B2C-4252-8F26-41CAD5820F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9927D441-2FAB-4655-ADEB-4411FBB7F5DC}" type="datetime1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30ECFFF-D62D-4328-A2CD-4EC5D8DCC7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C5469A85-B455-4FC3-B21D-75BD4A0FC17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62FAC8A-40CB-46C3-8448-E583F89F1B0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9671742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つの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sz="half" idx="1"/>
          </p:nvPr>
        </p:nvSpPr>
        <p:spPr>
          <a:xfrm>
            <a:off x="957204" y="3292538"/>
            <a:ext cx="8505543" cy="931524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9690762" y="3292538"/>
            <a:ext cx="8505543" cy="9315244"/>
          </a:xfrm>
        </p:spPr>
        <p:txBody>
          <a:bodyPr/>
          <a:lstStyle>
            <a:lvl1pPr>
              <a:defRPr sz="4100"/>
            </a:lvl1pPr>
            <a:lvl2pPr>
              <a:defRPr sz="3600"/>
            </a:lvl2pPr>
            <a:lvl3pPr>
              <a:defRPr sz="3000"/>
            </a:lvl3pPr>
            <a:lvl4pPr>
              <a:defRPr sz="2700"/>
            </a:lvl4pPr>
            <a:lvl5pPr>
              <a:defRPr sz="2700"/>
            </a:lvl5pPr>
            <a:lvl6pPr>
              <a:defRPr sz="2700"/>
            </a:lvl6pPr>
            <a:lvl7pPr>
              <a:defRPr sz="2700"/>
            </a:lvl7pPr>
            <a:lvl8pPr>
              <a:defRPr sz="2700"/>
            </a:lvl8pPr>
            <a:lvl9pPr>
              <a:defRPr sz="27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618203B4-B560-47FB-A8E4-CE69B5A46F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E55C097-7A57-4050-A926-52B701CB053D}" type="datetime1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B43857DB-3FD9-4511-A61B-51D27BEAB5B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7D1739A6-FF34-4F60-91E3-0BD27291D1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BB82E30-59C5-4748-B5EB-266DEC331AA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9706138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4055" y="403692"/>
            <a:ext cx="12312969" cy="1680104"/>
          </a:xfrm>
        </p:spPr>
        <p:txBody>
          <a:bodyPr/>
          <a:lstStyle>
            <a:lvl1pPr>
              <a:defRPr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テキスト プレースホルダー 2"/>
          <p:cNvSpPr>
            <a:spLocks noGrp="1"/>
          </p:cNvSpPr>
          <p:nvPr>
            <p:ph type="body" idx="1"/>
          </p:nvPr>
        </p:nvSpPr>
        <p:spPr>
          <a:xfrm>
            <a:off x="684056" y="2256478"/>
            <a:ext cx="6044851" cy="94039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8787" indent="0">
              <a:buNone/>
              <a:defRPr sz="3000" b="1"/>
            </a:lvl2pPr>
            <a:lvl3pPr marL="1357574" indent="0">
              <a:buNone/>
              <a:defRPr sz="2700" b="1"/>
            </a:lvl3pPr>
            <a:lvl4pPr marL="2036362" indent="0">
              <a:buNone/>
              <a:defRPr sz="2300" b="1"/>
            </a:lvl4pPr>
            <a:lvl5pPr marL="2715150" indent="0">
              <a:buNone/>
              <a:defRPr sz="2300" b="1"/>
            </a:lvl5pPr>
            <a:lvl6pPr marL="3393937" indent="0">
              <a:buNone/>
              <a:defRPr sz="2300" b="1"/>
            </a:lvl6pPr>
            <a:lvl7pPr marL="4072724" indent="0">
              <a:buNone/>
              <a:defRPr sz="2300" b="1"/>
            </a:lvl7pPr>
            <a:lvl8pPr marL="4751511" indent="0">
              <a:buNone/>
              <a:defRPr sz="2300" b="1"/>
            </a:lvl8pPr>
            <a:lvl9pPr marL="5430299" indent="0">
              <a:buNone/>
              <a:defRPr sz="2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4" name="コンテンツ プレースホルダー 3"/>
          <p:cNvSpPr>
            <a:spLocks noGrp="1"/>
          </p:cNvSpPr>
          <p:nvPr>
            <p:ph sz="half" idx="2"/>
          </p:nvPr>
        </p:nvSpPr>
        <p:spPr>
          <a:xfrm>
            <a:off x="684056" y="3196869"/>
            <a:ext cx="6044851" cy="5808027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5" name="テキスト プレースホルダー 4"/>
          <p:cNvSpPr>
            <a:spLocks noGrp="1"/>
          </p:cNvSpPr>
          <p:nvPr>
            <p:ph type="body" sz="quarter" idx="3"/>
          </p:nvPr>
        </p:nvSpPr>
        <p:spPr>
          <a:xfrm>
            <a:off x="6949800" y="2256478"/>
            <a:ext cx="6047225" cy="940391"/>
          </a:xfrm>
        </p:spPr>
        <p:txBody>
          <a:bodyPr anchor="b"/>
          <a:lstStyle>
            <a:lvl1pPr marL="0" indent="0">
              <a:buNone/>
              <a:defRPr sz="3600" b="1"/>
            </a:lvl1pPr>
            <a:lvl2pPr marL="678787" indent="0">
              <a:buNone/>
              <a:defRPr sz="3000" b="1"/>
            </a:lvl2pPr>
            <a:lvl3pPr marL="1357574" indent="0">
              <a:buNone/>
              <a:defRPr sz="2700" b="1"/>
            </a:lvl3pPr>
            <a:lvl4pPr marL="2036362" indent="0">
              <a:buNone/>
              <a:defRPr sz="2300" b="1"/>
            </a:lvl4pPr>
            <a:lvl5pPr marL="2715150" indent="0">
              <a:buNone/>
              <a:defRPr sz="2300" b="1"/>
            </a:lvl5pPr>
            <a:lvl6pPr marL="3393937" indent="0">
              <a:buNone/>
              <a:defRPr sz="2300" b="1"/>
            </a:lvl6pPr>
            <a:lvl7pPr marL="4072724" indent="0">
              <a:buNone/>
              <a:defRPr sz="2300" b="1"/>
            </a:lvl7pPr>
            <a:lvl8pPr marL="4751511" indent="0">
              <a:buNone/>
              <a:defRPr sz="2300" b="1"/>
            </a:lvl8pPr>
            <a:lvl9pPr marL="5430299" indent="0">
              <a:buNone/>
              <a:defRPr sz="2300" b="1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6" name="コンテンツ プレースホルダー 5"/>
          <p:cNvSpPr>
            <a:spLocks noGrp="1"/>
          </p:cNvSpPr>
          <p:nvPr>
            <p:ph sz="quarter" idx="4"/>
          </p:nvPr>
        </p:nvSpPr>
        <p:spPr>
          <a:xfrm>
            <a:off x="6949800" y="3196869"/>
            <a:ext cx="6047225" cy="5808027"/>
          </a:xfrm>
        </p:spPr>
        <p:txBody>
          <a:bodyPr/>
          <a:lstStyle>
            <a:lvl1pPr>
              <a:defRPr sz="3600"/>
            </a:lvl1pPr>
            <a:lvl2pPr>
              <a:defRPr sz="3000"/>
            </a:lvl2pPr>
            <a:lvl3pPr>
              <a:defRPr sz="2700"/>
            </a:lvl3pPr>
            <a:lvl4pPr>
              <a:defRPr sz="2300"/>
            </a:lvl4pPr>
            <a:lvl5pPr>
              <a:defRPr sz="2300"/>
            </a:lvl5pPr>
            <a:lvl6pPr>
              <a:defRPr sz="2300"/>
            </a:lvl6pPr>
            <a:lvl7pPr>
              <a:defRPr sz="2300"/>
            </a:lvl7pPr>
            <a:lvl8pPr>
              <a:defRPr sz="2300"/>
            </a:lvl8pPr>
            <a:lvl9pPr>
              <a:defRPr sz="23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7" name="日付プレースホルダー 3">
            <a:extLst>
              <a:ext uri="{FF2B5EF4-FFF2-40B4-BE49-F238E27FC236}">
                <a16:creationId xmlns:a16="http://schemas.microsoft.com/office/drawing/2014/main" id="{96194A5A-3861-4919-8EB0-336C7F3045C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90743E-F845-4A6A-B93E-E9B6620F8552}" type="datetime1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8" name="フッター プレースホルダー 4">
            <a:extLst>
              <a:ext uri="{FF2B5EF4-FFF2-40B4-BE49-F238E27FC236}">
                <a16:creationId xmlns:a16="http://schemas.microsoft.com/office/drawing/2014/main" id="{4197497E-F6EE-4197-8838-4D20A577B1A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9" name="スライド番号プレースホルダー 5">
            <a:extLst>
              <a:ext uri="{FF2B5EF4-FFF2-40B4-BE49-F238E27FC236}">
                <a16:creationId xmlns:a16="http://schemas.microsoft.com/office/drawing/2014/main" id="{DE5AA4A1-9858-499E-8C38-DB6648EB0F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B596376-DC5C-419F-B679-5FD435B2F087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71987351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タイトルの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日付プレースホルダー 3">
            <a:extLst>
              <a:ext uri="{FF2B5EF4-FFF2-40B4-BE49-F238E27FC236}">
                <a16:creationId xmlns:a16="http://schemas.microsoft.com/office/drawing/2014/main" id="{2230770E-E227-465E-979F-42D7639544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E9ADE63-B4E3-428F-A689-945613975BF1}" type="datetime1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4" name="フッター プレースホルダー 4">
            <a:extLst>
              <a:ext uri="{FF2B5EF4-FFF2-40B4-BE49-F238E27FC236}">
                <a16:creationId xmlns:a16="http://schemas.microsoft.com/office/drawing/2014/main" id="{F6C9F761-37BA-4B57-92A5-1C60EACC76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5" name="スライド番号プレースホルダー 5">
            <a:extLst>
              <a:ext uri="{FF2B5EF4-FFF2-40B4-BE49-F238E27FC236}">
                <a16:creationId xmlns:a16="http://schemas.microsoft.com/office/drawing/2014/main" id="{8A4DA873-7B1F-4870-B29A-1486F73FF89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4C5FC21-4637-43AA-8E28-A9C9A4B67B6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4462149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白紙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付プレースホルダー 3">
            <a:extLst>
              <a:ext uri="{FF2B5EF4-FFF2-40B4-BE49-F238E27FC236}">
                <a16:creationId xmlns:a16="http://schemas.microsoft.com/office/drawing/2014/main" id="{4F1521A2-250D-4EF8-84F5-21FB934BB6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279867E4-70BD-4C15-A4C8-8BA41EFC4CF6}" type="datetime1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3" name="フッター プレースホルダー 4">
            <a:extLst>
              <a:ext uri="{FF2B5EF4-FFF2-40B4-BE49-F238E27FC236}">
                <a16:creationId xmlns:a16="http://schemas.microsoft.com/office/drawing/2014/main" id="{EC00538D-F74F-4924-A37B-7F314EFA3B8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4" name="スライド番号プレースホルダー 5">
            <a:extLst>
              <a:ext uri="{FF2B5EF4-FFF2-40B4-BE49-F238E27FC236}">
                <a16:creationId xmlns:a16="http://schemas.microsoft.com/office/drawing/2014/main" id="{B01FE218-F3CA-4D1F-92DF-01C7DDF211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AD40B57-873C-4ADB-BFFC-E9B4BD6580EE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31622800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タイトル付きの&#10;コンテンツ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684058" y="401358"/>
            <a:ext cx="4500979" cy="1708106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コンテンツ プレースホルダー 2"/>
          <p:cNvSpPr>
            <a:spLocks noGrp="1"/>
          </p:cNvSpPr>
          <p:nvPr>
            <p:ph idx="1"/>
          </p:nvPr>
        </p:nvSpPr>
        <p:spPr>
          <a:xfrm>
            <a:off x="5348920" y="401360"/>
            <a:ext cx="7648101" cy="8603534"/>
          </a:xfrm>
        </p:spPr>
        <p:txBody>
          <a:bodyPr/>
          <a:lstStyle>
            <a:lvl1pPr>
              <a:defRPr sz="4800"/>
            </a:lvl1pPr>
            <a:lvl2pPr>
              <a:defRPr sz="4100"/>
            </a:lvl2pPr>
            <a:lvl3pPr>
              <a:defRPr sz="3600"/>
            </a:lvl3pPr>
            <a:lvl4pPr>
              <a:defRPr sz="3000"/>
            </a:lvl4pPr>
            <a:lvl5pPr>
              <a:defRPr sz="3000"/>
            </a:lvl5pPr>
            <a:lvl6pPr>
              <a:defRPr sz="3000"/>
            </a:lvl6pPr>
            <a:lvl7pPr>
              <a:defRPr sz="3000"/>
            </a:lvl7pPr>
            <a:lvl8pPr>
              <a:defRPr sz="3000"/>
            </a:lvl8pPr>
            <a:lvl9pPr>
              <a:defRPr sz="30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684058" y="2109466"/>
            <a:ext cx="4500979" cy="6895428"/>
          </a:xfrm>
        </p:spPr>
        <p:txBody>
          <a:bodyPr/>
          <a:lstStyle>
            <a:lvl1pPr marL="0" indent="0">
              <a:buNone/>
              <a:defRPr sz="2100"/>
            </a:lvl1pPr>
            <a:lvl2pPr marL="678787" indent="0">
              <a:buNone/>
              <a:defRPr sz="1800"/>
            </a:lvl2pPr>
            <a:lvl3pPr marL="1357574" indent="0">
              <a:buNone/>
              <a:defRPr sz="1500"/>
            </a:lvl3pPr>
            <a:lvl4pPr marL="2036362" indent="0">
              <a:buNone/>
              <a:defRPr sz="1400"/>
            </a:lvl4pPr>
            <a:lvl5pPr marL="2715150" indent="0">
              <a:buNone/>
              <a:defRPr sz="1400"/>
            </a:lvl5pPr>
            <a:lvl6pPr marL="3393937" indent="0">
              <a:buNone/>
              <a:defRPr sz="1400"/>
            </a:lvl6pPr>
            <a:lvl7pPr marL="4072724" indent="0">
              <a:buNone/>
              <a:defRPr sz="1400"/>
            </a:lvl7pPr>
            <a:lvl8pPr marL="4751511" indent="0">
              <a:buNone/>
              <a:defRPr sz="1400"/>
            </a:lvl8pPr>
            <a:lvl9pPr marL="543029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9DAEC06B-5258-4AD1-B6BF-689D9E2B0A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7B4483A-DEAC-444E-91B3-173F91667159}" type="datetime1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2300338B-642E-4D26-87C2-286F53237A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B4CDCD9E-6632-49D7-B1F1-ED196474D5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629F127A-4F1E-4B10-9641-293A8A37F8A3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268541673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タイトル付きの図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タイトル 1"/>
          <p:cNvSpPr>
            <a:spLocks noGrp="1"/>
          </p:cNvSpPr>
          <p:nvPr>
            <p:ph type="title"/>
          </p:nvPr>
        </p:nvSpPr>
        <p:spPr>
          <a:xfrm>
            <a:off x="2681587" y="7056440"/>
            <a:ext cx="8208645" cy="833052"/>
          </a:xfrm>
        </p:spPr>
        <p:txBody>
          <a:bodyPr anchor="b"/>
          <a:lstStyle>
            <a:lvl1pPr algn="l">
              <a:defRPr sz="3000" b="1"/>
            </a:lvl1pPr>
          </a:lstStyle>
          <a:p>
            <a:r>
              <a:rPr lang="ja-JP" altLang="en-US"/>
              <a:t>マスター タイトルの書式設定</a:t>
            </a:r>
          </a:p>
        </p:txBody>
      </p:sp>
      <p:sp>
        <p:nvSpPr>
          <p:cNvPr id="3" name="図プレースホルダー 2"/>
          <p:cNvSpPr>
            <a:spLocks noGrp="1"/>
          </p:cNvSpPr>
          <p:nvPr>
            <p:ph type="pic" idx="1"/>
          </p:nvPr>
        </p:nvSpPr>
        <p:spPr>
          <a:xfrm>
            <a:off x="2681587" y="900725"/>
            <a:ext cx="8208645" cy="6048375"/>
          </a:xfrm>
        </p:spPr>
        <p:txBody>
          <a:bodyPr rtlCol="0">
            <a:normAutofit/>
          </a:bodyPr>
          <a:lstStyle>
            <a:lvl1pPr marL="0" indent="0">
              <a:buNone/>
              <a:defRPr sz="4800"/>
            </a:lvl1pPr>
            <a:lvl2pPr marL="678787" indent="0">
              <a:buNone/>
              <a:defRPr sz="4100"/>
            </a:lvl2pPr>
            <a:lvl3pPr marL="1357574" indent="0">
              <a:buNone/>
              <a:defRPr sz="3600"/>
            </a:lvl3pPr>
            <a:lvl4pPr marL="2036362" indent="0">
              <a:buNone/>
              <a:defRPr sz="3000"/>
            </a:lvl4pPr>
            <a:lvl5pPr marL="2715150" indent="0">
              <a:buNone/>
              <a:defRPr sz="3000"/>
            </a:lvl5pPr>
            <a:lvl6pPr marL="3393937" indent="0">
              <a:buNone/>
              <a:defRPr sz="3000"/>
            </a:lvl6pPr>
            <a:lvl7pPr marL="4072724" indent="0">
              <a:buNone/>
              <a:defRPr sz="3000"/>
            </a:lvl7pPr>
            <a:lvl8pPr marL="4751511" indent="0">
              <a:buNone/>
              <a:defRPr sz="3000"/>
            </a:lvl8pPr>
            <a:lvl9pPr marL="5430299" indent="0">
              <a:buNone/>
              <a:defRPr sz="3000"/>
            </a:lvl9pPr>
          </a:lstStyle>
          <a:p>
            <a:pPr lvl="0"/>
            <a:endParaRPr lang="ja-JP" altLang="en-US" noProof="0"/>
          </a:p>
        </p:txBody>
      </p:sp>
      <p:sp>
        <p:nvSpPr>
          <p:cNvPr id="4" name="テキスト プレースホルダー 3"/>
          <p:cNvSpPr>
            <a:spLocks noGrp="1"/>
          </p:cNvSpPr>
          <p:nvPr>
            <p:ph type="body" sz="half" idx="2"/>
          </p:nvPr>
        </p:nvSpPr>
        <p:spPr>
          <a:xfrm>
            <a:off x="2681587" y="7889494"/>
            <a:ext cx="8208645" cy="1183073"/>
          </a:xfrm>
        </p:spPr>
        <p:txBody>
          <a:bodyPr/>
          <a:lstStyle>
            <a:lvl1pPr marL="0" indent="0">
              <a:buNone/>
              <a:defRPr sz="2100"/>
            </a:lvl1pPr>
            <a:lvl2pPr marL="678787" indent="0">
              <a:buNone/>
              <a:defRPr sz="1800"/>
            </a:lvl2pPr>
            <a:lvl3pPr marL="1357574" indent="0">
              <a:buNone/>
              <a:defRPr sz="1500"/>
            </a:lvl3pPr>
            <a:lvl4pPr marL="2036362" indent="0">
              <a:buNone/>
              <a:defRPr sz="1400"/>
            </a:lvl4pPr>
            <a:lvl5pPr marL="2715150" indent="0">
              <a:buNone/>
              <a:defRPr sz="1400"/>
            </a:lvl5pPr>
            <a:lvl6pPr marL="3393937" indent="0">
              <a:buNone/>
              <a:defRPr sz="1400"/>
            </a:lvl6pPr>
            <a:lvl7pPr marL="4072724" indent="0">
              <a:buNone/>
              <a:defRPr sz="1400"/>
            </a:lvl7pPr>
            <a:lvl8pPr marL="4751511" indent="0">
              <a:buNone/>
              <a:defRPr sz="1400"/>
            </a:lvl8pPr>
            <a:lvl9pPr marL="5430299" indent="0">
              <a:buNone/>
              <a:defRPr sz="1400"/>
            </a:lvl9pPr>
          </a:lstStyle>
          <a:p>
            <a:pPr lvl="0"/>
            <a:r>
              <a:rPr lang="ja-JP" altLang="en-US"/>
              <a:t>マスター テキストの書式設定</a:t>
            </a:r>
          </a:p>
        </p:txBody>
      </p:sp>
      <p:sp>
        <p:nvSpPr>
          <p:cNvPr id="5" name="日付プレースホルダー 3">
            <a:extLst>
              <a:ext uri="{FF2B5EF4-FFF2-40B4-BE49-F238E27FC236}">
                <a16:creationId xmlns:a16="http://schemas.microsoft.com/office/drawing/2014/main" id="{6615B846-EE71-4670-A8B9-F0A269879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4F1D025-714E-4C82-A6AB-24C3E06DA4E0}" type="datetime1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6" name="フッター プレースホルダー 4">
            <a:extLst>
              <a:ext uri="{FF2B5EF4-FFF2-40B4-BE49-F238E27FC236}">
                <a16:creationId xmlns:a16="http://schemas.microsoft.com/office/drawing/2014/main" id="{6DFC6585-0711-46CC-A91E-6622B09BB1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7" name="スライド番号プレースホルダー 5">
            <a:extLst>
              <a:ext uri="{FF2B5EF4-FFF2-40B4-BE49-F238E27FC236}">
                <a16:creationId xmlns:a16="http://schemas.microsoft.com/office/drawing/2014/main" id="{2BD1AAEB-5224-4743-96B9-A730D241A1D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B7192B14-9052-498A-AD39-B59FA85663B2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  <p:extLst>
      <p:ext uri="{BB962C8B-B14F-4D97-AF65-F5344CB8AC3E}">
        <p14:creationId xmlns:p14="http://schemas.microsoft.com/office/powerpoint/2010/main" val="1271183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タイトル プレースホルダー 1">
            <a:extLst>
              <a:ext uri="{FF2B5EF4-FFF2-40B4-BE49-F238E27FC236}">
                <a16:creationId xmlns:a16="http://schemas.microsoft.com/office/drawing/2014/main" id="{E8C0503B-7408-4049-AC15-AF941EEADB37}"/>
              </a:ext>
            </a:extLst>
          </p:cNvPr>
          <p:cNvSpPr>
            <a:spLocks noGrp="1"/>
          </p:cNvSpPr>
          <p:nvPr>
            <p:ph type="title"/>
          </p:nvPr>
        </p:nvSpPr>
        <p:spPr bwMode="auto">
          <a:xfrm>
            <a:off x="684213" y="403225"/>
            <a:ext cx="12312650" cy="16795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タイトルの書式設定</a:t>
            </a:r>
          </a:p>
        </p:txBody>
      </p:sp>
      <p:sp>
        <p:nvSpPr>
          <p:cNvPr id="1027" name="テキスト プレースホルダー 2">
            <a:extLst>
              <a:ext uri="{FF2B5EF4-FFF2-40B4-BE49-F238E27FC236}">
                <a16:creationId xmlns:a16="http://schemas.microsoft.com/office/drawing/2014/main" id="{92C033F4-E681-4F3E-AE4F-43A8748B5455}"/>
              </a:ext>
            </a:extLst>
          </p:cNvPr>
          <p:cNvSpPr>
            <a:spLocks noGrp="1"/>
          </p:cNvSpPr>
          <p:nvPr>
            <p:ph type="body" idx="1"/>
          </p:nvPr>
        </p:nvSpPr>
        <p:spPr bwMode="auto">
          <a:xfrm>
            <a:off x="684213" y="2351088"/>
            <a:ext cx="12312650" cy="6654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135758" tIns="67879" rIns="135758" bIns="6787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ja-JP" altLang="en-US"/>
              <a:t>マスター テキストの書式設定</a:t>
            </a:r>
          </a:p>
          <a:p>
            <a:pPr lvl="1"/>
            <a:r>
              <a:rPr lang="ja-JP" altLang="en-US"/>
              <a:t>第 </a:t>
            </a:r>
            <a:r>
              <a:rPr lang="en-US" altLang="ja-JP"/>
              <a:t>2 </a:t>
            </a:r>
            <a:r>
              <a:rPr lang="ja-JP" altLang="en-US"/>
              <a:t>レベル</a:t>
            </a:r>
          </a:p>
          <a:p>
            <a:pPr lvl="2"/>
            <a:r>
              <a:rPr lang="ja-JP" altLang="en-US"/>
              <a:t>第 </a:t>
            </a:r>
            <a:r>
              <a:rPr lang="en-US" altLang="ja-JP"/>
              <a:t>3 </a:t>
            </a:r>
            <a:r>
              <a:rPr lang="ja-JP" altLang="en-US"/>
              <a:t>レベル</a:t>
            </a:r>
          </a:p>
          <a:p>
            <a:pPr lvl="3"/>
            <a:r>
              <a:rPr lang="ja-JP" altLang="en-US"/>
              <a:t>第 </a:t>
            </a:r>
            <a:r>
              <a:rPr lang="en-US" altLang="ja-JP"/>
              <a:t>4 </a:t>
            </a:r>
            <a:r>
              <a:rPr lang="ja-JP" altLang="en-US"/>
              <a:t>レベル</a:t>
            </a:r>
          </a:p>
          <a:p>
            <a:pPr lvl="4"/>
            <a:r>
              <a:rPr lang="ja-JP" altLang="en-US"/>
              <a:t>第 </a:t>
            </a:r>
            <a:r>
              <a:rPr lang="en-US" altLang="ja-JP"/>
              <a:t>5 </a:t>
            </a:r>
            <a:r>
              <a:rPr lang="ja-JP" altLang="en-US"/>
              <a:t>レベル</a:t>
            </a:r>
          </a:p>
        </p:txBody>
      </p:sp>
      <p:sp>
        <p:nvSpPr>
          <p:cNvPr id="4" name="日付プレースホルダー 3">
            <a:extLst>
              <a:ext uri="{FF2B5EF4-FFF2-40B4-BE49-F238E27FC236}">
                <a16:creationId xmlns:a16="http://schemas.microsoft.com/office/drawing/2014/main" id="{49C8C25B-038E-43E9-8877-6E1D5988FA2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684213" y="9344025"/>
            <a:ext cx="3192462" cy="536575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l" defTabSz="135757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695A25C-69DE-45AF-8BAA-C34FA3870275}" type="datetime1">
              <a:rPr lang="ja-JP" altLang="en-US"/>
              <a:pPr>
                <a:defRPr/>
              </a:pPr>
              <a:t>2026/7/2</a:t>
            </a:fld>
            <a:endParaRPr lang="ja-JP" altLang="en-US"/>
          </a:p>
        </p:txBody>
      </p:sp>
      <p:sp>
        <p:nvSpPr>
          <p:cNvPr id="5" name="フッター プレースホルダー 4">
            <a:extLst>
              <a:ext uri="{FF2B5EF4-FFF2-40B4-BE49-F238E27FC236}">
                <a16:creationId xmlns:a16="http://schemas.microsoft.com/office/drawing/2014/main" id="{C6E8FB4F-C281-4DF2-B2DF-4ECF3A23ACED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673600" y="9344025"/>
            <a:ext cx="4333875" cy="536575"/>
          </a:xfrm>
          <a:prstGeom prst="rect">
            <a:avLst/>
          </a:prstGeom>
        </p:spPr>
        <p:txBody>
          <a:bodyPr vert="horz" lIns="135758" tIns="67879" rIns="135758" bIns="67879" rtlCol="0" anchor="ctr"/>
          <a:lstStyle>
            <a:lvl1pPr algn="ctr" defTabSz="1357574" eaLnBrk="1" fontAlgn="auto" hangingPunct="1">
              <a:spcBef>
                <a:spcPts val="0"/>
              </a:spcBef>
              <a:spcAft>
                <a:spcPts val="0"/>
              </a:spcAft>
              <a:defRPr sz="18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r>
              <a:rPr lang="ja-JP" altLang="en-US"/>
              <a:t>２</a:t>
            </a:r>
          </a:p>
        </p:txBody>
      </p:sp>
      <p:sp>
        <p:nvSpPr>
          <p:cNvPr id="6" name="スライド番号プレースホルダー 5">
            <a:extLst>
              <a:ext uri="{FF2B5EF4-FFF2-40B4-BE49-F238E27FC236}">
                <a16:creationId xmlns:a16="http://schemas.microsoft.com/office/drawing/2014/main" id="{1B5CC275-9689-4060-9C02-7B38F87625BD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9804400" y="9344025"/>
            <a:ext cx="3192463" cy="536575"/>
          </a:xfrm>
          <a:prstGeom prst="rect">
            <a:avLst/>
          </a:prstGeom>
        </p:spPr>
        <p:txBody>
          <a:bodyPr vert="horz" wrap="square" lIns="135758" tIns="67879" rIns="135758" bIns="67879" numCol="1" anchor="ctr" anchorCtr="0" compatLnSpc="1">
            <a:prstTxWarp prst="textNoShape">
              <a:avLst/>
            </a:prstTxWarp>
          </a:bodyPr>
          <a:lstStyle>
            <a:lvl1pPr algn="r" defTabSz="1357313" eaLnBrk="1" hangingPunct="1">
              <a:defRPr sz="1800">
                <a:solidFill>
                  <a:srgbClr val="898989"/>
                </a:solidFill>
              </a:defRPr>
            </a:lvl1pPr>
          </a:lstStyle>
          <a:p>
            <a:pPr>
              <a:defRPr/>
            </a:pPr>
            <a:fld id="{DAD678DD-D977-4E05-A36C-451597E28C01}" type="slidenum">
              <a:rPr lang="ja-JP" altLang="en-US"/>
              <a:pPr>
                <a:defRPr/>
              </a:pPr>
              <a:t>‹#›</a:t>
            </a:fld>
            <a:endParaRPr lang="ja-JP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 dt="0"/>
  <p:txStyles>
    <p:titleStyle>
      <a:lvl1pPr algn="ctr" defTabSz="1355725" rtl="0" eaLnBrk="0" fontAlgn="base" hangingPunct="0">
        <a:spcBef>
          <a:spcPct val="0"/>
        </a:spcBef>
        <a:spcAft>
          <a:spcPct val="0"/>
        </a:spcAft>
        <a:defRPr kumimoji="1" sz="6600" kern="1200">
          <a:solidFill>
            <a:schemeClr val="tx1"/>
          </a:solidFill>
          <a:latin typeface="+mj-lt"/>
          <a:ea typeface="+mj-ea"/>
          <a:cs typeface="+mj-cs"/>
        </a:defRPr>
      </a:lvl1pPr>
      <a:lvl2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2pPr>
      <a:lvl3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3pPr>
      <a:lvl4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4pPr>
      <a:lvl5pPr algn="ctr" defTabSz="1355725" rtl="0" eaLnBrk="0" fontAlgn="base" hangingPunct="0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5pPr>
      <a:lvl6pPr marL="484906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6pPr>
      <a:lvl7pPr marL="969813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7pPr>
      <a:lvl8pPr marL="1454719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8pPr>
      <a:lvl9pPr marL="1939625" algn="ctr" defTabSz="1357064" rtl="0" fontAlgn="base">
        <a:spcBef>
          <a:spcPct val="0"/>
        </a:spcBef>
        <a:spcAft>
          <a:spcPct val="0"/>
        </a:spcAft>
        <a:defRPr kumimoji="1" sz="6600">
          <a:solidFill>
            <a:schemeClr val="tx1"/>
          </a:solidFill>
          <a:latin typeface="Calibri" pitchFamily="34" charset="0"/>
          <a:ea typeface="ＭＳ Ｐゴシック" pitchFamily="50" charset="-128"/>
        </a:defRPr>
      </a:lvl9pPr>
    </p:titleStyle>
    <p:bodyStyle>
      <a:lvl1pPr marL="508000" indent="-508000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4800" kern="1200">
          <a:solidFill>
            <a:schemeClr val="tx1"/>
          </a:solidFill>
          <a:latin typeface="+mn-lt"/>
          <a:ea typeface="+mn-ea"/>
          <a:cs typeface="+mn-cs"/>
        </a:defRPr>
      </a:lvl1pPr>
      <a:lvl2pPr marL="1101725" indent="-422275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4100" kern="1200">
          <a:solidFill>
            <a:schemeClr val="tx1"/>
          </a:solidFill>
          <a:latin typeface="+mn-lt"/>
          <a:ea typeface="+mn-ea"/>
          <a:cs typeface="+mn-cs"/>
        </a:defRPr>
      </a:lvl2pPr>
      <a:lvl3pPr marL="1695450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kumimoji="1" sz="3600" kern="1200">
          <a:solidFill>
            <a:schemeClr val="tx1"/>
          </a:solidFill>
          <a:latin typeface="+mn-lt"/>
          <a:ea typeface="+mn-ea"/>
          <a:cs typeface="+mn-cs"/>
        </a:defRPr>
      </a:lvl3pPr>
      <a:lvl4pPr marL="2374900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–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4pPr>
      <a:lvl5pPr marL="3052763" indent="-338138" algn="l" defTabSz="1355725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»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5pPr>
      <a:lvl6pPr marL="3733330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6pPr>
      <a:lvl7pPr marL="4412117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7pPr>
      <a:lvl8pPr marL="5090907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8pPr>
      <a:lvl9pPr marL="5769694" indent="-339394" algn="l" defTabSz="1357574" rtl="0" eaLnBrk="1" latinLnBrk="0" hangingPunct="1">
        <a:spcBef>
          <a:spcPct val="20000"/>
        </a:spcBef>
        <a:buFont typeface="Arial" panose="020B0604020202020204" pitchFamily="34" charset="0"/>
        <a:buChar char="•"/>
        <a:defRPr kumimoji="1" sz="3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ja-JP"/>
      </a:defPPr>
      <a:lvl1pPr marL="0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78787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357574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3pPr>
      <a:lvl4pPr marL="2036362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4pPr>
      <a:lvl5pPr marL="2715150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5pPr>
      <a:lvl6pPr marL="3393937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6pPr>
      <a:lvl7pPr marL="4072724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7pPr>
      <a:lvl8pPr marL="4751511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8pPr>
      <a:lvl9pPr marL="5430299" algn="l" defTabSz="1357574" rtl="0" eaLnBrk="1" latinLnBrk="0" hangingPunct="1">
        <a:defRPr kumimoji="1" sz="27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.JP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コンテンツ プレースホルダー 2">
            <a:extLst>
              <a:ext uri="{FF2B5EF4-FFF2-40B4-BE49-F238E27FC236}">
                <a16:creationId xmlns:a16="http://schemas.microsoft.com/office/drawing/2014/main" id="{418C3FE5-8D23-4187-B91A-31EEEC63CF9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0" y="3384550"/>
            <a:ext cx="13681075" cy="1800225"/>
          </a:xfrm>
        </p:spPr>
        <p:txBody>
          <a:bodyPr/>
          <a:lstStyle/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800" b="1">
                <a:latin typeface="メイリオ" panose="020B0604030504040204" pitchFamily="50" charset="-128"/>
                <a:ea typeface="メイリオ" panose="020B0604030504040204" pitchFamily="50" charset="-128"/>
              </a:rPr>
              <a:t>   　令和７年度森林等環境整備事業</a:t>
            </a:r>
            <a:r>
              <a:rPr lang="en-US" altLang="ja-JP" sz="3800" b="1">
                <a:latin typeface="メイリオ" panose="020B0604030504040204" pitchFamily="50" charset="-128"/>
                <a:ea typeface="メイリオ" panose="020B0604030504040204" pitchFamily="50" charset="-128"/>
              </a:rPr>
              <a:t>(</a:t>
            </a:r>
            <a:r>
              <a:rPr lang="ja-JP" altLang="en-US" sz="3800" b="1">
                <a:latin typeface="メイリオ" panose="020B0604030504040204" pitchFamily="50" charset="-128"/>
                <a:ea typeface="メイリオ" panose="020B0604030504040204" pitchFamily="50" charset="-128"/>
              </a:rPr>
              <a:t>都市緑化を活用した</a:t>
            </a:r>
            <a:endParaRPr lang="en-US" altLang="ja-JP" sz="3800" b="1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>
              <a:buFont typeface="Arial" panose="020B0604020202020204" pitchFamily="34" charset="0"/>
              <a:buNone/>
            </a:pPr>
            <a:r>
              <a:rPr lang="ja-JP" altLang="en-US" sz="3800" b="1">
                <a:latin typeface="メイリオ" panose="020B0604030504040204" pitchFamily="50" charset="-128"/>
                <a:ea typeface="メイリオ" panose="020B0604030504040204" pitchFamily="50" charset="-128"/>
              </a:rPr>
              <a:t>　　猛暑対策事業）の実施状況等について</a:t>
            </a:r>
            <a:endParaRPr lang="en-US" altLang="ja-JP" sz="2800">
              <a:solidFill>
                <a:srgbClr val="0066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ja-JP" sz="2800">
              <a:solidFill>
                <a:srgbClr val="0066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ja-JP" sz="2800">
              <a:solidFill>
                <a:srgbClr val="0066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ja-JP" sz="2800">
              <a:solidFill>
                <a:srgbClr val="0066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ja-JP" sz="2800">
              <a:solidFill>
                <a:srgbClr val="0066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ja-JP" sz="2800">
              <a:solidFill>
                <a:srgbClr val="006600"/>
              </a:solidFill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3200" b="1">
                <a:latin typeface="メイリオ" panose="020B0604030504040204" pitchFamily="50" charset="-128"/>
                <a:ea typeface="メイリオ" panose="020B0604030504040204" pitchFamily="50" charset="-128"/>
              </a:rPr>
              <a:t>令和８年７月</a:t>
            </a:r>
            <a:endParaRPr lang="en-US" altLang="ja-JP" sz="3200" b="1">
              <a:latin typeface="メイリオ" panose="020B0604030504040204" pitchFamily="50" charset="-128"/>
              <a:ea typeface="メイリオ" panose="020B0604030504040204" pitchFamily="50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lang="en-US" altLang="ja-JP" sz="3200">
              <a:latin typeface="ＭＳ ゴシック" panose="020B0609070205080204" pitchFamily="49" charset="-128"/>
              <a:ea typeface="ＭＳ ゴシック" panose="020B0609070205080204" pitchFamily="49" charset="-12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ja-JP" altLang="en-US" sz="3200" b="1">
                <a:latin typeface="メイリオ" panose="020B0604030504040204" pitchFamily="50" charset="-128"/>
                <a:ea typeface="メイリオ" panose="020B0604030504040204" pitchFamily="50" charset="-128"/>
              </a:rPr>
              <a:t>大阪府 環境農林水産部 みどり推進室 </a:t>
            </a:r>
          </a:p>
        </p:txBody>
      </p:sp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FAF012D9-6BC1-451C-B372-907DA10EF6A8}"/>
              </a:ext>
            </a:extLst>
          </p:cNvPr>
          <p:cNvSpPr/>
          <p:nvPr/>
        </p:nvSpPr>
        <p:spPr>
          <a:xfrm>
            <a:off x="10944225" y="360363"/>
            <a:ext cx="2233613" cy="6477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ja-JP" altLang="en-US" b="1" dirty="0">
                <a:solidFill>
                  <a:schemeClr val="tx1"/>
                </a:solidFill>
              </a:rPr>
              <a:t>資　料　３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34841915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正方形/長方形 2">
            <a:extLst>
              <a:ext uri="{FF2B5EF4-FFF2-40B4-BE49-F238E27FC236}">
                <a16:creationId xmlns:a16="http://schemas.microsoft.com/office/drawing/2014/main" id="{BF28BAEE-8E6B-41D5-A949-F7B22562102C}"/>
              </a:ext>
            </a:extLst>
          </p:cNvPr>
          <p:cNvSpPr/>
          <p:nvPr/>
        </p:nvSpPr>
        <p:spPr>
          <a:xfrm>
            <a:off x="354013" y="1200150"/>
            <a:ext cx="13049250" cy="1111250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95385" bIns="97693" anchor="ctr">
            <a:spAutoFit/>
          </a:bodyPr>
          <a:lstStyle/>
          <a:p>
            <a:pPr marL="361876" indent="-361876" defTabSz="1297792">
              <a:buFont typeface="Wingdings" panose="05000000000000000000" pitchFamily="2" charset="2"/>
              <a:buChar char="u"/>
              <a:defRPr/>
            </a:pPr>
            <a:r>
              <a:rPr lang="ja-JP" altLang="en-US" sz="1764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猛暑による府民の健康被害を軽減するため、多くの人が集まる駅前広場等において暑熱環境の改善が必要。</a:t>
            </a:r>
            <a:endParaRPr lang="en-US" altLang="ja-JP" sz="1764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  <a:p>
            <a:pPr marL="361876" indent="-361876" defTabSz="1297792">
              <a:buFont typeface="Wingdings" panose="05000000000000000000" pitchFamily="2" charset="2"/>
              <a:buChar char="u"/>
              <a:defRPr/>
            </a:pPr>
            <a:r>
              <a:rPr lang="ja-JP" altLang="en-US" sz="1764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特に、万博を機に国内外から多くの来阪者が集まる場所において、より多くの人に効果を実感してもらえる、緑化・ミスト・上屋等による対策を実施。</a:t>
            </a:r>
            <a:endParaRPr lang="en-US" altLang="ja-JP" sz="1764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7" name="タイトル 1">
            <a:extLst>
              <a:ext uri="{FF2B5EF4-FFF2-40B4-BE49-F238E27FC236}">
                <a16:creationId xmlns:a16="http://schemas.microsoft.com/office/drawing/2014/main" id="{95777746-C958-4EC9-BEC6-BC0C6FC79DBC}"/>
              </a:ext>
            </a:extLst>
          </p:cNvPr>
          <p:cNvSpPr txBox="1">
            <a:spLocks/>
          </p:cNvSpPr>
          <p:nvPr/>
        </p:nvSpPr>
        <p:spPr bwMode="auto">
          <a:xfrm>
            <a:off x="120122" y="-4600"/>
            <a:ext cx="13440832" cy="738537"/>
          </a:xfrm>
          <a:prstGeom prst="rect">
            <a:avLst/>
          </a:prstGeom>
          <a:solidFill>
            <a:srgbClr val="00B050"/>
          </a:solidFill>
          <a:ln>
            <a:noFill/>
          </a:ln>
          <a:effectLst/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0" h="0"/>
          </a:sp3d>
        </p:spPr>
        <p:txBody>
          <a:bodyPr anchor="ctr"/>
          <a:lstStyle>
            <a:lvl1pPr algn="ctr" rtl="0" fontAlgn="base">
              <a:spcBef>
                <a:spcPct val="0"/>
              </a:spcBef>
              <a:spcAft>
                <a:spcPct val="0"/>
              </a:spcAft>
              <a:defRPr kumimoji="1" sz="44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kumimoji="1" sz="44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defTabSz="1240718" fontAlgn="auto">
              <a:spcAft>
                <a:spcPts val="0"/>
              </a:spcAft>
              <a:defRPr/>
            </a:pPr>
            <a:r>
              <a:rPr lang="ja-JP" altLang="en-US" sz="3256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en-US" altLang="ja-JP" sz="3256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R6</a:t>
            </a:r>
            <a:r>
              <a:rPr lang="ja-JP" altLang="en-US" sz="3256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～</a:t>
            </a:r>
            <a:r>
              <a:rPr lang="en-US" altLang="ja-JP" sz="3256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R7</a:t>
            </a:r>
            <a:r>
              <a:rPr lang="ja-JP" altLang="en-US" sz="3256" b="1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都市</a:t>
            </a:r>
            <a:r>
              <a:rPr lang="ja-JP" altLang="en-US" sz="3256" b="1" dirty="0">
                <a:solidFill>
                  <a:sysClr val="window" lastClr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緑化を活用した猛暑対策事業</a:t>
            </a:r>
            <a:endParaRPr lang="ja-JP" altLang="en-US" sz="2713" b="1" dirty="0">
              <a:solidFill>
                <a:sysClr val="window" lastClr="FFFFFF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5755AAE0-F94C-4E20-9E4B-4AB198792E83}"/>
              </a:ext>
            </a:extLst>
          </p:cNvPr>
          <p:cNvSpPr/>
          <p:nvPr/>
        </p:nvSpPr>
        <p:spPr>
          <a:xfrm>
            <a:off x="331788" y="863600"/>
            <a:ext cx="1833562" cy="522288"/>
          </a:xfrm>
          <a:prstGeom prst="rect">
            <a:avLst/>
          </a:prstGeom>
          <a:gradFill>
            <a:gsLst>
              <a:gs pos="0">
                <a:srgbClr val="00B050"/>
              </a:gs>
              <a:gs pos="80000">
                <a:srgbClr val="00B050"/>
              </a:gs>
              <a:gs pos="100000">
                <a:srgbClr val="00B050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122115" tIns="48846" rIns="122115" bIns="97693" anchor="ctr"/>
          <a:lstStyle/>
          <a:p>
            <a:pPr algn="ctr" defTabSz="1297792">
              <a:defRPr/>
            </a:pPr>
            <a:r>
              <a:rPr lang="ja-JP" altLang="en-US" sz="1764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目　的</a:t>
            </a:r>
          </a:p>
        </p:txBody>
      </p:sp>
      <p:sp>
        <p:nvSpPr>
          <p:cNvPr id="4" name="テキスト ボックス 3">
            <a:extLst>
              <a:ext uri="{FF2B5EF4-FFF2-40B4-BE49-F238E27FC236}">
                <a16:creationId xmlns:a16="http://schemas.microsoft.com/office/drawing/2014/main" id="{AF80ECCA-03FB-4526-A558-81BD336A2C66}"/>
              </a:ext>
            </a:extLst>
          </p:cNvPr>
          <p:cNvSpPr txBox="1"/>
          <p:nvPr/>
        </p:nvSpPr>
        <p:spPr>
          <a:xfrm>
            <a:off x="534988" y="8778875"/>
            <a:ext cx="12477750" cy="355600"/>
          </a:xfrm>
          <a:prstGeom prst="rect">
            <a:avLst/>
          </a:prstGeom>
          <a:noFill/>
        </p:spPr>
        <p:txBody>
          <a:bodyPr lIns="104856" tIns="52429" rIns="104856" bIns="52429">
            <a:spAutoFit/>
          </a:bodyPr>
          <a:lstStyle/>
          <a:p>
            <a:pPr defTabSz="1297792">
              <a:spcBef>
                <a:spcPts val="814"/>
              </a:spcBef>
              <a:defRPr/>
            </a:pPr>
            <a:r>
              <a:rPr lang="ja-JP" altLang="en-US" sz="161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提出された事業計画等について、専門家で構成する有識者会議において意見を聴取した上で、審査を行い、予算の範囲内で事業を採択。</a:t>
            </a:r>
            <a:endParaRPr lang="en-US" altLang="ja-JP" sz="1617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10" name="正方形/長方形 9">
            <a:extLst>
              <a:ext uri="{FF2B5EF4-FFF2-40B4-BE49-F238E27FC236}">
                <a16:creationId xmlns:a16="http://schemas.microsoft.com/office/drawing/2014/main" id="{5770DBF6-EFB4-4614-B89C-DF82992A131A}"/>
              </a:ext>
            </a:extLst>
          </p:cNvPr>
          <p:cNvSpPr/>
          <p:nvPr/>
        </p:nvSpPr>
        <p:spPr>
          <a:xfrm>
            <a:off x="333375" y="8666163"/>
            <a:ext cx="13060363" cy="1325562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97792">
              <a:defRPr/>
            </a:pPr>
            <a:endParaRPr lang="ja-JP" altLang="en-US" sz="2058" dirty="0">
              <a:solidFill>
                <a:schemeClr val="tx1"/>
              </a:solidFill>
            </a:endParaRPr>
          </a:p>
        </p:txBody>
      </p:sp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E8FD2A1D-A9E1-4A32-9720-8F08412A0A11}"/>
              </a:ext>
            </a:extLst>
          </p:cNvPr>
          <p:cNvSpPr/>
          <p:nvPr/>
        </p:nvSpPr>
        <p:spPr>
          <a:xfrm>
            <a:off x="331788" y="8242300"/>
            <a:ext cx="1773237" cy="527050"/>
          </a:xfrm>
          <a:prstGeom prst="rect">
            <a:avLst/>
          </a:prstGeom>
          <a:gradFill>
            <a:gsLst>
              <a:gs pos="0">
                <a:srgbClr val="00B050"/>
              </a:gs>
              <a:gs pos="80000">
                <a:srgbClr val="00B050"/>
              </a:gs>
              <a:gs pos="100000">
                <a:srgbClr val="00B050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122115" tIns="48846" rIns="122115" bIns="97693" anchor="ctr"/>
          <a:lstStyle/>
          <a:p>
            <a:pPr algn="ctr" defTabSz="1297792">
              <a:defRPr/>
            </a:pPr>
            <a:r>
              <a:rPr lang="ja-JP" altLang="en-US" sz="1764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採択</a:t>
            </a:r>
            <a:r>
              <a:rPr lang="ja-JP" altLang="en-US" sz="1617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方法</a:t>
            </a:r>
          </a:p>
        </p:txBody>
      </p:sp>
      <p:sp>
        <p:nvSpPr>
          <p:cNvPr id="39" name="正方形/長方形 38">
            <a:extLst>
              <a:ext uri="{FF2B5EF4-FFF2-40B4-BE49-F238E27FC236}">
                <a16:creationId xmlns:a16="http://schemas.microsoft.com/office/drawing/2014/main" id="{7F9D29CA-967E-4E56-A7D2-2B4CF87392DF}"/>
              </a:ext>
            </a:extLst>
          </p:cNvPr>
          <p:cNvSpPr/>
          <p:nvPr/>
        </p:nvSpPr>
        <p:spPr>
          <a:xfrm>
            <a:off x="342900" y="4745038"/>
            <a:ext cx="13049250" cy="3400425"/>
          </a:xfrm>
          <a:prstGeom prst="rect">
            <a:avLst/>
          </a:prstGeom>
          <a:noFill/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97792">
              <a:defRPr/>
            </a:pPr>
            <a:endParaRPr lang="ja-JP" altLang="en-US" sz="1617" dirty="0">
              <a:solidFill>
                <a:schemeClr val="tx1"/>
              </a:solidFill>
            </a:endParaRPr>
          </a:p>
        </p:txBody>
      </p:sp>
      <p:sp>
        <p:nvSpPr>
          <p:cNvPr id="40" name="テキスト ボックス 16">
            <a:extLst>
              <a:ext uri="{FF2B5EF4-FFF2-40B4-BE49-F238E27FC236}">
                <a16:creationId xmlns:a16="http://schemas.microsoft.com/office/drawing/2014/main" id="{9CC4DCBB-9E1F-4D18-8F98-85C85D31BD5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9588" y="6059488"/>
            <a:ext cx="6108700" cy="376237"/>
          </a:xfrm>
          <a:prstGeom prst="rect">
            <a:avLst/>
          </a:prstGeom>
          <a:noFill/>
          <a:ln>
            <a:noFill/>
          </a:ln>
        </p:spPr>
        <p:txBody>
          <a:bodyPr lIns="104856" tIns="52429" rIns="104856" bIns="52429">
            <a:spAutoFit/>
          </a:bodyPr>
          <a:lstStyle/>
          <a:p>
            <a:pPr>
              <a:defRPr/>
            </a:pPr>
            <a:r>
              <a:rPr lang="ja-JP" altLang="en-US" sz="1764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■事業実施場所</a:t>
            </a:r>
            <a:r>
              <a:rPr lang="ja-JP" altLang="en-US" sz="1764" b="1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（以下のいずれか）</a:t>
            </a:r>
          </a:p>
        </p:txBody>
      </p:sp>
      <p:sp>
        <p:nvSpPr>
          <p:cNvPr id="41" name="テキスト ボックス 17">
            <a:extLst>
              <a:ext uri="{FF2B5EF4-FFF2-40B4-BE49-F238E27FC236}">
                <a16:creationId xmlns:a16="http://schemas.microsoft.com/office/drawing/2014/main" id="{4586C453-FC33-42EE-A9DC-B1C9EC1C48C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9213" y="6552480"/>
            <a:ext cx="4357687" cy="604837"/>
          </a:xfrm>
          <a:prstGeom prst="rect">
            <a:avLst/>
          </a:prstGeom>
          <a:noFill/>
          <a:ln>
            <a:noFill/>
          </a:ln>
        </p:spPr>
        <p:txBody>
          <a:bodyPr lIns="104856" tIns="52429" rIns="104856" bIns="52429">
            <a:spAutoFit/>
          </a:bodyPr>
          <a:lstStyle>
            <a:lvl1pPr marL="92075" indent="-92075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en-US" altLang="ja-JP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</a:t>
            </a: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日の</a:t>
            </a:r>
            <a:r>
              <a:rPr lang="ja-JP" altLang="en-US" sz="1617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乗降者数５万人以上</a:t>
            </a: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の駅</a:t>
            </a:r>
            <a:endParaRPr lang="en-US" altLang="ja-JP" sz="161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buFont typeface="Arial" panose="020B0604020202020204" pitchFamily="34" charset="0"/>
              <a:buChar char="•"/>
              <a:defRPr/>
            </a:pPr>
            <a:r>
              <a:rPr lang="ja-JP" altLang="en-US" sz="1617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万博シャトルバス発着場</a:t>
            </a: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のある駅</a:t>
            </a:r>
          </a:p>
        </p:txBody>
      </p:sp>
      <p:sp>
        <p:nvSpPr>
          <p:cNvPr id="42" name="テキスト ボックス 18">
            <a:extLst>
              <a:ext uri="{FF2B5EF4-FFF2-40B4-BE49-F238E27FC236}">
                <a16:creationId xmlns:a16="http://schemas.microsoft.com/office/drawing/2014/main" id="{668CCC43-B89D-419A-983E-8319FF5A0BF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31863" y="6556375"/>
            <a:ext cx="1363662" cy="603250"/>
          </a:xfrm>
          <a:prstGeom prst="rect">
            <a:avLst/>
          </a:prstGeom>
          <a:noFill/>
          <a:ln>
            <a:noFill/>
          </a:ln>
        </p:spPr>
        <p:txBody>
          <a:bodyPr lIns="104856" tIns="52429" rIns="104856" bIns="52429">
            <a:spAutoFit/>
          </a:bodyPr>
          <a:lstStyle/>
          <a:p>
            <a:pPr algn="ctr">
              <a:defRPr/>
            </a:pP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駅前広場</a:t>
            </a:r>
            <a:endParaRPr lang="en-US" altLang="ja-JP" sz="161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defRPr/>
            </a:pP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駅周辺</a:t>
            </a:r>
          </a:p>
        </p:txBody>
      </p:sp>
      <p:sp>
        <p:nvSpPr>
          <p:cNvPr id="43" name="四角形: 角を丸くする 42">
            <a:extLst>
              <a:ext uri="{FF2B5EF4-FFF2-40B4-BE49-F238E27FC236}">
                <a16:creationId xmlns:a16="http://schemas.microsoft.com/office/drawing/2014/main" id="{CB17696D-B790-4D14-87A4-DF2ACF392B5D}"/>
              </a:ext>
            </a:extLst>
          </p:cNvPr>
          <p:cNvSpPr/>
          <p:nvPr/>
        </p:nvSpPr>
        <p:spPr>
          <a:xfrm>
            <a:off x="744538" y="6488113"/>
            <a:ext cx="1765300" cy="727075"/>
          </a:xfrm>
          <a:prstGeom prst="roundRect">
            <a:avLst>
              <a:gd name="adj" fmla="val 25009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97792">
              <a:defRPr/>
            </a:pPr>
            <a:endParaRPr lang="ja-JP" altLang="en-US" sz="1617" dirty="0">
              <a:solidFill>
                <a:schemeClr val="tx1"/>
              </a:solidFill>
            </a:endParaRPr>
          </a:p>
        </p:txBody>
      </p:sp>
      <p:sp>
        <p:nvSpPr>
          <p:cNvPr id="44" name="テキスト ボックス 20">
            <a:extLst>
              <a:ext uri="{FF2B5EF4-FFF2-40B4-BE49-F238E27FC236}">
                <a16:creationId xmlns:a16="http://schemas.microsoft.com/office/drawing/2014/main" id="{42AF4AFF-0CB6-4067-959A-C3DA7A289E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582863" y="7507288"/>
            <a:ext cx="4449762" cy="354012"/>
          </a:xfrm>
          <a:prstGeom prst="rect">
            <a:avLst/>
          </a:prstGeom>
          <a:noFill/>
          <a:ln>
            <a:noFill/>
          </a:ln>
        </p:spPr>
        <p:txBody>
          <a:bodyPr lIns="104856" tIns="52429" rIns="104856" bIns="52429">
            <a:spAutoFit/>
          </a:bodyPr>
          <a:lstStyle>
            <a:lvl1pPr marL="92075" indent="-92075"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955675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buFont typeface="Arial" panose="020B0604020202020204" pitchFamily="34" charset="0"/>
              <a:buChar char="•"/>
              <a:defRPr/>
            </a:pPr>
            <a:r>
              <a:rPr lang="ja-JP" altLang="en-US" sz="1617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年間利用者数３０万人以上</a:t>
            </a:r>
          </a:p>
        </p:txBody>
      </p:sp>
      <p:sp>
        <p:nvSpPr>
          <p:cNvPr id="45" name="テキスト ボックス 21">
            <a:extLst>
              <a:ext uri="{FF2B5EF4-FFF2-40B4-BE49-F238E27FC236}">
                <a16:creationId xmlns:a16="http://schemas.microsoft.com/office/drawing/2014/main" id="{54C5F2EE-D2C7-439B-BA6E-2B3B3040E6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8663" y="7543800"/>
            <a:ext cx="1854200" cy="355600"/>
          </a:xfrm>
          <a:prstGeom prst="rect">
            <a:avLst/>
          </a:prstGeom>
          <a:noFill/>
          <a:ln>
            <a:noFill/>
          </a:ln>
        </p:spPr>
        <p:txBody>
          <a:bodyPr lIns="104856" tIns="52429" rIns="104856" bIns="52429">
            <a:spAutoFit/>
          </a:bodyPr>
          <a:lstStyle/>
          <a:p>
            <a:pPr algn="ctr">
              <a:defRPr/>
            </a:pP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観光スポット</a:t>
            </a:r>
          </a:p>
        </p:txBody>
      </p:sp>
      <p:sp>
        <p:nvSpPr>
          <p:cNvPr id="46" name="四角形: 角を丸くする 45">
            <a:extLst>
              <a:ext uri="{FF2B5EF4-FFF2-40B4-BE49-F238E27FC236}">
                <a16:creationId xmlns:a16="http://schemas.microsoft.com/office/drawing/2014/main" id="{9E07760E-A141-459B-8E3F-8BC4400067F7}"/>
              </a:ext>
            </a:extLst>
          </p:cNvPr>
          <p:cNvSpPr/>
          <p:nvPr/>
        </p:nvSpPr>
        <p:spPr>
          <a:xfrm>
            <a:off x="752475" y="7402513"/>
            <a:ext cx="1765300" cy="620712"/>
          </a:xfrm>
          <a:prstGeom prst="roundRect">
            <a:avLst>
              <a:gd name="adj" fmla="val 32305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97792">
              <a:defRPr/>
            </a:pPr>
            <a:endParaRPr lang="ja-JP" altLang="en-US" sz="2058" dirty="0">
              <a:solidFill>
                <a:schemeClr val="tx1"/>
              </a:solidFill>
            </a:endParaRPr>
          </a:p>
        </p:txBody>
      </p:sp>
      <p:sp>
        <p:nvSpPr>
          <p:cNvPr id="47" name="テキスト ボックス 24">
            <a:extLst>
              <a:ext uri="{FF2B5EF4-FFF2-40B4-BE49-F238E27FC236}">
                <a16:creationId xmlns:a16="http://schemas.microsoft.com/office/drawing/2014/main" id="{F631D264-97B4-42CB-BEF7-381C0F7348C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7363" y="6065838"/>
            <a:ext cx="5483225" cy="377825"/>
          </a:xfrm>
          <a:prstGeom prst="rect">
            <a:avLst/>
          </a:prstGeom>
          <a:noFill/>
          <a:ln>
            <a:noFill/>
          </a:ln>
        </p:spPr>
        <p:txBody>
          <a:bodyPr lIns="104856" tIns="52429" rIns="104856" bIns="52429">
            <a:spAutoFit/>
          </a:bodyPr>
          <a:lstStyle/>
          <a:p>
            <a:pPr>
              <a:defRPr/>
            </a:pPr>
            <a:r>
              <a:rPr lang="ja-JP" altLang="en-US" sz="1764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■整備する設備</a:t>
            </a:r>
            <a:r>
              <a:rPr lang="ja-JP" altLang="en-US" sz="1764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</a:t>
            </a: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（以下の両方を整備）</a:t>
            </a:r>
          </a:p>
        </p:txBody>
      </p:sp>
      <p:sp>
        <p:nvSpPr>
          <p:cNvPr id="48" name="テキスト ボックス 47">
            <a:extLst>
              <a:ext uri="{FF2B5EF4-FFF2-40B4-BE49-F238E27FC236}">
                <a16:creationId xmlns:a16="http://schemas.microsoft.com/office/drawing/2014/main" id="{5042C872-05F9-45DC-8FB2-BA3F39E6B16C}"/>
              </a:ext>
            </a:extLst>
          </p:cNvPr>
          <p:cNvSpPr txBox="1"/>
          <p:nvPr/>
        </p:nvSpPr>
        <p:spPr>
          <a:xfrm>
            <a:off x="9075788" y="7375029"/>
            <a:ext cx="4103923" cy="603582"/>
          </a:xfrm>
          <a:prstGeom prst="rect">
            <a:avLst/>
          </a:prstGeom>
          <a:noFill/>
        </p:spPr>
        <p:txBody>
          <a:bodyPr lIns="104856" tIns="52429" rIns="104856" bIns="52429">
            <a:spAutoFit/>
          </a:bodyPr>
          <a:lstStyle/>
          <a:p>
            <a:pPr marL="124933" indent="-124933" defTabSz="1297792">
              <a:buFont typeface="Arial" panose="020B0604020202020204" pitchFamily="34" charset="0"/>
              <a:buChar char="•"/>
              <a:defRPr/>
            </a:pPr>
            <a:r>
              <a:rPr lang="ja-JP" altLang="en-US" sz="1617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日除け、微細ミスト発生器の設置、</a:t>
            </a:r>
            <a:br>
              <a:rPr lang="en-US" altLang="ja-JP" sz="1617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17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打ち水ルーバーの設置等</a:t>
            </a:r>
            <a:endParaRPr lang="ja-JP" altLang="en-US" sz="161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49" name="テキスト ボックス 48">
            <a:extLst>
              <a:ext uri="{FF2B5EF4-FFF2-40B4-BE49-F238E27FC236}">
                <a16:creationId xmlns:a16="http://schemas.microsoft.com/office/drawing/2014/main" id="{4F198345-F164-4B32-84D2-4B4E49F809B8}"/>
              </a:ext>
            </a:extLst>
          </p:cNvPr>
          <p:cNvSpPr txBox="1"/>
          <p:nvPr/>
        </p:nvSpPr>
        <p:spPr>
          <a:xfrm>
            <a:off x="7175500" y="6556375"/>
            <a:ext cx="1900238" cy="603250"/>
          </a:xfrm>
          <a:prstGeom prst="rect">
            <a:avLst/>
          </a:prstGeom>
          <a:noFill/>
        </p:spPr>
        <p:txBody>
          <a:bodyPr lIns="104856" tIns="52429" rIns="104856" bIns="52429">
            <a:spAutoFit/>
          </a:bodyPr>
          <a:lstStyle/>
          <a:p>
            <a:pPr algn="ctr" defTabSz="1297792">
              <a:defRPr/>
            </a:pP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都市緑化</a:t>
            </a:r>
            <a:endParaRPr lang="en-US" altLang="ja-JP" sz="161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 defTabSz="1297792">
              <a:defRPr/>
            </a:pP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（地上部・建築物）</a:t>
            </a:r>
          </a:p>
        </p:txBody>
      </p:sp>
      <p:sp>
        <p:nvSpPr>
          <p:cNvPr id="50" name="四角形: 角を丸くする 49">
            <a:extLst>
              <a:ext uri="{FF2B5EF4-FFF2-40B4-BE49-F238E27FC236}">
                <a16:creationId xmlns:a16="http://schemas.microsoft.com/office/drawing/2014/main" id="{16FB40C2-E9DE-40CB-9D37-BE7043E50615}"/>
              </a:ext>
            </a:extLst>
          </p:cNvPr>
          <p:cNvSpPr/>
          <p:nvPr/>
        </p:nvSpPr>
        <p:spPr>
          <a:xfrm>
            <a:off x="7069138" y="6556375"/>
            <a:ext cx="2052637" cy="693738"/>
          </a:xfrm>
          <a:prstGeom prst="roundRect">
            <a:avLst>
              <a:gd name="adj" fmla="val 2501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97792">
              <a:defRPr/>
            </a:pPr>
            <a:endParaRPr lang="ja-JP" altLang="en-US" sz="1617" dirty="0">
              <a:solidFill>
                <a:schemeClr val="tx1"/>
              </a:solidFill>
            </a:endParaRPr>
          </a:p>
        </p:txBody>
      </p:sp>
      <p:sp>
        <p:nvSpPr>
          <p:cNvPr id="51" name="テキスト ボックス 50">
            <a:extLst>
              <a:ext uri="{FF2B5EF4-FFF2-40B4-BE49-F238E27FC236}">
                <a16:creationId xmlns:a16="http://schemas.microsoft.com/office/drawing/2014/main" id="{965C4750-EE85-44A0-B272-30912D4E9C85}"/>
              </a:ext>
            </a:extLst>
          </p:cNvPr>
          <p:cNvSpPr txBox="1"/>
          <p:nvPr/>
        </p:nvSpPr>
        <p:spPr>
          <a:xfrm>
            <a:off x="9075789" y="6590790"/>
            <a:ext cx="4500133" cy="592169"/>
          </a:xfrm>
          <a:prstGeom prst="rect">
            <a:avLst/>
          </a:prstGeom>
          <a:noFill/>
        </p:spPr>
        <p:txBody>
          <a:bodyPr lIns="104856" tIns="52429" rIns="104856" bIns="52429">
            <a:spAutoFit/>
          </a:bodyPr>
          <a:lstStyle/>
          <a:p>
            <a:pPr marL="124933" indent="-124933" defTabSz="1297792">
              <a:buFont typeface="Arial" panose="020B0604020202020204" pitchFamily="34" charset="0"/>
              <a:buChar char="•"/>
              <a:defRPr/>
            </a:pPr>
            <a:r>
              <a:rPr lang="ja-JP" altLang="en-US" sz="1617" b="1" u="sng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地上部緑化は、原則、地植え</a:t>
            </a:r>
            <a:br>
              <a:rPr lang="en-US" altLang="ja-JP" sz="1617" b="1" u="sng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543" dirty="0">
                <a:solidFill>
                  <a:srgbClr val="000000"/>
                </a:solidFill>
                <a:highlight>
                  <a:srgbClr val="FFFFFF"/>
                </a:highlight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（ただし、大型プランターの場合は要相談）</a:t>
            </a:r>
            <a:endParaRPr lang="ja-JP" altLang="en-US" sz="161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2" name="テキスト ボックス 35">
            <a:extLst>
              <a:ext uri="{FF2B5EF4-FFF2-40B4-BE49-F238E27FC236}">
                <a16:creationId xmlns:a16="http://schemas.microsoft.com/office/drawing/2014/main" id="{D27B9346-D1D1-4F1C-AB3D-35944091F18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245350" y="7362825"/>
            <a:ext cx="1625600" cy="603250"/>
          </a:xfrm>
          <a:prstGeom prst="rect">
            <a:avLst/>
          </a:prstGeom>
          <a:noFill/>
          <a:ln>
            <a:noFill/>
          </a:ln>
        </p:spPr>
        <p:txBody>
          <a:bodyPr lIns="104856" tIns="52429" rIns="104856" bIns="52429">
            <a:spAutoFit/>
          </a:bodyPr>
          <a:lstStyle/>
          <a:p>
            <a:pPr algn="ctr">
              <a:defRPr/>
            </a:pP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暑熱環境</a:t>
            </a:r>
            <a:endParaRPr lang="en-US" altLang="ja-JP" sz="161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 algn="ctr">
              <a:defRPr/>
            </a:pP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改善設備</a:t>
            </a:r>
          </a:p>
        </p:txBody>
      </p:sp>
      <p:sp>
        <p:nvSpPr>
          <p:cNvPr id="53" name="四角形: 角を丸くする 52">
            <a:extLst>
              <a:ext uri="{FF2B5EF4-FFF2-40B4-BE49-F238E27FC236}">
                <a16:creationId xmlns:a16="http://schemas.microsoft.com/office/drawing/2014/main" id="{13994EB3-9455-432E-8D77-8617FF38D8CD}"/>
              </a:ext>
            </a:extLst>
          </p:cNvPr>
          <p:cNvSpPr/>
          <p:nvPr/>
        </p:nvSpPr>
        <p:spPr>
          <a:xfrm>
            <a:off x="7069138" y="7369175"/>
            <a:ext cx="2014537" cy="609600"/>
          </a:xfrm>
          <a:prstGeom prst="roundRect">
            <a:avLst>
              <a:gd name="adj" fmla="val 25010"/>
            </a:avLst>
          </a:prstGeom>
          <a:noFill/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1297792">
              <a:defRPr/>
            </a:pPr>
            <a:endParaRPr lang="ja-JP" altLang="en-US" sz="1617" dirty="0">
              <a:solidFill>
                <a:schemeClr val="tx1"/>
              </a:solidFill>
            </a:endParaRPr>
          </a:p>
        </p:txBody>
      </p:sp>
      <p:sp>
        <p:nvSpPr>
          <p:cNvPr id="54" name="テキスト ボックス 41">
            <a:extLst>
              <a:ext uri="{FF2B5EF4-FFF2-40B4-BE49-F238E27FC236}">
                <a16:creationId xmlns:a16="http://schemas.microsoft.com/office/drawing/2014/main" id="{1A9501CA-3CDC-4D44-8BC9-3AFC485CE0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837363" y="5032375"/>
            <a:ext cx="5819775" cy="677863"/>
          </a:xfrm>
          <a:prstGeom prst="rect">
            <a:avLst/>
          </a:prstGeom>
          <a:noFill/>
          <a:ln>
            <a:noFill/>
          </a:ln>
        </p:spPr>
        <p:txBody>
          <a:bodyPr lIns="104856" tIns="52429" rIns="104856" bIns="52429">
            <a:spAutoFit/>
          </a:bodyPr>
          <a:lstStyle>
            <a:lvl1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266700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Aft>
                <a:spcPts val="407"/>
              </a:spcAft>
              <a:defRPr/>
            </a:pPr>
            <a:r>
              <a:rPr lang="ja-JP" altLang="en-US" sz="1764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■補助率・補助額</a:t>
            </a:r>
            <a:endParaRPr lang="en-US" altLang="ja-JP" sz="1764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/>
            </a:pPr>
            <a:r>
              <a:rPr lang="en-US" altLang="ja-JP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補助率：</a:t>
            </a:r>
            <a:r>
              <a:rPr lang="en-US" altLang="ja-JP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10/10</a:t>
            </a: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　補助上限：５千万円</a:t>
            </a:r>
            <a:endParaRPr lang="en-US" altLang="ja-JP" sz="1617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5" name="テキスト ボックス 46">
            <a:extLst>
              <a:ext uri="{FF2B5EF4-FFF2-40B4-BE49-F238E27FC236}">
                <a16:creationId xmlns:a16="http://schemas.microsoft.com/office/drawing/2014/main" id="{363B695F-8B64-44C5-B9DD-2EA62FC3585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1175" y="5070475"/>
            <a:ext cx="6281738" cy="927100"/>
          </a:xfrm>
          <a:prstGeom prst="rect">
            <a:avLst/>
          </a:prstGeom>
          <a:noFill/>
          <a:ln>
            <a:noFill/>
          </a:ln>
        </p:spPr>
        <p:txBody>
          <a:bodyPr lIns="104856" tIns="52429" rIns="104856" bIns="52429">
            <a:spAutoFit/>
          </a:bodyPr>
          <a:lstStyle>
            <a:lvl1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defTabSz="955675" eaLnBrk="0" fontAlgn="base" hangingPunct="0">
              <a:spcBef>
                <a:spcPct val="0"/>
              </a:spcBef>
              <a:spcAft>
                <a:spcPct val="0"/>
              </a:spcAft>
              <a:tabLst>
                <a:tab pos="182563" algn="l"/>
              </a:tabLs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>
              <a:spcAft>
                <a:spcPts val="407"/>
              </a:spcAft>
              <a:defRPr/>
            </a:pPr>
            <a:r>
              <a:rPr lang="ja-JP" altLang="en-US" sz="1764" b="1" u="sng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■補助対象者</a:t>
            </a:r>
            <a:endParaRPr lang="en-US" altLang="ja-JP" sz="1764" b="1" u="sng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defRPr/>
            </a:pPr>
            <a:r>
              <a:rPr lang="en-US" altLang="ja-JP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	</a:t>
            </a: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府内市町村、民間事業者</a:t>
            </a:r>
            <a:r>
              <a:rPr lang="en-US" altLang="ja-JP" sz="154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(</a:t>
            </a:r>
            <a:r>
              <a:rPr lang="ja-JP" altLang="en-US" sz="1543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鉄道事業者、商業施設事業者等）</a:t>
            </a:r>
            <a:br>
              <a:rPr lang="en-US" altLang="ja-JP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</a:br>
            <a:r>
              <a:rPr lang="ja-JP" altLang="en-US" sz="1617" dirty="0"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複数の民間事業者等で構成される団体</a:t>
            </a:r>
          </a:p>
        </p:txBody>
      </p:sp>
      <p:sp>
        <p:nvSpPr>
          <p:cNvPr id="56" name="正方形/長方形 55">
            <a:extLst>
              <a:ext uri="{FF2B5EF4-FFF2-40B4-BE49-F238E27FC236}">
                <a16:creationId xmlns:a16="http://schemas.microsoft.com/office/drawing/2014/main" id="{029D1B06-6668-4D60-A0C5-AAFE2C17EA43}"/>
              </a:ext>
            </a:extLst>
          </p:cNvPr>
          <p:cNvSpPr/>
          <p:nvPr/>
        </p:nvSpPr>
        <p:spPr>
          <a:xfrm>
            <a:off x="331788" y="4486275"/>
            <a:ext cx="1773237" cy="522288"/>
          </a:xfrm>
          <a:prstGeom prst="rect">
            <a:avLst/>
          </a:prstGeom>
          <a:gradFill>
            <a:gsLst>
              <a:gs pos="0">
                <a:srgbClr val="00B050"/>
              </a:gs>
              <a:gs pos="80000">
                <a:srgbClr val="00B050"/>
              </a:gs>
              <a:gs pos="100000">
                <a:srgbClr val="00B050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122115" tIns="48846" rIns="122115" bIns="97693" anchor="ctr"/>
          <a:lstStyle/>
          <a:p>
            <a:pPr algn="ctr" defTabSz="1297792">
              <a:defRPr/>
            </a:pPr>
            <a:r>
              <a:rPr lang="ja-JP" altLang="en-US" sz="1764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応募条件等</a:t>
            </a:r>
          </a:p>
        </p:txBody>
      </p:sp>
      <p:sp>
        <p:nvSpPr>
          <p:cNvPr id="57" name="テキスト ボックス 56">
            <a:extLst>
              <a:ext uri="{FF2B5EF4-FFF2-40B4-BE49-F238E27FC236}">
                <a16:creationId xmlns:a16="http://schemas.microsoft.com/office/drawing/2014/main" id="{A1756BF8-1261-4F5C-A4CE-A0F331FB5650}"/>
              </a:ext>
            </a:extLst>
          </p:cNvPr>
          <p:cNvSpPr txBox="1"/>
          <p:nvPr/>
        </p:nvSpPr>
        <p:spPr>
          <a:xfrm>
            <a:off x="2589213" y="9149840"/>
            <a:ext cx="8994775" cy="355600"/>
          </a:xfrm>
          <a:prstGeom prst="rect">
            <a:avLst/>
          </a:prstGeom>
          <a:noFill/>
        </p:spPr>
        <p:txBody>
          <a:bodyPr lIns="104856" tIns="52429" rIns="104856" bIns="52429">
            <a:spAutoFit/>
          </a:bodyPr>
          <a:lstStyle/>
          <a:p>
            <a:pPr defTabSz="1297792">
              <a:spcBef>
                <a:spcPts val="814"/>
              </a:spcBef>
              <a:defRPr/>
            </a:pPr>
            <a:r>
              <a:rPr lang="ja-JP" altLang="en-US" sz="161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＜主な評価の視点＞　暑熱改善効果 </a:t>
            </a:r>
            <a:r>
              <a:rPr lang="en-US" altLang="ja-JP" sz="161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 </a:t>
            </a:r>
            <a:r>
              <a:rPr lang="ja-JP" altLang="en-US" sz="161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公益性 </a:t>
            </a:r>
            <a:r>
              <a:rPr lang="en-US" altLang="ja-JP" sz="161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 </a:t>
            </a:r>
            <a:r>
              <a:rPr lang="ja-JP" altLang="en-US" sz="161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緑量</a:t>
            </a:r>
            <a:r>
              <a:rPr lang="en-US" altLang="ja-JP" sz="161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/ </a:t>
            </a:r>
            <a:r>
              <a:rPr lang="ja-JP" altLang="en-US" sz="161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配置・デザイン性　</a:t>
            </a:r>
            <a:r>
              <a:rPr lang="en-US" altLang="ja-JP" sz="161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/ </a:t>
            </a:r>
            <a:r>
              <a:rPr lang="ja-JP" altLang="en-US" sz="1617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整備費用</a:t>
            </a:r>
            <a:endParaRPr lang="ja-JP" altLang="en-US" sz="1617" b="1" dirty="0"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7" name="正方形/長方形 26">
            <a:extLst>
              <a:ext uri="{FF2B5EF4-FFF2-40B4-BE49-F238E27FC236}">
                <a16:creationId xmlns:a16="http://schemas.microsoft.com/office/drawing/2014/main" id="{09FBA632-BEC5-4E97-BC46-FA2B52058B45}"/>
              </a:ext>
            </a:extLst>
          </p:cNvPr>
          <p:cNvSpPr/>
          <p:nvPr/>
        </p:nvSpPr>
        <p:spPr>
          <a:xfrm>
            <a:off x="342900" y="2576513"/>
            <a:ext cx="13049250" cy="1846262"/>
          </a:xfrm>
          <a:prstGeom prst="rect">
            <a:avLst/>
          </a:prstGeom>
          <a:solidFill>
            <a:schemeClr val="bg1"/>
          </a:solidFill>
          <a:ln w="12700">
            <a:solidFill>
              <a:schemeClr val="accent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95385" bIns="97693" anchor="ctr"/>
          <a:lstStyle/>
          <a:p>
            <a:pPr defTabSz="1297792">
              <a:defRPr/>
            </a:pPr>
            <a:r>
              <a:rPr lang="en-US" altLang="ja-JP" sz="1764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   </a:t>
            </a:r>
          </a:p>
          <a:p>
            <a:pPr defTabSz="1297792">
              <a:defRPr/>
            </a:pPr>
            <a:endParaRPr lang="en-US" altLang="ja-JP" sz="1764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  <a:p>
            <a:pPr defTabSz="1297792">
              <a:defRPr/>
            </a:pPr>
            <a:r>
              <a:rPr lang="en-US" altLang="ja-JP" sz="1764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  </a:t>
            </a:r>
          </a:p>
          <a:p>
            <a:pPr defTabSz="1297792">
              <a:defRPr/>
            </a:pPr>
            <a:r>
              <a:rPr lang="en-US" altLang="ja-JP" sz="1764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  </a:t>
            </a:r>
          </a:p>
          <a:p>
            <a:pPr defTabSz="1297792">
              <a:defRPr/>
            </a:pPr>
            <a:endParaRPr lang="en-US" altLang="ja-JP" sz="1764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  <a:p>
            <a:pPr marL="361876" indent="-361876" defTabSz="1297792">
              <a:buFont typeface="Wingdings" panose="05000000000000000000" pitchFamily="2" charset="2"/>
              <a:buChar char="u"/>
              <a:defRPr/>
            </a:pPr>
            <a:endParaRPr lang="en-US" altLang="ja-JP" sz="1764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メイリオ" panose="020B0604030504040204" pitchFamily="50" charset="-128"/>
            </a:endParaRPr>
          </a:p>
        </p:txBody>
      </p:sp>
      <p:sp>
        <p:nvSpPr>
          <p:cNvPr id="28" name="正方形/長方形 27">
            <a:extLst>
              <a:ext uri="{FF2B5EF4-FFF2-40B4-BE49-F238E27FC236}">
                <a16:creationId xmlns:a16="http://schemas.microsoft.com/office/drawing/2014/main" id="{E4F37DC0-C7FD-43F0-8921-8791EA546438}"/>
              </a:ext>
            </a:extLst>
          </p:cNvPr>
          <p:cNvSpPr/>
          <p:nvPr/>
        </p:nvSpPr>
        <p:spPr>
          <a:xfrm>
            <a:off x="327025" y="2424113"/>
            <a:ext cx="1838325" cy="522287"/>
          </a:xfrm>
          <a:prstGeom prst="rect">
            <a:avLst/>
          </a:prstGeom>
          <a:gradFill>
            <a:gsLst>
              <a:gs pos="0">
                <a:srgbClr val="00B050"/>
              </a:gs>
              <a:gs pos="80000">
                <a:srgbClr val="00B050"/>
              </a:gs>
              <a:gs pos="100000">
                <a:srgbClr val="00B050"/>
              </a:gs>
            </a:gsLst>
            <a:lin ang="5400000" scaled="0"/>
          </a:gradFill>
          <a:ln w="9525" cap="flat" cmpd="sng" algn="ctr">
            <a:solidFill>
              <a:srgbClr val="00B050"/>
            </a:solidFill>
            <a:prstDash val="solid"/>
          </a:ln>
          <a:effectLst/>
        </p:spPr>
        <p:txBody>
          <a:bodyPr lIns="122115" tIns="48846" rIns="122115" bIns="97693" anchor="ctr"/>
          <a:lstStyle/>
          <a:p>
            <a:pPr algn="ctr" defTabSz="1297792">
              <a:defRPr/>
            </a:pPr>
            <a:r>
              <a:rPr lang="ja-JP" altLang="en-US" sz="1764" b="1" kern="100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メイリオ" panose="020B0604030504040204" pitchFamily="50" charset="-128"/>
              </a:rPr>
              <a:t>事業計画</a:t>
            </a:r>
          </a:p>
        </p:txBody>
      </p:sp>
      <p:graphicFrame>
        <p:nvGraphicFramePr>
          <p:cNvPr id="12" name="表 11">
            <a:extLst>
              <a:ext uri="{FF2B5EF4-FFF2-40B4-BE49-F238E27FC236}">
                <a16:creationId xmlns:a16="http://schemas.microsoft.com/office/drawing/2014/main" id="{3C00A1EE-3DCE-4FF7-9988-68F0B0FBD06C}"/>
              </a:ext>
            </a:extLst>
          </p:cNvPr>
          <p:cNvGraphicFramePr>
            <a:graphicFrameLocks noGrp="1"/>
          </p:cNvGraphicFramePr>
          <p:nvPr/>
        </p:nvGraphicFramePr>
        <p:xfrm>
          <a:off x="2292350" y="2708275"/>
          <a:ext cx="10266362" cy="1652588"/>
        </p:xfrm>
        <a:graphic>
          <a:graphicData uri="http://schemas.openxmlformats.org/drawingml/2006/table">
            <a:tbl>
              <a:tblPr/>
              <a:tblGrid>
                <a:gridCol w="10583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48174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312224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481743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3122244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260935"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年度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計画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gridSpan="2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実績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89927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箇所数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事業費</a:t>
                      </a:r>
                      <a:r>
                        <a:rPr lang="ja-JP" altLang="en-US" sz="10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＜事務費含む＞</a:t>
                      </a:r>
                      <a:endParaRPr lang="ja-JP" altLang="en-US" sz="15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5B9BD5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箇所数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事業費</a:t>
                      </a:r>
                      <a:r>
                        <a:rPr lang="ja-JP" altLang="en-US" sz="10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＜事務費含む＞</a:t>
                      </a:r>
                      <a:endParaRPr lang="ja-JP" altLang="en-US" sz="1500" b="0" i="0" u="none" strike="noStrike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70AD47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62410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Ｒ６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４箇所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201,850</a:t>
                      </a:r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</a:t>
                      </a:r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箇所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103,514</a:t>
                      </a:r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369658"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R７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箇所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101,850</a:t>
                      </a:r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</a:t>
                      </a:r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箇所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74,782</a:t>
                      </a:r>
                      <a:r>
                        <a:rPr lang="ja-JP" alt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  <a:endParaRPr lang="en-US" altLang="ja-JP" sz="1500" b="0" i="0" u="none" strike="noStrike" dirty="0">
                        <a:solidFill>
                          <a:schemeClr val="tx1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  <a:tr h="369658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全体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DC3E6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６箇所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303,700</a:t>
                      </a:r>
                      <a:r>
                        <a:rPr lang="ja-JP" altLang="en-US" sz="15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EEBF7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5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５箇所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en-US" altLang="ja-JP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178,296</a:t>
                      </a:r>
                      <a:r>
                        <a:rPr lang="ja-JP" altLang="en-US" sz="1500" b="0" i="0" u="none" strike="noStrike" dirty="0">
                          <a:solidFill>
                            <a:schemeClr val="tx1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9334" marR="9334" marT="9333" marB="0" anchor="ctr">
                    <a:lnL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5400" cap="flat" cmpd="dbl" algn="ctr">
                      <a:solidFill>
                        <a:srgbClr val="595959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40404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F0D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4"/>
                  </a:ext>
                </a:extLst>
              </a:tr>
            </a:tbl>
          </a:graphicData>
        </a:graphic>
      </p:graphicFrame>
      <p:sp>
        <p:nvSpPr>
          <p:cNvPr id="30" name="テキスト ボックス 29">
            <a:extLst>
              <a:ext uri="{FF2B5EF4-FFF2-40B4-BE49-F238E27FC236}">
                <a16:creationId xmlns:a16="http://schemas.microsoft.com/office/drawing/2014/main" id="{13C45E2F-E317-43B4-9ED5-11EC6AD9BC39}"/>
              </a:ext>
            </a:extLst>
          </p:cNvPr>
          <p:cNvSpPr txBox="1"/>
          <p:nvPr/>
        </p:nvSpPr>
        <p:spPr>
          <a:xfrm>
            <a:off x="1709738" y="9551988"/>
            <a:ext cx="11277600" cy="331787"/>
          </a:xfrm>
          <a:prstGeom prst="rect">
            <a:avLst/>
          </a:prstGeom>
          <a:noFill/>
        </p:spPr>
        <p:txBody>
          <a:bodyPr lIns="104856" tIns="52429" rIns="104856" bIns="52429">
            <a:spAutoFit/>
          </a:bodyPr>
          <a:lstStyle/>
          <a:p>
            <a:pPr defTabSz="1297792">
              <a:spcBef>
                <a:spcPts val="814"/>
              </a:spcBef>
              <a:defRPr/>
            </a:pPr>
            <a:r>
              <a:rPr lang="ja-JP" altLang="en-US" sz="1470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＊なおこの審査とは別に、大阪府の補助金交付にあたっては、比較見積書の提出を求め、適正な経費計上であることを審査している。</a:t>
            </a:r>
            <a:endParaRPr lang="en-US" altLang="ja-JP" sz="1470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5" name="正方形/長方形 4">
            <a:extLst>
              <a:ext uri="{FF2B5EF4-FFF2-40B4-BE49-F238E27FC236}">
                <a16:creationId xmlns:a16="http://schemas.microsoft.com/office/drawing/2014/main" id="{63EEE3C3-8855-402C-8D4D-B6E5164EDC82}"/>
              </a:ext>
            </a:extLst>
          </p:cNvPr>
          <p:cNvSpPr/>
          <p:nvPr/>
        </p:nvSpPr>
        <p:spPr>
          <a:xfrm>
            <a:off x="14689409" y="1385888"/>
            <a:ext cx="2664296" cy="21820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800" dirty="0">
                <a:solidFill>
                  <a:schemeClr val="tx1"/>
                </a:solidFill>
              </a:rPr>
              <a:t>R6</a:t>
            </a:r>
          </a:p>
          <a:p>
            <a:pPr algn="ctr"/>
            <a:r>
              <a:rPr lang="ja-JP" altLang="en-US" sz="1800" dirty="0">
                <a:solidFill>
                  <a:schemeClr val="tx1"/>
                </a:solidFill>
              </a:rPr>
              <a:t>なんばハッチ：</a:t>
            </a:r>
            <a:r>
              <a:rPr lang="en-US" altLang="ja-JP" sz="1800" dirty="0">
                <a:solidFill>
                  <a:schemeClr val="tx1"/>
                </a:solidFill>
              </a:rPr>
              <a:t>41,304,414</a:t>
            </a:r>
          </a:p>
          <a:p>
            <a:pPr algn="ctr"/>
            <a:r>
              <a:rPr lang="ja-JP" altLang="en-US" sz="1800" dirty="0">
                <a:solidFill>
                  <a:schemeClr val="tx1"/>
                </a:solidFill>
              </a:rPr>
              <a:t>中之島</a:t>
            </a:r>
            <a:r>
              <a:rPr lang="en-US" altLang="ja-JP" sz="1800" dirty="0">
                <a:solidFill>
                  <a:schemeClr val="tx1"/>
                </a:solidFill>
              </a:rPr>
              <a:t>GATE</a:t>
            </a:r>
            <a:r>
              <a:rPr lang="ja-JP" altLang="en-US" sz="1800" dirty="0">
                <a:solidFill>
                  <a:schemeClr val="tx1"/>
                </a:solidFill>
              </a:rPr>
              <a:t>：</a:t>
            </a:r>
            <a:r>
              <a:rPr lang="en-US" altLang="ja-JP" sz="1800" dirty="0">
                <a:solidFill>
                  <a:schemeClr val="tx1"/>
                </a:solidFill>
              </a:rPr>
              <a:t>48,300,000</a:t>
            </a:r>
          </a:p>
          <a:p>
            <a:pPr algn="ctr"/>
            <a:r>
              <a:rPr kumimoji="1" lang="en-US" altLang="ja-JP" sz="1800" dirty="0">
                <a:solidFill>
                  <a:schemeClr val="tx1"/>
                </a:solidFill>
              </a:rPr>
              <a:t>JR</a:t>
            </a:r>
            <a:r>
              <a:rPr kumimoji="1" lang="ja-JP" altLang="en-US" sz="1800" dirty="0">
                <a:solidFill>
                  <a:schemeClr val="tx1"/>
                </a:solidFill>
              </a:rPr>
              <a:t>大阪駅：</a:t>
            </a:r>
            <a:r>
              <a:rPr kumimoji="1" lang="en-US" altLang="ja-JP" sz="1800" dirty="0">
                <a:solidFill>
                  <a:schemeClr val="tx1"/>
                </a:solidFill>
              </a:rPr>
              <a:t>12,062,973</a:t>
            </a:r>
          </a:p>
          <a:p>
            <a:pPr algn="ctr"/>
            <a:r>
              <a:rPr lang="ja-JP" altLang="en-US" sz="1800" dirty="0">
                <a:solidFill>
                  <a:schemeClr val="tx1"/>
                </a:solidFill>
              </a:rPr>
              <a:t>旅費</a:t>
            </a:r>
            <a:r>
              <a:rPr lang="en-US" altLang="ja-JP" sz="1800" dirty="0">
                <a:solidFill>
                  <a:schemeClr val="tx1"/>
                </a:solidFill>
              </a:rPr>
              <a:t>:100,000</a:t>
            </a:r>
          </a:p>
          <a:p>
            <a:pPr algn="ctr"/>
            <a:r>
              <a:rPr kumimoji="1" lang="ja-JP" altLang="en-US" sz="1800" dirty="0">
                <a:solidFill>
                  <a:schemeClr val="tx1"/>
                </a:solidFill>
              </a:rPr>
              <a:t>需用費</a:t>
            </a:r>
            <a:r>
              <a:rPr kumimoji="1" lang="en-US" altLang="ja-JP" sz="1800" dirty="0">
                <a:solidFill>
                  <a:schemeClr val="tx1"/>
                </a:solidFill>
              </a:rPr>
              <a:t>:96,734</a:t>
            </a:r>
          </a:p>
          <a:p>
            <a:pPr algn="ctr"/>
            <a:r>
              <a:rPr lang="ja-JP" altLang="en-US" sz="1800" dirty="0">
                <a:solidFill>
                  <a:schemeClr val="tx1"/>
                </a:solidFill>
              </a:rPr>
              <a:t>委託費</a:t>
            </a:r>
            <a:r>
              <a:rPr lang="en-US" altLang="ja-JP" sz="1800" dirty="0">
                <a:solidFill>
                  <a:schemeClr val="tx1"/>
                </a:solidFill>
              </a:rPr>
              <a:t>:1,650,000</a:t>
            </a:r>
          </a:p>
        </p:txBody>
      </p:sp>
      <p:sp>
        <p:nvSpPr>
          <p:cNvPr id="32" name="正方形/長方形 31">
            <a:extLst>
              <a:ext uri="{FF2B5EF4-FFF2-40B4-BE49-F238E27FC236}">
                <a16:creationId xmlns:a16="http://schemas.microsoft.com/office/drawing/2014/main" id="{BFACF565-99E5-493E-8EEF-D3B8371E18EE}"/>
              </a:ext>
            </a:extLst>
          </p:cNvPr>
          <p:cNvSpPr/>
          <p:nvPr/>
        </p:nvSpPr>
        <p:spPr>
          <a:xfrm>
            <a:off x="14699255" y="3979428"/>
            <a:ext cx="3014490" cy="218209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ja-JP" sz="1800" dirty="0">
                <a:solidFill>
                  <a:schemeClr val="tx1"/>
                </a:solidFill>
              </a:rPr>
              <a:t>R7</a:t>
            </a:r>
          </a:p>
          <a:p>
            <a:pPr algn="ctr"/>
            <a:r>
              <a:rPr lang="ja-JP" altLang="en-US" sz="1800" dirty="0">
                <a:solidFill>
                  <a:schemeClr val="tx1"/>
                </a:solidFill>
              </a:rPr>
              <a:t>大阪国際空港：</a:t>
            </a:r>
            <a:r>
              <a:rPr lang="en-US" altLang="ja-JP" sz="1800" dirty="0">
                <a:solidFill>
                  <a:schemeClr val="tx1"/>
                </a:solidFill>
              </a:rPr>
              <a:t>49,800,000</a:t>
            </a:r>
          </a:p>
          <a:p>
            <a:pPr algn="ctr"/>
            <a:r>
              <a:rPr lang="ja-JP" altLang="en-US" sz="1800" dirty="0">
                <a:solidFill>
                  <a:schemeClr val="tx1"/>
                </a:solidFill>
              </a:rPr>
              <a:t>ららぽーと：</a:t>
            </a:r>
            <a:r>
              <a:rPr lang="en-US" altLang="ja-JP" sz="1800" dirty="0">
                <a:solidFill>
                  <a:schemeClr val="tx1"/>
                </a:solidFill>
              </a:rPr>
              <a:t>24,649,000</a:t>
            </a:r>
            <a:endParaRPr kumimoji="1" lang="en-US" altLang="ja-JP" sz="1800" dirty="0">
              <a:solidFill>
                <a:schemeClr val="tx1"/>
              </a:solidFill>
            </a:endParaRPr>
          </a:p>
          <a:p>
            <a:pPr algn="ctr"/>
            <a:r>
              <a:rPr lang="ja-JP" altLang="en-US" sz="1800" dirty="0">
                <a:solidFill>
                  <a:schemeClr val="tx1"/>
                </a:solidFill>
              </a:rPr>
              <a:t>旅費</a:t>
            </a:r>
            <a:r>
              <a:rPr lang="en-US" altLang="ja-JP" sz="1800" dirty="0">
                <a:solidFill>
                  <a:schemeClr val="tx1"/>
                </a:solidFill>
              </a:rPr>
              <a:t>:90,000</a:t>
            </a:r>
          </a:p>
          <a:p>
            <a:pPr algn="ctr"/>
            <a:r>
              <a:rPr kumimoji="1" lang="ja-JP" altLang="en-US" sz="1800" dirty="0">
                <a:solidFill>
                  <a:schemeClr val="tx1"/>
                </a:solidFill>
              </a:rPr>
              <a:t>需用費</a:t>
            </a:r>
            <a:r>
              <a:rPr kumimoji="1" lang="en-US" altLang="ja-JP" sz="1800" dirty="0">
                <a:solidFill>
                  <a:schemeClr val="tx1"/>
                </a:solidFill>
              </a:rPr>
              <a:t>:243,492</a:t>
            </a:r>
          </a:p>
          <a:p>
            <a:pPr algn="ctr"/>
            <a:r>
              <a:rPr lang="ja-JP" altLang="en-US" sz="1800" dirty="0">
                <a:solidFill>
                  <a:schemeClr val="tx1"/>
                </a:solidFill>
              </a:rPr>
              <a:t>委託費</a:t>
            </a:r>
            <a:r>
              <a:rPr lang="en-US" altLang="ja-JP" sz="1800" dirty="0">
                <a:solidFill>
                  <a:schemeClr val="tx1"/>
                </a:solidFill>
              </a:rPr>
              <a:t>:0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タイトル 1">
            <a:extLst>
              <a:ext uri="{FF2B5EF4-FFF2-40B4-BE49-F238E27FC236}">
                <a16:creationId xmlns:a16="http://schemas.microsoft.com/office/drawing/2014/main" id="{7FACAAAF-E9D3-4D61-B56E-42B8BB401ADC}"/>
              </a:ext>
            </a:extLst>
          </p:cNvPr>
          <p:cNvSpPr txBox="1">
            <a:spLocks/>
          </p:cNvSpPr>
          <p:nvPr/>
        </p:nvSpPr>
        <p:spPr>
          <a:xfrm>
            <a:off x="125413" y="71760"/>
            <a:ext cx="13439775" cy="881063"/>
          </a:xfrm>
          <a:prstGeom prst="rect">
            <a:avLst/>
          </a:prstGeom>
          <a:solidFill>
            <a:srgbClr val="0070C0"/>
          </a:solidFill>
        </p:spPr>
        <p:txBody>
          <a:bodyPr lIns="134408" tIns="52917" rIns="134408" bIns="52917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ja-JP" altLang="en-US" sz="3528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令和７年度　都市緑化を活用した猛暑対策事業</a:t>
            </a:r>
          </a:p>
        </p:txBody>
      </p:sp>
      <p:sp>
        <p:nvSpPr>
          <p:cNvPr id="7" name="正方形/長方形 6">
            <a:extLst>
              <a:ext uri="{FF2B5EF4-FFF2-40B4-BE49-F238E27FC236}">
                <a16:creationId xmlns:a16="http://schemas.microsoft.com/office/drawing/2014/main" id="{9FF123BB-6D48-4AB3-83A8-00B9F706F1F8}"/>
              </a:ext>
            </a:extLst>
          </p:cNvPr>
          <p:cNvSpPr/>
          <p:nvPr/>
        </p:nvSpPr>
        <p:spPr>
          <a:xfrm>
            <a:off x="312738" y="2076648"/>
            <a:ext cx="13103225" cy="2387600"/>
          </a:xfrm>
          <a:prstGeom prst="rect">
            <a:avLst/>
          </a:prstGeom>
          <a:solidFill>
            <a:schemeClr val="bg1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tIns="106104" bIns="106104" anchor="ctr"/>
          <a:lstStyle/>
          <a:p>
            <a:pPr>
              <a:lnSpc>
                <a:spcPts val="4410"/>
              </a:lnSpc>
              <a:spcAft>
                <a:spcPts val="589"/>
              </a:spcAft>
              <a:defRPr/>
            </a:pPr>
            <a:r>
              <a:rPr lang="en-US" altLang="ja-JP" sz="3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sz="3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募 集 期 間</a:t>
            </a:r>
            <a:r>
              <a:rPr lang="en-US" altLang="ja-JP" sz="3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</a:t>
            </a:r>
            <a:r>
              <a:rPr lang="ja-JP" altLang="en-US" sz="3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  </a:t>
            </a:r>
            <a:r>
              <a:rPr lang="ja-JP" altLang="en-US" sz="3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令和７年２月</a:t>
            </a:r>
            <a:r>
              <a:rPr lang="en-US" altLang="ja-JP" sz="3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20</a:t>
            </a:r>
            <a:r>
              <a:rPr lang="ja-JP" altLang="en-US" sz="3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日（木曜日） から３月</a:t>
            </a:r>
            <a:r>
              <a:rPr lang="en-US" altLang="ja-JP" sz="3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18</a:t>
            </a:r>
            <a:r>
              <a:rPr lang="ja-JP" altLang="en-US" sz="3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日（火曜日） </a:t>
            </a:r>
            <a:endParaRPr lang="en-US" altLang="ja-JP" sz="3200" b="1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4410"/>
              </a:lnSpc>
              <a:spcAft>
                <a:spcPts val="589"/>
              </a:spcAft>
              <a:defRPr/>
            </a:pPr>
            <a:r>
              <a:rPr lang="en-US" altLang="ja-JP" sz="3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sz="3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採 択 </a:t>
            </a:r>
            <a:r>
              <a:rPr lang="ja-JP" altLang="en-US" sz="3200" b="1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結 果</a:t>
            </a:r>
            <a:r>
              <a:rPr lang="en-US" altLang="ja-JP" sz="3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   </a:t>
            </a:r>
            <a:r>
              <a:rPr lang="ja-JP" altLang="en-US" sz="3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採択箇所数　２箇所　（応募</a:t>
            </a:r>
            <a:r>
              <a:rPr lang="ja-JP" altLang="en-US" sz="3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５</a:t>
            </a:r>
            <a:r>
              <a:rPr lang="ja-JP" altLang="en-US" sz="3200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箇所）</a:t>
            </a:r>
            <a:endParaRPr lang="en-US" altLang="ja-JP" sz="3200" b="1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  <a:p>
            <a:pPr>
              <a:lnSpc>
                <a:spcPts val="4410"/>
              </a:lnSpc>
              <a:defRPr/>
            </a:pPr>
            <a:r>
              <a:rPr lang="en-US" altLang="ja-JP" sz="3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 【</a:t>
            </a:r>
            <a:r>
              <a:rPr lang="ja-JP" altLang="en-US" sz="3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補助実績額</a:t>
            </a:r>
            <a:r>
              <a:rPr lang="en-US" altLang="ja-JP" sz="3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】  </a:t>
            </a:r>
            <a:r>
              <a:rPr lang="ja-JP" altLang="en-US" sz="3200" b="1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  </a:t>
            </a:r>
            <a:r>
              <a:rPr lang="en-US" altLang="ja-JP" sz="3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74,449</a:t>
            </a:r>
            <a:r>
              <a:rPr lang="ja-JP" altLang="en-US" sz="3200" dirty="0">
                <a:solidFill>
                  <a:schemeClr val="tx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千円　</a:t>
            </a:r>
            <a:endParaRPr lang="en-US" altLang="ja-JP" sz="1800" dirty="0">
              <a:solidFill>
                <a:schemeClr val="tx1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8" name="正方形/長方形 1">
            <a:extLst>
              <a:ext uri="{FF2B5EF4-FFF2-40B4-BE49-F238E27FC236}">
                <a16:creationId xmlns:a16="http://schemas.microsoft.com/office/drawing/2014/main" id="{62DA2C77-CE81-4587-9A99-F1B8239D6028}"/>
              </a:ext>
            </a:extLst>
          </p:cNvPr>
          <p:cNvSpPr>
            <a:spLocks noChangeArrowheads="1"/>
          </p:cNvSpPr>
          <p:nvPr/>
        </p:nvSpPr>
        <p:spPr bwMode="auto">
          <a:xfrm>
            <a:off x="312738" y="1024682"/>
            <a:ext cx="3935412" cy="703262"/>
          </a:xfrm>
          <a:prstGeom prst="rect">
            <a:avLst/>
          </a:prstGeom>
          <a:noFill/>
          <a:ln>
            <a:noFill/>
          </a:ln>
        </p:spPr>
        <p:txBody>
          <a:bodyPr>
            <a:spAutoFit/>
          </a:bodyPr>
          <a:lstStyle/>
          <a:p>
            <a:pPr>
              <a:defRPr/>
            </a:pPr>
            <a:r>
              <a:rPr lang="ja-JP" altLang="ja-JP" sz="3969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■</a:t>
            </a:r>
            <a:r>
              <a:rPr lang="en-US" altLang="ja-JP" sz="3969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 R</a:t>
            </a:r>
            <a:r>
              <a:rPr lang="ja-JP" altLang="en-US" sz="3969" b="1" dirty="0">
                <a:solidFill>
                  <a:srgbClr val="000000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  <a:cs typeface="Times New Roman" panose="02020603050405020304" pitchFamily="18" charset="0"/>
              </a:rPr>
              <a:t>７実施概要</a:t>
            </a:r>
            <a:endParaRPr lang="ja-JP" altLang="en-US" sz="3969" dirty="0">
              <a:solidFill>
                <a:srgbClr val="000000"/>
              </a:solidFill>
              <a:latin typeface="BIZ UDPゴシック" panose="020B0400000000000000" pitchFamily="50" charset="-128"/>
              <a:ea typeface="BIZ UDPゴシック" panose="020B0400000000000000" pitchFamily="50" charset="-128"/>
              <a:cs typeface="Times New Roman" panose="02020603050405020304" pitchFamily="18" charset="0"/>
            </a:endParaRPr>
          </a:p>
        </p:txBody>
      </p:sp>
      <p:graphicFrame>
        <p:nvGraphicFramePr>
          <p:cNvPr id="10" name="表 3">
            <a:extLst>
              <a:ext uri="{FF2B5EF4-FFF2-40B4-BE49-F238E27FC236}">
                <a16:creationId xmlns:a16="http://schemas.microsoft.com/office/drawing/2014/main" id="{29347822-8DF2-468A-962F-49054826732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238190043"/>
              </p:ext>
            </p:extLst>
          </p:nvPr>
        </p:nvGraphicFramePr>
        <p:xfrm>
          <a:off x="312738" y="5089598"/>
          <a:ext cx="13103225" cy="3767138"/>
        </p:xfrm>
        <a:graphic>
          <a:graphicData uri="http://schemas.openxmlformats.org/drawingml/2006/table">
            <a:tbl>
              <a:tblPr firstRow="1" bandRow="1">
                <a:effectLst/>
                <a:tableStyleId>{BC89EF96-8CEA-46FF-86C4-4CE0E7609802}</a:tableStyleId>
              </a:tblPr>
              <a:tblGrid>
                <a:gridCol w="2496273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44735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33516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8041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4621921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</a:tblGrid>
              <a:tr h="686794">
                <a:tc>
                  <a:txBody>
                    <a:bodyPr/>
                    <a:lstStyle/>
                    <a:p>
                      <a:pPr lvl="0" algn="ctr"/>
                      <a:r>
                        <a:rPr lang="ja-JP" sz="19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地点名</a:t>
                      </a:r>
                    </a:p>
                  </a:txBody>
                  <a:tcPr marL="124069" marR="124069" marT="62024" marB="62024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sz="19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申請者</a:t>
                      </a:r>
                    </a:p>
                  </a:txBody>
                  <a:tcPr marL="124069" marR="124069" marT="62024" marB="62024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9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事業費</a:t>
                      </a:r>
                      <a:endParaRPr lang="ja-JP" sz="19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124069" marR="124069" marT="62024" marB="62024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9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人数</a:t>
                      </a:r>
                      <a:endParaRPr lang="ja-JP" sz="19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124069" marR="124069" marT="62024" marB="62024" anchor="ctr"/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900" b="0" dirty="0">
                          <a:solidFill>
                            <a:schemeClr val="tx1"/>
                          </a:solidFill>
                          <a:latin typeface="BIZ UDPゴシック" pitchFamily="50"/>
                          <a:ea typeface="BIZ UDPゴシック" pitchFamily="50"/>
                        </a:rPr>
                        <a:t>事業内容</a:t>
                      </a:r>
                      <a:endParaRPr lang="ja-JP" sz="1900" b="0" dirty="0">
                        <a:solidFill>
                          <a:schemeClr val="tx1"/>
                        </a:solidFill>
                        <a:latin typeface="BIZ UDPゴシック" pitchFamily="50"/>
                        <a:ea typeface="BIZ UDPゴシック" pitchFamily="50"/>
                      </a:endParaRPr>
                    </a:p>
                  </a:txBody>
                  <a:tcPr marL="124069" marR="124069" marT="62024" marB="62024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40172">
                <a:tc>
                  <a:txBody>
                    <a:bodyPr/>
                    <a:lstStyle/>
                    <a:p>
                      <a:pPr lvl="0"/>
                      <a:r>
                        <a:rPr lang="ja-JP" altLang="en-US" sz="21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大阪国際空港</a:t>
                      </a:r>
                      <a:endParaRPr lang="ja-JP" sz="21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24069" marR="124069" marT="62024" marB="62024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ja-JP" altLang="en-US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関西エアポート（株）</a:t>
                      </a:r>
                      <a:endParaRPr lang="ja-JP" sz="1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24069" marR="124069" marT="62024" marB="62024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en-US" altLang="ja-JP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49,800</a:t>
                      </a:r>
                      <a:r>
                        <a:rPr lang="ja-JP" altLang="en-US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  <a:endParaRPr lang="en-US" altLang="ja-JP" sz="1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24069" marR="124069" marT="62024" marB="62024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lvl="0" algn="ctr"/>
                      <a:r>
                        <a:rPr lang="ja-JP" altLang="en-US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空港の利用者</a:t>
                      </a:r>
                      <a:endParaRPr lang="en-US" altLang="ja-JP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/>
                      <a:r>
                        <a:rPr lang="ja-JP" altLang="en-US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約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5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万人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日</a:t>
                      </a:r>
                      <a:endParaRPr lang="en-US" altLang="ja-JP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24069" marR="124069" marT="62024" marB="62024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緑陰整備</a:t>
                      </a:r>
                      <a:r>
                        <a:rPr lang="en-US" altLang="ja-JP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壁面緑化、シマトネリコ他</a:t>
                      </a:r>
                      <a:endParaRPr lang="en-US" altLang="ja-JP" sz="1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暑熱環境改善設備</a:t>
                      </a:r>
                      <a:r>
                        <a:rPr lang="en-US" altLang="ja-JP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パーゴラ、遮熱性ベンチ</a:t>
                      </a:r>
                      <a:endParaRPr lang="en-US" altLang="ja-JP" sz="1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24069" marR="124069" marT="62024" marB="62024" anchor="ctr"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540172">
                <a:tc>
                  <a:txBody>
                    <a:bodyPr/>
                    <a:lstStyle/>
                    <a:p>
                      <a:pPr lvl="0"/>
                      <a:r>
                        <a:rPr lang="ja-JP" altLang="en-US" sz="2100" b="1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ららぽーと和泉</a:t>
                      </a:r>
                      <a:endParaRPr lang="en-US" sz="2100" b="1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24069" marR="124069" marT="62024" marB="62024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/>
                      <a:r>
                        <a:rPr lang="ja-JP" altLang="en-US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三井不動産（株）</a:t>
                      </a:r>
                      <a:endParaRPr lang="ja-JP" sz="1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24069" marR="124069" marT="62024" marB="62024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24,649</a:t>
                      </a:r>
                      <a:r>
                        <a:rPr lang="ja-JP" altLang="en-US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  <a:endParaRPr lang="en-US" altLang="ja-JP" sz="1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24069" marR="124069" marT="62024" marB="62024" anchor="ctr">
                    <a:noFill/>
                  </a:tcPr>
                </a:tc>
                <a:tc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ja-JP" altLang="en-US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観光スポット</a:t>
                      </a:r>
                      <a:endParaRPr lang="en-US" altLang="ja-JP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lvl="0" algn="ctr">
                        <a:buNone/>
                      </a:pPr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約</a:t>
                      </a:r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1,00</a:t>
                      </a:r>
                      <a:r>
                        <a:rPr lang="en-US" altLang="ja-JP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</a:t>
                      </a:r>
                      <a:r>
                        <a:rPr lang="zh-TW" altLang="en-US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万人</a:t>
                      </a:r>
                      <a:r>
                        <a:rPr lang="en-US" altLang="zh-TW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/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年</a:t>
                      </a:r>
                      <a:endParaRPr lang="en-US" altLang="ja-JP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24069" marR="124069" marT="62024" marB="62024" anchor="ctr"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緑陰整備</a:t>
                      </a:r>
                      <a:r>
                        <a:rPr lang="en-US" altLang="ja-JP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シマトネリコ、ヒメユズリハ他</a:t>
                      </a:r>
                      <a:endParaRPr lang="en-US" altLang="ja-JP" sz="1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altLang="ja-JP" sz="1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【</a:t>
                      </a:r>
                      <a:r>
                        <a:rPr lang="ja-JP" altLang="en-US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暑熱環境改善設備</a:t>
                      </a:r>
                      <a:r>
                        <a:rPr lang="en-US" altLang="ja-JP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】</a:t>
                      </a:r>
                    </a:p>
                    <a:p>
                      <a:pPr marL="0" marR="0" lvl="0" indent="0" algn="l" defTabSz="914400" rtl="0" eaLnBrk="1" fontAlgn="auto" latinLnBrk="0" hangingPunct="1">
                        <a:lnSpc>
                          <a:spcPts val="18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9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パーゴラ、遮熱性ベンチ</a:t>
                      </a:r>
                      <a:endParaRPr lang="en-US" altLang="ja-JP" sz="19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24069" marR="124069" marT="62024" marB="62024" anchor="ctr"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図 5">
            <a:extLst>
              <a:ext uri="{FF2B5EF4-FFF2-40B4-BE49-F238E27FC236}">
                <a16:creationId xmlns:a16="http://schemas.microsoft.com/office/drawing/2014/main" id="{0AF6DDB2-3620-4ECE-B721-739D9AF8C82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12950" y="984250"/>
            <a:ext cx="9367838" cy="9093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タイトル 1">
            <a:extLst>
              <a:ext uri="{FF2B5EF4-FFF2-40B4-BE49-F238E27FC236}">
                <a16:creationId xmlns:a16="http://schemas.microsoft.com/office/drawing/2014/main" id="{0FE1FE07-E095-4E8E-A51E-3D60395BA1AF}"/>
              </a:ext>
            </a:extLst>
          </p:cNvPr>
          <p:cNvSpPr txBox="1">
            <a:spLocks/>
          </p:cNvSpPr>
          <p:nvPr/>
        </p:nvSpPr>
        <p:spPr>
          <a:xfrm>
            <a:off x="125413" y="53975"/>
            <a:ext cx="13439775" cy="882650"/>
          </a:xfrm>
          <a:prstGeom prst="rect">
            <a:avLst/>
          </a:prstGeom>
          <a:solidFill>
            <a:srgbClr val="0070C0"/>
          </a:solidFill>
        </p:spPr>
        <p:txBody>
          <a:bodyPr lIns="134408" tIns="52917" rIns="134408" bIns="52917" anchor="ctr"/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kumimoji="1"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ja-JP" altLang="en-US" sz="3528" b="1" dirty="0">
                <a:solidFill>
                  <a:schemeClr val="bg1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　令和７年度　都市緑化を活用した猛暑対策事業</a:t>
            </a:r>
          </a:p>
        </p:txBody>
      </p:sp>
      <p:sp>
        <p:nvSpPr>
          <p:cNvPr id="11" name="楕円 10">
            <a:extLst>
              <a:ext uri="{FF2B5EF4-FFF2-40B4-BE49-F238E27FC236}">
                <a16:creationId xmlns:a16="http://schemas.microsoft.com/office/drawing/2014/main" id="{9CAB80C1-6E7D-4EA2-9E3C-BD8884290ECA}"/>
              </a:ext>
            </a:extLst>
          </p:cNvPr>
          <p:cNvSpPr/>
          <p:nvPr/>
        </p:nvSpPr>
        <p:spPr>
          <a:xfrm>
            <a:off x="6078538" y="8640763"/>
            <a:ext cx="635000" cy="611187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3969" dirty="0"/>
          </a:p>
        </p:txBody>
      </p:sp>
      <p:cxnSp>
        <p:nvCxnSpPr>
          <p:cNvPr id="12" name="直線コネクタ 11">
            <a:extLst>
              <a:ext uri="{FF2B5EF4-FFF2-40B4-BE49-F238E27FC236}">
                <a16:creationId xmlns:a16="http://schemas.microsoft.com/office/drawing/2014/main" id="{B8476BBF-7EE0-45CA-AE10-36542BEE8C1C}"/>
              </a:ext>
            </a:extLst>
          </p:cNvPr>
          <p:cNvCxnSpPr>
            <a:cxnSpLocks/>
            <a:stCxn id="11" idx="6"/>
            <a:endCxn id="13" idx="1"/>
          </p:cNvCxnSpPr>
          <p:nvPr/>
        </p:nvCxnSpPr>
        <p:spPr bwMode="auto">
          <a:xfrm flipV="1">
            <a:off x="6713538" y="8907722"/>
            <a:ext cx="963612" cy="38635"/>
          </a:xfrm>
          <a:prstGeom prst="line">
            <a:avLst/>
          </a:prstGeom>
          <a:ln w="41275"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正方形/長方形 12">
            <a:extLst>
              <a:ext uri="{FF2B5EF4-FFF2-40B4-BE49-F238E27FC236}">
                <a16:creationId xmlns:a16="http://schemas.microsoft.com/office/drawing/2014/main" id="{40E9EA50-AF6E-41C7-BE26-A9EC1E973F70}"/>
              </a:ext>
            </a:extLst>
          </p:cNvPr>
          <p:cNvSpPr/>
          <p:nvPr/>
        </p:nvSpPr>
        <p:spPr>
          <a:xfrm>
            <a:off x="7677150" y="8712719"/>
            <a:ext cx="1755675" cy="390005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20358">
              <a:defRPr/>
            </a:pPr>
            <a:r>
              <a:rPr lang="ja-JP" altLang="en-US" sz="1764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ららぽーと和泉</a:t>
            </a:r>
            <a:endParaRPr lang="en-US" altLang="ja-JP" sz="1764" dirty="0">
              <a:solidFill>
                <a:prstClr val="black"/>
              </a:solidFill>
              <a:latin typeface="BIZ UDPゴシック" panose="020B0400000000000000" pitchFamily="50" charset="-128"/>
              <a:ea typeface="BIZ UDPゴシック" panose="020B0400000000000000" pitchFamily="50" charset="-128"/>
            </a:endParaRPr>
          </a:p>
        </p:txBody>
      </p:sp>
      <p:sp>
        <p:nvSpPr>
          <p:cNvPr id="20" name="楕円 19">
            <a:extLst>
              <a:ext uri="{FF2B5EF4-FFF2-40B4-BE49-F238E27FC236}">
                <a16:creationId xmlns:a16="http://schemas.microsoft.com/office/drawing/2014/main" id="{FC6A574F-2BAB-4B48-B141-C41FC9BFA266}"/>
              </a:ext>
            </a:extLst>
          </p:cNvPr>
          <p:cNvSpPr/>
          <p:nvPr/>
        </p:nvSpPr>
        <p:spPr>
          <a:xfrm>
            <a:off x="5972175" y="2282825"/>
            <a:ext cx="636588" cy="611188"/>
          </a:xfrm>
          <a:prstGeom prst="ellipse">
            <a:avLst/>
          </a:prstGeom>
          <a:noFill/>
          <a:ln w="635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ja-JP" altLang="en-US" sz="3969" dirty="0"/>
          </a:p>
        </p:txBody>
      </p:sp>
      <p:cxnSp>
        <p:nvCxnSpPr>
          <p:cNvPr id="21" name="直線コネクタ 20">
            <a:extLst>
              <a:ext uri="{FF2B5EF4-FFF2-40B4-BE49-F238E27FC236}">
                <a16:creationId xmlns:a16="http://schemas.microsoft.com/office/drawing/2014/main" id="{575B6E9D-D9F4-4342-8E7F-1BEB573A2800}"/>
              </a:ext>
            </a:extLst>
          </p:cNvPr>
          <p:cNvCxnSpPr>
            <a:cxnSpLocks/>
            <a:endCxn id="22" idx="1"/>
          </p:cNvCxnSpPr>
          <p:nvPr/>
        </p:nvCxnSpPr>
        <p:spPr bwMode="auto">
          <a:xfrm flipV="1">
            <a:off x="6608763" y="2171442"/>
            <a:ext cx="788987" cy="242628"/>
          </a:xfrm>
          <a:prstGeom prst="line">
            <a:avLst/>
          </a:prstGeom>
          <a:ln w="41275">
            <a:solidFill>
              <a:srgbClr val="FF0000"/>
            </a:solidFill>
            <a:head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正方形/長方形 21">
            <a:extLst>
              <a:ext uri="{FF2B5EF4-FFF2-40B4-BE49-F238E27FC236}">
                <a16:creationId xmlns:a16="http://schemas.microsoft.com/office/drawing/2014/main" id="{B01067D0-FAE3-4820-BBC1-93E744F47056}"/>
              </a:ext>
            </a:extLst>
          </p:cNvPr>
          <p:cNvSpPr/>
          <p:nvPr/>
        </p:nvSpPr>
        <p:spPr>
          <a:xfrm>
            <a:off x="7397750" y="1976439"/>
            <a:ext cx="1565275" cy="390006"/>
          </a:xfrm>
          <a:prstGeom prst="rect">
            <a:avLst/>
          </a:prstGeom>
          <a:solidFill>
            <a:schemeClr val="bg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defTabSz="620358">
              <a:defRPr/>
            </a:pPr>
            <a:r>
              <a:rPr lang="ja-JP" altLang="en-US" sz="1764" dirty="0">
                <a:solidFill>
                  <a:prstClr val="black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大阪国際空港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6" name="タイトル 1">
            <a:extLst>
              <a:ext uri="{FF2B5EF4-FFF2-40B4-BE49-F238E27FC236}">
                <a16:creationId xmlns:a16="http://schemas.microsoft.com/office/drawing/2014/main" id="{662A3FB7-552F-47A7-A604-2684AD42147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" y="390525"/>
            <a:ext cx="13439775" cy="812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tIns="48846" bIns="48846" anchor="ctr"/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defTabSz="1240718">
              <a:lnSpc>
                <a:spcPct val="90000"/>
              </a:lnSpc>
              <a:defRPr/>
            </a:pPr>
            <a:r>
              <a:rPr lang="ja-JP" altLang="en-US" sz="3256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令和７年度　都市緑化を活用した猛暑対策事業</a:t>
            </a:r>
          </a:p>
        </p:txBody>
      </p:sp>
      <p:graphicFrame>
        <p:nvGraphicFramePr>
          <p:cNvPr id="7" name="表 6">
            <a:extLst>
              <a:ext uri="{FF2B5EF4-FFF2-40B4-BE49-F238E27FC236}">
                <a16:creationId xmlns:a16="http://schemas.microsoft.com/office/drawing/2014/main" id="{6B094AA4-C34F-4A66-A6F4-058C1A0DBEC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833223708"/>
              </p:ext>
            </p:extLst>
          </p:nvPr>
        </p:nvGraphicFramePr>
        <p:xfrm>
          <a:off x="1025524" y="1376123"/>
          <a:ext cx="11630025" cy="2148984"/>
        </p:xfrm>
        <a:graphic>
          <a:graphicData uri="http://schemas.openxmlformats.org/drawingml/2006/table">
            <a:tbl>
              <a:tblPr/>
              <a:tblGrid>
                <a:gridCol w="2154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93209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828780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1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065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1744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地点名</a:t>
                      </a:r>
                    </a:p>
                  </a:txBody>
                  <a:tcPr marL="9334" marR="9334" marT="93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事業者</a:t>
                      </a:r>
                    </a:p>
                  </a:txBody>
                  <a:tcPr marL="9334" marR="9334" marT="93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事業費</a:t>
                      </a:r>
                    </a:p>
                  </a:txBody>
                  <a:tcPr marL="9334" marR="9334" marT="93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整備内容</a:t>
                      </a:r>
                    </a:p>
                  </a:txBody>
                  <a:tcPr marL="9334" marR="9334" marT="93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07315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ja-JP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大阪国際空港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34414" marR="134414" marT="67140" marB="6714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関西エアポート（株）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34414" marR="134414" marT="67140" marB="6714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４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9,8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０</a:t>
                      </a:r>
                      <a:r>
                        <a:rPr lang="en-US" altLang="ja-JP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0</a:t>
                      </a:r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</a:p>
                  </a:txBody>
                  <a:tcPr marL="9334" marR="9334" marT="93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●緑化</a:t>
                      </a:r>
                    </a:p>
                  </a:txBody>
                  <a:tcPr marL="52919" marR="9334" marT="9325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・壁面緑化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・シマトネリコ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9334" marR="9334" marT="9325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基（</a:t>
                      </a: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A</a:t>
                      </a: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＝</a:t>
                      </a: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33.1</a:t>
                      </a: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㎡）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marL="0" marR="0" lvl="0" indent="0" algn="l" defTabSz="135757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１本 </a:t>
                      </a: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(h=4.0)</a:t>
                      </a:r>
                    </a:p>
                  </a:txBody>
                  <a:tcPr marL="9334" marR="9334" marT="9325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541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●暑熱対策</a:t>
                      </a:r>
                    </a:p>
                  </a:txBody>
                  <a:tcPr marL="52919" marR="9334" marT="9325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・パーゴラ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・保水性ブロック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・暑熱対策ベンチ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9334" marR="9334" marT="9325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基（</a:t>
                      </a: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A=51.1</a:t>
                      </a: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㎡）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A=20.1</a:t>
                      </a: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㎡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２基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9334" marR="9334" marT="9325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5" name="図 4">
            <a:extLst>
              <a:ext uri="{FF2B5EF4-FFF2-40B4-BE49-F238E27FC236}">
                <a16:creationId xmlns:a16="http://schemas.microsoft.com/office/drawing/2014/main" id="{70CEC9FA-33C0-4B6B-9D9D-BB607826403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43793" y="3672160"/>
            <a:ext cx="3544400" cy="6298695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AFFA15F2-1846-432D-9811-4F828A58A2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75" r="14638" b="8490"/>
          <a:stretch/>
        </p:blipFill>
        <p:spPr>
          <a:xfrm>
            <a:off x="3888209" y="3672160"/>
            <a:ext cx="9649072" cy="6298695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96" name="タイトル 1">
            <a:extLst>
              <a:ext uri="{FF2B5EF4-FFF2-40B4-BE49-F238E27FC236}">
                <a16:creationId xmlns:a16="http://schemas.microsoft.com/office/drawing/2014/main" id="{F77D4FEF-7371-4F2A-8529-3C63C1989E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650" y="390525"/>
            <a:ext cx="13439775" cy="812800"/>
          </a:xfrm>
          <a:prstGeom prst="rect">
            <a:avLst/>
          </a:prstGeom>
          <a:solidFill>
            <a:srgbClr val="0070C0"/>
          </a:solidFill>
          <a:ln>
            <a:noFill/>
          </a:ln>
        </p:spPr>
        <p:txBody>
          <a:bodyPr tIns="48846" bIns="48846" anchor="ctr"/>
          <a:lstStyle>
            <a:lvl1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1pPr>
            <a:lvl2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2pPr>
            <a:lvl3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3pPr>
            <a:lvl4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4pPr>
            <a:lvl5pPr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5pPr>
            <a:lvl6pPr marL="23701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6pPr>
            <a:lvl7pPr marL="28273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7pPr>
            <a:lvl8pPr marL="32845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8pPr>
            <a:lvl9pPr marL="3741738" indent="-544513" eaLnBrk="0" fontAlgn="base" hangingPunct="0">
              <a:spcBef>
                <a:spcPct val="0"/>
              </a:spcBef>
              <a:spcAft>
                <a:spcPct val="0"/>
              </a:spcAft>
              <a:defRPr kumimoji="1" sz="1900">
                <a:solidFill>
                  <a:schemeClr val="tx1"/>
                </a:solidFill>
                <a:latin typeface="Calibri" panose="020F0502020204030204" pitchFamily="34" charset="0"/>
                <a:ea typeface="ＭＳ Ｐゴシック" panose="020B0600070205080204" pitchFamily="50" charset="-128"/>
              </a:defRPr>
            </a:lvl9pPr>
          </a:lstStyle>
          <a:p>
            <a:pPr algn="ctr" defTabSz="1240718">
              <a:lnSpc>
                <a:spcPct val="90000"/>
              </a:lnSpc>
              <a:defRPr/>
            </a:pPr>
            <a:r>
              <a:rPr lang="ja-JP" altLang="en-US" sz="3256" b="1" dirty="0">
                <a:solidFill>
                  <a:srgbClr val="FFFFFF"/>
                </a:solidFill>
                <a:latin typeface="BIZ UDPゴシック" panose="020B0400000000000000" pitchFamily="50" charset="-128"/>
                <a:ea typeface="BIZ UDPゴシック" panose="020B0400000000000000" pitchFamily="50" charset="-128"/>
              </a:rPr>
              <a:t>令和７年度　都市緑化を活用した猛暑対策事業</a:t>
            </a:r>
          </a:p>
        </p:txBody>
      </p:sp>
      <p:graphicFrame>
        <p:nvGraphicFramePr>
          <p:cNvPr id="6" name="表 5">
            <a:extLst>
              <a:ext uri="{FF2B5EF4-FFF2-40B4-BE49-F238E27FC236}">
                <a16:creationId xmlns:a16="http://schemas.microsoft.com/office/drawing/2014/main" id="{67651E96-50C6-43BB-92B8-A9BF7D49B07B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60381191"/>
              </p:ext>
            </p:extLst>
          </p:nvPr>
        </p:nvGraphicFramePr>
        <p:xfrm>
          <a:off x="1052883" y="1288017"/>
          <a:ext cx="11630025" cy="2539843"/>
        </p:xfrm>
        <a:graphic>
          <a:graphicData uri="http://schemas.openxmlformats.org/drawingml/2006/table">
            <a:tbl>
              <a:tblPr/>
              <a:tblGrid>
                <a:gridCol w="2154655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2004104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1756769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1031865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1676048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3006584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</a:tblGrid>
              <a:tr h="341867"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地点名</a:t>
                      </a:r>
                    </a:p>
                  </a:txBody>
                  <a:tcPr marL="9334" marR="9334" marT="9328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0" i="0" u="none" strike="noStrike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事業者</a:t>
                      </a:r>
                    </a:p>
                  </a:txBody>
                  <a:tcPr marL="9334" marR="9334" marT="9328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事業費</a:t>
                      </a:r>
                    </a:p>
                  </a:txBody>
                  <a:tcPr marL="9334" marR="9334" marT="9328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gridSpan="3">
                  <a:txBody>
                    <a:bodyPr/>
                    <a:lstStyle/>
                    <a:p>
                      <a:pPr algn="ctr" rtl="0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整備内容</a:t>
                      </a:r>
                    </a:p>
                  </a:txBody>
                  <a:tcPr marL="9334" marR="9334" marT="9328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197729"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ja-JP" altLang="en-US" sz="1600" b="1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ららぽーと和泉</a:t>
                      </a:r>
                      <a:endParaRPr lang="en-US" altLang="ja-JP" sz="1600" b="1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34414" marR="134414" marT="67164" marB="67164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rowSpan="2">
                  <a:txBody>
                    <a:bodyPr/>
                    <a:lstStyle/>
                    <a:p>
                      <a:pPr algn="l" rtl="0" fontAlgn="ctr"/>
                      <a:r>
                        <a:rPr lang="ja-JP" altLang="en-US" sz="16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三井不動産（株）</a:t>
                      </a:r>
                      <a:endParaRPr lang="en-US" altLang="ja-JP" sz="16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134414" marR="134414" marT="67164" marB="67164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 rowSpan="2">
                  <a:txBody>
                    <a:bodyPr/>
                    <a:lstStyle/>
                    <a:p>
                      <a:pPr lvl="0" algn="ctr">
                        <a:buNone/>
                      </a:pPr>
                      <a:r>
                        <a:rPr lang="en-US" altLang="ja-JP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24,649</a:t>
                      </a:r>
                      <a:r>
                        <a:rPr lang="ja-JP" altLang="en-US" sz="1600" dirty="0">
                          <a:solidFill>
                            <a:schemeClr val="tx1"/>
                          </a:solidFill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千円</a:t>
                      </a:r>
                      <a:endParaRPr lang="en-US" altLang="ja-JP" sz="1600" dirty="0">
                        <a:solidFill>
                          <a:schemeClr val="tx1"/>
                        </a:solidFill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9334" marR="9334" marT="9328" marB="0" anchor="ctr">
                    <a:lnL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rtl="0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●緑化</a:t>
                      </a:r>
                    </a:p>
                    <a:p>
                      <a:pPr algn="l" rtl="0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　</a:t>
                      </a:r>
                    </a:p>
                  </a:txBody>
                  <a:tcPr marL="52919" marR="9334" marT="932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・シマトネリコ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・ヒメユズリハ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・アセビ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・ドウダンツツジ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・ビバーナムティヌス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・ヒメシャリンバイ</a:t>
                      </a:r>
                    </a:p>
                  </a:txBody>
                  <a:tcPr marL="9334" marR="9334" marT="9328" marB="0" anchor="ctr">
                    <a:lnL>
                      <a:noFill/>
                    </a:lnL>
                    <a:lnR>
                      <a:noFill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135757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６本 </a:t>
                      </a: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(h=5.0)</a:t>
                      </a:r>
                    </a:p>
                    <a:p>
                      <a:pPr marL="0" marR="0" lvl="0" indent="0" algn="l" defTabSz="135757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１本 </a:t>
                      </a: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(h=</a:t>
                      </a: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５</a:t>
                      </a: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.0)</a:t>
                      </a:r>
                    </a:p>
                    <a:p>
                      <a:pPr marL="0" marR="0" lvl="0" indent="0" algn="l" defTabSz="135757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１本 </a:t>
                      </a: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(h=1.5)</a:t>
                      </a:r>
                    </a:p>
                    <a:p>
                      <a:pPr marL="0" marR="0" lvl="0" indent="0" algn="l" defTabSz="135757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１本 </a:t>
                      </a: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(h=1.0)</a:t>
                      </a:r>
                    </a:p>
                    <a:p>
                      <a:pPr marL="0" marR="0" lvl="0" indent="0" algn="l" defTabSz="135757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１本 </a:t>
                      </a: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(h=1.5)</a:t>
                      </a:r>
                    </a:p>
                    <a:p>
                      <a:pPr marL="0" marR="0" lvl="0" indent="0" algn="l" defTabSz="1357574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１本 </a:t>
                      </a: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(h=1.0)</a:t>
                      </a:r>
                    </a:p>
                  </a:txBody>
                  <a:tcPr marL="9334" marR="9334" marT="9328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accent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03529"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 vMerge="1">
                  <a:txBody>
                    <a:bodyPr/>
                    <a:lstStyle/>
                    <a:p>
                      <a:endParaRPr kumimoji="1" lang="ja-JP" altLang="en-US"/>
                    </a:p>
                  </a:txBody>
                  <a:tcPr>
                    <a:lnT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</a:tcPr>
                </a:tc>
                <a:tc>
                  <a:txBody>
                    <a:bodyPr/>
                    <a:lstStyle/>
                    <a:p>
                      <a:pPr algn="l" rtl="0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●暑熱対策</a:t>
                      </a:r>
                    </a:p>
                  </a:txBody>
                  <a:tcPr marL="52919" marR="9334" marT="9328" marB="0" anchor="ctr">
                    <a:lnL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AE3F3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・パーゴラ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・ベンチ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・ウッドデッキ</a:t>
                      </a:r>
                    </a:p>
                  </a:txBody>
                  <a:tcPr marL="9334" marR="9334" marT="9328" marB="0" anchor="ctr">
                    <a:lnL>
                      <a:noFill/>
                    </a:lnL>
                    <a:lnR>
                      <a:noFill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tc>
                  <a:txBody>
                    <a:bodyPr/>
                    <a:lstStyle/>
                    <a:p>
                      <a:pPr algn="l" fontAlgn="ctr"/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1</a:t>
                      </a: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基（</a:t>
                      </a:r>
                      <a:r>
                        <a:rPr lang="en-US" altLang="ja-JP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A=13.0</a:t>
                      </a:r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㎡）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２基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r>
                        <a:rPr lang="ja-JP" altLang="en-US" sz="1300" b="0" i="0" u="none" strike="noStrike" dirty="0">
                          <a:solidFill>
                            <a:srgbClr val="000000"/>
                          </a:solidFill>
                          <a:effectLst/>
                          <a:latin typeface="BIZ UDPゴシック" panose="020B0400000000000000" pitchFamily="50" charset="-128"/>
                          <a:ea typeface="BIZ UDPゴシック" panose="020B0400000000000000" pitchFamily="50" charset="-128"/>
                        </a:rPr>
                        <a:t>１基</a:t>
                      </a:r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  <a:p>
                      <a:pPr algn="l" fontAlgn="ctr"/>
                      <a:endParaRPr lang="en-US" altLang="ja-JP" sz="1300" b="0" i="0" u="none" strike="noStrike" dirty="0">
                        <a:solidFill>
                          <a:srgbClr val="000000"/>
                        </a:solidFill>
                        <a:effectLst/>
                        <a:latin typeface="BIZ UDPゴシック" panose="020B0400000000000000" pitchFamily="50" charset="-128"/>
                        <a:ea typeface="BIZ UDPゴシック" panose="020B0400000000000000" pitchFamily="50" charset="-128"/>
                      </a:endParaRPr>
                    </a:p>
                  </a:txBody>
                  <a:tcPr marL="9334" marR="9334" marT="9328" marB="0" anchor="ctr">
                    <a:lnL>
                      <a:noFill/>
                    </a:lnL>
                    <a:lnR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2">
                          <a:lumMod val="60000"/>
                          <a:lumOff val="4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4472C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D9E1F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pic>
        <p:nvPicPr>
          <p:cNvPr id="7" name="図 6">
            <a:extLst>
              <a:ext uri="{FF2B5EF4-FFF2-40B4-BE49-F238E27FC236}">
                <a16:creationId xmlns:a16="http://schemas.microsoft.com/office/drawing/2014/main" id="{39D0595B-EBC6-47BE-81AD-6E00AC2F670B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654" r="15493" b="39950"/>
          <a:stretch/>
        </p:blipFill>
        <p:spPr>
          <a:xfrm>
            <a:off x="14617401" y="2695838"/>
            <a:ext cx="6707348" cy="5940354"/>
          </a:xfrm>
          <a:prstGeom prst="rect">
            <a:avLst/>
          </a:prstGeom>
        </p:spPr>
      </p:pic>
      <p:sp>
        <p:nvSpPr>
          <p:cNvPr id="2" name="正方形/長方形 1">
            <a:extLst>
              <a:ext uri="{FF2B5EF4-FFF2-40B4-BE49-F238E27FC236}">
                <a16:creationId xmlns:a16="http://schemas.microsoft.com/office/drawing/2014/main" id="{94BFEE58-3E32-4CBF-A0C6-F42919999DC4}"/>
              </a:ext>
            </a:extLst>
          </p:cNvPr>
          <p:cNvSpPr/>
          <p:nvPr/>
        </p:nvSpPr>
        <p:spPr>
          <a:xfrm>
            <a:off x="19441937" y="7721792"/>
            <a:ext cx="1490464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写真差替え予定</a:t>
            </a:r>
          </a:p>
        </p:txBody>
      </p:sp>
      <p:sp>
        <p:nvSpPr>
          <p:cNvPr id="8" name="正方形/長方形 7">
            <a:extLst>
              <a:ext uri="{FF2B5EF4-FFF2-40B4-BE49-F238E27FC236}">
                <a16:creationId xmlns:a16="http://schemas.microsoft.com/office/drawing/2014/main" id="{88345FC3-018F-4027-AA4B-FBD8546B796D}"/>
              </a:ext>
            </a:extLst>
          </p:cNvPr>
          <p:cNvSpPr/>
          <p:nvPr/>
        </p:nvSpPr>
        <p:spPr>
          <a:xfrm>
            <a:off x="17353705" y="5255017"/>
            <a:ext cx="1490464" cy="914400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kumimoji="1" lang="ja-JP" altLang="en-US" sz="2000" dirty="0">
                <a:solidFill>
                  <a:schemeClr val="tx1"/>
                </a:solidFill>
              </a:rPr>
              <a:t>写真差替え予定</a:t>
            </a:r>
          </a:p>
        </p:txBody>
      </p:sp>
      <p:pic>
        <p:nvPicPr>
          <p:cNvPr id="10" name="図 9">
            <a:extLst>
              <a:ext uri="{FF2B5EF4-FFF2-40B4-BE49-F238E27FC236}">
                <a16:creationId xmlns:a16="http://schemas.microsoft.com/office/drawing/2014/main" id="{24D7B619-CB2C-4CB8-B680-A04990B4228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0" t="19940" r="35703" b="11486"/>
          <a:stretch/>
        </p:blipFill>
        <p:spPr>
          <a:xfrm>
            <a:off x="15962228" y="-37627"/>
            <a:ext cx="6693191" cy="5466929"/>
          </a:xfrm>
          <a:prstGeom prst="rect">
            <a:avLst/>
          </a:prstGeom>
        </p:spPr>
      </p:pic>
      <p:pic>
        <p:nvPicPr>
          <p:cNvPr id="5" name="図 4">
            <a:extLst>
              <a:ext uri="{FF2B5EF4-FFF2-40B4-BE49-F238E27FC236}">
                <a16:creationId xmlns:a16="http://schemas.microsoft.com/office/drawing/2014/main" id="{6ECEBFCB-6B48-45AC-BC43-1C724D5BE87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99" t="32553" r="27375" b="16721"/>
          <a:stretch/>
        </p:blipFill>
        <p:spPr>
          <a:xfrm>
            <a:off x="223379" y="4104208"/>
            <a:ext cx="7265229" cy="5707696"/>
          </a:xfrm>
          <a:prstGeom prst="rect">
            <a:avLst/>
          </a:prstGeom>
        </p:spPr>
      </p:pic>
      <p:pic>
        <p:nvPicPr>
          <p:cNvPr id="9" name="図 8">
            <a:extLst>
              <a:ext uri="{FF2B5EF4-FFF2-40B4-BE49-F238E27FC236}">
                <a16:creationId xmlns:a16="http://schemas.microsoft.com/office/drawing/2014/main" id="{7833F783-85DD-41B5-805D-1B2550D84A52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06" t="28895" b="37197"/>
          <a:stretch/>
        </p:blipFill>
        <p:spPr>
          <a:xfrm>
            <a:off x="7663856" y="6389796"/>
            <a:ext cx="5597136" cy="3422107"/>
          </a:xfrm>
          <a:prstGeom prst="rect">
            <a:avLst/>
          </a:prstGeom>
        </p:spPr>
      </p:pic>
      <p:pic>
        <p:nvPicPr>
          <p:cNvPr id="4" name="図 3">
            <a:extLst>
              <a:ext uri="{FF2B5EF4-FFF2-40B4-BE49-F238E27FC236}">
                <a16:creationId xmlns:a16="http://schemas.microsoft.com/office/drawing/2014/main" id="{D81731AB-0753-4FE1-B8A1-2A366F43FFF8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" r="847" b="50733"/>
          <a:stretch/>
        </p:blipFill>
        <p:spPr>
          <a:xfrm>
            <a:off x="7663856" y="4104208"/>
            <a:ext cx="5597136" cy="2092377"/>
          </a:xfrm>
          <a:prstGeom prst="rect">
            <a:avLst/>
          </a:prstGeom>
          <a:solidFill>
            <a:srgbClr val="FFFFFF">
              <a:shade val="85000"/>
            </a:srgbClr>
          </a:solidFill>
          <a:ln w="76200" cap="sq">
            <a:noFill/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1" name="図 10">
            <a:extLst>
              <a:ext uri="{FF2B5EF4-FFF2-40B4-BE49-F238E27FC236}">
                <a16:creationId xmlns:a16="http://schemas.microsoft.com/office/drawing/2014/main" id="{5EED18C6-5D0D-4B6A-8AF5-E501890CD632}"/>
              </a:ext>
            </a:extLst>
          </p:cNvPr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620" t="-2002" r="22162" b="54759"/>
          <a:stretch/>
        </p:blipFill>
        <p:spPr>
          <a:xfrm>
            <a:off x="15537778" y="7988481"/>
            <a:ext cx="2983782" cy="1699176"/>
          </a:xfrm>
          <a:prstGeom prst="ellipse">
            <a:avLst/>
          </a:prstGeom>
          <a:ln w="76200" cap="rnd">
            <a:solidFill>
              <a:schemeClr val="bg1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楕円 2">
            <a:extLst>
              <a:ext uri="{FF2B5EF4-FFF2-40B4-BE49-F238E27FC236}">
                <a16:creationId xmlns:a16="http://schemas.microsoft.com/office/drawing/2014/main" id="{565549DA-782E-4B5E-8490-CE8696923D05}"/>
              </a:ext>
            </a:extLst>
          </p:cNvPr>
          <p:cNvSpPr/>
          <p:nvPr/>
        </p:nvSpPr>
        <p:spPr>
          <a:xfrm>
            <a:off x="935881" y="6169062"/>
            <a:ext cx="3056123" cy="12829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ja-JP" altLang="en-US" dirty="0">
              <a:solidFill>
                <a:schemeClr val="tx1"/>
              </a:solidFill>
            </a:endParaRPr>
          </a:p>
        </p:txBody>
      </p:sp>
      <p:cxnSp>
        <p:nvCxnSpPr>
          <p:cNvPr id="13" name="直線矢印コネクタ 12">
            <a:extLst>
              <a:ext uri="{FF2B5EF4-FFF2-40B4-BE49-F238E27FC236}">
                <a16:creationId xmlns:a16="http://schemas.microsoft.com/office/drawing/2014/main" id="{FF9097A4-BDB6-43F2-9C0C-421EDF7854D0}"/>
              </a:ext>
            </a:extLst>
          </p:cNvPr>
          <p:cNvCxnSpPr>
            <a:cxnSpLocks/>
            <a:stCxn id="3" idx="6"/>
          </p:cNvCxnSpPr>
          <p:nvPr/>
        </p:nvCxnSpPr>
        <p:spPr>
          <a:xfrm flipV="1">
            <a:off x="3992004" y="5429302"/>
            <a:ext cx="3928653" cy="138123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theme/theme1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エグゼクティブ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bg1"/>
        </a:solidFill>
      </a:spPr>
      <a:bodyPr rtlCol="0" anchor="ctr"/>
      <a:lstStyle>
        <a:defPPr algn="ctr">
          <a:defRPr kumimoji="1" dirty="0" smtClean="0">
            <a:solidFill>
              <a:schemeClr val="tx1"/>
            </a:solidFill>
          </a:defRPr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  <a:txDef>
      <a:spPr>
        <a:gradFill>
          <a:gsLst>
            <a:gs pos="0">
              <a:schemeClr val="bg1">
                <a:lumMod val="50000"/>
              </a:schemeClr>
            </a:gs>
            <a:gs pos="50000">
              <a:schemeClr val="bg1"/>
            </a:gs>
            <a:gs pos="100000">
              <a:schemeClr val="bg1">
                <a:lumMod val="50000"/>
              </a:schemeClr>
            </a:gs>
          </a:gsLst>
          <a:lin ang="5400000" scaled="0"/>
        </a:gradFill>
      </a:spPr>
      <a:bodyPr lIns="77280" tIns="38640" rIns="77280" bIns="38640">
        <a:spAutoFit/>
      </a:bodyPr>
      <a:lstStyle>
        <a:defPPr>
          <a:defRPr sz="2600" dirty="0">
            <a:latin typeface="HGP創英角ｺﾞｼｯｸUB" pitchFamily="50" charset="-128"/>
            <a:ea typeface="HGP創英角ｺﾞｼｯｸUB" pitchFamily="50" charset="-128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​​テーマ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0</TotalTime>
  <Words>776</Words>
  <Application>Microsoft Office PowerPoint</Application>
  <PresentationFormat>ユーザー設定</PresentationFormat>
  <Paragraphs>165</Paragraphs>
  <Slides>7</Slides>
  <Notes>1</Notes>
  <HiddenSlides>0</HiddenSlides>
  <MMClips>0</MMClips>
  <ScaleCrop>false</ScaleCrop>
  <HeadingPairs>
    <vt:vector size="6" baseType="variant">
      <vt:variant>
        <vt:lpstr>使用されているフォント</vt:lpstr>
      </vt:variant>
      <vt:variant>
        <vt:i4>6</vt:i4>
      </vt:variant>
      <vt:variant>
        <vt:lpstr>テーマ</vt:lpstr>
      </vt:variant>
      <vt:variant>
        <vt:i4>1</vt:i4>
      </vt:variant>
      <vt:variant>
        <vt:lpstr>スライド タイトル</vt:lpstr>
      </vt:variant>
      <vt:variant>
        <vt:i4>7</vt:i4>
      </vt:variant>
    </vt:vector>
  </HeadingPairs>
  <TitlesOfParts>
    <vt:vector size="14" baseType="lpstr">
      <vt:lpstr>BIZ UDPゴシック</vt:lpstr>
      <vt:lpstr>ＭＳ ゴシック</vt:lpstr>
      <vt:lpstr>メイリオ</vt:lpstr>
      <vt:lpstr>Arial</vt:lpstr>
      <vt:lpstr>Calibri</vt:lpstr>
      <vt:lpstr>Wingdings</vt:lpstr>
      <vt:lpstr>Office ​​テーマ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  <vt:lpstr>PowerPoint プレゼンテーション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2021-05-28T03:16:23Z</dcterms:created>
  <dcterms:modified xsi:type="dcterms:W3CDTF">2026-07-02T06:37:38Z</dcterms:modified>
</cp:coreProperties>
</file>