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6"/>
  </p:notesMasterIdLst>
  <p:sldIdLst>
    <p:sldId id="1070" r:id="rId2"/>
    <p:sldId id="1037" r:id="rId3"/>
    <p:sldId id="1058" r:id="rId4"/>
    <p:sldId id="1069" r:id="rId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7C80"/>
    <a:srgbClr val="FFFFFF"/>
    <a:srgbClr val="DBDBD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6256" autoAdjust="0"/>
  </p:normalViewPr>
  <p:slideViewPr>
    <p:cSldViewPr snapToGrid="0">
      <p:cViewPr varScale="1">
        <p:scale>
          <a:sx n="126" d="100"/>
          <a:sy n="126" d="100"/>
        </p:scale>
        <p:origin x="13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8056"/>
          </a:xfrm>
          <a:prstGeom prst="rect">
            <a:avLst/>
          </a:prstGeom>
        </p:spPr>
        <p:txBody>
          <a:bodyPr vert="horz" lIns="93090" tIns="46544" rIns="93090" bIns="4654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8056"/>
          </a:xfrm>
          <a:prstGeom prst="rect">
            <a:avLst/>
          </a:prstGeom>
        </p:spPr>
        <p:txBody>
          <a:bodyPr vert="horz" lIns="93090" tIns="46544" rIns="93090" bIns="46544" rtlCol="0"/>
          <a:lstStyle>
            <a:lvl1pPr algn="r">
              <a:defRPr sz="1200"/>
            </a:lvl1pPr>
          </a:lstStyle>
          <a:p>
            <a:fld id="{572E6DDF-CBE7-4EB4-B485-44393139B6D4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0" tIns="46544" rIns="93090" bIns="4654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3090" tIns="46544" rIns="93090" bIns="4654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3090" tIns="46544" rIns="93090" bIns="4654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3090" tIns="46544" rIns="93090" bIns="46544" rtlCol="0" anchor="b"/>
          <a:lstStyle>
            <a:lvl1pPr algn="r">
              <a:defRPr sz="1200"/>
            </a:lvl1pPr>
          </a:lstStyle>
          <a:p>
            <a:fld id="{47C49803-9594-4673-8DC1-20E6484723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65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551F-B48C-4991-BDF0-B930A0770434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8DAC-EE3A-4354-BDE0-8583DFEDFA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26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551F-B48C-4991-BDF0-B930A0770434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8DAC-EE3A-4354-BDE0-8583DFEDFA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72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551F-B48C-4991-BDF0-B930A0770434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8DAC-EE3A-4354-BDE0-8583DFEDFA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20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551F-B48C-4991-BDF0-B930A0770434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8DAC-EE3A-4354-BDE0-8583DFEDFA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174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551F-B48C-4991-BDF0-B930A0770434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8DAC-EE3A-4354-BDE0-8583DFEDFA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551F-B48C-4991-BDF0-B930A0770434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8DAC-EE3A-4354-BDE0-8583DFEDFA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28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551F-B48C-4991-BDF0-B930A0770434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8DAC-EE3A-4354-BDE0-8583DFEDFA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452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551F-B48C-4991-BDF0-B930A0770434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8DAC-EE3A-4354-BDE0-8583DFEDFA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37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551F-B48C-4991-BDF0-B930A0770434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8DAC-EE3A-4354-BDE0-8583DFEDFA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03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551F-B48C-4991-BDF0-B930A0770434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8DAC-EE3A-4354-BDE0-8583DFEDFA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16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551F-B48C-4991-BDF0-B930A0770434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A8DAC-EE3A-4354-BDE0-8583DFEDFA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44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F551F-B48C-4991-BDF0-B930A0770434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A8DAC-EE3A-4354-BDE0-8583DFEDFA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92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5B60DC28-4F98-4F70-8732-4EC776C60CAF}"/>
              </a:ext>
            </a:extLst>
          </p:cNvPr>
          <p:cNvSpPr txBox="1">
            <a:spLocks/>
          </p:cNvSpPr>
          <p:nvPr/>
        </p:nvSpPr>
        <p:spPr bwMode="auto">
          <a:xfrm>
            <a:off x="80639" y="2341440"/>
            <a:ext cx="8982723" cy="1181993"/>
          </a:xfrm>
          <a:prstGeom prst="rect">
            <a:avLst/>
          </a:prstGeom>
          <a:noFill/>
          <a:ln>
            <a:noFill/>
          </a:ln>
        </p:spPr>
        <p:txBody>
          <a:bodyPr lIns="133374" tIns="66687" rIns="133374" bIns="66687"/>
          <a:lstStyle>
            <a:lvl1pPr marL="339547" indent="-339547" algn="l" defTabSz="906167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6393" indent="-282249" algn="l" defTabSz="906167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7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239" indent="-226011" algn="l" defTabSz="906167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7383" indent="-226011" algn="l" defTabSz="906167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0467" indent="-226011" algn="l" defTabSz="906167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5358" indent="-226851" algn="l" defTabSz="9074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9059" indent="-226851" algn="l" defTabSz="9074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02762" indent="-226851" algn="l" defTabSz="9074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56463" indent="-226851" algn="l" defTabSz="90740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ja-JP" altLang="en-US" sz="2496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令和７年度森林等環境整備事業</a:t>
            </a:r>
            <a:endParaRPr lang="en-US" altLang="ja-JP" sz="2496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  <a:defRPr/>
            </a:pPr>
            <a:r>
              <a:rPr lang="ja-JP" altLang="en-US" sz="2496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（都市緑化を活用した猛暑対策事業）</a:t>
            </a:r>
            <a:endParaRPr lang="en-US" altLang="ja-JP" sz="1839" dirty="0">
              <a:solidFill>
                <a:srgbClr val="0066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56813A6-4672-4FE2-B45F-3437D5BD3EF4}"/>
              </a:ext>
            </a:extLst>
          </p:cNvPr>
          <p:cNvSpPr/>
          <p:nvPr/>
        </p:nvSpPr>
        <p:spPr>
          <a:xfrm>
            <a:off x="130508" y="1194889"/>
            <a:ext cx="8914531" cy="16240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184" bIns="72184" anchor="ctr" anchorCtr="0"/>
          <a:lstStyle/>
          <a:p>
            <a:pPr>
              <a:lnSpc>
                <a:spcPts val="3000"/>
              </a:lnSpc>
              <a:spcAft>
                <a:spcPts val="401"/>
              </a:spcAft>
              <a:defRPr/>
            </a:pPr>
            <a:r>
              <a:rPr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【</a:t>
            </a: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募 集 期 間</a:t>
            </a:r>
            <a:r>
              <a:rPr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   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日（木曜日） から令和７年</a:t>
            </a: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月１８日（火曜日）</a:t>
            </a:r>
            <a:endParaRPr lang="en-US" altLang="ja-JP" b="1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000"/>
              </a:lnSpc>
              <a:spcAft>
                <a:spcPts val="401"/>
              </a:spcAft>
              <a:defRPr/>
            </a:pPr>
            <a:r>
              <a:rPr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【</a:t>
            </a: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採 択 状 況</a:t>
            </a:r>
            <a:r>
              <a:rPr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  </a:t>
            </a: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 </a:t>
            </a:r>
            <a:r>
              <a:rPr lang="zh-TW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採択箇所数　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lang="zh-TW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箇所　（応募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lang="zh-TW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箇所） </a:t>
            </a:r>
            <a:endParaRPr lang="en-US" altLang="ja-JP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000"/>
              </a:lnSpc>
              <a:defRPr/>
            </a:pPr>
            <a:r>
              <a:rPr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【</a:t>
            </a:r>
            <a:r>
              <a:rPr lang="ja-JP" altLang="en-US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採　択　 額</a:t>
            </a:r>
            <a:r>
              <a:rPr lang="en-US" altLang="ja-JP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   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　７４</a:t>
            </a:r>
            <a:r>
              <a:rPr lang="en-US" altLang="ja-JP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４４９千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正方形/長方形 1">
            <a:extLst>
              <a:ext uri="{FF2B5EF4-FFF2-40B4-BE49-F238E27FC236}">
                <a16:creationId xmlns:a16="http://schemas.microsoft.com/office/drawing/2014/main" id="{F82BD288-C144-4B4B-9242-7E00C9E41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08" y="784618"/>
            <a:ext cx="317454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ja-JP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■</a:t>
            </a:r>
            <a:r>
              <a:rPr lang="en-US" altLang="ja-JP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R7</a:t>
            </a:r>
            <a:r>
              <a:rPr lang="ja-JP" altLang="en-US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実施概要</a:t>
            </a:r>
            <a:endParaRPr lang="ja-JP" altLang="en-US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0FF90431-5C0D-4574-A5A8-1381987CB848}"/>
              </a:ext>
            </a:extLst>
          </p:cNvPr>
          <p:cNvSpPr txBox="1">
            <a:spLocks/>
          </p:cNvSpPr>
          <p:nvPr/>
        </p:nvSpPr>
        <p:spPr>
          <a:xfrm>
            <a:off x="3106" y="1973"/>
            <a:ext cx="9144000" cy="55526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36000" rIns="91440" bIns="36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令和７年度　都市緑化を活用した猛暑対策事業</a:t>
            </a:r>
          </a:p>
        </p:txBody>
      </p:sp>
      <p:graphicFrame>
        <p:nvGraphicFramePr>
          <p:cNvPr id="19" name="表 3">
            <a:extLst>
              <a:ext uri="{FF2B5EF4-FFF2-40B4-BE49-F238E27FC236}">
                <a16:creationId xmlns:a16="http://schemas.microsoft.com/office/drawing/2014/main" id="{B5705B52-200C-4D0E-98EF-93D889EE7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510115"/>
              </p:ext>
            </p:extLst>
          </p:nvPr>
        </p:nvGraphicFramePr>
        <p:xfrm>
          <a:off x="254000" y="3109132"/>
          <a:ext cx="8791039" cy="3485979"/>
        </p:xfrm>
        <a:graphic>
          <a:graphicData uri="http://schemas.openxmlformats.org/drawingml/2006/table">
            <a:tbl>
              <a:tblPr firstRow="1" bandRow="1">
                <a:effectLst/>
                <a:tableStyleId>{BC89EF96-8CEA-46FF-86C4-4CE0E7609802}</a:tableStyleId>
              </a:tblPr>
              <a:tblGrid>
                <a:gridCol w="1588448">
                  <a:extLst>
                    <a:ext uri="{9D8B030D-6E8A-4147-A177-3AD203B41FA5}">
                      <a16:colId xmlns:a16="http://schemas.microsoft.com/office/drawing/2014/main" val="4037884866"/>
                    </a:ext>
                  </a:extLst>
                </a:gridCol>
                <a:gridCol w="1432767">
                  <a:extLst>
                    <a:ext uri="{9D8B030D-6E8A-4147-A177-3AD203B41FA5}">
                      <a16:colId xmlns:a16="http://schemas.microsoft.com/office/drawing/2014/main" val="3178808827"/>
                    </a:ext>
                  </a:extLst>
                </a:gridCol>
                <a:gridCol w="1321723">
                  <a:extLst>
                    <a:ext uri="{9D8B030D-6E8A-4147-A177-3AD203B41FA5}">
                      <a16:colId xmlns:a16="http://schemas.microsoft.com/office/drawing/2014/main" val="1721551206"/>
                    </a:ext>
                  </a:extLst>
                </a:gridCol>
                <a:gridCol w="1388226">
                  <a:extLst>
                    <a:ext uri="{9D8B030D-6E8A-4147-A177-3AD203B41FA5}">
                      <a16:colId xmlns:a16="http://schemas.microsoft.com/office/drawing/2014/main" val="942737701"/>
                    </a:ext>
                  </a:extLst>
                </a:gridCol>
                <a:gridCol w="3059875">
                  <a:extLst>
                    <a:ext uri="{9D8B030D-6E8A-4147-A177-3AD203B41FA5}">
                      <a16:colId xmlns:a16="http://schemas.microsoft.com/office/drawing/2014/main" val="3165951566"/>
                    </a:ext>
                  </a:extLst>
                </a:gridCol>
              </a:tblGrid>
              <a:tr h="492692">
                <a:tc>
                  <a:txBody>
                    <a:bodyPr/>
                    <a:lstStyle/>
                    <a:p>
                      <a:pPr lvl="0" algn="ctr"/>
                      <a:r>
                        <a:rPr lang="ja-JP" sz="1300" b="0" dirty="0">
                          <a:solidFill>
                            <a:schemeClr val="tx1"/>
                          </a:solidFill>
                          <a:latin typeface="BIZ UDPゴシック" pitchFamily="50"/>
                          <a:ea typeface="BIZ UDPゴシック" pitchFamily="50"/>
                        </a:rPr>
                        <a:t>地点名</a:t>
                      </a:r>
                    </a:p>
                  </a:txBody>
                  <a:tcPr marL="84408" marR="84408" marT="42199" marB="4219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ja-JP" sz="1300" b="0" dirty="0">
                          <a:solidFill>
                            <a:schemeClr val="tx1"/>
                          </a:solidFill>
                          <a:latin typeface="BIZ UDPゴシック" pitchFamily="50"/>
                          <a:ea typeface="BIZ UDPゴシック" pitchFamily="50"/>
                        </a:rPr>
                        <a:t>申請者</a:t>
                      </a:r>
                    </a:p>
                  </a:txBody>
                  <a:tcPr marL="84408" marR="84408" marT="42199" marB="4219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ja-JP" altLang="en-US" sz="1300" b="0" dirty="0">
                          <a:solidFill>
                            <a:schemeClr val="tx1"/>
                          </a:solidFill>
                          <a:latin typeface="BIZ UDPゴシック" pitchFamily="50"/>
                          <a:ea typeface="BIZ UDPゴシック" pitchFamily="50"/>
                        </a:rPr>
                        <a:t>事業費</a:t>
                      </a:r>
                      <a:endParaRPr lang="ja-JP" sz="1300" b="0" dirty="0">
                        <a:solidFill>
                          <a:schemeClr val="tx1"/>
                        </a:solidFill>
                        <a:latin typeface="BIZ UDPゴシック" pitchFamily="50"/>
                        <a:ea typeface="BIZ UDPゴシック" pitchFamily="50"/>
                      </a:endParaRPr>
                    </a:p>
                  </a:txBody>
                  <a:tcPr marL="84408" marR="84408" marT="42199" marB="4219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ja-JP" altLang="en-US" sz="1300" b="0" dirty="0">
                          <a:solidFill>
                            <a:schemeClr val="tx1"/>
                          </a:solidFill>
                          <a:latin typeface="BIZ UDPゴシック" pitchFamily="50"/>
                          <a:ea typeface="BIZ UDPゴシック" pitchFamily="50"/>
                        </a:rPr>
                        <a:t>人数</a:t>
                      </a:r>
                      <a:endParaRPr lang="ja-JP" sz="1300" b="0" dirty="0">
                        <a:solidFill>
                          <a:schemeClr val="tx1"/>
                        </a:solidFill>
                        <a:latin typeface="BIZ UDPゴシック" pitchFamily="50"/>
                        <a:ea typeface="BIZ UDPゴシック" pitchFamily="50"/>
                      </a:endParaRPr>
                    </a:p>
                  </a:txBody>
                  <a:tcPr marL="84408" marR="84408" marT="42199" marB="4219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ja-JP" altLang="en-US" sz="1300" b="0" dirty="0">
                          <a:solidFill>
                            <a:schemeClr val="tx1"/>
                          </a:solidFill>
                          <a:latin typeface="BIZ UDPゴシック" pitchFamily="50"/>
                          <a:ea typeface="BIZ UDPゴシック" pitchFamily="50"/>
                        </a:rPr>
                        <a:t>事業内容</a:t>
                      </a:r>
                      <a:endParaRPr lang="ja-JP" sz="1300" b="0" dirty="0">
                        <a:solidFill>
                          <a:schemeClr val="tx1"/>
                        </a:solidFill>
                        <a:latin typeface="BIZ UDPゴシック" pitchFamily="50"/>
                        <a:ea typeface="BIZ UDPゴシック" pitchFamily="50"/>
                      </a:endParaRPr>
                    </a:p>
                  </a:txBody>
                  <a:tcPr marL="84408" marR="84408" marT="42199" marB="4219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450005"/>
                  </a:ext>
                </a:extLst>
              </a:tr>
              <a:tr h="1555040">
                <a:tc>
                  <a:txBody>
                    <a:bodyPr/>
                    <a:lstStyle/>
                    <a:p>
                      <a:pPr lvl="0"/>
                      <a:r>
                        <a:rPr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大阪国際空港</a:t>
                      </a:r>
                      <a:endParaRPr lang="en-US" altLang="ja-JP" sz="12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lvl="0"/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【R7.7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整備完了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lvl="0"/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供用開始済み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】</a:t>
                      </a:r>
                      <a:endParaRPr lang="ja-JP" sz="1100" b="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7912" marR="77912" marT="38946" marB="3894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23562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関西エアポート</a:t>
                      </a:r>
                      <a:r>
                        <a:rPr lang="ja-JP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㈱</a:t>
                      </a:r>
                      <a:endParaRPr lang="en-US" sz="1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7912" marR="77912" marT="38946" marB="3894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49,800</a:t>
                      </a: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千</a:t>
                      </a:r>
                      <a:r>
                        <a:rPr lang="ja-JP" altLang="ja-JP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  <a:endParaRPr lang="en-US" altLang="ja-JP" sz="1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7912" marR="77912" marT="38946" marB="3894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空港利用者</a:t>
                      </a:r>
                      <a:endParaRPr lang="en-US" altLang="ja-JP" sz="1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lvl="0" algn="ctr"/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約５</a:t>
                      </a:r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.</a:t>
                      </a: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２万人</a:t>
                      </a:r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/</a:t>
                      </a: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</a:t>
                      </a:r>
                      <a:endParaRPr lang="en-US" altLang="ja-JP" sz="1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84408" marR="84408" marT="42199" marB="4219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【</a:t>
                      </a: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緑陰整備</a:t>
                      </a:r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】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u="none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壁面緑化、シマトネリコ</a:t>
                      </a:r>
                      <a:endParaRPr lang="en-US" altLang="ja-JP" sz="1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【</a:t>
                      </a: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暑熱環境改善設備</a:t>
                      </a:r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】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パーゴラ、保水性ブロック、</a:t>
                      </a:r>
                      <a:endParaRPr lang="en-US" altLang="ja-JP" sz="1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遮熱性ベンチ</a:t>
                      </a:r>
                      <a:endParaRPr lang="en-US" altLang="ja-JP" sz="1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84408" marR="84408" marT="42199" marB="4219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989803"/>
                  </a:ext>
                </a:extLst>
              </a:tr>
              <a:tr h="1438247">
                <a:tc>
                  <a:txBody>
                    <a:bodyPr/>
                    <a:lstStyle/>
                    <a:p>
                      <a:pPr lvl="0"/>
                      <a:r>
                        <a:rPr lang="ja-JP" altLang="en-US" sz="1200" b="1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ららぽーと和泉</a:t>
                      </a:r>
                      <a:endParaRPr lang="en-US" altLang="ja-JP" sz="1200" b="1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lvl="0"/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【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年度内完成予定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】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84408" marR="84408" marT="42199" marB="42199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三井不動産</a:t>
                      </a:r>
                      <a:r>
                        <a:rPr lang="ja-JP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㈱</a:t>
                      </a:r>
                    </a:p>
                  </a:txBody>
                  <a:tcPr marL="84408" marR="84408" marT="42199" marB="42199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２４</a:t>
                      </a:r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,</a:t>
                      </a: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６４９千円</a:t>
                      </a:r>
                      <a:endParaRPr lang="en-US" altLang="ja-JP" sz="1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84408" marR="84408" marT="42199" marB="42199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観光スポット</a:t>
                      </a:r>
                      <a:endParaRPr lang="en-US" altLang="ja-JP" sz="1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lvl="0" algn="ctr">
                        <a:buNone/>
                      </a:pP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約３６万人</a:t>
                      </a:r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/</a:t>
                      </a: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年</a:t>
                      </a:r>
                      <a:endParaRPr lang="en-US" altLang="ja-JP" sz="1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84408" marR="84408" marT="42199" marB="4219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【</a:t>
                      </a: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緑陰整備</a:t>
                      </a:r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】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ケヤキ、ヤマボウシ、ヒメユズリハ</a:t>
                      </a:r>
                      <a:endParaRPr lang="en-US" altLang="ja-JP" sz="1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【</a:t>
                      </a: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暑熱環境改善設備</a:t>
                      </a:r>
                      <a:r>
                        <a:rPr lang="en-US" altLang="ja-JP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】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パーゴラ、ウッドデッキ、遮熱性ベンチ</a:t>
                      </a:r>
                      <a:endParaRPr lang="en-US" altLang="ja-JP" sz="1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84408" marR="84408" marT="42199" marB="4219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72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63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0FF90431-5C0D-4574-A5A8-1381987CB848}"/>
              </a:ext>
            </a:extLst>
          </p:cNvPr>
          <p:cNvSpPr txBox="1">
            <a:spLocks/>
          </p:cNvSpPr>
          <p:nvPr/>
        </p:nvSpPr>
        <p:spPr>
          <a:xfrm>
            <a:off x="3106" y="1973"/>
            <a:ext cx="9144000" cy="55526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36000" rIns="91440" bIns="36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令和７年度　都市緑化を活用した猛暑対策事業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483524-D540-488C-AD53-3AB9BF0CDD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46" t="20828" r="17362" b="10484"/>
          <a:stretch/>
        </p:blipFill>
        <p:spPr>
          <a:xfrm>
            <a:off x="-378229" y="557241"/>
            <a:ext cx="9900457" cy="6584812"/>
          </a:xfrm>
          <a:prstGeom prst="rect">
            <a:avLst/>
          </a:prstGeom>
        </p:spPr>
      </p:pic>
      <p:sp>
        <p:nvSpPr>
          <p:cNvPr id="9" name="楕円 8">
            <a:extLst>
              <a:ext uri="{FF2B5EF4-FFF2-40B4-BE49-F238E27FC236}">
                <a16:creationId xmlns:a16="http://schemas.microsoft.com/office/drawing/2014/main" id="{7D1336AD-1824-49AF-868E-BABAE93D2C1A}"/>
              </a:ext>
            </a:extLst>
          </p:cNvPr>
          <p:cNvSpPr/>
          <p:nvPr/>
        </p:nvSpPr>
        <p:spPr>
          <a:xfrm>
            <a:off x="3421919" y="1414788"/>
            <a:ext cx="432262" cy="41563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57DF9AE-3D1A-4A06-861B-A23FE8F14901}"/>
              </a:ext>
            </a:extLst>
          </p:cNvPr>
          <p:cNvSpPr/>
          <p:nvPr/>
        </p:nvSpPr>
        <p:spPr>
          <a:xfrm>
            <a:off x="3546610" y="6442364"/>
            <a:ext cx="432262" cy="41563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3D6D9D5-DE5E-4D66-8A81-639D13398E66}"/>
              </a:ext>
            </a:extLst>
          </p:cNvPr>
          <p:cNvCxnSpPr>
            <a:cxnSpLocks/>
            <a:stCxn id="10" idx="6"/>
            <a:endCxn id="12" idx="1"/>
          </p:cNvCxnSpPr>
          <p:nvPr/>
        </p:nvCxnSpPr>
        <p:spPr bwMode="auto">
          <a:xfrm flipV="1">
            <a:off x="3978872" y="6300759"/>
            <a:ext cx="473823" cy="349423"/>
          </a:xfrm>
          <a:prstGeom prst="line">
            <a:avLst/>
          </a:prstGeom>
          <a:ln w="41275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AC49A0D-E0D4-4959-AD78-A50F4909572A}"/>
              </a:ext>
            </a:extLst>
          </p:cNvPr>
          <p:cNvSpPr/>
          <p:nvPr/>
        </p:nvSpPr>
        <p:spPr>
          <a:xfrm>
            <a:off x="4452695" y="6092941"/>
            <a:ext cx="1274773" cy="4156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2041">
              <a:defRPr/>
            </a:pP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ららぽーと和泉</a:t>
            </a:r>
            <a:endParaRPr lang="en-US" altLang="ja-JP" sz="12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C623684E-58FF-49C3-B72B-7D31FEED0187}"/>
              </a:ext>
            </a:extLst>
          </p:cNvPr>
          <p:cNvCxnSpPr>
            <a:cxnSpLocks/>
            <a:endCxn id="14" idx="3"/>
          </p:cNvCxnSpPr>
          <p:nvPr/>
        </p:nvCxnSpPr>
        <p:spPr bwMode="auto">
          <a:xfrm flipH="1">
            <a:off x="2923871" y="1622606"/>
            <a:ext cx="498048" cy="174232"/>
          </a:xfrm>
          <a:prstGeom prst="line">
            <a:avLst/>
          </a:prstGeom>
          <a:ln w="41275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6599DC5-A499-4B38-B202-AA20BE7683F1}"/>
              </a:ext>
            </a:extLst>
          </p:cNvPr>
          <p:cNvSpPr/>
          <p:nvPr/>
        </p:nvSpPr>
        <p:spPr>
          <a:xfrm>
            <a:off x="1734080" y="1589020"/>
            <a:ext cx="1189791" cy="4156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22041">
              <a:defRPr/>
            </a:pPr>
            <a:r>
              <a:rPr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大阪国際空港</a:t>
            </a:r>
          </a:p>
        </p:txBody>
      </p:sp>
    </p:spTree>
    <p:extLst>
      <p:ext uri="{BB962C8B-B14F-4D97-AF65-F5344CB8AC3E}">
        <p14:creationId xmlns:p14="http://schemas.microsoft.com/office/powerpoint/2010/main" val="248735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49F46796-39E3-42F2-914F-7BA73C7D4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005" y="2055415"/>
            <a:ext cx="1793098" cy="1373585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46ACAD0-1324-49DC-910B-008E296063F6}"/>
              </a:ext>
            </a:extLst>
          </p:cNvPr>
          <p:cNvSpPr txBox="1"/>
          <p:nvPr/>
        </p:nvSpPr>
        <p:spPr>
          <a:xfrm>
            <a:off x="230189" y="2016394"/>
            <a:ext cx="692949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cap="flat">
            <a:solidFill>
              <a:schemeClr val="tx1"/>
            </a:solidFill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ja-JP" altLang="en-US" sz="1100" b="0" i="0" u="none" strike="noStrike" kern="1200" cap="none" spc="0" baseline="0" dirty="0">
                <a:solidFill>
                  <a:srgbClr val="000000"/>
                </a:solidFill>
                <a:uFillTx/>
                <a:latin typeface="BIZ UDPゴシック" pitchFamily="50"/>
                <a:ea typeface="BIZ UDPゴシック" pitchFamily="50"/>
              </a:rPr>
              <a:t>整備前</a:t>
            </a:r>
            <a:endParaRPr lang="en-US" sz="1100" b="0" i="0" u="none" strike="noStrike" kern="1200" cap="none" spc="0" baseline="0" dirty="0">
              <a:solidFill>
                <a:srgbClr val="000000"/>
              </a:solidFill>
              <a:uFillTx/>
              <a:latin typeface="BIZ UDPゴシック" pitchFamily="50"/>
              <a:ea typeface="BIZ UDPゴシック" pitchFamily="50"/>
            </a:endParaRPr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A201DC6B-DBC3-4F89-84AC-F6BC46E70A7A}"/>
              </a:ext>
            </a:extLst>
          </p:cNvPr>
          <p:cNvSpPr txBox="1">
            <a:spLocks/>
          </p:cNvSpPr>
          <p:nvPr/>
        </p:nvSpPr>
        <p:spPr>
          <a:xfrm>
            <a:off x="3106" y="1973"/>
            <a:ext cx="9144000" cy="55526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36000" rIns="91440" bIns="36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令和７年度　都市緑化を活用した猛暑対策事業</a:t>
            </a: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735A2BCE-057E-4A60-939B-D4B8F95AA648}"/>
              </a:ext>
            </a:extLst>
          </p:cNvPr>
          <p:cNvSpPr/>
          <p:nvPr/>
        </p:nvSpPr>
        <p:spPr>
          <a:xfrm rot="3649620">
            <a:off x="1739875" y="3128466"/>
            <a:ext cx="345694" cy="681179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3957796-6AFB-415A-9022-4867E4FC1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904" y="2278004"/>
            <a:ext cx="1986274" cy="148970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0C5EC28-5FE7-49F5-AC8C-7D0430959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6186" y="2827589"/>
            <a:ext cx="4396682" cy="3297512"/>
          </a:xfrm>
          <a:prstGeom prst="rect">
            <a:avLst/>
          </a:prstGeom>
        </p:spPr>
      </p:pic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E14C8023-6DA4-47D2-B63B-9F674078F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058719"/>
              </p:ext>
            </p:extLst>
          </p:nvPr>
        </p:nvGraphicFramePr>
        <p:xfrm>
          <a:off x="476982" y="609493"/>
          <a:ext cx="8190036" cy="1373585"/>
        </p:xfrm>
        <a:graphic>
          <a:graphicData uri="http://schemas.openxmlformats.org/drawingml/2006/table">
            <a:tbl>
              <a:tblPr/>
              <a:tblGrid>
                <a:gridCol w="1878387">
                  <a:extLst>
                    <a:ext uri="{9D8B030D-6E8A-4147-A177-3AD203B41FA5}">
                      <a16:colId xmlns:a16="http://schemas.microsoft.com/office/drawing/2014/main" val="4063848345"/>
                    </a:ext>
                  </a:extLst>
                </a:gridCol>
                <a:gridCol w="1407585">
                  <a:extLst>
                    <a:ext uri="{9D8B030D-6E8A-4147-A177-3AD203B41FA5}">
                      <a16:colId xmlns:a16="http://schemas.microsoft.com/office/drawing/2014/main" val="3156485507"/>
                    </a:ext>
                  </a:extLst>
                </a:gridCol>
                <a:gridCol w="1526815">
                  <a:extLst>
                    <a:ext uri="{9D8B030D-6E8A-4147-A177-3AD203B41FA5}">
                      <a16:colId xmlns:a16="http://schemas.microsoft.com/office/drawing/2014/main" val="3925766713"/>
                    </a:ext>
                  </a:extLst>
                </a:gridCol>
                <a:gridCol w="862983">
                  <a:extLst>
                    <a:ext uri="{9D8B030D-6E8A-4147-A177-3AD203B41FA5}">
                      <a16:colId xmlns:a16="http://schemas.microsoft.com/office/drawing/2014/main" val="3024081164"/>
                    </a:ext>
                  </a:extLst>
                </a:gridCol>
                <a:gridCol w="921068">
                  <a:extLst>
                    <a:ext uri="{9D8B030D-6E8A-4147-A177-3AD203B41FA5}">
                      <a16:colId xmlns:a16="http://schemas.microsoft.com/office/drawing/2014/main" val="2888056972"/>
                    </a:ext>
                  </a:extLst>
                </a:gridCol>
                <a:gridCol w="1593198">
                  <a:extLst>
                    <a:ext uri="{9D8B030D-6E8A-4147-A177-3AD203B41FA5}">
                      <a16:colId xmlns:a16="http://schemas.microsoft.com/office/drawing/2014/main" val="1303152765"/>
                    </a:ext>
                  </a:extLst>
                </a:gridCol>
              </a:tblGrid>
              <a:tr h="202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地点名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申請者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事業費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整備内容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69803"/>
                  </a:ext>
                </a:extLst>
              </a:tr>
              <a:tr h="246579">
                <a:tc rowSpan="5">
                  <a:txBody>
                    <a:bodyPr/>
                    <a:lstStyle/>
                    <a:p>
                      <a:pPr algn="l" rtl="0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大阪国際空港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【R7.7</a:t>
                      </a:r>
                      <a:r>
                        <a:rPr kumimoji="1" lang="zh-TW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完了、供用開始済</a:t>
                      </a:r>
                      <a:r>
                        <a:rPr kumimoji="1" lang="en-US" altLang="zh-TW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l" rtl="0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関西エアポート㈱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49,800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千円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●緑化</a:t>
                      </a:r>
                    </a:p>
                  </a:txBody>
                  <a:tcPr marL="72000" marR="63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・壁面緑化</a:t>
                      </a:r>
                    </a:p>
                  </a:txBody>
                  <a:tcPr marL="6350" marR="635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33.1㎡</a:t>
                      </a: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355178"/>
                  </a:ext>
                </a:extLst>
              </a:tr>
              <a:tr h="232879">
                <a:tc vMerge="1">
                  <a:txBody>
                    <a:bodyPr/>
                    <a:lstStyle/>
                    <a:p>
                      <a:pPr algn="l" rtl="0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大阪国際空港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【R7.7</a:t>
                      </a:r>
                      <a:r>
                        <a:rPr kumimoji="1" lang="zh-TW" alt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完了、供用開始済</a:t>
                      </a:r>
                      <a:r>
                        <a:rPr kumimoji="1" lang="en-US" altLang="zh-TW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】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</a:p>
                  </a:txBody>
                  <a:tcPr marL="72000" marR="63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・シマトネリコ</a:t>
                      </a:r>
                    </a:p>
                  </a:txBody>
                  <a:tcPr marL="6350" marR="63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樹高</a:t>
                      </a: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4.0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m</a:t>
                      </a: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067911"/>
                  </a:ext>
                </a:extLst>
              </a:tr>
              <a:tr h="226030">
                <a:tc vMerge="1">
                  <a:txBody>
                    <a:bodyPr/>
                    <a:lstStyle/>
                    <a:p>
                      <a:pPr algn="l" rtl="0" fontAlgn="ctr"/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●暑熱対策</a:t>
                      </a:r>
                    </a:p>
                  </a:txBody>
                  <a:tcPr marL="72000" marR="63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・パーゴラ</a:t>
                      </a:r>
                    </a:p>
                  </a:txBody>
                  <a:tcPr marL="6350" marR="63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51㎡</a:t>
                      </a: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295220"/>
                  </a:ext>
                </a:extLst>
              </a:tr>
              <a:tr h="232879">
                <a:tc vMerge="1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</a:p>
                  </a:txBody>
                  <a:tcPr marL="72000" marR="63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・保水性ブロック</a:t>
                      </a:r>
                    </a:p>
                  </a:txBody>
                  <a:tcPr marL="6350" marR="63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20.4㎡</a:t>
                      </a: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688390"/>
                  </a:ext>
                </a:extLst>
              </a:tr>
              <a:tr h="232879">
                <a:tc vMerge="1"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</a:p>
                  </a:txBody>
                  <a:tcPr marL="72000" marR="635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・遮熱性ベンチ</a:t>
                      </a:r>
                    </a:p>
                  </a:txBody>
                  <a:tcPr marL="6350" marR="63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基</a:t>
                      </a:r>
                    </a:p>
                  </a:txBody>
                  <a:tcPr marL="6350" marR="6350" marT="0" marB="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660655"/>
                  </a:ext>
                </a:extLst>
              </a:tr>
            </a:tbl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6AF8A5AC-C30D-4E54-8FF0-A802726FD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82" y="3834733"/>
            <a:ext cx="4622719" cy="2839953"/>
          </a:xfrm>
          <a:prstGeom prst="rect">
            <a:avLst/>
          </a:prstGeom>
        </p:spPr>
      </p:pic>
      <p:sp>
        <p:nvSpPr>
          <p:cNvPr id="10" name="テキスト ボックス 17">
            <a:extLst>
              <a:ext uri="{FF2B5EF4-FFF2-40B4-BE49-F238E27FC236}">
                <a16:creationId xmlns:a16="http://schemas.microsoft.com/office/drawing/2014/main" id="{56CF906B-5D20-450B-9FE1-C0DAD8E04333}"/>
              </a:ext>
            </a:extLst>
          </p:cNvPr>
          <p:cNvSpPr txBox="1"/>
          <p:nvPr/>
        </p:nvSpPr>
        <p:spPr>
          <a:xfrm>
            <a:off x="619580" y="3767709"/>
            <a:ext cx="944961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cap="flat">
            <a:solidFill>
              <a:schemeClr val="tx1"/>
            </a:solidFill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ja-JP" altLang="en-US" sz="1100" dirty="0">
                <a:solidFill>
                  <a:srgbClr val="000000"/>
                </a:solidFill>
                <a:latin typeface="BIZ UDPゴシック" pitchFamily="50"/>
                <a:ea typeface="BIZ UDPゴシック" pitchFamily="50"/>
              </a:rPr>
              <a:t>整備後</a:t>
            </a:r>
            <a:endParaRPr lang="en-US" altLang="ja-JP" sz="1100" b="0" i="0" u="none" strike="noStrike" kern="1200" cap="none" spc="0" baseline="0" dirty="0">
              <a:solidFill>
                <a:srgbClr val="000000"/>
              </a:solidFill>
              <a:uFillTx/>
              <a:latin typeface="BIZ UDPゴシック" pitchFamily="50"/>
              <a:ea typeface="BIZ UDPゴシック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2124772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265</Words>
  <Application>Microsoft Office PowerPoint</Application>
  <PresentationFormat>画面に合わせる (4:3)</PresentationFormat>
  <Paragraphs>63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BIZ UDPゴシック</vt:lpstr>
      <vt:lpstr>ＭＳ 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2026-02-09T00:44:33Z</dcterms:created>
  <dcterms:modified xsi:type="dcterms:W3CDTF">2026-02-09T00:44:37Z</dcterms:modified>
</cp:coreProperties>
</file>