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
  </p:notesMasterIdLst>
  <p:sldIdLst>
    <p:sldId id="1066" r:id="rId2"/>
    <p:sldId id="772" r:id="rId3"/>
    <p:sldId id="1071" r:id="rId4"/>
    <p:sldId id="1067" r:id="rId5"/>
    <p:sldId id="774" r:id="rId6"/>
    <p:sldId id="775" r:id="rId7"/>
    <p:sldId id="1068" r:id="rId8"/>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7C80"/>
    <a:srgbClr val="FFFFFF"/>
    <a:srgbClr val="DBDBDB"/>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6256" autoAdjust="0"/>
  </p:normalViewPr>
  <p:slideViewPr>
    <p:cSldViewPr snapToGrid="0">
      <p:cViewPr varScale="1">
        <p:scale>
          <a:sx n="126" d="100"/>
          <a:sy n="126" d="100"/>
        </p:scale>
        <p:origin x="59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45659" cy="498056"/>
          </a:xfrm>
          <a:prstGeom prst="rect">
            <a:avLst/>
          </a:prstGeom>
        </p:spPr>
        <p:txBody>
          <a:bodyPr vert="horz" lIns="93090" tIns="46544" rIns="93090" bIns="4654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3"/>
            <a:ext cx="2945659" cy="498056"/>
          </a:xfrm>
          <a:prstGeom prst="rect">
            <a:avLst/>
          </a:prstGeom>
        </p:spPr>
        <p:txBody>
          <a:bodyPr vert="horz" lIns="93090" tIns="46544" rIns="93090" bIns="46544" rtlCol="0"/>
          <a:lstStyle>
            <a:lvl1pPr algn="r">
              <a:defRPr sz="1200"/>
            </a:lvl1pPr>
          </a:lstStyle>
          <a:p>
            <a:fld id="{572E6DDF-CBE7-4EB4-B485-44393139B6D4}" type="datetimeFigureOut">
              <a:rPr kumimoji="1" lang="ja-JP" altLang="en-US" smtClean="0"/>
              <a:t>2026/2/24</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3090" tIns="46544" rIns="93090" bIns="46544"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3090" tIns="46544" rIns="93090" bIns="4654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4"/>
            <a:ext cx="2945659" cy="498055"/>
          </a:xfrm>
          <a:prstGeom prst="rect">
            <a:avLst/>
          </a:prstGeom>
        </p:spPr>
        <p:txBody>
          <a:bodyPr vert="horz" lIns="93090" tIns="46544" rIns="93090" bIns="4654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4"/>
            <a:ext cx="2945659" cy="498055"/>
          </a:xfrm>
          <a:prstGeom prst="rect">
            <a:avLst/>
          </a:prstGeom>
        </p:spPr>
        <p:txBody>
          <a:bodyPr vert="horz" lIns="93090" tIns="46544" rIns="93090" bIns="46544" rtlCol="0" anchor="b"/>
          <a:lstStyle>
            <a:lvl1pPr algn="r">
              <a:defRPr sz="1200"/>
            </a:lvl1pPr>
          </a:lstStyle>
          <a:p>
            <a:fld id="{47C49803-9594-4673-8DC1-20E648472388}" type="slidenum">
              <a:rPr kumimoji="1" lang="ja-JP" altLang="en-US" smtClean="0"/>
              <a:t>‹#›</a:t>
            </a:fld>
            <a:endParaRPr kumimoji="1" lang="ja-JP" altLang="en-US"/>
          </a:p>
        </p:txBody>
      </p:sp>
    </p:spTree>
    <p:extLst>
      <p:ext uri="{BB962C8B-B14F-4D97-AF65-F5344CB8AC3E}">
        <p14:creationId xmlns:p14="http://schemas.microsoft.com/office/powerpoint/2010/main" val="360565705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a:extLst>
              <a:ext uri="{FF2B5EF4-FFF2-40B4-BE49-F238E27FC236}">
                <a16:creationId xmlns:a16="http://schemas.microsoft.com/office/drawing/2014/main" id="{E2744BD5-3ED5-4ED2-B315-819BCBC08A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a:extLst>
              <a:ext uri="{FF2B5EF4-FFF2-40B4-BE49-F238E27FC236}">
                <a16:creationId xmlns:a16="http://schemas.microsoft.com/office/drawing/2014/main" id="{5488691E-FBC7-4638-B61F-03C2DB869F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9220" name="スライド番号プレースホルダー 3">
            <a:extLst>
              <a:ext uri="{FF2B5EF4-FFF2-40B4-BE49-F238E27FC236}">
                <a16:creationId xmlns:a16="http://schemas.microsoft.com/office/drawing/2014/main" id="{972CF2ED-904A-4C51-9E32-E0EE519C24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7888">
              <a:defRPr kumimoji="1" sz="1900">
                <a:solidFill>
                  <a:schemeClr val="tx1"/>
                </a:solidFill>
                <a:latin typeface="Calibri" panose="020F0502020204030204" pitchFamily="34" charset="0"/>
                <a:ea typeface="ＭＳ Ｐゴシック" panose="020B0600070205080204" pitchFamily="50" charset="-128"/>
              </a:defRPr>
            </a:lvl1pPr>
            <a:lvl2pPr defTabSz="877888">
              <a:defRPr kumimoji="1" sz="1900">
                <a:solidFill>
                  <a:schemeClr val="tx1"/>
                </a:solidFill>
                <a:latin typeface="Calibri" panose="020F0502020204030204" pitchFamily="34" charset="0"/>
                <a:ea typeface="ＭＳ Ｐゴシック" panose="020B0600070205080204" pitchFamily="50" charset="-128"/>
              </a:defRPr>
            </a:lvl2pPr>
            <a:lvl3pPr defTabSz="877888">
              <a:defRPr kumimoji="1" sz="1900">
                <a:solidFill>
                  <a:schemeClr val="tx1"/>
                </a:solidFill>
                <a:latin typeface="Calibri" panose="020F0502020204030204" pitchFamily="34" charset="0"/>
                <a:ea typeface="ＭＳ Ｐゴシック" panose="020B0600070205080204" pitchFamily="50" charset="-128"/>
              </a:defRPr>
            </a:lvl3pPr>
            <a:lvl4pPr defTabSz="877888">
              <a:defRPr kumimoji="1" sz="1900">
                <a:solidFill>
                  <a:schemeClr val="tx1"/>
                </a:solidFill>
                <a:latin typeface="Calibri" panose="020F0502020204030204" pitchFamily="34" charset="0"/>
                <a:ea typeface="ＭＳ Ｐゴシック" panose="020B0600070205080204" pitchFamily="50" charset="-128"/>
              </a:defRPr>
            </a:lvl4pPr>
            <a:lvl5pPr defTabSz="877888">
              <a:defRPr kumimoji="1" sz="1900">
                <a:solidFill>
                  <a:schemeClr val="tx1"/>
                </a:solidFill>
                <a:latin typeface="Calibri" panose="020F0502020204030204" pitchFamily="34" charset="0"/>
                <a:ea typeface="ＭＳ Ｐゴシック" panose="020B0600070205080204" pitchFamily="50" charset="-128"/>
              </a:defRPr>
            </a:lvl5pPr>
            <a:lvl6pPr marL="2370138" indent="-544513" defTabSz="877888"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827338" indent="-544513" defTabSz="877888"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284538" indent="-544513" defTabSz="877888"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741738" indent="-544513" defTabSz="877888"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fld id="{D7C5B78E-F65D-4CB4-8ECD-1F89B9EB0605}" type="slidenum">
              <a:rPr lang="ja-JP" altLang="en-US" sz="1200" smtClean="0">
                <a:solidFill>
                  <a:srgbClr val="000000"/>
                </a:solidFill>
                <a:latin typeface="游ゴシック" panose="020B0400000000000000" pitchFamily="50" charset="-128"/>
                <a:ea typeface="游ゴシック" panose="020B0400000000000000" pitchFamily="50" charset="-128"/>
              </a:rPr>
              <a:pPr/>
              <a:t>1</a:t>
            </a:fld>
            <a:endParaRPr lang="ja-JP" altLang="en-US" sz="1200">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1255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290526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82172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4115201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671745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586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2640282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382452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303237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37820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4249160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1F551F-B48C-4991-BDF0-B930A0770434}" type="datetimeFigureOut">
              <a:rPr kumimoji="1" lang="ja-JP" altLang="en-US" smtClean="0"/>
              <a:t>2026/2/24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286144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F551F-B48C-4991-BDF0-B930A0770434}" type="datetimeFigureOut">
              <a:rPr kumimoji="1" lang="ja-JP" altLang="en-US" smtClean="0"/>
              <a:t>2026/2/24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A8DAC-EE3A-4354-BDE0-8583DFEDFA29}" type="slidenum">
              <a:rPr kumimoji="1" lang="ja-JP" altLang="en-US" smtClean="0"/>
              <a:t>‹#›</a:t>
            </a:fld>
            <a:endParaRPr kumimoji="1" lang="ja-JP" altLang="en-US"/>
          </a:p>
        </p:txBody>
      </p:sp>
    </p:spTree>
    <p:extLst>
      <p:ext uri="{BB962C8B-B14F-4D97-AF65-F5344CB8AC3E}">
        <p14:creationId xmlns:p14="http://schemas.microsoft.com/office/powerpoint/2010/main" val="132492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タイトル 1">
            <a:extLst>
              <a:ext uri="{FF2B5EF4-FFF2-40B4-BE49-F238E27FC236}">
                <a16:creationId xmlns:a16="http://schemas.microsoft.com/office/drawing/2014/main" id="{A1007AC2-8825-41FB-9BCA-71D0B0BC8B5B}"/>
              </a:ext>
            </a:extLst>
          </p:cNvPr>
          <p:cNvSpPr txBox="1">
            <a:spLocks noChangeArrowheads="1"/>
          </p:cNvSpPr>
          <p:nvPr/>
        </p:nvSpPr>
        <p:spPr bwMode="auto">
          <a:xfrm>
            <a:off x="0" y="265236"/>
            <a:ext cx="9144000" cy="55391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tIns="33231" bIns="33231" anchor="ctr"/>
          <a:lstStyle>
            <a:lvl1pPr>
              <a:defRPr kumimoji="1" sz="1900">
                <a:solidFill>
                  <a:schemeClr val="tx1"/>
                </a:solidFill>
                <a:latin typeface="Calibri" panose="020F0502020204030204" pitchFamily="34" charset="0"/>
                <a:ea typeface="ＭＳ Ｐゴシック" panose="020B0600070205080204" pitchFamily="50" charset="-128"/>
              </a:defRPr>
            </a:lvl1pPr>
            <a:lvl2pPr>
              <a:defRPr kumimoji="1" sz="1900">
                <a:solidFill>
                  <a:schemeClr val="tx1"/>
                </a:solidFill>
                <a:latin typeface="Calibri" panose="020F0502020204030204" pitchFamily="34" charset="0"/>
                <a:ea typeface="ＭＳ Ｐゴシック" panose="020B0600070205080204" pitchFamily="50" charset="-128"/>
              </a:defRPr>
            </a:lvl2pPr>
            <a:lvl3pPr>
              <a:defRPr kumimoji="1" sz="1900">
                <a:solidFill>
                  <a:schemeClr val="tx1"/>
                </a:solidFill>
                <a:latin typeface="Calibri" panose="020F0502020204030204" pitchFamily="34" charset="0"/>
                <a:ea typeface="ＭＳ Ｐゴシック" panose="020B0600070205080204" pitchFamily="50" charset="-128"/>
              </a:defRPr>
            </a:lvl3pPr>
            <a:lvl4pPr>
              <a:defRPr kumimoji="1" sz="1900">
                <a:solidFill>
                  <a:schemeClr val="tx1"/>
                </a:solidFill>
                <a:latin typeface="Calibri" panose="020F0502020204030204" pitchFamily="34" charset="0"/>
                <a:ea typeface="ＭＳ Ｐゴシック" panose="020B0600070205080204" pitchFamily="50" charset="-128"/>
              </a:defRPr>
            </a:lvl4pPr>
            <a:lvl5pPr>
              <a:defRPr kumimoji="1" sz="1900">
                <a:solidFill>
                  <a:schemeClr val="tx1"/>
                </a:solidFill>
                <a:latin typeface="Calibri" panose="020F0502020204030204" pitchFamily="34" charset="0"/>
                <a:ea typeface="ＭＳ Ｐゴシック" panose="020B0600070205080204" pitchFamily="50" charset="-128"/>
              </a:defRPr>
            </a:lvl5pPr>
            <a:lvl6pPr marL="2370138" indent="-54451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6pPr>
            <a:lvl7pPr marL="2827338" indent="-54451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7pPr>
            <a:lvl8pPr marL="3284538" indent="-54451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8pPr>
            <a:lvl9pPr marL="3741738" indent="-544513" eaLnBrk="0" fontAlgn="base" hangingPunct="0">
              <a:spcBef>
                <a:spcPct val="0"/>
              </a:spcBef>
              <a:spcAft>
                <a:spcPct val="0"/>
              </a:spcAft>
              <a:defRPr kumimoji="1" sz="1900">
                <a:solidFill>
                  <a:schemeClr val="tx1"/>
                </a:solidFill>
                <a:latin typeface="Calibri" panose="020F0502020204030204" pitchFamily="34" charset="0"/>
                <a:ea typeface="ＭＳ Ｐゴシック" panose="020B0600070205080204" pitchFamily="50" charset="-128"/>
              </a:defRPr>
            </a:lvl9pPr>
          </a:lstStyle>
          <a:p>
            <a:pPr algn="ctr" defTabSz="844083">
              <a:lnSpc>
                <a:spcPct val="90000"/>
              </a:lnSpc>
            </a:pPr>
            <a:r>
              <a:rPr lang="ja-JP" altLang="en-US" sz="2215" b="1" dirty="0">
                <a:solidFill>
                  <a:srgbClr val="FFFFFF"/>
                </a:solidFill>
                <a:latin typeface="BIZ UDPゴシック" panose="020B0400000000000000" pitchFamily="50" charset="-128"/>
                <a:ea typeface="BIZ UDPゴシック" panose="020B0400000000000000" pitchFamily="50" charset="-128"/>
              </a:rPr>
              <a:t>令和６年度　都市緑化を活用した猛暑対策事業</a:t>
            </a:r>
          </a:p>
        </p:txBody>
      </p:sp>
      <p:pic>
        <p:nvPicPr>
          <p:cNvPr id="5" name="図 4">
            <a:extLst>
              <a:ext uri="{FF2B5EF4-FFF2-40B4-BE49-F238E27FC236}">
                <a16:creationId xmlns:a16="http://schemas.microsoft.com/office/drawing/2014/main" id="{A8CCFC1F-2F97-4F0B-9A6A-F2884E3A271D}"/>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686443" y="4756149"/>
            <a:ext cx="3651134" cy="1962878"/>
          </a:xfrm>
          <a:prstGeom prst="rect">
            <a:avLst/>
          </a:prstGeom>
        </p:spPr>
      </p:pic>
      <p:pic>
        <p:nvPicPr>
          <p:cNvPr id="3" name="図 2">
            <a:extLst>
              <a:ext uri="{FF2B5EF4-FFF2-40B4-BE49-F238E27FC236}">
                <a16:creationId xmlns:a16="http://schemas.microsoft.com/office/drawing/2014/main" id="{630218B4-2F6E-4542-8B77-2F51AE37F9C2}"/>
              </a:ext>
            </a:extLst>
          </p:cNvPr>
          <p:cNvPicPr>
            <a:picLocks noChangeAspect="1"/>
          </p:cNvPicPr>
          <p:nvPr/>
        </p:nvPicPr>
        <p:blipFill rotWithShape="1">
          <a:blip r:embed="rId4">
            <a:extLst>
              <a:ext uri="{28A0092B-C50C-407E-A947-70E740481C1C}">
                <a14:useLocalDpi xmlns:a14="http://schemas.microsoft.com/office/drawing/2010/main" val="0"/>
              </a:ext>
            </a:extLst>
          </a:blip>
          <a:srcRect l="-140"/>
          <a:stretch/>
        </p:blipFill>
        <p:spPr>
          <a:xfrm>
            <a:off x="4787375" y="4756149"/>
            <a:ext cx="3457592" cy="1962878"/>
          </a:xfrm>
          <a:prstGeom prst="rect">
            <a:avLst/>
          </a:prstGeom>
        </p:spPr>
      </p:pic>
      <p:graphicFrame>
        <p:nvGraphicFramePr>
          <p:cNvPr id="4" name="表 3">
            <a:extLst>
              <a:ext uri="{FF2B5EF4-FFF2-40B4-BE49-F238E27FC236}">
                <a16:creationId xmlns:a16="http://schemas.microsoft.com/office/drawing/2014/main" id="{CC3B344C-DE2C-4400-9881-551FA81DEA16}"/>
              </a:ext>
            </a:extLst>
          </p:cNvPr>
          <p:cNvGraphicFramePr>
            <a:graphicFrameLocks noGrp="1"/>
          </p:cNvGraphicFramePr>
          <p:nvPr>
            <p:extLst>
              <p:ext uri="{D42A27DB-BD31-4B8C-83A1-F6EECF244321}">
                <p14:modId xmlns:p14="http://schemas.microsoft.com/office/powerpoint/2010/main" val="3616982"/>
              </p:ext>
            </p:extLst>
          </p:nvPr>
        </p:nvGraphicFramePr>
        <p:xfrm>
          <a:off x="476982" y="913021"/>
          <a:ext cx="8190036" cy="1357229"/>
        </p:xfrm>
        <a:graphic>
          <a:graphicData uri="http://schemas.openxmlformats.org/drawingml/2006/table">
            <a:tbl>
              <a:tblPr/>
              <a:tblGrid>
                <a:gridCol w="1888260">
                  <a:extLst>
                    <a:ext uri="{9D8B030D-6E8A-4147-A177-3AD203B41FA5}">
                      <a16:colId xmlns:a16="http://schemas.microsoft.com/office/drawing/2014/main" val="1230993710"/>
                    </a:ext>
                  </a:extLst>
                </a:gridCol>
                <a:gridCol w="1625600">
                  <a:extLst>
                    <a:ext uri="{9D8B030D-6E8A-4147-A177-3AD203B41FA5}">
                      <a16:colId xmlns:a16="http://schemas.microsoft.com/office/drawing/2014/main" val="1235956305"/>
                    </a:ext>
                  </a:extLst>
                </a:gridCol>
                <a:gridCol w="1496291">
                  <a:extLst>
                    <a:ext uri="{9D8B030D-6E8A-4147-A177-3AD203B41FA5}">
                      <a16:colId xmlns:a16="http://schemas.microsoft.com/office/drawing/2014/main" val="3523021577"/>
                    </a:ext>
                  </a:extLst>
                </a:gridCol>
                <a:gridCol w="665619">
                  <a:extLst>
                    <a:ext uri="{9D8B030D-6E8A-4147-A177-3AD203B41FA5}">
                      <a16:colId xmlns:a16="http://schemas.microsoft.com/office/drawing/2014/main" val="1872070791"/>
                    </a:ext>
                  </a:extLst>
                </a:gridCol>
                <a:gridCol w="1089290">
                  <a:extLst>
                    <a:ext uri="{9D8B030D-6E8A-4147-A177-3AD203B41FA5}">
                      <a16:colId xmlns:a16="http://schemas.microsoft.com/office/drawing/2014/main" val="1492665769"/>
                    </a:ext>
                  </a:extLst>
                </a:gridCol>
                <a:gridCol w="1424976">
                  <a:extLst>
                    <a:ext uri="{9D8B030D-6E8A-4147-A177-3AD203B41FA5}">
                      <a16:colId xmlns:a16="http://schemas.microsoft.com/office/drawing/2014/main" val="1920064541"/>
                    </a:ext>
                  </a:extLst>
                </a:gridCol>
              </a:tblGrid>
              <a:tr h="186543">
                <a:tc>
                  <a:txBody>
                    <a:bodyPr/>
                    <a:lstStyle/>
                    <a:p>
                      <a:pPr algn="ctr" rtl="0"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地点名</a:t>
                      </a:r>
                    </a:p>
                  </a:txBody>
                  <a:tcPr marL="6350" marR="6350" marT="635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rtl="0"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申請者</a:t>
                      </a:r>
                    </a:p>
                  </a:txBody>
                  <a:tcPr marL="6350" marR="6350" marT="635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a:txBody>
                    <a:bodyPr/>
                    <a:lstStyle/>
                    <a:p>
                      <a:pPr algn="ctr" rtl="0"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事業費</a:t>
                      </a:r>
                    </a:p>
                  </a:txBody>
                  <a:tcPr marL="6350" marR="6350" marT="635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gridSpan="3">
                  <a:txBody>
                    <a:bodyPr/>
                    <a:lstStyle/>
                    <a:p>
                      <a:pPr algn="ctr" rtl="0" fontAlgn="ctr"/>
                      <a:r>
                        <a:rPr lang="ja-JP" altLang="en-US" sz="1100" b="0" i="0" u="none" strike="noStrike">
                          <a:solidFill>
                            <a:srgbClr val="000000"/>
                          </a:solidFill>
                          <a:effectLst/>
                          <a:latin typeface="BIZ UDPゴシック" panose="020B0400000000000000" pitchFamily="50" charset="-128"/>
                          <a:ea typeface="BIZ UDPゴシック" panose="020B0400000000000000" pitchFamily="50" charset="-128"/>
                        </a:rPr>
                        <a:t>整備内容</a:t>
                      </a:r>
                    </a:p>
                  </a:txBody>
                  <a:tcPr marL="6350" marR="6350" marT="635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rgbClr val="4472C4"/>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217470540"/>
                  </a:ext>
                </a:extLst>
              </a:tr>
              <a:tr h="186543">
                <a:tc rowSpan="6">
                  <a:txBody>
                    <a:bodyPr/>
                    <a:lstStyle/>
                    <a:p>
                      <a:pPr algn="l" rtl="0" fontAlgn="ctr"/>
                      <a:r>
                        <a:rPr lang="en-US" altLang="zh-TW" sz="1300" b="1" i="0" u="none" strike="noStrike" dirty="0">
                          <a:solidFill>
                            <a:srgbClr val="000000"/>
                          </a:solidFill>
                          <a:effectLst/>
                          <a:latin typeface="BIZ UDPゴシック" panose="020B0400000000000000" pitchFamily="50" charset="-128"/>
                          <a:ea typeface="BIZ UDPゴシック" panose="020B0400000000000000" pitchFamily="50" charset="-128"/>
                        </a:rPr>
                        <a:t>JR</a:t>
                      </a:r>
                      <a:r>
                        <a:rPr lang="zh-TW" altLang="en-US" sz="1300" b="1" i="0" u="none" strike="noStrike" dirty="0">
                          <a:solidFill>
                            <a:srgbClr val="000000"/>
                          </a:solidFill>
                          <a:effectLst/>
                          <a:latin typeface="BIZ UDPゴシック" panose="020B0400000000000000" pitchFamily="50" charset="-128"/>
                          <a:ea typeface="BIZ UDPゴシック" panose="020B0400000000000000" pitchFamily="50" charset="-128"/>
                        </a:rPr>
                        <a:t>大阪駅三角広場</a:t>
                      </a: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AE3F3"/>
                    </a:solidFill>
                  </a:tcPr>
                </a:tc>
                <a:tc rowSpan="6">
                  <a:txBody>
                    <a:bodyPr/>
                    <a:lstStyle/>
                    <a:p>
                      <a:pPr algn="l"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西日本旅客鉄道㈱</a:t>
                      </a:r>
                    </a:p>
                  </a:txBody>
                  <a:tcPr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AE3F3"/>
                    </a:solidFill>
                  </a:tcPr>
                </a:tc>
                <a:tc rowSpan="6">
                  <a:txBody>
                    <a:bodyPr/>
                    <a:lstStyle/>
                    <a:p>
                      <a:pPr algn="ctr" rtl="0"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１</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2,0</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６</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千円</a:t>
                      </a:r>
                    </a:p>
                  </a:txBody>
                  <a:tcPr marL="6350" marR="6350" marT="6350" marB="0" anchor="ctr">
                    <a:lnL w="12700" cap="flat" cmpd="sng" algn="ctr">
                      <a:solidFill>
                        <a:srgbClr val="4472C4"/>
                      </a:solidFill>
                      <a:prstDash val="solid"/>
                      <a:round/>
                      <a:headEnd type="none" w="med" len="med"/>
                      <a:tailEnd type="none" w="med" len="med"/>
                    </a:lnL>
                    <a:lnR w="1270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DAE3F3"/>
                    </a:solidFill>
                  </a:tcPr>
                </a:tc>
                <a:tc>
                  <a:txBody>
                    <a:bodyPr/>
                    <a:lstStyle/>
                    <a:p>
                      <a:pPr algn="l" rtl="0"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●緑化</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6350" marT="6350" marB="0" anchor="ctr">
                    <a:lnL w="12700" cap="flat" cmpd="sng" algn="ctr">
                      <a:solidFill>
                        <a:srgbClr val="4472C4"/>
                      </a:solidFill>
                      <a:prstDash val="solid"/>
                      <a:round/>
                      <a:headEnd type="none" w="med" len="med"/>
                      <a:tailEnd type="none" w="med" len="med"/>
                    </a:lnL>
                    <a:lnR>
                      <a:noFill/>
                    </a:lnR>
                    <a:lnT w="19050" cap="flat" cmpd="sng" algn="ctr">
                      <a:solidFill>
                        <a:srgbClr val="4472C4"/>
                      </a:solidFill>
                      <a:prstDash val="solid"/>
                      <a:round/>
                      <a:headEnd type="none" w="med" len="med"/>
                      <a:tailEnd type="none" w="med" len="med"/>
                    </a:lnT>
                    <a:lnB>
                      <a:noFill/>
                    </a:lnB>
                    <a:solidFill>
                      <a:srgbClr val="DAE3F3"/>
                    </a:solidFill>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・シラカシ</a:t>
                      </a:r>
                    </a:p>
                  </a:txBody>
                  <a:tcPr marL="6350" marR="6350" marT="6350" marB="0" anchor="ctr">
                    <a:lnL>
                      <a:noFill/>
                    </a:lnL>
                    <a:lnR>
                      <a:noFill/>
                    </a:lnR>
                    <a:lnT w="19050" cap="flat" cmpd="sng" algn="ctr">
                      <a:solidFill>
                        <a:srgbClr val="4472C4"/>
                      </a:solidFill>
                      <a:prstDash val="solid"/>
                      <a:round/>
                      <a:headEnd type="none" w="med" len="med"/>
                      <a:tailEnd type="none" w="med" len="med"/>
                    </a:lnT>
                    <a:lnB>
                      <a:noFill/>
                    </a:lnB>
                    <a:solidFill>
                      <a:srgbClr val="D9E1F2"/>
                    </a:solidFill>
                  </a:tcPr>
                </a:tc>
                <a:tc>
                  <a:txBody>
                    <a:bodyPr/>
                    <a:lstStyle/>
                    <a:p>
                      <a:pPr algn="l"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4</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本 </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h=1.5m)</a:t>
                      </a:r>
                    </a:p>
                  </a:txBody>
                  <a:tcPr marL="6350" marR="6350" marT="6350" marB="0" anchor="ctr">
                    <a:lnL>
                      <a:noFill/>
                    </a:lnL>
                    <a:lnR w="12700" cap="flat" cmpd="sng" algn="ctr">
                      <a:solidFill>
                        <a:srgbClr val="4472C4"/>
                      </a:solidFill>
                      <a:prstDash val="solid"/>
                      <a:round/>
                      <a:headEnd type="none" w="med" len="med"/>
                      <a:tailEnd type="none" w="med" len="med"/>
                    </a:lnR>
                    <a:lnT w="19050" cap="flat" cmpd="sng" algn="ctr">
                      <a:solidFill>
                        <a:srgbClr val="4472C4"/>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75163623"/>
                  </a:ext>
                </a:extLst>
              </a:tr>
              <a:tr h="1815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6000" marR="6350" marT="6350" marB="0" anchor="ctr">
                    <a:lnL w="12700" cap="flat" cmpd="sng" algn="ctr">
                      <a:solidFill>
                        <a:srgbClr val="4472C4"/>
                      </a:solidFill>
                      <a:prstDash val="solid"/>
                      <a:round/>
                      <a:headEnd type="none" w="med" len="med"/>
                      <a:tailEnd type="none" w="med" len="med"/>
                    </a:lnL>
                    <a:lnR>
                      <a:noFill/>
                    </a:lnR>
                    <a:lnT>
                      <a:noFill/>
                    </a:lnT>
                    <a:lnB>
                      <a:noFill/>
                    </a:lnB>
                    <a:solidFill>
                      <a:srgbClr val="DAE3F3"/>
                    </a:solidFill>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・ネズミモチ</a:t>
                      </a:r>
                    </a:p>
                  </a:txBody>
                  <a:tcPr marL="6350" marR="6350" marT="6350" marB="0" anchor="ctr">
                    <a:lnL>
                      <a:noFill/>
                    </a:lnL>
                    <a:lnR>
                      <a:noFill/>
                    </a:lnR>
                    <a:lnT>
                      <a:noFill/>
                    </a:lnT>
                    <a:lnB>
                      <a:noFill/>
                    </a:lnB>
                    <a:solidFill>
                      <a:srgbClr val="D9E1F2"/>
                    </a:solidFill>
                  </a:tcPr>
                </a:tc>
                <a:tc>
                  <a:txBody>
                    <a:bodyPr/>
                    <a:lstStyle/>
                    <a:p>
                      <a:pPr algn="l"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7</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本 </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sz="900" b="0" i="0" u="none" strike="noStrike" dirty="0">
                          <a:solidFill>
                            <a:srgbClr val="000000"/>
                          </a:solidFill>
                          <a:effectLst/>
                          <a:latin typeface="BIZ UDPゴシック" panose="020B0400000000000000" pitchFamily="50" charset="-128"/>
                          <a:ea typeface="BIZ UDPゴシック" panose="020B0400000000000000" pitchFamily="50" charset="-128"/>
                        </a:rPr>
                        <a:t>h=1.5m)</a:t>
                      </a:r>
                    </a:p>
                  </a:txBody>
                  <a:tcPr marL="6350" marR="6350" marT="6350" marB="0" anchor="ctr">
                    <a:lnL>
                      <a:noFill/>
                    </a:lnL>
                    <a:lnR w="12700" cap="flat" cmpd="sng" algn="ctr">
                      <a:solidFill>
                        <a:srgbClr val="4472C4"/>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02820728"/>
                  </a:ext>
                </a:extLst>
              </a:tr>
              <a:tr h="18150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6000" marR="6350" marT="6350" marB="0" anchor="ctr">
                    <a:lnL w="12700" cap="flat" cmpd="sng" algn="ctr">
                      <a:solidFill>
                        <a:srgbClr val="4472C4"/>
                      </a:solidFill>
                      <a:prstDash val="solid"/>
                      <a:round/>
                      <a:headEnd type="none" w="med" len="med"/>
                      <a:tailEnd type="none" w="med" len="med"/>
                    </a:lnL>
                    <a:lnR>
                      <a:noFill/>
                    </a:lnR>
                    <a:lnT>
                      <a:noFill/>
                    </a:lnT>
                    <a:lnB>
                      <a:noFill/>
                    </a:lnB>
                    <a:solidFill>
                      <a:srgbClr val="DAE3F3"/>
                    </a:solidFill>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・トキワマンサク</a:t>
                      </a:r>
                    </a:p>
                  </a:txBody>
                  <a:tcPr marL="6350" marR="6350" marT="6350" marB="0" anchor="ctr">
                    <a:lnL>
                      <a:noFill/>
                    </a:lnL>
                    <a:lnR>
                      <a:noFill/>
                    </a:lnR>
                    <a:lnT>
                      <a:noFill/>
                    </a:lnT>
                    <a:lnB>
                      <a:noFill/>
                    </a:lnB>
                    <a:solidFill>
                      <a:srgbClr val="D9E1F2"/>
                    </a:solidFill>
                  </a:tcPr>
                </a:tc>
                <a:tc>
                  <a:txBody>
                    <a:bodyPr/>
                    <a:lstStyle/>
                    <a:p>
                      <a:pPr algn="l"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5</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本 </a:t>
                      </a: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sz="900" b="0" i="0" u="none" strike="noStrike">
                          <a:solidFill>
                            <a:srgbClr val="000000"/>
                          </a:solidFill>
                          <a:effectLst/>
                          <a:latin typeface="BIZ UDPゴシック" panose="020B0400000000000000" pitchFamily="50" charset="-128"/>
                          <a:ea typeface="BIZ UDPゴシック" panose="020B0400000000000000" pitchFamily="50" charset="-128"/>
                        </a:rPr>
                        <a:t>h=1.5m)</a:t>
                      </a:r>
                    </a:p>
                  </a:txBody>
                  <a:tcPr marL="6350" marR="6350" marT="6350" marB="0" anchor="ctr">
                    <a:lnL>
                      <a:noFill/>
                    </a:lnL>
                    <a:lnR w="12700" cap="flat" cmpd="sng" algn="ctr">
                      <a:solidFill>
                        <a:srgbClr val="4472C4"/>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34974881"/>
                  </a:ext>
                </a:extLst>
              </a:tr>
              <a:tr h="22284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6000" marR="6350" marT="6350" marB="0" anchor="ctr">
                    <a:lnL w="12700" cap="flat" cmpd="sng" algn="ctr">
                      <a:solidFill>
                        <a:srgbClr val="4472C4"/>
                      </a:solidFill>
                      <a:prstDash val="solid"/>
                      <a:round/>
                      <a:headEnd type="none" w="med" len="med"/>
                      <a:tailEnd type="none" w="med" len="med"/>
                    </a:lnL>
                    <a:lnR>
                      <a:noFill/>
                    </a:lnR>
                    <a:lnT>
                      <a:noFill/>
                    </a:lnT>
                    <a:lnB>
                      <a:noFill/>
                    </a:lnB>
                    <a:solidFill>
                      <a:srgbClr val="DAE3F3"/>
                    </a:solidFill>
                  </a:tcPr>
                </a:tc>
                <a:tc>
                  <a:txBody>
                    <a:bodyPr/>
                    <a:lstStyle/>
                    <a:p>
                      <a:pPr algn="l"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・低木</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マメツゲ等</a:t>
                      </a: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6350" marR="6350" marT="6350" marB="0" anchor="ctr">
                    <a:lnL>
                      <a:noFill/>
                    </a:lnL>
                    <a:lnR>
                      <a:noFill/>
                    </a:lnR>
                    <a:lnT>
                      <a:noFill/>
                    </a:lnT>
                    <a:lnB>
                      <a:noFill/>
                    </a:lnB>
                    <a:solidFill>
                      <a:srgbClr val="D9E1F2"/>
                    </a:solidFill>
                  </a:tcPr>
                </a:tc>
                <a:tc>
                  <a:txBody>
                    <a:bodyPr/>
                    <a:lstStyle/>
                    <a:p>
                      <a:pPr algn="l"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38</a:t>
                      </a: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本</a:t>
                      </a:r>
                    </a:p>
                  </a:txBody>
                  <a:tcPr marL="6350" marR="6350" marT="6350" marB="0" anchor="ctr">
                    <a:lnL>
                      <a:noFill/>
                    </a:lnL>
                    <a:lnR w="12700" cap="flat" cmpd="sng" algn="ctr">
                      <a:solidFill>
                        <a:srgbClr val="4472C4"/>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100920750"/>
                  </a:ext>
                </a:extLst>
              </a:tr>
              <a:tr h="211752">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●暑熱対策</a:t>
                      </a:r>
                    </a:p>
                  </a:txBody>
                  <a:tcPr marL="36000" marR="6350" marT="6350" marB="0" anchor="ctr">
                    <a:lnL w="12700" cap="flat" cmpd="sng" algn="ctr">
                      <a:solidFill>
                        <a:srgbClr val="4472C4"/>
                      </a:solidFill>
                      <a:prstDash val="solid"/>
                      <a:round/>
                      <a:headEnd type="none" w="med" len="med"/>
                      <a:tailEnd type="none" w="med" len="med"/>
                    </a:lnL>
                    <a:lnR>
                      <a:noFill/>
                    </a:lnR>
                    <a:lnT>
                      <a:noFill/>
                    </a:lnT>
                    <a:lnB>
                      <a:noFill/>
                    </a:lnB>
                    <a:solidFill>
                      <a:srgbClr val="DAE3F3"/>
                    </a:solidFill>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・遮熱性ベンチ</a:t>
                      </a:r>
                    </a:p>
                  </a:txBody>
                  <a:tcPr marL="6350" marR="6350" marT="6350" marB="0" anchor="ctr">
                    <a:lnL>
                      <a:noFill/>
                    </a:lnL>
                    <a:lnR>
                      <a:noFill/>
                    </a:lnR>
                    <a:lnT>
                      <a:noFill/>
                    </a:lnT>
                    <a:lnB>
                      <a:noFill/>
                    </a:lnB>
                    <a:solidFill>
                      <a:srgbClr val="D9E1F2"/>
                    </a:solidFill>
                  </a:tcPr>
                </a:tc>
                <a:tc>
                  <a:txBody>
                    <a:bodyPr/>
                    <a:lstStyle/>
                    <a:p>
                      <a:pPr algn="l" fontAlgn="ctr"/>
                      <a:r>
                        <a:rPr lang="en-US" altLang="ja-JP" sz="900" b="0" i="0" u="none" strike="noStrike">
                          <a:solidFill>
                            <a:srgbClr val="000000"/>
                          </a:solidFill>
                          <a:effectLst/>
                          <a:latin typeface="BIZ UDPゴシック" panose="020B0400000000000000" pitchFamily="50" charset="-128"/>
                          <a:ea typeface="BIZ UDPゴシック" panose="020B0400000000000000" pitchFamily="50" charset="-128"/>
                        </a:rPr>
                        <a:t>2</a:t>
                      </a: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基</a:t>
                      </a:r>
                    </a:p>
                  </a:txBody>
                  <a:tcPr marL="6350" marR="6350" marT="6350" marB="0" anchor="ctr">
                    <a:lnL>
                      <a:noFill/>
                    </a:lnL>
                    <a:lnR w="12700" cap="flat" cmpd="sng" algn="ctr">
                      <a:solidFill>
                        <a:srgbClr val="4472C4"/>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879493170"/>
                  </a:ext>
                </a:extLst>
              </a:tr>
              <a:tr h="186543">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900" b="0" i="0" u="none" strike="noStrike" dirty="0">
                          <a:solidFill>
                            <a:srgbClr val="000000"/>
                          </a:solidFill>
                          <a:effectLst/>
                          <a:latin typeface="BIZ UDPゴシック" panose="020B0400000000000000" pitchFamily="50" charset="-128"/>
                          <a:ea typeface="BIZ UDPゴシック" panose="020B0400000000000000" pitchFamily="50" charset="-128"/>
                        </a:rPr>
                        <a:t>　　　　　　　　　　</a:t>
                      </a:r>
                    </a:p>
                  </a:txBody>
                  <a:tcPr marL="36000" marR="6350" marT="6350" marB="0" anchor="ctr">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solidFill>
                      <a:srgbClr val="DAE3F3"/>
                    </a:solidFill>
                  </a:tcPr>
                </a:tc>
                <a:tc>
                  <a:txBody>
                    <a:bodyPr/>
                    <a:lstStyle/>
                    <a:p>
                      <a:pPr algn="l" fontAlgn="ctr"/>
                      <a:r>
                        <a:rPr lang="ja-JP" altLang="en-US" sz="900" b="0" i="0" u="none" strike="noStrike">
                          <a:solidFill>
                            <a:srgbClr val="000000"/>
                          </a:solidFill>
                          <a:effectLst/>
                          <a:latin typeface="BIZ UDPゴシック" panose="020B0400000000000000" pitchFamily="50" charset="-128"/>
                          <a:ea typeface="BIZ UDPゴシック" panose="020B0400000000000000" pitchFamily="50" charset="-128"/>
                        </a:rPr>
                        <a:t>・遮熱性人工芝</a:t>
                      </a:r>
                    </a:p>
                  </a:txBody>
                  <a:tcPr marL="6350" marR="6350" marT="6350" marB="0" anchor="ctr">
                    <a:lnL>
                      <a:noFill/>
                    </a:lnL>
                    <a:lnR>
                      <a:noFill/>
                    </a:lnR>
                    <a:lnT>
                      <a:noFill/>
                    </a:lnT>
                    <a:lnB w="12700" cap="flat" cmpd="sng" algn="ctr">
                      <a:solidFill>
                        <a:srgbClr val="4472C4"/>
                      </a:solidFill>
                      <a:prstDash val="solid"/>
                      <a:round/>
                      <a:headEnd type="none" w="med" len="med"/>
                      <a:tailEnd type="none" w="med" len="med"/>
                    </a:lnB>
                    <a:solidFill>
                      <a:srgbClr val="D9E1F2"/>
                    </a:solidFill>
                  </a:tcPr>
                </a:tc>
                <a:tc>
                  <a:txBody>
                    <a:bodyPr/>
                    <a:lstStyle/>
                    <a:p>
                      <a:pPr algn="l" fontAlgn="ctr"/>
                      <a:r>
                        <a:rPr lang="en-US" altLang="ja-JP" sz="900" b="0" i="0" u="none" strike="noStrike" dirty="0">
                          <a:solidFill>
                            <a:srgbClr val="000000"/>
                          </a:solidFill>
                          <a:effectLst/>
                          <a:latin typeface="BIZ UDPゴシック" panose="020B0400000000000000" pitchFamily="50" charset="-128"/>
                          <a:ea typeface="BIZ UDPゴシック" panose="020B0400000000000000" pitchFamily="50" charset="-128"/>
                        </a:rPr>
                        <a:t>98.1㎡</a:t>
                      </a:r>
                    </a:p>
                  </a:txBody>
                  <a:tcPr marL="6350" marR="6350" marT="6350" marB="0" anchor="ctr">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3567402711"/>
                  </a:ext>
                </a:extLst>
              </a:tr>
            </a:tbl>
          </a:graphicData>
        </a:graphic>
      </p:graphicFrame>
      <p:pic>
        <p:nvPicPr>
          <p:cNvPr id="6" name="図 5">
            <a:extLst>
              <a:ext uri="{FF2B5EF4-FFF2-40B4-BE49-F238E27FC236}">
                <a16:creationId xmlns:a16="http://schemas.microsoft.com/office/drawing/2014/main" id="{00BC1256-3C30-4D66-9B50-00BD145945DA}"/>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613388" y="2364120"/>
            <a:ext cx="5917223" cy="2314560"/>
          </a:xfrm>
          <a:prstGeom prst="rect">
            <a:avLst/>
          </a:prstGeom>
        </p:spPr>
      </p:pic>
    </p:spTree>
    <p:extLst>
      <p:ext uri="{BB962C8B-B14F-4D97-AF65-F5344CB8AC3E}">
        <p14:creationId xmlns:p14="http://schemas.microsoft.com/office/powerpoint/2010/main" val="126553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648BD4AF-4359-45E3-92EB-4DDAB601D47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91090" y="3382896"/>
            <a:ext cx="2780810" cy="3099195"/>
          </a:xfrm>
          <a:prstGeom prst="rect">
            <a:avLst/>
          </a:prstGeom>
        </p:spPr>
      </p:pic>
      <p:pic>
        <p:nvPicPr>
          <p:cNvPr id="15" name="図 14">
            <a:extLst>
              <a:ext uri="{FF2B5EF4-FFF2-40B4-BE49-F238E27FC236}">
                <a16:creationId xmlns:a16="http://schemas.microsoft.com/office/drawing/2014/main" id="{26F9C4B3-1537-433B-8593-F114B44579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074541" y="3396890"/>
            <a:ext cx="4293928" cy="3064273"/>
          </a:xfrm>
          <a:prstGeom prst="rect">
            <a:avLst/>
          </a:prstGeom>
        </p:spPr>
      </p:pic>
      <p:sp>
        <p:nvSpPr>
          <p:cNvPr id="6147" name="コンテンツ プレースホルダー 5">
            <a:extLst>
              <a:ext uri="{FF2B5EF4-FFF2-40B4-BE49-F238E27FC236}">
                <a16:creationId xmlns:a16="http://schemas.microsoft.com/office/drawing/2014/main" id="{5226D157-45C2-426B-9141-8A0787924C54}"/>
              </a:ext>
            </a:extLst>
          </p:cNvPr>
          <p:cNvSpPr>
            <a:spLocks noGrp="1"/>
          </p:cNvSpPr>
          <p:nvPr>
            <p:ph idx="1"/>
          </p:nvPr>
        </p:nvSpPr>
        <p:spPr>
          <a:xfrm>
            <a:off x="152400" y="736599"/>
            <a:ext cx="8851900" cy="2179320"/>
          </a:xfrm>
        </p:spPr>
        <p:txBody>
          <a:bodyPr>
            <a:normAutofit/>
          </a:bodyPr>
          <a:lstStyle/>
          <a:p>
            <a:pPr marL="0" indent="0">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効果計測①</a:t>
            </a:r>
            <a:r>
              <a:rPr lang="en-US" altLang="ja-JP" sz="1600" dirty="0">
                <a:latin typeface="BIZ UDPゴシック" panose="020B0400000000000000" pitchFamily="50" charset="-128"/>
                <a:ea typeface="BIZ UDPゴシック" panose="020B0400000000000000" pitchFamily="50" charset="-128"/>
              </a:rPr>
              <a:t>】</a:t>
            </a:r>
          </a:p>
          <a:p>
            <a:pPr marL="0" indent="0">
              <a:buNone/>
            </a:pPr>
            <a:r>
              <a:rPr lang="ja-JP" altLang="en-US" sz="1600" dirty="0">
                <a:latin typeface="BIZ UDPゴシック" panose="020B0400000000000000" pitchFamily="50" charset="-128"/>
                <a:ea typeface="BIZ UDPゴシック" panose="020B0400000000000000" pitchFamily="50" charset="-128"/>
              </a:rPr>
              <a:t>〇</a:t>
            </a:r>
            <a:r>
              <a:rPr lang="en-US" altLang="ja-JP" sz="1600" dirty="0">
                <a:latin typeface="BIZ UDPゴシック" panose="020B0400000000000000" pitchFamily="50" charset="-128"/>
                <a:ea typeface="BIZ UDPゴシック" panose="020B0400000000000000" pitchFamily="50" charset="-128"/>
              </a:rPr>
              <a:t>WBGT</a:t>
            </a:r>
            <a:r>
              <a:rPr lang="ja-JP" altLang="en-US" sz="1600" dirty="0">
                <a:latin typeface="BIZ UDPゴシック" panose="020B0400000000000000" pitchFamily="50" charset="-128"/>
                <a:ea typeface="BIZ UDPゴシック" panose="020B0400000000000000" pitchFamily="50" charset="-128"/>
              </a:rPr>
              <a:t>の測定</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lang="ja-JP" altLang="en-US" sz="1600" u="sng" dirty="0">
                <a:latin typeface="BIZ UDPゴシック" panose="020B0400000000000000" pitchFamily="50" charset="-128"/>
                <a:ea typeface="BIZ UDPゴシック" panose="020B0400000000000000" pitchFamily="50" charset="-128"/>
              </a:rPr>
              <a:t>７月～８月の気温</a:t>
            </a:r>
            <a:r>
              <a:rPr lang="en-US" altLang="ja-JP" sz="1600" u="sng" dirty="0">
                <a:latin typeface="BIZ UDPゴシック" panose="020B0400000000000000" pitchFamily="50" charset="-128"/>
                <a:ea typeface="BIZ UDPゴシック" panose="020B0400000000000000" pitchFamily="50" charset="-128"/>
              </a:rPr>
              <a:t>30</a:t>
            </a:r>
            <a:r>
              <a:rPr lang="ja-JP" altLang="en-US" sz="1600" u="sng" dirty="0">
                <a:latin typeface="BIZ UDPゴシック" panose="020B0400000000000000" pitchFamily="50" charset="-128"/>
                <a:ea typeface="BIZ UDPゴシック" panose="020B0400000000000000" pitchFamily="50" charset="-128"/>
              </a:rPr>
              <a:t>℃以上の日の昼間（</a:t>
            </a:r>
            <a:r>
              <a:rPr lang="en-US" altLang="ja-JP" sz="1600" u="sng" dirty="0">
                <a:latin typeface="BIZ UDPゴシック" panose="020B0400000000000000" pitchFamily="50" charset="-128"/>
                <a:ea typeface="BIZ UDPゴシック" panose="020B0400000000000000" pitchFamily="50" charset="-128"/>
              </a:rPr>
              <a:t>11</a:t>
            </a:r>
            <a:r>
              <a:rPr lang="ja-JP" altLang="en-US" sz="1600" u="sng" dirty="0">
                <a:latin typeface="BIZ UDPゴシック" panose="020B0400000000000000" pitchFamily="50" charset="-128"/>
                <a:ea typeface="BIZ UDPゴシック" panose="020B0400000000000000" pitchFamily="50" charset="-128"/>
              </a:rPr>
              <a:t>時～</a:t>
            </a:r>
            <a:r>
              <a:rPr lang="en-US" altLang="ja-JP" sz="1600" u="sng" dirty="0">
                <a:latin typeface="BIZ UDPゴシック" panose="020B0400000000000000" pitchFamily="50" charset="-128"/>
                <a:ea typeface="BIZ UDPゴシック" panose="020B0400000000000000" pitchFamily="50" charset="-128"/>
              </a:rPr>
              <a:t>15</a:t>
            </a:r>
            <a:r>
              <a:rPr lang="ja-JP" altLang="en-US" sz="1600" u="sng" dirty="0">
                <a:latin typeface="BIZ UDPゴシック" panose="020B0400000000000000" pitchFamily="50" charset="-128"/>
                <a:ea typeface="BIZ UDPゴシック" panose="020B0400000000000000" pitchFamily="50" charset="-128"/>
              </a:rPr>
              <a:t>時頃）</a:t>
            </a:r>
            <a:r>
              <a:rPr lang="ja-JP" altLang="en-US" sz="1600" dirty="0">
                <a:latin typeface="BIZ UDPゴシック" panose="020B0400000000000000" pitchFamily="50" charset="-128"/>
                <a:ea typeface="BIZ UDPゴシック" panose="020B0400000000000000" pitchFamily="50" charset="-128"/>
              </a:rPr>
              <a:t>に、</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事業地（対策実施個所）と</a:t>
            </a:r>
            <a:r>
              <a:rPr lang="zh-TW" altLang="en-US" sz="1600" dirty="0">
                <a:latin typeface="BIZ UDPゴシック" panose="020B0400000000000000" pitchFamily="50" charset="-128"/>
                <a:ea typeface="BIZ UDPゴシック" panose="020B0400000000000000" pitchFamily="50" charset="-128"/>
              </a:rPr>
              <a:t>基準地点（未対策箇所）</a:t>
            </a:r>
            <a:r>
              <a:rPr lang="ja-JP" altLang="en-US" sz="1600" dirty="0">
                <a:latin typeface="BIZ UDPゴシック" panose="020B0400000000000000" pitchFamily="50" charset="-128"/>
                <a:ea typeface="BIZ UDPゴシック" panose="020B0400000000000000" pitchFamily="50" charset="-128"/>
              </a:rPr>
              <a:t>に測定機器を設置し、</a:t>
            </a:r>
            <a:r>
              <a:rPr lang="ja-JP" altLang="en-US" sz="1600" u="sng" dirty="0">
                <a:latin typeface="BIZ UDPゴシック" panose="020B0400000000000000" pitchFamily="50" charset="-128"/>
                <a:ea typeface="BIZ UDPゴシック" panose="020B0400000000000000" pitchFamily="50" charset="-128"/>
              </a:rPr>
              <a:t>同時に</a:t>
            </a:r>
            <a:r>
              <a:rPr lang="en-US" altLang="ja-JP" sz="1600" u="sng" dirty="0">
                <a:latin typeface="BIZ UDPゴシック" panose="020B0400000000000000" pitchFamily="50" charset="-128"/>
                <a:ea typeface="BIZ UDPゴシック" panose="020B0400000000000000" pitchFamily="50" charset="-128"/>
              </a:rPr>
              <a:t>60</a:t>
            </a:r>
            <a:r>
              <a:rPr lang="ja-JP" altLang="en-US" sz="1600" u="sng" dirty="0">
                <a:latin typeface="BIZ UDPゴシック" panose="020B0400000000000000" pitchFamily="50" charset="-128"/>
                <a:ea typeface="BIZ UDPゴシック" panose="020B0400000000000000" pitchFamily="50" charset="-128"/>
              </a:rPr>
              <a:t>分間測定</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lang="ja-JP" altLang="en-US" sz="1600" u="sng" dirty="0">
                <a:latin typeface="BIZ UDPゴシック" panose="020B0400000000000000" pitchFamily="50" charset="-128"/>
                <a:ea typeface="BIZ UDPゴシック" panose="020B0400000000000000" pitchFamily="50" charset="-128"/>
              </a:rPr>
              <a:t>１日１回、これを３日</a:t>
            </a:r>
            <a:r>
              <a:rPr lang="ja-JP" altLang="en-US" sz="1600" dirty="0">
                <a:latin typeface="BIZ UDPゴシック" panose="020B0400000000000000" pitchFamily="50" charset="-128"/>
                <a:ea typeface="BIZ UDPゴシック" panose="020B0400000000000000" pitchFamily="50" charset="-128"/>
              </a:rPr>
              <a:t>間実施し、それぞれの平均値を算出</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事業地（対策実施個所）と</a:t>
            </a:r>
            <a:r>
              <a:rPr lang="zh-TW" altLang="en-US" sz="1600" dirty="0">
                <a:latin typeface="BIZ UDPゴシック" panose="020B0400000000000000" pitchFamily="50" charset="-128"/>
                <a:ea typeface="BIZ UDPゴシック" panose="020B0400000000000000" pitchFamily="50" charset="-128"/>
              </a:rPr>
              <a:t>基準地点（未対策箇所）</a:t>
            </a:r>
            <a:r>
              <a:rPr lang="ja-JP" altLang="en-US" sz="1600" dirty="0">
                <a:latin typeface="BIZ UDPゴシック" panose="020B0400000000000000" pitchFamily="50" charset="-128"/>
                <a:ea typeface="BIZ UDPゴシック" panose="020B0400000000000000" pitchFamily="50" charset="-128"/>
              </a:rPr>
              <a:t>の、</a:t>
            </a:r>
            <a:r>
              <a:rPr lang="ja-JP" altLang="en-US" sz="1600" u="sng" dirty="0">
                <a:latin typeface="BIZ UDPゴシック" panose="020B0400000000000000" pitchFamily="50" charset="-128"/>
                <a:ea typeface="BIZ UDPゴシック" panose="020B0400000000000000" pitchFamily="50" charset="-128"/>
              </a:rPr>
              <a:t>値の差により</a:t>
            </a:r>
            <a:r>
              <a:rPr lang="en-US" altLang="ja-JP" sz="1600" u="sng" dirty="0">
                <a:latin typeface="BIZ UDPゴシック" panose="020B0400000000000000" pitchFamily="50" charset="-128"/>
                <a:ea typeface="BIZ UDPゴシック" panose="020B0400000000000000" pitchFamily="50" charset="-128"/>
              </a:rPr>
              <a:t>WBGT</a:t>
            </a:r>
            <a:r>
              <a:rPr lang="ja-JP" altLang="en-US" sz="1600" u="sng" dirty="0">
                <a:latin typeface="BIZ UDPゴシック" panose="020B0400000000000000" pitchFamily="50" charset="-128"/>
                <a:ea typeface="BIZ UDPゴシック" panose="020B0400000000000000" pitchFamily="50" charset="-128"/>
              </a:rPr>
              <a:t>の低下を確認</a:t>
            </a:r>
            <a:endParaRPr lang="ja-JP" altLang="en-US" sz="1600" dirty="0">
              <a:latin typeface="BIZ UDPゴシック" panose="020B0400000000000000" pitchFamily="50" charset="-128"/>
              <a:ea typeface="BIZ UDPゴシック" panose="020B0400000000000000" pitchFamily="50" charset="-128"/>
            </a:endParaRPr>
          </a:p>
          <a:p>
            <a:pPr marL="0" indent="0">
              <a:buNone/>
            </a:pPr>
            <a:endParaRPr lang="ja-JP" altLang="en-US" sz="1600" dirty="0">
              <a:latin typeface="BIZ UDPゴシック" panose="020B0400000000000000" pitchFamily="50" charset="-128"/>
              <a:ea typeface="BIZ UDPゴシック" panose="020B0400000000000000" pitchFamily="50" charset="-128"/>
            </a:endParaRPr>
          </a:p>
        </p:txBody>
      </p:sp>
      <p:sp>
        <p:nvSpPr>
          <p:cNvPr id="2" name="楕円 1">
            <a:extLst>
              <a:ext uri="{FF2B5EF4-FFF2-40B4-BE49-F238E27FC236}">
                <a16:creationId xmlns:a16="http://schemas.microsoft.com/office/drawing/2014/main" id="{D5B2A76D-5C43-4532-B315-C82BB728FA2B}"/>
              </a:ext>
            </a:extLst>
          </p:cNvPr>
          <p:cNvSpPr/>
          <p:nvPr/>
        </p:nvSpPr>
        <p:spPr>
          <a:xfrm>
            <a:off x="5174380" y="3618594"/>
            <a:ext cx="1751655" cy="207372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3" dirty="0">
              <a:solidFill>
                <a:schemeClr val="tx1"/>
              </a:solidFill>
            </a:endParaRPr>
          </a:p>
        </p:txBody>
      </p:sp>
      <p:sp>
        <p:nvSpPr>
          <p:cNvPr id="10" name="楕円 9">
            <a:extLst>
              <a:ext uri="{FF2B5EF4-FFF2-40B4-BE49-F238E27FC236}">
                <a16:creationId xmlns:a16="http://schemas.microsoft.com/office/drawing/2014/main" id="{B9815E05-600B-472F-9B92-3D96CA87F8A9}"/>
              </a:ext>
            </a:extLst>
          </p:cNvPr>
          <p:cNvSpPr/>
          <p:nvPr/>
        </p:nvSpPr>
        <p:spPr>
          <a:xfrm>
            <a:off x="2441121" y="4704443"/>
            <a:ext cx="1239411" cy="1537608"/>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3" dirty="0">
              <a:solidFill>
                <a:schemeClr val="tx1"/>
              </a:solidFill>
            </a:endParaRPr>
          </a:p>
        </p:txBody>
      </p:sp>
      <p:sp>
        <p:nvSpPr>
          <p:cNvPr id="6153" name="コンテンツ プレースホルダー 5">
            <a:extLst>
              <a:ext uri="{FF2B5EF4-FFF2-40B4-BE49-F238E27FC236}">
                <a16:creationId xmlns:a16="http://schemas.microsoft.com/office/drawing/2014/main" id="{082386E3-1862-482C-A9DA-9538B10F442E}"/>
              </a:ext>
            </a:extLst>
          </p:cNvPr>
          <p:cNvSpPr txBox="1">
            <a:spLocks/>
          </p:cNvSpPr>
          <p:nvPr/>
        </p:nvSpPr>
        <p:spPr bwMode="auto">
          <a:xfrm>
            <a:off x="3168275" y="3042206"/>
            <a:ext cx="2165726" cy="272494"/>
          </a:xfrm>
          <a:prstGeom prst="rect">
            <a:avLst/>
          </a:prstGeom>
          <a:solidFill>
            <a:schemeClr val="accent1">
              <a:lumMod val="20000"/>
              <a:lumOff val="80000"/>
            </a:schemeClr>
          </a:solidFill>
          <a:ln>
            <a:noFill/>
          </a:ln>
        </p:spPr>
        <p:txBody>
          <a:bodyPr lIns="90736" tIns="45368" rIns="90736" bIns="45368"/>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1101725" indent="-422275">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695450" indent="-338138">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2374900"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3052763"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35099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39671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44243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48815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algn="ctr">
              <a:buFont typeface="Arial" panose="020B0604020202020204" pitchFamily="34" charset="0"/>
              <a:buNone/>
            </a:pPr>
            <a:r>
              <a:rPr lang="ja-JP" altLang="en-US" sz="1671" dirty="0">
                <a:latin typeface="メイリオ" panose="020B0604030504040204" pitchFamily="50" charset="-128"/>
                <a:ea typeface="メイリオ" panose="020B0604030504040204" pitchFamily="50" charset="-128"/>
              </a:rPr>
              <a:t>測 定 状 況</a:t>
            </a:r>
            <a:endParaRPr lang="ja-JP" altLang="en-US" sz="1537" dirty="0">
              <a:latin typeface="メイリオ" panose="020B0604030504040204" pitchFamily="50" charset="-128"/>
              <a:ea typeface="メイリオ" panose="020B0604030504040204" pitchFamily="50" charset="-128"/>
            </a:endParaRPr>
          </a:p>
        </p:txBody>
      </p:sp>
      <p:sp>
        <p:nvSpPr>
          <p:cNvPr id="6154" name="コンテンツ プレースホルダー 5">
            <a:extLst>
              <a:ext uri="{FF2B5EF4-FFF2-40B4-BE49-F238E27FC236}">
                <a16:creationId xmlns:a16="http://schemas.microsoft.com/office/drawing/2014/main" id="{0AB9642B-E52E-4AC3-8154-CF3C6F8772DA}"/>
              </a:ext>
            </a:extLst>
          </p:cNvPr>
          <p:cNvSpPr txBox="1">
            <a:spLocks/>
          </p:cNvSpPr>
          <p:nvPr/>
        </p:nvSpPr>
        <p:spPr bwMode="auto">
          <a:xfrm>
            <a:off x="1486720" y="6506742"/>
            <a:ext cx="1908802" cy="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6" tIns="45368" rIns="90736" bIns="45368"/>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1101725" indent="-422275">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695450" indent="-338138">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2374900"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3052763"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35099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39671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44243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48815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zh-TW" altLang="en-US" sz="1337" dirty="0">
                <a:latin typeface="メイリオ" panose="020B0604030504040204" pitchFamily="50" charset="-128"/>
                <a:ea typeface="メイリオ" panose="020B0604030504040204" pitchFamily="50" charset="-128"/>
              </a:rPr>
              <a:t>事業地（対策実施</a:t>
            </a:r>
            <a:r>
              <a:rPr lang="ja-JP" altLang="en-US" sz="1337" dirty="0">
                <a:latin typeface="メイリオ" panose="020B0604030504040204" pitchFamily="50" charset="-128"/>
                <a:ea typeface="メイリオ" panose="020B0604030504040204" pitchFamily="50" charset="-128"/>
              </a:rPr>
              <a:t>個所</a:t>
            </a:r>
            <a:r>
              <a:rPr lang="zh-TW" altLang="en-US" sz="1337" dirty="0">
                <a:latin typeface="メイリオ" panose="020B0604030504040204" pitchFamily="50" charset="-128"/>
                <a:ea typeface="メイリオ" panose="020B0604030504040204" pitchFamily="50" charset="-128"/>
              </a:rPr>
              <a:t>）</a:t>
            </a:r>
            <a:endParaRPr lang="ja-JP" altLang="en-US" sz="1203" dirty="0">
              <a:latin typeface="メイリオ" panose="020B0604030504040204" pitchFamily="50" charset="-128"/>
              <a:ea typeface="メイリオ" panose="020B0604030504040204" pitchFamily="50" charset="-128"/>
            </a:endParaRPr>
          </a:p>
        </p:txBody>
      </p:sp>
      <p:sp>
        <p:nvSpPr>
          <p:cNvPr id="6155" name="コンテンツ プレースホルダー 5">
            <a:extLst>
              <a:ext uri="{FF2B5EF4-FFF2-40B4-BE49-F238E27FC236}">
                <a16:creationId xmlns:a16="http://schemas.microsoft.com/office/drawing/2014/main" id="{4C990BDF-78C6-48BC-9FB3-E751E9B1C9C2}"/>
              </a:ext>
            </a:extLst>
          </p:cNvPr>
          <p:cNvSpPr txBox="1">
            <a:spLocks/>
          </p:cNvSpPr>
          <p:nvPr/>
        </p:nvSpPr>
        <p:spPr bwMode="auto">
          <a:xfrm>
            <a:off x="5334001" y="6482091"/>
            <a:ext cx="2098235" cy="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6" tIns="45368" rIns="90736" bIns="45368"/>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1101725" indent="-422275">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695450" indent="-338138">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2374900"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3052763"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35099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39671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44243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48815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algn="ctr">
              <a:buFont typeface="Arial" panose="020B0604020202020204" pitchFamily="34" charset="0"/>
              <a:buNone/>
            </a:pPr>
            <a:r>
              <a:rPr lang="ja-JP" altLang="en-US" sz="1337" dirty="0">
                <a:latin typeface="メイリオ" panose="020B0604030504040204" pitchFamily="50" charset="-128"/>
                <a:ea typeface="メイリオ" panose="020B0604030504040204" pitchFamily="50" charset="-128"/>
              </a:rPr>
              <a:t>基準</a:t>
            </a:r>
            <a:r>
              <a:rPr lang="zh-TW" altLang="en-US" sz="1337" dirty="0">
                <a:latin typeface="メイリオ" panose="020B0604030504040204" pitchFamily="50" charset="-128"/>
                <a:ea typeface="メイリオ" panose="020B0604030504040204" pitchFamily="50" charset="-128"/>
              </a:rPr>
              <a:t>地</a:t>
            </a:r>
            <a:r>
              <a:rPr lang="ja-JP" altLang="en-US" sz="1337" dirty="0">
                <a:latin typeface="メイリオ" panose="020B0604030504040204" pitchFamily="50" charset="-128"/>
                <a:ea typeface="メイリオ" panose="020B0604030504040204" pitchFamily="50" charset="-128"/>
              </a:rPr>
              <a:t>点（</a:t>
            </a:r>
            <a:r>
              <a:rPr lang="zh-TW" altLang="en-US" sz="1337" dirty="0">
                <a:latin typeface="メイリオ" panose="020B0604030504040204" pitchFamily="50" charset="-128"/>
                <a:ea typeface="メイリオ" panose="020B0604030504040204" pitchFamily="50" charset="-128"/>
              </a:rPr>
              <a:t>未</a:t>
            </a:r>
            <a:r>
              <a:rPr lang="ja-JP" altLang="en-US" sz="1337" dirty="0">
                <a:latin typeface="メイリオ" panose="020B0604030504040204" pitchFamily="50" charset="-128"/>
                <a:ea typeface="メイリオ" panose="020B0604030504040204" pitchFamily="50" charset="-128"/>
              </a:rPr>
              <a:t>対策箇所）</a:t>
            </a:r>
            <a:endParaRPr lang="ja-JP" altLang="en-US" sz="1203" dirty="0">
              <a:latin typeface="メイリオ" panose="020B0604030504040204" pitchFamily="50" charset="-128"/>
              <a:ea typeface="メイリオ" panose="020B0604030504040204" pitchFamily="50" charset="-128"/>
            </a:endParaRPr>
          </a:p>
        </p:txBody>
      </p:sp>
      <p:sp>
        <p:nvSpPr>
          <p:cNvPr id="14" name="タイトル 1">
            <a:extLst>
              <a:ext uri="{FF2B5EF4-FFF2-40B4-BE49-F238E27FC236}">
                <a16:creationId xmlns:a16="http://schemas.microsoft.com/office/drawing/2014/main" id="{58307E15-8AC9-45C9-8286-4A0AF2CFB1CB}"/>
              </a:ext>
            </a:extLst>
          </p:cNvPr>
          <p:cNvSpPr txBox="1">
            <a:spLocks/>
          </p:cNvSpPr>
          <p:nvPr/>
        </p:nvSpPr>
        <p:spPr>
          <a:xfrm>
            <a:off x="3106" y="1973"/>
            <a:ext cx="9144000" cy="599791"/>
          </a:xfrm>
          <a:prstGeom prst="rect">
            <a:avLst/>
          </a:prstGeom>
          <a:solidFill>
            <a:srgbClr val="0070C0"/>
          </a:solidFill>
        </p:spPr>
        <p:txBody>
          <a:bodyPr vert="horz" lIns="91440" tIns="36000" rIns="91440"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　令和６年度　都市緑化を活用した猛暑対策事業</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タイトル 1">
            <a:extLst>
              <a:ext uri="{FF2B5EF4-FFF2-40B4-BE49-F238E27FC236}">
                <a16:creationId xmlns:a16="http://schemas.microsoft.com/office/drawing/2014/main" id="{2D15DE86-F291-4FE4-9688-EED719628042}"/>
              </a:ext>
            </a:extLst>
          </p:cNvPr>
          <p:cNvSpPr txBox="1">
            <a:spLocks/>
          </p:cNvSpPr>
          <p:nvPr/>
        </p:nvSpPr>
        <p:spPr>
          <a:xfrm>
            <a:off x="3106" y="1973"/>
            <a:ext cx="9144000" cy="599791"/>
          </a:xfrm>
          <a:prstGeom prst="rect">
            <a:avLst/>
          </a:prstGeom>
          <a:solidFill>
            <a:srgbClr val="0070C0"/>
          </a:solidFill>
        </p:spPr>
        <p:txBody>
          <a:bodyPr vert="horz" lIns="91440" tIns="36000" rIns="91440"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　令和６年度　都市緑化を活用した猛暑対策事業</a:t>
            </a:r>
          </a:p>
        </p:txBody>
      </p:sp>
      <p:pic>
        <p:nvPicPr>
          <p:cNvPr id="2" name="図 1">
            <a:extLst>
              <a:ext uri="{FF2B5EF4-FFF2-40B4-BE49-F238E27FC236}">
                <a16:creationId xmlns:a16="http://schemas.microsoft.com/office/drawing/2014/main" id="{DDCCEF4B-D417-4DDB-906E-6388E07D7DAB}"/>
              </a:ext>
            </a:extLst>
          </p:cNvPr>
          <p:cNvPicPr>
            <a:picLocks noChangeAspect="1"/>
          </p:cNvPicPr>
          <p:nvPr/>
        </p:nvPicPr>
        <p:blipFill>
          <a:blip r:embed="rId2"/>
          <a:stretch>
            <a:fillRect/>
          </a:stretch>
        </p:blipFill>
        <p:spPr>
          <a:xfrm>
            <a:off x="478038" y="1492287"/>
            <a:ext cx="3334684" cy="4489413"/>
          </a:xfrm>
          <a:prstGeom prst="rect">
            <a:avLst/>
          </a:prstGeom>
        </p:spPr>
      </p:pic>
      <p:pic>
        <p:nvPicPr>
          <p:cNvPr id="3" name="図 2">
            <a:extLst>
              <a:ext uri="{FF2B5EF4-FFF2-40B4-BE49-F238E27FC236}">
                <a16:creationId xmlns:a16="http://schemas.microsoft.com/office/drawing/2014/main" id="{F0607682-DB8F-486B-B12A-B87DBC488582}"/>
              </a:ext>
            </a:extLst>
          </p:cNvPr>
          <p:cNvPicPr>
            <a:picLocks noChangeAspect="1"/>
          </p:cNvPicPr>
          <p:nvPr/>
        </p:nvPicPr>
        <p:blipFill>
          <a:blip r:embed="rId3"/>
          <a:stretch>
            <a:fillRect/>
          </a:stretch>
        </p:blipFill>
        <p:spPr>
          <a:xfrm>
            <a:off x="5028114" y="703288"/>
            <a:ext cx="2931945" cy="3501699"/>
          </a:xfrm>
          <a:prstGeom prst="rect">
            <a:avLst/>
          </a:prstGeom>
        </p:spPr>
      </p:pic>
      <p:pic>
        <p:nvPicPr>
          <p:cNvPr id="4" name="図 3">
            <a:extLst>
              <a:ext uri="{FF2B5EF4-FFF2-40B4-BE49-F238E27FC236}">
                <a16:creationId xmlns:a16="http://schemas.microsoft.com/office/drawing/2014/main" id="{6BAE208D-C477-42E8-8458-9417DE29A625}"/>
              </a:ext>
            </a:extLst>
          </p:cNvPr>
          <p:cNvPicPr>
            <a:picLocks noChangeAspect="1"/>
          </p:cNvPicPr>
          <p:nvPr/>
        </p:nvPicPr>
        <p:blipFill rotWithShape="1">
          <a:blip r:embed="rId4"/>
          <a:srcRect t="5586" b="10344"/>
          <a:stretch/>
        </p:blipFill>
        <p:spPr>
          <a:xfrm>
            <a:off x="4401519" y="4497021"/>
            <a:ext cx="4011267" cy="2182036"/>
          </a:xfrm>
          <a:prstGeom prst="rect">
            <a:avLst/>
          </a:prstGeom>
        </p:spPr>
      </p:pic>
      <p:sp>
        <p:nvSpPr>
          <p:cNvPr id="6" name="テキスト ボックス 5">
            <a:extLst>
              <a:ext uri="{FF2B5EF4-FFF2-40B4-BE49-F238E27FC236}">
                <a16:creationId xmlns:a16="http://schemas.microsoft.com/office/drawing/2014/main" id="{0E9FBA12-A7DC-4F0D-9FBB-E3CC9C56389A}"/>
              </a:ext>
            </a:extLst>
          </p:cNvPr>
          <p:cNvSpPr txBox="1"/>
          <p:nvPr/>
        </p:nvSpPr>
        <p:spPr>
          <a:xfrm>
            <a:off x="315410" y="654610"/>
            <a:ext cx="1597210" cy="261610"/>
          </a:xfrm>
          <a:prstGeom prst="rect">
            <a:avLst/>
          </a:prstGeom>
          <a:solidFill>
            <a:schemeClr val="bg1"/>
          </a:solidFill>
          <a:ln cap="flat">
            <a:solidFill>
              <a:srgbClr val="FFC000"/>
            </a:solidFill>
          </a:ln>
        </p:spPr>
        <p:txBody>
          <a:bodyPr vert="horz" wrap="square" lIns="91440" tIns="45720" rIns="91440" bIns="45720" anchor="t" anchorCtr="0" compatLnSpc="1">
            <a:sp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ja-JP" sz="1100" b="0" i="0" u="none" strike="noStrike" kern="1200" cap="none" spc="0" baseline="0" dirty="0">
                <a:solidFill>
                  <a:srgbClr val="000000"/>
                </a:solidFill>
                <a:uFillTx/>
                <a:latin typeface="BIZ UDPゴシック" pitchFamily="50"/>
                <a:ea typeface="BIZ UDPゴシック" pitchFamily="50"/>
              </a:rPr>
              <a:t>WBGT</a:t>
            </a:r>
            <a:r>
              <a:rPr lang="ja-JP" altLang="en-US" sz="1100" dirty="0">
                <a:solidFill>
                  <a:srgbClr val="000000"/>
                </a:solidFill>
                <a:latin typeface="BIZ UDPゴシック" pitchFamily="50"/>
                <a:ea typeface="BIZ UDPゴシック" pitchFamily="50"/>
              </a:rPr>
              <a:t>計測</a:t>
            </a:r>
            <a:r>
              <a:rPr lang="ja-JP" altLang="en-US" sz="1100" b="0" i="0" u="none" strike="noStrike" kern="1200" cap="none" spc="0" baseline="0" dirty="0">
                <a:solidFill>
                  <a:srgbClr val="000000"/>
                </a:solidFill>
                <a:uFillTx/>
                <a:latin typeface="BIZ UDPゴシック" pitchFamily="50"/>
                <a:ea typeface="BIZ UDPゴシック" pitchFamily="50"/>
              </a:rPr>
              <a:t>箇所</a:t>
            </a:r>
            <a:endParaRPr lang="en-US" sz="1100" b="0" i="0" u="none" strike="noStrike" kern="1200" cap="none" spc="0" baseline="0" dirty="0">
              <a:solidFill>
                <a:srgbClr val="000000"/>
              </a:solidFill>
              <a:uFillTx/>
              <a:latin typeface="BIZ UDPゴシック" pitchFamily="50"/>
              <a:ea typeface="BIZ UDPゴシック" pitchFamily="50"/>
            </a:endParaRPr>
          </a:p>
        </p:txBody>
      </p:sp>
      <p:sp>
        <p:nvSpPr>
          <p:cNvPr id="7" name="正方形/長方形 6">
            <a:extLst>
              <a:ext uri="{FF2B5EF4-FFF2-40B4-BE49-F238E27FC236}">
                <a16:creationId xmlns:a16="http://schemas.microsoft.com/office/drawing/2014/main" id="{4BBC6A0E-2834-4AD1-8412-34D993D9546D}"/>
              </a:ext>
            </a:extLst>
          </p:cNvPr>
          <p:cNvSpPr/>
          <p:nvPr/>
        </p:nvSpPr>
        <p:spPr>
          <a:xfrm>
            <a:off x="4228907" y="4416542"/>
            <a:ext cx="1364173" cy="359436"/>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a:defRPr/>
            </a:pPr>
            <a:r>
              <a:rPr lang="en-US" altLang="ja-JP" sz="1000" dirty="0">
                <a:solidFill>
                  <a:prstClr val="black"/>
                </a:solidFill>
                <a:latin typeface="BIZ UDPゴシック" panose="020B0400000000000000" pitchFamily="50" charset="-128"/>
                <a:ea typeface="BIZ UDPゴシック" panose="020B0400000000000000" pitchFamily="50" charset="-128"/>
              </a:rPr>
              <a:t>JR</a:t>
            </a:r>
            <a:r>
              <a:rPr lang="ja-JP" altLang="en-US" sz="1000" dirty="0">
                <a:solidFill>
                  <a:prstClr val="black"/>
                </a:solidFill>
                <a:latin typeface="BIZ UDPゴシック" panose="020B0400000000000000" pitchFamily="50" charset="-128"/>
                <a:ea typeface="BIZ UDPゴシック" panose="020B0400000000000000" pitchFamily="50" charset="-128"/>
              </a:rPr>
              <a:t>大阪駅三角広場</a:t>
            </a:r>
          </a:p>
        </p:txBody>
      </p:sp>
      <p:sp>
        <p:nvSpPr>
          <p:cNvPr id="8" name="正方形/長方形 7">
            <a:extLst>
              <a:ext uri="{FF2B5EF4-FFF2-40B4-BE49-F238E27FC236}">
                <a16:creationId xmlns:a16="http://schemas.microsoft.com/office/drawing/2014/main" id="{E5D3A7BD-8B79-4657-901C-E6FE760A541C}"/>
              </a:ext>
            </a:extLst>
          </p:cNvPr>
          <p:cNvSpPr/>
          <p:nvPr/>
        </p:nvSpPr>
        <p:spPr>
          <a:xfrm>
            <a:off x="7682898" y="765468"/>
            <a:ext cx="1015196" cy="30150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a:defRPr/>
            </a:pPr>
            <a:r>
              <a:rPr lang="ja-JP" altLang="en-US" sz="1000" dirty="0">
                <a:solidFill>
                  <a:prstClr val="black"/>
                </a:solidFill>
                <a:latin typeface="BIZ UDPゴシック" panose="020B0400000000000000" pitchFamily="50" charset="-128"/>
                <a:ea typeface="BIZ UDPゴシック" panose="020B0400000000000000" pitchFamily="50" charset="-128"/>
              </a:rPr>
              <a:t>中之島</a:t>
            </a:r>
            <a:r>
              <a:rPr lang="en-US" altLang="ja-JP" sz="1000" dirty="0">
                <a:solidFill>
                  <a:prstClr val="black"/>
                </a:solidFill>
                <a:latin typeface="BIZ UDPゴシック" panose="020B0400000000000000" pitchFamily="50" charset="-128"/>
                <a:ea typeface="BIZ UDPゴシック" panose="020B0400000000000000" pitchFamily="50" charset="-128"/>
              </a:rPr>
              <a:t>GATE</a:t>
            </a:r>
            <a:endParaRPr lang="ja-JP" altLang="en-US" sz="1000" dirty="0">
              <a:solidFill>
                <a:prstClr val="black"/>
              </a:solidFill>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A4C8607D-30FB-4CAF-BA92-C49811553029}"/>
              </a:ext>
            </a:extLst>
          </p:cNvPr>
          <p:cNvSpPr/>
          <p:nvPr/>
        </p:nvSpPr>
        <p:spPr>
          <a:xfrm>
            <a:off x="2803337" y="1280365"/>
            <a:ext cx="989247" cy="286683"/>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2041">
              <a:defRPr/>
            </a:pPr>
            <a:r>
              <a:rPr lang="ja-JP" altLang="en-US" sz="1000" dirty="0">
                <a:solidFill>
                  <a:prstClr val="black"/>
                </a:solidFill>
                <a:latin typeface="BIZ UDPゴシック" panose="020B0400000000000000" pitchFamily="50" charset="-128"/>
                <a:ea typeface="BIZ UDPゴシック" panose="020B0400000000000000" pitchFamily="50" charset="-128"/>
              </a:rPr>
              <a:t>なんばハッチ</a:t>
            </a:r>
          </a:p>
        </p:txBody>
      </p:sp>
    </p:spTree>
    <p:extLst>
      <p:ext uri="{BB962C8B-B14F-4D97-AF65-F5344CB8AC3E}">
        <p14:creationId xmlns:p14="http://schemas.microsoft.com/office/powerpoint/2010/main" val="3704485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6F8641C4-EDB1-40D6-B3AA-FA472FEB1EC5}"/>
              </a:ext>
            </a:extLst>
          </p:cNvPr>
          <p:cNvSpPr txBox="1">
            <a:spLocks/>
          </p:cNvSpPr>
          <p:nvPr/>
        </p:nvSpPr>
        <p:spPr>
          <a:xfrm>
            <a:off x="3106" y="1973"/>
            <a:ext cx="9144000" cy="599791"/>
          </a:xfrm>
          <a:prstGeom prst="rect">
            <a:avLst/>
          </a:prstGeom>
          <a:solidFill>
            <a:srgbClr val="0070C0"/>
          </a:solidFill>
        </p:spPr>
        <p:txBody>
          <a:bodyPr vert="horz" lIns="91440" tIns="36000" rIns="91440"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　令和６年度　都市緑化を活用した猛暑対策事業</a:t>
            </a:r>
          </a:p>
        </p:txBody>
      </p:sp>
      <p:graphicFrame>
        <p:nvGraphicFramePr>
          <p:cNvPr id="3" name="表 2">
            <a:extLst>
              <a:ext uri="{FF2B5EF4-FFF2-40B4-BE49-F238E27FC236}">
                <a16:creationId xmlns:a16="http://schemas.microsoft.com/office/drawing/2014/main" id="{C1A05F75-A726-4C8F-9616-19039C251A27}"/>
              </a:ext>
            </a:extLst>
          </p:cNvPr>
          <p:cNvGraphicFramePr>
            <a:graphicFrameLocks noGrp="1"/>
          </p:cNvGraphicFramePr>
          <p:nvPr>
            <p:extLst>
              <p:ext uri="{D42A27DB-BD31-4B8C-83A1-F6EECF244321}">
                <p14:modId xmlns:p14="http://schemas.microsoft.com/office/powerpoint/2010/main" val="758270187"/>
              </p:ext>
            </p:extLst>
          </p:nvPr>
        </p:nvGraphicFramePr>
        <p:xfrm>
          <a:off x="206827" y="2625309"/>
          <a:ext cx="8844041" cy="3472080"/>
        </p:xfrm>
        <a:graphic>
          <a:graphicData uri="http://schemas.openxmlformats.org/drawingml/2006/table">
            <a:tbl>
              <a:tblPr/>
              <a:tblGrid>
                <a:gridCol w="904255">
                  <a:extLst>
                    <a:ext uri="{9D8B030D-6E8A-4147-A177-3AD203B41FA5}">
                      <a16:colId xmlns:a16="http://schemas.microsoft.com/office/drawing/2014/main" val="2234880818"/>
                    </a:ext>
                  </a:extLst>
                </a:gridCol>
                <a:gridCol w="1605110">
                  <a:extLst>
                    <a:ext uri="{9D8B030D-6E8A-4147-A177-3AD203B41FA5}">
                      <a16:colId xmlns:a16="http://schemas.microsoft.com/office/drawing/2014/main" val="2806066926"/>
                    </a:ext>
                  </a:extLst>
                </a:gridCol>
                <a:gridCol w="1345445">
                  <a:extLst>
                    <a:ext uri="{9D8B030D-6E8A-4147-A177-3AD203B41FA5}">
                      <a16:colId xmlns:a16="http://schemas.microsoft.com/office/drawing/2014/main" val="3086695427"/>
                    </a:ext>
                  </a:extLst>
                </a:gridCol>
                <a:gridCol w="1537779">
                  <a:extLst>
                    <a:ext uri="{9D8B030D-6E8A-4147-A177-3AD203B41FA5}">
                      <a16:colId xmlns:a16="http://schemas.microsoft.com/office/drawing/2014/main" val="2001085614"/>
                    </a:ext>
                  </a:extLst>
                </a:gridCol>
                <a:gridCol w="1563384">
                  <a:extLst>
                    <a:ext uri="{9D8B030D-6E8A-4147-A177-3AD203B41FA5}">
                      <a16:colId xmlns:a16="http://schemas.microsoft.com/office/drawing/2014/main" val="828805764"/>
                    </a:ext>
                  </a:extLst>
                </a:gridCol>
                <a:gridCol w="1457961">
                  <a:extLst>
                    <a:ext uri="{9D8B030D-6E8A-4147-A177-3AD203B41FA5}">
                      <a16:colId xmlns:a16="http://schemas.microsoft.com/office/drawing/2014/main" val="1910161566"/>
                    </a:ext>
                  </a:extLst>
                </a:gridCol>
                <a:gridCol w="430107">
                  <a:extLst>
                    <a:ext uri="{9D8B030D-6E8A-4147-A177-3AD203B41FA5}">
                      <a16:colId xmlns:a16="http://schemas.microsoft.com/office/drawing/2014/main" val="1992011395"/>
                    </a:ext>
                  </a:extLst>
                </a:gridCol>
              </a:tblGrid>
              <a:tr h="408630">
                <a:tc rowSpan="2">
                  <a:txBody>
                    <a:bodyPr/>
                    <a:lstStyle/>
                    <a:p>
                      <a:pPr algn="ctr" fontAlgn="ct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ID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施設名称</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WBGT</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計測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rowSpan="2" gridSpan="2">
                  <a:txBody>
                    <a:bodyPr/>
                    <a:lstStyle/>
                    <a:p>
                      <a:pPr algn="ctr"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計測日</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24631030"/>
                  </a:ext>
                </a:extLst>
              </a:tr>
              <a:tr h="650960">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基準地点（</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対策実施地点（</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B</a:t>
                      </a:r>
                      <a:r>
                        <a:rPr lang="zh-CN"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差（</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B</a:t>
                      </a:r>
                      <a:r>
                        <a:rPr 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ctr"/>
                      <a:endParaRPr 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kumimoji="1" lang="ja-JP" altLang="en-US"/>
                    </a:p>
                  </a:txBody>
                  <a:tcPr/>
                </a:tc>
                <a:extLst>
                  <a:ext uri="{0D108BD9-81ED-4DB2-BD59-A6C34878D82A}">
                    <a16:rowId xmlns:a16="http://schemas.microsoft.com/office/drawing/2014/main" val="3338803136"/>
                  </a:ext>
                </a:extLst>
              </a:tr>
              <a:tr h="391046">
                <a:tc rowSpan="2">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なんばハッチ</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32.5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30.4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grid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8/14</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8/15</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8/18</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766627810"/>
                  </a:ext>
                </a:extLst>
              </a:tr>
              <a:tr h="39104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ミスト下：</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28.7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ミスト下：</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3597525034"/>
                  </a:ext>
                </a:extLst>
              </a:tr>
              <a:tr h="391046">
                <a:tc rowSpan="2">
                  <a:txBody>
                    <a:bodyPr/>
                    <a:lstStyle/>
                    <a:p>
                      <a:pPr algn="ct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中之島</a:t>
                      </a: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GATE</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31.7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29.8</a:t>
                      </a:r>
                      <a:r>
                        <a:rPr kumimoji="1" lang="ja-JP" altLang="en-US" sz="1400" dirty="0">
                          <a:latin typeface="BIZ UDPゴシック" panose="020B0400000000000000" pitchFamily="50" charset="-128"/>
                          <a:ea typeface="BIZ UDPゴシック" panose="020B0400000000000000" pitchFamily="50" charset="-128"/>
                        </a:rPr>
                        <a:t>＊</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grid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7/24</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7/29</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8/26</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4027923427"/>
                  </a:ext>
                </a:extLst>
              </a:tr>
              <a:tr h="39104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緑陰：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30.9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緑陰：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0.8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vMerge="1">
                  <a:txBody>
                    <a:bodyPr/>
                    <a:lstStyle/>
                    <a:p>
                      <a:endParaRPr kumimoji="1" lang="ja-JP" altLang="en-US"/>
                    </a:p>
                  </a:txBody>
                  <a:tcPr/>
                </a:tc>
                <a:tc hMerge="1" vMerge="1">
                  <a:txBody>
                    <a:bodyPr/>
                    <a:lstStyle/>
                    <a:p>
                      <a:endParaRPr kumimoji="1" lang="ja-JP" altLang="en-US"/>
                    </a:p>
                  </a:txBody>
                  <a:tcPr/>
                </a:tc>
                <a:extLst>
                  <a:ext uri="{0D108BD9-81ED-4DB2-BD59-A6C34878D82A}">
                    <a16:rowId xmlns:a16="http://schemas.microsoft.com/office/drawing/2014/main" val="1867375780"/>
                  </a:ext>
                </a:extLst>
              </a:tr>
              <a:tr h="3910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TW" sz="1200" b="0" i="0" u="none" strike="noStrike" dirty="0">
                          <a:solidFill>
                            <a:srgbClr val="000000"/>
                          </a:solidFill>
                          <a:effectLst/>
                          <a:latin typeface="BIZ UDPゴシック" panose="020B0400000000000000" pitchFamily="50" charset="-128"/>
                          <a:ea typeface="BIZ UDPゴシック" panose="020B0400000000000000" pitchFamily="50" charset="-128"/>
                        </a:rPr>
                        <a:t>JR</a:t>
                      </a:r>
                      <a:r>
                        <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大阪駅三角広場</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33.9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28.3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5.6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grid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8/5</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8/22</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 </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8/25</a:t>
                      </a: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36000" marR="3600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919155183"/>
                  </a:ext>
                </a:extLst>
              </a:tr>
              <a:tr h="457260">
                <a:tc>
                  <a:txBody>
                    <a:bodyPr/>
                    <a:lstStyle/>
                    <a:p>
                      <a:pPr algn="ctr" fontAlgn="ctr"/>
                      <a:endPar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ctr"/>
                      <a:r>
                        <a:rPr lang="ja-JP" altLang="en-US" sz="1400" b="0" i="0" u="none" strike="noStrike" dirty="0">
                          <a:solidFill>
                            <a:srgbClr val="000000"/>
                          </a:solidFill>
                          <a:effectLst/>
                          <a:latin typeface="BIZ UDPゴシック" panose="020B0400000000000000" pitchFamily="50" charset="-128"/>
                          <a:ea typeface="BIZ UDPゴシック" panose="020B0400000000000000" pitchFamily="50" charset="-128"/>
                        </a:rPr>
                        <a:t>対策地：</a:t>
                      </a:r>
                      <a:r>
                        <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rPr>
                        <a:t>3.2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r" fontAlgn="ctr"/>
                      <a:endParaRPr lang="en-US" altLang="ja-JP" sz="14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ctr"/>
                      <a:endParaRPr lang="ja-JP" altLang="en-US" sz="16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a:noFill/>
                    </a:lnL>
                    <a:lnR>
                      <a:noFill/>
                    </a:lnR>
                    <a:lnT w="12700" cap="flat" cmpd="sng" algn="ctr">
                      <a:solidFill>
                        <a:schemeClr val="tx1">
                          <a:lumMod val="50000"/>
                          <a:lumOff val="50000"/>
                        </a:schemeClr>
                      </a:solidFill>
                      <a:prstDash val="solid"/>
                      <a:round/>
                      <a:headEnd type="none" w="med" len="med"/>
                      <a:tailEnd type="none" w="med" len="med"/>
                    </a:lnT>
                    <a:lnB>
                      <a:noFill/>
                    </a:lnB>
                    <a:noFill/>
                  </a:tcPr>
                </a:tc>
                <a:extLst>
                  <a:ext uri="{0D108BD9-81ED-4DB2-BD59-A6C34878D82A}">
                    <a16:rowId xmlns:a16="http://schemas.microsoft.com/office/drawing/2014/main" val="3015457831"/>
                  </a:ext>
                </a:extLst>
              </a:tr>
            </a:tbl>
          </a:graphicData>
        </a:graphic>
      </p:graphicFrame>
      <p:sp>
        <p:nvSpPr>
          <p:cNvPr id="5" name="テキスト ボックス 4">
            <a:extLst>
              <a:ext uri="{FF2B5EF4-FFF2-40B4-BE49-F238E27FC236}">
                <a16:creationId xmlns:a16="http://schemas.microsoft.com/office/drawing/2014/main" id="{48EFABEA-04EF-453C-953B-D8CF6E46B210}"/>
              </a:ext>
            </a:extLst>
          </p:cNvPr>
          <p:cNvSpPr txBox="1"/>
          <p:nvPr/>
        </p:nvSpPr>
        <p:spPr>
          <a:xfrm>
            <a:off x="110778" y="760609"/>
            <a:ext cx="9033221" cy="1569660"/>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■暑さ指数（</a:t>
            </a:r>
            <a:r>
              <a:rPr kumimoji="1" lang="en-US" altLang="ja-JP" sz="1600" dirty="0">
                <a:latin typeface="BIZ UDPゴシック" panose="020B0400000000000000" pitchFamily="50" charset="-128"/>
                <a:ea typeface="BIZ UDPゴシック" panose="020B0400000000000000" pitchFamily="50" charset="-128"/>
              </a:rPr>
              <a:t>WBGT</a:t>
            </a:r>
            <a:r>
              <a:rPr kumimoji="1" lang="ja-JP" altLang="en-US" sz="1600" dirty="0">
                <a:latin typeface="BIZ UDPゴシック" panose="020B0400000000000000" pitchFamily="50" charset="-128"/>
                <a:ea typeface="BIZ UDPゴシック" panose="020B0400000000000000" pitchFamily="50" charset="-128"/>
              </a:rPr>
              <a:t>）の低下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・基準地点（未対策箇所）における</a:t>
            </a:r>
            <a:r>
              <a:rPr kumimoji="1" lang="en-US" altLang="ja-JP" sz="1600" dirty="0">
                <a:latin typeface="BIZ UDPゴシック" panose="020B0400000000000000" pitchFamily="50" charset="-128"/>
                <a:ea typeface="BIZ UDPゴシック" panose="020B0400000000000000" pitchFamily="50" charset="-128"/>
              </a:rPr>
              <a:t>WBGT</a:t>
            </a:r>
            <a:r>
              <a:rPr kumimoji="1" lang="ja-JP" altLang="en-US" sz="1600" dirty="0">
                <a:latin typeface="BIZ UDPゴシック" panose="020B0400000000000000" pitchFamily="50" charset="-128"/>
                <a:ea typeface="BIZ UDPゴシック" panose="020B0400000000000000" pitchFamily="50" charset="-128"/>
              </a:rPr>
              <a:t>に対して、対策実施地点における</a:t>
            </a:r>
            <a:r>
              <a:rPr kumimoji="1" lang="en-US" altLang="ja-JP" sz="1600" dirty="0">
                <a:latin typeface="BIZ UDPゴシック" panose="020B0400000000000000" pitchFamily="50" charset="-128"/>
                <a:ea typeface="BIZ UDPゴシック" panose="020B0400000000000000" pitchFamily="50" charset="-128"/>
              </a:rPr>
              <a:t>WBGT</a:t>
            </a:r>
            <a:r>
              <a:rPr kumimoji="1" lang="ja-JP" altLang="en-US" sz="1600" dirty="0">
                <a:latin typeface="BIZ UDPゴシック" panose="020B0400000000000000" pitchFamily="50" charset="-128"/>
                <a:ea typeface="BIZ UDPゴシック" panose="020B0400000000000000" pitchFamily="50" charset="-128"/>
              </a:rPr>
              <a:t>は、</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全箇所において低下しており、事業の効果が確認できた。</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・更に、</a:t>
            </a:r>
            <a:r>
              <a:rPr kumimoji="1" lang="ja-JP" altLang="en-US" sz="1600" u="sng" dirty="0">
                <a:latin typeface="BIZ UDPゴシック" panose="020B0400000000000000" pitchFamily="50" charset="-128"/>
                <a:ea typeface="BIZ UDPゴシック" panose="020B0400000000000000" pitchFamily="50" charset="-128"/>
              </a:rPr>
              <a:t>効果をかなり体感できるとされる</a:t>
            </a:r>
            <a:r>
              <a:rPr kumimoji="1" lang="en-US" altLang="ja-JP" sz="1600" u="sng" dirty="0">
                <a:latin typeface="BIZ UDPゴシック" panose="020B0400000000000000" pitchFamily="50" charset="-128"/>
                <a:ea typeface="BIZ UDPゴシック" panose="020B0400000000000000" pitchFamily="50" charset="-128"/>
              </a:rPr>
              <a:t>WBGT</a:t>
            </a:r>
            <a:r>
              <a:rPr kumimoji="1" lang="ja-JP" altLang="en-US" sz="1600" u="sng" dirty="0">
                <a:latin typeface="BIZ UDPゴシック" panose="020B0400000000000000" pitchFamily="50" charset="-128"/>
                <a:ea typeface="BIZ UDPゴシック" panose="020B0400000000000000" pitchFamily="50" charset="-128"/>
              </a:rPr>
              <a:t>２</a:t>
            </a:r>
            <a:r>
              <a:rPr kumimoji="1" lang="en-US" altLang="ja-JP" sz="1600" u="sng" dirty="0">
                <a:latin typeface="BIZ UDPゴシック" panose="020B0400000000000000" pitchFamily="50" charset="-128"/>
                <a:ea typeface="BIZ UDPゴシック" panose="020B0400000000000000" pitchFamily="50" charset="-128"/>
              </a:rPr>
              <a:t>℃</a:t>
            </a:r>
            <a:r>
              <a:rPr kumimoji="1" lang="ja-JP" altLang="en-US" sz="1600" u="sng" dirty="0">
                <a:latin typeface="BIZ UDPゴシック" panose="020B0400000000000000" pitchFamily="50" charset="-128"/>
                <a:ea typeface="BIZ UDPゴシック" panose="020B0400000000000000" pitchFamily="50" charset="-128"/>
              </a:rPr>
              <a:t>以上の低下が、概ね全箇所で確認</a:t>
            </a:r>
            <a:r>
              <a:rPr kumimoji="1" lang="ja-JP" altLang="en-US" sz="1600" dirty="0">
                <a:latin typeface="BIZ UDPゴシック" panose="020B0400000000000000" pitchFamily="50" charset="-128"/>
                <a:ea typeface="BIZ UDPゴシック" panose="020B0400000000000000" pitchFamily="50" charset="-128"/>
              </a:rPr>
              <a:t>できた。</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・また、</a:t>
            </a:r>
            <a:r>
              <a:rPr kumimoji="1" lang="ja-JP" altLang="en-US" sz="1600" u="sng" dirty="0">
                <a:latin typeface="BIZ UDPゴシック" panose="020B0400000000000000" pitchFamily="50" charset="-128"/>
                <a:ea typeface="BIZ UDPゴシック" panose="020B0400000000000000" pitchFamily="50" charset="-128"/>
              </a:rPr>
              <a:t>ミスト設置個所において</a:t>
            </a:r>
            <a:r>
              <a:rPr kumimoji="1" lang="en-US" altLang="ja-JP" sz="1600" u="sng" dirty="0">
                <a:latin typeface="BIZ UDPゴシック" panose="020B0400000000000000" pitchFamily="50" charset="-128"/>
                <a:ea typeface="BIZ UDPゴシック" panose="020B0400000000000000" pitchFamily="50" charset="-128"/>
              </a:rPr>
              <a:t>WBGT</a:t>
            </a:r>
            <a:r>
              <a:rPr kumimoji="1" lang="ja-JP" altLang="en-US" sz="1600" u="sng" dirty="0">
                <a:latin typeface="BIZ UDPゴシック" panose="020B0400000000000000" pitchFamily="50" charset="-128"/>
                <a:ea typeface="BIZ UDPゴシック" panose="020B0400000000000000" pitchFamily="50" charset="-128"/>
              </a:rPr>
              <a:t>３</a:t>
            </a:r>
            <a:r>
              <a:rPr kumimoji="1" lang="en-US" altLang="ja-JP" sz="1600" u="sng" dirty="0">
                <a:latin typeface="BIZ UDPゴシック" panose="020B0400000000000000" pitchFamily="50" charset="-128"/>
                <a:ea typeface="BIZ UDPゴシック" panose="020B0400000000000000" pitchFamily="50" charset="-128"/>
              </a:rPr>
              <a:t>.</a:t>
            </a:r>
            <a:r>
              <a:rPr kumimoji="1" lang="ja-JP" altLang="en-US" sz="1600" u="sng" dirty="0">
                <a:latin typeface="BIZ UDPゴシック" panose="020B0400000000000000" pitchFamily="50" charset="-128"/>
                <a:ea typeface="BIZ UDPゴシック" panose="020B0400000000000000" pitchFamily="50" charset="-128"/>
              </a:rPr>
              <a:t>８℃の低下</a:t>
            </a:r>
            <a:r>
              <a:rPr kumimoji="1" lang="ja-JP" altLang="en-US" sz="1600" dirty="0">
                <a:latin typeface="BIZ UDPゴシック" panose="020B0400000000000000" pitchFamily="50" charset="-128"/>
                <a:ea typeface="BIZ UDPゴシック" panose="020B0400000000000000" pitchFamily="50" charset="-128"/>
              </a:rPr>
              <a:t>、</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木漏れ陽程度の陽があたる</a:t>
            </a:r>
            <a:r>
              <a:rPr kumimoji="1" lang="ja-JP" altLang="en-US" sz="1600" u="sng" dirty="0">
                <a:latin typeface="BIZ UDPゴシック" panose="020B0400000000000000" pitchFamily="50" charset="-128"/>
                <a:ea typeface="BIZ UDPゴシック" panose="020B0400000000000000" pitchFamily="50" charset="-128"/>
              </a:rPr>
              <a:t>緑陰において</a:t>
            </a:r>
            <a:r>
              <a:rPr kumimoji="1" lang="en-US" altLang="ja-JP" sz="1600" u="sng" dirty="0">
                <a:latin typeface="BIZ UDPゴシック" panose="020B0400000000000000" pitchFamily="50" charset="-128"/>
                <a:ea typeface="BIZ UDPゴシック" panose="020B0400000000000000" pitchFamily="50" charset="-128"/>
              </a:rPr>
              <a:t>WBGT</a:t>
            </a:r>
            <a:r>
              <a:rPr kumimoji="1" lang="ja-JP" altLang="en-US" sz="1600" u="sng" dirty="0">
                <a:latin typeface="BIZ UDPゴシック" panose="020B0400000000000000" pitchFamily="50" charset="-128"/>
                <a:ea typeface="BIZ UDPゴシック" panose="020B0400000000000000" pitchFamily="50" charset="-128"/>
              </a:rPr>
              <a:t>０</a:t>
            </a:r>
            <a:r>
              <a:rPr kumimoji="1" lang="en-US" altLang="ja-JP" sz="1600" u="sng" dirty="0">
                <a:latin typeface="BIZ UDPゴシック" panose="020B0400000000000000" pitchFamily="50" charset="-128"/>
                <a:ea typeface="BIZ UDPゴシック" panose="020B0400000000000000" pitchFamily="50" charset="-128"/>
              </a:rPr>
              <a:t>.</a:t>
            </a:r>
            <a:r>
              <a:rPr kumimoji="1" lang="ja-JP" altLang="en-US" sz="1600" u="sng" dirty="0">
                <a:latin typeface="BIZ UDPゴシック" panose="020B0400000000000000" pitchFamily="50" charset="-128"/>
                <a:ea typeface="BIZ UDPゴシック" panose="020B0400000000000000" pitchFamily="50" charset="-128"/>
              </a:rPr>
              <a:t>８℃の低下</a:t>
            </a:r>
            <a:r>
              <a:rPr kumimoji="1" lang="ja-JP" altLang="en-US" sz="1600" dirty="0">
                <a:latin typeface="BIZ UDPゴシック" panose="020B0400000000000000" pitchFamily="50" charset="-128"/>
                <a:ea typeface="BIZ UDPゴシック" panose="020B0400000000000000" pitchFamily="50" charset="-128"/>
              </a:rPr>
              <a:t>と、それぞれに効果を確認できた。</a:t>
            </a:r>
          </a:p>
        </p:txBody>
      </p:sp>
      <p:sp>
        <p:nvSpPr>
          <p:cNvPr id="7" name="テキスト ボックス 6">
            <a:extLst>
              <a:ext uri="{FF2B5EF4-FFF2-40B4-BE49-F238E27FC236}">
                <a16:creationId xmlns:a16="http://schemas.microsoft.com/office/drawing/2014/main" id="{D06A14E0-8A87-432E-A932-821F4C2AF02C}"/>
              </a:ext>
            </a:extLst>
          </p:cNvPr>
          <p:cNvSpPr txBox="1"/>
          <p:nvPr/>
        </p:nvSpPr>
        <p:spPr>
          <a:xfrm>
            <a:off x="1063256" y="6237412"/>
            <a:ext cx="7987612" cy="600164"/>
          </a:xfrm>
          <a:prstGeom prst="rect">
            <a:avLst/>
          </a:prstGeom>
          <a:noFill/>
        </p:spPr>
        <p:txBody>
          <a:bodyPr wrap="square" rtlCol="0">
            <a:spAutoFit/>
          </a:bodyPr>
          <a:lstStyle/>
          <a:p>
            <a:pPr marL="182563" indent="-182563"/>
            <a:r>
              <a:rPr kumimoji="1" lang="ja-JP" altLang="en-US" sz="1100" dirty="0">
                <a:latin typeface="BIZ UDPゴシック" panose="020B0400000000000000" pitchFamily="50" charset="-128"/>
                <a:ea typeface="BIZ UDPゴシック" panose="020B0400000000000000" pitchFamily="50" charset="-128"/>
              </a:rPr>
              <a:t>＊「対策実施地点」については、植栽直後は樹木が生育していなく充分な緑陰形成ができていないため、整備翌年度の今回の計測については、将来の樹木生育後の緑陰を想定した日陰において代替的に計測してい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　　そのため、今後も経年的に効果を見ていくものとする。</a:t>
            </a:r>
            <a:endParaRPr kumimoji="1"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33360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コンテンツ プレースホルダー 5">
            <a:extLst>
              <a:ext uri="{FF2B5EF4-FFF2-40B4-BE49-F238E27FC236}">
                <a16:creationId xmlns:a16="http://schemas.microsoft.com/office/drawing/2014/main" id="{F9EF73A6-0775-487F-B068-2F9B0936691E}"/>
              </a:ext>
            </a:extLst>
          </p:cNvPr>
          <p:cNvSpPr>
            <a:spLocks noGrp="1"/>
          </p:cNvSpPr>
          <p:nvPr>
            <p:ph idx="1"/>
          </p:nvPr>
        </p:nvSpPr>
        <p:spPr>
          <a:xfrm>
            <a:off x="129060" y="690219"/>
            <a:ext cx="8906990" cy="2497048"/>
          </a:xfrm>
        </p:spPr>
        <p:txBody>
          <a:bodyPr>
            <a:noAutofit/>
          </a:bodyPr>
          <a:lstStyle/>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効果計測②</a:t>
            </a:r>
            <a:r>
              <a:rPr lang="en-US" altLang="ja-JP" sz="1600" dirty="0">
                <a:latin typeface="BIZ UDPゴシック" panose="020B0400000000000000" pitchFamily="50" charset="-128"/>
                <a:ea typeface="BIZ UDPゴシック" panose="020B0400000000000000" pitchFamily="50" charset="-128"/>
              </a:rPr>
              <a:t>】</a:t>
            </a:r>
          </a:p>
          <a:p>
            <a:pPr marL="0" indent="0">
              <a:buNone/>
            </a:pPr>
            <a:r>
              <a:rPr lang="ja-JP" altLang="en-US" sz="1600" dirty="0">
                <a:latin typeface="BIZ UDPゴシック" panose="020B0400000000000000" pitchFamily="50" charset="-128"/>
                <a:ea typeface="BIZ UDPゴシック" panose="020B0400000000000000" pitchFamily="50" charset="-128"/>
              </a:rPr>
              <a:t>　〇緑視率の測定</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lang="ja-JP" altLang="en-US" sz="1600" u="sng" dirty="0">
                <a:latin typeface="BIZ UDPゴシック" panose="020B0400000000000000" pitchFamily="50" charset="-128"/>
                <a:ea typeface="BIZ UDPゴシック" panose="020B0400000000000000" pitchFamily="50" charset="-128"/>
              </a:rPr>
              <a:t>７月～８月の植物が最も繁茂する時期</a:t>
            </a:r>
            <a:r>
              <a:rPr lang="ja-JP" altLang="en-US" sz="1600" dirty="0">
                <a:latin typeface="BIZ UDPゴシック" panose="020B0400000000000000" pitchFamily="50" charset="-128"/>
                <a:ea typeface="BIZ UDPゴシック" panose="020B0400000000000000" pitchFamily="50" charset="-128"/>
              </a:rPr>
              <a:t>に、事業実施場所において、施工前と</a:t>
            </a:r>
            <a:r>
              <a:rPr lang="ja-JP" altLang="en-US" sz="1600" u="sng" dirty="0">
                <a:latin typeface="BIZ UDPゴシック" panose="020B0400000000000000" pitchFamily="50" charset="-128"/>
                <a:ea typeface="BIZ UDPゴシック" panose="020B0400000000000000" pitchFamily="50" charset="-128"/>
              </a:rPr>
              <a:t>同じアングル、同じ　　　　</a:t>
            </a:r>
            <a:endParaRPr lang="en-US" altLang="ja-JP" sz="1600" u="sng"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r>
              <a:rPr lang="ja-JP" altLang="en-US" sz="1600" u="sng" dirty="0">
                <a:latin typeface="BIZ UDPゴシック" panose="020B0400000000000000" pitchFamily="50" charset="-128"/>
                <a:ea typeface="BIZ UDPゴシック" panose="020B0400000000000000" pitchFamily="50" charset="-128"/>
              </a:rPr>
              <a:t>範囲</a:t>
            </a:r>
            <a:r>
              <a:rPr lang="ja-JP" altLang="en-US" sz="1600" dirty="0">
                <a:latin typeface="BIZ UDPゴシック" panose="020B0400000000000000" pitchFamily="50" charset="-128"/>
                <a:ea typeface="BIZ UDPゴシック" panose="020B0400000000000000" pitchFamily="50" charset="-128"/>
              </a:rPr>
              <a:t>での写真撮影を実施</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・葉及び幹の部分を塗りつぶし、画面全体と塗りつぶした部分のピクセル数の割合を算出　　</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・施工前後の数値の差によって、</a:t>
            </a:r>
            <a:r>
              <a:rPr lang="ja-JP" altLang="en-US" sz="1600" u="sng" dirty="0">
                <a:latin typeface="BIZ UDPゴシック" panose="020B0400000000000000" pitchFamily="50" charset="-128"/>
                <a:ea typeface="BIZ UDPゴシック" panose="020B0400000000000000" pitchFamily="50" charset="-128"/>
              </a:rPr>
              <a:t>緑視率の増加割合</a:t>
            </a:r>
            <a:r>
              <a:rPr lang="ja-JP" altLang="en-US" sz="1600" dirty="0">
                <a:latin typeface="BIZ UDPゴシック" panose="020B0400000000000000" pitchFamily="50" charset="-128"/>
                <a:ea typeface="BIZ UDPゴシック" panose="020B0400000000000000" pitchFamily="50" charset="-128"/>
              </a:rPr>
              <a:t>を確認</a:t>
            </a:r>
            <a:endParaRPr lang="en-US" altLang="ja-JP" sz="1600" dirty="0">
              <a:latin typeface="BIZ UDPゴシック" panose="020B0400000000000000" pitchFamily="50" charset="-128"/>
              <a:ea typeface="BIZ UDPゴシック" panose="020B0400000000000000" pitchFamily="50" charset="-128"/>
            </a:endParaRPr>
          </a:p>
        </p:txBody>
      </p:sp>
      <p:sp>
        <p:nvSpPr>
          <p:cNvPr id="10" name="タイトル 1">
            <a:extLst>
              <a:ext uri="{FF2B5EF4-FFF2-40B4-BE49-F238E27FC236}">
                <a16:creationId xmlns:a16="http://schemas.microsoft.com/office/drawing/2014/main" id="{E553D75F-4BC0-48BE-9ABA-3D83AA4C43BB}"/>
              </a:ext>
            </a:extLst>
          </p:cNvPr>
          <p:cNvSpPr txBox="1">
            <a:spLocks/>
          </p:cNvSpPr>
          <p:nvPr/>
        </p:nvSpPr>
        <p:spPr>
          <a:xfrm>
            <a:off x="3106" y="1973"/>
            <a:ext cx="9144000" cy="599791"/>
          </a:xfrm>
          <a:prstGeom prst="rect">
            <a:avLst/>
          </a:prstGeom>
          <a:solidFill>
            <a:srgbClr val="0070C0"/>
          </a:solidFill>
        </p:spPr>
        <p:txBody>
          <a:bodyPr vert="horz" lIns="91440" tIns="36000" rIns="91440"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　令和６年度　都市緑化を活用した猛暑対策事業</a:t>
            </a:r>
          </a:p>
        </p:txBody>
      </p:sp>
      <p:pic>
        <p:nvPicPr>
          <p:cNvPr id="7" name="図 6">
            <a:extLst>
              <a:ext uri="{FF2B5EF4-FFF2-40B4-BE49-F238E27FC236}">
                <a16:creationId xmlns:a16="http://schemas.microsoft.com/office/drawing/2014/main" id="{A3B4A30D-4F28-4438-B5E6-F2C007E0A398}"/>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81000" y="4202869"/>
            <a:ext cx="4191000" cy="1426280"/>
          </a:xfrm>
          <a:prstGeom prst="rect">
            <a:avLst/>
          </a:prstGeom>
        </p:spPr>
      </p:pic>
      <p:sp>
        <p:nvSpPr>
          <p:cNvPr id="12" name="矢印: 右 11">
            <a:extLst>
              <a:ext uri="{FF2B5EF4-FFF2-40B4-BE49-F238E27FC236}">
                <a16:creationId xmlns:a16="http://schemas.microsoft.com/office/drawing/2014/main" id="{97FD8986-EC61-48E6-A3E9-CFE451B40EC1}"/>
              </a:ext>
            </a:extLst>
          </p:cNvPr>
          <p:cNvSpPr/>
          <p:nvPr/>
        </p:nvSpPr>
        <p:spPr>
          <a:xfrm>
            <a:off x="4645507" y="4541520"/>
            <a:ext cx="536093" cy="723900"/>
          </a:xfrm>
          <a:prstGeom prst="right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コンテンツ プレースホルダー 5">
            <a:extLst>
              <a:ext uri="{FF2B5EF4-FFF2-40B4-BE49-F238E27FC236}">
                <a16:creationId xmlns:a16="http://schemas.microsoft.com/office/drawing/2014/main" id="{77D4825E-8DEE-4A13-B8B6-970710BE1459}"/>
              </a:ext>
            </a:extLst>
          </p:cNvPr>
          <p:cNvSpPr txBox="1">
            <a:spLocks/>
          </p:cNvSpPr>
          <p:nvPr/>
        </p:nvSpPr>
        <p:spPr bwMode="auto">
          <a:xfrm>
            <a:off x="1184231" y="5720714"/>
            <a:ext cx="2584537" cy="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6" tIns="45368" rIns="90736" bIns="45368"/>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1101725" indent="-422275">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695450" indent="-338138">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2374900"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3052763"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35099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39671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44243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48815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algn="ctr">
              <a:buFont typeface="Arial" panose="020B0604020202020204" pitchFamily="34" charset="0"/>
              <a:buNone/>
            </a:pPr>
            <a:r>
              <a:rPr lang="ja-JP" altLang="en-US" sz="1337" dirty="0">
                <a:latin typeface="メイリオ" panose="020B0604030504040204" pitchFamily="50" charset="-128"/>
                <a:ea typeface="メイリオ" panose="020B0604030504040204" pitchFamily="50" charset="-128"/>
              </a:rPr>
              <a:t>実施前　緑視率　</a:t>
            </a:r>
            <a:r>
              <a:rPr lang="en-US" altLang="ja-JP" sz="1337" dirty="0">
                <a:latin typeface="メイリオ" panose="020B0604030504040204" pitchFamily="50" charset="-128"/>
                <a:ea typeface="メイリオ" panose="020B0604030504040204" pitchFamily="50" charset="-128"/>
              </a:rPr>
              <a:t>2.1</a:t>
            </a:r>
            <a:r>
              <a:rPr lang="ja-JP" altLang="en-US" sz="1337" dirty="0">
                <a:latin typeface="メイリオ" panose="020B0604030504040204" pitchFamily="50" charset="-128"/>
                <a:ea typeface="メイリオ" panose="020B0604030504040204" pitchFamily="50" charset="-128"/>
              </a:rPr>
              <a:t>％</a:t>
            </a:r>
            <a:endParaRPr lang="ja-JP" altLang="en-US" sz="1203" dirty="0">
              <a:latin typeface="メイリオ" panose="020B0604030504040204" pitchFamily="50" charset="-128"/>
              <a:ea typeface="メイリオ" panose="020B0604030504040204" pitchFamily="50" charset="-128"/>
            </a:endParaRPr>
          </a:p>
        </p:txBody>
      </p:sp>
      <p:sp>
        <p:nvSpPr>
          <p:cNvPr id="19" name="コンテンツ プレースホルダー 5">
            <a:extLst>
              <a:ext uri="{FF2B5EF4-FFF2-40B4-BE49-F238E27FC236}">
                <a16:creationId xmlns:a16="http://schemas.microsoft.com/office/drawing/2014/main" id="{F6524CAD-BEC1-46C1-85A0-F68D567C042F}"/>
              </a:ext>
            </a:extLst>
          </p:cNvPr>
          <p:cNvSpPr txBox="1">
            <a:spLocks/>
          </p:cNvSpPr>
          <p:nvPr/>
        </p:nvSpPr>
        <p:spPr bwMode="auto">
          <a:xfrm>
            <a:off x="5713101" y="5720714"/>
            <a:ext cx="2706106" cy="3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36" tIns="45368" rIns="90736" bIns="45368"/>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1101725" indent="-422275">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695450" indent="-338138">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2374900"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3052763"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35099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39671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44243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48815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zh-TW" altLang="en-US" sz="1400" dirty="0">
                <a:latin typeface="メイリオ" panose="020B0604030504040204" pitchFamily="50" charset="-128"/>
                <a:ea typeface="メイリオ" panose="020B0604030504040204" pitchFamily="50" charset="-128"/>
              </a:rPr>
              <a:t>対策実施</a:t>
            </a:r>
            <a:r>
              <a:rPr lang="ja-JP" altLang="en-US" sz="1400" dirty="0">
                <a:latin typeface="メイリオ" panose="020B0604030504040204" pitchFamily="50" charset="-128"/>
                <a:ea typeface="メイリオ" panose="020B0604030504040204" pitchFamily="50" charset="-128"/>
              </a:rPr>
              <a:t>後　緑視率　</a:t>
            </a:r>
            <a:r>
              <a:rPr lang="en-US" altLang="ja-JP" sz="1400" dirty="0">
                <a:latin typeface="メイリオ" panose="020B0604030504040204" pitchFamily="50" charset="-128"/>
                <a:ea typeface="メイリオ" panose="020B0604030504040204" pitchFamily="50" charset="-128"/>
              </a:rPr>
              <a:t>6.8%</a:t>
            </a:r>
            <a:endParaRPr lang="ja-JP" altLang="en-US" sz="1400" dirty="0">
              <a:latin typeface="メイリオ" panose="020B0604030504040204" pitchFamily="50" charset="-128"/>
              <a:ea typeface="メイリオ" panose="020B0604030504040204" pitchFamily="50" charset="-128"/>
            </a:endParaRPr>
          </a:p>
        </p:txBody>
      </p:sp>
      <p:sp>
        <p:nvSpPr>
          <p:cNvPr id="20" name="コンテンツ プレースホルダー 5">
            <a:extLst>
              <a:ext uri="{FF2B5EF4-FFF2-40B4-BE49-F238E27FC236}">
                <a16:creationId xmlns:a16="http://schemas.microsoft.com/office/drawing/2014/main" id="{E6D38593-0057-4D5E-BF58-436E16E9D478}"/>
              </a:ext>
            </a:extLst>
          </p:cNvPr>
          <p:cNvSpPr txBox="1">
            <a:spLocks/>
          </p:cNvSpPr>
          <p:nvPr/>
        </p:nvSpPr>
        <p:spPr bwMode="auto">
          <a:xfrm>
            <a:off x="129060" y="3670733"/>
            <a:ext cx="3381375" cy="48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758" tIns="67879" rIns="135758" bIns="67879"/>
          <a:lstStyle>
            <a:lvl1pPr>
              <a:spcBef>
                <a:spcPct val="20000"/>
              </a:spcBef>
              <a:buFont typeface="Arial" panose="020B0604020202020204" pitchFamily="34" charset="0"/>
              <a:buChar char="•"/>
              <a:defRPr kumimoji="1" sz="4800">
                <a:solidFill>
                  <a:schemeClr val="tx1"/>
                </a:solidFill>
                <a:latin typeface="Calibri" panose="020F0502020204030204" pitchFamily="34" charset="0"/>
                <a:ea typeface="ＭＳ Ｐゴシック" panose="020B0600070205080204" pitchFamily="50" charset="-128"/>
              </a:defRPr>
            </a:lvl1pPr>
            <a:lvl2pPr marL="1101725" indent="-422275">
              <a:spcBef>
                <a:spcPct val="20000"/>
              </a:spcBef>
              <a:buFont typeface="Arial" panose="020B0604020202020204" pitchFamily="34" charset="0"/>
              <a:buChar char="–"/>
              <a:defRPr kumimoji="1" sz="4100">
                <a:solidFill>
                  <a:schemeClr val="tx1"/>
                </a:solidFill>
                <a:latin typeface="Calibri" panose="020F0502020204030204" pitchFamily="34" charset="0"/>
                <a:ea typeface="ＭＳ Ｐゴシック" panose="020B0600070205080204" pitchFamily="50" charset="-128"/>
              </a:defRPr>
            </a:lvl2pPr>
            <a:lvl3pPr marL="1695450" indent="-338138">
              <a:spcBef>
                <a:spcPct val="20000"/>
              </a:spcBef>
              <a:buFont typeface="Arial" panose="020B0604020202020204" pitchFamily="34" charset="0"/>
              <a:buChar char="•"/>
              <a:defRPr kumimoji="1" sz="3600">
                <a:solidFill>
                  <a:schemeClr val="tx1"/>
                </a:solidFill>
                <a:latin typeface="Calibri" panose="020F0502020204030204" pitchFamily="34" charset="0"/>
                <a:ea typeface="ＭＳ Ｐゴシック" panose="020B0600070205080204" pitchFamily="50" charset="-128"/>
              </a:defRPr>
            </a:lvl3pPr>
            <a:lvl4pPr marL="2374900"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4pPr>
            <a:lvl5pPr marL="3052763" indent="-338138">
              <a:spcBef>
                <a:spcPct val="20000"/>
              </a:spcBef>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5pPr>
            <a:lvl6pPr marL="35099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6pPr>
            <a:lvl7pPr marL="39671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7pPr>
            <a:lvl8pPr marL="44243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8pPr>
            <a:lvl9pPr marL="4881563" indent="-338138" defTabSz="1355725" eaLnBrk="0" fontAlgn="base" hangingPunct="0">
              <a:spcBef>
                <a:spcPct val="20000"/>
              </a:spcBef>
              <a:spcAft>
                <a:spcPct val="0"/>
              </a:spcAft>
              <a:buFont typeface="Arial" panose="020B0604020202020204" pitchFamily="34" charset="0"/>
              <a:buChar char="»"/>
              <a:defRPr kumimoji="1" sz="3000">
                <a:solidFill>
                  <a:schemeClr val="tx1"/>
                </a:solidFill>
                <a:latin typeface="Calibri" panose="020F0502020204030204" pitchFamily="34" charset="0"/>
                <a:ea typeface="ＭＳ Ｐゴシック" panose="020B0600070205080204" pitchFamily="50" charset="-128"/>
              </a:defRPr>
            </a:lvl9pPr>
          </a:lstStyle>
          <a:p>
            <a:pPr>
              <a:buFont typeface="Arial" panose="020B0604020202020204" pitchFamily="34" charset="0"/>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緑視率測定のイメージ</a:t>
            </a:r>
            <a:r>
              <a:rPr lang="en-US" altLang="ja-JP" sz="1600" dirty="0">
                <a:latin typeface="BIZ UDPゴシック" panose="020B0400000000000000" pitchFamily="50" charset="-128"/>
                <a:ea typeface="BIZ UDPゴシック" panose="020B0400000000000000" pitchFamily="50" charset="-128"/>
              </a:rPr>
              <a:t>】</a:t>
            </a:r>
            <a:endParaRPr lang="ja-JP" altLang="en-US" sz="16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B6174C7E-F83A-45AF-951D-E0138F17089B}"/>
              </a:ext>
            </a:extLst>
          </p:cNvPr>
          <p:cNvGrpSpPr>
            <a:grpSpLocks noChangeAspect="1"/>
          </p:cNvGrpSpPr>
          <p:nvPr/>
        </p:nvGrpSpPr>
        <p:grpSpPr>
          <a:xfrm>
            <a:off x="5181600" y="4231007"/>
            <a:ext cx="3854450" cy="1349676"/>
            <a:chOff x="4944032" y="2521338"/>
            <a:chExt cx="4191001" cy="1467524"/>
          </a:xfrm>
        </p:grpSpPr>
        <p:pic>
          <p:nvPicPr>
            <p:cNvPr id="13" name="図 12">
              <a:extLst>
                <a:ext uri="{FF2B5EF4-FFF2-40B4-BE49-F238E27FC236}">
                  <a16:creationId xmlns:a16="http://schemas.microsoft.com/office/drawing/2014/main" id="{52DE4EC8-1B7E-4147-ABE6-81E7930A7826}"/>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944033" y="2562582"/>
              <a:ext cx="4191000" cy="1426280"/>
            </a:xfrm>
            <a:prstGeom prst="rect">
              <a:avLst/>
            </a:prstGeom>
          </p:spPr>
        </p:pic>
        <p:pic>
          <p:nvPicPr>
            <p:cNvPr id="14" name="図 13">
              <a:extLst>
                <a:ext uri="{FF2B5EF4-FFF2-40B4-BE49-F238E27FC236}">
                  <a16:creationId xmlns:a16="http://schemas.microsoft.com/office/drawing/2014/main" id="{4AF97268-927E-41DB-B85E-1BB6B3B8E9D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944032" y="2565439"/>
              <a:ext cx="1079643" cy="1423423"/>
            </a:xfrm>
            <a:prstGeom prst="rect">
              <a:avLst/>
            </a:prstGeom>
          </p:spPr>
        </p:pic>
        <p:pic>
          <p:nvPicPr>
            <p:cNvPr id="15" name="図 14">
              <a:extLst>
                <a:ext uri="{FF2B5EF4-FFF2-40B4-BE49-F238E27FC236}">
                  <a16:creationId xmlns:a16="http://schemas.microsoft.com/office/drawing/2014/main" id="{363AD541-769C-4FAE-A1FB-622A51FB54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122767" y="2521338"/>
              <a:ext cx="913283" cy="1423423"/>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コンテンツ プレースホルダー 5">
            <a:extLst>
              <a:ext uri="{FF2B5EF4-FFF2-40B4-BE49-F238E27FC236}">
                <a16:creationId xmlns:a16="http://schemas.microsoft.com/office/drawing/2014/main" id="{21E08172-F0C8-42EC-9013-242558EEEF76}"/>
              </a:ext>
            </a:extLst>
          </p:cNvPr>
          <p:cNvSpPr>
            <a:spLocks noGrp="1"/>
          </p:cNvSpPr>
          <p:nvPr>
            <p:ph idx="1"/>
          </p:nvPr>
        </p:nvSpPr>
        <p:spPr>
          <a:xfrm>
            <a:off x="110067" y="1594179"/>
            <a:ext cx="3454400" cy="3898243"/>
          </a:xfrm>
        </p:spPr>
        <p:txBody>
          <a:bodyPr>
            <a:normAutofit fontScale="92500" lnSpcReduction="10000"/>
          </a:bodyPr>
          <a:lstStyle/>
          <a:p>
            <a:pPr marL="0" indent="0">
              <a:buNone/>
            </a:pP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効果計測③</a:t>
            </a:r>
            <a:r>
              <a:rPr lang="en-US" altLang="ja-JP" sz="1600" dirty="0">
                <a:latin typeface="BIZ UDPゴシック" panose="020B0400000000000000" pitchFamily="50" charset="-128"/>
                <a:ea typeface="BIZ UDPゴシック" panose="020B0400000000000000" pitchFamily="50" charset="-128"/>
              </a:rPr>
              <a:t>】</a:t>
            </a: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〇アンケートの実施</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・対策実施場所において、</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利用者を対象に、</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対面によるアンケート調査</a:t>
            </a:r>
            <a:endParaRPr lang="en-US" altLang="ja-JP" sz="1600" dirty="0">
              <a:latin typeface="BIZ UDPゴシック" panose="020B0400000000000000" pitchFamily="50" charset="-128"/>
              <a:ea typeface="BIZ UDPゴシック" panose="020B0400000000000000" pitchFamily="50" charset="-128"/>
            </a:endParaRPr>
          </a:p>
          <a:p>
            <a:pPr marL="0" indent="0">
              <a:lnSpc>
                <a:spcPct val="150000"/>
              </a:lnSpc>
              <a:buNone/>
            </a:pP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50</a:t>
            </a:r>
            <a:r>
              <a:rPr lang="ja-JP" altLang="en-US" sz="1600" dirty="0">
                <a:latin typeface="BIZ UDPゴシック" panose="020B0400000000000000" pitchFamily="50" charset="-128"/>
                <a:ea typeface="BIZ UDPゴシック" panose="020B0400000000000000" pitchFamily="50" charset="-128"/>
              </a:rPr>
              <a:t>名以上）を実施</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endParaRPr lang="en-US" altLang="ja-JP" sz="1600" dirty="0">
              <a:latin typeface="BIZ UDPゴシック" panose="020B0400000000000000" pitchFamily="50" charset="-128"/>
              <a:ea typeface="BIZ UDPゴシック" panose="020B0400000000000000" pitchFamily="50" charset="-128"/>
            </a:endParaRPr>
          </a:p>
          <a:p>
            <a:pPr marL="0" indent="0">
              <a:buNone/>
            </a:pPr>
            <a:r>
              <a:rPr lang="ja-JP" altLang="en-US" sz="1600" dirty="0">
                <a:latin typeface="BIZ UDPゴシック" panose="020B0400000000000000" pitchFamily="50" charset="-128"/>
                <a:ea typeface="BIZ UDPゴシック" panose="020B0400000000000000" pitchFamily="50" charset="-128"/>
              </a:rPr>
              <a:t>　</a:t>
            </a:r>
          </a:p>
          <a:p>
            <a:pPr marL="0" indent="0">
              <a:buNone/>
            </a:pPr>
            <a:r>
              <a:rPr lang="ja-JP" altLang="en-US" sz="1600" dirty="0">
                <a:latin typeface="BIZ UDPゴシック" panose="020B0400000000000000" pitchFamily="50" charset="-128"/>
                <a:ea typeface="BIZ UDPゴシック" panose="020B0400000000000000" pitchFamily="50" charset="-128"/>
              </a:rPr>
              <a:t>　　</a:t>
            </a:r>
          </a:p>
          <a:p>
            <a:pPr marL="0" indent="0">
              <a:buNone/>
            </a:pPr>
            <a:endParaRPr lang="ja-JP" altLang="en-US" sz="16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8BEA5314-4461-4427-8F24-34CCB27C6889}"/>
              </a:ext>
            </a:extLst>
          </p:cNvPr>
          <p:cNvPicPr>
            <a:picLocks noChangeAspect="1"/>
          </p:cNvPicPr>
          <p:nvPr/>
        </p:nvPicPr>
        <p:blipFill rotWithShape="1">
          <a:blip r:embed="rId2"/>
          <a:srcRect b="10775"/>
          <a:stretch/>
        </p:blipFill>
        <p:spPr>
          <a:xfrm>
            <a:off x="3298200" y="481692"/>
            <a:ext cx="5625363" cy="6621204"/>
          </a:xfrm>
          <a:prstGeom prst="rect">
            <a:avLst/>
          </a:prstGeom>
          <a:ln>
            <a:solidFill>
              <a:schemeClr val="tx1"/>
            </a:solidFill>
          </a:ln>
        </p:spPr>
      </p:pic>
      <p:sp>
        <p:nvSpPr>
          <p:cNvPr id="9" name="タイトル 1">
            <a:extLst>
              <a:ext uri="{FF2B5EF4-FFF2-40B4-BE49-F238E27FC236}">
                <a16:creationId xmlns:a16="http://schemas.microsoft.com/office/drawing/2014/main" id="{2FA8A1DF-5939-4363-9FCF-E8EB8675CA49}"/>
              </a:ext>
            </a:extLst>
          </p:cNvPr>
          <p:cNvSpPr txBox="1">
            <a:spLocks/>
          </p:cNvSpPr>
          <p:nvPr/>
        </p:nvSpPr>
        <p:spPr>
          <a:xfrm>
            <a:off x="3106" y="1973"/>
            <a:ext cx="9144000" cy="599791"/>
          </a:xfrm>
          <a:prstGeom prst="rect">
            <a:avLst/>
          </a:prstGeom>
          <a:solidFill>
            <a:srgbClr val="0070C0"/>
          </a:solidFill>
        </p:spPr>
        <p:txBody>
          <a:bodyPr vert="horz" lIns="91440" tIns="36000" rIns="91440"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　令和６年度　都市緑化を活用した猛暑対策事業</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a:extLst>
              <a:ext uri="{FF2B5EF4-FFF2-40B4-BE49-F238E27FC236}">
                <a16:creationId xmlns:a16="http://schemas.microsoft.com/office/drawing/2014/main" id="{6F8641C4-EDB1-40D6-B3AA-FA472FEB1EC5}"/>
              </a:ext>
            </a:extLst>
          </p:cNvPr>
          <p:cNvSpPr txBox="1">
            <a:spLocks/>
          </p:cNvSpPr>
          <p:nvPr/>
        </p:nvSpPr>
        <p:spPr>
          <a:xfrm>
            <a:off x="3106" y="1973"/>
            <a:ext cx="9144000" cy="599791"/>
          </a:xfrm>
          <a:prstGeom prst="rect">
            <a:avLst/>
          </a:prstGeom>
          <a:solidFill>
            <a:srgbClr val="0070C0"/>
          </a:solidFill>
        </p:spPr>
        <p:txBody>
          <a:bodyPr vert="horz" lIns="91440" tIns="36000" rIns="91440" bIns="3600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　令和６年度　都市緑化を活用した猛暑対策事業</a:t>
            </a:r>
          </a:p>
        </p:txBody>
      </p:sp>
      <p:sp>
        <p:nvSpPr>
          <p:cNvPr id="6" name="テキスト ボックス 5">
            <a:extLst>
              <a:ext uri="{FF2B5EF4-FFF2-40B4-BE49-F238E27FC236}">
                <a16:creationId xmlns:a16="http://schemas.microsoft.com/office/drawing/2014/main" id="{04E050E5-0F1A-40F4-8496-589935754D89}"/>
              </a:ext>
            </a:extLst>
          </p:cNvPr>
          <p:cNvSpPr txBox="1"/>
          <p:nvPr/>
        </p:nvSpPr>
        <p:spPr>
          <a:xfrm>
            <a:off x="128204" y="670210"/>
            <a:ext cx="9015796" cy="1077218"/>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■緑視率</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・国交省の調査によると樹木の生育後２５</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あると人はその場所を「緑が多い」と感じる傾向がある</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とされている。本事業での整備後の緑視率は、整備前平均</a:t>
            </a:r>
            <a:r>
              <a:rPr kumimoji="1" lang="en-US" altLang="ja-JP" sz="1600" dirty="0">
                <a:latin typeface="BIZ UDPゴシック" panose="020B0400000000000000" pitchFamily="50" charset="-128"/>
                <a:ea typeface="BIZ UDPゴシック" panose="020B0400000000000000" pitchFamily="50" charset="-128"/>
              </a:rPr>
              <a:t>8.</a:t>
            </a:r>
            <a:r>
              <a:rPr kumimoji="1" lang="ja-JP" altLang="en-US" sz="1600" dirty="0">
                <a:latin typeface="BIZ UDPゴシック" panose="020B0400000000000000" pitchFamily="50" charset="-128"/>
                <a:ea typeface="BIZ UDPゴシック" panose="020B0400000000000000" pitchFamily="50" charset="-128"/>
              </a:rPr>
              <a:t>３％に対し、平均２</a:t>
            </a:r>
            <a:r>
              <a:rPr kumimoji="1" lang="en-US" altLang="ja-JP" sz="1600" dirty="0">
                <a:latin typeface="BIZ UDPゴシック" panose="020B0400000000000000" pitchFamily="50" charset="-128"/>
                <a:ea typeface="BIZ UDPゴシック" panose="020B0400000000000000" pitchFamily="50" charset="-128"/>
              </a:rPr>
              <a:t>2.</a:t>
            </a:r>
            <a:r>
              <a:rPr kumimoji="1" lang="ja-JP" altLang="en-US" sz="1600" dirty="0">
                <a:latin typeface="BIZ UDPゴシック" panose="020B0400000000000000" pitchFamily="50" charset="-128"/>
                <a:ea typeface="BIZ UDPゴシック" panose="020B0400000000000000" pitchFamily="50" charset="-128"/>
              </a:rPr>
              <a:t>２％へ増加して</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おり、樹木がこれから生育していくことを考えると、十分な緑量が確保されたと考えられる。</a:t>
            </a:r>
          </a:p>
        </p:txBody>
      </p:sp>
      <p:graphicFrame>
        <p:nvGraphicFramePr>
          <p:cNvPr id="11" name="表 10">
            <a:extLst>
              <a:ext uri="{FF2B5EF4-FFF2-40B4-BE49-F238E27FC236}">
                <a16:creationId xmlns:a16="http://schemas.microsoft.com/office/drawing/2014/main" id="{B59F7EC7-05CD-464D-B3D4-F90596DE3F95}"/>
              </a:ext>
            </a:extLst>
          </p:cNvPr>
          <p:cNvGraphicFramePr>
            <a:graphicFrameLocks noGrp="1"/>
          </p:cNvGraphicFramePr>
          <p:nvPr>
            <p:extLst>
              <p:ext uri="{D42A27DB-BD31-4B8C-83A1-F6EECF244321}">
                <p14:modId xmlns:p14="http://schemas.microsoft.com/office/powerpoint/2010/main" val="3221561231"/>
              </p:ext>
            </p:extLst>
          </p:nvPr>
        </p:nvGraphicFramePr>
        <p:xfrm>
          <a:off x="195939" y="1814497"/>
          <a:ext cx="8730344" cy="1617003"/>
        </p:xfrm>
        <a:graphic>
          <a:graphicData uri="http://schemas.openxmlformats.org/drawingml/2006/table">
            <a:tbl>
              <a:tblPr/>
              <a:tblGrid>
                <a:gridCol w="827317">
                  <a:extLst>
                    <a:ext uri="{9D8B030D-6E8A-4147-A177-3AD203B41FA5}">
                      <a16:colId xmlns:a16="http://schemas.microsoft.com/office/drawing/2014/main" val="598518482"/>
                    </a:ext>
                  </a:extLst>
                </a:gridCol>
                <a:gridCol w="2188029">
                  <a:extLst>
                    <a:ext uri="{9D8B030D-6E8A-4147-A177-3AD203B41FA5}">
                      <a16:colId xmlns:a16="http://schemas.microsoft.com/office/drawing/2014/main" val="1321616154"/>
                    </a:ext>
                  </a:extLst>
                </a:gridCol>
                <a:gridCol w="2111828">
                  <a:extLst>
                    <a:ext uri="{9D8B030D-6E8A-4147-A177-3AD203B41FA5}">
                      <a16:colId xmlns:a16="http://schemas.microsoft.com/office/drawing/2014/main" val="4176319116"/>
                    </a:ext>
                  </a:extLst>
                </a:gridCol>
                <a:gridCol w="1992087">
                  <a:extLst>
                    <a:ext uri="{9D8B030D-6E8A-4147-A177-3AD203B41FA5}">
                      <a16:colId xmlns:a16="http://schemas.microsoft.com/office/drawing/2014/main" val="2881314044"/>
                    </a:ext>
                  </a:extLst>
                </a:gridCol>
                <a:gridCol w="1611083">
                  <a:extLst>
                    <a:ext uri="{9D8B030D-6E8A-4147-A177-3AD203B41FA5}">
                      <a16:colId xmlns:a16="http://schemas.microsoft.com/office/drawing/2014/main" val="618190908"/>
                    </a:ext>
                  </a:extLst>
                </a:gridCol>
              </a:tblGrid>
              <a:tr h="187177">
                <a:tc rowSpan="2">
                  <a:txBody>
                    <a:bodyPr/>
                    <a:lstStyle/>
                    <a:p>
                      <a:pPr algn="ctr" fontAlgn="ct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ID</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row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施設名称</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gridSpan="3">
                  <a:txBody>
                    <a:bodyPr/>
                    <a:lstStyle/>
                    <a:p>
                      <a:pPr algn="ctr" fontAlgn="ctr"/>
                      <a:r>
                        <a:rPr lang="zh-TW"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緑視率　（％）</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66718870"/>
                  </a:ext>
                </a:extLst>
              </a:tr>
              <a:tr h="18717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zh-CN"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対策実施地点（</a:t>
                      </a:r>
                      <a:r>
                        <a:rPr lang="en-US" altLang="zh-CN" sz="105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zh-CN"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基準地点（</a:t>
                      </a: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B）</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差（</a:t>
                      </a:r>
                      <a:r>
                        <a:rPr 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A）－（B）</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2751483324"/>
                  </a:ext>
                </a:extLst>
              </a:tr>
              <a:tr h="322361">
                <a:tc>
                  <a:txBody>
                    <a:bodyPr/>
                    <a:lstStyle/>
                    <a:p>
                      <a:pPr algn="ct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6-1</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なんばハッチ</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11.9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6.1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5.8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537828298"/>
                  </a:ext>
                </a:extLst>
              </a:tr>
              <a:tr h="322361">
                <a:tc>
                  <a:txBody>
                    <a:bodyPr/>
                    <a:lstStyle/>
                    <a:p>
                      <a:pPr algn="ct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6-2</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中之島</a:t>
                      </a: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GATE</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23.1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0.0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23.1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4073468308"/>
                  </a:ext>
                </a:extLst>
              </a:tr>
              <a:tr h="322361">
                <a:tc>
                  <a:txBody>
                    <a:bodyPr/>
                    <a:lstStyle/>
                    <a:p>
                      <a:pPr algn="ct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en-US" altLang="zh-TW" sz="1200" b="0" i="0" u="none" strike="noStrike" dirty="0">
                          <a:solidFill>
                            <a:srgbClr val="000000"/>
                          </a:solidFill>
                          <a:effectLst/>
                          <a:latin typeface="BIZ UDPゴシック" panose="020B0400000000000000" pitchFamily="50" charset="-128"/>
                          <a:ea typeface="BIZ UDPゴシック" panose="020B0400000000000000" pitchFamily="50" charset="-128"/>
                        </a:rPr>
                        <a:t>JR</a:t>
                      </a:r>
                      <a:r>
                        <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大阪駅三角広場</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31.6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18.9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12.7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2528076053"/>
                  </a:ext>
                </a:extLst>
              </a:tr>
              <a:tr h="275566">
                <a:tc gridSpan="2">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9525" cap="flat" cmpd="sng" algn="ctr">
                      <a:no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noFill/>
                      <a:prstDash val="solid"/>
                      <a:round/>
                      <a:headEnd type="none" w="med" len="med"/>
                      <a:tailEnd type="none" w="med" len="med"/>
                    </a:lnB>
                  </a:tcPr>
                </a:tc>
                <a:tc hMerge="1">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22.2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8.3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13.9 </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1676603997"/>
                  </a:ext>
                </a:extLst>
              </a:tr>
            </a:tbl>
          </a:graphicData>
        </a:graphic>
      </p:graphicFrame>
      <p:graphicFrame>
        <p:nvGraphicFramePr>
          <p:cNvPr id="12" name="表 11">
            <a:extLst>
              <a:ext uri="{FF2B5EF4-FFF2-40B4-BE49-F238E27FC236}">
                <a16:creationId xmlns:a16="http://schemas.microsoft.com/office/drawing/2014/main" id="{10CEEEF6-A590-47C0-8A8C-5D4FF985793A}"/>
              </a:ext>
            </a:extLst>
          </p:cNvPr>
          <p:cNvGraphicFramePr>
            <a:graphicFrameLocks noGrp="1"/>
          </p:cNvGraphicFramePr>
          <p:nvPr>
            <p:extLst>
              <p:ext uri="{D42A27DB-BD31-4B8C-83A1-F6EECF244321}">
                <p14:modId xmlns:p14="http://schemas.microsoft.com/office/powerpoint/2010/main" val="3885651891"/>
              </p:ext>
            </p:extLst>
          </p:nvPr>
        </p:nvGraphicFramePr>
        <p:xfrm>
          <a:off x="204406" y="5118142"/>
          <a:ext cx="8730344" cy="1617003"/>
        </p:xfrm>
        <a:graphic>
          <a:graphicData uri="http://schemas.openxmlformats.org/drawingml/2006/table">
            <a:tbl>
              <a:tblPr/>
              <a:tblGrid>
                <a:gridCol w="859975">
                  <a:extLst>
                    <a:ext uri="{9D8B030D-6E8A-4147-A177-3AD203B41FA5}">
                      <a16:colId xmlns:a16="http://schemas.microsoft.com/office/drawing/2014/main" val="1076706812"/>
                    </a:ext>
                  </a:extLst>
                </a:gridCol>
                <a:gridCol w="2198915">
                  <a:extLst>
                    <a:ext uri="{9D8B030D-6E8A-4147-A177-3AD203B41FA5}">
                      <a16:colId xmlns:a16="http://schemas.microsoft.com/office/drawing/2014/main" val="3496112079"/>
                    </a:ext>
                  </a:extLst>
                </a:gridCol>
                <a:gridCol w="2188028">
                  <a:extLst>
                    <a:ext uri="{9D8B030D-6E8A-4147-A177-3AD203B41FA5}">
                      <a16:colId xmlns:a16="http://schemas.microsoft.com/office/drawing/2014/main" val="1734705081"/>
                    </a:ext>
                  </a:extLst>
                </a:gridCol>
                <a:gridCol w="1774372">
                  <a:extLst>
                    <a:ext uri="{9D8B030D-6E8A-4147-A177-3AD203B41FA5}">
                      <a16:colId xmlns:a16="http://schemas.microsoft.com/office/drawing/2014/main" val="4045416688"/>
                    </a:ext>
                  </a:extLst>
                </a:gridCol>
                <a:gridCol w="1709054">
                  <a:extLst>
                    <a:ext uri="{9D8B030D-6E8A-4147-A177-3AD203B41FA5}">
                      <a16:colId xmlns:a16="http://schemas.microsoft.com/office/drawing/2014/main" val="2165839346"/>
                    </a:ext>
                  </a:extLst>
                </a:gridCol>
              </a:tblGrid>
              <a:tr h="187177">
                <a:tc rowSpan="2">
                  <a:txBody>
                    <a:bodyPr/>
                    <a:lstStyle/>
                    <a:p>
                      <a:pPr algn="ctr" fontAlgn="ct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ID</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rowSpan="2">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施設名称</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gridSpan="3">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回答割合　（％）</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119047401"/>
                  </a:ext>
                </a:extLst>
              </a:tr>
              <a:tr h="18717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涼しいと感じた</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ja-JP" altLang="en-US" sz="1050" b="0" i="0" u="none" strike="noStrike" dirty="0">
                          <a:solidFill>
                            <a:srgbClr val="000000"/>
                          </a:solidFill>
                          <a:effectLst/>
                          <a:latin typeface="BIZ UDPゴシック" panose="020B0400000000000000" pitchFamily="50" charset="-128"/>
                          <a:ea typeface="BIZ UDPゴシック" panose="020B0400000000000000" pitchFamily="50" charset="-128"/>
                        </a:rPr>
                        <a:t>癒しを感じた</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ctr" fontAlgn="ctr"/>
                      <a:r>
                        <a:rPr lang="ja-JP" altLang="en-US" sz="1050" b="0" i="0" u="none" strike="noStrike">
                          <a:solidFill>
                            <a:srgbClr val="000000"/>
                          </a:solidFill>
                          <a:effectLst/>
                          <a:latin typeface="BIZ UDPゴシック" panose="020B0400000000000000" pitchFamily="50" charset="-128"/>
                          <a:ea typeface="BIZ UDPゴシック" panose="020B0400000000000000" pitchFamily="50" charset="-128"/>
                        </a:rPr>
                        <a:t>他の場所でも要望</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1157999274"/>
                  </a:ext>
                </a:extLst>
              </a:tr>
              <a:tr h="322361">
                <a:tc>
                  <a:txBody>
                    <a:bodyPr/>
                    <a:lstStyle/>
                    <a:p>
                      <a:pPr algn="ct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6-1</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なんばハッチ</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90.0%</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98.0%</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94.0%</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790848575"/>
                  </a:ext>
                </a:extLst>
              </a:tr>
              <a:tr h="322361">
                <a:tc>
                  <a:txBody>
                    <a:bodyPr/>
                    <a:lstStyle/>
                    <a:p>
                      <a:pPr algn="ct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6-2</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中之島</a:t>
                      </a:r>
                      <a:r>
                        <a:rPr 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GATE</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66.7%</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81.5%</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74.1%</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1113911308"/>
                  </a:ext>
                </a:extLst>
              </a:tr>
              <a:tr h="322361">
                <a:tc>
                  <a:txBody>
                    <a:bodyPr/>
                    <a:lstStyle/>
                    <a:p>
                      <a:pPr algn="ct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6-3</a:t>
                      </a: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l" fontAlgn="ctr"/>
                      <a:r>
                        <a:rPr lang="en-US" altLang="zh-TW" sz="1200" b="0" i="0" u="none" strike="noStrike" dirty="0">
                          <a:solidFill>
                            <a:srgbClr val="000000"/>
                          </a:solidFill>
                          <a:effectLst/>
                          <a:latin typeface="BIZ UDPゴシック" panose="020B0400000000000000" pitchFamily="50" charset="-128"/>
                          <a:ea typeface="BIZ UDPゴシック" panose="020B0400000000000000" pitchFamily="50" charset="-128"/>
                        </a:rPr>
                        <a:t>JR</a:t>
                      </a:r>
                      <a:r>
                        <a:rPr lang="zh-TW"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大阪駅三角広場</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89.1%</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96.4%</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100.0%</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3107910021"/>
                  </a:ext>
                </a:extLst>
              </a:tr>
              <a:tr h="275566">
                <a:tc gridSpan="2">
                  <a:txBody>
                    <a:bodyPr/>
                    <a:lstStyle/>
                    <a:p>
                      <a:pPr algn="ctr" fontAlgn="ctr"/>
                      <a:endPar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6350" marR="6350" marT="6350" marB="0" anchor="ctr">
                    <a:lnL w="9525" cap="flat" cmpd="sng" algn="ctr">
                      <a:no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noFill/>
                      <a:prstDash val="solid"/>
                      <a:round/>
                      <a:headEnd type="none" w="med" len="med"/>
                      <a:tailEnd type="none" w="med" len="med"/>
                    </a:lnB>
                  </a:tcPr>
                </a:tc>
                <a:tc hMerge="1">
                  <a:txBody>
                    <a:bodyPr/>
                    <a:lstStyle/>
                    <a:p>
                      <a:pPr algn="l" fontAlgn="ctr"/>
                      <a:endParaRPr lang="ja-JP" altLang="en-US" sz="12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81.9%</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92.0%</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89.4%</a:t>
                      </a:r>
                    </a:p>
                  </a:txBody>
                  <a:tcPr anchor="ctr">
                    <a:lnL w="9525" cap="flat" cmpd="sng" algn="ctr">
                      <a:solidFill>
                        <a:schemeClr val="tx1">
                          <a:lumMod val="65000"/>
                          <a:lumOff val="35000"/>
                        </a:schemeClr>
                      </a:solidFill>
                      <a:prstDash val="solid"/>
                      <a:round/>
                      <a:headEnd type="none" w="med" len="med"/>
                      <a:tailEnd type="none" w="med" len="med"/>
                    </a:lnL>
                    <a:lnR w="9525" cap="flat" cmpd="sng" algn="ctr">
                      <a:solidFill>
                        <a:schemeClr val="tx1">
                          <a:lumMod val="65000"/>
                          <a:lumOff val="35000"/>
                        </a:schemeClr>
                      </a:solidFill>
                      <a:prstDash val="solid"/>
                      <a:round/>
                      <a:headEnd type="none" w="med" len="med"/>
                      <a:tailEnd type="none" w="med" len="med"/>
                    </a:lnR>
                    <a:lnT w="9525" cap="flat" cmpd="sng" algn="ctr">
                      <a:solidFill>
                        <a:schemeClr val="tx1">
                          <a:lumMod val="65000"/>
                          <a:lumOff val="35000"/>
                        </a:schemeClr>
                      </a:solidFill>
                      <a:prstDash val="solid"/>
                      <a:round/>
                      <a:headEnd type="none" w="med" len="med"/>
                      <a:tailEnd type="none" w="med" len="med"/>
                    </a:lnT>
                    <a:lnB w="9525" cap="flat" cmpd="sng" algn="ctr">
                      <a:solidFill>
                        <a:schemeClr val="tx1">
                          <a:lumMod val="65000"/>
                          <a:lumOff val="35000"/>
                        </a:schemeClr>
                      </a:solidFill>
                      <a:prstDash val="solid"/>
                      <a:round/>
                      <a:headEnd type="none" w="med" len="med"/>
                      <a:tailEnd type="none" w="med" len="med"/>
                    </a:lnB>
                    <a:solidFill>
                      <a:srgbClr val="BDD7EE"/>
                    </a:solidFill>
                  </a:tcPr>
                </a:tc>
                <a:extLst>
                  <a:ext uri="{0D108BD9-81ED-4DB2-BD59-A6C34878D82A}">
                    <a16:rowId xmlns:a16="http://schemas.microsoft.com/office/drawing/2014/main" val="770171968"/>
                  </a:ext>
                </a:extLst>
              </a:tr>
            </a:tbl>
          </a:graphicData>
        </a:graphic>
      </p:graphicFrame>
      <p:sp>
        <p:nvSpPr>
          <p:cNvPr id="15" name="テキスト ボックス 14">
            <a:extLst>
              <a:ext uri="{FF2B5EF4-FFF2-40B4-BE49-F238E27FC236}">
                <a16:creationId xmlns:a16="http://schemas.microsoft.com/office/drawing/2014/main" id="{9703FA8E-FB90-43F7-912A-0AEBEB2C9D34}"/>
              </a:ext>
            </a:extLst>
          </p:cNvPr>
          <p:cNvSpPr txBox="1"/>
          <p:nvPr/>
        </p:nvSpPr>
        <p:spPr>
          <a:xfrm>
            <a:off x="128202" y="3728608"/>
            <a:ext cx="8905729" cy="1323439"/>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■アンケート結果</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・対策箇所の利用者に行ったアンケートにおいては、未対策箇所よりも対策箇所の方が涼しいと</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感じた人が８</a:t>
            </a:r>
            <a:r>
              <a:rPr kumimoji="1" lang="en-US" altLang="ja-JP" sz="1600" dirty="0">
                <a:latin typeface="BIZ UDPゴシック" panose="020B0400000000000000" pitchFamily="50" charset="-128"/>
                <a:ea typeface="BIZ UDPゴシック" panose="020B0400000000000000" pitchFamily="50" charset="-128"/>
              </a:rPr>
              <a:t>1.9%</a:t>
            </a:r>
            <a:r>
              <a:rPr kumimoji="1" lang="ja-JP" altLang="en-US" sz="1600" dirty="0">
                <a:latin typeface="BIZ UDPゴシック" panose="020B0400000000000000" pitchFamily="50" charset="-128"/>
                <a:ea typeface="BIZ UDPゴシック" panose="020B0400000000000000" pitchFamily="50" charset="-128"/>
              </a:rPr>
              <a:t>、みどりにより癒しを感じた人が９２</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０</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、本事業と同様の対策を大阪の他</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の場所でも実施してほしいと要望した人が</a:t>
            </a:r>
            <a:r>
              <a:rPr kumimoji="1" lang="en-US" altLang="ja-JP" sz="1600" dirty="0">
                <a:latin typeface="BIZ UDPゴシック" panose="020B0400000000000000" pitchFamily="50" charset="-128"/>
                <a:ea typeface="BIZ UDPゴシック" panose="020B0400000000000000" pitchFamily="50" charset="-128"/>
              </a:rPr>
              <a:t>89.4%</a:t>
            </a:r>
            <a:r>
              <a:rPr kumimoji="1" lang="ja-JP" altLang="en-US" sz="1600" dirty="0">
                <a:latin typeface="BIZ UDPゴシック" panose="020B0400000000000000" pitchFamily="50" charset="-128"/>
                <a:ea typeface="BIZ UDPゴシック" panose="020B0400000000000000" pitchFamily="50" charset="-128"/>
              </a:rPr>
              <a:t>と、事業効果が高いと考えられる結果とな</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っている。</a:t>
            </a:r>
          </a:p>
        </p:txBody>
      </p:sp>
    </p:spTree>
    <p:extLst>
      <p:ext uri="{BB962C8B-B14F-4D97-AF65-F5344CB8AC3E}">
        <p14:creationId xmlns:p14="http://schemas.microsoft.com/office/powerpoint/2010/main" val="41951034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1025</Words>
  <Application>Microsoft Office PowerPoint</Application>
  <PresentationFormat>画面に合わせる (4:3)</PresentationFormat>
  <Paragraphs>161</Paragraphs>
  <Slides>7</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BIZ UDPゴシック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2026-02-09T00:29:41Z</dcterms:created>
  <dcterms:modified xsi:type="dcterms:W3CDTF">2026-02-24T01:58:57Z</dcterms:modified>
</cp:coreProperties>
</file>