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1036" r:id="rId2"/>
    <p:sldId id="1023" r:id="rId3"/>
    <p:sldId id="1056" r:id="rId4"/>
    <p:sldId id="1049" r:id="rId5"/>
  </p:sldIdLst>
  <p:sldSz cx="9144000" cy="6858000" type="screen4x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7C80"/>
    <a:srgbClr val="FFFFFF"/>
    <a:srgbClr val="DBDBD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56" autoAdjust="0"/>
  </p:normalViewPr>
  <p:slideViewPr>
    <p:cSldViewPr snapToGrid="0">
      <p:cViewPr varScale="1">
        <p:scale>
          <a:sx n="65" d="100"/>
          <a:sy n="65" d="100"/>
        </p:scale>
        <p:origin x="1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0307" cy="490569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8" y="2"/>
            <a:ext cx="2880307" cy="490569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572E6DDF-CBE7-4EB4-B485-44393139B6D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0"/>
            <a:ext cx="5317490" cy="3849856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86846"/>
            <a:ext cx="2880307" cy="490568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8" y="9286846"/>
            <a:ext cx="2880307" cy="490568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47C49803-9594-4673-8DC1-20E648472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65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26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2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28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3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3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1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4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551F-B48C-4991-BDF0-B930A077043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91B68F-FF50-4A22-930B-C62D1E06C9CD}"/>
              </a:ext>
            </a:extLst>
          </p:cNvPr>
          <p:cNvSpPr/>
          <p:nvPr/>
        </p:nvSpPr>
        <p:spPr>
          <a:xfrm>
            <a:off x="106974" y="937661"/>
            <a:ext cx="8930054" cy="118621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2923" bIns="66462" anchor="ctr">
            <a:spAutoFit/>
          </a:bodyPr>
          <a:lstStyle/>
          <a:p>
            <a:pPr marL="246191" indent="-246191" defTabSz="882912">
              <a:buFont typeface="Wingdings" panose="05000000000000000000" pitchFamily="2" charset="2"/>
              <a:buChar char="u"/>
              <a:defRPr/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災害並みの猛暑による府民の健康被害を軽減するため、多くの人が集まる駅前広場等において暑熱環境の改善が必要。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246191" indent="-246191" defTabSz="882912">
              <a:buFont typeface="Wingdings" panose="05000000000000000000" pitchFamily="2" charset="2"/>
              <a:buChar char="u"/>
              <a:defRPr/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特に、万博を機に国内外から多くの来阪者が集まる場所において、より多くの人に効果を実感してもらえる、緑化・ミスト・上屋等による対策を実施。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720642F-CD21-47FA-92AA-51BE285E9214}"/>
              </a:ext>
            </a:extLst>
          </p:cNvPr>
          <p:cNvSpPr txBox="1">
            <a:spLocks/>
          </p:cNvSpPr>
          <p:nvPr/>
        </p:nvSpPr>
        <p:spPr bwMode="auto">
          <a:xfrm>
            <a:off x="1" y="-3129"/>
            <a:ext cx="9143999" cy="5024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 fontAlgn="auto">
              <a:spcAft>
                <a:spcPts val="0"/>
              </a:spcAft>
              <a:defRPr/>
            </a:pPr>
            <a:r>
              <a:rPr lang="ja-JP" altLang="en-US" sz="2215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215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R6</a:t>
            </a:r>
            <a:r>
              <a:rPr lang="ja-JP" altLang="en-US" sz="2215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215" b="1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</a:t>
            </a:r>
            <a:r>
              <a:rPr lang="ja-JP" altLang="en-US" sz="2215" b="1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</a:t>
            </a:r>
            <a:r>
              <a:rPr lang="ja-JP" altLang="en-US" sz="2215" b="1" dirty="0">
                <a:solidFill>
                  <a:sysClr val="window" lastClr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緑化を活用した猛暑対策事業</a:t>
            </a:r>
            <a:endParaRPr lang="ja-JP" altLang="en-US" sz="1846" b="1" dirty="0">
              <a:solidFill>
                <a:sysClr val="window" lastClr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4C1A78-C302-4EC8-A30B-D128EE684419}"/>
              </a:ext>
            </a:extLst>
          </p:cNvPr>
          <p:cNvSpPr/>
          <p:nvPr/>
        </p:nvSpPr>
        <p:spPr>
          <a:xfrm>
            <a:off x="102690" y="690624"/>
            <a:ext cx="855697" cy="355623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83077" tIns="33231" rIns="83077" bIns="66462" anchor="ctr"/>
          <a:lstStyle/>
          <a:p>
            <a:pPr algn="ctr" defTabSz="882912">
              <a:defRPr/>
            </a:pPr>
            <a:r>
              <a:rPr lang="ja-JP" altLang="en-US" sz="16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目　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248882-ECDB-499B-AD79-D90544881CD1}"/>
              </a:ext>
            </a:extLst>
          </p:cNvPr>
          <p:cNvSpPr txBox="1"/>
          <p:nvPr/>
        </p:nvSpPr>
        <p:spPr>
          <a:xfrm>
            <a:off x="282575" y="5698248"/>
            <a:ext cx="8488978" cy="502920"/>
          </a:xfrm>
          <a:prstGeom prst="rect">
            <a:avLst/>
          </a:prstGeom>
          <a:noFill/>
        </p:spPr>
        <p:txBody>
          <a:bodyPr wrap="square" lIns="71335" tIns="35668" rIns="71335" bIns="35668">
            <a:spAutoFit/>
          </a:bodyPr>
          <a:lstStyle/>
          <a:p>
            <a:pPr defTabSz="882912">
              <a:spcBef>
                <a:spcPts val="554"/>
              </a:spcBef>
              <a:defRPr/>
            </a:pPr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提出された事業計画等について、専門家で構成する有識者会議において意見を聴取した上で、審査を行い、予算の範囲内で事業を採択。</a:t>
            </a:r>
            <a:endParaRPr lang="en-US" altLang="ja-JP" sz="14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9231F2-8F49-4E50-8843-F8DD06DDF65E}"/>
              </a:ext>
            </a:extLst>
          </p:cNvPr>
          <p:cNvSpPr/>
          <p:nvPr/>
        </p:nvSpPr>
        <p:spPr>
          <a:xfrm>
            <a:off x="145071" y="5508422"/>
            <a:ext cx="8884629" cy="105615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759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1A2E6B-F6B2-4967-A823-EAE8A0936670}"/>
              </a:ext>
            </a:extLst>
          </p:cNvPr>
          <p:cNvSpPr/>
          <p:nvPr/>
        </p:nvSpPr>
        <p:spPr>
          <a:xfrm>
            <a:off x="143607" y="5290587"/>
            <a:ext cx="1169813" cy="359026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83077" tIns="33231" rIns="83077" bIns="66462" anchor="ctr"/>
          <a:lstStyle/>
          <a:p>
            <a:pPr algn="ctr" defTabSz="882912">
              <a:defRPr/>
            </a:pPr>
            <a:r>
              <a:rPr lang="ja-JP" altLang="en-US" sz="16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採択方法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FFBE9BF-B348-46B0-B83A-70BD58E051CC}"/>
              </a:ext>
            </a:extLst>
          </p:cNvPr>
          <p:cNvSpPr/>
          <p:nvPr/>
        </p:nvSpPr>
        <p:spPr>
          <a:xfrm>
            <a:off x="114735" y="2394707"/>
            <a:ext cx="8930054" cy="2803554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759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C0D3DCF3-862A-4F2C-8E83-59C2F60E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8" y="3530118"/>
            <a:ext cx="4155798" cy="3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/>
          <a:p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■事業実施場所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（以下のいずれか）</a:t>
            </a:r>
          </a:p>
        </p:txBody>
      </p:sp>
      <p:sp>
        <p:nvSpPr>
          <p:cNvPr id="41" name="テキスト ボックス 17">
            <a:extLst>
              <a:ext uri="{FF2B5EF4-FFF2-40B4-BE49-F238E27FC236}">
                <a16:creationId xmlns:a16="http://schemas.microsoft.com/office/drawing/2014/main" id="{203CD7C0-BAB4-4429-8E01-741BCD58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028" y="3906632"/>
            <a:ext cx="2964218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>
            <a:lvl1pPr marL="92075" indent="-92075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01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273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845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417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日の</a:t>
            </a:r>
            <a:r>
              <a:rPr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乗降者数５万人以上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の駅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万博シャトルバス発着場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のある駅</a:t>
            </a:r>
          </a:p>
        </p:txBody>
      </p:sp>
      <p:sp>
        <p:nvSpPr>
          <p:cNvPr id="42" name="テキスト ボックス 18">
            <a:extLst>
              <a:ext uri="{FF2B5EF4-FFF2-40B4-BE49-F238E27FC236}">
                <a16:creationId xmlns:a16="http://schemas.microsoft.com/office/drawing/2014/main" id="{B081556E-7D51-4D2F-92DC-1F31EE417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08" y="3954944"/>
            <a:ext cx="92818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/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駅前広場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駅周辺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EDF87396-34A7-4FFE-8932-03B351BDCA05}"/>
              </a:ext>
            </a:extLst>
          </p:cNvPr>
          <p:cNvSpPr/>
          <p:nvPr/>
        </p:nvSpPr>
        <p:spPr>
          <a:xfrm>
            <a:off x="344850" y="3908098"/>
            <a:ext cx="1200789" cy="593826"/>
          </a:xfrm>
          <a:prstGeom prst="roundRect">
            <a:avLst>
              <a:gd name="adj" fmla="val 2500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20">
            <a:extLst>
              <a:ext uri="{FF2B5EF4-FFF2-40B4-BE49-F238E27FC236}">
                <a16:creationId xmlns:a16="http://schemas.microsoft.com/office/drawing/2014/main" id="{44152EFB-8CBD-4322-8DA3-A8C110E47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605" y="4696712"/>
            <a:ext cx="3027087" cy="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>
            <a:lvl1pPr marL="92075" indent="-92075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01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273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845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41738" indent="-544513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年間利用者数３０万人以上</a:t>
            </a:r>
          </a:p>
        </p:txBody>
      </p:sp>
      <p:sp>
        <p:nvSpPr>
          <p:cNvPr id="45" name="テキスト ボックス 21">
            <a:extLst>
              <a:ext uri="{FF2B5EF4-FFF2-40B4-BE49-F238E27FC236}">
                <a16:creationId xmlns:a16="http://schemas.microsoft.com/office/drawing/2014/main" id="{2A3249AF-388A-4CA2-B70A-A6F3FFDE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79" y="4721935"/>
            <a:ext cx="1260926" cy="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/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観光スポット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05164826-DB0A-4890-B539-279CA52A4D08}"/>
              </a:ext>
            </a:extLst>
          </p:cNvPr>
          <p:cNvSpPr/>
          <p:nvPr/>
        </p:nvSpPr>
        <p:spPr>
          <a:xfrm>
            <a:off x="350311" y="4624995"/>
            <a:ext cx="1200790" cy="507487"/>
          </a:xfrm>
          <a:prstGeom prst="roundRect">
            <a:avLst>
              <a:gd name="adj" fmla="val 3230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id="{A5F0503A-DAE4-47E3-8B36-AEC948AA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594" y="3535268"/>
            <a:ext cx="3730708" cy="3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/>
          <a:p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■整備する設備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（以下の両方を整備）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20CFCE6-8439-48EC-9C83-64A1030F196D}"/>
              </a:ext>
            </a:extLst>
          </p:cNvPr>
          <p:cNvSpPr txBox="1"/>
          <p:nvPr/>
        </p:nvSpPr>
        <p:spPr>
          <a:xfrm>
            <a:off x="6012912" y="4606693"/>
            <a:ext cx="2791960" cy="502920"/>
          </a:xfrm>
          <a:prstGeom prst="rect">
            <a:avLst/>
          </a:prstGeom>
          <a:noFill/>
        </p:spPr>
        <p:txBody>
          <a:bodyPr wrap="square" lIns="71335" tIns="35668" rIns="71335" bIns="35668">
            <a:spAutoFit/>
          </a:bodyPr>
          <a:lstStyle/>
          <a:p>
            <a:pPr marL="84994" indent="-84994" defTabSz="882912">
              <a:buFont typeface="Arial" panose="020B0604020202020204" pitchFamily="34" charset="0"/>
              <a:buChar char="•"/>
              <a:defRPr/>
            </a:pPr>
            <a:r>
              <a:rPr lang="ja-JP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日除け、微細ミスト発生器の設置、</a:t>
            </a:r>
            <a:br>
              <a:rPr lang="en-US" altLang="ja-JP" sz="1400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打ち水ルーバーの設置等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15D59A7-D62D-4F90-A4A7-FCE89209CE74}"/>
              </a:ext>
            </a:extLst>
          </p:cNvPr>
          <p:cNvSpPr txBox="1"/>
          <p:nvPr/>
        </p:nvSpPr>
        <p:spPr>
          <a:xfrm>
            <a:off x="4719789" y="3954620"/>
            <a:ext cx="1293123" cy="472142"/>
          </a:xfrm>
          <a:prstGeom prst="rect">
            <a:avLst/>
          </a:prstGeom>
          <a:noFill/>
        </p:spPr>
        <p:txBody>
          <a:bodyPr wrap="square" lIns="71335" tIns="35668" rIns="71335" bIns="35668">
            <a:spAutoFit/>
          </a:bodyPr>
          <a:lstStyle/>
          <a:p>
            <a:pPr algn="ctr" defTabSz="882912">
              <a:defRPr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都市緑化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882912">
              <a:defRPr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（地上部・建築物）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D4EF8B43-0361-4BEA-96BD-DE92DC96133C}"/>
              </a:ext>
            </a:extLst>
          </p:cNvPr>
          <p:cNvSpPr/>
          <p:nvPr/>
        </p:nvSpPr>
        <p:spPr>
          <a:xfrm>
            <a:off x="4647998" y="3954621"/>
            <a:ext cx="1396119" cy="472142"/>
          </a:xfrm>
          <a:prstGeom prst="roundRect">
            <a:avLst>
              <a:gd name="adj" fmla="val 25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F2CD2C4-CC7C-44CE-89FD-D12170FFA8EB}"/>
              </a:ext>
            </a:extLst>
          </p:cNvPr>
          <p:cNvSpPr txBox="1"/>
          <p:nvPr/>
        </p:nvSpPr>
        <p:spPr>
          <a:xfrm>
            <a:off x="6012912" y="3978277"/>
            <a:ext cx="3061508" cy="472142"/>
          </a:xfrm>
          <a:prstGeom prst="rect">
            <a:avLst/>
          </a:prstGeom>
          <a:noFill/>
        </p:spPr>
        <p:txBody>
          <a:bodyPr wrap="square" lIns="71335" tIns="35668" rIns="71335" bIns="35668">
            <a:spAutoFit/>
          </a:bodyPr>
          <a:lstStyle/>
          <a:p>
            <a:pPr marL="84994" indent="-84994" defTabSz="882912">
              <a:buFont typeface="Arial" panose="020B0604020202020204" pitchFamily="34" charset="0"/>
              <a:buChar char="•"/>
              <a:defRPr/>
            </a:pPr>
            <a:r>
              <a:rPr lang="ja-JP" altLang="en-US" sz="1400" b="1" u="sng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地上部緑化は、原則、地植え</a:t>
            </a:r>
            <a:br>
              <a:rPr lang="en-US" altLang="ja-JP" sz="1400" b="1" u="sng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（ただし、大型プランターの場合は要相談）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テキスト ボックス 35">
            <a:extLst>
              <a:ext uri="{FF2B5EF4-FFF2-40B4-BE49-F238E27FC236}">
                <a16:creationId xmlns:a16="http://schemas.microsoft.com/office/drawing/2014/main" id="{8E3E9541-D2E6-4AE3-B4B1-177D9B91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618" y="4598448"/>
            <a:ext cx="110634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/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暑熱環境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改善設備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09B26CFD-5D40-4887-AFA9-F3D8CA560746}"/>
              </a:ext>
            </a:extLst>
          </p:cNvPr>
          <p:cNvSpPr/>
          <p:nvPr/>
        </p:nvSpPr>
        <p:spPr>
          <a:xfrm>
            <a:off x="4647998" y="4602989"/>
            <a:ext cx="1370663" cy="496792"/>
          </a:xfrm>
          <a:prstGeom prst="roundRect">
            <a:avLst>
              <a:gd name="adj" fmla="val 25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2912">
              <a:defRPr/>
            </a:pP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テキスト ボックス 41">
            <a:extLst>
              <a:ext uri="{FF2B5EF4-FFF2-40B4-BE49-F238E27FC236}">
                <a16:creationId xmlns:a16="http://schemas.microsoft.com/office/drawing/2014/main" id="{00413E12-0F55-4DB0-801B-F2DC1A40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594" y="2641989"/>
            <a:ext cx="3959765" cy="5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>
            <a:lvl1pPr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01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273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845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417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Aft>
                <a:spcPts val="277"/>
              </a:spcAft>
            </a:pPr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■補助率・補助額</a:t>
            </a:r>
            <a:endParaRPr lang="en-US" altLang="ja-JP" sz="16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補助率：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10/10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補助上限：５千万円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46">
            <a:extLst>
              <a:ext uri="{FF2B5EF4-FFF2-40B4-BE49-F238E27FC236}">
                <a16:creationId xmlns:a16="http://schemas.microsoft.com/office/drawing/2014/main" id="{2AA7C6FC-9453-41A9-9AB9-926F04F7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07" y="2668395"/>
            <a:ext cx="4576183" cy="7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35" tIns="35668" rIns="71335" bIns="35668">
            <a:spAutoFit/>
          </a:bodyPr>
          <a:lstStyle>
            <a:lvl1pPr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01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273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845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41738" indent="-544513" defTabSz="955675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Aft>
                <a:spcPts val="277"/>
              </a:spcAft>
            </a:pPr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■補助対象者</a:t>
            </a:r>
            <a:endParaRPr lang="en-US" altLang="ja-JP" sz="16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府内市町村、民間事業者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鉄道事業者、商業施設事業者等）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複数の民間事業者等で構成される団体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D5AC7C8-06AC-4328-9C6B-A147FCE0BD7E}"/>
              </a:ext>
            </a:extLst>
          </p:cNvPr>
          <p:cNvSpPr/>
          <p:nvPr/>
        </p:nvSpPr>
        <p:spPr>
          <a:xfrm>
            <a:off x="106974" y="2218325"/>
            <a:ext cx="1206446" cy="355623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  <a:lin ang="5400000" scaled="0"/>
          </a:gra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83077" tIns="33231" rIns="83077" bIns="66462" anchor="ctr"/>
          <a:lstStyle/>
          <a:p>
            <a:pPr algn="ctr" defTabSz="882912">
              <a:defRPr/>
            </a:pPr>
            <a:r>
              <a:rPr lang="ja-JP" altLang="en-US" sz="16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応募条件等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ECA8BD-8EC1-4AAD-8BED-90632E74B818}"/>
              </a:ext>
            </a:extLst>
          </p:cNvPr>
          <p:cNvSpPr txBox="1"/>
          <p:nvPr/>
        </p:nvSpPr>
        <p:spPr>
          <a:xfrm>
            <a:off x="3563395" y="6033989"/>
            <a:ext cx="5204675" cy="441365"/>
          </a:xfrm>
          <a:prstGeom prst="rect">
            <a:avLst/>
          </a:prstGeom>
          <a:noFill/>
        </p:spPr>
        <p:txBody>
          <a:bodyPr wrap="square" lIns="71335" tIns="35668" rIns="71335" bIns="35668">
            <a:spAutoFit/>
          </a:bodyPr>
          <a:lstStyle/>
          <a:p>
            <a:pPr defTabSz="882912">
              <a:spcBef>
                <a:spcPts val="554"/>
              </a:spcBef>
              <a:defRPr/>
            </a:pP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＜主な評価の視点＞</a:t>
            </a:r>
            <a:b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暑熱改善効果 </a:t>
            </a:r>
            <a:r>
              <a:rPr lang="en-US" altLang="ja-JP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 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公益性 </a:t>
            </a:r>
            <a:r>
              <a:rPr lang="en-US" altLang="ja-JP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 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緑量</a:t>
            </a:r>
            <a:r>
              <a:rPr lang="en-US" altLang="ja-JP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/ 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配置・デザイン性　</a:t>
            </a:r>
            <a:r>
              <a:rPr lang="en-US" altLang="ja-JP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 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整備費用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F0E55B1-98C5-463B-ABAC-7C896DD1E978}"/>
              </a:ext>
            </a:extLst>
          </p:cNvPr>
          <p:cNvSpPr txBox="1">
            <a:spLocks/>
          </p:cNvSpPr>
          <p:nvPr/>
        </p:nvSpPr>
        <p:spPr>
          <a:xfrm>
            <a:off x="3106" y="1973"/>
            <a:ext cx="9144000" cy="59979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令和６年度　都市緑化を活用した猛暑対策事業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6813A6-4672-4FE2-B45F-3437D5BD3EF4}"/>
              </a:ext>
            </a:extLst>
          </p:cNvPr>
          <p:cNvSpPr/>
          <p:nvPr/>
        </p:nvSpPr>
        <p:spPr>
          <a:xfrm>
            <a:off x="130508" y="1194889"/>
            <a:ext cx="8914531" cy="16240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184" bIns="72184" anchor="ctr" anchorCtr="0"/>
          <a:lstStyle/>
          <a:p>
            <a:pPr>
              <a:lnSpc>
                <a:spcPts val="3000"/>
              </a:lnSpc>
              <a:spcAft>
                <a:spcPts val="401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 集 期 間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令和６年４月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日（月曜日） から５月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日（金曜日） </a:t>
            </a:r>
            <a:endParaRPr lang="en-US" altLang="ja-JP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0"/>
              </a:lnSpc>
              <a:spcAft>
                <a:spcPts val="401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採 択 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 果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  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採択箇所数　３箇所　（応募４箇所）</a:t>
            </a:r>
            <a:endParaRPr lang="en-US" altLang="ja-JP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補助実績額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 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億１６６万円　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F82BD288-C144-4B4B-9242-7E00C9E4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08" y="784618"/>
            <a:ext cx="197124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R</a:t>
            </a:r>
            <a:r>
              <a:rPr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６実施概要</a:t>
            </a:r>
            <a:endParaRPr lang="ja-JP" altLang="en-US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表 3">
            <a:extLst>
              <a:ext uri="{FF2B5EF4-FFF2-40B4-BE49-F238E27FC236}">
                <a16:creationId xmlns:a16="http://schemas.microsoft.com/office/drawing/2014/main" id="{CFC8AE85-231B-46AB-9D11-7700C8AB4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316016"/>
              </p:ext>
            </p:extLst>
          </p:nvPr>
        </p:nvGraphicFramePr>
        <p:xfrm>
          <a:off x="130508" y="3026341"/>
          <a:ext cx="8914531" cy="3610942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858705">
                  <a:extLst>
                    <a:ext uri="{9D8B030D-6E8A-4147-A177-3AD203B41FA5}">
                      <a16:colId xmlns:a16="http://schemas.microsoft.com/office/drawing/2014/main" val="4037884866"/>
                    </a:ext>
                  </a:extLst>
                </a:gridCol>
                <a:gridCol w="1456530">
                  <a:extLst>
                    <a:ext uri="{9D8B030D-6E8A-4147-A177-3AD203B41FA5}">
                      <a16:colId xmlns:a16="http://schemas.microsoft.com/office/drawing/2014/main" val="3178808827"/>
                    </a:ext>
                  </a:extLst>
                </a:gridCol>
                <a:gridCol w="1227430">
                  <a:extLst>
                    <a:ext uri="{9D8B030D-6E8A-4147-A177-3AD203B41FA5}">
                      <a16:colId xmlns:a16="http://schemas.microsoft.com/office/drawing/2014/main" val="1721551206"/>
                    </a:ext>
                  </a:extLst>
                </a:gridCol>
                <a:gridCol w="1227430">
                  <a:extLst>
                    <a:ext uri="{9D8B030D-6E8A-4147-A177-3AD203B41FA5}">
                      <a16:colId xmlns:a16="http://schemas.microsoft.com/office/drawing/2014/main" val="2083923262"/>
                    </a:ext>
                  </a:extLst>
                </a:gridCol>
                <a:gridCol w="3144436">
                  <a:extLst>
                    <a:ext uri="{9D8B030D-6E8A-4147-A177-3AD203B41FA5}">
                      <a16:colId xmlns:a16="http://schemas.microsoft.com/office/drawing/2014/main" val="3165951566"/>
                    </a:ext>
                  </a:extLst>
                </a:gridCol>
              </a:tblGrid>
              <a:tr h="467275">
                <a:tc>
                  <a:txBody>
                    <a:bodyPr/>
                    <a:lstStyle/>
                    <a:p>
                      <a:pPr lvl="0" algn="ctr"/>
                      <a:r>
                        <a:rPr lang="ja-JP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地点名</a:t>
                      </a:r>
                    </a:p>
                  </a:txBody>
                  <a:tcPr marL="84408" marR="84408" marT="42199" marB="421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申請者</a:t>
                      </a:r>
                    </a:p>
                  </a:txBody>
                  <a:tcPr marL="84408" marR="84408" marT="42199" marB="421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事業費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人数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事業内容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/>
                </a:tc>
                <a:extLst>
                  <a:ext uri="{0D108BD9-81ED-4DB2-BD59-A6C34878D82A}">
                    <a16:rowId xmlns:a16="http://schemas.microsoft.com/office/drawing/2014/main" val="1201450005"/>
                  </a:ext>
                </a:extLst>
              </a:tr>
              <a:tr h="1047889">
                <a:tc>
                  <a:txBody>
                    <a:bodyPr/>
                    <a:lstStyle/>
                    <a:p>
                      <a:pPr lvl="0"/>
                      <a:r>
                        <a:rPr lang="ja-JP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なんば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hatch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（湊町リバープレイス）</a:t>
                      </a:r>
                      <a:endParaRPr lang="ja-JP" sz="14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大阪市街地開発</a:t>
                      </a:r>
                      <a:r>
                        <a:rPr 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㈱</a:t>
                      </a: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4,13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０万円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なんば駅利用者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万人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緑陰整備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シラカシ、モミジ、シマトネリコ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暑熱環境改善設備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微細ミスト発生器、遮熱性ベンチ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89803"/>
                  </a:ext>
                </a:extLst>
              </a:tr>
              <a:tr h="1047889">
                <a:tc>
                  <a:txBody>
                    <a:bodyPr/>
                    <a:lstStyle/>
                    <a:p>
                      <a:pPr lvl="0"/>
                      <a:r>
                        <a:rPr lang="ja-JP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中之島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GATE</a:t>
                      </a: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ｂiid㈱</a:t>
                      </a: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８３０万円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観光スポット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万人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altLang="en-US" sz="7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lang="en-US" altLang="ja-JP" sz="7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万博ｼｬﾄﾙｼｯﾌﾟ発着船着場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緑陰整備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トウジュロ、サクラ、芝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暑熱環境改善設備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遮熱性舗装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72173"/>
                  </a:ext>
                </a:extLst>
              </a:tr>
              <a:tr h="1047889">
                <a:tc>
                  <a:txBody>
                    <a:bodyPr/>
                    <a:lstStyle/>
                    <a:p>
                      <a:pPr lvl="0"/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JR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大阪駅三角広場</a:t>
                      </a:r>
                      <a:endParaRPr lang="ja-JP" sz="14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3562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西日本旅客鉄道㈱</a:t>
                      </a:r>
                      <a:endParaRPr lang="en-US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r>
                        <a:rPr lang="en-US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,20</a:t>
                      </a:r>
                      <a:r>
                        <a:rPr lang="ja-JP" altLang="en-US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６万</a:t>
                      </a:r>
                      <a:r>
                        <a:rPr lang="ja-JP" altLang="ja-JP" sz="13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13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大阪駅利用者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70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万人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800"/>
                        </a:lnSpc>
                      </a:pPr>
                      <a:r>
                        <a:rPr lang="en-US" altLang="ja-JP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緑陰整備</a:t>
                      </a:r>
                      <a:r>
                        <a:rPr lang="en-US" altLang="ja-JP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lvl="0">
                        <a:lnSpc>
                          <a:spcPts val="1800"/>
                        </a:lnSpc>
                      </a:pPr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シラカシ、トキワマンサク、ネズミモチ他</a:t>
                      </a:r>
                      <a:endParaRPr lang="en-US" altLang="ja-JP" sz="13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>
                        <a:lnSpc>
                          <a:spcPts val="1800"/>
                        </a:lnSpc>
                      </a:pPr>
                      <a:r>
                        <a:rPr lang="en-US" altLang="ja-JP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暑熱環境改善設備</a:t>
                      </a:r>
                      <a:r>
                        <a:rPr lang="en-US" altLang="ja-JP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lvl="0">
                        <a:lnSpc>
                          <a:spcPts val="1800"/>
                        </a:lnSpc>
                      </a:pPr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遮熱性人工芝、遮熱性ベンチ</a:t>
                      </a:r>
                      <a:endParaRPr lang="en-US" altLang="ja-JP" sz="13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EF0E55B1-98C5-463B-ABAC-7C896DD1E978}"/>
              </a:ext>
            </a:extLst>
          </p:cNvPr>
          <p:cNvSpPr txBox="1">
            <a:spLocks/>
          </p:cNvSpPr>
          <p:nvPr/>
        </p:nvSpPr>
        <p:spPr>
          <a:xfrm>
            <a:off x="3106" y="1973"/>
            <a:ext cx="9144000" cy="59979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令和６年度　都市緑化を活用した猛暑対策事業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806CC7-096B-4F52-A5B6-11F7E381D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67" y="601764"/>
            <a:ext cx="10052087" cy="6256236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5C751B7E-96E7-47B8-95FD-86F35D999E42}"/>
              </a:ext>
            </a:extLst>
          </p:cNvPr>
          <p:cNvSpPr/>
          <p:nvPr/>
        </p:nvSpPr>
        <p:spPr>
          <a:xfrm>
            <a:off x="4355869" y="4738255"/>
            <a:ext cx="432262" cy="415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3D3826-F20F-41D4-BFD5-3BA8F5C3AC71}"/>
              </a:ext>
            </a:extLst>
          </p:cNvPr>
          <p:cNvSpPr/>
          <p:nvPr/>
        </p:nvSpPr>
        <p:spPr>
          <a:xfrm>
            <a:off x="4042602" y="3770264"/>
            <a:ext cx="432262" cy="415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E94D6DE-F00E-4817-8536-1EC2C6181682}"/>
              </a:ext>
            </a:extLst>
          </p:cNvPr>
          <p:cNvSpPr/>
          <p:nvPr/>
        </p:nvSpPr>
        <p:spPr>
          <a:xfrm>
            <a:off x="5109402" y="2462191"/>
            <a:ext cx="432262" cy="415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09A5E23-FD44-4189-86E5-C31CE2E6FB08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 bwMode="auto">
          <a:xfrm flipV="1">
            <a:off x="5541664" y="2327100"/>
            <a:ext cx="766003" cy="34290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FA9EA5-C289-4E62-8748-4144DCCCD4CB}"/>
              </a:ext>
            </a:extLst>
          </p:cNvPr>
          <p:cNvSpPr/>
          <p:nvPr/>
        </p:nvSpPr>
        <p:spPr>
          <a:xfrm>
            <a:off x="6307667" y="2066543"/>
            <a:ext cx="1065100" cy="521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JR</a:t>
            </a: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大阪駅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422041">
              <a:defRPr/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三角広場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6CF7129-032A-4D97-8A26-62971B1B2ED6}"/>
              </a:ext>
            </a:extLst>
          </p:cNvPr>
          <p:cNvCxnSpPr>
            <a:cxnSpLocks/>
            <a:stCxn id="9" idx="1"/>
            <a:endCxn id="16" idx="3"/>
          </p:cNvCxnSpPr>
          <p:nvPr/>
        </p:nvCxnSpPr>
        <p:spPr bwMode="auto">
          <a:xfrm flipH="1" flipV="1">
            <a:off x="3791367" y="3376628"/>
            <a:ext cx="314538" cy="45450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B25EBCF-2E78-4646-A556-9CCA69EF8402}"/>
              </a:ext>
            </a:extLst>
          </p:cNvPr>
          <p:cNvSpPr/>
          <p:nvPr/>
        </p:nvSpPr>
        <p:spPr>
          <a:xfrm>
            <a:off x="2523067" y="3158066"/>
            <a:ext cx="1268300" cy="437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中之島</a:t>
            </a:r>
            <a:r>
              <a:rPr lang="en-US" altLang="ja-JP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GATE</a:t>
            </a:r>
            <a:endParaRPr lang="ja-JP" altLang="en-US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ADE84E4-F6A1-4F5B-9931-8D5718A80B22}"/>
              </a:ext>
            </a:extLst>
          </p:cNvPr>
          <p:cNvCxnSpPr>
            <a:cxnSpLocks/>
            <a:stCxn id="5" idx="6"/>
            <a:endCxn id="18" idx="1"/>
          </p:cNvCxnSpPr>
          <p:nvPr/>
        </p:nvCxnSpPr>
        <p:spPr bwMode="auto">
          <a:xfrm>
            <a:off x="4788131" y="4946073"/>
            <a:ext cx="537402" cy="61347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0EF3B9-1067-4863-AF3F-3EB2C260EE7D}"/>
              </a:ext>
            </a:extLst>
          </p:cNvPr>
          <p:cNvSpPr/>
          <p:nvPr/>
        </p:nvSpPr>
        <p:spPr>
          <a:xfrm>
            <a:off x="5325533" y="5351732"/>
            <a:ext cx="1065100" cy="415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なんばハッチ</a:t>
            </a:r>
          </a:p>
        </p:txBody>
      </p:sp>
    </p:spTree>
    <p:extLst>
      <p:ext uri="{BB962C8B-B14F-4D97-AF65-F5344CB8AC3E}">
        <p14:creationId xmlns:p14="http://schemas.microsoft.com/office/powerpoint/2010/main" val="371869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ADDB77A7-544D-4305-AD2A-4555B0A8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630" y="4490856"/>
            <a:ext cx="2384072" cy="177414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332E475-11C4-4736-AAC4-4073076366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4" y="4490856"/>
            <a:ext cx="2317108" cy="17378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73620CC-E82A-47F6-BEF9-074F3C3D1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739" y="1196709"/>
            <a:ext cx="3735185" cy="5068296"/>
          </a:xfrm>
          <a:prstGeom prst="rect">
            <a:avLst/>
          </a:prstGeom>
        </p:spPr>
      </p:pic>
      <p:sp>
        <p:nvSpPr>
          <p:cNvPr id="6146" name="タイトル 1">
            <a:extLst>
              <a:ext uri="{FF2B5EF4-FFF2-40B4-BE49-F238E27FC236}">
                <a16:creationId xmlns:a16="http://schemas.microsoft.com/office/drawing/2014/main" id="{03168C5E-DC15-4D62-A2F8-07683DADB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236"/>
            <a:ext cx="9144000" cy="55391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3231" bIns="33231" anchor="ctr"/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0138" indent="-5445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27338" indent="-5445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84538" indent="-5445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41738" indent="-54451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lnSpc>
                <a:spcPct val="90000"/>
              </a:lnSpc>
            </a:pPr>
            <a:r>
              <a:rPr lang="ja-JP" altLang="en-US" sz="2215" b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令和６年度　都市緑化を活用した猛暑対策事業　進捗状況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7EE52D6-420C-402D-957B-7152DE42479F}"/>
              </a:ext>
            </a:extLst>
          </p:cNvPr>
          <p:cNvCxnSpPr>
            <a:cxnSpLocks/>
          </p:cNvCxnSpPr>
          <p:nvPr/>
        </p:nvCxnSpPr>
        <p:spPr>
          <a:xfrm flipH="1" flipV="1">
            <a:off x="7824233" y="2806266"/>
            <a:ext cx="14842" cy="48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1603467-274A-41F9-8109-2D83F66F2590}"/>
              </a:ext>
            </a:extLst>
          </p:cNvPr>
          <p:cNvCxnSpPr>
            <a:cxnSpLocks/>
          </p:cNvCxnSpPr>
          <p:nvPr/>
        </p:nvCxnSpPr>
        <p:spPr>
          <a:xfrm flipH="1" flipV="1">
            <a:off x="6812802" y="3098283"/>
            <a:ext cx="18090" cy="4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CDECA54-039A-45D2-8F7B-EF81BF346DDE}"/>
              </a:ext>
            </a:extLst>
          </p:cNvPr>
          <p:cNvCxnSpPr>
            <a:cxnSpLocks/>
          </p:cNvCxnSpPr>
          <p:nvPr/>
        </p:nvCxnSpPr>
        <p:spPr>
          <a:xfrm flipH="1" flipV="1">
            <a:off x="7458813" y="3098283"/>
            <a:ext cx="44690" cy="4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78" name="グループ化 12">
            <a:extLst>
              <a:ext uri="{FF2B5EF4-FFF2-40B4-BE49-F238E27FC236}">
                <a16:creationId xmlns:a16="http://schemas.microsoft.com/office/drawing/2014/main" id="{12FA8D45-8786-477C-80EC-9DD8E393C41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167909" y="2943490"/>
            <a:ext cx="415836" cy="450460"/>
            <a:chOff x="6821819" y="4305411"/>
            <a:chExt cx="163925" cy="151621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AB61963-C957-4318-BC57-489DD4AE625C}"/>
                </a:ext>
              </a:extLst>
            </p:cNvPr>
            <p:cNvCxnSpPr>
              <a:cxnSpLocks/>
            </p:cNvCxnSpPr>
            <p:nvPr/>
          </p:nvCxnSpPr>
          <p:spPr>
            <a:xfrm>
              <a:off x="6907150" y="4305411"/>
              <a:ext cx="785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68615D1F-27D6-4623-B84F-F44124FC3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1819" y="4307547"/>
              <a:ext cx="85331" cy="1494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16221CD-A8E4-4FC5-B5E3-7CD71D8F99D4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439164" y="4632082"/>
            <a:ext cx="8939" cy="7754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0C1B0DD-6A27-4734-BC2E-ADA1018E39B5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125408" y="1660561"/>
            <a:ext cx="630242" cy="467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44ACCDB-2B2F-4FF7-BBD1-F2063333DA9B}"/>
              </a:ext>
            </a:extLst>
          </p:cNvPr>
          <p:cNvSpPr txBox="1"/>
          <p:nvPr/>
        </p:nvSpPr>
        <p:spPr>
          <a:xfrm>
            <a:off x="2711272" y="4556945"/>
            <a:ext cx="196955" cy="18975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none" lIns="33231" tIns="0" rIns="33231" bIns="33231">
            <a:spAutoFit/>
          </a:bodyPr>
          <a:lstStyle/>
          <a:p>
            <a:pPr defTabSz="422041">
              <a:defRPr/>
            </a:pPr>
            <a:r>
              <a:rPr lang="ja-JP" altLang="en-US" sz="1015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8619B0-9B4B-4219-B1CC-CF153360FA0B}"/>
              </a:ext>
            </a:extLst>
          </p:cNvPr>
          <p:cNvSpPr txBox="1"/>
          <p:nvPr/>
        </p:nvSpPr>
        <p:spPr>
          <a:xfrm>
            <a:off x="261805" y="4491294"/>
            <a:ext cx="196955" cy="18975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none" lIns="33231" tIns="0" rIns="33231" bIns="33231">
            <a:spAutoFit/>
          </a:bodyPr>
          <a:lstStyle/>
          <a:p>
            <a:pPr defTabSz="422041">
              <a:defRPr/>
            </a:pPr>
            <a:r>
              <a:rPr lang="ja-JP" altLang="en-US" sz="1015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BCAE8D2-D72A-4FDB-BF3B-438D6078235E}"/>
              </a:ext>
            </a:extLst>
          </p:cNvPr>
          <p:cNvSpPr/>
          <p:nvPr/>
        </p:nvSpPr>
        <p:spPr>
          <a:xfrm>
            <a:off x="7156798" y="4443898"/>
            <a:ext cx="564732" cy="188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22041">
              <a:defRPr/>
            </a:pPr>
            <a:r>
              <a:rPr lang="ja-JP" altLang="en-US" sz="8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写真②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22A42EB-F4D3-455F-890D-CF26DDF66FC4}"/>
              </a:ext>
            </a:extLst>
          </p:cNvPr>
          <p:cNvSpPr/>
          <p:nvPr/>
        </p:nvSpPr>
        <p:spPr>
          <a:xfrm>
            <a:off x="5849135" y="1474468"/>
            <a:ext cx="552545" cy="18609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22041">
              <a:defRPr/>
            </a:pPr>
            <a:r>
              <a:rPr lang="ja-JP" altLang="en-US" sz="8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写真①</a:t>
            </a:r>
          </a:p>
        </p:txBody>
      </p:sp>
      <p:graphicFrame>
        <p:nvGraphicFramePr>
          <p:cNvPr id="44" name="表 3">
            <a:extLst>
              <a:ext uri="{FF2B5EF4-FFF2-40B4-BE49-F238E27FC236}">
                <a16:creationId xmlns:a16="http://schemas.microsoft.com/office/drawing/2014/main" id="{8C9281AA-EB16-47F5-85E4-A111A38DB6C5}"/>
              </a:ext>
            </a:extLst>
          </p:cNvPr>
          <p:cNvGraphicFramePr>
            <a:graphicFrameLocks noGrp="1"/>
          </p:cNvGraphicFramePr>
          <p:nvPr/>
        </p:nvGraphicFramePr>
        <p:xfrm>
          <a:off x="284800" y="2082025"/>
          <a:ext cx="4607425" cy="2252355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460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542"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整備内容</a:t>
                      </a:r>
                      <a:endParaRPr lang="ja-JP" sz="12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77912" marR="77912" marT="38946" marB="389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813">
                <a:tc>
                  <a:txBody>
                    <a:bodyPr/>
                    <a:lstStyle/>
                    <a:p>
                      <a:pPr marL="720725" marR="0" lvl="0" indent="-720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●緑化　　（事業費：約</a:t>
                      </a:r>
                      <a:r>
                        <a:rPr lang="en-US" altLang="ja-JP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3,200</a:t>
                      </a:r>
                      <a:r>
                        <a:rPr lang="ja-JP" altLang="en-US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万円）</a:t>
                      </a:r>
                      <a:endParaRPr lang="en-US" altLang="ja-JP" sz="12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720725" marR="0" lvl="0" indent="-720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・高木植栽（大型プランター）　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０本（シラカシ）</a:t>
                      </a:r>
                      <a:endParaRPr lang="en-US" altLang="ja-JP" sz="11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720725" marR="0" lvl="0" indent="-720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・高木植栽（地植え）　９本（シラカシ、モミジ、シマトネリコ）</a:t>
                      </a:r>
                      <a:endParaRPr lang="en-US" altLang="ja-JP" sz="11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720725" marR="0" lvl="0" indent="-720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lang="en-US" altLang="ja-JP" sz="11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ja-JP" altLang="en-US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●暑熱対策　（事業費：約</a:t>
                      </a:r>
                      <a:r>
                        <a:rPr lang="en-US" altLang="ja-JP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900</a:t>
                      </a:r>
                      <a:r>
                        <a:rPr lang="ja-JP" altLang="en-US" sz="12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万円）</a:t>
                      </a:r>
                      <a:endParaRPr lang="en-US" altLang="ja-JP" sz="12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・ミスト発生器　ノズル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240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(90m)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・遮熱性ベンチ　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基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大型ﾌﾟﾗﾝﾀｰと一体化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●広告費　（事業費：約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万円）　</a:t>
                      </a:r>
                      <a:r>
                        <a:rPr lang="en-US" altLang="ja-JP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HP</a:t>
                      </a: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等作成費</a:t>
                      </a:r>
                      <a:endParaRPr lang="en-US" altLang="ja-JP" sz="11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912" marR="77912" marT="38946" marB="3894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C49B051-D9F2-499F-9DF8-4944FCDB72FC}"/>
              </a:ext>
            </a:extLst>
          </p:cNvPr>
          <p:cNvSpPr/>
          <p:nvPr/>
        </p:nvSpPr>
        <p:spPr>
          <a:xfrm>
            <a:off x="8372454" y="2616031"/>
            <a:ext cx="496508" cy="235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ミスト</a:t>
            </a:r>
          </a:p>
        </p:txBody>
      </p:sp>
      <p:grpSp>
        <p:nvGrpSpPr>
          <p:cNvPr id="49" name="グループ化 12">
            <a:extLst>
              <a:ext uri="{FF2B5EF4-FFF2-40B4-BE49-F238E27FC236}">
                <a16:creationId xmlns:a16="http://schemas.microsoft.com/office/drawing/2014/main" id="{BD6E78BB-A0FB-4586-B227-9E4BFABF0689}"/>
              </a:ext>
            </a:extLst>
          </p:cNvPr>
          <p:cNvGrpSpPr>
            <a:grpSpLocks/>
          </p:cNvGrpSpPr>
          <p:nvPr/>
        </p:nvGrpSpPr>
        <p:grpSpPr bwMode="auto">
          <a:xfrm>
            <a:off x="7935229" y="2745133"/>
            <a:ext cx="434794" cy="518306"/>
            <a:chOff x="6821819" y="4305411"/>
            <a:chExt cx="163925" cy="151621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DF0CDFE9-A31E-420A-86BC-FF1A2C1C5A17}"/>
                </a:ext>
              </a:extLst>
            </p:cNvPr>
            <p:cNvCxnSpPr>
              <a:cxnSpLocks/>
            </p:cNvCxnSpPr>
            <p:nvPr/>
          </p:nvCxnSpPr>
          <p:spPr>
            <a:xfrm>
              <a:off x="6907150" y="4305411"/>
              <a:ext cx="785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908D644-5B89-4719-BFFA-5343A3804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1819" y="4307547"/>
              <a:ext cx="85331" cy="1494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八角形 20">
            <a:extLst>
              <a:ext uri="{FF2B5EF4-FFF2-40B4-BE49-F238E27FC236}">
                <a16:creationId xmlns:a16="http://schemas.microsoft.com/office/drawing/2014/main" id="{A1AD80A7-AF82-471E-822F-11418A1CEFA1}"/>
              </a:ext>
            </a:extLst>
          </p:cNvPr>
          <p:cNvSpPr/>
          <p:nvPr/>
        </p:nvSpPr>
        <p:spPr>
          <a:xfrm>
            <a:off x="7174466" y="1933576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八角形 52">
            <a:extLst>
              <a:ext uri="{FF2B5EF4-FFF2-40B4-BE49-F238E27FC236}">
                <a16:creationId xmlns:a16="http://schemas.microsoft.com/office/drawing/2014/main" id="{EBD8930E-358F-402D-81B1-2A467F83A30F}"/>
              </a:ext>
            </a:extLst>
          </p:cNvPr>
          <p:cNvSpPr/>
          <p:nvPr/>
        </p:nvSpPr>
        <p:spPr>
          <a:xfrm>
            <a:off x="7376941" y="2181258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八角形 53">
            <a:extLst>
              <a:ext uri="{FF2B5EF4-FFF2-40B4-BE49-F238E27FC236}">
                <a16:creationId xmlns:a16="http://schemas.microsoft.com/office/drawing/2014/main" id="{39EF0123-34D7-412C-B05A-90F796507DC1}"/>
              </a:ext>
            </a:extLst>
          </p:cNvPr>
          <p:cNvSpPr/>
          <p:nvPr/>
        </p:nvSpPr>
        <p:spPr>
          <a:xfrm>
            <a:off x="7567452" y="2766163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八角形 54">
            <a:extLst>
              <a:ext uri="{FF2B5EF4-FFF2-40B4-BE49-F238E27FC236}">
                <a16:creationId xmlns:a16="http://schemas.microsoft.com/office/drawing/2014/main" id="{B27A0405-9945-4FCE-B592-0D0E749A298E}"/>
              </a:ext>
            </a:extLst>
          </p:cNvPr>
          <p:cNvSpPr/>
          <p:nvPr/>
        </p:nvSpPr>
        <p:spPr>
          <a:xfrm>
            <a:off x="7679899" y="3066255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八角形 55">
            <a:extLst>
              <a:ext uri="{FF2B5EF4-FFF2-40B4-BE49-F238E27FC236}">
                <a16:creationId xmlns:a16="http://schemas.microsoft.com/office/drawing/2014/main" id="{8ABFB849-50AD-417D-A6FC-FC635CB77AD3}"/>
              </a:ext>
            </a:extLst>
          </p:cNvPr>
          <p:cNvSpPr/>
          <p:nvPr/>
        </p:nvSpPr>
        <p:spPr>
          <a:xfrm>
            <a:off x="7900612" y="3263416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八角形 56">
            <a:extLst>
              <a:ext uri="{FF2B5EF4-FFF2-40B4-BE49-F238E27FC236}">
                <a16:creationId xmlns:a16="http://schemas.microsoft.com/office/drawing/2014/main" id="{DD0C2581-DFC8-411C-A203-AD18E89A2C15}"/>
              </a:ext>
            </a:extLst>
          </p:cNvPr>
          <p:cNvSpPr/>
          <p:nvPr/>
        </p:nvSpPr>
        <p:spPr>
          <a:xfrm>
            <a:off x="8097896" y="3506359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八角形 57">
            <a:extLst>
              <a:ext uri="{FF2B5EF4-FFF2-40B4-BE49-F238E27FC236}">
                <a16:creationId xmlns:a16="http://schemas.microsoft.com/office/drawing/2014/main" id="{30E71072-FA4E-4B74-8B7C-48115A8BA3FA}"/>
              </a:ext>
            </a:extLst>
          </p:cNvPr>
          <p:cNvSpPr/>
          <p:nvPr/>
        </p:nvSpPr>
        <p:spPr>
          <a:xfrm>
            <a:off x="8208150" y="3809795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八角形 58">
            <a:extLst>
              <a:ext uri="{FF2B5EF4-FFF2-40B4-BE49-F238E27FC236}">
                <a16:creationId xmlns:a16="http://schemas.microsoft.com/office/drawing/2014/main" id="{C093AA18-8AF5-40BB-BE14-EEE939F4A2E1}"/>
              </a:ext>
            </a:extLst>
          </p:cNvPr>
          <p:cNvSpPr/>
          <p:nvPr/>
        </p:nvSpPr>
        <p:spPr>
          <a:xfrm>
            <a:off x="8208150" y="4112867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八角形 59">
            <a:extLst>
              <a:ext uri="{FF2B5EF4-FFF2-40B4-BE49-F238E27FC236}">
                <a16:creationId xmlns:a16="http://schemas.microsoft.com/office/drawing/2014/main" id="{C98F845B-51AE-45DD-9B2D-AFB4E22C7C10}"/>
              </a:ext>
            </a:extLst>
          </p:cNvPr>
          <p:cNvSpPr/>
          <p:nvPr/>
        </p:nvSpPr>
        <p:spPr>
          <a:xfrm>
            <a:off x="8231262" y="4459532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八角形 60">
            <a:extLst>
              <a:ext uri="{FF2B5EF4-FFF2-40B4-BE49-F238E27FC236}">
                <a16:creationId xmlns:a16="http://schemas.microsoft.com/office/drawing/2014/main" id="{334D53E6-5FB6-4BEF-B3DE-72806CE3F3D4}"/>
              </a:ext>
            </a:extLst>
          </p:cNvPr>
          <p:cNvSpPr/>
          <p:nvPr/>
        </p:nvSpPr>
        <p:spPr>
          <a:xfrm>
            <a:off x="7503503" y="2448037"/>
            <a:ext cx="197144" cy="221514"/>
          </a:xfrm>
          <a:prstGeom prst="octagon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45260E1-1C24-4979-A5B0-081C25228A23}"/>
              </a:ext>
            </a:extLst>
          </p:cNvPr>
          <p:cNvCxnSpPr>
            <a:cxnSpLocks/>
          </p:cNvCxnSpPr>
          <p:nvPr/>
        </p:nvCxnSpPr>
        <p:spPr>
          <a:xfrm>
            <a:off x="7163735" y="2022475"/>
            <a:ext cx="280446" cy="3175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4E414CDE-1383-4590-8787-734D185B23A6}"/>
              </a:ext>
            </a:extLst>
          </p:cNvPr>
          <p:cNvCxnSpPr>
            <a:cxnSpLocks/>
          </p:cNvCxnSpPr>
          <p:nvPr/>
        </p:nvCxnSpPr>
        <p:spPr>
          <a:xfrm>
            <a:off x="7429677" y="2303329"/>
            <a:ext cx="111203" cy="2860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44F8B741-0EBC-4BDF-A6C4-77F980AD7547}"/>
              </a:ext>
            </a:extLst>
          </p:cNvPr>
          <p:cNvCxnSpPr>
            <a:cxnSpLocks/>
          </p:cNvCxnSpPr>
          <p:nvPr/>
        </p:nvCxnSpPr>
        <p:spPr>
          <a:xfrm>
            <a:off x="7541730" y="2237368"/>
            <a:ext cx="121011" cy="3112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EE164EFC-0F8D-4F1D-B57D-CF7E6D836471}"/>
              </a:ext>
            </a:extLst>
          </p:cNvPr>
          <p:cNvCxnSpPr>
            <a:cxnSpLocks/>
          </p:cNvCxnSpPr>
          <p:nvPr/>
        </p:nvCxnSpPr>
        <p:spPr>
          <a:xfrm>
            <a:off x="7540317" y="2583317"/>
            <a:ext cx="72075" cy="3219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B772E049-3948-4F2A-A60B-B9145DCBD8B5}"/>
              </a:ext>
            </a:extLst>
          </p:cNvPr>
          <p:cNvCxnSpPr>
            <a:cxnSpLocks/>
          </p:cNvCxnSpPr>
          <p:nvPr/>
        </p:nvCxnSpPr>
        <p:spPr>
          <a:xfrm>
            <a:off x="7657502" y="2549059"/>
            <a:ext cx="49902" cy="2920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8301AE10-7436-4195-AB6C-684B77F34D4A}"/>
              </a:ext>
            </a:extLst>
          </p:cNvPr>
          <p:cNvCxnSpPr>
            <a:cxnSpLocks/>
          </p:cNvCxnSpPr>
          <p:nvPr/>
        </p:nvCxnSpPr>
        <p:spPr>
          <a:xfrm>
            <a:off x="7707404" y="2819471"/>
            <a:ext cx="121818" cy="3074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2B379F12-196B-458D-9F74-FC1A7A14CD2C}"/>
              </a:ext>
            </a:extLst>
          </p:cNvPr>
          <p:cNvCxnSpPr>
            <a:cxnSpLocks/>
          </p:cNvCxnSpPr>
          <p:nvPr/>
        </p:nvCxnSpPr>
        <p:spPr>
          <a:xfrm>
            <a:off x="7597619" y="2896798"/>
            <a:ext cx="133578" cy="3250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1B314685-5BE8-4C70-B5C0-4643E4F9DC54}"/>
              </a:ext>
            </a:extLst>
          </p:cNvPr>
          <p:cNvCxnSpPr>
            <a:cxnSpLocks/>
          </p:cNvCxnSpPr>
          <p:nvPr/>
        </p:nvCxnSpPr>
        <p:spPr>
          <a:xfrm>
            <a:off x="7732911" y="3212500"/>
            <a:ext cx="190533" cy="1943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52757C8-7577-4DB1-9688-C41583C12B34}"/>
              </a:ext>
            </a:extLst>
          </p:cNvPr>
          <p:cNvCxnSpPr>
            <a:cxnSpLocks/>
          </p:cNvCxnSpPr>
          <p:nvPr/>
        </p:nvCxnSpPr>
        <p:spPr>
          <a:xfrm>
            <a:off x="7809425" y="3130172"/>
            <a:ext cx="230891" cy="2060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F4E9D1A-BB01-414A-A007-FE0D71E63D84}"/>
              </a:ext>
            </a:extLst>
          </p:cNvPr>
          <p:cNvCxnSpPr>
            <a:cxnSpLocks/>
          </p:cNvCxnSpPr>
          <p:nvPr/>
        </p:nvCxnSpPr>
        <p:spPr>
          <a:xfrm>
            <a:off x="7921234" y="3400466"/>
            <a:ext cx="232266" cy="2421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524F120-C531-4E9F-B176-BE541F6A460C}"/>
              </a:ext>
            </a:extLst>
          </p:cNvPr>
          <p:cNvCxnSpPr>
            <a:cxnSpLocks/>
          </p:cNvCxnSpPr>
          <p:nvPr/>
        </p:nvCxnSpPr>
        <p:spPr>
          <a:xfrm>
            <a:off x="8037367" y="3328148"/>
            <a:ext cx="230519" cy="2666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83B9441-7D2C-4755-BEB2-F36685F54446}"/>
              </a:ext>
            </a:extLst>
          </p:cNvPr>
          <p:cNvCxnSpPr>
            <a:cxnSpLocks/>
          </p:cNvCxnSpPr>
          <p:nvPr/>
        </p:nvCxnSpPr>
        <p:spPr>
          <a:xfrm>
            <a:off x="8142314" y="3628965"/>
            <a:ext cx="120390" cy="35841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3B236C8-9795-42C5-9AFD-93974446EA3B}"/>
              </a:ext>
            </a:extLst>
          </p:cNvPr>
          <p:cNvCxnSpPr>
            <a:cxnSpLocks/>
          </p:cNvCxnSpPr>
          <p:nvPr/>
        </p:nvCxnSpPr>
        <p:spPr>
          <a:xfrm>
            <a:off x="8264454" y="3910691"/>
            <a:ext cx="2918" cy="3663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74887C70-D1F3-41CB-A2CF-989AA4AC16A6}"/>
              </a:ext>
            </a:extLst>
          </p:cNvPr>
          <p:cNvCxnSpPr>
            <a:cxnSpLocks/>
          </p:cNvCxnSpPr>
          <p:nvPr/>
        </p:nvCxnSpPr>
        <p:spPr>
          <a:xfrm>
            <a:off x="8273227" y="4220299"/>
            <a:ext cx="0" cy="34668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F4CA672-9FA9-48DA-9608-A9A185F8E24F}"/>
              </a:ext>
            </a:extLst>
          </p:cNvPr>
          <p:cNvCxnSpPr>
            <a:cxnSpLocks/>
          </p:cNvCxnSpPr>
          <p:nvPr/>
        </p:nvCxnSpPr>
        <p:spPr>
          <a:xfrm>
            <a:off x="8264454" y="3575724"/>
            <a:ext cx="113913" cy="3823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44A14CFC-6057-4AE5-9517-2D10A660801D}"/>
              </a:ext>
            </a:extLst>
          </p:cNvPr>
          <p:cNvCxnSpPr>
            <a:cxnSpLocks/>
          </p:cNvCxnSpPr>
          <p:nvPr/>
        </p:nvCxnSpPr>
        <p:spPr>
          <a:xfrm>
            <a:off x="8373184" y="3941890"/>
            <a:ext cx="0" cy="2622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FA49353C-3491-493E-B282-065438F64457}"/>
              </a:ext>
            </a:extLst>
          </p:cNvPr>
          <p:cNvCxnSpPr>
            <a:cxnSpLocks/>
          </p:cNvCxnSpPr>
          <p:nvPr/>
        </p:nvCxnSpPr>
        <p:spPr>
          <a:xfrm>
            <a:off x="8368421" y="4204140"/>
            <a:ext cx="6365" cy="36284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3C14A59E-171B-4E57-AF81-2E573AC83D61}"/>
              </a:ext>
            </a:extLst>
          </p:cNvPr>
          <p:cNvCxnSpPr>
            <a:cxnSpLocks/>
          </p:cNvCxnSpPr>
          <p:nvPr/>
        </p:nvCxnSpPr>
        <p:spPr>
          <a:xfrm>
            <a:off x="7296105" y="1938576"/>
            <a:ext cx="249777" cy="31305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グラフィックス 3" descr="落葉樹 単色塗りつぶし">
            <a:extLst>
              <a:ext uri="{FF2B5EF4-FFF2-40B4-BE49-F238E27FC236}">
                <a16:creationId xmlns:a16="http://schemas.microsoft.com/office/drawing/2014/main" id="{7BD987CA-CC7F-4D13-AE4F-01F3EFFABD7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5856" y="4942824"/>
            <a:ext cx="335950" cy="315877"/>
          </a:xfrm>
          <a:prstGeom prst="rect">
            <a:avLst/>
          </a:prstGeom>
        </p:spPr>
      </p:pic>
      <p:pic>
        <p:nvPicPr>
          <p:cNvPr id="142" name="グラフィックス 3" descr="落葉樹 単色塗りつぶし">
            <a:extLst>
              <a:ext uri="{FF2B5EF4-FFF2-40B4-BE49-F238E27FC236}">
                <a16:creationId xmlns:a16="http://schemas.microsoft.com/office/drawing/2014/main" id="{D4D91FEA-5CC7-42EA-A3A4-21014807CF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5101" y="5693695"/>
            <a:ext cx="335950" cy="315877"/>
          </a:xfrm>
          <a:prstGeom prst="rect">
            <a:avLst/>
          </a:prstGeom>
        </p:spPr>
      </p:pic>
      <p:pic>
        <p:nvPicPr>
          <p:cNvPr id="143" name="グラフィックス 3" descr="落葉樹 単色塗りつぶし">
            <a:extLst>
              <a:ext uri="{FF2B5EF4-FFF2-40B4-BE49-F238E27FC236}">
                <a16:creationId xmlns:a16="http://schemas.microsoft.com/office/drawing/2014/main" id="{76C2DF42-98CC-4507-9564-B0AA83C1B0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676" y="1247245"/>
            <a:ext cx="335950" cy="315877"/>
          </a:xfrm>
          <a:prstGeom prst="rect">
            <a:avLst/>
          </a:prstGeom>
        </p:spPr>
      </p:pic>
      <p:pic>
        <p:nvPicPr>
          <p:cNvPr id="147" name="グラフィックス 3" descr="落葉樹 単色塗りつぶし">
            <a:extLst>
              <a:ext uri="{FF2B5EF4-FFF2-40B4-BE49-F238E27FC236}">
                <a16:creationId xmlns:a16="http://schemas.microsoft.com/office/drawing/2014/main" id="{0D558CB7-6E8B-41EC-813C-1B781D6BD72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215" y="4950758"/>
            <a:ext cx="335950" cy="315877"/>
          </a:xfrm>
          <a:prstGeom prst="rect">
            <a:avLst/>
          </a:prstGeom>
        </p:spPr>
      </p:pic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A5E43694-8343-49F6-A760-6AB92EC9A269}"/>
              </a:ext>
            </a:extLst>
          </p:cNvPr>
          <p:cNvCxnSpPr>
            <a:cxnSpLocks/>
            <a:endCxn id="147" idx="3"/>
          </p:cNvCxnSpPr>
          <p:nvPr/>
        </p:nvCxnSpPr>
        <p:spPr bwMode="auto">
          <a:xfrm flipH="1">
            <a:off x="6604165" y="4875791"/>
            <a:ext cx="221564" cy="232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2BCDFAC-D203-449B-A2F4-72138B69709F}"/>
              </a:ext>
            </a:extLst>
          </p:cNvPr>
          <p:cNvCxnSpPr>
            <a:cxnSpLocks/>
            <a:stCxn id="144" idx="2"/>
          </p:cNvCxnSpPr>
          <p:nvPr/>
        </p:nvCxnSpPr>
        <p:spPr bwMode="auto">
          <a:xfrm flipH="1">
            <a:off x="6302609" y="2128383"/>
            <a:ext cx="150467" cy="382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9C19C19F-38EC-437A-9C0F-2EDA983142A8}"/>
              </a:ext>
            </a:extLst>
          </p:cNvPr>
          <p:cNvCxnSpPr>
            <a:cxnSpLocks/>
          </p:cNvCxnSpPr>
          <p:nvPr/>
        </p:nvCxnSpPr>
        <p:spPr bwMode="auto">
          <a:xfrm flipH="1">
            <a:off x="6524101" y="4998202"/>
            <a:ext cx="305317" cy="685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A2913844-6A34-41C3-A609-2389118A831A}"/>
              </a:ext>
            </a:extLst>
          </p:cNvPr>
          <p:cNvCxnSpPr>
            <a:cxnSpLocks/>
            <a:stCxn id="141" idx="1"/>
          </p:cNvCxnSpPr>
          <p:nvPr/>
        </p:nvCxnSpPr>
        <p:spPr bwMode="auto">
          <a:xfrm flipH="1" flipV="1">
            <a:off x="7866826" y="4891133"/>
            <a:ext cx="399030" cy="209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1195D0-591E-442B-8C0D-2A3FDB7E271E}"/>
              </a:ext>
            </a:extLst>
          </p:cNvPr>
          <p:cNvSpPr/>
          <p:nvPr/>
        </p:nvSpPr>
        <p:spPr>
          <a:xfrm>
            <a:off x="6830892" y="4799805"/>
            <a:ext cx="1046151" cy="188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高木植栽（地植え）</a:t>
            </a:r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71F0FCFB-DDBA-4AE1-B685-BB331BBB5097}"/>
              </a:ext>
            </a:extLst>
          </p:cNvPr>
          <p:cNvCxnSpPr>
            <a:cxnSpLocks/>
          </p:cNvCxnSpPr>
          <p:nvPr/>
        </p:nvCxnSpPr>
        <p:spPr bwMode="auto">
          <a:xfrm>
            <a:off x="5739192" y="1554415"/>
            <a:ext cx="295379" cy="94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982B1EA-96B7-48C3-B071-E6BEA807A2AC}"/>
              </a:ext>
            </a:extLst>
          </p:cNvPr>
          <p:cNvSpPr/>
          <p:nvPr/>
        </p:nvSpPr>
        <p:spPr>
          <a:xfrm>
            <a:off x="5766651" y="2521004"/>
            <a:ext cx="1046151" cy="188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高木植栽（地植え）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1360A08-482A-4E7D-9A50-783FDAC46596}"/>
              </a:ext>
            </a:extLst>
          </p:cNvPr>
          <p:cNvSpPr/>
          <p:nvPr/>
        </p:nvSpPr>
        <p:spPr>
          <a:xfrm>
            <a:off x="5985503" y="3212500"/>
            <a:ext cx="1188963" cy="340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植栽</a:t>
            </a:r>
            <a:r>
              <a:rPr lang="en-US" altLang="ja-JP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大型プランター</a:t>
            </a:r>
            <a:r>
              <a:rPr lang="en-US" altLang="ja-JP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遮熱性ベンチ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0EEEE656-C07C-4B40-AC1A-6D1DF07DBB36}"/>
              </a:ext>
            </a:extLst>
          </p:cNvPr>
          <p:cNvSpPr/>
          <p:nvPr/>
        </p:nvSpPr>
        <p:spPr>
          <a:xfrm>
            <a:off x="7257793" y="3553286"/>
            <a:ext cx="696247" cy="1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86F3604E-1083-4318-AB7B-E5E5CFA02C7B}"/>
              </a:ext>
            </a:extLst>
          </p:cNvPr>
          <p:cNvSpPr/>
          <p:nvPr/>
        </p:nvSpPr>
        <p:spPr>
          <a:xfrm>
            <a:off x="6474472" y="6059922"/>
            <a:ext cx="696247" cy="1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5ED49FC1-4D47-4D24-8E77-A533C16A491F}"/>
              </a:ext>
            </a:extLst>
          </p:cNvPr>
          <p:cNvSpPr/>
          <p:nvPr/>
        </p:nvSpPr>
        <p:spPr>
          <a:xfrm>
            <a:off x="6963428" y="5422825"/>
            <a:ext cx="743976" cy="15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DDA275DA-FF54-44BB-9DBF-1F86C5E86B8C}"/>
              </a:ext>
            </a:extLst>
          </p:cNvPr>
          <p:cNvCxnSpPr>
            <a:cxnSpLocks/>
            <a:endCxn id="146" idx="0"/>
          </p:cNvCxnSpPr>
          <p:nvPr/>
        </p:nvCxnSpPr>
        <p:spPr bwMode="auto">
          <a:xfrm flipH="1">
            <a:off x="6923625" y="5002348"/>
            <a:ext cx="115840" cy="493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E25510B-9C66-4136-BD93-FE0745D6F9D1}"/>
              </a:ext>
            </a:extLst>
          </p:cNvPr>
          <p:cNvCxnSpPr>
            <a:cxnSpLocks/>
            <a:stCxn id="24" idx="2"/>
            <a:endCxn id="145" idx="0"/>
          </p:cNvCxnSpPr>
          <p:nvPr/>
        </p:nvCxnSpPr>
        <p:spPr bwMode="auto">
          <a:xfrm flipH="1">
            <a:off x="7173664" y="4987989"/>
            <a:ext cx="180304" cy="507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D1D14E9D-14E9-4A37-A07A-38796E65E57B}"/>
              </a:ext>
            </a:extLst>
          </p:cNvPr>
          <p:cNvCxnSpPr>
            <a:cxnSpLocks/>
            <a:endCxn id="129" idx="0"/>
          </p:cNvCxnSpPr>
          <p:nvPr/>
        </p:nvCxnSpPr>
        <p:spPr bwMode="auto">
          <a:xfrm>
            <a:off x="7549448" y="5010962"/>
            <a:ext cx="118689" cy="444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104F3D19-B9D3-4BD6-9F81-39A17B220F1A}"/>
              </a:ext>
            </a:extLst>
          </p:cNvPr>
          <p:cNvCxnSpPr>
            <a:cxnSpLocks/>
            <a:stCxn id="149" idx="0"/>
          </p:cNvCxnSpPr>
          <p:nvPr/>
        </p:nvCxnSpPr>
        <p:spPr bwMode="auto">
          <a:xfrm flipH="1" flipV="1">
            <a:off x="7778471" y="5003014"/>
            <a:ext cx="141437" cy="484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グラフィックス 3" descr="落葉樹 単色塗りつぶし">
            <a:extLst>
              <a:ext uri="{FF2B5EF4-FFF2-40B4-BE49-F238E27FC236}">
                <a16:creationId xmlns:a16="http://schemas.microsoft.com/office/drawing/2014/main" id="{3947D8F2-FCF4-4722-A9BD-1808799398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5650" y="5496008"/>
            <a:ext cx="335950" cy="315877"/>
          </a:xfrm>
          <a:prstGeom prst="rect">
            <a:avLst/>
          </a:prstGeom>
        </p:spPr>
      </p:pic>
      <p:pic>
        <p:nvPicPr>
          <p:cNvPr id="145" name="グラフィックス 3" descr="落葉樹 単色塗りつぶし">
            <a:extLst>
              <a:ext uri="{FF2B5EF4-FFF2-40B4-BE49-F238E27FC236}">
                <a16:creationId xmlns:a16="http://schemas.microsoft.com/office/drawing/2014/main" id="{253ADA2E-1C47-4CCF-8889-C07EFC75BB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689" y="5495607"/>
            <a:ext cx="335950" cy="315877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999B977E-BF1D-459A-9268-C2F741377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290" y="5455248"/>
            <a:ext cx="335693" cy="367664"/>
          </a:xfrm>
          <a:prstGeom prst="rect">
            <a:avLst/>
          </a:prstGeom>
        </p:spPr>
      </p:pic>
      <p:pic>
        <p:nvPicPr>
          <p:cNvPr id="149" name="グラフィックス 3" descr="落葉樹 単色塗りつぶし">
            <a:extLst>
              <a:ext uri="{FF2B5EF4-FFF2-40B4-BE49-F238E27FC236}">
                <a16:creationId xmlns:a16="http://schemas.microsoft.com/office/drawing/2014/main" id="{9A4C1798-7481-489B-AF2E-CEF0629AFA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1933" y="5487776"/>
            <a:ext cx="335950" cy="315877"/>
          </a:xfrm>
          <a:prstGeom prst="rect">
            <a:avLst/>
          </a:prstGeom>
        </p:spPr>
      </p:pic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CB54D173-6878-45D6-9BB2-495BBDC9C081}"/>
              </a:ext>
            </a:extLst>
          </p:cNvPr>
          <p:cNvSpPr/>
          <p:nvPr/>
        </p:nvSpPr>
        <p:spPr>
          <a:xfrm>
            <a:off x="310817" y="6371442"/>
            <a:ext cx="1371933" cy="340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植栽</a:t>
            </a:r>
            <a:r>
              <a:rPr lang="en-US" altLang="ja-JP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大型プランター</a:t>
            </a:r>
            <a:r>
              <a:rPr lang="en-US" altLang="ja-JP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遮熱性ベンチ</a:t>
            </a: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E10565F8-2C18-4054-A959-D1FC3A93DB91}"/>
              </a:ext>
            </a:extLst>
          </p:cNvPr>
          <p:cNvCxnSpPr>
            <a:cxnSpLocks/>
            <a:stCxn id="116" idx="0"/>
          </p:cNvCxnSpPr>
          <p:nvPr/>
        </p:nvCxnSpPr>
        <p:spPr bwMode="auto">
          <a:xfrm flipH="1" flipV="1">
            <a:off x="327158" y="6185224"/>
            <a:ext cx="669626" cy="186218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6CA1B4C0-3CF8-4C8B-A976-358CA1DA53D3}"/>
              </a:ext>
            </a:extLst>
          </p:cNvPr>
          <p:cNvCxnSpPr>
            <a:cxnSpLocks/>
            <a:stCxn id="116" idx="0"/>
          </p:cNvCxnSpPr>
          <p:nvPr/>
        </p:nvCxnSpPr>
        <p:spPr bwMode="auto">
          <a:xfrm flipH="1" flipV="1">
            <a:off x="867214" y="6055988"/>
            <a:ext cx="129570" cy="31545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6ADF1C78-FAFD-4167-9BD3-B2C03F424ABE}"/>
              </a:ext>
            </a:extLst>
          </p:cNvPr>
          <p:cNvSpPr/>
          <p:nvPr/>
        </p:nvSpPr>
        <p:spPr>
          <a:xfrm>
            <a:off x="636756" y="4880585"/>
            <a:ext cx="496508" cy="235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ミスト</a:t>
            </a:r>
          </a:p>
        </p:txBody>
      </p: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A5DE3A15-60F3-47B0-AE7A-681831909658}"/>
              </a:ext>
            </a:extLst>
          </p:cNvPr>
          <p:cNvCxnSpPr>
            <a:cxnSpLocks/>
            <a:stCxn id="122" idx="2"/>
          </p:cNvCxnSpPr>
          <p:nvPr/>
        </p:nvCxnSpPr>
        <p:spPr bwMode="auto">
          <a:xfrm>
            <a:off x="885010" y="5115819"/>
            <a:ext cx="67490" cy="599382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095786C-76A0-498C-8080-A1DAC911B69E}"/>
              </a:ext>
            </a:extLst>
          </p:cNvPr>
          <p:cNvCxnSpPr>
            <a:cxnSpLocks/>
          </p:cNvCxnSpPr>
          <p:nvPr/>
        </p:nvCxnSpPr>
        <p:spPr bwMode="auto">
          <a:xfrm>
            <a:off x="3196315" y="6055988"/>
            <a:ext cx="0" cy="4166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4DEE2613-D093-40D9-A538-AA0322C155B6}"/>
              </a:ext>
            </a:extLst>
          </p:cNvPr>
          <p:cNvCxnSpPr>
            <a:cxnSpLocks/>
            <a:endCxn id="121" idx="3"/>
          </p:cNvCxnSpPr>
          <p:nvPr/>
        </p:nvCxnSpPr>
        <p:spPr bwMode="auto">
          <a:xfrm flipH="1">
            <a:off x="4254500" y="6009572"/>
            <a:ext cx="609814" cy="582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1D53AD56-5815-4650-8861-F268FE8D117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07289" y="6009572"/>
            <a:ext cx="647995" cy="467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F46AF8BD-45B3-43E5-ABD7-2053E24D2DD1}"/>
              </a:ext>
            </a:extLst>
          </p:cNvPr>
          <p:cNvSpPr/>
          <p:nvPr/>
        </p:nvSpPr>
        <p:spPr>
          <a:xfrm>
            <a:off x="3075286" y="6472609"/>
            <a:ext cx="1179214" cy="239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高木植栽（地植え）</a:t>
            </a:r>
          </a:p>
        </p:txBody>
      </p:sp>
      <p:sp>
        <p:nvSpPr>
          <p:cNvPr id="12" name="テキスト ボックス 17">
            <a:extLst>
              <a:ext uri="{FF2B5EF4-FFF2-40B4-BE49-F238E27FC236}">
                <a16:creationId xmlns:a16="http://schemas.microsoft.com/office/drawing/2014/main" id="{74ACDCD9-BBA6-47A8-9986-32B1E7B639FC}"/>
              </a:ext>
            </a:extLst>
          </p:cNvPr>
          <p:cNvSpPr txBox="1"/>
          <p:nvPr/>
        </p:nvSpPr>
        <p:spPr>
          <a:xfrm>
            <a:off x="6428582" y="6221457"/>
            <a:ext cx="1529653" cy="251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</a:ln>
        </p:spPr>
        <p:txBody>
          <a:bodyPr wrap="square" lIns="82924" tIns="41462" rIns="82924" bIns="41462">
            <a:spAutoFit/>
          </a:bodyPr>
          <a:lstStyle/>
          <a:p>
            <a:pPr algn="ctr" defTabSz="41464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1088" kern="0" dirty="0">
                <a:solidFill>
                  <a:srgbClr val="000000"/>
                </a:solidFill>
                <a:latin typeface="BIZ UDPゴシック" pitchFamily="50"/>
                <a:ea typeface="BIZ UDPゴシック" pitchFamily="50"/>
              </a:rPr>
              <a:t>平面配置図</a:t>
            </a:r>
            <a:endParaRPr lang="en-US" sz="1088" kern="0" dirty="0">
              <a:solidFill>
                <a:srgbClr val="000000"/>
              </a:solidFill>
              <a:latin typeface="BIZ UDPゴシック" pitchFamily="50"/>
              <a:ea typeface="BIZ UDPゴシック" pitchFamily="50"/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F829F88D-35A8-46FA-8A3B-033418ACB7DD}"/>
              </a:ext>
            </a:extLst>
          </p:cNvPr>
          <p:cNvCxnSpPr>
            <a:cxnSpLocks/>
            <a:endCxn id="121" idx="1"/>
          </p:cNvCxnSpPr>
          <p:nvPr/>
        </p:nvCxnSpPr>
        <p:spPr bwMode="auto">
          <a:xfrm>
            <a:off x="2885866" y="6009572"/>
            <a:ext cx="189420" cy="582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グラフィックス 3" descr="落葉樹 単色塗りつぶし">
            <a:extLst>
              <a:ext uri="{FF2B5EF4-FFF2-40B4-BE49-F238E27FC236}">
                <a16:creationId xmlns:a16="http://schemas.microsoft.com/office/drawing/2014/main" id="{92DC293B-23F6-4F32-9E9A-DBCA205E04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5101" y="1812506"/>
            <a:ext cx="335950" cy="315877"/>
          </a:xfrm>
          <a:prstGeom prst="rect">
            <a:avLst/>
          </a:prstGeom>
        </p:spPr>
      </p:pic>
      <p:graphicFrame>
        <p:nvGraphicFramePr>
          <p:cNvPr id="95" name="表 3">
            <a:extLst>
              <a:ext uri="{FF2B5EF4-FFF2-40B4-BE49-F238E27FC236}">
                <a16:creationId xmlns:a16="http://schemas.microsoft.com/office/drawing/2014/main" id="{92FB6D13-DA85-4806-9BF8-CE75D535CA0F}"/>
              </a:ext>
            </a:extLst>
          </p:cNvPr>
          <p:cNvGraphicFramePr>
            <a:graphicFrameLocks noGrp="1"/>
          </p:cNvGraphicFramePr>
          <p:nvPr/>
        </p:nvGraphicFramePr>
        <p:xfrm>
          <a:off x="272313" y="1032507"/>
          <a:ext cx="4607425" cy="876787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70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034">
                <a:tc>
                  <a:txBody>
                    <a:bodyPr/>
                    <a:lstStyle/>
                    <a:p>
                      <a:pPr lvl="0" algn="ctr"/>
                      <a:r>
                        <a:rPr lang="ja-JP" sz="12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地点名</a:t>
                      </a:r>
                    </a:p>
                  </a:txBody>
                  <a:tcPr marL="77912" marR="77912" marT="38946" marB="38946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事業者</a:t>
                      </a:r>
                      <a:endParaRPr lang="ja-JP" sz="12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77912" marR="77912" marT="38946" marB="38946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事業費</a:t>
                      </a:r>
                      <a:endParaRPr lang="ja-JP" sz="12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77912" marR="77912" marT="38946" marB="389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なんば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hatch</a:t>
                      </a:r>
                      <a:b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（湊町リバープレイス）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77912" marR="77912" marT="38946" marB="3894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大阪市街地開発</a:t>
                      </a:r>
                      <a:r>
                        <a:rPr lang="ja-JP" altLang="ja-JP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㈱</a:t>
                      </a:r>
                    </a:p>
                  </a:txBody>
                  <a:tcPr marL="77912" marR="77912" marT="38946" marB="3894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4,1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912" marR="77912" marT="38946" marB="3894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669</Words>
  <Application>Microsoft Office PowerPoint</Application>
  <PresentationFormat>画面に合わせる (4:3)</PresentationFormat>
  <Paragraphs>101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2025-10-10T02:10:01Z</dcterms:created>
  <dcterms:modified xsi:type="dcterms:W3CDTF">2025-10-15T02:11:18Z</dcterms:modified>
</cp:coreProperties>
</file>