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6"/>
  </p:notesMasterIdLst>
  <p:handoutMasterIdLst>
    <p:handoutMasterId r:id="rId7"/>
  </p:handoutMasterIdLst>
  <p:sldIdLst>
    <p:sldId id="412" r:id="rId2"/>
    <p:sldId id="413" r:id="rId3"/>
    <p:sldId id="414" r:id="rId4"/>
    <p:sldId id="415" r:id="rId5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593"/>
    <a:srgbClr val="FFDF79"/>
    <a:srgbClr val="FF0000"/>
    <a:srgbClr val="FF0066"/>
    <a:srgbClr val="FF6600"/>
    <a:srgbClr val="FF3300"/>
    <a:srgbClr val="FCBB04"/>
    <a:srgbClr val="0000FF"/>
    <a:srgbClr val="009ED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93" autoAdjust="0"/>
    <p:restoredTop sz="94434" autoAdjust="0"/>
  </p:normalViewPr>
  <p:slideViewPr>
    <p:cSldViewPr snapToGrid="0">
      <p:cViewPr varScale="1">
        <p:scale>
          <a:sx n="72" d="100"/>
          <a:sy n="72" d="100"/>
        </p:scale>
        <p:origin x="1062" y="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4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9" y="2"/>
            <a:ext cx="2949575" cy="496888"/>
          </a:xfrm>
          <a:prstGeom prst="rect">
            <a:avLst/>
          </a:prstGeom>
        </p:spPr>
        <p:txBody>
          <a:bodyPr vert="horz" lIns="91405" tIns="45706" rIns="91405" bIns="4570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8" y="2"/>
            <a:ext cx="2949575" cy="496888"/>
          </a:xfrm>
          <a:prstGeom prst="rect">
            <a:avLst/>
          </a:prstGeom>
        </p:spPr>
        <p:txBody>
          <a:bodyPr vert="horz" lIns="91405" tIns="45706" rIns="91405" bIns="45706" rtlCol="0"/>
          <a:lstStyle>
            <a:lvl1pPr algn="r">
              <a:defRPr sz="1200"/>
            </a:lvl1pPr>
          </a:lstStyle>
          <a:p>
            <a:fld id="{754D6AE8-8F66-4CB1-9FB2-59D48F5AD3D9}" type="datetimeFigureOut">
              <a:rPr kumimoji="1" lang="ja-JP" altLang="en-US" smtClean="0"/>
              <a:pPr/>
              <a:t>2023/2/2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9" y="9440865"/>
            <a:ext cx="2949575" cy="496887"/>
          </a:xfrm>
          <a:prstGeom prst="rect">
            <a:avLst/>
          </a:prstGeom>
        </p:spPr>
        <p:txBody>
          <a:bodyPr vert="horz" lIns="91405" tIns="45706" rIns="91405" bIns="4570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8" y="9440865"/>
            <a:ext cx="2949575" cy="496887"/>
          </a:xfrm>
          <a:prstGeom prst="rect">
            <a:avLst/>
          </a:prstGeom>
        </p:spPr>
        <p:txBody>
          <a:bodyPr vert="horz" lIns="91405" tIns="45706" rIns="91405" bIns="45706" rtlCol="0" anchor="b"/>
          <a:lstStyle>
            <a:lvl1pPr algn="r">
              <a:defRPr sz="1200"/>
            </a:lvl1pPr>
          </a:lstStyle>
          <a:p>
            <a:fld id="{7347C187-00F6-4CA2-95B1-F7E7813463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0327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12"/>
            <a:ext cx="2949789" cy="496967"/>
          </a:xfrm>
          <a:prstGeom prst="rect">
            <a:avLst/>
          </a:prstGeom>
        </p:spPr>
        <p:txBody>
          <a:bodyPr vert="horz" lIns="91400" tIns="45703" rIns="91400" bIns="4570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12"/>
            <a:ext cx="2949789" cy="496967"/>
          </a:xfrm>
          <a:prstGeom prst="rect">
            <a:avLst/>
          </a:prstGeom>
        </p:spPr>
        <p:txBody>
          <a:bodyPr vert="horz" lIns="91400" tIns="45703" rIns="91400" bIns="45703" rtlCol="0"/>
          <a:lstStyle>
            <a:lvl1pPr algn="r">
              <a:defRPr sz="1200"/>
            </a:lvl1pPr>
          </a:lstStyle>
          <a:p>
            <a:fld id="{053C139E-BDA4-4D3D-AFA7-E87CA0FBBD34}" type="datetimeFigureOut">
              <a:rPr kumimoji="1" lang="ja-JP" altLang="en-US" smtClean="0"/>
              <a:pPr/>
              <a:t>2023/2/2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0" tIns="45703" rIns="91400" bIns="457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00" tIns="45703" rIns="91400" bIns="4570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440658"/>
            <a:ext cx="2949789" cy="496967"/>
          </a:xfrm>
          <a:prstGeom prst="rect">
            <a:avLst/>
          </a:prstGeom>
        </p:spPr>
        <p:txBody>
          <a:bodyPr vert="horz" lIns="91400" tIns="45703" rIns="91400" bIns="4570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58"/>
            <a:ext cx="2949789" cy="496967"/>
          </a:xfrm>
          <a:prstGeom prst="rect">
            <a:avLst/>
          </a:prstGeom>
        </p:spPr>
        <p:txBody>
          <a:bodyPr vert="horz" lIns="91400" tIns="45703" rIns="91400" bIns="45703" rtlCol="0" anchor="b"/>
          <a:lstStyle>
            <a:lvl1pPr algn="r">
              <a:defRPr sz="1200"/>
            </a:lvl1pPr>
          </a:lstStyle>
          <a:p>
            <a:fld id="{1BF2E02A-AB84-4BFE-9045-7703E5AA1E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909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D7D0-D978-4313-8FBA-A893F9BD8966}" type="datetimeFigureOut">
              <a:rPr kumimoji="1" lang="ja-JP" altLang="en-US" smtClean="0"/>
              <a:pPr/>
              <a:t>2023/2/2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5F29-2A43-47D9-BF57-FD259BF795F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507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D7D0-D978-4313-8FBA-A893F9BD8966}" type="datetimeFigureOut">
              <a:rPr kumimoji="1" lang="ja-JP" altLang="en-US" smtClean="0"/>
              <a:pPr/>
              <a:t>2023/2/2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5F29-2A43-47D9-BF57-FD259BF795F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300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D7D0-D978-4313-8FBA-A893F9BD8966}" type="datetimeFigureOut">
              <a:rPr kumimoji="1" lang="ja-JP" altLang="en-US" smtClean="0"/>
              <a:pPr/>
              <a:t>2023/2/2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5F29-2A43-47D9-BF57-FD259BF795F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7505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D7D0-D978-4313-8FBA-A893F9BD8966}" type="datetimeFigureOut">
              <a:rPr kumimoji="1" lang="ja-JP" altLang="en-US" smtClean="0"/>
              <a:pPr/>
              <a:t>2023/2/2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5F29-2A43-47D9-BF57-FD259BF795F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761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D7D0-D978-4313-8FBA-A893F9BD8966}" type="datetimeFigureOut">
              <a:rPr kumimoji="1" lang="ja-JP" altLang="en-US" smtClean="0"/>
              <a:pPr/>
              <a:t>2023/2/2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5F29-2A43-47D9-BF57-FD259BF795F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5129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D7D0-D978-4313-8FBA-A893F9BD8966}" type="datetimeFigureOut">
              <a:rPr kumimoji="1" lang="ja-JP" altLang="en-US" smtClean="0"/>
              <a:pPr/>
              <a:t>2023/2/2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5F29-2A43-47D9-BF57-FD259BF795F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538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D7D0-D978-4313-8FBA-A893F9BD8966}" type="datetimeFigureOut">
              <a:rPr kumimoji="1" lang="ja-JP" altLang="en-US" smtClean="0"/>
              <a:pPr/>
              <a:t>2023/2/2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5F29-2A43-47D9-BF57-FD259BF795F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8776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D7D0-D978-4313-8FBA-A893F9BD8966}" type="datetimeFigureOut">
              <a:rPr kumimoji="1" lang="ja-JP" altLang="en-US" smtClean="0"/>
              <a:pPr/>
              <a:t>2023/2/2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5F29-2A43-47D9-BF57-FD259BF795F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96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D7D0-D978-4313-8FBA-A893F9BD8966}" type="datetimeFigureOut">
              <a:rPr kumimoji="1" lang="ja-JP" altLang="en-US" smtClean="0"/>
              <a:pPr/>
              <a:t>2023/2/2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5F29-2A43-47D9-BF57-FD259BF795F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179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D7D0-D978-4313-8FBA-A893F9BD8966}" type="datetimeFigureOut">
              <a:rPr kumimoji="1" lang="ja-JP" altLang="en-US" smtClean="0"/>
              <a:pPr/>
              <a:t>2023/2/2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5F29-2A43-47D9-BF57-FD259BF795F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329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D7D0-D978-4313-8FBA-A893F9BD8966}" type="datetimeFigureOut">
              <a:rPr kumimoji="1" lang="ja-JP" altLang="en-US" smtClean="0"/>
              <a:pPr/>
              <a:t>2023/2/2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5F29-2A43-47D9-BF57-FD259BF795F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51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AD7D0-D978-4313-8FBA-A893F9BD8966}" type="datetimeFigureOut">
              <a:rPr kumimoji="1" lang="ja-JP" altLang="en-US" smtClean="0"/>
              <a:pPr/>
              <a:t>2023/2/2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75F29-2A43-47D9-BF57-FD259BF795F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8852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microsoft.com/office/2007/relationships/hdphoto" Target="../media/hdphoto2.wdp"/><Relationship Id="rId4" Type="http://schemas.openxmlformats.org/officeDocument/2006/relationships/image" Target="../media/image9.png"/><Relationship Id="rId9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7399" b="13996"/>
          <a:stretch/>
        </p:blipFill>
        <p:spPr>
          <a:xfrm>
            <a:off x="4004313" y="3886200"/>
            <a:ext cx="5758236" cy="2590800"/>
          </a:xfrm>
          <a:prstGeom prst="rect">
            <a:avLst/>
          </a:prstGeom>
        </p:spPr>
      </p:pic>
      <p:sp>
        <p:nvSpPr>
          <p:cNvPr id="64" name="テキスト ボックス 6"/>
          <p:cNvSpPr txBox="1">
            <a:spLocks noChangeArrowheads="1"/>
          </p:cNvSpPr>
          <p:nvPr/>
        </p:nvSpPr>
        <p:spPr bwMode="auto">
          <a:xfrm>
            <a:off x="0" y="469059"/>
            <a:ext cx="990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ＬＥＤ補助金</a:t>
            </a:r>
            <a:r>
              <a:rPr lang="ja-JP" altLang="en-US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の公募終了 </a:t>
            </a:r>
            <a:r>
              <a:rPr lang="ja-JP" altLang="en-US" sz="2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予想以上の反響！</a:t>
            </a:r>
            <a:endParaRPr lang="en-US" altLang="ja-JP" sz="1400" b="1" dirty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5" name="AutoShape 60"/>
          <p:cNvSpPr>
            <a:spLocks noChangeArrowheads="1"/>
          </p:cNvSpPr>
          <p:nvPr/>
        </p:nvSpPr>
        <p:spPr bwMode="auto">
          <a:xfrm>
            <a:off x="494446" y="1009862"/>
            <a:ext cx="8917109" cy="12771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3399">
                  <a:shade val="51000"/>
                  <a:satMod val="130000"/>
                </a:srgbClr>
              </a:gs>
              <a:gs pos="80000">
                <a:srgbClr val="333399">
                  <a:shade val="93000"/>
                  <a:satMod val="130000"/>
                </a:srgbClr>
              </a:gs>
              <a:gs pos="100000">
                <a:srgbClr val="33339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marL="342900" indent="-342900" eaLnBrk="1" hangingPunct="1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lang="ja-JP" altLang="en-US" sz="17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中小事業者の</a:t>
            </a:r>
            <a:r>
              <a:rPr lang="ja-JP" altLang="en-US" sz="17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脱炭素化</a:t>
            </a:r>
            <a:r>
              <a:rPr lang="ja-JP" altLang="en-US" sz="17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17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電気料金の削減による経営力強化</a:t>
            </a:r>
            <a:r>
              <a:rPr lang="ja-JP" altLang="en-US" sz="17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のため、</a:t>
            </a:r>
            <a:r>
              <a:rPr lang="en-US" altLang="ja-JP" sz="17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LED</a:t>
            </a:r>
            <a:r>
              <a:rPr lang="ja-JP" altLang="en-US" sz="17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照明の導入を支援する補助金を実施した。</a:t>
            </a:r>
            <a:r>
              <a:rPr lang="ja-JP" altLang="en-US" sz="17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当初予算は</a:t>
            </a:r>
            <a:r>
              <a:rPr lang="en-US" altLang="ja-JP" sz="17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7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億円だったが、反響が大きく最終</a:t>
            </a:r>
            <a:r>
              <a:rPr lang="en-US" altLang="ja-JP" sz="17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17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億円に増額した</a:t>
            </a:r>
          </a:p>
          <a:p>
            <a:pPr marL="342900" indent="-342900" eaLnBrk="1" hangingPunct="1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lang="ja-JP" altLang="en-US" sz="17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想定を上回る数の問い合わせや申請があり、強いニーズを実感した</a:t>
            </a:r>
            <a:endParaRPr lang="en-US" altLang="ja-JP" sz="17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136043" y="2371192"/>
            <a:ext cx="3695254" cy="2573199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Franklin Gothic Book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Franklin Gothic Book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Franklin Gothic Book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Franklin Gothic Book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Franklin Gothic Book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Franklin Gothic Book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Franklin Gothic Book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Franklin Gothic Book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Franklin Gothic Book"/>
                <a:ea typeface="ＭＳ Ｐゴシック" pitchFamily="50" charset="-128"/>
              </a:defRPr>
            </a:lvl9pPr>
          </a:lstStyle>
          <a:p>
            <a:pPr eaLnBrk="1" fontAlgn="auto" hangingPunct="1">
              <a:lnSpc>
                <a:spcPts val="2300"/>
              </a:lnSpc>
              <a:spcAft>
                <a:spcPts val="0"/>
              </a:spcAft>
              <a:buFontTx/>
              <a:buNone/>
              <a:defRPr/>
            </a:pPr>
            <a:endParaRPr lang="en-US" altLang="ja-JP" sz="1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fontAlgn="auto" hangingPunct="1">
              <a:lnSpc>
                <a:spcPts val="18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ja-JP" altLang="en-US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補助対象者</a:t>
            </a: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endParaRPr lang="en-US" altLang="ja-JP" sz="16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fontAlgn="auto" hangingPunct="1">
              <a:lnSpc>
                <a:spcPts val="18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府内の工場・事業場で照明を</a:t>
            </a:r>
            <a:r>
              <a:rPr lang="en-US" altLang="ja-JP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LED</a:t>
            </a: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endParaRPr lang="en-US" altLang="ja-JP" sz="16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fontAlgn="auto" hangingPunct="1">
              <a:lnSpc>
                <a:spcPts val="18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更新する中小事業者</a:t>
            </a:r>
            <a:endParaRPr lang="en-US" altLang="ja-JP" sz="16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fontAlgn="auto" hangingPunct="1">
              <a:lnSpc>
                <a:spcPts val="22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ja-JP" altLang="en-US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補助額</a:t>
            </a: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：補助率：</a:t>
            </a:r>
            <a:r>
              <a:rPr lang="en-US" altLang="ja-JP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1/2</a:t>
            </a: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以内</a:t>
            </a:r>
            <a:endParaRPr lang="en-US" altLang="ja-JP" sz="16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fontAlgn="auto" hangingPunct="1">
              <a:lnSpc>
                <a:spcPts val="22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補助上限額：</a:t>
            </a:r>
            <a:r>
              <a:rPr lang="en-US" altLang="ja-JP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1500</a:t>
            </a: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万円</a:t>
            </a:r>
            <a:endParaRPr lang="en-US" altLang="ja-JP" sz="16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fontAlgn="auto" hangingPunct="1">
              <a:lnSpc>
                <a:spcPts val="22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補助下限額：</a:t>
            </a:r>
            <a:r>
              <a:rPr lang="en-US" altLang="ja-JP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万円</a:t>
            </a:r>
            <a:endParaRPr lang="en-US" altLang="ja-JP" sz="16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fontAlgn="auto" hangingPunct="1">
              <a:lnSpc>
                <a:spcPts val="22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ja-JP" altLang="en-US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募集期間</a:t>
            </a: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10/5</a:t>
            </a: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12/28</a:t>
            </a: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12/6</a:t>
            </a: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で終了</a:t>
            </a:r>
            <a:r>
              <a:rPr lang="en-US" altLang="ja-JP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	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fontAlgn="auto" hangingPunct="1">
              <a:lnSpc>
                <a:spcPts val="23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14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>
            <a:spLocks noChangeArrowheads="1"/>
          </p:cNvSpPr>
          <p:nvPr/>
        </p:nvSpPr>
        <p:spPr bwMode="auto">
          <a:xfrm>
            <a:off x="152855" y="2382312"/>
            <a:ext cx="3676536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innerShdw blurRad="114300">
              <a:schemeClr val="bg1"/>
            </a:innerShdw>
          </a:effec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中小事業者</a:t>
            </a:r>
            <a:r>
              <a:rPr lang="en-US" altLang="ja-JP" sz="16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LED</a:t>
            </a:r>
            <a:r>
              <a:rPr lang="ja-JP" altLang="en-US" sz="16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照明導入促進補助金</a:t>
            </a:r>
          </a:p>
        </p:txBody>
      </p:sp>
      <p:grpSp>
        <p:nvGrpSpPr>
          <p:cNvPr id="37" name="グループ化 36"/>
          <p:cNvGrpSpPr/>
          <p:nvPr/>
        </p:nvGrpSpPr>
        <p:grpSpPr>
          <a:xfrm>
            <a:off x="33011" y="5679583"/>
            <a:ext cx="3798286" cy="718155"/>
            <a:chOff x="3311784" y="4169869"/>
            <a:chExt cx="4189938" cy="915431"/>
          </a:xfrm>
        </p:grpSpPr>
        <p:pic>
          <p:nvPicPr>
            <p:cNvPr id="38" name="図 3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11784" y="4238291"/>
              <a:ext cx="4189938" cy="847009"/>
            </a:xfrm>
            <a:prstGeom prst="rect">
              <a:avLst/>
            </a:prstGeom>
          </p:spPr>
        </p:pic>
        <p:sp>
          <p:nvSpPr>
            <p:cNvPr id="42" name="正方形/長方形 41"/>
            <p:cNvSpPr/>
            <p:nvPr/>
          </p:nvSpPr>
          <p:spPr>
            <a:xfrm>
              <a:off x="3364743" y="4169869"/>
              <a:ext cx="1548172" cy="2759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5688049" y="4193778"/>
              <a:ext cx="1548172" cy="2520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4" name="正方形/長方形 43"/>
          <p:cNvSpPr/>
          <p:nvPr/>
        </p:nvSpPr>
        <p:spPr>
          <a:xfrm>
            <a:off x="392464" y="5590424"/>
            <a:ext cx="773321" cy="31927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蛍光灯</a:t>
            </a:r>
            <a:endParaRPr lang="en-US" altLang="ja-JP" sz="14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2801665" y="5590424"/>
            <a:ext cx="773321" cy="31927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ＬＥＤ</a:t>
            </a:r>
            <a:endParaRPr lang="en-US" altLang="ja-JP" sz="14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489614" y="6253497"/>
            <a:ext cx="2812797" cy="6840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 蛍光灯から</a:t>
            </a: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LED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化　 ：約５割</a:t>
            </a:r>
            <a:endParaRPr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 白熱電球から</a:t>
            </a: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LED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化：約９割</a:t>
            </a:r>
            <a:endParaRPr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137728" y="5098441"/>
            <a:ext cx="3596071" cy="327208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kumimoji="1"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LED</a:t>
            </a:r>
            <a:r>
              <a: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化による省エネ効果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067992" y="6388748"/>
            <a:ext cx="9009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120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814395" y="6388748"/>
            <a:ext cx="9009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220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320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617948" y="6388748"/>
            <a:ext cx="9009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420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520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397135" y="6388748"/>
            <a:ext cx="9009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620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720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174254" y="6388748"/>
            <a:ext cx="9009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820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920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955097" y="6388748"/>
            <a:ext cx="9009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1020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1120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8735870" y="6388748"/>
            <a:ext cx="9009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1220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1320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441477" y="6566491"/>
            <a:ext cx="9009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120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220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225980" y="6566491"/>
            <a:ext cx="9009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420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007730" y="6566491"/>
            <a:ext cx="9009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520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620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790245" y="6566491"/>
            <a:ext cx="9009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820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7545022" y="6566491"/>
            <a:ext cx="9009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1020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8343218" y="6566491"/>
            <a:ext cx="9009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1120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1220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9232372" y="6566491"/>
            <a:ext cx="6799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1320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4055113" y="3733800"/>
            <a:ext cx="5758236" cy="304813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088253" y="5780118"/>
            <a:ext cx="7771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交付金額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（万円）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006852" y="3759008"/>
            <a:ext cx="526347" cy="265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件数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5959757" y="3809808"/>
            <a:ext cx="2071433" cy="30777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交付決定額別の件数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715374" y="4609539"/>
            <a:ext cx="32045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少額申請が多く、小規模</a:t>
            </a:r>
            <a:endParaRPr lang="en-US" altLang="ja-JP" sz="20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事業者への支援ができた</a:t>
            </a:r>
            <a:endParaRPr lang="en-US" altLang="ja-JP" sz="20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4591297" y="2291619"/>
            <a:ext cx="5445867" cy="11891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500"/>
              </a:lnSpc>
            </a:pPr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交付決定：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3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３９６</a:t>
            </a:r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件　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（審査中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件含む）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交付金額：　</a:t>
            </a:r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約６</a:t>
            </a:r>
            <a:r>
              <a:rPr kumimoji="1"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９７億円</a:t>
            </a:r>
            <a:endParaRPr kumimoji="1"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業種：</a:t>
            </a:r>
            <a:r>
              <a:rPr kumimoji="1"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</a:p>
        </p:txBody>
      </p:sp>
      <p:sp>
        <p:nvSpPr>
          <p:cNvPr id="58" name="正方形/長方形 57"/>
          <p:cNvSpPr/>
          <p:nvPr/>
        </p:nvSpPr>
        <p:spPr>
          <a:xfrm>
            <a:off x="5906985" y="2757034"/>
            <a:ext cx="4130180" cy="11295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200"/>
              </a:lnSpc>
            </a:pPr>
            <a:r>
              <a:rPr kumimoji="1" lang="ja-JP" altLang="en-US" sz="15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中小企業法上の中小企業</a:t>
            </a:r>
            <a:r>
              <a:rPr lang="ja-JP" altLang="en-US" sz="15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者</a:t>
            </a:r>
            <a:r>
              <a:rPr kumimoji="1" lang="ja-JP" altLang="en-US" sz="15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に加え、学校法人、</a:t>
            </a:r>
            <a:endParaRPr kumimoji="1" lang="en-US" altLang="ja-JP" sz="15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kumimoji="1" lang="ja-JP" altLang="en-US" sz="15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医療法人、社会福祉法人、商店街、飲食店など</a:t>
            </a:r>
            <a:endParaRPr kumimoji="1" lang="en-US" altLang="ja-JP" sz="15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992254" y="2443205"/>
            <a:ext cx="1279504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20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実績</a:t>
            </a:r>
          </a:p>
        </p:txBody>
      </p:sp>
      <p:sp>
        <p:nvSpPr>
          <p:cNvPr id="5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900116" y="6583028"/>
            <a:ext cx="2057400" cy="365125"/>
          </a:xfrm>
        </p:spPr>
        <p:txBody>
          <a:bodyPr/>
          <a:lstStyle/>
          <a:p>
            <a:fld id="{63FEF3A9-A00E-4672-94D3-BA2426430559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61" name="Text Box 2"/>
          <p:cNvSpPr txBox="1">
            <a:spLocks noChangeArrowheads="1"/>
          </p:cNvSpPr>
          <p:nvPr/>
        </p:nvSpPr>
        <p:spPr bwMode="auto">
          <a:xfrm>
            <a:off x="0" y="-6040"/>
            <a:ext cx="9906000" cy="44884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74295" tIns="8890" rIns="74295" bIns="8890" anchor="ctr" anchorCtr="0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just"/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　ＬＥＤ補助金</a:t>
            </a:r>
            <a:endParaRPr lang="en-US" altLang="ja-JP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1D5FA59-6CC3-4E42-AE24-25B43740E996}"/>
              </a:ext>
            </a:extLst>
          </p:cNvPr>
          <p:cNvSpPr txBox="1"/>
          <p:nvPr/>
        </p:nvSpPr>
        <p:spPr>
          <a:xfrm>
            <a:off x="8249478" y="40101"/>
            <a:ext cx="125484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資料４－１</a:t>
            </a:r>
          </a:p>
        </p:txBody>
      </p:sp>
    </p:spTree>
    <p:extLst>
      <p:ext uri="{BB962C8B-B14F-4D97-AF65-F5344CB8AC3E}">
        <p14:creationId xmlns:p14="http://schemas.microsoft.com/office/powerpoint/2010/main" val="1586514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Box 10"/>
          <p:cNvSpPr txBox="1">
            <a:spLocks noChangeArrowheads="1"/>
          </p:cNvSpPr>
          <p:nvPr/>
        </p:nvSpPr>
        <p:spPr bwMode="auto">
          <a:xfrm>
            <a:off x="170224" y="2441190"/>
            <a:ext cx="4015410" cy="425582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Franklin Gothic Book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Franklin Gothic Book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Franklin Gothic Book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Franklin Gothic Book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Franklin Gothic Book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Franklin Gothic Book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Franklin Gothic Book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Franklin Gothic Book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Franklin Gothic Book"/>
                <a:ea typeface="ＭＳ Ｐゴシック" pitchFamily="50" charset="-128"/>
              </a:defRPr>
            </a:lvl9pPr>
          </a:lstStyle>
          <a:p>
            <a:pPr eaLnBrk="1" fontAlgn="auto" hangingPunct="1">
              <a:lnSpc>
                <a:spcPts val="2300"/>
              </a:lnSpc>
              <a:spcAft>
                <a:spcPts val="0"/>
              </a:spcAft>
              <a:buFontTx/>
              <a:buNone/>
              <a:defRPr/>
            </a:pPr>
            <a:endParaRPr lang="en-US" altLang="ja-JP" sz="1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テキスト ボックス 40"/>
          <p:cNvSpPr txBox="1">
            <a:spLocks noChangeArrowheads="1"/>
          </p:cNvSpPr>
          <p:nvPr/>
        </p:nvSpPr>
        <p:spPr bwMode="auto">
          <a:xfrm>
            <a:off x="177699" y="2452760"/>
            <a:ext cx="3989489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innerShdw blurRad="114300">
              <a:schemeClr val="bg1"/>
            </a:innerShdw>
          </a:effec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事業の成果</a:t>
            </a:r>
          </a:p>
        </p:txBody>
      </p:sp>
      <p:sp>
        <p:nvSpPr>
          <p:cNvPr id="64" name="テキスト ボックス 6"/>
          <p:cNvSpPr txBox="1">
            <a:spLocks noChangeArrowheads="1"/>
          </p:cNvSpPr>
          <p:nvPr/>
        </p:nvSpPr>
        <p:spPr bwMode="auto">
          <a:xfrm>
            <a:off x="0" y="481938"/>
            <a:ext cx="990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太陽光と蓄電池をみんなでおトクに！</a:t>
            </a:r>
            <a:r>
              <a:rPr lang="ja-JP" altLang="en-US" sz="2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共同購入が大幅増</a:t>
            </a:r>
            <a:endParaRPr lang="en-US" altLang="ja-JP" sz="1400" b="1" dirty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5" name="AutoShape 60"/>
          <p:cNvSpPr>
            <a:spLocks noChangeArrowheads="1"/>
          </p:cNvSpPr>
          <p:nvPr/>
        </p:nvSpPr>
        <p:spPr bwMode="auto">
          <a:xfrm>
            <a:off x="494446" y="1009862"/>
            <a:ext cx="8917109" cy="12771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3399">
                  <a:shade val="51000"/>
                  <a:satMod val="130000"/>
                </a:srgbClr>
              </a:gs>
              <a:gs pos="80000">
                <a:srgbClr val="333399">
                  <a:shade val="93000"/>
                  <a:satMod val="130000"/>
                </a:srgbClr>
              </a:gs>
              <a:gs pos="100000">
                <a:srgbClr val="33339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marL="342900" indent="-342900" eaLnBrk="1" hangingPunct="1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lang="ja-JP" altLang="en-US" sz="1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スケールメリットを活かして太陽光パネルと蓄電池をお得に購入できる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「太陽光発電及び蓄電池システムの共同購入支援事業」が昨年度を大幅に上回る契約数に達した</a:t>
            </a:r>
          </a:p>
          <a:p>
            <a:pPr marL="342900" indent="-342900" eaLnBrk="1" hangingPunct="1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市町村の積極的な協力も得て、特に</a:t>
            </a:r>
            <a:r>
              <a:rPr lang="ja-JP" altLang="en-US" sz="1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学校配布を行った市町村が件数を伸ばした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。また新しい取組みとして、</a:t>
            </a:r>
            <a:r>
              <a:rPr lang="ja-JP" altLang="en-US" sz="1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チラシへの市町村ゆるキャラの掲載、市立学校での配布、企業の社員向け周知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などを行った</a:t>
            </a:r>
            <a:endParaRPr lang="en-US" altLang="ja-JP" sz="1600" b="1" dirty="0">
              <a:solidFill>
                <a:srgbClr val="FFFF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246129" y="2761922"/>
            <a:ext cx="2199793" cy="4953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000"/>
              </a:lnSpc>
            </a:pPr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登録世帯数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445036" y="3299887"/>
            <a:ext cx="2839076" cy="573384"/>
          </a:xfrm>
          <a:prstGeom prst="roundRect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２０７３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件！</a:t>
            </a:r>
          </a:p>
        </p:txBody>
      </p:sp>
      <p:sp>
        <p:nvSpPr>
          <p:cNvPr id="69" name="角丸四角形 68"/>
          <p:cNvSpPr/>
          <p:nvPr/>
        </p:nvSpPr>
        <p:spPr>
          <a:xfrm>
            <a:off x="425000" y="5150773"/>
            <a:ext cx="3339303" cy="808874"/>
          </a:xfrm>
          <a:prstGeom prst="roundRect">
            <a:avLst/>
          </a:prstGeom>
          <a:solidFill>
            <a:srgbClr val="FF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１８５</a:t>
            </a:r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件！！</a:t>
            </a:r>
          </a:p>
        </p:txBody>
      </p:sp>
      <p:sp>
        <p:nvSpPr>
          <p:cNvPr id="70" name="正方形/長方形 69"/>
          <p:cNvSpPr/>
          <p:nvPr/>
        </p:nvSpPr>
        <p:spPr>
          <a:xfrm>
            <a:off x="246129" y="4667097"/>
            <a:ext cx="3359953" cy="4953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000"/>
              </a:lnSpc>
            </a:pPr>
            <a:r>
              <a:rPr kumimoji="1" lang="ja-JP" altLang="en-US" sz="2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契約数</a:t>
            </a:r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11/1</a:t>
            </a:r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現在）</a:t>
            </a:r>
          </a:p>
        </p:txBody>
      </p:sp>
      <p:sp>
        <p:nvSpPr>
          <p:cNvPr id="71" name="正方形/長方形 70"/>
          <p:cNvSpPr/>
          <p:nvPr/>
        </p:nvSpPr>
        <p:spPr>
          <a:xfrm>
            <a:off x="404293" y="6076965"/>
            <a:ext cx="4103312" cy="4953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600"/>
              </a:lnSpc>
            </a:pPr>
            <a:r>
              <a:rPr kumimoji="1" lang="ja-JP" altLang="en-US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太陽光単体および太陽光＋蓄電池</a:t>
            </a:r>
            <a:endParaRPr kumimoji="1" lang="en-US" altLang="ja-JP" sz="15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600"/>
              </a:lnSpc>
            </a:pPr>
            <a:r>
              <a:rPr kumimoji="1" lang="ja-JP" altLang="en-US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蓄電池単体</a:t>
            </a:r>
            <a:r>
              <a:rPr lang="ja-JP" altLang="en-US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</a:t>
            </a:r>
            <a:endParaRPr kumimoji="1" lang="ja-JP" altLang="en-US" sz="15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3145389" y="5909296"/>
            <a:ext cx="1272063" cy="4953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000"/>
              </a:lnSpc>
            </a:pPr>
            <a:r>
              <a:rPr kumimoji="1" lang="ja-JP" altLang="en-US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5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104</a:t>
            </a:r>
            <a:r>
              <a:rPr kumimoji="1" lang="ja-JP" altLang="en-US" sz="15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件</a:t>
            </a:r>
            <a:endParaRPr kumimoji="1" lang="en-US" altLang="ja-JP" sz="15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下矢印 1"/>
          <p:cNvSpPr/>
          <p:nvPr/>
        </p:nvSpPr>
        <p:spPr>
          <a:xfrm>
            <a:off x="1390914" y="4069719"/>
            <a:ext cx="940158" cy="480059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正方形/長方形 72"/>
          <p:cNvSpPr/>
          <p:nvPr/>
        </p:nvSpPr>
        <p:spPr>
          <a:xfrm>
            <a:off x="3145389" y="6223600"/>
            <a:ext cx="1272063" cy="4953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000"/>
              </a:lnSpc>
            </a:pPr>
            <a:r>
              <a:rPr kumimoji="1" lang="ja-JP" altLang="en-US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5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81</a:t>
            </a:r>
            <a:r>
              <a:rPr kumimoji="1" lang="ja-JP" altLang="en-US" sz="15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件</a:t>
            </a:r>
            <a:endParaRPr kumimoji="1" lang="en-US" altLang="ja-JP" sz="15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4364867" y="2404319"/>
            <a:ext cx="5487792" cy="327208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共同購入の効果で価格は約</a:t>
            </a:r>
            <a:r>
              <a:rPr kumimoji="1"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30%</a:t>
            </a:r>
            <a:r>
              <a: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ダウン！</a:t>
            </a: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4867" y="2813766"/>
            <a:ext cx="5487793" cy="1216833"/>
          </a:xfrm>
          <a:prstGeom prst="rect">
            <a:avLst/>
          </a:prstGeom>
          <a:ln w="19050">
            <a:solidFill>
              <a:schemeClr val="bg1">
                <a:lumMod val="75000"/>
              </a:schemeClr>
            </a:solidFill>
          </a:ln>
        </p:spPr>
      </p:pic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3"/>
          <a:srcRect t="13565"/>
          <a:stretch/>
        </p:blipFill>
        <p:spPr>
          <a:xfrm>
            <a:off x="4343856" y="4485094"/>
            <a:ext cx="5737404" cy="2287020"/>
          </a:xfrm>
          <a:prstGeom prst="rect">
            <a:avLst/>
          </a:prstGeom>
        </p:spPr>
      </p:pic>
      <p:sp>
        <p:nvSpPr>
          <p:cNvPr id="97" name="正方形/長方形 96"/>
          <p:cNvSpPr/>
          <p:nvPr/>
        </p:nvSpPr>
        <p:spPr>
          <a:xfrm>
            <a:off x="4364867" y="4168101"/>
            <a:ext cx="5487792" cy="327208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共同購入のしくみ</a:t>
            </a:r>
          </a:p>
        </p:txBody>
      </p:sp>
      <p:sp>
        <p:nvSpPr>
          <p:cNvPr id="8" name="角丸四角形吹き出し 7"/>
          <p:cNvSpPr/>
          <p:nvPr/>
        </p:nvSpPr>
        <p:spPr>
          <a:xfrm>
            <a:off x="2797656" y="4210454"/>
            <a:ext cx="1790165" cy="772871"/>
          </a:xfrm>
          <a:prstGeom prst="wedgeRoundRectCallout">
            <a:avLst>
              <a:gd name="adj1" fmla="val -38818"/>
              <a:gd name="adj2" fmla="val 83702"/>
              <a:gd name="adj3" fmla="val 16667"/>
            </a:avLst>
          </a:prstGeom>
          <a:solidFill>
            <a:srgbClr val="FCBB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昨年度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132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件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1.4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倍</a:t>
            </a:r>
          </a:p>
        </p:txBody>
      </p:sp>
      <p:sp>
        <p:nvSpPr>
          <p:cNvPr id="21" name="角丸四角形吹き出し 20"/>
          <p:cNvSpPr/>
          <p:nvPr/>
        </p:nvSpPr>
        <p:spPr>
          <a:xfrm>
            <a:off x="2807593" y="2756079"/>
            <a:ext cx="1536263" cy="501150"/>
          </a:xfrm>
          <a:prstGeom prst="wedgeRoundRectCallout">
            <a:avLst>
              <a:gd name="adj1" fmla="val -38818"/>
              <a:gd name="adj2" fmla="val 83702"/>
              <a:gd name="adj3" fmla="val 16667"/>
            </a:avLst>
          </a:prstGeom>
          <a:solidFill>
            <a:srgbClr val="FCBB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昨年度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1629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件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en-US" altLang="ja-JP" sz="17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1.3</a:t>
            </a:r>
            <a:r>
              <a:rPr kumimoji="1" lang="ja-JP" altLang="en-US" sz="17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倍</a:t>
            </a:r>
          </a:p>
        </p:txBody>
      </p:sp>
      <p:sp>
        <p:nvSpPr>
          <p:cNvPr id="2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900116" y="6583028"/>
            <a:ext cx="2057400" cy="365125"/>
          </a:xfrm>
        </p:spPr>
        <p:txBody>
          <a:bodyPr/>
          <a:lstStyle/>
          <a:p>
            <a:fld id="{63FEF3A9-A00E-4672-94D3-BA2426430559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0" y="-6040"/>
            <a:ext cx="9906000" cy="44884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74295" tIns="8890" rIns="74295" bIns="8890" anchor="ctr" anchorCtr="0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just"/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　太陽光パネルと蓄電池の共同購入</a:t>
            </a:r>
            <a:endParaRPr lang="en-US" altLang="ja-JP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5460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2491" y="4587822"/>
            <a:ext cx="3473732" cy="2185293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1521" y="4260412"/>
            <a:ext cx="1957975" cy="1867407"/>
          </a:xfrm>
          <a:prstGeom prst="rect">
            <a:avLst/>
          </a:prstGeom>
        </p:spPr>
      </p:pic>
      <p:sp>
        <p:nvSpPr>
          <p:cNvPr id="64" name="テキスト ボックス 6"/>
          <p:cNvSpPr txBox="1">
            <a:spLocks noChangeArrowheads="1"/>
          </p:cNvSpPr>
          <p:nvPr/>
        </p:nvSpPr>
        <p:spPr bwMode="auto">
          <a:xfrm>
            <a:off x="596516" y="469059"/>
            <a:ext cx="87129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まるサポ事業</a:t>
            </a:r>
            <a:r>
              <a:rPr lang="ja-JP" altLang="en-US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で省エネを切れ目なくサポート</a:t>
            </a:r>
            <a:endParaRPr lang="en-US" altLang="ja-JP" sz="14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5" name="AutoShape 60"/>
          <p:cNvSpPr>
            <a:spLocks noChangeArrowheads="1"/>
          </p:cNvSpPr>
          <p:nvPr/>
        </p:nvSpPr>
        <p:spPr bwMode="auto">
          <a:xfrm>
            <a:off x="494446" y="971762"/>
            <a:ext cx="8917109" cy="129786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3399">
                  <a:shade val="51000"/>
                  <a:satMod val="130000"/>
                </a:srgbClr>
              </a:gs>
              <a:gs pos="80000">
                <a:srgbClr val="333399">
                  <a:shade val="93000"/>
                  <a:satMod val="130000"/>
                </a:srgbClr>
              </a:gs>
              <a:gs pos="100000">
                <a:srgbClr val="33339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中小事業者の省エネを、</a:t>
            </a:r>
            <a:r>
              <a:rPr lang="ja-JP" altLang="en-US" sz="1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診断から実施まで切れ目なくサポート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する「省エネコストカットまるごとサポート事業」を今年度も実施した</a:t>
            </a:r>
            <a:endParaRPr lang="ja-JP" altLang="en-US" sz="1600" b="1" dirty="0">
              <a:solidFill>
                <a:srgbClr val="FFFF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当事業は経産省の「地域プラットフォーム構築事業」を利用した取組みだが、全国的には利用が減少している中で、</a:t>
            </a:r>
            <a:r>
              <a:rPr lang="ja-JP" altLang="en-US" sz="1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利用者の多い大阪の取組みが注目されている</a:t>
            </a:r>
            <a:endParaRPr lang="en-US" altLang="ja-JP" sz="1600" b="1" dirty="0">
              <a:solidFill>
                <a:srgbClr val="FFFF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6" name="Text Box 10"/>
          <p:cNvSpPr txBox="1">
            <a:spLocks noChangeArrowheads="1"/>
          </p:cNvSpPr>
          <p:nvPr/>
        </p:nvSpPr>
        <p:spPr bwMode="auto">
          <a:xfrm>
            <a:off x="251206" y="2411694"/>
            <a:ext cx="5089421" cy="170664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Franklin Gothic Book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Franklin Gothic Book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Franklin Gothic Book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Franklin Gothic Book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Franklin Gothic Book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Franklin Gothic Book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Franklin Gothic Book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Franklin Gothic Book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Franklin Gothic Book"/>
                <a:ea typeface="ＭＳ Ｐゴシック" pitchFamily="50" charset="-128"/>
              </a:defRPr>
            </a:lvl9pPr>
          </a:lstStyle>
          <a:p>
            <a:pPr eaLnBrk="1" fontAlgn="auto" hangingPunct="1">
              <a:lnSpc>
                <a:spcPts val="2300"/>
              </a:lnSpc>
              <a:spcAft>
                <a:spcPts val="0"/>
              </a:spcAft>
              <a:buFontTx/>
              <a:buNone/>
              <a:defRPr/>
            </a:pPr>
            <a:endParaRPr lang="en-US" altLang="ja-JP" sz="1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fontAlgn="auto" hangingPunct="1">
              <a:lnSpc>
                <a:spcPts val="2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ja-JP" altLang="en-US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募集期間　</a:t>
            </a: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R4</a:t>
            </a: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</a:t>
            </a: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日～</a:t>
            </a:r>
            <a:r>
              <a:rPr lang="en-US" altLang="ja-JP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endParaRPr lang="en-US" altLang="ja-JP" sz="16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fontAlgn="auto" hangingPunct="1">
              <a:lnSpc>
                <a:spcPts val="2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ja-JP" altLang="en-US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事業成果　</a:t>
            </a: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ja-JP" altLang="en-US" sz="1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申込み</a:t>
            </a:r>
            <a:r>
              <a:rPr lang="en-US" altLang="ja-JP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ja-JP" altLang="en-US" sz="2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４５</a:t>
            </a:r>
            <a:r>
              <a:rPr lang="ja-JP" altLang="en-US" sz="1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</a:t>
            </a:r>
            <a:endParaRPr lang="en-US" altLang="ja-JP" sz="18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fontAlgn="auto" hangingPunct="1">
              <a:lnSpc>
                <a:spcPts val="3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ja-JP" sz="1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ja-JP" altLang="en-US" sz="1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800" b="1" dirty="0">
                <a:solidFill>
                  <a:srgbClr val="FF66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マッチング計３３件</a:t>
            </a:r>
          </a:p>
          <a:p>
            <a:pPr eaLnBrk="1" fontAlgn="auto" hangingPunct="1">
              <a:lnSpc>
                <a:spcPts val="2300"/>
              </a:lnSpc>
              <a:spcAft>
                <a:spcPts val="0"/>
              </a:spcAft>
              <a:buFontTx/>
              <a:buNone/>
              <a:defRPr/>
            </a:pPr>
            <a:endParaRPr lang="en-US" altLang="ja-JP" sz="2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7" name="テキスト ボックス 66"/>
          <p:cNvSpPr txBox="1">
            <a:spLocks noChangeArrowheads="1"/>
          </p:cNvSpPr>
          <p:nvPr/>
        </p:nvSpPr>
        <p:spPr bwMode="auto">
          <a:xfrm>
            <a:off x="257048" y="2421676"/>
            <a:ext cx="5070700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innerShdw blurRad="114300">
              <a:schemeClr val="bg1"/>
            </a:innerShdw>
          </a:effec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概要</a:t>
            </a:r>
          </a:p>
        </p:txBody>
      </p:sp>
      <p:sp>
        <p:nvSpPr>
          <p:cNvPr id="19" name="テキスト ボックス 6"/>
          <p:cNvSpPr txBox="1">
            <a:spLocks noChangeArrowheads="1"/>
          </p:cNvSpPr>
          <p:nvPr/>
        </p:nvSpPr>
        <p:spPr bwMode="auto">
          <a:xfrm>
            <a:off x="370775" y="3872120"/>
            <a:ext cx="5375610" cy="246221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1200"/>
              </a:lnSpc>
              <a:spcBef>
                <a:spcPct val="0"/>
              </a:spcBef>
              <a:buFontTx/>
              <a:buNone/>
            </a:pPr>
            <a:r>
              <a:rPr lang="ja-JP" altLang="en-US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効果の大きかった連携先：金融機関、業界団体など</a:t>
            </a:r>
            <a:endParaRPr lang="en-US" altLang="ja-JP" sz="1300" b="1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4" name="テキスト ボックス 6"/>
          <p:cNvSpPr txBox="1">
            <a:spLocks noChangeArrowheads="1"/>
          </p:cNvSpPr>
          <p:nvPr/>
        </p:nvSpPr>
        <p:spPr bwMode="auto">
          <a:xfrm>
            <a:off x="3979454" y="3108479"/>
            <a:ext cx="1232384" cy="451406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400"/>
              </a:lnSpc>
              <a:spcBef>
                <a:spcPct val="0"/>
              </a:spcBef>
              <a:buFontTx/>
              <a:buNone/>
            </a:pP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申込みするも</a:t>
            </a:r>
            <a:endParaRPr lang="en-US" altLang="ja-JP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lnSpc>
                <a:spcPts val="1400"/>
              </a:lnSpc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取り下げ等あり</a:t>
            </a:r>
            <a:endParaRPr lang="en-US" altLang="ja-JP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2" name="テキスト ボックス 6"/>
          <p:cNvSpPr txBox="1">
            <a:spLocks noChangeArrowheads="1"/>
          </p:cNvSpPr>
          <p:nvPr/>
        </p:nvSpPr>
        <p:spPr bwMode="auto">
          <a:xfrm>
            <a:off x="218312" y="5885133"/>
            <a:ext cx="1797887" cy="194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anchor="ctr" anchorCtr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800"/>
              </a:lnSpc>
              <a:spcBef>
                <a:spcPct val="0"/>
              </a:spcBef>
              <a:buFontTx/>
              <a:buNone/>
            </a:pPr>
            <a:r>
              <a:rPr lang="ja-JP" altLang="en-US" sz="11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サーモカメラで熱漏れを確認</a:t>
            </a:r>
            <a:endParaRPr lang="en-US" altLang="ja-JP" sz="11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6" name="テキスト ボックス 6"/>
          <p:cNvSpPr txBox="1">
            <a:spLocks noChangeArrowheads="1"/>
          </p:cNvSpPr>
          <p:nvPr/>
        </p:nvSpPr>
        <p:spPr bwMode="auto">
          <a:xfrm>
            <a:off x="2316423" y="6534143"/>
            <a:ext cx="2564105" cy="194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anchor="ctr" anchorCtr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800"/>
              </a:lnSpc>
              <a:spcBef>
                <a:spcPct val="0"/>
              </a:spcBef>
              <a:buFontTx/>
              <a:buNone/>
            </a:pPr>
            <a:r>
              <a:rPr lang="ja-JP" altLang="en-US" sz="11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診断前には状況や</a:t>
            </a:r>
            <a:r>
              <a:rPr lang="ja-JP" altLang="en-US" sz="1100" b="1" dirty="0" err="1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お</a:t>
            </a:r>
            <a:r>
              <a:rPr lang="ja-JP" altLang="en-US" sz="11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困りごとをヒアリング</a:t>
            </a:r>
            <a:endParaRPr lang="en-US" altLang="ja-JP" sz="11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4559" y="2512103"/>
            <a:ext cx="3941585" cy="415143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1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900116" y="6583028"/>
            <a:ext cx="2057400" cy="365125"/>
          </a:xfrm>
        </p:spPr>
        <p:txBody>
          <a:bodyPr/>
          <a:lstStyle/>
          <a:p>
            <a:fld id="{63FEF3A9-A00E-4672-94D3-BA2426430559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0" y="-6040"/>
            <a:ext cx="9906000" cy="44884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74295" tIns="8890" rIns="74295" bIns="8890" anchor="ctr" anchorCtr="0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just"/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　省エネコストカットまるごとサポート事業</a:t>
            </a:r>
            <a:endParaRPr lang="en-US" altLang="ja-JP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8209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FA2D071-AD8B-45B5-AFC2-5556EC379D92}"/>
              </a:ext>
            </a:extLst>
          </p:cNvPr>
          <p:cNvSpPr/>
          <p:nvPr/>
        </p:nvSpPr>
        <p:spPr>
          <a:xfrm>
            <a:off x="0" y="1684195"/>
            <a:ext cx="9906000" cy="2246769"/>
          </a:xfrm>
          <a:prstGeom prst="rect">
            <a:avLst/>
          </a:prstGeom>
          <a:ln w="19050">
            <a:noFill/>
            <a:prstDash val="dash"/>
          </a:ln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563" indent="-182563" algn="ctr">
              <a:lnSpc>
                <a:spcPts val="2400"/>
              </a:lnSpc>
              <a:spcBef>
                <a:spcPts val="1200"/>
              </a:spcBef>
              <a:buSzPct val="100000"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20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&lt;</a:t>
            </a:r>
            <a:r>
              <a:rPr lang="ja-JP" altLang="en-US" sz="20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特定事業者（大手・中堅企業）＞</a:t>
            </a:r>
            <a:endParaRPr lang="en-US" altLang="ja-JP" sz="20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  <a:p>
            <a:pPr marL="182563" indent="-182563">
              <a:lnSpc>
                <a:spcPts val="2400"/>
              </a:lnSpc>
              <a:spcBef>
                <a:spcPts val="1200"/>
              </a:spcBef>
              <a:buSzPct val="100000"/>
            </a:pP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         </a:t>
            </a: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①全事業所のエネルギー使用量の</a:t>
            </a:r>
            <a:r>
              <a:rPr lang="ja-JP" altLang="en-US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合計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r>
              <a:rPr lang="en-US" altLang="ja-JP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1,500kL</a:t>
            </a:r>
            <a:r>
              <a:rPr lang="ja-JP" altLang="en-US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／年以上</a:t>
            </a: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の事業者</a:t>
            </a:r>
            <a:endParaRPr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2563" indent="-182563">
              <a:lnSpc>
                <a:spcPts val="2400"/>
              </a:lnSpc>
              <a:spcBef>
                <a:spcPts val="1800"/>
              </a:spcBef>
              <a:buSzPct val="100000"/>
            </a:pP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</a:t>
            </a: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②フランチャイズを含む全事業所のエネルギー使用量の</a:t>
            </a:r>
            <a:r>
              <a:rPr lang="ja-JP" altLang="en-US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合計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r>
              <a:rPr lang="en-US" altLang="ja-JP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1,500kL </a:t>
            </a:r>
            <a:r>
              <a:rPr lang="ja-JP" altLang="en-US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／年以上</a:t>
            </a: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の事業者</a:t>
            </a:r>
          </a:p>
          <a:p>
            <a:pPr marL="182563" indent="-182563">
              <a:lnSpc>
                <a:spcPts val="2400"/>
              </a:lnSpc>
              <a:spcBef>
                <a:spcPts val="1800"/>
              </a:spcBef>
              <a:buSzPct val="100000"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         </a:t>
            </a: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③自動車を</a:t>
            </a:r>
            <a:r>
              <a:rPr lang="en-US" altLang="ja-JP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台以上</a:t>
            </a: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（タクシー事業者は</a:t>
            </a:r>
            <a:r>
              <a:rPr lang="en-US" altLang="ja-JP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75</a:t>
            </a:r>
            <a:r>
              <a:rPr lang="ja-JP" altLang="en-US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台以上</a:t>
            </a: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）使用する事業者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</a:p>
          <a:p>
            <a:pPr marL="182563" indent="-182563">
              <a:lnSpc>
                <a:spcPts val="2400"/>
              </a:lnSpc>
              <a:buSzPct val="100000"/>
            </a:pP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2632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406" y="2566712"/>
            <a:ext cx="560867" cy="605146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1429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29" y="3232478"/>
            <a:ext cx="640218" cy="551008"/>
          </a:xfrm>
          <a:prstGeom prst="rect">
            <a:avLst/>
          </a:prstGeom>
        </p:spPr>
      </p:pic>
      <p:grpSp>
        <p:nvGrpSpPr>
          <p:cNvPr id="7" name="グループ化 6"/>
          <p:cNvGrpSpPr/>
          <p:nvPr/>
        </p:nvGrpSpPr>
        <p:grpSpPr>
          <a:xfrm>
            <a:off x="402000" y="1906785"/>
            <a:ext cx="700649" cy="706279"/>
            <a:chOff x="323528" y="3573016"/>
            <a:chExt cx="1338532" cy="1213849"/>
          </a:xfrm>
        </p:grpSpPr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964" y="3573016"/>
              <a:ext cx="864096" cy="1030003"/>
            </a:xfrm>
            <a:prstGeom prst="rect">
              <a:avLst/>
            </a:prstGeom>
          </p:spPr>
        </p:pic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10000" b="90000" l="10000" r="90000">
                          <a14:foregroundMark x1="22619" y1="20000" x2="22619" y2="20000"/>
                          <a14:foregroundMark x1="21429" y1="35556" x2="22619" y2="1111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3861048"/>
              <a:ext cx="864096" cy="925817"/>
            </a:xfrm>
            <a:prstGeom prst="rect">
              <a:avLst/>
            </a:prstGeom>
          </p:spPr>
        </p:pic>
      </p:grpSp>
      <p:sp>
        <p:nvSpPr>
          <p:cNvPr id="11" name="大かっこ 10"/>
          <p:cNvSpPr/>
          <p:nvPr/>
        </p:nvSpPr>
        <p:spPr>
          <a:xfrm>
            <a:off x="213573" y="1928793"/>
            <a:ext cx="9445581" cy="1808650"/>
          </a:xfrm>
          <a:prstGeom prst="bracketPair">
            <a:avLst>
              <a:gd name="adj" fmla="val 8432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2" name="二等辺三角形 11">
            <a:extLst>
              <a:ext uri="{FF2B5EF4-FFF2-40B4-BE49-F238E27FC236}">
                <a16:creationId xmlns:a16="http://schemas.microsoft.com/office/drawing/2014/main" id="{5F4681C9-A5A8-5168-830D-C4AB4776ED3A}"/>
              </a:ext>
            </a:extLst>
          </p:cNvPr>
          <p:cNvSpPr/>
          <p:nvPr/>
        </p:nvSpPr>
        <p:spPr>
          <a:xfrm rot="10800000">
            <a:off x="2960594" y="3827596"/>
            <a:ext cx="4165113" cy="465002"/>
          </a:xfrm>
          <a:prstGeom prst="triangle">
            <a:avLst>
              <a:gd name="adj" fmla="val 50632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" name="角丸四角形 12">
            <a:extLst>
              <a:ext uri="{FF2B5EF4-FFF2-40B4-BE49-F238E27FC236}">
                <a16:creationId xmlns:a16="http://schemas.microsoft.com/office/drawing/2014/main" id="{59BC49FF-AAF7-30F5-1ABE-2A47AF20D50C}"/>
              </a:ext>
            </a:extLst>
          </p:cNvPr>
          <p:cNvSpPr/>
          <p:nvPr/>
        </p:nvSpPr>
        <p:spPr>
          <a:xfrm>
            <a:off x="342363" y="4383906"/>
            <a:ext cx="9221273" cy="864000"/>
          </a:xfrm>
          <a:prstGeom prst="roundRect">
            <a:avLst>
              <a:gd name="adj" fmla="val 9151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中小事業者の意欲向上を図り、効果的な削減対策を促すため、当該条例を改正して、</a:t>
            </a:r>
            <a:r>
              <a:rPr lang="ja-JP" altLang="en-US" sz="2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特定事業者以外の中小事業者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lang="ja-JP" altLang="en-US" sz="2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任意で届出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をできる</a:t>
            </a:r>
            <a:r>
              <a:rPr lang="ja-JP" altLang="en-US" sz="2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制度に変更</a:t>
            </a:r>
            <a:endParaRPr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角丸四角形 14">
            <a:extLst>
              <a:ext uri="{FF2B5EF4-FFF2-40B4-BE49-F238E27FC236}">
                <a16:creationId xmlns:a16="http://schemas.microsoft.com/office/drawing/2014/main" id="{59BC49FF-AAF7-30F5-1ABE-2A47AF20D50C}"/>
              </a:ext>
            </a:extLst>
          </p:cNvPr>
          <p:cNvSpPr/>
          <p:nvPr/>
        </p:nvSpPr>
        <p:spPr>
          <a:xfrm>
            <a:off x="342363" y="749017"/>
            <a:ext cx="9221273" cy="864000"/>
          </a:xfrm>
          <a:prstGeom prst="roundRect">
            <a:avLst>
              <a:gd name="adj" fmla="val 9151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indent="-182563">
              <a:lnSpc>
                <a:spcPts val="2400"/>
              </a:lnSpc>
              <a:spcBef>
                <a:spcPts val="600"/>
              </a:spcBef>
              <a:buSzPct val="100000"/>
            </a:pP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エネルギーを多量に使用する府内の</a:t>
            </a:r>
            <a:r>
              <a:rPr lang="ja-JP" altLang="en-US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特定事業者（大手・中堅企業）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は「気候変</a:t>
            </a:r>
            <a:endParaRPr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2563" indent="-182563">
              <a:lnSpc>
                <a:spcPts val="2400"/>
              </a:lnSpc>
              <a:spcBef>
                <a:spcPts val="600"/>
              </a:spcBef>
              <a:buSzPct val="100000"/>
            </a:pP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動対策の推進に関する条例」に基づき</a:t>
            </a:r>
            <a:r>
              <a:rPr lang="ja-JP" altLang="en-US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対策計画書を提出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する義務あり</a:t>
            </a:r>
            <a:endParaRPr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二等辺三角形 16">
            <a:extLst>
              <a:ext uri="{FF2B5EF4-FFF2-40B4-BE49-F238E27FC236}">
                <a16:creationId xmlns:a16="http://schemas.microsoft.com/office/drawing/2014/main" id="{5F4681C9-A5A8-5168-830D-C4AB4776ED3A}"/>
              </a:ext>
            </a:extLst>
          </p:cNvPr>
          <p:cNvSpPr/>
          <p:nvPr/>
        </p:nvSpPr>
        <p:spPr>
          <a:xfrm rot="10800000">
            <a:off x="2960594" y="5356325"/>
            <a:ext cx="4165113" cy="465002"/>
          </a:xfrm>
          <a:prstGeom prst="triangle">
            <a:avLst>
              <a:gd name="adj" fmla="val 50632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" name="角丸四角形 17">
            <a:extLst>
              <a:ext uri="{FF2B5EF4-FFF2-40B4-BE49-F238E27FC236}">
                <a16:creationId xmlns:a16="http://schemas.microsoft.com/office/drawing/2014/main" id="{59BC49FF-AAF7-30F5-1ABE-2A47AF20D50C}"/>
              </a:ext>
            </a:extLst>
          </p:cNvPr>
          <p:cNvSpPr/>
          <p:nvPr/>
        </p:nvSpPr>
        <p:spPr>
          <a:xfrm>
            <a:off x="342363" y="5894961"/>
            <a:ext cx="9221273" cy="864000"/>
          </a:xfrm>
          <a:prstGeom prst="roundRect">
            <a:avLst>
              <a:gd name="adj" fmla="val 9151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ja-JP" altLang="en-US" sz="2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特定事業者以外の中小事業者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が府へ届け出た</a:t>
            </a:r>
            <a:r>
              <a:rPr lang="ja-JP" altLang="en-US" sz="2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対策計画書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に基づき実施する</a:t>
            </a:r>
            <a:r>
              <a:rPr lang="ja-JP" altLang="en-US" sz="2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省エネ設備更新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</a:t>
            </a:r>
            <a:r>
              <a:rPr lang="ja-JP" altLang="en-US" sz="2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再エネ設備導入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の効果的な取組みを支援する</a:t>
            </a:r>
            <a:r>
              <a:rPr lang="ja-JP" altLang="en-US" sz="20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予定</a:t>
            </a:r>
            <a:endParaRPr lang="en-US" altLang="ja-JP" sz="2000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900116" y="6583028"/>
            <a:ext cx="2057400" cy="365125"/>
          </a:xfrm>
        </p:spPr>
        <p:txBody>
          <a:bodyPr/>
          <a:lstStyle/>
          <a:p>
            <a:fld id="{63FEF3A9-A00E-4672-94D3-BA2426430559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0" y="-6040"/>
            <a:ext cx="9906000" cy="44884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74295" tIns="8890" rIns="74295" bIns="8890" anchor="ctr" anchorCtr="0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just"/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　令和５年度の新規補助事業（検討中）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503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29102</TotalTime>
  <Words>767</Words>
  <Application>Microsoft Office PowerPoint</Application>
  <PresentationFormat>A4 210 x 297 mm</PresentationFormat>
  <Paragraphs>92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BIZ UDPゴシック</vt:lpstr>
      <vt:lpstr>Meiryo UI</vt:lpstr>
      <vt:lpstr>游ゴシック</vt:lpstr>
      <vt:lpstr>Arial</vt:lpstr>
      <vt:lpstr>Calibri</vt:lpstr>
      <vt:lpstr>Wingdings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大阪府･大阪市で取組む エネルギー関連の施策事業集 ～2017年度　アクションプログラム～</dc:title>
  <dc:creator>和気　宏昇</dc:creator>
  <cp:lastModifiedBy>米田　賢司</cp:lastModifiedBy>
  <cp:revision>522</cp:revision>
  <cp:lastPrinted>2020-03-30T03:18:50Z</cp:lastPrinted>
  <dcterms:created xsi:type="dcterms:W3CDTF">2014-02-03T04:47:03Z</dcterms:created>
  <dcterms:modified xsi:type="dcterms:W3CDTF">2023-02-02T05:06:03Z</dcterms:modified>
</cp:coreProperties>
</file>