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20" y="72"/>
      </p:cViewPr>
      <p:guideLst>
        <p:guide orient="horz" pos="16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564D-6F27-405C-AE27-CBD8A22F07DF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20C37-86A1-419C-84EA-31354337D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3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0C37-86A1-419C-84EA-31354337D5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3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9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1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6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1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1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1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9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1AA-7446-47A9-A725-CFF457920AA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7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0" y="0"/>
            <a:ext cx="9144000" cy="5560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令和４年度の協議会のテーマ・進め方について（案）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89286"/>
              </p:ext>
            </p:extLst>
          </p:nvPr>
        </p:nvGraphicFramePr>
        <p:xfrm>
          <a:off x="74241" y="1352828"/>
          <a:ext cx="8995518" cy="5175579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3416386351"/>
                    </a:ext>
                  </a:extLst>
                </a:gridCol>
                <a:gridCol w="2630659">
                  <a:extLst>
                    <a:ext uri="{9D8B030D-6E8A-4147-A177-3AD203B41FA5}">
                      <a16:colId xmlns:a16="http://schemas.microsoft.com/office/drawing/2014/main" val="2395190894"/>
                    </a:ext>
                  </a:extLst>
                </a:gridCol>
                <a:gridCol w="4034223">
                  <a:extLst>
                    <a:ext uri="{9D8B030D-6E8A-4147-A177-3AD203B41FA5}">
                      <a16:colId xmlns:a16="http://schemas.microsoft.com/office/drawing/2014/main" val="200171274"/>
                    </a:ext>
                  </a:extLst>
                </a:gridCol>
                <a:gridCol w="511050">
                  <a:extLst>
                    <a:ext uri="{9D8B030D-6E8A-4147-A177-3AD203B41FA5}">
                      <a16:colId xmlns:a16="http://schemas.microsoft.com/office/drawing/2014/main" val="493146082"/>
                    </a:ext>
                  </a:extLst>
                </a:gridCol>
                <a:gridCol w="617518">
                  <a:extLst>
                    <a:ext uri="{9D8B030D-6E8A-4147-A177-3AD203B41FA5}">
                      <a16:colId xmlns:a16="http://schemas.microsoft.com/office/drawing/2014/main" val="1702625952"/>
                    </a:ext>
                  </a:extLst>
                </a:gridCol>
                <a:gridCol w="569022">
                  <a:extLst>
                    <a:ext uri="{9D8B030D-6E8A-4147-A177-3AD203B41FA5}">
                      <a16:colId xmlns:a16="http://schemas.microsoft.com/office/drawing/2014/main" val="3566531282"/>
                    </a:ext>
                  </a:extLst>
                </a:gridCol>
              </a:tblGrid>
              <a:tr h="2816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テーマ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各主体からの情報提供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と府</a:t>
                      </a:r>
                      <a:r>
                        <a:rPr lang="ja-JP" altLang="en-US" sz="14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の対応</a:t>
                      </a:r>
                      <a:endParaRPr lang="en-US" altLang="ja-JP" sz="14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会議体</a:t>
                      </a:r>
                      <a:endParaRPr lang="en-US" altLang="ja-JP" sz="14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68195454"/>
                  </a:ext>
                </a:extLst>
              </a:tr>
              <a:tr h="53675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endParaRPr lang="en-US" altLang="ja-JP" sz="12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</a:t>
                      </a:r>
                      <a:endParaRPr lang="en-US" altLang="ja-JP" sz="12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</a:t>
                      </a:r>
                      <a:endParaRPr lang="en-US" altLang="ja-JP" sz="12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lang="en-US" altLang="ja-JP" sz="12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</a:t>
                      </a:r>
                      <a:endParaRPr lang="en-US" altLang="ja-JP" sz="1200" b="1" i="0" u="none" strike="noStrike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93245"/>
                  </a:ext>
                </a:extLst>
              </a:tr>
              <a:tr h="10077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国の節電要請を踏まえた府域における対応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■国からの節電要請内容、需給ひっ迫注意報や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警報発令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、節電ポイント制度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■府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の対応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方針を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基に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、各主体へ対応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依頼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extLst>
                  <a:ext uri="{0D108BD9-81ED-4DB2-BD59-A6C34878D82A}">
                    <a16:rowId xmlns:a16="http://schemas.microsoft.com/office/drawing/2014/main" val="1443915584"/>
                  </a:ext>
                </a:extLst>
              </a:tr>
              <a:tr h="128288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電力市場価格の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高騰状況や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今後の対応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■直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近の電力市場価格の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動向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■中小事業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者・家庭へ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の契約に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関する状況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■中小事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業者における電力調達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■中小事業者に対する支援状況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extLst>
                  <a:ext uri="{0D108BD9-81ED-4DB2-BD59-A6C34878D82A}">
                    <a16:rowId xmlns:a16="http://schemas.microsoft.com/office/drawing/2014/main" val="1315776083"/>
                  </a:ext>
                </a:extLst>
              </a:tr>
              <a:tr h="1132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創る</a:t>
                      </a: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PPA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モデルによる太陽光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発電の普及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促進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住宅用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非住宅用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（事業用）について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PPA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モデルの成功事例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・課題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を基にして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　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促進方策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extLst>
                  <a:ext uri="{0D108BD9-81ED-4DB2-BD59-A6C34878D82A}">
                    <a16:rowId xmlns:a16="http://schemas.microsoft.com/office/drawing/2014/main" val="1892187"/>
                  </a:ext>
                </a:extLst>
              </a:tr>
              <a:tr h="8461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使う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事業者や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府民の再エネ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の調達拡大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再エネ電気の販売における実態・課題・事例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の共有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再エネ指定入札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36000" anchor="ctr" anchorCtr="1"/>
                </a:tc>
                <a:extLst>
                  <a:ext uri="{0D108BD9-81ED-4DB2-BD59-A6C34878D82A}">
                    <a16:rowId xmlns:a16="http://schemas.microsoft.com/office/drawing/2014/main" val="2209260016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02703E-1C3E-4E3E-B8C5-785BE55AE0E4}"/>
              </a:ext>
            </a:extLst>
          </p:cNvPr>
          <p:cNvSpPr/>
          <p:nvPr/>
        </p:nvSpPr>
        <p:spPr>
          <a:xfrm>
            <a:off x="74241" y="605481"/>
            <a:ext cx="8995518" cy="72156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国の節電要請や電力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市場価格の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高騰を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踏まえて、大阪府と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してさらなる省エネの促進に加え、再エネ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電力の普及拡大に向けて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、「省エネ」と「再エネの創る・使う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」の両面から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施策推進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を図る。</a:t>
            </a:r>
          </a:p>
        </p:txBody>
      </p:sp>
    </p:spTree>
    <p:extLst>
      <p:ext uri="{BB962C8B-B14F-4D97-AF65-F5344CB8AC3E}">
        <p14:creationId xmlns:p14="http://schemas.microsoft.com/office/powerpoint/2010/main" val="12719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3737</TotalTime>
  <Words>264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onoePC</dc:creator>
  <cp:lastModifiedBy>米田　賢司</cp:lastModifiedBy>
  <cp:revision>141</cp:revision>
  <cp:lastPrinted>2022-06-20T03:58:21Z</cp:lastPrinted>
  <dcterms:created xsi:type="dcterms:W3CDTF">2020-04-15T06:28:49Z</dcterms:created>
  <dcterms:modified xsi:type="dcterms:W3CDTF">2022-09-22T06:45:48Z</dcterms:modified>
</cp:coreProperties>
</file>