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 id="2147483673" r:id="rId2"/>
  </p:sldMasterIdLst>
  <p:notesMasterIdLst>
    <p:notesMasterId r:id="rId39"/>
  </p:notesMasterIdLst>
  <p:handoutMasterIdLst>
    <p:handoutMasterId r:id="rId40"/>
  </p:handoutMasterIdLst>
  <p:sldIdLst>
    <p:sldId id="870" r:id="rId3"/>
    <p:sldId id="927" r:id="rId4"/>
    <p:sldId id="930" r:id="rId5"/>
    <p:sldId id="908" r:id="rId6"/>
    <p:sldId id="923" r:id="rId7"/>
    <p:sldId id="936" r:id="rId8"/>
    <p:sldId id="892" r:id="rId9"/>
    <p:sldId id="883" r:id="rId10"/>
    <p:sldId id="885" r:id="rId11"/>
    <p:sldId id="931" r:id="rId12"/>
    <p:sldId id="815" r:id="rId13"/>
    <p:sldId id="890" r:id="rId14"/>
    <p:sldId id="816" r:id="rId15"/>
    <p:sldId id="932" r:id="rId16"/>
    <p:sldId id="804" r:id="rId17"/>
    <p:sldId id="896" r:id="rId18"/>
    <p:sldId id="895" r:id="rId19"/>
    <p:sldId id="879" r:id="rId20"/>
    <p:sldId id="914" r:id="rId21"/>
    <p:sldId id="915" r:id="rId22"/>
    <p:sldId id="897" r:id="rId23"/>
    <p:sldId id="933" r:id="rId24"/>
    <p:sldId id="934" r:id="rId25"/>
    <p:sldId id="935" r:id="rId26"/>
    <p:sldId id="886" r:id="rId27"/>
    <p:sldId id="900" r:id="rId28"/>
    <p:sldId id="880" r:id="rId29"/>
    <p:sldId id="868" r:id="rId30"/>
    <p:sldId id="835" r:id="rId31"/>
    <p:sldId id="898" r:id="rId32"/>
    <p:sldId id="882" r:id="rId33"/>
    <p:sldId id="924" r:id="rId34"/>
    <p:sldId id="899" r:id="rId35"/>
    <p:sldId id="901" r:id="rId36"/>
    <p:sldId id="907" r:id="rId37"/>
    <p:sldId id="905" r:id="rId38"/>
  </p:sldIdLst>
  <p:sldSz cx="9906000" cy="6858000" type="A4"/>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TI" initials="M"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AD947"/>
    <a:srgbClr val="FF3300"/>
    <a:srgbClr val="83A343"/>
    <a:srgbClr val="0000FF"/>
    <a:srgbClr val="FF99FF"/>
    <a:srgbClr val="FFCCFF"/>
    <a:srgbClr val="FEF9F4"/>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35" autoAdjust="0"/>
    <p:restoredTop sz="94643" autoAdjust="0"/>
  </p:normalViewPr>
  <p:slideViewPr>
    <p:cSldViewPr>
      <p:cViewPr>
        <p:scale>
          <a:sx n="75" d="100"/>
          <a:sy n="75" d="100"/>
        </p:scale>
        <p:origin x="-966" y="0"/>
      </p:cViewPr>
      <p:guideLst>
        <p:guide orient="horz" pos="2160"/>
        <p:guide pos="3120"/>
      </p:guideLst>
    </p:cSldViewPr>
  </p:slideViewPr>
  <p:notesTextViewPr>
    <p:cViewPr>
      <p:scale>
        <a:sx n="75" d="100"/>
        <a:sy n="75" d="100"/>
      </p:scale>
      <p:origin x="0" y="0"/>
    </p:cViewPr>
  </p:notesTextViewPr>
  <p:sorterViewPr>
    <p:cViewPr>
      <p:scale>
        <a:sx n="100" d="100"/>
        <a:sy n="100" d="100"/>
      </p:scale>
      <p:origin x="0" y="26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50375" cy="497367"/>
          </a:xfrm>
          <a:prstGeom prst="rect">
            <a:avLst/>
          </a:prstGeom>
        </p:spPr>
        <p:txBody>
          <a:bodyPr vert="horz" lIns="91443" tIns="45721" rIns="91443" bIns="45721" rtlCol="0"/>
          <a:lstStyle>
            <a:lvl1pPr algn="l">
              <a:defRPr sz="1200">
                <a:ea typeface="ＭＳ Ｐゴシック" charset="-128"/>
              </a:defRPr>
            </a:lvl1pPr>
          </a:lstStyle>
          <a:p>
            <a:pPr>
              <a:defRPr/>
            </a:pPr>
            <a:endParaRPr lang="ja-JP" altLang="en-US"/>
          </a:p>
        </p:txBody>
      </p:sp>
      <p:sp>
        <p:nvSpPr>
          <p:cNvPr id="3" name="日付プレースホルダ 2"/>
          <p:cNvSpPr>
            <a:spLocks noGrp="1"/>
          </p:cNvSpPr>
          <p:nvPr>
            <p:ph type="dt" sz="quarter" idx="1"/>
          </p:nvPr>
        </p:nvSpPr>
        <p:spPr>
          <a:xfrm>
            <a:off x="3855221" y="1"/>
            <a:ext cx="2950374" cy="497367"/>
          </a:xfrm>
          <a:prstGeom prst="rect">
            <a:avLst/>
          </a:prstGeom>
        </p:spPr>
        <p:txBody>
          <a:bodyPr vert="horz" lIns="91443" tIns="45721" rIns="91443" bIns="45721" rtlCol="0"/>
          <a:lstStyle>
            <a:lvl1pPr algn="r">
              <a:defRPr sz="1200">
                <a:ea typeface="ＭＳ Ｐゴシック" charset="-128"/>
              </a:defRPr>
            </a:lvl1pPr>
          </a:lstStyle>
          <a:p>
            <a:pPr>
              <a:defRPr/>
            </a:pPr>
            <a:fld id="{71CE9829-F95A-4930-9C91-A798349FA70B}" type="datetimeFigureOut">
              <a:rPr lang="ja-JP" altLang="en-US"/>
              <a:pPr>
                <a:defRPr/>
              </a:pPr>
              <a:t>2016/2/3</a:t>
            </a:fld>
            <a:endParaRPr lang="ja-JP" altLang="en-US"/>
          </a:p>
        </p:txBody>
      </p:sp>
      <p:sp>
        <p:nvSpPr>
          <p:cNvPr id="4" name="フッター プレースホルダ 3"/>
          <p:cNvSpPr>
            <a:spLocks noGrp="1"/>
          </p:cNvSpPr>
          <p:nvPr>
            <p:ph type="ftr" sz="quarter" idx="2"/>
          </p:nvPr>
        </p:nvSpPr>
        <p:spPr>
          <a:xfrm>
            <a:off x="1" y="9440372"/>
            <a:ext cx="2950375" cy="497366"/>
          </a:xfrm>
          <a:prstGeom prst="rect">
            <a:avLst/>
          </a:prstGeom>
        </p:spPr>
        <p:txBody>
          <a:bodyPr vert="horz" lIns="91443" tIns="45721" rIns="91443" bIns="45721" rtlCol="0" anchor="b"/>
          <a:lstStyle>
            <a:lvl1pPr algn="l">
              <a:defRPr sz="1200">
                <a:ea typeface="ＭＳ Ｐゴシック" charset="-128"/>
              </a:defRPr>
            </a:lvl1pPr>
          </a:lstStyle>
          <a:p>
            <a:pPr>
              <a:defRPr/>
            </a:pPr>
            <a:endParaRPr lang="ja-JP" altLang="en-US"/>
          </a:p>
        </p:txBody>
      </p:sp>
      <p:sp>
        <p:nvSpPr>
          <p:cNvPr id="5" name="スライド番号プレースホルダ 4"/>
          <p:cNvSpPr>
            <a:spLocks noGrp="1"/>
          </p:cNvSpPr>
          <p:nvPr>
            <p:ph type="sldNum" sz="quarter" idx="3"/>
          </p:nvPr>
        </p:nvSpPr>
        <p:spPr>
          <a:xfrm>
            <a:off x="3855221" y="9440372"/>
            <a:ext cx="2950374" cy="497366"/>
          </a:xfrm>
          <a:prstGeom prst="rect">
            <a:avLst/>
          </a:prstGeom>
        </p:spPr>
        <p:txBody>
          <a:bodyPr vert="horz" lIns="91443" tIns="45721" rIns="91443" bIns="45721" rtlCol="0" anchor="b"/>
          <a:lstStyle>
            <a:lvl1pPr algn="r">
              <a:defRPr sz="1200">
                <a:ea typeface="ＭＳ Ｐゴシック" charset="-128"/>
              </a:defRPr>
            </a:lvl1pPr>
          </a:lstStyle>
          <a:p>
            <a:pPr>
              <a:defRPr/>
            </a:pPr>
            <a:fld id="{E7488A18-9688-4177-AD67-2BCC7DE7865D}" type="slidenum">
              <a:rPr lang="ja-JP" altLang="en-US"/>
              <a:pPr>
                <a:defRPr/>
              </a:pPr>
              <a:t>‹#›</a:t>
            </a:fld>
            <a:endParaRPr lang="ja-JP" altLang="en-US"/>
          </a:p>
        </p:txBody>
      </p:sp>
    </p:spTree>
    <p:extLst>
      <p:ext uri="{BB962C8B-B14F-4D97-AF65-F5344CB8AC3E}">
        <p14:creationId xmlns:p14="http://schemas.microsoft.com/office/powerpoint/2010/main" val="5389575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50375" cy="497367"/>
          </a:xfrm>
          <a:prstGeom prst="rect">
            <a:avLst/>
          </a:prstGeom>
        </p:spPr>
        <p:txBody>
          <a:bodyPr vert="horz" lIns="91443" tIns="45721" rIns="91443" bIns="45721" rtlCol="0"/>
          <a:lstStyle>
            <a:lvl1pPr algn="l">
              <a:defRPr sz="1200">
                <a:latin typeface="Arial" charset="0"/>
                <a:ea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3855221" y="1"/>
            <a:ext cx="2950374" cy="497367"/>
          </a:xfrm>
          <a:prstGeom prst="rect">
            <a:avLst/>
          </a:prstGeom>
        </p:spPr>
        <p:txBody>
          <a:bodyPr vert="horz" lIns="91443" tIns="45721" rIns="91443" bIns="45721" rtlCol="0"/>
          <a:lstStyle>
            <a:lvl1pPr algn="r">
              <a:defRPr sz="1200">
                <a:latin typeface="Arial" charset="0"/>
                <a:ea typeface="ＭＳ Ｐゴシック" charset="-128"/>
              </a:defRPr>
            </a:lvl1pPr>
          </a:lstStyle>
          <a:p>
            <a:pPr>
              <a:defRPr/>
            </a:pPr>
            <a:fld id="{98A20DB9-96FD-4235-A065-0EA5E3E5C5F6}" type="datetimeFigureOut">
              <a:rPr lang="ja-JP" altLang="en-US"/>
              <a:pPr>
                <a:defRPr/>
              </a:pPr>
              <a:t>2016/2/3</a:t>
            </a:fld>
            <a:endParaRPr lang="ja-JP" altLang="en-US"/>
          </a:p>
        </p:txBody>
      </p:sp>
      <p:sp>
        <p:nvSpPr>
          <p:cNvPr id="4" name="スライド イメージ プレースホルダ 3"/>
          <p:cNvSpPr>
            <a:spLocks noGrp="1" noRot="1" noChangeAspect="1"/>
          </p:cNvSpPr>
          <p:nvPr>
            <p:ph type="sldImg" idx="2"/>
          </p:nvPr>
        </p:nvSpPr>
        <p:spPr>
          <a:xfrm>
            <a:off x="712788" y="746125"/>
            <a:ext cx="5383212" cy="3725863"/>
          </a:xfrm>
          <a:prstGeom prst="rect">
            <a:avLst/>
          </a:prstGeom>
          <a:noFill/>
          <a:ln w="12700">
            <a:solidFill>
              <a:prstClr val="black"/>
            </a:solidFill>
          </a:ln>
        </p:spPr>
        <p:txBody>
          <a:bodyPr vert="horz" lIns="91443" tIns="45721" rIns="91443" bIns="45721" rtlCol="0" anchor="ctr"/>
          <a:lstStyle/>
          <a:p>
            <a:pPr lvl="0"/>
            <a:endParaRPr lang="ja-JP" altLang="en-US" noProof="0" smtClean="0"/>
          </a:p>
        </p:txBody>
      </p:sp>
      <p:sp>
        <p:nvSpPr>
          <p:cNvPr id="5" name="ノート プレースホルダ 4"/>
          <p:cNvSpPr>
            <a:spLocks noGrp="1"/>
          </p:cNvSpPr>
          <p:nvPr>
            <p:ph type="body" sz="quarter" idx="3"/>
          </p:nvPr>
        </p:nvSpPr>
        <p:spPr>
          <a:xfrm>
            <a:off x="681844" y="4720986"/>
            <a:ext cx="5443513" cy="4471502"/>
          </a:xfrm>
          <a:prstGeom prst="rect">
            <a:avLst/>
          </a:prstGeom>
        </p:spPr>
        <p:txBody>
          <a:bodyPr vert="horz" lIns="91443" tIns="45721" rIns="91443" bIns="45721"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1" y="9440372"/>
            <a:ext cx="2950375" cy="497366"/>
          </a:xfrm>
          <a:prstGeom prst="rect">
            <a:avLst/>
          </a:prstGeom>
        </p:spPr>
        <p:txBody>
          <a:bodyPr vert="horz" lIns="91443" tIns="45721" rIns="91443" bIns="45721" rtlCol="0" anchor="b"/>
          <a:lstStyle>
            <a:lvl1pPr algn="l">
              <a:defRPr sz="1200">
                <a:latin typeface="Arial" charset="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55221" y="9440372"/>
            <a:ext cx="2950374" cy="497366"/>
          </a:xfrm>
          <a:prstGeom prst="rect">
            <a:avLst/>
          </a:prstGeom>
        </p:spPr>
        <p:txBody>
          <a:bodyPr vert="horz" lIns="91443" tIns="45721" rIns="91443" bIns="45721" rtlCol="0" anchor="b"/>
          <a:lstStyle>
            <a:lvl1pPr algn="r">
              <a:defRPr sz="1200">
                <a:latin typeface="Arial" charset="0"/>
                <a:ea typeface="ＭＳ Ｐゴシック" charset="-128"/>
              </a:defRPr>
            </a:lvl1pPr>
          </a:lstStyle>
          <a:p>
            <a:pPr>
              <a:defRPr/>
            </a:pPr>
            <a:fld id="{73E4B21B-1D88-4529-A760-EFFB8643B80F}" type="slidenum">
              <a:rPr lang="ja-JP" altLang="en-US"/>
              <a:pPr>
                <a:defRPr/>
              </a:pPr>
              <a:t>‹#›</a:t>
            </a:fld>
            <a:endParaRPr lang="ja-JP" altLang="en-US"/>
          </a:p>
        </p:txBody>
      </p:sp>
    </p:spTree>
    <p:extLst>
      <p:ext uri="{BB962C8B-B14F-4D97-AF65-F5344CB8AC3E}">
        <p14:creationId xmlns:p14="http://schemas.microsoft.com/office/powerpoint/2010/main" val="249067422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9613" y="744538"/>
            <a:ext cx="5387975" cy="3729037"/>
          </a:xfrm>
        </p:spPr>
      </p:sp>
      <p:sp>
        <p:nvSpPr>
          <p:cNvPr id="3" name="ノート プレースホルダー 2"/>
          <p:cNvSpPr>
            <a:spLocks noGrp="1"/>
          </p:cNvSpPr>
          <p:nvPr>
            <p:ph type="body" idx="1"/>
          </p:nvPr>
        </p:nvSpPr>
        <p:spPr/>
        <p:txBody>
          <a:bodyPr/>
          <a:lstStyle/>
          <a:p>
            <a:r>
              <a:rPr lang="en-US" altLang="ja-JP" sz="1600" dirty="0"/>
              <a:t>【</a:t>
            </a:r>
            <a:r>
              <a:rPr lang="ja-JP" altLang="en-US" sz="1600" dirty="0"/>
              <a:t>備忘</a:t>
            </a:r>
            <a:r>
              <a:rPr lang="en-US" altLang="ja-JP" sz="1600" dirty="0"/>
              <a:t>】</a:t>
            </a:r>
            <a:r>
              <a:rPr lang="ja-JP" altLang="en-US" sz="1600" dirty="0"/>
              <a:t>専門委員会の話をこの前にいれるか</a:t>
            </a:r>
            <a:endParaRPr lang="ja-JP" altLang="en-US" sz="1600" dirty="0"/>
          </a:p>
        </p:txBody>
      </p:sp>
      <p:sp>
        <p:nvSpPr>
          <p:cNvPr id="4" name="スライド番号プレースホルダー 3"/>
          <p:cNvSpPr>
            <a:spLocks noGrp="1"/>
          </p:cNvSpPr>
          <p:nvPr>
            <p:ph type="sldNum" sz="quarter" idx="10"/>
          </p:nvPr>
        </p:nvSpPr>
        <p:spPr/>
        <p:txBody>
          <a:bodyPr/>
          <a:lstStyle/>
          <a:p>
            <a:pPr>
              <a:defRPr/>
            </a:pPr>
            <a:fld id="{73E4B21B-1D88-4529-A760-EFFB8643B80F}" type="slidenum">
              <a:rPr lang="ja-JP" altLang="en-US" smtClean="0">
                <a:solidFill>
                  <a:prstClr val="black"/>
                </a:solidFill>
              </a:rPr>
              <a:pPr>
                <a:defRPr/>
              </a:pPr>
              <a:t>2</a:t>
            </a:fld>
            <a:endParaRPr lang="ja-JP" altLang="en-US">
              <a:solidFill>
                <a:prstClr val="black"/>
              </a:solidFill>
            </a:endParaRPr>
          </a:p>
        </p:txBody>
      </p:sp>
    </p:spTree>
    <p:extLst>
      <p:ext uri="{BB962C8B-B14F-4D97-AF65-F5344CB8AC3E}">
        <p14:creationId xmlns:p14="http://schemas.microsoft.com/office/powerpoint/2010/main" val="3808117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9613" y="744538"/>
            <a:ext cx="5387975" cy="372903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D35E722-DCEB-4B9B-850A-0990A504E40F}" type="slidenum">
              <a:rPr kumimoji="1" lang="ja-JP" altLang="en-US" smtClean="0"/>
              <a:t>5</a:t>
            </a:fld>
            <a:endParaRPr kumimoji="1" lang="ja-JP" altLang="en-US"/>
          </a:p>
        </p:txBody>
      </p:sp>
    </p:spTree>
    <p:extLst>
      <p:ext uri="{BB962C8B-B14F-4D97-AF65-F5344CB8AC3E}">
        <p14:creationId xmlns:p14="http://schemas.microsoft.com/office/powerpoint/2010/main" val="2002335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434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9173" indent="-288143" eaLnBrk="0" hangingPunct="0">
              <a:defRPr kumimoji="1">
                <a:solidFill>
                  <a:schemeClr val="tx1"/>
                </a:solidFill>
                <a:latin typeface="Arial" charset="0"/>
                <a:ea typeface="ＭＳ Ｐゴシック" pitchFamily="50" charset="-128"/>
              </a:defRPr>
            </a:lvl2pPr>
            <a:lvl3pPr marL="1152573" indent="-230514" eaLnBrk="0" hangingPunct="0">
              <a:defRPr kumimoji="1">
                <a:solidFill>
                  <a:schemeClr val="tx1"/>
                </a:solidFill>
                <a:latin typeface="Arial" charset="0"/>
                <a:ea typeface="ＭＳ Ｐゴシック" pitchFamily="50" charset="-128"/>
              </a:defRPr>
            </a:lvl3pPr>
            <a:lvl4pPr marL="1613601" indent="-230514" eaLnBrk="0" hangingPunct="0">
              <a:defRPr kumimoji="1">
                <a:solidFill>
                  <a:schemeClr val="tx1"/>
                </a:solidFill>
                <a:latin typeface="Arial" charset="0"/>
                <a:ea typeface="ＭＳ Ｐゴシック" pitchFamily="50" charset="-128"/>
              </a:defRPr>
            </a:lvl4pPr>
            <a:lvl5pPr marL="2074631" indent="-230514" eaLnBrk="0" hangingPunct="0">
              <a:defRPr kumimoji="1">
                <a:solidFill>
                  <a:schemeClr val="tx1"/>
                </a:solidFill>
                <a:latin typeface="Arial" charset="0"/>
                <a:ea typeface="ＭＳ Ｐゴシック" pitchFamily="50" charset="-128"/>
              </a:defRPr>
            </a:lvl5pPr>
            <a:lvl6pPr marL="2535659" indent="-230514" eaLnBrk="0" fontAlgn="base" hangingPunct="0">
              <a:spcBef>
                <a:spcPct val="0"/>
              </a:spcBef>
              <a:spcAft>
                <a:spcPct val="0"/>
              </a:spcAft>
              <a:defRPr kumimoji="1">
                <a:solidFill>
                  <a:schemeClr val="tx1"/>
                </a:solidFill>
                <a:latin typeface="Arial" charset="0"/>
                <a:ea typeface="ＭＳ Ｐゴシック" pitchFamily="50" charset="-128"/>
              </a:defRPr>
            </a:lvl6pPr>
            <a:lvl7pPr marL="2996688" indent="-230514" eaLnBrk="0" fontAlgn="base" hangingPunct="0">
              <a:spcBef>
                <a:spcPct val="0"/>
              </a:spcBef>
              <a:spcAft>
                <a:spcPct val="0"/>
              </a:spcAft>
              <a:defRPr kumimoji="1">
                <a:solidFill>
                  <a:schemeClr val="tx1"/>
                </a:solidFill>
                <a:latin typeface="Arial" charset="0"/>
                <a:ea typeface="ＭＳ Ｐゴシック" pitchFamily="50" charset="-128"/>
              </a:defRPr>
            </a:lvl7pPr>
            <a:lvl8pPr marL="3457718" indent="-230514" eaLnBrk="0" fontAlgn="base" hangingPunct="0">
              <a:spcBef>
                <a:spcPct val="0"/>
              </a:spcBef>
              <a:spcAft>
                <a:spcPct val="0"/>
              </a:spcAft>
              <a:defRPr kumimoji="1">
                <a:solidFill>
                  <a:schemeClr val="tx1"/>
                </a:solidFill>
                <a:latin typeface="Arial" charset="0"/>
                <a:ea typeface="ＭＳ Ｐゴシック" pitchFamily="50" charset="-128"/>
              </a:defRPr>
            </a:lvl8pPr>
            <a:lvl9pPr marL="3918746" indent="-230514"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39040742-4044-4A5E-9B30-5F2A31D4D53A}" type="slidenum">
              <a:rPr lang="ja-JP" altLang="en-US" smtClean="0"/>
              <a:pPr eaLnBrk="1" hangingPunct="1"/>
              <a:t>18</a:t>
            </a:fld>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3212"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BEE4640F-D2E3-4758-B9DC-5390724FEDA2}" type="slidenum">
              <a:rPr lang="ja-JP" altLang="en-US" smtClean="0">
                <a:solidFill>
                  <a:prstClr val="black"/>
                </a:solidFill>
              </a:rPr>
              <a:pPr>
                <a:defRPr/>
              </a:pPr>
              <a:t>25</a:t>
            </a:fld>
            <a:endParaRPr lang="ja-JP" altLang="en-US">
              <a:solidFill>
                <a:prstClr val="black"/>
              </a:solidFill>
            </a:endParaRPr>
          </a:p>
        </p:txBody>
      </p:sp>
    </p:spTree>
    <p:extLst>
      <p:ext uri="{BB962C8B-B14F-4D97-AF65-F5344CB8AC3E}">
        <p14:creationId xmlns:p14="http://schemas.microsoft.com/office/powerpoint/2010/main" val="1530766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9613" y="744538"/>
            <a:ext cx="5387975" cy="372903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D35E722-DCEB-4B9B-850A-0990A504E40F}" type="slidenum">
              <a:rPr lang="ja-JP" altLang="en-US" smtClean="0">
                <a:solidFill>
                  <a:prstClr val="black"/>
                </a:solidFill>
              </a:rPr>
              <a:pPr/>
              <a:t>27</a:t>
            </a:fld>
            <a:endParaRPr lang="ja-JP" altLang="en-US">
              <a:solidFill>
                <a:prstClr val="black"/>
              </a:solidFill>
            </a:endParaRPr>
          </a:p>
        </p:txBody>
      </p:sp>
    </p:spTree>
    <p:extLst>
      <p:ext uri="{BB962C8B-B14F-4D97-AF65-F5344CB8AC3E}">
        <p14:creationId xmlns:p14="http://schemas.microsoft.com/office/powerpoint/2010/main" val="2002335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EE4640F-D2E3-4758-B9DC-5390724FEDA2}" type="slidenum">
              <a:rPr lang="ja-JP" altLang="en-US" smtClean="0">
                <a:solidFill>
                  <a:prstClr val="black"/>
                </a:solidFill>
              </a:rPr>
              <a:pPr>
                <a:defRPr/>
              </a:pPr>
              <a:t>28</a:t>
            </a:fld>
            <a:endParaRPr lang="ja-JP" altLang="en-US">
              <a:solidFill>
                <a:prstClr val="black"/>
              </a:solidFill>
            </a:endParaRPr>
          </a:p>
        </p:txBody>
      </p:sp>
    </p:spTree>
    <p:extLst>
      <p:ext uri="{BB962C8B-B14F-4D97-AF65-F5344CB8AC3E}">
        <p14:creationId xmlns:p14="http://schemas.microsoft.com/office/powerpoint/2010/main" val="2238885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EE4640F-D2E3-4758-B9DC-5390724FEDA2}" type="slidenum">
              <a:rPr lang="ja-JP" altLang="en-US" smtClean="0"/>
              <a:pPr>
                <a:defRPr/>
              </a:pPr>
              <a:t>29</a:t>
            </a:fld>
            <a:endParaRPr lang="ja-JP" altLang="en-US"/>
          </a:p>
        </p:txBody>
      </p:sp>
    </p:spTree>
    <p:extLst>
      <p:ext uri="{BB962C8B-B14F-4D97-AF65-F5344CB8AC3E}">
        <p14:creationId xmlns:p14="http://schemas.microsoft.com/office/powerpoint/2010/main" val="1184831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9613" y="744538"/>
            <a:ext cx="5387975"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EE4640F-D2E3-4758-B9DC-5390724FEDA2}" type="slidenum">
              <a:rPr lang="ja-JP" altLang="en-US" smtClean="0">
                <a:solidFill>
                  <a:prstClr val="black"/>
                </a:solidFill>
              </a:rPr>
              <a:pPr>
                <a:defRPr/>
              </a:pPr>
              <a:t>30</a:t>
            </a:fld>
            <a:endParaRPr lang="ja-JP" altLang="en-US">
              <a:solidFill>
                <a:prstClr val="black"/>
              </a:solidFill>
            </a:endParaRPr>
          </a:p>
        </p:txBody>
      </p:sp>
    </p:spTree>
    <p:extLst>
      <p:ext uri="{BB962C8B-B14F-4D97-AF65-F5344CB8AC3E}">
        <p14:creationId xmlns:p14="http://schemas.microsoft.com/office/powerpoint/2010/main" val="2948444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9613" y="744538"/>
            <a:ext cx="5387975" cy="372903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D35E722-DCEB-4B9B-850A-0990A504E40F}" type="slidenum">
              <a:rPr lang="ja-JP" altLang="en-US" smtClean="0">
                <a:solidFill>
                  <a:prstClr val="black"/>
                </a:solidFill>
              </a:rPr>
              <a:pPr/>
              <a:t>31</a:t>
            </a:fld>
            <a:endParaRPr lang="ja-JP" altLang="en-US">
              <a:solidFill>
                <a:prstClr val="black"/>
              </a:solidFill>
            </a:endParaRPr>
          </a:p>
        </p:txBody>
      </p:sp>
    </p:spTree>
    <p:extLst>
      <p:ext uri="{BB962C8B-B14F-4D97-AF65-F5344CB8AC3E}">
        <p14:creationId xmlns:p14="http://schemas.microsoft.com/office/powerpoint/2010/main" val="200233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300B28F-0689-471B-80D7-F8D16C0C8CAF}" type="slidenum">
              <a:rPr lang="ja-JP" altLang="en-US"/>
              <a:pPr>
                <a:defRPr/>
              </a:pPr>
              <a:t>‹#›</a:t>
            </a:fld>
            <a:endParaRPr lang="ja-JP" altLang="en-US"/>
          </a:p>
        </p:txBody>
      </p:sp>
    </p:spTree>
    <p:extLst>
      <p:ext uri="{BB962C8B-B14F-4D97-AF65-F5344CB8AC3E}">
        <p14:creationId xmlns:p14="http://schemas.microsoft.com/office/powerpoint/2010/main" val="3892900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2713E51E-7865-4243-8830-C387A092DF6E}" type="slidenum">
              <a:rPr lang="ja-JP" altLang="en-US"/>
              <a:pPr>
                <a:defRPr/>
              </a:pPr>
              <a:t>‹#›</a:t>
            </a:fld>
            <a:endParaRPr lang="ja-JP" altLang="en-US"/>
          </a:p>
        </p:txBody>
      </p:sp>
    </p:spTree>
    <p:extLst>
      <p:ext uri="{BB962C8B-B14F-4D97-AF65-F5344CB8AC3E}">
        <p14:creationId xmlns:p14="http://schemas.microsoft.com/office/powerpoint/2010/main" val="888873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9E1FF5E-B869-4324-892E-52130D572116}" type="slidenum">
              <a:rPr lang="ja-JP" altLang="en-US"/>
              <a:pPr>
                <a:defRPr/>
              </a:pPr>
              <a:t>‹#›</a:t>
            </a:fld>
            <a:endParaRPr lang="ja-JP" altLang="en-US"/>
          </a:p>
        </p:txBody>
      </p:sp>
    </p:spTree>
    <p:extLst>
      <p:ext uri="{BB962C8B-B14F-4D97-AF65-F5344CB8AC3E}">
        <p14:creationId xmlns:p14="http://schemas.microsoft.com/office/powerpoint/2010/main" val="1809285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3E5A6EE7-E2BE-48EB-8D37-41CE587BCFBF}" type="slidenum">
              <a:rPr lang="ja-JP" altLang="en-US"/>
              <a:pPr>
                <a:defRPr/>
              </a:pPr>
              <a:t>‹#›</a:t>
            </a:fld>
            <a:endParaRPr lang="ja-JP" altLang="en-US"/>
          </a:p>
        </p:txBody>
      </p:sp>
    </p:spTree>
    <p:extLst>
      <p:ext uri="{BB962C8B-B14F-4D97-AF65-F5344CB8AC3E}">
        <p14:creationId xmlns:p14="http://schemas.microsoft.com/office/powerpoint/2010/main" val="2746495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531231F-EAB7-4CD2-865E-BE5932EAF16E}" type="slidenum">
              <a:rPr lang="ja-JP" altLang="en-US"/>
              <a:pPr>
                <a:defRPr/>
              </a:pPr>
              <a:t>‹#›</a:t>
            </a:fld>
            <a:endParaRPr lang="ja-JP" altLang="en-US"/>
          </a:p>
        </p:txBody>
      </p:sp>
    </p:spTree>
    <p:extLst>
      <p:ext uri="{BB962C8B-B14F-4D97-AF65-F5344CB8AC3E}">
        <p14:creationId xmlns:p14="http://schemas.microsoft.com/office/powerpoint/2010/main" val="2007136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2B34EDF-86AE-454A-9835-4B375D829D85}" type="slidenum">
              <a:rPr lang="ja-JP" altLang="en-US"/>
              <a:pPr>
                <a:defRPr/>
              </a:pPr>
              <a:t>‹#›</a:t>
            </a:fld>
            <a:endParaRPr lang="ja-JP" altLang="en-US"/>
          </a:p>
        </p:txBody>
      </p:sp>
    </p:spTree>
    <p:extLst>
      <p:ext uri="{BB962C8B-B14F-4D97-AF65-F5344CB8AC3E}">
        <p14:creationId xmlns:p14="http://schemas.microsoft.com/office/powerpoint/2010/main" val="2390139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916A5BA-4F7E-45F9-9939-A83C8649F5D2}" type="slidenum">
              <a:rPr lang="ja-JP" altLang="en-US"/>
              <a:pPr>
                <a:defRPr/>
              </a:pPr>
              <a:t>‹#›</a:t>
            </a:fld>
            <a:endParaRPr lang="ja-JP" altLang="en-US"/>
          </a:p>
        </p:txBody>
      </p:sp>
    </p:spTree>
    <p:extLst>
      <p:ext uri="{BB962C8B-B14F-4D97-AF65-F5344CB8AC3E}">
        <p14:creationId xmlns:p14="http://schemas.microsoft.com/office/powerpoint/2010/main" val="646607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E5F9C2BB-EE14-4018-8C61-1A81316566DD}" type="slidenum">
              <a:rPr lang="ja-JP" altLang="en-US"/>
              <a:pPr>
                <a:defRPr/>
              </a:pPr>
              <a:t>‹#›</a:t>
            </a:fld>
            <a:endParaRPr lang="ja-JP" altLang="en-US"/>
          </a:p>
        </p:txBody>
      </p:sp>
    </p:spTree>
    <p:extLst>
      <p:ext uri="{BB962C8B-B14F-4D97-AF65-F5344CB8AC3E}">
        <p14:creationId xmlns:p14="http://schemas.microsoft.com/office/powerpoint/2010/main" val="750298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757A9245-0B46-4AB6-A30E-BFC05EB1CCF7}" type="slidenum">
              <a:rPr lang="ja-JP" altLang="en-US"/>
              <a:pPr>
                <a:defRPr/>
              </a:pPr>
              <a:t>‹#›</a:t>
            </a:fld>
            <a:endParaRPr lang="ja-JP" altLang="en-US"/>
          </a:p>
        </p:txBody>
      </p:sp>
    </p:spTree>
    <p:extLst>
      <p:ext uri="{BB962C8B-B14F-4D97-AF65-F5344CB8AC3E}">
        <p14:creationId xmlns:p14="http://schemas.microsoft.com/office/powerpoint/2010/main" val="3888280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a:xfrm>
            <a:off x="7594600" y="39539"/>
            <a:ext cx="2311400" cy="365125"/>
          </a:xfrm>
        </p:spPr>
        <p:txBody>
          <a:bodyPr/>
          <a:lstStyle>
            <a:lvl1pPr>
              <a:defRPr sz="3600">
                <a:solidFill>
                  <a:schemeClr val="bg1"/>
                </a:solidFill>
                <a:latin typeface="Arial Black" pitchFamily="34" charset="0"/>
              </a:defRPr>
            </a:lvl1pPr>
          </a:lstStyle>
          <a:p>
            <a:pPr>
              <a:defRPr/>
            </a:pPr>
            <a:fld id="{3CF312C0-D3AB-4CF8-B5EF-F3E11CA05781}" type="slidenum">
              <a:rPr lang="ja-JP" altLang="en-US" smtClean="0"/>
              <a:pPr>
                <a:defRPr/>
              </a:pPr>
              <a:t>‹#›</a:t>
            </a:fld>
            <a:endParaRPr lang="ja-JP" altLang="en-US" dirty="0"/>
          </a:p>
        </p:txBody>
      </p:sp>
    </p:spTree>
    <p:extLst>
      <p:ext uri="{BB962C8B-B14F-4D97-AF65-F5344CB8AC3E}">
        <p14:creationId xmlns:p14="http://schemas.microsoft.com/office/powerpoint/2010/main" val="20762399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5DB0BB9-C0FA-4039-BD0C-6F3EE7DD12A5}" type="slidenum">
              <a:rPr lang="ja-JP" altLang="en-US"/>
              <a:pPr>
                <a:defRPr/>
              </a:pPr>
              <a:t>‹#›</a:t>
            </a:fld>
            <a:endParaRPr lang="ja-JP" altLang="en-US"/>
          </a:p>
        </p:txBody>
      </p:sp>
    </p:spTree>
    <p:extLst>
      <p:ext uri="{BB962C8B-B14F-4D97-AF65-F5344CB8AC3E}">
        <p14:creationId xmlns:p14="http://schemas.microsoft.com/office/powerpoint/2010/main" val="3939741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F78E6D5-89C0-4D3B-AA1C-CA8BB94DF160}" type="slidenum">
              <a:rPr lang="ja-JP" altLang="en-US"/>
              <a:pPr>
                <a:defRPr/>
              </a:pPr>
              <a:t>‹#›</a:t>
            </a:fld>
            <a:endParaRPr lang="ja-JP" altLang="en-US"/>
          </a:p>
        </p:txBody>
      </p:sp>
    </p:spTree>
    <p:extLst>
      <p:ext uri="{BB962C8B-B14F-4D97-AF65-F5344CB8AC3E}">
        <p14:creationId xmlns:p14="http://schemas.microsoft.com/office/powerpoint/2010/main" val="2163698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F07A923-4B40-4248-89BF-7F63358E3E92}" type="slidenum">
              <a:rPr lang="ja-JP" altLang="en-US"/>
              <a:pPr>
                <a:defRPr/>
              </a:pPr>
              <a:t>‹#›</a:t>
            </a:fld>
            <a:endParaRPr lang="ja-JP" altLang="en-US"/>
          </a:p>
        </p:txBody>
      </p:sp>
    </p:spTree>
    <p:extLst>
      <p:ext uri="{BB962C8B-B14F-4D97-AF65-F5344CB8AC3E}">
        <p14:creationId xmlns:p14="http://schemas.microsoft.com/office/powerpoint/2010/main" val="3454224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9A6C936-DEE7-44C7-8572-C01A5873B0C5}" type="slidenum">
              <a:rPr lang="ja-JP" altLang="en-US"/>
              <a:pPr>
                <a:defRPr/>
              </a:pPr>
              <a:t>‹#›</a:t>
            </a:fld>
            <a:endParaRPr lang="ja-JP" altLang="en-US"/>
          </a:p>
        </p:txBody>
      </p:sp>
    </p:spTree>
    <p:extLst>
      <p:ext uri="{BB962C8B-B14F-4D97-AF65-F5344CB8AC3E}">
        <p14:creationId xmlns:p14="http://schemas.microsoft.com/office/powerpoint/2010/main" val="1475065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A23DF24-FF0F-45E6-8268-9F7FE4F2B3C9}" type="slidenum">
              <a:rPr lang="ja-JP" altLang="en-US"/>
              <a:pPr>
                <a:defRPr/>
              </a:pPr>
              <a:t>‹#›</a:t>
            </a:fld>
            <a:endParaRPr lang="ja-JP" altLang="en-US"/>
          </a:p>
        </p:txBody>
      </p:sp>
    </p:spTree>
    <p:extLst>
      <p:ext uri="{BB962C8B-B14F-4D97-AF65-F5344CB8AC3E}">
        <p14:creationId xmlns:p14="http://schemas.microsoft.com/office/powerpoint/2010/main" val="3842575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標準スライド">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A78D6CFB-7E9F-4517-9C6C-7920C3455632}" type="datetime1">
              <a:rPr kumimoji="1" lang="ja-JP" altLang="en-US" smtClean="0"/>
              <a:t>2016/2/3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
        <p:nvSpPr>
          <p:cNvPr id="6" name="タイトル 1"/>
          <p:cNvSpPr>
            <a:spLocks noGrp="1"/>
          </p:cNvSpPr>
          <p:nvPr>
            <p:ph type="title"/>
          </p:nvPr>
        </p:nvSpPr>
        <p:spPr>
          <a:xfrm>
            <a:off x="200471" y="188640"/>
            <a:ext cx="9505503" cy="461665"/>
          </a:xfrm>
        </p:spPr>
        <p:txBody>
          <a:bodyPr wrap="square">
            <a:spAutoFit/>
          </a:bodyPr>
          <a:lstStyle>
            <a:lvl1pPr algn="l">
              <a:defRPr lang="ja-JP" altLang="en-US" sz="2400"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smtClean="0"/>
              <a:t>マスター タイトルの書式設定</a:t>
            </a:r>
            <a:endParaRPr kumimoji="1" lang="ja-JP" altLang="en-US" dirty="0"/>
          </a:p>
        </p:txBody>
      </p:sp>
      <p:sp>
        <p:nvSpPr>
          <p:cNvPr id="8" name="テキスト プレースホルダー 9"/>
          <p:cNvSpPr>
            <a:spLocks noGrp="1"/>
          </p:cNvSpPr>
          <p:nvPr>
            <p:ph type="body" sz="quarter" idx="13" hasCustomPrompt="1"/>
          </p:nvPr>
        </p:nvSpPr>
        <p:spPr>
          <a:xfrm>
            <a:off x="200794" y="6309320"/>
            <a:ext cx="9396722" cy="161583"/>
          </a:xfrm>
          <a:noFill/>
        </p:spPr>
        <p:txBody>
          <a:bodyPr wrap="squar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（資料）●●</a:t>
            </a:r>
            <a:endParaRPr kumimoji="1" lang="ja-JP" altLang="en-US" dirty="0"/>
          </a:p>
        </p:txBody>
      </p:sp>
      <p:sp>
        <p:nvSpPr>
          <p:cNvPr id="9" name="テキスト プレースホルダー 9"/>
          <p:cNvSpPr>
            <a:spLocks noGrp="1"/>
          </p:cNvSpPr>
          <p:nvPr>
            <p:ph type="body" sz="quarter" idx="14" hasCustomPrompt="1"/>
          </p:nvPr>
        </p:nvSpPr>
        <p:spPr>
          <a:xfrm>
            <a:off x="200794" y="3104964"/>
            <a:ext cx="1853071" cy="307777"/>
          </a:xfrm>
          <a:noFill/>
        </p:spPr>
        <p:txBody>
          <a:bodyPr wrap="none" lIns="0" tIns="0" rIns="0" bIns="0">
            <a:spAutoFit/>
          </a:bodyPr>
          <a:lstStyle>
            <a:lvl1pPr marL="0" indent="0">
              <a:spcBef>
                <a:spcPts val="0"/>
              </a:spcBef>
              <a:spcAft>
                <a:spcPts val="0"/>
              </a:spcAft>
              <a:buNone/>
              <a:defRPr sz="20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説明文（</a:t>
            </a:r>
            <a:r>
              <a:rPr kumimoji="1" lang="en-US" altLang="ja-JP" dirty="0" smtClean="0"/>
              <a:t>20pt</a:t>
            </a:r>
            <a:r>
              <a:rPr kumimoji="1" lang="ja-JP" altLang="en-US" dirty="0" smtClean="0"/>
              <a:t>）</a:t>
            </a:r>
            <a:endParaRPr kumimoji="1" lang="ja-JP" altLang="en-US" dirty="0"/>
          </a:p>
        </p:txBody>
      </p:sp>
      <p:sp>
        <p:nvSpPr>
          <p:cNvPr id="10" name="テキスト プレースホルダー 9"/>
          <p:cNvSpPr>
            <a:spLocks noGrp="1"/>
          </p:cNvSpPr>
          <p:nvPr>
            <p:ph type="body" sz="quarter" idx="15" hasCustomPrompt="1"/>
          </p:nvPr>
        </p:nvSpPr>
        <p:spPr>
          <a:xfrm>
            <a:off x="200472" y="3769295"/>
            <a:ext cx="1298432" cy="215444"/>
          </a:xfrm>
          <a:noFill/>
        </p:spPr>
        <p:txBody>
          <a:bodyPr wrap="none" lIns="0" tIns="0" rIns="0" bIns="0">
            <a:spAutoFit/>
          </a:bodyPr>
          <a:lstStyle>
            <a:lvl1pPr marL="0" indent="0">
              <a:spcBef>
                <a:spcPts val="0"/>
              </a:spcBef>
              <a:spcAft>
                <a:spcPts val="0"/>
              </a:spcAft>
              <a:buNone/>
              <a:defRPr sz="14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説明文（</a:t>
            </a:r>
            <a:r>
              <a:rPr kumimoji="1" lang="en-US" altLang="ja-JP" dirty="0" smtClean="0"/>
              <a:t>14pt</a:t>
            </a:r>
            <a:r>
              <a:rPr kumimoji="1" lang="ja-JP" altLang="en-US" dirty="0" smtClean="0"/>
              <a:t>）</a:t>
            </a:r>
            <a:endParaRPr kumimoji="1" lang="ja-JP" altLang="en-US" dirty="0"/>
          </a:p>
        </p:txBody>
      </p:sp>
      <p:sp>
        <p:nvSpPr>
          <p:cNvPr id="11" name="テキスト プレースホルダー 9"/>
          <p:cNvSpPr>
            <a:spLocks noGrp="1"/>
          </p:cNvSpPr>
          <p:nvPr>
            <p:ph type="body" sz="quarter" idx="16" hasCustomPrompt="1"/>
          </p:nvPr>
        </p:nvSpPr>
        <p:spPr>
          <a:xfrm>
            <a:off x="200472" y="4365104"/>
            <a:ext cx="1102866" cy="161583"/>
          </a:xfrm>
          <a:noFill/>
        </p:spPr>
        <p:txBody>
          <a:bodyPr wrap="non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説明文（</a:t>
            </a:r>
            <a:r>
              <a:rPr kumimoji="1" lang="en-US" altLang="ja-JP" dirty="0" smtClean="0"/>
              <a:t>10.5pt</a:t>
            </a:r>
            <a:r>
              <a:rPr kumimoji="1" lang="ja-JP" altLang="en-US" dirty="0" smtClean="0"/>
              <a:t>）</a:t>
            </a:r>
            <a:endParaRPr kumimoji="1" lang="ja-JP" altLang="en-US" dirty="0"/>
          </a:p>
        </p:txBody>
      </p:sp>
      <p:sp>
        <p:nvSpPr>
          <p:cNvPr id="12" name="テキスト プレースホルダー 11"/>
          <p:cNvSpPr>
            <a:spLocks noGrp="1"/>
          </p:cNvSpPr>
          <p:nvPr>
            <p:ph type="body" sz="quarter" idx="17"/>
          </p:nvPr>
        </p:nvSpPr>
        <p:spPr>
          <a:xfrm>
            <a:off x="200025" y="764704"/>
            <a:ext cx="9505950" cy="525886"/>
          </a:xfrm>
          <a:solidFill>
            <a:srgbClr val="99D6EC"/>
          </a:solidFill>
          <a:ln>
            <a:noFill/>
          </a:ln>
        </p:spPr>
        <p:txBody>
          <a:bodyPr vert="horz" wrap="square" lIns="216000" tIns="108000" rIns="216000" bIns="108000" rtlCol="0" anchor="t" anchorCtr="0">
            <a:spAutoFit/>
          </a:bodyPr>
          <a:lstStyle>
            <a:lvl1pPr>
              <a:defRPr lang="ja-JP" altLang="en-US" sz="2000" dirty="0">
                <a:latin typeface="Meiryo UI" panose="020B0604030504040204" pitchFamily="50" charset="-128"/>
                <a:ea typeface="Meiryo UI" panose="020B0604030504040204" pitchFamily="50" charset="-128"/>
                <a:cs typeface="Meiryo UI" panose="020B0604030504040204" pitchFamily="50" charset="-128"/>
              </a:defRPr>
            </a:lvl1pPr>
          </a:lstStyle>
          <a:p>
            <a:pPr marL="257175" lvl="0" indent="-257175">
              <a:spcBef>
                <a:spcPts val="600"/>
              </a:spcBef>
              <a:spcAft>
                <a:spcPts val="600"/>
              </a:spcAft>
              <a:buClr>
                <a:srgbClr val="002060"/>
              </a:buClr>
              <a:buFont typeface="Wingdings" panose="05000000000000000000" pitchFamily="2" charset="2"/>
              <a:buChar char="l"/>
            </a:pPr>
            <a:r>
              <a:rPr kumimoji="1" lang="ja-JP" altLang="en-US" smtClean="0"/>
              <a:t>マスター テキストの書式設定</a:t>
            </a:r>
          </a:p>
        </p:txBody>
      </p:sp>
    </p:spTree>
    <p:extLst>
      <p:ext uri="{BB962C8B-B14F-4D97-AF65-F5344CB8AC3E}">
        <p14:creationId xmlns:p14="http://schemas.microsoft.com/office/powerpoint/2010/main" val="41080356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4D0D392-FE93-4BA4-93D3-B4F51D841D4F}" type="slidenum">
              <a:rPr lang="ja-JP" altLang="en-US"/>
              <a:pPr>
                <a:defRPr/>
              </a:pPr>
              <a:t>‹#›</a:t>
            </a:fld>
            <a:endParaRPr lang="ja-JP" altLang="en-US"/>
          </a:p>
        </p:txBody>
      </p:sp>
    </p:spTree>
    <p:extLst>
      <p:ext uri="{BB962C8B-B14F-4D97-AF65-F5344CB8AC3E}">
        <p14:creationId xmlns:p14="http://schemas.microsoft.com/office/powerpoint/2010/main" val="2447639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4EE1EFB-E776-4A48-BF96-03B01B2B5B48}" type="slidenum">
              <a:rPr lang="ja-JP" altLang="en-US"/>
              <a:pPr>
                <a:defRPr/>
              </a:pPr>
              <a:t>‹#›</a:t>
            </a:fld>
            <a:endParaRPr lang="ja-JP" altLang="en-US"/>
          </a:p>
        </p:txBody>
      </p:sp>
    </p:spTree>
    <p:extLst>
      <p:ext uri="{BB962C8B-B14F-4D97-AF65-F5344CB8AC3E}">
        <p14:creationId xmlns:p14="http://schemas.microsoft.com/office/powerpoint/2010/main" val="1950292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F29D1AB8-553E-43F6-8543-B6DAE85FA014}" type="slidenum">
              <a:rPr lang="ja-JP" altLang="en-US"/>
              <a:pPr>
                <a:defRPr/>
              </a:pPr>
              <a:t>‹#›</a:t>
            </a:fld>
            <a:endParaRPr lang="ja-JP" altLang="en-US"/>
          </a:p>
        </p:txBody>
      </p:sp>
    </p:spTree>
    <p:extLst>
      <p:ext uri="{BB962C8B-B14F-4D97-AF65-F5344CB8AC3E}">
        <p14:creationId xmlns:p14="http://schemas.microsoft.com/office/powerpoint/2010/main" val="170816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2BCC4649-DDC1-4FD5-A6FA-B1592929DDBF}" type="slidenum">
              <a:rPr lang="ja-JP" altLang="en-US"/>
              <a:pPr>
                <a:defRPr/>
              </a:pPr>
              <a:t>‹#›</a:t>
            </a:fld>
            <a:endParaRPr lang="ja-JP" altLang="en-US"/>
          </a:p>
        </p:txBody>
      </p:sp>
    </p:spTree>
    <p:extLst>
      <p:ext uri="{BB962C8B-B14F-4D97-AF65-F5344CB8AC3E}">
        <p14:creationId xmlns:p14="http://schemas.microsoft.com/office/powerpoint/2010/main" val="3438786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FD0E972F-8B83-4B2D-A000-0D2DC82E00D1}" type="slidenum">
              <a:rPr lang="ja-JP" altLang="en-US"/>
              <a:pPr>
                <a:defRPr/>
              </a:pPr>
              <a:t>‹#›</a:t>
            </a:fld>
            <a:endParaRPr lang="ja-JP" altLang="en-US"/>
          </a:p>
        </p:txBody>
      </p:sp>
    </p:spTree>
    <p:extLst>
      <p:ext uri="{BB962C8B-B14F-4D97-AF65-F5344CB8AC3E}">
        <p14:creationId xmlns:p14="http://schemas.microsoft.com/office/powerpoint/2010/main" val="2786309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8C3E5F80-7B4B-41DB-AC0C-7AB52DA7047D}" type="slidenum">
              <a:rPr lang="ja-JP" altLang="en-US"/>
              <a:pPr>
                <a:defRPr/>
              </a:pPr>
              <a:t>‹#›</a:t>
            </a:fld>
            <a:endParaRPr lang="ja-JP" altLang="en-US"/>
          </a:p>
        </p:txBody>
      </p:sp>
    </p:spTree>
    <p:extLst>
      <p:ext uri="{BB962C8B-B14F-4D97-AF65-F5344CB8AC3E}">
        <p14:creationId xmlns:p14="http://schemas.microsoft.com/office/powerpoint/2010/main" val="4158032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A7AF1407-A31B-4008-8835-6C25EDF4CF28}" type="slidenum">
              <a:rPr lang="ja-JP" altLang="en-US"/>
              <a:pPr>
                <a:defRPr/>
              </a:pPr>
              <a:t>‹#›</a:t>
            </a:fld>
            <a:endParaRPr lang="ja-JP" altLang="en-US"/>
          </a:p>
        </p:txBody>
      </p:sp>
    </p:spTree>
    <p:extLst>
      <p:ext uri="{BB962C8B-B14F-4D97-AF65-F5344CB8AC3E}">
        <p14:creationId xmlns:p14="http://schemas.microsoft.com/office/powerpoint/2010/main" val="139556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5" name="フッター プレースホルダ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94761362-B1E5-4CA7-A85B-65E54A087022}"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テキスト プレースホルダ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5" name="フッター プレースホルダ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defRPr>
            </a:lvl1pPr>
          </a:lstStyle>
          <a:p>
            <a:pPr>
              <a:defRPr/>
            </a:pPr>
            <a:fld id="{AFA16899-B041-46F5-A0A0-240266288692}"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image" Target="../media/image21.wmf"/><Relationship Id="rId3" Type="http://schemas.microsoft.com/office/2007/relationships/hdphoto" Target="../media/hdphoto1.wdp"/><Relationship Id="rId7"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Layout" Target="../slideLayouts/slideLayout18.xml"/><Relationship Id="rId6" Type="http://schemas.openxmlformats.org/officeDocument/2006/relationships/image" Target="../media/image19.wmf"/><Relationship Id="rId11" Type="http://schemas.openxmlformats.org/officeDocument/2006/relationships/image" Target="../media/image11.wmf"/><Relationship Id="rId5" Type="http://schemas.openxmlformats.org/officeDocument/2006/relationships/image" Target="../media/image18.gif"/><Relationship Id="rId10" Type="http://schemas.openxmlformats.org/officeDocument/2006/relationships/image" Target="../media/image12.wmf"/><Relationship Id="rId4" Type="http://schemas.openxmlformats.org/officeDocument/2006/relationships/image" Target="../media/image17.gif"/><Relationship Id="rId9" Type="http://schemas.openxmlformats.org/officeDocument/2006/relationships/image" Target="../media/image14.wmf"/></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7.gif"/><Relationship Id="rId3" Type="http://schemas.openxmlformats.org/officeDocument/2006/relationships/image" Target="../media/image23.png"/><Relationship Id="rId7" Type="http://schemas.openxmlformats.org/officeDocument/2006/relationships/image" Target="../media/image25.jpeg"/><Relationship Id="rId12" Type="http://schemas.openxmlformats.org/officeDocument/2006/relationships/image" Target="../media/image18.gif"/><Relationship Id="rId2" Type="http://schemas.openxmlformats.org/officeDocument/2006/relationships/image" Target="../media/image19.wmf"/><Relationship Id="rId1" Type="http://schemas.openxmlformats.org/officeDocument/2006/relationships/slideLayout" Target="../slideLayouts/slideLayout18.xml"/><Relationship Id="rId6" Type="http://schemas.microsoft.com/office/2007/relationships/hdphoto" Target="../media/hdphoto3.wdp"/><Relationship Id="rId11" Type="http://schemas.openxmlformats.org/officeDocument/2006/relationships/image" Target="../media/image21.wmf"/><Relationship Id="rId5" Type="http://schemas.openxmlformats.org/officeDocument/2006/relationships/image" Target="../media/image24.png"/><Relationship Id="rId10" Type="http://schemas.openxmlformats.org/officeDocument/2006/relationships/image" Target="../media/image26.wmf"/><Relationship Id="rId4" Type="http://schemas.microsoft.com/office/2007/relationships/hdphoto" Target="../media/hdphoto2.wdp"/><Relationship Id="rId9" Type="http://schemas.openxmlformats.org/officeDocument/2006/relationships/image" Target="../media/image11.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1.wmf"/><Relationship Id="rId3" Type="http://schemas.openxmlformats.org/officeDocument/2006/relationships/notesSlide" Target="../notesSlides/notesSlide3.xml"/><Relationship Id="rId7" Type="http://schemas.openxmlformats.org/officeDocument/2006/relationships/oleObject" Target="../embeddings/oleObject3.bin"/><Relationship Id="rId12" Type="http://schemas.openxmlformats.org/officeDocument/2006/relationships/image" Target="../media/image30.jpeg"/><Relationship Id="rId2" Type="http://schemas.openxmlformats.org/officeDocument/2006/relationships/slideLayout" Target="../slideLayouts/slideLayout18.xml"/><Relationship Id="rId16" Type="http://schemas.openxmlformats.org/officeDocument/2006/relationships/image" Target="../media/image32.png"/><Relationship Id="rId1" Type="http://schemas.openxmlformats.org/officeDocument/2006/relationships/vmlDrawing" Target="../drawings/vmlDrawing3.vml"/><Relationship Id="rId6" Type="http://schemas.openxmlformats.org/officeDocument/2006/relationships/image" Target="../media/image29.png"/><Relationship Id="rId11" Type="http://schemas.openxmlformats.org/officeDocument/2006/relationships/image" Target="../media/image14.wmf"/><Relationship Id="rId5" Type="http://schemas.openxmlformats.org/officeDocument/2006/relationships/image" Target="../media/image28.wmf"/><Relationship Id="rId15" Type="http://schemas.openxmlformats.org/officeDocument/2006/relationships/image" Target="../media/image21.wmf"/><Relationship Id="rId10" Type="http://schemas.openxmlformats.org/officeDocument/2006/relationships/image" Target="../media/image13.wmf"/><Relationship Id="rId4" Type="http://schemas.openxmlformats.org/officeDocument/2006/relationships/image" Target="../media/image27.wmf"/><Relationship Id="rId9" Type="http://schemas.openxmlformats.org/officeDocument/2006/relationships/image" Target="../media/image11.wmf"/><Relationship Id="rId14" Type="http://schemas.openxmlformats.org/officeDocument/2006/relationships/image" Target="../media/image19.w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8" Type="http://schemas.openxmlformats.org/officeDocument/2006/relationships/image" Target="../media/image21.wmf"/><Relationship Id="rId3" Type="http://schemas.microsoft.com/office/2007/relationships/hdphoto" Target="../media/hdphoto1.wdp"/><Relationship Id="rId7"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Layout" Target="../slideLayouts/slideLayout18.xml"/><Relationship Id="rId6" Type="http://schemas.openxmlformats.org/officeDocument/2006/relationships/image" Target="../media/image19.wmf"/><Relationship Id="rId11" Type="http://schemas.openxmlformats.org/officeDocument/2006/relationships/image" Target="../media/image11.wmf"/><Relationship Id="rId5" Type="http://schemas.openxmlformats.org/officeDocument/2006/relationships/image" Target="../media/image18.gif"/><Relationship Id="rId10" Type="http://schemas.openxmlformats.org/officeDocument/2006/relationships/image" Target="../media/image12.wmf"/><Relationship Id="rId4" Type="http://schemas.openxmlformats.org/officeDocument/2006/relationships/image" Target="../media/image17.gif"/><Relationship Id="rId9" Type="http://schemas.openxmlformats.org/officeDocument/2006/relationships/image" Target="../media/image14.wmf"/></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gif"/><Relationship Id="rId3" Type="http://schemas.openxmlformats.org/officeDocument/2006/relationships/image" Target="../media/image36.jpe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5.png"/><Relationship Id="rId16" Type="http://schemas.openxmlformats.org/officeDocument/2006/relationships/image" Target="../media/image49.png"/><Relationship Id="rId1" Type="http://schemas.openxmlformats.org/officeDocument/2006/relationships/slideLayout" Target="../slideLayouts/slideLayout18.xml"/><Relationship Id="rId6" Type="http://schemas.openxmlformats.org/officeDocument/2006/relationships/image" Target="../media/image39.png"/><Relationship Id="rId11" Type="http://schemas.openxmlformats.org/officeDocument/2006/relationships/image" Target="../media/image44.emf"/><Relationship Id="rId5" Type="http://schemas.openxmlformats.org/officeDocument/2006/relationships/image" Target="../media/image38.wmf"/><Relationship Id="rId15" Type="http://schemas.openxmlformats.org/officeDocument/2006/relationships/image" Target="../media/image48.png"/><Relationship Id="rId10" Type="http://schemas.openxmlformats.org/officeDocument/2006/relationships/image" Target="../media/image43.jpe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jpeg"/></Relationships>
</file>

<file path=ppt/slides/_rels/slide24.x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image" Target="../media/image60.png"/><Relationship Id="rId18" Type="http://schemas.openxmlformats.org/officeDocument/2006/relationships/image" Target="../media/image64.png"/><Relationship Id="rId3" Type="http://schemas.openxmlformats.org/officeDocument/2006/relationships/image" Target="../media/image51.jpeg"/><Relationship Id="rId21" Type="http://schemas.openxmlformats.org/officeDocument/2006/relationships/image" Target="../media/image67.jpeg"/><Relationship Id="rId7" Type="http://schemas.openxmlformats.org/officeDocument/2006/relationships/image" Target="../media/image55.wmf"/><Relationship Id="rId12" Type="http://schemas.openxmlformats.org/officeDocument/2006/relationships/image" Target="../media/image59.png"/><Relationship Id="rId17" Type="http://schemas.openxmlformats.org/officeDocument/2006/relationships/image" Target="../media/image63.png"/><Relationship Id="rId2" Type="http://schemas.openxmlformats.org/officeDocument/2006/relationships/image" Target="../media/image50.jpeg"/><Relationship Id="rId16" Type="http://schemas.openxmlformats.org/officeDocument/2006/relationships/image" Target="../media/image62.jpeg"/><Relationship Id="rId20" Type="http://schemas.openxmlformats.org/officeDocument/2006/relationships/image" Target="../media/image66.jpeg"/><Relationship Id="rId1" Type="http://schemas.openxmlformats.org/officeDocument/2006/relationships/slideLayout" Target="../slideLayouts/slideLayout18.xml"/><Relationship Id="rId6" Type="http://schemas.openxmlformats.org/officeDocument/2006/relationships/image" Target="../media/image54.wmf"/><Relationship Id="rId11" Type="http://schemas.openxmlformats.org/officeDocument/2006/relationships/image" Target="../media/image58.jpeg"/><Relationship Id="rId5" Type="http://schemas.openxmlformats.org/officeDocument/2006/relationships/image" Target="../media/image53.wmf"/><Relationship Id="rId15" Type="http://schemas.microsoft.com/office/2007/relationships/hdphoto" Target="../media/hdphoto5.wdp"/><Relationship Id="rId10" Type="http://schemas.openxmlformats.org/officeDocument/2006/relationships/image" Target="../media/image46.gif"/><Relationship Id="rId19" Type="http://schemas.openxmlformats.org/officeDocument/2006/relationships/image" Target="../media/image65.png"/><Relationship Id="rId4" Type="http://schemas.openxmlformats.org/officeDocument/2006/relationships/image" Target="../media/image52.wmf"/><Relationship Id="rId9" Type="http://schemas.openxmlformats.org/officeDocument/2006/relationships/image" Target="../media/image57.wmf"/><Relationship Id="rId14" Type="http://schemas.openxmlformats.org/officeDocument/2006/relationships/image" Target="../media/image6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hyperlink" Target="http://wrs.search.yahoo.co.jp/_ylt=A3JvRXLs8Q9U_G0AO86DTwx.;_ylu=X3oDMTFvMm10N2ZmBHBhdHQDcmljaARwb3MDMQRwcm9wA2lzZWFyY2gEcXADcWh2BHNjA0RSBHNlYwNzYwRzbGsDaW1n/SIG=17ql9qv83/EXP=1410431916/**http:/image.search.yahoo.co.jp/search?rkf=2&amp;ei=UTF-8&amp;p=%E3%82%BF%E3%83%B3%E3%82%AF%E3%83%AD%E3%83%BC%E3%83%AA%E3%83%BC+%E3%82%A4%E3%83%A9%E3%82%B9%E3%83%88" TargetMode="External"/><Relationship Id="rId1" Type="http://schemas.openxmlformats.org/officeDocument/2006/relationships/slideLayout" Target="../slideLayouts/slideLayout18.xml"/><Relationship Id="rId5" Type="http://schemas.microsoft.com/office/2007/relationships/hdphoto" Target="../media/hdphoto6.wdp"/><Relationship Id="rId4" Type="http://schemas.openxmlformats.org/officeDocument/2006/relationships/image" Target="../media/image69.png"/></Relationships>
</file>

<file path=ppt/slides/_rels/slide28.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72.png"/><Relationship Id="rId4" Type="http://schemas.openxmlformats.org/officeDocument/2006/relationships/image" Target="../media/image71.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bin"/><Relationship Id="rId7" Type="http://schemas.openxmlformats.org/officeDocument/2006/relationships/image" Target="../media/image13.wmf"/><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png"/><Relationship Id="rId9"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14.wmf"/><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13.wmf"/><Relationship Id="rId5" Type="http://schemas.openxmlformats.org/officeDocument/2006/relationships/image" Target="../media/image11.wmf"/><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552" y="1772816"/>
            <a:ext cx="9906000" cy="1470025"/>
          </a:xfrm>
        </p:spPr>
        <p:txBody>
          <a:bodyPr>
            <a:normAutofit/>
          </a:bodyPr>
          <a:lstStyle/>
          <a:p>
            <a:r>
              <a:rPr lang="ja-JP" altLang="en-US" sz="4000" dirty="0"/>
              <a:t>電力・ガスシステム改革の概要</a:t>
            </a:r>
            <a:r>
              <a:rPr lang="ja-JP" altLang="en-US" sz="4000" dirty="0" smtClean="0"/>
              <a:t>と</a:t>
            </a:r>
            <a:r>
              <a:rPr lang="en-US" altLang="ja-JP" sz="4000" dirty="0" smtClean="0"/>
              <a:t/>
            </a:r>
            <a:br>
              <a:rPr lang="en-US" altLang="ja-JP" sz="4000" dirty="0" smtClean="0"/>
            </a:br>
            <a:r>
              <a:rPr lang="ja-JP" altLang="en-US" sz="4000" dirty="0" smtClean="0"/>
              <a:t>進捗</a:t>
            </a:r>
            <a:r>
              <a:rPr lang="ja-JP" altLang="en-US" sz="4000" dirty="0"/>
              <a:t>状況について</a:t>
            </a:r>
            <a:endParaRPr kumimoji="1" lang="ja-JP" altLang="en-US" sz="4000" dirty="0"/>
          </a:p>
        </p:txBody>
      </p:sp>
      <p:sp>
        <p:nvSpPr>
          <p:cNvPr id="6" name="サブタイトル 2"/>
          <p:cNvSpPr>
            <a:spLocks noGrp="1"/>
          </p:cNvSpPr>
          <p:nvPr>
            <p:ph type="subTitle" idx="1"/>
          </p:nvPr>
        </p:nvSpPr>
        <p:spPr>
          <a:xfrm>
            <a:off x="1784648" y="4556720"/>
            <a:ext cx="6400800" cy="1752600"/>
          </a:xfrm>
        </p:spPr>
        <p:txBody>
          <a:bodyPr/>
          <a:lstStyle/>
          <a:p>
            <a:r>
              <a:rPr kumimoji="1" lang="ja-JP" altLang="en-US" sz="2800" dirty="0" smtClean="0"/>
              <a:t>平成２８</a:t>
            </a:r>
            <a:r>
              <a:rPr lang="ja-JP" altLang="en-US" sz="2800" dirty="0" smtClean="0"/>
              <a:t>年２月１０日</a:t>
            </a:r>
            <a:endParaRPr lang="en-US" altLang="ja-JP" sz="2800" dirty="0" smtClean="0"/>
          </a:p>
          <a:p>
            <a:r>
              <a:rPr lang="ja-JP" altLang="en-US" sz="2800" dirty="0" smtClean="0"/>
              <a:t>経済産業省</a:t>
            </a:r>
            <a:endParaRPr lang="en-US" altLang="ja-JP" sz="2800" dirty="0" smtClean="0"/>
          </a:p>
          <a:p>
            <a:r>
              <a:rPr lang="ja-JP" altLang="en-US" sz="2800" dirty="0" smtClean="0"/>
              <a:t>電力</a:t>
            </a:r>
            <a:r>
              <a:rPr lang="ja-JP" altLang="en-US" sz="2800" dirty="0"/>
              <a:t>取引</a:t>
            </a:r>
            <a:r>
              <a:rPr lang="ja-JP" altLang="en-US" sz="2800" dirty="0" smtClean="0"/>
              <a:t>等監視員会</a:t>
            </a:r>
            <a:endParaRPr lang="en-US" altLang="ja-JP" sz="2800" dirty="0" smtClean="0"/>
          </a:p>
          <a:p>
            <a:r>
              <a:rPr lang="ja-JP" altLang="en-US" sz="2800" dirty="0" smtClean="0"/>
              <a:t>青柳　</a:t>
            </a:r>
            <a:r>
              <a:rPr lang="ja-JP" altLang="en-US" sz="2800" dirty="0" err="1" smtClean="0"/>
              <a:t>あさ</a:t>
            </a:r>
            <a:r>
              <a:rPr lang="ja-JP" altLang="en-US" sz="2800" dirty="0" smtClean="0"/>
              <a:t>子</a:t>
            </a:r>
            <a:endParaRPr lang="en-US" altLang="ja-JP" sz="2800" dirty="0" smtClean="0"/>
          </a:p>
        </p:txBody>
      </p:sp>
      <p:sp>
        <p:nvSpPr>
          <p:cNvPr id="4" name="テキスト ボックス 3"/>
          <p:cNvSpPr txBox="1"/>
          <p:nvPr/>
        </p:nvSpPr>
        <p:spPr>
          <a:xfrm>
            <a:off x="8041342" y="195543"/>
            <a:ext cx="1644463" cy="3619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sz="2000" kern="100" dirty="0" smtClean="0">
                <a:effectLst/>
                <a:ea typeface="ＭＳ ゴシック"/>
                <a:cs typeface="Times New Roman"/>
              </a:rPr>
              <a:t>資料</a:t>
            </a:r>
            <a:r>
              <a:rPr lang="ja-JP" altLang="en-US" sz="2000" kern="100" dirty="0" smtClean="0">
                <a:effectLst/>
                <a:ea typeface="ＭＳ ゴシック"/>
                <a:cs typeface="Times New Roman"/>
              </a:rPr>
              <a:t>４－</a:t>
            </a:r>
            <a:r>
              <a:rPr lang="ja-JP" altLang="en-US" sz="2000" kern="100" dirty="0" smtClean="0">
                <a:ea typeface="ＭＳ ゴシック"/>
                <a:cs typeface="Times New Roman"/>
              </a:rPr>
              <a:t>２</a:t>
            </a:r>
            <a:endParaRPr lang="ja-JP" sz="2000" kern="100" dirty="0">
              <a:effectLst/>
              <a:ea typeface="ＭＳ 明朝"/>
              <a:cs typeface="Times New Roman"/>
            </a:endParaRPr>
          </a:p>
        </p:txBody>
      </p:sp>
    </p:spTree>
    <p:extLst>
      <p:ext uri="{BB962C8B-B14F-4D97-AF65-F5344CB8AC3E}">
        <p14:creationId xmlns:p14="http://schemas.microsoft.com/office/powerpoint/2010/main" val="2476985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7098238" y="2348880"/>
            <a:ext cx="1335358" cy="880118"/>
          </a:xfrm>
          <a:prstGeom prst="rect">
            <a:avLst/>
          </a:prstGeom>
          <a:solidFill>
            <a:schemeClr val="accent1">
              <a:lumMod val="40000"/>
              <a:lumOff val="60000"/>
            </a:schemeClr>
          </a:solidFill>
          <a:ln w="9525">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wrap="none" lIns="0" tIns="18000" rIns="0" bIns="18000" anchor="ctr"/>
          <a:lstStyle/>
          <a:p>
            <a:pPr algn="ctr">
              <a:defRPr/>
            </a:pPr>
            <a:r>
              <a:rPr lang="ja-JP" altLang="en-US" sz="1600" dirty="0">
                <a:solidFill>
                  <a:prstClr val="black"/>
                </a:solidFill>
                <a:latin typeface="+mn-ea"/>
              </a:rPr>
              <a:t>料金</a:t>
            </a:r>
            <a:r>
              <a:rPr lang="ja-JP" altLang="en-US" sz="1600" dirty="0" smtClean="0">
                <a:solidFill>
                  <a:prstClr val="black"/>
                </a:solidFill>
                <a:latin typeface="+mn-ea"/>
              </a:rPr>
              <a:t>規制</a:t>
            </a:r>
            <a:endParaRPr lang="en-US" altLang="ja-JP" sz="1600" dirty="0" smtClean="0">
              <a:solidFill>
                <a:prstClr val="black"/>
              </a:solidFill>
              <a:latin typeface="+mn-ea"/>
            </a:endParaRPr>
          </a:p>
          <a:p>
            <a:pPr algn="ctr">
              <a:defRPr/>
            </a:pPr>
            <a:r>
              <a:rPr lang="ja-JP" altLang="en-US" sz="1600" dirty="0" smtClean="0">
                <a:solidFill>
                  <a:prstClr val="black"/>
                </a:solidFill>
                <a:latin typeface="+mn-ea"/>
              </a:rPr>
              <a:t>の撤廃</a:t>
            </a:r>
            <a:endParaRPr lang="en-US" altLang="ja-JP" sz="1600" dirty="0">
              <a:solidFill>
                <a:prstClr val="black"/>
              </a:solidFill>
              <a:latin typeface="+mn-ea"/>
            </a:endParaRPr>
          </a:p>
          <a:p>
            <a:pPr algn="ctr">
              <a:defRPr/>
            </a:pPr>
            <a:r>
              <a:rPr lang="ja-JP" altLang="en-US" sz="1400" spc="-150" dirty="0">
                <a:solidFill>
                  <a:prstClr val="black"/>
                </a:solidFill>
                <a:latin typeface="+mn-ea"/>
              </a:rPr>
              <a:t>（経過措置終了）</a:t>
            </a:r>
            <a:endParaRPr lang="en-US" altLang="ja-JP" sz="1400" spc="-150" dirty="0">
              <a:solidFill>
                <a:prstClr val="black"/>
              </a:solidFill>
              <a:latin typeface="+mn-ea"/>
            </a:endParaRPr>
          </a:p>
        </p:txBody>
      </p:sp>
      <p:sp>
        <p:nvSpPr>
          <p:cNvPr id="5" name="Rectangle 36"/>
          <p:cNvSpPr>
            <a:spLocks noChangeArrowheads="1"/>
          </p:cNvSpPr>
          <p:nvPr/>
        </p:nvSpPr>
        <p:spPr bwMode="auto">
          <a:xfrm>
            <a:off x="1" y="-1588"/>
            <a:ext cx="9926638" cy="395856"/>
          </a:xfrm>
          <a:prstGeom prst="rect">
            <a:avLst/>
          </a:prstGeom>
          <a:solidFill>
            <a:schemeClr val="accent1"/>
          </a:solidFill>
          <a:ln w="12700" algn="ctr">
            <a:noFill/>
            <a:miter lim="800000"/>
            <a:headEnd/>
            <a:tailEnd/>
          </a:ln>
        </p:spPr>
        <p:txBody>
          <a:bodyPr lIns="35994" tIns="35994" rIns="35994" bIns="35994">
            <a:spAutoFit/>
          </a:bodyPr>
          <a:lstStyle/>
          <a:p>
            <a:pPr algn="ctr">
              <a:spcBef>
                <a:spcPct val="50000"/>
              </a:spcBef>
            </a:pPr>
            <a:r>
              <a:rPr lang="ja-JP" altLang="en-US" sz="2100" b="1" dirty="0">
                <a:solidFill>
                  <a:schemeClr val="bg1"/>
                </a:solidFill>
                <a:latin typeface="+mn-ea"/>
              </a:rPr>
              <a:t>システム改革</a:t>
            </a:r>
            <a:r>
              <a:rPr lang="ja-JP" altLang="en-US" sz="2100" b="1" dirty="0" smtClean="0">
                <a:solidFill>
                  <a:schemeClr val="bg1"/>
                </a:solidFill>
                <a:latin typeface="+mn-ea"/>
              </a:rPr>
              <a:t>のスケジュール</a:t>
            </a:r>
            <a:endParaRPr lang="ja-JP" altLang="en-US" sz="2100" b="1" dirty="0">
              <a:solidFill>
                <a:schemeClr val="bg1"/>
              </a:solidFill>
              <a:latin typeface="+mn-ea"/>
            </a:endParaRPr>
          </a:p>
        </p:txBody>
      </p:sp>
      <p:sp>
        <p:nvSpPr>
          <p:cNvPr id="38" name="スライド番号プレースホルダー 2"/>
          <p:cNvSpPr txBox="1">
            <a:spLocks/>
          </p:cNvSpPr>
          <p:nvPr/>
        </p:nvSpPr>
        <p:spPr>
          <a:xfrm>
            <a:off x="7594600" y="-32468"/>
            <a:ext cx="2311400" cy="365125"/>
          </a:xfrm>
          <a:prstGeom prst="rect">
            <a:avLst/>
          </a:prstGeom>
        </p:spPr>
        <p:txBody>
          <a:bodyPr lIns="91423" tIns="45712" rIns="91423" bIns="45712"/>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68" algn="l" rtl="0" fontAlgn="base">
              <a:spcBef>
                <a:spcPct val="0"/>
              </a:spcBef>
              <a:spcAft>
                <a:spcPct val="0"/>
              </a:spcAft>
              <a:defRPr kumimoji="1" kern="1200">
                <a:solidFill>
                  <a:schemeClr val="tx1"/>
                </a:solidFill>
                <a:latin typeface="Arial" charset="0"/>
                <a:ea typeface="ＭＳ Ｐゴシック" charset="-128"/>
                <a:cs typeface="+mn-cs"/>
              </a:defRPr>
            </a:lvl2pPr>
            <a:lvl3pPr marL="914335" algn="l" rtl="0" fontAlgn="base">
              <a:spcBef>
                <a:spcPct val="0"/>
              </a:spcBef>
              <a:spcAft>
                <a:spcPct val="0"/>
              </a:spcAft>
              <a:defRPr kumimoji="1" kern="1200">
                <a:solidFill>
                  <a:schemeClr val="tx1"/>
                </a:solidFill>
                <a:latin typeface="Arial" charset="0"/>
                <a:ea typeface="ＭＳ Ｐゴシック" charset="-128"/>
                <a:cs typeface="+mn-cs"/>
              </a:defRPr>
            </a:lvl3pPr>
            <a:lvl4pPr marL="1371503" algn="l" rtl="0" fontAlgn="base">
              <a:spcBef>
                <a:spcPct val="0"/>
              </a:spcBef>
              <a:spcAft>
                <a:spcPct val="0"/>
              </a:spcAft>
              <a:defRPr kumimoji="1" kern="1200">
                <a:solidFill>
                  <a:schemeClr val="tx1"/>
                </a:solidFill>
                <a:latin typeface="Arial" charset="0"/>
                <a:ea typeface="ＭＳ Ｐゴシック" charset="-128"/>
                <a:cs typeface="+mn-cs"/>
              </a:defRPr>
            </a:lvl4pPr>
            <a:lvl5pPr marL="1828671" algn="l" rtl="0" fontAlgn="base">
              <a:spcBef>
                <a:spcPct val="0"/>
              </a:spcBef>
              <a:spcAft>
                <a:spcPct val="0"/>
              </a:spcAft>
              <a:defRPr kumimoji="1" kern="1200">
                <a:solidFill>
                  <a:schemeClr val="tx1"/>
                </a:solidFill>
                <a:latin typeface="Arial" charset="0"/>
                <a:ea typeface="ＭＳ Ｐゴシック" charset="-128"/>
                <a:cs typeface="+mn-cs"/>
              </a:defRPr>
            </a:lvl5pPr>
            <a:lvl6pPr marL="2285838" algn="l" defTabSz="914335" rtl="0" eaLnBrk="1" latinLnBrk="0" hangingPunct="1">
              <a:defRPr kumimoji="1" kern="1200">
                <a:solidFill>
                  <a:schemeClr val="tx1"/>
                </a:solidFill>
                <a:latin typeface="Arial" charset="0"/>
                <a:ea typeface="ＭＳ Ｐゴシック" charset="-128"/>
                <a:cs typeface="+mn-cs"/>
              </a:defRPr>
            </a:lvl6pPr>
            <a:lvl7pPr marL="2743006" algn="l" defTabSz="914335" rtl="0" eaLnBrk="1" latinLnBrk="0" hangingPunct="1">
              <a:defRPr kumimoji="1" kern="1200">
                <a:solidFill>
                  <a:schemeClr val="tx1"/>
                </a:solidFill>
                <a:latin typeface="Arial" charset="0"/>
                <a:ea typeface="ＭＳ Ｐゴシック" charset="-128"/>
                <a:cs typeface="+mn-cs"/>
              </a:defRPr>
            </a:lvl7pPr>
            <a:lvl8pPr marL="3200174" algn="l" defTabSz="914335" rtl="0" eaLnBrk="1" latinLnBrk="0" hangingPunct="1">
              <a:defRPr kumimoji="1" kern="1200">
                <a:solidFill>
                  <a:schemeClr val="tx1"/>
                </a:solidFill>
                <a:latin typeface="Arial" charset="0"/>
                <a:ea typeface="ＭＳ Ｐゴシック" charset="-128"/>
                <a:cs typeface="+mn-cs"/>
              </a:defRPr>
            </a:lvl8pPr>
            <a:lvl9pPr marL="3657341" algn="l" defTabSz="914335" rtl="0" eaLnBrk="1" latinLnBrk="0" hangingPunct="1">
              <a:defRPr kumimoji="1" kern="1200">
                <a:solidFill>
                  <a:schemeClr val="tx1"/>
                </a:solidFill>
                <a:latin typeface="Arial" charset="0"/>
                <a:ea typeface="ＭＳ Ｐゴシック" charset="-128"/>
                <a:cs typeface="+mn-cs"/>
              </a:defRPr>
            </a:lvl9pPr>
          </a:lstStyle>
          <a:p>
            <a:pPr algn="r">
              <a:defRPr/>
            </a:pPr>
            <a:fld id="{3CF312C0-D3AB-4CF8-B5EF-F3E11CA05781}" type="slidenum">
              <a:rPr lang="ja-JP" altLang="en-US" sz="2400">
                <a:solidFill>
                  <a:schemeClr val="bg1"/>
                </a:solidFill>
              </a:rPr>
              <a:pPr algn="r">
                <a:defRPr/>
              </a:pPr>
              <a:t>9</a:t>
            </a:fld>
            <a:endParaRPr lang="ja-JP" altLang="en-US" sz="2400" dirty="0">
              <a:solidFill>
                <a:schemeClr val="bg1"/>
              </a:solidFill>
            </a:endParaRPr>
          </a:p>
        </p:txBody>
      </p:sp>
      <p:sp>
        <p:nvSpPr>
          <p:cNvPr id="154" name="正方形/長方形 153"/>
          <p:cNvSpPr/>
          <p:nvPr/>
        </p:nvSpPr>
        <p:spPr>
          <a:xfrm>
            <a:off x="75569" y="440668"/>
            <a:ext cx="9791989" cy="468052"/>
          </a:xfrm>
          <a:prstGeom prst="rect">
            <a:avLst/>
          </a:prstGeom>
          <a:noFill/>
          <a:ln w="9525">
            <a:noFill/>
          </a:ln>
        </p:spPr>
        <p:style>
          <a:lnRef idx="2">
            <a:schemeClr val="dk1"/>
          </a:lnRef>
          <a:fillRef idx="1">
            <a:schemeClr val="lt1"/>
          </a:fillRef>
          <a:effectRef idx="0">
            <a:schemeClr val="dk1"/>
          </a:effectRef>
          <a:fontRef idx="minor">
            <a:schemeClr val="dk1"/>
          </a:fontRef>
        </p:style>
        <p:txBody>
          <a:bodyPr lIns="91423" tIns="45712" rIns="91423" bIns="45712" rtlCol="0" anchor="t" anchorCtr="0"/>
          <a:lstStyle/>
          <a:p>
            <a:pPr marL="449183" indent="-361885" defTabSz="957471">
              <a:spcBef>
                <a:spcPts val="0"/>
              </a:spcBef>
              <a:spcAft>
                <a:spcPts val="600"/>
              </a:spcAft>
              <a:buFont typeface="Wingdings" panose="05000000000000000000" pitchFamily="2" charset="2"/>
              <a:buChar char="u"/>
              <a:defRPr/>
            </a:pPr>
            <a:r>
              <a:rPr lang="ja-JP" altLang="en-US" dirty="0" smtClean="0">
                <a:solidFill>
                  <a:prstClr val="black"/>
                </a:solidFill>
                <a:latin typeface="+mn-ea"/>
              </a:rPr>
              <a:t>電気</a:t>
            </a:r>
            <a:r>
              <a:rPr lang="ja-JP" altLang="en-US" dirty="0">
                <a:solidFill>
                  <a:prstClr val="black"/>
                </a:solidFill>
                <a:latin typeface="+mn-ea"/>
              </a:rPr>
              <a:t>事業法等改正法が本年６月に成立</a:t>
            </a:r>
            <a:r>
              <a:rPr lang="ja-JP" altLang="en-US" dirty="0" smtClean="0">
                <a:solidFill>
                  <a:prstClr val="black"/>
                </a:solidFill>
                <a:latin typeface="+mn-ea"/>
              </a:rPr>
              <a:t>。</a:t>
            </a:r>
            <a:endParaRPr lang="en-US" altLang="ja-JP" dirty="0" smtClean="0">
              <a:solidFill>
                <a:prstClr val="black"/>
              </a:solidFill>
              <a:latin typeface="+mn-ea"/>
            </a:endParaRPr>
          </a:p>
        </p:txBody>
      </p:sp>
      <p:cxnSp>
        <p:nvCxnSpPr>
          <p:cNvPr id="187" name="直線矢印コネクタ 37"/>
          <p:cNvCxnSpPr/>
          <p:nvPr/>
        </p:nvCxnSpPr>
        <p:spPr>
          <a:xfrm>
            <a:off x="1354843" y="3325791"/>
            <a:ext cx="8402275" cy="0"/>
          </a:xfrm>
          <a:prstGeom prst="straightConnector1">
            <a:avLst/>
          </a:prstGeom>
          <a:ln w="762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88" name="直線矢印コネクタ 45"/>
          <p:cNvCxnSpPr/>
          <p:nvPr/>
        </p:nvCxnSpPr>
        <p:spPr>
          <a:xfrm>
            <a:off x="1130575" y="4833156"/>
            <a:ext cx="8626542" cy="0"/>
          </a:xfrm>
          <a:prstGeom prst="straightConnector1">
            <a:avLst/>
          </a:prstGeom>
          <a:ln w="762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90" name="直線矢印コネクタ 47"/>
          <p:cNvCxnSpPr/>
          <p:nvPr/>
        </p:nvCxnSpPr>
        <p:spPr>
          <a:xfrm>
            <a:off x="1130575" y="6377859"/>
            <a:ext cx="8626542" cy="0"/>
          </a:xfrm>
          <a:prstGeom prst="straightConnector1">
            <a:avLst/>
          </a:prstGeom>
          <a:ln w="762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1" name="直線矢印コネクタ 5"/>
          <p:cNvCxnSpPr/>
          <p:nvPr/>
        </p:nvCxnSpPr>
        <p:spPr>
          <a:xfrm>
            <a:off x="728179" y="1707784"/>
            <a:ext cx="8847431"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62" name="テキスト ボックス 21"/>
          <p:cNvSpPr txBox="1"/>
          <p:nvPr/>
        </p:nvSpPr>
        <p:spPr>
          <a:xfrm>
            <a:off x="1130575" y="2816932"/>
            <a:ext cx="1599178" cy="825506"/>
          </a:xfrm>
          <a:prstGeom prst="rect">
            <a:avLst/>
          </a:prstGeom>
          <a:solidFill>
            <a:schemeClr val="accent1">
              <a:lumMod val="40000"/>
              <a:lumOff val="60000"/>
            </a:schemeClr>
          </a:solidFill>
          <a:ln>
            <a:solidFill>
              <a:schemeClr val="tx1"/>
            </a:solidFill>
            <a:prstDash val="solid"/>
          </a:ln>
        </p:spPr>
        <p:txBody>
          <a:bodyPr wrap="square" lIns="48107" tIns="48107" rIns="48107" bIns="48107" rtlCol="0" anchor="ctr">
            <a:noAutofit/>
          </a:bodyPr>
          <a:lstStyle>
            <a:defPPr>
              <a:defRPr lang="ja-JP"/>
            </a:defPPr>
            <a:lvl1pPr algn="ctr">
              <a:defRPr sz="1900"/>
            </a:lvl1pPr>
          </a:lstStyle>
          <a:p>
            <a:r>
              <a:rPr lang="ja-JP" altLang="en-US" sz="1600" dirty="0">
                <a:solidFill>
                  <a:prstClr val="black"/>
                </a:solidFill>
              </a:rPr>
              <a:t>第１段階</a:t>
            </a:r>
            <a:endParaRPr lang="en-US" altLang="ja-JP" sz="1600" dirty="0">
              <a:solidFill>
                <a:prstClr val="black"/>
              </a:solidFill>
            </a:endParaRPr>
          </a:p>
          <a:p>
            <a:r>
              <a:rPr lang="ja-JP" altLang="en-US" sz="1600" dirty="0">
                <a:solidFill>
                  <a:prstClr val="black"/>
                </a:solidFill>
              </a:rPr>
              <a:t>（広域的運営</a:t>
            </a:r>
            <a:endParaRPr lang="en-US" altLang="ja-JP" sz="1600" dirty="0">
              <a:solidFill>
                <a:prstClr val="black"/>
              </a:solidFill>
            </a:endParaRPr>
          </a:p>
          <a:p>
            <a:r>
              <a:rPr lang="en-US" altLang="ja-JP" sz="1600" dirty="0">
                <a:solidFill>
                  <a:prstClr val="black"/>
                </a:solidFill>
              </a:rPr>
              <a:t> </a:t>
            </a:r>
            <a:r>
              <a:rPr lang="ja-JP" altLang="en-US" sz="1600" dirty="0">
                <a:solidFill>
                  <a:prstClr val="black"/>
                </a:solidFill>
              </a:rPr>
              <a:t>推進機関創設）</a:t>
            </a:r>
          </a:p>
        </p:txBody>
      </p:sp>
      <p:sp>
        <p:nvSpPr>
          <p:cNvPr id="163" name="テキスト ボックス 162"/>
          <p:cNvSpPr txBox="1"/>
          <p:nvPr/>
        </p:nvSpPr>
        <p:spPr>
          <a:xfrm>
            <a:off x="108726" y="2924944"/>
            <a:ext cx="1246117" cy="431162"/>
          </a:xfrm>
          <a:prstGeom prst="rect">
            <a:avLst/>
          </a:prstGeom>
          <a:noFill/>
        </p:spPr>
        <p:txBody>
          <a:bodyPr wrap="square" lIns="122191" tIns="61096" rIns="122191" bIns="61096" rtlCol="0">
            <a:spAutoFit/>
          </a:bodyPr>
          <a:lstStyle/>
          <a:p>
            <a:r>
              <a:rPr lang="en-US" altLang="ja-JP" sz="2000" b="1" dirty="0">
                <a:solidFill>
                  <a:prstClr val="black"/>
                </a:solidFill>
              </a:rPr>
              <a:t>【</a:t>
            </a:r>
            <a:r>
              <a:rPr lang="ja-JP" altLang="en-US" sz="2000" b="1" dirty="0">
                <a:solidFill>
                  <a:prstClr val="black"/>
                </a:solidFill>
              </a:rPr>
              <a:t>電力</a:t>
            </a:r>
            <a:r>
              <a:rPr lang="en-US" altLang="ja-JP" sz="2000" b="1" dirty="0">
                <a:solidFill>
                  <a:prstClr val="black"/>
                </a:solidFill>
              </a:rPr>
              <a:t>】</a:t>
            </a:r>
            <a:endParaRPr lang="ja-JP" altLang="en-US" sz="2000" b="1" dirty="0">
              <a:solidFill>
                <a:prstClr val="black"/>
              </a:solidFill>
            </a:endParaRPr>
          </a:p>
        </p:txBody>
      </p:sp>
      <p:sp>
        <p:nvSpPr>
          <p:cNvPr id="164" name="テキスト ボックス 33"/>
          <p:cNvSpPr txBox="1"/>
          <p:nvPr/>
        </p:nvSpPr>
        <p:spPr>
          <a:xfrm>
            <a:off x="108709" y="4386833"/>
            <a:ext cx="1791364" cy="431162"/>
          </a:xfrm>
          <a:prstGeom prst="rect">
            <a:avLst/>
          </a:prstGeom>
          <a:noFill/>
        </p:spPr>
        <p:txBody>
          <a:bodyPr wrap="square" lIns="122191" tIns="61096" rIns="122191" bIns="61096" rtlCol="0">
            <a:spAutoFit/>
          </a:bodyPr>
          <a:lstStyle/>
          <a:p>
            <a:r>
              <a:rPr lang="en-US" altLang="ja-JP" sz="2000" b="1" dirty="0">
                <a:solidFill>
                  <a:prstClr val="black"/>
                </a:solidFill>
              </a:rPr>
              <a:t>【</a:t>
            </a:r>
            <a:r>
              <a:rPr lang="ja-JP" altLang="en-US" sz="2000" b="1" dirty="0">
                <a:solidFill>
                  <a:prstClr val="black"/>
                </a:solidFill>
              </a:rPr>
              <a:t>都市ガス</a:t>
            </a:r>
            <a:r>
              <a:rPr lang="en-US" altLang="ja-JP" sz="2000" b="1" dirty="0">
                <a:solidFill>
                  <a:prstClr val="black"/>
                </a:solidFill>
              </a:rPr>
              <a:t>】</a:t>
            </a:r>
            <a:endParaRPr lang="ja-JP" altLang="en-US" sz="2000" b="1" dirty="0">
              <a:solidFill>
                <a:prstClr val="black"/>
              </a:solidFill>
            </a:endParaRPr>
          </a:p>
        </p:txBody>
      </p:sp>
      <p:sp>
        <p:nvSpPr>
          <p:cNvPr id="166" name="テキスト ボックス 35"/>
          <p:cNvSpPr txBox="1"/>
          <p:nvPr/>
        </p:nvSpPr>
        <p:spPr>
          <a:xfrm>
            <a:off x="108718" y="5977475"/>
            <a:ext cx="2426030" cy="400384"/>
          </a:xfrm>
          <a:prstGeom prst="rect">
            <a:avLst/>
          </a:prstGeom>
          <a:noFill/>
        </p:spPr>
        <p:txBody>
          <a:bodyPr wrap="square" lIns="122191" tIns="61096" rIns="122191" bIns="61096" rtlCol="0">
            <a:spAutoFit/>
          </a:bodyPr>
          <a:lstStyle/>
          <a:p>
            <a:r>
              <a:rPr lang="en-US" altLang="ja-JP" b="1" dirty="0" smtClean="0">
                <a:solidFill>
                  <a:prstClr val="black"/>
                </a:solidFill>
              </a:rPr>
              <a:t>【</a:t>
            </a:r>
            <a:r>
              <a:rPr lang="ja-JP" altLang="en-US" b="1" dirty="0" smtClean="0">
                <a:solidFill>
                  <a:prstClr val="black"/>
                </a:solidFill>
              </a:rPr>
              <a:t>監視等委員会</a:t>
            </a:r>
            <a:r>
              <a:rPr lang="en-US" altLang="ja-JP" b="1" dirty="0" smtClean="0">
                <a:solidFill>
                  <a:prstClr val="black"/>
                </a:solidFill>
              </a:rPr>
              <a:t>】</a:t>
            </a:r>
            <a:endParaRPr lang="ja-JP" altLang="en-US" b="1" dirty="0">
              <a:solidFill>
                <a:prstClr val="black"/>
              </a:solidFill>
            </a:endParaRPr>
          </a:p>
        </p:txBody>
      </p:sp>
      <p:sp>
        <p:nvSpPr>
          <p:cNvPr id="167" name="テキスト ボックス 9"/>
          <p:cNvSpPr txBox="1"/>
          <p:nvPr/>
        </p:nvSpPr>
        <p:spPr>
          <a:xfrm>
            <a:off x="840302" y="980439"/>
            <a:ext cx="1221394" cy="677383"/>
          </a:xfrm>
          <a:prstGeom prst="rect">
            <a:avLst/>
          </a:prstGeom>
          <a:noFill/>
        </p:spPr>
        <p:txBody>
          <a:bodyPr wrap="none" lIns="122191" tIns="61096" rIns="122191" bIns="61096" rtlCol="0">
            <a:spAutoFit/>
          </a:bodyPr>
          <a:lstStyle/>
          <a:p>
            <a:pPr algn="ctr"/>
            <a:r>
              <a:rPr lang="ja-JP" altLang="en-US" dirty="0">
                <a:solidFill>
                  <a:prstClr val="black"/>
                </a:solidFill>
              </a:rPr>
              <a:t>平成</a:t>
            </a:r>
            <a:r>
              <a:rPr lang="en-US" altLang="ja-JP" dirty="0">
                <a:solidFill>
                  <a:prstClr val="black"/>
                </a:solidFill>
              </a:rPr>
              <a:t>27</a:t>
            </a:r>
            <a:r>
              <a:rPr lang="ja-JP" altLang="en-US" dirty="0">
                <a:solidFill>
                  <a:prstClr val="black"/>
                </a:solidFill>
              </a:rPr>
              <a:t>年</a:t>
            </a:r>
            <a:endParaRPr lang="en-US" altLang="ja-JP" dirty="0">
              <a:solidFill>
                <a:prstClr val="black"/>
              </a:solidFill>
            </a:endParaRPr>
          </a:p>
          <a:p>
            <a:pPr algn="ctr"/>
            <a:r>
              <a:rPr lang="ja-JP" altLang="en-US" dirty="0">
                <a:solidFill>
                  <a:prstClr val="black"/>
                </a:solidFill>
              </a:rPr>
              <a:t>（</a:t>
            </a:r>
            <a:r>
              <a:rPr lang="en-US" altLang="ja-JP" dirty="0">
                <a:solidFill>
                  <a:prstClr val="black"/>
                </a:solidFill>
              </a:rPr>
              <a:t>2015</a:t>
            </a:r>
            <a:r>
              <a:rPr lang="ja-JP" altLang="en-US" dirty="0">
                <a:solidFill>
                  <a:prstClr val="black"/>
                </a:solidFill>
              </a:rPr>
              <a:t>年）</a:t>
            </a:r>
          </a:p>
        </p:txBody>
      </p:sp>
      <p:sp>
        <p:nvSpPr>
          <p:cNvPr id="168" name="テキスト ボックス 14"/>
          <p:cNvSpPr txBox="1"/>
          <p:nvPr/>
        </p:nvSpPr>
        <p:spPr>
          <a:xfrm>
            <a:off x="4644037" y="872717"/>
            <a:ext cx="1112390" cy="862049"/>
          </a:xfrm>
          <a:prstGeom prst="rect">
            <a:avLst/>
          </a:prstGeom>
          <a:noFill/>
        </p:spPr>
        <p:txBody>
          <a:bodyPr wrap="none" lIns="122191" tIns="61096" rIns="122191" bIns="61096" rtlCol="0">
            <a:spAutoFit/>
          </a:bodyPr>
          <a:lstStyle/>
          <a:p>
            <a:pPr algn="ctr"/>
            <a:r>
              <a:rPr lang="ja-JP" altLang="en-US" sz="1600" dirty="0">
                <a:solidFill>
                  <a:prstClr val="black"/>
                </a:solidFill>
              </a:rPr>
              <a:t>平成</a:t>
            </a:r>
            <a:r>
              <a:rPr lang="en-US" altLang="ja-JP" sz="1600" dirty="0">
                <a:solidFill>
                  <a:prstClr val="black"/>
                </a:solidFill>
              </a:rPr>
              <a:t>28</a:t>
            </a:r>
            <a:r>
              <a:rPr lang="ja-JP" altLang="en-US" sz="1600" dirty="0">
                <a:solidFill>
                  <a:prstClr val="black"/>
                </a:solidFill>
              </a:rPr>
              <a:t>年</a:t>
            </a:r>
            <a:endParaRPr lang="en-US" altLang="ja-JP" sz="1600" dirty="0">
              <a:solidFill>
                <a:prstClr val="black"/>
              </a:solidFill>
            </a:endParaRPr>
          </a:p>
          <a:p>
            <a:pPr algn="ctr"/>
            <a:r>
              <a:rPr lang="ja-JP" altLang="en-US" sz="1600" dirty="0">
                <a:solidFill>
                  <a:prstClr val="black"/>
                </a:solidFill>
              </a:rPr>
              <a:t>（</a:t>
            </a:r>
            <a:r>
              <a:rPr lang="en-US" altLang="ja-JP" sz="1600" dirty="0">
                <a:solidFill>
                  <a:prstClr val="black"/>
                </a:solidFill>
              </a:rPr>
              <a:t>2016</a:t>
            </a:r>
            <a:r>
              <a:rPr lang="ja-JP" altLang="en-US" sz="1600" dirty="0">
                <a:solidFill>
                  <a:prstClr val="black"/>
                </a:solidFill>
              </a:rPr>
              <a:t>年</a:t>
            </a:r>
            <a:r>
              <a:rPr lang="ja-JP" altLang="en-US" sz="1600" dirty="0" smtClean="0">
                <a:solidFill>
                  <a:prstClr val="black"/>
                </a:solidFill>
              </a:rPr>
              <a:t>）</a:t>
            </a:r>
            <a:endParaRPr lang="en-US" altLang="ja-JP" sz="1600" dirty="0" smtClean="0">
              <a:solidFill>
                <a:prstClr val="black"/>
              </a:solidFill>
            </a:endParaRPr>
          </a:p>
          <a:p>
            <a:pPr algn="ctr"/>
            <a:r>
              <a:rPr lang="en-US" altLang="ja-JP" sz="1600" dirty="0" smtClean="0">
                <a:solidFill>
                  <a:prstClr val="black"/>
                </a:solidFill>
              </a:rPr>
              <a:t>4</a:t>
            </a:r>
            <a:r>
              <a:rPr lang="ja-JP" altLang="en-US" sz="1600" dirty="0" smtClean="0">
                <a:solidFill>
                  <a:prstClr val="black"/>
                </a:solidFill>
              </a:rPr>
              <a:t>月</a:t>
            </a:r>
            <a:r>
              <a:rPr lang="en-US" altLang="ja-JP" sz="1600" dirty="0" smtClean="0">
                <a:solidFill>
                  <a:prstClr val="black"/>
                </a:solidFill>
              </a:rPr>
              <a:t>1</a:t>
            </a:r>
            <a:r>
              <a:rPr lang="ja-JP" altLang="en-US" sz="1600" dirty="0" smtClean="0">
                <a:solidFill>
                  <a:prstClr val="black"/>
                </a:solidFill>
              </a:rPr>
              <a:t>日</a:t>
            </a:r>
            <a:endParaRPr lang="en-US" altLang="ja-JP" sz="1600" dirty="0" smtClean="0">
              <a:solidFill>
                <a:prstClr val="black"/>
              </a:solidFill>
            </a:endParaRPr>
          </a:p>
        </p:txBody>
      </p:sp>
      <p:sp>
        <p:nvSpPr>
          <p:cNvPr id="169" name="テキスト ボックス 15"/>
          <p:cNvSpPr txBox="1"/>
          <p:nvPr/>
        </p:nvSpPr>
        <p:spPr>
          <a:xfrm>
            <a:off x="5904766" y="1011215"/>
            <a:ext cx="1112390" cy="615828"/>
          </a:xfrm>
          <a:prstGeom prst="rect">
            <a:avLst/>
          </a:prstGeom>
          <a:noFill/>
        </p:spPr>
        <p:txBody>
          <a:bodyPr wrap="none" lIns="122191" tIns="61096" rIns="122191" bIns="61096" rtlCol="0">
            <a:spAutoFit/>
          </a:bodyPr>
          <a:lstStyle/>
          <a:p>
            <a:pPr algn="ctr"/>
            <a:r>
              <a:rPr lang="ja-JP" altLang="en-US" sz="1600" dirty="0">
                <a:solidFill>
                  <a:prstClr val="black"/>
                </a:solidFill>
              </a:rPr>
              <a:t>平成</a:t>
            </a:r>
            <a:r>
              <a:rPr lang="en-US" altLang="ja-JP" sz="1600" dirty="0">
                <a:solidFill>
                  <a:prstClr val="black"/>
                </a:solidFill>
              </a:rPr>
              <a:t>29</a:t>
            </a:r>
            <a:r>
              <a:rPr lang="ja-JP" altLang="en-US" sz="1600" dirty="0">
                <a:solidFill>
                  <a:prstClr val="black"/>
                </a:solidFill>
              </a:rPr>
              <a:t>年</a:t>
            </a:r>
            <a:endParaRPr lang="en-US" altLang="ja-JP" sz="1600" dirty="0">
              <a:solidFill>
                <a:prstClr val="black"/>
              </a:solidFill>
            </a:endParaRPr>
          </a:p>
          <a:p>
            <a:pPr algn="ctr"/>
            <a:r>
              <a:rPr lang="ja-JP" altLang="en-US" sz="1600" dirty="0">
                <a:solidFill>
                  <a:prstClr val="black"/>
                </a:solidFill>
              </a:rPr>
              <a:t>（</a:t>
            </a:r>
            <a:r>
              <a:rPr lang="en-US" altLang="ja-JP" sz="1600" dirty="0">
                <a:solidFill>
                  <a:prstClr val="black"/>
                </a:solidFill>
              </a:rPr>
              <a:t>2017</a:t>
            </a:r>
            <a:r>
              <a:rPr lang="ja-JP" altLang="en-US" sz="1600" dirty="0">
                <a:solidFill>
                  <a:prstClr val="black"/>
                </a:solidFill>
              </a:rPr>
              <a:t>年）</a:t>
            </a:r>
          </a:p>
        </p:txBody>
      </p:sp>
      <p:sp>
        <p:nvSpPr>
          <p:cNvPr id="170" name="テキスト ボックス 17"/>
          <p:cNvSpPr txBox="1"/>
          <p:nvPr/>
        </p:nvSpPr>
        <p:spPr>
          <a:xfrm>
            <a:off x="7035891" y="872717"/>
            <a:ext cx="1112390" cy="862049"/>
          </a:xfrm>
          <a:prstGeom prst="rect">
            <a:avLst/>
          </a:prstGeom>
          <a:noFill/>
        </p:spPr>
        <p:txBody>
          <a:bodyPr wrap="none" lIns="122191" tIns="61096" rIns="122191" bIns="61096" rtlCol="0">
            <a:spAutoFit/>
          </a:bodyPr>
          <a:lstStyle/>
          <a:p>
            <a:pPr algn="ctr"/>
            <a:r>
              <a:rPr lang="ja-JP" altLang="en-US" sz="1600" dirty="0">
                <a:solidFill>
                  <a:prstClr val="black"/>
                </a:solidFill>
              </a:rPr>
              <a:t>平成</a:t>
            </a:r>
            <a:r>
              <a:rPr lang="en-US" altLang="ja-JP" sz="1600" dirty="0">
                <a:solidFill>
                  <a:prstClr val="black"/>
                </a:solidFill>
              </a:rPr>
              <a:t>32</a:t>
            </a:r>
            <a:r>
              <a:rPr lang="ja-JP" altLang="en-US" sz="1600" dirty="0">
                <a:solidFill>
                  <a:prstClr val="black"/>
                </a:solidFill>
              </a:rPr>
              <a:t>年</a:t>
            </a:r>
            <a:endParaRPr lang="en-US" altLang="ja-JP" sz="1600" dirty="0">
              <a:solidFill>
                <a:prstClr val="black"/>
              </a:solidFill>
            </a:endParaRPr>
          </a:p>
          <a:p>
            <a:pPr algn="ctr"/>
            <a:r>
              <a:rPr lang="ja-JP" altLang="en-US" sz="1600" dirty="0">
                <a:solidFill>
                  <a:prstClr val="black"/>
                </a:solidFill>
              </a:rPr>
              <a:t>（</a:t>
            </a:r>
            <a:r>
              <a:rPr lang="en-US" altLang="ja-JP" sz="1600" dirty="0">
                <a:solidFill>
                  <a:prstClr val="black"/>
                </a:solidFill>
              </a:rPr>
              <a:t>2020</a:t>
            </a:r>
            <a:r>
              <a:rPr lang="ja-JP" altLang="en-US" sz="1600" dirty="0">
                <a:solidFill>
                  <a:prstClr val="black"/>
                </a:solidFill>
              </a:rPr>
              <a:t>年</a:t>
            </a:r>
            <a:r>
              <a:rPr lang="ja-JP" altLang="en-US" sz="1600" dirty="0" smtClean="0">
                <a:solidFill>
                  <a:prstClr val="black"/>
                </a:solidFill>
              </a:rPr>
              <a:t>）</a:t>
            </a:r>
            <a:endParaRPr lang="en-US" altLang="ja-JP" sz="1600" dirty="0" smtClean="0">
              <a:solidFill>
                <a:prstClr val="black"/>
              </a:solidFill>
            </a:endParaRPr>
          </a:p>
          <a:p>
            <a:pPr algn="ctr"/>
            <a:r>
              <a:rPr lang="en-US" altLang="ja-JP" sz="1600" dirty="0" smtClean="0">
                <a:solidFill>
                  <a:prstClr val="black"/>
                </a:solidFill>
              </a:rPr>
              <a:t>4</a:t>
            </a:r>
            <a:r>
              <a:rPr lang="ja-JP" altLang="en-US" sz="1600" dirty="0" smtClean="0">
                <a:solidFill>
                  <a:prstClr val="black"/>
                </a:solidFill>
              </a:rPr>
              <a:t>月</a:t>
            </a:r>
            <a:r>
              <a:rPr lang="en-US" altLang="ja-JP" sz="1600" dirty="0" smtClean="0">
                <a:solidFill>
                  <a:prstClr val="black"/>
                </a:solidFill>
              </a:rPr>
              <a:t>1</a:t>
            </a:r>
            <a:r>
              <a:rPr lang="ja-JP" altLang="en-US" sz="1600" dirty="0" smtClean="0">
                <a:solidFill>
                  <a:prstClr val="black"/>
                </a:solidFill>
              </a:rPr>
              <a:t>日</a:t>
            </a:r>
            <a:endParaRPr lang="ja-JP" altLang="en-US" sz="1600" dirty="0">
              <a:solidFill>
                <a:prstClr val="black"/>
              </a:solidFill>
            </a:endParaRPr>
          </a:p>
        </p:txBody>
      </p:sp>
      <p:sp>
        <p:nvSpPr>
          <p:cNvPr id="171" name="テキスト ボックス 18"/>
          <p:cNvSpPr txBox="1"/>
          <p:nvPr/>
        </p:nvSpPr>
        <p:spPr>
          <a:xfrm>
            <a:off x="8167017" y="872717"/>
            <a:ext cx="1112390" cy="862049"/>
          </a:xfrm>
          <a:prstGeom prst="rect">
            <a:avLst/>
          </a:prstGeom>
          <a:noFill/>
        </p:spPr>
        <p:txBody>
          <a:bodyPr wrap="none" lIns="122191" tIns="61096" rIns="122191" bIns="61096" rtlCol="0">
            <a:spAutoFit/>
          </a:bodyPr>
          <a:lstStyle/>
          <a:p>
            <a:pPr algn="ctr"/>
            <a:r>
              <a:rPr lang="ja-JP" altLang="en-US" sz="1600" dirty="0">
                <a:solidFill>
                  <a:prstClr val="black"/>
                </a:solidFill>
              </a:rPr>
              <a:t>平成</a:t>
            </a:r>
            <a:r>
              <a:rPr lang="en-US" altLang="ja-JP" sz="1600" dirty="0">
                <a:solidFill>
                  <a:prstClr val="black"/>
                </a:solidFill>
              </a:rPr>
              <a:t>34</a:t>
            </a:r>
            <a:r>
              <a:rPr lang="ja-JP" altLang="en-US" sz="1600" dirty="0">
                <a:solidFill>
                  <a:prstClr val="black"/>
                </a:solidFill>
              </a:rPr>
              <a:t>年</a:t>
            </a:r>
            <a:endParaRPr lang="en-US" altLang="ja-JP" sz="1600" dirty="0">
              <a:solidFill>
                <a:prstClr val="black"/>
              </a:solidFill>
            </a:endParaRPr>
          </a:p>
          <a:p>
            <a:pPr algn="ctr"/>
            <a:r>
              <a:rPr lang="ja-JP" altLang="en-US" sz="1600" dirty="0">
                <a:solidFill>
                  <a:prstClr val="black"/>
                </a:solidFill>
              </a:rPr>
              <a:t>（</a:t>
            </a:r>
            <a:r>
              <a:rPr lang="en-US" altLang="ja-JP" sz="1600" dirty="0">
                <a:solidFill>
                  <a:prstClr val="black"/>
                </a:solidFill>
              </a:rPr>
              <a:t>2022</a:t>
            </a:r>
            <a:r>
              <a:rPr lang="ja-JP" altLang="en-US" sz="1600" dirty="0">
                <a:solidFill>
                  <a:prstClr val="black"/>
                </a:solidFill>
              </a:rPr>
              <a:t>年</a:t>
            </a:r>
            <a:r>
              <a:rPr lang="ja-JP" altLang="en-US" sz="1600" dirty="0" smtClean="0">
                <a:solidFill>
                  <a:prstClr val="black"/>
                </a:solidFill>
              </a:rPr>
              <a:t>）</a:t>
            </a:r>
            <a:endParaRPr lang="en-US" altLang="ja-JP" sz="1600" dirty="0" smtClean="0">
              <a:solidFill>
                <a:prstClr val="black"/>
              </a:solidFill>
            </a:endParaRPr>
          </a:p>
          <a:p>
            <a:pPr algn="ctr"/>
            <a:r>
              <a:rPr lang="en-US" altLang="ja-JP" sz="1600" dirty="0" smtClean="0">
                <a:solidFill>
                  <a:prstClr val="black"/>
                </a:solidFill>
              </a:rPr>
              <a:t>4</a:t>
            </a:r>
            <a:r>
              <a:rPr lang="ja-JP" altLang="en-US" sz="1600" dirty="0" smtClean="0">
                <a:solidFill>
                  <a:prstClr val="black"/>
                </a:solidFill>
              </a:rPr>
              <a:t>月</a:t>
            </a:r>
            <a:r>
              <a:rPr lang="en-US" altLang="ja-JP" sz="1600" dirty="0" smtClean="0">
                <a:solidFill>
                  <a:prstClr val="black"/>
                </a:solidFill>
              </a:rPr>
              <a:t>1</a:t>
            </a:r>
            <a:r>
              <a:rPr lang="ja-JP" altLang="en-US" sz="1600" dirty="0">
                <a:solidFill>
                  <a:prstClr val="black"/>
                </a:solidFill>
              </a:rPr>
              <a:t>日</a:t>
            </a:r>
          </a:p>
        </p:txBody>
      </p:sp>
      <p:sp>
        <p:nvSpPr>
          <p:cNvPr id="172" name="テキスト ボックス 171"/>
          <p:cNvSpPr txBox="1"/>
          <p:nvPr/>
        </p:nvSpPr>
        <p:spPr>
          <a:xfrm>
            <a:off x="4517471" y="2816933"/>
            <a:ext cx="1371633" cy="825513"/>
          </a:xfrm>
          <a:prstGeom prst="rect">
            <a:avLst/>
          </a:prstGeom>
          <a:solidFill>
            <a:schemeClr val="accent1">
              <a:lumMod val="40000"/>
              <a:lumOff val="60000"/>
            </a:schemeClr>
          </a:solidFill>
          <a:ln>
            <a:solidFill>
              <a:schemeClr val="tx1"/>
            </a:solidFill>
            <a:prstDash val="solid"/>
          </a:ln>
        </p:spPr>
        <p:txBody>
          <a:bodyPr wrap="square" lIns="48107" tIns="48107" rIns="48107" bIns="48107" rtlCol="0" anchor="ctr">
            <a:noAutofit/>
          </a:bodyPr>
          <a:lstStyle>
            <a:defPPr>
              <a:defRPr lang="ja-JP"/>
            </a:defPPr>
            <a:lvl1pPr algn="ctr">
              <a:defRPr sz="1900"/>
            </a:lvl1pPr>
          </a:lstStyle>
          <a:p>
            <a:r>
              <a:rPr lang="ja-JP" altLang="en-US" sz="1600" dirty="0">
                <a:solidFill>
                  <a:prstClr val="black"/>
                </a:solidFill>
              </a:rPr>
              <a:t>第２段階</a:t>
            </a:r>
            <a:endParaRPr lang="en-US" altLang="ja-JP" sz="1600" dirty="0">
              <a:solidFill>
                <a:prstClr val="black"/>
              </a:solidFill>
            </a:endParaRPr>
          </a:p>
          <a:p>
            <a:r>
              <a:rPr lang="ja-JP" altLang="en-US" sz="1600" dirty="0">
                <a:solidFill>
                  <a:prstClr val="black"/>
                </a:solidFill>
              </a:rPr>
              <a:t>（電気の小売</a:t>
            </a:r>
            <a:endParaRPr lang="en-US" altLang="ja-JP" sz="1600" dirty="0">
              <a:solidFill>
                <a:prstClr val="black"/>
              </a:solidFill>
            </a:endParaRPr>
          </a:p>
          <a:p>
            <a:r>
              <a:rPr lang="ja-JP" altLang="en-US" sz="1600" dirty="0">
                <a:solidFill>
                  <a:prstClr val="black"/>
                </a:solidFill>
              </a:rPr>
              <a:t>全面自由化）</a:t>
            </a:r>
          </a:p>
        </p:txBody>
      </p:sp>
      <p:sp>
        <p:nvSpPr>
          <p:cNvPr id="173" name="テキスト ボックス 172"/>
          <p:cNvSpPr txBox="1"/>
          <p:nvPr/>
        </p:nvSpPr>
        <p:spPr>
          <a:xfrm>
            <a:off x="7098239" y="3320989"/>
            <a:ext cx="1315825" cy="835605"/>
          </a:xfrm>
          <a:prstGeom prst="rect">
            <a:avLst/>
          </a:prstGeom>
          <a:solidFill>
            <a:schemeClr val="accent1">
              <a:lumMod val="40000"/>
              <a:lumOff val="60000"/>
            </a:schemeClr>
          </a:solidFill>
          <a:ln>
            <a:solidFill>
              <a:schemeClr val="tx1"/>
            </a:solidFill>
            <a:prstDash val="solid"/>
          </a:ln>
        </p:spPr>
        <p:txBody>
          <a:bodyPr wrap="square" lIns="48107" tIns="48107" rIns="48107" bIns="48107" rtlCol="0" anchor="ctr">
            <a:noAutofit/>
          </a:bodyPr>
          <a:lstStyle/>
          <a:p>
            <a:pPr algn="ctr"/>
            <a:r>
              <a:rPr lang="ja-JP" altLang="en-US" sz="1600" dirty="0">
                <a:solidFill>
                  <a:prstClr val="black"/>
                </a:solidFill>
              </a:rPr>
              <a:t>第３段階</a:t>
            </a:r>
            <a:endParaRPr lang="en-US" altLang="ja-JP" sz="1600" dirty="0">
              <a:solidFill>
                <a:prstClr val="black"/>
              </a:solidFill>
            </a:endParaRPr>
          </a:p>
          <a:p>
            <a:pPr algn="ctr"/>
            <a:r>
              <a:rPr lang="ja-JP" altLang="en-US" sz="1600" dirty="0">
                <a:solidFill>
                  <a:prstClr val="black"/>
                </a:solidFill>
              </a:rPr>
              <a:t>（送配電部門</a:t>
            </a:r>
            <a:endParaRPr lang="en-US" altLang="ja-JP" sz="1600" dirty="0">
              <a:solidFill>
                <a:prstClr val="black"/>
              </a:solidFill>
            </a:endParaRPr>
          </a:p>
          <a:p>
            <a:pPr algn="ctr"/>
            <a:r>
              <a:rPr lang="ja-JP" altLang="en-US" sz="1600" dirty="0">
                <a:solidFill>
                  <a:prstClr val="black"/>
                </a:solidFill>
              </a:rPr>
              <a:t>の法的分離）</a:t>
            </a:r>
          </a:p>
        </p:txBody>
      </p:sp>
      <p:sp>
        <p:nvSpPr>
          <p:cNvPr id="175" name="テキスト ボックス 174"/>
          <p:cNvSpPr txBox="1"/>
          <p:nvPr/>
        </p:nvSpPr>
        <p:spPr>
          <a:xfrm>
            <a:off x="8154847" y="4430918"/>
            <a:ext cx="1205643" cy="798282"/>
          </a:xfrm>
          <a:prstGeom prst="rect">
            <a:avLst/>
          </a:prstGeom>
          <a:solidFill>
            <a:schemeClr val="accent6">
              <a:lumMod val="40000"/>
              <a:lumOff val="60000"/>
            </a:schemeClr>
          </a:solidFill>
          <a:ln>
            <a:solidFill>
              <a:schemeClr val="tx1"/>
            </a:solidFill>
            <a:prstDash val="solid"/>
          </a:ln>
        </p:spPr>
        <p:txBody>
          <a:bodyPr wrap="none" lIns="48107" tIns="48107" rIns="48107" bIns="48107" rtlCol="0" anchor="ctr">
            <a:noAutofit/>
          </a:bodyPr>
          <a:lstStyle/>
          <a:p>
            <a:pPr algn="ctr"/>
            <a:r>
              <a:rPr lang="ja-JP" altLang="en-US" sz="1600" dirty="0">
                <a:solidFill>
                  <a:prstClr val="black"/>
                </a:solidFill>
              </a:rPr>
              <a:t>導管部門の</a:t>
            </a:r>
            <a:endParaRPr lang="en-US" altLang="ja-JP" sz="1600" dirty="0">
              <a:solidFill>
                <a:prstClr val="black"/>
              </a:solidFill>
            </a:endParaRPr>
          </a:p>
          <a:p>
            <a:pPr algn="ctr"/>
            <a:r>
              <a:rPr lang="ja-JP" altLang="en-US" sz="1600" dirty="0">
                <a:solidFill>
                  <a:prstClr val="black"/>
                </a:solidFill>
              </a:rPr>
              <a:t>法的分離</a:t>
            </a:r>
            <a:endParaRPr lang="en-US" altLang="ja-JP" sz="1600" dirty="0">
              <a:solidFill>
                <a:prstClr val="black"/>
              </a:solidFill>
            </a:endParaRPr>
          </a:p>
          <a:p>
            <a:pPr algn="ctr"/>
            <a:r>
              <a:rPr lang="ja-JP" altLang="en-US" sz="1600" dirty="0">
                <a:solidFill>
                  <a:prstClr val="black"/>
                </a:solidFill>
              </a:rPr>
              <a:t>（大手３社）</a:t>
            </a:r>
          </a:p>
        </p:txBody>
      </p:sp>
      <p:sp>
        <p:nvSpPr>
          <p:cNvPr id="176" name="テキスト ボックス 175"/>
          <p:cNvSpPr txBox="1"/>
          <p:nvPr/>
        </p:nvSpPr>
        <p:spPr>
          <a:xfrm>
            <a:off x="5909332" y="4430918"/>
            <a:ext cx="1266915" cy="798282"/>
          </a:xfrm>
          <a:prstGeom prst="rect">
            <a:avLst/>
          </a:prstGeom>
          <a:solidFill>
            <a:schemeClr val="accent6">
              <a:lumMod val="40000"/>
              <a:lumOff val="60000"/>
            </a:schemeClr>
          </a:solidFill>
          <a:ln>
            <a:solidFill>
              <a:schemeClr val="tx1"/>
            </a:solidFill>
            <a:prstDash val="solid"/>
          </a:ln>
        </p:spPr>
        <p:txBody>
          <a:bodyPr wrap="square" lIns="48107" tIns="48107" rIns="48107" bIns="48107" rtlCol="0" anchor="ctr">
            <a:noAutofit/>
          </a:bodyPr>
          <a:lstStyle/>
          <a:p>
            <a:pPr algn="ctr"/>
            <a:r>
              <a:rPr lang="ja-JP" altLang="en-US" sz="1600" dirty="0">
                <a:solidFill>
                  <a:prstClr val="black"/>
                </a:solidFill>
              </a:rPr>
              <a:t>ガスの小売</a:t>
            </a:r>
            <a:endParaRPr lang="en-US" altLang="ja-JP" sz="1600" dirty="0">
              <a:solidFill>
                <a:prstClr val="black"/>
              </a:solidFill>
            </a:endParaRPr>
          </a:p>
          <a:p>
            <a:pPr algn="ctr"/>
            <a:r>
              <a:rPr lang="ja-JP" altLang="en-US" sz="1600" dirty="0">
                <a:solidFill>
                  <a:prstClr val="black"/>
                </a:solidFill>
              </a:rPr>
              <a:t>全面自由化</a:t>
            </a:r>
          </a:p>
        </p:txBody>
      </p:sp>
      <p:sp>
        <p:nvSpPr>
          <p:cNvPr id="177" name="テキスト ボックス 176"/>
          <p:cNvSpPr txBox="1"/>
          <p:nvPr/>
        </p:nvSpPr>
        <p:spPr>
          <a:xfrm>
            <a:off x="2768758" y="5995122"/>
            <a:ext cx="1654782" cy="746247"/>
          </a:xfrm>
          <a:prstGeom prst="rect">
            <a:avLst/>
          </a:prstGeom>
          <a:solidFill>
            <a:schemeClr val="bg2">
              <a:lumMod val="75000"/>
            </a:schemeClr>
          </a:solidFill>
          <a:ln>
            <a:solidFill>
              <a:schemeClr val="tx1"/>
            </a:solidFill>
            <a:prstDash val="solid"/>
          </a:ln>
        </p:spPr>
        <p:txBody>
          <a:bodyPr wrap="square" lIns="48107" tIns="48107" rIns="48107" bIns="48107" rtlCol="0" anchor="ctr">
            <a:noAutofit/>
          </a:bodyPr>
          <a:lstStyle/>
          <a:p>
            <a:pPr algn="ctr"/>
            <a:r>
              <a:rPr lang="ja-JP" altLang="en-US" sz="1600" dirty="0">
                <a:solidFill>
                  <a:prstClr val="black"/>
                </a:solidFill>
              </a:rPr>
              <a:t>電力</a:t>
            </a:r>
            <a:r>
              <a:rPr lang="ja-JP" altLang="en-US" sz="1600" dirty="0" smtClean="0">
                <a:solidFill>
                  <a:prstClr val="black"/>
                </a:solidFill>
              </a:rPr>
              <a:t>取引監視等</a:t>
            </a:r>
            <a:endParaRPr lang="en-US" altLang="ja-JP" sz="1600" dirty="0" smtClean="0">
              <a:solidFill>
                <a:prstClr val="black"/>
              </a:solidFill>
            </a:endParaRPr>
          </a:p>
          <a:p>
            <a:pPr algn="ctr"/>
            <a:r>
              <a:rPr lang="ja-JP" altLang="en-US" sz="1600" dirty="0" smtClean="0">
                <a:solidFill>
                  <a:prstClr val="black"/>
                </a:solidFill>
              </a:rPr>
              <a:t>委員会</a:t>
            </a:r>
            <a:r>
              <a:rPr lang="ja-JP" altLang="en-US" sz="1600" dirty="0">
                <a:solidFill>
                  <a:prstClr val="black"/>
                </a:solidFill>
              </a:rPr>
              <a:t>の創設</a:t>
            </a:r>
          </a:p>
        </p:txBody>
      </p:sp>
      <p:sp>
        <p:nvSpPr>
          <p:cNvPr id="178" name="テキスト ボックス 177"/>
          <p:cNvSpPr txBox="1"/>
          <p:nvPr/>
        </p:nvSpPr>
        <p:spPr>
          <a:xfrm>
            <a:off x="4562958" y="5995122"/>
            <a:ext cx="1167244" cy="746247"/>
          </a:xfrm>
          <a:prstGeom prst="rect">
            <a:avLst/>
          </a:prstGeom>
          <a:solidFill>
            <a:schemeClr val="bg2">
              <a:lumMod val="75000"/>
            </a:schemeClr>
          </a:solidFill>
          <a:ln>
            <a:solidFill>
              <a:schemeClr val="tx1"/>
            </a:solidFill>
            <a:prstDash val="solid"/>
          </a:ln>
        </p:spPr>
        <p:txBody>
          <a:bodyPr wrap="square" lIns="48107" tIns="48107" rIns="48107" bIns="48107" rtlCol="0" anchor="ctr">
            <a:noAutofit/>
          </a:bodyPr>
          <a:lstStyle/>
          <a:p>
            <a:pPr algn="ctr"/>
            <a:r>
              <a:rPr lang="ja-JP" altLang="en-US" sz="1600" dirty="0">
                <a:solidFill>
                  <a:prstClr val="black"/>
                </a:solidFill>
              </a:rPr>
              <a:t>ガス・熱</a:t>
            </a:r>
            <a:r>
              <a:rPr lang="ja-JP" altLang="en-US" sz="1600" dirty="0" smtClean="0">
                <a:solidFill>
                  <a:prstClr val="black"/>
                </a:solidFill>
              </a:rPr>
              <a:t>に</a:t>
            </a:r>
            <a:endParaRPr lang="en-US" altLang="ja-JP" sz="1600" dirty="0" smtClean="0">
              <a:solidFill>
                <a:prstClr val="black"/>
              </a:solidFill>
            </a:endParaRPr>
          </a:p>
          <a:p>
            <a:pPr algn="ctr"/>
            <a:r>
              <a:rPr lang="ja-JP" altLang="en-US" sz="1600" dirty="0" smtClean="0">
                <a:solidFill>
                  <a:prstClr val="black"/>
                </a:solidFill>
              </a:rPr>
              <a:t>ついても</a:t>
            </a:r>
            <a:endParaRPr lang="en-US" altLang="ja-JP" sz="1600" dirty="0" smtClean="0">
              <a:solidFill>
                <a:prstClr val="black"/>
              </a:solidFill>
            </a:endParaRPr>
          </a:p>
          <a:p>
            <a:pPr algn="ctr"/>
            <a:r>
              <a:rPr lang="ja-JP" altLang="en-US" sz="1600" dirty="0" smtClean="0">
                <a:solidFill>
                  <a:prstClr val="black"/>
                </a:solidFill>
              </a:rPr>
              <a:t>業務</a:t>
            </a:r>
            <a:r>
              <a:rPr lang="ja-JP" altLang="en-US" sz="1600" dirty="0">
                <a:solidFill>
                  <a:prstClr val="black"/>
                </a:solidFill>
              </a:rPr>
              <a:t>開始</a:t>
            </a:r>
          </a:p>
        </p:txBody>
      </p:sp>
      <p:sp>
        <p:nvSpPr>
          <p:cNvPr id="179" name="角丸四角形 178"/>
          <p:cNvSpPr/>
          <p:nvPr/>
        </p:nvSpPr>
        <p:spPr>
          <a:xfrm>
            <a:off x="47172" y="857640"/>
            <a:ext cx="9757116" cy="5942304"/>
          </a:xfrm>
          <a:prstGeom prst="roundRect">
            <a:avLst>
              <a:gd name="adj" fmla="val 0"/>
            </a:avLst>
          </a:prstGeom>
          <a:noFill/>
          <a:ln w="1905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solidFill>
                <a:prstClr val="white"/>
              </a:solidFill>
            </a:endParaRPr>
          </a:p>
        </p:txBody>
      </p:sp>
      <p:sp>
        <p:nvSpPr>
          <p:cNvPr id="181" name="角丸四角形吹き出し 180"/>
          <p:cNvSpPr/>
          <p:nvPr/>
        </p:nvSpPr>
        <p:spPr>
          <a:xfrm>
            <a:off x="584514" y="1844824"/>
            <a:ext cx="737219" cy="684076"/>
          </a:xfrm>
          <a:prstGeom prst="wedgeRoundRectCallout">
            <a:avLst>
              <a:gd name="adj1" fmla="val 47902"/>
              <a:gd name="adj2" fmla="val 125922"/>
              <a:gd name="adj3" fmla="val 1666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400" b="1" dirty="0" smtClean="0">
                <a:solidFill>
                  <a:prstClr val="black"/>
                </a:solidFill>
              </a:rPr>
              <a:t>４月</a:t>
            </a:r>
            <a:endParaRPr lang="en-US" altLang="ja-JP" sz="1400" b="1" dirty="0" smtClean="0">
              <a:solidFill>
                <a:prstClr val="black"/>
              </a:solidFill>
            </a:endParaRPr>
          </a:p>
          <a:p>
            <a:pPr algn="ctr"/>
            <a:r>
              <a:rPr lang="ja-JP" altLang="en-US" sz="1400" b="1" dirty="0" smtClean="0">
                <a:solidFill>
                  <a:prstClr val="black"/>
                </a:solidFill>
              </a:rPr>
              <a:t>創設</a:t>
            </a:r>
            <a:endParaRPr lang="ja-JP" altLang="en-US" sz="1400" b="1" dirty="0">
              <a:solidFill>
                <a:prstClr val="black"/>
              </a:solidFill>
            </a:endParaRPr>
          </a:p>
        </p:txBody>
      </p:sp>
      <p:sp>
        <p:nvSpPr>
          <p:cNvPr id="182" name="角丸四角形吹き出し 181"/>
          <p:cNvSpPr/>
          <p:nvPr/>
        </p:nvSpPr>
        <p:spPr>
          <a:xfrm>
            <a:off x="1598627" y="1844824"/>
            <a:ext cx="1287143" cy="684076"/>
          </a:xfrm>
          <a:prstGeom prst="wedgeRoundRectCallout">
            <a:avLst>
              <a:gd name="adj1" fmla="val 59430"/>
              <a:gd name="adj2" fmla="val 166040"/>
              <a:gd name="adj3" fmla="val 1666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400" b="1" dirty="0" smtClean="0">
                <a:solidFill>
                  <a:prstClr val="black"/>
                </a:solidFill>
              </a:rPr>
              <a:t>７月に</a:t>
            </a:r>
            <a:r>
              <a:rPr lang="ja-JP" altLang="en-US" sz="1400" b="1" dirty="0">
                <a:solidFill>
                  <a:prstClr val="black"/>
                </a:solidFill>
              </a:rPr>
              <a:t>託送料金認可</a:t>
            </a:r>
            <a:r>
              <a:rPr lang="ja-JP" altLang="en-US" sz="1400" b="1" dirty="0" smtClean="0">
                <a:solidFill>
                  <a:prstClr val="black"/>
                </a:solidFill>
              </a:rPr>
              <a:t>申請を受付</a:t>
            </a:r>
            <a:endParaRPr lang="ja-JP" altLang="en-US" sz="1400" b="1" dirty="0">
              <a:solidFill>
                <a:prstClr val="black"/>
              </a:solidFill>
            </a:endParaRPr>
          </a:p>
        </p:txBody>
      </p:sp>
      <p:sp>
        <p:nvSpPr>
          <p:cNvPr id="183" name="角丸四角形吹き出し 182"/>
          <p:cNvSpPr/>
          <p:nvPr/>
        </p:nvSpPr>
        <p:spPr>
          <a:xfrm>
            <a:off x="2963779" y="1844824"/>
            <a:ext cx="1247987" cy="684076"/>
          </a:xfrm>
          <a:prstGeom prst="wedgeRoundRectCallout">
            <a:avLst>
              <a:gd name="adj1" fmla="val -22127"/>
              <a:gd name="adj2" fmla="val 167353"/>
              <a:gd name="adj3" fmla="val 1666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400" b="1" dirty="0">
                <a:solidFill>
                  <a:prstClr val="black"/>
                </a:solidFill>
              </a:rPr>
              <a:t>８月に小売事業</a:t>
            </a:r>
            <a:r>
              <a:rPr lang="ja-JP" altLang="en-US" sz="1400" b="1" dirty="0" smtClean="0">
                <a:solidFill>
                  <a:prstClr val="black"/>
                </a:solidFill>
              </a:rPr>
              <a:t>登録</a:t>
            </a:r>
            <a:endParaRPr lang="en-US" altLang="ja-JP" sz="1400" b="1" dirty="0" smtClean="0">
              <a:solidFill>
                <a:prstClr val="black"/>
              </a:solidFill>
            </a:endParaRPr>
          </a:p>
          <a:p>
            <a:pPr algn="ctr"/>
            <a:r>
              <a:rPr lang="ja-JP" altLang="en-US" sz="1400" b="1" dirty="0" smtClean="0">
                <a:solidFill>
                  <a:prstClr val="black"/>
                </a:solidFill>
              </a:rPr>
              <a:t>受付</a:t>
            </a:r>
            <a:r>
              <a:rPr lang="ja-JP" altLang="en-US" sz="1400" b="1" dirty="0">
                <a:solidFill>
                  <a:prstClr val="black"/>
                </a:solidFill>
              </a:rPr>
              <a:t>開始</a:t>
            </a:r>
          </a:p>
        </p:txBody>
      </p:sp>
      <p:sp>
        <p:nvSpPr>
          <p:cNvPr id="184" name="角丸四角形吹き出し 183"/>
          <p:cNvSpPr/>
          <p:nvPr/>
        </p:nvSpPr>
        <p:spPr>
          <a:xfrm>
            <a:off x="4289926" y="1808820"/>
            <a:ext cx="663000" cy="720080"/>
          </a:xfrm>
          <a:prstGeom prst="wedgeRoundRectCallout">
            <a:avLst>
              <a:gd name="adj1" fmla="val -133263"/>
              <a:gd name="adj2" fmla="val 549502"/>
              <a:gd name="adj3" fmla="val 1666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400" b="1" dirty="0" smtClean="0">
                <a:solidFill>
                  <a:prstClr val="black"/>
                </a:solidFill>
              </a:rPr>
              <a:t>９月創設</a:t>
            </a:r>
            <a:endParaRPr lang="ja-JP" altLang="en-US" sz="1400" b="1" dirty="0">
              <a:solidFill>
                <a:prstClr val="black"/>
              </a:solidFill>
            </a:endParaRPr>
          </a:p>
        </p:txBody>
      </p:sp>
      <p:sp>
        <p:nvSpPr>
          <p:cNvPr id="185" name="ホームベース 184"/>
          <p:cNvSpPr/>
          <p:nvPr/>
        </p:nvSpPr>
        <p:spPr>
          <a:xfrm>
            <a:off x="5962424" y="2424952"/>
            <a:ext cx="1096811" cy="758996"/>
          </a:xfrm>
          <a:prstGeom prst="homePlate">
            <a:avLst>
              <a:gd name="adj" fmla="val 24589"/>
            </a:avLst>
          </a:prstGeom>
          <a:solidFill>
            <a:schemeClr val="accent1">
              <a:lumMod val="20000"/>
              <a:lumOff val="80000"/>
            </a:schemeClr>
          </a:solidFill>
          <a:ln>
            <a:solidFill>
              <a:schemeClr val="tx1"/>
            </a:solidFill>
            <a:prstDash val="dash"/>
          </a:ln>
        </p:spPr>
        <p:txBody>
          <a:bodyPr wrap="square" lIns="48107" tIns="48107" rIns="48107" bIns="48107" rtlCol="0" anchor="ctr">
            <a:noAutofit/>
          </a:bodyPr>
          <a:lstStyle/>
          <a:p>
            <a:pPr algn="ctr"/>
            <a:endParaRPr lang="ja-JP" altLang="en-US" sz="1050" dirty="0">
              <a:solidFill>
                <a:prstClr val="black"/>
              </a:solidFill>
            </a:endParaRPr>
          </a:p>
        </p:txBody>
      </p:sp>
      <p:sp>
        <p:nvSpPr>
          <p:cNvPr id="186" name="テキスト ボックス 185"/>
          <p:cNvSpPr txBox="1"/>
          <p:nvPr/>
        </p:nvSpPr>
        <p:spPr>
          <a:xfrm>
            <a:off x="5850100" y="2463868"/>
            <a:ext cx="1206867" cy="676298"/>
          </a:xfrm>
          <a:prstGeom prst="rect">
            <a:avLst/>
          </a:prstGeom>
          <a:noFill/>
          <a:ln>
            <a:noFill/>
            <a:prstDash val="solid"/>
          </a:ln>
        </p:spPr>
        <p:txBody>
          <a:bodyPr wrap="square" lIns="48107" tIns="48107" rIns="48107" bIns="48107" rtlCol="0" anchor="ctr">
            <a:noAutofit/>
          </a:bodyPr>
          <a:lstStyle>
            <a:defPPr>
              <a:defRPr lang="ja-JP"/>
            </a:defPPr>
            <a:lvl1pPr algn="ctr">
              <a:defRPr sz="1900"/>
            </a:lvl1pPr>
          </a:lstStyle>
          <a:p>
            <a:r>
              <a:rPr lang="ja-JP" altLang="en-US" sz="1200" dirty="0">
                <a:solidFill>
                  <a:prstClr val="black"/>
                </a:solidFill>
              </a:rPr>
              <a:t>競争状況を</a:t>
            </a:r>
            <a:endParaRPr lang="en-US" altLang="ja-JP" sz="1200" dirty="0">
              <a:solidFill>
                <a:prstClr val="black"/>
              </a:solidFill>
            </a:endParaRPr>
          </a:p>
          <a:p>
            <a:r>
              <a:rPr lang="ja-JP" altLang="en-US" sz="1200" dirty="0" smtClean="0">
                <a:solidFill>
                  <a:prstClr val="black"/>
                </a:solidFill>
              </a:rPr>
              <a:t>レビュー</a:t>
            </a:r>
            <a:endParaRPr lang="en-US" altLang="ja-JP" sz="1200" dirty="0">
              <a:solidFill>
                <a:prstClr val="black"/>
              </a:solidFill>
            </a:endParaRPr>
          </a:p>
          <a:p>
            <a:r>
              <a:rPr lang="ja-JP" altLang="en-US" sz="1200" dirty="0">
                <a:solidFill>
                  <a:prstClr val="black"/>
                </a:solidFill>
              </a:rPr>
              <a:t>（</a:t>
            </a:r>
            <a:r>
              <a:rPr lang="ja-JP" altLang="en-US" sz="1200" dirty="0" smtClean="0">
                <a:solidFill>
                  <a:prstClr val="black"/>
                </a:solidFill>
              </a:rPr>
              <a:t>料金の経過</a:t>
            </a:r>
            <a:endParaRPr lang="en-US" altLang="ja-JP" sz="1200" dirty="0" smtClean="0">
              <a:solidFill>
                <a:prstClr val="black"/>
              </a:solidFill>
            </a:endParaRPr>
          </a:p>
          <a:p>
            <a:r>
              <a:rPr lang="ja-JP" altLang="en-US" sz="1200" dirty="0" smtClean="0">
                <a:solidFill>
                  <a:prstClr val="black"/>
                </a:solidFill>
              </a:rPr>
              <a:t>措置</a:t>
            </a:r>
            <a:r>
              <a:rPr lang="ja-JP" altLang="en-US" sz="1200" dirty="0">
                <a:solidFill>
                  <a:prstClr val="black"/>
                </a:solidFill>
              </a:rPr>
              <a:t>期間）</a:t>
            </a:r>
          </a:p>
        </p:txBody>
      </p:sp>
      <p:sp>
        <p:nvSpPr>
          <p:cNvPr id="34" name="正方形/長方形 33"/>
          <p:cNvSpPr/>
          <p:nvPr/>
        </p:nvSpPr>
        <p:spPr>
          <a:xfrm>
            <a:off x="8463390" y="2402194"/>
            <a:ext cx="1209000" cy="785734"/>
          </a:xfrm>
          <a:prstGeom prst="rect">
            <a:avLst/>
          </a:prstGeom>
          <a:solidFill>
            <a:schemeClr val="accent1">
              <a:lumMod val="20000"/>
              <a:lumOff val="80000"/>
            </a:schemeClr>
          </a:solidFill>
          <a:ln w="9525">
            <a:solidFill>
              <a:schemeClr val="tx1">
                <a:lumMod val="65000"/>
                <a:lumOff val="35000"/>
              </a:schemeClr>
            </a:solidFill>
            <a:prstDash val="dash"/>
          </a:ln>
        </p:spPr>
        <p:style>
          <a:lnRef idx="2">
            <a:schemeClr val="accent1"/>
          </a:lnRef>
          <a:fillRef idx="1">
            <a:schemeClr val="lt1"/>
          </a:fillRef>
          <a:effectRef idx="0">
            <a:schemeClr val="accent1"/>
          </a:effectRef>
          <a:fontRef idx="minor">
            <a:schemeClr val="dk1"/>
          </a:fontRef>
        </p:style>
        <p:txBody>
          <a:bodyPr wrap="none" lIns="0" tIns="18000" rIns="0" bIns="18000" anchor="ctr"/>
          <a:lstStyle/>
          <a:p>
            <a:pPr algn="ctr">
              <a:defRPr/>
            </a:pPr>
            <a:endParaRPr lang="en-US" altLang="ja-JP" sz="2000" spc="-150" dirty="0">
              <a:solidFill>
                <a:prstClr val="black"/>
              </a:solidFill>
              <a:latin typeface="+mn-ea"/>
            </a:endParaRPr>
          </a:p>
        </p:txBody>
      </p:sp>
      <p:sp>
        <p:nvSpPr>
          <p:cNvPr id="37" name="正方形/長方形 36"/>
          <p:cNvSpPr/>
          <p:nvPr/>
        </p:nvSpPr>
        <p:spPr>
          <a:xfrm>
            <a:off x="8524975" y="2480990"/>
            <a:ext cx="1232142" cy="646331"/>
          </a:xfrm>
          <a:prstGeom prst="rect">
            <a:avLst/>
          </a:prstGeom>
        </p:spPr>
        <p:txBody>
          <a:bodyPr vert="horz" wrap="square">
            <a:spAutoFit/>
          </a:bodyPr>
          <a:lstStyle/>
          <a:p>
            <a:pPr lvl="0">
              <a:defRPr/>
            </a:pPr>
            <a:r>
              <a:rPr lang="ja-JP" altLang="en-US" sz="1200" dirty="0">
                <a:solidFill>
                  <a:prstClr val="black"/>
                </a:solidFill>
                <a:latin typeface="+mn-ea"/>
              </a:rPr>
              <a:t>法的</a:t>
            </a:r>
            <a:r>
              <a:rPr lang="ja-JP" altLang="en-US" sz="1200" dirty="0" smtClean="0">
                <a:solidFill>
                  <a:prstClr val="black"/>
                </a:solidFill>
                <a:latin typeface="+mn-ea"/>
              </a:rPr>
              <a:t>分離と同時期かそれ以降のタイミング</a:t>
            </a:r>
            <a:endParaRPr lang="ja-JP" altLang="en-US" sz="1200" dirty="0">
              <a:solidFill>
                <a:prstClr val="black"/>
              </a:solidFill>
              <a:latin typeface="+mn-ea"/>
            </a:endParaRPr>
          </a:p>
        </p:txBody>
      </p:sp>
      <p:sp>
        <p:nvSpPr>
          <p:cNvPr id="39" name="大かっこ 38"/>
          <p:cNvSpPr/>
          <p:nvPr/>
        </p:nvSpPr>
        <p:spPr>
          <a:xfrm>
            <a:off x="8498366" y="2453980"/>
            <a:ext cx="1144453" cy="682162"/>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400">
              <a:latin typeface="+mn-ea"/>
            </a:endParaRPr>
          </a:p>
        </p:txBody>
      </p:sp>
    </p:spTree>
    <p:extLst>
      <p:ext uri="{BB962C8B-B14F-4D97-AF65-F5344CB8AC3E}">
        <p14:creationId xmlns:p14="http://schemas.microsoft.com/office/powerpoint/2010/main" val="1712372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1538345" y="2276872"/>
            <a:ext cx="6100133" cy="2615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円/楕円 8"/>
          <p:cNvSpPr/>
          <p:nvPr/>
        </p:nvSpPr>
        <p:spPr>
          <a:xfrm>
            <a:off x="1782653" y="3231358"/>
            <a:ext cx="1827484" cy="451794"/>
          </a:xfrm>
          <a:prstGeom prst="ellipse">
            <a:avLst/>
          </a:prstGeom>
          <a:gradFill>
            <a:gsLst>
              <a:gs pos="0">
                <a:schemeClr val="accent1"/>
              </a:gs>
              <a:gs pos="35000">
                <a:schemeClr val="accent1">
                  <a:lumMod val="60000"/>
                  <a:lumOff val="40000"/>
                </a:schemeClr>
              </a:gs>
              <a:gs pos="100000">
                <a:schemeClr val="accent1">
                  <a:lumMod val="20000"/>
                  <a:lumOff val="80000"/>
                </a:schemeClr>
              </a:gs>
            </a:gsLst>
          </a:gradFill>
          <a:ln>
            <a:solidFill>
              <a:schemeClr val="tx2">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0" name="円/楕円 9"/>
          <p:cNvSpPr/>
          <p:nvPr/>
        </p:nvSpPr>
        <p:spPr>
          <a:xfrm>
            <a:off x="3380876" y="4098205"/>
            <a:ext cx="2152233" cy="524232"/>
          </a:xfrm>
          <a:prstGeom prst="ellipse">
            <a:avLst/>
          </a:prstGeom>
          <a:ln>
            <a:solidFill>
              <a:schemeClr val="accent6">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1" name="円/楕円 10"/>
          <p:cNvSpPr/>
          <p:nvPr/>
        </p:nvSpPr>
        <p:spPr>
          <a:xfrm>
            <a:off x="5614041" y="3552367"/>
            <a:ext cx="1917771" cy="454958"/>
          </a:xfrm>
          <a:prstGeom prst="ellipse">
            <a:avLst/>
          </a:prstGeom>
          <a:gradFill>
            <a:gsLst>
              <a:gs pos="0">
                <a:schemeClr val="accent1"/>
              </a:gs>
              <a:gs pos="35000">
                <a:schemeClr val="accent1">
                  <a:lumMod val="60000"/>
                  <a:lumOff val="40000"/>
                </a:schemeClr>
              </a:gs>
              <a:gs pos="100000">
                <a:schemeClr val="accent1">
                  <a:lumMod val="20000"/>
                  <a:lumOff val="80000"/>
                </a:schemeClr>
              </a:gs>
            </a:gsLst>
          </a:gradFill>
          <a:ln>
            <a:solidFill>
              <a:schemeClr val="tx2">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cxnSp>
        <p:nvCxnSpPr>
          <p:cNvPr id="12" name="直線矢印コネクタ 11"/>
          <p:cNvCxnSpPr/>
          <p:nvPr/>
        </p:nvCxnSpPr>
        <p:spPr>
          <a:xfrm flipH="1">
            <a:off x="3541914" y="2690535"/>
            <a:ext cx="936569" cy="672016"/>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5061012" y="2690535"/>
            <a:ext cx="1078016" cy="819268"/>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28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9673" y="2571250"/>
            <a:ext cx="317821" cy="92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5519" y="2690535"/>
            <a:ext cx="416936" cy="95744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1" descr="MCj0226828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84974" y="3402791"/>
            <a:ext cx="622831" cy="54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 descr="MCj0226828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81107" y="3726543"/>
            <a:ext cx="749651" cy="7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1809" y="3438164"/>
            <a:ext cx="353636" cy="924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descr="D:\Documents and Settings\FYAE1574\Local Settings\Temporary Internet Files\Content.IE5\6JZV7NI9\MC900438057[1].png"/>
          <p:cNvPicPr>
            <a:picLocks noChangeAspect="1" noChangeArrowheads="1"/>
          </p:cNvPicPr>
          <p:nvPr/>
        </p:nvPicPr>
        <p:blipFill>
          <a:blip r:embed="rId7" cstate="print"/>
          <a:srcRect/>
          <a:stretch>
            <a:fillRect/>
          </a:stretch>
        </p:blipFill>
        <p:spPr bwMode="auto">
          <a:xfrm>
            <a:off x="2568244" y="2987249"/>
            <a:ext cx="506003" cy="468133"/>
          </a:xfrm>
          <a:prstGeom prst="rect">
            <a:avLst/>
          </a:prstGeom>
          <a:noFill/>
        </p:spPr>
      </p:pic>
      <p:sp>
        <p:nvSpPr>
          <p:cNvPr id="20" name="左矢印 19"/>
          <p:cNvSpPr/>
          <p:nvPr/>
        </p:nvSpPr>
        <p:spPr>
          <a:xfrm rot="20123187">
            <a:off x="5519454" y="4059932"/>
            <a:ext cx="768585" cy="186094"/>
          </a:xfrm>
          <a:prstGeom prst="leftArrow">
            <a:avLst/>
          </a:prstGeom>
          <a:solidFill>
            <a:schemeClr val="accent3"/>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21" name="左矢印 20"/>
          <p:cNvSpPr/>
          <p:nvPr/>
        </p:nvSpPr>
        <p:spPr>
          <a:xfrm rot="12969597">
            <a:off x="2757617" y="3861570"/>
            <a:ext cx="778728" cy="224500"/>
          </a:xfrm>
          <a:prstGeom prst="leftArrow">
            <a:avLst/>
          </a:prstGeom>
          <a:solidFill>
            <a:schemeClr val="accent3"/>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pic>
        <p:nvPicPr>
          <p:cNvPr id="22" name="Picture 46" descr="MCj02268400000[1]"/>
          <p:cNvPicPr>
            <a:picLocks noChangeAspect="1" noChangeArrowheads="1"/>
          </p:cNvPicPr>
          <p:nvPr/>
        </p:nvPicPr>
        <p:blipFill>
          <a:blip r:embed="rId8" cstate="print">
            <a:lum bright="-20000"/>
            <a:extLst>
              <a:ext uri="{28A0092B-C50C-407E-A947-70E740481C1C}">
                <a14:useLocalDpi xmlns:a14="http://schemas.microsoft.com/office/drawing/2010/main" val="0"/>
              </a:ext>
            </a:extLst>
          </a:blip>
          <a:srcRect/>
          <a:stretch>
            <a:fillRect/>
          </a:stretch>
        </p:blipFill>
        <p:spPr bwMode="auto">
          <a:xfrm>
            <a:off x="5944456" y="3208539"/>
            <a:ext cx="845309" cy="61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17" descr="MCj02823780000[1]"/>
          <p:cNvPicPr>
            <a:picLocks noChangeAspect="1" noChangeArrowheads="1"/>
          </p:cNvPicPr>
          <p:nvPr/>
        </p:nvPicPr>
        <p:blipFill>
          <a:blip r:embed="rId9" cstate="print">
            <a:grayscl/>
            <a:lum bright="20000" contrast="-20000"/>
            <a:extLst>
              <a:ext uri="{28A0092B-C50C-407E-A947-70E740481C1C}">
                <a14:useLocalDpi xmlns:a14="http://schemas.microsoft.com/office/drawing/2010/main" val="0"/>
              </a:ext>
            </a:extLst>
          </a:blip>
          <a:srcRect/>
          <a:stretch>
            <a:fillRect/>
          </a:stretch>
        </p:blipFill>
        <p:spPr bwMode="auto">
          <a:xfrm>
            <a:off x="2234155" y="3248041"/>
            <a:ext cx="540425" cy="39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8" descr="MCj02900830000[1]"/>
          <p:cNvPicPr>
            <a:picLocks noChangeAspect="1" noChangeArrowheads="1"/>
          </p:cNvPicPr>
          <p:nvPr/>
        </p:nvPicPr>
        <p:blipFill>
          <a:blip r:embed="rId10" cstate="print">
            <a:lum bright="20000"/>
            <a:extLst>
              <a:ext uri="{28A0092B-C50C-407E-A947-70E740481C1C}">
                <a14:useLocalDpi xmlns:a14="http://schemas.microsoft.com/office/drawing/2010/main" val="0"/>
              </a:ext>
            </a:extLst>
          </a:blip>
          <a:srcRect/>
          <a:stretch>
            <a:fillRect/>
          </a:stretch>
        </p:blipFill>
        <p:spPr bwMode="auto">
          <a:xfrm>
            <a:off x="4203521" y="4300301"/>
            <a:ext cx="449340" cy="32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直線矢印コネクタ 24"/>
          <p:cNvCxnSpPr/>
          <p:nvPr/>
        </p:nvCxnSpPr>
        <p:spPr>
          <a:xfrm flipH="1">
            <a:off x="4546807" y="2719798"/>
            <a:ext cx="238777" cy="1378408"/>
          </a:xfrm>
          <a:prstGeom prst="straightConnector1">
            <a:avLst/>
          </a:prstGeom>
          <a:ln w="28575">
            <a:solidFill>
              <a:schemeClr val="bg1">
                <a:lumMod val="50000"/>
              </a:schemeClr>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26" name="Picture 11" descr="MCj0226828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56554" y="3143788"/>
            <a:ext cx="622831" cy="48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55" descr="MCj02823900000[1]"/>
          <p:cNvPicPr>
            <a:picLocks noChangeAspect="1" noChangeArrowheads="1"/>
          </p:cNvPicPr>
          <p:nvPr/>
        </p:nvPicPr>
        <p:blipFill>
          <a:blip r:embed="rId11" cstate="print">
            <a:lum bright="20000" contrast="-20000"/>
            <a:extLst>
              <a:ext uri="{28A0092B-C50C-407E-A947-70E740481C1C}">
                <a14:useLocalDpi xmlns:a14="http://schemas.microsoft.com/office/drawing/2010/main" val="0"/>
              </a:ext>
            </a:extLst>
          </a:blip>
          <a:srcRect/>
          <a:stretch>
            <a:fillRect/>
          </a:stretch>
        </p:blipFill>
        <p:spPr bwMode="auto">
          <a:xfrm>
            <a:off x="3541914" y="3900543"/>
            <a:ext cx="480218" cy="666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テキスト ボックス 27"/>
          <p:cNvSpPr txBox="1"/>
          <p:nvPr/>
        </p:nvSpPr>
        <p:spPr>
          <a:xfrm rot="525172">
            <a:off x="4681727" y="2921688"/>
            <a:ext cx="252286" cy="998013"/>
          </a:xfrm>
          <a:prstGeom prst="rect">
            <a:avLst/>
          </a:prstGeom>
          <a:noFill/>
        </p:spPr>
        <p:txBody>
          <a:bodyPr vert="eaVert" wrap="none" rtlCol="0">
            <a:spAutoFit/>
          </a:bodyPr>
          <a:lstStyle/>
          <a:p>
            <a:pPr algn="ctr">
              <a:lnSpc>
                <a:spcPts val="1000"/>
              </a:lnSpc>
            </a:pPr>
            <a:r>
              <a:rPr lang="ja-JP" altLang="en-US" sz="1200" dirty="0" smtClean="0">
                <a:solidFill>
                  <a:schemeClr val="tx1">
                    <a:lumMod val="75000"/>
                    <a:lumOff val="25000"/>
                  </a:schemeClr>
                </a:solidFill>
                <a:ea typeface="ＤＨＰ平成明朝体W7"/>
              </a:rPr>
              <a:t>電気が不足しそう</a:t>
            </a:r>
            <a:endParaRPr kumimoji="1" lang="ja-JP" altLang="en-US" sz="1200" dirty="0">
              <a:solidFill>
                <a:schemeClr val="tx1">
                  <a:lumMod val="75000"/>
                  <a:lumOff val="25000"/>
                </a:schemeClr>
              </a:solidFill>
              <a:ea typeface="ＤＨＰ平成明朝体W7"/>
            </a:endParaRPr>
          </a:p>
        </p:txBody>
      </p:sp>
      <p:sp>
        <p:nvSpPr>
          <p:cNvPr id="29" name="テキスト ボックス 28"/>
          <p:cNvSpPr txBox="1"/>
          <p:nvPr/>
        </p:nvSpPr>
        <p:spPr>
          <a:xfrm rot="19394056">
            <a:off x="3188246" y="2794738"/>
            <a:ext cx="1015518" cy="349839"/>
          </a:xfrm>
          <a:prstGeom prst="rect">
            <a:avLst/>
          </a:prstGeom>
          <a:noFill/>
        </p:spPr>
        <p:txBody>
          <a:bodyPr vert="horz" wrap="none" rtlCol="0">
            <a:spAutoFit/>
          </a:bodyPr>
          <a:lstStyle/>
          <a:p>
            <a:r>
              <a:rPr lang="ja-JP" altLang="en-US" sz="1200" dirty="0" smtClean="0">
                <a:solidFill>
                  <a:schemeClr val="tx1">
                    <a:lumMod val="75000"/>
                    <a:lumOff val="25000"/>
                  </a:schemeClr>
                </a:solidFill>
                <a:ea typeface="ＤＨＰ平成明朝体W7"/>
              </a:rPr>
              <a:t>　地域</a:t>
            </a:r>
            <a:r>
              <a:rPr lang="ja-JP" altLang="en-US" sz="1200" dirty="0">
                <a:solidFill>
                  <a:schemeClr val="tx1">
                    <a:lumMod val="75000"/>
                    <a:lumOff val="25000"/>
                  </a:schemeClr>
                </a:solidFill>
                <a:ea typeface="ＤＨＰ平成明朝体W7"/>
              </a:rPr>
              <a:t>Ｂ</a:t>
            </a:r>
            <a:r>
              <a:rPr lang="ja-JP" altLang="en-US" sz="1200" dirty="0" smtClean="0">
                <a:solidFill>
                  <a:schemeClr val="tx1">
                    <a:lumMod val="75000"/>
                    <a:lumOff val="25000"/>
                  </a:schemeClr>
                </a:solidFill>
                <a:ea typeface="ＤＨＰ平成明朝体W7"/>
              </a:rPr>
              <a:t>に</a:t>
            </a:r>
            <a:endParaRPr lang="en-US" altLang="ja-JP" sz="1200" dirty="0" smtClean="0">
              <a:solidFill>
                <a:schemeClr val="tx1">
                  <a:lumMod val="75000"/>
                  <a:lumOff val="25000"/>
                </a:schemeClr>
              </a:solidFill>
              <a:ea typeface="ＤＨＰ平成明朝体W7"/>
            </a:endParaRPr>
          </a:p>
          <a:p>
            <a:pPr algn="ctr"/>
            <a:r>
              <a:rPr lang="ja-JP" altLang="en-US" sz="1200" dirty="0" smtClean="0">
                <a:solidFill>
                  <a:schemeClr val="tx1">
                    <a:lumMod val="75000"/>
                    <a:lumOff val="25000"/>
                  </a:schemeClr>
                </a:solidFill>
                <a:ea typeface="ＤＨＰ平成明朝体W7"/>
              </a:rPr>
              <a:t>供給してください</a:t>
            </a:r>
            <a:endParaRPr kumimoji="1" lang="ja-JP" altLang="en-US" sz="1200" dirty="0">
              <a:solidFill>
                <a:schemeClr val="tx1">
                  <a:lumMod val="75000"/>
                  <a:lumOff val="25000"/>
                </a:schemeClr>
              </a:solidFill>
              <a:ea typeface="ＤＨＰ平成明朝体W7"/>
            </a:endParaRPr>
          </a:p>
        </p:txBody>
      </p:sp>
      <p:sp>
        <p:nvSpPr>
          <p:cNvPr id="30" name="テキスト ボックス 29"/>
          <p:cNvSpPr txBox="1"/>
          <p:nvPr/>
        </p:nvSpPr>
        <p:spPr>
          <a:xfrm rot="2276674">
            <a:off x="5306829" y="2874125"/>
            <a:ext cx="1073319" cy="349839"/>
          </a:xfrm>
          <a:prstGeom prst="rect">
            <a:avLst/>
          </a:prstGeom>
          <a:noFill/>
        </p:spPr>
        <p:txBody>
          <a:bodyPr vert="horz" wrap="none" rtlCol="0">
            <a:spAutoFit/>
          </a:bodyPr>
          <a:lstStyle/>
          <a:p>
            <a:r>
              <a:rPr lang="ja-JP" altLang="en-US" sz="1200" dirty="0" smtClean="0">
                <a:solidFill>
                  <a:schemeClr val="tx1">
                    <a:lumMod val="75000"/>
                    <a:lumOff val="25000"/>
                  </a:schemeClr>
                </a:solidFill>
                <a:ea typeface="ＤＨＰ平成明朝体W7"/>
              </a:rPr>
              <a:t>　　地域</a:t>
            </a:r>
            <a:r>
              <a:rPr lang="ja-JP" altLang="en-US" sz="1200" dirty="0">
                <a:solidFill>
                  <a:schemeClr val="tx1">
                    <a:lumMod val="75000"/>
                    <a:lumOff val="25000"/>
                  </a:schemeClr>
                </a:solidFill>
                <a:ea typeface="ＤＨＰ平成明朝体W7"/>
              </a:rPr>
              <a:t>Ｂ</a:t>
            </a:r>
            <a:r>
              <a:rPr lang="ja-JP" altLang="en-US" sz="1200" dirty="0" smtClean="0">
                <a:solidFill>
                  <a:schemeClr val="tx1">
                    <a:lumMod val="75000"/>
                    <a:lumOff val="25000"/>
                  </a:schemeClr>
                </a:solidFill>
                <a:ea typeface="ＤＨＰ平成明朝体W7"/>
              </a:rPr>
              <a:t>に　　</a:t>
            </a:r>
            <a:endParaRPr lang="en-US" altLang="ja-JP" sz="1200" dirty="0" smtClean="0">
              <a:solidFill>
                <a:schemeClr val="tx1">
                  <a:lumMod val="75000"/>
                  <a:lumOff val="25000"/>
                </a:schemeClr>
              </a:solidFill>
              <a:ea typeface="ＤＨＰ平成明朝体W7"/>
            </a:endParaRPr>
          </a:p>
          <a:p>
            <a:pPr algn="ctr"/>
            <a:r>
              <a:rPr lang="ja-JP" altLang="en-US" sz="1200" dirty="0" smtClean="0">
                <a:solidFill>
                  <a:schemeClr val="tx1">
                    <a:lumMod val="75000"/>
                    <a:lumOff val="25000"/>
                  </a:schemeClr>
                </a:solidFill>
                <a:ea typeface="ＤＨＰ平成明朝体W7"/>
              </a:rPr>
              <a:t>供給してください</a:t>
            </a:r>
            <a:endParaRPr kumimoji="1" lang="ja-JP" altLang="en-US" sz="1200" dirty="0">
              <a:solidFill>
                <a:schemeClr val="tx1">
                  <a:lumMod val="75000"/>
                  <a:lumOff val="25000"/>
                </a:schemeClr>
              </a:solidFill>
              <a:ea typeface="ＤＨＰ平成明朝体W7"/>
            </a:endParaRPr>
          </a:p>
        </p:txBody>
      </p:sp>
      <p:sp>
        <p:nvSpPr>
          <p:cNvPr id="31" name="テキスト ボックス 30"/>
          <p:cNvSpPr txBox="1"/>
          <p:nvPr/>
        </p:nvSpPr>
        <p:spPr>
          <a:xfrm>
            <a:off x="2068746" y="3941157"/>
            <a:ext cx="1195869" cy="263463"/>
          </a:xfrm>
          <a:prstGeom prst="rect">
            <a:avLst/>
          </a:prstGeom>
          <a:noFill/>
        </p:spPr>
        <p:txBody>
          <a:bodyPr vert="horz" wrap="none" rtlCol="0">
            <a:spAutoFit/>
          </a:bodyPr>
          <a:lstStyle/>
          <a:p>
            <a:r>
              <a:rPr lang="ja-JP" altLang="en-US" sz="1400" dirty="0" smtClean="0">
                <a:solidFill>
                  <a:schemeClr val="accent3">
                    <a:lumMod val="50000"/>
                  </a:schemeClr>
                </a:solidFill>
                <a:latin typeface="ＤＨＰ特太ゴシック体" panose="020B0500000000000000" pitchFamily="50" charset="-128"/>
                <a:ea typeface="ＤＨＰ特太ゴシック体" panose="020B0500000000000000" pitchFamily="50" charset="-128"/>
              </a:rPr>
              <a:t>　電気の供給</a:t>
            </a:r>
            <a:endParaRPr kumimoji="1" lang="ja-JP" altLang="en-US" sz="1400" dirty="0">
              <a:solidFill>
                <a:schemeClr val="accent3">
                  <a:lumMod val="50000"/>
                </a:schemeClr>
              </a:solidFill>
              <a:latin typeface="ＤＨＰ特太ゴシック体" panose="020B0500000000000000" pitchFamily="50" charset="-128"/>
              <a:ea typeface="ＤＨＰ特太ゴシック体" panose="020B0500000000000000" pitchFamily="50" charset="-128"/>
            </a:endParaRPr>
          </a:p>
        </p:txBody>
      </p:sp>
      <p:sp>
        <p:nvSpPr>
          <p:cNvPr id="32" name="テキスト ボックス 31"/>
          <p:cNvSpPr txBox="1"/>
          <p:nvPr/>
        </p:nvSpPr>
        <p:spPr>
          <a:xfrm>
            <a:off x="5612047" y="4164456"/>
            <a:ext cx="1195869" cy="263463"/>
          </a:xfrm>
          <a:prstGeom prst="rect">
            <a:avLst/>
          </a:prstGeom>
          <a:noFill/>
        </p:spPr>
        <p:txBody>
          <a:bodyPr vert="horz" wrap="none" rtlCol="0">
            <a:spAutoFit/>
          </a:bodyPr>
          <a:lstStyle/>
          <a:p>
            <a:r>
              <a:rPr lang="ja-JP" altLang="en-US" sz="1400" dirty="0" smtClean="0">
                <a:solidFill>
                  <a:schemeClr val="accent3">
                    <a:lumMod val="50000"/>
                  </a:schemeClr>
                </a:solidFill>
                <a:latin typeface="ＤＨＰ特太ゴシック体" panose="020B0500000000000000" pitchFamily="50" charset="-128"/>
                <a:ea typeface="ＤＨＰ特太ゴシック体" panose="020B0500000000000000" pitchFamily="50" charset="-128"/>
              </a:rPr>
              <a:t>　電気の供給</a:t>
            </a:r>
            <a:endParaRPr kumimoji="1" lang="ja-JP" altLang="en-US" sz="1400" dirty="0">
              <a:solidFill>
                <a:schemeClr val="accent3">
                  <a:lumMod val="50000"/>
                </a:schemeClr>
              </a:solidFill>
              <a:latin typeface="ＤＨＰ特太ゴシック体" panose="020B0500000000000000" pitchFamily="50" charset="-128"/>
              <a:ea typeface="ＤＨＰ特太ゴシック体" panose="020B0500000000000000" pitchFamily="50" charset="-128"/>
            </a:endParaRPr>
          </a:p>
        </p:txBody>
      </p:sp>
      <p:sp>
        <p:nvSpPr>
          <p:cNvPr id="33" name="テキスト ボックス 32"/>
          <p:cNvSpPr txBox="1"/>
          <p:nvPr/>
        </p:nvSpPr>
        <p:spPr>
          <a:xfrm>
            <a:off x="4022132" y="4615166"/>
            <a:ext cx="2784737" cy="307777"/>
          </a:xfrm>
          <a:prstGeom prst="rect">
            <a:avLst/>
          </a:prstGeom>
          <a:noFill/>
        </p:spPr>
        <p:txBody>
          <a:bodyPr vert="horz" wrap="none" rtlCol="0">
            <a:spAutoFit/>
          </a:bodyPr>
          <a:lstStyle/>
          <a:p>
            <a:r>
              <a:rPr lang="ja-JP" altLang="en-US" sz="1400" b="1" dirty="0" smtClean="0">
                <a:solidFill>
                  <a:schemeClr val="accent6">
                    <a:lumMod val="75000"/>
                  </a:schemeClr>
                </a:solidFill>
                <a:latin typeface="ＤＨＰ平成明朝体W7" pitchFamily="18" charset="-128"/>
                <a:ea typeface="ＤＨＰ平成明朝体W7" pitchFamily="18" charset="-128"/>
              </a:rPr>
              <a:t>　電気が「不足」して</a:t>
            </a:r>
            <a:r>
              <a:rPr lang="ja-JP" altLang="en-US" sz="1400" b="1" dirty="0">
                <a:solidFill>
                  <a:schemeClr val="accent6">
                    <a:lumMod val="75000"/>
                  </a:schemeClr>
                </a:solidFill>
                <a:latin typeface="ＤＨＰ平成明朝体W7" pitchFamily="18" charset="-128"/>
                <a:ea typeface="ＤＨＰ平成明朝体W7" pitchFamily="18" charset="-128"/>
              </a:rPr>
              <a:t>いる</a:t>
            </a:r>
            <a:r>
              <a:rPr lang="ja-JP" altLang="en-US" sz="1400" b="1" dirty="0" smtClean="0">
                <a:solidFill>
                  <a:schemeClr val="accent6">
                    <a:lumMod val="75000"/>
                  </a:schemeClr>
                </a:solidFill>
                <a:latin typeface="ＤＨＰ平成明朝体W7" pitchFamily="18" charset="-128"/>
                <a:ea typeface="ＤＨＰ平成明朝体W7" pitchFamily="18" charset="-128"/>
              </a:rPr>
              <a:t>地域Ｂ</a:t>
            </a:r>
            <a:endParaRPr kumimoji="1" lang="ja-JP" altLang="en-US" sz="1400" b="1" dirty="0">
              <a:solidFill>
                <a:schemeClr val="accent6">
                  <a:lumMod val="75000"/>
                </a:schemeClr>
              </a:solidFill>
              <a:latin typeface="ＤＨＰ平成明朝体W7" pitchFamily="18" charset="-128"/>
              <a:ea typeface="ＤＨＰ平成明朝体W7" pitchFamily="18" charset="-128"/>
            </a:endParaRPr>
          </a:p>
        </p:txBody>
      </p:sp>
      <p:sp>
        <p:nvSpPr>
          <p:cNvPr id="36" name="角丸四角形 35"/>
          <p:cNvSpPr/>
          <p:nvPr/>
        </p:nvSpPr>
        <p:spPr>
          <a:xfrm flipH="1">
            <a:off x="3679844" y="2348880"/>
            <a:ext cx="2264611" cy="322168"/>
          </a:xfrm>
          <a:prstGeom prst="roundRect">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vert="horz" rtlCol="0" anchor="ctr"/>
          <a:lstStyle/>
          <a:p>
            <a:pPr algn="ctr"/>
            <a:r>
              <a:rPr kumimoji="1" lang="ja-JP" altLang="en-US" sz="1400" dirty="0" smtClean="0">
                <a:ea typeface="ＤＨＰ特太ゴシック体"/>
              </a:rPr>
              <a:t>電力広域的運営推進機関</a:t>
            </a:r>
            <a:endParaRPr kumimoji="1" lang="ja-JP" altLang="en-US" sz="1400" dirty="0">
              <a:ea typeface="ＤＨＰ特太ゴシック体"/>
            </a:endParaRPr>
          </a:p>
        </p:txBody>
      </p:sp>
      <p:sp>
        <p:nvSpPr>
          <p:cNvPr id="3" name="テキスト ボックス 2"/>
          <p:cNvSpPr txBox="1"/>
          <p:nvPr/>
        </p:nvSpPr>
        <p:spPr>
          <a:xfrm>
            <a:off x="6881175" y="3994498"/>
            <a:ext cx="1816241" cy="263463"/>
          </a:xfrm>
          <a:prstGeom prst="rect">
            <a:avLst/>
          </a:prstGeom>
          <a:noFill/>
        </p:spPr>
        <p:txBody>
          <a:bodyPr vert="horz" wrap="none" rtlCol="0">
            <a:spAutoFit/>
          </a:bodyPr>
          <a:lstStyle>
            <a:defPPr>
              <a:defRPr lang="ja-JP"/>
            </a:defPPr>
            <a:lvl1pPr>
              <a:defRPr sz="1400" b="1">
                <a:solidFill>
                  <a:schemeClr val="accent6"/>
                </a:solidFill>
                <a:latin typeface="ＤＨＰ平成明朝体W7" pitchFamily="18" charset="-128"/>
                <a:ea typeface="ＤＨＰ平成明朝体W7" pitchFamily="18" charset="-128"/>
              </a:defRPr>
            </a:lvl1pPr>
          </a:lstStyle>
          <a:p>
            <a:r>
              <a:rPr lang="ja-JP" altLang="en-US" dirty="0" smtClean="0">
                <a:solidFill>
                  <a:srgbClr val="0070C0"/>
                </a:solidFill>
              </a:rPr>
              <a:t>電気が余って</a:t>
            </a:r>
            <a:r>
              <a:rPr lang="ja-JP" altLang="en-US" dirty="0">
                <a:solidFill>
                  <a:srgbClr val="0070C0"/>
                </a:solidFill>
              </a:rPr>
              <a:t>いる地域</a:t>
            </a:r>
          </a:p>
        </p:txBody>
      </p:sp>
      <p:sp>
        <p:nvSpPr>
          <p:cNvPr id="44" name="テキスト ボックス 43"/>
          <p:cNvSpPr txBox="1"/>
          <p:nvPr/>
        </p:nvSpPr>
        <p:spPr>
          <a:xfrm>
            <a:off x="905615" y="3677859"/>
            <a:ext cx="1933543" cy="307777"/>
          </a:xfrm>
          <a:prstGeom prst="rect">
            <a:avLst/>
          </a:prstGeom>
          <a:noFill/>
        </p:spPr>
        <p:txBody>
          <a:bodyPr vert="horz" wrap="none" rtlCol="0">
            <a:spAutoFit/>
          </a:bodyPr>
          <a:lstStyle>
            <a:defPPr>
              <a:defRPr lang="ja-JP"/>
            </a:defPPr>
            <a:lvl1pPr>
              <a:defRPr sz="1400" b="1">
                <a:solidFill>
                  <a:schemeClr val="accent6"/>
                </a:solidFill>
                <a:latin typeface="ＤＨＰ平成明朝体W7" pitchFamily="18" charset="-128"/>
                <a:ea typeface="ＤＨＰ平成明朝体W7" pitchFamily="18" charset="-128"/>
              </a:defRPr>
            </a:lvl1pPr>
          </a:lstStyle>
          <a:p>
            <a:r>
              <a:rPr lang="ja-JP" altLang="en-US" dirty="0" smtClean="0">
                <a:solidFill>
                  <a:srgbClr val="0070C0"/>
                </a:solidFill>
              </a:rPr>
              <a:t>電気が余って</a:t>
            </a:r>
            <a:r>
              <a:rPr lang="ja-JP" altLang="en-US" dirty="0">
                <a:solidFill>
                  <a:srgbClr val="0070C0"/>
                </a:solidFill>
              </a:rPr>
              <a:t>いる</a:t>
            </a:r>
            <a:r>
              <a:rPr lang="ja-JP" altLang="en-US" dirty="0" smtClean="0">
                <a:solidFill>
                  <a:srgbClr val="0070C0"/>
                </a:solidFill>
              </a:rPr>
              <a:t>地域</a:t>
            </a:r>
            <a:endParaRPr lang="ja-JP" altLang="en-US" dirty="0">
              <a:solidFill>
                <a:srgbClr val="0070C0"/>
              </a:solidFill>
            </a:endParaRPr>
          </a:p>
        </p:txBody>
      </p:sp>
      <p:sp>
        <p:nvSpPr>
          <p:cNvPr id="37" name="テキスト ボックス 36"/>
          <p:cNvSpPr txBox="1"/>
          <p:nvPr/>
        </p:nvSpPr>
        <p:spPr>
          <a:xfrm>
            <a:off x="34890" y="620688"/>
            <a:ext cx="9838836" cy="1277273"/>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defPPr>
              <a:defRPr lang="ja-JP"/>
            </a:defPPr>
            <a:lvl2pPr marL="355600" lvl="1" indent="-282575">
              <a:spcBef>
                <a:spcPts val="600"/>
              </a:spcBef>
              <a:tabLst>
                <a:tab pos="355600" algn="l"/>
              </a:tabLst>
              <a:defRPr>
                <a:latin typeface="ＭＳ ゴシック" pitchFamily="49" charset="-128"/>
                <a:ea typeface="ＭＳ ゴシック" pitchFamily="49" charset="-128"/>
              </a:defRPr>
            </a:lvl2pPr>
          </a:lstStyle>
          <a:p>
            <a:pPr marL="282575" lvl="1">
              <a:tabLst>
                <a:tab pos="268288" algn="l"/>
              </a:tabLst>
            </a:pPr>
            <a:r>
              <a:rPr lang="ja-JP" altLang="en-US" dirty="0"/>
              <a:t>○</a:t>
            </a:r>
            <a:r>
              <a:rPr lang="en-US" altLang="ja-JP" dirty="0"/>
              <a:t>	</a:t>
            </a:r>
            <a:r>
              <a:rPr lang="ja-JP" altLang="en-US" dirty="0"/>
              <a:t>地域を越えた電気のやりとりを容易にし、災害時等に停電を起こりにくくする。また</a:t>
            </a:r>
            <a:r>
              <a:rPr lang="ja-JP" altLang="en-US" dirty="0" smtClean="0"/>
              <a:t>、全国大</a:t>
            </a:r>
            <a:r>
              <a:rPr lang="ja-JP" altLang="en-US" dirty="0"/>
              <a:t>での需給調整機能の強化等により、出力変動の大きい電源の導入拡大等に対応する。</a:t>
            </a:r>
            <a:endParaRPr lang="en-US" altLang="ja-JP" dirty="0"/>
          </a:p>
          <a:p>
            <a:pPr marL="282575" lvl="1">
              <a:tabLst>
                <a:tab pos="268288" algn="l"/>
              </a:tabLst>
            </a:pPr>
            <a:r>
              <a:rPr lang="ja-JP" altLang="en-US" dirty="0"/>
              <a:t>○</a:t>
            </a:r>
            <a:r>
              <a:rPr lang="en-US" altLang="ja-JP" dirty="0"/>
              <a:t>	</a:t>
            </a:r>
            <a:r>
              <a:rPr lang="ja-JP" altLang="en-US" dirty="0"/>
              <a:t>そのための司令塔として</a:t>
            </a:r>
            <a:r>
              <a:rPr lang="ja-JP" altLang="en-US" dirty="0" smtClean="0"/>
              <a:t>、本年</a:t>
            </a:r>
            <a:r>
              <a:rPr lang="ja-JP" altLang="en-US" dirty="0"/>
              <a:t>４月に</a:t>
            </a:r>
            <a:r>
              <a:rPr lang="ja-JP" altLang="en-US" dirty="0" smtClean="0"/>
              <a:t>「電力広域的</a:t>
            </a:r>
            <a:r>
              <a:rPr lang="ja-JP" altLang="en-US" dirty="0"/>
              <a:t>運営推進機関</a:t>
            </a:r>
            <a:r>
              <a:rPr lang="ja-JP" altLang="en-US" dirty="0" smtClean="0"/>
              <a:t>」</a:t>
            </a:r>
            <a:r>
              <a:rPr lang="ja-JP" altLang="en-US" dirty="0" smtClean="0">
                <a:solidFill>
                  <a:schemeClr val="tx1"/>
                </a:solidFill>
              </a:rPr>
              <a:t>（理事長：</a:t>
            </a:r>
            <a:r>
              <a:rPr lang="ja-JP" altLang="en-US" dirty="0">
                <a:solidFill>
                  <a:schemeClr val="tx1"/>
                </a:solidFill>
              </a:rPr>
              <a:t>金本 </a:t>
            </a:r>
            <a:r>
              <a:rPr lang="ja-JP" altLang="en-US" dirty="0" smtClean="0">
                <a:solidFill>
                  <a:schemeClr val="tx1"/>
                </a:solidFill>
              </a:rPr>
              <a:t>良嗣　政策研究大学院大学　特別教授）</a:t>
            </a:r>
            <a:r>
              <a:rPr lang="ja-JP" altLang="en-US" dirty="0" smtClean="0"/>
              <a:t>を</a:t>
            </a:r>
            <a:r>
              <a:rPr lang="ja-JP" altLang="en-US" dirty="0"/>
              <a:t>全電気事業者が加入義務がある認可法人として</a:t>
            </a:r>
            <a:r>
              <a:rPr lang="ja-JP" altLang="en-US" dirty="0" smtClean="0"/>
              <a:t>創設。</a:t>
            </a:r>
            <a:endParaRPr lang="ja-JP" altLang="en-US" dirty="0"/>
          </a:p>
        </p:txBody>
      </p:sp>
      <p:sp>
        <p:nvSpPr>
          <p:cNvPr id="38" name="角丸四角形 37"/>
          <p:cNvSpPr/>
          <p:nvPr/>
        </p:nvSpPr>
        <p:spPr>
          <a:xfrm>
            <a:off x="272480" y="5414392"/>
            <a:ext cx="9518843" cy="1409700"/>
          </a:xfrm>
          <a:prstGeom prst="roundRect">
            <a:avLst>
              <a:gd name="adj" fmla="val 16841"/>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311236" y="5496024"/>
            <a:ext cx="9970356" cy="1308050"/>
          </a:xfrm>
          <a:prstGeom prst="rect">
            <a:avLst/>
          </a:prstGeom>
          <a:noFill/>
        </p:spPr>
        <p:txBody>
          <a:bodyPr wrap="square" rtlCol="0">
            <a:spAutoFit/>
          </a:bodyPr>
          <a:lstStyle/>
          <a:p>
            <a:pPr marL="269875" indent="-269875">
              <a:spcAft>
                <a:spcPts val="600"/>
              </a:spcAft>
            </a:pPr>
            <a:r>
              <a:rPr lang="ja-JP" altLang="en-US" sz="1600" dirty="0" smtClean="0">
                <a:latin typeface="ＭＳ Ｐゴシック" pitchFamily="50" charset="-128"/>
                <a:ea typeface="ＭＳ Ｐゴシック" pitchFamily="50" charset="-128"/>
              </a:rPr>
              <a:t>①災害</a:t>
            </a:r>
            <a:r>
              <a:rPr lang="ja-JP" altLang="en-US" sz="1600" dirty="0">
                <a:latin typeface="ＭＳ Ｐゴシック" pitchFamily="50" charset="-128"/>
                <a:ea typeface="ＭＳ Ｐゴシック" pitchFamily="50" charset="-128"/>
              </a:rPr>
              <a:t>等による需給ひっ迫時において、電源の焚き増しや電力融通を指示することで、需給調整を行う。</a:t>
            </a:r>
          </a:p>
          <a:p>
            <a:pPr marL="269875" indent="-269875">
              <a:spcAft>
                <a:spcPts val="600"/>
              </a:spcAft>
            </a:pPr>
            <a:r>
              <a:rPr lang="ja-JP" altLang="en-US" sz="1600" dirty="0">
                <a:latin typeface="ＭＳ Ｐゴシック" pitchFamily="50" charset="-128"/>
                <a:ea typeface="ＭＳ Ｐゴシック" pitchFamily="50" charset="-128"/>
              </a:rPr>
              <a:t>②</a:t>
            </a:r>
            <a:r>
              <a:rPr lang="ja-JP" altLang="en-US" sz="1600" dirty="0" smtClean="0">
                <a:latin typeface="ＭＳ Ｐゴシック" pitchFamily="50" charset="-128"/>
                <a:ea typeface="ＭＳ Ｐゴシック" pitchFamily="50" charset="-128"/>
              </a:rPr>
              <a:t>全国大の電力供給の計画を取りまとめ。送電網の</a:t>
            </a:r>
            <a:r>
              <a:rPr lang="ja-JP" altLang="en-US" sz="1600" dirty="0">
                <a:latin typeface="ＭＳ Ｐゴシック" pitchFamily="50" charset="-128"/>
                <a:ea typeface="ＭＳ Ｐゴシック" pitchFamily="50" charset="-128"/>
              </a:rPr>
              <a:t>増強</a:t>
            </a:r>
            <a:r>
              <a:rPr lang="ja-JP" altLang="en-US" sz="1600" dirty="0" smtClean="0">
                <a:latin typeface="ＭＳ Ｐゴシック" pitchFamily="50" charset="-128"/>
                <a:ea typeface="ＭＳ Ｐゴシック" pitchFamily="50" charset="-128"/>
              </a:rPr>
              <a:t>やエリアを</a:t>
            </a:r>
            <a:r>
              <a:rPr lang="ja-JP" altLang="en-US" sz="1600" dirty="0">
                <a:latin typeface="ＭＳ Ｐゴシック" pitchFamily="50" charset="-128"/>
                <a:ea typeface="ＭＳ Ｐゴシック" pitchFamily="50" charset="-128"/>
              </a:rPr>
              <a:t>越えた全国大で</a:t>
            </a:r>
            <a:r>
              <a:rPr lang="ja-JP" altLang="en-US" sz="1600" dirty="0" smtClean="0">
                <a:latin typeface="ＭＳ Ｐゴシック" pitchFamily="50" charset="-128"/>
                <a:ea typeface="ＭＳ Ｐゴシック" pitchFamily="50" charset="-128"/>
              </a:rPr>
              <a:t>の系統</a:t>
            </a:r>
            <a:r>
              <a:rPr lang="ja-JP" altLang="en-US" sz="1600" dirty="0">
                <a:latin typeface="ＭＳ Ｐゴシック" pitchFamily="50" charset="-128"/>
                <a:ea typeface="ＭＳ Ｐゴシック" pitchFamily="50" charset="-128"/>
              </a:rPr>
              <a:t>運用等</a:t>
            </a:r>
            <a:r>
              <a:rPr lang="ja-JP" altLang="en-US" sz="1600" dirty="0" smtClean="0">
                <a:latin typeface="ＭＳ Ｐゴシック" pitchFamily="50" charset="-128"/>
                <a:ea typeface="ＭＳ Ｐゴシック" pitchFamily="50" charset="-128"/>
              </a:rPr>
              <a:t>を進める。</a:t>
            </a:r>
            <a:endParaRPr lang="ja-JP" altLang="en-US" sz="1600" dirty="0">
              <a:latin typeface="ＭＳ Ｐゴシック" pitchFamily="50" charset="-128"/>
              <a:ea typeface="ＭＳ Ｐゴシック" pitchFamily="50" charset="-128"/>
            </a:endParaRPr>
          </a:p>
          <a:p>
            <a:pPr marL="269875" indent="-269875">
              <a:spcAft>
                <a:spcPts val="600"/>
              </a:spcAft>
            </a:pPr>
            <a:r>
              <a:rPr lang="ja-JP" altLang="en-US" sz="1600" dirty="0" smtClean="0">
                <a:latin typeface="ＭＳ Ｐゴシック" pitchFamily="50" charset="-128"/>
                <a:ea typeface="ＭＳ Ｐゴシック" pitchFamily="50" charset="-128"/>
              </a:rPr>
              <a:t>③平常</a:t>
            </a:r>
            <a:r>
              <a:rPr lang="ja-JP" altLang="en-US" sz="1600" dirty="0">
                <a:latin typeface="ＭＳ Ｐゴシック" pitchFamily="50" charset="-128"/>
                <a:ea typeface="ＭＳ Ｐゴシック" pitchFamily="50" charset="-128"/>
              </a:rPr>
              <a:t>時に</a:t>
            </a:r>
            <a:r>
              <a:rPr lang="ja-JP" altLang="en-US" sz="1600" dirty="0" smtClean="0">
                <a:latin typeface="ＭＳ Ｐゴシック" pitchFamily="50" charset="-128"/>
                <a:ea typeface="ＭＳ Ｐゴシック" pitchFamily="50" charset="-128"/>
              </a:rPr>
              <a:t>おいて広域的</a:t>
            </a:r>
            <a:r>
              <a:rPr lang="ja-JP" altLang="en-US" sz="1600" dirty="0">
                <a:latin typeface="ＭＳ Ｐゴシック" pitchFamily="50" charset="-128"/>
                <a:ea typeface="ＭＳ Ｐゴシック" pitchFamily="50" charset="-128"/>
              </a:rPr>
              <a:t>な運用の調整を</a:t>
            </a:r>
            <a:r>
              <a:rPr lang="ja-JP" altLang="en-US" sz="1600" dirty="0" smtClean="0">
                <a:latin typeface="ＭＳ Ｐゴシック" pitchFamily="50" charset="-128"/>
                <a:ea typeface="ＭＳ Ｐゴシック" pitchFamily="50" charset="-128"/>
              </a:rPr>
              <a:t>行う。（周波数調整は各エリアの</a:t>
            </a:r>
            <a:r>
              <a:rPr lang="ja-JP" altLang="en-US" sz="1600" dirty="0">
                <a:latin typeface="ＭＳ Ｐゴシック" pitchFamily="50" charset="-128"/>
                <a:ea typeface="ＭＳ Ｐゴシック" pitchFamily="50" charset="-128"/>
              </a:rPr>
              <a:t>送配電事</a:t>
            </a:r>
            <a:r>
              <a:rPr lang="ja-JP" altLang="en-US" sz="1600" dirty="0" smtClean="0">
                <a:latin typeface="ＭＳ Ｐゴシック" pitchFamily="50" charset="-128"/>
                <a:ea typeface="ＭＳ Ｐゴシック" pitchFamily="50" charset="-128"/>
              </a:rPr>
              <a:t>業者が実施）</a:t>
            </a:r>
            <a:endParaRPr lang="en-US" altLang="ja-JP" sz="1600" dirty="0" smtClean="0">
              <a:latin typeface="ＭＳ Ｐゴシック" pitchFamily="50" charset="-128"/>
              <a:ea typeface="ＭＳ Ｐゴシック" pitchFamily="50" charset="-128"/>
            </a:endParaRPr>
          </a:p>
          <a:p>
            <a:pPr marL="269875" indent="-269875">
              <a:spcAft>
                <a:spcPts val="600"/>
              </a:spcAft>
            </a:pPr>
            <a:r>
              <a:rPr lang="ja-JP" altLang="en-US" sz="1600" dirty="0" smtClean="0">
                <a:latin typeface="ＭＳ Ｐゴシック" pitchFamily="50" charset="-128"/>
              </a:rPr>
              <a:t>④新規</a:t>
            </a:r>
            <a:r>
              <a:rPr lang="ja-JP" altLang="en-US" sz="1600" dirty="0">
                <a:latin typeface="ＭＳ Ｐゴシック" pitchFamily="50" charset="-128"/>
              </a:rPr>
              <a:t>電源の接続の受付や系統情報の公開に係る</a:t>
            </a:r>
            <a:r>
              <a:rPr lang="ja-JP" altLang="en-US" sz="1600" dirty="0" smtClean="0">
                <a:latin typeface="ＭＳ Ｐゴシック" pitchFamily="50" charset="-128"/>
              </a:rPr>
              <a:t>業務や、発電と送配電の協調に係るルール整備を行う。</a:t>
            </a:r>
            <a:endParaRPr lang="ja-JP" altLang="en-US" sz="1600" dirty="0">
              <a:latin typeface="ＭＳ Ｐゴシック" pitchFamily="50" charset="-128"/>
            </a:endParaRPr>
          </a:p>
        </p:txBody>
      </p:sp>
      <p:sp>
        <p:nvSpPr>
          <p:cNvPr id="41" name="タイトル 1"/>
          <p:cNvSpPr txBox="1">
            <a:spLocks/>
          </p:cNvSpPr>
          <p:nvPr/>
        </p:nvSpPr>
        <p:spPr>
          <a:xfrm>
            <a:off x="0" y="-4963"/>
            <a:ext cx="9906000" cy="400103"/>
          </a:xfrm>
          <a:prstGeom prst="rect">
            <a:avLst/>
          </a:prstGeom>
          <a:solidFill>
            <a:schemeClr val="accent1"/>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spAutoFit/>
          </a:bodyPr>
          <a:lstStyle>
            <a:defPPr>
              <a:defRPr lang="ja-JP"/>
            </a:defPPr>
            <a:lvl1pPr algn="ctr" eaLnBrk="1" hangingPunct="1">
              <a:defRPr sz="2000" b="1">
                <a:solidFill>
                  <a:prstClr val="white"/>
                </a:solidFill>
                <a:ea typeface="+mj-ea"/>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pPr marL="84138" indent="-84138" defTabSz="954088">
              <a:spcBef>
                <a:spcPct val="50000"/>
              </a:spcBef>
            </a:pPr>
            <a:r>
              <a:rPr lang="ja-JP" altLang="en-US" dirty="0" smtClean="0">
                <a:solidFill>
                  <a:schemeClr val="bg1"/>
                </a:solidFill>
                <a:latin typeface="Times New Roman" pitchFamily="18" charset="0"/>
              </a:rPr>
              <a:t>広域的運営推進機関について（第１弾）</a:t>
            </a:r>
            <a:endParaRPr lang="ja-JP" altLang="en-US" dirty="0">
              <a:solidFill>
                <a:schemeClr val="bg1"/>
              </a:solidFill>
              <a:latin typeface="Times New Roman" pitchFamily="18" charset="0"/>
            </a:endParaRPr>
          </a:p>
        </p:txBody>
      </p:sp>
      <p:sp>
        <p:nvSpPr>
          <p:cNvPr id="45" name="スライド番号プレースホルダー 2"/>
          <p:cNvSpPr txBox="1">
            <a:spLocks/>
          </p:cNvSpPr>
          <p:nvPr/>
        </p:nvSpPr>
        <p:spPr>
          <a:xfrm>
            <a:off x="7594600" y="0"/>
            <a:ext cx="2311400" cy="365125"/>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68" algn="l" rtl="0" fontAlgn="base">
              <a:spcBef>
                <a:spcPct val="0"/>
              </a:spcBef>
              <a:spcAft>
                <a:spcPct val="0"/>
              </a:spcAft>
              <a:defRPr kumimoji="1" kern="1200">
                <a:solidFill>
                  <a:schemeClr val="tx1"/>
                </a:solidFill>
                <a:latin typeface="Arial" charset="0"/>
                <a:ea typeface="ＭＳ Ｐゴシック" charset="-128"/>
                <a:cs typeface="+mn-cs"/>
              </a:defRPr>
            </a:lvl2pPr>
            <a:lvl3pPr marL="914335" algn="l" rtl="0" fontAlgn="base">
              <a:spcBef>
                <a:spcPct val="0"/>
              </a:spcBef>
              <a:spcAft>
                <a:spcPct val="0"/>
              </a:spcAft>
              <a:defRPr kumimoji="1" kern="1200">
                <a:solidFill>
                  <a:schemeClr val="tx1"/>
                </a:solidFill>
                <a:latin typeface="Arial" charset="0"/>
                <a:ea typeface="ＭＳ Ｐゴシック" charset="-128"/>
                <a:cs typeface="+mn-cs"/>
              </a:defRPr>
            </a:lvl3pPr>
            <a:lvl4pPr marL="1371503" algn="l" rtl="0" fontAlgn="base">
              <a:spcBef>
                <a:spcPct val="0"/>
              </a:spcBef>
              <a:spcAft>
                <a:spcPct val="0"/>
              </a:spcAft>
              <a:defRPr kumimoji="1" kern="1200">
                <a:solidFill>
                  <a:schemeClr val="tx1"/>
                </a:solidFill>
                <a:latin typeface="Arial" charset="0"/>
                <a:ea typeface="ＭＳ Ｐゴシック" charset="-128"/>
                <a:cs typeface="+mn-cs"/>
              </a:defRPr>
            </a:lvl4pPr>
            <a:lvl5pPr marL="1828671" algn="l" rtl="0" fontAlgn="base">
              <a:spcBef>
                <a:spcPct val="0"/>
              </a:spcBef>
              <a:spcAft>
                <a:spcPct val="0"/>
              </a:spcAft>
              <a:defRPr kumimoji="1" kern="1200">
                <a:solidFill>
                  <a:schemeClr val="tx1"/>
                </a:solidFill>
                <a:latin typeface="Arial" charset="0"/>
                <a:ea typeface="ＭＳ Ｐゴシック" charset="-128"/>
                <a:cs typeface="+mn-cs"/>
              </a:defRPr>
            </a:lvl5pPr>
            <a:lvl6pPr marL="2285838" algn="l" defTabSz="914335" rtl="0" eaLnBrk="1" latinLnBrk="0" hangingPunct="1">
              <a:defRPr kumimoji="1" kern="1200">
                <a:solidFill>
                  <a:schemeClr val="tx1"/>
                </a:solidFill>
                <a:latin typeface="Arial" charset="0"/>
                <a:ea typeface="ＭＳ Ｐゴシック" charset="-128"/>
                <a:cs typeface="+mn-cs"/>
              </a:defRPr>
            </a:lvl6pPr>
            <a:lvl7pPr marL="2743006" algn="l" defTabSz="914335" rtl="0" eaLnBrk="1" latinLnBrk="0" hangingPunct="1">
              <a:defRPr kumimoji="1" kern="1200">
                <a:solidFill>
                  <a:schemeClr val="tx1"/>
                </a:solidFill>
                <a:latin typeface="Arial" charset="0"/>
                <a:ea typeface="ＭＳ Ｐゴシック" charset="-128"/>
                <a:cs typeface="+mn-cs"/>
              </a:defRPr>
            </a:lvl7pPr>
            <a:lvl8pPr marL="3200174" algn="l" defTabSz="914335" rtl="0" eaLnBrk="1" latinLnBrk="0" hangingPunct="1">
              <a:defRPr kumimoji="1" kern="1200">
                <a:solidFill>
                  <a:schemeClr val="tx1"/>
                </a:solidFill>
                <a:latin typeface="Arial" charset="0"/>
                <a:ea typeface="ＭＳ Ｐゴシック" charset="-128"/>
                <a:cs typeface="+mn-cs"/>
              </a:defRPr>
            </a:lvl8pPr>
            <a:lvl9pPr marL="3657341" algn="l" defTabSz="914335" rtl="0" eaLnBrk="1" latinLnBrk="0" hangingPunct="1">
              <a:defRPr kumimoji="1" kern="1200">
                <a:solidFill>
                  <a:schemeClr val="tx1"/>
                </a:solidFill>
                <a:latin typeface="Arial" charset="0"/>
                <a:ea typeface="ＭＳ Ｐゴシック" charset="-128"/>
                <a:cs typeface="+mn-cs"/>
              </a:defRPr>
            </a:lvl9pPr>
          </a:lstStyle>
          <a:p>
            <a:pPr algn="r">
              <a:defRPr/>
            </a:pPr>
            <a:fld id="{3CF312C0-D3AB-4CF8-B5EF-F3E11CA05781}" type="slidenum">
              <a:rPr lang="ja-JP" altLang="en-US" sz="2400" smtClean="0">
                <a:solidFill>
                  <a:schemeClr val="bg1"/>
                </a:solidFill>
              </a:rPr>
              <a:pPr algn="r">
                <a:defRPr/>
              </a:pPr>
              <a:t>10</a:t>
            </a:fld>
            <a:endParaRPr lang="ja-JP" altLang="en-US" sz="2400" dirty="0">
              <a:solidFill>
                <a:schemeClr val="bg1"/>
              </a:solidFill>
            </a:endParaRPr>
          </a:p>
        </p:txBody>
      </p:sp>
      <p:sp>
        <p:nvSpPr>
          <p:cNvPr id="43" name="正方形/長方形 42"/>
          <p:cNvSpPr/>
          <p:nvPr/>
        </p:nvSpPr>
        <p:spPr>
          <a:xfrm>
            <a:off x="560512" y="5229200"/>
            <a:ext cx="3163697" cy="268945"/>
          </a:xfrm>
          <a:prstGeom prst="rect">
            <a:avLst/>
          </a:prstGeom>
          <a:solidFill>
            <a:schemeClr val="accent3">
              <a:lumMod val="75000"/>
            </a:schemeClr>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latin typeface="ＤＨＰ特太ゴシック体" pitchFamily="50" charset="-128"/>
                <a:ea typeface="ＤＨＰ特太ゴシック体" pitchFamily="50" charset="-128"/>
              </a:rPr>
              <a:t>広域的運営推進機関の業務内容</a:t>
            </a:r>
            <a:endParaRPr lang="ja-JP" altLang="en-US" sz="1600" dirty="0">
              <a:latin typeface="ＤＨＰ特太ゴシック体" pitchFamily="50" charset="-128"/>
              <a:ea typeface="ＤＨＰ特太ゴシック体" pitchFamily="50" charset="-128"/>
            </a:endParaRPr>
          </a:p>
        </p:txBody>
      </p:sp>
    </p:spTree>
    <p:extLst>
      <p:ext uri="{BB962C8B-B14F-4D97-AF65-F5344CB8AC3E}">
        <p14:creationId xmlns:p14="http://schemas.microsoft.com/office/powerpoint/2010/main" val="2928974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AutoShape 69"/>
          <p:cNvSpPr>
            <a:spLocks noChangeAspect="1" noChangeArrowheads="1" noTextEdit="1"/>
          </p:cNvSpPr>
          <p:nvPr/>
        </p:nvSpPr>
        <p:spPr bwMode="auto">
          <a:xfrm>
            <a:off x="1159202" y="2205412"/>
            <a:ext cx="7126960" cy="374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pic>
        <p:nvPicPr>
          <p:cNvPr id="180" name="Picture 39" descr="nih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408" y="1844824"/>
            <a:ext cx="9203312" cy="417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 name="Text Box 40"/>
          <p:cNvSpPr txBox="1">
            <a:spLocks noChangeArrowheads="1"/>
          </p:cNvSpPr>
          <p:nvPr/>
        </p:nvSpPr>
        <p:spPr bwMode="auto">
          <a:xfrm>
            <a:off x="5167948" y="5541784"/>
            <a:ext cx="22513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1" lang="en-US" altLang="ja-JP" b="1" i="0" u="none" strike="noStrike" kern="0" cap="none" spc="0" normalizeH="0" baseline="0" noProof="0" dirty="0" smtClean="0">
                <a:ln>
                  <a:noFill/>
                </a:ln>
                <a:solidFill>
                  <a:srgbClr val="C00000"/>
                </a:solidFill>
                <a:effectLst/>
                <a:uLnTx/>
                <a:uFillTx/>
              </a:rPr>
              <a:t>1</a:t>
            </a:r>
            <a:r>
              <a:rPr lang="en-US" altLang="ja-JP" b="1" kern="0" dirty="0" smtClean="0">
                <a:solidFill>
                  <a:srgbClr val="C00000"/>
                </a:solidFill>
              </a:rPr>
              <a:t>2</a:t>
            </a:r>
            <a:r>
              <a:rPr kumimoji="1" lang="en-US" altLang="ja-JP" b="1" i="0" u="none" strike="noStrike" kern="0" cap="none" spc="0" normalizeH="0" baseline="0" noProof="0" dirty="0" smtClean="0">
                <a:ln>
                  <a:noFill/>
                </a:ln>
                <a:solidFill>
                  <a:srgbClr val="C00000"/>
                </a:solidFill>
                <a:effectLst/>
                <a:uLnTx/>
                <a:uFillTx/>
              </a:rPr>
              <a:t>0</a:t>
            </a:r>
            <a:r>
              <a:rPr kumimoji="1" lang="ja-JP" altLang="en-US" b="1" i="0" u="none" strike="noStrike" kern="0" cap="none" spc="0" normalizeH="0" baseline="0" noProof="0" dirty="0">
                <a:ln>
                  <a:noFill/>
                </a:ln>
                <a:solidFill>
                  <a:srgbClr val="C00000"/>
                </a:solidFill>
                <a:effectLst/>
                <a:uLnTx/>
                <a:uFillTx/>
              </a:rPr>
              <a:t>万</a:t>
            </a:r>
            <a:r>
              <a:rPr kumimoji="1" lang="en-US" altLang="ja-JP" b="1" i="0" u="none" strike="noStrike" kern="0" cap="none" spc="0" normalizeH="0" baseline="0" noProof="0" dirty="0" smtClean="0">
                <a:ln>
                  <a:noFill/>
                </a:ln>
                <a:solidFill>
                  <a:srgbClr val="C00000"/>
                </a:solidFill>
                <a:effectLst/>
                <a:uLnTx/>
                <a:uFillTx/>
              </a:rPr>
              <a:t>kW</a:t>
            </a:r>
            <a:endParaRPr kumimoji="1" lang="ja-JP" altLang="en-US" b="1" i="0" u="none" strike="noStrike" kern="0" cap="none" spc="0" normalizeH="0" baseline="30000" noProof="0" dirty="0">
              <a:ln>
                <a:noFill/>
              </a:ln>
              <a:solidFill>
                <a:srgbClr val="C00000"/>
              </a:solidFill>
              <a:effectLst/>
              <a:uLnTx/>
              <a:uFillTx/>
            </a:endParaRPr>
          </a:p>
        </p:txBody>
      </p:sp>
      <p:sp>
        <p:nvSpPr>
          <p:cNvPr id="182" name="Text Box 41"/>
          <p:cNvSpPr txBox="1">
            <a:spLocks noChangeArrowheads="1"/>
          </p:cNvSpPr>
          <p:nvPr/>
        </p:nvSpPr>
        <p:spPr bwMode="auto">
          <a:xfrm>
            <a:off x="7621820" y="3077215"/>
            <a:ext cx="13973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1" lang="en-US" altLang="ja-JP" sz="1600" b="1" i="0" u="none" strike="noStrike" kern="0" cap="none" spc="0" normalizeH="0" baseline="0" noProof="0" dirty="0">
                <a:ln>
                  <a:noFill/>
                </a:ln>
                <a:solidFill>
                  <a:srgbClr val="C00000"/>
                </a:solidFill>
                <a:effectLst/>
                <a:uLnTx/>
                <a:uFillTx/>
                <a:latin typeface="Arial" charset="0"/>
                <a:ea typeface="ＭＳ Ｐゴシック" charset="-128"/>
              </a:rPr>
              <a:t>60</a:t>
            </a:r>
            <a:r>
              <a:rPr kumimoji="1" lang="ja-JP" altLang="en-US" sz="1600" b="1" i="0" u="none" strike="noStrike" kern="0" cap="none" spc="0" normalizeH="0" baseline="0" noProof="0" dirty="0">
                <a:ln>
                  <a:noFill/>
                </a:ln>
                <a:solidFill>
                  <a:srgbClr val="C00000"/>
                </a:solidFill>
                <a:effectLst/>
                <a:uLnTx/>
                <a:uFillTx/>
                <a:latin typeface="Arial" charset="0"/>
                <a:ea typeface="ＭＳ Ｐゴシック" charset="-128"/>
              </a:rPr>
              <a:t>万</a:t>
            </a:r>
            <a:r>
              <a:rPr kumimoji="1" lang="en-US" altLang="ja-JP" sz="1600" b="1" i="0" u="none" strike="noStrike" kern="0" cap="none" spc="0" normalizeH="0" baseline="0" noProof="0" dirty="0">
                <a:ln>
                  <a:noFill/>
                </a:ln>
                <a:solidFill>
                  <a:srgbClr val="C00000"/>
                </a:solidFill>
                <a:effectLst/>
                <a:uLnTx/>
                <a:uFillTx/>
                <a:latin typeface="Arial" charset="0"/>
                <a:ea typeface="ＭＳ Ｐゴシック" charset="-128"/>
              </a:rPr>
              <a:t>kW</a:t>
            </a:r>
          </a:p>
        </p:txBody>
      </p:sp>
      <p:sp>
        <p:nvSpPr>
          <p:cNvPr id="183" name="Text Box 44"/>
          <p:cNvSpPr txBox="1">
            <a:spLocks noChangeArrowheads="1"/>
          </p:cNvSpPr>
          <p:nvPr/>
        </p:nvSpPr>
        <p:spPr bwMode="auto">
          <a:xfrm>
            <a:off x="7682253" y="4121941"/>
            <a:ext cx="17934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1" lang="en-US" altLang="ja-JP" sz="1600" b="1" i="0" u="none" strike="noStrike" kern="0" cap="none" spc="0" normalizeH="0" baseline="0" noProof="0" dirty="0" smtClean="0">
                <a:ln>
                  <a:noFill/>
                </a:ln>
                <a:solidFill>
                  <a:srgbClr val="C00000"/>
                </a:solidFill>
                <a:effectLst/>
                <a:uLnTx/>
                <a:uFillTx/>
                <a:latin typeface="Arial" charset="0"/>
                <a:ea typeface="ＭＳ Ｐゴシック" charset="-128"/>
              </a:rPr>
              <a:t>1262</a:t>
            </a:r>
            <a:r>
              <a:rPr kumimoji="1" lang="ja-JP" altLang="en-US" sz="1600" b="1" i="0" u="none" strike="noStrike" kern="0" cap="none" spc="0" normalizeH="0" baseline="0" noProof="0" dirty="0" smtClean="0">
                <a:ln>
                  <a:noFill/>
                </a:ln>
                <a:solidFill>
                  <a:srgbClr val="C00000"/>
                </a:solidFill>
                <a:effectLst/>
                <a:uLnTx/>
                <a:uFillTx/>
                <a:latin typeface="Arial" charset="0"/>
                <a:ea typeface="ＭＳ Ｐゴシック" charset="-128"/>
              </a:rPr>
              <a:t>万</a:t>
            </a:r>
            <a:r>
              <a:rPr kumimoji="1" lang="en-US" altLang="ja-JP" sz="1600" b="1" i="0" u="none" strike="noStrike" kern="0" cap="none" spc="0" normalizeH="0" baseline="0" noProof="0" dirty="0">
                <a:ln>
                  <a:noFill/>
                </a:ln>
                <a:solidFill>
                  <a:srgbClr val="C00000"/>
                </a:solidFill>
                <a:effectLst/>
                <a:uLnTx/>
                <a:uFillTx/>
                <a:latin typeface="Arial" charset="0"/>
                <a:ea typeface="ＭＳ Ｐゴシック" charset="-128"/>
              </a:rPr>
              <a:t>kW</a:t>
            </a:r>
          </a:p>
        </p:txBody>
      </p:sp>
      <p:sp>
        <p:nvSpPr>
          <p:cNvPr id="184" name="Text Box 47"/>
          <p:cNvSpPr txBox="1">
            <a:spLocks noChangeArrowheads="1"/>
          </p:cNvSpPr>
          <p:nvPr/>
        </p:nvSpPr>
        <p:spPr bwMode="auto">
          <a:xfrm>
            <a:off x="5522198" y="3960845"/>
            <a:ext cx="13973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1" lang="en-US" altLang="ja-JP" sz="1600" b="1" i="0" u="none" strike="noStrike" kern="0" cap="none" spc="0" normalizeH="0" baseline="0" noProof="0" dirty="0">
                <a:ln>
                  <a:noFill/>
                </a:ln>
                <a:solidFill>
                  <a:srgbClr val="C00000"/>
                </a:solidFill>
                <a:effectLst/>
                <a:uLnTx/>
                <a:uFillTx/>
                <a:latin typeface="Arial" charset="0"/>
                <a:ea typeface="ＭＳ Ｐゴシック" charset="-128"/>
              </a:rPr>
              <a:t>30</a:t>
            </a:r>
            <a:r>
              <a:rPr kumimoji="1" lang="ja-JP" altLang="en-US" sz="1600" b="1" i="0" u="none" strike="noStrike" kern="0" cap="none" spc="0" normalizeH="0" baseline="0" noProof="0" dirty="0">
                <a:ln>
                  <a:noFill/>
                </a:ln>
                <a:solidFill>
                  <a:srgbClr val="C00000"/>
                </a:solidFill>
                <a:effectLst/>
                <a:uLnTx/>
                <a:uFillTx/>
                <a:latin typeface="Arial" charset="0"/>
                <a:ea typeface="ＭＳ Ｐゴシック" charset="-128"/>
              </a:rPr>
              <a:t>万</a:t>
            </a:r>
            <a:r>
              <a:rPr kumimoji="1" lang="en-US" altLang="ja-JP" sz="1600" b="1" i="0" u="none" strike="noStrike" kern="0" cap="none" spc="0" normalizeH="0" baseline="0" noProof="0" dirty="0">
                <a:ln>
                  <a:noFill/>
                </a:ln>
                <a:solidFill>
                  <a:srgbClr val="C00000"/>
                </a:solidFill>
                <a:effectLst/>
                <a:uLnTx/>
                <a:uFillTx/>
                <a:latin typeface="Arial" charset="0"/>
                <a:ea typeface="ＭＳ Ｐゴシック" charset="-128"/>
              </a:rPr>
              <a:t>kW</a:t>
            </a:r>
          </a:p>
        </p:txBody>
      </p:sp>
      <p:sp>
        <p:nvSpPr>
          <p:cNvPr id="185" name="Text Box 62"/>
          <p:cNvSpPr txBox="1">
            <a:spLocks noChangeArrowheads="1"/>
          </p:cNvSpPr>
          <p:nvPr/>
        </p:nvSpPr>
        <p:spPr bwMode="auto">
          <a:xfrm>
            <a:off x="3824696" y="4817839"/>
            <a:ext cx="1294120" cy="246221"/>
          </a:xfrm>
          <a:prstGeom prst="rect">
            <a:avLst/>
          </a:prstGeom>
          <a:noFill/>
          <a:ln>
            <a:noFill/>
          </a:ln>
          <a:extLst/>
        </p:spPr>
        <p:txBody>
          <a:bodyPr wrap="square" lIns="0" tIns="0" rIns="0" bIns="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1" lang="en-US" altLang="ja-JP" sz="1600" b="1" i="0" u="none" strike="noStrike" kern="0" cap="none" spc="0" normalizeH="0" baseline="0" noProof="0" dirty="0">
                <a:ln>
                  <a:noFill/>
                </a:ln>
                <a:solidFill>
                  <a:srgbClr val="C00000"/>
                </a:solidFill>
                <a:effectLst/>
                <a:uLnTx/>
                <a:uFillTx/>
                <a:latin typeface="Arial" charset="0"/>
                <a:ea typeface="ＭＳ Ｐゴシック" charset="-128"/>
              </a:rPr>
              <a:t>140</a:t>
            </a:r>
            <a:r>
              <a:rPr kumimoji="1" lang="ja-JP" altLang="en-US" sz="1600" b="1" i="0" u="none" strike="noStrike" kern="0" cap="none" spc="0" normalizeH="0" baseline="0" noProof="0" dirty="0">
                <a:ln>
                  <a:noFill/>
                </a:ln>
                <a:solidFill>
                  <a:srgbClr val="C00000"/>
                </a:solidFill>
                <a:effectLst/>
                <a:uLnTx/>
                <a:uFillTx/>
                <a:latin typeface="Arial" charset="0"/>
                <a:ea typeface="ＭＳ Ｐゴシック" charset="-128"/>
              </a:rPr>
              <a:t>万</a:t>
            </a:r>
            <a:r>
              <a:rPr kumimoji="1" lang="en-US" altLang="ja-JP" sz="1600" b="1" i="0" u="none" strike="noStrike" kern="0" cap="none" spc="0" normalizeH="0" baseline="0" noProof="0" dirty="0">
                <a:ln>
                  <a:noFill/>
                </a:ln>
                <a:solidFill>
                  <a:srgbClr val="C00000"/>
                </a:solidFill>
                <a:effectLst/>
                <a:uLnTx/>
                <a:uFillTx/>
                <a:latin typeface="Arial" charset="0"/>
                <a:ea typeface="ＭＳ Ｐゴシック" charset="-128"/>
              </a:rPr>
              <a:t>kW</a:t>
            </a:r>
          </a:p>
        </p:txBody>
      </p:sp>
      <p:sp>
        <p:nvSpPr>
          <p:cNvPr id="186" name="Line 70"/>
          <p:cNvSpPr>
            <a:spLocks noChangeShapeType="1"/>
          </p:cNvSpPr>
          <p:nvPr/>
        </p:nvSpPr>
        <p:spPr bwMode="auto">
          <a:xfrm>
            <a:off x="6004513" y="4972559"/>
            <a:ext cx="880965" cy="9245"/>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sp>
        <p:nvSpPr>
          <p:cNvPr id="187" name="Line 71"/>
          <p:cNvSpPr>
            <a:spLocks noChangeShapeType="1"/>
          </p:cNvSpPr>
          <p:nvPr/>
        </p:nvSpPr>
        <p:spPr bwMode="auto">
          <a:xfrm>
            <a:off x="5985712" y="4549893"/>
            <a:ext cx="880965" cy="9245"/>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sp>
        <p:nvSpPr>
          <p:cNvPr id="188" name="Freeform 72"/>
          <p:cNvSpPr>
            <a:spLocks noEditPoints="1"/>
          </p:cNvSpPr>
          <p:nvPr/>
        </p:nvSpPr>
        <p:spPr bwMode="auto">
          <a:xfrm>
            <a:off x="6457167" y="2159115"/>
            <a:ext cx="36259" cy="3714182"/>
          </a:xfrm>
          <a:custGeom>
            <a:avLst/>
            <a:gdLst>
              <a:gd name="T0" fmla="*/ 2147483647 w 27"/>
              <a:gd name="T1" fmla="*/ 2147483647 h 2812"/>
              <a:gd name="T2" fmla="*/ 0 w 27"/>
              <a:gd name="T3" fmla="*/ 0 h 2812"/>
              <a:gd name="T4" fmla="*/ 2147483647 w 27"/>
              <a:gd name="T5" fmla="*/ 2147483647 h 2812"/>
              <a:gd name="T6" fmla="*/ 2147483647 w 27"/>
              <a:gd name="T7" fmla="*/ 2147483647 h 2812"/>
              <a:gd name="T8" fmla="*/ 2147483647 w 27"/>
              <a:gd name="T9" fmla="*/ 2147483647 h 2812"/>
              <a:gd name="T10" fmla="*/ 2147483647 w 27"/>
              <a:gd name="T11" fmla="*/ 2147483647 h 2812"/>
              <a:gd name="T12" fmla="*/ 2147483647 w 27"/>
              <a:gd name="T13" fmla="*/ 2147483647 h 2812"/>
              <a:gd name="T14" fmla="*/ 2147483647 w 27"/>
              <a:gd name="T15" fmla="*/ 2147483647 h 2812"/>
              <a:gd name="T16" fmla="*/ 2147483647 w 27"/>
              <a:gd name="T17" fmla="*/ 2147483647 h 2812"/>
              <a:gd name="T18" fmla="*/ 2147483647 w 27"/>
              <a:gd name="T19" fmla="*/ 2147483647 h 2812"/>
              <a:gd name="T20" fmla="*/ 2147483647 w 27"/>
              <a:gd name="T21" fmla="*/ 2147483647 h 2812"/>
              <a:gd name="T22" fmla="*/ 2147483647 w 27"/>
              <a:gd name="T23" fmla="*/ 2147483647 h 2812"/>
              <a:gd name="T24" fmla="*/ 2147483647 w 27"/>
              <a:gd name="T25" fmla="*/ 2147483647 h 2812"/>
              <a:gd name="T26" fmla="*/ 2147483647 w 27"/>
              <a:gd name="T27" fmla="*/ 2147483647 h 2812"/>
              <a:gd name="T28" fmla="*/ 2147483647 w 27"/>
              <a:gd name="T29" fmla="*/ 2147483647 h 2812"/>
              <a:gd name="T30" fmla="*/ 2147483647 w 27"/>
              <a:gd name="T31" fmla="*/ 2147483647 h 2812"/>
              <a:gd name="T32" fmla="*/ 2147483647 w 27"/>
              <a:gd name="T33" fmla="*/ 2147483647 h 2812"/>
              <a:gd name="T34" fmla="*/ 2147483647 w 27"/>
              <a:gd name="T35" fmla="*/ 2147483647 h 2812"/>
              <a:gd name="T36" fmla="*/ 2147483647 w 27"/>
              <a:gd name="T37" fmla="*/ 2147483647 h 2812"/>
              <a:gd name="T38" fmla="*/ 2147483647 w 27"/>
              <a:gd name="T39" fmla="*/ 2147483647 h 2812"/>
              <a:gd name="T40" fmla="*/ 2147483647 w 27"/>
              <a:gd name="T41" fmla="*/ 2147483647 h 2812"/>
              <a:gd name="T42" fmla="*/ 2147483647 w 27"/>
              <a:gd name="T43" fmla="*/ 2147483647 h 2812"/>
              <a:gd name="T44" fmla="*/ 2147483647 w 27"/>
              <a:gd name="T45" fmla="*/ 2147483647 h 2812"/>
              <a:gd name="T46" fmla="*/ 2147483647 w 27"/>
              <a:gd name="T47" fmla="*/ 2147483647 h 2812"/>
              <a:gd name="T48" fmla="*/ 2147483647 w 27"/>
              <a:gd name="T49" fmla="*/ 2147483647 h 2812"/>
              <a:gd name="T50" fmla="*/ 2147483647 w 27"/>
              <a:gd name="T51" fmla="*/ 2147483647 h 2812"/>
              <a:gd name="T52" fmla="*/ 2147483647 w 27"/>
              <a:gd name="T53" fmla="*/ 2147483647 h 2812"/>
              <a:gd name="T54" fmla="*/ 2147483647 w 27"/>
              <a:gd name="T55" fmla="*/ 2147483647 h 2812"/>
              <a:gd name="T56" fmla="*/ 2147483647 w 27"/>
              <a:gd name="T57" fmla="*/ 2147483647 h 2812"/>
              <a:gd name="T58" fmla="*/ 2147483647 w 27"/>
              <a:gd name="T59" fmla="*/ 2147483647 h 2812"/>
              <a:gd name="T60" fmla="*/ 2147483647 w 27"/>
              <a:gd name="T61" fmla="*/ 2147483647 h 2812"/>
              <a:gd name="T62" fmla="*/ 2147483647 w 27"/>
              <a:gd name="T63" fmla="*/ 2147483647 h 2812"/>
              <a:gd name="T64" fmla="*/ 2147483647 w 27"/>
              <a:gd name="T65" fmla="*/ 2147483647 h 2812"/>
              <a:gd name="T66" fmla="*/ 2147483647 w 27"/>
              <a:gd name="T67" fmla="*/ 2147483647 h 2812"/>
              <a:gd name="T68" fmla="*/ 2147483647 w 27"/>
              <a:gd name="T69" fmla="*/ 2147483647 h 2812"/>
              <a:gd name="T70" fmla="*/ 2147483647 w 27"/>
              <a:gd name="T71" fmla="*/ 2147483647 h 2812"/>
              <a:gd name="T72" fmla="*/ 2147483647 w 27"/>
              <a:gd name="T73" fmla="*/ 2147483647 h 2812"/>
              <a:gd name="T74" fmla="*/ 2147483647 w 27"/>
              <a:gd name="T75" fmla="*/ 2147483647 h 2812"/>
              <a:gd name="T76" fmla="*/ 2147483647 w 27"/>
              <a:gd name="T77" fmla="*/ 2147483647 h 2812"/>
              <a:gd name="T78" fmla="*/ 2147483647 w 27"/>
              <a:gd name="T79" fmla="*/ 2147483647 h 2812"/>
              <a:gd name="T80" fmla="*/ 2147483647 w 27"/>
              <a:gd name="T81" fmla="*/ 2147483647 h 2812"/>
              <a:gd name="T82" fmla="*/ 2147483647 w 27"/>
              <a:gd name="T83" fmla="*/ 2147483647 h 2812"/>
              <a:gd name="T84" fmla="*/ 2147483647 w 27"/>
              <a:gd name="T85" fmla="*/ 2147483647 h 2812"/>
              <a:gd name="T86" fmla="*/ 2147483647 w 27"/>
              <a:gd name="T87" fmla="*/ 2147483647 h 2812"/>
              <a:gd name="T88" fmla="*/ 2147483647 w 27"/>
              <a:gd name="T89" fmla="*/ 2147483647 h 2812"/>
              <a:gd name="T90" fmla="*/ 2147483647 w 27"/>
              <a:gd name="T91" fmla="*/ 2147483647 h 2812"/>
              <a:gd name="T92" fmla="*/ 2147483647 w 27"/>
              <a:gd name="T93" fmla="*/ 2147483647 h 2812"/>
              <a:gd name="T94" fmla="*/ 2147483647 w 27"/>
              <a:gd name="T95" fmla="*/ 2147483647 h 2812"/>
              <a:gd name="T96" fmla="*/ 2147483647 w 27"/>
              <a:gd name="T97" fmla="*/ 2147483647 h 2812"/>
              <a:gd name="T98" fmla="*/ 2147483647 w 27"/>
              <a:gd name="T99" fmla="*/ 2147483647 h 2812"/>
              <a:gd name="T100" fmla="*/ 2147483647 w 27"/>
              <a:gd name="T101" fmla="*/ 2147483647 h 2812"/>
              <a:gd name="T102" fmla="*/ 2147483647 w 27"/>
              <a:gd name="T103" fmla="*/ 2147483647 h 28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7"/>
              <a:gd name="T157" fmla="*/ 0 h 2812"/>
              <a:gd name="T158" fmla="*/ 27 w 27"/>
              <a:gd name="T159" fmla="*/ 2812 h 28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7" h="2812">
                <a:moveTo>
                  <a:pt x="20" y="0"/>
                </a:moveTo>
                <a:lnTo>
                  <a:pt x="21" y="80"/>
                </a:lnTo>
                <a:lnTo>
                  <a:pt x="0" y="80"/>
                </a:lnTo>
                <a:lnTo>
                  <a:pt x="0" y="0"/>
                </a:lnTo>
                <a:lnTo>
                  <a:pt x="20" y="0"/>
                </a:lnTo>
                <a:close/>
                <a:moveTo>
                  <a:pt x="21" y="140"/>
                </a:moveTo>
                <a:lnTo>
                  <a:pt x="21" y="220"/>
                </a:lnTo>
                <a:lnTo>
                  <a:pt x="1" y="220"/>
                </a:lnTo>
                <a:lnTo>
                  <a:pt x="0" y="140"/>
                </a:lnTo>
                <a:lnTo>
                  <a:pt x="21" y="140"/>
                </a:lnTo>
                <a:close/>
                <a:moveTo>
                  <a:pt x="21" y="280"/>
                </a:moveTo>
                <a:lnTo>
                  <a:pt x="22" y="360"/>
                </a:lnTo>
                <a:lnTo>
                  <a:pt x="1" y="360"/>
                </a:lnTo>
                <a:lnTo>
                  <a:pt x="1" y="280"/>
                </a:lnTo>
                <a:lnTo>
                  <a:pt x="21" y="280"/>
                </a:lnTo>
                <a:close/>
                <a:moveTo>
                  <a:pt x="22" y="420"/>
                </a:moveTo>
                <a:lnTo>
                  <a:pt x="22" y="500"/>
                </a:lnTo>
                <a:lnTo>
                  <a:pt x="1" y="500"/>
                </a:lnTo>
                <a:lnTo>
                  <a:pt x="1" y="420"/>
                </a:lnTo>
                <a:lnTo>
                  <a:pt x="22" y="420"/>
                </a:lnTo>
                <a:close/>
                <a:moveTo>
                  <a:pt x="22" y="560"/>
                </a:moveTo>
                <a:lnTo>
                  <a:pt x="22" y="640"/>
                </a:lnTo>
                <a:lnTo>
                  <a:pt x="2" y="640"/>
                </a:lnTo>
                <a:lnTo>
                  <a:pt x="2" y="560"/>
                </a:lnTo>
                <a:lnTo>
                  <a:pt x="22" y="560"/>
                </a:lnTo>
                <a:close/>
                <a:moveTo>
                  <a:pt x="22" y="699"/>
                </a:moveTo>
                <a:lnTo>
                  <a:pt x="23" y="779"/>
                </a:lnTo>
                <a:lnTo>
                  <a:pt x="2" y="780"/>
                </a:lnTo>
                <a:lnTo>
                  <a:pt x="2" y="700"/>
                </a:lnTo>
                <a:lnTo>
                  <a:pt x="22" y="699"/>
                </a:lnTo>
                <a:close/>
                <a:moveTo>
                  <a:pt x="23" y="839"/>
                </a:moveTo>
                <a:lnTo>
                  <a:pt x="23" y="919"/>
                </a:lnTo>
                <a:lnTo>
                  <a:pt x="2" y="920"/>
                </a:lnTo>
                <a:lnTo>
                  <a:pt x="2" y="840"/>
                </a:lnTo>
                <a:lnTo>
                  <a:pt x="23" y="839"/>
                </a:lnTo>
                <a:close/>
                <a:moveTo>
                  <a:pt x="23" y="979"/>
                </a:moveTo>
                <a:lnTo>
                  <a:pt x="23" y="1059"/>
                </a:lnTo>
                <a:lnTo>
                  <a:pt x="2" y="1060"/>
                </a:lnTo>
                <a:lnTo>
                  <a:pt x="2" y="980"/>
                </a:lnTo>
                <a:lnTo>
                  <a:pt x="23" y="979"/>
                </a:lnTo>
                <a:close/>
                <a:moveTo>
                  <a:pt x="23" y="1119"/>
                </a:moveTo>
                <a:lnTo>
                  <a:pt x="23" y="1199"/>
                </a:lnTo>
                <a:lnTo>
                  <a:pt x="3" y="1200"/>
                </a:lnTo>
                <a:lnTo>
                  <a:pt x="3" y="1120"/>
                </a:lnTo>
                <a:lnTo>
                  <a:pt x="23" y="1119"/>
                </a:lnTo>
                <a:close/>
                <a:moveTo>
                  <a:pt x="24" y="1259"/>
                </a:moveTo>
                <a:lnTo>
                  <a:pt x="24" y="1339"/>
                </a:lnTo>
                <a:lnTo>
                  <a:pt x="3" y="1339"/>
                </a:lnTo>
                <a:lnTo>
                  <a:pt x="3" y="1260"/>
                </a:lnTo>
                <a:lnTo>
                  <a:pt x="24" y="1259"/>
                </a:lnTo>
                <a:close/>
                <a:moveTo>
                  <a:pt x="24" y="1399"/>
                </a:moveTo>
                <a:lnTo>
                  <a:pt x="24" y="1479"/>
                </a:lnTo>
                <a:lnTo>
                  <a:pt x="4" y="1479"/>
                </a:lnTo>
                <a:lnTo>
                  <a:pt x="3" y="1399"/>
                </a:lnTo>
                <a:lnTo>
                  <a:pt x="24" y="1399"/>
                </a:lnTo>
                <a:close/>
                <a:moveTo>
                  <a:pt x="24" y="1539"/>
                </a:moveTo>
                <a:lnTo>
                  <a:pt x="25" y="1619"/>
                </a:lnTo>
                <a:lnTo>
                  <a:pt x="4" y="1619"/>
                </a:lnTo>
                <a:lnTo>
                  <a:pt x="4" y="1539"/>
                </a:lnTo>
                <a:lnTo>
                  <a:pt x="24" y="1539"/>
                </a:lnTo>
                <a:close/>
                <a:moveTo>
                  <a:pt x="25" y="1679"/>
                </a:moveTo>
                <a:lnTo>
                  <a:pt x="25" y="1759"/>
                </a:lnTo>
                <a:lnTo>
                  <a:pt x="4" y="1759"/>
                </a:lnTo>
                <a:lnTo>
                  <a:pt x="4" y="1679"/>
                </a:lnTo>
                <a:lnTo>
                  <a:pt x="25" y="1679"/>
                </a:lnTo>
                <a:close/>
                <a:moveTo>
                  <a:pt x="25" y="1819"/>
                </a:moveTo>
                <a:lnTo>
                  <a:pt x="25" y="1899"/>
                </a:lnTo>
                <a:lnTo>
                  <a:pt x="5" y="1899"/>
                </a:lnTo>
                <a:lnTo>
                  <a:pt x="5" y="1819"/>
                </a:lnTo>
                <a:lnTo>
                  <a:pt x="25" y="1819"/>
                </a:lnTo>
                <a:close/>
                <a:moveTo>
                  <a:pt x="26" y="1959"/>
                </a:moveTo>
                <a:lnTo>
                  <a:pt x="26" y="2039"/>
                </a:lnTo>
                <a:lnTo>
                  <a:pt x="5" y="2039"/>
                </a:lnTo>
                <a:lnTo>
                  <a:pt x="5" y="1959"/>
                </a:lnTo>
                <a:lnTo>
                  <a:pt x="26" y="1959"/>
                </a:lnTo>
                <a:close/>
                <a:moveTo>
                  <a:pt x="26" y="2099"/>
                </a:moveTo>
                <a:lnTo>
                  <a:pt x="26" y="2178"/>
                </a:lnTo>
                <a:lnTo>
                  <a:pt x="5" y="2179"/>
                </a:lnTo>
                <a:lnTo>
                  <a:pt x="5" y="2099"/>
                </a:lnTo>
                <a:lnTo>
                  <a:pt x="26" y="2099"/>
                </a:lnTo>
                <a:close/>
                <a:moveTo>
                  <a:pt x="26" y="2238"/>
                </a:moveTo>
                <a:lnTo>
                  <a:pt x="26" y="2318"/>
                </a:lnTo>
                <a:lnTo>
                  <a:pt x="6" y="2319"/>
                </a:lnTo>
                <a:lnTo>
                  <a:pt x="5" y="2239"/>
                </a:lnTo>
                <a:lnTo>
                  <a:pt x="26" y="2238"/>
                </a:lnTo>
                <a:close/>
                <a:moveTo>
                  <a:pt x="26" y="2378"/>
                </a:moveTo>
                <a:lnTo>
                  <a:pt x="26" y="2458"/>
                </a:lnTo>
                <a:lnTo>
                  <a:pt x="6" y="2459"/>
                </a:lnTo>
                <a:lnTo>
                  <a:pt x="6" y="2379"/>
                </a:lnTo>
                <a:lnTo>
                  <a:pt x="26" y="2378"/>
                </a:lnTo>
                <a:close/>
                <a:moveTo>
                  <a:pt x="27" y="2518"/>
                </a:moveTo>
                <a:lnTo>
                  <a:pt x="27" y="2598"/>
                </a:lnTo>
                <a:lnTo>
                  <a:pt x="6" y="2599"/>
                </a:lnTo>
                <a:lnTo>
                  <a:pt x="6" y="2519"/>
                </a:lnTo>
                <a:lnTo>
                  <a:pt x="27" y="2518"/>
                </a:lnTo>
                <a:close/>
                <a:moveTo>
                  <a:pt x="27" y="2658"/>
                </a:moveTo>
                <a:lnTo>
                  <a:pt x="27" y="2738"/>
                </a:lnTo>
                <a:lnTo>
                  <a:pt x="7" y="2739"/>
                </a:lnTo>
                <a:lnTo>
                  <a:pt x="7" y="2659"/>
                </a:lnTo>
                <a:lnTo>
                  <a:pt x="27" y="2658"/>
                </a:lnTo>
                <a:close/>
                <a:moveTo>
                  <a:pt x="27" y="2798"/>
                </a:moveTo>
                <a:lnTo>
                  <a:pt x="27" y="2811"/>
                </a:lnTo>
                <a:lnTo>
                  <a:pt x="7" y="2812"/>
                </a:lnTo>
                <a:lnTo>
                  <a:pt x="7" y="2798"/>
                </a:lnTo>
                <a:lnTo>
                  <a:pt x="27" y="2798"/>
                </a:lnTo>
                <a:close/>
              </a:path>
            </a:pathLst>
          </a:custGeom>
          <a:solidFill>
            <a:srgbClr val="000000"/>
          </a:solidFill>
          <a:ln w="11113" cap="flat">
            <a:solidFill>
              <a:srgbClr val="000000"/>
            </a:solidFill>
            <a:prstDash val="solid"/>
            <a:bevel/>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grpSp>
        <p:nvGrpSpPr>
          <p:cNvPr id="189" name="Group 73"/>
          <p:cNvGrpSpPr>
            <a:grpSpLocks/>
          </p:cNvGrpSpPr>
          <p:nvPr/>
        </p:nvGrpSpPr>
        <p:grpSpPr bwMode="auto">
          <a:xfrm>
            <a:off x="6939280" y="2297870"/>
            <a:ext cx="1167012" cy="704004"/>
            <a:chOff x="4348" y="915"/>
            <a:chExt cx="869" cy="533"/>
          </a:xfrm>
        </p:grpSpPr>
        <p:sp>
          <p:nvSpPr>
            <p:cNvPr id="351" name="Oval 75"/>
            <p:cNvSpPr>
              <a:spLocks noChangeArrowheads="1"/>
            </p:cNvSpPr>
            <p:nvPr/>
          </p:nvSpPr>
          <p:spPr bwMode="auto">
            <a:xfrm>
              <a:off x="4348" y="915"/>
              <a:ext cx="869" cy="533"/>
            </a:xfrm>
            <a:prstGeom prst="ellipse">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sp>
          <p:nvSpPr>
            <p:cNvPr id="352" name="Oval 74"/>
            <p:cNvSpPr>
              <a:spLocks noChangeArrowheads="1"/>
            </p:cNvSpPr>
            <p:nvPr/>
          </p:nvSpPr>
          <p:spPr bwMode="auto">
            <a:xfrm>
              <a:off x="4348" y="915"/>
              <a:ext cx="869" cy="533"/>
            </a:xfrm>
            <a:prstGeom prst="ellipse">
              <a:avLst/>
            </a:prstGeom>
            <a:solidFill>
              <a:srgbClr val="FFFFCC"/>
            </a:solid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grpSp>
      <p:sp>
        <p:nvSpPr>
          <p:cNvPr id="190" name="Rectangle 76"/>
          <p:cNvSpPr>
            <a:spLocks noChangeArrowheads="1"/>
          </p:cNvSpPr>
          <p:nvPr/>
        </p:nvSpPr>
        <p:spPr bwMode="auto">
          <a:xfrm>
            <a:off x="7172816" y="2390838"/>
            <a:ext cx="6155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000000"/>
                </a:solidFill>
                <a:effectLst/>
                <a:uLnTx/>
                <a:uFillTx/>
                <a:latin typeface="ＭＳ Ｐゴシック" charset="-128"/>
              </a:rPr>
              <a:t>北海道</a:t>
            </a:r>
            <a:endParaRPr kumimoji="0" lang="ja-JP" altLang="en-US" sz="2400" b="0" i="0" u="none" strike="noStrike" kern="0" cap="none" spc="0" normalizeH="0" baseline="0" noProof="0" dirty="0">
              <a:ln>
                <a:noFill/>
              </a:ln>
              <a:solidFill>
                <a:sysClr val="windowText" lastClr="000000"/>
              </a:solidFill>
              <a:effectLst/>
              <a:uLnTx/>
              <a:uFillTx/>
            </a:endParaRPr>
          </a:p>
        </p:txBody>
      </p:sp>
      <p:sp>
        <p:nvSpPr>
          <p:cNvPr id="191" name="Rectangle 77"/>
          <p:cNvSpPr>
            <a:spLocks noChangeArrowheads="1"/>
          </p:cNvSpPr>
          <p:nvPr/>
        </p:nvSpPr>
        <p:spPr bwMode="auto">
          <a:xfrm>
            <a:off x="7106477" y="2640761"/>
            <a:ext cx="8596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kern="0" dirty="0" smtClean="0">
                <a:solidFill>
                  <a:srgbClr val="000000"/>
                </a:solidFill>
              </a:rPr>
              <a:t>450</a:t>
            </a:r>
            <a:r>
              <a:rPr kumimoji="0" lang="ja-JP" altLang="en-US" sz="1600" b="0" i="0" u="none" strike="noStrike" kern="0" cap="none" spc="0" normalizeH="0" baseline="0" noProof="0" dirty="0" smtClean="0">
                <a:ln>
                  <a:noFill/>
                </a:ln>
                <a:solidFill>
                  <a:srgbClr val="000000"/>
                </a:solidFill>
                <a:effectLst/>
                <a:uLnTx/>
                <a:uFillTx/>
              </a:rPr>
              <a:t>万</a:t>
            </a:r>
            <a:r>
              <a:rPr kumimoji="0" lang="en-US" altLang="ja-JP" sz="1600" b="0" i="0" u="none" strike="noStrike" kern="0" cap="none" spc="0" normalizeH="0" baseline="0" noProof="0" dirty="0" smtClean="0">
                <a:ln>
                  <a:noFill/>
                </a:ln>
                <a:solidFill>
                  <a:srgbClr val="000000"/>
                </a:solidFill>
                <a:effectLst/>
                <a:uLnTx/>
                <a:uFillTx/>
              </a:rPr>
              <a:t>kW</a:t>
            </a:r>
            <a:endParaRPr kumimoji="0" lang="en-US" altLang="ja-JP" sz="1600" b="0" i="0" u="none" strike="noStrike" kern="0" cap="none" spc="0" normalizeH="0" baseline="0" noProof="0" dirty="0">
              <a:ln>
                <a:noFill/>
              </a:ln>
              <a:solidFill>
                <a:sysClr val="windowText" lastClr="000000"/>
              </a:solidFill>
              <a:effectLst/>
              <a:uLnTx/>
              <a:uFillTx/>
            </a:endParaRPr>
          </a:p>
        </p:txBody>
      </p:sp>
      <p:grpSp>
        <p:nvGrpSpPr>
          <p:cNvPr id="192" name="Group 78"/>
          <p:cNvGrpSpPr>
            <a:grpSpLocks/>
          </p:cNvGrpSpPr>
          <p:nvPr/>
        </p:nvGrpSpPr>
        <p:grpSpPr bwMode="auto">
          <a:xfrm>
            <a:off x="6856019" y="3477375"/>
            <a:ext cx="1341592" cy="704003"/>
            <a:chOff x="4286" y="1808"/>
            <a:chExt cx="999" cy="533"/>
          </a:xfrm>
        </p:grpSpPr>
        <p:sp>
          <p:nvSpPr>
            <p:cNvPr id="349" name="Oval 79"/>
            <p:cNvSpPr>
              <a:spLocks noChangeArrowheads="1"/>
            </p:cNvSpPr>
            <p:nvPr/>
          </p:nvSpPr>
          <p:spPr bwMode="auto">
            <a:xfrm>
              <a:off x="4286" y="1808"/>
              <a:ext cx="999" cy="533"/>
            </a:xfrm>
            <a:prstGeom prst="ellipse">
              <a:avLst/>
            </a:prstGeom>
            <a:solidFill>
              <a:srgbClr val="FFFFCC"/>
            </a:solid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sp>
          <p:nvSpPr>
            <p:cNvPr id="350" name="Oval 80"/>
            <p:cNvSpPr>
              <a:spLocks noChangeArrowheads="1"/>
            </p:cNvSpPr>
            <p:nvPr/>
          </p:nvSpPr>
          <p:spPr bwMode="auto">
            <a:xfrm>
              <a:off x="4286" y="1808"/>
              <a:ext cx="999" cy="533"/>
            </a:xfrm>
            <a:prstGeom prst="ellipse">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grpSp>
      <p:sp>
        <p:nvSpPr>
          <p:cNvPr id="193" name="Rectangle 81"/>
          <p:cNvSpPr>
            <a:spLocks noChangeArrowheads="1"/>
          </p:cNvSpPr>
          <p:nvPr/>
        </p:nvSpPr>
        <p:spPr bwMode="auto">
          <a:xfrm>
            <a:off x="7341307" y="3559901"/>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000000"/>
                </a:solidFill>
                <a:effectLst/>
                <a:uLnTx/>
                <a:uFillTx/>
                <a:latin typeface="ＭＳ Ｐゴシック" charset="-128"/>
              </a:rPr>
              <a:t>東北</a:t>
            </a:r>
            <a:endParaRPr kumimoji="0" lang="ja-JP" altLang="en-US" sz="2400" b="0" i="0" u="none" strike="noStrike" kern="0" cap="none" spc="0" normalizeH="0" baseline="0" noProof="0" dirty="0">
              <a:ln>
                <a:noFill/>
              </a:ln>
              <a:solidFill>
                <a:sysClr val="windowText" lastClr="000000"/>
              </a:solidFill>
              <a:effectLst/>
              <a:uLnTx/>
              <a:uFillTx/>
            </a:endParaRPr>
          </a:p>
        </p:txBody>
      </p:sp>
      <p:sp>
        <p:nvSpPr>
          <p:cNvPr id="194" name="Rectangle 82"/>
          <p:cNvSpPr>
            <a:spLocks noChangeArrowheads="1"/>
          </p:cNvSpPr>
          <p:nvPr/>
        </p:nvSpPr>
        <p:spPr bwMode="auto">
          <a:xfrm>
            <a:off x="7068841" y="3832281"/>
            <a:ext cx="10280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smtClean="0">
                <a:ln>
                  <a:noFill/>
                </a:ln>
                <a:solidFill>
                  <a:srgbClr val="000000"/>
                </a:solidFill>
                <a:effectLst/>
                <a:uLnTx/>
                <a:uFillTx/>
              </a:rPr>
              <a:t>1,322</a:t>
            </a:r>
            <a:r>
              <a:rPr kumimoji="0" lang="ja-JP" altLang="en-US" sz="1600" b="0" i="0" u="none" strike="noStrike" kern="0" cap="none" spc="0" normalizeH="0" baseline="0" noProof="0" dirty="0" smtClean="0">
                <a:ln>
                  <a:noFill/>
                </a:ln>
                <a:solidFill>
                  <a:srgbClr val="000000"/>
                </a:solidFill>
                <a:effectLst/>
                <a:uLnTx/>
                <a:uFillTx/>
              </a:rPr>
              <a:t>万</a:t>
            </a:r>
            <a:r>
              <a:rPr kumimoji="0" lang="en-US" altLang="ja-JP" sz="1600" b="0" i="0" u="none" strike="noStrike" kern="0" cap="none" spc="0" normalizeH="0" baseline="0" noProof="0" dirty="0">
                <a:ln>
                  <a:noFill/>
                </a:ln>
                <a:solidFill>
                  <a:srgbClr val="000000"/>
                </a:solidFill>
                <a:effectLst/>
                <a:uLnTx/>
                <a:uFillTx/>
              </a:rPr>
              <a:t>kW</a:t>
            </a:r>
            <a:endParaRPr kumimoji="0" lang="en-US" altLang="ja-JP" sz="1600" b="0" i="0" u="none" strike="noStrike" kern="0" cap="none" spc="0" normalizeH="0" baseline="0" noProof="0" dirty="0">
              <a:ln>
                <a:noFill/>
              </a:ln>
              <a:solidFill>
                <a:sysClr val="windowText" lastClr="000000"/>
              </a:solidFill>
              <a:effectLst/>
              <a:uLnTx/>
              <a:uFillTx/>
            </a:endParaRPr>
          </a:p>
        </p:txBody>
      </p:sp>
      <p:sp>
        <p:nvSpPr>
          <p:cNvPr id="195" name="Line 83"/>
          <p:cNvSpPr>
            <a:spLocks noChangeShapeType="1"/>
          </p:cNvSpPr>
          <p:nvPr/>
        </p:nvSpPr>
        <p:spPr bwMode="auto">
          <a:xfrm>
            <a:off x="7508685" y="3001874"/>
            <a:ext cx="0" cy="475500"/>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grpSp>
        <p:nvGrpSpPr>
          <p:cNvPr id="196" name="Group 84"/>
          <p:cNvGrpSpPr>
            <a:grpSpLocks/>
          </p:cNvGrpSpPr>
          <p:nvPr/>
        </p:nvGrpSpPr>
        <p:grpSpPr bwMode="auto">
          <a:xfrm>
            <a:off x="6794158" y="4294970"/>
            <a:ext cx="1478575" cy="941754"/>
            <a:chOff x="4232" y="2427"/>
            <a:chExt cx="1101" cy="713"/>
          </a:xfrm>
        </p:grpSpPr>
        <p:sp>
          <p:nvSpPr>
            <p:cNvPr id="347" name="Oval 85"/>
            <p:cNvSpPr>
              <a:spLocks noChangeArrowheads="1"/>
            </p:cNvSpPr>
            <p:nvPr/>
          </p:nvSpPr>
          <p:spPr bwMode="auto">
            <a:xfrm>
              <a:off x="4232" y="2427"/>
              <a:ext cx="1101" cy="713"/>
            </a:xfrm>
            <a:prstGeom prst="ellipse">
              <a:avLst/>
            </a:prstGeom>
            <a:solidFill>
              <a:srgbClr val="FFFFCC"/>
            </a:solid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sp>
          <p:nvSpPr>
            <p:cNvPr id="348" name="Oval 86"/>
            <p:cNvSpPr>
              <a:spLocks noChangeArrowheads="1"/>
            </p:cNvSpPr>
            <p:nvPr/>
          </p:nvSpPr>
          <p:spPr bwMode="auto">
            <a:xfrm>
              <a:off x="4232" y="2427"/>
              <a:ext cx="1101" cy="713"/>
            </a:xfrm>
            <a:prstGeom prst="ellipse">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grpSp>
      <p:sp>
        <p:nvSpPr>
          <p:cNvPr id="197" name="Rectangle 87"/>
          <p:cNvSpPr>
            <a:spLocks noChangeArrowheads="1"/>
          </p:cNvSpPr>
          <p:nvPr/>
        </p:nvSpPr>
        <p:spPr bwMode="auto">
          <a:xfrm>
            <a:off x="7322764" y="4474437"/>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000000"/>
                </a:solidFill>
                <a:effectLst/>
                <a:uLnTx/>
                <a:uFillTx/>
                <a:latin typeface="ＭＳ Ｐゴシック" charset="-128"/>
              </a:rPr>
              <a:t>東京</a:t>
            </a:r>
            <a:endParaRPr kumimoji="0" lang="ja-JP" altLang="en-US" sz="2400" b="0" i="0" u="none" strike="noStrike" kern="0" cap="none" spc="0" normalizeH="0" baseline="0" noProof="0" dirty="0">
              <a:ln>
                <a:noFill/>
              </a:ln>
              <a:solidFill>
                <a:sysClr val="windowText" lastClr="000000"/>
              </a:solidFill>
              <a:effectLst/>
              <a:uLnTx/>
              <a:uFillTx/>
            </a:endParaRPr>
          </a:p>
        </p:txBody>
      </p:sp>
      <p:sp>
        <p:nvSpPr>
          <p:cNvPr id="198" name="Rectangle 88"/>
          <p:cNvSpPr>
            <a:spLocks noChangeArrowheads="1"/>
          </p:cNvSpPr>
          <p:nvPr/>
        </p:nvSpPr>
        <p:spPr bwMode="auto">
          <a:xfrm>
            <a:off x="7063070" y="4752267"/>
            <a:ext cx="10280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smtClean="0">
                <a:ln>
                  <a:noFill/>
                </a:ln>
                <a:solidFill>
                  <a:srgbClr val="000000"/>
                </a:solidFill>
                <a:effectLst/>
                <a:uLnTx/>
                <a:uFillTx/>
              </a:rPr>
              <a:t>5,093</a:t>
            </a:r>
            <a:r>
              <a:rPr kumimoji="0" lang="ja-JP" altLang="en-US" sz="1600" b="0" i="0" u="none" strike="noStrike" kern="0" cap="none" spc="0" normalizeH="0" baseline="0" noProof="0" dirty="0" smtClean="0">
                <a:ln>
                  <a:noFill/>
                </a:ln>
                <a:solidFill>
                  <a:sysClr val="windowText" lastClr="000000"/>
                </a:solidFill>
                <a:effectLst/>
                <a:uLnTx/>
                <a:uFillTx/>
              </a:rPr>
              <a:t>万</a:t>
            </a:r>
            <a:r>
              <a:rPr kumimoji="0" lang="en-US" altLang="ja-JP" sz="1600" b="0" i="0" u="none" strike="noStrike" kern="0" cap="none" spc="0" normalizeH="0" baseline="0" noProof="0" dirty="0">
                <a:ln>
                  <a:noFill/>
                </a:ln>
                <a:solidFill>
                  <a:sysClr val="windowText" lastClr="000000"/>
                </a:solidFill>
                <a:effectLst/>
                <a:uLnTx/>
                <a:uFillTx/>
              </a:rPr>
              <a:t>kW</a:t>
            </a:r>
          </a:p>
        </p:txBody>
      </p:sp>
      <p:sp>
        <p:nvSpPr>
          <p:cNvPr id="199" name="Line 89"/>
          <p:cNvSpPr>
            <a:spLocks noChangeShapeType="1"/>
          </p:cNvSpPr>
          <p:nvPr/>
        </p:nvSpPr>
        <p:spPr bwMode="auto">
          <a:xfrm>
            <a:off x="7538144" y="4181377"/>
            <a:ext cx="0" cy="113592"/>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grpSp>
        <p:nvGrpSpPr>
          <p:cNvPr id="200" name="Group 90"/>
          <p:cNvGrpSpPr>
            <a:grpSpLocks/>
          </p:cNvGrpSpPr>
          <p:nvPr/>
        </p:nvGrpSpPr>
        <p:grpSpPr bwMode="auto">
          <a:xfrm>
            <a:off x="7412665" y="3292468"/>
            <a:ext cx="192040" cy="175670"/>
            <a:chOff x="4697" y="1668"/>
            <a:chExt cx="143" cy="133"/>
          </a:xfrm>
        </p:grpSpPr>
        <p:grpSp>
          <p:nvGrpSpPr>
            <p:cNvPr id="341" name="Group 91"/>
            <p:cNvGrpSpPr>
              <a:grpSpLocks/>
            </p:cNvGrpSpPr>
            <p:nvPr/>
          </p:nvGrpSpPr>
          <p:grpSpPr bwMode="auto">
            <a:xfrm>
              <a:off x="4697" y="1668"/>
              <a:ext cx="143" cy="133"/>
              <a:chOff x="4697" y="1668"/>
              <a:chExt cx="143" cy="133"/>
            </a:xfrm>
          </p:grpSpPr>
          <p:sp>
            <p:nvSpPr>
              <p:cNvPr id="345" name="Rectangle 92"/>
              <p:cNvSpPr>
                <a:spLocks noChangeArrowheads="1"/>
              </p:cNvSpPr>
              <p:nvPr/>
            </p:nvSpPr>
            <p:spPr bwMode="auto">
              <a:xfrm>
                <a:off x="4697" y="1668"/>
                <a:ext cx="143" cy="1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sp>
            <p:nvSpPr>
              <p:cNvPr id="346" name="Rectangle 93"/>
              <p:cNvSpPr>
                <a:spLocks noChangeArrowheads="1"/>
              </p:cNvSpPr>
              <p:nvPr/>
            </p:nvSpPr>
            <p:spPr bwMode="auto">
              <a:xfrm>
                <a:off x="4697" y="1668"/>
                <a:ext cx="143" cy="133"/>
              </a:xfrm>
              <a:prstGeom prst="rect">
                <a:avLst/>
              </a:prstGeom>
              <a:noFill/>
              <a:ln w="1111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grpSp>
        <p:grpSp>
          <p:nvGrpSpPr>
            <p:cNvPr id="342" name="Group 94"/>
            <p:cNvGrpSpPr>
              <a:grpSpLocks/>
            </p:cNvGrpSpPr>
            <p:nvPr/>
          </p:nvGrpSpPr>
          <p:grpSpPr bwMode="auto">
            <a:xfrm>
              <a:off x="4697" y="1681"/>
              <a:ext cx="143" cy="120"/>
              <a:chOff x="4697" y="1681"/>
              <a:chExt cx="143" cy="120"/>
            </a:xfrm>
          </p:grpSpPr>
          <p:sp>
            <p:nvSpPr>
              <p:cNvPr id="343" name="Freeform 95"/>
              <p:cNvSpPr>
                <a:spLocks/>
              </p:cNvSpPr>
              <p:nvPr/>
            </p:nvSpPr>
            <p:spPr bwMode="auto">
              <a:xfrm>
                <a:off x="4697" y="1681"/>
                <a:ext cx="143" cy="120"/>
              </a:xfrm>
              <a:custGeom>
                <a:avLst/>
                <a:gdLst>
                  <a:gd name="T0" fmla="*/ 72 w 143"/>
                  <a:gd name="T1" fmla="*/ 0 h 120"/>
                  <a:gd name="T2" fmla="*/ 0 w 143"/>
                  <a:gd name="T3" fmla="*/ 120 h 120"/>
                  <a:gd name="T4" fmla="*/ 143 w 143"/>
                  <a:gd name="T5" fmla="*/ 120 h 120"/>
                  <a:gd name="T6" fmla="*/ 72 w 143"/>
                  <a:gd name="T7" fmla="*/ 0 h 120"/>
                  <a:gd name="T8" fmla="*/ 0 60000 65536"/>
                  <a:gd name="T9" fmla="*/ 0 60000 65536"/>
                  <a:gd name="T10" fmla="*/ 0 60000 65536"/>
                  <a:gd name="T11" fmla="*/ 0 60000 65536"/>
                  <a:gd name="T12" fmla="*/ 0 w 143"/>
                  <a:gd name="T13" fmla="*/ 0 h 120"/>
                  <a:gd name="T14" fmla="*/ 143 w 143"/>
                  <a:gd name="T15" fmla="*/ 120 h 120"/>
                </a:gdLst>
                <a:ahLst/>
                <a:cxnLst>
                  <a:cxn ang="T8">
                    <a:pos x="T0" y="T1"/>
                  </a:cxn>
                  <a:cxn ang="T9">
                    <a:pos x="T2" y="T3"/>
                  </a:cxn>
                  <a:cxn ang="T10">
                    <a:pos x="T4" y="T5"/>
                  </a:cxn>
                  <a:cxn ang="T11">
                    <a:pos x="T6" y="T7"/>
                  </a:cxn>
                </a:cxnLst>
                <a:rect l="T12" t="T13" r="T14" b="T15"/>
                <a:pathLst>
                  <a:path w="143" h="120">
                    <a:moveTo>
                      <a:pt x="72" y="0"/>
                    </a:moveTo>
                    <a:lnTo>
                      <a:pt x="0" y="120"/>
                    </a:lnTo>
                    <a:lnTo>
                      <a:pt x="143" y="120"/>
                    </a:lnTo>
                    <a:lnTo>
                      <a:pt x="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sp>
            <p:nvSpPr>
              <p:cNvPr id="344" name="Freeform 96"/>
              <p:cNvSpPr>
                <a:spLocks/>
              </p:cNvSpPr>
              <p:nvPr/>
            </p:nvSpPr>
            <p:spPr bwMode="auto">
              <a:xfrm>
                <a:off x="4697" y="1681"/>
                <a:ext cx="143" cy="120"/>
              </a:xfrm>
              <a:custGeom>
                <a:avLst/>
                <a:gdLst>
                  <a:gd name="T0" fmla="*/ 72 w 143"/>
                  <a:gd name="T1" fmla="*/ 0 h 120"/>
                  <a:gd name="T2" fmla="*/ 0 w 143"/>
                  <a:gd name="T3" fmla="*/ 120 h 120"/>
                  <a:gd name="T4" fmla="*/ 143 w 143"/>
                  <a:gd name="T5" fmla="*/ 120 h 120"/>
                  <a:gd name="T6" fmla="*/ 72 w 143"/>
                  <a:gd name="T7" fmla="*/ 0 h 120"/>
                  <a:gd name="T8" fmla="*/ 0 60000 65536"/>
                  <a:gd name="T9" fmla="*/ 0 60000 65536"/>
                  <a:gd name="T10" fmla="*/ 0 60000 65536"/>
                  <a:gd name="T11" fmla="*/ 0 60000 65536"/>
                  <a:gd name="T12" fmla="*/ 0 w 143"/>
                  <a:gd name="T13" fmla="*/ 0 h 120"/>
                  <a:gd name="T14" fmla="*/ 143 w 143"/>
                  <a:gd name="T15" fmla="*/ 120 h 120"/>
                </a:gdLst>
                <a:ahLst/>
                <a:cxnLst>
                  <a:cxn ang="T8">
                    <a:pos x="T0" y="T1"/>
                  </a:cxn>
                  <a:cxn ang="T9">
                    <a:pos x="T2" y="T3"/>
                  </a:cxn>
                  <a:cxn ang="T10">
                    <a:pos x="T4" y="T5"/>
                  </a:cxn>
                  <a:cxn ang="T11">
                    <a:pos x="T6" y="T7"/>
                  </a:cxn>
                </a:cxnLst>
                <a:rect l="T12" t="T13" r="T14" b="T15"/>
                <a:pathLst>
                  <a:path w="143" h="120">
                    <a:moveTo>
                      <a:pt x="72" y="0"/>
                    </a:moveTo>
                    <a:lnTo>
                      <a:pt x="0" y="120"/>
                    </a:lnTo>
                    <a:lnTo>
                      <a:pt x="143" y="120"/>
                    </a:lnTo>
                    <a:lnTo>
                      <a:pt x="72" y="0"/>
                    </a:lnTo>
                    <a:close/>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grpSp>
      </p:grpSp>
      <p:grpSp>
        <p:nvGrpSpPr>
          <p:cNvPr id="201" name="Group 97"/>
          <p:cNvGrpSpPr>
            <a:grpSpLocks/>
          </p:cNvGrpSpPr>
          <p:nvPr/>
        </p:nvGrpSpPr>
        <p:grpSpPr bwMode="auto">
          <a:xfrm>
            <a:off x="7412666" y="2992629"/>
            <a:ext cx="192041" cy="175670"/>
            <a:chOff x="4704" y="1441"/>
            <a:chExt cx="143" cy="133"/>
          </a:xfrm>
        </p:grpSpPr>
        <p:grpSp>
          <p:nvGrpSpPr>
            <p:cNvPr id="335" name="Group 98"/>
            <p:cNvGrpSpPr>
              <a:grpSpLocks/>
            </p:cNvGrpSpPr>
            <p:nvPr/>
          </p:nvGrpSpPr>
          <p:grpSpPr bwMode="auto">
            <a:xfrm>
              <a:off x="4704" y="1448"/>
              <a:ext cx="143" cy="126"/>
              <a:chOff x="4704" y="1448"/>
              <a:chExt cx="143" cy="126"/>
            </a:xfrm>
          </p:grpSpPr>
          <p:sp>
            <p:nvSpPr>
              <p:cNvPr id="339" name="Rectangle 99"/>
              <p:cNvSpPr>
                <a:spLocks noChangeArrowheads="1"/>
              </p:cNvSpPr>
              <p:nvPr/>
            </p:nvSpPr>
            <p:spPr bwMode="auto">
              <a:xfrm>
                <a:off x="4704" y="1448"/>
                <a:ext cx="143" cy="1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sp>
            <p:nvSpPr>
              <p:cNvPr id="340" name="Rectangle 100"/>
              <p:cNvSpPr>
                <a:spLocks noChangeArrowheads="1"/>
              </p:cNvSpPr>
              <p:nvPr/>
            </p:nvSpPr>
            <p:spPr bwMode="auto">
              <a:xfrm>
                <a:off x="4704" y="1448"/>
                <a:ext cx="143" cy="126"/>
              </a:xfrm>
              <a:prstGeom prst="rect">
                <a:avLst/>
              </a:prstGeom>
              <a:noFill/>
              <a:ln w="1111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grpSp>
        <p:grpSp>
          <p:nvGrpSpPr>
            <p:cNvPr id="336" name="Group 101"/>
            <p:cNvGrpSpPr>
              <a:grpSpLocks/>
            </p:cNvGrpSpPr>
            <p:nvPr/>
          </p:nvGrpSpPr>
          <p:grpSpPr bwMode="auto">
            <a:xfrm>
              <a:off x="4704" y="1441"/>
              <a:ext cx="143" cy="127"/>
              <a:chOff x="4704" y="1441"/>
              <a:chExt cx="143" cy="127"/>
            </a:xfrm>
          </p:grpSpPr>
          <p:sp>
            <p:nvSpPr>
              <p:cNvPr id="337" name="Freeform 102"/>
              <p:cNvSpPr>
                <a:spLocks/>
              </p:cNvSpPr>
              <p:nvPr/>
            </p:nvSpPr>
            <p:spPr bwMode="auto">
              <a:xfrm>
                <a:off x="4704" y="1441"/>
                <a:ext cx="143" cy="127"/>
              </a:xfrm>
              <a:custGeom>
                <a:avLst/>
                <a:gdLst>
                  <a:gd name="T0" fmla="*/ 71 w 143"/>
                  <a:gd name="T1" fmla="*/ 127 h 127"/>
                  <a:gd name="T2" fmla="*/ 0 w 143"/>
                  <a:gd name="T3" fmla="*/ 0 h 127"/>
                  <a:gd name="T4" fmla="*/ 143 w 143"/>
                  <a:gd name="T5" fmla="*/ 0 h 127"/>
                  <a:gd name="T6" fmla="*/ 71 w 143"/>
                  <a:gd name="T7" fmla="*/ 127 h 127"/>
                  <a:gd name="T8" fmla="*/ 0 60000 65536"/>
                  <a:gd name="T9" fmla="*/ 0 60000 65536"/>
                  <a:gd name="T10" fmla="*/ 0 60000 65536"/>
                  <a:gd name="T11" fmla="*/ 0 60000 65536"/>
                  <a:gd name="T12" fmla="*/ 0 w 143"/>
                  <a:gd name="T13" fmla="*/ 0 h 127"/>
                  <a:gd name="T14" fmla="*/ 143 w 143"/>
                  <a:gd name="T15" fmla="*/ 127 h 127"/>
                </a:gdLst>
                <a:ahLst/>
                <a:cxnLst>
                  <a:cxn ang="T8">
                    <a:pos x="T0" y="T1"/>
                  </a:cxn>
                  <a:cxn ang="T9">
                    <a:pos x="T2" y="T3"/>
                  </a:cxn>
                  <a:cxn ang="T10">
                    <a:pos x="T4" y="T5"/>
                  </a:cxn>
                  <a:cxn ang="T11">
                    <a:pos x="T6" y="T7"/>
                  </a:cxn>
                </a:cxnLst>
                <a:rect l="T12" t="T13" r="T14" b="T15"/>
                <a:pathLst>
                  <a:path w="143" h="127">
                    <a:moveTo>
                      <a:pt x="71" y="127"/>
                    </a:moveTo>
                    <a:lnTo>
                      <a:pt x="0" y="0"/>
                    </a:lnTo>
                    <a:lnTo>
                      <a:pt x="143" y="0"/>
                    </a:lnTo>
                    <a:lnTo>
                      <a:pt x="71"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sp>
            <p:nvSpPr>
              <p:cNvPr id="338" name="Freeform 103"/>
              <p:cNvSpPr>
                <a:spLocks/>
              </p:cNvSpPr>
              <p:nvPr/>
            </p:nvSpPr>
            <p:spPr bwMode="auto">
              <a:xfrm>
                <a:off x="4704" y="1441"/>
                <a:ext cx="143" cy="127"/>
              </a:xfrm>
              <a:custGeom>
                <a:avLst/>
                <a:gdLst>
                  <a:gd name="T0" fmla="*/ 71 w 143"/>
                  <a:gd name="T1" fmla="*/ 127 h 127"/>
                  <a:gd name="T2" fmla="*/ 0 w 143"/>
                  <a:gd name="T3" fmla="*/ 0 h 127"/>
                  <a:gd name="T4" fmla="*/ 143 w 143"/>
                  <a:gd name="T5" fmla="*/ 0 h 127"/>
                  <a:gd name="T6" fmla="*/ 71 w 143"/>
                  <a:gd name="T7" fmla="*/ 127 h 127"/>
                  <a:gd name="T8" fmla="*/ 0 60000 65536"/>
                  <a:gd name="T9" fmla="*/ 0 60000 65536"/>
                  <a:gd name="T10" fmla="*/ 0 60000 65536"/>
                  <a:gd name="T11" fmla="*/ 0 60000 65536"/>
                  <a:gd name="T12" fmla="*/ 0 w 143"/>
                  <a:gd name="T13" fmla="*/ 0 h 127"/>
                  <a:gd name="T14" fmla="*/ 143 w 143"/>
                  <a:gd name="T15" fmla="*/ 127 h 127"/>
                </a:gdLst>
                <a:ahLst/>
                <a:cxnLst>
                  <a:cxn ang="T8">
                    <a:pos x="T0" y="T1"/>
                  </a:cxn>
                  <a:cxn ang="T9">
                    <a:pos x="T2" y="T3"/>
                  </a:cxn>
                  <a:cxn ang="T10">
                    <a:pos x="T4" y="T5"/>
                  </a:cxn>
                  <a:cxn ang="T11">
                    <a:pos x="T6" y="T7"/>
                  </a:cxn>
                </a:cxnLst>
                <a:rect l="T12" t="T13" r="T14" b="T15"/>
                <a:pathLst>
                  <a:path w="143" h="127">
                    <a:moveTo>
                      <a:pt x="71" y="127"/>
                    </a:moveTo>
                    <a:lnTo>
                      <a:pt x="0" y="0"/>
                    </a:lnTo>
                    <a:lnTo>
                      <a:pt x="143" y="0"/>
                    </a:lnTo>
                    <a:lnTo>
                      <a:pt x="71" y="127"/>
                    </a:lnTo>
                    <a:close/>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grpSp>
      </p:grpSp>
      <p:grpSp>
        <p:nvGrpSpPr>
          <p:cNvPr id="202" name="Group 119"/>
          <p:cNvGrpSpPr>
            <a:grpSpLocks/>
          </p:cNvGrpSpPr>
          <p:nvPr/>
        </p:nvGrpSpPr>
        <p:grpSpPr bwMode="auto">
          <a:xfrm>
            <a:off x="4801244" y="4417808"/>
            <a:ext cx="1340250" cy="704003"/>
            <a:chOff x="2748" y="2520"/>
            <a:chExt cx="998" cy="533"/>
          </a:xfrm>
        </p:grpSpPr>
        <p:sp>
          <p:nvSpPr>
            <p:cNvPr id="333" name="Oval 120"/>
            <p:cNvSpPr>
              <a:spLocks noChangeArrowheads="1"/>
            </p:cNvSpPr>
            <p:nvPr/>
          </p:nvSpPr>
          <p:spPr bwMode="auto">
            <a:xfrm>
              <a:off x="2748" y="2520"/>
              <a:ext cx="998" cy="533"/>
            </a:xfrm>
            <a:prstGeom prst="ellipse">
              <a:avLst/>
            </a:prstGeom>
            <a:solidFill>
              <a:srgbClr val="FFFFCC"/>
            </a:solid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sp>
          <p:nvSpPr>
            <p:cNvPr id="334" name="Oval 121"/>
            <p:cNvSpPr>
              <a:spLocks noChangeArrowheads="1"/>
            </p:cNvSpPr>
            <p:nvPr/>
          </p:nvSpPr>
          <p:spPr bwMode="auto">
            <a:xfrm>
              <a:off x="2748" y="2520"/>
              <a:ext cx="998" cy="533"/>
            </a:xfrm>
            <a:prstGeom prst="ellipse">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grpSp>
      <p:sp>
        <p:nvSpPr>
          <p:cNvPr id="203" name="Rectangle 122"/>
          <p:cNvSpPr>
            <a:spLocks noChangeArrowheads="1"/>
          </p:cNvSpPr>
          <p:nvPr/>
        </p:nvSpPr>
        <p:spPr bwMode="auto">
          <a:xfrm>
            <a:off x="5272317" y="4537680"/>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000000"/>
                </a:solidFill>
                <a:effectLst/>
                <a:uLnTx/>
                <a:uFillTx/>
                <a:latin typeface="ＭＳ Ｐゴシック" charset="-128"/>
              </a:rPr>
              <a:t>中部</a:t>
            </a:r>
            <a:endParaRPr kumimoji="0" lang="ja-JP" altLang="en-US" sz="2400" b="0" i="0" u="none" strike="noStrike" kern="0" cap="none" spc="0" normalizeH="0" baseline="0" noProof="0" dirty="0">
              <a:ln>
                <a:noFill/>
              </a:ln>
              <a:solidFill>
                <a:sysClr val="windowText" lastClr="000000"/>
              </a:solidFill>
              <a:effectLst/>
              <a:uLnTx/>
              <a:uFillTx/>
            </a:endParaRPr>
          </a:p>
        </p:txBody>
      </p:sp>
      <p:sp>
        <p:nvSpPr>
          <p:cNvPr id="204" name="Rectangle 123"/>
          <p:cNvSpPr>
            <a:spLocks noChangeArrowheads="1"/>
          </p:cNvSpPr>
          <p:nvPr/>
        </p:nvSpPr>
        <p:spPr bwMode="auto">
          <a:xfrm>
            <a:off x="5009716" y="4780457"/>
            <a:ext cx="10280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smtClean="0">
                <a:ln>
                  <a:noFill/>
                </a:ln>
                <a:solidFill>
                  <a:srgbClr val="000000"/>
                </a:solidFill>
                <a:effectLst/>
                <a:uLnTx/>
                <a:uFillTx/>
              </a:rPr>
              <a:t>2,623</a:t>
            </a:r>
            <a:r>
              <a:rPr kumimoji="0" lang="ja-JP" altLang="en-US" sz="1600" b="0" i="0" u="none" strike="noStrike" kern="0" cap="none" spc="0" normalizeH="0" baseline="0" noProof="0" dirty="0" smtClean="0">
                <a:ln>
                  <a:noFill/>
                </a:ln>
                <a:solidFill>
                  <a:srgbClr val="000000"/>
                </a:solidFill>
                <a:effectLst/>
                <a:uLnTx/>
                <a:uFillTx/>
              </a:rPr>
              <a:t>万</a:t>
            </a:r>
            <a:r>
              <a:rPr kumimoji="0" lang="en-US" altLang="ja-JP" sz="1600" b="0" i="0" u="none" strike="noStrike" kern="0" cap="none" spc="0" normalizeH="0" baseline="0" noProof="0" dirty="0">
                <a:ln>
                  <a:noFill/>
                </a:ln>
                <a:solidFill>
                  <a:srgbClr val="000000"/>
                </a:solidFill>
                <a:effectLst/>
                <a:uLnTx/>
                <a:uFillTx/>
              </a:rPr>
              <a:t>kW</a:t>
            </a:r>
            <a:endParaRPr kumimoji="0" lang="en-US" altLang="ja-JP" sz="1600" b="0" i="0" u="none" strike="noStrike" kern="0" cap="none" spc="0" normalizeH="0" baseline="0" noProof="0" dirty="0">
              <a:ln>
                <a:noFill/>
              </a:ln>
              <a:solidFill>
                <a:sysClr val="windowText" lastClr="000000"/>
              </a:solidFill>
              <a:effectLst/>
              <a:uLnTx/>
              <a:uFillTx/>
            </a:endParaRPr>
          </a:p>
        </p:txBody>
      </p:sp>
      <p:sp>
        <p:nvSpPr>
          <p:cNvPr id="205" name="Line 124"/>
          <p:cNvSpPr>
            <a:spLocks noChangeShapeType="1"/>
          </p:cNvSpPr>
          <p:nvPr/>
        </p:nvSpPr>
        <p:spPr bwMode="auto">
          <a:xfrm>
            <a:off x="6141493" y="4770469"/>
            <a:ext cx="652667" cy="0"/>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sp>
        <p:nvSpPr>
          <p:cNvPr id="206" name="Line 130"/>
          <p:cNvSpPr>
            <a:spLocks noChangeShapeType="1"/>
          </p:cNvSpPr>
          <p:nvPr/>
        </p:nvSpPr>
        <p:spPr bwMode="auto">
          <a:xfrm>
            <a:off x="5471367" y="3943628"/>
            <a:ext cx="0" cy="474180"/>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grpSp>
        <p:nvGrpSpPr>
          <p:cNvPr id="207" name="Group 131"/>
          <p:cNvGrpSpPr>
            <a:grpSpLocks/>
          </p:cNvGrpSpPr>
          <p:nvPr/>
        </p:nvGrpSpPr>
        <p:grpSpPr bwMode="auto">
          <a:xfrm>
            <a:off x="5375348" y="4234212"/>
            <a:ext cx="192041" cy="175670"/>
            <a:chOff x="3172" y="2381"/>
            <a:chExt cx="143" cy="133"/>
          </a:xfrm>
        </p:grpSpPr>
        <p:grpSp>
          <p:nvGrpSpPr>
            <p:cNvPr id="327" name="Group 132"/>
            <p:cNvGrpSpPr>
              <a:grpSpLocks/>
            </p:cNvGrpSpPr>
            <p:nvPr/>
          </p:nvGrpSpPr>
          <p:grpSpPr bwMode="auto">
            <a:xfrm>
              <a:off x="3172" y="2381"/>
              <a:ext cx="143" cy="133"/>
              <a:chOff x="3172" y="2381"/>
              <a:chExt cx="143" cy="133"/>
            </a:xfrm>
          </p:grpSpPr>
          <p:sp>
            <p:nvSpPr>
              <p:cNvPr id="331" name="Rectangle 133"/>
              <p:cNvSpPr>
                <a:spLocks noChangeArrowheads="1"/>
              </p:cNvSpPr>
              <p:nvPr/>
            </p:nvSpPr>
            <p:spPr bwMode="auto">
              <a:xfrm>
                <a:off x="3172" y="2381"/>
                <a:ext cx="143" cy="1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sp>
            <p:nvSpPr>
              <p:cNvPr id="332" name="Rectangle 134"/>
              <p:cNvSpPr>
                <a:spLocks noChangeArrowheads="1"/>
              </p:cNvSpPr>
              <p:nvPr/>
            </p:nvSpPr>
            <p:spPr bwMode="auto">
              <a:xfrm>
                <a:off x="3172" y="2381"/>
                <a:ext cx="143" cy="133"/>
              </a:xfrm>
              <a:prstGeom prst="rect">
                <a:avLst/>
              </a:prstGeom>
              <a:noFill/>
              <a:ln w="1111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grpSp>
        <p:grpSp>
          <p:nvGrpSpPr>
            <p:cNvPr id="328" name="Group 135"/>
            <p:cNvGrpSpPr>
              <a:grpSpLocks/>
            </p:cNvGrpSpPr>
            <p:nvPr/>
          </p:nvGrpSpPr>
          <p:grpSpPr bwMode="auto">
            <a:xfrm>
              <a:off x="3172" y="2394"/>
              <a:ext cx="143" cy="120"/>
              <a:chOff x="3172" y="2394"/>
              <a:chExt cx="143" cy="120"/>
            </a:xfrm>
          </p:grpSpPr>
          <p:sp>
            <p:nvSpPr>
              <p:cNvPr id="329" name="Freeform 136"/>
              <p:cNvSpPr>
                <a:spLocks/>
              </p:cNvSpPr>
              <p:nvPr/>
            </p:nvSpPr>
            <p:spPr bwMode="auto">
              <a:xfrm>
                <a:off x="3172" y="2394"/>
                <a:ext cx="143" cy="120"/>
              </a:xfrm>
              <a:custGeom>
                <a:avLst/>
                <a:gdLst>
                  <a:gd name="T0" fmla="*/ 71 w 143"/>
                  <a:gd name="T1" fmla="*/ 0 h 120"/>
                  <a:gd name="T2" fmla="*/ 0 w 143"/>
                  <a:gd name="T3" fmla="*/ 120 h 120"/>
                  <a:gd name="T4" fmla="*/ 143 w 143"/>
                  <a:gd name="T5" fmla="*/ 120 h 120"/>
                  <a:gd name="T6" fmla="*/ 71 w 143"/>
                  <a:gd name="T7" fmla="*/ 0 h 120"/>
                  <a:gd name="T8" fmla="*/ 0 60000 65536"/>
                  <a:gd name="T9" fmla="*/ 0 60000 65536"/>
                  <a:gd name="T10" fmla="*/ 0 60000 65536"/>
                  <a:gd name="T11" fmla="*/ 0 60000 65536"/>
                  <a:gd name="T12" fmla="*/ 0 w 143"/>
                  <a:gd name="T13" fmla="*/ 0 h 120"/>
                  <a:gd name="T14" fmla="*/ 143 w 143"/>
                  <a:gd name="T15" fmla="*/ 120 h 120"/>
                </a:gdLst>
                <a:ahLst/>
                <a:cxnLst>
                  <a:cxn ang="T8">
                    <a:pos x="T0" y="T1"/>
                  </a:cxn>
                  <a:cxn ang="T9">
                    <a:pos x="T2" y="T3"/>
                  </a:cxn>
                  <a:cxn ang="T10">
                    <a:pos x="T4" y="T5"/>
                  </a:cxn>
                  <a:cxn ang="T11">
                    <a:pos x="T6" y="T7"/>
                  </a:cxn>
                </a:cxnLst>
                <a:rect l="T12" t="T13" r="T14" b="T15"/>
                <a:pathLst>
                  <a:path w="143" h="120">
                    <a:moveTo>
                      <a:pt x="71" y="0"/>
                    </a:moveTo>
                    <a:lnTo>
                      <a:pt x="0" y="120"/>
                    </a:lnTo>
                    <a:lnTo>
                      <a:pt x="143" y="120"/>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sp>
            <p:nvSpPr>
              <p:cNvPr id="330" name="Freeform 137"/>
              <p:cNvSpPr>
                <a:spLocks/>
              </p:cNvSpPr>
              <p:nvPr/>
            </p:nvSpPr>
            <p:spPr bwMode="auto">
              <a:xfrm>
                <a:off x="3172" y="2394"/>
                <a:ext cx="143" cy="120"/>
              </a:xfrm>
              <a:custGeom>
                <a:avLst/>
                <a:gdLst>
                  <a:gd name="T0" fmla="*/ 71 w 143"/>
                  <a:gd name="T1" fmla="*/ 0 h 120"/>
                  <a:gd name="T2" fmla="*/ 0 w 143"/>
                  <a:gd name="T3" fmla="*/ 120 h 120"/>
                  <a:gd name="T4" fmla="*/ 143 w 143"/>
                  <a:gd name="T5" fmla="*/ 120 h 120"/>
                  <a:gd name="T6" fmla="*/ 71 w 143"/>
                  <a:gd name="T7" fmla="*/ 0 h 120"/>
                  <a:gd name="T8" fmla="*/ 0 60000 65536"/>
                  <a:gd name="T9" fmla="*/ 0 60000 65536"/>
                  <a:gd name="T10" fmla="*/ 0 60000 65536"/>
                  <a:gd name="T11" fmla="*/ 0 60000 65536"/>
                  <a:gd name="T12" fmla="*/ 0 w 143"/>
                  <a:gd name="T13" fmla="*/ 0 h 120"/>
                  <a:gd name="T14" fmla="*/ 143 w 143"/>
                  <a:gd name="T15" fmla="*/ 120 h 120"/>
                </a:gdLst>
                <a:ahLst/>
                <a:cxnLst>
                  <a:cxn ang="T8">
                    <a:pos x="T0" y="T1"/>
                  </a:cxn>
                  <a:cxn ang="T9">
                    <a:pos x="T2" y="T3"/>
                  </a:cxn>
                  <a:cxn ang="T10">
                    <a:pos x="T4" y="T5"/>
                  </a:cxn>
                  <a:cxn ang="T11">
                    <a:pos x="T6" y="T7"/>
                  </a:cxn>
                </a:cxnLst>
                <a:rect l="T12" t="T13" r="T14" b="T15"/>
                <a:pathLst>
                  <a:path w="143" h="120">
                    <a:moveTo>
                      <a:pt x="71" y="0"/>
                    </a:moveTo>
                    <a:lnTo>
                      <a:pt x="0" y="120"/>
                    </a:lnTo>
                    <a:lnTo>
                      <a:pt x="143" y="120"/>
                    </a:lnTo>
                    <a:lnTo>
                      <a:pt x="71" y="0"/>
                    </a:lnTo>
                    <a:close/>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grpSp>
      </p:grpSp>
      <p:grpSp>
        <p:nvGrpSpPr>
          <p:cNvPr id="208" name="Group 138"/>
          <p:cNvGrpSpPr>
            <a:grpSpLocks/>
          </p:cNvGrpSpPr>
          <p:nvPr/>
        </p:nvGrpSpPr>
        <p:grpSpPr bwMode="auto">
          <a:xfrm>
            <a:off x="5374677" y="3951569"/>
            <a:ext cx="193384" cy="176993"/>
            <a:chOff x="3178" y="2167"/>
            <a:chExt cx="144" cy="134"/>
          </a:xfrm>
        </p:grpSpPr>
        <p:grpSp>
          <p:nvGrpSpPr>
            <p:cNvPr id="321" name="Group 139"/>
            <p:cNvGrpSpPr>
              <a:grpSpLocks/>
            </p:cNvGrpSpPr>
            <p:nvPr/>
          </p:nvGrpSpPr>
          <p:grpSpPr bwMode="auto">
            <a:xfrm>
              <a:off x="3178" y="2174"/>
              <a:ext cx="144" cy="127"/>
              <a:chOff x="3178" y="2174"/>
              <a:chExt cx="144" cy="127"/>
            </a:xfrm>
          </p:grpSpPr>
          <p:sp>
            <p:nvSpPr>
              <p:cNvPr id="325" name="Rectangle 140"/>
              <p:cNvSpPr>
                <a:spLocks noChangeArrowheads="1"/>
              </p:cNvSpPr>
              <p:nvPr/>
            </p:nvSpPr>
            <p:spPr bwMode="auto">
              <a:xfrm>
                <a:off x="3178" y="2174"/>
                <a:ext cx="144" cy="1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sp>
            <p:nvSpPr>
              <p:cNvPr id="326" name="Rectangle 141"/>
              <p:cNvSpPr>
                <a:spLocks noChangeArrowheads="1"/>
              </p:cNvSpPr>
              <p:nvPr/>
            </p:nvSpPr>
            <p:spPr bwMode="auto">
              <a:xfrm>
                <a:off x="3178" y="2174"/>
                <a:ext cx="144" cy="127"/>
              </a:xfrm>
              <a:prstGeom prst="rect">
                <a:avLst/>
              </a:prstGeom>
              <a:noFill/>
              <a:ln w="1111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grpSp>
        <p:grpSp>
          <p:nvGrpSpPr>
            <p:cNvPr id="322" name="Group 142"/>
            <p:cNvGrpSpPr>
              <a:grpSpLocks/>
            </p:cNvGrpSpPr>
            <p:nvPr/>
          </p:nvGrpSpPr>
          <p:grpSpPr bwMode="auto">
            <a:xfrm>
              <a:off x="3178" y="2167"/>
              <a:ext cx="144" cy="127"/>
              <a:chOff x="3178" y="2167"/>
              <a:chExt cx="144" cy="127"/>
            </a:xfrm>
          </p:grpSpPr>
          <p:sp>
            <p:nvSpPr>
              <p:cNvPr id="323" name="Freeform 143"/>
              <p:cNvSpPr>
                <a:spLocks/>
              </p:cNvSpPr>
              <p:nvPr/>
            </p:nvSpPr>
            <p:spPr bwMode="auto">
              <a:xfrm>
                <a:off x="3178" y="2167"/>
                <a:ext cx="144" cy="127"/>
              </a:xfrm>
              <a:custGeom>
                <a:avLst/>
                <a:gdLst>
                  <a:gd name="T0" fmla="*/ 72 w 144"/>
                  <a:gd name="T1" fmla="*/ 127 h 127"/>
                  <a:gd name="T2" fmla="*/ 0 w 144"/>
                  <a:gd name="T3" fmla="*/ 0 h 127"/>
                  <a:gd name="T4" fmla="*/ 144 w 144"/>
                  <a:gd name="T5" fmla="*/ 0 h 127"/>
                  <a:gd name="T6" fmla="*/ 72 w 144"/>
                  <a:gd name="T7" fmla="*/ 127 h 127"/>
                  <a:gd name="T8" fmla="*/ 0 60000 65536"/>
                  <a:gd name="T9" fmla="*/ 0 60000 65536"/>
                  <a:gd name="T10" fmla="*/ 0 60000 65536"/>
                  <a:gd name="T11" fmla="*/ 0 60000 65536"/>
                  <a:gd name="T12" fmla="*/ 0 w 144"/>
                  <a:gd name="T13" fmla="*/ 0 h 127"/>
                  <a:gd name="T14" fmla="*/ 144 w 144"/>
                  <a:gd name="T15" fmla="*/ 127 h 127"/>
                </a:gdLst>
                <a:ahLst/>
                <a:cxnLst>
                  <a:cxn ang="T8">
                    <a:pos x="T0" y="T1"/>
                  </a:cxn>
                  <a:cxn ang="T9">
                    <a:pos x="T2" y="T3"/>
                  </a:cxn>
                  <a:cxn ang="T10">
                    <a:pos x="T4" y="T5"/>
                  </a:cxn>
                  <a:cxn ang="T11">
                    <a:pos x="T6" y="T7"/>
                  </a:cxn>
                </a:cxnLst>
                <a:rect l="T12" t="T13" r="T14" b="T15"/>
                <a:pathLst>
                  <a:path w="144" h="127">
                    <a:moveTo>
                      <a:pt x="72" y="127"/>
                    </a:moveTo>
                    <a:lnTo>
                      <a:pt x="0" y="0"/>
                    </a:lnTo>
                    <a:lnTo>
                      <a:pt x="144" y="0"/>
                    </a:lnTo>
                    <a:lnTo>
                      <a:pt x="72"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sp>
            <p:nvSpPr>
              <p:cNvPr id="324" name="Freeform 144"/>
              <p:cNvSpPr>
                <a:spLocks/>
              </p:cNvSpPr>
              <p:nvPr/>
            </p:nvSpPr>
            <p:spPr bwMode="auto">
              <a:xfrm>
                <a:off x="3178" y="2167"/>
                <a:ext cx="144" cy="127"/>
              </a:xfrm>
              <a:custGeom>
                <a:avLst/>
                <a:gdLst>
                  <a:gd name="T0" fmla="*/ 72 w 144"/>
                  <a:gd name="T1" fmla="*/ 127 h 127"/>
                  <a:gd name="T2" fmla="*/ 0 w 144"/>
                  <a:gd name="T3" fmla="*/ 0 h 127"/>
                  <a:gd name="T4" fmla="*/ 144 w 144"/>
                  <a:gd name="T5" fmla="*/ 0 h 127"/>
                  <a:gd name="T6" fmla="*/ 72 w 144"/>
                  <a:gd name="T7" fmla="*/ 127 h 127"/>
                  <a:gd name="T8" fmla="*/ 0 60000 65536"/>
                  <a:gd name="T9" fmla="*/ 0 60000 65536"/>
                  <a:gd name="T10" fmla="*/ 0 60000 65536"/>
                  <a:gd name="T11" fmla="*/ 0 60000 65536"/>
                  <a:gd name="T12" fmla="*/ 0 w 144"/>
                  <a:gd name="T13" fmla="*/ 0 h 127"/>
                  <a:gd name="T14" fmla="*/ 144 w 144"/>
                  <a:gd name="T15" fmla="*/ 127 h 127"/>
                </a:gdLst>
                <a:ahLst/>
                <a:cxnLst>
                  <a:cxn ang="T8">
                    <a:pos x="T0" y="T1"/>
                  </a:cxn>
                  <a:cxn ang="T9">
                    <a:pos x="T2" y="T3"/>
                  </a:cxn>
                  <a:cxn ang="T10">
                    <a:pos x="T4" y="T5"/>
                  </a:cxn>
                  <a:cxn ang="T11">
                    <a:pos x="T6" y="T7"/>
                  </a:cxn>
                </a:cxnLst>
                <a:rect l="T12" t="T13" r="T14" b="T15"/>
                <a:pathLst>
                  <a:path w="144" h="127">
                    <a:moveTo>
                      <a:pt x="72" y="127"/>
                    </a:moveTo>
                    <a:lnTo>
                      <a:pt x="0" y="0"/>
                    </a:lnTo>
                    <a:lnTo>
                      <a:pt x="144" y="0"/>
                    </a:lnTo>
                    <a:lnTo>
                      <a:pt x="72" y="127"/>
                    </a:lnTo>
                    <a:close/>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grpSp>
      </p:grpSp>
      <p:sp>
        <p:nvSpPr>
          <p:cNvPr id="209" name="Line 151"/>
          <p:cNvSpPr>
            <a:spLocks noChangeShapeType="1"/>
          </p:cNvSpPr>
          <p:nvPr/>
        </p:nvSpPr>
        <p:spPr bwMode="auto">
          <a:xfrm>
            <a:off x="4507140" y="4444225"/>
            <a:ext cx="294102" cy="326245"/>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grpSp>
        <p:nvGrpSpPr>
          <p:cNvPr id="210" name="Group 152"/>
          <p:cNvGrpSpPr>
            <a:grpSpLocks/>
          </p:cNvGrpSpPr>
          <p:nvPr/>
        </p:nvGrpSpPr>
        <p:grpSpPr bwMode="auto">
          <a:xfrm>
            <a:off x="1860298" y="3811542"/>
            <a:ext cx="1285189" cy="704004"/>
            <a:chOff x="566" y="2061"/>
            <a:chExt cx="957" cy="533"/>
          </a:xfrm>
        </p:grpSpPr>
        <p:sp>
          <p:nvSpPr>
            <p:cNvPr id="319" name="Oval 153"/>
            <p:cNvSpPr>
              <a:spLocks noChangeArrowheads="1"/>
            </p:cNvSpPr>
            <p:nvPr/>
          </p:nvSpPr>
          <p:spPr bwMode="auto">
            <a:xfrm>
              <a:off x="566" y="2061"/>
              <a:ext cx="957" cy="533"/>
            </a:xfrm>
            <a:prstGeom prst="ellipse">
              <a:avLst/>
            </a:prstGeom>
            <a:solidFill>
              <a:srgbClr val="FFFFCC"/>
            </a:solid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sp>
          <p:nvSpPr>
            <p:cNvPr id="320" name="Oval 154"/>
            <p:cNvSpPr>
              <a:spLocks noChangeArrowheads="1"/>
            </p:cNvSpPr>
            <p:nvPr/>
          </p:nvSpPr>
          <p:spPr bwMode="auto">
            <a:xfrm>
              <a:off x="566" y="2061"/>
              <a:ext cx="957" cy="533"/>
            </a:xfrm>
            <a:prstGeom prst="ellipse">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grpSp>
      <p:sp>
        <p:nvSpPr>
          <p:cNvPr id="211" name="Rectangle 155"/>
          <p:cNvSpPr>
            <a:spLocks noChangeArrowheads="1"/>
          </p:cNvSpPr>
          <p:nvPr/>
        </p:nvSpPr>
        <p:spPr bwMode="auto">
          <a:xfrm>
            <a:off x="2286007" y="3892208"/>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000000"/>
                </a:solidFill>
                <a:effectLst/>
                <a:uLnTx/>
                <a:uFillTx/>
                <a:latin typeface="ＭＳ Ｐゴシック" charset="-128"/>
              </a:rPr>
              <a:t>中国</a:t>
            </a:r>
            <a:endParaRPr kumimoji="0" lang="ja-JP" altLang="en-US" sz="2400" b="0" i="0" u="none" strike="noStrike" kern="0" cap="none" spc="0" normalizeH="0" baseline="0" noProof="0" dirty="0">
              <a:ln>
                <a:noFill/>
              </a:ln>
              <a:solidFill>
                <a:sysClr val="windowText" lastClr="000000"/>
              </a:solidFill>
              <a:effectLst/>
              <a:uLnTx/>
              <a:uFillTx/>
            </a:endParaRPr>
          </a:p>
        </p:txBody>
      </p:sp>
      <p:sp>
        <p:nvSpPr>
          <p:cNvPr id="212" name="Rectangle 156"/>
          <p:cNvSpPr>
            <a:spLocks noChangeArrowheads="1"/>
          </p:cNvSpPr>
          <p:nvPr/>
        </p:nvSpPr>
        <p:spPr bwMode="auto">
          <a:xfrm>
            <a:off x="2016208" y="4146095"/>
            <a:ext cx="10280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smtClean="0">
                <a:ln>
                  <a:noFill/>
                </a:ln>
                <a:solidFill>
                  <a:srgbClr val="000000"/>
                </a:solidFill>
                <a:effectLst/>
                <a:uLnTx/>
                <a:uFillTx/>
              </a:rPr>
              <a:t>1,112</a:t>
            </a:r>
            <a:r>
              <a:rPr kumimoji="0" lang="ja-JP" altLang="en-US" sz="1600" b="0" i="0" u="none" strike="noStrike" kern="0" cap="none" spc="0" normalizeH="0" baseline="0" noProof="0" dirty="0" smtClean="0">
                <a:ln>
                  <a:noFill/>
                </a:ln>
                <a:solidFill>
                  <a:srgbClr val="000000"/>
                </a:solidFill>
                <a:effectLst/>
                <a:uLnTx/>
                <a:uFillTx/>
              </a:rPr>
              <a:t>万</a:t>
            </a:r>
            <a:r>
              <a:rPr kumimoji="0" lang="en-US" altLang="ja-JP" sz="1600" b="0" i="0" u="none" strike="noStrike" kern="0" cap="none" spc="0" normalizeH="0" baseline="0" noProof="0" dirty="0">
                <a:ln>
                  <a:noFill/>
                </a:ln>
                <a:solidFill>
                  <a:srgbClr val="000000"/>
                </a:solidFill>
                <a:effectLst/>
                <a:uLnTx/>
                <a:uFillTx/>
              </a:rPr>
              <a:t>kW</a:t>
            </a:r>
            <a:endParaRPr kumimoji="0" lang="en-US" altLang="ja-JP" sz="1600" b="0" i="0" u="none" strike="noStrike" kern="0" cap="none" spc="0" normalizeH="0" baseline="0" noProof="0" dirty="0">
              <a:ln>
                <a:noFill/>
              </a:ln>
              <a:solidFill>
                <a:sysClr val="windowText" lastClr="000000"/>
              </a:solidFill>
              <a:effectLst/>
              <a:uLnTx/>
              <a:uFillTx/>
            </a:endParaRPr>
          </a:p>
        </p:txBody>
      </p:sp>
      <p:sp>
        <p:nvSpPr>
          <p:cNvPr id="213" name="Line 157"/>
          <p:cNvSpPr>
            <a:spLocks noChangeShapeType="1"/>
          </p:cNvSpPr>
          <p:nvPr/>
        </p:nvSpPr>
        <p:spPr bwMode="auto">
          <a:xfrm>
            <a:off x="3156147" y="4162885"/>
            <a:ext cx="202783" cy="0"/>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grpSp>
        <p:nvGrpSpPr>
          <p:cNvPr id="214" name="Group 158"/>
          <p:cNvGrpSpPr>
            <a:grpSpLocks/>
          </p:cNvGrpSpPr>
          <p:nvPr/>
        </p:nvGrpSpPr>
        <p:grpSpPr bwMode="auto">
          <a:xfrm>
            <a:off x="2633745" y="4832551"/>
            <a:ext cx="1165668" cy="704003"/>
            <a:chOff x="1134" y="2834"/>
            <a:chExt cx="868" cy="533"/>
          </a:xfrm>
        </p:grpSpPr>
        <p:sp>
          <p:nvSpPr>
            <p:cNvPr id="317" name="Oval 159"/>
            <p:cNvSpPr>
              <a:spLocks noChangeArrowheads="1"/>
            </p:cNvSpPr>
            <p:nvPr/>
          </p:nvSpPr>
          <p:spPr bwMode="auto">
            <a:xfrm>
              <a:off x="1134" y="2834"/>
              <a:ext cx="868" cy="533"/>
            </a:xfrm>
            <a:prstGeom prst="ellipse">
              <a:avLst/>
            </a:prstGeom>
            <a:solidFill>
              <a:srgbClr val="FFFFCC"/>
            </a:solid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sp>
          <p:nvSpPr>
            <p:cNvPr id="318" name="Oval 160"/>
            <p:cNvSpPr>
              <a:spLocks noChangeArrowheads="1"/>
            </p:cNvSpPr>
            <p:nvPr/>
          </p:nvSpPr>
          <p:spPr bwMode="auto">
            <a:xfrm>
              <a:off x="1134" y="2834"/>
              <a:ext cx="868" cy="533"/>
            </a:xfrm>
            <a:prstGeom prst="ellipse">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grpSp>
      <p:sp>
        <p:nvSpPr>
          <p:cNvPr id="217" name="Line 179"/>
          <p:cNvSpPr>
            <a:spLocks noChangeShapeType="1"/>
          </p:cNvSpPr>
          <p:nvPr/>
        </p:nvSpPr>
        <p:spPr bwMode="auto">
          <a:xfrm>
            <a:off x="2514223" y="4515551"/>
            <a:ext cx="294102" cy="422665"/>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grpSp>
        <p:nvGrpSpPr>
          <p:cNvPr id="218" name="Group 180"/>
          <p:cNvGrpSpPr>
            <a:grpSpLocks/>
          </p:cNvGrpSpPr>
          <p:nvPr/>
        </p:nvGrpSpPr>
        <p:grpSpPr bwMode="auto">
          <a:xfrm>
            <a:off x="1152571" y="4761226"/>
            <a:ext cx="1286533" cy="704003"/>
            <a:chOff x="39" y="2780"/>
            <a:chExt cx="958" cy="533"/>
          </a:xfrm>
        </p:grpSpPr>
        <p:sp>
          <p:nvSpPr>
            <p:cNvPr id="315" name="Oval 181"/>
            <p:cNvSpPr>
              <a:spLocks noChangeArrowheads="1"/>
            </p:cNvSpPr>
            <p:nvPr/>
          </p:nvSpPr>
          <p:spPr bwMode="auto">
            <a:xfrm>
              <a:off x="39" y="2780"/>
              <a:ext cx="958" cy="533"/>
            </a:xfrm>
            <a:prstGeom prst="ellipse">
              <a:avLst/>
            </a:prstGeom>
            <a:solidFill>
              <a:srgbClr val="FFFFCC"/>
            </a:solid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sp>
          <p:nvSpPr>
            <p:cNvPr id="316" name="Oval 182"/>
            <p:cNvSpPr>
              <a:spLocks noChangeArrowheads="1"/>
            </p:cNvSpPr>
            <p:nvPr/>
          </p:nvSpPr>
          <p:spPr bwMode="auto">
            <a:xfrm>
              <a:off x="39" y="2780"/>
              <a:ext cx="958" cy="533"/>
            </a:xfrm>
            <a:prstGeom prst="ellipse">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grpSp>
      <p:sp>
        <p:nvSpPr>
          <p:cNvPr id="219" name="Rectangle 183"/>
          <p:cNvSpPr>
            <a:spLocks noChangeArrowheads="1"/>
          </p:cNvSpPr>
          <p:nvPr/>
        </p:nvSpPr>
        <p:spPr bwMode="auto">
          <a:xfrm>
            <a:off x="1588673" y="4840385"/>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000000"/>
                </a:solidFill>
                <a:effectLst/>
                <a:uLnTx/>
                <a:uFillTx/>
                <a:latin typeface="ＭＳ Ｐゴシック" charset="-128"/>
              </a:rPr>
              <a:t>九州</a:t>
            </a:r>
            <a:endParaRPr kumimoji="0" lang="ja-JP" altLang="en-US" sz="2400" b="0" i="0" u="none" strike="noStrike" kern="0" cap="none" spc="0" normalizeH="0" baseline="0" noProof="0" dirty="0">
              <a:ln>
                <a:noFill/>
              </a:ln>
              <a:solidFill>
                <a:sysClr val="windowText" lastClr="000000"/>
              </a:solidFill>
              <a:effectLst/>
              <a:uLnTx/>
              <a:uFillTx/>
            </a:endParaRPr>
          </a:p>
        </p:txBody>
      </p:sp>
      <p:sp>
        <p:nvSpPr>
          <p:cNvPr id="220" name="Rectangle 184"/>
          <p:cNvSpPr>
            <a:spLocks noChangeArrowheads="1"/>
          </p:cNvSpPr>
          <p:nvPr/>
        </p:nvSpPr>
        <p:spPr bwMode="auto">
          <a:xfrm>
            <a:off x="1307656" y="5111442"/>
            <a:ext cx="10280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smtClean="0">
                <a:ln>
                  <a:noFill/>
                </a:ln>
                <a:solidFill>
                  <a:srgbClr val="000000"/>
                </a:solidFill>
                <a:effectLst/>
                <a:uLnTx/>
                <a:uFillTx/>
              </a:rPr>
              <a:t>1,634</a:t>
            </a:r>
            <a:r>
              <a:rPr kumimoji="0" lang="ja-JP" altLang="en-US" sz="1600" b="0" i="0" u="none" strike="noStrike" kern="0" cap="none" spc="0" normalizeH="0" baseline="0" noProof="0" dirty="0" smtClean="0">
                <a:ln>
                  <a:noFill/>
                </a:ln>
                <a:solidFill>
                  <a:srgbClr val="000000"/>
                </a:solidFill>
                <a:effectLst/>
                <a:uLnTx/>
                <a:uFillTx/>
              </a:rPr>
              <a:t>万</a:t>
            </a:r>
            <a:r>
              <a:rPr kumimoji="0" lang="en-US" altLang="ja-JP" sz="1600" b="0" i="0" u="none" strike="noStrike" kern="0" cap="none" spc="0" normalizeH="0" baseline="0" noProof="0" dirty="0">
                <a:ln>
                  <a:noFill/>
                </a:ln>
                <a:solidFill>
                  <a:srgbClr val="000000"/>
                </a:solidFill>
                <a:effectLst/>
                <a:uLnTx/>
                <a:uFillTx/>
              </a:rPr>
              <a:t>kW</a:t>
            </a:r>
            <a:endParaRPr kumimoji="0" lang="en-US" altLang="ja-JP" sz="1600" b="0" i="0" u="none" strike="noStrike" kern="0" cap="none" spc="0" normalizeH="0" baseline="0" noProof="0" dirty="0">
              <a:ln>
                <a:noFill/>
              </a:ln>
              <a:solidFill>
                <a:sysClr val="windowText" lastClr="000000"/>
              </a:solidFill>
              <a:effectLst/>
              <a:uLnTx/>
              <a:uFillTx/>
            </a:endParaRPr>
          </a:p>
        </p:txBody>
      </p:sp>
      <p:sp>
        <p:nvSpPr>
          <p:cNvPr id="221" name="Line 185"/>
          <p:cNvSpPr>
            <a:spLocks noChangeShapeType="1"/>
          </p:cNvSpPr>
          <p:nvPr/>
        </p:nvSpPr>
        <p:spPr bwMode="auto">
          <a:xfrm flipH="1">
            <a:off x="1795837" y="4409883"/>
            <a:ext cx="257843" cy="351342"/>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sp>
        <p:nvSpPr>
          <p:cNvPr id="222" name="Rectangle 186"/>
          <p:cNvSpPr>
            <a:spLocks noChangeArrowheads="1"/>
          </p:cNvSpPr>
          <p:nvPr/>
        </p:nvSpPr>
        <p:spPr bwMode="auto">
          <a:xfrm>
            <a:off x="5241727" y="5351635"/>
            <a:ext cx="1102550" cy="20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sp>
        <p:nvSpPr>
          <p:cNvPr id="223" name="Rectangle 187"/>
          <p:cNvSpPr>
            <a:spLocks noChangeArrowheads="1"/>
          </p:cNvSpPr>
          <p:nvPr/>
        </p:nvSpPr>
        <p:spPr bwMode="auto">
          <a:xfrm>
            <a:off x="5263295" y="5382015"/>
            <a:ext cx="10772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ＭＳ Ｐゴシック" charset="-128"/>
              </a:rPr>
              <a:t>周波数変換設備</a:t>
            </a:r>
            <a:endParaRPr kumimoji="0" lang="ja-JP" altLang="en-US" sz="1600" b="0" i="0" u="none" strike="noStrike" kern="0" cap="none" spc="0" normalizeH="0" baseline="0" noProof="0" dirty="0">
              <a:ln>
                <a:noFill/>
              </a:ln>
              <a:solidFill>
                <a:sysClr val="windowText" lastClr="000000"/>
              </a:solidFill>
              <a:effectLst/>
              <a:uLnTx/>
              <a:uFillTx/>
            </a:endParaRPr>
          </a:p>
        </p:txBody>
      </p:sp>
      <p:sp>
        <p:nvSpPr>
          <p:cNvPr id="224" name="Freeform 188"/>
          <p:cNvSpPr>
            <a:spLocks noEditPoints="1"/>
          </p:cNvSpPr>
          <p:nvPr/>
        </p:nvSpPr>
        <p:spPr bwMode="auto">
          <a:xfrm>
            <a:off x="6094490" y="5070298"/>
            <a:ext cx="202783" cy="270770"/>
          </a:xfrm>
          <a:custGeom>
            <a:avLst/>
            <a:gdLst>
              <a:gd name="T0" fmla="*/ 0 w 151"/>
              <a:gd name="T1" fmla="*/ 2147483647 h 205"/>
              <a:gd name="T2" fmla="*/ 2147483647 w 151"/>
              <a:gd name="T3" fmla="*/ 2147483647 h 205"/>
              <a:gd name="T4" fmla="*/ 2147483647 w 151"/>
              <a:gd name="T5" fmla="*/ 2147483647 h 205"/>
              <a:gd name="T6" fmla="*/ 2147483647 w 151"/>
              <a:gd name="T7" fmla="*/ 2147483647 h 205"/>
              <a:gd name="T8" fmla="*/ 0 w 151"/>
              <a:gd name="T9" fmla="*/ 2147483647 h 205"/>
              <a:gd name="T10" fmla="*/ 2147483647 w 151"/>
              <a:gd name="T11" fmla="*/ 2147483647 h 205"/>
              <a:gd name="T12" fmla="*/ 2147483647 w 151"/>
              <a:gd name="T13" fmla="*/ 2147483647 h 205"/>
              <a:gd name="T14" fmla="*/ 2147483647 w 151"/>
              <a:gd name="T15" fmla="*/ 0 h 205"/>
              <a:gd name="T16" fmla="*/ 2147483647 w 151"/>
              <a:gd name="T17" fmla="*/ 2147483647 h 205"/>
              <a:gd name="T18" fmla="*/ 2147483647 w 151"/>
              <a:gd name="T19" fmla="*/ 2147483647 h 2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205"/>
              <a:gd name="T32" fmla="*/ 151 w 151"/>
              <a:gd name="T33" fmla="*/ 205 h 2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205">
                <a:moveTo>
                  <a:pt x="0" y="194"/>
                </a:moveTo>
                <a:lnTo>
                  <a:pt x="108" y="43"/>
                </a:lnTo>
                <a:lnTo>
                  <a:pt x="125" y="54"/>
                </a:lnTo>
                <a:lnTo>
                  <a:pt x="16" y="205"/>
                </a:lnTo>
                <a:lnTo>
                  <a:pt x="0" y="194"/>
                </a:lnTo>
                <a:close/>
                <a:moveTo>
                  <a:pt x="116" y="49"/>
                </a:moveTo>
                <a:lnTo>
                  <a:pt x="51" y="53"/>
                </a:lnTo>
                <a:lnTo>
                  <a:pt x="151" y="0"/>
                </a:lnTo>
                <a:lnTo>
                  <a:pt x="135" y="110"/>
                </a:lnTo>
                <a:lnTo>
                  <a:pt x="116" y="49"/>
                </a:lnTo>
                <a:close/>
              </a:path>
            </a:pathLst>
          </a:custGeom>
          <a:solidFill>
            <a:srgbClr val="000000"/>
          </a:solidFill>
          <a:ln w="11113" cap="flat">
            <a:solidFill>
              <a:srgbClr val="000000"/>
            </a:solidFill>
            <a:prstDash val="solid"/>
            <a:bevel/>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sp>
        <p:nvSpPr>
          <p:cNvPr id="225" name="Rectangle 189"/>
          <p:cNvSpPr>
            <a:spLocks noChangeArrowheads="1"/>
          </p:cNvSpPr>
          <p:nvPr/>
        </p:nvSpPr>
        <p:spPr bwMode="auto">
          <a:xfrm>
            <a:off x="5901190" y="2896210"/>
            <a:ext cx="954827" cy="2020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sp>
        <p:nvSpPr>
          <p:cNvPr id="226" name="Rectangle 190"/>
          <p:cNvSpPr>
            <a:spLocks noChangeArrowheads="1"/>
          </p:cNvSpPr>
          <p:nvPr/>
        </p:nvSpPr>
        <p:spPr bwMode="auto">
          <a:xfrm>
            <a:off x="5933421" y="2885251"/>
            <a:ext cx="84638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ＭＳ Ｐゴシック" charset="-128"/>
              </a:rPr>
              <a:t>交直変換設備</a:t>
            </a:r>
            <a:endParaRPr kumimoji="0" lang="ja-JP" altLang="en-US" sz="1400" b="0" i="0" u="none" strike="noStrike" kern="0" cap="none" spc="0" normalizeH="0" baseline="0" noProof="0" dirty="0">
              <a:ln>
                <a:noFill/>
              </a:ln>
              <a:solidFill>
                <a:sysClr val="windowText" lastClr="000000"/>
              </a:solidFill>
              <a:effectLst/>
              <a:uLnTx/>
              <a:uFillTx/>
            </a:endParaRPr>
          </a:p>
        </p:txBody>
      </p:sp>
      <p:sp>
        <p:nvSpPr>
          <p:cNvPr id="227" name="Freeform 191"/>
          <p:cNvSpPr>
            <a:spLocks noEditPoints="1"/>
          </p:cNvSpPr>
          <p:nvPr/>
        </p:nvSpPr>
        <p:spPr bwMode="auto">
          <a:xfrm>
            <a:off x="6827817" y="3015085"/>
            <a:ext cx="589548" cy="140009"/>
          </a:xfrm>
          <a:custGeom>
            <a:avLst/>
            <a:gdLst>
              <a:gd name="T0" fmla="*/ 2147483647 w 439"/>
              <a:gd name="T1" fmla="*/ 0 h 106"/>
              <a:gd name="T2" fmla="*/ 2147483647 w 439"/>
              <a:gd name="T3" fmla="*/ 2147483647 h 106"/>
              <a:gd name="T4" fmla="*/ 2147483647 w 439"/>
              <a:gd name="T5" fmla="*/ 2147483647 h 106"/>
              <a:gd name="T6" fmla="*/ 0 w 439"/>
              <a:gd name="T7" fmla="*/ 2147483647 h 106"/>
              <a:gd name="T8" fmla="*/ 2147483647 w 439"/>
              <a:gd name="T9" fmla="*/ 0 h 106"/>
              <a:gd name="T10" fmla="*/ 2147483647 w 439"/>
              <a:gd name="T11" fmla="*/ 2147483647 h 106"/>
              <a:gd name="T12" fmla="*/ 2147483647 w 439"/>
              <a:gd name="T13" fmla="*/ 2147483647 h 106"/>
              <a:gd name="T14" fmla="*/ 2147483647 w 439"/>
              <a:gd name="T15" fmla="*/ 2147483647 h 106"/>
              <a:gd name="T16" fmla="*/ 2147483647 w 439"/>
              <a:gd name="T17" fmla="*/ 2147483647 h 106"/>
              <a:gd name="T18" fmla="*/ 2147483647 w 439"/>
              <a:gd name="T19" fmla="*/ 2147483647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9"/>
              <a:gd name="T31" fmla="*/ 0 h 106"/>
              <a:gd name="T32" fmla="*/ 439 w 439"/>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9" h="106">
                <a:moveTo>
                  <a:pt x="3" y="0"/>
                </a:moveTo>
                <a:lnTo>
                  <a:pt x="379" y="52"/>
                </a:lnTo>
                <a:lnTo>
                  <a:pt x="377" y="71"/>
                </a:lnTo>
                <a:lnTo>
                  <a:pt x="0" y="20"/>
                </a:lnTo>
                <a:lnTo>
                  <a:pt x="3" y="0"/>
                </a:lnTo>
                <a:close/>
                <a:moveTo>
                  <a:pt x="378" y="61"/>
                </a:moveTo>
                <a:lnTo>
                  <a:pt x="345" y="7"/>
                </a:lnTo>
                <a:lnTo>
                  <a:pt x="439" y="70"/>
                </a:lnTo>
                <a:lnTo>
                  <a:pt x="330" y="106"/>
                </a:lnTo>
                <a:lnTo>
                  <a:pt x="378" y="61"/>
                </a:lnTo>
                <a:close/>
              </a:path>
            </a:pathLst>
          </a:custGeom>
          <a:solidFill>
            <a:srgbClr val="000000"/>
          </a:solidFill>
          <a:ln w="11113" cap="flat">
            <a:solidFill>
              <a:srgbClr val="000000"/>
            </a:solidFill>
            <a:prstDash val="solid"/>
            <a:bevel/>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sp>
        <p:nvSpPr>
          <p:cNvPr id="228" name="Freeform 192"/>
          <p:cNvSpPr>
            <a:spLocks noEditPoints="1"/>
          </p:cNvSpPr>
          <p:nvPr/>
        </p:nvSpPr>
        <p:spPr bwMode="auto">
          <a:xfrm>
            <a:off x="6168514" y="2389009"/>
            <a:ext cx="624464" cy="117553"/>
          </a:xfrm>
          <a:custGeom>
            <a:avLst/>
            <a:gdLst>
              <a:gd name="T0" fmla="*/ 2147483647 w 1088"/>
              <a:gd name="T1" fmla="*/ 2147483647 h 213"/>
              <a:gd name="T2" fmla="*/ 2147483647 w 1088"/>
              <a:gd name="T3" fmla="*/ 2147483647 h 213"/>
              <a:gd name="T4" fmla="*/ 2147483647 w 1088"/>
              <a:gd name="T5" fmla="*/ 2147483647 h 213"/>
              <a:gd name="T6" fmla="*/ 2147483647 w 1088"/>
              <a:gd name="T7" fmla="*/ 2147483647 h 213"/>
              <a:gd name="T8" fmla="*/ 2147483647 w 1088"/>
              <a:gd name="T9" fmla="*/ 2147483647 h 213"/>
              <a:gd name="T10" fmla="*/ 2147483647 w 1088"/>
              <a:gd name="T11" fmla="*/ 2147483647 h 213"/>
              <a:gd name="T12" fmla="*/ 2147483647 w 1088"/>
              <a:gd name="T13" fmla="*/ 2147483647 h 213"/>
              <a:gd name="T14" fmla="*/ 2147483647 w 1088"/>
              <a:gd name="T15" fmla="*/ 2147483647 h 213"/>
              <a:gd name="T16" fmla="*/ 0 w 1088"/>
              <a:gd name="T17" fmla="*/ 2147483647 h 213"/>
              <a:gd name="T18" fmla="*/ 2147483647 w 1088"/>
              <a:gd name="T19" fmla="*/ 0 h 213"/>
              <a:gd name="T20" fmla="*/ 2147483647 w 1088"/>
              <a:gd name="T21" fmla="*/ 2147483647 h 213"/>
              <a:gd name="T22" fmla="*/ 2147483647 w 1088"/>
              <a:gd name="T23" fmla="*/ 0 h 213"/>
              <a:gd name="T24" fmla="*/ 2147483647 w 1088"/>
              <a:gd name="T25" fmla="*/ 2147483647 h 213"/>
              <a:gd name="T26" fmla="*/ 2147483647 w 1088"/>
              <a:gd name="T27" fmla="*/ 2147483647 h 213"/>
              <a:gd name="T28" fmla="*/ 2147483647 w 1088"/>
              <a:gd name="T29" fmla="*/ 0 h 2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8"/>
              <a:gd name="T46" fmla="*/ 0 h 213"/>
              <a:gd name="T47" fmla="*/ 1088 w 1088"/>
              <a:gd name="T48" fmla="*/ 213 h 2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8" h="213">
                <a:moveTo>
                  <a:pt x="128" y="96"/>
                </a:moveTo>
                <a:lnTo>
                  <a:pt x="960" y="96"/>
                </a:lnTo>
                <a:cubicBezTo>
                  <a:pt x="966" y="96"/>
                  <a:pt x="971" y="101"/>
                  <a:pt x="971" y="106"/>
                </a:cubicBezTo>
                <a:cubicBezTo>
                  <a:pt x="971" y="112"/>
                  <a:pt x="966" y="117"/>
                  <a:pt x="960" y="117"/>
                </a:cubicBezTo>
                <a:lnTo>
                  <a:pt x="128" y="117"/>
                </a:lnTo>
                <a:cubicBezTo>
                  <a:pt x="123" y="117"/>
                  <a:pt x="118" y="112"/>
                  <a:pt x="118" y="106"/>
                </a:cubicBezTo>
                <a:cubicBezTo>
                  <a:pt x="118" y="101"/>
                  <a:pt x="123" y="96"/>
                  <a:pt x="128" y="96"/>
                </a:cubicBezTo>
                <a:close/>
                <a:moveTo>
                  <a:pt x="214" y="213"/>
                </a:moveTo>
                <a:lnTo>
                  <a:pt x="0" y="106"/>
                </a:lnTo>
                <a:lnTo>
                  <a:pt x="214" y="0"/>
                </a:lnTo>
                <a:lnTo>
                  <a:pt x="214" y="213"/>
                </a:lnTo>
                <a:close/>
                <a:moveTo>
                  <a:pt x="875" y="0"/>
                </a:moveTo>
                <a:lnTo>
                  <a:pt x="1088" y="106"/>
                </a:lnTo>
                <a:lnTo>
                  <a:pt x="875" y="213"/>
                </a:lnTo>
                <a:lnTo>
                  <a:pt x="875" y="0"/>
                </a:lnTo>
                <a:close/>
              </a:path>
            </a:pathLst>
          </a:custGeom>
          <a:solidFill>
            <a:srgbClr val="000000"/>
          </a:solidFill>
          <a:ln w="11113" cap="flat">
            <a:solidFill>
              <a:srgbClr val="000000"/>
            </a:solidFill>
            <a:prstDash val="solid"/>
            <a:bevel/>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sp>
        <p:nvSpPr>
          <p:cNvPr id="229" name="Rectangle 193"/>
          <p:cNvSpPr>
            <a:spLocks noChangeArrowheads="1"/>
          </p:cNvSpPr>
          <p:nvPr/>
        </p:nvSpPr>
        <p:spPr bwMode="auto">
          <a:xfrm>
            <a:off x="6525655" y="2552794"/>
            <a:ext cx="423025" cy="2113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sp>
        <p:nvSpPr>
          <p:cNvPr id="230" name="Rectangle 194"/>
          <p:cNvSpPr>
            <a:spLocks noChangeArrowheads="1"/>
          </p:cNvSpPr>
          <p:nvPr/>
        </p:nvSpPr>
        <p:spPr bwMode="auto">
          <a:xfrm>
            <a:off x="6529579" y="2575246"/>
            <a:ext cx="4776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srgbClr val="000000"/>
                </a:solidFill>
                <a:effectLst/>
                <a:uLnTx/>
                <a:uFillTx/>
              </a:rPr>
              <a:t>50Hz</a:t>
            </a:r>
            <a:endParaRPr kumimoji="0" lang="en-US" altLang="ja-JP" sz="2400" b="0" i="0" u="none" strike="noStrike" kern="0" cap="none" spc="0" normalizeH="0" baseline="0" noProof="0" dirty="0">
              <a:ln>
                <a:noFill/>
              </a:ln>
              <a:solidFill>
                <a:sysClr val="windowText" lastClr="000000"/>
              </a:solidFill>
              <a:effectLst/>
              <a:uLnTx/>
              <a:uFillTx/>
            </a:endParaRPr>
          </a:p>
        </p:txBody>
      </p:sp>
      <p:sp>
        <p:nvSpPr>
          <p:cNvPr id="231" name="Rectangle 195"/>
          <p:cNvSpPr>
            <a:spLocks noChangeArrowheads="1"/>
          </p:cNvSpPr>
          <p:nvPr/>
        </p:nvSpPr>
        <p:spPr bwMode="auto">
          <a:xfrm>
            <a:off x="5965652" y="2552794"/>
            <a:ext cx="423025" cy="2113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sp>
        <p:nvSpPr>
          <p:cNvPr id="232" name="Rectangle 196"/>
          <p:cNvSpPr>
            <a:spLocks noChangeArrowheads="1"/>
          </p:cNvSpPr>
          <p:nvPr/>
        </p:nvSpPr>
        <p:spPr bwMode="auto">
          <a:xfrm>
            <a:off x="5950720" y="2575246"/>
            <a:ext cx="4776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srgbClr val="000000"/>
                </a:solidFill>
                <a:effectLst/>
                <a:uLnTx/>
                <a:uFillTx/>
              </a:rPr>
              <a:t>60Hz</a:t>
            </a:r>
            <a:endParaRPr kumimoji="0" lang="en-US" altLang="ja-JP" sz="2400" b="0" i="0" u="none" strike="noStrike" kern="0" cap="none" spc="0" normalizeH="0" baseline="0" noProof="0" dirty="0">
              <a:ln>
                <a:noFill/>
              </a:ln>
              <a:solidFill>
                <a:sysClr val="windowText" lastClr="000000"/>
              </a:solidFill>
              <a:effectLst/>
              <a:uLnTx/>
              <a:uFillTx/>
            </a:endParaRPr>
          </a:p>
        </p:txBody>
      </p:sp>
      <p:grpSp>
        <p:nvGrpSpPr>
          <p:cNvPr id="233" name="Group 197"/>
          <p:cNvGrpSpPr>
            <a:grpSpLocks/>
          </p:cNvGrpSpPr>
          <p:nvPr/>
        </p:nvGrpSpPr>
        <p:grpSpPr bwMode="auto">
          <a:xfrm>
            <a:off x="6289214" y="4885384"/>
            <a:ext cx="394822" cy="192841"/>
            <a:chOff x="3856" y="2874"/>
            <a:chExt cx="294" cy="146"/>
          </a:xfrm>
        </p:grpSpPr>
        <p:grpSp>
          <p:nvGrpSpPr>
            <p:cNvPr id="301" name="Group 198"/>
            <p:cNvGrpSpPr>
              <a:grpSpLocks/>
            </p:cNvGrpSpPr>
            <p:nvPr/>
          </p:nvGrpSpPr>
          <p:grpSpPr bwMode="auto">
            <a:xfrm>
              <a:off x="4006" y="2874"/>
              <a:ext cx="144" cy="146"/>
              <a:chOff x="4006" y="2874"/>
              <a:chExt cx="144" cy="146"/>
            </a:xfrm>
          </p:grpSpPr>
          <p:grpSp>
            <p:nvGrpSpPr>
              <p:cNvPr id="309" name="Group 199"/>
              <p:cNvGrpSpPr>
                <a:grpSpLocks/>
              </p:cNvGrpSpPr>
              <p:nvPr/>
            </p:nvGrpSpPr>
            <p:grpSpPr bwMode="auto">
              <a:xfrm>
                <a:off x="4006" y="2874"/>
                <a:ext cx="137" cy="146"/>
                <a:chOff x="4006" y="2874"/>
                <a:chExt cx="137" cy="146"/>
              </a:xfrm>
            </p:grpSpPr>
            <p:sp>
              <p:nvSpPr>
                <p:cNvPr id="313" name="Rectangle 200"/>
                <p:cNvSpPr>
                  <a:spLocks noChangeArrowheads="1"/>
                </p:cNvSpPr>
                <p:nvPr/>
              </p:nvSpPr>
              <p:spPr bwMode="auto">
                <a:xfrm>
                  <a:off x="4006" y="2874"/>
                  <a:ext cx="137" cy="1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sp>
              <p:nvSpPr>
                <p:cNvPr id="314" name="Rectangle 201"/>
                <p:cNvSpPr>
                  <a:spLocks noChangeArrowheads="1"/>
                </p:cNvSpPr>
                <p:nvPr/>
              </p:nvSpPr>
              <p:spPr bwMode="auto">
                <a:xfrm>
                  <a:off x="4006" y="2874"/>
                  <a:ext cx="137" cy="146"/>
                </a:xfrm>
                <a:prstGeom prst="rect">
                  <a:avLst/>
                </a:prstGeom>
                <a:noFill/>
                <a:ln w="1111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grpSp>
          <p:grpSp>
            <p:nvGrpSpPr>
              <p:cNvPr id="310" name="Group 202"/>
              <p:cNvGrpSpPr>
                <a:grpSpLocks/>
              </p:cNvGrpSpPr>
              <p:nvPr/>
            </p:nvGrpSpPr>
            <p:grpSpPr bwMode="auto">
              <a:xfrm>
                <a:off x="4020" y="2874"/>
                <a:ext cx="130" cy="146"/>
                <a:chOff x="4020" y="2874"/>
                <a:chExt cx="130" cy="146"/>
              </a:xfrm>
            </p:grpSpPr>
            <p:sp>
              <p:nvSpPr>
                <p:cNvPr id="311" name="Freeform 203"/>
                <p:cNvSpPr>
                  <a:spLocks/>
                </p:cNvSpPr>
                <p:nvPr/>
              </p:nvSpPr>
              <p:spPr bwMode="auto">
                <a:xfrm>
                  <a:off x="4020" y="2874"/>
                  <a:ext cx="130" cy="146"/>
                </a:xfrm>
                <a:custGeom>
                  <a:avLst/>
                  <a:gdLst>
                    <a:gd name="T0" fmla="*/ 0 w 130"/>
                    <a:gd name="T1" fmla="*/ 73 h 146"/>
                    <a:gd name="T2" fmla="*/ 130 w 130"/>
                    <a:gd name="T3" fmla="*/ 146 h 146"/>
                    <a:gd name="T4" fmla="*/ 130 w 130"/>
                    <a:gd name="T5" fmla="*/ 0 h 146"/>
                    <a:gd name="T6" fmla="*/ 0 w 130"/>
                    <a:gd name="T7" fmla="*/ 73 h 146"/>
                    <a:gd name="T8" fmla="*/ 0 60000 65536"/>
                    <a:gd name="T9" fmla="*/ 0 60000 65536"/>
                    <a:gd name="T10" fmla="*/ 0 60000 65536"/>
                    <a:gd name="T11" fmla="*/ 0 60000 65536"/>
                    <a:gd name="T12" fmla="*/ 0 w 130"/>
                    <a:gd name="T13" fmla="*/ 0 h 146"/>
                    <a:gd name="T14" fmla="*/ 130 w 130"/>
                    <a:gd name="T15" fmla="*/ 146 h 146"/>
                  </a:gdLst>
                  <a:ahLst/>
                  <a:cxnLst>
                    <a:cxn ang="T8">
                      <a:pos x="T0" y="T1"/>
                    </a:cxn>
                    <a:cxn ang="T9">
                      <a:pos x="T2" y="T3"/>
                    </a:cxn>
                    <a:cxn ang="T10">
                      <a:pos x="T4" y="T5"/>
                    </a:cxn>
                    <a:cxn ang="T11">
                      <a:pos x="T6" y="T7"/>
                    </a:cxn>
                  </a:cxnLst>
                  <a:rect l="T12" t="T13" r="T14" b="T15"/>
                  <a:pathLst>
                    <a:path w="130" h="146">
                      <a:moveTo>
                        <a:pt x="0" y="73"/>
                      </a:moveTo>
                      <a:lnTo>
                        <a:pt x="130" y="146"/>
                      </a:lnTo>
                      <a:lnTo>
                        <a:pt x="130" y="0"/>
                      </a:lnTo>
                      <a:lnTo>
                        <a:pt x="0"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sp>
              <p:nvSpPr>
                <p:cNvPr id="312" name="Freeform 204"/>
                <p:cNvSpPr>
                  <a:spLocks/>
                </p:cNvSpPr>
                <p:nvPr/>
              </p:nvSpPr>
              <p:spPr bwMode="auto">
                <a:xfrm>
                  <a:off x="4020" y="2874"/>
                  <a:ext cx="130" cy="146"/>
                </a:xfrm>
                <a:custGeom>
                  <a:avLst/>
                  <a:gdLst>
                    <a:gd name="T0" fmla="*/ 0 w 130"/>
                    <a:gd name="T1" fmla="*/ 73 h 146"/>
                    <a:gd name="T2" fmla="*/ 130 w 130"/>
                    <a:gd name="T3" fmla="*/ 146 h 146"/>
                    <a:gd name="T4" fmla="*/ 130 w 130"/>
                    <a:gd name="T5" fmla="*/ 0 h 146"/>
                    <a:gd name="T6" fmla="*/ 0 w 130"/>
                    <a:gd name="T7" fmla="*/ 73 h 146"/>
                    <a:gd name="T8" fmla="*/ 0 60000 65536"/>
                    <a:gd name="T9" fmla="*/ 0 60000 65536"/>
                    <a:gd name="T10" fmla="*/ 0 60000 65536"/>
                    <a:gd name="T11" fmla="*/ 0 60000 65536"/>
                    <a:gd name="T12" fmla="*/ 0 w 130"/>
                    <a:gd name="T13" fmla="*/ 0 h 146"/>
                    <a:gd name="T14" fmla="*/ 130 w 130"/>
                    <a:gd name="T15" fmla="*/ 146 h 146"/>
                  </a:gdLst>
                  <a:ahLst/>
                  <a:cxnLst>
                    <a:cxn ang="T8">
                      <a:pos x="T0" y="T1"/>
                    </a:cxn>
                    <a:cxn ang="T9">
                      <a:pos x="T2" y="T3"/>
                    </a:cxn>
                    <a:cxn ang="T10">
                      <a:pos x="T4" y="T5"/>
                    </a:cxn>
                    <a:cxn ang="T11">
                      <a:pos x="T6" y="T7"/>
                    </a:cxn>
                  </a:cxnLst>
                  <a:rect l="T12" t="T13" r="T14" b="T15"/>
                  <a:pathLst>
                    <a:path w="130" h="146">
                      <a:moveTo>
                        <a:pt x="0" y="73"/>
                      </a:moveTo>
                      <a:lnTo>
                        <a:pt x="130" y="146"/>
                      </a:lnTo>
                      <a:lnTo>
                        <a:pt x="130" y="0"/>
                      </a:lnTo>
                      <a:lnTo>
                        <a:pt x="0" y="73"/>
                      </a:lnTo>
                      <a:close/>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grpSp>
        </p:grpSp>
        <p:grpSp>
          <p:nvGrpSpPr>
            <p:cNvPr id="302" name="Group 205"/>
            <p:cNvGrpSpPr>
              <a:grpSpLocks/>
            </p:cNvGrpSpPr>
            <p:nvPr/>
          </p:nvGrpSpPr>
          <p:grpSpPr bwMode="auto">
            <a:xfrm>
              <a:off x="3856" y="2874"/>
              <a:ext cx="150" cy="146"/>
              <a:chOff x="3856" y="2874"/>
              <a:chExt cx="150" cy="146"/>
            </a:xfrm>
          </p:grpSpPr>
          <p:grpSp>
            <p:nvGrpSpPr>
              <p:cNvPr id="303" name="Group 206"/>
              <p:cNvGrpSpPr>
                <a:grpSpLocks/>
              </p:cNvGrpSpPr>
              <p:nvPr/>
            </p:nvGrpSpPr>
            <p:grpSpPr bwMode="auto">
              <a:xfrm>
                <a:off x="3862" y="2874"/>
                <a:ext cx="144" cy="146"/>
                <a:chOff x="3862" y="2874"/>
                <a:chExt cx="144" cy="146"/>
              </a:xfrm>
            </p:grpSpPr>
            <p:sp>
              <p:nvSpPr>
                <p:cNvPr id="307" name="Rectangle 207"/>
                <p:cNvSpPr>
                  <a:spLocks noChangeArrowheads="1"/>
                </p:cNvSpPr>
                <p:nvPr/>
              </p:nvSpPr>
              <p:spPr bwMode="auto">
                <a:xfrm>
                  <a:off x="3862" y="2874"/>
                  <a:ext cx="144" cy="1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sp>
              <p:nvSpPr>
                <p:cNvPr id="308" name="Rectangle 208"/>
                <p:cNvSpPr>
                  <a:spLocks noChangeArrowheads="1"/>
                </p:cNvSpPr>
                <p:nvPr/>
              </p:nvSpPr>
              <p:spPr bwMode="auto">
                <a:xfrm>
                  <a:off x="3862" y="2874"/>
                  <a:ext cx="144" cy="146"/>
                </a:xfrm>
                <a:prstGeom prst="rect">
                  <a:avLst/>
                </a:prstGeom>
                <a:noFill/>
                <a:ln w="1111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grpSp>
          <p:grpSp>
            <p:nvGrpSpPr>
              <p:cNvPr id="304" name="Group 209"/>
              <p:cNvGrpSpPr>
                <a:grpSpLocks/>
              </p:cNvGrpSpPr>
              <p:nvPr/>
            </p:nvGrpSpPr>
            <p:grpSpPr bwMode="auto">
              <a:xfrm>
                <a:off x="3856" y="2874"/>
                <a:ext cx="136" cy="146"/>
                <a:chOff x="3856" y="2874"/>
                <a:chExt cx="136" cy="146"/>
              </a:xfrm>
            </p:grpSpPr>
            <p:sp>
              <p:nvSpPr>
                <p:cNvPr id="305" name="Freeform 210"/>
                <p:cNvSpPr>
                  <a:spLocks/>
                </p:cNvSpPr>
                <p:nvPr/>
              </p:nvSpPr>
              <p:spPr bwMode="auto">
                <a:xfrm>
                  <a:off x="3856" y="2874"/>
                  <a:ext cx="136" cy="146"/>
                </a:xfrm>
                <a:custGeom>
                  <a:avLst/>
                  <a:gdLst>
                    <a:gd name="T0" fmla="*/ 136 w 136"/>
                    <a:gd name="T1" fmla="*/ 73 h 146"/>
                    <a:gd name="T2" fmla="*/ 0 w 136"/>
                    <a:gd name="T3" fmla="*/ 146 h 146"/>
                    <a:gd name="T4" fmla="*/ 0 w 136"/>
                    <a:gd name="T5" fmla="*/ 0 h 146"/>
                    <a:gd name="T6" fmla="*/ 136 w 136"/>
                    <a:gd name="T7" fmla="*/ 73 h 146"/>
                    <a:gd name="T8" fmla="*/ 0 60000 65536"/>
                    <a:gd name="T9" fmla="*/ 0 60000 65536"/>
                    <a:gd name="T10" fmla="*/ 0 60000 65536"/>
                    <a:gd name="T11" fmla="*/ 0 60000 65536"/>
                    <a:gd name="T12" fmla="*/ 0 w 136"/>
                    <a:gd name="T13" fmla="*/ 0 h 146"/>
                    <a:gd name="T14" fmla="*/ 136 w 136"/>
                    <a:gd name="T15" fmla="*/ 146 h 146"/>
                  </a:gdLst>
                  <a:ahLst/>
                  <a:cxnLst>
                    <a:cxn ang="T8">
                      <a:pos x="T0" y="T1"/>
                    </a:cxn>
                    <a:cxn ang="T9">
                      <a:pos x="T2" y="T3"/>
                    </a:cxn>
                    <a:cxn ang="T10">
                      <a:pos x="T4" y="T5"/>
                    </a:cxn>
                    <a:cxn ang="T11">
                      <a:pos x="T6" y="T7"/>
                    </a:cxn>
                  </a:cxnLst>
                  <a:rect l="T12" t="T13" r="T14" b="T15"/>
                  <a:pathLst>
                    <a:path w="136" h="146">
                      <a:moveTo>
                        <a:pt x="136" y="73"/>
                      </a:moveTo>
                      <a:lnTo>
                        <a:pt x="0" y="146"/>
                      </a:lnTo>
                      <a:lnTo>
                        <a:pt x="0" y="0"/>
                      </a:lnTo>
                      <a:lnTo>
                        <a:pt x="136"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sp>
              <p:nvSpPr>
                <p:cNvPr id="306" name="Freeform 211"/>
                <p:cNvSpPr>
                  <a:spLocks/>
                </p:cNvSpPr>
                <p:nvPr/>
              </p:nvSpPr>
              <p:spPr bwMode="auto">
                <a:xfrm>
                  <a:off x="3856" y="2874"/>
                  <a:ext cx="136" cy="146"/>
                </a:xfrm>
                <a:custGeom>
                  <a:avLst/>
                  <a:gdLst>
                    <a:gd name="T0" fmla="*/ 136 w 136"/>
                    <a:gd name="T1" fmla="*/ 73 h 146"/>
                    <a:gd name="T2" fmla="*/ 0 w 136"/>
                    <a:gd name="T3" fmla="*/ 146 h 146"/>
                    <a:gd name="T4" fmla="*/ 0 w 136"/>
                    <a:gd name="T5" fmla="*/ 0 h 146"/>
                    <a:gd name="T6" fmla="*/ 136 w 136"/>
                    <a:gd name="T7" fmla="*/ 73 h 146"/>
                    <a:gd name="T8" fmla="*/ 0 60000 65536"/>
                    <a:gd name="T9" fmla="*/ 0 60000 65536"/>
                    <a:gd name="T10" fmla="*/ 0 60000 65536"/>
                    <a:gd name="T11" fmla="*/ 0 60000 65536"/>
                    <a:gd name="T12" fmla="*/ 0 w 136"/>
                    <a:gd name="T13" fmla="*/ 0 h 146"/>
                    <a:gd name="T14" fmla="*/ 136 w 136"/>
                    <a:gd name="T15" fmla="*/ 146 h 146"/>
                  </a:gdLst>
                  <a:ahLst/>
                  <a:cxnLst>
                    <a:cxn ang="T8">
                      <a:pos x="T0" y="T1"/>
                    </a:cxn>
                    <a:cxn ang="T9">
                      <a:pos x="T2" y="T3"/>
                    </a:cxn>
                    <a:cxn ang="T10">
                      <a:pos x="T4" y="T5"/>
                    </a:cxn>
                    <a:cxn ang="T11">
                      <a:pos x="T6" y="T7"/>
                    </a:cxn>
                  </a:cxnLst>
                  <a:rect l="T12" t="T13" r="T14" b="T15"/>
                  <a:pathLst>
                    <a:path w="136" h="146">
                      <a:moveTo>
                        <a:pt x="136" y="73"/>
                      </a:moveTo>
                      <a:lnTo>
                        <a:pt x="0" y="146"/>
                      </a:lnTo>
                      <a:lnTo>
                        <a:pt x="0" y="0"/>
                      </a:lnTo>
                      <a:lnTo>
                        <a:pt x="136" y="73"/>
                      </a:lnTo>
                      <a:close/>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grpSp>
        </p:grpSp>
      </p:grpSp>
      <p:grpSp>
        <p:nvGrpSpPr>
          <p:cNvPr id="234" name="Group 212"/>
          <p:cNvGrpSpPr>
            <a:grpSpLocks/>
          </p:cNvGrpSpPr>
          <p:nvPr/>
        </p:nvGrpSpPr>
        <p:grpSpPr bwMode="auto">
          <a:xfrm>
            <a:off x="6291559" y="4462717"/>
            <a:ext cx="394823" cy="192841"/>
            <a:chOff x="3862" y="2554"/>
            <a:chExt cx="294" cy="146"/>
          </a:xfrm>
        </p:grpSpPr>
        <p:grpSp>
          <p:nvGrpSpPr>
            <p:cNvPr id="287" name="Group 213"/>
            <p:cNvGrpSpPr>
              <a:grpSpLocks/>
            </p:cNvGrpSpPr>
            <p:nvPr/>
          </p:nvGrpSpPr>
          <p:grpSpPr bwMode="auto">
            <a:xfrm>
              <a:off x="4013" y="2554"/>
              <a:ext cx="143" cy="146"/>
              <a:chOff x="4013" y="2554"/>
              <a:chExt cx="143" cy="146"/>
            </a:xfrm>
          </p:grpSpPr>
          <p:grpSp>
            <p:nvGrpSpPr>
              <p:cNvPr id="295" name="Group 214"/>
              <p:cNvGrpSpPr>
                <a:grpSpLocks/>
              </p:cNvGrpSpPr>
              <p:nvPr/>
            </p:nvGrpSpPr>
            <p:grpSpPr bwMode="auto">
              <a:xfrm>
                <a:off x="4013" y="2554"/>
                <a:ext cx="137" cy="146"/>
                <a:chOff x="4013" y="2554"/>
                <a:chExt cx="137" cy="146"/>
              </a:xfrm>
            </p:grpSpPr>
            <p:sp>
              <p:nvSpPr>
                <p:cNvPr id="299" name="Rectangle 215"/>
                <p:cNvSpPr>
                  <a:spLocks noChangeArrowheads="1"/>
                </p:cNvSpPr>
                <p:nvPr/>
              </p:nvSpPr>
              <p:spPr bwMode="auto">
                <a:xfrm>
                  <a:off x="4013" y="2554"/>
                  <a:ext cx="137" cy="1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sp>
              <p:nvSpPr>
                <p:cNvPr id="300" name="Rectangle 216"/>
                <p:cNvSpPr>
                  <a:spLocks noChangeArrowheads="1"/>
                </p:cNvSpPr>
                <p:nvPr/>
              </p:nvSpPr>
              <p:spPr bwMode="auto">
                <a:xfrm>
                  <a:off x="4013" y="2554"/>
                  <a:ext cx="137" cy="146"/>
                </a:xfrm>
                <a:prstGeom prst="rect">
                  <a:avLst/>
                </a:prstGeom>
                <a:noFill/>
                <a:ln w="1111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grpSp>
          <p:grpSp>
            <p:nvGrpSpPr>
              <p:cNvPr id="296" name="Group 217"/>
              <p:cNvGrpSpPr>
                <a:grpSpLocks/>
              </p:cNvGrpSpPr>
              <p:nvPr/>
            </p:nvGrpSpPr>
            <p:grpSpPr bwMode="auto">
              <a:xfrm>
                <a:off x="4027" y="2554"/>
                <a:ext cx="129" cy="146"/>
                <a:chOff x="4027" y="2554"/>
                <a:chExt cx="129" cy="146"/>
              </a:xfrm>
            </p:grpSpPr>
            <p:sp>
              <p:nvSpPr>
                <p:cNvPr id="297" name="Freeform 218"/>
                <p:cNvSpPr>
                  <a:spLocks/>
                </p:cNvSpPr>
                <p:nvPr/>
              </p:nvSpPr>
              <p:spPr bwMode="auto">
                <a:xfrm>
                  <a:off x="4027" y="2554"/>
                  <a:ext cx="129" cy="146"/>
                </a:xfrm>
                <a:custGeom>
                  <a:avLst/>
                  <a:gdLst>
                    <a:gd name="T0" fmla="*/ 0 w 129"/>
                    <a:gd name="T1" fmla="*/ 73 h 146"/>
                    <a:gd name="T2" fmla="*/ 129 w 129"/>
                    <a:gd name="T3" fmla="*/ 146 h 146"/>
                    <a:gd name="T4" fmla="*/ 129 w 129"/>
                    <a:gd name="T5" fmla="*/ 0 h 146"/>
                    <a:gd name="T6" fmla="*/ 0 w 129"/>
                    <a:gd name="T7" fmla="*/ 73 h 146"/>
                    <a:gd name="T8" fmla="*/ 0 60000 65536"/>
                    <a:gd name="T9" fmla="*/ 0 60000 65536"/>
                    <a:gd name="T10" fmla="*/ 0 60000 65536"/>
                    <a:gd name="T11" fmla="*/ 0 60000 65536"/>
                    <a:gd name="T12" fmla="*/ 0 w 129"/>
                    <a:gd name="T13" fmla="*/ 0 h 146"/>
                    <a:gd name="T14" fmla="*/ 129 w 129"/>
                    <a:gd name="T15" fmla="*/ 146 h 146"/>
                  </a:gdLst>
                  <a:ahLst/>
                  <a:cxnLst>
                    <a:cxn ang="T8">
                      <a:pos x="T0" y="T1"/>
                    </a:cxn>
                    <a:cxn ang="T9">
                      <a:pos x="T2" y="T3"/>
                    </a:cxn>
                    <a:cxn ang="T10">
                      <a:pos x="T4" y="T5"/>
                    </a:cxn>
                    <a:cxn ang="T11">
                      <a:pos x="T6" y="T7"/>
                    </a:cxn>
                  </a:cxnLst>
                  <a:rect l="T12" t="T13" r="T14" b="T15"/>
                  <a:pathLst>
                    <a:path w="129" h="146">
                      <a:moveTo>
                        <a:pt x="0" y="73"/>
                      </a:moveTo>
                      <a:lnTo>
                        <a:pt x="129" y="146"/>
                      </a:lnTo>
                      <a:lnTo>
                        <a:pt x="129" y="0"/>
                      </a:lnTo>
                      <a:lnTo>
                        <a:pt x="0"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sp>
              <p:nvSpPr>
                <p:cNvPr id="298" name="Freeform 219"/>
                <p:cNvSpPr>
                  <a:spLocks/>
                </p:cNvSpPr>
                <p:nvPr/>
              </p:nvSpPr>
              <p:spPr bwMode="auto">
                <a:xfrm>
                  <a:off x="4027" y="2554"/>
                  <a:ext cx="129" cy="146"/>
                </a:xfrm>
                <a:custGeom>
                  <a:avLst/>
                  <a:gdLst>
                    <a:gd name="T0" fmla="*/ 0 w 129"/>
                    <a:gd name="T1" fmla="*/ 73 h 146"/>
                    <a:gd name="T2" fmla="*/ 129 w 129"/>
                    <a:gd name="T3" fmla="*/ 146 h 146"/>
                    <a:gd name="T4" fmla="*/ 129 w 129"/>
                    <a:gd name="T5" fmla="*/ 0 h 146"/>
                    <a:gd name="T6" fmla="*/ 0 w 129"/>
                    <a:gd name="T7" fmla="*/ 73 h 146"/>
                    <a:gd name="T8" fmla="*/ 0 60000 65536"/>
                    <a:gd name="T9" fmla="*/ 0 60000 65536"/>
                    <a:gd name="T10" fmla="*/ 0 60000 65536"/>
                    <a:gd name="T11" fmla="*/ 0 60000 65536"/>
                    <a:gd name="T12" fmla="*/ 0 w 129"/>
                    <a:gd name="T13" fmla="*/ 0 h 146"/>
                    <a:gd name="T14" fmla="*/ 129 w 129"/>
                    <a:gd name="T15" fmla="*/ 146 h 146"/>
                  </a:gdLst>
                  <a:ahLst/>
                  <a:cxnLst>
                    <a:cxn ang="T8">
                      <a:pos x="T0" y="T1"/>
                    </a:cxn>
                    <a:cxn ang="T9">
                      <a:pos x="T2" y="T3"/>
                    </a:cxn>
                    <a:cxn ang="T10">
                      <a:pos x="T4" y="T5"/>
                    </a:cxn>
                    <a:cxn ang="T11">
                      <a:pos x="T6" y="T7"/>
                    </a:cxn>
                  </a:cxnLst>
                  <a:rect l="T12" t="T13" r="T14" b="T15"/>
                  <a:pathLst>
                    <a:path w="129" h="146">
                      <a:moveTo>
                        <a:pt x="0" y="73"/>
                      </a:moveTo>
                      <a:lnTo>
                        <a:pt x="129" y="146"/>
                      </a:lnTo>
                      <a:lnTo>
                        <a:pt x="129" y="0"/>
                      </a:lnTo>
                      <a:lnTo>
                        <a:pt x="0" y="73"/>
                      </a:lnTo>
                      <a:close/>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grpSp>
        </p:grpSp>
        <p:grpSp>
          <p:nvGrpSpPr>
            <p:cNvPr id="288" name="Group 220"/>
            <p:cNvGrpSpPr>
              <a:grpSpLocks/>
            </p:cNvGrpSpPr>
            <p:nvPr/>
          </p:nvGrpSpPr>
          <p:grpSpPr bwMode="auto">
            <a:xfrm>
              <a:off x="3862" y="2554"/>
              <a:ext cx="151" cy="146"/>
              <a:chOff x="3862" y="2554"/>
              <a:chExt cx="151" cy="146"/>
            </a:xfrm>
          </p:grpSpPr>
          <p:grpSp>
            <p:nvGrpSpPr>
              <p:cNvPr id="289" name="Group 221"/>
              <p:cNvGrpSpPr>
                <a:grpSpLocks/>
              </p:cNvGrpSpPr>
              <p:nvPr/>
            </p:nvGrpSpPr>
            <p:grpSpPr bwMode="auto">
              <a:xfrm>
                <a:off x="3869" y="2554"/>
                <a:ext cx="144" cy="146"/>
                <a:chOff x="3869" y="2554"/>
                <a:chExt cx="144" cy="146"/>
              </a:xfrm>
            </p:grpSpPr>
            <p:sp>
              <p:nvSpPr>
                <p:cNvPr id="293" name="Rectangle 222"/>
                <p:cNvSpPr>
                  <a:spLocks noChangeArrowheads="1"/>
                </p:cNvSpPr>
                <p:nvPr/>
              </p:nvSpPr>
              <p:spPr bwMode="auto">
                <a:xfrm>
                  <a:off x="3869" y="2554"/>
                  <a:ext cx="144" cy="1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sp>
              <p:nvSpPr>
                <p:cNvPr id="294" name="Rectangle 223"/>
                <p:cNvSpPr>
                  <a:spLocks noChangeArrowheads="1"/>
                </p:cNvSpPr>
                <p:nvPr/>
              </p:nvSpPr>
              <p:spPr bwMode="auto">
                <a:xfrm>
                  <a:off x="3869" y="2554"/>
                  <a:ext cx="144" cy="146"/>
                </a:xfrm>
                <a:prstGeom prst="rect">
                  <a:avLst/>
                </a:prstGeom>
                <a:noFill/>
                <a:ln w="1111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grpSp>
          <p:grpSp>
            <p:nvGrpSpPr>
              <p:cNvPr id="290" name="Group 224"/>
              <p:cNvGrpSpPr>
                <a:grpSpLocks/>
              </p:cNvGrpSpPr>
              <p:nvPr/>
            </p:nvGrpSpPr>
            <p:grpSpPr bwMode="auto">
              <a:xfrm>
                <a:off x="3862" y="2554"/>
                <a:ext cx="137" cy="146"/>
                <a:chOff x="3862" y="2554"/>
                <a:chExt cx="137" cy="146"/>
              </a:xfrm>
            </p:grpSpPr>
            <p:sp>
              <p:nvSpPr>
                <p:cNvPr id="291" name="Freeform 225"/>
                <p:cNvSpPr>
                  <a:spLocks/>
                </p:cNvSpPr>
                <p:nvPr/>
              </p:nvSpPr>
              <p:spPr bwMode="auto">
                <a:xfrm>
                  <a:off x="3862" y="2554"/>
                  <a:ext cx="137" cy="146"/>
                </a:xfrm>
                <a:custGeom>
                  <a:avLst/>
                  <a:gdLst>
                    <a:gd name="T0" fmla="*/ 137 w 137"/>
                    <a:gd name="T1" fmla="*/ 73 h 146"/>
                    <a:gd name="T2" fmla="*/ 0 w 137"/>
                    <a:gd name="T3" fmla="*/ 146 h 146"/>
                    <a:gd name="T4" fmla="*/ 0 w 137"/>
                    <a:gd name="T5" fmla="*/ 0 h 146"/>
                    <a:gd name="T6" fmla="*/ 137 w 137"/>
                    <a:gd name="T7" fmla="*/ 73 h 146"/>
                    <a:gd name="T8" fmla="*/ 0 60000 65536"/>
                    <a:gd name="T9" fmla="*/ 0 60000 65536"/>
                    <a:gd name="T10" fmla="*/ 0 60000 65536"/>
                    <a:gd name="T11" fmla="*/ 0 60000 65536"/>
                    <a:gd name="T12" fmla="*/ 0 w 137"/>
                    <a:gd name="T13" fmla="*/ 0 h 146"/>
                    <a:gd name="T14" fmla="*/ 137 w 137"/>
                    <a:gd name="T15" fmla="*/ 146 h 146"/>
                  </a:gdLst>
                  <a:ahLst/>
                  <a:cxnLst>
                    <a:cxn ang="T8">
                      <a:pos x="T0" y="T1"/>
                    </a:cxn>
                    <a:cxn ang="T9">
                      <a:pos x="T2" y="T3"/>
                    </a:cxn>
                    <a:cxn ang="T10">
                      <a:pos x="T4" y="T5"/>
                    </a:cxn>
                    <a:cxn ang="T11">
                      <a:pos x="T6" y="T7"/>
                    </a:cxn>
                  </a:cxnLst>
                  <a:rect l="T12" t="T13" r="T14" b="T15"/>
                  <a:pathLst>
                    <a:path w="137" h="146">
                      <a:moveTo>
                        <a:pt x="137" y="73"/>
                      </a:moveTo>
                      <a:lnTo>
                        <a:pt x="0" y="146"/>
                      </a:lnTo>
                      <a:lnTo>
                        <a:pt x="0" y="0"/>
                      </a:lnTo>
                      <a:lnTo>
                        <a:pt x="137"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sp>
              <p:nvSpPr>
                <p:cNvPr id="292" name="Freeform 226"/>
                <p:cNvSpPr>
                  <a:spLocks/>
                </p:cNvSpPr>
                <p:nvPr/>
              </p:nvSpPr>
              <p:spPr bwMode="auto">
                <a:xfrm>
                  <a:off x="3862" y="2554"/>
                  <a:ext cx="137" cy="146"/>
                </a:xfrm>
                <a:custGeom>
                  <a:avLst/>
                  <a:gdLst>
                    <a:gd name="T0" fmla="*/ 137 w 137"/>
                    <a:gd name="T1" fmla="*/ 73 h 146"/>
                    <a:gd name="T2" fmla="*/ 0 w 137"/>
                    <a:gd name="T3" fmla="*/ 146 h 146"/>
                    <a:gd name="T4" fmla="*/ 0 w 137"/>
                    <a:gd name="T5" fmla="*/ 0 h 146"/>
                    <a:gd name="T6" fmla="*/ 137 w 137"/>
                    <a:gd name="T7" fmla="*/ 73 h 146"/>
                    <a:gd name="T8" fmla="*/ 0 60000 65536"/>
                    <a:gd name="T9" fmla="*/ 0 60000 65536"/>
                    <a:gd name="T10" fmla="*/ 0 60000 65536"/>
                    <a:gd name="T11" fmla="*/ 0 60000 65536"/>
                    <a:gd name="T12" fmla="*/ 0 w 137"/>
                    <a:gd name="T13" fmla="*/ 0 h 146"/>
                    <a:gd name="T14" fmla="*/ 137 w 137"/>
                    <a:gd name="T15" fmla="*/ 146 h 146"/>
                  </a:gdLst>
                  <a:ahLst/>
                  <a:cxnLst>
                    <a:cxn ang="T8">
                      <a:pos x="T0" y="T1"/>
                    </a:cxn>
                    <a:cxn ang="T9">
                      <a:pos x="T2" y="T3"/>
                    </a:cxn>
                    <a:cxn ang="T10">
                      <a:pos x="T4" y="T5"/>
                    </a:cxn>
                    <a:cxn ang="T11">
                      <a:pos x="T6" y="T7"/>
                    </a:cxn>
                  </a:cxnLst>
                  <a:rect l="T12" t="T13" r="T14" b="T15"/>
                  <a:pathLst>
                    <a:path w="137" h="146">
                      <a:moveTo>
                        <a:pt x="137" y="73"/>
                      </a:moveTo>
                      <a:lnTo>
                        <a:pt x="0" y="146"/>
                      </a:lnTo>
                      <a:lnTo>
                        <a:pt x="0" y="0"/>
                      </a:lnTo>
                      <a:lnTo>
                        <a:pt x="137" y="73"/>
                      </a:lnTo>
                      <a:close/>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grpSp>
        </p:grpSp>
      </p:grpSp>
      <p:sp>
        <p:nvSpPr>
          <p:cNvPr id="235" name="Text Box 64"/>
          <p:cNvSpPr txBox="1">
            <a:spLocks noChangeArrowheads="1"/>
          </p:cNvSpPr>
          <p:nvPr/>
        </p:nvSpPr>
        <p:spPr bwMode="auto">
          <a:xfrm>
            <a:off x="2682409" y="4563787"/>
            <a:ext cx="1266967" cy="246221"/>
          </a:xfrm>
          <a:prstGeom prst="rect">
            <a:avLst/>
          </a:prstGeom>
          <a:noFill/>
          <a:ln>
            <a:noFill/>
          </a:ln>
          <a:extLst/>
        </p:spPr>
        <p:txBody>
          <a:bodyPr wrap="square" lIns="0" tIns="0" rIns="0" bIns="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1" lang="en-US" altLang="ja-JP" sz="1600" b="1" i="0" u="none" strike="noStrike" kern="0" cap="none" spc="0" normalizeH="0" baseline="0" noProof="0" dirty="0">
                <a:ln>
                  <a:noFill/>
                </a:ln>
                <a:solidFill>
                  <a:srgbClr val="C00000"/>
                </a:solidFill>
                <a:effectLst/>
                <a:uLnTx/>
                <a:uFillTx/>
                <a:latin typeface="Arial" charset="0"/>
                <a:ea typeface="ＭＳ Ｐゴシック" charset="-128"/>
              </a:rPr>
              <a:t>240</a:t>
            </a:r>
            <a:r>
              <a:rPr kumimoji="1" lang="ja-JP" altLang="en-US" sz="1600" b="1" i="0" u="none" strike="noStrike" kern="0" cap="none" spc="0" normalizeH="0" baseline="0" noProof="0" dirty="0">
                <a:ln>
                  <a:noFill/>
                </a:ln>
                <a:solidFill>
                  <a:srgbClr val="C00000"/>
                </a:solidFill>
                <a:effectLst/>
                <a:uLnTx/>
                <a:uFillTx/>
                <a:latin typeface="Arial" charset="0"/>
                <a:ea typeface="ＭＳ Ｐゴシック" charset="-128"/>
              </a:rPr>
              <a:t>万</a:t>
            </a:r>
            <a:r>
              <a:rPr kumimoji="1" lang="en-US" altLang="ja-JP" sz="1600" b="1" i="0" u="none" strike="noStrike" kern="0" cap="none" spc="0" normalizeH="0" baseline="0" noProof="0" dirty="0">
                <a:ln>
                  <a:noFill/>
                </a:ln>
                <a:solidFill>
                  <a:srgbClr val="C00000"/>
                </a:solidFill>
                <a:effectLst/>
                <a:uLnTx/>
                <a:uFillTx/>
                <a:latin typeface="Arial" charset="0"/>
                <a:ea typeface="ＭＳ Ｐゴシック" charset="-128"/>
              </a:rPr>
              <a:t>kW</a:t>
            </a:r>
          </a:p>
        </p:txBody>
      </p:sp>
      <p:sp>
        <p:nvSpPr>
          <p:cNvPr id="236" name="Text Box 203"/>
          <p:cNvSpPr txBox="1">
            <a:spLocks noChangeArrowheads="1"/>
          </p:cNvSpPr>
          <p:nvPr/>
        </p:nvSpPr>
        <p:spPr bwMode="auto">
          <a:xfrm>
            <a:off x="728635" y="2261338"/>
            <a:ext cx="4821843" cy="915635"/>
          </a:xfrm>
          <a:prstGeom prst="rect">
            <a:avLst/>
          </a:prstGeom>
          <a:noFill/>
          <a:ln w="9525">
            <a:noFill/>
            <a:miter lim="800000"/>
            <a:headEnd/>
            <a:tailEnd/>
          </a:ln>
          <a:effectLst/>
        </p:spPr>
        <p:txBody>
          <a:bodyPr wrap="square">
            <a:spAutoFit/>
          </a:bodyPr>
          <a:lstStyle/>
          <a:p>
            <a:pPr marL="95250" indent="-95250" fontAlgn="auto">
              <a:spcBef>
                <a:spcPct val="5000"/>
              </a:spcBef>
              <a:spcAft>
                <a:spcPts val="0"/>
              </a:spcAft>
              <a:defRPr/>
            </a:pPr>
            <a:r>
              <a:rPr kumimoji="0" lang="en-US" altLang="ja-JP" sz="1400" b="0" i="0" u="none" strike="noStrike" kern="0" cap="none" spc="0" normalizeH="0" baseline="0" noProof="0" dirty="0" smtClean="0">
                <a:ln>
                  <a:noFill/>
                </a:ln>
                <a:solidFill>
                  <a:sysClr val="windowText" lastClr="000000"/>
                </a:solidFill>
                <a:effectLst/>
                <a:uLnTx/>
                <a:uFillTx/>
                <a:latin typeface="ＭＳ Ｐゴシック"/>
                <a:ea typeface="ＭＳ Ｐゴシック"/>
              </a:rPr>
              <a:t>※</a:t>
            </a:r>
            <a:r>
              <a:rPr kumimoji="0" lang="ja-JP" altLang="en-US" sz="1400" b="0" i="0" u="none" strike="noStrike" kern="0" cap="none" spc="0" normalizeH="0" baseline="0" noProof="0" dirty="0">
                <a:ln>
                  <a:noFill/>
                </a:ln>
                <a:solidFill>
                  <a:sysClr val="windowText" lastClr="000000"/>
                </a:solidFill>
                <a:effectLst/>
                <a:uLnTx/>
                <a:uFillTx/>
                <a:latin typeface="ＭＳ Ｐゴシック"/>
                <a:ea typeface="ＭＳ Ｐゴシック"/>
              </a:rPr>
              <a:t>　　　　</a:t>
            </a:r>
            <a:r>
              <a:rPr kumimoji="0" lang="ja-JP" altLang="en-US" sz="1400" b="0" i="0" u="none" strike="noStrike" kern="0" cap="none" spc="0" normalizeH="0" baseline="0" noProof="0" dirty="0" smtClean="0">
                <a:ln>
                  <a:noFill/>
                </a:ln>
                <a:solidFill>
                  <a:sysClr val="windowText" lastClr="000000"/>
                </a:solidFill>
                <a:effectLst/>
                <a:uLnTx/>
                <a:uFillTx/>
                <a:latin typeface="ＭＳ Ｐゴシック"/>
                <a:ea typeface="ＭＳ Ｐゴシック"/>
              </a:rPr>
              <a:t>の中の数値は</a:t>
            </a:r>
            <a:r>
              <a:rPr kumimoji="0" lang="en-US" altLang="ja-JP" sz="1400" b="0" i="0" u="none" strike="noStrike" kern="0" cap="none" spc="0" normalizeH="0" baseline="0" noProof="0" dirty="0" smtClean="0">
                <a:ln>
                  <a:noFill/>
                </a:ln>
                <a:solidFill>
                  <a:sysClr val="windowText" lastClr="000000"/>
                </a:solidFill>
                <a:effectLst/>
                <a:uLnTx/>
                <a:uFillTx/>
                <a:latin typeface="ＭＳ Ｐゴシック"/>
                <a:ea typeface="ＭＳ Ｐゴシック"/>
              </a:rPr>
              <a:t>2013</a:t>
            </a:r>
            <a:r>
              <a:rPr kumimoji="0" lang="ja-JP" altLang="en-US" sz="1400" kern="0" dirty="0" smtClean="0">
                <a:solidFill>
                  <a:sysClr val="windowText" lastClr="000000"/>
                </a:solidFill>
                <a:latin typeface="ＭＳ Ｐゴシック"/>
                <a:ea typeface="ＭＳ Ｐゴシック"/>
              </a:rPr>
              <a:t>年</a:t>
            </a:r>
            <a:r>
              <a:rPr kumimoji="0" lang="en-US" altLang="ja-JP" sz="1400" kern="0" dirty="0">
                <a:solidFill>
                  <a:sysClr val="windowText" lastClr="000000"/>
                </a:solidFill>
                <a:latin typeface="ＭＳ Ｐゴシック"/>
                <a:ea typeface="ＭＳ Ｐゴシック"/>
              </a:rPr>
              <a:t>8</a:t>
            </a:r>
            <a:r>
              <a:rPr kumimoji="0" lang="ja-JP" altLang="en-US" sz="1400" kern="0" dirty="0">
                <a:solidFill>
                  <a:sysClr val="windowText" lastClr="000000"/>
                </a:solidFill>
                <a:latin typeface="ＭＳ Ｐゴシック"/>
                <a:ea typeface="ＭＳ Ｐゴシック"/>
              </a:rPr>
              <a:t>月の最大需要</a:t>
            </a:r>
            <a:r>
              <a:rPr kumimoji="0" lang="ja-JP" altLang="en-US" sz="1400" kern="0" dirty="0" smtClean="0">
                <a:solidFill>
                  <a:sysClr val="windowText" lastClr="000000"/>
                </a:solidFill>
                <a:latin typeface="ＭＳ Ｐゴシック"/>
                <a:ea typeface="ＭＳ Ｐゴシック"/>
              </a:rPr>
              <a:t>電力</a:t>
            </a:r>
            <a:endParaRPr kumimoji="0" lang="en-US" altLang="ja-JP" sz="1400" kern="0" dirty="0" smtClean="0">
              <a:solidFill>
                <a:sysClr val="windowText" lastClr="000000"/>
              </a:solidFill>
              <a:latin typeface="ＭＳ Ｐゴシック"/>
              <a:ea typeface="ＭＳ Ｐゴシック"/>
            </a:endParaRPr>
          </a:p>
          <a:p>
            <a:pPr marL="95250" indent="-95250" fontAlgn="auto">
              <a:spcBef>
                <a:spcPct val="5000"/>
              </a:spcBef>
              <a:spcAft>
                <a:spcPts val="0"/>
              </a:spcAft>
              <a:defRPr/>
            </a:pPr>
            <a:r>
              <a:rPr kumimoji="0" lang="ja-JP" altLang="en-US" sz="1400" kern="0" dirty="0" smtClean="0">
                <a:solidFill>
                  <a:sysClr val="windowText" lastClr="000000"/>
                </a:solidFill>
                <a:latin typeface="ＭＳ Ｐゴシック"/>
                <a:ea typeface="ＭＳ Ｐゴシック"/>
              </a:rPr>
              <a:t>　　（全国合計では</a:t>
            </a:r>
            <a:r>
              <a:rPr kumimoji="0" lang="en-US" altLang="ja-JP" sz="1400" kern="0" dirty="0" smtClean="0">
                <a:solidFill>
                  <a:sysClr val="windowText" lastClr="000000"/>
                </a:solidFill>
                <a:latin typeface="ＭＳ Ｐゴシック"/>
                <a:ea typeface="ＭＳ Ｐゴシック"/>
              </a:rPr>
              <a:t>1</a:t>
            </a:r>
            <a:r>
              <a:rPr kumimoji="0" lang="ja-JP" altLang="en-US" sz="1400" kern="0" dirty="0" smtClean="0">
                <a:solidFill>
                  <a:sysClr val="windowText" lastClr="000000"/>
                </a:solidFill>
                <a:latin typeface="ＭＳ Ｐゴシック"/>
                <a:ea typeface="ＭＳ Ｐゴシック"/>
              </a:rPr>
              <a:t>億</a:t>
            </a:r>
            <a:r>
              <a:rPr kumimoji="0" lang="en-US" altLang="ja-JP" sz="1400" kern="0" dirty="0" smtClean="0">
                <a:solidFill>
                  <a:sysClr val="windowText" lastClr="000000"/>
                </a:solidFill>
                <a:latin typeface="ＭＳ Ｐゴシック"/>
                <a:ea typeface="ＭＳ Ｐゴシック"/>
              </a:rPr>
              <a:t>5,906</a:t>
            </a:r>
            <a:r>
              <a:rPr kumimoji="0" lang="ja-JP" altLang="en-US" sz="1400" kern="0" dirty="0" smtClean="0">
                <a:solidFill>
                  <a:sysClr val="windowText" lastClr="000000"/>
                </a:solidFill>
                <a:latin typeface="ＭＳ Ｐゴシック"/>
                <a:ea typeface="ＭＳ Ｐゴシック"/>
              </a:rPr>
              <a:t>万</a:t>
            </a:r>
            <a:r>
              <a:rPr kumimoji="0" lang="en-US" altLang="ja-JP" sz="1400" kern="0" dirty="0" smtClean="0">
                <a:solidFill>
                  <a:sysClr val="windowText" lastClr="000000"/>
                </a:solidFill>
                <a:latin typeface="ＭＳ Ｐゴシック"/>
                <a:ea typeface="ＭＳ Ｐゴシック"/>
              </a:rPr>
              <a:t>kW</a:t>
            </a:r>
            <a:r>
              <a:rPr kumimoji="0" lang="ja-JP" altLang="en-US" sz="1400" kern="0" dirty="0" smtClean="0">
                <a:solidFill>
                  <a:sysClr val="windowText" lastClr="000000"/>
                </a:solidFill>
                <a:latin typeface="ＭＳ Ｐゴシック"/>
                <a:ea typeface="ＭＳ Ｐゴシック"/>
              </a:rPr>
              <a:t>）</a:t>
            </a:r>
            <a:endParaRPr kumimoji="0" lang="en-US" altLang="ja-JP" sz="1400" kern="0" dirty="0" smtClean="0">
              <a:solidFill>
                <a:sysClr val="windowText" lastClr="000000"/>
              </a:solidFill>
              <a:latin typeface="ＭＳ Ｐゴシック"/>
              <a:ea typeface="ＭＳ Ｐゴシック"/>
            </a:endParaRPr>
          </a:p>
          <a:p>
            <a:pPr marL="95250" marR="0" lvl="0" indent="-95250" defTabSz="914400" eaLnBrk="1" fontAlgn="auto" latinLnBrk="0" hangingPunct="1">
              <a:lnSpc>
                <a:spcPct val="150000"/>
              </a:lnSpc>
              <a:spcBef>
                <a:spcPct val="5000"/>
              </a:spcBef>
              <a:spcAft>
                <a:spcPts val="0"/>
              </a:spcAft>
              <a:buClrTx/>
              <a:buSzTx/>
              <a:buFontTx/>
              <a:buNone/>
              <a:tabLst/>
              <a:defRPr/>
            </a:pPr>
            <a:r>
              <a:rPr kumimoji="0" lang="en-US" altLang="ja-JP" sz="1400" b="0" i="0" u="none" strike="noStrike" kern="0" cap="none" spc="0" normalizeH="0" baseline="0" noProof="0" dirty="0" smtClean="0">
                <a:ln>
                  <a:noFill/>
                </a:ln>
                <a:solidFill>
                  <a:sysClr val="windowText" lastClr="000000"/>
                </a:solidFill>
                <a:effectLst/>
                <a:uLnTx/>
                <a:uFillTx/>
                <a:latin typeface="ＭＳ Ｐゴシック"/>
                <a:ea typeface="ＭＳ Ｐゴシック"/>
              </a:rPr>
              <a:t>※</a:t>
            </a:r>
            <a:r>
              <a:rPr lang="ja-JP" altLang="en-US" sz="1600" b="1" kern="0" dirty="0">
                <a:solidFill>
                  <a:srgbClr val="C00000"/>
                </a:solidFill>
              </a:rPr>
              <a:t>赤字の数値</a:t>
            </a:r>
            <a:r>
              <a:rPr kumimoji="0" lang="ja-JP" altLang="en-US" sz="1400" kern="0" dirty="0">
                <a:solidFill>
                  <a:sysClr val="windowText" lastClr="000000"/>
                </a:solidFill>
                <a:latin typeface="ＭＳ Ｐゴシック"/>
                <a:ea typeface="ＭＳ Ｐゴシック"/>
              </a:rPr>
              <a:t>は</a:t>
            </a:r>
            <a:r>
              <a:rPr kumimoji="0" lang="ja-JP" altLang="en-US" sz="1400" b="0" i="0" u="none" strike="noStrike" kern="0" cap="none" spc="0" normalizeH="0" baseline="0" noProof="0" dirty="0" smtClean="0">
                <a:ln>
                  <a:noFill/>
                </a:ln>
                <a:solidFill>
                  <a:sysClr val="windowText" lastClr="000000"/>
                </a:solidFill>
                <a:effectLst/>
                <a:uLnTx/>
                <a:uFillTx/>
                <a:latin typeface="ＭＳ Ｐゴシック"/>
                <a:ea typeface="ＭＳ Ｐゴシック"/>
              </a:rPr>
              <a:t>地域間連系線の送電容量</a:t>
            </a:r>
            <a:endParaRPr kumimoji="0" lang="en-US" altLang="ja-JP" sz="1400" b="0" i="0" u="none" strike="noStrike" kern="0" cap="none" spc="0" normalizeH="0" baseline="0" noProof="0" dirty="0">
              <a:ln>
                <a:noFill/>
              </a:ln>
              <a:solidFill>
                <a:sysClr val="windowText" lastClr="000000"/>
              </a:solidFill>
              <a:effectLst/>
              <a:uLnTx/>
              <a:uFillTx/>
              <a:latin typeface="ＭＳ Ｐゴシック"/>
              <a:ea typeface="ＭＳ Ｐゴシック"/>
            </a:endParaRPr>
          </a:p>
        </p:txBody>
      </p:sp>
      <p:sp>
        <p:nvSpPr>
          <p:cNvPr id="237" name="円/楕円 236"/>
          <p:cNvSpPr/>
          <p:nvPr/>
        </p:nvSpPr>
        <p:spPr>
          <a:xfrm>
            <a:off x="993419" y="2249918"/>
            <a:ext cx="430760" cy="168117"/>
          </a:xfrm>
          <a:prstGeom prst="ellipse">
            <a:avLst/>
          </a:prstGeom>
          <a:solidFill>
            <a:srgbClr val="FFFFCC"/>
          </a:solidFill>
          <a:ln w="127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40" name="テキスト ボックス 239"/>
          <p:cNvSpPr txBox="1"/>
          <p:nvPr/>
        </p:nvSpPr>
        <p:spPr>
          <a:xfrm>
            <a:off x="5168577" y="6095038"/>
            <a:ext cx="2661310" cy="646331"/>
          </a:xfrm>
          <a:prstGeom prst="rect">
            <a:avLst/>
          </a:prstGeom>
          <a:noFill/>
        </p:spPr>
        <p:txBody>
          <a:bodyPr wrap="square" rtlCol="0">
            <a:spAutoFit/>
          </a:bodyPr>
          <a:lstStyle/>
          <a:p>
            <a:pPr marL="171450" indent="-171450"/>
            <a:r>
              <a:rPr lang="en-US" altLang="ja-JP" sz="1200" dirty="0"/>
              <a:t>※</a:t>
            </a:r>
            <a:r>
              <a:rPr kumimoji="1" lang="en-US" altLang="ja-JP" sz="1200" dirty="0" smtClean="0"/>
              <a:t>2020</a:t>
            </a:r>
            <a:r>
              <a:rPr kumimoji="1" lang="ja-JP" altLang="en-US" sz="1200" dirty="0" smtClean="0"/>
              <a:t>年度を目標に</a:t>
            </a:r>
            <a:r>
              <a:rPr kumimoji="1" lang="en-US" altLang="ja-JP" sz="1200" dirty="0" smtClean="0"/>
              <a:t>210</a:t>
            </a:r>
            <a:r>
              <a:rPr kumimoji="1" lang="ja-JP" altLang="en-US" sz="1200" dirty="0" smtClean="0"/>
              <a:t>万</a:t>
            </a:r>
            <a:r>
              <a:rPr kumimoji="1" lang="en-US" altLang="ja-JP" sz="1200" dirty="0" smtClean="0"/>
              <a:t>kW</a:t>
            </a:r>
            <a:r>
              <a:rPr kumimoji="1" lang="ja-JP" altLang="en-US" sz="1200" dirty="0" err="1" smtClean="0"/>
              <a:t>まで</a:t>
            </a:r>
            <a:r>
              <a:rPr kumimoji="1" lang="ja-JP" altLang="en-US" sz="1200" dirty="0" smtClean="0"/>
              <a:t>増強。</a:t>
            </a:r>
            <a:r>
              <a:rPr lang="en-US" altLang="ja-JP" sz="1200" dirty="0"/>
              <a:t>2020</a:t>
            </a:r>
            <a:r>
              <a:rPr lang="ja-JP" altLang="en-US" sz="1200" dirty="0" smtClean="0"/>
              <a:t>年代後半を目途</a:t>
            </a:r>
            <a:r>
              <a:rPr kumimoji="1" lang="ja-JP" altLang="en-US" sz="1200" dirty="0" smtClean="0"/>
              <a:t>に、なるべく早期に３００万</a:t>
            </a:r>
            <a:r>
              <a:rPr kumimoji="1" lang="en-US" altLang="ja-JP" sz="1200" dirty="0" smtClean="0"/>
              <a:t>kW</a:t>
            </a:r>
            <a:r>
              <a:rPr kumimoji="1" lang="ja-JP" altLang="en-US" sz="1200" dirty="0" err="1" smtClean="0"/>
              <a:t>まで</a:t>
            </a:r>
            <a:r>
              <a:rPr kumimoji="1" lang="ja-JP" altLang="en-US" sz="1200" dirty="0" smtClean="0"/>
              <a:t>増強。</a:t>
            </a:r>
            <a:endParaRPr kumimoji="1" lang="ja-JP" altLang="en-US" sz="1200" dirty="0"/>
          </a:p>
        </p:txBody>
      </p:sp>
      <p:sp>
        <p:nvSpPr>
          <p:cNvPr id="241" name="テキスト ボックス 240"/>
          <p:cNvSpPr txBox="1"/>
          <p:nvPr/>
        </p:nvSpPr>
        <p:spPr>
          <a:xfrm>
            <a:off x="8197610" y="3339785"/>
            <a:ext cx="1579925" cy="830997"/>
          </a:xfrm>
          <a:prstGeom prst="rect">
            <a:avLst/>
          </a:prstGeom>
          <a:noFill/>
        </p:spPr>
        <p:txBody>
          <a:bodyPr wrap="square" rtlCol="0">
            <a:spAutoFit/>
          </a:bodyPr>
          <a:lstStyle/>
          <a:p>
            <a:pPr marL="171450" indent="-171450"/>
            <a:r>
              <a:rPr lang="en-US" altLang="ja-JP" sz="1200" dirty="0" smtClean="0"/>
              <a:t>※</a:t>
            </a:r>
            <a:r>
              <a:rPr lang="ja-JP" altLang="en-US" sz="1200" dirty="0"/>
              <a:t>既</a:t>
            </a:r>
            <a:r>
              <a:rPr lang="ja-JP" altLang="en-US" sz="1200" dirty="0" smtClean="0"/>
              <a:t>に</a:t>
            </a:r>
            <a:r>
              <a:rPr lang="ja-JP" altLang="en-US" sz="1200" dirty="0"/>
              <a:t>決定されて</a:t>
            </a:r>
            <a:r>
              <a:rPr lang="ja-JP" altLang="en-US" sz="1200" dirty="0" smtClean="0"/>
              <a:t>いる</a:t>
            </a:r>
            <a:r>
              <a:rPr lang="en-US" altLang="ja-JP" sz="1200" dirty="0" smtClean="0"/>
              <a:t>90</a:t>
            </a:r>
            <a:r>
              <a:rPr lang="ja-JP" altLang="en-US" sz="1200" dirty="0" smtClean="0"/>
              <a:t>万</a:t>
            </a:r>
            <a:r>
              <a:rPr lang="en-US" altLang="ja-JP" sz="1200" dirty="0" smtClean="0"/>
              <a:t>kW</a:t>
            </a:r>
            <a:r>
              <a:rPr lang="ja-JP" altLang="en-US" sz="1200" dirty="0" err="1" smtClean="0"/>
              <a:t>までの</a:t>
            </a:r>
            <a:r>
              <a:rPr lang="ja-JP" altLang="en-US" sz="1200" dirty="0" smtClean="0"/>
              <a:t>増強を</a:t>
            </a:r>
            <a:r>
              <a:rPr lang="en-US" altLang="ja-JP" sz="1200" dirty="0" smtClean="0"/>
              <a:t>2019</a:t>
            </a:r>
            <a:r>
              <a:rPr lang="ja-JP" altLang="en-US" sz="1200" dirty="0" smtClean="0"/>
              <a:t>年</a:t>
            </a:r>
            <a:r>
              <a:rPr lang="en-US" altLang="ja-JP" sz="1200" dirty="0" smtClean="0"/>
              <a:t>3</a:t>
            </a:r>
            <a:r>
              <a:rPr lang="ja-JP" altLang="en-US" sz="1200" dirty="0" smtClean="0"/>
              <a:t>月まで</a:t>
            </a:r>
            <a:r>
              <a:rPr kumimoji="1" lang="ja-JP" altLang="en-US" sz="1200" dirty="0" smtClean="0"/>
              <a:t>に実施予定。</a:t>
            </a:r>
            <a:endParaRPr kumimoji="1" lang="ja-JP" altLang="en-US" sz="1200" dirty="0"/>
          </a:p>
        </p:txBody>
      </p:sp>
      <p:grpSp>
        <p:nvGrpSpPr>
          <p:cNvPr id="242" name="Group 105"/>
          <p:cNvGrpSpPr>
            <a:grpSpLocks/>
          </p:cNvGrpSpPr>
          <p:nvPr/>
        </p:nvGrpSpPr>
        <p:grpSpPr bwMode="auto">
          <a:xfrm>
            <a:off x="6486984" y="4674054"/>
            <a:ext cx="193384" cy="192841"/>
            <a:chOff x="3999" y="2714"/>
            <a:chExt cx="144" cy="146"/>
          </a:xfrm>
        </p:grpSpPr>
        <p:grpSp>
          <p:nvGrpSpPr>
            <p:cNvPr id="281" name="Group 106"/>
            <p:cNvGrpSpPr>
              <a:grpSpLocks/>
            </p:cNvGrpSpPr>
            <p:nvPr/>
          </p:nvGrpSpPr>
          <p:grpSpPr bwMode="auto">
            <a:xfrm>
              <a:off x="3999" y="2714"/>
              <a:ext cx="137" cy="146"/>
              <a:chOff x="3999" y="2714"/>
              <a:chExt cx="137" cy="146"/>
            </a:xfrm>
          </p:grpSpPr>
          <p:sp>
            <p:nvSpPr>
              <p:cNvPr id="285" name="Rectangle 107"/>
              <p:cNvSpPr>
                <a:spLocks noChangeArrowheads="1"/>
              </p:cNvSpPr>
              <p:nvPr/>
            </p:nvSpPr>
            <p:spPr bwMode="auto">
              <a:xfrm>
                <a:off x="3999" y="2714"/>
                <a:ext cx="137" cy="1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sp>
            <p:nvSpPr>
              <p:cNvPr id="286" name="Rectangle 108"/>
              <p:cNvSpPr>
                <a:spLocks noChangeArrowheads="1"/>
              </p:cNvSpPr>
              <p:nvPr/>
            </p:nvSpPr>
            <p:spPr bwMode="auto">
              <a:xfrm>
                <a:off x="3999" y="2714"/>
                <a:ext cx="137" cy="146"/>
              </a:xfrm>
              <a:prstGeom prst="rect">
                <a:avLst/>
              </a:prstGeom>
              <a:noFill/>
              <a:ln w="1111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grpSp>
        <p:grpSp>
          <p:nvGrpSpPr>
            <p:cNvPr id="282" name="Group 109"/>
            <p:cNvGrpSpPr>
              <a:grpSpLocks/>
            </p:cNvGrpSpPr>
            <p:nvPr/>
          </p:nvGrpSpPr>
          <p:grpSpPr bwMode="auto">
            <a:xfrm>
              <a:off x="4013" y="2714"/>
              <a:ext cx="130" cy="146"/>
              <a:chOff x="4013" y="2714"/>
              <a:chExt cx="130" cy="146"/>
            </a:xfrm>
          </p:grpSpPr>
          <p:sp>
            <p:nvSpPr>
              <p:cNvPr id="283" name="Freeform 110"/>
              <p:cNvSpPr>
                <a:spLocks/>
              </p:cNvSpPr>
              <p:nvPr/>
            </p:nvSpPr>
            <p:spPr bwMode="auto">
              <a:xfrm>
                <a:off x="4013" y="2714"/>
                <a:ext cx="130" cy="146"/>
              </a:xfrm>
              <a:custGeom>
                <a:avLst/>
                <a:gdLst>
                  <a:gd name="T0" fmla="*/ 0 w 130"/>
                  <a:gd name="T1" fmla="*/ 73 h 146"/>
                  <a:gd name="T2" fmla="*/ 130 w 130"/>
                  <a:gd name="T3" fmla="*/ 146 h 146"/>
                  <a:gd name="T4" fmla="*/ 130 w 130"/>
                  <a:gd name="T5" fmla="*/ 0 h 146"/>
                  <a:gd name="T6" fmla="*/ 0 w 130"/>
                  <a:gd name="T7" fmla="*/ 73 h 146"/>
                  <a:gd name="T8" fmla="*/ 0 60000 65536"/>
                  <a:gd name="T9" fmla="*/ 0 60000 65536"/>
                  <a:gd name="T10" fmla="*/ 0 60000 65536"/>
                  <a:gd name="T11" fmla="*/ 0 60000 65536"/>
                  <a:gd name="T12" fmla="*/ 0 w 130"/>
                  <a:gd name="T13" fmla="*/ 0 h 146"/>
                  <a:gd name="T14" fmla="*/ 130 w 130"/>
                  <a:gd name="T15" fmla="*/ 146 h 146"/>
                </a:gdLst>
                <a:ahLst/>
                <a:cxnLst>
                  <a:cxn ang="T8">
                    <a:pos x="T0" y="T1"/>
                  </a:cxn>
                  <a:cxn ang="T9">
                    <a:pos x="T2" y="T3"/>
                  </a:cxn>
                  <a:cxn ang="T10">
                    <a:pos x="T4" y="T5"/>
                  </a:cxn>
                  <a:cxn ang="T11">
                    <a:pos x="T6" y="T7"/>
                  </a:cxn>
                </a:cxnLst>
                <a:rect l="T12" t="T13" r="T14" b="T15"/>
                <a:pathLst>
                  <a:path w="130" h="146">
                    <a:moveTo>
                      <a:pt x="0" y="73"/>
                    </a:moveTo>
                    <a:lnTo>
                      <a:pt x="130" y="146"/>
                    </a:lnTo>
                    <a:lnTo>
                      <a:pt x="130" y="0"/>
                    </a:lnTo>
                    <a:lnTo>
                      <a:pt x="0"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sp>
            <p:nvSpPr>
              <p:cNvPr id="284" name="Freeform 111"/>
              <p:cNvSpPr>
                <a:spLocks/>
              </p:cNvSpPr>
              <p:nvPr/>
            </p:nvSpPr>
            <p:spPr bwMode="auto">
              <a:xfrm>
                <a:off x="4013" y="2714"/>
                <a:ext cx="130" cy="146"/>
              </a:xfrm>
              <a:custGeom>
                <a:avLst/>
                <a:gdLst>
                  <a:gd name="T0" fmla="*/ 0 w 130"/>
                  <a:gd name="T1" fmla="*/ 73 h 146"/>
                  <a:gd name="T2" fmla="*/ 130 w 130"/>
                  <a:gd name="T3" fmla="*/ 146 h 146"/>
                  <a:gd name="T4" fmla="*/ 130 w 130"/>
                  <a:gd name="T5" fmla="*/ 0 h 146"/>
                  <a:gd name="T6" fmla="*/ 0 w 130"/>
                  <a:gd name="T7" fmla="*/ 73 h 146"/>
                  <a:gd name="T8" fmla="*/ 0 60000 65536"/>
                  <a:gd name="T9" fmla="*/ 0 60000 65536"/>
                  <a:gd name="T10" fmla="*/ 0 60000 65536"/>
                  <a:gd name="T11" fmla="*/ 0 60000 65536"/>
                  <a:gd name="T12" fmla="*/ 0 w 130"/>
                  <a:gd name="T13" fmla="*/ 0 h 146"/>
                  <a:gd name="T14" fmla="*/ 130 w 130"/>
                  <a:gd name="T15" fmla="*/ 146 h 146"/>
                </a:gdLst>
                <a:ahLst/>
                <a:cxnLst>
                  <a:cxn ang="T8">
                    <a:pos x="T0" y="T1"/>
                  </a:cxn>
                  <a:cxn ang="T9">
                    <a:pos x="T2" y="T3"/>
                  </a:cxn>
                  <a:cxn ang="T10">
                    <a:pos x="T4" y="T5"/>
                  </a:cxn>
                  <a:cxn ang="T11">
                    <a:pos x="T6" y="T7"/>
                  </a:cxn>
                </a:cxnLst>
                <a:rect l="T12" t="T13" r="T14" b="T15"/>
                <a:pathLst>
                  <a:path w="130" h="146">
                    <a:moveTo>
                      <a:pt x="0" y="73"/>
                    </a:moveTo>
                    <a:lnTo>
                      <a:pt x="130" y="146"/>
                    </a:lnTo>
                    <a:lnTo>
                      <a:pt x="130" y="0"/>
                    </a:lnTo>
                    <a:lnTo>
                      <a:pt x="0" y="73"/>
                    </a:lnTo>
                    <a:close/>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grpSp>
      </p:grpSp>
      <p:grpSp>
        <p:nvGrpSpPr>
          <p:cNvPr id="243" name="Group 112"/>
          <p:cNvGrpSpPr>
            <a:grpSpLocks/>
          </p:cNvGrpSpPr>
          <p:nvPr/>
        </p:nvGrpSpPr>
        <p:grpSpPr bwMode="auto">
          <a:xfrm>
            <a:off x="6291263" y="4674050"/>
            <a:ext cx="201440" cy="192841"/>
            <a:chOff x="3849" y="2714"/>
            <a:chExt cx="150" cy="146"/>
          </a:xfrm>
        </p:grpSpPr>
        <p:grpSp>
          <p:nvGrpSpPr>
            <p:cNvPr id="275" name="Group 113"/>
            <p:cNvGrpSpPr>
              <a:grpSpLocks/>
            </p:cNvGrpSpPr>
            <p:nvPr/>
          </p:nvGrpSpPr>
          <p:grpSpPr bwMode="auto">
            <a:xfrm>
              <a:off x="3856" y="2714"/>
              <a:ext cx="143" cy="146"/>
              <a:chOff x="3856" y="2714"/>
              <a:chExt cx="143" cy="146"/>
            </a:xfrm>
          </p:grpSpPr>
          <p:sp>
            <p:nvSpPr>
              <p:cNvPr id="279" name="Rectangle 114"/>
              <p:cNvSpPr>
                <a:spLocks noChangeArrowheads="1"/>
              </p:cNvSpPr>
              <p:nvPr/>
            </p:nvSpPr>
            <p:spPr bwMode="auto">
              <a:xfrm>
                <a:off x="3856" y="2714"/>
                <a:ext cx="143" cy="1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sp>
            <p:nvSpPr>
              <p:cNvPr id="280" name="Rectangle 115"/>
              <p:cNvSpPr>
                <a:spLocks noChangeArrowheads="1"/>
              </p:cNvSpPr>
              <p:nvPr/>
            </p:nvSpPr>
            <p:spPr bwMode="auto">
              <a:xfrm>
                <a:off x="3856" y="2714"/>
                <a:ext cx="143" cy="146"/>
              </a:xfrm>
              <a:prstGeom prst="rect">
                <a:avLst/>
              </a:prstGeom>
              <a:noFill/>
              <a:ln w="1111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grpSp>
        <p:grpSp>
          <p:nvGrpSpPr>
            <p:cNvPr id="276" name="Group 116"/>
            <p:cNvGrpSpPr>
              <a:grpSpLocks/>
            </p:cNvGrpSpPr>
            <p:nvPr/>
          </p:nvGrpSpPr>
          <p:grpSpPr bwMode="auto">
            <a:xfrm>
              <a:off x="3849" y="2714"/>
              <a:ext cx="136" cy="146"/>
              <a:chOff x="3849" y="2714"/>
              <a:chExt cx="136" cy="146"/>
            </a:xfrm>
          </p:grpSpPr>
          <p:sp>
            <p:nvSpPr>
              <p:cNvPr id="277" name="Freeform 117"/>
              <p:cNvSpPr>
                <a:spLocks/>
              </p:cNvSpPr>
              <p:nvPr/>
            </p:nvSpPr>
            <p:spPr bwMode="auto">
              <a:xfrm>
                <a:off x="3849" y="2714"/>
                <a:ext cx="136" cy="146"/>
              </a:xfrm>
              <a:custGeom>
                <a:avLst/>
                <a:gdLst>
                  <a:gd name="T0" fmla="*/ 136 w 136"/>
                  <a:gd name="T1" fmla="*/ 73 h 146"/>
                  <a:gd name="T2" fmla="*/ 0 w 136"/>
                  <a:gd name="T3" fmla="*/ 146 h 146"/>
                  <a:gd name="T4" fmla="*/ 0 w 136"/>
                  <a:gd name="T5" fmla="*/ 0 h 146"/>
                  <a:gd name="T6" fmla="*/ 136 w 136"/>
                  <a:gd name="T7" fmla="*/ 73 h 146"/>
                  <a:gd name="T8" fmla="*/ 0 60000 65536"/>
                  <a:gd name="T9" fmla="*/ 0 60000 65536"/>
                  <a:gd name="T10" fmla="*/ 0 60000 65536"/>
                  <a:gd name="T11" fmla="*/ 0 60000 65536"/>
                  <a:gd name="T12" fmla="*/ 0 w 136"/>
                  <a:gd name="T13" fmla="*/ 0 h 146"/>
                  <a:gd name="T14" fmla="*/ 136 w 136"/>
                  <a:gd name="T15" fmla="*/ 146 h 146"/>
                </a:gdLst>
                <a:ahLst/>
                <a:cxnLst>
                  <a:cxn ang="T8">
                    <a:pos x="T0" y="T1"/>
                  </a:cxn>
                  <a:cxn ang="T9">
                    <a:pos x="T2" y="T3"/>
                  </a:cxn>
                  <a:cxn ang="T10">
                    <a:pos x="T4" y="T5"/>
                  </a:cxn>
                  <a:cxn ang="T11">
                    <a:pos x="T6" y="T7"/>
                  </a:cxn>
                </a:cxnLst>
                <a:rect l="T12" t="T13" r="T14" b="T15"/>
                <a:pathLst>
                  <a:path w="136" h="146">
                    <a:moveTo>
                      <a:pt x="136" y="73"/>
                    </a:moveTo>
                    <a:lnTo>
                      <a:pt x="0" y="146"/>
                    </a:lnTo>
                    <a:lnTo>
                      <a:pt x="0" y="0"/>
                    </a:lnTo>
                    <a:lnTo>
                      <a:pt x="136"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sp>
            <p:nvSpPr>
              <p:cNvPr id="278" name="Freeform 118"/>
              <p:cNvSpPr>
                <a:spLocks/>
              </p:cNvSpPr>
              <p:nvPr/>
            </p:nvSpPr>
            <p:spPr bwMode="auto">
              <a:xfrm>
                <a:off x="3849" y="2714"/>
                <a:ext cx="136" cy="146"/>
              </a:xfrm>
              <a:custGeom>
                <a:avLst/>
                <a:gdLst>
                  <a:gd name="T0" fmla="*/ 136 w 136"/>
                  <a:gd name="T1" fmla="*/ 73 h 146"/>
                  <a:gd name="T2" fmla="*/ 0 w 136"/>
                  <a:gd name="T3" fmla="*/ 146 h 146"/>
                  <a:gd name="T4" fmla="*/ 0 w 136"/>
                  <a:gd name="T5" fmla="*/ 0 h 146"/>
                  <a:gd name="T6" fmla="*/ 136 w 136"/>
                  <a:gd name="T7" fmla="*/ 73 h 146"/>
                  <a:gd name="T8" fmla="*/ 0 60000 65536"/>
                  <a:gd name="T9" fmla="*/ 0 60000 65536"/>
                  <a:gd name="T10" fmla="*/ 0 60000 65536"/>
                  <a:gd name="T11" fmla="*/ 0 60000 65536"/>
                  <a:gd name="T12" fmla="*/ 0 w 136"/>
                  <a:gd name="T13" fmla="*/ 0 h 146"/>
                  <a:gd name="T14" fmla="*/ 136 w 136"/>
                  <a:gd name="T15" fmla="*/ 146 h 146"/>
                </a:gdLst>
                <a:ahLst/>
                <a:cxnLst>
                  <a:cxn ang="T8">
                    <a:pos x="T0" y="T1"/>
                  </a:cxn>
                  <a:cxn ang="T9">
                    <a:pos x="T2" y="T3"/>
                  </a:cxn>
                  <a:cxn ang="T10">
                    <a:pos x="T4" y="T5"/>
                  </a:cxn>
                  <a:cxn ang="T11">
                    <a:pos x="T6" y="T7"/>
                  </a:cxn>
                </a:cxnLst>
                <a:rect l="T12" t="T13" r="T14" b="T15"/>
                <a:pathLst>
                  <a:path w="136" h="146">
                    <a:moveTo>
                      <a:pt x="136" y="73"/>
                    </a:moveTo>
                    <a:lnTo>
                      <a:pt x="0" y="146"/>
                    </a:lnTo>
                    <a:lnTo>
                      <a:pt x="0" y="0"/>
                    </a:lnTo>
                    <a:lnTo>
                      <a:pt x="136" y="73"/>
                    </a:lnTo>
                    <a:close/>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grpSp>
      </p:grpSp>
      <p:sp>
        <p:nvSpPr>
          <p:cNvPr id="244" name="Line 163"/>
          <p:cNvSpPr>
            <a:spLocks noChangeShapeType="1"/>
          </p:cNvSpPr>
          <p:nvPr/>
        </p:nvSpPr>
        <p:spPr bwMode="auto">
          <a:xfrm flipH="1">
            <a:off x="3624830" y="4559137"/>
            <a:ext cx="404224" cy="379079"/>
          </a:xfrm>
          <a:prstGeom prst="line">
            <a:avLst/>
          </a:prstGeom>
          <a:noFill/>
          <a:ln w="460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grpSp>
        <p:nvGrpSpPr>
          <p:cNvPr id="245" name="Group 164"/>
          <p:cNvGrpSpPr>
            <a:grpSpLocks/>
          </p:cNvGrpSpPr>
          <p:nvPr/>
        </p:nvGrpSpPr>
        <p:grpSpPr bwMode="auto">
          <a:xfrm>
            <a:off x="3581859" y="4560559"/>
            <a:ext cx="480771" cy="372859"/>
            <a:chOff x="1840" y="2603"/>
            <a:chExt cx="358" cy="337"/>
          </a:xfrm>
        </p:grpSpPr>
        <p:grpSp>
          <p:nvGrpSpPr>
            <p:cNvPr id="261" name="Group 165"/>
            <p:cNvGrpSpPr>
              <a:grpSpLocks/>
            </p:cNvGrpSpPr>
            <p:nvPr/>
          </p:nvGrpSpPr>
          <p:grpSpPr bwMode="auto">
            <a:xfrm>
              <a:off x="1840" y="2747"/>
              <a:ext cx="200" cy="193"/>
              <a:chOff x="1840" y="2747"/>
              <a:chExt cx="200" cy="193"/>
            </a:xfrm>
          </p:grpSpPr>
          <p:grpSp>
            <p:nvGrpSpPr>
              <p:cNvPr id="269" name="Group 166"/>
              <p:cNvGrpSpPr>
                <a:grpSpLocks/>
              </p:cNvGrpSpPr>
              <p:nvPr/>
            </p:nvGrpSpPr>
            <p:grpSpPr bwMode="auto">
              <a:xfrm>
                <a:off x="1842" y="2747"/>
                <a:ext cx="198" cy="193"/>
                <a:chOff x="1842" y="2747"/>
                <a:chExt cx="198" cy="193"/>
              </a:xfrm>
            </p:grpSpPr>
            <p:sp>
              <p:nvSpPr>
                <p:cNvPr id="273" name="Freeform 167"/>
                <p:cNvSpPr>
                  <a:spLocks/>
                </p:cNvSpPr>
                <p:nvPr/>
              </p:nvSpPr>
              <p:spPr bwMode="auto">
                <a:xfrm>
                  <a:off x="1842" y="2747"/>
                  <a:ext cx="198" cy="193"/>
                </a:xfrm>
                <a:custGeom>
                  <a:avLst/>
                  <a:gdLst>
                    <a:gd name="T0" fmla="*/ 98 w 198"/>
                    <a:gd name="T1" fmla="*/ 0 h 193"/>
                    <a:gd name="T2" fmla="*/ 0 w 198"/>
                    <a:gd name="T3" fmla="*/ 93 h 193"/>
                    <a:gd name="T4" fmla="*/ 99 w 198"/>
                    <a:gd name="T5" fmla="*/ 193 h 193"/>
                    <a:gd name="T6" fmla="*/ 198 w 198"/>
                    <a:gd name="T7" fmla="*/ 101 h 193"/>
                    <a:gd name="T8" fmla="*/ 98 w 198"/>
                    <a:gd name="T9" fmla="*/ 0 h 193"/>
                    <a:gd name="T10" fmla="*/ 0 60000 65536"/>
                    <a:gd name="T11" fmla="*/ 0 60000 65536"/>
                    <a:gd name="T12" fmla="*/ 0 60000 65536"/>
                    <a:gd name="T13" fmla="*/ 0 60000 65536"/>
                    <a:gd name="T14" fmla="*/ 0 60000 65536"/>
                    <a:gd name="T15" fmla="*/ 0 w 198"/>
                    <a:gd name="T16" fmla="*/ 0 h 193"/>
                    <a:gd name="T17" fmla="*/ 198 w 198"/>
                    <a:gd name="T18" fmla="*/ 193 h 193"/>
                  </a:gdLst>
                  <a:ahLst/>
                  <a:cxnLst>
                    <a:cxn ang="T10">
                      <a:pos x="T0" y="T1"/>
                    </a:cxn>
                    <a:cxn ang="T11">
                      <a:pos x="T2" y="T3"/>
                    </a:cxn>
                    <a:cxn ang="T12">
                      <a:pos x="T4" y="T5"/>
                    </a:cxn>
                    <a:cxn ang="T13">
                      <a:pos x="T6" y="T7"/>
                    </a:cxn>
                    <a:cxn ang="T14">
                      <a:pos x="T8" y="T9"/>
                    </a:cxn>
                  </a:cxnLst>
                  <a:rect l="T15" t="T16" r="T17" b="T18"/>
                  <a:pathLst>
                    <a:path w="198" h="193">
                      <a:moveTo>
                        <a:pt x="98" y="0"/>
                      </a:moveTo>
                      <a:lnTo>
                        <a:pt x="0" y="93"/>
                      </a:lnTo>
                      <a:lnTo>
                        <a:pt x="99" y="193"/>
                      </a:lnTo>
                      <a:lnTo>
                        <a:pt x="198" y="101"/>
                      </a:lnTo>
                      <a:lnTo>
                        <a:pt x="9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sp>
              <p:nvSpPr>
                <p:cNvPr id="274" name="Freeform 168"/>
                <p:cNvSpPr>
                  <a:spLocks/>
                </p:cNvSpPr>
                <p:nvPr/>
              </p:nvSpPr>
              <p:spPr bwMode="auto">
                <a:xfrm>
                  <a:off x="1842" y="2747"/>
                  <a:ext cx="198" cy="193"/>
                </a:xfrm>
                <a:custGeom>
                  <a:avLst/>
                  <a:gdLst>
                    <a:gd name="T0" fmla="*/ 98 w 198"/>
                    <a:gd name="T1" fmla="*/ 0 h 193"/>
                    <a:gd name="T2" fmla="*/ 0 w 198"/>
                    <a:gd name="T3" fmla="*/ 93 h 193"/>
                    <a:gd name="T4" fmla="*/ 99 w 198"/>
                    <a:gd name="T5" fmla="*/ 193 h 193"/>
                    <a:gd name="T6" fmla="*/ 198 w 198"/>
                    <a:gd name="T7" fmla="*/ 101 h 193"/>
                    <a:gd name="T8" fmla="*/ 98 w 198"/>
                    <a:gd name="T9" fmla="*/ 0 h 193"/>
                    <a:gd name="T10" fmla="*/ 0 60000 65536"/>
                    <a:gd name="T11" fmla="*/ 0 60000 65536"/>
                    <a:gd name="T12" fmla="*/ 0 60000 65536"/>
                    <a:gd name="T13" fmla="*/ 0 60000 65536"/>
                    <a:gd name="T14" fmla="*/ 0 60000 65536"/>
                    <a:gd name="T15" fmla="*/ 0 w 198"/>
                    <a:gd name="T16" fmla="*/ 0 h 193"/>
                    <a:gd name="T17" fmla="*/ 198 w 198"/>
                    <a:gd name="T18" fmla="*/ 193 h 193"/>
                  </a:gdLst>
                  <a:ahLst/>
                  <a:cxnLst>
                    <a:cxn ang="T10">
                      <a:pos x="T0" y="T1"/>
                    </a:cxn>
                    <a:cxn ang="T11">
                      <a:pos x="T2" y="T3"/>
                    </a:cxn>
                    <a:cxn ang="T12">
                      <a:pos x="T4" y="T5"/>
                    </a:cxn>
                    <a:cxn ang="T13">
                      <a:pos x="T6" y="T7"/>
                    </a:cxn>
                    <a:cxn ang="T14">
                      <a:pos x="T8" y="T9"/>
                    </a:cxn>
                  </a:cxnLst>
                  <a:rect l="T15" t="T16" r="T17" b="T18"/>
                  <a:pathLst>
                    <a:path w="198" h="193">
                      <a:moveTo>
                        <a:pt x="98" y="0"/>
                      </a:moveTo>
                      <a:lnTo>
                        <a:pt x="0" y="93"/>
                      </a:lnTo>
                      <a:lnTo>
                        <a:pt x="99" y="193"/>
                      </a:lnTo>
                      <a:lnTo>
                        <a:pt x="198" y="101"/>
                      </a:lnTo>
                      <a:lnTo>
                        <a:pt x="98" y="0"/>
                      </a:lnTo>
                      <a:close/>
                    </a:path>
                  </a:pathLst>
                </a:custGeom>
                <a:noFill/>
                <a:ln w="111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grpSp>
          <p:grpSp>
            <p:nvGrpSpPr>
              <p:cNvPr id="270" name="Group 169"/>
              <p:cNvGrpSpPr>
                <a:grpSpLocks/>
              </p:cNvGrpSpPr>
              <p:nvPr/>
            </p:nvGrpSpPr>
            <p:grpSpPr bwMode="auto">
              <a:xfrm>
                <a:off x="1840" y="2802"/>
                <a:ext cx="138" cy="134"/>
                <a:chOff x="1840" y="2802"/>
                <a:chExt cx="138" cy="134"/>
              </a:xfrm>
            </p:grpSpPr>
            <p:sp>
              <p:nvSpPr>
                <p:cNvPr id="271" name="Freeform 170"/>
                <p:cNvSpPr>
                  <a:spLocks/>
                </p:cNvSpPr>
                <p:nvPr/>
              </p:nvSpPr>
              <p:spPr bwMode="auto">
                <a:xfrm>
                  <a:off x="1840" y="2802"/>
                  <a:ext cx="138" cy="134"/>
                </a:xfrm>
                <a:custGeom>
                  <a:avLst/>
                  <a:gdLst>
                    <a:gd name="T0" fmla="*/ 138 w 138"/>
                    <a:gd name="T1" fmla="*/ 0 h 134"/>
                    <a:gd name="T2" fmla="*/ 0 w 138"/>
                    <a:gd name="T3" fmla="*/ 33 h 134"/>
                    <a:gd name="T4" fmla="*/ 99 w 138"/>
                    <a:gd name="T5" fmla="*/ 134 h 134"/>
                    <a:gd name="T6" fmla="*/ 138 w 138"/>
                    <a:gd name="T7" fmla="*/ 0 h 134"/>
                    <a:gd name="T8" fmla="*/ 0 60000 65536"/>
                    <a:gd name="T9" fmla="*/ 0 60000 65536"/>
                    <a:gd name="T10" fmla="*/ 0 60000 65536"/>
                    <a:gd name="T11" fmla="*/ 0 60000 65536"/>
                    <a:gd name="T12" fmla="*/ 0 w 138"/>
                    <a:gd name="T13" fmla="*/ 0 h 134"/>
                    <a:gd name="T14" fmla="*/ 138 w 138"/>
                    <a:gd name="T15" fmla="*/ 134 h 134"/>
                  </a:gdLst>
                  <a:ahLst/>
                  <a:cxnLst>
                    <a:cxn ang="T8">
                      <a:pos x="T0" y="T1"/>
                    </a:cxn>
                    <a:cxn ang="T9">
                      <a:pos x="T2" y="T3"/>
                    </a:cxn>
                    <a:cxn ang="T10">
                      <a:pos x="T4" y="T5"/>
                    </a:cxn>
                    <a:cxn ang="T11">
                      <a:pos x="T6" y="T7"/>
                    </a:cxn>
                  </a:cxnLst>
                  <a:rect l="T12" t="T13" r="T14" b="T15"/>
                  <a:pathLst>
                    <a:path w="138" h="134">
                      <a:moveTo>
                        <a:pt x="138" y="0"/>
                      </a:moveTo>
                      <a:lnTo>
                        <a:pt x="0" y="33"/>
                      </a:lnTo>
                      <a:lnTo>
                        <a:pt x="99" y="134"/>
                      </a:lnTo>
                      <a:lnTo>
                        <a:pt x="1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sp>
              <p:nvSpPr>
                <p:cNvPr id="272" name="Freeform 171"/>
                <p:cNvSpPr>
                  <a:spLocks/>
                </p:cNvSpPr>
                <p:nvPr/>
              </p:nvSpPr>
              <p:spPr bwMode="auto">
                <a:xfrm>
                  <a:off x="1840" y="2802"/>
                  <a:ext cx="138" cy="134"/>
                </a:xfrm>
                <a:custGeom>
                  <a:avLst/>
                  <a:gdLst>
                    <a:gd name="T0" fmla="*/ 138 w 138"/>
                    <a:gd name="T1" fmla="*/ 0 h 134"/>
                    <a:gd name="T2" fmla="*/ 0 w 138"/>
                    <a:gd name="T3" fmla="*/ 33 h 134"/>
                    <a:gd name="T4" fmla="*/ 99 w 138"/>
                    <a:gd name="T5" fmla="*/ 134 h 134"/>
                    <a:gd name="T6" fmla="*/ 138 w 138"/>
                    <a:gd name="T7" fmla="*/ 0 h 134"/>
                    <a:gd name="T8" fmla="*/ 0 60000 65536"/>
                    <a:gd name="T9" fmla="*/ 0 60000 65536"/>
                    <a:gd name="T10" fmla="*/ 0 60000 65536"/>
                    <a:gd name="T11" fmla="*/ 0 60000 65536"/>
                    <a:gd name="T12" fmla="*/ 0 w 138"/>
                    <a:gd name="T13" fmla="*/ 0 h 134"/>
                    <a:gd name="T14" fmla="*/ 138 w 138"/>
                    <a:gd name="T15" fmla="*/ 134 h 134"/>
                  </a:gdLst>
                  <a:ahLst/>
                  <a:cxnLst>
                    <a:cxn ang="T8">
                      <a:pos x="T0" y="T1"/>
                    </a:cxn>
                    <a:cxn ang="T9">
                      <a:pos x="T2" y="T3"/>
                    </a:cxn>
                    <a:cxn ang="T10">
                      <a:pos x="T4" y="T5"/>
                    </a:cxn>
                    <a:cxn ang="T11">
                      <a:pos x="T6" y="T7"/>
                    </a:cxn>
                  </a:cxnLst>
                  <a:rect l="T12" t="T13" r="T14" b="T15"/>
                  <a:pathLst>
                    <a:path w="138" h="134">
                      <a:moveTo>
                        <a:pt x="138" y="0"/>
                      </a:moveTo>
                      <a:lnTo>
                        <a:pt x="0" y="33"/>
                      </a:lnTo>
                      <a:lnTo>
                        <a:pt x="99" y="134"/>
                      </a:lnTo>
                      <a:lnTo>
                        <a:pt x="138" y="0"/>
                      </a:lnTo>
                      <a:close/>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grpSp>
        </p:grpSp>
        <p:grpSp>
          <p:nvGrpSpPr>
            <p:cNvPr id="262" name="Group 172"/>
            <p:cNvGrpSpPr>
              <a:grpSpLocks/>
            </p:cNvGrpSpPr>
            <p:nvPr/>
          </p:nvGrpSpPr>
          <p:grpSpPr bwMode="auto">
            <a:xfrm>
              <a:off x="1998" y="2603"/>
              <a:ext cx="200" cy="189"/>
              <a:chOff x="1998" y="2603"/>
              <a:chExt cx="200" cy="189"/>
            </a:xfrm>
          </p:grpSpPr>
          <p:grpSp>
            <p:nvGrpSpPr>
              <p:cNvPr id="263" name="Group 173"/>
              <p:cNvGrpSpPr>
                <a:grpSpLocks/>
              </p:cNvGrpSpPr>
              <p:nvPr/>
            </p:nvGrpSpPr>
            <p:grpSpPr bwMode="auto">
              <a:xfrm>
                <a:off x="1998" y="2603"/>
                <a:ext cx="193" cy="189"/>
                <a:chOff x="1998" y="2603"/>
                <a:chExt cx="193" cy="189"/>
              </a:xfrm>
            </p:grpSpPr>
            <p:sp>
              <p:nvSpPr>
                <p:cNvPr id="267" name="Freeform 174"/>
                <p:cNvSpPr>
                  <a:spLocks/>
                </p:cNvSpPr>
                <p:nvPr/>
              </p:nvSpPr>
              <p:spPr bwMode="auto">
                <a:xfrm>
                  <a:off x="1998" y="2603"/>
                  <a:ext cx="193" cy="189"/>
                </a:xfrm>
                <a:custGeom>
                  <a:avLst/>
                  <a:gdLst>
                    <a:gd name="T0" fmla="*/ 0 w 193"/>
                    <a:gd name="T1" fmla="*/ 88 h 189"/>
                    <a:gd name="T2" fmla="*/ 93 w 193"/>
                    <a:gd name="T3" fmla="*/ 0 h 189"/>
                    <a:gd name="T4" fmla="*/ 193 w 193"/>
                    <a:gd name="T5" fmla="*/ 101 h 189"/>
                    <a:gd name="T6" fmla="*/ 100 w 193"/>
                    <a:gd name="T7" fmla="*/ 189 h 189"/>
                    <a:gd name="T8" fmla="*/ 0 w 193"/>
                    <a:gd name="T9" fmla="*/ 88 h 189"/>
                    <a:gd name="T10" fmla="*/ 0 60000 65536"/>
                    <a:gd name="T11" fmla="*/ 0 60000 65536"/>
                    <a:gd name="T12" fmla="*/ 0 60000 65536"/>
                    <a:gd name="T13" fmla="*/ 0 60000 65536"/>
                    <a:gd name="T14" fmla="*/ 0 60000 65536"/>
                    <a:gd name="T15" fmla="*/ 0 w 193"/>
                    <a:gd name="T16" fmla="*/ 0 h 189"/>
                    <a:gd name="T17" fmla="*/ 193 w 193"/>
                    <a:gd name="T18" fmla="*/ 189 h 189"/>
                  </a:gdLst>
                  <a:ahLst/>
                  <a:cxnLst>
                    <a:cxn ang="T10">
                      <a:pos x="T0" y="T1"/>
                    </a:cxn>
                    <a:cxn ang="T11">
                      <a:pos x="T2" y="T3"/>
                    </a:cxn>
                    <a:cxn ang="T12">
                      <a:pos x="T4" y="T5"/>
                    </a:cxn>
                    <a:cxn ang="T13">
                      <a:pos x="T6" y="T7"/>
                    </a:cxn>
                    <a:cxn ang="T14">
                      <a:pos x="T8" y="T9"/>
                    </a:cxn>
                  </a:cxnLst>
                  <a:rect l="T15" t="T16" r="T17" b="T18"/>
                  <a:pathLst>
                    <a:path w="193" h="189">
                      <a:moveTo>
                        <a:pt x="0" y="88"/>
                      </a:moveTo>
                      <a:lnTo>
                        <a:pt x="93" y="0"/>
                      </a:lnTo>
                      <a:lnTo>
                        <a:pt x="193" y="101"/>
                      </a:lnTo>
                      <a:lnTo>
                        <a:pt x="100" y="189"/>
                      </a:lnTo>
                      <a:lnTo>
                        <a:pt x="0"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sp>
              <p:nvSpPr>
                <p:cNvPr id="268" name="Freeform 175"/>
                <p:cNvSpPr>
                  <a:spLocks/>
                </p:cNvSpPr>
                <p:nvPr/>
              </p:nvSpPr>
              <p:spPr bwMode="auto">
                <a:xfrm>
                  <a:off x="1998" y="2603"/>
                  <a:ext cx="193" cy="189"/>
                </a:xfrm>
                <a:custGeom>
                  <a:avLst/>
                  <a:gdLst>
                    <a:gd name="T0" fmla="*/ 0 w 193"/>
                    <a:gd name="T1" fmla="*/ 88 h 189"/>
                    <a:gd name="T2" fmla="*/ 93 w 193"/>
                    <a:gd name="T3" fmla="*/ 0 h 189"/>
                    <a:gd name="T4" fmla="*/ 193 w 193"/>
                    <a:gd name="T5" fmla="*/ 101 h 189"/>
                    <a:gd name="T6" fmla="*/ 100 w 193"/>
                    <a:gd name="T7" fmla="*/ 189 h 189"/>
                    <a:gd name="T8" fmla="*/ 0 w 193"/>
                    <a:gd name="T9" fmla="*/ 88 h 189"/>
                    <a:gd name="T10" fmla="*/ 0 60000 65536"/>
                    <a:gd name="T11" fmla="*/ 0 60000 65536"/>
                    <a:gd name="T12" fmla="*/ 0 60000 65536"/>
                    <a:gd name="T13" fmla="*/ 0 60000 65536"/>
                    <a:gd name="T14" fmla="*/ 0 60000 65536"/>
                    <a:gd name="T15" fmla="*/ 0 w 193"/>
                    <a:gd name="T16" fmla="*/ 0 h 189"/>
                    <a:gd name="T17" fmla="*/ 193 w 193"/>
                    <a:gd name="T18" fmla="*/ 189 h 189"/>
                  </a:gdLst>
                  <a:ahLst/>
                  <a:cxnLst>
                    <a:cxn ang="T10">
                      <a:pos x="T0" y="T1"/>
                    </a:cxn>
                    <a:cxn ang="T11">
                      <a:pos x="T2" y="T3"/>
                    </a:cxn>
                    <a:cxn ang="T12">
                      <a:pos x="T4" y="T5"/>
                    </a:cxn>
                    <a:cxn ang="T13">
                      <a:pos x="T6" y="T7"/>
                    </a:cxn>
                    <a:cxn ang="T14">
                      <a:pos x="T8" y="T9"/>
                    </a:cxn>
                  </a:cxnLst>
                  <a:rect l="T15" t="T16" r="T17" b="T18"/>
                  <a:pathLst>
                    <a:path w="193" h="189">
                      <a:moveTo>
                        <a:pt x="0" y="88"/>
                      </a:moveTo>
                      <a:lnTo>
                        <a:pt x="93" y="0"/>
                      </a:lnTo>
                      <a:lnTo>
                        <a:pt x="193" y="101"/>
                      </a:lnTo>
                      <a:lnTo>
                        <a:pt x="100" y="189"/>
                      </a:lnTo>
                      <a:lnTo>
                        <a:pt x="0" y="88"/>
                      </a:lnTo>
                      <a:close/>
                    </a:path>
                  </a:pathLst>
                </a:custGeom>
                <a:noFill/>
                <a:ln w="111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grpSp>
          <p:grpSp>
            <p:nvGrpSpPr>
              <p:cNvPr id="264" name="Group 176"/>
              <p:cNvGrpSpPr>
                <a:grpSpLocks/>
              </p:cNvGrpSpPr>
              <p:nvPr/>
            </p:nvGrpSpPr>
            <p:grpSpPr bwMode="auto">
              <a:xfrm>
                <a:off x="2055" y="2603"/>
                <a:ext cx="143" cy="138"/>
                <a:chOff x="2055" y="2603"/>
                <a:chExt cx="143" cy="138"/>
              </a:xfrm>
            </p:grpSpPr>
            <p:sp>
              <p:nvSpPr>
                <p:cNvPr id="265" name="Freeform 177"/>
                <p:cNvSpPr>
                  <a:spLocks/>
                </p:cNvSpPr>
                <p:nvPr/>
              </p:nvSpPr>
              <p:spPr bwMode="auto">
                <a:xfrm>
                  <a:off x="2055" y="2603"/>
                  <a:ext cx="143" cy="138"/>
                </a:xfrm>
                <a:custGeom>
                  <a:avLst/>
                  <a:gdLst>
                    <a:gd name="T0" fmla="*/ 0 w 143"/>
                    <a:gd name="T1" fmla="*/ 138 h 138"/>
                    <a:gd name="T2" fmla="*/ 43 w 143"/>
                    <a:gd name="T3" fmla="*/ 0 h 138"/>
                    <a:gd name="T4" fmla="*/ 143 w 143"/>
                    <a:gd name="T5" fmla="*/ 101 h 138"/>
                    <a:gd name="T6" fmla="*/ 0 w 143"/>
                    <a:gd name="T7" fmla="*/ 138 h 138"/>
                    <a:gd name="T8" fmla="*/ 0 60000 65536"/>
                    <a:gd name="T9" fmla="*/ 0 60000 65536"/>
                    <a:gd name="T10" fmla="*/ 0 60000 65536"/>
                    <a:gd name="T11" fmla="*/ 0 60000 65536"/>
                    <a:gd name="T12" fmla="*/ 0 w 143"/>
                    <a:gd name="T13" fmla="*/ 0 h 138"/>
                    <a:gd name="T14" fmla="*/ 143 w 143"/>
                    <a:gd name="T15" fmla="*/ 138 h 138"/>
                  </a:gdLst>
                  <a:ahLst/>
                  <a:cxnLst>
                    <a:cxn ang="T8">
                      <a:pos x="T0" y="T1"/>
                    </a:cxn>
                    <a:cxn ang="T9">
                      <a:pos x="T2" y="T3"/>
                    </a:cxn>
                    <a:cxn ang="T10">
                      <a:pos x="T4" y="T5"/>
                    </a:cxn>
                    <a:cxn ang="T11">
                      <a:pos x="T6" y="T7"/>
                    </a:cxn>
                  </a:cxnLst>
                  <a:rect l="T12" t="T13" r="T14" b="T15"/>
                  <a:pathLst>
                    <a:path w="143" h="138">
                      <a:moveTo>
                        <a:pt x="0" y="138"/>
                      </a:moveTo>
                      <a:lnTo>
                        <a:pt x="43" y="0"/>
                      </a:lnTo>
                      <a:lnTo>
                        <a:pt x="143" y="101"/>
                      </a:lnTo>
                      <a:lnTo>
                        <a:pt x="0" y="1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sp>
              <p:nvSpPr>
                <p:cNvPr id="266" name="Freeform 178"/>
                <p:cNvSpPr>
                  <a:spLocks/>
                </p:cNvSpPr>
                <p:nvPr/>
              </p:nvSpPr>
              <p:spPr bwMode="auto">
                <a:xfrm>
                  <a:off x="2055" y="2603"/>
                  <a:ext cx="143" cy="138"/>
                </a:xfrm>
                <a:custGeom>
                  <a:avLst/>
                  <a:gdLst>
                    <a:gd name="T0" fmla="*/ 0 w 143"/>
                    <a:gd name="T1" fmla="*/ 138 h 138"/>
                    <a:gd name="T2" fmla="*/ 43 w 143"/>
                    <a:gd name="T3" fmla="*/ 0 h 138"/>
                    <a:gd name="T4" fmla="*/ 143 w 143"/>
                    <a:gd name="T5" fmla="*/ 101 h 138"/>
                    <a:gd name="T6" fmla="*/ 0 w 143"/>
                    <a:gd name="T7" fmla="*/ 138 h 138"/>
                    <a:gd name="T8" fmla="*/ 0 60000 65536"/>
                    <a:gd name="T9" fmla="*/ 0 60000 65536"/>
                    <a:gd name="T10" fmla="*/ 0 60000 65536"/>
                    <a:gd name="T11" fmla="*/ 0 60000 65536"/>
                    <a:gd name="T12" fmla="*/ 0 w 143"/>
                    <a:gd name="T13" fmla="*/ 0 h 138"/>
                    <a:gd name="T14" fmla="*/ 143 w 143"/>
                    <a:gd name="T15" fmla="*/ 138 h 138"/>
                  </a:gdLst>
                  <a:ahLst/>
                  <a:cxnLst>
                    <a:cxn ang="T8">
                      <a:pos x="T0" y="T1"/>
                    </a:cxn>
                    <a:cxn ang="T9">
                      <a:pos x="T2" y="T3"/>
                    </a:cxn>
                    <a:cxn ang="T10">
                      <a:pos x="T4" y="T5"/>
                    </a:cxn>
                    <a:cxn ang="T11">
                      <a:pos x="T6" y="T7"/>
                    </a:cxn>
                  </a:cxnLst>
                  <a:rect l="T12" t="T13" r="T14" b="T15"/>
                  <a:pathLst>
                    <a:path w="143" h="138">
                      <a:moveTo>
                        <a:pt x="0" y="138"/>
                      </a:moveTo>
                      <a:lnTo>
                        <a:pt x="43" y="0"/>
                      </a:lnTo>
                      <a:lnTo>
                        <a:pt x="143" y="101"/>
                      </a:lnTo>
                      <a:lnTo>
                        <a:pt x="0" y="138"/>
                      </a:lnTo>
                      <a:close/>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grpSp>
        </p:grpSp>
      </p:grpSp>
      <p:sp>
        <p:nvSpPr>
          <p:cNvPr id="246" name="Line 150"/>
          <p:cNvSpPr>
            <a:spLocks noChangeShapeType="1"/>
          </p:cNvSpPr>
          <p:nvPr/>
        </p:nvSpPr>
        <p:spPr bwMode="auto">
          <a:xfrm flipV="1">
            <a:off x="4496480" y="3590964"/>
            <a:ext cx="664260" cy="400858"/>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sysClr val="windowText" lastClr="000000"/>
              </a:solidFill>
              <a:effectLst/>
              <a:uLnTx/>
              <a:uFillTx/>
            </a:endParaRPr>
          </a:p>
        </p:txBody>
      </p:sp>
      <p:grpSp>
        <p:nvGrpSpPr>
          <p:cNvPr id="247" name="Group 125"/>
          <p:cNvGrpSpPr>
            <a:grpSpLocks/>
          </p:cNvGrpSpPr>
          <p:nvPr/>
        </p:nvGrpSpPr>
        <p:grpSpPr bwMode="auto">
          <a:xfrm>
            <a:off x="4872502" y="3239625"/>
            <a:ext cx="1167010" cy="704003"/>
            <a:chOff x="2809" y="1628"/>
            <a:chExt cx="869" cy="533"/>
          </a:xfrm>
        </p:grpSpPr>
        <p:sp>
          <p:nvSpPr>
            <p:cNvPr id="259" name="Oval 126"/>
            <p:cNvSpPr>
              <a:spLocks noChangeArrowheads="1"/>
            </p:cNvSpPr>
            <p:nvPr/>
          </p:nvSpPr>
          <p:spPr bwMode="auto">
            <a:xfrm>
              <a:off x="2809" y="1628"/>
              <a:ext cx="869" cy="533"/>
            </a:xfrm>
            <a:prstGeom prst="ellipse">
              <a:avLst/>
            </a:prstGeom>
            <a:solidFill>
              <a:srgbClr val="FFFFCC"/>
            </a:solid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sp>
          <p:nvSpPr>
            <p:cNvPr id="260" name="Freeform 127"/>
            <p:cNvSpPr>
              <a:spLocks/>
            </p:cNvSpPr>
            <p:nvPr/>
          </p:nvSpPr>
          <p:spPr bwMode="auto">
            <a:xfrm>
              <a:off x="2809" y="1628"/>
              <a:ext cx="869" cy="533"/>
            </a:xfrm>
            <a:custGeom>
              <a:avLst/>
              <a:gdLst>
                <a:gd name="T0" fmla="*/ 434 w 869"/>
                <a:gd name="T1" fmla="*/ 0 h 533"/>
                <a:gd name="T2" fmla="*/ 0 w 869"/>
                <a:gd name="T3" fmla="*/ 266 h 533"/>
                <a:gd name="T4" fmla="*/ 434 w 869"/>
                <a:gd name="T5" fmla="*/ 533 h 533"/>
                <a:gd name="T6" fmla="*/ 869 w 869"/>
                <a:gd name="T7" fmla="*/ 266 h 533"/>
                <a:gd name="T8" fmla="*/ 434 w 869"/>
                <a:gd name="T9" fmla="*/ 0 h 533"/>
                <a:gd name="T10" fmla="*/ 0 60000 65536"/>
                <a:gd name="T11" fmla="*/ 0 60000 65536"/>
                <a:gd name="T12" fmla="*/ 0 60000 65536"/>
                <a:gd name="T13" fmla="*/ 0 60000 65536"/>
                <a:gd name="T14" fmla="*/ 0 60000 65536"/>
                <a:gd name="T15" fmla="*/ 0 w 869"/>
                <a:gd name="T16" fmla="*/ 0 h 533"/>
                <a:gd name="T17" fmla="*/ 869 w 869"/>
                <a:gd name="T18" fmla="*/ 533 h 533"/>
              </a:gdLst>
              <a:ahLst/>
              <a:cxnLst>
                <a:cxn ang="T10">
                  <a:pos x="T0" y="T1"/>
                </a:cxn>
                <a:cxn ang="T11">
                  <a:pos x="T2" y="T3"/>
                </a:cxn>
                <a:cxn ang="T12">
                  <a:pos x="T4" y="T5"/>
                </a:cxn>
                <a:cxn ang="T13">
                  <a:pos x="T6" y="T7"/>
                </a:cxn>
                <a:cxn ang="T14">
                  <a:pos x="T8" y="T9"/>
                </a:cxn>
              </a:cxnLst>
              <a:rect l="T15" t="T16" r="T17" b="T18"/>
              <a:pathLst>
                <a:path w="869" h="533">
                  <a:moveTo>
                    <a:pt x="434" y="0"/>
                  </a:moveTo>
                  <a:cubicBezTo>
                    <a:pt x="195" y="0"/>
                    <a:pt x="0" y="119"/>
                    <a:pt x="0" y="266"/>
                  </a:cubicBezTo>
                  <a:cubicBezTo>
                    <a:pt x="0" y="414"/>
                    <a:pt x="195" y="533"/>
                    <a:pt x="434" y="533"/>
                  </a:cubicBezTo>
                  <a:cubicBezTo>
                    <a:pt x="675" y="533"/>
                    <a:pt x="869" y="414"/>
                    <a:pt x="869" y="266"/>
                  </a:cubicBezTo>
                  <a:cubicBezTo>
                    <a:pt x="869" y="119"/>
                    <a:pt x="675" y="0"/>
                    <a:pt x="434"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grpSp>
      <p:sp>
        <p:nvSpPr>
          <p:cNvPr id="248" name="Rectangle 128"/>
          <p:cNvSpPr>
            <a:spLocks noChangeArrowheads="1"/>
          </p:cNvSpPr>
          <p:nvPr/>
        </p:nvSpPr>
        <p:spPr bwMode="auto">
          <a:xfrm>
            <a:off x="5258090" y="3330255"/>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000000"/>
                </a:solidFill>
                <a:effectLst/>
                <a:uLnTx/>
                <a:uFillTx/>
                <a:latin typeface="ＭＳ Ｐゴシック" charset="-128"/>
              </a:rPr>
              <a:t>北陸</a:t>
            </a:r>
            <a:endParaRPr kumimoji="0" lang="ja-JP" altLang="en-US" sz="2400" b="0" i="0" u="none" strike="noStrike" kern="0" cap="none" spc="0" normalizeH="0" baseline="0" noProof="0" dirty="0">
              <a:ln>
                <a:noFill/>
              </a:ln>
              <a:solidFill>
                <a:sysClr val="windowText" lastClr="000000"/>
              </a:solidFill>
              <a:effectLst/>
              <a:uLnTx/>
              <a:uFillTx/>
            </a:endParaRPr>
          </a:p>
        </p:txBody>
      </p:sp>
      <p:sp>
        <p:nvSpPr>
          <p:cNvPr id="249" name="Rectangle 129"/>
          <p:cNvSpPr>
            <a:spLocks noChangeArrowheads="1"/>
          </p:cNvSpPr>
          <p:nvPr/>
        </p:nvSpPr>
        <p:spPr bwMode="auto">
          <a:xfrm>
            <a:off x="5060830" y="3582464"/>
            <a:ext cx="8596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smtClean="0">
                <a:ln>
                  <a:noFill/>
                </a:ln>
                <a:solidFill>
                  <a:srgbClr val="000000"/>
                </a:solidFill>
                <a:effectLst/>
                <a:uLnTx/>
                <a:uFillTx/>
              </a:rPr>
              <a:t>526</a:t>
            </a:r>
            <a:r>
              <a:rPr kumimoji="0" lang="ja-JP" altLang="en-US" sz="1600" b="0" i="0" u="none" strike="noStrike" kern="0" cap="none" spc="0" normalizeH="0" baseline="0" noProof="0" dirty="0" smtClean="0">
                <a:ln>
                  <a:noFill/>
                </a:ln>
                <a:solidFill>
                  <a:srgbClr val="000000"/>
                </a:solidFill>
                <a:effectLst/>
                <a:uLnTx/>
                <a:uFillTx/>
              </a:rPr>
              <a:t>万</a:t>
            </a:r>
            <a:r>
              <a:rPr kumimoji="0" lang="en-US" altLang="ja-JP" sz="1600" b="0" i="0" u="none" strike="noStrike" kern="0" cap="none" spc="0" normalizeH="0" baseline="0" noProof="0" dirty="0">
                <a:ln>
                  <a:noFill/>
                </a:ln>
                <a:solidFill>
                  <a:srgbClr val="000000"/>
                </a:solidFill>
                <a:effectLst/>
                <a:uLnTx/>
                <a:uFillTx/>
              </a:rPr>
              <a:t>kW</a:t>
            </a:r>
            <a:endParaRPr kumimoji="0" lang="en-US" altLang="ja-JP" sz="1600" b="0" i="0" u="none" strike="noStrike" kern="0" cap="none" spc="0" normalizeH="0" baseline="0" noProof="0" dirty="0">
              <a:ln>
                <a:noFill/>
              </a:ln>
              <a:solidFill>
                <a:sysClr val="windowText" lastClr="000000"/>
              </a:solidFill>
              <a:effectLst/>
              <a:uLnTx/>
              <a:uFillTx/>
            </a:endParaRPr>
          </a:p>
        </p:txBody>
      </p:sp>
      <p:grpSp>
        <p:nvGrpSpPr>
          <p:cNvPr id="250" name="Group 145"/>
          <p:cNvGrpSpPr>
            <a:grpSpLocks/>
          </p:cNvGrpSpPr>
          <p:nvPr/>
        </p:nvGrpSpPr>
        <p:grpSpPr bwMode="auto">
          <a:xfrm>
            <a:off x="3358930" y="3758714"/>
            <a:ext cx="1340250" cy="800425"/>
            <a:chOff x="1674" y="2021"/>
            <a:chExt cx="998" cy="606"/>
          </a:xfrm>
        </p:grpSpPr>
        <p:sp>
          <p:nvSpPr>
            <p:cNvPr id="257" name="Oval 146"/>
            <p:cNvSpPr>
              <a:spLocks noChangeArrowheads="1"/>
            </p:cNvSpPr>
            <p:nvPr/>
          </p:nvSpPr>
          <p:spPr bwMode="auto">
            <a:xfrm>
              <a:off x="1674" y="2021"/>
              <a:ext cx="998" cy="606"/>
            </a:xfrm>
            <a:prstGeom prst="ellipse">
              <a:avLst/>
            </a:prstGeom>
            <a:solidFill>
              <a:srgbClr val="FFFFCC"/>
            </a:solid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sp>
          <p:nvSpPr>
            <p:cNvPr id="258" name="Oval 147"/>
            <p:cNvSpPr>
              <a:spLocks noChangeArrowheads="1"/>
            </p:cNvSpPr>
            <p:nvPr/>
          </p:nvSpPr>
          <p:spPr bwMode="auto">
            <a:xfrm>
              <a:off x="1674" y="2021"/>
              <a:ext cx="998" cy="606"/>
            </a:xfrm>
            <a:prstGeom prst="ellipse">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grpSp>
      <p:sp>
        <p:nvSpPr>
          <p:cNvPr id="251" name="Rectangle 149"/>
          <p:cNvSpPr>
            <a:spLocks noChangeArrowheads="1"/>
          </p:cNvSpPr>
          <p:nvPr/>
        </p:nvSpPr>
        <p:spPr bwMode="auto">
          <a:xfrm>
            <a:off x="3559265" y="4144412"/>
            <a:ext cx="10280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smtClean="0">
                <a:ln>
                  <a:noFill/>
                </a:ln>
                <a:solidFill>
                  <a:srgbClr val="000000"/>
                </a:solidFill>
                <a:effectLst/>
                <a:uLnTx/>
                <a:uFillTx/>
              </a:rPr>
              <a:t>2,816</a:t>
            </a:r>
            <a:r>
              <a:rPr kumimoji="0" lang="ja-JP" altLang="en-US" sz="1600" b="0" i="0" u="none" strike="noStrike" kern="0" cap="none" spc="0" normalizeH="0" baseline="0" noProof="0" dirty="0" smtClean="0">
                <a:ln>
                  <a:noFill/>
                </a:ln>
                <a:solidFill>
                  <a:srgbClr val="000000"/>
                </a:solidFill>
                <a:effectLst/>
                <a:uLnTx/>
                <a:uFillTx/>
              </a:rPr>
              <a:t>万</a:t>
            </a:r>
            <a:r>
              <a:rPr kumimoji="0" lang="en-US" altLang="ja-JP" sz="1600" b="0" i="0" u="none" strike="noStrike" kern="0" cap="none" spc="0" normalizeH="0" baseline="0" noProof="0" dirty="0">
                <a:ln>
                  <a:noFill/>
                </a:ln>
                <a:solidFill>
                  <a:srgbClr val="000000"/>
                </a:solidFill>
                <a:effectLst/>
                <a:uLnTx/>
                <a:uFillTx/>
              </a:rPr>
              <a:t>kW</a:t>
            </a:r>
            <a:endParaRPr kumimoji="0" lang="en-US" altLang="ja-JP" sz="1600" b="0" i="0" u="none" strike="noStrike" kern="0" cap="none" spc="0" normalizeH="0" baseline="0" noProof="0" dirty="0">
              <a:ln>
                <a:noFill/>
              </a:ln>
              <a:solidFill>
                <a:sysClr val="windowText" lastClr="000000"/>
              </a:solidFill>
              <a:effectLst/>
              <a:uLnTx/>
              <a:uFillTx/>
            </a:endParaRPr>
          </a:p>
        </p:txBody>
      </p:sp>
      <p:sp>
        <p:nvSpPr>
          <p:cNvPr id="252" name="Rectangle 148"/>
          <p:cNvSpPr>
            <a:spLocks noChangeArrowheads="1"/>
          </p:cNvSpPr>
          <p:nvPr/>
        </p:nvSpPr>
        <p:spPr bwMode="auto">
          <a:xfrm>
            <a:off x="3816802" y="3887830"/>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000000"/>
                </a:solidFill>
                <a:effectLst/>
                <a:uLnTx/>
                <a:uFillTx/>
                <a:latin typeface="ＭＳ Ｐゴシック" charset="-128"/>
              </a:rPr>
              <a:t>関西</a:t>
            </a:r>
            <a:endParaRPr kumimoji="0" lang="ja-JP" altLang="en-US" sz="2400" b="0" i="0" u="none" strike="noStrike" kern="0" cap="none" spc="0" normalizeH="0" baseline="0" noProof="0" dirty="0">
              <a:ln>
                <a:noFill/>
              </a:ln>
              <a:solidFill>
                <a:sysClr val="windowText" lastClr="000000"/>
              </a:solidFill>
              <a:effectLst/>
              <a:uLnTx/>
              <a:uFillTx/>
            </a:endParaRPr>
          </a:p>
        </p:txBody>
      </p:sp>
      <p:sp>
        <p:nvSpPr>
          <p:cNvPr id="253" name="Text Box 52"/>
          <p:cNvSpPr txBox="1">
            <a:spLocks noChangeArrowheads="1"/>
          </p:cNvSpPr>
          <p:nvPr/>
        </p:nvSpPr>
        <p:spPr bwMode="auto">
          <a:xfrm>
            <a:off x="3905293" y="3451535"/>
            <a:ext cx="1575245" cy="338554"/>
          </a:xfrm>
          <a:prstGeom prst="rect">
            <a:avLst/>
          </a:prstGeom>
          <a:noFill/>
          <a:ln>
            <a:noFill/>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1" lang="en-US" altLang="ja-JP" sz="1600" b="1" i="0" u="none" strike="noStrike" kern="0" cap="none" spc="0" normalizeH="0" baseline="0" noProof="0" dirty="0">
                <a:ln>
                  <a:noFill/>
                </a:ln>
                <a:solidFill>
                  <a:srgbClr val="C00000"/>
                </a:solidFill>
                <a:effectLst/>
                <a:uLnTx/>
                <a:uFillTx/>
                <a:latin typeface="Arial" charset="0"/>
                <a:ea typeface="ＭＳ Ｐゴシック" charset="-128"/>
              </a:rPr>
              <a:t>557</a:t>
            </a:r>
            <a:r>
              <a:rPr kumimoji="1" lang="ja-JP" altLang="en-US" sz="1600" b="1" i="0" u="none" strike="noStrike" kern="0" cap="none" spc="0" normalizeH="0" baseline="0" noProof="0" dirty="0">
                <a:ln>
                  <a:noFill/>
                </a:ln>
                <a:solidFill>
                  <a:srgbClr val="C00000"/>
                </a:solidFill>
                <a:effectLst/>
                <a:uLnTx/>
                <a:uFillTx/>
                <a:latin typeface="Arial" charset="0"/>
                <a:ea typeface="ＭＳ Ｐゴシック" charset="-128"/>
              </a:rPr>
              <a:t>万</a:t>
            </a:r>
            <a:r>
              <a:rPr kumimoji="1" lang="en-US" altLang="ja-JP" sz="1600" b="1" i="0" u="none" strike="noStrike" kern="0" cap="none" spc="0" normalizeH="0" baseline="0" noProof="0" dirty="0">
                <a:ln>
                  <a:noFill/>
                </a:ln>
                <a:solidFill>
                  <a:srgbClr val="C00000"/>
                </a:solidFill>
                <a:effectLst/>
                <a:uLnTx/>
                <a:uFillTx/>
                <a:latin typeface="Arial" charset="0"/>
                <a:ea typeface="ＭＳ Ｐゴシック" charset="-128"/>
              </a:rPr>
              <a:t>kW</a:t>
            </a:r>
          </a:p>
        </p:txBody>
      </p:sp>
      <p:sp>
        <p:nvSpPr>
          <p:cNvPr id="254" name="Text Box 58"/>
          <p:cNvSpPr txBox="1">
            <a:spLocks noChangeArrowheads="1"/>
          </p:cNvSpPr>
          <p:nvPr/>
        </p:nvSpPr>
        <p:spPr bwMode="auto">
          <a:xfrm>
            <a:off x="2737055" y="3613724"/>
            <a:ext cx="1399689" cy="246221"/>
          </a:xfrm>
          <a:prstGeom prst="rect">
            <a:avLst/>
          </a:prstGeom>
          <a:noFill/>
          <a:ln>
            <a:noFill/>
          </a:ln>
          <a:extLst/>
        </p:spPr>
        <p:txBody>
          <a:bodyPr wrap="square" lIns="0" tIns="0" rIns="0" bIns="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1" lang="en-US" altLang="ja-JP" sz="1600" b="1" i="0" u="none" strike="noStrike" kern="0" cap="none" spc="0" normalizeH="0" baseline="0" noProof="0" dirty="0">
                <a:ln>
                  <a:noFill/>
                </a:ln>
                <a:solidFill>
                  <a:srgbClr val="C00000"/>
                </a:solidFill>
                <a:effectLst/>
                <a:uLnTx/>
                <a:uFillTx/>
                <a:latin typeface="Arial" charset="0"/>
                <a:ea typeface="ＭＳ Ｐゴシック" charset="-128"/>
              </a:rPr>
              <a:t>1666</a:t>
            </a:r>
            <a:r>
              <a:rPr kumimoji="1" lang="ja-JP" altLang="en-US" sz="1600" b="1" i="0" u="none" strike="noStrike" kern="0" cap="none" spc="0" normalizeH="0" baseline="0" noProof="0" dirty="0">
                <a:ln>
                  <a:noFill/>
                </a:ln>
                <a:solidFill>
                  <a:srgbClr val="C00000"/>
                </a:solidFill>
                <a:effectLst/>
                <a:uLnTx/>
                <a:uFillTx/>
                <a:latin typeface="Arial" charset="0"/>
                <a:ea typeface="ＭＳ Ｐゴシック" charset="-128"/>
              </a:rPr>
              <a:t>万</a:t>
            </a:r>
            <a:r>
              <a:rPr kumimoji="1" lang="en-US" altLang="ja-JP" sz="1600" b="1" i="0" u="none" strike="noStrike" kern="0" cap="none" spc="0" normalizeH="0" baseline="0" noProof="0" dirty="0">
                <a:ln>
                  <a:noFill/>
                </a:ln>
                <a:solidFill>
                  <a:srgbClr val="C00000"/>
                </a:solidFill>
                <a:effectLst/>
                <a:uLnTx/>
                <a:uFillTx/>
                <a:latin typeface="Arial" charset="0"/>
                <a:ea typeface="ＭＳ Ｐゴシック" charset="-128"/>
              </a:rPr>
              <a:t>kW</a:t>
            </a:r>
          </a:p>
        </p:txBody>
      </p:sp>
      <p:sp>
        <p:nvSpPr>
          <p:cNvPr id="255" name="Text Box 56"/>
          <p:cNvSpPr txBox="1">
            <a:spLocks noChangeArrowheads="1"/>
          </p:cNvSpPr>
          <p:nvPr/>
        </p:nvSpPr>
        <p:spPr bwMode="auto">
          <a:xfrm>
            <a:off x="4619161" y="4334385"/>
            <a:ext cx="1511192" cy="246221"/>
          </a:xfrm>
          <a:prstGeom prst="rect">
            <a:avLst/>
          </a:prstGeom>
          <a:noFill/>
          <a:ln>
            <a:noFill/>
          </a:ln>
          <a:extLst/>
        </p:spPr>
        <p:txBody>
          <a:bodyPr wrap="square" lIns="0" tIns="0" rIns="0" bIns="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600" b="1" i="0" u="none" strike="noStrike" kern="0" cap="none" spc="0" normalizeH="0" baseline="0" noProof="0" dirty="0">
                <a:ln>
                  <a:noFill/>
                </a:ln>
                <a:solidFill>
                  <a:srgbClr val="C00000"/>
                </a:solidFill>
                <a:effectLst/>
                <a:uLnTx/>
                <a:uFillTx/>
                <a:latin typeface="Arial" charset="0"/>
                <a:ea typeface="ＭＳ Ｐゴシック" charset="-128"/>
              </a:rPr>
              <a:t>557</a:t>
            </a:r>
            <a:r>
              <a:rPr kumimoji="1" lang="ja-JP" altLang="en-US" sz="1600" b="1" i="0" u="none" strike="noStrike" kern="0" cap="none" spc="0" normalizeH="0" baseline="0" noProof="0" dirty="0">
                <a:ln>
                  <a:noFill/>
                </a:ln>
                <a:solidFill>
                  <a:srgbClr val="C00000"/>
                </a:solidFill>
                <a:effectLst/>
                <a:uLnTx/>
                <a:uFillTx/>
                <a:latin typeface="Arial" charset="0"/>
                <a:ea typeface="ＭＳ Ｐゴシック" charset="-128"/>
              </a:rPr>
              <a:t>万</a:t>
            </a:r>
            <a:r>
              <a:rPr kumimoji="1" lang="en-US" altLang="ja-JP" sz="1600" b="1" i="0" u="none" strike="noStrike" kern="0" cap="none" spc="0" normalizeH="0" baseline="0" noProof="0" dirty="0">
                <a:ln>
                  <a:noFill/>
                </a:ln>
                <a:solidFill>
                  <a:srgbClr val="C00000"/>
                </a:solidFill>
                <a:effectLst/>
                <a:uLnTx/>
                <a:uFillTx/>
                <a:latin typeface="Arial" charset="0"/>
                <a:ea typeface="ＭＳ Ｐゴシック" charset="-128"/>
              </a:rPr>
              <a:t>kW</a:t>
            </a:r>
          </a:p>
        </p:txBody>
      </p:sp>
      <p:sp>
        <p:nvSpPr>
          <p:cNvPr id="256" name="Text Box 66"/>
          <p:cNvSpPr txBox="1">
            <a:spLocks noChangeArrowheads="1"/>
          </p:cNvSpPr>
          <p:nvPr/>
        </p:nvSpPr>
        <p:spPr bwMode="auto">
          <a:xfrm>
            <a:off x="1148542" y="4449509"/>
            <a:ext cx="1290563" cy="246221"/>
          </a:xfrm>
          <a:prstGeom prst="rect">
            <a:avLst/>
          </a:prstGeom>
          <a:solidFill>
            <a:sysClr val="window" lastClr="FFFFFF">
              <a:alpha val="50195"/>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1" lang="en-US" altLang="ja-JP" sz="1600" b="1" i="0" u="none" strike="noStrike" kern="0" cap="none" spc="0" normalizeH="0" baseline="0" noProof="0" dirty="0">
                <a:ln>
                  <a:noFill/>
                </a:ln>
                <a:solidFill>
                  <a:srgbClr val="C00000"/>
                </a:solidFill>
                <a:effectLst/>
                <a:uLnTx/>
                <a:uFillTx/>
                <a:latin typeface="Arial" charset="0"/>
                <a:ea typeface="ＭＳ Ｐゴシック" charset="-128"/>
              </a:rPr>
              <a:t>557</a:t>
            </a:r>
            <a:r>
              <a:rPr kumimoji="1" lang="ja-JP" altLang="en-US" sz="1600" b="1" i="0" u="none" strike="noStrike" kern="0" cap="none" spc="0" normalizeH="0" baseline="0" noProof="0" dirty="0">
                <a:ln>
                  <a:noFill/>
                </a:ln>
                <a:solidFill>
                  <a:srgbClr val="C00000"/>
                </a:solidFill>
                <a:effectLst/>
                <a:uLnTx/>
                <a:uFillTx/>
                <a:latin typeface="Arial" charset="0"/>
                <a:ea typeface="ＭＳ Ｐゴシック" charset="-128"/>
              </a:rPr>
              <a:t>万</a:t>
            </a:r>
            <a:r>
              <a:rPr kumimoji="1" lang="en-US" altLang="ja-JP" sz="1600" b="1" i="0" u="none" strike="noStrike" kern="0" cap="none" spc="0" normalizeH="0" baseline="0" noProof="0" dirty="0">
                <a:ln>
                  <a:noFill/>
                </a:ln>
                <a:solidFill>
                  <a:srgbClr val="C00000"/>
                </a:solidFill>
                <a:effectLst/>
                <a:uLnTx/>
                <a:uFillTx/>
                <a:latin typeface="Arial" charset="0"/>
                <a:ea typeface="ＭＳ Ｐゴシック" charset="-128"/>
              </a:rPr>
              <a:t>kW</a:t>
            </a:r>
          </a:p>
        </p:txBody>
      </p:sp>
      <p:grpSp>
        <p:nvGrpSpPr>
          <p:cNvPr id="238" name="Group 152"/>
          <p:cNvGrpSpPr>
            <a:grpSpLocks/>
          </p:cNvGrpSpPr>
          <p:nvPr/>
        </p:nvGrpSpPr>
        <p:grpSpPr bwMode="auto">
          <a:xfrm>
            <a:off x="162764" y="5878847"/>
            <a:ext cx="1107184" cy="584537"/>
            <a:chOff x="566" y="2061"/>
            <a:chExt cx="957" cy="533"/>
          </a:xfrm>
        </p:grpSpPr>
        <p:sp>
          <p:nvSpPr>
            <p:cNvPr id="239" name="Oval 153"/>
            <p:cNvSpPr>
              <a:spLocks noChangeArrowheads="1"/>
            </p:cNvSpPr>
            <p:nvPr/>
          </p:nvSpPr>
          <p:spPr bwMode="auto">
            <a:xfrm>
              <a:off x="566" y="2061"/>
              <a:ext cx="957" cy="533"/>
            </a:xfrm>
            <a:prstGeom prst="ellipse">
              <a:avLst/>
            </a:prstGeom>
            <a:solidFill>
              <a:srgbClr val="FFFFCC"/>
            </a:solid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sp>
          <p:nvSpPr>
            <p:cNvPr id="353" name="Oval 154"/>
            <p:cNvSpPr>
              <a:spLocks noChangeArrowheads="1"/>
            </p:cNvSpPr>
            <p:nvPr/>
          </p:nvSpPr>
          <p:spPr bwMode="auto">
            <a:xfrm>
              <a:off x="566" y="2061"/>
              <a:ext cx="957" cy="533"/>
            </a:xfrm>
            <a:prstGeom prst="ellipse">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ysClr val="windowText" lastClr="000000"/>
                </a:solidFill>
                <a:effectLst/>
                <a:uLnTx/>
                <a:uFillTx/>
              </a:endParaRPr>
            </a:p>
          </p:txBody>
        </p:sp>
      </p:grpSp>
      <p:sp>
        <p:nvSpPr>
          <p:cNvPr id="354" name="Rectangle 155"/>
          <p:cNvSpPr>
            <a:spLocks noChangeArrowheads="1"/>
          </p:cNvSpPr>
          <p:nvPr/>
        </p:nvSpPr>
        <p:spPr bwMode="auto">
          <a:xfrm>
            <a:off x="484155" y="5929072"/>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kern="0" dirty="0" smtClean="0">
                <a:solidFill>
                  <a:srgbClr val="000000"/>
                </a:solidFill>
                <a:latin typeface="ＭＳ Ｐゴシック" charset="-128"/>
              </a:rPr>
              <a:t>沖縄</a:t>
            </a:r>
            <a:endParaRPr kumimoji="0" lang="ja-JP" altLang="en-US" sz="2400" b="0" i="0" u="none" strike="noStrike" kern="0" cap="none" spc="0" normalizeH="0" baseline="0" noProof="0" dirty="0">
              <a:ln>
                <a:noFill/>
              </a:ln>
              <a:solidFill>
                <a:sysClr val="windowText" lastClr="000000"/>
              </a:solidFill>
              <a:effectLst/>
              <a:uLnTx/>
              <a:uFillTx/>
            </a:endParaRPr>
          </a:p>
        </p:txBody>
      </p:sp>
      <p:sp>
        <p:nvSpPr>
          <p:cNvPr id="355" name="Rectangle 156"/>
          <p:cNvSpPr>
            <a:spLocks noChangeArrowheads="1"/>
          </p:cNvSpPr>
          <p:nvPr/>
        </p:nvSpPr>
        <p:spPr bwMode="auto">
          <a:xfrm>
            <a:off x="312928" y="6164107"/>
            <a:ext cx="8596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kern="0" dirty="0" smtClean="0">
                <a:solidFill>
                  <a:srgbClr val="000000"/>
                </a:solidFill>
              </a:rPr>
              <a:t>152</a:t>
            </a:r>
            <a:r>
              <a:rPr kumimoji="0" lang="ja-JP" altLang="en-US" sz="1600" b="0" i="0" u="none" strike="noStrike" kern="0" cap="none" spc="0" normalizeH="0" baseline="0" noProof="0" dirty="0" smtClean="0">
                <a:ln>
                  <a:noFill/>
                </a:ln>
                <a:solidFill>
                  <a:srgbClr val="000000"/>
                </a:solidFill>
                <a:effectLst/>
                <a:uLnTx/>
                <a:uFillTx/>
              </a:rPr>
              <a:t>万</a:t>
            </a:r>
            <a:r>
              <a:rPr kumimoji="0" lang="en-US" altLang="ja-JP" sz="1600" b="0" i="0" u="none" strike="noStrike" kern="0" cap="none" spc="0" normalizeH="0" baseline="0" noProof="0" dirty="0">
                <a:ln>
                  <a:noFill/>
                </a:ln>
                <a:solidFill>
                  <a:srgbClr val="000000"/>
                </a:solidFill>
                <a:effectLst/>
                <a:uLnTx/>
                <a:uFillTx/>
              </a:rPr>
              <a:t>kW</a:t>
            </a:r>
            <a:endParaRPr kumimoji="0" lang="en-US" altLang="ja-JP" sz="1600" b="0" i="0" u="none" strike="noStrike" kern="0" cap="none" spc="0" normalizeH="0" baseline="0" noProof="0" dirty="0">
              <a:ln>
                <a:noFill/>
              </a:ln>
              <a:solidFill>
                <a:sysClr val="windowText" lastClr="000000"/>
              </a:solidFill>
              <a:effectLst/>
              <a:uLnTx/>
              <a:uFillTx/>
            </a:endParaRPr>
          </a:p>
        </p:txBody>
      </p:sp>
      <p:sp>
        <p:nvSpPr>
          <p:cNvPr id="62" name="タイトル 1"/>
          <p:cNvSpPr txBox="1">
            <a:spLocks/>
          </p:cNvSpPr>
          <p:nvPr/>
        </p:nvSpPr>
        <p:spPr>
          <a:xfrm>
            <a:off x="0" y="-27383"/>
            <a:ext cx="9906000" cy="400103"/>
          </a:xfrm>
          <a:prstGeom prst="rect">
            <a:avLst/>
          </a:prstGeom>
          <a:solidFill>
            <a:schemeClr val="accent1"/>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spAutoFit/>
          </a:bodyPr>
          <a:lstStyle>
            <a:defPPr>
              <a:defRPr lang="ja-JP"/>
            </a:defPPr>
            <a:lvl1pPr algn="ctr" eaLnBrk="1" hangingPunct="1">
              <a:defRPr sz="2000" b="1">
                <a:solidFill>
                  <a:prstClr val="white"/>
                </a:solidFill>
                <a:ea typeface="+mj-ea"/>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ja-JP" altLang="en-US" dirty="0" smtClean="0">
                <a:solidFill>
                  <a:schemeClr val="bg1"/>
                </a:solidFill>
              </a:rPr>
              <a:t>（参考）我が国の送配電網</a:t>
            </a:r>
            <a:endParaRPr lang="ja-JP" altLang="en-US" dirty="0">
              <a:solidFill>
                <a:schemeClr val="bg1"/>
              </a:solidFill>
            </a:endParaRPr>
          </a:p>
        </p:txBody>
      </p:sp>
      <p:sp>
        <p:nvSpPr>
          <p:cNvPr id="59" name="スライド番号プレースホルダー 2"/>
          <p:cNvSpPr txBox="1">
            <a:spLocks/>
          </p:cNvSpPr>
          <p:nvPr/>
        </p:nvSpPr>
        <p:spPr>
          <a:xfrm>
            <a:off x="7594600" y="-32469"/>
            <a:ext cx="2311400" cy="365125"/>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68" algn="l" rtl="0" fontAlgn="base">
              <a:spcBef>
                <a:spcPct val="0"/>
              </a:spcBef>
              <a:spcAft>
                <a:spcPct val="0"/>
              </a:spcAft>
              <a:defRPr kumimoji="1" kern="1200">
                <a:solidFill>
                  <a:schemeClr val="tx1"/>
                </a:solidFill>
                <a:latin typeface="Arial" charset="0"/>
                <a:ea typeface="ＭＳ Ｐゴシック" charset="-128"/>
                <a:cs typeface="+mn-cs"/>
              </a:defRPr>
            </a:lvl2pPr>
            <a:lvl3pPr marL="914335" algn="l" rtl="0" fontAlgn="base">
              <a:spcBef>
                <a:spcPct val="0"/>
              </a:spcBef>
              <a:spcAft>
                <a:spcPct val="0"/>
              </a:spcAft>
              <a:defRPr kumimoji="1" kern="1200">
                <a:solidFill>
                  <a:schemeClr val="tx1"/>
                </a:solidFill>
                <a:latin typeface="Arial" charset="0"/>
                <a:ea typeface="ＭＳ Ｐゴシック" charset="-128"/>
                <a:cs typeface="+mn-cs"/>
              </a:defRPr>
            </a:lvl3pPr>
            <a:lvl4pPr marL="1371503" algn="l" rtl="0" fontAlgn="base">
              <a:spcBef>
                <a:spcPct val="0"/>
              </a:spcBef>
              <a:spcAft>
                <a:spcPct val="0"/>
              </a:spcAft>
              <a:defRPr kumimoji="1" kern="1200">
                <a:solidFill>
                  <a:schemeClr val="tx1"/>
                </a:solidFill>
                <a:latin typeface="Arial" charset="0"/>
                <a:ea typeface="ＭＳ Ｐゴシック" charset="-128"/>
                <a:cs typeface="+mn-cs"/>
              </a:defRPr>
            </a:lvl4pPr>
            <a:lvl5pPr marL="1828671" algn="l" rtl="0" fontAlgn="base">
              <a:spcBef>
                <a:spcPct val="0"/>
              </a:spcBef>
              <a:spcAft>
                <a:spcPct val="0"/>
              </a:spcAft>
              <a:defRPr kumimoji="1" kern="1200">
                <a:solidFill>
                  <a:schemeClr val="tx1"/>
                </a:solidFill>
                <a:latin typeface="Arial" charset="0"/>
                <a:ea typeface="ＭＳ Ｐゴシック" charset="-128"/>
                <a:cs typeface="+mn-cs"/>
              </a:defRPr>
            </a:lvl5pPr>
            <a:lvl6pPr marL="2285838" algn="l" defTabSz="914335" rtl="0" eaLnBrk="1" latinLnBrk="0" hangingPunct="1">
              <a:defRPr kumimoji="1" kern="1200">
                <a:solidFill>
                  <a:schemeClr val="tx1"/>
                </a:solidFill>
                <a:latin typeface="Arial" charset="0"/>
                <a:ea typeface="ＭＳ Ｐゴシック" charset="-128"/>
                <a:cs typeface="+mn-cs"/>
              </a:defRPr>
            </a:lvl6pPr>
            <a:lvl7pPr marL="2743006" algn="l" defTabSz="914335" rtl="0" eaLnBrk="1" latinLnBrk="0" hangingPunct="1">
              <a:defRPr kumimoji="1" kern="1200">
                <a:solidFill>
                  <a:schemeClr val="tx1"/>
                </a:solidFill>
                <a:latin typeface="Arial" charset="0"/>
                <a:ea typeface="ＭＳ Ｐゴシック" charset="-128"/>
                <a:cs typeface="+mn-cs"/>
              </a:defRPr>
            </a:lvl7pPr>
            <a:lvl8pPr marL="3200174" algn="l" defTabSz="914335" rtl="0" eaLnBrk="1" latinLnBrk="0" hangingPunct="1">
              <a:defRPr kumimoji="1" kern="1200">
                <a:solidFill>
                  <a:schemeClr val="tx1"/>
                </a:solidFill>
                <a:latin typeface="Arial" charset="0"/>
                <a:ea typeface="ＭＳ Ｐゴシック" charset="-128"/>
                <a:cs typeface="+mn-cs"/>
              </a:defRPr>
            </a:lvl8pPr>
            <a:lvl9pPr marL="3657341" algn="l" defTabSz="914335" rtl="0" eaLnBrk="1" latinLnBrk="0" hangingPunct="1">
              <a:defRPr kumimoji="1" kern="1200">
                <a:solidFill>
                  <a:schemeClr val="tx1"/>
                </a:solidFill>
                <a:latin typeface="Arial" charset="0"/>
                <a:ea typeface="ＭＳ Ｐゴシック" charset="-128"/>
                <a:cs typeface="+mn-cs"/>
              </a:defRPr>
            </a:lvl9pPr>
          </a:lstStyle>
          <a:p>
            <a:pPr algn="r">
              <a:defRPr/>
            </a:pPr>
            <a:fld id="{3CF312C0-D3AB-4CF8-B5EF-F3E11CA05781}" type="slidenum">
              <a:rPr lang="ja-JP" altLang="en-US" sz="2400" smtClean="0">
                <a:solidFill>
                  <a:schemeClr val="bg1"/>
                </a:solidFill>
              </a:rPr>
              <a:pPr algn="r">
                <a:defRPr/>
              </a:pPr>
              <a:t>11</a:t>
            </a:fld>
            <a:endParaRPr lang="ja-JP" altLang="en-US" sz="2400" dirty="0">
              <a:solidFill>
                <a:schemeClr val="bg1"/>
              </a:solidFill>
            </a:endParaRPr>
          </a:p>
        </p:txBody>
      </p:sp>
      <p:sp>
        <p:nvSpPr>
          <p:cNvPr id="121" name="正方形/長方形 120"/>
          <p:cNvSpPr/>
          <p:nvPr/>
        </p:nvSpPr>
        <p:spPr>
          <a:xfrm>
            <a:off x="56456" y="476673"/>
            <a:ext cx="9777536" cy="9721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72000" anchor="t" anchorCtr="0"/>
          <a:lstStyle/>
          <a:p>
            <a:pPr marL="177800" indent="-177800" fontAlgn="auto" latinLnBrk="1">
              <a:spcBef>
                <a:spcPts val="0"/>
              </a:spcBef>
              <a:spcAft>
                <a:spcPts val="0"/>
              </a:spcAft>
            </a:pPr>
            <a:r>
              <a:rPr lang="ja-JP" altLang="en-US" dirty="0" smtClean="0">
                <a:solidFill>
                  <a:srgbClr val="000000"/>
                </a:solidFill>
                <a:latin typeface="ＭＳ Ｐゴシック" panose="020B0600070205080204" pitchFamily="50" charset="-128"/>
              </a:rPr>
              <a:t>○これまで、東京</a:t>
            </a:r>
            <a:r>
              <a:rPr lang="ja-JP" altLang="en-US" dirty="0">
                <a:solidFill>
                  <a:srgbClr val="000000"/>
                </a:solidFill>
                <a:latin typeface="ＭＳ Ｐゴシック" panose="020B0600070205080204" pitchFamily="50" charset="-128"/>
              </a:rPr>
              <a:t>電力</a:t>
            </a:r>
            <a:r>
              <a:rPr lang="ja-JP" altLang="en-US" dirty="0" smtClean="0">
                <a:solidFill>
                  <a:srgbClr val="000000"/>
                </a:solidFill>
                <a:latin typeface="ＭＳ Ｐゴシック" panose="020B0600070205080204" pitchFamily="50" charset="-128"/>
              </a:rPr>
              <a:t>など１０社のエリア（供給区域）ごとに送配電網が整備されてきた。</a:t>
            </a:r>
            <a:endParaRPr lang="en-US" altLang="ja-JP" dirty="0" smtClean="0">
              <a:solidFill>
                <a:srgbClr val="000000"/>
              </a:solidFill>
              <a:latin typeface="ＭＳ Ｐゴシック" panose="020B0600070205080204" pitchFamily="50" charset="-128"/>
            </a:endParaRPr>
          </a:p>
          <a:p>
            <a:pPr marL="177800" indent="-177800" fontAlgn="auto" latinLnBrk="1">
              <a:spcBef>
                <a:spcPts val="0"/>
              </a:spcBef>
              <a:spcAft>
                <a:spcPts val="0"/>
              </a:spcAft>
            </a:pPr>
            <a:r>
              <a:rPr lang="ja-JP" altLang="en-US" dirty="0" smtClean="0">
                <a:solidFill>
                  <a:srgbClr val="000000"/>
                </a:solidFill>
                <a:latin typeface="ＭＳ Ｐゴシック" panose="020B0600070205080204" pitchFamily="50" charset="-128"/>
              </a:rPr>
              <a:t>○このような歴史的経緯から、エリア間を結ぶ「地域間連系線」や、東日本と西日本とを繋ぐ周波数変換設備（ＦＣ）の容量が小さい。</a:t>
            </a:r>
            <a:endParaRPr lang="ja-JP" altLang="en-US" dirty="0">
              <a:solidFill>
                <a:srgbClr val="000000"/>
              </a:solidFill>
              <a:latin typeface="ＭＳ Ｐゴシック" panose="020B0600070205080204" pitchFamily="50" charset="-128"/>
            </a:endParaRPr>
          </a:p>
        </p:txBody>
      </p:sp>
      <p:sp>
        <p:nvSpPr>
          <p:cNvPr id="360" name="Rectangle 183"/>
          <p:cNvSpPr>
            <a:spLocks noChangeArrowheads="1"/>
          </p:cNvSpPr>
          <p:nvPr/>
        </p:nvSpPr>
        <p:spPr bwMode="auto">
          <a:xfrm>
            <a:off x="3018072" y="4900612"/>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kern="0" dirty="0" smtClean="0">
                <a:solidFill>
                  <a:srgbClr val="000000"/>
                </a:solidFill>
                <a:latin typeface="ＭＳ Ｐゴシック" charset="-128"/>
              </a:rPr>
              <a:t>四国</a:t>
            </a:r>
            <a:endParaRPr kumimoji="0" lang="ja-JP" altLang="en-US" sz="2400" b="0" i="0" u="none" strike="noStrike" kern="0" cap="none" spc="0" normalizeH="0" baseline="0" noProof="0" dirty="0">
              <a:ln>
                <a:noFill/>
              </a:ln>
              <a:solidFill>
                <a:sysClr val="windowText" lastClr="000000"/>
              </a:solidFill>
              <a:effectLst/>
              <a:uLnTx/>
              <a:uFillTx/>
            </a:endParaRPr>
          </a:p>
        </p:txBody>
      </p:sp>
      <p:sp>
        <p:nvSpPr>
          <p:cNvPr id="361" name="Rectangle 184"/>
          <p:cNvSpPr>
            <a:spLocks noChangeArrowheads="1"/>
          </p:cNvSpPr>
          <p:nvPr/>
        </p:nvSpPr>
        <p:spPr bwMode="auto">
          <a:xfrm>
            <a:off x="2821897" y="5171670"/>
            <a:ext cx="8596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kern="0" dirty="0" smtClean="0">
                <a:solidFill>
                  <a:srgbClr val="000000"/>
                </a:solidFill>
              </a:rPr>
              <a:t>549</a:t>
            </a:r>
            <a:r>
              <a:rPr kumimoji="0" lang="ja-JP" altLang="en-US" sz="1600" b="0" i="0" u="none" strike="noStrike" kern="0" cap="none" spc="0" normalizeH="0" baseline="0" noProof="0" dirty="0" smtClean="0">
                <a:ln>
                  <a:noFill/>
                </a:ln>
                <a:solidFill>
                  <a:srgbClr val="000000"/>
                </a:solidFill>
                <a:effectLst/>
                <a:uLnTx/>
                <a:uFillTx/>
              </a:rPr>
              <a:t>万</a:t>
            </a:r>
            <a:r>
              <a:rPr kumimoji="0" lang="en-US" altLang="ja-JP" sz="1600" b="0" i="0" u="none" strike="noStrike" kern="0" cap="none" spc="0" normalizeH="0" baseline="0" noProof="0" dirty="0">
                <a:ln>
                  <a:noFill/>
                </a:ln>
                <a:solidFill>
                  <a:srgbClr val="000000"/>
                </a:solidFill>
                <a:effectLst/>
                <a:uLnTx/>
                <a:uFillTx/>
              </a:rPr>
              <a:t>kW</a:t>
            </a:r>
            <a:endParaRPr kumimoji="0" lang="en-US" altLang="ja-JP" sz="16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09866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タイトル 1"/>
          <p:cNvSpPr txBox="1">
            <a:spLocks/>
          </p:cNvSpPr>
          <p:nvPr/>
        </p:nvSpPr>
        <p:spPr>
          <a:xfrm>
            <a:off x="0" y="-27384"/>
            <a:ext cx="9906000" cy="400103"/>
          </a:xfrm>
          <a:prstGeom prst="rect">
            <a:avLst/>
          </a:prstGeom>
          <a:solidFill>
            <a:schemeClr val="accent1"/>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spAutoFit/>
          </a:bodyPr>
          <a:lstStyle>
            <a:defPPr>
              <a:defRPr lang="ja-JP"/>
            </a:defPPr>
            <a:lvl1pPr algn="ctr" eaLnBrk="1" hangingPunct="1">
              <a:defRPr sz="2000" b="1">
                <a:solidFill>
                  <a:prstClr val="white"/>
                </a:solidFill>
                <a:ea typeface="+mj-ea"/>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ja-JP" altLang="en-US" dirty="0" smtClean="0">
                <a:solidFill>
                  <a:schemeClr val="bg1"/>
                </a:solidFill>
              </a:rPr>
              <a:t>電力の小売全面自由化（第２弾）</a:t>
            </a:r>
            <a:endParaRPr lang="ja-JP" altLang="en-US" dirty="0">
              <a:solidFill>
                <a:schemeClr val="bg1"/>
              </a:solidFill>
            </a:endParaRPr>
          </a:p>
        </p:txBody>
      </p:sp>
      <p:sp>
        <p:nvSpPr>
          <p:cNvPr id="59" name="スライド番号プレースホルダー 2"/>
          <p:cNvSpPr txBox="1">
            <a:spLocks/>
          </p:cNvSpPr>
          <p:nvPr/>
        </p:nvSpPr>
        <p:spPr>
          <a:xfrm>
            <a:off x="7594600" y="-32469"/>
            <a:ext cx="2311400" cy="365125"/>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68" algn="l" rtl="0" fontAlgn="base">
              <a:spcBef>
                <a:spcPct val="0"/>
              </a:spcBef>
              <a:spcAft>
                <a:spcPct val="0"/>
              </a:spcAft>
              <a:defRPr kumimoji="1" kern="1200">
                <a:solidFill>
                  <a:schemeClr val="tx1"/>
                </a:solidFill>
                <a:latin typeface="Arial" charset="0"/>
                <a:ea typeface="ＭＳ Ｐゴシック" charset="-128"/>
                <a:cs typeface="+mn-cs"/>
              </a:defRPr>
            </a:lvl2pPr>
            <a:lvl3pPr marL="914335" algn="l" rtl="0" fontAlgn="base">
              <a:spcBef>
                <a:spcPct val="0"/>
              </a:spcBef>
              <a:spcAft>
                <a:spcPct val="0"/>
              </a:spcAft>
              <a:defRPr kumimoji="1" kern="1200">
                <a:solidFill>
                  <a:schemeClr val="tx1"/>
                </a:solidFill>
                <a:latin typeface="Arial" charset="0"/>
                <a:ea typeface="ＭＳ Ｐゴシック" charset="-128"/>
                <a:cs typeface="+mn-cs"/>
              </a:defRPr>
            </a:lvl3pPr>
            <a:lvl4pPr marL="1371503" algn="l" rtl="0" fontAlgn="base">
              <a:spcBef>
                <a:spcPct val="0"/>
              </a:spcBef>
              <a:spcAft>
                <a:spcPct val="0"/>
              </a:spcAft>
              <a:defRPr kumimoji="1" kern="1200">
                <a:solidFill>
                  <a:schemeClr val="tx1"/>
                </a:solidFill>
                <a:latin typeface="Arial" charset="0"/>
                <a:ea typeface="ＭＳ Ｐゴシック" charset="-128"/>
                <a:cs typeface="+mn-cs"/>
              </a:defRPr>
            </a:lvl4pPr>
            <a:lvl5pPr marL="1828671" algn="l" rtl="0" fontAlgn="base">
              <a:spcBef>
                <a:spcPct val="0"/>
              </a:spcBef>
              <a:spcAft>
                <a:spcPct val="0"/>
              </a:spcAft>
              <a:defRPr kumimoji="1" kern="1200">
                <a:solidFill>
                  <a:schemeClr val="tx1"/>
                </a:solidFill>
                <a:latin typeface="Arial" charset="0"/>
                <a:ea typeface="ＭＳ Ｐゴシック" charset="-128"/>
                <a:cs typeface="+mn-cs"/>
              </a:defRPr>
            </a:lvl5pPr>
            <a:lvl6pPr marL="2285838" algn="l" defTabSz="914335" rtl="0" eaLnBrk="1" latinLnBrk="0" hangingPunct="1">
              <a:defRPr kumimoji="1" kern="1200">
                <a:solidFill>
                  <a:schemeClr val="tx1"/>
                </a:solidFill>
                <a:latin typeface="Arial" charset="0"/>
                <a:ea typeface="ＭＳ Ｐゴシック" charset="-128"/>
                <a:cs typeface="+mn-cs"/>
              </a:defRPr>
            </a:lvl6pPr>
            <a:lvl7pPr marL="2743006" algn="l" defTabSz="914335" rtl="0" eaLnBrk="1" latinLnBrk="0" hangingPunct="1">
              <a:defRPr kumimoji="1" kern="1200">
                <a:solidFill>
                  <a:schemeClr val="tx1"/>
                </a:solidFill>
                <a:latin typeface="Arial" charset="0"/>
                <a:ea typeface="ＭＳ Ｐゴシック" charset="-128"/>
                <a:cs typeface="+mn-cs"/>
              </a:defRPr>
            </a:lvl7pPr>
            <a:lvl8pPr marL="3200174" algn="l" defTabSz="914335" rtl="0" eaLnBrk="1" latinLnBrk="0" hangingPunct="1">
              <a:defRPr kumimoji="1" kern="1200">
                <a:solidFill>
                  <a:schemeClr val="tx1"/>
                </a:solidFill>
                <a:latin typeface="Arial" charset="0"/>
                <a:ea typeface="ＭＳ Ｐゴシック" charset="-128"/>
                <a:cs typeface="+mn-cs"/>
              </a:defRPr>
            </a:lvl8pPr>
            <a:lvl9pPr marL="3657341" algn="l" defTabSz="914335" rtl="0" eaLnBrk="1" latinLnBrk="0" hangingPunct="1">
              <a:defRPr kumimoji="1" kern="1200">
                <a:solidFill>
                  <a:schemeClr val="tx1"/>
                </a:solidFill>
                <a:latin typeface="Arial" charset="0"/>
                <a:ea typeface="ＭＳ Ｐゴシック" charset="-128"/>
                <a:cs typeface="+mn-cs"/>
              </a:defRPr>
            </a:lvl9pPr>
          </a:lstStyle>
          <a:p>
            <a:pPr algn="r">
              <a:defRPr/>
            </a:pPr>
            <a:fld id="{3CF312C0-D3AB-4CF8-B5EF-F3E11CA05781}" type="slidenum">
              <a:rPr lang="ja-JP" altLang="en-US" sz="2400" smtClean="0">
                <a:solidFill>
                  <a:schemeClr val="bg1"/>
                </a:solidFill>
              </a:rPr>
              <a:pPr algn="r">
                <a:defRPr/>
              </a:pPr>
              <a:t>12</a:t>
            </a:fld>
            <a:endParaRPr lang="ja-JP" altLang="en-US" sz="2400" dirty="0">
              <a:solidFill>
                <a:schemeClr val="bg1"/>
              </a:solidFill>
            </a:endParaRPr>
          </a:p>
        </p:txBody>
      </p:sp>
      <p:sp>
        <p:nvSpPr>
          <p:cNvPr id="71" name="テキスト ボックス 70"/>
          <p:cNvSpPr txBox="1"/>
          <p:nvPr/>
        </p:nvSpPr>
        <p:spPr>
          <a:xfrm>
            <a:off x="50800" y="434843"/>
            <a:ext cx="9777536" cy="1811641"/>
          </a:xfrm>
          <a:prstGeom prst="rect">
            <a:avLst/>
          </a:prstGeom>
          <a:ln/>
        </p:spPr>
        <p:style>
          <a:lnRef idx="2">
            <a:schemeClr val="dk1"/>
          </a:lnRef>
          <a:fillRef idx="1">
            <a:schemeClr val="lt1"/>
          </a:fillRef>
          <a:effectRef idx="0">
            <a:schemeClr val="dk1"/>
          </a:effectRef>
          <a:fontRef idx="minor">
            <a:schemeClr val="dk1"/>
          </a:fontRef>
        </p:style>
        <p:txBody>
          <a:bodyPr wrap="square" tIns="36000" bIns="36000" rtlCol="0">
            <a:spAutoFit/>
          </a:bodyPr>
          <a:lstStyle>
            <a:defPPr>
              <a:defRPr lang="ja-JP"/>
            </a:defPPr>
            <a:lvl2pPr marL="355600" lvl="1" indent="-282575">
              <a:spcBef>
                <a:spcPts val="600"/>
              </a:spcBef>
              <a:tabLst>
                <a:tab pos="355600" algn="l"/>
              </a:tabLst>
              <a:defRPr>
                <a:latin typeface="ＭＳ ゴシック" pitchFamily="49" charset="-128"/>
                <a:ea typeface="ＭＳ ゴシック" pitchFamily="49" charset="-128"/>
              </a:defRPr>
            </a:lvl2pPr>
          </a:lstStyle>
          <a:p>
            <a:pPr lvl="1">
              <a:spcBef>
                <a:spcPts val="300"/>
              </a:spcBef>
            </a:pPr>
            <a:r>
              <a:rPr lang="ja-JP" altLang="en-US" dirty="0"/>
              <a:t>○</a:t>
            </a:r>
            <a:r>
              <a:rPr lang="en-US" altLang="ja-JP" strike="sngStrike" dirty="0">
                <a:solidFill>
                  <a:srgbClr val="FF0000"/>
                </a:solidFill>
              </a:rPr>
              <a:t>	</a:t>
            </a:r>
            <a:r>
              <a:rPr lang="ja-JP" altLang="en-US" dirty="0" smtClean="0"/>
              <a:t>一般</a:t>
            </a:r>
            <a:r>
              <a:rPr lang="ja-JP" altLang="en-US" dirty="0"/>
              <a:t>家庭向けの電気の小売業への新規参入が</a:t>
            </a:r>
            <a:r>
              <a:rPr lang="ja-JP" altLang="en-US" dirty="0" smtClean="0"/>
              <a:t>２０１６年</a:t>
            </a:r>
            <a:r>
              <a:rPr lang="ja-JP" altLang="en-US" dirty="0">
                <a:solidFill>
                  <a:schemeClr val="tx1"/>
                </a:solidFill>
              </a:rPr>
              <a:t>４</a:t>
            </a:r>
            <a:r>
              <a:rPr lang="ja-JP" altLang="en-US" dirty="0" smtClean="0">
                <a:solidFill>
                  <a:schemeClr val="tx1"/>
                </a:solidFill>
              </a:rPr>
              <a:t>月</a:t>
            </a:r>
            <a:r>
              <a:rPr lang="ja-JP" altLang="en-US" dirty="0" smtClean="0"/>
              <a:t>から</a:t>
            </a:r>
            <a:r>
              <a:rPr lang="ja-JP" altLang="en-US" dirty="0"/>
              <a:t>可能</a:t>
            </a:r>
            <a:r>
              <a:rPr lang="ja-JP" altLang="en-US" dirty="0" smtClean="0"/>
              <a:t>に（登録制）。</a:t>
            </a:r>
            <a:r>
              <a:rPr lang="ja-JP" altLang="en-US" dirty="0"/>
              <a:t>これにより、新規参入を通じた競争の促進が期待される。また、家庭も含む全ての需要家が電力会社や料金メニューを自由に選択できるように。</a:t>
            </a:r>
            <a:endParaRPr lang="en-US" altLang="ja-JP" dirty="0"/>
          </a:p>
          <a:p>
            <a:pPr lvl="1">
              <a:spcBef>
                <a:spcPts val="300"/>
              </a:spcBef>
            </a:pPr>
            <a:r>
              <a:rPr lang="ja-JP" altLang="en-US" dirty="0"/>
              <a:t>○</a:t>
            </a:r>
            <a:r>
              <a:rPr lang="en-US" altLang="ja-JP" dirty="0"/>
              <a:t>	</a:t>
            </a:r>
            <a:r>
              <a:rPr lang="ja-JP" altLang="en-US" dirty="0"/>
              <a:t>需要家保護の観点から、規制料金メニューを一定期間は経過措置として残す。</a:t>
            </a:r>
            <a:endParaRPr lang="en-US" altLang="ja-JP" dirty="0"/>
          </a:p>
          <a:p>
            <a:pPr lvl="1">
              <a:spcBef>
                <a:spcPts val="300"/>
              </a:spcBef>
            </a:pPr>
            <a:r>
              <a:rPr lang="ja-JP" altLang="en-US" dirty="0"/>
              <a:t>○</a:t>
            </a:r>
            <a:r>
              <a:rPr lang="en-US" altLang="ja-JP" dirty="0"/>
              <a:t>	</a:t>
            </a:r>
            <a:r>
              <a:rPr lang="ja-JP" altLang="en-US" dirty="0"/>
              <a:t>安定供給の要である送配電部門については自由化せず、規制部門として、引き続き地域</a:t>
            </a:r>
            <a:r>
              <a:rPr lang="ja-JP" altLang="en-US" dirty="0" smtClean="0"/>
              <a:t>独占（許可制）の</a:t>
            </a:r>
            <a:r>
              <a:rPr lang="ja-JP" altLang="en-US" dirty="0"/>
              <a:t>下で安定供給を担う</a:t>
            </a:r>
            <a:r>
              <a:rPr lang="ja-JP" altLang="en-US" dirty="0" smtClean="0"/>
              <a:t>。</a:t>
            </a:r>
            <a:endParaRPr lang="ja-JP" altLang="en-US" dirty="0"/>
          </a:p>
        </p:txBody>
      </p:sp>
      <p:sp>
        <p:nvSpPr>
          <p:cNvPr id="10" name="正方形/長方形 9"/>
          <p:cNvSpPr/>
          <p:nvPr/>
        </p:nvSpPr>
        <p:spPr>
          <a:xfrm>
            <a:off x="8153207" y="2753717"/>
            <a:ext cx="1656081" cy="4104505"/>
          </a:xfrm>
          <a:prstGeom prst="rect">
            <a:avLst/>
          </a:prstGeom>
          <a:solidFill>
            <a:srgbClr val="00B0F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p:cNvSpPr/>
          <p:nvPr/>
        </p:nvSpPr>
        <p:spPr>
          <a:xfrm>
            <a:off x="6499584" y="2750305"/>
            <a:ext cx="1653623" cy="4107695"/>
          </a:xfrm>
          <a:prstGeom prst="rect">
            <a:avLst/>
          </a:prstGeom>
          <a:solidFill>
            <a:srgbClr val="00FF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p:cNvSpPr/>
          <p:nvPr/>
        </p:nvSpPr>
        <p:spPr>
          <a:xfrm>
            <a:off x="4885880" y="2761339"/>
            <a:ext cx="1613704" cy="4097381"/>
          </a:xfrm>
          <a:prstGeom prst="rect">
            <a:avLst/>
          </a:prstGeom>
          <a:solidFill>
            <a:srgbClr val="FF66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p:cNvSpPr txBox="1"/>
          <p:nvPr/>
        </p:nvSpPr>
        <p:spPr>
          <a:xfrm>
            <a:off x="128809" y="2368534"/>
            <a:ext cx="4464151" cy="338554"/>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ja-JP" altLang="en-US" sz="1600" dirty="0">
                <a:latin typeface="ＤＨＰ特太ゴシック体" pitchFamily="50" charset="-128"/>
                <a:ea typeface="ＤＨＰ特太ゴシック体" pitchFamily="50" charset="-128"/>
              </a:rPr>
              <a:t>現行</a:t>
            </a:r>
            <a:r>
              <a:rPr lang="ja-JP" altLang="en-US" sz="1600" dirty="0" smtClean="0">
                <a:latin typeface="ＤＨＰ特太ゴシック体" pitchFamily="50" charset="-128"/>
                <a:ea typeface="ＤＨＰ特太ゴシック体" pitchFamily="50" charset="-128"/>
              </a:rPr>
              <a:t>制度</a:t>
            </a:r>
            <a:r>
              <a:rPr kumimoji="1" lang="ja-JP" altLang="en-US" sz="1600" dirty="0" smtClean="0">
                <a:latin typeface="ＤＨＰ特太ゴシック体" pitchFamily="50" charset="-128"/>
                <a:ea typeface="ＤＨＰ特太ゴシック体" pitchFamily="50" charset="-128"/>
              </a:rPr>
              <a:t>（部分自由化）</a:t>
            </a:r>
            <a:endParaRPr kumimoji="1" lang="ja-JP" altLang="en-US" sz="1600" dirty="0">
              <a:latin typeface="ＤＨＰ特太ゴシック体" pitchFamily="50" charset="-128"/>
              <a:ea typeface="ＤＨＰ特太ゴシック体" pitchFamily="50" charset="-128"/>
            </a:endParaRPr>
          </a:p>
        </p:txBody>
      </p:sp>
      <p:sp>
        <p:nvSpPr>
          <p:cNvPr id="14" name="テキスト ボックス 13"/>
          <p:cNvSpPr txBox="1"/>
          <p:nvPr/>
        </p:nvSpPr>
        <p:spPr>
          <a:xfrm>
            <a:off x="4876800" y="2368534"/>
            <a:ext cx="4927599" cy="338554"/>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ja-JP" altLang="en-US" sz="1600" dirty="0" smtClean="0">
                <a:latin typeface="ＤＨＰ特太ゴシック体" pitchFamily="50" charset="-128"/>
                <a:ea typeface="ＤＨＰ特太ゴシック体" pitchFamily="50" charset="-128"/>
              </a:rPr>
              <a:t>小売参入全面自由化後</a:t>
            </a:r>
            <a:endParaRPr kumimoji="1" lang="ja-JP" altLang="en-US" sz="1400" dirty="0">
              <a:latin typeface="ＤＨＰ特太ゴシック体" pitchFamily="50" charset="-128"/>
              <a:ea typeface="ＤＨＰ特太ゴシック体" pitchFamily="50" charset="-128"/>
            </a:endParaRPr>
          </a:p>
        </p:txBody>
      </p:sp>
      <p:sp>
        <p:nvSpPr>
          <p:cNvPr id="15" name="テキスト ボックス 14"/>
          <p:cNvSpPr txBox="1"/>
          <p:nvPr/>
        </p:nvSpPr>
        <p:spPr>
          <a:xfrm>
            <a:off x="128809" y="2750305"/>
            <a:ext cx="1444703" cy="9541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nchor="ctr">
            <a:spAutoFit/>
          </a:bodyPr>
          <a:lstStyle/>
          <a:p>
            <a:r>
              <a:rPr kumimoji="1" lang="ja-JP" altLang="en-US" sz="1400" dirty="0" smtClean="0">
                <a:latin typeface="HG丸ｺﾞｼｯｸM-PRO" pitchFamily="50" charset="-128"/>
                <a:ea typeface="HG丸ｺﾞｼｯｸM-PRO" pitchFamily="50" charset="-128"/>
              </a:rPr>
              <a:t>既存電力会社</a:t>
            </a:r>
            <a:endParaRPr kumimoji="1" lang="en-US" altLang="ja-JP" sz="1400" dirty="0" smtClean="0">
              <a:latin typeface="HG丸ｺﾞｼｯｸM-PRO" pitchFamily="50" charset="-128"/>
              <a:ea typeface="HG丸ｺﾞｼｯｸM-PRO" pitchFamily="50" charset="-128"/>
            </a:endParaRPr>
          </a:p>
          <a:p>
            <a:r>
              <a:rPr lang="ja-JP" altLang="en-US" sz="1400" dirty="0">
                <a:latin typeface="HG丸ｺﾞｼｯｸM-PRO" pitchFamily="50" charset="-128"/>
                <a:ea typeface="HG丸ｺﾞｼｯｸM-PRO" pitchFamily="50" charset="-128"/>
              </a:rPr>
              <a:t>（</a:t>
            </a:r>
            <a:r>
              <a:rPr kumimoji="1" lang="ja-JP" altLang="en-US" sz="1400" dirty="0" smtClean="0">
                <a:latin typeface="HG丸ｺﾞｼｯｸM-PRO" pitchFamily="50" charset="-128"/>
                <a:ea typeface="HG丸ｺﾞｼｯｸM-PRO" pitchFamily="50" charset="-128"/>
              </a:rPr>
              <a:t>一般電気事業者）</a:t>
            </a:r>
            <a:endParaRPr kumimoji="1" lang="en-US" altLang="ja-JP" sz="1400" dirty="0" smtClean="0">
              <a:latin typeface="HG丸ｺﾞｼｯｸM-PRO" pitchFamily="50" charset="-128"/>
              <a:ea typeface="HG丸ｺﾞｼｯｸM-PRO" pitchFamily="50" charset="-128"/>
            </a:endParaRPr>
          </a:p>
          <a:p>
            <a:endParaRPr kumimoji="1" lang="ja-JP" altLang="en-US" sz="1400" dirty="0">
              <a:latin typeface="HG丸ｺﾞｼｯｸM-PRO" pitchFamily="50" charset="-128"/>
              <a:ea typeface="HG丸ｺﾞｼｯｸM-PRO" pitchFamily="50" charset="-128"/>
            </a:endParaRPr>
          </a:p>
        </p:txBody>
      </p:sp>
      <p:sp>
        <p:nvSpPr>
          <p:cNvPr id="16" name="テキスト ボックス 15"/>
          <p:cNvSpPr txBox="1"/>
          <p:nvPr/>
        </p:nvSpPr>
        <p:spPr>
          <a:xfrm>
            <a:off x="1573511" y="2750305"/>
            <a:ext cx="3024337" cy="95410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182563" indent="-182563" algn="just">
              <a:buFont typeface="Wingdings" pitchFamily="2" charset="2"/>
              <a:buChar char="l"/>
            </a:pPr>
            <a:r>
              <a:rPr kumimoji="1" lang="ja-JP" altLang="en-US" sz="1400" dirty="0" smtClean="0">
                <a:latin typeface="HG丸ｺﾞｼｯｸM-PRO" pitchFamily="50" charset="-128"/>
                <a:ea typeface="HG丸ｺﾞｼｯｸM-PRO" pitchFamily="50" charset="-128"/>
              </a:rPr>
              <a:t>「一般の需要」への供給を行う。</a:t>
            </a:r>
            <a:endParaRPr kumimoji="1" lang="en-US" altLang="ja-JP" sz="1400" dirty="0" smtClean="0">
              <a:latin typeface="HG丸ｺﾞｼｯｸM-PRO" pitchFamily="50" charset="-128"/>
              <a:ea typeface="HG丸ｺﾞｼｯｸM-PRO" pitchFamily="50" charset="-128"/>
            </a:endParaRPr>
          </a:p>
          <a:p>
            <a:pPr marL="285750" indent="-285750" algn="just">
              <a:buFont typeface="Wingdings" pitchFamily="2" charset="2"/>
              <a:buChar char="l"/>
            </a:pPr>
            <a:r>
              <a:rPr lang="ja-JP" altLang="en-US" sz="1400" dirty="0" smtClean="0">
                <a:latin typeface="HG丸ｺﾞｼｯｸM-PRO" pitchFamily="50" charset="-128"/>
                <a:ea typeface="HG丸ｺﾞｼｯｸM-PRO" pitchFamily="50" charset="-128"/>
              </a:rPr>
              <a:t>家庭等の規制部門への供給は、供給義務・地域独占・料金規制（総括原価方式による認可制）</a:t>
            </a:r>
            <a:endParaRPr lang="en-US" altLang="ja-JP" sz="1400" dirty="0" smtClean="0">
              <a:latin typeface="HG丸ｺﾞｼｯｸM-PRO" pitchFamily="50" charset="-128"/>
              <a:ea typeface="HG丸ｺﾞｼｯｸM-PRO" pitchFamily="50" charset="-128"/>
            </a:endParaRPr>
          </a:p>
        </p:txBody>
      </p:sp>
      <p:sp>
        <p:nvSpPr>
          <p:cNvPr id="17" name="テキスト ボックス 16"/>
          <p:cNvSpPr txBox="1"/>
          <p:nvPr/>
        </p:nvSpPr>
        <p:spPr>
          <a:xfrm>
            <a:off x="1573511" y="3758417"/>
            <a:ext cx="3024337" cy="76944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spcBef>
                <a:spcPts val="0"/>
              </a:spcBef>
              <a:spcAft>
                <a:spcPts val="0"/>
              </a:spcAft>
            </a:pPr>
            <a:endParaRPr kumimoji="1" lang="en-US" altLang="ja-JP" sz="800" dirty="0" smtClean="0">
              <a:latin typeface="HG丸ｺﾞｼｯｸM-PRO" pitchFamily="50" charset="-128"/>
              <a:ea typeface="HG丸ｺﾞｼｯｸM-PRO" pitchFamily="50" charset="-128"/>
            </a:endParaRPr>
          </a:p>
          <a:p>
            <a:pPr marL="285750" indent="-285750">
              <a:spcBef>
                <a:spcPts val="0"/>
              </a:spcBef>
              <a:spcAft>
                <a:spcPts val="0"/>
              </a:spcAft>
              <a:buFont typeface="Wingdings" pitchFamily="2" charset="2"/>
              <a:buChar char="l"/>
            </a:pPr>
            <a:r>
              <a:rPr kumimoji="1" lang="ja-JP" altLang="en-US" sz="1400" dirty="0" smtClean="0">
                <a:latin typeface="HG丸ｺﾞｼｯｸM-PRO" pitchFamily="50" charset="-128"/>
                <a:ea typeface="HG丸ｺﾞｼｯｸM-PRO" pitchFamily="50" charset="-128"/>
              </a:rPr>
              <a:t>自由化された大口需要（「特定規模需要」）への供給を行う。</a:t>
            </a:r>
            <a:endParaRPr lang="en-US" altLang="ja-JP" sz="1400" dirty="0" smtClean="0">
              <a:latin typeface="HG丸ｺﾞｼｯｸM-PRO" pitchFamily="50" charset="-128"/>
              <a:ea typeface="HG丸ｺﾞｼｯｸM-PRO" pitchFamily="50" charset="-128"/>
            </a:endParaRPr>
          </a:p>
          <a:p>
            <a:pPr>
              <a:spcBef>
                <a:spcPts val="0"/>
              </a:spcBef>
              <a:spcAft>
                <a:spcPts val="0"/>
              </a:spcAft>
            </a:pPr>
            <a:endParaRPr kumimoji="1" lang="en-US" altLang="ja-JP" sz="800" dirty="0" smtClean="0">
              <a:latin typeface="HG丸ｺﾞｼｯｸM-PRO" pitchFamily="50" charset="-128"/>
              <a:ea typeface="HG丸ｺﾞｼｯｸM-PRO" pitchFamily="50" charset="-128"/>
            </a:endParaRPr>
          </a:p>
        </p:txBody>
      </p:sp>
      <p:sp>
        <p:nvSpPr>
          <p:cNvPr id="18" name="テキスト ボックス 17"/>
          <p:cNvSpPr txBox="1"/>
          <p:nvPr/>
        </p:nvSpPr>
        <p:spPr>
          <a:xfrm>
            <a:off x="1573511" y="4573152"/>
            <a:ext cx="3024337" cy="76944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endParaRPr kumimoji="1" lang="en-US" altLang="ja-JP" sz="800" dirty="0" smtClean="0">
              <a:latin typeface="HG丸ｺﾞｼｯｸM-PRO" pitchFamily="50" charset="-128"/>
              <a:ea typeface="HG丸ｺﾞｼｯｸM-PRO" pitchFamily="50" charset="-128"/>
            </a:endParaRPr>
          </a:p>
          <a:p>
            <a:pPr marL="285750" indent="-285750" algn="just">
              <a:buFont typeface="Wingdings" pitchFamily="2" charset="2"/>
              <a:buChar char="l"/>
            </a:pPr>
            <a:r>
              <a:rPr kumimoji="1" lang="ja-JP" altLang="en-US" sz="1400" dirty="0" smtClean="0">
                <a:latin typeface="HG丸ｺﾞｼｯｸM-PRO" pitchFamily="50" charset="-128"/>
                <a:ea typeface="HG丸ｺﾞｼｯｸM-PRO" pitchFamily="50" charset="-128"/>
              </a:rPr>
              <a:t>一般電気事業者・特定規模電気事業者への供給を行う。</a:t>
            </a:r>
            <a:endParaRPr kumimoji="1" lang="en-US" altLang="ja-JP" sz="1400" dirty="0" smtClean="0">
              <a:latin typeface="HG丸ｺﾞｼｯｸM-PRO" pitchFamily="50" charset="-128"/>
              <a:ea typeface="HG丸ｺﾞｼｯｸM-PRO" pitchFamily="50" charset="-128"/>
            </a:endParaRPr>
          </a:p>
          <a:p>
            <a:pPr algn="just"/>
            <a:endParaRPr kumimoji="1" lang="en-US" altLang="ja-JP" sz="800" dirty="0" smtClean="0">
              <a:latin typeface="HG丸ｺﾞｼｯｸM-PRO" pitchFamily="50" charset="-128"/>
              <a:ea typeface="HG丸ｺﾞｼｯｸM-PRO" pitchFamily="50" charset="-128"/>
            </a:endParaRPr>
          </a:p>
        </p:txBody>
      </p:sp>
      <p:sp>
        <p:nvSpPr>
          <p:cNvPr id="19" name="テキスト ボックス 18"/>
          <p:cNvSpPr txBox="1"/>
          <p:nvPr/>
        </p:nvSpPr>
        <p:spPr>
          <a:xfrm>
            <a:off x="6499584" y="5546831"/>
            <a:ext cx="1653623" cy="109260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182563" indent="-182563" algn="just">
              <a:spcAft>
                <a:spcPts val="600"/>
              </a:spcAft>
              <a:buFont typeface="Wingdings" pitchFamily="2" charset="2"/>
              <a:buChar char="l"/>
            </a:pPr>
            <a:r>
              <a:rPr lang="ja-JP" altLang="en-US" sz="1200" dirty="0" smtClean="0">
                <a:latin typeface="HG丸ｺﾞｼｯｸM-PRO" pitchFamily="50" charset="-128"/>
                <a:ea typeface="HG丸ｺﾞｼｯｸM-PRO" pitchFamily="50" charset="-128"/>
              </a:rPr>
              <a:t>公的ｲﾝﾌﾗたる送配電網を運営</a:t>
            </a:r>
            <a:endParaRPr lang="en-US" altLang="ja-JP" sz="1200" dirty="0" smtClean="0">
              <a:latin typeface="HG丸ｺﾞｼｯｸM-PRO" pitchFamily="50" charset="-128"/>
              <a:ea typeface="HG丸ｺﾞｼｯｸM-PRO" pitchFamily="50" charset="-128"/>
            </a:endParaRPr>
          </a:p>
          <a:p>
            <a:pPr marL="182563" indent="-182563" algn="just">
              <a:spcAft>
                <a:spcPts val="600"/>
              </a:spcAft>
              <a:buFont typeface="Wingdings" pitchFamily="2" charset="2"/>
              <a:buChar char="l"/>
            </a:pPr>
            <a:r>
              <a:rPr lang="ja-JP" altLang="en-US" sz="1200" dirty="0" smtClean="0">
                <a:latin typeface="HG丸ｺﾞｼｯｸM-PRO" pitchFamily="50" charset="-128"/>
                <a:ea typeface="HG丸ｺﾞｼｯｸM-PRO" pitchFamily="50" charset="-128"/>
              </a:rPr>
              <a:t>地域独占</a:t>
            </a:r>
            <a:r>
              <a:rPr lang="ja-JP" altLang="en-US" sz="1200" dirty="0">
                <a:latin typeface="HG丸ｺﾞｼｯｸM-PRO" pitchFamily="50" charset="-128"/>
                <a:ea typeface="HG丸ｺﾞｼｯｸM-PRO" pitchFamily="50" charset="-128"/>
              </a:rPr>
              <a:t>・</a:t>
            </a:r>
            <a:r>
              <a:rPr lang="ja-JP" altLang="en-US" sz="1200" dirty="0" smtClean="0">
                <a:latin typeface="HG丸ｺﾞｼｯｸM-PRO" pitchFamily="50" charset="-128"/>
                <a:ea typeface="HG丸ｺﾞｼｯｸM-PRO" pitchFamily="50" charset="-128"/>
              </a:rPr>
              <a:t>料金規制</a:t>
            </a:r>
            <a:r>
              <a:rPr lang="ja-JP" altLang="en-US" sz="1200" spc="-150" dirty="0" smtClean="0">
                <a:latin typeface="HG丸ｺﾞｼｯｸM-PRO" pitchFamily="50" charset="-128"/>
                <a:ea typeface="HG丸ｺﾞｼｯｸM-PRO" pitchFamily="50" charset="-128"/>
              </a:rPr>
              <a:t>（総括原価方式による認可制）</a:t>
            </a:r>
            <a:endParaRPr kumimoji="1" lang="ja-JP" altLang="en-US" sz="1200" spc="-150" dirty="0">
              <a:latin typeface="HG丸ｺﾞｼｯｸM-PRO" pitchFamily="50" charset="-128"/>
              <a:ea typeface="HG丸ｺﾞｼｯｸM-PRO" pitchFamily="50" charset="-128"/>
            </a:endParaRPr>
          </a:p>
        </p:txBody>
      </p:sp>
      <p:sp>
        <p:nvSpPr>
          <p:cNvPr id="20" name="正方形/長方形 19"/>
          <p:cNvSpPr/>
          <p:nvPr/>
        </p:nvSpPr>
        <p:spPr>
          <a:xfrm>
            <a:off x="4881688" y="3758417"/>
            <a:ext cx="4927599" cy="769442"/>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1" name="正方形/長方形 20"/>
          <p:cNvSpPr/>
          <p:nvPr/>
        </p:nvSpPr>
        <p:spPr>
          <a:xfrm>
            <a:off x="128809" y="3761321"/>
            <a:ext cx="1439815" cy="7665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r>
              <a:rPr kumimoji="1" lang="ja-JP" altLang="en-US" sz="1400" dirty="0" smtClean="0">
                <a:latin typeface="HG丸ｺﾞｼｯｸM-PRO" pitchFamily="50" charset="-128"/>
                <a:ea typeface="HG丸ｺﾞｼｯｸM-PRO" pitchFamily="50" charset="-128"/>
              </a:rPr>
              <a:t>新電力</a:t>
            </a:r>
            <a:endParaRPr kumimoji="1" lang="en-US" altLang="ja-JP" sz="1400" dirty="0" smtClean="0">
              <a:latin typeface="HG丸ｺﾞｼｯｸM-PRO" pitchFamily="50" charset="-128"/>
              <a:ea typeface="HG丸ｺﾞｼｯｸM-PRO" pitchFamily="50" charset="-128"/>
            </a:endParaRPr>
          </a:p>
          <a:p>
            <a:pPr algn="just"/>
            <a:r>
              <a:rPr lang="ja-JP" altLang="en-US" sz="1400" dirty="0">
                <a:latin typeface="HG丸ｺﾞｼｯｸM-PRO" pitchFamily="50" charset="-128"/>
                <a:ea typeface="HG丸ｺﾞｼｯｸM-PRO" pitchFamily="50" charset="-128"/>
              </a:rPr>
              <a:t>（</a:t>
            </a:r>
            <a:r>
              <a:rPr kumimoji="1" lang="ja-JP" altLang="en-US" sz="1400" dirty="0" smtClean="0">
                <a:latin typeface="HG丸ｺﾞｼｯｸM-PRO" pitchFamily="50" charset="-128"/>
                <a:ea typeface="HG丸ｺﾞｼｯｸM-PRO" pitchFamily="50" charset="-128"/>
              </a:rPr>
              <a:t>特定規模電気</a:t>
            </a:r>
            <a:endParaRPr kumimoji="1" lang="en-US" altLang="ja-JP" sz="1400" dirty="0" smtClean="0">
              <a:latin typeface="HG丸ｺﾞｼｯｸM-PRO" pitchFamily="50" charset="-128"/>
              <a:ea typeface="HG丸ｺﾞｼｯｸM-PRO" pitchFamily="50" charset="-128"/>
            </a:endParaRPr>
          </a:p>
          <a:p>
            <a:pPr algn="just"/>
            <a:r>
              <a:rPr kumimoji="1" lang="ja-JP" altLang="en-US" sz="1400" dirty="0" smtClean="0">
                <a:latin typeface="HG丸ｺﾞｼｯｸM-PRO" pitchFamily="50" charset="-128"/>
                <a:ea typeface="HG丸ｺﾞｼｯｸM-PRO" pitchFamily="50" charset="-128"/>
              </a:rPr>
              <a:t>事業者）</a:t>
            </a:r>
            <a:endParaRPr kumimoji="1" lang="ja-JP" altLang="en-US" sz="1400" dirty="0">
              <a:latin typeface="HG丸ｺﾞｼｯｸM-PRO" pitchFamily="50" charset="-128"/>
              <a:ea typeface="HG丸ｺﾞｼｯｸM-PRO" pitchFamily="50" charset="-128"/>
            </a:endParaRPr>
          </a:p>
        </p:txBody>
      </p:sp>
      <p:sp>
        <p:nvSpPr>
          <p:cNvPr id="22" name="正方形/長方形 21"/>
          <p:cNvSpPr/>
          <p:nvPr/>
        </p:nvSpPr>
        <p:spPr>
          <a:xfrm>
            <a:off x="133352" y="4573152"/>
            <a:ext cx="1439815" cy="7694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ja-JP" altLang="en-US" sz="1400" dirty="0" smtClean="0">
                <a:latin typeface="HG丸ｺﾞｼｯｸM-PRO" pitchFamily="50" charset="-128"/>
                <a:ea typeface="HG丸ｺﾞｼｯｸM-PRO" pitchFamily="50" charset="-128"/>
              </a:rPr>
              <a:t>電源開発、日本原電、製鉄・製紙メーカー等</a:t>
            </a:r>
            <a:endParaRPr lang="ja-JP" altLang="en-US" sz="1400" dirty="0">
              <a:latin typeface="HG丸ｺﾞｼｯｸM-PRO" pitchFamily="50" charset="-128"/>
              <a:ea typeface="HG丸ｺﾞｼｯｸM-PRO" pitchFamily="50" charset="-128"/>
            </a:endParaRPr>
          </a:p>
        </p:txBody>
      </p:sp>
      <p:sp>
        <p:nvSpPr>
          <p:cNvPr id="28" name="正方形/長方形 27"/>
          <p:cNvSpPr/>
          <p:nvPr/>
        </p:nvSpPr>
        <p:spPr>
          <a:xfrm>
            <a:off x="4992304" y="3905219"/>
            <a:ext cx="1507280" cy="519273"/>
          </a:xfrm>
          <a:prstGeom prst="rect">
            <a:avLst/>
          </a:prstGeom>
          <a:ln>
            <a:prstDash val="dash"/>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400" b="1" dirty="0">
                <a:latin typeface="HG丸ｺﾞｼｯｸM-PRO" pitchFamily="50" charset="-128"/>
                <a:ea typeface="HG丸ｺﾞｼｯｸM-PRO" pitchFamily="50" charset="-128"/>
              </a:rPr>
              <a:t>発電事業</a:t>
            </a:r>
            <a:endParaRPr kumimoji="1" lang="ja-JP" altLang="en-US" sz="1400" b="1" dirty="0">
              <a:latin typeface="HG丸ｺﾞｼｯｸM-PRO" pitchFamily="50" charset="-128"/>
              <a:ea typeface="HG丸ｺﾞｼｯｸM-PRO" pitchFamily="50" charset="-128"/>
            </a:endParaRPr>
          </a:p>
        </p:txBody>
      </p:sp>
      <p:sp>
        <p:nvSpPr>
          <p:cNvPr id="29" name="正方形/長方形 28"/>
          <p:cNvSpPr/>
          <p:nvPr/>
        </p:nvSpPr>
        <p:spPr>
          <a:xfrm>
            <a:off x="4881688" y="4573152"/>
            <a:ext cx="4927599" cy="769441"/>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30" name="二等辺三角形 29"/>
          <p:cNvSpPr/>
          <p:nvPr/>
        </p:nvSpPr>
        <p:spPr>
          <a:xfrm rot="5400000">
            <a:off x="4498859" y="3128305"/>
            <a:ext cx="504056" cy="162061"/>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1" name="二等辺三角形 30"/>
          <p:cNvSpPr/>
          <p:nvPr/>
        </p:nvSpPr>
        <p:spPr>
          <a:xfrm rot="5400000">
            <a:off x="4508024" y="4073431"/>
            <a:ext cx="504056" cy="162061"/>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二等辺三角形 31"/>
          <p:cNvSpPr/>
          <p:nvPr/>
        </p:nvSpPr>
        <p:spPr>
          <a:xfrm rot="5400000">
            <a:off x="4508024" y="4865519"/>
            <a:ext cx="504056" cy="162061"/>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4987416" y="3121492"/>
            <a:ext cx="1507280" cy="5173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400" b="1" dirty="0">
                <a:latin typeface="HG丸ｺﾞｼｯｸM-PRO" pitchFamily="50" charset="-128"/>
                <a:ea typeface="HG丸ｺﾞｼｯｸM-PRO" pitchFamily="50" charset="-128"/>
              </a:rPr>
              <a:t>発電事業</a:t>
            </a:r>
            <a:endParaRPr kumimoji="1" lang="ja-JP" altLang="en-US" sz="1400" b="1" dirty="0">
              <a:latin typeface="HG丸ｺﾞｼｯｸM-PRO" pitchFamily="50" charset="-128"/>
              <a:ea typeface="HG丸ｺﾞｼｯｸM-PRO" pitchFamily="50" charset="-128"/>
            </a:endParaRPr>
          </a:p>
        </p:txBody>
      </p:sp>
      <p:sp>
        <p:nvSpPr>
          <p:cNvPr id="34" name="正方形/長方形 33"/>
          <p:cNvSpPr/>
          <p:nvPr/>
        </p:nvSpPr>
        <p:spPr>
          <a:xfrm>
            <a:off x="8153207" y="3121491"/>
            <a:ext cx="1541525" cy="5173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latin typeface="HG丸ｺﾞｼｯｸM-PRO" pitchFamily="50" charset="-128"/>
                <a:ea typeface="HG丸ｺﾞｼｯｸM-PRO" pitchFamily="50" charset="-128"/>
              </a:rPr>
              <a:t>小売電気事業</a:t>
            </a:r>
            <a:endParaRPr kumimoji="1" lang="ja-JP" altLang="en-US" sz="1400" b="1" dirty="0">
              <a:latin typeface="HG丸ｺﾞｼｯｸM-PRO" pitchFamily="50" charset="-128"/>
              <a:ea typeface="HG丸ｺﾞｼｯｸM-PRO" pitchFamily="50" charset="-128"/>
            </a:endParaRPr>
          </a:p>
        </p:txBody>
      </p:sp>
      <p:sp>
        <p:nvSpPr>
          <p:cNvPr id="35" name="右大かっこ 34"/>
          <p:cNvSpPr/>
          <p:nvPr/>
        </p:nvSpPr>
        <p:spPr>
          <a:xfrm rot="16200000">
            <a:off x="7272416" y="586045"/>
            <a:ext cx="161390" cy="4790441"/>
          </a:xfrm>
          <a:prstGeom prst="rightBracket">
            <a:avLst>
              <a:gd name="adj" fmla="val 13290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 name="テキスト ボックス 35"/>
          <p:cNvSpPr txBox="1"/>
          <p:nvPr/>
        </p:nvSpPr>
        <p:spPr>
          <a:xfrm>
            <a:off x="5673080" y="2784471"/>
            <a:ext cx="3456385" cy="271869"/>
          </a:xfrm>
          <a:prstGeom prst="rect">
            <a:avLst/>
          </a:prstGeom>
          <a:solidFill>
            <a:schemeClr val="bg1"/>
          </a:solidFill>
        </p:spPr>
        <p:txBody>
          <a:bodyPr wrap="square" rtlCol="0">
            <a:spAutoFit/>
          </a:bodyPr>
          <a:lstStyle/>
          <a:p>
            <a:pPr algn="ctr">
              <a:lnSpc>
                <a:spcPts val="1400"/>
              </a:lnSpc>
            </a:pPr>
            <a:r>
              <a:rPr kumimoji="1" lang="ja-JP" altLang="en-US" sz="1600" dirty="0" smtClean="0">
                <a:solidFill>
                  <a:srgbClr val="FF0000"/>
                </a:solidFill>
                <a:latin typeface="HG丸ｺﾞｼｯｸM-PRO" pitchFamily="50" charset="-128"/>
                <a:ea typeface="HG丸ｺﾞｼｯｸM-PRO" pitchFamily="50" charset="-128"/>
              </a:rPr>
              <a:t>３事業を兼業</a:t>
            </a:r>
            <a:r>
              <a:rPr lang="ja-JP" altLang="en-US" sz="1600" dirty="0" smtClean="0">
                <a:solidFill>
                  <a:srgbClr val="FF0000"/>
                </a:solidFill>
                <a:latin typeface="HG丸ｺﾞｼｯｸM-PRO" pitchFamily="50" charset="-128"/>
                <a:ea typeface="HG丸ｺﾞｼｯｸM-PRO" pitchFamily="50" charset="-128"/>
              </a:rPr>
              <a:t>（現行の体制と同様）</a:t>
            </a:r>
            <a:endParaRPr kumimoji="1" lang="en-US" altLang="ja-JP" sz="1600" dirty="0" smtClean="0">
              <a:solidFill>
                <a:srgbClr val="FF0000"/>
              </a:solidFill>
              <a:latin typeface="HG丸ｺﾞｼｯｸM-PRO" pitchFamily="50" charset="-128"/>
              <a:ea typeface="HG丸ｺﾞｼｯｸM-PRO" pitchFamily="50" charset="-128"/>
            </a:endParaRPr>
          </a:p>
        </p:txBody>
      </p:sp>
      <p:sp>
        <p:nvSpPr>
          <p:cNvPr id="37" name="正方形/長方形 36"/>
          <p:cNvSpPr/>
          <p:nvPr/>
        </p:nvSpPr>
        <p:spPr>
          <a:xfrm>
            <a:off x="4881688" y="2750305"/>
            <a:ext cx="4927600" cy="954107"/>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38" name="正方形/長方形 37"/>
          <p:cNvSpPr/>
          <p:nvPr/>
        </p:nvSpPr>
        <p:spPr>
          <a:xfrm>
            <a:off x="6499584" y="3121491"/>
            <a:ext cx="1648735" cy="5173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sz="1400" b="1" dirty="0" smtClean="0">
                <a:latin typeface="HG丸ｺﾞｼｯｸM-PRO" pitchFamily="50" charset="-128"/>
                <a:ea typeface="HG丸ｺﾞｼｯｸM-PRO" pitchFamily="50" charset="-128"/>
              </a:rPr>
              <a:t>送配電事業</a:t>
            </a:r>
            <a:endParaRPr kumimoji="1" lang="ja-JP" altLang="en-US" sz="1400" b="1" dirty="0">
              <a:latin typeface="HG丸ｺﾞｼｯｸM-PRO" pitchFamily="50" charset="-128"/>
              <a:ea typeface="HG丸ｺﾞｼｯｸM-PRO" pitchFamily="50" charset="-128"/>
            </a:endParaRPr>
          </a:p>
        </p:txBody>
      </p:sp>
      <p:sp>
        <p:nvSpPr>
          <p:cNvPr id="39" name="正方形/長方形 38"/>
          <p:cNvSpPr/>
          <p:nvPr/>
        </p:nvSpPr>
        <p:spPr>
          <a:xfrm>
            <a:off x="4876801" y="5343063"/>
            <a:ext cx="1617895" cy="307777"/>
          </a:xfrm>
          <a:prstGeom prst="rect">
            <a:avLst/>
          </a:prstGeom>
        </p:spPr>
        <p:txBody>
          <a:bodyPr wrap="square">
            <a:spAutoFit/>
          </a:bodyPr>
          <a:lstStyle/>
          <a:p>
            <a:pPr lvl="0" algn="ctr"/>
            <a:r>
              <a:rPr lang="en-US" altLang="ja-JP" sz="1400" b="1" dirty="0" smtClean="0">
                <a:solidFill>
                  <a:srgbClr val="0000FF"/>
                </a:solidFill>
                <a:latin typeface="HG丸ｺﾞｼｯｸM-PRO" pitchFamily="50" charset="-128"/>
                <a:ea typeface="HG丸ｺﾞｼｯｸM-PRO" pitchFamily="50" charset="-128"/>
              </a:rPr>
              <a:t>【</a:t>
            </a:r>
            <a:r>
              <a:rPr lang="ja-JP" altLang="en-US" sz="1400" b="1" dirty="0" smtClean="0">
                <a:solidFill>
                  <a:srgbClr val="0000FF"/>
                </a:solidFill>
                <a:latin typeface="HG丸ｺﾞｼｯｸM-PRO" pitchFamily="50" charset="-128"/>
                <a:ea typeface="HG丸ｺﾞｼｯｸM-PRO" pitchFamily="50" charset="-128"/>
              </a:rPr>
              <a:t>届出制</a:t>
            </a:r>
            <a:r>
              <a:rPr lang="en-US" altLang="ja-JP" sz="1400" b="1" dirty="0" smtClean="0">
                <a:solidFill>
                  <a:srgbClr val="0000FF"/>
                </a:solidFill>
                <a:latin typeface="HG丸ｺﾞｼｯｸM-PRO" pitchFamily="50" charset="-128"/>
                <a:ea typeface="HG丸ｺﾞｼｯｸM-PRO" pitchFamily="50" charset="-128"/>
              </a:rPr>
              <a:t>】</a:t>
            </a:r>
            <a:endParaRPr lang="ja-JP" altLang="en-US" sz="1400" b="1" dirty="0">
              <a:solidFill>
                <a:srgbClr val="0000FF"/>
              </a:solidFill>
              <a:latin typeface="HG丸ｺﾞｼｯｸM-PRO" pitchFamily="50" charset="-128"/>
              <a:ea typeface="HG丸ｺﾞｼｯｸM-PRO" pitchFamily="50" charset="-128"/>
            </a:endParaRPr>
          </a:p>
        </p:txBody>
      </p:sp>
      <p:sp>
        <p:nvSpPr>
          <p:cNvPr id="40" name="正方形/長方形 39"/>
          <p:cNvSpPr/>
          <p:nvPr/>
        </p:nvSpPr>
        <p:spPr>
          <a:xfrm>
            <a:off x="6494696" y="5332030"/>
            <a:ext cx="1653623" cy="307777"/>
          </a:xfrm>
          <a:prstGeom prst="rect">
            <a:avLst/>
          </a:prstGeom>
        </p:spPr>
        <p:txBody>
          <a:bodyPr wrap="square">
            <a:spAutoFit/>
          </a:bodyPr>
          <a:lstStyle/>
          <a:p>
            <a:pPr lvl="0" algn="ctr"/>
            <a:r>
              <a:rPr lang="en-US" altLang="ja-JP" sz="1400" b="1" dirty="0" smtClean="0">
                <a:solidFill>
                  <a:srgbClr val="FF0000"/>
                </a:solidFill>
                <a:latin typeface="HG丸ｺﾞｼｯｸM-PRO" pitchFamily="50" charset="-128"/>
                <a:ea typeface="HG丸ｺﾞｼｯｸM-PRO" pitchFamily="50" charset="-128"/>
              </a:rPr>
              <a:t>【</a:t>
            </a:r>
            <a:r>
              <a:rPr lang="ja-JP" altLang="en-US" sz="1400" b="1" dirty="0" smtClean="0">
                <a:solidFill>
                  <a:srgbClr val="FF0000"/>
                </a:solidFill>
                <a:latin typeface="HG丸ｺﾞｼｯｸM-PRO" pitchFamily="50" charset="-128"/>
                <a:ea typeface="HG丸ｺﾞｼｯｸM-PRO" pitchFamily="50" charset="-128"/>
              </a:rPr>
              <a:t>許可制</a:t>
            </a:r>
            <a:r>
              <a:rPr lang="en-US" altLang="ja-JP" sz="1400" b="1" dirty="0" smtClean="0">
                <a:solidFill>
                  <a:srgbClr val="FF0000"/>
                </a:solidFill>
                <a:latin typeface="HG丸ｺﾞｼｯｸM-PRO" pitchFamily="50" charset="-128"/>
                <a:ea typeface="HG丸ｺﾞｼｯｸM-PRO" pitchFamily="50" charset="-128"/>
              </a:rPr>
              <a:t>】</a:t>
            </a:r>
            <a:endParaRPr lang="ja-JP" altLang="en-US" sz="1400" b="1" dirty="0">
              <a:solidFill>
                <a:srgbClr val="FF0000"/>
              </a:solidFill>
              <a:latin typeface="HG丸ｺﾞｼｯｸM-PRO" pitchFamily="50" charset="-128"/>
              <a:ea typeface="HG丸ｺﾞｼｯｸM-PRO" pitchFamily="50" charset="-128"/>
            </a:endParaRPr>
          </a:p>
        </p:txBody>
      </p:sp>
      <p:sp>
        <p:nvSpPr>
          <p:cNvPr id="41" name="正方形/長方形 40"/>
          <p:cNvSpPr/>
          <p:nvPr/>
        </p:nvSpPr>
        <p:spPr>
          <a:xfrm>
            <a:off x="8148319" y="5332030"/>
            <a:ext cx="1651191" cy="307777"/>
          </a:xfrm>
          <a:prstGeom prst="rect">
            <a:avLst/>
          </a:prstGeom>
        </p:spPr>
        <p:txBody>
          <a:bodyPr wrap="square">
            <a:spAutoFit/>
          </a:bodyPr>
          <a:lstStyle/>
          <a:p>
            <a:pPr lvl="0" algn="ctr"/>
            <a:r>
              <a:rPr lang="en-US" altLang="ja-JP" sz="1400" b="1" dirty="0" smtClean="0">
                <a:solidFill>
                  <a:srgbClr val="0000FF"/>
                </a:solidFill>
                <a:latin typeface="HG丸ｺﾞｼｯｸM-PRO" pitchFamily="50" charset="-128"/>
                <a:ea typeface="HG丸ｺﾞｼｯｸM-PRO" pitchFamily="50" charset="-128"/>
              </a:rPr>
              <a:t>【</a:t>
            </a:r>
            <a:r>
              <a:rPr lang="ja-JP" altLang="en-US" sz="1400" b="1" dirty="0" smtClean="0">
                <a:solidFill>
                  <a:srgbClr val="0000FF"/>
                </a:solidFill>
                <a:latin typeface="HG丸ｺﾞｼｯｸM-PRO" pitchFamily="50" charset="-128"/>
                <a:ea typeface="HG丸ｺﾞｼｯｸM-PRO" pitchFamily="50" charset="-128"/>
              </a:rPr>
              <a:t>登録制</a:t>
            </a:r>
            <a:r>
              <a:rPr lang="en-US" altLang="ja-JP" sz="1400" b="1" dirty="0" smtClean="0">
                <a:solidFill>
                  <a:srgbClr val="0000FF"/>
                </a:solidFill>
                <a:latin typeface="HG丸ｺﾞｼｯｸM-PRO" pitchFamily="50" charset="-128"/>
                <a:ea typeface="HG丸ｺﾞｼｯｸM-PRO" pitchFamily="50" charset="-128"/>
              </a:rPr>
              <a:t>】</a:t>
            </a:r>
            <a:endParaRPr lang="ja-JP" altLang="en-US" sz="1400" b="1" dirty="0">
              <a:solidFill>
                <a:srgbClr val="0000FF"/>
              </a:solidFill>
              <a:latin typeface="HG丸ｺﾞｼｯｸM-PRO" pitchFamily="50" charset="-128"/>
              <a:ea typeface="HG丸ｺﾞｼｯｸM-PRO" pitchFamily="50" charset="-128"/>
            </a:endParaRPr>
          </a:p>
        </p:txBody>
      </p:sp>
      <p:sp>
        <p:nvSpPr>
          <p:cNvPr id="42" name="テキスト ボックス 41"/>
          <p:cNvSpPr txBox="1"/>
          <p:nvPr/>
        </p:nvSpPr>
        <p:spPr>
          <a:xfrm>
            <a:off x="4885880" y="5550026"/>
            <a:ext cx="1613704" cy="83099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182563" indent="-182563" algn="just">
              <a:spcAft>
                <a:spcPts val="600"/>
              </a:spcAft>
              <a:buFont typeface="Wingdings" pitchFamily="2" charset="2"/>
              <a:buChar char="l"/>
            </a:pPr>
            <a:r>
              <a:rPr kumimoji="1" lang="ja-JP" altLang="en-US" sz="1200" dirty="0" smtClean="0">
                <a:latin typeface="HG丸ｺﾞｼｯｸM-PRO" pitchFamily="50" charset="-128"/>
                <a:ea typeface="HG丸ｺﾞｼｯｸM-PRO" pitchFamily="50" charset="-128"/>
              </a:rPr>
              <a:t>ｲｺｰﾙﾌｯﾃｨﾝｸﾞ（公平な競争条件の確保）のため一律の規制</a:t>
            </a:r>
            <a:endParaRPr kumimoji="1" lang="ja-JP" altLang="en-US" sz="1200" dirty="0">
              <a:latin typeface="HG丸ｺﾞｼｯｸM-PRO" pitchFamily="50" charset="-128"/>
              <a:ea typeface="HG丸ｺﾞｼｯｸM-PRO" pitchFamily="50" charset="-128"/>
            </a:endParaRPr>
          </a:p>
        </p:txBody>
      </p:sp>
      <p:sp>
        <p:nvSpPr>
          <p:cNvPr id="43" name="テキスト ボックス 42"/>
          <p:cNvSpPr txBox="1"/>
          <p:nvPr/>
        </p:nvSpPr>
        <p:spPr>
          <a:xfrm>
            <a:off x="8148319" y="5551767"/>
            <a:ext cx="1660969" cy="135421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182563" indent="-182563" algn="just">
              <a:spcAft>
                <a:spcPts val="600"/>
              </a:spcAft>
              <a:buFont typeface="Wingdings" pitchFamily="2" charset="2"/>
              <a:buChar char="l"/>
            </a:pPr>
            <a:r>
              <a:rPr lang="ja-JP" altLang="en-US" sz="1200" spc="-300" dirty="0" smtClean="0">
                <a:solidFill>
                  <a:schemeClr val="tx1"/>
                </a:solidFill>
                <a:latin typeface="HG丸ｺﾞｼｯｸM-PRO" pitchFamily="50" charset="-128"/>
                <a:ea typeface="HG丸ｺﾞｼｯｸM-PRO" pitchFamily="50" charset="-128"/>
              </a:rPr>
              <a:t>「</a:t>
            </a:r>
            <a:r>
              <a:rPr lang="ja-JP" altLang="en-US" sz="1200" spc="-150" dirty="0" smtClean="0">
                <a:solidFill>
                  <a:schemeClr val="tx1"/>
                </a:solidFill>
                <a:latin typeface="HG丸ｺﾞｼｯｸM-PRO" pitchFamily="50" charset="-128"/>
                <a:ea typeface="HG丸ｺﾞｼｯｸM-PRO" pitchFamily="50" charset="-128"/>
              </a:rPr>
              <a:t>一般の需要</a:t>
            </a:r>
            <a:r>
              <a:rPr lang="ja-JP" altLang="en-US" sz="1200" spc="-300" dirty="0" smtClean="0">
                <a:solidFill>
                  <a:schemeClr val="tx1"/>
                </a:solidFill>
                <a:latin typeface="HG丸ｺﾞｼｯｸM-PRO" pitchFamily="50" charset="-128"/>
                <a:ea typeface="HG丸ｺﾞｼｯｸM-PRO" pitchFamily="50" charset="-128"/>
              </a:rPr>
              <a:t>」</a:t>
            </a:r>
            <a:r>
              <a:rPr lang="ja-JP" altLang="en-US" sz="1200" dirty="0" smtClean="0">
                <a:solidFill>
                  <a:schemeClr val="tx1"/>
                </a:solidFill>
                <a:latin typeface="HG丸ｺﾞｼｯｸM-PRO" pitchFamily="50" charset="-128"/>
                <a:ea typeface="HG丸ｺﾞｼｯｸM-PRO" pitchFamily="50" charset="-128"/>
              </a:rPr>
              <a:t>（全需要家）に自由</a:t>
            </a:r>
            <a:r>
              <a:rPr lang="ja-JP" altLang="en-US" sz="1200" dirty="0">
                <a:solidFill>
                  <a:schemeClr val="tx1"/>
                </a:solidFill>
                <a:latin typeface="HG丸ｺﾞｼｯｸM-PRO" pitchFamily="50" charset="-128"/>
                <a:ea typeface="HG丸ｺﾞｼｯｸM-PRO" pitchFamily="50" charset="-128"/>
              </a:rPr>
              <a:t>に供給</a:t>
            </a:r>
            <a:endParaRPr kumimoji="1" lang="en-US" altLang="ja-JP" sz="1200" dirty="0" smtClean="0">
              <a:solidFill>
                <a:schemeClr val="tx1"/>
              </a:solidFill>
              <a:latin typeface="HG丸ｺﾞｼｯｸM-PRO" pitchFamily="50" charset="-128"/>
              <a:ea typeface="HG丸ｺﾞｼｯｸM-PRO" pitchFamily="50" charset="-128"/>
            </a:endParaRPr>
          </a:p>
          <a:p>
            <a:pPr marL="182563" indent="-182563" algn="just">
              <a:spcAft>
                <a:spcPts val="600"/>
              </a:spcAft>
              <a:buFont typeface="Wingdings" pitchFamily="2" charset="2"/>
              <a:buChar char="l"/>
            </a:pPr>
            <a:r>
              <a:rPr kumimoji="1" lang="ja-JP" altLang="en-US" sz="1200" dirty="0" smtClean="0">
                <a:solidFill>
                  <a:schemeClr val="tx1"/>
                </a:solidFill>
                <a:latin typeface="HG丸ｺﾞｼｯｸM-PRO" pitchFamily="50" charset="-128"/>
                <a:ea typeface="HG丸ｺﾞｼｯｸM-PRO" pitchFamily="50" charset="-128"/>
              </a:rPr>
              <a:t>供給力確保義務</a:t>
            </a:r>
            <a:endParaRPr kumimoji="1" lang="en-US" altLang="ja-JP" sz="1200" dirty="0" smtClean="0">
              <a:solidFill>
                <a:schemeClr val="tx1"/>
              </a:solidFill>
              <a:latin typeface="HG丸ｺﾞｼｯｸM-PRO" pitchFamily="50" charset="-128"/>
              <a:ea typeface="HG丸ｺﾞｼｯｸM-PRO" pitchFamily="50" charset="-128"/>
            </a:endParaRPr>
          </a:p>
          <a:p>
            <a:pPr marL="182563" indent="-182563" algn="just">
              <a:spcAft>
                <a:spcPts val="600"/>
              </a:spcAft>
              <a:buFont typeface="Wingdings" pitchFamily="2" charset="2"/>
              <a:buChar char="l"/>
            </a:pPr>
            <a:r>
              <a:rPr kumimoji="1" lang="ja-JP" altLang="en-US" sz="1200" dirty="0" smtClean="0">
                <a:solidFill>
                  <a:schemeClr val="tx1"/>
                </a:solidFill>
                <a:latin typeface="HG丸ｺﾞｼｯｸM-PRO" pitchFamily="50" charset="-128"/>
                <a:ea typeface="HG丸ｺﾞｼｯｸM-PRO" pitchFamily="50" charset="-128"/>
              </a:rPr>
              <a:t>ｲｺｰﾙﾌｯﾃｨﾝｸﾞのため一律規制</a:t>
            </a:r>
            <a:endParaRPr kumimoji="1" lang="ja-JP" altLang="en-US" sz="1200" dirty="0">
              <a:solidFill>
                <a:schemeClr val="tx1"/>
              </a:solidFill>
              <a:latin typeface="HG丸ｺﾞｼｯｸM-PRO" pitchFamily="50" charset="-128"/>
              <a:ea typeface="HG丸ｺﾞｼｯｸM-PRO" pitchFamily="50" charset="-128"/>
            </a:endParaRPr>
          </a:p>
        </p:txBody>
      </p:sp>
      <p:sp>
        <p:nvSpPr>
          <p:cNvPr id="44" name="正方形/長方形 43"/>
          <p:cNvSpPr/>
          <p:nvPr/>
        </p:nvSpPr>
        <p:spPr>
          <a:xfrm>
            <a:off x="4992304" y="4694521"/>
            <a:ext cx="1507280" cy="5173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400" b="1" dirty="0">
                <a:latin typeface="HG丸ｺﾞｼｯｸM-PRO" pitchFamily="50" charset="-128"/>
                <a:ea typeface="HG丸ｺﾞｼｯｸM-PRO" pitchFamily="50" charset="-128"/>
              </a:rPr>
              <a:t>発電事業</a:t>
            </a:r>
            <a:endParaRPr kumimoji="1" lang="ja-JP" altLang="en-US" sz="1400" b="1" dirty="0">
              <a:latin typeface="HG丸ｺﾞｼｯｸM-PRO" pitchFamily="50" charset="-128"/>
              <a:ea typeface="HG丸ｺﾞｼｯｸM-PRO" pitchFamily="50" charset="-128"/>
            </a:endParaRPr>
          </a:p>
        </p:txBody>
      </p:sp>
      <p:sp>
        <p:nvSpPr>
          <p:cNvPr id="45" name="正方形/長方形 44"/>
          <p:cNvSpPr/>
          <p:nvPr/>
        </p:nvSpPr>
        <p:spPr>
          <a:xfrm>
            <a:off x="8148319" y="3907138"/>
            <a:ext cx="1541525" cy="5173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latin typeface="HG丸ｺﾞｼｯｸM-PRO" pitchFamily="50" charset="-128"/>
                <a:ea typeface="HG丸ｺﾞｼｯｸM-PRO" pitchFamily="50" charset="-128"/>
              </a:rPr>
              <a:t>小売電気事業</a:t>
            </a:r>
            <a:endParaRPr kumimoji="1" lang="ja-JP" altLang="en-US" sz="1400" b="1"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216508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p:cNvSpPr txBox="1"/>
          <p:nvPr/>
        </p:nvSpPr>
        <p:spPr>
          <a:xfrm>
            <a:off x="7578384" y="6654932"/>
            <a:ext cx="2322207" cy="234286"/>
          </a:xfrm>
          <a:prstGeom prst="rect">
            <a:avLst/>
          </a:prstGeom>
          <a:noFill/>
        </p:spPr>
        <p:txBody>
          <a:bodyPr wrap="square" lIns="36000" tIns="36000" rIns="0" bIns="36000" rtlCol="0">
            <a:spAutoFit/>
          </a:bodyPr>
          <a:lstStyle/>
          <a:p>
            <a:pPr algn="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日現在</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80797" y="771971"/>
            <a:ext cx="2322207" cy="1765474"/>
          </a:xfrm>
          <a:prstGeom prst="rect">
            <a:avLst/>
          </a:prstGeom>
          <a:noFill/>
        </p:spPr>
        <p:txBody>
          <a:bodyPr wrap="square" lIns="36000" tIns="36000" rIns="0" bIns="36000"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・株式会社</a:t>
            </a:r>
            <a:r>
              <a:rPr lang="zh-CN" altLang="en-US" sz="1000" dirty="0" smtClean="0">
                <a:latin typeface="Meiryo UI" panose="020B0604030504040204" pitchFamily="50" charset="-128"/>
                <a:ea typeface="Meiryo UI" panose="020B0604030504040204" pitchFamily="50" charset="-128"/>
                <a:cs typeface="Meiryo UI" panose="020B0604030504040204" pitchFamily="50" charset="-128"/>
              </a:rPr>
              <a:t>Ｆ</a:t>
            </a:r>
            <a:r>
              <a:rPr lang="en-US" altLang="zh-CN" sz="1000" dirty="0">
                <a:latin typeface="Meiryo UI" panose="020B0604030504040204" pitchFamily="50" charset="-128"/>
                <a:ea typeface="Meiryo UI" panose="020B0604030504040204" pitchFamily="50" charset="-128"/>
                <a:cs typeface="Meiryo UI" panose="020B0604030504040204" pitchFamily="50" charset="-128"/>
              </a:rPr>
              <a:t>-</a:t>
            </a:r>
            <a:r>
              <a:rPr lang="zh-CN" altLang="en-US" sz="1000" dirty="0" smtClean="0">
                <a:latin typeface="Meiryo UI" panose="020B0604030504040204" pitchFamily="50" charset="-128"/>
                <a:ea typeface="Meiryo UI" panose="020B0604030504040204" pitchFamily="50" charset="-128"/>
                <a:cs typeface="Meiryo UI" panose="020B0604030504040204" pitchFamily="50" charset="-128"/>
              </a:rPr>
              <a:t>Ｐｏｗｅｒ</a:t>
            </a:r>
            <a:endParaRPr lang="en-US" altLang="zh-CN"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・イーレックス</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株式</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（イーレックス・スパーク・</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マーケティング株式会</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社</a:t>
            </a:r>
            <a:r>
              <a:rPr lang="en-US" altLang="ja-JP" sz="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300"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（イーレックス・スパーク・</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エリアマーケティング株</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式会社</a:t>
            </a:r>
            <a:r>
              <a:rPr lang="en-US" altLang="ja-JP" sz="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300"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イーレックス</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販売３号株式</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・リエスパワー株式</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・株式会社</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イーセル</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・株式会社</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エネット</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・日本アルファ電力株式</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会社</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2490555" y="771971"/>
            <a:ext cx="2477987" cy="1611586"/>
          </a:xfrm>
          <a:prstGeom prst="rect">
            <a:avLst/>
          </a:prstGeom>
          <a:noFill/>
        </p:spPr>
        <p:txBody>
          <a:bodyPr wrap="square" lIns="36000" tIns="36000" rIns="0" bIns="36000"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エネサーブ株式</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・日本テクノ株式</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会社</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・中央</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電力エナジー株式</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・オリックス株式</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・株式会社洸陽</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電機</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・サミットエナジー株式会社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・王子・伊藤忠エネクス電力株式</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・新日鉄住金エンジニアリング株式会社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・丸紅株式会社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丸紅新電力株式会社</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80798" y="2970474"/>
            <a:ext cx="2495938" cy="1765474"/>
          </a:xfrm>
          <a:prstGeom prst="rect">
            <a:avLst/>
          </a:prstGeom>
          <a:noFill/>
        </p:spPr>
        <p:txBody>
          <a:bodyPr wrap="square" lIns="36000" tIns="36000" rIns="0" bIns="36000"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・須賀川瓦斯株式会社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株式会社</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サイサン</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・ミツウロコグリーンエネルギー株式会社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・静岡ガス＆パワー株式</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・中央セントラルガス株式</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・北海道瓦斯株式</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大阪瓦斯株式会社</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・株式会社エネサンス関東</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・東京ガス株式会社</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・青梅ガス株式</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・伊藤忠エネクスホームライフ関東株式</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会社</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2459741" y="2970474"/>
            <a:ext cx="2477987" cy="1765474"/>
          </a:xfrm>
          <a:prstGeom prst="rect">
            <a:avLst/>
          </a:prstGeom>
          <a:noFill/>
        </p:spPr>
        <p:txBody>
          <a:bodyPr wrap="square" lIns="36000" tIns="36000" rIns="0" bIns="36000"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入間ガス株式</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・イワタニ関東株式会社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・イワタニ首都圏株式会社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・サーラｅエナジー株式会社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・株式会社エコア</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・西部瓦斯株式会社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・東邦ガス株式会社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・シナネン株式会社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・大一ガス株式会社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・株式会社</a:t>
            </a:r>
            <a:r>
              <a:rPr lang="ja-JP" altLang="en-US" sz="1000" dirty="0" err="1" smtClean="0">
                <a:latin typeface="Meiryo UI" panose="020B0604030504040204" pitchFamily="50" charset="-128"/>
                <a:ea typeface="Meiryo UI" panose="020B0604030504040204" pitchFamily="50" charset="-128"/>
                <a:cs typeface="Meiryo UI" panose="020B0604030504040204" pitchFamily="50" charset="-128"/>
              </a:rPr>
              <a:t>いちたか</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ガスワン</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・太陽ガス株式会社</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82744" y="5227276"/>
            <a:ext cx="2322207" cy="688256"/>
          </a:xfrm>
          <a:prstGeom prst="rect">
            <a:avLst/>
          </a:prstGeom>
          <a:noFill/>
        </p:spPr>
        <p:txBody>
          <a:bodyPr wrap="square" lIns="36000" tIns="36000" rIns="0" bIns="36000"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・昭和シェル石油株式</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・東燃ゼネラル石油株式</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・出光グリーンパワー株式会社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・プレミアムグリーンパワー</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株式会社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2492502" y="5227276"/>
            <a:ext cx="2477987" cy="688256"/>
          </a:xfrm>
          <a:prstGeom prst="rect">
            <a:avLst/>
          </a:prstGeom>
          <a:noFill/>
        </p:spPr>
        <p:txBody>
          <a:bodyPr wrap="square" lIns="36000" tIns="36000" rIns="0" bIns="36000"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・株式会社新出光</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総合エネルギー株式</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・伊藤忠エネクス株式会社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JX</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日鉱</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日石エネルギー株式</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p:cNvSpPr txBox="1"/>
          <p:nvPr/>
        </p:nvSpPr>
        <p:spPr>
          <a:xfrm>
            <a:off x="5025008" y="770827"/>
            <a:ext cx="2476800" cy="688256"/>
          </a:xfrm>
          <a:prstGeom prst="rect">
            <a:avLst/>
          </a:prstGeom>
          <a:noFill/>
        </p:spPr>
        <p:txBody>
          <a:bodyPr wrap="square" lIns="36000" tIns="36000" rIns="0" bIns="36000"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・株式会社ケイ・</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オプティコム</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・ダイヤモンドパワー株式</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・株式会社エネルギア・ソリューション・</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アンド</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サー</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ビス</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5034152" y="2410503"/>
            <a:ext cx="2322207" cy="1303809"/>
          </a:xfrm>
          <a:prstGeom prst="rect">
            <a:avLst/>
          </a:prstGeom>
          <a:noFill/>
        </p:spPr>
        <p:txBody>
          <a:bodyPr wrap="square" lIns="36000" tIns="36000" rIns="0" bIns="36000"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・株式会社ＳＥ</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ウイングズ</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・ネクストパワーやまと株式会社</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・株式会社</a:t>
            </a:r>
            <a:r>
              <a:rPr lang="zh-CN" altLang="en-US" sz="1000" dirty="0" smtClean="0">
                <a:latin typeface="Meiryo UI" panose="020B0604030504040204" pitchFamily="50" charset="-128"/>
                <a:ea typeface="Meiryo UI" panose="020B0604030504040204" pitchFamily="50" charset="-128"/>
                <a:cs typeface="Meiryo UI" panose="020B0604030504040204" pitchFamily="50" charset="-128"/>
              </a:rPr>
              <a:t>Ｌｏｏｏｐ</a:t>
            </a:r>
            <a:endParaRPr lang="en-US" altLang="zh-CN"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・荏原環境プラント株式</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・東京エコサービス株式</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・株式会社</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エヌパワー</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・株式会社</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グリーンサークル</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・株式会社ウエスト</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電力</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7344808" y="2410503"/>
            <a:ext cx="2646654" cy="1303809"/>
          </a:xfrm>
          <a:prstGeom prst="rect">
            <a:avLst/>
          </a:prstGeom>
          <a:noFill/>
        </p:spPr>
        <p:txBody>
          <a:bodyPr wrap="square" lIns="36000" tIns="36000" rIns="0" bIns="36000"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・一般社団法人神奈川県太陽光発電協会</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・新エネルギー開発株式</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・株式会社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V</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－Ｐｏｗｅｒ</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・大和エネルギー株式会社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・株式会社アップルツリー</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・真庭バイオエネルギー株式</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・株式会社エコスタイル</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・合同会社北上新電力</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p:cNvSpPr txBox="1"/>
          <p:nvPr/>
        </p:nvSpPr>
        <p:spPr>
          <a:xfrm>
            <a:off x="5034152" y="4222060"/>
            <a:ext cx="2322207" cy="2534916"/>
          </a:xfrm>
          <a:prstGeom prst="rect">
            <a:avLst/>
          </a:prstGeom>
          <a:noFill/>
        </p:spPr>
        <p:txBody>
          <a:bodyPr wrap="square" lIns="36000" tIns="36000" rIns="0" bIns="36000"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株式会社トラスティルグループ</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株式会社</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ナンワエナジー</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000" dirty="0" err="1">
                <a:latin typeface="Meiryo UI" panose="020B0604030504040204" pitchFamily="50" charset="-128"/>
                <a:ea typeface="Meiryo UI" panose="020B0604030504040204" pitchFamily="50" charset="-128"/>
                <a:cs typeface="Meiryo UI" panose="020B0604030504040204" pitchFamily="50" charset="-128"/>
              </a:rPr>
              <a:t>ちほ</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クラウド電力株式</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・一般社団法人泉佐野</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電力</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・エクレ株式</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・株式会社日本</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エナジーバンク</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・株式会社デベロップ</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・三井物産株式</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・みんな電力株式</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・株式会社</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サニックス</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・株式会社</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コンシェルジュ</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・株式会社</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サンエー</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・株式会社アイ・グリッド・</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ソリューションズ</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・リコージャパン株式</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会社</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・テス・エンジニアリング株式会社</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・株式会社</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イーネットワークシステムズ</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58"/>
          <p:cNvSpPr txBox="1"/>
          <p:nvPr/>
        </p:nvSpPr>
        <p:spPr>
          <a:xfrm>
            <a:off x="7344808" y="4222060"/>
            <a:ext cx="2646654" cy="2381027"/>
          </a:xfrm>
          <a:prstGeom prst="rect">
            <a:avLst/>
          </a:prstGeom>
          <a:noFill/>
        </p:spPr>
        <p:txBody>
          <a:bodyPr wrap="square" lIns="36000" tIns="36000" rIns="0" bIns="36000"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・伊藤忠商事株式会社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・株式会社とんでん</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・ミサワホーム株式会社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・株式会社地球クラブ</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・川重商事株式会社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・株式会社リミックスポイント</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・大阪いずみ市民生活協同組合</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・パシフィックパワー株式会社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・アーバンエナジー株式会社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・鹿児島電力株式会社</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・パワーシェアリング株式会社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・タカギスマートパワー株式会社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・株式会社タクマエナジー</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000" dirty="0">
                <a:latin typeface="Meiryo UI" panose="020B0604030504040204" pitchFamily="50" charset="-128"/>
                <a:ea typeface="Meiryo UI" panose="020B0604030504040204" pitchFamily="50" charset="-128"/>
                <a:cs typeface="Meiryo UI" panose="020B0604030504040204" pitchFamily="50" charset="-128"/>
              </a:rPr>
              <a:t>・株式会社スマートテック</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000" dirty="0">
                <a:latin typeface="Meiryo UI" panose="020B0604030504040204" pitchFamily="50" charset="-128"/>
                <a:ea typeface="Meiryo UI" panose="020B0604030504040204" pitchFamily="50" charset="-128"/>
                <a:cs typeface="Meiryo UI" panose="020B0604030504040204" pitchFamily="50" charset="-128"/>
              </a:rPr>
              <a:t>・水戸電力株式</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会社</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75506" y="6318742"/>
            <a:ext cx="2322207" cy="488201"/>
          </a:xfrm>
          <a:prstGeom prst="rect">
            <a:avLst/>
          </a:prstGeom>
          <a:noFill/>
        </p:spPr>
        <p:txBody>
          <a:bodyPr wrap="square" lIns="36000" tIns="36000" rIns="0" bIns="36000"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・エフビットコミュニケーションズ</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株式会社</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・株式会社東</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急パワーサプライ</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・ＫＤＤＩ株式</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会社</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角丸四角形 60"/>
          <p:cNvSpPr/>
          <p:nvPr/>
        </p:nvSpPr>
        <p:spPr>
          <a:xfrm>
            <a:off x="77039" y="443680"/>
            <a:ext cx="4805899" cy="360040"/>
          </a:xfrm>
          <a:prstGeom prst="roundRect">
            <a:avLst>
              <a:gd name="adj" fmla="val 32645"/>
            </a:avLst>
          </a:prstGeom>
          <a:solidFill>
            <a:srgbClr val="FF5A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nchorCtr="0">
            <a:noAutofit/>
          </a:bodyPr>
          <a:lstStyle/>
          <a:p>
            <a:pPr algn="ctr" eaLnBrk="1" hangingPunct="1">
              <a:spcBef>
                <a:spcPts val="600"/>
              </a:spcBef>
              <a:spcAft>
                <a:spcPts val="600"/>
              </a:spcAft>
              <a:buClr>
                <a:schemeClr val="accent6">
                  <a:lumMod val="50000"/>
                </a:schemeClr>
              </a:buClr>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現在の主要な新電力事業者（１９社）</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角丸四角形 61"/>
          <p:cNvSpPr/>
          <p:nvPr/>
        </p:nvSpPr>
        <p:spPr>
          <a:xfrm>
            <a:off x="5043645" y="443680"/>
            <a:ext cx="4805899" cy="360040"/>
          </a:xfrm>
          <a:prstGeom prst="roundRect">
            <a:avLst>
              <a:gd name="adj" fmla="val 32645"/>
            </a:avLst>
          </a:prstGeom>
          <a:solidFill>
            <a:srgbClr val="FF5A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nchorCtr="0">
            <a:noAutofit/>
          </a:bodyPr>
          <a:lstStyle/>
          <a:p>
            <a:pPr algn="ctr" eaLnBrk="1" hangingPunct="1">
              <a:spcBef>
                <a:spcPts val="600"/>
              </a:spcBef>
              <a:spcAft>
                <a:spcPts val="600"/>
              </a:spcAft>
              <a:buClr>
                <a:schemeClr val="accent6">
                  <a:lumMod val="50000"/>
                </a:schemeClr>
              </a:buClr>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電力会社の子会社（５社）</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角丸四角形 62"/>
          <p:cNvSpPr/>
          <p:nvPr/>
        </p:nvSpPr>
        <p:spPr>
          <a:xfrm>
            <a:off x="75093" y="2618350"/>
            <a:ext cx="4805899" cy="360040"/>
          </a:xfrm>
          <a:prstGeom prst="roundRect">
            <a:avLst>
              <a:gd name="adj" fmla="val 32645"/>
            </a:avLst>
          </a:prstGeom>
          <a:solidFill>
            <a:srgbClr val="FF5A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nchorCtr="0">
            <a:noAutofit/>
          </a:bodyPr>
          <a:lstStyle/>
          <a:p>
            <a:pPr algn="ctr" eaLnBrk="1" hangingPunct="1">
              <a:spcBef>
                <a:spcPts val="600"/>
              </a:spcBef>
              <a:spcAft>
                <a:spcPts val="600"/>
              </a:spcAft>
              <a:buClr>
                <a:schemeClr val="accent6">
                  <a:lumMod val="50000"/>
                </a:schemeClr>
              </a:buClr>
              <a:defRPr/>
            </a:pP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LP</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ガス及び都市ガス関係（２２社）</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角丸四角形 63"/>
          <p:cNvSpPr/>
          <p:nvPr/>
        </p:nvSpPr>
        <p:spPr>
          <a:xfrm>
            <a:off x="5025008" y="2056968"/>
            <a:ext cx="4805899" cy="360040"/>
          </a:xfrm>
          <a:prstGeom prst="roundRect">
            <a:avLst>
              <a:gd name="adj" fmla="val 32645"/>
            </a:avLst>
          </a:prstGeom>
          <a:solidFill>
            <a:srgbClr val="FF5A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nchorCtr="0">
            <a:noAutofit/>
          </a:bodyPr>
          <a:lstStyle/>
          <a:p>
            <a:pPr algn="ctr" eaLnBrk="1" hangingPunct="1">
              <a:spcBef>
                <a:spcPts val="600"/>
              </a:spcBef>
              <a:spcAft>
                <a:spcPts val="600"/>
              </a:spcAft>
              <a:buClr>
                <a:schemeClr val="accent6">
                  <a:lumMod val="50000"/>
                </a:schemeClr>
              </a:buClr>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再生可能エネルギー関連など（太陽光等）（１６社）</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角丸四角形 64"/>
          <p:cNvSpPr/>
          <p:nvPr/>
        </p:nvSpPr>
        <p:spPr>
          <a:xfrm>
            <a:off x="75093" y="4875482"/>
            <a:ext cx="4805899" cy="360040"/>
          </a:xfrm>
          <a:prstGeom prst="roundRect">
            <a:avLst>
              <a:gd name="adj" fmla="val 32645"/>
            </a:avLst>
          </a:prstGeom>
          <a:solidFill>
            <a:srgbClr val="FF5A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nchorCtr="0">
            <a:noAutofit/>
          </a:bodyPr>
          <a:lstStyle/>
          <a:p>
            <a:pPr algn="ctr" eaLnBrk="1" hangingPunct="1">
              <a:spcBef>
                <a:spcPts val="600"/>
              </a:spcBef>
              <a:spcAft>
                <a:spcPts val="600"/>
              </a:spcAft>
              <a:buClr>
                <a:schemeClr val="accent6">
                  <a:lumMod val="50000"/>
                </a:schemeClr>
              </a:buClr>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石油関係（</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８</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角丸四角形 65"/>
          <p:cNvSpPr/>
          <p:nvPr/>
        </p:nvSpPr>
        <p:spPr>
          <a:xfrm>
            <a:off x="5025008" y="3870266"/>
            <a:ext cx="4805899" cy="360040"/>
          </a:xfrm>
          <a:prstGeom prst="roundRect">
            <a:avLst>
              <a:gd name="adj" fmla="val 32645"/>
            </a:avLst>
          </a:prstGeom>
          <a:solidFill>
            <a:srgbClr val="FF5A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nchorCtr="0">
            <a:noAutofit/>
          </a:bodyPr>
          <a:lstStyle/>
          <a:p>
            <a:pPr algn="ctr" eaLnBrk="1" hangingPunct="1">
              <a:spcBef>
                <a:spcPts val="600"/>
              </a:spcBef>
              <a:spcAft>
                <a:spcPts val="600"/>
              </a:spcAft>
              <a:buClr>
                <a:schemeClr val="accent6">
                  <a:lumMod val="50000"/>
                </a:schemeClr>
              </a:buClr>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３１</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角丸四角形 66"/>
          <p:cNvSpPr/>
          <p:nvPr/>
        </p:nvSpPr>
        <p:spPr>
          <a:xfrm>
            <a:off x="75093" y="5984658"/>
            <a:ext cx="4805899" cy="360040"/>
          </a:xfrm>
          <a:prstGeom prst="roundRect">
            <a:avLst>
              <a:gd name="adj" fmla="val 32645"/>
            </a:avLst>
          </a:prstGeom>
          <a:solidFill>
            <a:srgbClr val="FF5A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nchorCtr="0">
            <a:noAutofit/>
          </a:bodyPr>
          <a:lstStyle/>
          <a:p>
            <a:pPr algn="ctr" eaLnBrk="1" hangingPunct="1">
              <a:spcBef>
                <a:spcPts val="600"/>
              </a:spcBef>
              <a:spcAft>
                <a:spcPts val="600"/>
              </a:spcAft>
              <a:buClr>
                <a:schemeClr val="accent6">
                  <a:lumMod val="50000"/>
                </a:schemeClr>
              </a:buClr>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通信・放送・鉄道関係（２９社）</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82744" y="2465130"/>
            <a:ext cx="4798246" cy="165036"/>
          </a:xfrm>
          <a:prstGeom prst="rect">
            <a:avLst/>
          </a:prstGeom>
          <a:noFill/>
        </p:spPr>
        <p:txBody>
          <a:bodyPr wrap="square" lIns="36000" tIns="36000" rIns="0" bIns="36000" rtlCol="0">
            <a:spAutoFit/>
          </a:bodyPr>
          <a:lstStyle/>
          <a:p>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１）平成</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日イーレックス販売１号株式会社から社号</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変更</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２）平成</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日イーレックス販売</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号株式会社から社号変更</a:t>
            </a:r>
            <a:endParaRPr lang="ja-JP" altLang="en-US" sz="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p:cNvSpPr txBox="1"/>
          <p:nvPr/>
        </p:nvSpPr>
        <p:spPr>
          <a:xfrm>
            <a:off x="5025009" y="1449098"/>
            <a:ext cx="4824536" cy="400110"/>
          </a:xfrm>
          <a:prstGeom prst="rect">
            <a:avLst/>
          </a:prstGeom>
          <a:noFill/>
        </p:spPr>
        <p:txBody>
          <a:bodyPr wrap="square" rtlCol="0">
            <a:spAutoFit/>
          </a:bodyPr>
          <a:lstStyle/>
          <a:p>
            <a:pPr marL="95250" indent="-95250"/>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電力会社は、既に電気を供給するための許可を受けているため、制度上、小売全面自由化と同時に登録事業者とみなされる。</a:t>
            </a:r>
          </a:p>
        </p:txBody>
      </p:sp>
      <p:sp>
        <p:nvSpPr>
          <p:cNvPr id="70" name="テキスト ボックス 69"/>
          <p:cNvSpPr txBox="1"/>
          <p:nvPr/>
        </p:nvSpPr>
        <p:spPr>
          <a:xfrm>
            <a:off x="7346898" y="768320"/>
            <a:ext cx="2646654" cy="380480"/>
          </a:xfrm>
          <a:prstGeom prst="rect">
            <a:avLst/>
          </a:prstGeom>
          <a:noFill/>
        </p:spPr>
        <p:txBody>
          <a:bodyPr wrap="square" lIns="36000" tIns="36000" rIns="0" bIns="36000"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・テプコカスタマーサービス株式会社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・株式会社シナジアパワー</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2502321" y="6318742"/>
            <a:ext cx="2322207" cy="349702"/>
          </a:xfrm>
          <a:prstGeom prst="rect">
            <a:avLst/>
          </a:prstGeom>
          <a:noFill/>
        </p:spPr>
        <p:txBody>
          <a:bodyPr wrap="square" lIns="36000" tIns="36000" rIns="0" bIns="36000"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・株式会社中海テレビ放送</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・ジェイコムグループ（２５社）</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タイトル 1"/>
          <p:cNvSpPr txBox="1">
            <a:spLocks noGrp="1"/>
          </p:cNvSpPr>
          <p:nvPr>
            <p:ph type="title"/>
          </p:nvPr>
        </p:nvSpPr>
        <p:spPr>
          <a:xfrm>
            <a:off x="-72008" y="-27384"/>
            <a:ext cx="9993560" cy="400103"/>
          </a:xfrm>
          <a:prstGeom prst="rect">
            <a:avLst/>
          </a:prstGeom>
          <a:solidFill>
            <a:schemeClr val="accent1"/>
          </a:solidFill>
          <a:ln w="9525">
            <a:noFill/>
            <a:miter lim="800000"/>
            <a:headEnd/>
            <a:tailEnd/>
          </a:ln>
          <a:extLst/>
        </p:spPr>
        <p:txBody>
          <a:bodyPr vert="horz" wrap="square" lIns="91434" tIns="45717" rIns="91434" bIns="45717" numCol="1" anchor="ctr" anchorCtr="0" compatLnSpc="1">
            <a:prstTxWarp prst="textNoShape">
              <a:avLst/>
            </a:prstTxWarp>
            <a:spAutoFit/>
          </a:bodyPr>
          <a:lstStyle>
            <a:defPPr>
              <a:defRPr lang="ja-JP"/>
            </a:defPPr>
            <a:lvl1pPr algn="ctr" eaLnBrk="1" hangingPunct="1">
              <a:defRPr sz="2000" b="1">
                <a:solidFill>
                  <a:prstClr val="white"/>
                </a:solidFill>
                <a:ea typeface="+mj-ea"/>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ja-JP" altLang="en-US" dirty="0" smtClean="0"/>
              <a:t>登録小売電気事業者の分類（業種別）</a:t>
            </a:r>
            <a:r>
              <a:rPr lang="ja-JP" altLang="en-US" dirty="0"/>
              <a:t>　　　　　　</a:t>
            </a:r>
          </a:p>
        </p:txBody>
      </p:sp>
      <p:sp>
        <p:nvSpPr>
          <p:cNvPr id="29" name="タイトル 1"/>
          <p:cNvSpPr txBox="1">
            <a:spLocks/>
          </p:cNvSpPr>
          <p:nvPr/>
        </p:nvSpPr>
        <p:spPr>
          <a:xfrm>
            <a:off x="0" y="-27383"/>
            <a:ext cx="9906000" cy="400103"/>
          </a:xfrm>
          <a:prstGeom prst="rect">
            <a:avLst/>
          </a:prstGeom>
          <a:solidFill>
            <a:schemeClr val="accent1"/>
          </a:solidFill>
          <a:ln w="9525">
            <a:noFill/>
            <a:miter lim="800000"/>
            <a:headEnd/>
            <a:tailEnd/>
          </a:ln>
          <a:extLst/>
        </p:spPr>
        <p:txBody>
          <a:bodyPr vert="horz" wrap="square" lIns="91434" tIns="45717" rIns="91434" bIns="45717" numCol="1" anchor="ctr" anchorCtr="0" compatLnSpc="1">
            <a:prstTxWarp prst="textNoShape">
              <a:avLst/>
            </a:prstTxWarp>
            <a:spAutoFit/>
          </a:bodyPr>
          <a:lstStyle>
            <a:defPPr>
              <a:defRPr lang="ja-JP"/>
            </a:defPPr>
            <a:lvl1pPr algn="ctr" eaLnBrk="1" hangingPunct="1">
              <a:defRPr sz="2000" b="1">
                <a:solidFill>
                  <a:prstClr val="white"/>
                </a:solidFill>
                <a:ea typeface="+mj-ea"/>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ja-JP" altLang="en-US" dirty="0" smtClean="0"/>
              <a:t>登録小売電気事業者の分類（業種別）</a:t>
            </a:r>
            <a:r>
              <a:rPr lang="ja-JP" altLang="en-US" dirty="0"/>
              <a:t>　　　　　　</a:t>
            </a:r>
          </a:p>
        </p:txBody>
      </p:sp>
      <p:sp>
        <p:nvSpPr>
          <p:cNvPr id="35" name="スライド番号プレースホルダー 2"/>
          <p:cNvSpPr txBox="1">
            <a:spLocks/>
          </p:cNvSpPr>
          <p:nvPr/>
        </p:nvSpPr>
        <p:spPr>
          <a:xfrm>
            <a:off x="7594600" y="-32469"/>
            <a:ext cx="2311400" cy="365125"/>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68" algn="l" rtl="0" fontAlgn="base">
              <a:spcBef>
                <a:spcPct val="0"/>
              </a:spcBef>
              <a:spcAft>
                <a:spcPct val="0"/>
              </a:spcAft>
              <a:defRPr kumimoji="1" kern="1200">
                <a:solidFill>
                  <a:schemeClr val="tx1"/>
                </a:solidFill>
                <a:latin typeface="Arial" charset="0"/>
                <a:ea typeface="ＭＳ Ｐゴシック" charset="-128"/>
                <a:cs typeface="+mn-cs"/>
              </a:defRPr>
            </a:lvl2pPr>
            <a:lvl3pPr marL="914335" algn="l" rtl="0" fontAlgn="base">
              <a:spcBef>
                <a:spcPct val="0"/>
              </a:spcBef>
              <a:spcAft>
                <a:spcPct val="0"/>
              </a:spcAft>
              <a:defRPr kumimoji="1" kern="1200">
                <a:solidFill>
                  <a:schemeClr val="tx1"/>
                </a:solidFill>
                <a:latin typeface="Arial" charset="0"/>
                <a:ea typeface="ＭＳ Ｐゴシック" charset="-128"/>
                <a:cs typeface="+mn-cs"/>
              </a:defRPr>
            </a:lvl3pPr>
            <a:lvl4pPr marL="1371503" algn="l" rtl="0" fontAlgn="base">
              <a:spcBef>
                <a:spcPct val="0"/>
              </a:spcBef>
              <a:spcAft>
                <a:spcPct val="0"/>
              </a:spcAft>
              <a:defRPr kumimoji="1" kern="1200">
                <a:solidFill>
                  <a:schemeClr val="tx1"/>
                </a:solidFill>
                <a:latin typeface="Arial" charset="0"/>
                <a:ea typeface="ＭＳ Ｐゴシック" charset="-128"/>
                <a:cs typeface="+mn-cs"/>
              </a:defRPr>
            </a:lvl4pPr>
            <a:lvl5pPr marL="1828671" algn="l" rtl="0" fontAlgn="base">
              <a:spcBef>
                <a:spcPct val="0"/>
              </a:spcBef>
              <a:spcAft>
                <a:spcPct val="0"/>
              </a:spcAft>
              <a:defRPr kumimoji="1" kern="1200">
                <a:solidFill>
                  <a:schemeClr val="tx1"/>
                </a:solidFill>
                <a:latin typeface="Arial" charset="0"/>
                <a:ea typeface="ＭＳ Ｐゴシック" charset="-128"/>
                <a:cs typeface="+mn-cs"/>
              </a:defRPr>
            </a:lvl5pPr>
            <a:lvl6pPr marL="2285838" algn="l" defTabSz="914335" rtl="0" eaLnBrk="1" latinLnBrk="0" hangingPunct="1">
              <a:defRPr kumimoji="1" kern="1200">
                <a:solidFill>
                  <a:schemeClr val="tx1"/>
                </a:solidFill>
                <a:latin typeface="Arial" charset="0"/>
                <a:ea typeface="ＭＳ Ｐゴシック" charset="-128"/>
                <a:cs typeface="+mn-cs"/>
              </a:defRPr>
            </a:lvl6pPr>
            <a:lvl7pPr marL="2743006" algn="l" defTabSz="914335" rtl="0" eaLnBrk="1" latinLnBrk="0" hangingPunct="1">
              <a:defRPr kumimoji="1" kern="1200">
                <a:solidFill>
                  <a:schemeClr val="tx1"/>
                </a:solidFill>
                <a:latin typeface="Arial" charset="0"/>
                <a:ea typeface="ＭＳ Ｐゴシック" charset="-128"/>
                <a:cs typeface="+mn-cs"/>
              </a:defRPr>
            </a:lvl7pPr>
            <a:lvl8pPr marL="3200174" algn="l" defTabSz="914335" rtl="0" eaLnBrk="1" latinLnBrk="0" hangingPunct="1">
              <a:defRPr kumimoji="1" kern="1200">
                <a:solidFill>
                  <a:schemeClr val="tx1"/>
                </a:solidFill>
                <a:latin typeface="Arial" charset="0"/>
                <a:ea typeface="ＭＳ Ｐゴシック" charset="-128"/>
                <a:cs typeface="+mn-cs"/>
              </a:defRPr>
            </a:lvl8pPr>
            <a:lvl9pPr marL="3657341" algn="l" defTabSz="914335" rtl="0" eaLnBrk="1" latinLnBrk="0" hangingPunct="1">
              <a:defRPr kumimoji="1" kern="1200">
                <a:solidFill>
                  <a:schemeClr val="tx1"/>
                </a:solidFill>
                <a:latin typeface="Arial" charset="0"/>
                <a:ea typeface="ＭＳ Ｐゴシック" charset="-128"/>
                <a:cs typeface="+mn-cs"/>
              </a:defRPr>
            </a:lvl9pPr>
          </a:lstStyle>
          <a:p>
            <a:pPr algn="r">
              <a:defRPr/>
            </a:pPr>
            <a:fld id="{3CF312C0-D3AB-4CF8-B5EF-F3E11CA05781}" type="slidenum">
              <a:rPr lang="ja-JP" altLang="en-US" sz="2400" smtClean="0">
                <a:solidFill>
                  <a:schemeClr val="bg1"/>
                </a:solidFill>
              </a:rPr>
              <a:pPr algn="r">
                <a:defRPr/>
              </a:pPr>
              <a:t>13</a:t>
            </a:fld>
            <a:endParaRPr lang="ja-JP" altLang="en-US" sz="2400" dirty="0">
              <a:solidFill>
                <a:schemeClr val="bg1"/>
              </a:solidFill>
            </a:endParaRPr>
          </a:p>
        </p:txBody>
      </p:sp>
    </p:spTree>
    <p:extLst>
      <p:ext uri="{BB962C8B-B14F-4D97-AF65-F5344CB8AC3E}">
        <p14:creationId xmlns:p14="http://schemas.microsoft.com/office/powerpoint/2010/main" val="2853623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5552" y="6032500"/>
            <a:ext cx="9921552" cy="8509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角丸四角形 73"/>
          <p:cNvSpPr/>
          <p:nvPr/>
        </p:nvSpPr>
        <p:spPr>
          <a:xfrm flipH="1">
            <a:off x="144579" y="3412621"/>
            <a:ext cx="9368858" cy="1028507"/>
          </a:xfrm>
          <a:prstGeom prst="roundRect">
            <a:avLst/>
          </a:prstGeom>
          <a:solidFill>
            <a:schemeClr val="bg2">
              <a:lumMod val="90000"/>
            </a:schemeClr>
          </a:solidFill>
          <a:ln>
            <a:noFill/>
          </a:ln>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2800"/>
          </a:p>
        </p:txBody>
      </p:sp>
      <p:sp>
        <p:nvSpPr>
          <p:cNvPr id="53" name="角丸四角形 52"/>
          <p:cNvSpPr/>
          <p:nvPr/>
        </p:nvSpPr>
        <p:spPr>
          <a:xfrm flipH="1">
            <a:off x="144580" y="3412621"/>
            <a:ext cx="1942131" cy="1028507"/>
          </a:xfrm>
          <a:prstGeom prst="roundRect">
            <a:avLst/>
          </a:prstGeom>
          <a:solidFill>
            <a:schemeClr val="bg2">
              <a:lumMod val="75000"/>
            </a:schemeClr>
          </a:solidFill>
          <a:ln>
            <a:noFill/>
          </a:ln>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2800"/>
          </a:p>
        </p:txBody>
      </p:sp>
      <p:sp>
        <p:nvSpPr>
          <p:cNvPr id="54" name="テキスト ボックス 53"/>
          <p:cNvSpPr txBox="1"/>
          <p:nvPr/>
        </p:nvSpPr>
        <p:spPr>
          <a:xfrm>
            <a:off x="56456" y="3388142"/>
            <a:ext cx="2271951" cy="369332"/>
          </a:xfrm>
          <a:prstGeom prst="rect">
            <a:avLst/>
          </a:prstGeom>
          <a:noFill/>
          <a:ln>
            <a:noFill/>
          </a:ln>
        </p:spPr>
        <p:txBody>
          <a:bodyPr wrap="none" rtlCol="0">
            <a:spAutoFit/>
          </a:bodyPr>
          <a:lstStyle/>
          <a:p>
            <a:pPr algn="ctr"/>
            <a:r>
              <a:rPr kumimoji="1" lang="ja-JP" altLang="en-US" dirty="0" smtClean="0">
                <a:solidFill>
                  <a:schemeClr val="bg2">
                    <a:lumMod val="25000"/>
                  </a:schemeClr>
                </a:solidFill>
                <a:latin typeface="ＤＨＰ特太ゴシック体" panose="020B0500000000000000" pitchFamily="50" charset="-128"/>
                <a:ea typeface="ＤＨＰ特太ゴシック体" panose="020B0500000000000000" pitchFamily="50" charset="-128"/>
              </a:rPr>
              <a:t>既存電力会社Ａ</a:t>
            </a:r>
            <a:endParaRPr kumimoji="1" lang="ja-JP" altLang="en-US" dirty="0">
              <a:solidFill>
                <a:schemeClr val="bg2">
                  <a:lumMod val="25000"/>
                </a:schemeClr>
              </a:solidFill>
              <a:latin typeface="ＤＨＰ特太ゴシック体" panose="020B0500000000000000" pitchFamily="50" charset="-128"/>
              <a:ea typeface="ＤＨＰ特太ゴシック体" panose="020B0500000000000000" pitchFamily="50" charset="-128"/>
            </a:endParaRPr>
          </a:p>
        </p:txBody>
      </p:sp>
      <p:sp>
        <p:nvSpPr>
          <p:cNvPr id="20" name="角丸四角形 19"/>
          <p:cNvSpPr/>
          <p:nvPr/>
        </p:nvSpPr>
        <p:spPr>
          <a:xfrm flipH="1">
            <a:off x="3051597" y="3412621"/>
            <a:ext cx="3619939" cy="1928709"/>
          </a:xfrm>
          <a:prstGeom prst="roundRect">
            <a:avLst/>
          </a:prstGeom>
          <a:solidFill>
            <a:schemeClr val="bg2">
              <a:lumMod val="75000"/>
            </a:schemeClr>
          </a:solidFill>
          <a:ln>
            <a:noFill/>
          </a:ln>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2800"/>
          </a:p>
        </p:txBody>
      </p:sp>
      <p:sp>
        <p:nvSpPr>
          <p:cNvPr id="62" name="タイトル 1"/>
          <p:cNvSpPr txBox="1">
            <a:spLocks/>
          </p:cNvSpPr>
          <p:nvPr/>
        </p:nvSpPr>
        <p:spPr>
          <a:xfrm>
            <a:off x="0" y="-27384"/>
            <a:ext cx="9906000" cy="400103"/>
          </a:xfrm>
          <a:prstGeom prst="rect">
            <a:avLst/>
          </a:prstGeom>
          <a:solidFill>
            <a:schemeClr val="accent1"/>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spAutoFit/>
          </a:bodyPr>
          <a:lstStyle>
            <a:defPPr>
              <a:defRPr lang="ja-JP"/>
            </a:defPPr>
            <a:lvl1pPr algn="ctr" eaLnBrk="1" hangingPunct="1">
              <a:defRPr sz="2000" b="1">
                <a:solidFill>
                  <a:prstClr val="white"/>
                </a:solidFill>
                <a:ea typeface="+mj-ea"/>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ja-JP" altLang="en-US" dirty="0" smtClean="0">
                <a:solidFill>
                  <a:schemeClr val="bg1"/>
                </a:solidFill>
              </a:rPr>
              <a:t>法的分離による送配電部門の中立化</a:t>
            </a:r>
            <a:endParaRPr lang="ja-JP" altLang="en-US" dirty="0">
              <a:solidFill>
                <a:schemeClr val="bg1"/>
              </a:solidFill>
            </a:endParaRPr>
          </a:p>
        </p:txBody>
      </p:sp>
      <p:pic>
        <p:nvPicPr>
          <p:cNvPr id="11" name="Picture 11" descr="MCj022682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66032" y="3694542"/>
            <a:ext cx="885726" cy="7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テキスト ボックス 43"/>
          <p:cNvSpPr txBox="1"/>
          <p:nvPr/>
        </p:nvSpPr>
        <p:spPr>
          <a:xfrm flipH="1">
            <a:off x="3122231" y="3062044"/>
            <a:ext cx="3652177" cy="307777"/>
          </a:xfrm>
          <a:prstGeom prst="rect">
            <a:avLst/>
          </a:prstGeom>
          <a:noFill/>
        </p:spPr>
        <p:txBody>
          <a:bodyPr vert="horz" wrap="square" lIns="0" tIns="0" rIns="0" bIns="0" rtlCol="0">
            <a:spAutoFit/>
          </a:bodyPr>
          <a:lstStyle/>
          <a:p>
            <a:pPr algn="ctr"/>
            <a:r>
              <a:rPr lang="ja-JP" altLang="en-US" sz="2000" b="1" dirty="0" smtClean="0">
                <a:solidFill>
                  <a:schemeClr val="accent3">
                    <a:lumMod val="50000"/>
                  </a:schemeClr>
                </a:solidFill>
                <a:ea typeface="ＤＨＰ平成明朝体W7"/>
              </a:rPr>
              <a:t>送配電</a:t>
            </a:r>
            <a:r>
              <a:rPr lang="ja-JP" altLang="en-US" sz="1600" b="1" dirty="0" smtClean="0">
                <a:solidFill>
                  <a:schemeClr val="accent3">
                    <a:lumMod val="50000"/>
                  </a:schemeClr>
                </a:solidFill>
                <a:ea typeface="ＤＨＰ平成明朝体W7"/>
              </a:rPr>
              <a:t>（独占</a:t>
            </a:r>
            <a:r>
              <a:rPr lang="ja-JP" altLang="en-US" sz="1600" b="1" dirty="0">
                <a:solidFill>
                  <a:schemeClr val="accent3">
                    <a:lumMod val="50000"/>
                  </a:schemeClr>
                </a:solidFill>
                <a:ea typeface="ＤＨＰ平成明朝体W7"/>
              </a:rPr>
              <a:t>の</a:t>
            </a:r>
            <a:r>
              <a:rPr lang="ja-JP" altLang="en-US" sz="1600" b="1" dirty="0" smtClean="0">
                <a:solidFill>
                  <a:schemeClr val="accent3">
                    <a:lumMod val="50000"/>
                  </a:schemeClr>
                </a:solidFill>
                <a:ea typeface="ＤＨＰ平成明朝体W7"/>
              </a:rPr>
              <a:t>規制</a:t>
            </a:r>
            <a:r>
              <a:rPr lang="ja-JP" altLang="en-US" sz="1600" b="1" dirty="0">
                <a:solidFill>
                  <a:schemeClr val="accent3">
                    <a:lumMod val="50000"/>
                  </a:schemeClr>
                </a:solidFill>
                <a:ea typeface="ＤＨＰ平成明朝体W7"/>
              </a:rPr>
              <a:t>部門</a:t>
            </a:r>
            <a:r>
              <a:rPr lang="ja-JP" altLang="en-US" sz="1600" b="1" dirty="0" smtClean="0">
                <a:solidFill>
                  <a:schemeClr val="accent3">
                    <a:lumMod val="50000"/>
                  </a:schemeClr>
                </a:solidFill>
                <a:ea typeface="ＤＨＰ平成明朝体W7"/>
              </a:rPr>
              <a:t>）</a:t>
            </a:r>
            <a:endParaRPr kumimoji="1" lang="ja-JP" altLang="en-US" sz="1100" dirty="0">
              <a:solidFill>
                <a:schemeClr val="accent3">
                  <a:lumMod val="50000"/>
                </a:schemeClr>
              </a:solidFill>
              <a:ea typeface="ＤＨＰ平成明朝体W7"/>
            </a:endParaRPr>
          </a:p>
        </p:txBody>
      </p:sp>
      <p:sp>
        <p:nvSpPr>
          <p:cNvPr id="45" name="テキスト ボックス 44"/>
          <p:cNvSpPr txBox="1"/>
          <p:nvPr/>
        </p:nvSpPr>
        <p:spPr>
          <a:xfrm>
            <a:off x="207323" y="3008087"/>
            <a:ext cx="1928733" cy="400110"/>
          </a:xfrm>
          <a:prstGeom prst="rect">
            <a:avLst/>
          </a:prstGeom>
          <a:noFill/>
        </p:spPr>
        <p:txBody>
          <a:bodyPr vert="horz" wrap="none" rtlCol="0" anchor="ctr">
            <a:spAutoFit/>
          </a:bodyPr>
          <a:lstStyle/>
          <a:p>
            <a:r>
              <a:rPr lang="ja-JP" altLang="en-US" sz="2000" b="1" dirty="0" smtClean="0">
                <a:solidFill>
                  <a:schemeClr val="accent6">
                    <a:lumMod val="75000"/>
                  </a:schemeClr>
                </a:solidFill>
                <a:ea typeface="ＤＨＰ平成明朝体W7"/>
              </a:rPr>
              <a:t>発電</a:t>
            </a:r>
            <a:r>
              <a:rPr lang="ja-JP" altLang="en-US" sz="1600" b="1" dirty="0" smtClean="0">
                <a:solidFill>
                  <a:schemeClr val="accent6">
                    <a:lumMod val="75000"/>
                  </a:schemeClr>
                </a:solidFill>
                <a:ea typeface="ＤＨＰ平成明朝体W7"/>
              </a:rPr>
              <a:t>（競争部門</a:t>
            </a:r>
            <a:r>
              <a:rPr lang="ja-JP" altLang="en-US" sz="1600" b="1" dirty="0">
                <a:solidFill>
                  <a:schemeClr val="accent6">
                    <a:lumMod val="75000"/>
                  </a:schemeClr>
                </a:solidFill>
                <a:ea typeface="ＤＨＰ平成明朝体W7"/>
              </a:rPr>
              <a:t>）</a:t>
            </a:r>
          </a:p>
        </p:txBody>
      </p:sp>
      <p:sp>
        <p:nvSpPr>
          <p:cNvPr id="46" name="テキスト ボックス 45"/>
          <p:cNvSpPr txBox="1"/>
          <p:nvPr/>
        </p:nvSpPr>
        <p:spPr>
          <a:xfrm>
            <a:off x="7632779" y="3028840"/>
            <a:ext cx="1928733" cy="400110"/>
          </a:xfrm>
          <a:prstGeom prst="rect">
            <a:avLst/>
          </a:prstGeom>
          <a:noFill/>
        </p:spPr>
        <p:txBody>
          <a:bodyPr vert="horz" wrap="none" rtlCol="0" anchor="ctr">
            <a:spAutoFit/>
          </a:bodyPr>
          <a:lstStyle/>
          <a:p>
            <a:r>
              <a:rPr lang="ja-JP" altLang="en-US" sz="2000" b="1" dirty="0" smtClean="0">
                <a:solidFill>
                  <a:schemeClr val="accent1">
                    <a:lumMod val="75000"/>
                  </a:schemeClr>
                </a:solidFill>
                <a:ea typeface="ＤＨＰ平成明朝体W7"/>
              </a:rPr>
              <a:t>小売</a:t>
            </a:r>
            <a:r>
              <a:rPr lang="ja-JP" altLang="en-US" sz="1600" b="1" dirty="0" smtClean="0">
                <a:solidFill>
                  <a:schemeClr val="accent1">
                    <a:lumMod val="75000"/>
                  </a:schemeClr>
                </a:solidFill>
                <a:ea typeface="ＤＨＰ平成明朝体W7"/>
              </a:rPr>
              <a:t>（競争部門）</a:t>
            </a:r>
            <a:endParaRPr lang="ja-JP" altLang="en-US" sz="1600" b="1" dirty="0">
              <a:solidFill>
                <a:schemeClr val="accent1">
                  <a:lumMod val="75000"/>
                </a:schemeClr>
              </a:solidFill>
              <a:ea typeface="ＤＨＰ平成明朝体W7"/>
            </a:endParaRPr>
          </a:p>
        </p:txBody>
      </p:sp>
      <p:sp>
        <p:nvSpPr>
          <p:cNvPr id="13" name="フリーフォーム 12"/>
          <p:cNvSpPr/>
          <p:nvPr/>
        </p:nvSpPr>
        <p:spPr>
          <a:xfrm rot="3083048" flipH="1">
            <a:off x="1917221" y="3669535"/>
            <a:ext cx="1108478" cy="871236"/>
          </a:xfrm>
          <a:custGeom>
            <a:avLst/>
            <a:gdLst>
              <a:gd name="connsiteX0" fmla="*/ 0 w 5355772"/>
              <a:gd name="connsiteY0" fmla="*/ 0 h 1640114"/>
              <a:gd name="connsiteX1" fmla="*/ 2540000 w 5355772"/>
              <a:gd name="connsiteY1" fmla="*/ 1016000 h 1640114"/>
              <a:gd name="connsiteX2" fmla="*/ 5355772 w 5355772"/>
              <a:gd name="connsiteY2" fmla="*/ 1640114 h 1640114"/>
            </a:gdLst>
            <a:ahLst/>
            <a:cxnLst>
              <a:cxn ang="0">
                <a:pos x="connsiteX0" y="connsiteY0"/>
              </a:cxn>
              <a:cxn ang="0">
                <a:pos x="connsiteX1" y="connsiteY1"/>
              </a:cxn>
              <a:cxn ang="0">
                <a:pos x="connsiteX2" y="connsiteY2"/>
              </a:cxn>
            </a:cxnLst>
            <a:rect l="l" t="t" r="r" b="b"/>
            <a:pathLst>
              <a:path w="5355772" h="1640114">
                <a:moveTo>
                  <a:pt x="0" y="0"/>
                </a:moveTo>
                <a:cubicBezTo>
                  <a:pt x="823685" y="371324"/>
                  <a:pt x="1647371" y="742648"/>
                  <a:pt x="2540000" y="1016000"/>
                </a:cubicBezTo>
                <a:cubicBezTo>
                  <a:pt x="3432629" y="1289352"/>
                  <a:pt x="4394200" y="1464733"/>
                  <a:pt x="5355772" y="1640114"/>
                </a:cubicBezTo>
              </a:path>
            </a:pathLst>
          </a:cu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pic>
        <p:nvPicPr>
          <p:cNvPr id="22" name="Picture 286" descr="http://t2.gstatic.com/images?q=tbn:ANd9GcRuv98RFUozWcFBJPaunjg1hyM5xvkeEIzpyr5bprxuRdkvc68m"/>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5967463" y="4453259"/>
            <a:ext cx="320315" cy="80444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86" descr="http://t2.gstatic.com/images?q=tbn:ANd9GcRuv98RFUozWcFBJPaunjg1hyM5xvkeEIzpyr5bprxuRdkvc68m"/>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6082426" y="3701259"/>
            <a:ext cx="342945" cy="789274"/>
          </a:xfrm>
          <a:prstGeom prst="rect">
            <a:avLst/>
          </a:prstGeom>
          <a:noFill/>
          <a:extLst>
            <a:ext uri="{909E8E84-426E-40DD-AFC4-6F175D3DCCD1}">
              <a14:hiddenFill xmlns:a14="http://schemas.microsoft.com/office/drawing/2010/main">
                <a:solidFill>
                  <a:srgbClr val="FFFFFF"/>
                </a:solidFill>
              </a14:hiddenFill>
            </a:ext>
          </a:extLst>
        </p:spPr>
      </p:pic>
      <p:sp>
        <p:nvSpPr>
          <p:cNvPr id="27" name="フリーフォーム 26"/>
          <p:cNvSpPr/>
          <p:nvPr/>
        </p:nvSpPr>
        <p:spPr>
          <a:xfrm rot="10584725" flipH="1" flipV="1">
            <a:off x="4901146" y="3998071"/>
            <a:ext cx="1094960" cy="701262"/>
          </a:xfrm>
          <a:custGeom>
            <a:avLst/>
            <a:gdLst>
              <a:gd name="connsiteX0" fmla="*/ 0 w 5355772"/>
              <a:gd name="connsiteY0" fmla="*/ 0 h 1640114"/>
              <a:gd name="connsiteX1" fmla="*/ 2540000 w 5355772"/>
              <a:gd name="connsiteY1" fmla="*/ 1016000 h 1640114"/>
              <a:gd name="connsiteX2" fmla="*/ 5355772 w 5355772"/>
              <a:gd name="connsiteY2" fmla="*/ 1640114 h 1640114"/>
            </a:gdLst>
            <a:ahLst/>
            <a:cxnLst>
              <a:cxn ang="0">
                <a:pos x="connsiteX0" y="connsiteY0"/>
              </a:cxn>
              <a:cxn ang="0">
                <a:pos x="connsiteX1" y="connsiteY1"/>
              </a:cxn>
              <a:cxn ang="0">
                <a:pos x="connsiteX2" y="connsiteY2"/>
              </a:cxn>
            </a:cxnLst>
            <a:rect l="l" t="t" r="r" b="b"/>
            <a:pathLst>
              <a:path w="5355772" h="1640114">
                <a:moveTo>
                  <a:pt x="0" y="0"/>
                </a:moveTo>
                <a:cubicBezTo>
                  <a:pt x="823685" y="371324"/>
                  <a:pt x="1647371" y="742648"/>
                  <a:pt x="2540000" y="1016000"/>
                </a:cubicBezTo>
                <a:cubicBezTo>
                  <a:pt x="3432629" y="1289352"/>
                  <a:pt x="4394200" y="1464733"/>
                  <a:pt x="5355772" y="1640114"/>
                </a:cubicBezTo>
              </a:path>
            </a:pathLst>
          </a:cu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29" name="フリーフォーム 28"/>
          <p:cNvSpPr/>
          <p:nvPr/>
        </p:nvSpPr>
        <p:spPr>
          <a:xfrm rot="4609238" flipH="1">
            <a:off x="4123651" y="3437564"/>
            <a:ext cx="69978" cy="1405282"/>
          </a:xfrm>
          <a:custGeom>
            <a:avLst/>
            <a:gdLst>
              <a:gd name="connsiteX0" fmla="*/ 0 w 5355772"/>
              <a:gd name="connsiteY0" fmla="*/ 0 h 1640114"/>
              <a:gd name="connsiteX1" fmla="*/ 2540000 w 5355772"/>
              <a:gd name="connsiteY1" fmla="*/ 1016000 h 1640114"/>
              <a:gd name="connsiteX2" fmla="*/ 5355772 w 5355772"/>
              <a:gd name="connsiteY2" fmla="*/ 1640114 h 1640114"/>
            </a:gdLst>
            <a:ahLst/>
            <a:cxnLst>
              <a:cxn ang="0">
                <a:pos x="connsiteX0" y="connsiteY0"/>
              </a:cxn>
              <a:cxn ang="0">
                <a:pos x="connsiteX1" y="connsiteY1"/>
              </a:cxn>
              <a:cxn ang="0">
                <a:pos x="connsiteX2" y="connsiteY2"/>
              </a:cxn>
            </a:cxnLst>
            <a:rect l="l" t="t" r="r" b="b"/>
            <a:pathLst>
              <a:path w="5355772" h="1640114">
                <a:moveTo>
                  <a:pt x="0" y="0"/>
                </a:moveTo>
                <a:cubicBezTo>
                  <a:pt x="823685" y="371324"/>
                  <a:pt x="1647371" y="742648"/>
                  <a:pt x="2540000" y="1016000"/>
                </a:cubicBezTo>
                <a:cubicBezTo>
                  <a:pt x="3432629" y="1289352"/>
                  <a:pt x="4394200" y="1464733"/>
                  <a:pt x="5355772" y="1640114"/>
                </a:cubicBezTo>
              </a:path>
            </a:pathLst>
          </a:cu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32" name="フリーフォーム 31"/>
          <p:cNvSpPr/>
          <p:nvPr/>
        </p:nvSpPr>
        <p:spPr>
          <a:xfrm rot="21109388" flipH="1" flipV="1">
            <a:off x="4861178" y="3930669"/>
            <a:ext cx="1372222" cy="45719"/>
          </a:xfrm>
          <a:custGeom>
            <a:avLst/>
            <a:gdLst>
              <a:gd name="connsiteX0" fmla="*/ 0 w 5355772"/>
              <a:gd name="connsiteY0" fmla="*/ 0 h 1640114"/>
              <a:gd name="connsiteX1" fmla="*/ 2540000 w 5355772"/>
              <a:gd name="connsiteY1" fmla="*/ 1016000 h 1640114"/>
              <a:gd name="connsiteX2" fmla="*/ 5355772 w 5355772"/>
              <a:gd name="connsiteY2" fmla="*/ 1640114 h 1640114"/>
            </a:gdLst>
            <a:ahLst/>
            <a:cxnLst>
              <a:cxn ang="0">
                <a:pos x="connsiteX0" y="connsiteY0"/>
              </a:cxn>
              <a:cxn ang="0">
                <a:pos x="connsiteX1" y="connsiteY1"/>
              </a:cxn>
              <a:cxn ang="0">
                <a:pos x="connsiteX2" y="connsiteY2"/>
              </a:cxn>
            </a:cxnLst>
            <a:rect l="l" t="t" r="r" b="b"/>
            <a:pathLst>
              <a:path w="5355772" h="1640114">
                <a:moveTo>
                  <a:pt x="0" y="0"/>
                </a:moveTo>
                <a:cubicBezTo>
                  <a:pt x="823685" y="371324"/>
                  <a:pt x="1647371" y="742648"/>
                  <a:pt x="2540000" y="1016000"/>
                </a:cubicBezTo>
                <a:cubicBezTo>
                  <a:pt x="3432629" y="1289352"/>
                  <a:pt x="4394200" y="1464733"/>
                  <a:pt x="5355772" y="1640114"/>
                </a:cubicBezTo>
              </a:path>
            </a:pathLst>
          </a:cu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38" name="フリーフォーム 37"/>
          <p:cNvSpPr/>
          <p:nvPr/>
        </p:nvSpPr>
        <p:spPr>
          <a:xfrm rot="9734517" flipH="1" flipV="1">
            <a:off x="3575335" y="3988176"/>
            <a:ext cx="2379980" cy="1085286"/>
          </a:xfrm>
          <a:custGeom>
            <a:avLst/>
            <a:gdLst>
              <a:gd name="connsiteX0" fmla="*/ 0 w 5355772"/>
              <a:gd name="connsiteY0" fmla="*/ 0 h 1640114"/>
              <a:gd name="connsiteX1" fmla="*/ 2540000 w 5355772"/>
              <a:gd name="connsiteY1" fmla="*/ 1016000 h 1640114"/>
              <a:gd name="connsiteX2" fmla="*/ 5355772 w 5355772"/>
              <a:gd name="connsiteY2" fmla="*/ 1640114 h 1640114"/>
            </a:gdLst>
            <a:ahLst/>
            <a:cxnLst>
              <a:cxn ang="0">
                <a:pos x="connsiteX0" y="connsiteY0"/>
              </a:cxn>
              <a:cxn ang="0">
                <a:pos x="connsiteX1" y="connsiteY1"/>
              </a:cxn>
              <a:cxn ang="0">
                <a:pos x="connsiteX2" y="connsiteY2"/>
              </a:cxn>
            </a:cxnLst>
            <a:rect l="l" t="t" r="r" b="b"/>
            <a:pathLst>
              <a:path w="5355772" h="1640114">
                <a:moveTo>
                  <a:pt x="0" y="0"/>
                </a:moveTo>
                <a:cubicBezTo>
                  <a:pt x="823685" y="371324"/>
                  <a:pt x="1647371" y="742648"/>
                  <a:pt x="2540000" y="1016000"/>
                </a:cubicBezTo>
                <a:cubicBezTo>
                  <a:pt x="3432629" y="1289352"/>
                  <a:pt x="4394200" y="1464733"/>
                  <a:pt x="5355772" y="1640114"/>
                </a:cubicBezTo>
              </a:path>
            </a:pathLst>
          </a:cu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2" name="フリーフォーム 1"/>
          <p:cNvSpPr/>
          <p:nvPr/>
        </p:nvSpPr>
        <p:spPr>
          <a:xfrm rot="20131834">
            <a:off x="3367196" y="3912930"/>
            <a:ext cx="2533732" cy="1582680"/>
          </a:xfrm>
          <a:custGeom>
            <a:avLst/>
            <a:gdLst>
              <a:gd name="connsiteX0" fmla="*/ 0 w 2990850"/>
              <a:gd name="connsiteY0" fmla="*/ 0 h 1857375"/>
              <a:gd name="connsiteX1" fmla="*/ 428625 w 2990850"/>
              <a:gd name="connsiteY1" fmla="*/ 457200 h 1857375"/>
              <a:gd name="connsiteX2" fmla="*/ 962025 w 2990850"/>
              <a:gd name="connsiteY2" fmla="*/ 876300 h 1857375"/>
              <a:gd name="connsiteX3" fmla="*/ 1714500 w 2990850"/>
              <a:gd name="connsiteY3" fmla="*/ 1352550 h 1857375"/>
              <a:gd name="connsiteX4" fmla="*/ 2571750 w 2990850"/>
              <a:gd name="connsiteY4" fmla="*/ 1733550 h 1857375"/>
              <a:gd name="connsiteX5" fmla="*/ 2990850 w 2990850"/>
              <a:gd name="connsiteY5" fmla="*/ 1857375 h 185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0850" h="1857375">
                <a:moveTo>
                  <a:pt x="0" y="0"/>
                </a:moveTo>
                <a:cubicBezTo>
                  <a:pt x="134144" y="155575"/>
                  <a:pt x="268288" y="311150"/>
                  <a:pt x="428625" y="457200"/>
                </a:cubicBezTo>
                <a:cubicBezTo>
                  <a:pt x="588962" y="603250"/>
                  <a:pt x="747713" y="727075"/>
                  <a:pt x="962025" y="876300"/>
                </a:cubicBezTo>
                <a:cubicBezTo>
                  <a:pt x="1176338" y="1025525"/>
                  <a:pt x="1446212" y="1209675"/>
                  <a:pt x="1714500" y="1352550"/>
                </a:cubicBezTo>
                <a:cubicBezTo>
                  <a:pt x="1982788" y="1495425"/>
                  <a:pt x="2359025" y="1649413"/>
                  <a:pt x="2571750" y="1733550"/>
                </a:cubicBezTo>
                <a:cubicBezTo>
                  <a:pt x="2784475" y="1817688"/>
                  <a:pt x="2887662" y="1837531"/>
                  <a:pt x="2990850" y="1857375"/>
                </a:cubicBezTo>
              </a:path>
            </a:pathLst>
          </a:custGeom>
          <a:noFill/>
          <a:ln>
            <a:solidFill>
              <a:srgbClr val="FF0000"/>
            </a:solidFill>
            <a:prstDash val="sysDash"/>
            <a:tailEnd type="arrow"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966096" y="3388142"/>
            <a:ext cx="1745991" cy="369332"/>
          </a:xfrm>
          <a:prstGeom prst="rect">
            <a:avLst/>
          </a:prstGeom>
          <a:noFill/>
        </p:spPr>
        <p:txBody>
          <a:bodyPr wrap="none" rtlCol="0">
            <a:spAutoFit/>
          </a:bodyPr>
          <a:lstStyle/>
          <a:p>
            <a:r>
              <a:rPr kumimoji="1" lang="ja-JP" altLang="en-US" dirty="0" smtClean="0">
                <a:solidFill>
                  <a:schemeClr val="bg2">
                    <a:lumMod val="25000"/>
                  </a:schemeClr>
                </a:solidFill>
                <a:latin typeface="ＤＨＰ特太ゴシック体" panose="020B0500000000000000" pitchFamily="50" charset="-128"/>
                <a:ea typeface="ＤＨＰ特太ゴシック体" panose="020B0500000000000000" pitchFamily="50" charset="-128"/>
              </a:rPr>
              <a:t>既存電力会社Ａ</a:t>
            </a:r>
            <a:endParaRPr kumimoji="1" lang="ja-JP" altLang="en-US" dirty="0">
              <a:solidFill>
                <a:schemeClr val="bg2">
                  <a:lumMod val="25000"/>
                </a:schemeClr>
              </a:solidFill>
              <a:latin typeface="ＤＨＰ特太ゴシック体" panose="020B0500000000000000" pitchFamily="50" charset="-128"/>
              <a:ea typeface="ＤＨＰ特太ゴシック体" panose="020B0500000000000000" pitchFamily="50" charset="-128"/>
            </a:endParaRPr>
          </a:p>
        </p:txBody>
      </p:sp>
      <p:sp>
        <p:nvSpPr>
          <p:cNvPr id="55" name="角丸四角形 54"/>
          <p:cNvSpPr/>
          <p:nvPr/>
        </p:nvSpPr>
        <p:spPr>
          <a:xfrm flipH="1">
            <a:off x="7571307" y="3412621"/>
            <a:ext cx="1942131" cy="1028507"/>
          </a:xfrm>
          <a:prstGeom prst="roundRect">
            <a:avLst/>
          </a:prstGeom>
          <a:solidFill>
            <a:schemeClr val="bg2">
              <a:lumMod val="75000"/>
            </a:schemeClr>
          </a:solidFill>
          <a:ln>
            <a:noFill/>
          </a:ln>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2800"/>
          </a:p>
        </p:txBody>
      </p:sp>
      <p:sp>
        <p:nvSpPr>
          <p:cNvPr id="56" name="テキスト ボックス 55"/>
          <p:cNvSpPr txBox="1"/>
          <p:nvPr/>
        </p:nvSpPr>
        <p:spPr>
          <a:xfrm>
            <a:off x="7483183" y="3388142"/>
            <a:ext cx="2271951" cy="369332"/>
          </a:xfrm>
          <a:prstGeom prst="rect">
            <a:avLst/>
          </a:prstGeom>
          <a:noFill/>
        </p:spPr>
        <p:txBody>
          <a:bodyPr wrap="none" rtlCol="0">
            <a:spAutoFit/>
          </a:bodyPr>
          <a:lstStyle/>
          <a:p>
            <a:pPr algn="ctr"/>
            <a:r>
              <a:rPr kumimoji="1" lang="ja-JP" altLang="en-US" dirty="0" smtClean="0">
                <a:solidFill>
                  <a:schemeClr val="bg2">
                    <a:lumMod val="25000"/>
                  </a:schemeClr>
                </a:solidFill>
                <a:latin typeface="ＤＨＰ特太ゴシック体" panose="020B0500000000000000" pitchFamily="50" charset="-128"/>
                <a:ea typeface="ＤＨＰ特太ゴシック体" panose="020B0500000000000000" pitchFamily="50" charset="-128"/>
              </a:rPr>
              <a:t>既存電力会社Ａ</a:t>
            </a:r>
            <a:endParaRPr kumimoji="1" lang="ja-JP" altLang="en-US" dirty="0">
              <a:solidFill>
                <a:schemeClr val="bg2">
                  <a:lumMod val="25000"/>
                </a:schemeClr>
              </a:solidFill>
              <a:latin typeface="ＤＨＰ特太ゴシック体" panose="020B0500000000000000" pitchFamily="50" charset="-128"/>
              <a:ea typeface="ＤＨＰ特太ゴシック体" panose="020B0500000000000000" pitchFamily="50" charset="-128"/>
            </a:endParaRPr>
          </a:p>
        </p:txBody>
      </p:sp>
      <p:pic>
        <p:nvPicPr>
          <p:cNvPr id="19" name="Picture 6" descr="コンビニ"/>
          <p:cNvPicPr>
            <a:picLocks noChangeAspect="1" noChangeArrowheads="1"/>
          </p:cNvPicPr>
          <p:nvPr/>
        </p:nvPicPr>
        <p:blipFill>
          <a:blip r:embed="rId7" cstate="print">
            <a:extLst>
              <a:ext uri="{BEBA8EAE-BF5A-486C-A8C5-ECC9F3942E4B}">
                <a14:imgProps xmlns:a14="http://schemas.microsoft.com/office/drawing/2010/main">
                  <a14:imgLayer r:embed="rId8">
                    <a14:imgEffect>
                      <a14:artisticCutout/>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flipH="1">
            <a:off x="8206060" y="3840998"/>
            <a:ext cx="550888" cy="48442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55" descr="MCj02823900000[1]"/>
          <p:cNvPicPr>
            <a:picLocks noChangeAspect="1" noChangeArrowheads="1"/>
          </p:cNvPicPr>
          <p:nvPr/>
        </p:nvPicPr>
        <p:blipFill>
          <a:blip r:embed="rId9" cstate="print">
            <a:lum bright="20000" contrast="-40000"/>
            <a:extLst>
              <a:ext uri="{28A0092B-C50C-407E-A947-70E740481C1C}">
                <a14:useLocalDpi xmlns:a14="http://schemas.microsoft.com/office/drawing/2010/main" val="0"/>
              </a:ext>
            </a:extLst>
          </a:blip>
          <a:srcRect/>
          <a:stretch>
            <a:fillRect/>
          </a:stretch>
        </p:blipFill>
        <p:spPr bwMode="auto">
          <a:xfrm flipH="1">
            <a:off x="7612238" y="3727771"/>
            <a:ext cx="611665" cy="71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34" descr="C:\Users\HIOKING\AppData\Local\Microsoft\Windows\Temporary Internet Files\Content.IE5\I9NGMTAX\MC900437928[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8841432" y="3850394"/>
            <a:ext cx="626734" cy="415946"/>
          </a:xfrm>
          <a:prstGeom prst="rect">
            <a:avLst/>
          </a:prstGeom>
          <a:noFill/>
          <a:extLst>
            <a:ext uri="{909E8E84-426E-40DD-AFC4-6F175D3DCCD1}">
              <a14:hiddenFill xmlns:a14="http://schemas.microsoft.com/office/drawing/2010/main">
                <a:solidFill>
                  <a:srgbClr val="FFFFFF"/>
                </a:solidFill>
              </a14:hiddenFill>
            </a:ext>
          </a:extLst>
        </p:spPr>
      </p:pic>
      <p:sp>
        <p:nvSpPr>
          <p:cNvPr id="58" name="角丸四角形 57"/>
          <p:cNvSpPr/>
          <p:nvPr/>
        </p:nvSpPr>
        <p:spPr>
          <a:xfrm flipH="1">
            <a:off x="7571306" y="5027479"/>
            <a:ext cx="1942131" cy="734858"/>
          </a:xfrm>
          <a:prstGeom prst="roundRect">
            <a:avLst/>
          </a:prstGeom>
          <a:solidFill>
            <a:schemeClr val="accent1">
              <a:lumMod val="40000"/>
              <a:lumOff val="60000"/>
            </a:schemeClr>
          </a:solidFill>
          <a:ln>
            <a:noFill/>
          </a:ln>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2800"/>
          </a:p>
        </p:txBody>
      </p:sp>
      <p:sp>
        <p:nvSpPr>
          <p:cNvPr id="59" name="テキスト ボックス 58"/>
          <p:cNvSpPr txBox="1"/>
          <p:nvPr/>
        </p:nvSpPr>
        <p:spPr>
          <a:xfrm>
            <a:off x="8098023" y="5002999"/>
            <a:ext cx="1042273" cy="369332"/>
          </a:xfrm>
          <a:prstGeom prst="rect">
            <a:avLst/>
          </a:prstGeom>
          <a:noFill/>
        </p:spPr>
        <p:txBody>
          <a:bodyPr wrap="none" rtlCol="0">
            <a:spAutoFit/>
          </a:bodyPr>
          <a:lstStyle/>
          <a:p>
            <a:pPr algn="ctr"/>
            <a:r>
              <a:rPr kumimoji="1" lang="ja-JP" altLang="en-US" dirty="0" smtClean="0">
                <a:solidFill>
                  <a:schemeClr val="tx2"/>
                </a:solidFill>
                <a:latin typeface="ＤＨＰ特太ゴシック体" panose="020B0500000000000000" pitchFamily="50" charset="-128"/>
                <a:ea typeface="ＤＨＰ特太ゴシック体" panose="020B0500000000000000" pitchFamily="50" charset="-128"/>
              </a:rPr>
              <a:t>新電力Ｃ</a:t>
            </a:r>
            <a:endParaRPr kumimoji="1" lang="ja-JP" altLang="en-US" dirty="0">
              <a:solidFill>
                <a:schemeClr val="tx2"/>
              </a:solidFill>
              <a:latin typeface="ＤＨＰ特太ゴシック体" panose="020B0500000000000000" pitchFamily="50" charset="-128"/>
              <a:ea typeface="ＤＨＰ特太ゴシック体" panose="020B0500000000000000" pitchFamily="50" charset="-128"/>
            </a:endParaRPr>
          </a:p>
        </p:txBody>
      </p:sp>
      <p:pic>
        <p:nvPicPr>
          <p:cNvPr id="34" name="Picture 155" descr="MCj02823900000[1]"/>
          <p:cNvPicPr>
            <a:picLocks noChangeAspect="1" noChangeArrowheads="1"/>
          </p:cNvPicPr>
          <p:nvPr/>
        </p:nvPicPr>
        <p:blipFill>
          <a:blip r:embed="rId9" cstate="print">
            <a:lum bright="20000" contrast="-40000"/>
            <a:extLst>
              <a:ext uri="{28A0092B-C50C-407E-A947-70E740481C1C}">
                <a14:useLocalDpi xmlns:a14="http://schemas.microsoft.com/office/drawing/2010/main" val="0"/>
              </a:ext>
            </a:extLst>
          </a:blip>
          <a:srcRect/>
          <a:stretch>
            <a:fillRect/>
          </a:stretch>
        </p:blipFill>
        <p:spPr bwMode="auto">
          <a:xfrm flipH="1">
            <a:off x="8282755" y="5267991"/>
            <a:ext cx="459008" cy="537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角丸四角形 59"/>
          <p:cNvSpPr/>
          <p:nvPr/>
        </p:nvSpPr>
        <p:spPr>
          <a:xfrm flipH="1">
            <a:off x="105229" y="5027479"/>
            <a:ext cx="1942131" cy="734858"/>
          </a:xfrm>
          <a:prstGeom prst="roundRect">
            <a:avLst/>
          </a:prstGeom>
          <a:solidFill>
            <a:schemeClr val="accent6">
              <a:lumMod val="60000"/>
              <a:lumOff val="40000"/>
            </a:schemeClr>
          </a:solidFill>
          <a:ln>
            <a:noFill/>
          </a:ln>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2800"/>
          </a:p>
        </p:txBody>
      </p:sp>
      <p:sp>
        <p:nvSpPr>
          <p:cNvPr id="61" name="テキスト ボックス 60"/>
          <p:cNvSpPr txBox="1"/>
          <p:nvPr/>
        </p:nvSpPr>
        <p:spPr>
          <a:xfrm>
            <a:off x="406724" y="5002999"/>
            <a:ext cx="1492716" cy="369332"/>
          </a:xfrm>
          <a:prstGeom prst="rect">
            <a:avLst/>
          </a:prstGeom>
          <a:noFill/>
        </p:spPr>
        <p:txBody>
          <a:bodyPr wrap="none" rtlCol="0">
            <a:spAutoFit/>
          </a:bodyPr>
          <a:lstStyle/>
          <a:p>
            <a:pPr algn="ctr"/>
            <a:r>
              <a:rPr lang="ja-JP" altLang="en-US" dirty="0" smtClean="0">
                <a:solidFill>
                  <a:schemeClr val="accent6">
                    <a:lumMod val="50000"/>
                  </a:schemeClr>
                </a:solidFill>
                <a:latin typeface="ＤＨＰ特太ゴシック体" panose="020B0500000000000000" pitchFamily="50" charset="-128"/>
                <a:ea typeface="ＤＨＰ特太ゴシック体" panose="020B0500000000000000" pitchFamily="50" charset="-128"/>
              </a:rPr>
              <a:t>発電</a:t>
            </a:r>
            <a:r>
              <a:rPr lang="ja-JP" altLang="en-US" dirty="0">
                <a:solidFill>
                  <a:schemeClr val="accent6">
                    <a:lumMod val="50000"/>
                  </a:schemeClr>
                </a:solidFill>
                <a:latin typeface="ＤＨＰ特太ゴシック体" panose="020B0500000000000000" pitchFamily="50" charset="-128"/>
                <a:ea typeface="ＤＨＰ特太ゴシック体" panose="020B0500000000000000" pitchFamily="50" charset="-128"/>
              </a:rPr>
              <a:t>事</a:t>
            </a:r>
            <a:r>
              <a:rPr lang="ja-JP" altLang="en-US" dirty="0" smtClean="0">
                <a:solidFill>
                  <a:schemeClr val="accent6">
                    <a:lumMod val="50000"/>
                  </a:schemeClr>
                </a:solidFill>
                <a:latin typeface="ＤＨＰ特太ゴシック体" panose="020B0500000000000000" pitchFamily="50" charset="-128"/>
                <a:ea typeface="ＤＨＰ特太ゴシック体" panose="020B0500000000000000" pitchFamily="50" charset="-128"/>
              </a:rPr>
              <a:t>業者</a:t>
            </a:r>
            <a:r>
              <a:rPr kumimoji="1" lang="ja-JP" altLang="en-US" dirty="0" smtClean="0">
                <a:solidFill>
                  <a:schemeClr val="accent6">
                    <a:lumMod val="50000"/>
                  </a:schemeClr>
                </a:solidFill>
                <a:latin typeface="ＤＨＰ特太ゴシック体" panose="020B0500000000000000" pitchFamily="50" charset="-128"/>
                <a:ea typeface="ＤＨＰ特太ゴシック体" panose="020B0500000000000000" pitchFamily="50" charset="-128"/>
              </a:rPr>
              <a:t>Ｂ</a:t>
            </a:r>
            <a:endParaRPr kumimoji="1" lang="ja-JP" altLang="en-US" dirty="0">
              <a:solidFill>
                <a:schemeClr val="accent6">
                  <a:lumMod val="50000"/>
                </a:schemeClr>
              </a:solidFill>
              <a:latin typeface="ＤＨＰ特太ゴシック体" panose="020B0500000000000000" pitchFamily="50" charset="-128"/>
              <a:ea typeface="ＤＨＰ特太ゴシック体" panose="020B0500000000000000" pitchFamily="50" charset="-128"/>
            </a:endParaRPr>
          </a:p>
        </p:txBody>
      </p:sp>
      <p:pic>
        <p:nvPicPr>
          <p:cNvPr id="10" name="Picture 46" descr="MCj02268400000[1]"/>
          <p:cNvPicPr>
            <a:picLocks noChangeAspect="1" noChangeArrowheads="1"/>
          </p:cNvPicPr>
          <p:nvPr/>
        </p:nvPicPr>
        <p:blipFill>
          <a:blip r:embed="rId11" cstate="print">
            <a:lum contrast="-20000"/>
            <a:extLst>
              <a:ext uri="{28A0092B-C50C-407E-A947-70E740481C1C}">
                <a14:useLocalDpi xmlns:a14="http://schemas.microsoft.com/office/drawing/2010/main" val="0"/>
              </a:ext>
            </a:extLst>
          </a:blip>
          <a:srcRect/>
          <a:stretch>
            <a:fillRect/>
          </a:stretch>
        </p:blipFill>
        <p:spPr bwMode="auto">
          <a:xfrm>
            <a:off x="632520" y="5235617"/>
            <a:ext cx="885726" cy="53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フリーフォーム 11"/>
          <p:cNvSpPr/>
          <p:nvPr/>
        </p:nvSpPr>
        <p:spPr>
          <a:xfrm rot="704610" flipH="1">
            <a:off x="1899570" y="4254242"/>
            <a:ext cx="1149283" cy="1188015"/>
          </a:xfrm>
          <a:custGeom>
            <a:avLst/>
            <a:gdLst>
              <a:gd name="connsiteX0" fmla="*/ 0 w 5355772"/>
              <a:gd name="connsiteY0" fmla="*/ 0 h 1640114"/>
              <a:gd name="connsiteX1" fmla="*/ 2540000 w 5355772"/>
              <a:gd name="connsiteY1" fmla="*/ 1016000 h 1640114"/>
              <a:gd name="connsiteX2" fmla="*/ 5355772 w 5355772"/>
              <a:gd name="connsiteY2" fmla="*/ 1640114 h 1640114"/>
            </a:gdLst>
            <a:ahLst/>
            <a:cxnLst>
              <a:cxn ang="0">
                <a:pos x="connsiteX0" y="connsiteY0"/>
              </a:cxn>
              <a:cxn ang="0">
                <a:pos x="connsiteX1" y="connsiteY1"/>
              </a:cxn>
              <a:cxn ang="0">
                <a:pos x="connsiteX2" y="connsiteY2"/>
              </a:cxn>
            </a:cxnLst>
            <a:rect l="l" t="t" r="r" b="b"/>
            <a:pathLst>
              <a:path w="5355772" h="1640114">
                <a:moveTo>
                  <a:pt x="0" y="0"/>
                </a:moveTo>
                <a:cubicBezTo>
                  <a:pt x="823685" y="371324"/>
                  <a:pt x="1647371" y="742648"/>
                  <a:pt x="2540000" y="1016000"/>
                </a:cubicBezTo>
                <a:cubicBezTo>
                  <a:pt x="3432629" y="1289352"/>
                  <a:pt x="4394200" y="1464733"/>
                  <a:pt x="5355772" y="1640114"/>
                </a:cubicBezTo>
              </a:path>
            </a:pathLst>
          </a:cu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pic>
        <p:nvPicPr>
          <p:cNvPr id="25" name="Picture 28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4760492" y="3797486"/>
            <a:ext cx="235668" cy="517075"/>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8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a:off x="3106928" y="4157739"/>
            <a:ext cx="359601" cy="796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フリーフォーム 48"/>
          <p:cNvSpPr/>
          <p:nvPr/>
        </p:nvSpPr>
        <p:spPr>
          <a:xfrm rot="704610" flipH="1">
            <a:off x="1873102" y="4562002"/>
            <a:ext cx="1184396" cy="1106713"/>
          </a:xfrm>
          <a:custGeom>
            <a:avLst/>
            <a:gdLst>
              <a:gd name="connsiteX0" fmla="*/ 0 w 5355772"/>
              <a:gd name="connsiteY0" fmla="*/ 0 h 1640114"/>
              <a:gd name="connsiteX1" fmla="*/ 2540000 w 5355772"/>
              <a:gd name="connsiteY1" fmla="*/ 1016000 h 1640114"/>
              <a:gd name="connsiteX2" fmla="*/ 5355772 w 5355772"/>
              <a:gd name="connsiteY2" fmla="*/ 1640114 h 1640114"/>
            </a:gdLst>
            <a:ahLst/>
            <a:cxnLst>
              <a:cxn ang="0">
                <a:pos x="connsiteX0" y="connsiteY0"/>
              </a:cxn>
              <a:cxn ang="0">
                <a:pos x="connsiteX1" y="connsiteY1"/>
              </a:cxn>
              <a:cxn ang="0">
                <a:pos x="connsiteX2" y="connsiteY2"/>
              </a:cxn>
            </a:cxnLst>
            <a:rect l="l" t="t" r="r" b="b"/>
            <a:pathLst>
              <a:path w="5355772" h="1640114">
                <a:moveTo>
                  <a:pt x="0" y="0"/>
                </a:moveTo>
                <a:cubicBezTo>
                  <a:pt x="823685" y="371324"/>
                  <a:pt x="1647371" y="742648"/>
                  <a:pt x="2540000" y="1016000"/>
                </a:cubicBezTo>
                <a:cubicBezTo>
                  <a:pt x="3432629" y="1289352"/>
                  <a:pt x="4394200" y="1464733"/>
                  <a:pt x="5355772" y="1640114"/>
                </a:cubicBezTo>
              </a:path>
            </a:pathLst>
          </a:custGeom>
          <a:noFill/>
          <a:ln w="28575">
            <a:solidFill>
              <a:srgbClr val="FF0000"/>
            </a:solidFill>
            <a:prstDash val="sysDash"/>
            <a:headEnd type="arrow"/>
            <a:tailEnd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65" name="フリーフォーム 64"/>
          <p:cNvSpPr/>
          <p:nvPr/>
        </p:nvSpPr>
        <p:spPr>
          <a:xfrm rot="20131834">
            <a:off x="6462501" y="4468015"/>
            <a:ext cx="1525178" cy="1295585"/>
          </a:xfrm>
          <a:custGeom>
            <a:avLst/>
            <a:gdLst>
              <a:gd name="connsiteX0" fmla="*/ 0 w 2990850"/>
              <a:gd name="connsiteY0" fmla="*/ 0 h 1857375"/>
              <a:gd name="connsiteX1" fmla="*/ 428625 w 2990850"/>
              <a:gd name="connsiteY1" fmla="*/ 457200 h 1857375"/>
              <a:gd name="connsiteX2" fmla="*/ 962025 w 2990850"/>
              <a:gd name="connsiteY2" fmla="*/ 876300 h 1857375"/>
              <a:gd name="connsiteX3" fmla="*/ 1714500 w 2990850"/>
              <a:gd name="connsiteY3" fmla="*/ 1352550 h 1857375"/>
              <a:gd name="connsiteX4" fmla="*/ 2571750 w 2990850"/>
              <a:gd name="connsiteY4" fmla="*/ 1733550 h 1857375"/>
              <a:gd name="connsiteX5" fmla="*/ 2990850 w 2990850"/>
              <a:gd name="connsiteY5" fmla="*/ 1857375 h 185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0850" h="1857375">
                <a:moveTo>
                  <a:pt x="0" y="0"/>
                </a:moveTo>
                <a:cubicBezTo>
                  <a:pt x="134144" y="155575"/>
                  <a:pt x="268288" y="311150"/>
                  <a:pt x="428625" y="457200"/>
                </a:cubicBezTo>
                <a:cubicBezTo>
                  <a:pt x="588962" y="603250"/>
                  <a:pt x="747713" y="727075"/>
                  <a:pt x="962025" y="876300"/>
                </a:cubicBezTo>
                <a:cubicBezTo>
                  <a:pt x="1176338" y="1025525"/>
                  <a:pt x="1446212" y="1209675"/>
                  <a:pt x="1714500" y="1352550"/>
                </a:cubicBezTo>
                <a:cubicBezTo>
                  <a:pt x="1982788" y="1495425"/>
                  <a:pt x="2359025" y="1649413"/>
                  <a:pt x="2571750" y="1733550"/>
                </a:cubicBezTo>
                <a:cubicBezTo>
                  <a:pt x="2784475" y="1817688"/>
                  <a:pt x="2887662" y="1837531"/>
                  <a:pt x="2990850" y="1857375"/>
                </a:cubicBezTo>
              </a:path>
            </a:pathLst>
          </a:custGeom>
          <a:noFill/>
          <a:ln>
            <a:solidFill>
              <a:srgbClr val="FF0000"/>
            </a:solidFill>
            <a:prstDash val="sysDash"/>
            <a:tailEnd type="arrow"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36"/>
          <p:cNvSpPr/>
          <p:nvPr/>
        </p:nvSpPr>
        <p:spPr>
          <a:xfrm rot="4871758" flipH="1">
            <a:off x="6751860" y="4112622"/>
            <a:ext cx="924983" cy="1826252"/>
          </a:xfrm>
          <a:custGeom>
            <a:avLst/>
            <a:gdLst>
              <a:gd name="connsiteX0" fmla="*/ 0 w 5355772"/>
              <a:gd name="connsiteY0" fmla="*/ 0 h 1640114"/>
              <a:gd name="connsiteX1" fmla="*/ 2540000 w 5355772"/>
              <a:gd name="connsiteY1" fmla="*/ 1016000 h 1640114"/>
              <a:gd name="connsiteX2" fmla="*/ 5355772 w 5355772"/>
              <a:gd name="connsiteY2" fmla="*/ 1640114 h 1640114"/>
            </a:gdLst>
            <a:ahLst/>
            <a:cxnLst>
              <a:cxn ang="0">
                <a:pos x="connsiteX0" y="connsiteY0"/>
              </a:cxn>
              <a:cxn ang="0">
                <a:pos x="connsiteX1" y="connsiteY1"/>
              </a:cxn>
              <a:cxn ang="0">
                <a:pos x="connsiteX2" y="connsiteY2"/>
              </a:cxn>
            </a:cxnLst>
            <a:rect l="l" t="t" r="r" b="b"/>
            <a:pathLst>
              <a:path w="5355772" h="1640114">
                <a:moveTo>
                  <a:pt x="0" y="0"/>
                </a:moveTo>
                <a:cubicBezTo>
                  <a:pt x="823685" y="371324"/>
                  <a:pt x="1647371" y="742648"/>
                  <a:pt x="2540000" y="1016000"/>
                </a:cubicBezTo>
                <a:cubicBezTo>
                  <a:pt x="3432629" y="1289352"/>
                  <a:pt x="4394200" y="1464733"/>
                  <a:pt x="5355772" y="1640114"/>
                </a:cubicBezTo>
              </a:path>
            </a:pathLst>
          </a:cu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33" name="フリーフォーム 32"/>
          <p:cNvSpPr/>
          <p:nvPr/>
        </p:nvSpPr>
        <p:spPr>
          <a:xfrm rot="4119489" flipH="1">
            <a:off x="6648179" y="3499386"/>
            <a:ext cx="695658" cy="1051385"/>
          </a:xfrm>
          <a:custGeom>
            <a:avLst/>
            <a:gdLst>
              <a:gd name="connsiteX0" fmla="*/ 0 w 5355772"/>
              <a:gd name="connsiteY0" fmla="*/ 0 h 1640114"/>
              <a:gd name="connsiteX1" fmla="*/ 2540000 w 5355772"/>
              <a:gd name="connsiteY1" fmla="*/ 1016000 h 1640114"/>
              <a:gd name="connsiteX2" fmla="*/ 5355772 w 5355772"/>
              <a:gd name="connsiteY2" fmla="*/ 1640114 h 1640114"/>
            </a:gdLst>
            <a:ahLst/>
            <a:cxnLst>
              <a:cxn ang="0">
                <a:pos x="connsiteX0" y="connsiteY0"/>
              </a:cxn>
              <a:cxn ang="0">
                <a:pos x="connsiteX1" y="connsiteY1"/>
              </a:cxn>
              <a:cxn ang="0">
                <a:pos x="connsiteX2" y="connsiteY2"/>
              </a:cxn>
            </a:cxnLst>
            <a:rect l="l" t="t" r="r" b="b"/>
            <a:pathLst>
              <a:path w="5355772" h="1640114">
                <a:moveTo>
                  <a:pt x="0" y="0"/>
                </a:moveTo>
                <a:cubicBezTo>
                  <a:pt x="823685" y="371324"/>
                  <a:pt x="1647371" y="742648"/>
                  <a:pt x="2540000" y="1016000"/>
                </a:cubicBezTo>
                <a:cubicBezTo>
                  <a:pt x="3432629" y="1289352"/>
                  <a:pt x="4394200" y="1464733"/>
                  <a:pt x="5355772" y="1640114"/>
                </a:cubicBezTo>
              </a:path>
            </a:pathLst>
          </a:cu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66" name="フリーフォーム 65"/>
          <p:cNvSpPr/>
          <p:nvPr/>
        </p:nvSpPr>
        <p:spPr>
          <a:xfrm rot="4119489" flipH="1">
            <a:off x="7118699" y="3453337"/>
            <a:ext cx="292201" cy="2037642"/>
          </a:xfrm>
          <a:custGeom>
            <a:avLst/>
            <a:gdLst>
              <a:gd name="connsiteX0" fmla="*/ 0 w 5355772"/>
              <a:gd name="connsiteY0" fmla="*/ 0 h 1640114"/>
              <a:gd name="connsiteX1" fmla="*/ 2540000 w 5355772"/>
              <a:gd name="connsiteY1" fmla="*/ 1016000 h 1640114"/>
              <a:gd name="connsiteX2" fmla="*/ 5355772 w 5355772"/>
              <a:gd name="connsiteY2" fmla="*/ 1640114 h 1640114"/>
            </a:gdLst>
            <a:ahLst/>
            <a:cxnLst>
              <a:cxn ang="0">
                <a:pos x="connsiteX0" y="connsiteY0"/>
              </a:cxn>
              <a:cxn ang="0">
                <a:pos x="connsiteX1" y="connsiteY1"/>
              </a:cxn>
              <a:cxn ang="0">
                <a:pos x="connsiteX2" y="connsiteY2"/>
              </a:cxn>
            </a:cxnLst>
            <a:rect l="l" t="t" r="r" b="b"/>
            <a:pathLst>
              <a:path w="5355772" h="1640114">
                <a:moveTo>
                  <a:pt x="0" y="0"/>
                </a:moveTo>
                <a:cubicBezTo>
                  <a:pt x="823685" y="371324"/>
                  <a:pt x="1647371" y="742648"/>
                  <a:pt x="2540000" y="1016000"/>
                </a:cubicBezTo>
                <a:cubicBezTo>
                  <a:pt x="3432629" y="1289352"/>
                  <a:pt x="4394200" y="1464733"/>
                  <a:pt x="5355772" y="1640114"/>
                </a:cubicBezTo>
              </a:path>
            </a:pathLst>
          </a:cu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9" name="左右矢印 8"/>
          <p:cNvSpPr/>
          <p:nvPr/>
        </p:nvSpPr>
        <p:spPr>
          <a:xfrm rot="5400000">
            <a:off x="916620" y="4616885"/>
            <a:ext cx="411234" cy="288032"/>
          </a:xfrm>
          <a:prstGeom prst="leftRightArrow">
            <a:avLst/>
          </a:prstGeom>
          <a:solidFill>
            <a:schemeClr val="bg1">
              <a:lumMod val="8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左右矢印 66"/>
          <p:cNvSpPr/>
          <p:nvPr/>
        </p:nvSpPr>
        <p:spPr>
          <a:xfrm rot="5400000">
            <a:off x="8352684" y="4616885"/>
            <a:ext cx="411234" cy="288032"/>
          </a:xfrm>
          <a:prstGeom prst="leftRightArrow">
            <a:avLst/>
          </a:prstGeom>
          <a:solidFill>
            <a:schemeClr val="bg1">
              <a:lumMod val="8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p:cNvSpPr txBox="1"/>
          <p:nvPr/>
        </p:nvSpPr>
        <p:spPr>
          <a:xfrm>
            <a:off x="1259761" y="4614043"/>
            <a:ext cx="902811" cy="289646"/>
          </a:xfrm>
          <a:prstGeom prst="rect">
            <a:avLst/>
          </a:prstGeom>
          <a:noFill/>
        </p:spPr>
        <p:txBody>
          <a:bodyPr wrap="none" rtlCol="0">
            <a:spAutoFit/>
          </a:bodyPr>
          <a:lstStyle/>
          <a:p>
            <a:r>
              <a:rPr kumimoji="1" lang="ja-JP" altLang="en-US" sz="1400" dirty="0" smtClean="0"/>
              <a:t>競争相手</a:t>
            </a:r>
            <a:endParaRPr kumimoji="1" lang="ja-JP" altLang="en-US" sz="1400" dirty="0"/>
          </a:p>
        </p:txBody>
      </p:sp>
      <p:sp>
        <p:nvSpPr>
          <p:cNvPr id="69" name="テキスト ボックス 68"/>
          <p:cNvSpPr txBox="1"/>
          <p:nvPr/>
        </p:nvSpPr>
        <p:spPr>
          <a:xfrm>
            <a:off x="8671357" y="4614043"/>
            <a:ext cx="902811" cy="289646"/>
          </a:xfrm>
          <a:prstGeom prst="rect">
            <a:avLst/>
          </a:prstGeom>
          <a:noFill/>
        </p:spPr>
        <p:txBody>
          <a:bodyPr wrap="none" rtlCol="0">
            <a:spAutoFit/>
          </a:bodyPr>
          <a:lstStyle/>
          <a:p>
            <a:r>
              <a:rPr kumimoji="1" lang="ja-JP" altLang="en-US" sz="1400" dirty="0" smtClean="0"/>
              <a:t>競争相手</a:t>
            </a:r>
            <a:endParaRPr kumimoji="1" lang="ja-JP" altLang="en-US" sz="1400" dirty="0"/>
          </a:p>
        </p:txBody>
      </p:sp>
      <p:sp>
        <p:nvSpPr>
          <p:cNvPr id="85" name="テキスト ボックス 84"/>
          <p:cNvSpPr txBox="1"/>
          <p:nvPr/>
        </p:nvSpPr>
        <p:spPr>
          <a:xfrm>
            <a:off x="2076996" y="3622217"/>
            <a:ext cx="902811" cy="307777"/>
          </a:xfrm>
          <a:prstGeom prst="rect">
            <a:avLst/>
          </a:prstGeom>
          <a:noFill/>
        </p:spPr>
        <p:txBody>
          <a:bodyPr wrap="none" rtlCol="0">
            <a:spAutoFit/>
          </a:bodyPr>
          <a:lstStyle/>
          <a:p>
            <a:r>
              <a:rPr kumimoji="1" lang="ja-JP" altLang="en-US" sz="1400" dirty="0" smtClean="0"/>
              <a:t>同一主体</a:t>
            </a:r>
            <a:endParaRPr kumimoji="1" lang="ja-JP" altLang="en-US" sz="1400" dirty="0"/>
          </a:p>
        </p:txBody>
      </p:sp>
      <p:sp>
        <p:nvSpPr>
          <p:cNvPr id="86" name="テキスト ボックス 85"/>
          <p:cNvSpPr txBox="1"/>
          <p:nvPr/>
        </p:nvSpPr>
        <p:spPr>
          <a:xfrm>
            <a:off x="6673619" y="3622217"/>
            <a:ext cx="902811" cy="307777"/>
          </a:xfrm>
          <a:prstGeom prst="rect">
            <a:avLst/>
          </a:prstGeom>
          <a:noFill/>
        </p:spPr>
        <p:txBody>
          <a:bodyPr wrap="none" rtlCol="0">
            <a:spAutoFit/>
          </a:bodyPr>
          <a:lstStyle/>
          <a:p>
            <a:r>
              <a:rPr kumimoji="1" lang="ja-JP" altLang="en-US" sz="1400" dirty="0" smtClean="0"/>
              <a:t>同一主体</a:t>
            </a:r>
            <a:endParaRPr kumimoji="1" lang="ja-JP" altLang="en-US" sz="1400" dirty="0"/>
          </a:p>
        </p:txBody>
      </p:sp>
      <p:sp>
        <p:nvSpPr>
          <p:cNvPr id="63" name="テキスト ボックス 62"/>
          <p:cNvSpPr txBox="1"/>
          <p:nvPr/>
        </p:nvSpPr>
        <p:spPr>
          <a:xfrm>
            <a:off x="56456" y="476672"/>
            <a:ext cx="9777536" cy="2462213"/>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355600" lvl="1" indent="-282575" algn="just">
              <a:spcBef>
                <a:spcPts val="600"/>
              </a:spcBef>
              <a:tabLst>
                <a:tab pos="355600" algn="l"/>
              </a:tabLst>
            </a:pPr>
            <a:r>
              <a:rPr lang="ja-JP" altLang="en-US" dirty="0" smtClean="0">
                <a:latin typeface="+mn-ea"/>
              </a:rPr>
              <a:t>○</a:t>
            </a:r>
            <a:r>
              <a:rPr lang="en-US" altLang="ja-JP" dirty="0" smtClean="0">
                <a:latin typeface="+mn-ea"/>
              </a:rPr>
              <a:t>	</a:t>
            </a:r>
            <a:r>
              <a:rPr lang="ja-JP" altLang="en-US" dirty="0" smtClean="0">
                <a:latin typeface="+mn-ea"/>
              </a:rPr>
              <a:t>電力</a:t>
            </a:r>
            <a:r>
              <a:rPr lang="ja-JP" altLang="en-US" dirty="0">
                <a:latin typeface="+mn-ea"/>
              </a:rPr>
              <a:t>市場に</a:t>
            </a:r>
            <a:r>
              <a:rPr lang="ja-JP" altLang="en-US" dirty="0" smtClean="0">
                <a:latin typeface="+mn-ea"/>
              </a:rPr>
              <a:t>おける活発な</a:t>
            </a:r>
            <a:r>
              <a:rPr lang="ja-JP" altLang="en-US" dirty="0">
                <a:latin typeface="+mn-ea"/>
              </a:rPr>
              <a:t>競争を実現する上</a:t>
            </a:r>
            <a:r>
              <a:rPr lang="ja-JP" altLang="en-US" dirty="0" smtClean="0">
                <a:latin typeface="+mn-ea"/>
              </a:rPr>
              <a:t>では、送配電ネットワーク部門を中立化し、適正な対価（託送料金）を支払った上で、誰でも自由かつ</a:t>
            </a:r>
            <a:r>
              <a:rPr lang="ja-JP" altLang="en-US" b="1" dirty="0" smtClean="0">
                <a:solidFill>
                  <a:srgbClr val="FF0000"/>
                </a:solidFill>
                <a:latin typeface="+mn-ea"/>
              </a:rPr>
              <a:t>公平・平等に送配電ネットワークを利用</a:t>
            </a:r>
            <a:r>
              <a:rPr lang="ja-JP" altLang="en-US" dirty="0" smtClean="0">
                <a:latin typeface="+mn-ea"/>
              </a:rPr>
              <a:t>できるようにすることが必須。</a:t>
            </a:r>
            <a:endParaRPr lang="en-US" altLang="ja-JP" dirty="0" smtClean="0">
              <a:latin typeface="+mn-ea"/>
            </a:endParaRPr>
          </a:p>
          <a:p>
            <a:pPr marL="355600" lvl="1" indent="-282575" algn="just">
              <a:spcBef>
                <a:spcPts val="600"/>
              </a:spcBef>
              <a:tabLst>
                <a:tab pos="355600" algn="l"/>
              </a:tabLst>
            </a:pPr>
            <a:r>
              <a:rPr lang="ja-JP" altLang="en-US" dirty="0" smtClean="0">
                <a:latin typeface="+mn-ea"/>
              </a:rPr>
              <a:t>○</a:t>
            </a:r>
            <a:r>
              <a:rPr lang="en-US" altLang="ja-JP" dirty="0" smtClean="0">
                <a:latin typeface="+mn-ea"/>
              </a:rPr>
              <a:t>	</a:t>
            </a:r>
            <a:r>
              <a:rPr lang="ja-JP" altLang="en-US" dirty="0" smtClean="0">
                <a:latin typeface="+mn-ea"/>
              </a:rPr>
              <a:t>現行の「</a:t>
            </a:r>
            <a:r>
              <a:rPr lang="ja-JP" altLang="en-US" b="1" dirty="0">
                <a:solidFill>
                  <a:srgbClr val="FF0000"/>
                </a:solidFill>
                <a:latin typeface="+mn-ea"/>
              </a:rPr>
              <a:t>会計分離</a:t>
            </a:r>
            <a:r>
              <a:rPr lang="ja-JP" altLang="en-US" dirty="0" smtClean="0">
                <a:latin typeface="+mn-ea"/>
              </a:rPr>
              <a:t>」では</a:t>
            </a:r>
            <a:r>
              <a:rPr lang="ja-JP" altLang="en-US" dirty="0">
                <a:latin typeface="+mn-ea"/>
              </a:rPr>
              <a:t>、発電と送配電の間の社内でのやりとりが法人間の契約として明確に</a:t>
            </a:r>
            <a:r>
              <a:rPr lang="ja-JP" altLang="en-US" dirty="0" smtClean="0">
                <a:latin typeface="+mn-ea"/>
              </a:rPr>
              <a:t>ならず、外部からの検証が難しい、託送ルールが適用されない</a:t>
            </a:r>
            <a:r>
              <a:rPr lang="ja-JP" altLang="en-US" dirty="0">
                <a:latin typeface="+mn-ea"/>
              </a:rPr>
              <a:t>等の問題があり、中立性を高めていくためには「</a:t>
            </a:r>
            <a:r>
              <a:rPr lang="ja-JP" altLang="en-US" b="1" dirty="0">
                <a:solidFill>
                  <a:srgbClr val="FF0000"/>
                </a:solidFill>
                <a:latin typeface="+mn-ea"/>
              </a:rPr>
              <a:t>法的分離</a:t>
            </a:r>
            <a:r>
              <a:rPr lang="ja-JP" altLang="en-US" dirty="0">
                <a:latin typeface="+mn-ea"/>
              </a:rPr>
              <a:t>」が必要。</a:t>
            </a:r>
          </a:p>
          <a:p>
            <a:pPr marL="355600" lvl="1" indent="-282575" algn="just">
              <a:spcBef>
                <a:spcPts val="600"/>
              </a:spcBef>
              <a:tabLst>
                <a:tab pos="355600" algn="l"/>
              </a:tabLst>
            </a:pPr>
            <a:r>
              <a:rPr lang="ja-JP" altLang="en-US" dirty="0" smtClean="0">
                <a:latin typeface="+mn-ea"/>
              </a:rPr>
              <a:t>○</a:t>
            </a:r>
            <a:r>
              <a:rPr lang="en-US" altLang="ja-JP" dirty="0" smtClean="0">
                <a:latin typeface="+mn-ea"/>
              </a:rPr>
              <a:t>	</a:t>
            </a:r>
            <a:r>
              <a:rPr lang="ja-JP" altLang="en-US" dirty="0" smtClean="0">
                <a:latin typeface="+mn-ea"/>
              </a:rPr>
              <a:t>主要な先進国においても全面自由化が行われている場合には発送電分離をしているのが通例であり、</a:t>
            </a:r>
            <a:r>
              <a:rPr lang="ja-JP" altLang="en-US" b="1" dirty="0" smtClean="0">
                <a:solidFill>
                  <a:srgbClr val="FF0000"/>
                </a:solidFill>
                <a:latin typeface="+mn-ea"/>
              </a:rPr>
              <a:t>全面自由化と発送電分離を車の両輪として、一体で進める</a:t>
            </a:r>
            <a:r>
              <a:rPr lang="ja-JP" altLang="en-US" dirty="0" smtClean="0">
                <a:solidFill>
                  <a:schemeClr val="tx1"/>
                </a:solidFill>
                <a:latin typeface="+mn-ea"/>
              </a:rPr>
              <a:t>必要</a:t>
            </a:r>
            <a:r>
              <a:rPr lang="ja-JP" altLang="en-US" dirty="0" smtClean="0">
                <a:latin typeface="+mn-ea"/>
              </a:rPr>
              <a:t>あり。</a:t>
            </a:r>
            <a:endParaRPr lang="ja-JP" altLang="en-US" dirty="0">
              <a:solidFill>
                <a:srgbClr val="FF0000"/>
              </a:solidFill>
              <a:latin typeface="+mn-ea"/>
            </a:endParaRPr>
          </a:p>
        </p:txBody>
      </p:sp>
      <p:sp>
        <p:nvSpPr>
          <p:cNvPr id="77" name="テキスト ボックス 76"/>
          <p:cNvSpPr txBox="1"/>
          <p:nvPr/>
        </p:nvSpPr>
        <p:spPr>
          <a:xfrm>
            <a:off x="1882056" y="6176397"/>
            <a:ext cx="1846808" cy="584775"/>
          </a:xfrm>
          <a:prstGeom prst="wedgeRectCallout">
            <a:avLst>
              <a:gd name="adj1" fmla="val 10074"/>
              <a:gd name="adj2" fmla="val -161344"/>
            </a:avLst>
          </a:prstGeom>
          <a:solidFill>
            <a:schemeClr val="bg1"/>
          </a:solidFill>
          <a:ln w="6350">
            <a:solidFill>
              <a:schemeClr val="accent3">
                <a:lumMod val="75000"/>
              </a:schemeClr>
            </a:solidFill>
          </a:ln>
        </p:spPr>
        <p:txBody>
          <a:bodyPr wrap="square" rtlCol="0">
            <a:spAutoFit/>
          </a:bodyPr>
          <a:lstStyle/>
          <a:p>
            <a:pPr marL="88900" indent="-88900"/>
            <a:r>
              <a:rPr lang="ja-JP" altLang="en-US" sz="1600" dirty="0" smtClean="0">
                <a:latin typeface="AR P丸ゴシック体E" panose="020F0900000000000000" pitchFamily="50" charset="-128"/>
                <a:ea typeface="AR P丸ゴシック体E" panose="020F0900000000000000" pitchFamily="50" charset="-128"/>
              </a:rPr>
              <a:t>①</a:t>
            </a:r>
            <a:r>
              <a:rPr lang="ja-JP" altLang="en-US" sz="1600" dirty="0" smtClean="0">
                <a:solidFill>
                  <a:srgbClr val="0000FF"/>
                </a:solidFill>
                <a:latin typeface="AR P丸ゴシック体E" panose="020F0900000000000000" pitchFamily="50" charset="-128"/>
                <a:ea typeface="AR P丸ゴシック体E" panose="020F0900000000000000" pitchFamily="50" charset="-128"/>
              </a:rPr>
              <a:t>自社</a:t>
            </a:r>
            <a:r>
              <a:rPr lang="ja-JP" altLang="en-US" sz="1600" dirty="0">
                <a:latin typeface="AR P丸ゴシック体E" panose="020F0900000000000000" pitchFamily="50" charset="-128"/>
                <a:ea typeface="AR P丸ゴシック体E" panose="020F0900000000000000" pitchFamily="50" charset="-128"/>
              </a:rPr>
              <a:t>の</a:t>
            </a:r>
            <a:r>
              <a:rPr lang="ja-JP" altLang="en-US" sz="1600" dirty="0" smtClean="0">
                <a:latin typeface="AR P丸ゴシック体E" panose="020F0900000000000000" pitchFamily="50" charset="-128"/>
                <a:ea typeface="AR P丸ゴシック体E" panose="020F0900000000000000" pitchFamily="50" charset="-128"/>
              </a:rPr>
              <a:t>発電所の</a:t>
            </a:r>
            <a:r>
              <a:rPr lang="ja-JP" altLang="en-US" sz="1600" dirty="0" smtClean="0">
                <a:solidFill>
                  <a:srgbClr val="0000FF"/>
                </a:solidFill>
                <a:latin typeface="AR P丸ゴシック体E" panose="020F0900000000000000" pitchFamily="50" charset="-128"/>
                <a:ea typeface="AR P丸ゴシック体E" panose="020F0900000000000000" pitchFamily="50" charset="-128"/>
              </a:rPr>
              <a:t>接続を優先</a:t>
            </a:r>
            <a:endParaRPr lang="ja-JP" altLang="en-US" sz="1600" dirty="0">
              <a:solidFill>
                <a:srgbClr val="0000FF"/>
              </a:solidFill>
              <a:latin typeface="AR P丸ゴシック体E" panose="020F0900000000000000" pitchFamily="50" charset="-128"/>
              <a:ea typeface="AR P丸ゴシック体E" panose="020F0900000000000000" pitchFamily="50" charset="-128"/>
            </a:endParaRPr>
          </a:p>
        </p:txBody>
      </p:sp>
      <p:sp>
        <p:nvSpPr>
          <p:cNvPr id="3" name="正方形/長方形 2"/>
          <p:cNvSpPr/>
          <p:nvPr/>
        </p:nvSpPr>
        <p:spPr>
          <a:xfrm>
            <a:off x="-87560" y="6158344"/>
            <a:ext cx="1667310" cy="584775"/>
          </a:xfrm>
          <a:prstGeom prst="rect">
            <a:avLst/>
          </a:prstGeom>
        </p:spPr>
        <p:txBody>
          <a:bodyPr wrap="square">
            <a:spAutoFit/>
          </a:bodyPr>
          <a:lstStyle/>
          <a:p>
            <a:pPr lvl="0" algn="ctr"/>
            <a:r>
              <a:rPr lang="ja-JP" altLang="en-US" sz="1600" b="1" dirty="0" smtClean="0">
                <a:solidFill>
                  <a:srgbClr val="FF0000"/>
                </a:solidFill>
                <a:latin typeface="AR P丸ゴシック体E" panose="020F0900000000000000" pitchFamily="50" charset="-128"/>
                <a:ea typeface="AR P丸ゴシック体E" panose="020F0900000000000000" pitchFamily="50" charset="-128"/>
              </a:rPr>
              <a:t>中立性</a:t>
            </a:r>
            <a:r>
              <a:rPr lang="ja-JP" altLang="en-US" sz="1600" b="1" dirty="0">
                <a:solidFill>
                  <a:srgbClr val="FF0000"/>
                </a:solidFill>
                <a:latin typeface="AR P丸ゴシック体E" panose="020F0900000000000000" pitchFamily="50" charset="-128"/>
                <a:ea typeface="AR P丸ゴシック体E" panose="020F0900000000000000" pitchFamily="50" charset="-128"/>
              </a:rPr>
              <a:t>を損なう</a:t>
            </a:r>
            <a:r>
              <a:rPr lang="ja-JP" altLang="en-US" sz="1600" b="1" dirty="0" smtClean="0">
                <a:solidFill>
                  <a:srgbClr val="FF0000"/>
                </a:solidFill>
                <a:latin typeface="AR P丸ゴシック体E" panose="020F0900000000000000" pitchFamily="50" charset="-128"/>
                <a:ea typeface="AR P丸ゴシック体E" panose="020F0900000000000000" pitchFamily="50" charset="-128"/>
              </a:rPr>
              <a:t>問題の例</a:t>
            </a:r>
            <a:endParaRPr lang="en-US" altLang="ja-JP" sz="1600" b="1" dirty="0">
              <a:solidFill>
                <a:srgbClr val="FF0000"/>
              </a:solidFill>
              <a:latin typeface="AR P丸ゴシック体E" panose="020F0900000000000000" pitchFamily="50" charset="-128"/>
              <a:ea typeface="AR P丸ゴシック体E" panose="020F0900000000000000" pitchFamily="50" charset="-128"/>
            </a:endParaRPr>
          </a:p>
        </p:txBody>
      </p:sp>
      <p:sp>
        <p:nvSpPr>
          <p:cNvPr id="78" name="テキスト ボックス 77"/>
          <p:cNvSpPr txBox="1"/>
          <p:nvPr/>
        </p:nvSpPr>
        <p:spPr>
          <a:xfrm>
            <a:off x="4247260" y="6176397"/>
            <a:ext cx="2073892" cy="584775"/>
          </a:xfrm>
          <a:prstGeom prst="wedgeRectCallout">
            <a:avLst>
              <a:gd name="adj1" fmla="val -18682"/>
              <a:gd name="adj2" fmla="val -150419"/>
            </a:avLst>
          </a:prstGeom>
          <a:solidFill>
            <a:schemeClr val="bg1"/>
          </a:solidFill>
          <a:ln w="6350">
            <a:solidFill>
              <a:schemeClr val="accent3">
                <a:lumMod val="75000"/>
              </a:schemeClr>
            </a:solidFill>
          </a:ln>
        </p:spPr>
        <p:txBody>
          <a:bodyPr wrap="square" rtlCol="0">
            <a:spAutoFit/>
          </a:bodyPr>
          <a:lstStyle/>
          <a:p>
            <a:pPr marL="88900" indent="-88900"/>
            <a:r>
              <a:rPr lang="ja-JP" altLang="en-US" sz="1600" dirty="0" smtClean="0">
                <a:latin typeface="AR P丸ゴシック体E" panose="020F0900000000000000" pitchFamily="50" charset="-128"/>
                <a:ea typeface="AR P丸ゴシック体E" panose="020F0900000000000000" pitchFamily="50" charset="-128"/>
              </a:rPr>
              <a:t>②</a:t>
            </a:r>
            <a:r>
              <a:rPr lang="ja-JP" altLang="en-US" sz="1600" dirty="0" smtClean="0">
                <a:solidFill>
                  <a:srgbClr val="0000FF"/>
                </a:solidFill>
                <a:latin typeface="AR P丸ゴシック体E" panose="020F0900000000000000" pitchFamily="50" charset="-128"/>
                <a:ea typeface="AR P丸ゴシック体E" panose="020F0900000000000000" pitchFamily="50" charset="-128"/>
              </a:rPr>
              <a:t>託送ルール</a:t>
            </a:r>
            <a:r>
              <a:rPr lang="ja-JP" altLang="en-US" sz="1600" dirty="0" smtClean="0">
                <a:latin typeface="AR P丸ゴシック体E" panose="020F0900000000000000" pitchFamily="50" charset="-128"/>
                <a:ea typeface="AR P丸ゴシック体E" panose="020F0900000000000000" pitchFamily="50" charset="-128"/>
              </a:rPr>
              <a:t>が</a:t>
            </a:r>
            <a:r>
              <a:rPr lang="ja-JP" altLang="en-US" sz="1600" dirty="0" smtClean="0">
                <a:solidFill>
                  <a:srgbClr val="0000FF"/>
                </a:solidFill>
                <a:latin typeface="AR P丸ゴシック体E" panose="020F0900000000000000" pitchFamily="50" charset="-128"/>
                <a:ea typeface="AR P丸ゴシック体E" panose="020F0900000000000000" pitchFamily="50" charset="-128"/>
              </a:rPr>
              <a:t>適用されない</a:t>
            </a:r>
            <a:endParaRPr lang="ja-JP" altLang="en-US" sz="1600" dirty="0">
              <a:solidFill>
                <a:srgbClr val="0000FF"/>
              </a:solidFill>
              <a:latin typeface="AR P丸ゴシック体E" panose="020F0900000000000000" pitchFamily="50" charset="-128"/>
              <a:ea typeface="AR P丸ゴシック体E" panose="020F0900000000000000" pitchFamily="50" charset="-128"/>
            </a:endParaRPr>
          </a:p>
        </p:txBody>
      </p:sp>
      <p:sp>
        <p:nvSpPr>
          <p:cNvPr id="79" name="テキスト ボックス 78"/>
          <p:cNvSpPr txBox="1"/>
          <p:nvPr/>
        </p:nvSpPr>
        <p:spPr>
          <a:xfrm>
            <a:off x="6787109" y="6176397"/>
            <a:ext cx="2890291" cy="584775"/>
          </a:xfrm>
          <a:prstGeom prst="wedgeRectCallout">
            <a:avLst>
              <a:gd name="adj1" fmla="val -9931"/>
              <a:gd name="adj2" fmla="val -95931"/>
            </a:avLst>
          </a:prstGeom>
          <a:solidFill>
            <a:schemeClr val="bg1"/>
          </a:solidFill>
          <a:ln w="6350">
            <a:solidFill>
              <a:schemeClr val="accent3">
                <a:lumMod val="75000"/>
              </a:schemeClr>
            </a:solidFill>
          </a:ln>
        </p:spPr>
        <p:txBody>
          <a:bodyPr wrap="square" rtlCol="0">
            <a:spAutoFit/>
          </a:bodyPr>
          <a:lstStyle/>
          <a:p>
            <a:pPr marL="88900" indent="-88900"/>
            <a:r>
              <a:rPr lang="ja-JP" altLang="en-US" sz="1600" dirty="0" smtClean="0">
                <a:latin typeface="AR P丸ゴシック体E" panose="020F0900000000000000" pitchFamily="50" charset="-128"/>
                <a:ea typeface="AR P丸ゴシック体E" panose="020F0900000000000000" pitchFamily="50" charset="-128"/>
              </a:rPr>
              <a:t>③送配電事業で知り得た</a:t>
            </a:r>
            <a:r>
              <a:rPr lang="ja-JP" altLang="en-US" sz="1600" dirty="0" smtClean="0">
                <a:solidFill>
                  <a:srgbClr val="0000FF"/>
                </a:solidFill>
                <a:latin typeface="AR P丸ゴシック体E" panose="020F0900000000000000" pitchFamily="50" charset="-128"/>
                <a:ea typeface="AR P丸ゴシック体E" panose="020F0900000000000000" pitchFamily="50" charset="-128"/>
              </a:rPr>
              <a:t>情報</a:t>
            </a:r>
            <a:r>
              <a:rPr lang="ja-JP" altLang="en-US" sz="1600" dirty="0" smtClean="0">
                <a:latin typeface="AR P丸ゴシック体E" panose="020F0900000000000000" pitchFamily="50" charset="-128"/>
                <a:ea typeface="AR P丸ゴシック体E" panose="020F0900000000000000" pitchFamily="50" charset="-128"/>
              </a:rPr>
              <a:t>を</a:t>
            </a:r>
            <a:r>
              <a:rPr lang="ja-JP" altLang="en-US" sz="1600" dirty="0" smtClean="0">
                <a:solidFill>
                  <a:srgbClr val="0000FF"/>
                </a:solidFill>
                <a:latin typeface="AR P丸ゴシック体E" panose="020F0900000000000000" pitchFamily="50" charset="-128"/>
                <a:ea typeface="AR P丸ゴシック体E" panose="020F0900000000000000" pitchFamily="50" charset="-128"/>
              </a:rPr>
              <a:t>自社営業に目的外利用</a:t>
            </a:r>
            <a:endParaRPr lang="ja-JP" altLang="en-US" sz="1600" dirty="0">
              <a:solidFill>
                <a:srgbClr val="0000FF"/>
              </a:solidFill>
              <a:latin typeface="AR P丸ゴシック体E" panose="020F0900000000000000" pitchFamily="50" charset="-128"/>
              <a:ea typeface="AR P丸ゴシック体E" panose="020F0900000000000000" pitchFamily="50" charset="-128"/>
            </a:endParaRPr>
          </a:p>
        </p:txBody>
      </p:sp>
      <p:sp>
        <p:nvSpPr>
          <p:cNvPr id="7" name="二等辺三角形 6"/>
          <p:cNvSpPr/>
          <p:nvPr/>
        </p:nvSpPr>
        <p:spPr>
          <a:xfrm rot="5400000">
            <a:off x="1294317" y="6405419"/>
            <a:ext cx="692842" cy="118404"/>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スライド番号プレースホルダー 2"/>
          <p:cNvSpPr txBox="1">
            <a:spLocks/>
          </p:cNvSpPr>
          <p:nvPr/>
        </p:nvSpPr>
        <p:spPr>
          <a:xfrm>
            <a:off x="7594600" y="-32469"/>
            <a:ext cx="2311400" cy="365125"/>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68" algn="l" rtl="0" fontAlgn="base">
              <a:spcBef>
                <a:spcPct val="0"/>
              </a:spcBef>
              <a:spcAft>
                <a:spcPct val="0"/>
              </a:spcAft>
              <a:defRPr kumimoji="1" kern="1200">
                <a:solidFill>
                  <a:schemeClr val="tx1"/>
                </a:solidFill>
                <a:latin typeface="Arial" charset="0"/>
                <a:ea typeface="ＭＳ Ｐゴシック" charset="-128"/>
                <a:cs typeface="+mn-cs"/>
              </a:defRPr>
            </a:lvl2pPr>
            <a:lvl3pPr marL="914335" algn="l" rtl="0" fontAlgn="base">
              <a:spcBef>
                <a:spcPct val="0"/>
              </a:spcBef>
              <a:spcAft>
                <a:spcPct val="0"/>
              </a:spcAft>
              <a:defRPr kumimoji="1" kern="1200">
                <a:solidFill>
                  <a:schemeClr val="tx1"/>
                </a:solidFill>
                <a:latin typeface="Arial" charset="0"/>
                <a:ea typeface="ＭＳ Ｐゴシック" charset="-128"/>
                <a:cs typeface="+mn-cs"/>
              </a:defRPr>
            </a:lvl3pPr>
            <a:lvl4pPr marL="1371503" algn="l" rtl="0" fontAlgn="base">
              <a:spcBef>
                <a:spcPct val="0"/>
              </a:spcBef>
              <a:spcAft>
                <a:spcPct val="0"/>
              </a:spcAft>
              <a:defRPr kumimoji="1" kern="1200">
                <a:solidFill>
                  <a:schemeClr val="tx1"/>
                </a:solidFill>
                <a:latin typeface="Arial" charset="0"/>
                <a:ea typeface="ＭＳ Ｐゴシック" charset="-128"/>
                <a:cs typeface="+mn-cs"/>
              </a:defRPr>
            </a:lvl4pPr>
            <a:lvl5pPr marL="1828671" algn="l" rtl="0" fontAlgn="base">
              <a:spcBef>
                <a:spcPct val="0"/>
              </a:spcBef>
              <a:spcAft>
                <a:spcPct val="0"/>
              </a:spcAft>
              <a:defRPr kumimoji="1" kern="1200">
                <a:solidFill>
                  <a:schemeClr val="tx1"/>
                </a:solidFill>
                <a:latin typeface="Arial" charset="0"/>
                <a:ea typeface="ＭＳ Ｐゴシック" charset="-128"/>
                <a:cs typeface="+mn-cs"/>
              </a:defRPr>
            </a:lvl5pPr>
            <a:lvl6pPr marL="2285838" algn="l" defTabSz="914335" rtl="0" eaLnBrk="1" latinLnBrk="0" hangingPunct="1">
              <a:defRPr kumimoji="1" kern="1200">
                <a:solidFill>
                  <a:schemeClr val="tx1"/>
                </a:solidFill>
                <a:latin typeface="Arial" charset="0"/>
                <a:ea typeface="ＭＳ Ｐゴシック" charset="-128"/>
                <a:cs typeface="+mn-cs"/>
              </a:defRPr>
            </a:lvl6pPr>
            <a:lvl7pPr marL="2743006" algn="l" defTabSz="914335" rtl="0" eaLnBrk="1" latinLnBrk="0" hangingPunct="1">
              <a:defRPr kumimoji="1" kern="1200">
                <a:solidFill>
                  <a:schemeClr val="tx1"/>
                </a:solidFill>
                <a:latin typeface="Arial" charset="0"/>
                <a:ea typeface="ＭＳ Ｐゴシック" charset="-128"/>
                <a:cs typeface="+mn-cs"/>
              </a:defRPr>
            </a:lvl7pPr>
            <a:lvl8pPr marL="3200174" algn="l" defTabSz="914335" rtl="0" eaLnBrk="1" latinLnBrk="0" hangingPunct="1">
              <a:defRPr kumimoji="1" kern="1200">
                <a:solidFill>
                  <a:schemeClr val="tx1"/>
                </a:solidFill>
                <a:latin typeface="Arial" charset="0"/>
                <a:ea typeface="ＭＳ Ｐゴシック" charset="-128"/>
                <a:cs typeface="+mn-cs"/>
              </a:defRPr>
            </a:lvl8pPr>
            <a:lvl9pPr marL="3657341" algn="l" defTabSz="914335" rtl="0" eaLnBrk="1" latinLnBrk="0" hangingPunct="1">
              <a:defRPr kumimoji="1" kern="1200">
                <a:solidFill>
                  <a:schemeClr val="tx1"/>
                </a:solidFill>
                <a:latin typeface="Arial" charset="0"/>
                <a:ea typeface="ＭＳ Ｐゴシック" charset="-128"/>
                <a:cs typeface="+mn-cs"/>
              </a:defRPr>
            </a:lvl9pPr>
          </a:lstStyle>
          <a:p>
            <a:pPr algn="r">
              <a:defRPr/>
            </a:pPr>
            <a:fld id="{3CF312C0-D3AB-4CF8-B5EF-F3E11CA05781}" type="slidenum">
              <a:rPr lang="ja-JP" altLang="en-US" sz="2400" smtClean="0">
                <a:solidFill>
                  <a:schemeClr val="bg1"/>
                </a:solidFill>
              </a:rPr>
              <a:pPr algn="r">
                <a:defRPr/>
              </a:pPr>
              <a:t>14</a:t>
            </a:fld>
            <a:endParaRPr lang="ja-JP" altLang="en-US" sz="2400" dirty="0">
              <a:solidFill>
                <a:schemeClr val="bg1"/>
              </a:solidFill>
            </a:endParaRPr>
          </a:p>
        </p:txBody>
      </p:sp>
    </p:spTree>
    <p:extLst>
      <p:ext uri="{BB962C8B-B14F-4D97-AF65-F5344CB8AC3E}">
        <p14:creationId xmlns:p14="http://schemas.microsoft.com/office/powerpoint/2010/main" val="3041081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タイトル 1"/>
          <p:cNvSpPr txBox="1">
            <a:spLocks/>
          </p:cNvSpPr>
          <p:nvPr/>
        </p:nvSpPr>
        <p:spPr>
          <a:xfrm>
            <a:off x="0" y="-27384"/>
            <a:ext cx="9906000" cy="400103"/>
          </a:xfrm>
          <a:prstGeom prst="rect">
            <a:avLst/>
          </a:prstGeom>
          <a:solidFill>
            <a:schemeClr val="accent1"/>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spAutoFit/>
          </a:bodyPr>
          <a:lstStyle>
            <a:defPPr>
              <a:defRPr lang="ja-JP"/>
            </a:defPPr>
            <a:lvl1pPr algn="ctr" eaLnBrk="1" hangingPunct="1">
              <a:defRPr sz="2000" b="1">
                <a:solidFill>
                  <a:prstClr val="white"/>
                </a:solidFill>
                <a:ea typeface="+mj-ea"/>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ja-JP" altLang="en-US" dirty="0" smtClean="0">
                <a:solidFill>
                  <a:schemeClr val="bg1"/>
                </a:solidFill>
              </a:rPr>
              <a:t>法的分離の具体化</a:t>
            </a:r>
            <a:endParaRPr lang="ja-JP" altLang="en-US" dirty="0">
              <a:solidFill>
                <a:schemeClr val="bg1"/>
              </a:solidFill>
            </a:endParaRPr>
          </a:p>
        </p:txBody>
      </p:sp>
      <p:sp>
        <p:nvSpPr>
          <p:cNvPr id="59" name="スライド番号プレースホルダー 2"/>
          <p:cNvSpPr txBox="1">
            <a:spLocks/>
          </p:cNvSpPr>
          <p:nvPr/>
        </p:nvSpPr>
        <p:spPr>
          <a:xfrm>
            <a:off x="7594600" y="-32469"/>
            <a:ext cx="2311400" cy="365125"/>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68" algn="l" rtl="0" fontAlgn="base">
              <a:spcBef>
                <a:spcPct val="0"/>
              </a:spcBef>
              <a:spcAft>
                <a:spcPct val="0"/>
              </a:spcAft>
              <a:defRPr kumimoji="1" kern="1200">
                <a:solidFill>
                  <a:schemeClr val="tx1"/>
                </a:solidFill>
                <a:latin typeface="Arial" charset="0"/>
                <a:ea typeface="ＭＳ Ｐゴシック" charset="-128"/>
                <a:cs typeface="+mn-cs"/>
              </a:defRPr>
            </a:lvl2pPr>
            <a:lvl3pPr marL="914335" algn="l" rtl="0" fontAlgn="base">
              <a:spcBef>
                <a:spcPct val="0"/>
              </a:spcBef>
              <a:spcAft>
                <a:spcPct val="0"/>
              </a:spcAft>
              <a:defRPr kumimoji="1" kern="1200">
                <a:solidFill>
                  <a:schemeClr val="tx1"/>
                </a:solidFill>
                <a:latin typeface="Arial" charset="0"/>
                <a:ea typeface="ＭＳ Ｐゴシック" charset="-128"/>
                <a:cs typeface="+mn-cs"/>
              </a:defRPr>
            </a:lvl3pPr>
            <a:lvl4pPr marL="1371503" algn="l" rtl="0" fontAlgn="base">
              <a:spcBef>
                <a:spcPct val="0"/>
              </a:spcBef>
              <a:spcAft>
                <a:spcPct val="0"/>
              </a:spcAft>
              <a:defRPr kumimoji="1" kern="1200">
                <a:solidFill>
                  <a:schemeClr val="tx1"/>
                </a:solidFill>
                <a:latin typeface="Arial" charset="0"/>
                <a:ea typeface="ＭＳ Ｐゴシック" charset="-128"/>
                <a:cs typeface="+mn-cs"/>
              </a:defRPr>
            </a:lvl4pPr>
            <a:lvl5pPr marL="1828671" algn="l" rtl="0" fontAlgn="base">
              <a:spcBef>
                <a:spcPct val="0"/>
              </a:spcBef>
              <a:spcAft>
                <a:spcPct val="0"/>
              </a:spcAft>
              <a:defRPr kumimoji="1" kern="1200">
                <a:solidFill>
                  <a:schemeClr val="tx1"/>
                </a:solidFill>
                <a:latin typeface="Arial" charset="0"/>
                <a:ea typeface="ＭＳ Ｐゴシック" charset="-128"/>
                <a:cs typeface="+mn-cs"/>
              </a:defRPr>
            </a:lvl5pPr>
            <a:lvl6pPr marL="2285838" algn="l" defTabSz="914335" rtl="0" eaLnBrk="1" latinLnBrk="0" hangingPunct="1">
              <a:defRPr kumimoji="1" kern="1200">
                <a:solidFill>
                  <a:schemeClr val="tx1"/>
                </a:solidFill>
                <a:latin typeface="Arial" charset="0"/>
                <a:ea typeface="ＭＳ Ｐゴシック" charset="-128"/>
                <a:cs typeface="+mn-cs"/>
              </a:defRPr>
            </a:lvl6pPr>
            <a:lvl7pPr marL="2743006" algn="l" defTabSz="914335" rtl="0" eaLnBrk="1" latinLnBrk="0" hangingPunct="1">
              <a:defRPr kumimoji="1" kern="1200">
                <a:solidFill>
                  <a:schemeClr val="tx1"/>
                </a:solidFill>
                <a:latin typeface="Arial" charset="0"/>
                <a:ea typeface="ＭＳ Ｐゴシック" charset="-128"/>
                <a:cs typeface="+mn-cs"/>
              </a:defRPr>
            </a:lvl7pPr>
            <a:lvl8pPr marL="3200174" algn="l" defTabSz="914335" rtl="0" eaLnBrk="1" latinLnBrk="0" hangingPunct="1">
              <a:defRPr kumimoji="1" kern="1200">
                <a:solidFill>
                  <a:schemeClr val="tx1"/>
                </a:solidFill>
                <a:latin typeface="Arial" charset="0"/>
                <a:ea typeface="ＭＳ Ｐゴシック" charset="-128"/>
                <a:cs typeface="+mn-cs"/>
              </a:defRPr>
            </a:lvl8pPr>
            <a:lvl9pPr marL="3657341" algn="l" defTabSz="914335" rtl="0" eaLnBrk="1" latinLnBrk="0" hangingPunct="1">
              <a:defRPr kumimoji="1" kern="1200">
                <a:solidFill>
                  <a:schemeClr val="tx1"/>
                </a:solidFill>
                <a:latin typeface="Arial" charset="0"/>
                <a:ea typeface="ＭＳ Ｐゴシック" charset="-128"/>
                <a:cs typeface="+mn-cs"/>
              </a:defRPr>
            </a:lvl9pPr>
          </a:lstStyle>
          <a:p>
            <a:pPr algn="r">
              <a:defRPr/>
            </a:pPr>
            <a:fld id="{3CF312C0-D3AB-4CF8-B5EF-F3E11CA05781}" type="slidenum">
              <a:rPr lang="ja-JP" altLang="en-US" sz="2400" smtClean="0">
                <a:solidFill>
                  <a:schemeClr val="bg1"/>
                </a:solidFill>
              </a:rPr>
              <a:pPr algn="r">
                <a:defRPr/>
              </a:pPr>
              <a:t>15</a:t>
            </a:fld>
            <a:endParaRPr lang="ja-JP" altLang="en-US" sz="2400" dirty="0">
              <a:solidFill>
                <a:schemeClr val="bg1"/>
              </a:solidFill>
            </a:endParaRPr>
          </a:p>
        </p:txBody>
      </p:sp>
      <p:sp>
        <p:nvSpPr>
          <p:cNvPr id="8" name="正方形/長方形 7"/>
          <p:cNvSpPr/>
          <p:nvPr/>
        </p:nvSpPr>
        <p:spPr>
          <a:xfrm>
            <a:off x="56456" y="430064"/>
            <a:ext cx="9798744" cy="24228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72000" anchor="t" anchorCtr="0"/>
          <a:lstStyle/>
          <a:p>
            <a:pPr marL="177800" indent="-177800" fontAlgn="auto" latinLnBrk="1">
              <a:spcBef>
                <a:spcPts val="0"/>
              </a:spcBef>
              <a:spcAft>
                <a:spcPts val="600"/>
              </a:spcAft>
            </a:pPr>
            <a:r>
              <a:rPr lang="ja-JP" altLang="en-US" dirty="0">
                <a:solidFill>
                  <a:srgbClr val="000000"/>
                </a:solidFill>
                <a:latin typeface="ＭＳ Ｐゴシック" panose="020B0600070205080204" pitchFamily="50" charset="-128"/>
              </a:rPr>
              <a:t>○「法的分離」方式は、一般企業でも広く行われている事業部門の分社と同様に、</a:t>
            </a:r>
            <a:r>
              <a:rPr lang="en-US" altLang="ja-JP" dirty="0">
                <a:solidFill>
                  <a:srgbClr val="000000"/>
                </a:solidFill>
                <a:latin typeface="ＭＳ Ｐゴシック" panose="020B0600070205080204" pitchFamily="50" charset="-128"/>
              </a:rPr>
              <a:t>100</a:t>
            </a:r>
            <a:r>
              <a:rPr lang="ja-JP" altLang="en-US" dirty="0">
                <a:solidFill>
                  <a:srgbClr val="000000"/>
                </a:solidFill>
                <a:latin typeface="ＭＳ Ｐゴシック" panose="020B0600070205080204" pitchFamily="50" charset="-128"/>
              </a:rPr>
              <a:t>％子会社でも良い仕組み。</a:t>
            </a:r>
          </a:p>
          <a:p>
            <a:pPr marL="177800" indent="-177800" fontAlgn="auto" latinLnBrk="1">
              <a:spcBef>
                <a:spcPts val="0"/>
              </a:spcBef>
              <a:spcAft>
                <a:spcPts val="600"/>
              </a:spcAft>
            </a:pPr>
            <a:r>
              <a:rPr lang="ja-JP" altLang="en-US" dirty="0" smtClean="0">
                <a:solidFill>
                  <a:srgbClr val="000000"/>
                </a:solidFill>
                <a:latin typeface="ＭＳ Ｐゴシック" panose="020B0600070205080204" pitchFamily="50" charset="-128"/>
              </a:rPr>
              <a:t>○資本</a:t>
            </a:r>
            <a:r>
              <a:rPr lang="ja-JP" altLang="en-US" dirty="0">
                <a:solidFill>
                  <a:srgbClr val="000000"/>
                </a:solidFill>
                <a:latin typeface="ＭＳ Ｐゴシック" panose="020B0600070205080204" pitchFamily="50" charset="-128"/>
              </a:rPr>
              <a:t>関係まで無くす「</a:t>
            </a:r>
            <a:r>
              <a:rPr lang="ja-JP" altLang="en-US" dirty="0" smtClean="0">
                <a:solidFill>
                  <a:srgbClr val="000000"/>
                </a:solidFill>
                <a:latin typeface="ＭＳ Ｐゴシック" panose="020B0600070205080204" pitchFamily="50" charset="-128"/>
              </a:rPr>
              <a:t>所有権分離」と</a:t>
            </a:r>
            <a:r>
              <a:rPr lang="ja-JP" altLang="en-US" dirty="0">
                <a:solidFill>
                  <a:srgbClr val="000000"/>
                </a:solidFill>
                <a:latin typeface="ＭＳ Ｐゴシック" panose="020B0600070205080204" pitchFamily="50" charset="-128"/>
              </a:rPr>
              <a:t>は異なり、グループ内で連携しながら安定供給を担うことが可能な現実的な対応策</a:t>
            </a:r>
            <a:r>
              <a:rPr lang="ja-JP" altLang="en-US" dirty="0" smtClean="0">
                <a:solidFill>
                  <a:srgbClr val="000000"/>
                </a:solidFill>
                <a:latin typeface="ＭＳ Ｐゴシック" panose="020B0600070205080204" pitchFamily="50" charset="-128"/>
              </a:rPr>
              <a:t>。</a:t>
            </a:r>
            <a:endParaRPr lang="en-US" altLang="ja-JP" dirty="0" smtClean="0">
              <a:solidFill>
                <a:srgbClr val="000000"/>
              </a:solidFill>
              <a:latin typeface="ＭＳ Ｐゴシック" panose="020B0600070205080204" pitchFamily="50" charset="-128"/>
            </a:endParaRPr>
          </a:p>
          <a:p>
            <a:pPr marL="177800" indent="-177800" fontAlgn="auto" latinLnBrk="1">
              <a:spcBef>
                <a:spcPts val="0"/>
              </a:spcBef>
              <a:spcAft>
                <a:spcPts val="600"/>
              </a:spcAft>
            </a:pPr>
            <a:r>
              <a:rPr lang="ja-JP" altLang="en-US" dirty="0" smtClean="0">
                <a:solidFill>
                  <a:srgbClr val="000000"/>
                </a:solidFill>
                <a:latin typeface="ＭＳ Ｐゴシック" panose="020B0600070205080204" pitchFamily="50" charset="-128"/>
              </a:rPr>
              <a:t>○具体的には、「兼業規制」を課すことで実現。実施時期</a:t>
            </a:r>
            <a:r>
              <a:rPr lang="ja-JP" altLang="en-US" dirty="0">
                <a:solidFill>
                  <a:srgbClr val="000000"/>
                </a:solidFill>
                <a:latin typeface="ＭＳ Ｐゴシック" panose="020B0600070205080204" pitchFamily="50" charset="-128"/>
              </a:rPr>
              <a:t>については</a:t>
            </a:r>
            <a:r>
              <a:rPr lang="ja-JP" altLang="en-US" dirty="0" smtClean="0">
                <a:solidFill>
                  <a:srgbClr val="000000"/>
                </a:solidFill>
                <a:latin typeface="ＭＳ Ｐゴシック" panose="020B0600070205080204" pitchFamily="50" charset="-128"/>
              </a:rPr>
              <a:t>、</a:t>
            </a:r>
            <a:r>
              <a:rPr lang="en-US" altLang="ja-JP" dirty="0" smtClean="0">
                <a:solidFill>
                  <a:srgbClr val="000000"/>
                </a:solidFill>
                <a:latin typeface="ＭＳ Ｐゴシック" panose="020B0600070205080204" pitchFamily="50" charset="-128"/>
              </a:rPr>
              <a:t>2020</a:t>
            </a:r>
            <a:r>
              <a:rPr lang="ja-JP" altLang="en-US" dirty="0" smtClean="0">
                <a:solidFill>
                  <a:srgbClr val="000000"/>
                </a:solidFill>
                <a:latin typeface="ＭＳ Ｐゴシック" panose="020B0600070205080204" pitchFamily="50" charset="-128"/>
              </a:rPr>
              <a:t>年４月１日。</a:t>
            </a:r>
            <a:endParaRPr lang="en-US" altLang="ja-JP" dirty="0" smtClean="0">
              <a:solidFill>
                <a:srgbClr val="000000"/>
              </a:solidFill>
              <a:latin typeface="ＭＳ Ｐゴシック" panose="020B0600070205080204" pitchFamily="50" charset="-128"/>
            </a:endParaRPr>
          </a:p>
          <a:p>
            <a:pPr marL="444500" fontAlgn="auto" latinLnBrk="1">
              <a:spcBef>
                <a:spcPts val="600"/>
              </a:spcBef>
              <a:spcAft>
                <a:spcPts val="0"/>
              </a:spcAft>
            </a:pPr>
            <a:r>
              <a:rPr lang="ja-JP" altLang="en-US" sz="1400" dirty="0" smtClean="0">
                <a:solidFill>
                  <a:srgbClr val="000000"/>
                </a:solidFill>
                <a:latin typeface="ＭＳ Ｐゴシック" panose="020B0600070205080204" pitchFamily="50" charset="-128"/>
              </a:rPr>
              <a:t>＜</a:t>
            </a:r>
            <a:r>
              <a:rPr lang="ja-JP" altLang="en-US" sz="1400" dirty="0">
                <a:solidFill>
                  <a:srgbClr val="000000"/>
                </a:solidFill>
                <a:latin typeface="ＭＳ Ｐゴシック" panose="020B0600070205080204" pitchFamily="50" charset="-128"/>
              </a:rPr>
              <a:t>参考＞ダボス会議における安倍総理の演説（平成</a:t>
            </a:r>
            <a:r>
              <a:rPr lang="en-US" altLang="ja-JP" sz="1400" dirty="0">
                <a:solidFill>
                  <a:srgbClr val="000000"/>
                </a:solidFill>
                <a:latin typeface="ＭＳ Ｐゴシック" panose="020B0600070205080204" pitchFamily="50" charset="-128"/>
              </a:rPr>
              <a:t>26</a:t>
            </a:r>
            <a:r>
              <a:rPr lang="ja-JP" altLang="en-US" sz="1400" dirty="0">
                <a:solidFill>
                  <a:srgbClr val="000000"/>
                </a:solidFill>
                <a:latin typeface="ＭＳ Ｐゴシック" panose="020B0600070205080204" pitchFamily="50" charset="-128"/>
              </a:rPr>
              <a:t>年</a:t>
            </a:r>
            <a:r>
              <a:rPr lang="en-US" altLang="ja-JP" sz="1400" dirty="0">
                <a:solidFill>
                  <a:srgbClr val="000000"/>
                </a:solidFill>
                <a:latin typeface="ＭＳ Ｐゴシック" panose="020B0600070205080204" pitchFamily="50" charset="-128"/>
              </a:rPr>
              <a:t>1</a:t>
            </a:r>
            <a:r>
              <a:rPr lang="ja-JP" altLang="en-US" sz="1400" dirty="0">
                <a:solidFill>
                  <a:srgbClr val="000000"/>
                </a:solidFill>
                <a:latin typeface="ＭＳ Ｐゴシック" panose="020B0600070205080204" pitchFamily="50" charset="-128"/>
              </a:rPr>
              <a:t>月</a:t>
            </a:r>
            <a:r>
              <a:rPr lang="en-US" altLang="ja-JP" sz="1400" dirty="0">
                <a:solidFill>
                  <a:srgbClr val="000000"/>
                </a:solidFill>
                <a:latin typeface="ＭＳ Ｐゴシック" panose="020B0600070205080204" pitchFamily="50" charset="-128"/>
              </a:rPr>
              <a:t>22</a:t>
            </a:r>
            <a:r>
              <a:rPr lang="ja-JP" altLang="en-US" sz="1400" dirty="0">
                <a:solidFill>
                  <a:srgbClr val="000000"/>
                </a:solidFill>
                <a:latin typeface="ＭＳ Ｐゴシック" panose="020B0600070205080204" pitchFamily="50" charset="-128"/>
              </a:rPr>
              <a:t>日）</a:t>
            </a:r>
          </a:p>
          <a:p>
            <a:pPr marL="444500" fontAlgn="auto" latinLnBrk="1">
              <a:spcBef>
                <a:spcPts val="0"/>
              </a:spcBef>
              <a:spcAft>
                <a:spcPts val="300"/>
              </a:spcAft>
            </a:pPr>
            <a:r>
              <a:rPr lang="ja-JP" altLang="en-US" sz="1400" dirty="0" smtClean="0">
                <a:solidFill>
                  <a:srgbClr val="000000"/>
                </a:solidFill>
                <a:latin typeface="ＭＳ Ｐゴシック" panose="020B0600070205080204" pitchFamily="50" charset="-128"/>
              </a:rPr>
              <a:t>　「</a:t>
            </a:r>
            <a:r>
              <a:rPr lang="en-US" altLang="ja-JP" sz="1400" dirty="0" smtClean="0">
                <a:solidFill>
                  <a:srgbClr val="000000"/>
                </a:solidFill>
                <a:latin typeface="ＭＳ Ｐゴシック" panose="020B0600070205080204" pitchFamily="50" charset="-128"/>
              </a:rPr>
              <a:t>2020</a:t>
            </a:r>
            <a:r>
              <a:rPr lang="ja-JP" altLang="en-US" sz="1400" dirty="0">
                <a:solidFill>
                  <a:srgbClr val="000000"/>
                </a:solidFill>
                <a:latin typeface="ＭＳ Ｐゴシック" panose="020B0600070205080204" pitchFamily="50" charset="-128"/>
              </a:rPr>
              <a:t>年、東京でオリンピック選手たちが競い合う頃には、日本の電力市場は、発送電を分離し、発電、小売りとも、完全</a:t>
            </a:r>
            <a:r>
              <a:rPr lang="ja-JP" altLang="en-US" sz="1400" dirty="0" smtClean="0">
                <a:solidFill>
                  <a:srgbClr val="000000"/>
                </a:solidFill>
                <a:latin typeface="ＭＳ Ｐゴシック" panose="020B0600070205080204" pitchFamily="50" charset="-128"/>
              </a:rPr>
              <a:t>に　競争的</a:t>
            </a:r>
            <a:r>
              <a:rPr lang="ja-JP" altLang="en-US" sz="1400" dirty="0">
                <a:solidFill>
                  <a:srgbClr val="000000"/>
                </a:solidFill>
                <a:latin typeface="ＭＳ Ｐゴシック" panose="020B0600070205080204" pitchFamily="50" charset="-128"/>
              </a:rPr>
              <a:t>な市場になっています</a:t>
            </a:r>
            <a:r>
              <a:rPr lang="ja-JP" altLang="en-US" sz="1400" dirty="0" smtClean="0">
                <a:solidFill>
                  <a:srgbClr val="000000"/>
                </a:solidFill>
                <a:latin typeface="ＭＳ Ｐゴシック" panose="020B0600070205080204" pitchFamily="50" charset="-128"/>
              </a:rPr>
              <a:t>。」</a:t>
            </a:r>
            <a:endParaRPr lang="ja-JP" altLang="en-US" sz="1400" dirty="0">
              <a:solidFill>
                <a:srgbClr val="000000"/>
              </a:solidFill>
              <a:latin typeface="ＭＳ Ｐゴシック" panose="020B0600070205080204" pitchFamily="50" charset="-128"/>
            </a:endParaRPr>
          </a:p>
        </p:txBody>
      </p:sp>
      <p:sp>
        <p:nvSpPr>
          <p:cNvPr id="9" name="正方形/長方形 9"/>
          <p:cNvSpPr>
            <a:spLocks noChangeArrowheads="1"/>
          </p:cNvSpPr>
          <p:nvPr/>
        </p:nvSpPr>
        <p:spPr bwMode="auto">
          <a:xfrm>
            <a:off x="-283988" y="3416328"/>
            <a:ext cx="9937104" cy="276999"/>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723900" lvl="1" indent="-193675" eaLnBrk="0" hangingPunct="0">
              <a:spcBef>
                <a:spcPts val="600"/>
              </a:spcBef>
              <a:buSzPct val="100000"/>
            </a:pPr>
            <a:r>
              <a:rPr lang="en-US" altLang="ja-JP" sz="1200" dirty="0" smtClean="0">
                <a:solidFill>
                  <a:schemeClr val="dk1"/>
                </a:solidFill>
                <a:latin typeface="ＭＳ Ｐゴシック" panose="020B0600070205080204" pitchFamily="50" charset="-128"/>
              </a:rPr>
              <a:t>※</a:t>
            </a:r>
            <a:r>
              <a:rPr lang="ja-JP" altLang="en-US" sz="1200" dirty="0">
                <a:solidFill>
                  <a:schemeClr val="dk1"/>
                </a:solidFill>
                <a:latin typeface="ＭＳ Ｐゴシック" panose="020B0600070205080204" pitchFamily="50" charset="-128"/>
              </a:rPr>
              <a:t>東京電力は、電力システム改革を先取りする形で、</a:t>
            </a:r>
            <a:r>
              <a:rPr lang="en-US" altLang="ja-JP" sz="1200" dirty="0">
                <a:solidFill>
                  <a:schemeClr val="dk1"/>
                </a:solidFill>
                <a:latin typeface="ＭＳ Ｐゴシック" panose="020B0600070205080204" pitchFamily="50" charset="-128"/>
              </a:rPr>
              <a:t>2016</a:t>
            </a:r>
            <a:r>
              <a:rPr lang="ja-JP" altLang="en-US" sz="1200" dirty="0">
                <a:solidFill>
                  <a:schemeClr val="dk1"/>
                </a:solidFill>
                <a:latin typeface="ＭＳ Ｐゴシック" panose="020B0600070205080204" pitchFamily="50" charset="-128"/>
              </a:rPr>
              <a:t>年度から自主的に法的分離を行い、ホールディングカンパニー制に移行予定</a:t>
            </a:r>
            <a:r>
              <a:rPr lang="ja-JP" altLang="en-US" sz="1200" dirty="0" smtClean="0">
                <a:solidFill>
                  <a:schemeClr val="dk1"/>
                </a:solidFill>
                <a:latin typeface="ＭＳ Ｐゴシック" panose="020B0600070205080204" pitchFamily="50" charset="-128"/>
              </a:rPr>
              <a:t>。</a:t>
            </a:r>
            <a:endParaRPr lang="ja-JP" altLang="en-US" sz="1200" dirty="0">
              <a:solidFill>
                <a:schemeClr val="dk1"/>
              </a:solidFill>
              <a:latin typeface="ＭＳ Ｐゴシック" panose="020B0600070205080204" pitchFamily="50" charset="-128"/>
            </a:endParaRPr>
          </a:p>
        </p:txBody>
      </p:sp>
      <p:sp>
        <p:nvSpPr>
          <p:cNvPr id="49" name="正方形/長方形 48"/>
          <p:cNvSpPr/>
          <p:nvPr/>
        </p:nvSpPr>
        <p:spPr>
          <a:xfrm>
            <a:off x="66676" y="2996952"/>
            <a:ext cx="2247530" cy="301848"/>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ja-JP" altLang="en-US" sz="1600" b="1" dirty="0"/>
              <a:t>法的</a:t>
            </a:r>
            <a:r>
              <a:rPr lang="ja-JP" altLang="en-US" sz="1600" b="1" dirty="0" smtClean="0"/>
              <a:t>分離方式の特徴</a:t>
            </a:r>
            <a:endParaRPr kumimoji="1" lang="ja-JP" altLang="en-US" sz="1600" b="1" dirty="0"/>
          </a:p>
        </p:txBody>
      </p:sp>
      <p:sp>
        <p:nvSpPr>
          <p:cNvPr id="36" name="角丸四角形 35"/>
          <p:cNvSpPr/>
          <p:nvPr/>
        </p:nvSpPr>
        <p:spPr>
          <a:xfrm>
            <a:off x="2720752" y="4850292"/>
            <a:ext cx="2249115" cy="1741809"/>
          </a:xfrm>
          <a:prstGeom prst="round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504728" y="4193703"/>
            <a:ext cx="1992073" cy="338554"/>
          </a:xfrm>
          <a:prstGeom prst="rect">
            <a:avLst/>
          </a:prstGeom>
          <a:noFill/>
        </p:spPr>
        <p:txBody>
          <a:bodyPr vert="horz" wrap="square" rtlCol="0">
            <a:spAutoFit/>
          </a:bodyPr>
          <a:lstStyle/>
          <a:p>
            <a:r>
              <a:rPr lang="en-US" altLang="ja-JP" sz="1600" b="1" u="none" dirty="0" smtClean="0">
                <a:solidFill>
                  <a:schemeClr val="tx1"/>
                </a:solidFill>
                <a:ea typeface="ＤＨＰ平成ゴシックW5" pitchFamily="2" charset="-128"/>
              </a:rPr>
              <a:t>【</a:t>
            </a:r>
            <a:r>
              <a:rPr lang="ja-JP" altLang="en-US" sz="1600" b="1" u="none" dirty="0" smtClean="0">
                <a:solidFill>
                  <a:schemeClr val="tx1"/>
                </a:solidFill>
                <a:ea typeface="ＤＨＰ平成ゴシックW5" pitchFamily="2" charset="-128"/>
              </a:rPr>
              <a:t>法的分離</a:t>
            </a:r>
            <a:r>
              <a:rPr lang="en-US" altLang="ja-JP" sz="1600" b="1" u="none" dirty="0" smtClean="0">
                <a:solidFill>
                  <a:schemeClr val="tx1"/>
                </a:solidFill>
                <a:ea typeface="ＤＨＰ平成ゴシックW5" pitchFamily="2" charset="-128"/>
              </a:rPr>
              <a:t>】</a:t>
            </a:r>
            <a:endParaRPr kumimoji="1" lang="ja-JP" altLang="en-US" sz="1600" u="none" dirty="0">
              <a:solidFill>
                <a:schemeClr val="tx1"/>
              </a:solidFill>
              <a:ea typeface="ＤＨＰ平成ゴシックW5" pitchFamily="2" charset="-128"/>
            </a:endParaRPr>
          </a:p>
        </p:txBody>
      </p:sp>
      <p:sp>
        <p:nvSpPr>
          <p:cNvPr id="27" name="正方形/長方形 26"/>
          <p:cNvSpPr/>
          <p:nvPr/>
        </p:nvSpPr>
        <p:spPr>
          <a:xfrm>
            <a:off x="2963629" y="4963698"/>
            <a:ext cx="1757073" cy="260607"/>
          </a:xfrm>
          <a:prstGeom prst="rect">
            <a:avLst/>
          </a:prstGeom>
          <a:solidFill>
            <a:schemeClr val="bg1"/>
          </a:solidFill>
          <a:ln w="28575" cmpd="sng">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00" b="1" dirty="0" smtClean="0">
                <a:solidFill>
                  <a:schemeClr val="tx1">
                    <a:lumMod val="75000"/>
                    <a:lumOff val="25000"/>
                  </a:schemeClr>
                </a:solidFill>
              </a:rPr>
              <a:t>持株会社</a:t>
            </a:r>
          </a:p>
        </p:txBody>
      </p:sp>
      <p:cxnSp>
        <p:nvCxnSpPr>
          <p:cNvPr id="28" name="直線コネクタ 27"/>
          <p:cNvCxnSpPr>
            <a:stCxn id="27" idx="2"/>
            <a:endCxn id="22" idx="0"/>
          </p:cNvCxnSpPr>
          <p:nvPr/>
        </p:nvCxnSpPr>
        <p:spPr>
          <a:xfrm flipH="1">
            <a:off x="3107157" y="5224305"/>
            <a:ext cx="735009" cy="152193"/>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27" idx="2"/>
          </p:cNvCxnSpPr>
          <p:nvPr/>
        </p:nvCxnSpPr>
        <p:spPr>
          <a:xfrm>
            <a:off x="3842166" y="5224305"/>
            <a:ext cx="727226" cy="14841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a:stCxn id="27" idx="2"/>
            <a:endCxn id="24" idx="0"/>
          </p:cNvCxnSpPr>
          <p:nvPr/>
        </p:nvCxnSpPr>
        <p:spPr>
          <a:xfrm>
            <a:off x="3842166" y="5224305"/>
            <a:ext cx="213" cy="152193"/>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8" name="テキスト ボックス 67"/>
          <p:cNvSpPr txBox="1"/>
          <p:nvPr/>
        </p:nvSpPr>
        <p:spPr>
          <a:xfrm>
            <a:off x="56456" y="4226228"/>
            <a:ext cx="2319507" cy="338554"/>
          </a:xfrm>
          <a:prstGeom prst="rect">
            <a:avLst/>
          </a:prstGeom>
          <a:noFill/>
        </p:spPr>
        <p:txBody>
          <a:bodyPr vert="horz" wrap="square" rtlCol="0">
            <a:spAutoFit/>
          </a:bodyPr>
          <a:lstStyle/>
          <a:p>
            <a:r>
              <a:rPr lang="en-US" altLang="ja-JP" sz="1600" b="1" u="none" dirty="0" smtClean="0">
                <a:solidFill>
                  <a:schemeClr val="tx1"/>
                </a:solidFill>
                <a:ea typeface="ＤＨＰ平成ゴシックW5" pitchFamily="2" charset="-128"/>
              </a:rPr>
              <a:t>【</a:t>
            </a:r>
            <a:r>
              <a:rPr lang="ja-JP" altLang="en-US" sz="1600" b="1" dirty="0">
                <a:ea typeface="ＤＨＰ平成ゴシックW5" pitchFamily="2" charset="-128"/>
              </a:rPr>
              <a:t>会計</a:t>
            </a:r>
            <a:r>
              <a:rPr lang="ja-JP" altLang="en-US" sz="1600" b="1" u="none" dirty="0" smtClean="0">
                <a:solidFill>
                  <a:schemeClr val="tx1"/>
                </a:solidFill>
                <a:ea typeface="ＤＨＰ平成ゴシックW5" pitchFamily="2" charset="-128"/>
              </a:rPr>
              <a:t>分離（現状）</a:t>
            </a:r>
            <a:r>
              <a:rPr lang="en-US" altLang="ja-JP" sz="1600" b="1" u="none" dirty="0" smtClean="0">
                <a:solidFill>
                  <a:schemeClr val="tx1"/>
                </a:solidFill>
                <a:ea typeface="ＤＨＰ平成ゴシックW5" pitchFamily="2" charset="-128"/>
              </a:rPr>
              <a:t>】</a:t>
            </a:r>
            <a:endParaRPr kumimoji="1" lang="ja-JP" altLang="en-US" sz="1600" u="none" dirty="0">
              <a:solidFill>
                <a:schemeClr val="tx1"/>
              </a:solidFill>
              <a:ea typeface="ＤＨＰ平成ゴシックW5" pitchFamily="2" charset="-128"/>
            </a:endParaRPr>
          </a:p>
        </p:txBody>
      </p:sp>
      <p:sp>
        <p:nvSpPr>
          <p:cNvPr id="69" name="テキスト ボックス 68"/>
          <p:cNvSpPr txBox="1"/>
          <p:nvPr/>
        </p:nvSpPr>
        <p:spPr>
          <a:xfrm>
            <a:off x="7185248" y="4149080"/>
            <a:ext cx="1992073" cy="338554"/>
          </a:xfrm>
          <a:prstGeom prst="rect">
            <a:avLst/>
          </a:prstGeom>
          <a:noFill/>
        </p:spPr>
        <p:txBody>
          <a:bodyPr vert="horz" wrap="square" rtlCol="0">
            <a:spAutoFit/>
          </a:bodyPr>
          <a:lstStyle/>
          <a:p>
            <a:r>
              <a:rPr lang="en-US" altLang="ja-JP" sz="1600" b="1" u="none" dirty="0" smtClean="0">
                <a:solidFill>
                  <a:schemeClr val="tx1"/>
                </a:solidFill>
                <a:ea typeface="ＤＨＰ平成ゴシックW5" pitchFamily="2" charset="-128"/>
              </a:rPr>
              <a:t>【</a:t>
            </a:r>
            <a:r>
              <a:rPr lang="ja-JP" altLang="en-US" sz="1600" b="1" dirty="0" smtClean="0">
                <a:ea typeface="ＤＨＰ平成ゴシックW5" pitchFamily="2" charset="-128"/>
              </a:rPr>
              <a:t>所有権分離</a:t>
            </a:r>
            <a:r>
              <a:rPr lang="en-US" altLang="ja-JP" sz="1600" b="1" u="none" dirty="0" smtClean="0">
                <a:solidFill>
                  <a:schemeClr val="tx1"/>
                </a:solidFill>
                <a:ea typeface="ＤＨＰ平成ゴシックW5" pitchFamily="2" charset="-128"/>
              </a:rPr>
              <a:t>】</a:t>
            </a:r>
            <a:endParaRPr kumimoji="1" lang="ja-JP" altLang="en-US" sz="1600" u="none" dirty="0">
              <a:solidFill>
                <a:schemeClr val="tx1"/>
              </a:solidFill>
              <a:ea typeface="ＤＨＰ平成ゴシックW5" pitchFamily="2" charset="-128"/>
            </a:endParaRPr>
          </a:p>
        </p:txBody>
      </p:sp>
      <p:sp>
        <p:nvSpPr>
          <p:cNvPr id="74" name="テキスト ボックス 73"/>
          <p:cNvSpPr txBox="1"/>
          <p:nvPr/>
        </p:nvSpPr>
        <p:spPr>
          <a:xfrm>
            <a:off x="3728864" y="4265711"/>
            <a:ext cx="1787705" cy="261610"/>
          </a:xfrm>
          <a:prstGeom prst="rect">
            <a:avLst/>
          </a:prstGeom>
          <a:noFill/>
        </p:spPr>
        <p:txBody>
          <a:bodyPr wrap="square" rtlCol="0">
            <a:spAutoFit/>
          </a:bodyPr>
          <a:lstStyle/>
          <a:p>
            <a:r>
              <a:rPr kumimoji="1" lang="ja-JP" altLang="en-US" sz="1100" dirty="0" smtClean="0"/>
              <a:t>グループ経営が</a:t>
            </a:r>
            <a:r>
              <a:rPr lang="ja-JP" altLang="en-US" sz="1100" dirty="0"/>
              <a:t>可能</a:t>
            </a:r>
            <a:r>
              <a:rPr lang="ja-JP" altLang="en-US" sz="1100" dirty="0" smtClean="0"/>
              <a:t>。</a:t>
            </a:r>
            <a:endParaRPr kumimoji="1" lang="ja-JP" altLang="en-US" sz="1100" dirty="0"/>
          </a:p>
        </p:txBody>
      </p:sp>
      <p:sp>
        <p:nvSpPr>
          <p:cNvPr id="75" name="テキスト ボックス 74"/>
          <p:cNvSpPr txBox="1"/>
          <p:nvPr/>
        </p:nvSpPr>
        <p:spPr>
          <a:xfrm>
            <a:off x="128314" y="4586866"/>
            <a:ext cx="2127098" cy="461665"/>
          </a:xfrm>
          <a:prstGeom prst="rect">
            <a:avLst/>
          </a:prstGeom>
          <a:noFill/>
        </p:spPr>
        <p:txBody>
          <a:bodyPr wrap="square" rtlCol="0">
            <a:spAutoFit/>
          </a:bodyPr>
          <a:lstStyle/>
          <a:p>
            <a:r>
              <a:rPr lang="ja-JP" altLang="en-US" sz="1200" dirty="0"/>
              <a:t>送配電部門の会計を他部門の会計から分離、</a:t>
            </a:r>
            <a:r>
              <a:rPr lang="ja-JP" altLang="en-US" sz="1200" dirty="0" smtClean="0"/>
              <a:t>公開。</a:t>
            </a:r>
            <a:endParaRPr kumimoji="1" lang="ja-JP" altLang="en-US" sz="1200" dirty="0"/>
          </a:p>
        </p:txBody>
      </p:sp>
      <p:sp>
        <p:nvSpPr>
          <p:cNvPr id="14" name="テキスト ボックス 13"/>
          <p:cNvSpPr txBox="1"/>
          <p:nvPr/>
        </p:nvSpPr>
        <p:spPr>
          <a:xfrm>
            <a:off x="1052253" y="5153456"/>
            <a:ext cx="384438" cy="227234"/>
          </a:xfrm>
          <a:prstGeom prst="rect">
            <a:avLst/>
          </a:prstGeom>
          <a:noFill/>
        </p:spPr>
        <p:txBody>
          <a:bodyPr vert="eaVert" wrap="none" rtlCol="0">
            <a:spAutoFit/>
          </a:bodyPr>
          <a:lstStyle/>
          <a:p>
            <a:r>
              <a:rPr kumimoji="1" lang="ja-JP" altLang="en-US" sz="1800" b="0" u="none" dirty="0" smtClean="0">
                <a:solidFill>
                  <a:schemeClr val="tx1"/>
                </a:solidFill>
                <a:ea typeface="ＤＦ特太ゴシック体" pitchFamily="1" charset="-128"/>
              </a:rPr>
              <a:t>配</a:t>
            </a:r>
            <a:endParaRPr kumimoji="1" lang="ja-JP" altLang="en-US" sz="1800" b="0" u="none" dirty="0">
              <a:solidFill>
                <a:schemeClr val="tx1"/>
              </a:solidFill>
              <a:ea typeface="ＤＦ特太ゴシック体" pitchFamily="1" charset="-128"/>
            </a:endParaRPr>
          </a:p>
        </p:txBody>
      </p:sp>
      <p:sp>
        <p:nvSpPr>
          <p:cNvPr id="15" name="正方形/長方形 14"/>
          <p:cNvSpPr/>
          <p:nvPr/>
        </p:nvSpPr>
        <p:spPr>
          <a:xfrm>
            <a:off x="382891" y="5143634"/>
            <a:ext cx="375506" cy="1238493"/>
          </a:xfrm>
          <a:prstGeom prst="rect">
            <a:avLst/>
          </a:prstGeom>
          <a:solidFill>
            <a:srgbClr val="FFCCFF"/>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ＤＨＰ特太ゴシック体" pitchFamily="50" charset="-128"/>
                <a:ea typeface="ＤＨＰ特太ゴシック体" pitchFamily="50" charset="-128"/>
              </a:rPr>
              <a:t>発</a:t>
            </a:r>
            <a:endParaRPr lang="en-US" altLang="ja-JP" sz="1600" dirty="0" smtClean="0">
              <a:solidFill>
                <a:schemeClr val="tx1"/>
              </a:solidFill>
              <a:latin typeface="ＤＨＰ特太ゴシック体" pitchFamily="50" charset="-128"/>
              <a:ea typeface="ＤＨＰ特太ゴシック体" pitchFamily="50" charset="-128"/>
            </a:endParaRPr>
          </a:p>
          <a:p>
            <a:pPr algn="ctr"/>
            <a:endParaRPr lang="en-US" altLang="ja-JP" sz="1600" dirty="0">
              <a:solidFill>
                <a:schemeClr val="tx1"/>
              </a:solidFill>
              <a:latin typeface="ＤＨＰ特太ゴシック体" pitchFamily="50" charset="-128"/>
              <a:ea typeface="ＤＨＰ特太ゴシック体" pitchFamily="50" charset="-128"/>
            </a:endParaRPr>
          </a:p>
          <a:p>
            <a:pPr algn="ctr"/>
            <a:r>
              <a:rPr lang="ja-JP" altLang="en-US" sz="1600" dirty="0" smtClean="0">
                <a:solidFill>
                  <a:schemeClr val="tx1"/>
                </a:solidFill>
                <a:latin typeface="ＤＨＰ特太ゴシック体" pitchFamily="50" charset="-128"/>
                <a:ea typeface="ＤＨＰ特太ゴシック体" pitchFamily="50" charset="-128"/>
              </a:rPr>
              <a:t>電</a:t>
            </a:r>
            <a:endParaRPr kumimoji="1" lang="ja-JP" altLang="en-US" sz="1600" dirty="0" smtClean="0">
              <a:solidFill>
                <a:schemeClr val="tx1"/>
              </a:solidFill>
              <a:latin typeface="ＤＨＰ特太ゴシック体" pitchFamily="50" charset="-128"/>
              <a:ea typeface="ＤＨＰ特太ゴシック体" pitchFamily="50" charset="-128"/>
            </a:endParaRPr>
          </a:p>
        </p:txBody>
      </p:sp>
      <p:sp>
        <p:nvSpPr>
          <p:cNvPr id="16" name="正方形/長方形 15"/>
          <p:cNvSpPr/>
          <p:nvPr/>
        </p:nvSpPr>
        <p:spPr>
          <a:xfrm>
            <a:off x="1661456" y="5143634"/>
            <a:ext cx="399852" cy="1238493"/>
          </a:xfrm>
          <a:prstGeom prst="rect">
            <a:avLst/>
          </a:prstGeom>
          <a:solidFill>
            <a:schemeClr val="accent5">
              <a:lumMod val="20000"/>
              <a:lumOff val="8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ＤＨＰ特太ゴシック体" pitchFamily="50" charset="-128"/>
                <a:ea typeface="ＤＨＰ特太ゴシック体" pitchFamily="50" charset="-128"/>
              </a:rPr>
              <a:t>小　　</a:t>
            </a:r>
            <a:endParaRPr lang="en-US" altLang="ja-JP" sz="1600" dirty="0" smtClean="0">
              <a:solidFill>
                <a:schemeClr val="tx1"/>
              </a:solidFill>
              <a:latin typeface="ＤＨＰ特太ゴシック体" pitchFamily="50" charset="-128"/>
              <a:ea typeface="ＤＨＰ特太ゴシック体" pitchFamily="50" charset="-128"/>
            </a:endParaRPr>
          </a:p>
          <a:p>
            <a:pPr algn="ctr"/>
            <a:r>
              <a:rPr lang="ja-JP" altLang="en-US" sz="1600" dirty="0">
                <a:solidFill>
                  <a:schemeClr val="tx1"/>
                </a:solidFill>
                <a:latin typeface="ＤＨＰ特太ゴシック体" pitchFamily="50" charset="-128"/>
                <a:ea typeface="ＤＨＰ特太ゴシック体" pitchFamily="50" charset="-128"/>
              </a:rPr>
              <a:t>　</a:t>
            </a:r>
            <a:r>
              <a:rPr lang="ja-JP" altLang="en-US" sz="1600" dirty="0" smtClean="0">
                <a:solidFill>
                  <a:schemeClr val="tx1"/>
                </a:solidFill>
                <a:latin typeface="ＤＨＰ特太ゴシック体" pitchFamily="50" charset="-128"/>
                <a:ea typeface="ＤＨＰ特太ゴシック体" pitchFamily="50" charset="-128"/>
              </a:rPr>
              <a:t>売</a:t>
            </a:r>
            <a:endParaRPr kumimoji="1" lang="ja-JP" altLang="en-US" sz="1600" dirty="0" smtClean="0">
              <a:solidFill>
                <a:schemeClr val="tx1"/>
              </a:solidFill>
              <a:latin typeface="ＤＨＰ特太ゴシック体" pitchFamily="50" charset="-128"/>
              <a:ea typeface="ＤＨＰ特太ゴシック体" pitchFamily="50" charset="-128"/>
            </a:endParaRPr>
          </a:p>
        </p:txBody>
      </p:sp>
      <p:sp>
        <p:nvSpPr>
          <p:cNvPr id="17" name="正方形/長方形 16"/>
          <p:cNvSpPr/>
          <p:nvPr/>
        </p:nvSpPr>
        <p:spPr>
          <a:xfrm>
            <a:off x="758396" y="5143634"/>
            <a:ext cx="903059" cy="1238493"/>
          </a:xfrm>
          <a:prstGeom prst="rect">
            <a:avLst/>
          </a:prstGeom>
          <a:solidFill>
            <a:srgbClr val="FFFF99"/>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smtClean="0">
              <a:solidFill>
                <a:schemeClr val="tx1"/>
              </a:solidFill>
              <a:latin typeface="ＤＨＰ特太ゴシック体" pitchFamily="50" charset="-128"/>
              <a:ea typeface="ＤＨＰ特太ゴシック体" pitchFamily="50" charset="-128"/>
            </a:endParaRPr>
          </a:p>
          <a:p>
            <a:pPr algn="ctr"/>
            <a:r>
              <a:rPr lang="ja-JP" altLang="en-US" sz="1600" dirty="0" smtClean="0">
                <a:solidFill>
                  <a:schemeClr val="tx1"/>
                </a:solidFill>
                <a:latin typeface="ＤＨＰ特太ゴシック体" pitchFamily="50" charset="-128"/>
                <a:ea typeface="ＤＨＰ特太ゴシック体" pitchFamily="50" charset="-128"/>
              </a:rPr>
              <a:t>送配電</a:t>
            </a:r>
            <a:endParaRPr lang="en-US" altLang="ja-JP" sz="1600" dirty="0" smtClean="0">
              <a:solidFill>
                <a:schemeClr val="tx1"/>
              </a:solidFill>
              <a:latin typeface="ＤＨＰ特太ゴシック体" pitchFamily="50" charset="-128"/>
              <a:ea typeface="ＤＨＰ特太ゴシック体" pitchFamily="50" charset="-128"/>
            </a:endParaRPr>
          </a:p>
          <a:p>
            <a:pPr algn="ctr"/>
            <a:endParaRPr kumimoji="1" lang="en-US" altLang="ja-JP" sz="1600" dirty="0">
              <a:solidFill>
                <a:schemeClr val="tx1"/>
              </a:solidFill>
              <a:latin typeface="ＤＨＰ特太ゴシック体" pitchFamily="50" charset="-128"/>
              <a:ea typeface="ＤＨＰ特太ゴシック体" pitchFamily="50" charset="-128"/>
            </a:endParaRPr>
          </a:p>
          <a:p>
            <a:pPr algn="ctr"/>
            <a:endParaRPr lang="en-US" altLang="ja-JP" sz="1600" dirty="0" smtClean="0">
              <a:solidFill>
                <a:schemeClr val="tx1"/>
              </a:solidFill>
              <a:latin typeface="ＤＨＰ特太ゴシック体" pitchFamily="50" charset="-128"/>
              <a:ea typeface="ＤＨＰ特太ゴシック体" pitchFamily="50" charset="-128"/>
            </a:endParaRPr>
          </a:p>
          <a:p>
            <a:pPr algn="ctr"/>
            <a:endParaRPr kumimoji="1" lang="en-US" altLang="ja-JP" sz="1600" dirty="0">
              <a:solidFill>
                <a:schemeClr val="tx1"/>
              </a:solidFill>
              <a:latin typeface="ＤＨＰ特太ゴシック体" pitchFamily="50" charset="-128"/>
              <a:ea typeface="ＤＨＰ特太ゴシック体" pitchFamily="50" charset="-128"/>
            </a:endParaRPr>
          </a:p>
          <a:p>
            <a:pPr algn="ctr"/>
            <a:endParaRPr lang="en-US" altLang="ja-JP" sz="1600" dirty="0" smtClean="0">
              <a:solidFill>
                <a:schemeClr val="tx1"/>
              </a:solidFill>
              <a:latin typeface="ＤＨＰ特太ゴシック体" pitchFamily="50" charset="-128"/>
              <a:ea typeface="ＤＨＰ特太ゴシック体" pitchFamily="50" charset="-128"/>
            </a:endParaRPr>
          </a:p>
          <a:p>
            <a:pPr algn="ctr"/>
            <a:endParaRPr kumimoji="1" lang="en-US" altLang="ja-JP" sz="1600" dirty="0">
              <a:solidFill>
                <a:schemeClr val="tx1"/>
              </a:solidFill>
              <a:latin typeface="ＤＨＰ特太ゴシック体" pitchFamily="50" charset="-128"/>
              <a:ea typeface="ＤＨＰ特太ゴシック体" pitchFamily="50" charset="-128"/>
            </a:endParaRPr>
          </a:p>
        </p:txBody>
      </p:sp>
      <p:sp>
        <p:nvSpPr>
          <p:cNvPr id="18" name="テキスト ボックス 17"/>
          <p:cNvSpPr txBox="1"/>
          <p:nvPr/>
        </p:nvSpPr>
        <p:spPr>
          <a:xfrm>
            <a:off x="863879" y="5401670"/>
            <a:ext cx="329595" cy="1019084"/>
          </a:xfrm>
          <a:prstGeom prst="rect">
            <a:avLst/>
          </a:prstGeom>
          <a:noFill/>
        </p:spPr>
        <p:txBody>
          <a:bodyPr vert="eaVert" wrap="none" rtlCol="0">
            <a:spAutoFit/>
          </a:bodyPr>
          <a:lstStyle/>
          <a:p>
            <a:pPr algn="ctr"/>
            <a:r>
              <a:rPr kumimoji="1" lang="ja-JP" altLang="en-US" sz="1200" u="none" dirty="0" smtClean="0">
                <a:solidFill>
                  <a:schemeClr val="tx1"/>
                </a:solidFill>
                <a:ea typeface="ＤＨＰ平成ゴシックW5" pitchFamily="2" charset="-128"/>
              </a:rPr>
              <a:t>（系統運用）</a:t>
            </a:r>
            <a:endParaRPr kumimoji="1" lang="ja-JP" altLang="en-US" sz="1200" u="none" dirty="0">
              <a:solidFill>
                <a:schemeClr val="tx1"/>
              </a:solidFill>
              <a:ea typeface="ＤＨＰ平成ゴシックW5" pitchFamily="2" charset="-128"/>
            </a:endParaRPr>
          </a:p>
        </p:txBody>
      </p:sp>
      <p:sp>
        <p:nvSpPr>
          <p:cNvPr id="19" name="テキスト ボックス 18"/>
          <p:cNvSpPr txBox="1"/>
          <p:nvPr/>
        </p:nvSpPr>
        <p:spPr>
          <a:xfrm>
            <a:off x="1312495" y="5324468"/>
            <a:ext cx="329595" cy="1173491"/>
          </a:xfrm>
          <a:prstGeom prst="rect">
            <a:avLst/>
          </a:prstGeom>
          <a:noFill/>
        </p:spPr>
        <p:txBody>
          <a:bodyPr vert="eaVert" wrap="none" rtlCol="0">
            <a:spAutoFit/>
          </a:bodyPr>
          <a:lstStyle/>
          <a:p>
            <a:pPr algn="ctr"/>
            <a:r>
              <a:rPr kumimoji="1" lang="ja-JP" altLang="en-US" sz="1200" u="none" dirty="0" smtClean="0">
                <a:solidFill>
                  <a:schemeClr val="tx1"/>
                </a:solidFill>
                <a:ea typeface="ＤＨＰ平成ゴシックW5" pitchFamily="2" charset="-128"/>
              </a:rPr>
              <a:t>（送配電設備）</a:t>
            </a:r>
            <a:endParaRPr kumimoji="1" lang="ja-JP" altLang="en-US" sz="1200" u="none" dirty="0">
              <a:solidFill>
                <a:schemeClr val="tx1"/>
              </a:solidFill>
              <a:ea typeface="ＤＨＰ平成ゴシックW5" pitchFamily="2" charset="-128"/>
            </a:endParaRPr>
          </a:p>
        </p:txBody>
      </p:sp>
      <p:sp>
        <p:nvSpPr>
          <p:cNvPr id="20" name="正方形/長方形 19"/>
          <p:cNvSpPr/>
          <p:nvPr/>
        </p:nvSpPr>
        <p:spPr>
          <a:xfrm>
            <a:off x="370033" y="5143633"/>
            <a:ext cx="1691273" cy="1238493"/>
          </a:xfrm>
          <a:prstGeom prst="rect">
            <a:avLst/>
          </a:prstGeom>
          <a:noFill/>
          <a:ln w="28575" cmpd="sng">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smtClean="0">
              <a:solidFill>
                <a:schemeClr val="tx1"/>
              </a:solidFill>
              <a:latin typeface="ＤＨＰ特太ゴシック体" pitchFamily="50" charset="-128"/>
              <a:ea typeface="ＤＨＰ特太ゴシック体" pitchFamily="50" charset="-128"/>
            </a:endParaRPr>
          </a:p>
        </p:txBody>
      </p:sp>
      <p:sp>
        <p:nvSpPr>
          <p:cNvPr id="22" name="正方形/長方形 21"/>
          <p:cNvSpPr/>
          <p:nvPr/>
        </p:nvSpPr>
        <p:spPr>
          <a:xfrm>
            <a:off x="2917084" y="5376498"/>
            <a:ext cx="380146" cy="1109321"/>
          </a:xfrm>
          <a:prstGeom prst="rect">
            <a:avLst/>
          </a:prstGeom>
          <a:solidFill>
            <a:srgbClr val="FFCCFF"/>
          </a:solidFill>
          <a:ln w="28575" cmpd="sng">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ＤＨＰ特太ゴシック体" pitchFamily="50" charset="-128"/>
                <a:ea typeface="ＤＨＰ特太ゴシック体" pitchFamily="50" charset="-128"/>
              </a:rPr>
              <a:t>発</a:t>
            </a:r>
            <a:endParaRPr lang="en-US" altLang="ja-JP" sz="1600" dirty="0" smtClean="0">
              <a:solidFill>
                <a:schemeClr val="tx1"/>
              </a:solidFill>
              <a:latin typeface="ＤＨＰ特太ゴシック体" pitchFamily="50" charset="-128"/>
              <a:ea typeface="ＤＨＰ特太ゴシック体" pitchFamily="50" charset="-128"/>
            </a:endParaRPr>
          </a:p>
          <a:p>
            <a:pPr algn="ctr"/>
            <a:endParaRPr lang="en-US" altLang="ja-JP" sz="1600" dirty="0">
              <a:solidFill>
                <a:schemeClr val="tx1"/>
              </a:solidFill>
              <a:latin typeface="ＤＨＰ特太ゴシック体" pitchFamily="50" charset="-128"/>
              <a:ea typeface="ＤＨＰ特太ゴシック体" pitchFamily="50" charset="-128"/>
            </a:endParaRPr>
          </a:p>
          <a:p>
            <a:pPr algn="ctr"/>
            <a:r>
              <a:rPr lang="ja-JP" altLang="en-US" sz="1600" dirty="0" smtClean="0">
                <a:solidFill>
                  <a:schemeClr val="tx1"/>
                </a:solidFill>
                <a:latin typeface="ＤＨＰ特太ゴシック体" pitchFamily="50" charset="-128"/>
                <a:ea typeface="ＤＨＰ特太ゴシック体" pitchFamily="50" charset="-128"/>
              </a:rPr>
              <a:t>電</a:t>
            </a:r>
            <a:endParaRPr kumimoji="1" lang="ja-JP" altLang="en-US" sz="1600" dirty="0" smtClean="0">
              <a:solidFill>
                <a:schemeClr val="tx1"/>
              </a:solidFill>
              <a:latin typeface="ＤＨＰ特太ゴシック体" pitchFamily="50" charset="-128"/>
              <a:ea typeface="ＤＨＰ特太ゴシック体" pitchFamily="50" charset="-128"/>
            </a:endParaRPr>
          </a:p>
        </p:txBody>
      </p:sp>
      <p:sp>
        <p:nvSpPr>
          <p:cNvPr id="23" name="正方形/長方形 22"/>
          <p:cNvSpPr/>
          <p:nvPr/>
        </p:nvSpPr>
        <p:spPr>
          <a:xfrm>
            <a:off x="4361102" y="5376498"/>
            <a:ext cx="404792" cy="1109321"/>
          </a:xfrm>
          <a:prstGeom prst="rect">
            <a:avLst/>
          </a:prstGeom>
          <a:solidFill>
            <a:schemeClr val="accent5">
              <a:lumMod val="20000"/>
              <a:lumOff val="80000"/>
            </a:schemeClr>
          </a:solidFill>
          <a:ln w="28575" cmpd="sng">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ＤＨＰ特太ゴシック体" pitchFamily="50" charset="-128"/>
                <a:ea typeface="ＤＨＰ特太ゴシック体" pitchFamily="50" charset="-128"/>
              </a:rPr>
              <a:t>小　　</a:t>
            </a:r>
            <a:endParaRPr lang="en-US" altLang="ja-JP" sz="1600" dirty="0" smtClean="0">
              <a:solidFill>
                <a:schemeClr val="tx1"/>
              </a:solidFill>
              <a:latin typeface="ＤＨＰ特太ゴシック体" pitchFamily="50" charset="-128"/>
              <a:ea typeface="ＤＨＰ特太ゴシック体" pitchFamily="50" charset="-128"/>
            </a:endParaRPr>
          </a:p>
          <a:p>
            <a:pPr algn="ctr"/>
            <a:r>
              <a:rPr lang="ja-JP" altLang="en-US" sz="1600" dirty="0">
                <a:solidFill>
                  <a:schemeClr val="tx1"/>
                </a:solidFill>
                <a:latin typeface="ＤＨＰ特太ゴシック体" pitchFamily="50" charset="-128"/>
                <a:ea typeface="ＤＨＰ特太ゴシック体" pitchFamily="50" charset="-128"/>
              </a:rPr>
              <a:t>　</a:t>
            </a:r>
            <a:r>
              <a:rPr lang="ja-JP" altLang="en-US" sz="1600" dirty="0" smtClean="0">
                <a:solidFill>
                  <a:schemeClr val="tx1"/>
                </a:solidFill>
                <a:latin typeface="ＤＨＰ特太ゴシック体" pitchFamily="50" charset="-128"/>
                <a:ea typeface="ＤＨＰ特太ゴシック体" pitchFamily="50" charset="-128"/>
              </a:rPr>
              <a:t>売</a:t>
            </a:r>
            <a:endParaRPr kumimoji="1" lang="ja-JP" altLang="en-US" sz="1600" dirty="0" smtClean="0">
              <a:solidFill>
                <a:schemeClr val="tx1"/>
              </a:solidFill>
              <a:latin typeface="ＤＨＰ特太ゴシック体" pitchFamily="50" charset="-128"/>
              <a:ea typeface="ＤＨＰ特太ゴシック体" pitchFamily="50" charset="-128"/>
            </a:endParaRPr>
          </a:p>
        </p:txBody>
      </p:sp>
      <p:sp>
        <p:nvSpPr>
          <p:cNvPr id="24" name="正方形/長方形 23"/>
          <p:cNvSpPr/>
          <p:nvPr/>
        </p:nvSpPr>
        <p:spPr>
          <a:xfrm>
            <a:off x="3417926" y="5376498"/>
            <a:ext cx="848906" cy="1109321"/>
          </a:xfrm>
          <a:prstGeom prst="rect">
            <a:avLst/>
          </a:prstGeom>
          <a:solidFill>
            <a:srgbClr val="FFFF99"/>
          </a:solidFill>
          <a:ln w="28575" cmpd="sng">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smtClean="0">
              <a:solidFill>
                <a:schemeClr val="tx1"/>
              </a:solidFill>
              <a:latin typeface="ＤＨＰ特太ゴシック体" pitchFamily="50" charset="-128"/>
              <a:ea typeface="ＤＨＰ特太ゴシック体" pitchFamily="50" charset="-128"/>
            </a:endParaRPr>
          </a:p>
          <a:p>
            <a:pPr algn="ctr"/>
            <a:endParaRPr lang="en-US" altLang="ja-JP" sz="1600" dirty="0" smtClean="0">
              <a:solidFill>
                <a:schemeClr val="tx1"/>
              </a:solidFill>
              <a:latin typeface="ＤＨＰ特太ゴシック体" pitchFamily="50" charset="-128"/>
              <a:ea typeface="ＤＨＰ特太ゴシック体" pitchFamily="50" charset="-128"/>
            </a:endParaRPr>
          </a:p>
          <a:p>
            <a:pPr algn="ctr"/>
            <a:r>
              <a:rPr lang="ja-JP" altLang="en-US" sz="1600" dirty="0" smtClean="0">
                <a:solidFill>
                  <a:schemeClr val="tx1"/>
                </a:solidFill>
                <a:latin typeface="ＤＨＰ特太ゴシック体" pitchFamily="50" charset="-128"/>
                <a:ea typeface="ＤＨＰ特太ゴシック体" pitchFamily="50" charset="-128"/>
              </a:rPr>
              <a:t>送配電</a:t>
            </a:r>
            <a:endParaRPr lang="en-US" altLang="ja-JP" sz="1600" dirty="0" smtClean="0">
              <a:solidFill>
                <a:schemeClr val="tx1"/>
              </a:solidFill>
              <a:latin typeface="ＤＨＰ特太ゴシック体" pitchFamily="50" charset="-128"/>
              <a:ea typeface="ＤＨＰ特太ゴシック体" pitchFamily="50" charset="-128"/>
            </a:endParaRPr>
          </a:p>
          <a:p>
            <a:pPr algn="ctr"/>
            <a:endParaRPr lang="en-US" altLang="ja-JP" sz="800" dirty="0" smtClean="0">
              <a:solidFill>
                <a:schemeClr val="tx1"/>
              </a:solidFill>
              <a:latin typeface="ＤＨＰ特太ゴシック体" pitchFamily="50" charset="-128"/>
              <a:ea typeface="ＤＨＰ特太ゴシック体" pitchFamily="50" charset="-128"/>
            </a:endParaRPr>
          </a:p>
          <a:p>
            <a:pPr algn="ctr"/>
            <a:endParaRPr kumimoji="1" lang="en-US" altLang="ja-JP" sz="1600" dirty="0">
              <a:solidFill>
                <a:schemeClr val="tx1"/>
              </a:solidFill>
              <a:latin typeface="ＤＨＰ特太ゴシック体" pitchFamily="50" charset="-128"/>
              <a:ea typeface="ＤＨＰ特太ゴシック体" pitchFamily="50" charset="-128"/>
            </a:endParaRPr>
          </a:p>
          <a:p>
            <a:pPr algn="ctr"/>
            <a:endParaRPr lang="en-US" altLang="ja-JP" sz="1600" dirty="0" smtClean="0">
              <a:solidFill>
                <a:schemeClr val="tx1"/>
              </a:solidFill>
              <a:latin typeface="ＤＨＰ特太ゴシック体" pitchFamily="50" charset="-128"/>
              <a:ea typeface="ＤＨＰ特太ゴシック体" pitchFamily="50" charset="-128"/>
            </a:endParaRPr>
          </a:p>
          <a:p>
            <a:pPr algn="ctr"/>
            <a:endParaRPr kumimoji="1" lang="en-US" altLang="ja-JP" sz="1600" dirty="0">
              <a:solidFill>
                <a:schemeClr val="tx1"/>
              </a:solidFill>
              <a:latin typeface="ＤＨＰ特太ゴシック体" pitchFamily="50" charset="-128"/>
              <a:ea typeface="ＤＨＰ特太ゴシック体" pitchFamily="50" charset="-128"/>
            </a:endParaRPr>
          </a:p>
          <a:p>
            <a:pPr algn="ctr"/>
            <a:endParaRPr lang="en-US" altLang="ja-JP" sz="1600" dirty="0" smtClean="0">
              <a:solidFill>
                <a:schemeClr val="tx1"/>
              </a:solidFill>
              <a:latin typeface="ＤＨＰ特太ゴシック体" pitchFamily="50" charset="-128"/>
              <a:ea typeface="ＤＨＰ特太ゴシック体" pitchFamily="50" charset="-128"/>
            </a:endParaRPr>
          </a:p>
          <a:p>
            <a:pPr algn="ctr"/>
            <a:endParaRPr kumimoji="1" lang="en-US" altLang="ja-JP" sz="1600" dirty="0">
              <a:solidFill>
                <a:schemeClr val="tx1"/>
              </a:solidFill>
              <a:latin typeface="ＤＨＰ特太ゴシック体" pitchFamily="50" charset="-128"/>
              <a:ea typeface="ＤＨＰ特太ゴシック体" pitchFamily="50" charset="-128"/>
            </a:endParaRPr>
          </a:p>
        </p:txBody>
      </p:sp>
      <p:sp>
        <p:nvSpPr>
          <p:cNvPr id="25" name="テキスト ボックス 24"/>
          <p:cNvSpPr txBox="1"/>
          <p:nvPr/>
        </p:nvSpPr>
        <p:spPr>
          <a:xfrm>
            <a:off x="3444298" y="5605931"/>
            <a:ext cx="329595" cy="901657"/>
          </a:xfrm>
          <a:prstGeom prst="rect">
            <a:avLst/>
          </a:prstGeom>
          <a:noFill/>
        </p:spPr>
        <p:txBody>
          <a:bodyPr vert="eaVert" wrap="none" rtlCol="0">
            <a:spAutoFit/>
          </a:bodyPr>
          <a:lstStyle/>
          <a:p>
            <a:pPr algn="ctr"/>
            <a:r>
              <a:rPr kumimoji="1" lang="ja-JP" altLang="en-US" sz="1200" u="none" dirty="0" smtClean="0">
                <a:solidFill>
                  <a:schemeClr val="tx1"/>
                </a:solidFill>
                <a:ea typeface="ＤＨＰ平成ゴシックW5" pitchFamily="2" charset="-128"/>
              </a:rPr>
              <a:t>（系統運用）</a:t>
            </a:r>
            <a:endParaRPr kumimoji="1" lang="ja-JP" altLang="en-US" sz="1200" u="none" dirty="0">
              <a:solidFill>
                <a:schemeClr val="tx1"/>
              </a:solidFill>
              <a:ea typeface="ＤＨＰ平成ゴシックW5" pitchFamily="2" charset="-128"/>
            </a:endParaRPr>
          </a:p>
        </p:txBody>
      </p:sp>
      <p:sp>
        <p:nvSpPr>
          <p:cNvPr id="26" name="テキスト ボックス 25"/>
          <p:cNvSpPr txBox="1"/>
          <p:nvPr/>
        </p:nvSpPr>
        <p:spPr>
          <a:xfrm>
            <a:off x="3913097" y="5537622"/>
            <a:ext cx="344460" cy="1038273"/>
          </a:xfrm>
          <a:prstGeom prst="rect">
            <a:avLst/>
          </a:prstGeom>
          <a:noFill/>
        </p:spPr>
        <p:txBody>
          <a:bodyPr vert="eaVert" wrap="none" rtlCol="0">
            <a:spAutoFit/>
          </a:bodyPr>
          <a:lstStyle/>
          <a:p>
            <a:pPr algn="ctr"/>
            <a:r>
              <a:rPr kumimoji="1" lang="ja-JP" altLang="en-US" sz="1200" u="none" dirty="0" smtClean="0">
                <a:solidFill>
                  <a:schemeClr val="tx1"/>
                </a:solidFill>
                <a:ea typeface="ＤＨＰ平成ゴシックW5" pitchFamily="2" charset="-128"/>
              </a:rPr>
              <a:t>（送配電設備）</a:t>
            </a:r>
            <a:endParaRPr kumimoji="1" lang="ja-JP" altLang="en-US" sz="1200" u="none" dirty="0">
              <a:solidFill>
                <a:schemeClr val="tx1"/>
              </a:solidFill>
              <a:ea typeface="ＤＨＰ平成ゴシックW5" pitchFamily="2" charset="-128"/>
            </a:endParaRPr>
          </a:p>
        </p:txBody>
      </p:sp>
      <p:sp>
        <p:nvSpPr>
          <p:cNvPr id="42" name="正方形/長方形 41"/>
          <p:cNvSpPr/>
          <p:nvPr/>
        </p:nvSpPr>
        <p:spPr>
          <a:xfrm>
            <a:off x="7401272" y="5093157"/>
            <a:ext cx="425978" cy="1188799"/>
          </a:xfrm>
          <a:prstGeom prst="rect">
            <a:avLst/>
          </a:prstGeom>
          <a:solidFill>
            <a:srgbClr val="FFCCFF"/>
          </a:solidFill>
          <a:ln w="28575" cmpd="sng">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ＤＨＰ特太ゴシック体" pitchFamily="50" charset="-128"/>
                <a:ea typeface="ＤＨＰ特太ゴシック体" pitchFamily="50" charset="-128"/>
              </a:rPr>
              <a:t>発</a:t>
            </a:r>
            <a:endParaRPr lang="en-US" altLang="ja-JP" sz="1600" dirty="0" smtClean="0">
              <a:solidFill>
                <a:schemeClr val="tx1"/>
              </a:solidFill>
              <a:latin typeface="ＤＨＰ特太ゴシック体" pitchFamily="50" charset="-128"/>
              <a:ea typeface="ＤＨＰ特太ゴシック体" pitchFamily="50" charset="-128"/>
            </a:endParaRPr>
          </a:p>
          <a:p>
            <a:pPr algn="ctr"/>
            <a:endParaRPr lang="en-US" altLang="ja-JP" sz="1600" dirty="0">
              <a:solidFill>
                <a:schemeClr val="tx1"/>
              </a:solidFill>
              <a:latin typeface="ＤＨＰ特太ゴシック体" pitchFamily="50" charset="-128"/>
              <a:ea typeface="ＤＨＰ特太ゴシック体" pitchFamily="50" charset="-128"/>
            </a:endParaRPr>
          </a:p>
          <a:p>
            <a:pPr algn="ctr"/>
            <a:r>
              <a:rPr lang="ja-JP" altLang="en-US" sz="1600" dirty="0" smtClean="0">
                <a:solidFill>
                  <a:schemeClr val="tx1"/>
                </a:solidFill>
                <a:latin typeface="ＤＨＰ特太ゴシック体" pitchFamily="50" charset="-128"/>
                <a:ea typeface="ＤＨＰ特太ゴシック体" pitchFamily="50" charset="-128"/>
              </a:rPr>
              <a:t>電</a:t>
            </a:r>
            <a:endParaRPr kumimoji="1" lang="ja-JP" altLang="en-US" sz="1600" dirty="0" smtClean="0">
              <a:solidFill>
                <a:schemeClr val="tx1"/>
              </a:solidFill>
              <a:latin typeface="ＤＨＰ特太ゴシック体" pitchFamily="50" charset="-128"/>
              <a:ea typeface="ＤＨＰ特太ゴシック体" pitchFamily="50" charset="-128"/>
            </a:endParaRPr>
          </a:p>
        </p:txBody>
      </p:sp>
      <p:sp>
        <p:nvSpPr>
          <p:cNvPr id="43" name="正方形/長方形 42"/>
          <p:cNvSpPr/>
          <p:nvPr/>
        </p:nvSpPr>
        <p:spPr>
          <a:xfrm>
            <a:off x="7844848" y="5096273"/>
            <a:ext cx="453596" cy="1188799"/>
          </a:xfrm>
          <a:prstGeom prst="rect">
            <a:avLst/>
          </a:prstGeom>
          <a:solidFill>
            <a:schemeClr val="accent5">
              <a:lumMod val="20000"/>
              <a:lumOff val="80000"/>
            </a:schemeClr>
          </a:solidFill>
          <a:ln w="28575" cmpd="sng">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ＤＨＰ特太ゴシック体" pitchFamily="50" charset="-128"/>
                <a:ea typeface="ＤＨＰ特太ゴシック体" pitchFamily="50" charset="-128"/>
              </a:rPr>
              <a:t>小　　</a:t>
            </a:r>
            <a:endParaRPr lang="en-US" altLang="ja-JP" sz="1600" dirty="0" smtClean="0">
              <a:solidFill>
                <a:schemeClr val="tx1"/>
              </a:solidFill>
              <a:latin typeface="ＤＨＰ特太ゴシック体" pitchFamily="50" charset="-128"/>
              <a:ea typeface="ＤＨＰ特太ゴシック体" pitchFamily="50" charset="-128"/>
            </a:endParaRPr>
          </a:p>
          <a:p>
            <a:pPr algn="ctr"/>
            <a:r>
              <a:rPr lang="ja-JP" altLang="en-US" sz="1600" dirty="0">
                <a:solidFill>
                  <a:schemeClr val="tx1"/>
                </a:solidFill>
                <a:latin typeface="ＤＨＰ特太ゴシック体" pitchFamily="50" charset="-128"/>
                <a:ea typeface="ＤＨＰ特太ゴシック体" pitchFamily="50" charset="-128"/>
              </a:rPr>
              <a:t>　</a:t>
            </a:r>
            <a:r>
              <a:rPr lang="ja-JP" altLang="en-US" sz="1600" dirty="0" smtClean="0">
                <a:solidFill>
                  <a:schemeClr val="tx1"/>
                </a:solidFill>
                <a:latin typeface="ＤＨＰ特太ゴシック体" pitchFamily="50" charset="-128"/>
                <a:ea typeface="ＤＨＰ特太ゴシック体" pitchFamily="50" charset="-128"/>
              </a:rPr>
              <a:t>売</a:t>
            </a:r>
            <a:endParaRPr kumimoji="1" lang="ja-JP" altLang="en-US" sz="1600" dirty="0" smtClean="0">
              <a:solidFill>
                <a:schemeClr val="tx1"/>
              </a:solidFill>
              <a:latin typeface="ＤＨＰ特太ゴシック体" pitchFamily="50" charset="-128"/>
              <a:ea typeface="ＤＨＰ特太ゴシック体" pitchFamily="50" charset="-128"/>
            </a:endParaRPr>
          </a:p>
        </p:txBody>
      </p:sp>
      <p:sp>
        <p:nvSpPr>
          <p:cNvPr id="48" name="テキスト ボックス 47"/>
          <p:cNvSpPr txBox="1"/>
          <p:nvPr/>
        </p:nvSpPr>
        <p:spPr>
          <a:xfrm>
            <a:off x="8033591" y="4625751"/>
            <a:ext cx="1095873" cy="276999"/>
          </a:xfrm>
          <a:prstGeom prst="rect">
            <a:avLst/>
          </a:prstGeom>
          <a:noFill/>
        </p:spPr>
        <p:txBody>
          <a:bodyPr wrap="square" rtlCol="0">
            <a:spAutoFit/>
          </a:bodyPr>
          <a:lstStyle>
            <a:defPPr>
              <a:defRPr lang="ja-JP"/>
            </a:defPPr>
            <a:lvl1pPr>
              <a:defRPr sz="1200"/>
            </a:lvl1pPr>
          </a:lstStyle>
          <a:p>
            <a:r>
              <a:rPr lang="ja-JP" altLang="en-US" dirty="0"/>
              <a:t>資本関係なし</a:t>
            </a:r>
            <a:endParaRPr lang="en-US" altLang="ja-JP" dirty="0"/>
          </a:p>
        </p:txBody>
      </p:sp>
      <p:cxnSp>
        <p:nvCxnSpPr>
          <p:cNvPr id="50" name="直線矢印コネクタ 49"/>
          <p:cNvCxnSpPr/>
          <p:nvPr/>
        </p:nvCxnSpPr>
        <p:spPr>
          <a:xfrm>
            <a:off x="7844848" y="4887361"/>
            <a:ext cx="0" cy="18719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a:off x="9201472" y="4887361"/>
            <a:ext cx="0" cy="18719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7844848" y="4887361"/>
            <a:ext cx="135662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2504728" y="4193702"/>
            <a:ext cx="4610924" cy="2592289"/>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5448305" y="4907856"/>
            <a:ext cx="1232887" cy="1734119"/>
            <a:chOff x="5403796" y="4676914"/>
            <a:chExt cx="2004390" cy="1930717"/>
          </a:xfrm>
        </p:grpSpPr>
        <p:cxnSp>
          <p:nvCxnSpPr>
            <p:cNvPr id="41" name="直線コネクタ 40"/>
            <p:cNvCxnSpPr/>
            <p:nvPr/>
          </p:nvCxnSpPr>
          <p:spPr>
            <a:xfrm>
              <a:off x="6337947" y="5083309"/>
              <a:ext cx="0" cy="62201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6" name="グループ化 5"/>
            <p:cNvGrpSpPr/>
            <p:nvPr/>
          </p:nvGrpSpPr>
          <p:grpSpPr>
            <a:xfrm>
              <a:off x="5652161" y="5321912"/>
              <a:ext cx="1521889" cy="1285719"/>
              <a:chOff x="8490565" y="5195665"/>
              <a:chExt cx="1521889" cy="1285719"/>
            </a:xfrm>
          </p:grpSpPr>
          <p:sp>
            <p:nvSpPr>
              <p:cNvPr id="44" name="正方形/長方形 43"/>
              <p:cNvSpPr/>
              <p:nvPr/>
            </p:nvSpPr>
            <p:spPr>
              <a:xfrm>
                <a:off x="8490565" y="5195665"/>
                <a:ext cx="1521889" cy="1285719"/>
              </a:xfrm>
              <a:prstGeom prst="rect">
                <a:avLst/>
              </a:prstGeom>
              <a:solidFill>
                <a:srgbClr val="FFFF99"/>
              </a:solidFill>
              <a:ln w="28575" cmpd="sng">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smtClean="0">
                  <a:solidFill>
                    <a:schemeClr val="tx1"/>
                  </a:solidFill>
                  <a:latin typeface="ＤＨＰ特太ゴシック体" pitchFamily="50" charset="-128"/>
                  <a:ea typeface="ＤＨＰ特太ゴシック体" pitchFamily="50" charset="-128"/>
                </a:endParaRPr>
              </a:p>
              <a:p>
                <a:pPr algn="ctr"/>
                <a:r>
                  <a:rPr lang="ja-JP" altLang="en-US" sz="1600" dirty="0" smtClean="0">
                    <a:solidFill>
                      <a:schemeClr val="tx1"/>
                    </a:solidFill>
                    <a:latin typeface="ＤＨＰ特太ゴシック体" pitchFamily="50" charset="-128"/>
                    <a:ea typeface="ＤＨＰ特太ゴシック体" pitchFamily="50" charset="-128"/>
                  </a:rPr>
                  <a:t>送 配 電</a:t>
                </a:r>
                <a:endParaRPr lang="en-US" altLang="ja-JP" sz="1600" dirty="0" smtClean="0">
                  <a:solidFill>
                    <a:schemeClr val="tx1"/>
                  </a:solidFill>
                  <a:latin typeface="ＤＨＰ特太ゴシック体" pitchFamily="50" charset="-128"/>
                  <a:ea typeface="ＤＨＰ特太ゴシック体" pitchFamily="50" charset="-128"/>
                </a:endParaRPr>
              </a:p>
              <a:p>
                <a:pPr algn="ctr"/>
                <a:endParaRPr lang="en-US" altLang="ja-JP" sz="1600" dirty="0" smtClean="0">
                  <a:solidFill>
                    <a:schemeClr val="tx1"/>
                  </a:solidFill>
                  <a:latin typeface="ＤＨＰ特太ゴシック体" pitchFamily="50" charset="-128"/>
                  <a:ea typeface="ＤＨＰ特太ゴシック体" pitchFamily="50" charset="-128"/>
                </a:endParaRPr>
              </a:p>
              <a:p>
                <a:pPr algn="ctr"/>
                <a:endParaRPr kumimoji="1" lang="en-US" altLang="ja-JP" sz="1600" dirty="0">
                  <a:solidFill>
                    <a:schemeClr val="tx1"/>
                  </a:solidFill>
                  <a:latin typeface="ＤＨＰ特太ゴシック体" pitchFamily="50" charset="-128"/>
                  <a:ea typeface="ＤＨＰ特太ゴシック体" pitchFamily="50" charset="-128"/>
                </a:endParaRPr>
              </a:p>
              <a:p>
                <a:pPr algn="ctr"/>
                <a:endParaRPr lang="en-US" altLang="ja-JP" sz="1600" dirty="0" smtClean="0">
                  <a:solidFill>
                    <a:schemeClr val="tx1"/>
                  </a:solidFill>
                  <a:latin typeface="ＤＨＰ特太ゴシック体" pitchFamily="50" charset="-128"/>
                  <a:ea typeface="ＤＨＰ特太ゴシック体" pitchFamily="50" charset="-128"/>
                </a:endParaRPr>
              </a:p>
              <a:p>
                <a:pPr algn="ctr"/>
                <a:endParaRPr kumimoji="1" lang="en-US" altLang="ja-JP" sz="1600" dirty="0">
                  <a:solidFill>
                    <a:schemeClr val="tx1"/>
                  </a:solidFill>
                  <a:latin typeface="ＤＨＰ特太ゴシック体" pitchFamily="50" charset="-128"/>
                  <a:ea typeface="ＤＨＰ特太ゴシック体" pitchFamily="50" charset="-128"/>
                </a:endParaRPr>
              </a:p>
            </p:txBody>
          </p:sp>
          <p:sp>
            <p:nvSpPr>
              <p:cNvPr id="45" name="テキスト ボックス 44"/>
              <p:cNvSpPr txBox="1"/>
              <p:nvPr/>
            </p:nvSpPr>
            <p:spPr>
              <a:xfrm>
                <a:off x="8791730" y="5629991"/>
                <a:ext cx="348887" cy="685508"/>
              </a:xfrm>
              <a:prstGeom prst="rect">
                <a:avLst/>
              </a:prstGeom>
              <a:noFill/>
            </p:spPr>
            <p:txBody>
              <a:bodyPr vert="eaVert" wrap="none" rtlCol="0">
                <a:spAutoFit/>
              </a:bodyPr>
              <a:lstStyle/>
              <a:p>
                <a:pPr algn="ctr"/>
                <a:r>
                  <a:rPr kumimoji="1" lang="ja-JP" altLang="en-US" sz="1200" u="none" dirty="0" smtClean="0">
                    <a:solidFill>
                      <a:schemeClr val="tx1"/>
                    </a:solidFill>
                    <a:ea typeface="ＤＨＰ平成ゴシックW5" pitchFamily="2" charset="-128"/>
                  </a:rPr>
                  <a:t>（系統運用）</a:t>
                </a:r>
                <a:endParaRPr kumimoji="1" lang="ja-JP" altLang="en-US" sz="1200" u="none" dirty="0">
                  <a:solidFill>
                    <a:schemeClr val="tx1"/>
                  </a:solidFill>
                  <a:ea typeface="ＤＨＰ平成ゴシックW5" pitchFamily="2" charset="-128"/>
                </a:endParaRPr>
              </a:p>
            </p:txBody>
          </p:sp>
          <p:sp>
            <p:nvSpPr>
              <p:cNvPr id="46" name="テキスト ボックス 45"/>
              <p:cNvSpPr txBox="1"/>
              <p:nvPr/>
            </p:nvSpPr>
            <p:spPr>
              <a:xfrm>
                <a:off x="9546497" y="5685411"/>
                <a:ext cx="348887" cy="789374"/>
              </a:xfrm>
              <a:prstGeom prst="rect">
                <a:avLst/>
              </a:prstGeom>
              <a:noFill/>
            </p:spPr>
            <p:txBody>
              <a:bodyPr vert="eaVert" wrap="none" rtlCol="0">
                <a:spAutoFit/>
              </a:bodyPr>
              <a:lstStyle/>
              <a:p>
                <a:pPr algn="ctr"/>
                <a:r>
                  <a:rPr kumimoji="1" lang="ja-JP" altLang="en-US" sz="1200" u="none" dirty="0" smtClean="0">
                    <a:solidFill>
                      <a:schemeClr val="tx1"/>
                    </a:solidFill>
                    <a:ea typeface="ＤＨＰ平成ゴシックW5" pitchFamily="2" charset="-128"/>
                  </a:rPr>
                  <a:t>（送配電設備）</a:t>
                </a:r>
                <a:endParaRPr kumimoji="1" lang="ja-JP" altLang="en-US" sz="1200" u="none" dirty="0">
                  <a:solidFill>
                    <a:schemeClr val="tx1"/>
                  </a:solidFill>
                  <a:ea typeface="ＤＨＰ平成ゴシックW5" pitchFamily="2" charset="-128"/>
                </a:endParaRPr>
              </a:p>
            </p:txBody>
          </p:sp>
        </p:grpSp>
        <p:grpSp>
          <p:nvGrpSpPr>
            <p:cNvPr id="47" name="グループ化 46"/>
            <p:cNvGrpSpPr/>
            <p:nvPr/>
          </p:nvGrpSpPr>
          <p:grpSpPr>
            <a:xfrm>
              <a:off x="5403796" y="4676914"/>
              <a:ext cx="2004390" cy="464156"/>
              <a:chOff x="5875887" y="2504392"/>
              <a:chExt cx="3018562" cy="429940"/>
            </a:xfrm>
          </p:grpSpPr>
          <p:sp>
            <p:nvSpPr>
              <p:cNvPr id="52" name="正方形/長方形 51"/>
              <p:cNvSpPr/>
              <p:nvPr/>
            </p:nvSpPr>
            <p:spPr>
              <a:xfrm>
                <a:off x="5900484" y="2504392"/>
                <a:ext cx="1416788" cy="429940"/>
              </a:xfrm>
              <a:prstGeom prst="rect">
                <a:avLst/>
              </a:prstGeom>
              <a:solidFill>
                <a:srgbClr val="FFCCFF"/>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ＤＨＰ特太ゴシック体" panose="020B0500000000000000" pitchFamily="50" charset="-128"/>
                    <a:ea typeface="ＤＨＰ特太ゴシック体" panose="020B0500000000000000" pitchFamily="50" charset="-128"/>
                  </a:rPr>
                  <a:t>発　電</a:t>
                </a:r>
                <a:endParaRPr kumimoji="1" lang="ja-JP" altLang="en-US" sz="1600" dirty="0" smtClean="0">
                  <a:solidFill>
                    <a:schemeClr val="tx1"/>
                  </a:solidFill>
                  <a:latin typeface="ＤＨＰ特太ゴシック体" panose="020B0500000000000000" pitchFamily="50" charset="-128"/>
                  <a:ea typeface="ＤＨＰ特太ゴシック体" panose="020B0500000000000000" pitchFamily="50" charset="-128"/>
                </a:endParaRPr>
              </a:p>
            </p:txBody>
          </p:sp>
          <p:sp>
            <p:nvSpPr>
              <p:cNvPr id="53" name="正方形/長方形 52"/>
              <p:cNvSpPr/>
              <p:nvPr/>
            </p:nvSpPr>
            <p:spPr>
              <a:xfrm>
                <a:off x="7282695" y="2504393"/>
                <a:ext cx="1611754" cy="429939"/>
              </a:xfrm>
              <a:prstGeom prst="rect">
                <a:avLst/>
              </a:prstGeom>
              <a:solidFill>
                <a:schemeClr val="accent5">
                  <a:lumMod val="20000"/>
                  <a:lumOff val="8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ＤＨＰ特太ゴシック体" panose="020B0500000000000000" pitchFamily="50" charset="-128"/>
                    <a:ea typeface="ＤＨＰ特太ゴシック体" panose="020B0500000000000000" pitchFamily="50" charset="-128"/>
                  </a:rPr>
                  <a:t>小　売</a:t>
                </a:r>
                <a:endParaRPr kumimoji="1" lang="ja-JP" altLang="en-US" sz="1600" dirty="0" smtClean="0">
                  <a:solidFill>
                    <a:schemeClr val="tx1"/>
                  </a:solidFill>
                  <a:latin typeface="ＤＨＰ特太ゴシック体" panose="020B0500000000000000" pitchFamily="50" charset="-128"/>
                  <a:ea typeface="ＤＨＰ特太ゴシック体" panose="020B0500000000000000" pitchFamily="50" charset="-128"/>
                </a:endParaRPr>
              </a:p>
            </p:txBody>
          </p:sp>
          <p:sp>
            <p:nvSpPr>
              <p:cNvPr id="54" name="正方形/長方形 53"/>
              <p:cNvSpPr/>
              <p:nvPr/>
            </p:nvSpPr>
            <p:spPr>
              <a:xfrm>
                <a:off x="5875887" y="2504393"/>
                <a:ext cx="3015614" cy="429939"/>
              </a:xfrm>
              <a:prstGeom prst="rect">
                <a:avLst/>
              </a:prstGeom>
              <a:noFill/>
              <a:ln w="28575" cmpd="sng">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smtClean="0">
                  <a:solidFill>
                    <a:schemeClr val="tx1"/>
                  </a:solidFill>
                  <a:latin typeface="+mj-ea"/>
                  <a:ea typeface="+mj-ea"/>
                </a:endParaRPr>
              </a:p>
            </p:txBody>
          </p:sp>
        </p:grpSp>
      </p:grpSp>
      <p:grpSp>
        <p:nvGrpSpPr>
          <p:cNvPr id="64" name="グループ化 63"/>
          <p:cNvGrpSpPr/>
          <p:nvPr/>
        </p:nvGrpSpPr>
        <p:grpSpPr>
          <a:xfrm>
            <a:off x="8881322" y="5248673"/>
            <a:ext cx="951254" cy="1188799"/>
            <a:chOff x="8728922" y="5195666"/>
            <a:chExt cx="951254" cy="1188799"/>
          </a:xfrm>
        </p:grpSpPr>
        <p:sp>
          <p:nvSpPr>
            <p:cNvPr id="65" name="正方形/長方形 64"/>
            <p:cNvSpPr/>
            <p:nvPr/>
          </p:nvSpPr>
          <p:spPr>
            <a:xfrm>
              <a:off x="8728922" y="5195666"/>
              <a:ext cx="951254" cy="1188799"/>
            </a:xfrm>
            <a:prstGeom prst="rect">
              <a:avLst/>
            </a:prstGeom>
            <a:solidFill>
              <a:srgbClr val="FFFF99"/>
            </a:solidFill>
            <a:ln w="28575" cmpd="sng">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smtClean="0">
                <a:solidFill>
                  <a:schemeClr val="tx1"/>
                </a:solidFill>
                <a:latin typeface="ＤＨＰ特太ゴシック体" pitchFamily="50" charset="-128"/>
                <a:ea typeface="ＤＨＰ特太ゴシック体" pitchFamily="50" charset="-128"/>
              </a:endParaRPr>
            </a:p>
            <a:p>
              <a:pPr algn="ctr"/>
              <a:r>
                <a:rPr lang="ja-JP" altLang="en-US" sz="1600" dirty="0" smtClean="0">
                  <a:solidFill>
                    <a:schemeClr val="tx1"/>
                  </a:solidFill>
                  <a:latin typeface="ＤＨＰ特太ゴシック体" pitchFamily="50" charset="-128"/>
                  <a:ea typeface="ＤＨＰ特太ゴシック体" pitchFamily="50" charset="-128"/>
                </a:rPr>
                <a:t>送 配 電</a:t>
              </a:r>
              <a:endParaRPr lang="en-US" altLang="ja-JP" sz="1600" dirty="0" smtClean="0">
                <a:solidFill>
                  <a:schemeClr val="tx1"/>
                </a:solidFill>
                <a:latin typeface="ＤＨＰ特太ゴシック体" pitchFamily="50" charset="-128"/>
                <a:ea typeface="ＤＨＰ特太ゴシック体" pitchFamily="50" charset="-128"/>
              </a:endParaRPr>
            </a:p>
            <a:p>
              <a:pPr algn="ctr"/>
              <a:endParaRPr lang="en-US" altLang="ja-JP" sz="1600" dirty="0" smtClean="0">
                <a:solidFill>
                  <a:schemeClr val="tx1"/>
                </a:solidFill>
                <a:latin typeface="ＤＨＰ特太ゴシック体" pitchFamily="50" charset="-128"/>
                <a:ea typeface="ＤＨＰ特太ゴシック体" pitchFamily="50" charset="-128"/>
              </a:endParaRPr>
            </a:p>
            <a:p>
              <a:pPr algn="ctr"/>
              <a:endParaRPr kumimoji="1" lang="en-US" altLang="ja-JP" sz="1600" dirty="0">
                <a:solidFill>
                  <a:schemeClr val="tx1"/>
                </a:solidFill>
                <a:latin typeface="ＤＨＰ特太ゴシック体" pitchFamily="50" charset="-128"/>
                <a:ea typeface="ＤＨＰ特太ゴシック体" pitchFamily="50" charset="-128"/>
              </a:endParaRPr>
            </a:p>
            <a:p>
              <a:pPr algn="ctr"/>
              <a:endParaRPr lang="en-US" altLang="ja-JP" sz="1600" dirty="0" smtClean="0">
                <a:solidFill>
                  <a:schemeClr val="tx1"/>
                </a:solidFill>
                <a:latin typeface="ＤＨＰ特太ゴシック体" pitchFamily="50" charset="-128"/>
                <a:ea typeface="ＤＨＰ特太ゴシック体" pitchFamily="50" charset="-128"/>
              </a:endParaRPr>
            </a:p>
            <a:p>
              <a:pPr algn="ctr"/>
              <a:endParaRPr kumimoji="1" lang="en-US" altLang="ja-JP" sz="1600" dirty="0">
                <a:solidFill>
                  <a:schemeClr val="tx1"/>
                </a:solidFill>
                <a:latin typeface="ＤＨＰ特太ゴシック体" pitchFamily="50" charset="-128"/>
                <a:ea typeface="ＤＨＰ特太ゴシック体" pitchFamily="50" charset="-128"/>
              </a:endParaRPr>
            </a:p>
          </p:txBody>
        </p:sp>
        <p:sp>
          <p:nvSpPr>
            <p:cNvPr id="66" name="テキスト ボックス 65"/>
            <p:cNvSpPr txBox="1"/>
            <p:nvPr/>
          </p:nvSpPr>
          <p:spPr>
            <a:xfrm>
              <a:off x="8791730" y="5629991"/>
              <a:ext cx="348887" cy="685508"/>
            </a:xfrm>
            <a:prstGeom prst="rect">
              <a:avLst/>
            </a:prstGeom>
            <a:noFill/>
          </p:spPr>
          <p:txBody>
            <a:bodyPr vert="eaVert" wrap="none" rtlCol="0">
              <a:spAutoFit/>
            </a:bodyPr>
            <a:lstStyle/>
            <a:p>
              <a:pPr algn="ctr"/>
              <a:r>
                <a:rPr kumimoji="1" lang="ja-JP" altLang="en-US" sz="1200" u="none" dirty="0" smtClean="0">
                  <a:solidFill>
                    <a:schemeClr val="tx1"/>
                  </a:solidFill>
                  <a:ea typeface="ＤＨＰ平成ゴシックW5" pitchFamily="2" charset="-128"/>
                </a:rPr>
                <a:t>（系統運用）</a:t>
              </a:r>
              <a:endParaRPr kumimoji="1" lang="ja-JP" altLang="en-US" sz="1200" u="none" dirty="0">
                <a:solidFill>
                  <a:schemeClr val="tx1"/>
                </a:solidFill>
                <a:ea typeface="ＤＨＰ平成ゴシックW5" pitchFamily="2" charset="-128"/>
              </a:endParaRPr>
            </a:p>
          </p:txBody>
        </p:sp>
        <p:sp>
          <p:nvSpPr>
            <p:cNvPr id="67" name="テキスト ボックス 66"/>
            <p:cNvSpPr txBox="1"/>
            <p:nvPr/>
          </p:nvSpPr>
          <p:spPr>
            <a:xfrm>
              <a:off x="9300644" y="5578058"/>
              <a:ext cx="348887" cy="789374"/>
            </a:xfrm>
            <a:prstGeom prst="rect">
              <a:avLst/>
            </a:prstGeom>
            <a:noFill/>
          </p:spPr>
          <p:txBody>
            <a:bodyPr vert="eaVert" wrap="none" rtlCol="0">
              <a:spAutoFit/>
            </a:bodyPr>
            <a:lstStyle/>
            <a:p>
              <a:pPr algn="ctr"/>
              <a:r>
                <a:rPr kumimoji="1" lang="ja-JP" altLang="en-US" sz="1200" u="none" dirty="0" smtClean="0">
                  <a:solidFill>
                    <a:schemeClr val="tx1"/>
                  </a:solidFill>
                  <a:ea typeface="ＤＨＰ平成ゴシックW5" pitchFamily="2" charset="-128"/>
                </a:rPr>
                <a:t>（送配電設備）</a:t>
              </a:r>
              <a:endParaRPr kumimoji="1" lang="ja-JP" altLang="en-US" sz="1200" u="none" dirty="0">
                <a:solidFill>
                  <a:schemeClr val="tx1"/>
                </a:solidFill>
                <a:ea typeface="ＤＨＰ平成ゴシックW5" pitchFamily="2" charset="-128"/>
              </a:endParaRPr>
            </a:p>
          </p:txBody>
        </p:sp>
      </p:grpSp>
      <p:sp>
        <p:nvSpPr>
          <p:cNvPr id="70" name="テキスト ボックス 69"/>
          <p:cNvSpPr txBox="1"/>
          <p:nvPr/>
        </p:nvSpPr>
        <p:spPr>
          <a:xfrm>
            <a:off x="2720752" y="4564776"/>
            <a:ext cx="2090644" cy="276999"/>
          </a:xfrm>
          <a:prstGeom prst="rect">
            <a:avLst/>
          </a:prstGeom>
          <a:noFill/>
        </p:spPr>
        <p:txBody>
          <a:bodyPr wrap="square" rtlCol="0">
            <a:spAutoFit/>
          </a:bodyPr>
          <a:lstStyle/>
          <a:p>
            <a:r>
              <a:rPr lang="ja-JP" altLang="en-US" sz="1200" b="1" dirty="0" smtClean="0"/>
              <a:t>①　持株会社方式</a:t>
            </a:r>
            <a:endParaRPr kumimoji="1" lang="ja-JP" altLang="en-US" sz="1600" b="1" dirty="0"/>
          </a:p>
        </p:txBody>
      </p:sp>
      <p:sp>
        <p:nvSpPr>
          <p:cNvPr id="71" name="テキスト ボックス 70"/>
          <p:cNvSpPr txBox="1"/>
          <p:nvPr/>
        </p:nvSpPr>
        <p:spPr>
          <a:xfrm>
            <a:off x="5025008" y="4564776"/>
            <a:ext cx="2090644" cy="276999"/>
          </a:xfrm>
          <a:prstGeom prst="rect">
            <a:avLst/>
          </a:prstGeom>
          <a:noFill/>
        </p:spPr>
        <p:txBody>
          <a:bodyPr wrap="square" rtlCol="0">
            <a:spAutoFit/>
          </a:bodyPr>
          <a:lstStyle/>
          <a:p>
            <a:pPr algn="ctr"/>
            <a:r>
              <a:rPr kumimoji="1" lang="ja-JP" altLang="en-US" sz="1200" b="1" dirty="0" smtClean="0"/>
              <a:t>②　発電・小売親会社形式</a:t>
            </a:r>
            <a:endParaRPr kumimoji="1" lang="ja-JP" altLang="en-US" sz="1600" b="1" dirty="0"/>
          </a:p>
        </p:txBody>
      </p:sp>
    </p:spTree>
    <p:extLst>
      <p:ext uri="{BB962C8B-B14F-4D97-AF65-F5344CB8AC3E}">
        <p14:creationId xmlns:p14="http://schemas.microsoft.com/office/powerpoint/2010/main" val="14920014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2"/>
          <p:cNvSpPr/>
          <p:nvPr/>
        </p:nvSpPr>
        <p:spPr>
          <a:xfrm>
            <a:off x="56456" y="2406278"/>
            <a:ext cx="9785755" cy="3814306"/>
          </a:xfrm>
          <a:prstGeom prst="roundRect">
            <a:avLst>
              <a:gd name="adj" fmla="val 6619"/>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6" name="テキスト ボックス 11"/>
          <p:cNvSpPr txBox="1">
            <a:spLocks noChangeArrowheads="1"/>
          </p:cNvSpPr>
          <p:nvPr/>
        </p:nvSpPr>
        <p:spPr bwMode="auto">
          <a:xfrm>
            <a:off x="50211" y="451272"/>
            <a:ext cx="9792000" cy="1681584"/>
          </a:xfrm>
          <a:prstGeom prst="rect">
            <a:avLst/>
          </a:prstGeom>
          <a:noFill/>
          <a:ln>
            <a:solidFill>
              <a:schemeClr val="tx1"/>
            </a:solidFill>
          </a:ln>
          <a:extLst/>
        </p:spPr>
        <p:style>
          <a:lnRef idx="2">
            <a:schemeClr val="accent1">
              <a:shade val="50000"/>
            </a:schemeClr>
          </a:lnRef>
          <a:fillRef idx="1">
            <a:schemeClr val="accent1"/>
          </a:fillRef>
          <a:effectRef idx="0">
            <a:schemeClr val="accent1"/>
          </a:effectRef>
          <a:fontRef idx="minor">
            <a:schemeClr val="lt1"/>
          </a:fontRef>
        </p:style>
        <p:txBody>
          <a:bodyPr rIns="72000" anchor="t" anchorCtr="0"/>
          <a:lstStyle>
            <a:defPPr>
              <a:defRPr lang="ja-JP"/>
            </a:defPPr>
            <a:lvl1pPr marL="177800" indent="-177800" fontAlgn="auto" latinLnBrk="1">
              <a:spcBef>
                <a:spcPts val="0"/>
              </a:spcBef>
              <a:spcAft>
                <a:spcPts val="0"/>
              </a:spcAft>
              <a:defRPr>
                <a:solidFill>
                  <a:srgbClr val="000000"/>
                </a:solidFill>
                <a:latin typeface="ＭＳ Ｐゴシック" panose="020B0600070205080204" pitchFamily="50" charset="-128"/>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spcAft>
                <a:spcPts val="600"/>
              </a:spcAft>
            </a:pPr>
            <a:r>
              <a:rPr lang="ja-JP" altLang="en-US" dirty="0"/>
              <a:t>○法的分離の方式で</a:t>
            </a:r>
            <a:r>
              <a:rPr lang="ja-JP" altLang="en-US" dirty="0" smtClean="0"/>
              <a:t>はグループ内</a:t>
            </a:r>
            <a:r>
              <a:rPr lang="ja-JP" altLang="en-US" dirty="0"/>
              <a:t>の資本</a:t>
            </a:r>
            <a:r>
              <a:rPr lang="ja-JP" altLang="en-US" dirty="0" smtClean="0"/>
              <a:t>関係を許容する</a:t>
            </a:r>
            <a:r>
              <a:rPr lang="ja-JP" altLang="en-US" dirty="0"/>
              <a:t>ことから</a:t>
            </a:r>
            <a:r>
              <a:rPr lang="ja-JP" altLang="en-US" dirty="0" smtClean="0"/>
              <a:t>、一般送配電事業者がグループ内の競争部門を優遇することで中立性・公平性を損う事態が生じないよう、以下のとおり、</a:t>
            </a:r>
            <a:r>
              <a:rPr lang="ja-JP" altLang="en-US" u="heavy" dirty="0">
                <a:uFill>
                  <a:solidFill>
                    <a:srgbClr val="FF0000"/>
                  </a:solidFill>
                </a:uFill>
              </a:rPr>
              <a:t>一般送配電事</a:t>
            </a:r>
            <a:r>
              <a:rPr lang="ja-JP" altLang="en-US" u="heavy" dirty="0" smtClean="0">
                <a:uFill>
                  <a:solidFill>
                    <a:srgbClr val="FF0000"/>
                  </a:solidFill>
                </a:uFill>
              </a:rPr>
              <a:t>業者と、そのグループの発電・小売会社や持株会社等（特定関係事業者）に</a:t>
            </a:r>
            <a:r>
              <a:rPr lang="ja-JP" altLang="en-US" u="heavy" dirty="0">
                <a:uFill>
                  <a:solidFill>
                    <a:srgbClr val="FF0000"/>
                  </a:solidFill>
                </a:uFill>
              </a:rPr>
              <a:t>対し、人事や会計などについての</a:t>
            </a:r>
            <a:r>
              <a:rPr lang="ja-JP" altLang="en-US" u="heavy" dirty="0" smtClean="0">
                <a:uFill>
                  <a:solidFill>
                    <a:srgbClr val="FF0000"/>
                  </a:solidFill>
                </a:uFill>
              </a:rPr>
              <a:t>各種</a:t>
            </a:r>
            <a:r>
              <a:rPr lang="ja-JP" altLang="en-US" u="heavy" dirty="0">
                <a:uFill>
                  <a:solidFill>
                    <a:srgbClr val="FF0000"/>
                  </a:solidFill>
                </a:uFill>
              </a:rPr>
              <a:t>の</a:t>
            </a:r>
            <a:r>
              <a:rPr lang="ja-JP" altLang="en-US" u="heavy" dirty="0" smtClean="0">
                <a:uFill>
                  <a:solidFill>
                    <a:srgbClr val="FF0000"/>
                  </a:solidFill>
                </a:uFill>
              </a:rPr>
              <a:t>措置</a:t>
            </a:r>
            <a:r>
              <a:rPr lang="ja-JP" altLang="en-US" u="heavy" dirty="0">
                <a:uFill>
                  <a:solidFill>
                    <a:srgbClr val="FF0000"/>
                  </a:solidFill>
                </a:uFill>
              </a:rPr>
              <a:t>を</a:t>
            </a:r>
            <a:r>
              <a:rPr lang="ja-JP" altLang="en-US" u="heavy" dirty="0" smtClean="0">
                <a:uFill>
                  <a:solidFill>
                    <a:srgbClr val="FF0000"/>
                  </a:solidFill>
                </a:uFill>
              </a:rPr>
              <a:t>講ずる</a:t>
            </a:r>
            <a:r>
              <a:rPr lang="ja-JP" altLang="en-US" dirty="0" smtClean="0"/>
              <a:t>。</a:t>
            </a:r>
            <a:endParaRPr lang="en-US" altLang="ja-JP" dirty="0" smtClean="0"/>
          </a:p>
          <a:p>
            <a:pPr>
              <a:spcAft>
                <a:spcPts val="600"/>
              </a:spcAft>
            </a:pPr>
            <a:endParaRPr lang="en-US" altLang="ja-JP" dirty="0" smtClean="0"/>
          </a:p>
          <a:p>
            <a:endParaRPr lang="en-US" altLang="ja-JP" sz="2400" dirty="0" smtClean="0"/>
          </a:p>
        </p:txBody>
      </p:sp>
      <p:sp>
        <p:nvSpPr>
          <p:cNvPr id="8" name="タイトル 1"/>
          <p:cNvSpPr txBox="1">
            <a:spLocks/>
          </p:cNvSpPr>
          <p:nvPr/>
        </p:nvSpPr>
        <p:spPr>
          <a:xfrm>
            <a:off x="0" y="-27384"/>
            <a:ext cx="9906000" cy="400103"/>
          </a:xfrm>
          <a:prstGeom prst="rect">
            <a:avLst/>
          </a:prstGeom>
          <a:solidFill>
            <a:schemeClr val="accent1"/>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spAutoFit/>
          </a:bodyPr>
          <a:lstStyle>
            <a:defPPr>
              <a:defRPr lang="ja-JP"/>
            </a:defPPr>
            <a:lvl1pPr algn="ctr" eaLnBrk="1" hangingPunct="1">
              <a:defRPr sz="2000" b="1">
                <a:solidFill>
                  <a:prstClr val="white"/>
                </a:solidFill>
                <a:ea typeface="+mj-ea"/>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ja-JP" altLang="en-US" dirty="0" smtClean="0">
                <a:solidFill>
                  <a:schemeClr val="bg1"/>
                </a:solidFill>
              </a:rPr>
              <a:t>中立性</a:t>
            </a:r>
            <a:r>
              <a:rPr lang="ja-JP" altLang="en-US" dirty="0">
                <a:solidFill>
                  <a:schemeClr val="bg1"/>
                </a:solidFill>
              </a:rPr>
              <a:t>確保の</a:t>
            </a:r>
            <a:r>
              <a:rPr lang="ja-JP" altLang="en-US" dirty="0" smtClean="0">
                <a:solidFill>
                  <a:schemeClr val="bg1"/>
                </a:solidFill>
              </a:rPr>
              <a:t>ための「行為規制」</a:t>
            </a:r>
            <a:endParaRPr lang="ja-JP" altLang="en-US" dirty="0">
              <a:solidFill>
                <a:schemeClr val="bg1"/>
              </a:solidFill>
            </a:endParaRPr>
          </a:p>
        </p:txBody>
      </p:sp>
      <p:sp>
        <p:nvSpPr>
          <p:cNvPr id="24" name="正方形/長方形 23"/>
          <p:cNvSpPr/>
          <p:nvPr/>
        </p:nvSpPr>
        <p:spPr>
          <a:xfrm>
            <a:off x="3101797" y="2276872"/>
            <a:ext cx="3528392" cy="30961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r>
              <a:rPr lang="ja-JP" altLang="en-US" b="1" dirty="0">
                <a:solidFill>
                  <a:schemeClr val="dk1"/>
                </a:solidFill>
                <a:latin typeface="HG丸ｺﾞｼｯｸM-PRO" panose="020F0600000000000000" pitchFamily="50" charset="-128"/>
                <a:ea typeface="HG丸ｺﾞｼｯｸM-PRO" panose="020F0600000000000000" pitchFamily="50" charset="-128"/>
              </a:rPr>
              <a:t>「行為規制」の具体的内容</a:t>
            </a:r>
          </a:p>
        </p:txBody>
      </p:sp>
      <p:sp>
        <p:nvSpPr>
          <p:cNvPr id="25" name="正方形/長方形 24"/>
          <p:cNvSpPr/>
          <p:nvPr/>
        </p:nvSpPr>
        <p:spPr>
          <a:xfrm>
            <a:off x="94587" y="2567915"/>
            <a:ext cx="4930421" cy="3293209"/>
          </a:xfrm>
          <a:prstGeom prst="rect">
            <a:avLst/>
          </a:prstGeom>
          <a:noFill/>
        </p:spPr>
        <p:txBody>
          <a:bodyPr wrap="square" rtlCol="0">
            <a:spAutoFit/>
          </a:bodyPr>
          <a:lstStyle/>
          <a:p>
            <a:pPr>
              <a:spcAft>
                <a:spcPts val="0"/>
              </a:spcAft>
              <a:tabLst>
                <a:tab pos="5562600" algn="r"/>
              </a:tabLst>
            </a:pPr>
            <a:r>
              <a:rPr lang="ja-JP" altLang="en-US" sz="1600" b="1" dirty="0" smtClean="0">
                <a:latin typeface="HG丸ｺﾞｼｯｸM-PRO" panose="020F0600000000000000" pitchFamily="50" charset="-128"/>
                <a:ea typeface="HG丸ｺﾞｼｯｸM-PRO" panose="020F0600000000000000" pitchFamily="50" charset="-128"/>
              </a:rPr>
              <a:t>１．人事等に</a:t>
            </a:r>
            <a:r>
              <a:rPr lang="ja-JP" altLang="en-US" sz="1600" b="1" dirty="0">
                <a:latin typeface="HG丸ｺﾞｼｯｸM-PRO" panose="020F0600000000000000" pitchFamily="50" charset="-128"/>
                <a:ea typeface="HG丸ｺﾞｼｯｸM-PRO" panose="020F0600000000000000" pitchFamily="50" charset="-128"/>
              </a:rPr>
              <a:t>おける中立性</a:t>
            </a:r>
            <a:r>
              <a:rPr lang="ja-JP" altLang="ja-JP" sz="1600" b="1" dirty="0">
                <a:latin typeface="HG丸ｺﾞｼｯｸM-PRO" panose="020F0600000000000000" pitchFamily="50" charset="-128"/>
                <a:ea typeface="HG丸ｺﾞｼｯｸM-PRO" panose="020F0600000000000000" pitchFamily="50" charset="-128"/>
              </a:rPr>
              <a:t>確保</a:t>
            </a:r>
            <a:r>
              <a:rPr lang="ja-JP" altLang="en-US" sz="1600" b="1" dirty="0">
                <a:latin typeface="HG丸ｺﾞｼｯｸM-PRO" panose="020F0600000000000000" pitchFamily="50" charset="-128"/>
                <a:ea typeface="HG丸ｺﾞｼｯｸM-PRO" panose="020F0600000000000000" pitchFamily="50" charset="-128"/>
              </a:rPr>
              <a:t>のため</a:t>
            </a:r>
            <a:r>
              <a:rPr lang="ja-JP" altLang="en-US" sz="1600" b="1" dirty="0" smtClean="0">
                <a:latin typeface="HG丸ｺﾞｼｯｸM-PRO" panose="020F0600000000000000" pitchFamily="50" charset="-128"/>
                <a:ea typeface="HG丸ｺﾞｼｯｸM-PRO" panose="020F0600000000000000" pitchFamily="50" charset="-128"/>
              </a:rPr>
              <a:t>の措置</a:t>
            </a:r>
            <a:endParaRPr lang="en-US" altLang="ja-JP" sz="1600" b="1" dirty="0" smtClean="0">
              <a:latin typeface="HG丸ｺﾞｼｯｸM-PRO" panose="020F0600000000000000" pitchFamily="50" charset="-128"/>
              <a:ea typeface="HG丸ｺﾞｼｯｸM-PRO" panose="020F0600000000000000" pitchFamily="50" charset="-128"/>
            </a:endParaRPr>
          </a:p>
          <a:p>
            <a:pPr marL="266700">
              <a:spcAft>
                <a:spcPts val="0"/>
              </a:spcAft>
              <a:tabLst>
                <a:tab pos="5562600" algn="r"/>
              </a:tabLst>
            </a:pPr>
            <a:r>
              <a:rPr lang="ja-JP" altLang="en-US" sz="1400" dirty="0" smtClean="0">
                <a:latin typeface="HG丸ｺﾞｼｯｸM-PRO" panose="020F0600000000000000" pitchFamily="50" charset="-128"/>
                <a:ea typeface="HG丸ｺﾞｼｯｸM-PRO" panose="020F0600000000000000" pitchFamily="50" charset="-128"/>
              </a:rPr>
              <a:t>グループ内</a:t>
            </a:r>
            <a:r>
              <a:rPr lang="ja-JP" altLang="en-US" sz="1400" dirty="0">
                <a:latin typeface="HG丸ｺﾞｼｯｸM-PRO" panose="020F0600000000000000" pitchFamily="50" charset="-128"/>
                <a:ea typeface="HG丸ｺﾞｼｯｸM-PRO" panose="020F0600000000000000" pitchFamily="50" charset="-128"/>
              </a:rPr>
              <a:t>の発電・小売会社を優遇するといったことが行われないよう</a:t>
            </a:r>
            <a:r>
              <a:rPr lang="ja-JP" altLang="en-US" sz="1400" dirty="0" smtClean="0">
                <a:latin typeface="HG丸ｺﾞｼｯｸM-PRO" panose="020F0600000000000000" pitchFamily="50" charset="-128"/>
                <a:ea typeface="HG丸ｺﾞｼｯｸM-PRO" panose="020F0600000000000000" pitchFamily="50" charset="-128"/>
              </a:rPr>
              <a:t>、①取締役</a:t>
            </a:r>
            <a:r>
              <a:rPr lang="ja-JP" altLang="en-US" sz="1400" dirty="0">
                <a:latin typeface="HG丸ｺﾞｼｯｸM-PRO" panose="020F0600000000000000" pitchFamily="50" charset="-128"/>
                <a:ea typeface="HG丸ｺﾞｼｯｸM-PRO" panose="020F0600000000000000" pitchFamily="50" charset="-128"/>
              </a:rPr>
              <a:t>の兼職</a:t>
            </a:r>
            <a:r>
              <a:rPr lang="ja-JP" altLang="en-US" sz="1400" dirty="0" smtClean="0">
                <a:latin typeface="HG丸ｺﾞｼｯｸM-PRO" panose="020F0600000000000000" pitchFamily="50" charset="-128"/>
                <a:ea typeface="HG丸ｺﾞｼｯｸM-PRO" panose="020F0600000000000000" pitchFamily="50" charset="-128"/>
              </a:rPr>
              <a:t>制限、②従業員の人事管理における中立性を害するおそれのある兼職の制限などの措置</a:t>
            </a:r>
            <a:r>
              <a:rPr lang="ja-JP" altLang="en-US" sz="1400" dirty="0">
                <a:latin typeface="HG丸ｺﾞｼｯｸM-PRO" panose="020F0600000000000000" pitchFamily="50" charset="-128"/>
                <a:ea typeface="HG丸ｺﾞｼｯｸM-PRO" panose="020F0600000000000000" pitchFamily="50" charset="-128"/>
              </a:rPr>
              <a:t>を</a:t>
            </a:r>
            <a:r>
              <a:rPr lang="ja-JP" altLang="en-US" sz="1400" dirty="0" smtClean="0">
                <a:latin typeface="HG丸ｺﾞｼｯｸM-PRO" panose="020F0600000000000000" pitchFamily="50" charset="-128"/>
                <a:ea typeface="HG丸ｺﾞｼｯｸM-PRO" panose="020F0600000000000000" pitchFamily="50" charset="-128"/>
              </a:rPr>
              <a:t>講ずる。</a:t>
            </a:r>
            <a:endParaRPr lang="en-US" altLang="ja-JP" sz="1400" dirty="0" smtClean="0">
              <a:latin typeface="HG丸ｺﾞｼｯｸM-PRO" panose="020F0600000000000000" pitchFamily="50" charset="-128"/>
              <a:ea typeface="HG丸ｺﾞｼｯｸM-PRO" panose="020F0600000000000000" pitchFamily="50" charset="-128"/>
            </a:endParaRPr>
          </a:p>
          <a:p>
            <a:pPr>
              <a:spcBef>
                <a:spcPts val="1200"/>
              </a:spcBef>
              <a:spcAft>
                <a:spcPts val="0"/>
              </a:spcAft>
              <a:tabLst>
                <a:tab pos="5562600" algn="r"/>
              </a:tabLst>
            </a:pPr>
            <a:r>
              <a:rPr lang="ja-JP" altLang="en-US" sz="1600" b="1" dirty="0" smtClean="0">
                <a:latin typeface="HG丸ｺﾞｼｯｸM-PRO" panose="020F0600000000000000" pitchFamily="50" charset="-128"/>
                <a:ea typeface="HG丸ｺﾞｼｯｸM-PRO" panose="020F0600000000000000" pitchFamily="50" charset="-128"/>
              </a:rPr>
              <a:t>２．業務委託における中立性確保のための</a:t>
            </a:r>
            <a:r>
              <a:rPr lang="ja-JP" altLang="en-US" sz="1600" b="1" dirty="0">
                <a:latin typeface="HG丸ｺﾞｼｯｸM-PRO" panose="020F0600000000000000" pitchFamily="50" charset="-128"/>
                <a:ea typeface="HG丸ｺﾞｼｯｸM-PRO" panose="020F0600000000000000" pitchFamily="50" charset="-128"/>
              </a:rPr>
              <a:t>措置</a:t>
            </a:r>
            <a:endParaRPr lang="en-US" altLang="ja-JP" sz="1600" b="1" dirty="0" smtClean="0">
              <a:latin typeface="HG丸ｺﾞｼｯｸM-PRO" panose="020F0600000000000000" pitchFamily="50" charset="-128"/>
              <a:ea typeface="HG丸ｺﾞｼｯｸM-PRO" panose="020F0600000000000000" pitchFamily="50" charset="-128"/>
            </a:endParaRPr>
          </a:p>
          <a:p>
            <a:pPr marL="266700">
              <a:spcAft>
                <a:spcPts val="0"/>
              </a:spcAft>
              <a:tabLst>
                <a:tab pos="5562600" algn="r"/>
              </a:tabLst>
            </a:pPr>
            <a:r>
              <a:rPr lang="ja-JP" altLang="en-US" sz="1400" dirty="0" smtClean="0">
                <a:latin typeface="HG丸ｺﾞｼｯｸM-PRO" panose="020F0600000000000000" pitchFamily="50" charset="-128"/>
                <a:ea typeface="HG丸ｺﾞｼｯｸM-PRO" panose="020F0600000000000000" pitchFamily="50" charset="-128"/>
              </a:rPr>
              <a:t>発電</a:t>
            </a:r>
            <a:r>
              <a:rPr lang="ja-JP" altLang="en-US" sz="1400" dirty="0">
                <a:latin typeface="HG丸ｺﾞｼｯｸM-PRO" panose="020F0600000000000000" pitchFamily="50" charset="-128"/>
                <a:ea typeface="HG丸ｺﾞｼｯｸM-PRO" panose="020F0600000000000000" pitchFamily="50" charset="-128"/>
              </a:rPr>
              <a:t>・小売部門と送配電部門との業務</a:t>
            </a:r>
            <a:r>
              <a:rPr lang="ja-JP" altLang="en-US" sz="1400" dirty="0" smtClean="0">
                <a:latin typeface="HG丸ｺﾞｼｯｸM-PRO" panose="020F0600000000000000" pitchFamily="50" charset="-128"/>
                <a:ea typeface="HG丸ｺﾞｼｯｸM-PRO" panose="020F0600000000000000" pitchFamily="50" charset="-128"/>
              </a:rPr>
              <a:t>連携（業務委託）につ</a:t>
            </a:r>
            <a:r>
              <a:rPr lang="ja-JP" altLang="en-US" sz="1400" dirty="0">
                <a:latin typeface="HG丸ｺﾞｼｯｸM-PRO" panose="020F0600000000000000" pitchFamily="50" charset="-128"/>
                <a:ea typeface="HG丸ｺﾞｼｯｸM-PRO" panose="020F0600000000000000" pitchFamily="50" charset="-128"/>
              </a:rPr>
              <a:t>いて</a:t>
            </a:r>
            <a:r>
              <a:rPr lang="ja-JP" altLang="en-US" sz="1400" dirty="0" smtClean="0">
                <a:latin typeface="HG丸ｺﾞｼｯｸM-PRO" panose="020F0600000000000000" pitchFamily="50" charset="-128"/>
                <a:ea typeface="HG丸ｺﾞｼｯｸM-PRO" panose="020F0600000000000000" pitchFamily="50" charset="-128"/>
              </a:rPr>
              <a:t>、一般送</a:t>
            </a:r>
            <a:r>
              <a:rPr lang="ja-JP" altLang="en-US" sz="1400" dirty="0">
                <a:latin typeface="HG丸ｺﾞｼｯｸM-PRO" panose="020F0600000000000000" pitchFamily="50" charset="-128"/>
                <a:ea typeface="HG丸ｺﾞｼｯｸM-PRO" panose="020F0600000000000000" pitchFamily="50" charset="-128"/>
              </a:rPr>
              <a:t>配電事業の中立性・公平性を確保する</a:t>
            </a:r>
            <a:r>
              <a:rPr lang="ja-JP" altLang="en-US" sz="1400" dirty="0" smtClean="0">
                <a:latin typeface="HG丸ｺﾞｼｯｸM-PRO" panose="020F0600000000000000" pitchFamily="50" charset="-128"/>
                <a:ea typeface="HG丸ｺﾞｼｯｸM-PRO" panose="020F0600000000000000" pitchFamily="50" charset="-128"/>
              </a:rPr>
              <a:t>ための措置を講ずる。</a:t>
            </a:r>
            <a:endParaRPr lang="en-US" altLang="ja-JP" sz="1400" dirty="0">
              <a:latin typeface="HG丸ｺﾞｼｯｸM-PRO" panose="020F0600000000000000" pitchFamily="50" charset="-128"/>
              <a:ea typeface="HG丸ｺﾞｼｯｸM-PRO" panose="020F0600000000000000" pitchFamily="50" charset="-128"/>
            </a:endParaRPr>
          </a:p>
          <a:p>
            <a:pPr>
              <a:spcBef>
                <a:spcPts val="1200"/>
              </a:spcBef>
              <a:spcAft>
                <a:spcPts val="0"/>
              </a:spcAft>
              <a:tabLst>
                <a:tab pos="5562600" algn="r"/>
              </a:tabLst>
            </a:pPr>
            <a:r>
              <a:rPr lang="ja-JP" altLang="en-US" sz="1600" b="1" dirty="0" smtClean="0">
                <a:latin typeface="HG丸ｺﾞｼｯｸM-PRO" panose="020F0600000000000000" pitchFamily="50" charset="-128"/>
                <a:ea typeface="HG丸ｺﾞｼｯｸM-PRO" panose="020F0600000000000000" pitchFamily="50" charset="-128"/>
              </a:rPr>
              <a:t>３．</a:t>
            </a:r>
            <a:r>
              <a:rPr lang="ja-JP" altLang="en-US" sz="1600" b="1" dirty="0">
                <a:latin typeface="HG丸ｺﾞｼｯｸM-PRO" panose="020F0600000000000000" pitchFamily="50" charset="-128"/>
                <a:ea typeface="HG丸ｺﾞｼｯｸM-PRO" panose="020F0600000000000000" pitchFamily="50" charset="-128"/>
              </a:rPr>
              <a:t>ファイナンス取引に</a:t>
            </a:r>
            <a:r>
              <a:rPr lang="ja-JP" altLang="en-US" sz="1600" b="1" dirty="0" smtClean="0">
                <a:latin typeface="HG丸ｺﾞｼｯｸM-PRO" panose="020F0600000000000000" pitchFamily="50" charset="-128"/>
                <a:ea typeface="HG丸ｺﾞｼｯｸM-PRO" panose="020F0600000000000000" pitchFamily="50" charset="-128"/>
              </a:rPr>
              <a:t>関する</a:t>
            </a:r>
            <a:r>
              <a:rPr lang="ja-JP" altLang="en-US" sz="1600" b="1" dirty="0">
                <a:latin typeface="HG丸ｺﾞｼｯｸM-PRO" panose="020F0600000000000000" pitchFamily="50" charset="-128"/>
                <a:ea typeface="HG丸ｺﾞｼｯｸM-PRO" panose="020F0600000000000000" pitchFamily="50" charset="-128"/>
              </a:rPr>
              <a:t>措置</a:t>
            </a:r>
            <a:endParaRPr lang="en-US" altLang="ja-JP" sz="1600" b="1" dirty="0" smtClean="0">
              <a:latin typeface="HG丸ｺﾞｼｯｸM-PRO" panose="020F0600000000000000" pitchFamily="50" charset="-128"/>
              <a:ea typeface="HG丸ｺﾞｼｯｸM-PRO" panose="020F0600000000000000" pitchFamily="50" charset="-128"/>
            </a:endParaRPr>
          </a:p>
          <a:p>
            <a:pPr marL="266700">
              <a:spcAft>
                <a:spcPts val="0"/>
              </a:spcAft>
              <a:tabLst>
                <a:tab pos="5562600" algn="r"/>
              </a:tabLst>
            </a:pPr>
            <a:r>
              <a:rPr lang="ja-JP" altLang="en-US" sz="1400" dirty="0" smtClean="0">
                <a:latin typeface="HG丸ｺﾞｼｯｸM-PRO" panose="020F0600000000000000" pitchFamily="50" charset="-128"/>
                <a:ea typeface="HG丸ｺﾞｼｯｸM-PRO" panose="020F0600000000000000" pitchFamily="50" charset="-128"/>
              </a:rPr>
              <a:t>一般送</a:t>
            </a:r>
            <a:r>
              <a:rPr lang="ja-JP" altLang="en-US" sz="1400" dirty="0">
                <a:latin typeface="HG丸ｺﾞｼｯｸM-PRO" panose="020F0600000000000000" pitchFamily="50" charset="-128"/>
                <a:ea typeface="HG丸ｺﾞｼｯｸM-PRO" panose="020F0600000000000000" pitchFamily="50" charset="-128"/>
              </a:rPr>
              <a:t>配電事業者とグループ会社との間での資金融通の際の条件（金利等）</a:t>
            </a:r>
            <a:r>
              <a:rPr lang="ja-JP" altLang="en-US" sz="1400" dirty="0" smtClean="0">
                <a:latin typeface="HG丸ｺﾞｼｯｸM-PRO" panose="020F0600000000000000" pitchFamily="50" charset="-128"/>
                <a:ea typeface="HG丸ｺﾞｼｯｸM-PRO" panose="020F0600000000000000" pitchFamily="50" charset="-128"/>
              </a:rPr>
              <a:t>について、適正</a:t>
            </a:r>
            <a:r>
              <a:rPr lang="ja-JP" altLang="en-US" sz="1400" dirty="0">
                <a:latin typeface="HG丸ｺﾞｼｯｸM-PRO" panose="020F0600000000000000" pitchFamily="50" charset="-128"/>
                <a:ea typeface="HG丸ｺﾞｼｯｸM-PRO" panose="020F0600000000000000" pitchFamily="50" charset="-128"/>
              </a:rPr>
              <a:t>な競争関係を確保する</a:t>
            </a:r>
            <a:r>
              <a:rPr lang="ja-JP" altLang="en-US" sz="1400" dirty="0" smtClean="0">
                <a:latin typeface="HG丸ｺﾞｼｯｸM-PRO" panose="020F0600000000000000" pitchFamily="50" charset="-128"/>
                <a:ea typeface="HG丸ｺﾞｼｯｸM-PRO" panose="020F0600000000000000" pitchFamily="50" charset="-128"/>
              </a:rPr>
              <a:t>ための措置を講ずる。</a:t>
            </a:r>
            <a:endParaRPr lang="en-US" altLang="ja-JP" dirty="0">
              <a:latin typeface="HG丸ｺﾞｼｯｸM-PRO" panose="020F0600000000000000" pitchFamily="50" charset="-128"/>
              <a:ea typeface="HG丸ｺﾞｼｯｸM-PRO" panose="020F0600000000000000" pitchFamily="50" charset="-128"/>
            </a:endParaRPr>
          </a:p>
        </p:txBody>
      </p:sp>
      <p:sp>
        <p:nvSpPr>
          <p:cNvPr id="12" name="スライド番号プレースホルダー 2"/>
          <p:cNvSpPr txBox="1">
            <a:spLocks/>
          </p:cNvSpPr>
          <p:nvPr/>
        </p:nvSpPr>
        <p:spPr>
          <a:xfrm>
            <a:off x="7594600" y="-32469"/>
            <a:ext cx="2311400" cy="365125"/>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68" algn="l" rtl="0" fontAlgn="base">
              <a:spcBef>
                <a:spcPct val="0"/>
              </a:spcBef>
              <a:spcAft>
                <a:spcPct val="0"/>
              </a:spcAft>
              <a:defRPr kumimoji="1" kern="1200">
                <a:solidFill>
                  <a:schemeClr val="tx1"/>
                </a:solidFill>
                <a:latin typeface="Arial" charset="0"/>
                <a:ea typeface="ＭＳ Ｐゴシック" charset="-128"/>
                <a:cs typeface="+mn-cs"/>
              </a:defRPr>
            </a:lvl2pPr>
            <a:lvl3pPr marL="914335" algn="l" rtl="0" fontAlgn="base">
              <a:spcBef>
                <a:spcPct val="0"/>
              </a:spcBef>
              <a:spcAft>
                <a:spcPct val="0"/>
              </a:spcAft>
              <a:defRPr kumimoji="1" kern="1200">
                <a:solidFill>
                  <a:schemeClr val="tx1"/>
                </a:solidFill>
                <a:latin typeface="Arial" charset="0"/>
                <a:ea typeface="ＭＳ Ｐゴシック" charset="-128"/>
                <a:cs typeface="+mn-cs"/>
              </a:defRPr>
            </a:lvl3pPr>
            <a:lvl4pPr marL="1371503" algn="l" rtl="0" fontAlgn="base">
              <a:spcBef>
                <a:spcPct val="0"/>
              </a:spcBef>
              <a:spcAft>
                <a:spcPct val="0"/>
              </a:spcAft>
              <a:defRPr kumimoji="1" kern="1200">
                <a:solidFill>
                  <a:schemeClr val="tx1"/>
                </a:solidFill>
                <a:latin typeface="Arial" charset="0"/>
                <a:ea typeface="ＭＳ Ｐゴシック" charset="-128"/>
                <a:cs typeface="+mn-cs"/>
              </a:defRPr>
            </a:lvl4pPr>
            <a:lvl5pPr marL="1828671" algn="l" rtl="0" fontAlgn="base">
              <a:spcBef>
                <a:spcPct val="0"/>
              </a:spcBef>
              <a:spcAft>
                <a:spcPct val="0"/>
              </a:spcAft>
              <a:defRPr kumimoji="1" kern="1200">
                <a:solidFill>
                  <a:schemeClr val="tx1"/>
                </a:solidFill>
                <a:latin typeface="Arial" charset="0"/>
                <a:ea typeface="ＭＳ Ｐゴシック" charset="-128"/>
                <a:cs typeface="+mn-cs"/>
              </a:defRPr>
            </a:lvl5pPr>
            <a:lvl6pPr marL="2285838" algn="l" defTabSz="914335" rtl="0" eaLnBrk="1" latinLnBrk="0" hangingPunct="1">
              <a:defRPr kumimoji="1" kern="1200">
                <a:solidFill>
                  <a:schemeClr val="tx1"/>
                </a:solidFill>
                <a:latin typeface="Arial" charset="0"/>
                <a:ea typeface="ＭＳ Ｐゴシック" charset="-128"/>
                <a:cs typeface="+mn-cs"/>
              </a:defRPr>
            </a:lvl6pPr>
            <a:lvl7pPr marL="2743006" algn="l" defTabSz="914335" rtl="0" eaLnBrk="1" latinLnBrk="0" hangingPunct="1">
              <a:defRPr kumimoji="1" kern="1200">
                <a:solidFill>
                  <a:schemeClr val="tx1"/>
                </a:solidFill>
                <a:latin typeface="Arial" charset="0"/>
                <a:ea typeface="ＭＳ Ｐゴシック" charset="-128"/>
                <a:cs typeface="+mn-cs"/>
              </a:defRPr>
            </a:lvl7pPr>
            <a:lvl8pPr marL="3200174" algn="l" defTabSz="914335" rtl="0" eaLnBrk="1" latinLnBrk="0" hangingPunct="1">
              <a:defRPr kumimoji="1" kern="1200">
                <a:solidFill>
                  <a:schemeClr val="tx1"/>
                </a:solidFill>
                <a:latin typeface="Arial" charset="0"/>
                <a:ea typeface="ＭＳ Ｐゴシック" charset="-128"/>
                <a:cs typeface="+mn-cs"/>
              </a:defRPr>
            </a:lvl8pPr>
            <a:lvl9pPr marL="3657341" algn="l" defTabSz="914335" rtl="0" eaLnBrk="1" latinLnBrk="0" hangingPunct="1">
              <a:defRPr kumimoji="1" kern="1200">
                <a:solidFill>
                  <a:schemeClr val="tx1"/>
                </a:solidFill>
                <a:latin typeface="Arial" charset="0"/>
                <a:ea typeface="ＭＳ Ｐゴシック" charset="-128"/>
                <a:cs typeface="+mn-cs"/>
              </a:defRPr>
            </a:lvl9pPr>
          </a:lstStyle>
          <a:p>
            <a:pPr algn="r">
              <a:defRPr/>
            </a:pPr>
            <a:fld id="{3CF312C0-D3AB-4CF8-B5EF-F3E11CA05781}" type="slidenum">
              <a:rPr lang="ja-JP" altLang="en-US" sz="2400" smtClean="0">
                <a:solidFill>
                  <a:schemeClr val="bg1"/>
                </a:solidFill>
              </a:rPr>
              <a:pPr algn="r">
                <a:defRPr/>
              </a:pPr>
              <a:t>16</a:t>
            </a:fld>
            <a:endParaRPr lang="ja-JP" altLang="en-US" sz="2400" dirty="0">
              <a:solidFill>
                <a:schemeClr val="bg1"/>
              </a:solidFill>
            </a:endParaRPr>
          </a:p>
        </p:txBody>
      </p:sp>
      <p:sp>
        <p:nvSpPr>
          <p:cNvPr id="2" name="テキスト ボックス 1"/>
          <p:cNvSpPr txBox="1"/>
          <p:nvPr/>
        </p:nvSpPr>
        <p:spPr>
          <a:xfrm>
            <a:off x="6572939" y="5943585"/>
            <a:ext cx="3132589" cy="276999"/>
          </a:xfrm>
          <a:prstGeom prst="rect">
            <a:avLst/>
          </a:prstGeom>
          <a:noFill/>
        </p:spPr>
        <p:txBody>
          <a:bodyPr wrap="none" rtlCol="0">
            <a:spAutoFit/>
          </a:bodyPr>
          <a:lstStyle/>
          <a:p>
            <a:r>
              <a:rPr kumimoji="1" lang="en-US" altLang="ja-JP" sz="1200" dirty="0" smtClean="0"/>
              <a:t>※</a:t>
            </a:r>
            <a:r>
              <a:rPr lang="ja-JP" altLang="en-US" sz="1200" dirty="0" smtClean="0"/>
              <a:t>：第２弾までに既に講じられている行為規制</a:t>
            </a:r>
            <a:endParaRPr kumimoji="1" lang="ja-JP" altLang="en-US" sz="1200" dirty="0"/>
          </a:p>
        </p:txBody>
      </p:sp>
      <p:sp>
        <p:nvSpPr>
          <p:cNvPr id="9" name="正方形/長方形 8"/>
          <p:cNvSpPr/>
          <p:nvPr/>
        </p:nvSpPr>
        <p:spPr>
          <a:xfrm>
            <a:off x="5250722" y="2567915"/>
            <a:ext cx="4598822" cy="3216265"/>
          </a:xfrm>
          <a:prstGeom prst="rect">
            <a:avLst/>
          </a:prstGeom>
          <a:noFill/>
        </p:spPr>
        <p:txBody>
          <a:bodyPr wrap="square" rtlCol="0">
            <a:spAutoFit/>
          </a:bodyPr>
          <a:lstStyle/>
          <a:p>
            <a:pPr>
              <a:spcBef>
                <a:spcPts val="1200"/>
              </a:spcBef>
              <a:spcAft>
                <a:spcPts val="0"/>
              </a:spcAft>
              <a:tabLst>
                <a:tab pos="6464300" algn="r"/>
              </a:tabLst>
            </a:pPr>
            <a:r>
              <a:rPr lang="ja-JP" altLang="en-US" sz="1600" b="1" dirty="0">
                <a:latin typeface="HG丸ｺﾞｼｯｸM-PRO" panose="020F0600000000000000" pitchFamily="50" charset="-128"/>
                <a:ea typeface="HG丸ｺﾞｼｯｸM-PRO" panose="020F0600000000000000" pitchFamily="50" charset="-128"/>
              </a:rPr>
              <a:t>４．その他社名や広告などに</a:t>
            </a:r>
            <a:r>
              <a:rPr lang="ja-JP" altLang="en-US" sz="1600" b="1" dirty="0" smtClean="0">
                <a:latin typeface="HG丸ｺﾞｼｯｸM-PRO" panose="020F0600000000000000" pitchFamily="50" charset="-128"/>
                <a:ea typeface="HG丸ｺﾞｼｯｸM-PRO" panose="020F0600000000000000" pitchFamily="50" charset="-128"/>
              </a:rPr>
              <a:t>関する</a:t>
            </a:r>
            <a:r>
              <a:rPr lang="ja-JP" altLang="en-US" sz="1600" b="1" dirty="0">
                <a:latin typeface="HG丸ｺﾞｼｯｸM-PRO" panose="020F0600000000000000" pitchFamily="50" charset="-128"/>
                <a:ea typeface="HG丸ｺﾞｼｯｸM-PRO" panose="020F0600000000000000" pitchFamily="50" charset="-128"/>
              </a:rPr>
              <a:t>措置</a:t>
            </a:r>
            <a:endParaRPr lang="en-US" altLang="ja-JP" sz="1600" b="1" dirty="0">
              <a:latin typeface="HG丸ｺﾞｼｯｸM-PRO" panose="020F0600000000000000" pitchFamily="50" charset="-128"/>
              <a:ea typeface="HG丸ｺﾞｼｯｸM-PRO" panose="020F0600000000000000" pitchFamily="50" charset="-128"/>
            </a:endParaRPr>
          </a:p>
          <a:p>
            <a:pPr marL="266700">
              <a:spcAft>
                <a:spcPts val="0"/>
              </a:spcAft>
              <a:tabLst>
                <a:tab pos="5562600" algn="r"/>
              </a:tabLst>
            </a:pPr>
            <a:r>
              <a:rPr lang="ja-JP" altLang="en-US" sz="1400" dirty="0" smtClean="0">
                <a:latin typeface="HG丸ｺﾞｼｯｸM-PRO" panose="020F0600000000000000" pitchFamily="50" charset="-128"/>
                <a:ea typeface="HG丸ｺﾞｼｯｸM-PRO" panose="020F0600000000000000" pitchFamily="50" charset="-128"/>
              </a:rPr>
              <a:t>広告</a:t>
            </a:r>
            <a:r>
              <a:rPr lang="ja-JP" altLang="en-US" sz="1400" dirty="0">
                <a:latin typeface="HG丸ｺﾞｼｯｸM-PRO" panose="020F0600000000000000" pitchFamily="50" charset="-128"/>
                <a:ea typeface="HG丸ｺﾞｼｯｸM-PRO" panose="020F0600000000000000" pitchFamily="50" charset="-128"/>
              </a:rPr>
              <a:t>・宣伝など</a:t>
            </a:r>
            <a:r>
              <a:rPr lang="ja-JP" altLang="en-US" sz="1400" dirty="0" smtClean="0">
                <a:latin typeface="HG丸ｺﾞｼｯｸM-PRO" panose="020F0600000000000000" pitchFamily="50" charset="-128"/>
                <a:ea typeface="HG丸ｺﾞｼｯｸM-PRO" panose="020F0600000000000000" pitchFamily="50" charset="-128"/>
              </a:rPr>
              <a:t>に関し、一般送</a:t>
            </a:r>
            <a:r>
              <a:rPr lang="ja-JP" altLang="en-US" sz="1400" dirty="0">
                <a:latin typeface="HG丸ｺﾞｼｯｸM-PRO" panose="020F0600000000000000" pitchFamily="50" charset="-128"/>
                <a:ea typeface="HG丸ｺﾞｼｯｸM-PRO" panose="020F0600000000000000" pitchFamily="50" charset="-128"/>
              </a:rPr>
              <a:t>配電事業者の信用力・ブランド力を同一グループの発電・小売事業者が活用する</a:t>
            </a:r>
            <a:r>
              <a:rPr lang="ja-JP" altLang="en-US" sz="1400" dirty="0" smtClean="0">
                <a:latin typeface="HG丸ｺﾞｼｯｸM-PRO" panose="020F0600000000000000" pitchFamily="50" charset="-128"/>
                <a:ea typeface="HG丸ｺﾞｼｯｸM-PRO" panose="020F0600000000000000" pitchFamily="50" charset="-128"/>
              </a:rPr>
              <a:t>行為等について、適正</a:t>
            </a:r>
            <a:r>
              <a:rPr lang="ja-JP" altLang="en-US" sz="1400" dirty="0">
                <a:latin typeface="HG丸ｺﾞｼｯｸM-PRO" panose="020F0600000000000000" pitchFamily="50" charset="-128"/>
                <a:ea typeface="HG丸ｺﾞｼｯｸM-PRO" panose="020F0600000000000000" pitchFamily="50" charset="-128"/>
              </a:rPr>
              <a:t>な競争関係を確保する</a:t>
            </a:r>
            <a:r>
              <a:rPr lang="ja-JP" altLang="en-US" sz="1400" dirty="0" smtClean="0">
                <a:latin typeface="HG丸ｺﾞｼｯｸM-PRO" panose="020F0600000000000000" pitchFamily="50" charset="-128"/>
                <a:ea typeface="HG丸ｺﾞｼｯｸM-PRO" panose="020F0600000000000000" pitchFamily="50" charset="-128"/>
              </a:rPr>
              <a:t>ための措置を講ずる。</a:t>
            </a:r>
            <a:endParaRPr lang="ja-JP" altLang="ja-JP" sz="1400" dirty="0">
              <a:latin typeface="HG丸ｺﾞｼｯｸM-PRO" panose="020F0600000000000000" pitchFamily="50" charset="-128"/>
              <a:ea typeface="HG丸ｺﾞｼｯｸM-PRO" panose="020F0600000000000000" pitchFamily="50" charset="-128"/>
            </a:endParaRPr>
          </a:p>
          <a:p>
            <a:pPr>
              <a:spcBef>
                <a:spcPts val="600"/>
              </a:spcBef>
              <a:spcAft>
                <a:spcPts val="0"/>
              </a:spcAft>
              <a:tabLst>
                <a:tab pos="6464300" algn="r"/>
              </a:tabLst>
            </a:pPr>
            <a:r>
              <a:rPr lang="ja-JP" altLang="en-US" sz="1600" b="1" dirty="0" smtClean="0">
                <a:latin typeface="HG丸ｺﾞｼｯｸM-PRO" panose="020F0600000000000000" pitchFamily="50" charset="-128"/>
                <a:ea typeface="HG丸ｺﾞｼｯｸM-PRO" panose="020F0600000000000000" pitchFamily="50" charset="-128"/>
              </a:rPr>
              <a:t>５．行為</a:t>
            </a:r>
            <a:r>
              <a:rPr lang="ja-JP" altLang="en-US" sz="1600" b="1" dirty="0">
                <a:latin typeface="HG丸ｺﾞｼｯｸM-PRO" panose="020F0600000000000000" pitchFamily="50" charset="-128"/>
                <a:ea typeface="HG丸ｺﾞｼｯｸM-PRO" panose="020F0600000000000000" pitchFamily="50" charset="-128"/>
              </a:rPr>
              <a:t>規制を遵守する体制整備に</a:t>
            </a:r>
            <a:r>
              <a:rPr lang="ja-JP" altLang="en-US" sz="1600" b="1" dirty="0" smtClean="0">
                <a:latin typeface="HG丸ｺﾞｼｯｸM-PRO" panose="020F0600000000000000" pitchFamily="50" charset="-128"/>
                <a:ea typeface="HG丸ｺﾞｼｯｸM-PRO" panose="020F0600000000000000" pitchFamily="50" charset="-128"/>
              </a:rPr>
              <a:t>関する</a:t>
            </a:r>
            <a:r>
              <a:rPr lang="ja-JP" altLang="en-US" sz="1600" b="1" dirty="0">
                <a:latin typeface="HG丸ｺﾞｼｯｸM-PRO" panose="020F0600000000000000" pitchFamily="50" charset="-128"/>
                <a:ea typeface="HG丸ｺﾞｼｯｸM-PRO" panose="020F0600000000000000" pitchFamily="50" charset="-128"/>
              </a:rPr>
              <a:t>措置</a:t>
            </a:r>
            <a:endParaRPr lang="en-US" altLang="ja-JP" sz="1600" b="1" dirty="0" smtClean="0">
              <a:latin typeface="HG丸ｺﾞｼｯｸM-PRO" panose="020F0600000000000000" pitchFamily="50" charset="-128"/>
              <a:ea typeface="HG丸ｺﾞｼｯｸM-PRO" panose="020F0600000000000000" pitchFamily="50" charset="-128"/>
            </a:endParaRPr>
          </a:p>
          <a:p>
            <a:pPr marL="266700">
              <a:spcAft>
                <a:spcPts val="0"/>
              </a:spcAft>
              <a:tabLst>
                <a:tab pos="5562600" algn="r"/>
              </a:tabLst>
            </a:pPr>
            <a:r>
              <a:rPr lang="ja-JP" altLang="en-US" sz="1400" dirty="0">
                <a:latin typeface="HG丸ｺﾞｼｯｸM-PRO" panose="020F0600000000000000" pitchFamily="50" charset="-128"/>
                <a:ea typeface="HG丸ｺﾞｼｯｸM-PRO" panose="020F0600000000000000" pitchFamily="50" charset="-128"/>
              </a:rPr>
              <a:t>行為規制を遵守するための体制整備（法令遵守計画の策定等）や、遵守状況の公表を</a:t>
            </a:r>
            <a:r>
              <a:rPr lang="ja-JP" altLang="en-US" sz="1400" dirty="0" smtClean="0">
                <a:latin typeface="HG丸ｺﾞｼｯｸM-PRO" panose="020F0600000000000000" pitchFamily="50" charset="-128"/>
                <a:ea typeface="HG丸ｺﾞｼｯｸM-PRO" panose="020F0600000000000000" pitchFamily="50" charset="-128"/>
              </a:rPr>
              <a:t>義務づける。</a:t>
            </a:r>
            <a:endParaRPr lang="en-US" altLang="ja-JP" sz="1400" dirty="0">
              <a:latin typeface="HG丸ｺﾞｼｯｸM-PRO" panose="020F0600000000000000" pitchFamily="50" charset="-128"/>
              <a:ea typeface="HG丸ｺﾞｼｯｸM-PRO" panose="020F0600000000000000" pitchFamily="50" charset="-128"/>
            </a:endParaRPr>
          </a:p>
          <a:p>
            <a:pPr marL="266700">
              <a:spcAft>
                <a:spcPts val="0"/>
              </a:spcAft>
              <a:tabLst>
                <a:tab pos="5562600" algn="r"/>
              </a:tabLst>
            </a:pPr>
            <a:endParaRPr lang="ja-JP" altLang="en-US" sz="1400" dirty="0">
              <a:latin typeface="HG丸ｺﾞｼｯｸM-PRO" panose="020F0600000000000000" pitchFamily="50" charset="-128"/>
              <a:ea typeface="HG丸ｺﾞｼｯｸM-PRO" panose="020F0600000000000000" pitchFamily="50" charset="-128"/>
            </a:endParaRPr>
          </a:p>
          <a:p>
            <a:pPr>
              <a:spcBef>
                <a:spcPts val="800"/>
              </a:spcBef>
              <a:spcAft>
                <a:spcPts val="0"/>
              </a:spcAft>
            </a:pPr>
            <a:r>
              <a:rPr lang="ja-JP" altLang="en-US" sz="1600" b="1" dirty="0" smtClean="0">
                <a:latin typeface="HG丸ｺﾞｼｯｸM-PRO" panose="020F0600000000000000" pitchFamily="50" charset="-128"/>
                <a:ea typeface="HG丸ｺﾞｼｯｸM-PRO" panose="020F0600000000000000" pitchFamily="50" charset="-128"/>
              </a:rPr>
              <a:t>６．差別的取扱いの禁止</a:t>
            </a:r>
            <a:r>
              <a:rPr lang="ja-JP" altLang="en-US" sz="1600" dirty="0">
                <a:latin typeface="HG丸ｺﾞｼｯｸM-PRO" panose="020F0600000000000000" pitchFamily="50" charset="-128"/>
                <a:ea typeface="HG丸ｺﾞｼｯｸM-PRO" panose="020F0600000000000000" pitchFamily="50" charset="-128"/>
              </a:rPr>
              <a:t>（</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a:t>
            </a:r>
            <a:endParaRPr lang="ja-JP" altLang="ja-JP" sz="1600" b="1" dirty="0">
              <a:latin typeface="HG丸ｺﾞｼｯｸM-PRO" panose="020F0600000000000000" pitchFamily="50" charset="-128"/>
              <a:ea typeface="HG丸ｺﾞｼｯｸM-PRO" panose="020F0600000000000000" pitchFamily="50" charset="-128"/>
            </a:endParaRPr>
          </a:p>
          <a:p>
            <a:pPr>
              <a:spcBef>
                <a:spcPts val="800"/>
              </a:spcBef>
              <a:spcAft>
                <a:spcPts val="0"/>
              </a:spcAft>
            </a:pPr>
            <a:r>
              <a:rPr lang="ja-JP" altLang="en-US" sz="1600" b="1" dirty="0" smtClean="0">
                <a:latin typeface="HG丸ｺﾞｼｯｸM-PRO" panose="020F0600000000000000" pitchFamily="50" charset="-128"/>
                <a:ea typeface="HG丸ｺﾞｼｯｸM-PRO" panose="020F0600000000000000" pitchFamily="50" charset="-128"/>
              </a:rPr>
              <a:t>７．</a:t>
            </a:r>
            <a:r>
              <a:rPr lang="ja-JP" altLang="en-US" sz="1600" b="1" dirty="0">
                <a:latin typeface="HG丸ｺﾞｼｯｸM-PRO" panose="020F0600000000000000" pitchFamily="50" charset="-128"/>
                <a:ea typeface="HG丸ｺﾞｼｯｸM-PRO" panose="020F0600000000000000" pitchFamily="50" charset="-128"/>
              </a:rPr>
              <a:t>情報の目的外利用の禁止</a:t>
            </a:r>
            <a:r>
              <a:rPr lang="ja-JP" altLang="en-US" sz="1600" dirty="0">
                <a:latin typeface="HG丸ｺﾞｼｯｸM-PRO" panose="020F0600000000000000" pitchFamily="50" charset="-128"/>
                <a:ea typeface="HG丸ｺﾞｼｯｸM-PRO" panose="020F0600000000000000" pitchFamily="50" charset="-128"/>
              </a:rPr>
              <a:t>（</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a:t>
            </a:r>
            <a:endParaRPr lang="ja-JP" altLang="ja-JP" sz="1600" dirty="0">
              <a:latin typeface="HG丸ｺﾞｼｯｸM-PRO" panose="020F0600000000000000" pitchFamily="50" charset="-128"/>
              <a:ea typeface="HG丸ｺﾞｼｯｸM-PRO" panose="020F0600000000000000" pitchFamily="50" charset="-128"/>
            </a:endParaRPr>
          </a:p>
          <a:p>
            <a:pPr>
              <a:spcBef>
                <a:spcPts val="800"/>
              </a:spcBef>
              <a:spcAft>
                <a:spcPts val="0"/>
              </a:spcAft>
            </a:pPr>
            <a:r>
              <a:rPr lang="ja-JP" altLang="en-US" sz="1600" b="1" dirty="0">
                <a:latin typeface="HG丸ｺﾞｼｯｸM-PRO" panose="020F0600000000000000" pitchFamily="50" charset="-128"/>
                <a:ea typeface="HG丸ｺﾞｼｯｸM-PRO" panose="020F0600000000000000" pitchFamily="50" charset="-128"/>
              </a:rPr>
              <a:t>８</a:t>
            </a:r>
            <a:r>
              <a:rPr lang="ja-JP" altLang="en-US" sz="1600" b="1" dirty="0" smtClean="0">
                <a:latin typeface="HG丸ｺﾞｼｯｸM-PRO" panose="020F0600000000000000" pitchFamily="50" charset="-128"/>
                <a:ea typeface="HG丸ｺﾞｼｯｸM-PRO" panose="020F0600000000000000" pitchFamily="50" charset="-128"/>
              </a:rPr>
              <a:t>．会計分離と託送料金規制</a:t>
            </a:r>
            <a:r>
              <a:rPr lang="ja-JP" altLang="en-US" sz="1600" dirty="0">
                <a:latin typeface="HG丸ｺﾞｼｯｸM-PRO" panose="020F0600000000000000" pitchFamily="50" charset="-128"/>
                <a:ea typeface="HG丸ｺﾞｼｯｸM-PRO" panose="020F0600000000000000" pitchFamily="50" charset="-128"/>
              </a:rPr>
              <a:t>（</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smtClean="0">
                <a:latin typeface="HG丸ｺﾞｼｯｸM-PRO" panose="020F0600000000000000" pitchFamily="50" charset="-128"/>
                <a:ea typeface="HG丸ｺﾞｼｯｸM-PRO" panose="020F0600000000000000" pitchFamily="50" charset="-128"/>
              </a:rPr>
              <a:t>）</a:t>
            </a:r>
            <a:endParaRPr lang="ja-JP" altLang="ja-JP" sz="1600" b="1" dirty="0">
              <a:latin typeface="HG丸ｺﾞｼｯｸM-PRO" panose="020F0600000000000000" pitchFamily="50" charset="-128"/>
              <a:ea typeface="HG丸ｺﾞｼｯｸM-PRO" panose="020F0600000000000000" pitchFamily="50" charset="-128"/>
            </a:endParaRPr>
          </a:p>
        </p:txBody>
      </p:sp>
      <p:sp>
        <p:nvSpPr>
          <p:cNvPr id="13" name="テキスト ボックス 11"/>
          <p:cNvSpPr txBox="1">
            <a:spLocks noChangeArrowheads="1"/>
          </p:cNvSpPr>
          <p:nvPr/>
        </p:nvSpPr>
        <p:spPr bwMode="auto">
          <a:xfrm>
            <a:off x="50211" y="6237312"/>
            <a:ext cx="9792000" cy="648072"/>
          </a:xfrm>
          <a:prstGeom prst="rect">
            <a:avLst/>
          </a:prstGeom>
          <a:noFill/>
          <a:ln>
            <a:noFill/>
          </a:ln>
          <a:extLst/>
        </p:spPr>
        <p:style>
          <a:lnRef idx="2">
            <a:schemeClr val="accent1">
              <a:shade val="50000"/>
            </a:schemeClr>
          </a:lnRef>
          <a:fillRef idx="1">
            <a:schemeClr val="accent1"/>
          </a:fillRef>
          <a:effectRef idx="0">
            <a:schemeClr val="accent1"/>
          </a:effectRef>
          <a:fontRef idx="minor">
            <a:schemeClr val="lt1"/>
          </a:fontRef>
        </p:style>
        <p:txBody>
          <a:bodyPr rIns="72000" anchor="t" anchorCtr="0"/>
          <a:lstStyle>
            <a:defPPr>
              <a:defRPr lang="ja-JP"/>
            </a:defPPr>
            <a:lvl1pPr marL="177800" indent="-177800" fontAlgn="auto" latinLnBrk="1">
              <a:spcBef>
                <a:spcPts val="0"/>
              </a:spcBef>
              <a:spcAft>
                <a:spcPts val="0"/>
              </a:spcAft>
              <a:defRPr>
                <a:solidFill>
                  <a:srgbClr val="000000"/>
                </a:solidFill>
                <a:latin typeface="ＭＳ Ｐゴシック" panose="020B0600070205080204" pitchFamily="50" charset="-128"/>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spcAft>
                <a:spcPts val="600"/>
              </a:spcAft>
            </a:pPr>
            <a:r>
              <a:rPr lang="en-US" altLang="ja-JP" dirty="0" smtClean="0"/>
              <a:t>※</a:t>
            </a:r>
            <a:r>
              <a:rPr lang="ja-JP" altLang="en-US" dirty="0" smtClean="0"/>
              <a:t>送電</a:t>
            </a:r>
            <a:r>
              <a:rPr lang="ja-JP" altLang="en-US" dirty="0"/>
              <a:t>部門の法的分離を行う</a:t>
            </a:r>
            <a:r>
              <a:rPr lang="ja-JP" altLang="en-US" u="heavy" dirty="0">
                <a:uFill>
                  <a:solidFill>
                    <a:srgbClr val="FF0000"/>
                  </a:solidFill>
                </a:uFill>
              </a:rPr>
              <a:t>送電事業者（電源開発）についても</a:t>
            </a:r>
            <a:r>
              <a:rPr lang="ja-JP" altLang="en-US" u="heavy" dirty="0" smtClean="0">
                <a:uFill>
                  <a:solidFill>
                    <a:srgbClr val="FF0000"/>
                  </a:solidFill>
                </a:uFill>
              </a:rPr>
              <a:t>同様の措置を講ずる</a:t>
            </a:r>
            <a:r>
              <a:rPr lang="ja-JP" altLang="en-US" dirty="0" smtClean="0"/>
              <a:t>。</a:t>
            </a:r>
            <a:endParaRPr lang="en-US" altLang="ja-JP" sz="1600" dirty="0"/>
          </a:p>
          <a:p>
            <a:pPr>
              <a:spcAft>
                <a:spcPts val="600"/>
              </a:spcAft>
            </a:pPr>
            <a:endParaRPr lang="en-US" altLang="ja-JP" sz="1600" dirty="0" smtClean="0"/>
          </a:p>
          <a:p>
            <a:endParaRPr lang="en-US" altLang="ja-JP" sz="2000" dirty="0" smtClean="0"/>
          </a:p>
        </p:txBody>
      </p:sp>
      <p:sp>
        <p:nvSpPr>
          <p:cNvPr id="20" name="テキスト ボックス 19"/>
          <p:cNvSpPr txBox="1"/>
          <p:nvPr/>
        </p:nvSpPr>
        <p:spPr>
          <a:xfrm>
            <a:off x="272480" y="1681063"/>
            <a:ext cx="9450636" cy="307777"/>
          </a:xfrm>
          <a:prstGeom prst="rect">
            <a:avLst/>
          </a:prstGeom>
          <a:noFill/>
        </p:spPr>
        <p:txBody>
          <a:bodyPr wrap="square" rtlCol="0">
            <a:spAutoFit/>
          </a:bodyPr>
          <a:lstStyle/>
          <a:p>
            <a:pPr marL="88900" indent="-88900" algn="just"/>
            <a:r>
              <a:rPr kumimoji="1" lang="en-US" altLang="ja-JP" sz="1400" dirty="0" smtClean="0"/>
              <a:t>※</a:t>
            </a:r>
            <a:r>
              <a:rPr lang="ja-JP" altLang="en-US" sz="1400" dirty="0" smtClean="0"/>
              <a:t>沖縄電力については兼業規制が課されないため、人事異</a:t>
            </a:r>
            <a:r>
              <a:rPr lang="ja-JP" altLang="en-US" sz="1400" dirty="0" smtClean="0">
                <a:latin typeface="ＭＳ Ｐゴシック" panose="020B0600070205080204" pitchFamily="50" charset="-128"/>
              </a:rPr>
              <a:t>動の制限等一部の行為規制は適用対象外。</a:t>
            </a:r>
            <a:endParaRPr lang="en-US" altLang="ja-JP" sz="1400" dirty="0" smtClean="0">
              <a:latin typeface="ＭＳ Ｐゴシック" panose="020B0600070205080204" pitchFamily="50" charset="-128"/>
            </a:endParaRPr>
          </a:p>
        </p:txBody>
      </p:sp>
    </p:spTree>
    <p:extLst>
      <p:ext uri="{BB962C8B-B14F-4D97-AF65-F5344CB8AC3E}">
        <p14:creationId xmlns:p14="http://schemas.microsoft.com/office/powerpoint/2010/main" val="2058599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6"/>
          <p:cNvSpPr>
            <a:spLocks noChangeArrowheads="1"/>
          </p:cNvSpPr>
          <p:nvPr/>
        </p:nvSpPr>
        <p:spPr bwMode="auto">
          <a:xfrm>
            <a:off x="0" y="-1588"/>
            <a:ext cx="9926638" cy="380480"/>
          </a:xfrm>
          <a:prstGeom prst="rect">
            <a:avLst/>
          </a:prstGeom>
          <a:solidFill>
            <a:schemeClr val="accent1"/>
          </a:solidFill>
          <a:ln w="12700" algn="ctr">
            <a:noFill/>
            <a:miter lim="800000"/>
            <a:headEnd/>
            <a:tailEnd/>
          </a:ln>
        </p:spPr>
        <p:txBody>
          <a:bodyPr lIns="36000" tIns="36000" rIns="36000" bIns="36000">
            <a:spAutoFit/>
          </a:bodyPr>
          <a:lstStyle/>
          <a:p>
            <a:pPr algn="ctr">
              <a:spcBef>
                <a:spcPct val="50000"/>
              </a:spcBef>
            </a:pPr>
            <a:r>
              <a:rPr lang="ja-JP" altLang="en-US" sz="2000" b="1" dirty="0" smtClean="0">
                <a:solidFill>
                  <a:schemeClr val="bg1"/>
                </a:solidFill>
                <a:latin typeface="+mn-ea"/>
              </a:rPr>
              <a:t>電気事業法改正（小売電気料金の規制の撤廃）</a:t>
            </a:r>
            <a:endParaRPr lang="ja-JP" altLang="en-US" sz="2000" b="1" dirty="0">
              <a:solidFill>
                <a:schemeClr val="bg1"/>
              </a:solidFill>
              <a:latin typeface="+mn-ea"/>
            </a:endParaRPr>
          </a:p>
        </p:txBody>
      </p:sp>
      <p:sp>
        <p:nvSpPr>
          <p:cNvPr id="10" name="正方形/長方形 9"/>
          <p:cNvSpPr/>
          <p:nvPr/>
        </p:nvSpPr>
        <p:spPr>
          <a:xfrm>
            <a:off x="56457" y="548679"/>
            <a:ext cx="9793087" cy="21602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72000" anchor="t" anchorCtr="0"/>
          <a:lstStyle/>
          <a:p>
            <a:pPr marL="177800" indent="-177800" fontAlgn="auto" latinLnBrk="1">
              <a:spcBef>
                <a:spcPts val="0"/>
              </a:spcBef>
              <a:spcAft>
                <a:spcPts val="600"/>
              </a:spcAft>
            </a:pPr>
            <a:r>
              <a:rPr lang="ja-JP" altLang="en-US" dirty="0" smtClean="0">
                <a:solidFill>
                  <a:srgbClr val="000000"/>
                </a:solidFill>
                <a:latin typeface="ＭＳ Ｐゴシック" panose="020B0600070205080204" pitchFamily="50" charset="-128"/>
              </a:rPr>
              <a:t>○第２弾改正（小売参入の全面自由化）では</a:t>
            </a:r>
            <a:r>
              <a:rPr lang="ja-JP" altLang="en-US" dirty="0">
                <a:solidFill>
                  <a:srgbClr val="000000"/>
                </a:solidFill>
                <a:latin typeface="ＭＳ Ｐゴシック" panose="020B0600070205080204" pitchFamily="50" charset="-128"/>
              </a:rPr>
              <a:t>、 「規制なき独占</a:t>
            </a:r>
            <a:r>
              <a:rPr lang="ja-JP" altLang="en-US" dirty="0" smtClean="0">
                <a:solidFill>
                  <a:srgbClr val="000000"/>
                </a:solidFill>
                <a:latin typeface="ＭＳ Ｐゴシック" panose="020B0600070205080204" pitchFamily="50" charset="-128"/>
              </a:rPr>
              <a:t>」に陥ることを防ぐため、小売電気料金の規制については経過措置を講じ、当分の間、既存電力会社により規制料金メニューが提供されるよう措置した（自由料金メニューの提供も可能）。</a:t>
            </a:r>
            <a:endParaRPr lang="en-US" altLang="ja-JP" dirty="0" smtClean="0">
              <a:solidFill>
                <a:srgbClr val="000000"/>
              </a:solidFill>
              <a:latin typeface="ＭＳ Ｐゴシック" panose="020B0600070205080204" pitchFamily="50" charset="-128"/>
            </a:endParaRPr>
          </a:p>
          <a:p>
            <a:pPr marL="177800" indent="-177800" fontAlgn="auto" latinLnBrk="1">
              <a:spcBef>
                <a:spcPts val="0"/>
              </a:spcBef>
              <a:spcAft>
                <a:spcPts val="600"/>
              </a:spcAft>
            </a:pPr>
            <a:r>
              <a:rPr lang="ja-JP" altLang="en-US" dirty="0" smtClean="0">
                <a:solidFill>
                  <a:srgbClr val="000000"/>
                </a:solidFill>
                <a:latin typeface="ＭＳ Ｐゴシック" panose="020B0600070205080204" pitchFamily="50" charset="-128"/>
              </a:rPr>
              <a:t>○第３弾改正法では、この料金規制の経過措置の対象事業者を国が指定する制度に変更。競争</a:t>
            </a:r>
            <a:r>
              <a:rPr lang="ja-JP" altLang="en-US" dirty="0">
                <a:solidFill>
                  <a:srgbClr val="000000"/>
                </a:solidFill>
                <a:latin typeface="ＭＳ Ｐゴシック" panose="020B0600070205080204" pitchFamily="50" charset="-128"/>
              </a:rPr>
              <a:t>の進展状況を確認した上で</a:t>
            </a:r>
            <a:r>
              <a:rPr lang="ja-JP" altLang="en-US" dirty="0" smtClean="0">
                <a:solidFill>
                  <a:srgbClr val="000000"/>
                </a:solidFill>
                <a:latin typeface="ＭＳ Ｐゴシック" panose="020B0600070205080204" pitchFamily="50" charset="-128"/>
              </a:rPr>
              <a:t>、法的分離の実施と同時（２０２０年４月１日）かそれ以降の時期であって、</a:t>
            </a:r>
            <a:r>
              <a:rPr lang="ja-JP" altLang="en-US" u="heavy" dirty="0">
                <a:solidFill>
                  <a:srgbClr val="000000"/>
                </a:solidFill>
                <a:uFill>
                  <a:solidFill>
                    <a:srgbClr val="FF0000"/>
                  </a:solidFill>
                </a:uFill>
                <a:latin typeface="ＭＳ Ｐゴシック" panose="020B0600070205080204" pitchFamily="50" charset="-128"/>
              </a:rPr>
              <a:t>需要家の利益を阻害しないと判断できる場合には、国</a:t>
            </a:r>
            <a:r>
              <a:rPr lang="ja-JP" altLang="en-US" u="heavy" dirty="0" smtClean="0">
                <a:solidFill>
                  <a:srgbClr val="000000"/>
                </a:solidFill>
                <a:uFill>
                  <a:solidFill>
                    <a:srgbClr val="FF0000"/>
                  </a:solidFill>
                </a:uFill>
                <a:latin typeface="ＭＳ Ｐゴシック" panose="020B0600070205080204" pitchFamily="50" charset="-128"/>
              </a:rPr>
              <a:t>が指定を外すことにより、既存</a:t>
            </a:r>
            <a:r>
              <a:rPr lang="ja-JP" altLang="en-US" u="heavy" dirty="0">
                <a:solidFill>
                  <a:srgbClr val="000000"/>
                </a:solidFill>
                <a:uFill>
                  <a:solidFill>
                    <a:srgbClr val="FF0000"/>
                  </a:solidFill>
                </a:uFill>
                <a:latin typeface="ＭＳ Ｐゴシック" panose="020B0600070205080204" pitchFamily="50" charset="-128"/>
              </a:rPr>
              <a:t>電力会社の供給区域（エリア）毎</a:t>
            </a:r>
            <a:r>
              <a:rPr lang="en-US" altLang="ja-JP" u="heavy" dirty="0">
                <a:solidFill>
                  <a:srgbClr val="000000"/>
                </a:solidFill>
                <a:uFill>
                  <a:solidFill>
                    <a:srgbClr val="FF0000"/>
                  </a:solidFill>
                </a:uFill>
                <a:latin typeface="ＭＳ Ｐゴシック" panose="020B0600070205080204" pitchFamily="50" charset="-128"/>
              </a:rPr>
              <a:t>[=</a:t>
            </a:r>
            <a:r>
              <a:rPr lang="ja-JP" altLang="en-US" u="heavy" dirty="0">
                <a:solidFill>
                  <a:srgbClr val="000000"/>
                </a:solidFill>
                <a:uFill>
                  <a:solidFill>
                    <a:srgbClr val="FF0000"/>
                  </a:solidFill>
                </a:uFill>
                <a:latin typeface="ＭＳ Ｐゴシック" panose="020B0600070205080204" pitchFamily="50" charset="-128"/>
              </a:rPr>
              <a:t>事業者毎</a:t>
            </a:r>
            <a:r>
              <a:rPr lang="en-US" altLang="ja-JP" u="heavy" dirty="0">
                <a:solidFill>
                  <a:srgbClr val="000000"/>
                </a:solidFill>
                <a:uFill>
                  <a:solidFill>
                    <a:srgbClr val="FF0000"/>
                  </a:solidFill>
                </a:uFill>
                <a:latin typeface="ＭＳ Ｐゴシック" panose="020B0600070205080204" pitchFamily="50" charset="-128"/>
              </a:rPr>
              <a:t>]</a:t>
            </a:r>
            <a:r>
              <a:rPr lang="ja-JP" altLang="en-US" u="heavy" dirty="0">
                <a:solidFill>
                  <a:srgbClr val="000000"/>
                </a:solidFill>
                <a:uFill>
                  <a:solidFill>
                    <a:srgbClr val="FF0000"/>
                  </a:solidFill>
                </a:uFill>
                <a:latin typeface="ＭＳ Ｐゴシック" panose="020B0600070205080204" pitchFamily="50" charset="-128"/>
              </a:rPr>
              <a:t>に料金規制の経過措置を解除</a:t>
            </a:r>
            <a:r>
              <a:rPr lang="ja-JP" altLang="en-US" u="heavy" dirty="0" smtClean="0">
                <a:solidFill>
                  <a:srgbClr val="000000"/>
                </a:solidFill>
                <a:uFill>
                  <a:solidFill>
                    <a:srgbClr val="FF0000"/>
                  </a:solidFill>
                </a:uFill>
                <a:latin typeface="ＭＳ Ｐゴシック" panose="020B0600070205080204" pitchFamily="50" charset="-128"/>
              </a:rPr>
              <a:t>することを可能と</a:t>
            </a:r>
            <a:r>
              <a:rPr lang="ja-JP" altLang="en-US" u="heavy" dirty="0">
                <a:solidFill>
                  <a:srgbClr val="000000"/>
                </a:solidFill>
                <a:uFill>
                  <a:solidFill>
                    <a:srgbClr val="FF0000"/>
                  </a:solidFill>
                </a:uFill>
                <a:latin typeface="ＭＳ Ｐゴシック" panose="020B0600070205080204" pitchFamily="50" charset="-128"/>
              </a:rPr>
              <a:t>した</a:t>
            </a:r>
            <a:r>
              <a:rPr lang="ja-JP" altLang="en-US" dirty="0" smtClean="0">
                <a:solidFill>
                  <a:srgbClr val="000000"/>
                </a:solidFill>
                <a:latin typeface="ＭＳ Ｐゴシック" panose="020B0600070205080204" pitchFamily="50" charset="-128"/>
              </a:rPr>
              <a:t>。</a:t>
            </a:r>
            <a:endParaRPr lang="en-US" altLang="ja-JP" dirty="0" smtClean="0">
              <a:solidFill>
                <a:srgbClr val="000000"/>
              </a:solidFill>
              <a:latin typeface="ＭＳ Ｐゴシック" panose="020B0600070205080204" pitchFamily="50" charset="-128"/>
            </a:endParaRPr>
          </a:p>
        </p:txBody>
      </p:sp>
      <p:sp>
        <p:nvSpPr>
          <p:cNvPr id="7" name="スライド番号プレースホルダー 2"/>
          <p:cNvSpPr txBox="1">
            <a:spLocks/>
          </p:cNvSpPr>
          <p:nvPr/>
        </p:nvSpPr>
        <p:spPr>
          <a:xfrm>
            <a:off x="7594600" y="-32469"/>
            <a:ext cx="2311400" cy="365125"/>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68" algn="l" rtl="0" fontAlgn="base">
              <a:spcBef>
                <a:spcPct val="0"/>
              </a:spcBef>
              <a:spcAft>
                <a:spcPct val="0"/>
              </a:spcAft>
              <a:defRPr kumimoji="1" kern="1200">
                <a:solidFill>
                  <a:schemeClr val="tx1"/>
                </a:solidFill>
                <a:latin typeface="Arial" charset="0"/>
                <a:ea typeface="ＭＳ Ｐゴシック" charset="-128"/>
                <a:cs typeface="+mn-cs"/>
              </a:defRPr>
            </a:lvl2pPr>
            <a:lvl3pPr marL="914335" algn="l" rtl="0" fontAlgn="base">
              <a:spcBef>
                <a:spcPct val="0"/>
              </a:spcBef>
              <a:spcAft>
                <a:spcPct val="0"/>
              </a:spcAft>
              <a:defRPr kumimoji="1" kern="1200">
                <a:solidFill>
                  <a:schemeClr val="tx1"/>
                </a:solidFill>
                <a:latin typeface="Arial" charset="0"/>
                <a:ea typeface="ＭＳ Ｐゴシック" charset="-128"/>
                <a:cs typeface="+mn-cs"/>
              </a:defRPr>
            </a:lvl3pPr>
            <a:lvl4pPr marL="1371503" algn="l" rtl="0" fontAlgn="base">
              <a:spcBef>
                <a:spcPct val="0"/>
              </a:spcBef>
              <a:spcAft>
                <a:spcPct val="0"/>
              </a:spcAft>
              <a:defRPr kumimoji="1" kern="1200">
                <a:solidFill>
                  <a:schemeClr val="tx1"/>
                </a:solidFill>
                <a:latin typeface="Arial" charset="0"/>
                <a:ea typeface="ＭＳ Ｐゴシック" charset="-128"/>
                <a:cs typeface="+mn-cs"/>
              </a:defRPr>
            </a:lvl4pPr>
            <a:lvl5pPr marL="1828671" algn="l" rtl="0" fontAlgn="base">
              <a:spcBef>
                <a:spcPct val="0"/>
              </a:spcBef>
              <a:spcAft>
                <a:spcPct val="0"/>
              </a:spcAft>
              <a:defRPr kumimoji="1" kern="1200">
                <a:solidFill>
                  <a:schemeClr val="tx1"/>
                </a:solidFill>
                <a:latin typeface="Arial" charset="0"/>
                <a:ea typeface="ＭＳ Ｐゴシック" charset="-128"/>
                <a:cs typeface="+mn-cs"/>
              </a:defRPr>
            </a:lvl5pPr>
            <a:lvl6pPr marL="2285838" algn="l" defTabSz="914335" rtl="0" eaLnBrk="1" latinLnBrk="0" hangingPunct="1">
              <a:defRPr kumimoji="1" kern="1200">
                <a:solidFill>
                  <a:schemeClr val="tx1"/>
                </a:solidFill>
                <a:latin typeface="Arial" charset="0"/>
                <a:ea typeface="ＭＳ Ｐゴシック" charset="-128"/>
                <a:cs typeface="+mn-cs"/>
              </a:defRPr>
            </a:lvl6pPr>
            <a:lvl7pPr marL="2743006" algn="l" defTabSz="914335" rtl="0" eaLnBrk="1" latinLnBrk="0" hangingPunct="1">
              <a:defRPr kumimoji="1" kern="1200">
                <a:solidFill>
                  <a:schemeClr val="tx1"/>
                </a:solidFill>
                <a:latin typeface="Arial" charset="0"/>
                <a:ea typeface="ＭＳ Ｐゴシック" charset="-128"/>
                <a:cs typeface="+mn-cs"/>
              </a:defRPr>
            </a:lvl7pPr>
            <a:lvl8pPr marL="3200174" algn="l" defTabSz="914335" rtl="0" eaLnBrk="1" latinLnBrk="0" hangingPunct="1">
              <a:defRPr kumimoji="1" kern="1200">
                <a:solidFill>
                  <a:schemeClr val="tx1"/>
                </a:solidFill>
                <a:latin typeface="Arial" charset="0"/>
                <a:ea typeface="ＭＳ Ｐゴシック" charset="-128"/>
                <a:cs typeface="+mn-cs"/>
              </a:defRPr>
            </a:lvl8pPr>
            <a:lvl9pPr marL="3657341" algn="l" defTabSz="914335" rtl="0" eaLnBrk="1" latinLnBrk="0" hangingPunct="1">
              <a:defRPr kumimoji="1" kern="1200">
                <a:solidFill>
                  <a:schemeClr val="tx1"/>
                </a:solidFill>
                <a:latin typeface="Arial" charset="0"/>
                <a:ea typeface="ＭＳ Ｐゴシック" charset="-128"/>
                <a:cs typeface="+mn-cs"/>
              </a:defRPr>
            </a:lvl9pPr>
          </a:lstStyle>
          <a:p>
            <a:pPr algn="r">
              <a:defRPr/>
            </a:pPr>
            <a:fld id="{3CF312C0-D3AB-4CF8-B5EF-F3E11CA05781}" type="slidenum">
              <a:rPr lang="ja-JP" altLang="en-US" sz="2400" smtClean="0">
                <a:solidFill>
                  <a:schemeClr val="bg1"/>
                </a:solidFill>
              </a:rPr>
              <a:pPr algn="r">
                <a:defRPr/>
              </a:pPr>
              <a:t>17</a:t>
            </a:fld>
            <a:endParaRPr lang="ja-JP" altLang="en-US" sz="2400" dirty="0">
              <a:solidFill>
                <a:schemeClr val="bg1"/>
              </a:solidFill>
            </a:endParaRPr>
          </a:p>
        </p:txBody>
      </p:sp>
      <p:sp>
        <p:nvSpPr>
          <p:cNvPr id="11" name="テキスト ボックス 10"/>
          <p:cNvSpPr txBox="1"/>
          <p:nvPr/>
        </p:nvSpPr>
        <p:spPr>
          <a:xfrm>
            <a:off x="1254683" y="6454497"/>
            <a:ext cx="2182139" cy="307777"/>
          </a:xfrm>
          <a:prstGeom prst="rect">
            <a:avLst/>
          </a:prstGeom>
          <a:noFill/>
          <a:effectLst/>
        </p:spPr>
        <p:txBody>
          <a:bodyPr wrap="square" rtlCol="0">
            <a:spAutoFit/>
          </a:bodyPr>
          <a:lstStyle/>
          <a:p>
            <a:pPr algn="ctr"/>
            <a:r>
              <a:rPr kumimoji="1" lang="ja-JP" altLang="en-US" sz="1400" b="1" dirty="0" smtClean="0"/>
              <a:t>現行制度</a:t>
            </a:r>
            <a:endParaRPr kumimoji="1" lang="ja-JP" altLang="en-US" sz="1400" b="1" dirty="0"/>
          </a:p>
        </p:txBody>
      </p:sp>
      <p:sp>
        <p:nvSpPr>
          <p:cNvPr id="14" name="右矢印 13"/>
          <p:cNvSpPr/>
          <p:nvPr/>
        </p:nvSpPr>
        <p:spPr>
          <a:xfrm>
            <a:off x="3373122" y="4344579"/>
            <a:ext cx="580370" cy="1696599"/>
          </a:xfrm>
          <a:prstGeom prst="rightArrow">
            <a:avLst>
              <a:gd name="adj1" fmla="val 75072"/>
              <a:gd name="adj2" fmla="val 50000"/>
            </a:avLst>
          </a:prstGeom>
          <a:solidFill>
            <a:schemeClr val="bg1">
              <a:lumMod val="75000"/>
            </a:schemeClr>
          </a:solidFill>
          <a:ln>
            <a:solidFill>
              <a:schemeClr val="tx1"/>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sz="1600" b="1"/>
          </a:p>
        </p:txBody>
      </p:sp>
      <p:sp>
        <p:nvSpPr>
          <p:cNvPr id="15" name="テキスト ボックス 14"/>
          <p:cNvSpPr txBox="1"/>
          <p:nvPr/>
        </p:nvSpPr>
        <p:spPr>
          <a:xfrm>
            <a:off x="3846784" y="6454497"/>
            <a:ext cx="2182139" cy="307777"/>
          </a:xfrm>
          <a:prstGeom prst="rect">
            <a:avLst/>
          </a:prstGeom>
          <a:noFill/>
          <a:effectLst/>
        </p:spPr>
        <p:txBody>
          <a:bodyPr wrap="square" rtlCol="0">
            <a:spAutoFit/>
          </a:bodyPr>
          <a:lstStyle/>
          <a:p>
            <a:pPr algn="ctr"/>
            <a:r>
              <a:rPr kumimoji="1" lang="ja-JP" altLang="en-US" sz="1400" b="1" dirty="0" smtClean="0"/>
              <a:t>経過措置期間</a:t>
            </a:r>
            <a:endParaRPr kumimoji="1" lang="ja-JP" altLang="en-US" sz="1400" b="1" dirty="0"/>
          </a:p>
        </p:txBody>
      </p:sp>
      <p:sp>
        <p:nvSpPr>
          <p:cNvPr id="16" name="テキスト ボックス 15"/>
          <p:cNvSpPr txBox="1"/>
          <p:nvPr/>
        </p:nvSpPr>
        <p:spPr>
          <a:xfrm>
            <a:off x="6515277" y="6362164"/>
            <a:ext cx="2182139" cy="523220"/>
          </a:xfrm>
          <a:prstGeom prst="rect">
            <a:avLst/>
          </a:prstGeom>
          <a:noFill/>
          <a:effectLst/>
        </p:spPr>
        <p:txBody>
          <a:bodyPr wrap="square" rtlCol="0">
            <a:spAutoFit/>
          </a:bodyPr>
          <a:lstStyle/>
          <a:p>
            <a:pPr algn="ctr"/>
            <a:r>
              <a:rPr lang="ja-JP" altLang="en-US" sz="1400" b="1" dirty="0" smtClean="0"/>
              <a:t>料金規制の撤廃後</a:t>
            </a:r>
            <a:endParaRPr lang="en-US" altLang="ja-JP" sz="1400" b="1" dirty="0" smtClean="0"/>
          </a:p>
          <a:p>
            <a:pPr algn="ctr"/>
            <a:r>
              <a:rPr lang="ja-JP" altLang="en-US" sz="1400" b="1" dirty="0" smtClean="0"/>
              <a:t>（経過措置終了後）</a:t>
            </a:r>
            <a:endParaRPr kumimoji="1" lang="ja-JP" altLang="en-US" sz="1400" b="1" dirty="0"/>
          </a:p>
        </p:txBody>
      </p:sp>
      <p:sp>
        <p:nvSpPr>
          <p:cNvPr id="17" name="正方形/長方形 16"/>
          <p:cNvSpPr/>
          <p:nvPr/>
        </p:nvSpPr>
        <p:spPr>
          <a:xfrm>
            <a:off x="1501706" y="4141828"/>
            <a:ext cx="1678554" cy="2125482"/>
          </a:xfrm>
          <a:prstGeom prst="rect">
            <a:avLst/>
          </a:prstGeom>
          <a:solidFill>
            <a:srgbClr val="FFCCFF"/>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smtClean="0">
              <a:solidFill>
                <a:schemeClr val="tx1"/>
              </a:solidFill>
            </a:endParaRPr>
          </a:p>
        </p:txBody>
      </p:sp>
      <p:sp>
        <p:nvSpPr>
          <p:cNvPr id="18" name="正方形/長方形 17"/>
          <p:cNvSpPr/>
          <p:nvPr/>
        </p:nvSpPr>
        <p:spPr>
          <a:xfrm>
            <a:off x="4127121" y="5558815"/>
            <a:ext cx="1678554" cy="708495"/>
          </a:xfrm>
          <a:prstGeom prst="rect">
            <a:avLst/>
          </a:prstGeom>
          <a:solidFill>
            <a:srgbClr val="FFCCFF"/>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smtClean="0">
              <a:solidFill>
                <a:schemeClr val="tx1"/>
              </a:solidFill>
            </a:endParaRPr>
          </a:p>
        </p:txBody>
      </p:sp>
      <p:sp>
        <p:nvSpPr>
          <p:cNvPr id="20" name="正方形/長方形 19"/>
          <p:cNvSpPr/>
          <p:nvPr/>
        </p:nvSpPr>
        <p:spPr>
          <a:xfrm>
            <a:off x="6762300" y="4141828"/>
            <a:ext cx="1678554" cy="2125482"/>
          </a:xfrm>
          <a:prstGeom prst="rect">
            <a:avLst/>
          </a:prstGeom>
          <a:solidFill>
            <a:srgbClr val="FFFF99"/>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smtClean="0">
              <a:solidFill>
                <a:schemeClr val="tx1"/>
              </a:solidFill>
            </a:endParaRPr>
          </a:p>
        </p:txBody>
      </p:sp>
      <p:sp>
        <p:nvSpPr>
          <p:cNvPr id="21" name="テキスト ボックス 20"/>
          <p:cNvSpPr txBox="1"/>
          <p:nvPr/>
        </p:nvSpPr>
        <p:spPr>
          <a:xfrm>
            <a:off x="672437" y="4330515"/>
            <a:ext cx="537238" cy="1783595"/>
          </a:xfrm>
          <a:prstGeom prst="rect">
            <a:avLst/>
          </a:prstGeom>
          <a:noFill/>
          <a:effectLst/>
        </p:spPr>
        <p:txBody>
          <a:bodyPr vert="eaVert" wrap="square" rtlCol="0" anchor="ctr">
            <a:spAutoFit/>
          </a:bodyPr>
          <a:lstStyle/>
          <a:p>
            <a:pPr algn="ctr"/>
            <a:r>
              <a:rPr lang="ja-JP" altLang="en-US" sz="1200" b="1" dirty="0" smtClean="0"/>
              <a:t>現行の規制部門</a:t>
            </a:r>
            <a:endParaRPr kumimoji="1" lang="ja-JP" altLang="en-US" sz="1200" b="1" dirty="0"/>
          </a:p>
        </p:txBody>
      </p:sp>
      <p:sp>
        <p:nvSpPr>
          <p:cNvPr id="22" name="左中かっこ 21"/>
          <p:cNvSpPr/>
          <p:nvPr/>
        </p:nvSpPr>
        <p:spPr>
          <a:xfrm>
            <a:off x="1154712" y="4143538"/>
            <a:ext cx="199943" cy="2123771"/>
          </a:xfrm>
          <a:prstGeom prst="leftBrace">
            <a:avLst/>
          </a:prstGeom>
          <a:effectLst/>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400" b="1"/>
          </a:p>
        </p:txBody>
      </p:sp>
      <p:sp>
        <p:nvSpPr>
          <p:cNvPr id="23" name="テキスト ボックス 22"/>
          <p:cNvSpPr txBox="1"/>
          <p:nvPr/>
        </p:nvSpPr>
        <p:spPr>
          <a:xfrm>
            <a:off x="1501707" y="4663589"/>
            <a:ext cx="1678555" cy="1472612"/>
          </a:xfrm>
          <a:prstGeom prst="rect">
            <a:avLst/>
          </a:prstGeom>
          <a:noFill/>
        </p:spPr>
        <p:txBody>
          <a:bodyPr wrap="square" rtlCol="0">
            <a:spAutoFit/>
          </a:bodyPr>
          <a:lstStyle/>
          <a:p>
            <a:r>
              <a:rPr lang="ja-JP" altLang="en-US" sz="1200" dirty="0" smtClean="0"/>
              <a:t>一般</a:t>
            </a:r>
            <a:r>
              <a:rPr lang="ja-JP" altLang="en-US" sz="1200" dirty="0"/>
              <a:t>電気事</a:t>
            </a:r>
            <a:r>
              <a:rPr lang="ja-JP" altLang="en-US" sz="1200" dirty="0" smtClean="0"/>
              <a:t>業者のみが</a:t>
            </a:r>
            <a:r>
              <a:rPr lang="ja-JP" altLang="en-US" sz="1200" b="1" u="sng" dirty="0" smtClean="0"/>
              <a:t>規制料金</a:t>
            </a:r>
            <a:r>
              <a:rPr lang="ja-JP" altLang="en-US" sz="1200" b="1" u="sng" dirty="0"/>
              <a:t>（</a:t>
            </a:r>
            <a:r>
              <a:rPr lang="ja-JP" altLang="en-US" sz="1200" b="1" u="sng" dirty="0" smtClean="0"/>
              <a:t>総括原価方式</a:t>
            </a:r>
            <a:r>
              <a:rPr lang="ja-JP" altLang="en-US" sz="1200" b="1" u="sng" dirty="0"/>
              <a:t>）</a:t>
            </a:r>
            <a:r>
              <a:rPr lang="ja-JP" altLang="en-US" sz="1200" dirty="0" smtClean="0"/>
              <a:t>で供給</a:t>
            </a:r>
            <a:endParaRPr lang="en-US" altLang="ja-JP" sz="1200" dirty="0" smtClean="0"/>
          </a:p>
          <a:p>
            <a:endParaRPr kumimoji="1" lang="en-US" altLang="ja-JP" sz="1200" dirty="0"/>
          </a:p>
          <a:p>
            <a:pPr algn="ctr"/>
            <a:r>
              <a:rPr lang="en-US" altLang="ja-JP" sz="1200" dirty="0" smtClean="0"/>
              <a:t>【</a:t>
            </a:r>
            <a:r>
              <a:rPr lang="ja-JP" altLang="en-US" sz="1200" dirty="0" smtClean="0"/>
              <a:t>地域独占</a:t>
            </a:r>
            <a:r>
              <a:rPr lang="en-US" altLang="ja-JP" sz="1200" dirty="0" smtClean="0"/>
              <a:t>】</a:t>
            </a:r>
            <a:endParaRPr kumimoji="1" lang="ja-JP" altLang="en-US" sz="1200" dirty="0"/>
          </a:p>
        </p:txBody>
      </p:sp>
      <p:sp>
        <p:nvSpPr>
          <p:cNvPr id="24" name="正方形/長方形 23"/>
          <p:cNvSpPr/>
          <p:nvPr/>
        </p:nvSpPr>
        <p:spPr>
          <a:xfrm>
            <a:off x="4122419" y="4850322"/>
            <a:ext cx="1678554" cy="708495"/>
          </a:xfrm>
          <a:prstGeom prst="rect">
            <a:avLst/>
          </a:prstGeom>
          <a:solidFill>
            <a:srgbClr val="FFFF99"/>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smtClean="0">
              <a:solidFill>
                <a:schemeClr val="tx1"/>
              </a:solidFill>
            </a:endParaRPr>
          </a:p>
        </p:txBody>
      </p:sp>
      <p:sp>
        <p:nvSpPr>
          <p:cNvPr id="25" name="正方形/長方形 24"/>
          <p:cNvSpPr/>
          <p:nvPr/>
        </p:nvSpPr>
        <p:spPr>
          <a:xfrm>
            <a:off x="4122419" y="4143538"/>
            <a:ext cx="1678554" cy="706784"/>
          </a:xfrm>
          <a:prstGeom prst="rect">
            <a:avLst/>
          </a:prstGeom>
          <a:solidFill>
            <a:srgbClr val="FFFF99"/>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smtClean="0">
              <a:solidFill>
                <a:schemeClr val="tx1"/>
              </a:solidFill>
            </a:endParaRPr>
          </a:p>
        </p:txBody>
      </p:sp>
      <p:sp>
        <p:nvSpPr>
          <p:cNvPr id="26" name="テキスト ボックス 25"/>
          <p:cNvSpPr txBox="1"/>
          <p:nvPr/>
        </p:nvSpPr>
        <p:spPr>
          <a:xfrm>
            <a:off x="4127123" y="5571152"/>
            <a:ext cx="1678554" cy="883567"/>
          </a:xfrm>
          <a:prstGeom prst="rect">
            <a:avLst/>
          </a:prstGeom>
          <a:noFill/>
        </p:spPr>
        <p:txBody>
          <a:bodyPr wrap="square" rtlCol="0">
            <a:spAutoFit/>
          </a:bodyPr>
          <a:lstStyle/>
          <a:p>
            <a:r>
              <a:rPr lang="ja-JP" altLang="en-US" sz="1200" dirty="0" smtClean="0"/>
              <a:t>旧一般</a:t>
            </a:r>
            <a:r>
              <a:rPr lang="ja-JP" altLang="en-US" sz="1200" dirty="0"/>
              <a:t>電気事</a:t>
            </a:r>
            <a:r>
              <a:rPr lang="ja-JP" altLang="en-US" sz="1200" dirty="0" smtClean="0"/>
              <a:t>業者が</a:t>
            </a:r>
            <a:r>
              <a:rPr lang="ja-JP" altLang="en-US" sz="1200" b="1" u="sng" dirty="0" smtClean="0"/>
              <a:t>規制料金（経過措置）</a:t>
            </a:r>
            <a:r>
              <a:rPr lang="ja-JP" altLang="en-US" sz="1200" dirty="0" smtClean="0"/>
              <a:t>で供給</a:t>
            </a:r>
            <a:endParaRPr kumimoji="1" lang="ja-JP" altLang="en-US" sz="1200" dirty="0"/>
          </a:p>
        </p:txBody>
      </p:sp>
      <p:sp>
        <p:nvSpPr>
          <p:cNvPr id="27" name="テキスト ボックス 26"/>
          <p:cNvSpPr txBox="1"/>
          <p:nvPr/>
        </p:nvSpPr>
        <p:spPr>
          <a:xfrm>
            <a:off x="4122419" y="4964024"/>
            <a:ext cx="1799343" cy="687219"/>
          </a:xfrm>
          <a:prstGeom prst="rect">
            <a:avLst/>
          </a:prstGeom>
          <a:noFill/>
        </p:spPr>
        <p:txBody>
          <a:bodyPr wrap="square" rtlCol="0">
            <a:spAutoFit/>
          </a:bodyPr>
          <a:lstStyle/>
          <a:p>
            <a:r>
              <a:rPr lang="ja-JP" altLang="en-US" sz="1200" dirty="0" smtClean="0"/>
              <a:t>旧一般</a:t>
            </a:r>
            <a:r>
              <a:rPr lang="ja-JP" altLang="en-US" sz="1200" dirty="0"/>
              <a:t>電気事</a:t>
            </a:r>
            <a:r>
              <a:rPr lang="ja-JP" altLang="en-US" sz="1200" dirty="0" smtClean="0"/>
              <a:t>業者が</a:t>
            </a:r>
            <a:r>
              <a:rPr lang="ja-JP" altLang="en-US" sz="1200" b="1" u="sng" dirty="0" smtClean="0"/>
              <a:t>自由料金</a:t>
            </a:r>
            <a:r>
              <a:rPr lang="ja-JP" altLang="en-US" sz="1200" dirty="0" smtClean="0"/>
              <a:t>で供給可能</a:t>
            </a:r>
            <a:endParaRPr kumimoji="1" lang="ja-JP" altLang="en-US" sz="1200" dirty="0"/>
          </a:p>
        </p:txBody>
      </p:sp>
      <p:sp>
        <p:nvSpPr>
          <p:cNvPr id="28" name="テキスト ボックス 27"/>
          <p:cNvSpPr txBox="1"/>
          <p:nvPr/>
        </p:nvSpPr>
        <p:spPr>
          <a:xfrm>
            <a:off x="4122419" y="4247365"/>
            <a:ext cx="1649124" cy="687219"/>
          </a:xfrm>
          <a:prstGeom prst="rect">
            <a:avLst/>
          </a:prstGeom>
          <a:noFill/>
        </p:spPr>
        <p:txBody>
          <a:bodyPr wrap="square" rtlCol="0">
            <a:spAutoFit/>
          </a:bodyPr>
          <a:lstStyle/>
          <a:p>
            <a:r>
              <a:rPr lang="ja-JP" altLang="en-US" sz="1200" dirty="0" smtClean="0"/>
              <a:t>新規参入者が</a:t>
            </a:r>
            <a:endParaRPr lang="en-US" altLang="ja-JP" sz="1200" dirty="0" smtClean="0"/>
          </a:p>
          <a:p>
            <a:r>
              <a:rPr lang="ja-JP" altLang="en-US" sz="1200" b="1" u="sng" dirty="0" smtClean="0"/>
              <a:t>自由料金</a:t>
            </a:r>
            <a:r>
              <a:rPr lang="ja-JP" altLang="en-US" sz="1200" dirty="0" smtClean="0"/>
              <a:t>で供給可能</a:t>
            </a:r>
            <a:endParaRPr kumimoji="1" lang="ja-JP" altLang="en-US" sz="1200" dirty="0"/>
          </a:p>
        </p:txBody>
      </p:sp>
      <p:sp>
        <p:nvSpPr>
          <p:cNvPr id="29" name="テキスト ボックス 28"/>
          <p:cNvSpPr txBox="1"/>
          <p:nvPr/>
        </p:nvSpPr>
        <p:spPr>
          <a:xfrm>
            <a:off x="6820343" y="4927813"/>
            <a:ext cx="1683257" cy="883567"/>
          </a:xfrm>
          <a:prstGeom prst="rect">
            <a:avLst/>
          </a:prstGeom>
          <a:noFill/>
        </p:spPr>
        <p:txBody>
          <a:bodyPr wrap="square" rtlCol="0">
            <a:spAutoFit/>
          </a:bodyPr>
          <a:lstStyle/>
          <a:p>
            <a:r>
              <a:rPr lang="ja-JP" altLang="en-US" sz="1200" dirty="0" smtClean="0"/>
              <a:t>あらゆる小売事業者が</a:t>
            </a:r>
            <a:r>
              <a:rPr lang="ja-JP" altLang="en-US" sz="1200" b="1" u="sng" dirty="0" smtClean="0"/>
              <a:t>自由料金</a:t>
            </a:r>
            <a:r>
              <a:rPr lang="ja-JP" altLang="en-US" sz="1200" dirty="0" smtClean="0"/>
              <a:t>で供給可能</a:t>
            </a:r>
            <a:endParaRPr lang="en-US" altLang="ja-JP" sz="1200" dirty="0" smtClean="0"/>
          </a:p>
        </p:txBody>
      </p:sp>
      <p:sp>
        <p:nvSpPr>
          <p:cNvPr id="30" name="正方形/長方形 29"/>
          <p:cNvSpPr/>
          <p:nvPr/>
        </p:nvSpPr>
        <p:spPr>
          <a:xfrm>
            <a:off x="1501706" y="3511182"/>
            <a:ext cx="1678554" cy="531370"/>
          </a:xfrm>
          <a:prstGeom prst="rect">
            <a:avLst/>
          </a:prstGeom>
          <a:solidFill>
            <a:schemeClr val="bg1"/>
          </a:solidFill>
          <a:ln w="12700"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smtClean="0">
              <a:solidFill>
                <a:schemeClr val="tx1"/>
              </a:solidFill>
            </a:endParaRPr>
          </a:p>
        </p:txBody>
      </p:sp>
      <p:sp>
        <p:nvSpPr>
          <p:cNvPr id="31" name="テキスト ボックス 30"/>
          <p:cNvSpPr txBox="1"/>
          <p:nvPr/>
        </p:nvSpPr>
        <p:spPr>
          <a:xfrm>
            <a:off x="560512" y="3392120"/>
            <a:ext cx="761087" cy="824487"/>
          </a:xfrm>
          <a:prstGeom prst="rect">
            <a:avLst/>
          </a:prstGeom>
          <a:noFill/>
          <a:effectLst/>
        </p:spPr>
        <p:txBody>
          <a:bodyPr vert="eaVert" wrap="square" rtlCol="0">
            <a:spAutoFit/>
          </a:bodyPr>
          <a:lstStyle/>
          <a:p>
            <a:pPr algn="ctr"/>
            <a:r>
              <a:rPr lang="ja-JP" altLang="en-US" sz="1100" b="1" dirty="0" smtClean="0"/>
              <a:t>現行の自由化部門</a:t>
            </a:r>
            <a:endParaRPr kumimoji="1" lang="ja-JP" altLang="en-US" sz="1100" b="1" dirty="0"/>
          </a:p>
        </p:txBody>
      </p:sp>
      <p:sp>
        <p:nvSpPr>
          <p:cNvPr id="32" name="左中かっこ 31"/>
          <p:cNvSpPr/>
          <p:nvPr/>
        </p:nvSpPr>
        <p:spPr>
          <a:xfrm>
            <a:off x="1154712" y="3511183"/>
            <a:ext cx="199943" cy="531370"/>
          </a:xfrm>
          <a:prstGeom prst="leftBrace">
            <a:avLst/>
          </a:prstGeom>
          <a:effectLst/>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400" b="1"/>
          </a:p>
        </p:txBody>
      </p:sp>
      <p:sp>
        <p:nvSpPr>
          <p:cNvPr id="33" name="正方形/長方形 32"/>
          <p:cNvSpPr/>
          <p:nvPr/>
        </p:nvSpPr>
        <p:spPr>
          <a:xfrm>
            <a:off x="4127121" y="3511182"/>
            <a:ext cx="1678554" cy="531370"/>
          </a:xfrm>
          <a:prstGeom prst="rect">
            <a:avLst/>
          </a:prstGeom>
          <a:solidFill>
            <a:schemeClr val="bg1"/>
          </a:solidFill>
          <a:ln w="12700"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smtClean="0">
              <a:solidFill>
                <a:schemeClr val="tx1"/>
              </a:solidFill>
            </a:endParaRPr>
          </a:p>
        </p:txBody>
      </p:sp>
      <p:sp>
        <p:nvSpPr>
          <p:cNvPr id="34" name="正方形/長方形 33"/>
          <p:cNvSpPr/>
          <p:nvPr/>
        </p:nvSpPr>
        <p:spPr>
          <a:xfrm>
            <a:off x="6766998" y="3511182"/>
            <a:ext cx="1678554" cy="531370"/>
          </a:xfrm>
          <a:prstGeom prst="rect">
            <a:avLst/>
          </a:prstGeom>
          <a:solidFill>
            <a:schemeClr val="bg1"/>
          </a:solidFill>
          <a:ln w="12700"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smtClean="0">
              <a:solidFill>
                <a:schemeClr val="tx1"/>
              </a:solidFill>
            </a:endParaRPr>
          </a:p>
        </p:txBody>
      </p:sp>
      <p:sp>
        <p:nvSpPr>
          <p:cNvPr id="35" name="テキスト ボックス 34"/>
          <p:cNvSpPr txBox="1"/>
          <p:nvPr/>
        </p:nvSpPr>
        <p:spPr>
          <a:xfrm>
            <a:off x="3074558" y="4711065"/>
            <a:ext cx="805858" cy="1295276"/>
          </a:xfrm>
          <a:prstGeom prst="rect">
            <a:avLst/>
          </a:prstGeom>
          <a:noFill/>
        </p:spPr>
        <p:txBody>
          <a:bodyPr vert="eaVert" wrap="square" rtlCol="0">
            <a:spAutoFit/>
          </a:bodyPr>
          <a:lstStyle/>
          <a:p>
            <a:r>
              <a:rPr kumimoji="1" lang="ja-JP" altLang="en-US" sz="1200" dirty="0" smtClean="0">
                <a:latin typeface="ＤＨＰ特太ゴシック体" pitchFamily="50" charset="-128"/>
                <a:ea typeface="ＤＨＰ特太ゴシック体" pitchFamily="50" charset="-128"/>
              </a:rPr>
              <a:t>小売参入の</a:t>
            </a:r>
            <a:endParaRPr kumimoji="1" lang="en-US" altLang="ja-JP" sz="1200" dirty="0" smtClean="0">
              <a:latin typeface="ＤＨＰ特太ゴシック体" pitchFamily="50" charset="-128"/>
              <a:ea typeface="ＤＨＰ特太ゴシック体" pitchFamily="50" charset="-128"/>
            </a:endParaRPr>
          </a:p>
          <a:p>
            <a:r>
              <a:rPr lang="ja-JP" altLang="en-US" sz="1200" dirty="0">
                <a:latin typeface="ＤＨＰ特太ゴシック体" pitchFamily="50" charset="-128"/>
                <a:ea typeface="ＤＨＰ特太ゴシック体" pitchFamily="50" charset="-128"/>
              </a:rPr>
              <a:t>　</a:t>
            </a:r>
            <a:r>
              <a:rPr kumimoji="1" lang="ja-JP" altLang="en-US" sz="1200" dirty="0" smtClean="0">
                <a:latin typeface="ＤＨＰ特太ゴシック体" pitchFamily="50" charset="-128"/>
                <a:ea typeface="ＤＨＰ特太ゴシック体" pitchFamily="50" charset="-128"/>
              </a:rPr>
              <a:t>全面自由化</a:t>
            </a:r>
            <a:endParaRPr kumimoji="1" lang="ja-JP" altLang="en-US" sz="1200" dirty="0">
              <a:latin typeface="ＤＨＰ特太ゴシック体" pitchFamily="50" charset="-128"/>
              <a:ea typeface="ＤＨＰ特太ゴシック体" pitchFamily="50" charset="-128"/>
            </a:endParaRPr>
          </a:p>
        </p:txBody>
      </p:sp>
      <p:sp>
        <p:nvSpPr>
          <p:cNvPr id="36" name="右矢印 35"/>
          <p:cNvSpPr/>
          <p:nvPr/>
        </p:nvSpPr>
        <p:spPr>
          <a:xfrm>
            <a:off x="5993769" y="4344579"/>
            <a:ext cx="580370" cy="1696599"/>
          </a:xfrm>
          <a:prstGeom prst="rightArrow">
            <a:avLst>
              <a:gd name="adj1" fmla="val 75072"/>
              <a:gd name="adj2" fmla="val 50000"/>
            </a:avLst>
          </a:prstGeom>
          <a:solidFill>
            <a:schemeClr val="bg1">
              <a:lumMod val="75000"/>
            </a:schemeClr>
          </a:solidFill>
          <a:ln w="38100">
            <a:solidFill>
              <a:srgbClr val="FF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sz="1600" b="1"/>
          </a:p>
        </p:txBody>
      </p:sp>
      <p:sp>
        <p:nvSpPr>
          <p:cNvPr id="37" name="テキスト ボックス 36"/>
          <p:cNvSpPr txBox="1"/>
          <p:nvPr/>
        </p:nvSpPr>
        <p:spPr>
          <a:xfrm>
            <a:off x="5837073" y="4645657"/>
            <a:ext cx="537238" cy="1351777"/>
          </a:xfrm>
          <a:prstGeom prst="rect">
            <a:avLst/>
          </a:prstGeom>
          <a:noFill/>
        </p:spPr>
        <p:txBody>
          <a:bodyPr vert="eaVert" wrap="square" rtlCol="0">
            <a:spAutoFit/>
          </a:bodyPr>
          <a:lstStyle/>
          <a:p>
            <a:r>
              <a:rPr kumimoji="1" lang="ja-JP" altLang="en-US" sz="1200" dirty="0" smtClean="0">
                <a:latin typeface="ＤＨＰ特太ゴシック体" pitchFamily="50" charset="-128"/>
                <a:ea typeface="ＤＨＰ特太ゴシック体" pitchFamily="50" charset="-128"/>
              </a:rPr>
              <a:t>経過措置の終了</a:t>
            </a:r>
            <a:endParaRPr kumimoji="1" lang="ja-JP" altLang="en-US" sz="1200" dirty="0">
              <a:latin typeface="ＤＨＰ特太ゴシック体" pitchFamily="50" charset="-128"/>
              <a:ea typeface="ＤＨＰ特太ゴシック体" pitchFamily="50" charset="-128"/>
            </a:endParaRPr>
          </a:p>
        </p:txBody>
      </p:sp>
      <p:sp>
        <p:nvSpPr>
          <p:cNvPr id="6" name="角丸四角形吹き出し 5"/>
          <p:cNvSpPr/>
          <p:nvPr/>
        </p:nvSpPr>
        <p:spPr>
          <a:xfrm>
            <a:off x="5525615" y="3392119"/>
            <a:ext cx="2338748" cy="505211"/>
          </a:xfrm>
          <a:prstGeom prst="wedgeRoundRectCallout">
            <a:avLst>
              <a:gd name="adj1" fmla="val -19385"/>
              <a:gd name="adj2" fmla="val 93851"/>
              <a:gd name="adj3" fmla="val 16667"/>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000000"/>
                </a:solidFill>
                <a:latin typeface="AR P丸ゴシック体E" panose="020F0900000000000000" pitchFamily="50" charset="-128"/>
                <a:ea typeface="AR P丸ゴシック体E" panose="020F0900000000000000" pitchFamily="50" charset="-128"/>
              </a:rPr>
              <a:t>供給</a:t>
            </a:r>
            <a:r>
              <a:rPr lang="ja-JP" altLang="en-US" sz="1400" dirty="0" smtClean="0">
                <a:solidFill>
                  <a:srgbClr val="000000"/>
                </a:solidFill>
                <a:latin typeface="AR P丸ゴシック体E" panose="020F0900000000000000" pitchFamily="50" charset="-128"/>
                <a:ea typeface="AR P丸ゴシック体E" panose="020F0900000000000000" pitchFamily="50" charset="-128"/>
              </a:rPr>
              <a:t>区域毎の規制解除</a:t>
            </a:r>
            <a:endParaRPr lang="en-US" altLang="ja-JP" sz="1400" dirty="0" smtClean="0">
              <a:solidFill>
                <a:srgbClr val="000000"/>
              </a:solidFill>
              <a:latin typeface="AR P丸ゴシック体E" panose="020F0900000000000000" pitchFamily="50" charset="-128"/>
              <a:ea typeface="AR P丸ゴシック体E" panose="020F0900000000000000" pitchFamily="50" charset="-128"/>
            </a:endParaRPr>
          </a:p>
          <a:p>
            <a:pPr algn="ctr"/>
            <a:r>
              <a:rPr lang="ja-JP" altLang="en-US" sz="1400" dirty="0" smtClean="0">
                <a:solidFill>
                  <a:srgbClr val="000000"/>
                </a:solidFill>
                <a:latin typeface="AR P丸ゴシック体E" panose="020F0900000000000000" pitchFamily="50" charset="-128"/>
                <a:ea typeface="AR P丸ゴシック体E" panose="020F0900000000000000" pitchFamily="50" charset="-128"/>
              </a:rPr>
              <a:t>を</a:t>
            </a:r>
            <a:r>
              <a:rPr lang="ja-JP" altLang="en-US" sz="1400" dirty="0">
                <a:solidFill>
                  <a:srgbClr val="000000"/>
                </a:solidFill>
                <a:latin typeface="AR P丸ゴシック体E" panose="020F0900000000000000" pitchFamily="50" charset="-128"/>
                <a:ea typeface="AR P丸ゴシック体E" panose="020F0900000000000000" pitchFamily="50" charset="-128"/>
              </a:rPr>
              <a:t>可能とする</a:t>
            </a:r>
            <a:endParaRPr kumimoji="1" lang="ja-JP" altLang="en-US" sz="1400" dirty="0">
              <a:latin typeface="AR P丸ゴシック体E" panose="020F0900000000000000" pitchFamily="50" charset="-128"/>
              <a:ea typeface="AR P丸ゴシック体E" panose="020F0900000000000000" pitchFamily="50" charset="-128"/>
            </a:endParaRPr>
          </a:p>
        </p:txBody>
      </p:sp>
      <p:sp>
        <p:nvSpPr>
          <p:cNvPr id="8" name="テキスト ボックス 7"/>
          <p:cNvSpPr txBox="1"/>
          <p:nvPr/>
        </p:nvSpPr>
        <p:spPr>
          <a:xfrm>
            <a:off x="3136495" y="2812867"/>
            <a:ext cx="4382158" cy="338554"/>
          </a:xfrm>
          <a:prstGeom prst="rect">
            <a:avLst/>
          </a:prstGeom>
          <a:noFill/>
        </p:spPr>
        <p:txBody>
          <a:bodyPr wrap="none" rtlCol="0">
            <a:spAutoFit/>
          </a:bodyPr>
          <a:lstStyle/>
          <a:p>
            <a:r>
              <a:rPr kumimoji="1" lang="ja-JP" altLang="en-US" sz="1600" dirty="0" smtClean="0">
                <a:latin typeface="ＤＨＰ特太ゴシック体" panose="020B0500000000000000" pitchFamily="50" charset="-128"/>
                <a:ea typeface="ＤＨＰ特太ゴシック体" panose="020B0500000000000000" pitchFamily="50" charset="-128"/>
              </a:rPr>
              <a:t>小売電気料金の規制の段階的解除</a:t>
            </a:r>
            <a:endParaRPr kumimoji="1" lang="ja-JP" altLang="en-US" sz="1600" dirty="0">
              <a:latin typeface="ＤＨＰ特太ゴシック体" panose="020B0500000000000000" pitchFamily="50" charset="-128"/>
              <a:ea typeface="ＤＨＰ特太ゴシック体" panose="020B0500000000000000" pitchFamily="50" charset="-128"/>
            </a:endParaRPr>
          </a:p>
        </p:txBody>
      </p:sp>
      <p:sp>
        <p:nvSpPr>
          <p:cNvPr id="2" name="テキスト ボックス 1"/>
          <p:cNvSpPr txBox="1"/>
          <p:nvPr/>
        </p:nvSpPr>
        <p:spPr>
          <a:xfrm>
            <a:off x="3130545" y="6039643"/>
            <a:ext cx="1059906" cy="276999"/>
          </a:xfrm>
          <a:prstGeom prst="rect">
            <a:avLst/>
          </a:prstGeom>
          <a:noFill/>
        </p:spPr>
        <p:txBody>
          <a:bodyPr wrap="none" rtlCol="0">
            <a:spAutoFit/>
          </a:bodyPr>
          <a:lstStyle/>
          <a:p>
            <a:r>
              <a:rPr kumimoji="1" lang="ja-JP" altLang="en-US" sz="1200" dirty="0" smtClean="0"/>
              <a:t>（第２弾改正）</a:t>
            </a:r>
            <a:endParaRPr kumimoji="1" lang="ja-JP" altLang="en-US" sz="1200" dirty="0"/>
          </a:p>
        </p:txBody>
      </p:sp>
      <p:sp>
        <p:nvSpPr>
          <p:cNvPr id="38" name="テキスト ボックス 37"/>
          <p:cNvSpPr txBox="1"/>
          <p:nvPr/>
        </p:nvSpPr>
        <p:spPr>
          <a:xfrm>
            <a:off x="5765302" y="6039643"/>
            <a:ext cx="1059906" cy="276999"/>
          </a:xfrm>
          <a:prstGeom prst="rect">
            <a:avLst/>
          </a:prstGeom>
          <a:noFill/>
        </p:spPr>
        <p:txBody>
          <a:bodyPr wrap="none" rtlCol="0">
            <a:spAutoFit/>
          </a:bodyPr>
          <a:lstStyle/>
          <a:p>
            <a:r>
              <a:rPr kumimoji="1" lang="ja-JP" altLang="en-US" sz="1200" dirty="0" smtClean="0"/>
              <a:t>（第３弾改正）</a:t>
            </a:r>
            <a:endParaRPr kumimoji="1" lang="ja-JP" altLang="en-US" sz="1200" dirty="0"/>
          </a:p>
        </p:txBody>
      </p:sp>
      <p:sp>
        <p:nvSpPr>
          <p:cNvPr id="39" name="タイトル 1"/>
          <p:cNvSpPr txBox="1">
            <a:spLocks/>
          </p:cNvSpPr>
          <p:nvPr/>
        </p:nvSpPr>
        <p:spPr>
          <a:xfrm>
            <a:off x="0" y="-27384"/>
            <a:ext cx="9906000" cy="400103"/>
          </a:xfrm>
          <a:prstGeom prst="rect">
            <a:avLst/>
          </a:prstGeom>
          <a:solidFill>
            <a:schemeClr val="accent1"/>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spAutoFit/>
          </a:bodyPr>
          <a:lstStyle>
            <a:defPPr>
              <a:defRPr lang="ja-JP"/>
            </a:defPPr>
            <a:lvl1pPr algn="ctr" eaLnBrk="1" hangingPunct="1">
              <a:defRPr sz="2000" b="1">
                <a:solidFill>
                  <a:prstClr val="white"/>
                </a:solidFill>
                <a:ea typeface="+mj-ea"/>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ja-JP" altLang="en-US" dirty="0" smtClean="0">
                <a:solidFill>
                  <a:schemeClr val="bg1"/>
                </a:solidFill>
              </a:rPr>
              <a:t>小売電気料金の規制の撤廃</a:t>
            </a:r>
            <a:endParaRPr lang="ja-JP" altLang="en-US" dirty="0">
              <a:solidFill>
                <a:schemeClr val="bg1"/>
              </a:solidFill>
            </a:endParaRPr>
          </a:p>
        </p:txBody>
      </p:sp>
      <p:sp>
        <p:nvSpPr>
          <p:cNvPr id="40" name="スライド番号プレースホルダー 2"/>
          <p:cNvSpPr txBox="1">
            <a:spLocks/>
          </p:cNvSpPr>
          <p:nvPr/>
        </p:nvSpPr>
        <p:spPr>
          <a:xfrm>
            <a:off x="7015832" y="6466043"/>
            <a:ext cx="2987041" cy="511175"/>
          </a:xfrm>
          <a:prstGeom prst="rect">
            <a:avLst/>
          </a:prstGeom>
          <a:noFill/>
          <a:ln w="9525">
            <a:noFill/>
            <a:miter lim="800000"/>
            <a:headEnd/>
            <a:tailEnd/>
          </a:ln>
        </p:spPr>
        <p:txBody>
          <a:bodyPr vert="horz" lIns="121417" tIns="60720" rIns="121417" bIns="60720" rtlCol="0"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4917" algn="l" rtl="0" fontAlgn="base">
              <a:spcBef>
                <a:spcPct val="0"/>
              </a:spcBef>
              <a:spcAft>
                <a:spcPct val="0"/>
              </a:spcAft>
              <a:defRPr kumimoji="1" kern="1200">
                <a:solidFill>
                  <a:schemeClr val="tx1"/>
                </a:solidFill>
                <a:latin typeface="Arial" charset="0"/>
                <a:ea typeface="ＭＳ Ｐゴシック" charset="-128"/>
                <a:cs typeface="+mn-cs"/>
              </a:defRPr>
            </a:lvl2pPr>
            <a:lvl3pPr marL="909832" algn="l" rtl="0" fontAlgn="base">
              <a:spcBef>
                <a:spcPct val="0"/>
              </a:spcBef>
              <a:spcAft>
                <a:spcPct val="0"/>
              </a:spcAft>
              <a:defRPr kumimoji="1" kern="1200">
                <a:solidFill>
                  <a:schemeClr val="tx1"/>
                </a:solidFill>
                <a:latin typeface="Arial" charset="0"/>
                <a:ea typeface="ＭＳ Ｐゴシック" charset="-128"/>
                <a:cs typeface="+mn-cs"/>
              </a:defRPr>
            </a:lvl3pPr>
            <a:lvl4pPr marL="1364741" algn="l" rtl="0" fontAlgn="base">
              <a:spcBef>
                <a:spcPct val="0"/>
              </a:spcBef>
              <a:spcAft>
                <a:spcPct val="0"/>
              </a:spcAft>
              <a:defRPr kumimoji="1" kern="1200">
                <a:solidFill>
                  <a:schemeClr val="tx1"/>
                </a:solidFill>
                <a:latin typeface="Arial" charset="0"/>
                <a:ea typeface="ＭＳ Ｐゴシック" charset="-128"/>
                <a:cs typeface="+mn-cs"/>
              </a:defRPr>
            </a:lvl4pPr>
            <a:lvl5pPr marL="1819662" algn="l" rtl="0" fontAlgn="base">
              <a:spcBef>
                <a:spcPct val="0"/>
              </a:spcBef>
              <a:spcAft>
                <a:spcPct val="0"/>
              </a:spcAft>
              <a:defRPr kumimoji="1" kern="1200">
                <a:solidFill>
                  <a:schemeClr val="tx1"/>
                </a:solidFill>
                <a:latin typeface="Arial" charset="0"/>
                <a:ea typeface="ＭＳ Ｐゴシック" charset="-128"/>
                <a:cs typeface="+mn-cs"/>
              </a:defRPr>
            </a:lvl5pPr>
            <a:lvl6pPr marL="2274580" algn="l" defTabSz="909832" rtl="0" eaLnBrk="1" latinLnBrk="0" hangingPunct="1">
              <a:defRPr kumimoji="1" kern="1200">
                <a:solidFill>
                  <a:schemeClr val="tx1"/>
                </a:solidFill>
                <a:latin typeface="Arial" charset="0"/>
                <a:ea typeface="ＭＳ Ｐゴシック" charset="-128"/>
                <a:cs typeface="+mn-cs"/>
              </a:defRPr>
            </a:lvl6pPr>
            <a:lvl7pPr marL="2729497" algn="l" defTabSz="909832" rtl="0" eaLnBrk="1" latinLnBrk="0" hangingPunct="1">
              <a:defRPr kumimoji="1" kern="1200">
                <a:solidFill>
                  <a:schemeClr val="tx1"/>
                </a:solidFill>
                <a:latin typeface="Arial" charset="0"/>
                <a:ea typeface="ＭＳ Ｐゴシック" charset="-128"/>
                <a:cs typeface="+mn-cs"/>
              </a:defRPr>
            </a:lvl7pPr>
            <a:lvl8pPr marL="3184413" algn="l" defTabSz="909832" rtl="0" eaLnBrk="1" latinLnBrk="0" hangingPunct="1">
              <a:defRPr kumimoji="1" kern="1200">
                <a:solidFill>
                  <a:schemeClr val="tx1"/>
                </a:solidFill>
                <a:latin typeface="Arial" charset="0"/>
                <a:ea typeface="ＭＳ Ｐゴシック" charset="-128"/>
                <a:cs typeface="+mn-cs"/>
              </a:defRPr>
            </a:lvl8pPr>
            <a:lvl9pPr marL="3639327" algn="l" defTabSz="909832" rtl="0" eaLnBrk="1" latinLnBrk="0" hangingPunct="1">
              <a:defRPr kumimoji="1" kern="1200">
                <a:solidFill>
                  <a:schemeClr val="tx1"/>
                </a:solidFill>
                <a:latin typeface="Arial" charset="0"/>
                <a:ea typeface="ＭＳ Ｐゴシック" charset="-128"/>
                <a:cs typeface="+mn-cs"/>
              </a:defRPr>
            </a:lvl9pPr>
          </a:lstStyle>
          <a:p>
            <a:pPr algn="r">
              <a:lnSpc>
                <a:spcPct val="80000"/>
              </a:lnSpc>
              <a:spcBef>
                <a:spcPct val="20000"/>
              </a:spcBef>
            </a:pPr>
            <a:fld id="{190ADAE8-B15F-4E0C-9979-CF9A95048C37}" type="slidenum">
              <a:rPr lang="ja-JP" altLang="en-US" sz="2000" b="1">
                <a:solidFill>
                  <a:srgbClr val="000000"/>
                </a:solidFill>
                <a:latin typeface="ＭＳ Ｐゴシック" charset="-128"/>
              </a:rPr>
              <a:pPr algn="r">
                <a:lnSpc>
                  <a:spcPct val="80000"/>
                </a:lnSpc>
                <a:spcBef>
                  <a:spcPct val="20000"/>
                </a:spcBef>
              </a:pPr>
              <a:t>17</a:t>
            </a:fld>
            <a:endParaRPr lang="ja-JP" altLang="en-US" sz="2000" b="1" dirty="0">
              <a:solidFill>
                <a:srgbClr val="000000"/>
              </a:solidFill>
              <a:latin typeface="ＭＳ Ｐゴシック" charset="-128"/>
            </a:endParaRPr>
          </a:p>
        </p:txBody>
      </p:sp>
      <p:sp>
        <p:nvSpPr>
          <p:cNvPr id="41" name="スライド番号プレースホルダー 2"/>
          <p:cNvSpPr txBox="1">
            <a:spLocks/>
          </p:cNvSpPr>
          <p:nvPr/>
        </p:nvSpPr>
        <p:spPr>
          <a:xfrm>
            <a:off x="7622282" y="-18901"/>
            <a:ext cx="2311400" cy="365125"/>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68" algn="l" rtl="0" fontAlgn="base">
              <a:spcBef>
                <a:spcPct val="0"/>
              </a:spcBef>
              <a:spcAft>
                <a:spcPct val="0"/>
              </a:spcAft>
              <a:defRPr kumimoji="1" kern="1200">
                <a:solidFill>
                  <a:schemeClr val="tx1"/>
                </a:solidFill>
                <a:latin typeface="Arial" charset="0"/>
                <a:ea typeface="ＭＳ Ｐゴシック" charset="-128"/>
                <a:cs typeface="+mn-cs"/>
              </a:defRPr>
            </a:lvl2pPr>
            <a:lvl3pPr marL="914335" algn="l" rtl="0" fontAlgn="base">
              <a:spcBef>
                <a:spcPct val="0"/>
              </a:spcBef>
              <a:spcAft>
                <a:spcPct val="0"/>
              </a:spcAft>
              <a:defRPr kumimoji="1" kern="1200">
                <a:solidFill>
                  <a:schemeClr val="tx1"/>
                </a:solidFill>
                <a:latin typeface="Arial" charset="0"/>
                <a:ea typeface="ＭＳ Ｐゴシック" charset="-128"/>
                <a:cs typeface="+mn-cs"/>
              </a:defRPr>
            </a:lvl3pPr>
            <a:lvl4pPr marL="1371503" algn="l" rtl="0" fontAlgn="base">
              <a:spcBef>
                <a:spcPct val="0"/>
              </a:spcBef>
              <a:spcAft>
                <a:spcPct val="0"/>
              </a:spcAft>
              <a:defRPr kumimoji="1" kern="1200">
                <a:solidFill>
                  <a:schemeClr val="tx1"/>
                </a:solidFill>
                <a:latin typeface="Arial" charset="0"/>
                <a:ea typeface="ＭＳ Ｐゴシック" charset="-128"/>
                <a:cs typeface="+mn-cs"/>
              </a:defRPr>
            </a:lvl4pPr>
            <a:lvl5pPr marL="1828671" algn="l" rtl="0" fontAlgn="base">
              <a:spcBef>
                <a:spcPct val="0"/>
              </a:spcBef>
              <a:spcAft>
                <a:spcPct val="0"/>
              </a:spcAft>
              <a:defRPr kumimoji="1" kern="1200">
                <a:solidFill>
                  <a:schemeClr val="tx1"/>
                </a:solidFill>
                <a:latin typeface="Arial" charset="0"/>
                <a:ea typeface="ＭＳ Ｐゴシック" charset="-128"/>
                <a:cs typeface="+mn-cs"/>
              </a:defRPr>
            </a:lvl5pPr>
            <a:lvl6pPr marL="2285838" algn="l" defTabSz="914335" rtl="0" eaLnBrk="1" latinLnBrk="0" hangingPunct="1">
              <a:defRPr kumimoji="1" kern="1200">
                <a:solidFill>
                  <a:schemeClr val="tx1"/>
                </a:solidFill>
                <a:latin typeface="Arial" charset="0"/>
                <a:ea typeface="ＭＳ Ｐゴシック" charset="-128"/>
                <a:cs typeface="+mn-cs"/>
              </a:defRPr>
            </a:lvl6pPr>
            <a:lvl7pPr marL="2743006" algn="l" defTabSz="914335" rtl="0" eaLnBrk="1" latinLnBrk="0" hangingPunct="1">
              <a:defRPr kumimoji="1" kern="1200">
                <a:solidFill>
                  <a:schemeClr val="tx1"/>
                </a:solidFill>
                <a:latin typeface="Arial" charset="0"/>
                <a:ea typeface="ＭＳ Ｐゴシック" charset="-128"/>
                <a:cs typeface="+mn-cs"/>
              </a:defRPr>
            </a:lvl7pPr>
            <a:lvl8pPr marL="3200174" algn="l" defTabSz="914335" rtl="0" eaLnBrk="1" latinLnBrk="0" hangingPunct="1">
              <a:defRPr kumimoji="1" kern="1200">
                <a:solidFill>
                  <a:schemeClr val="tx1"/>
                </a:solidFill>
                <a:latin typeface="Arial" charset="0"/>
                <a:ea typeface="ＭＳ Ｐゴシック" charset="-128"/>
                <a:cs typeface="+mn-cs"/>
              </a:defRPr>
            </a:lvl8pPr>
            <a:lvl9pPr marL="3657341" algn="l" defTabSz="914335" rtl="0" eaLnBrk="1" latinLnBrk="0" hangingPunct="1">
              <a:defRPr kumimoji="1" kern="1200">
                <a:solidFill>
                  <a:schemeClr val="tx1"/>
                </a:solidFill>
                <a:latin typeface="Arial" charset="0"/>
                <a:ea typeface="ＭＳ Ｐゴシック" charset="-128"/>
                <a:cs typeface="+mn-cs"/>
              </a:defRPr>
            </a:lvl9pPr>
          </a:lstStyle>
          <a:p>
            <a:pPr algn="r">
              <a:defRPr/>
            </a:pPr>
            <a:fld id="{3CF312C0-D3AB-4CF8-B5EF-F3E11CA05781}" type="slidenum">
              <a:rPr lang="ja-JP" altLang="en-US" sz="2400" smtClean="0">
                <a:solidFill>
                  <a:schemeClr val="bg1"/>
                </a:solidFill>
              </a:rPr>
              <a:pPr algn="r">
                <a:defRPr/>
              </a:pPr>
              <a:t>17</a:t>
            </a:fld>
            <a:endParaRPr lang="ja-JP" altLang="en-US" sz="2400" dirty="0">
              <a:solidFill>
                <a:schemeClr val="bg1"/>
              </a:solidFill>
            </a:endParaRPr>
          </a:p>
        </p:txBody>
      </p:sp>
    </p:spTree>
    <p:extLst>
      <p:ext uri="{BB962C8B-B14F-4D97-AF65-F5344CB8AC3E}">
        <p14:creationId xmlns:p14="http://schemas.microsoft.com/office/powerpoint/2010/main" val="2753443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0" y="5085"/>
            <a:ext cx="9906000" cy="400103"/>
          </a:xfrm>
          <a:prstGeom prst="rect">
            <a:avLst/>
          </a:prstGeom>
          <a:solidFill>
            <a:schemeClr val="accent1"/>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spAutoFit/>
          </a:bodyPr>
          <a:lstStyle>
            <a:defPPr>
              <a:defRPr lang="ja-JP"/>
            </a:defPPr>
            <a:lvl1pPr algn="ctr" eaLnBrk="1" hangingPunct="1">
              <a:defRPr sz="2000" b="1">
                <a:solidFill>
                  <a:prstClr val="white"/>
                </a:solidFill>
                <a:ea typeface="+mj-ea"/>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pPr marL="84138" indent="-84138" defTabSz="954088">
              <a:spcBef>
                <a:spcPct val="50000"/>
              </a:spcBef>
            </a:pPr>
            <a:r>
              <a:rPr lang="ja-JP" altLang="en-US" dirty="0" smtClean="0">
                <a:solidFill>
                  <a:schemeClr val="bg1"/>
                </a:solidFill>
                <a:latin typeface="Times New Roman" pitchFamily="18" charset="0"/>
              </a:rPr>
              <a:t>重層的な安定供給確保策①　－送配電事業者が果たす役割</a:t>
            </a:r>
            <a:r>
              <a:rPr lang="ja-JP" altLang="en-US" dirty="0">
                <a:solidFill>
                  <a:schemeClr val="bg1"/>
                </a:solidFill>
                <a:latin typeface="Times New Roman" pitchFamily="18" charset="0"/>
              </a:rPr>
              <a:t>－</a:t>
            </a:r>
          </a:p>
        </p:txBody>
      </p:sp>
      <p:sp>
        <p:nvSpPr>
          <p:cNvPr id="12" name="スライド番号プレースホルダー 2"/>
          <p:cNvSpPr txBox="1">
            <a:spLocks/>
          </p:cNvSpPr>
          <p:nvPr/>
        </p:nvSpPr>
        <p:spPr>
          <a:xfrm>
            <a:off x="7594600" y="0"/>
            <a:ext cx="2311400" cy="365125"/>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68" algn="l" rtl="0" fontAlgn="base">
              <a:spcBef>
                <a:spcPct val="0"/>
              </a:spcBef>
              <a:spcAft>
                <a:spcPct val="0"/>
              </a:spcAft>
              <a:defRPr kumimoji="1" kern="1200">
                <a:solidFill>
                  <a:schemeClr val="tx1"/>
                </a:solidFill>
                <a:latin typeface="Arial" charset="0"/>
                <a:ea typeface="ＭＳ Ｐゴシック" charset="-128"/>
                <a:cs typeface="+mn-cs"/>
              </a:defRPr>
            </a:lvl2pPr>
            <a:lvl3pPr marL="914335" algn="l" rtl="0" fontAlgn="base">
              <a:spcBef>
                <a:spcPct val="0"/>
              </a:spcBef>
              <a:spcAft>
                <a:spcPct val="0"/>
              </a:spcAft>
              <a:defRPr kumimoji="1" kern="1200">
                <a:solidFill>
                  <a:schemeClr val="tx1"/>
                </a:solidFill>
                <a:latin typeface="Arial" charset="0"/>
                <a:ea typeface="ＭＳ Ｐゴシック" charset="-128"/>
                <a:cs typeface="+mn-cs"/>
              </a:defRPr>
            </a:lvl3pPr>
            <a:lvl4pPr marL="1371503" algn="l" rtl="0" fontAlgn="base">
              <a:spcBef>
                <a:spcPct val="0"/>
              </a:spcBef>
              <a:spcAft>
                <a:spcPct val="0"/>
              </a:spcAft>
              <a:defRPr kumimoji="1" kern="1200">
                <a:solidFill>
                  <a:schemeClr val="tx1"/>
                </a:solidFill>
                <a:latin typeface="Arial" charset="0"/>
                <a:ea typeface="ＭＳ Ｐゴシック" charset="-128"/>
                <a:cs typeface="+mn-cs"/>
              </a:defRPr>
            </a:lvl4pPr>
            <a:lvl5pPr marL="1828671" algn="l" rtl="0" fontAlgn="base">
              <a:spcBef>
                <a:spcPct val="0"/>
              </a:spcBef>
              <a:spcAft>
                <a:spcPct val="0"/>
              </a:spcAft>
              <a:defRPr kumimoji="1" kern="1200">
                <a:solidFill>
                  <a:schemeClr val="tx1"/>
                </a:solidFill>
                <a:latin typeface="Arial" charset="0"/>
                <a:ea typeface="ＭＳ Ｐゴシック" charset="-128"/>
                <a:cs typeface="+mn-cs"/>
              </a:defRPr>
            </a:lvl5pPr>
            <a:lvl6pPr marL="2285838" algn="l" defTabSz="914335" rtl="0" eaLnBrk="1" latinLnBrk="0" hangingPunct="1">
              <a:defRPr kumimoji="1" kern="1200">
                <a:solidFill>
                  <a:schemeClr val="tx1"/>
                </a:solidFill>
                <a:latin typeface="Arial" charset="0"/>
                <a:ea typeface="ＭＳ Ｐゴシック" charset="-128"/>
                <a:cs typeface="+mn-cs"/>
              </a:defRPr>
            </a:lvl6pPr>
            <a:lvl7pPr marL="2743006" algn="l" defTabSz="914335" rtl="0" eaLnBrk="1" latinLnBrk="0" hangingPunct="1">
              <a:defRPr kumimoji="1" kern="1200">
                <a:solidFill>
                  <a:schemeClr val="tx1"/>
                </a:solidFill>
                <a:latin typeface="Arial" charset="0"/>
                <a:ea typeface="ＭＳ Ｐゴシック" charset="-128"/>
                <a:cs typeface="+mn-cs"/>
              </a:defRPr>
            </a:lvl7pPr>
            <a:lvl8pPr marL="3200174" algn="l" defTabSz="914335" rtl="0" eaLnBrk="1" latinLnBrk="0" hangingPunct="1">
              <a:defRPr kumimoji="1" kern="1200">
                <a:solidFill>
                  <a:schemeClr val="tx1"/>
                </a:solidFill>
                <a:latin typeface="Arial" charset="0"/>
                <a:ea typeface="ＭＳ Ｐゴシック" charset="-128"/>
                <a:cs typeface="+mn-cs"/>
              </a:defRPr>
            </a:lvl8pPr>
            <a:lvl9pPr marL="3657341" algn="l" defTabSz="914335" rtl="0" eaLnBrk="1" latinLnBrk="0" hangingPunct="1">
              <a:defRPr kumimoji="1" kern="1200">
                <a:solidFill>
                  <a:schemeClr val="tx1"/>
                </a:solidFill>
                <a:latin typeface="Arial" charset="0"/>
                <a:ea typeface="ＭＳ Ｐゴシック" charset="-128"/>
                <a:cs typeface="+mn-cs"/>
              </a:defRPr>
            </a:lvl9pPr>
          </a:lstStyle>
          <a:p>
            <a:pPr algn="r">
              <a:defRPr/>
            </a:pPr>
            <a:fld id="{3CF312C0-D3AB-4CF8-B5EF-F3E11CA05781}" type="slidenum">
              <a:rPr lang="ja-JP" altLang="en-US" sz="2400" smtClean="0">
                <a:solidFill>
                  <a:schemeClr val="bg1"/>
                </a:solidFill>
              </a:rPr>
              <a:pPr algn="r">
                <a:defRPr/>
              </a:pPr>
              <a:t>18</a:t>
            </a:fld>
            <a:endParaRPr lang="ja-JP" altLang="en-US" sz="2400" dirty="0">
              <a:solidFill>
                <a:schemeClr val="bg1"/>
              </a:solidFill>
            </a:endParaRPr>
          </a:p>
        </p:txBody>
      </p:sp>
      <p:sp>
        <p:nvSpPr>
          <p:cNvPr id="13" name="テキスト ボックス 11"/>
          <p:cNvSpPr txBox="1">
            <a:spLocks noChangeArrowheads="1"/>
          </p:cNvSpPr>
          <p:nvPr/>
        </p:nvSpPr>
        <p:spPr bwMode="auto">
          <a:xfrm>
            <a:off x="123208" y="620688"/>
            <a:ext cx="9620250" cy="1008112"/>
          </a:xfrm>
          <a:prstGeom prst="rect">
            <a:avLst/>
          </a:prstGeom>
          <a:noFill/>
          <a:ln>
            <a:solidFill>
              <a:schemeClr val="tx1"/>
            </a:solidFill>
          </a:ln>
          <a:extLst/>
        </p:spPr>
        <p:style>
          <a:lnRef idx="2">
            <a:schemeClr val="accent1">
              <a:shade val="50000"/>
            </a:schemeClr>
          </a:lnRef>
          <a:fillRef idx="1">
            <a:schemeClr val="accent1"/>
          </a:fillRef>
          <a:effectRef idx="0">
            <a:schemeClr val="accent1"/>
          </a:effectRef>
          <a:fontRef idx="minor">
            <a:schemeClr val="lt1"/>
          </a:fontRef>
        </p:style>
        <p:txBody>
          <a:bodyPr rIns="72000" anchor="t" anchorCtr="0"/>
          <a:lstStyle>
            <a:defPPr>
              <a:defRPr lang="ja-JP"/>
            </a:defPPr>
            <a:lvl1pPr marL="0" indent="0" fontAlgn="auto" latinLnBrk="1">
              <a:spcBef>
                <a:spcPts val="0"/>
              </a:spcBef>
              <a:spcAft>
                <a:spcPts val="600"/>
              </a:spcAft>
              <a:defRPr>
                <a:solidFill>
                  <a:srgbClr val="000000"/>
                </a:solidFill>
                <a:latin typeface="ＭＳ Ｐゴシック" panose="020B0600070205080204" pitchFamily="50" charset="-128"/>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271463" indent="-271463">
              <a:tabLst>
                <a:tab pos="271463" algn="l"/>
              </a:tabLst>
            </a:pPr>
            <a:r>
              <a:rPr lang="ja-JP" altLang="en-US" dirty="0" smtClean="0"/>
              <a:t>○</a:t>
            </a:r>
            <a:r>
              <a:rPr lang="en-US" altLang="ja-JP" dirty="0" smtClean="0"/>
              <a:t>	</a:t>
            </a:r>
            <a:r>
              <a:rPr lang="ja-JP" altLang="ja-JP" dirty="0" smtClean="0"/>
              <a:t>送</a:t>
            </a:r>
            <a:r>
              <a:rPr lang="ja-JP" altLang="ja-JP" dirty="0"/>
              <a:t>配電事業者</a:t>
            </a:r>
            <a:r>
              <a:rPr lang="ja-JP" altLang="en-US" dirty="0"/>
              <a:t>（現・一般電気事業者の送配電部門）</a:t>
            </a:r>
            <a:r>
              <a:rPr lang="ja-JP" altLang="ja-JP" dirty="0"/>
              <a:t>が</a:t>
            </a:r>
            <a:r>
              <a:rPr lang="ja-JP" altLang="en-US" dirty="0" smtClean="0"/>
              <a:t>、これまでどおり、引き続き</a:t>
            </a:r>
            <a:r>
              <a:rPr lang="ja-JP" altLang="en-US" dirty="0"/>
              <a:t>高品質な電気の安定供給責任を</a:t>
            </a:r>
            <a:r>
              <a:rPr lang="ja-JP" altLang="en-US" dirty="0" smtClean="0"/>
              <a:t>担うこととする一方、この</a:t>
            </a:r>
            <a:r>
              <a:rPr lang="ja-JP" altLang="en-US" dirty="0"/>
              <a:t>役割を着実に果たせるよう、これまでと同様の</a:t>
            </a:r>
            <a:r>
              <a:rPr lang="ja-JP" altLang="en-US" u="sng" dirty="0">
                <a:solidFill>
                  <a:schemeClr val="tx1"/>
                </a:solidFill>
              </a:rPr>
              <a:t>地域独占</a:t>
            </a:r>
            <a:r>
              <a:rPr lang="ja-JP" altLang="en-US" dirty="0">
                <a:solidFill>
                  <a:schemeClr val="tx1"/>
                </a:solidFill>
              </a:rPr>
              <a:t>と</a:t>
            </a:r>
            <a:r>
              <a:rPr lang="ja-JP" altLang="en-US" u="sng" dirty="0">
                <a:solidFill>
                  <a:schemeClr val="tx1"/>
                </a:solidFill>
              </a:rPr>
              <a:t>料金規制</a:t>
            </a:r>
            <a:r>
              <a:rPr lang="ja-JP" altLang="en-US" dirty="0">
                <a:solidFill>
                  <a:schemeClr val="tx1"/>
                </a:solidFill>
              </a:rPr>
              <a:t>によって</a:t>
            </a:r>
            <a:r>
              <a:rPr lang="ja-JP" altLang="en-US" dirty="0"/>
              <a:t>、投資回収を制度的に保証。</a:t>
            </a:r>
          </a:p>
        </p:txBody>
      </p:sp>
      <p:pic>
        <p:nvPicPr>
          <p:cNvPr id="16" name="Picture 3" descr="C:\Users\AGAC0734\AppData\Local\Microsoft\Windows\Temporary Internet Files\Content.IE5\U0ML8TOC\MC90038868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3584" y="2600037"/>
            <a:ext cx="969375" cy="123642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AGAC0734\AppData\Local\Microsoft\Windows\Temporary Internet Files\Content.IE5\Y8BX41QQ\MC90027868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598167" y="4005064"/>
            <a:ext cx="994793" cy="1091027"/>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56456" y="2348880"/>
            <a:ext cx="3567128" cy="1585049"/>
          </a:xfrm>
          <a:prstGeom prst="rect">
            <a:avLst/>
          </a:prstGeom>
        </p:spPr>
        <p:txBody>
          <a:bodyPr wrap="square">
            <a:spAutoFit/>
          </a:bodyPr>
          <a:lstStyle/>
          <a:p>
            <a:pPr marL="354013" indent="-354013">
              <a:spcAft>
                <a:spcPts val="600"/>
              </a:spcAft>
            </a:pPr>
            <a:r>
              <a:rPr lang="ja-JP" altLang="en-US" sz="1600" u="sng" dirty="0" smtClean="0">
                <a:latin typeface="ＤＨＰ特太ゴシック体" pitchFamily="50" charset="-128"/>
                <a:ea typeface="ＤＨＰ特太ゴシック体" pitchFamily="50" charset="-128"/>
              </a:rPr>
              <a:t>（１）</a:t>
            </a:r>
            <a:r>
              <a:rPr lang="ja-JP" altLang="en-US" sz="1600" u="sng" dirty="0">
                <a:solidFill>
                  <a:srgbClr val="FF0000"/>
                </a:solidFill>
                <a:latin typeface="ＤＨＰ特太ゴシック体" pitchFamily="50" charset="-128"/>
                <a:ea typeface="ＤＨＰ特太ゴシック体" pitchFamily="50" charset="-128"/>
              </a:rPr>
              <a:t>需給バランス</a:t>
            </a:r>
            <a:r>
              <a:rPr lang="ja-JP" altLang="en-US" sz="1600" u="sng" dirty="0" smtClean="0">
                <a:solidFill>
                  <a:srgbClr val="FF0000"/>
                </a:solidFill>
                <a:latin typeface="ＤＨＰ特太ゴシック体" pitchFamily="50" charset="-128"/>
                <a:ea typeface="ＤＨＰ特太ゴシック体" pitchFamily="50" charset="-128"/>
              </a:rPr>
              <a:t>維持</a:t>
            </a:r>
            <a:r>
              <a:rPr lang="ja-JP" altLang="en-US" sz="1600" u="sng" dirty="0" smtClean="0">
                <a:latin typeface="HG丸ｺﾞｼｯｸM-PRO" pitchFamily="50" charset="-128"/>
                <a:ea typeface="HG丸ｺﾞｼｯｸM-PRO" pitchFamily="50" charset="-128"/>
              </a:rPr>
              <a:t>を義務付け</a:t>
            </a:r>
            <a:r>
              <a:rPr lang="ja-JP" altLang="en-US" sz="1600" dirty="0" smtClean="0">
                <a:latin typeface="HG丸ｺﾞｼｯｸM-PRO" pitchFamily="50" charset="-128"/>
                <a:ea typeface="HG丸ｺﾞｼｯｸM-PRO" pitchFamily="50" charset="-128"/>
              </a:rPr>
              <a:t>（周波数維持義務）</a:t>
            </a:r>
            <a:endParaRPr lang="en-US" altLang="ja-JP" sz="1400" spc="-60" dirty="0" smtClean="0">
              <a:latin typeface="HG丸ｺﾞｼｯｸM-PRO" pitchFamily="50" charset="-128"/>
              <a:ea typeface="HG丸ｺﾞｼｯｸM-PRO" pitchFamily="50" charset="-128"/>
            </a:endParaRPr>
          </a:p>
          <a:p>
            <a:pPr marL="263525" indent="-171450">
              <a:spcAft>
                <a:spcPts val="600"/>
              </a:spcAft>
            </a:pPr>
            <a:r>
              <a:rPr lang="en-US" altLang="ja-JP" sz="1200" spc="-60" dirty="0" smtClean="0">
                <a:latin typeface="HG丸ｺﾞｼｯｸM-PRO" pitchFamily="50" charset="-128"/>
                <a:ea typeface="HG丸ｺﾞｼｯｸM-PRO" pitchFamily="50" charset="-128"/>
              </a:rPr>
              <a:t>※</a:t>
            </a:r>
            <a:r>
              <a:rPr lang="ja-JP" altLang="en-US" sz="1200" spc="-60" dirty="0" smtClean="0">
                <a:latin typeface="HG丸ｺﾞｼｯｸM-PRO" pitchFamily="50" charset="-128"/>
                <a:ea typeface="HG丸ｺﾞｼｯｸM-PRO" pitchFamily="50" charset="-128"/>
              </a:rPr>
              <a:t>これ</a:t>
            </a:r>
            <a:r>
              <a:rPr lang="ja-JP" altLang="en-US" sz="1200" spc="-60" dirty="0">
                <a:latin typeface="HG丸ｺﾞｼｯｸM-PRO" pitchFamily="50" charset="-128"/>
                <a:ea typeface="HG丸ｺﾞｼｯｸM-PRO" pitchFamily="50" charset="-128"/>
              </a:rPr>
              <a:t>までは一般電気事業者が専ら自社電源を使って需給調整を行ってきたが、今後は現在の一般電気事業者以外の多様な電源も調整力として活用できるよう、発電事業者に</a:t>
            </a:r>
            <a:r>
              <a:rPr lang="ja-JP" altLang="en-US" sz="1200" spc="-60" dirty="0" smtClean="0">
                <a:latin typeface="HG丸ｺﾞｼｯｸM-PRO" pitchFamily="50" charset="-128"/>
                <a:ea typeface="HG丸ｺﾞｼｯｸM-PRO" pitchFamily="50" charset="-128"/>
              </a:rPr>
              <a:t>対し需給</a:t>
            </a:r>
            <a:r>
              <a:rPr lang="ja-JP" altLang="en-US" sz="1200" spc="-60" dirty="0">
                <a:latin typeface="HG丸ｺﾞｼｯｸM-PRO" pitchFamily="50" charset="-128"/>
                <a:ea typeface="HG丸ｺﾞｼｯｸM-PRO" pitchFamily="50" charset="-128"/>
              </a:rPr>
              <a:t>調整に応じることを義務付け</a:t>
            </a:r>
            <a:endParaRPr lang="en-US" altLang="ja-JP" sz="1200" spc="-60" dirty="0">
              <a:latin typeface="HG丸ｺﾞｼｯｸM-PRO" pitchFamily="50" charset="-128"/>
              <a:ea typeface="HG丸ｺﾞｼｯｸM-PRO" pitchFamily="50" charset="-128"/>
            </a:endParaRPr>
          </a:p>
        </p:txBody>
      </p:sp>
      <p:sp>
        <p:nvSpPr>
          <p:cNvPr id="19" name="正方形/長方形 18"/>
          <p:cNvSpPr/>
          <p:nvPr/>
        </p:nvSpPr>
        <p:spPr>
          <a:xfrm>
            <a:off x="56456" y="4005064"/>
            <a:ext cx="3816424" cy="338554"/>
          </a:xfrm>
          <a:prstGeom prst="rect">
            <a:avLst/>
          </a:prstGeom>
        </p:spPr>
        <p:txBody>
          <a:bodyPr wrap="square">
            <a:spAutoFit/>
          </a:bodyPr>
          <a:lstStyle/>
          <a:p>
            <a:pPr marL="354013" indent="-354013"/>
            <a:r>
              <a:rPr lang="ja-JP" altLang="en-US" sz="1600" u="sng" dirty="0">
                <a:latin typeface="ＤＨＰ特太ゴシック体" pitchFamily="50" charset="-128"/>
                <a:ea typeface="ＤＨＰ特太ゴシック体" pitchFamily="50" charset="-128"/>
              </a:rPr>
              <a:t>（２）</a:t>
            </a:r>
            <a:r>
              <a:rPr lang="ja-JP" altLang="en-US" sz="1600" u="sng" dirty="0">
                <a:solidFill>
                  <a:srgbClr val="FF0000"/>
                </a:solidFill>
                <a:latin typeface="ＤＨＰ特太ゴシック体" pitchFamily="50" charset="-128"/>
                <a:ea typeface="ＤＨＰ特太ゴシック体" pitchFamily="50" charset="-128"/>
              </a:rPr>
              <a:t>送配電網の建設・</a:t>
            </a:r>
            <a:r>
              <a:rPr lang="ja-JP" altLang="en-US" sz="1600" u="sng" dirty="0" smtClean="0">
                <a:solidFill>
                  <a:srgbClr val="FF0000"/>
                </a:solidFill>
                <a:latin typeface="ＤＨＰ特太ゴシック体" pitchFamily="50" charset="-128"/>
                <a:ea typeface="ＤＨＰ特太ゴシック体" pitchFamily="50" charset="-128"/>
              </a:rPr>
              <a:t>保守</a:t>
            </a:r>
            <a:r>
              <a:rPr lang="ja-JP" altLang="en-US" sz="1600" u="sng" dirty="0" smtClean="0">
                <a:latin typeface="HG丸ｺﾞｼｯｸM-PRO" pitchFamily="50" charset="-128"/>
                <a:ea typeface="HG丸ｺﾞｼｯｸM-PRO" pitchFamily="50" charset="-128"/>
              </a:rPr>
              <a:t>を義務付け</a:t>
            </a:r>
            <a:endParaRPr lang="en-US" altLang="ja-JP" sz="1400" u="sng" dirty="0">
              <a:latin typeface="HG丸ｺﾞｼｯｸM-PRO" pitchFamily="50" charset="-128"/>
              <a:ea typeface="HG丸ｺﾞｼｯｸM-PRO" pitchFamily="50" charset="-128"/>
            </a:endParaRPr>
          </a:p>
        </p:txBody>
      </p:sp>
      <p:grpSp>
        <p:nvGrpSpPr>
          <p:cNvPr id="20" name="グループ化 19"/>
          <p:cNvGrpSpPr/>
          <p:nvPr/>
        </p:nvGrpSpPr>
        <p:grpSpPr>
          <a:xfrm>
            <a:off x="5206544" y="3045566"/>
            <a:ext cx="4643000" cy="3767810"/>
            <a:chOff x="5043597" y="2964062"/>
            <a:chExt cx="4805947" cy="3849314"/>
          </a:xfrm>
        </p:grpSpPr>
        <p:sp>
          <p:nvSpPr>
            <p:cNvPr id="21" name="正方形/長方形 20"/>
            <p:cNvSpPr/>
            <p:nvPr/>
          </p:nvSpPr>
          <p:spPr>
            <a:xfrm>
              <a:off x="5043598" y="6364883"/>
              <a:ext cx="4805946" cy="448493"/>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accent1">
                      <a:lumMod val="50000"/>
                    </a:schemeClr>
                  </a:solidFill>
                  <a:latin typeface="ＤＨＰ特太ゴシック体" pitchFamily="50" charset="-128"/>
                  <a:ea typeface="ＤＨＰ特太ゴシック体" pitchFamily="50" charset="-128"/>
                </a:rPr>
                <a:t>需要家</a:t>
              </a:r>
              <a:endParaRPr kumimoji="1" lang="ja-JP" altLang="en-US" sz="2000" dirty="0">
                <a:solidFill>
                  <a:schemeClr val="accent1">
                    <a:lumMod val="50000"/>
                  </a:schemeClr>
                </a:solidFill>
                <a:latin typeface="ＤＨＰ特太ゴシック体" pitchFamily="50" charset="-128"/>
                <a:ea typeface="ＤＨＰ特太ゴシック体" pitchFamily="50" charset="-128"/>
              </a:endParaRPr>
            </a:p>
          </p:txBody>
        </p:sp>
        <p:grpSp>
          <p:nvGrpSpPr>
            <p:cNvPr id="22" name="Group 36"/>
            <p:cNvGrpSpPr>
              <a:grpSpLocks/>
            </p:cNvGrpSpPr>
            <p:nvPr/>
          </p:nvGrpSpPr>
          <p:grpSpPr bwMode="auto">
            <a:xfrm>
              <a:off x="6356977" y="3652097"/>
              <a:ext cx="482201" cy="258277"/>
              <a:chOff x="1655" y="1071"/>
              <a:chExt cx="454" cy="318"/>
            </a:xfrm>
          </p:grpSpPr>
          <p:sp>
            <p:nvSpPr>
              <p:cNvPr id="97" name="AutoShape 18"/>
              <p:cNvSpPr>
                <a:spLocks noChangeArrowheads="1"/>
              </p:cNvSpPr>
              <p:nvPr/>
            </p:nvSpPr>
            <p:spPr bwMode="auto">
              <a:xfrm>
                <a:off x="1723" y="1162"/>
                <a:ext cx="318" cy="136"/>
              </a:xfrm>
              <a:prstGeom prst="octagon">
                <a:avLst>
                  <a:gd name="adj" fmla="val 30148"/>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8" name="Rectangle 19"/>
              <p:cNvSpPr>
                <a:spLocks noChangeArrowheads="1"/>
              </p:cNvSpPr>
              <p:nvPr/>
            </p:nvSpPr>
            <p:spPr bwMode="auto">
              <a:xfrm>
                <a:off x="1769" y="1162"/>
                <a:ext cx="227" cy="1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9" name="Rectangle 21"/>
              <p:cNvSpPr>
                <a:spLocks noChangeArrowheads="1"/>
              </p:cNvSpPr>
              <p:nvPr/>
            </p:nvSpPr>
            <p:spPr bwMode="auto">
              <a:xfrm>
                <a:off x="1769" y="1298"/>
                <a:ext cx="227" cy="46"/>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0" name="Line 23"/>
              <p:cNvSpPr>
                <a:spLocks noChangeShapeType="1"/>
              </p:cNvSpPr>
              <p:nvPr/>
            </p:nvSpPr>
            <p:spPr bwMode="auto">
              <a:xfrm flipH="1" flipV="1">
                <a:off x="1747" y="1071"/>
                <a:ext cx="46"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4"/>
              <p:cNvSpPr>
                <a:spLocks noChangeShapeType="1"/>
              </p:cNvSpPr>
              <p:nvPr/>
            </p:nvSpPr>
            <p:spPr bwMode="auto">
              <a:xfrm flipH="1" flipV="1">
                <a:off x="1747" y="1071"/>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7"/>
              <p:cNvSpPr>
                <a:spLocks noChangeShapeType="1"/>
              </p:cNvSpPr>
              <p:nvPr/>
            </p:nvSpPr>
            <p:spPr bwMode="auto">
              <a:xfrm flipV="1">
                <a:off x="1974" y="1071"/>
                <a:ext cx="45"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8"/>
              <p:cNvSpPr>
                <a:spLocks noChangeShapeType="1"/>
              </p:cNvSpPr>
              <p:nvPr/>
            </p:nvSpPr>
            <p:spPr bwMode="auto">
              <a:xfrm flipH="1">
                <a:off x="1928" y="1072"/>
                <a:ext cx="91"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Rectangle 29"/>
              <p:cNvSpPr>
                <a:spLocks noChangeArrowheads="1"/>
              </p:cNvSpPr>
              <p:nvPr/>
            </p:nvSpPr>
            <p:spPr bwMode="auto">
              <a:xfrm>
                <a:off x="1814" y="1117"/>
                <a:ext cx="46" cy="45"/>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5" name="Rectangle 30"/>
              <p:cNvSpPr>
                <a:spLocks noChangeArrowheads="1"/>
              </p:cNvSpPr>
              <p:nvPr/>
            </p:nvSpPr>
            <p:spPr bwMode="auto">
              <a:xfrm>
                <a:off x="1792" y="1071"/>
                <a:ext cx="90" cy="45"/>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6" name="AutoShape 31"/>
              <p:cNvSpPr>
                <a:spLocks noChangeArrowheads="1"/>
              </p:cNvSpPr>
              <p:nvPr/>
            </p:nvSpPr>
            <p:spPr bwMode="auto">
              <a:xfrm flipV="1">
                <a:off x="1655" y="1344"/>
                <a:ext cx="454" cy="45"/>
              </a:xfrm>
              <a:custGeom>
                <a:avLst/>
                <a:gdLst>
                  <a:gd name="T0" fmla="*/ 8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4520 w 21600"/>
                  <a:gd name="T13" fmla="*/ 4320 h 21600"/>
                  <a:gd name="T14" fmla="*/ 17080 w 21600"/>
                  <a:gd name="T15" fmla="*/ 1728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7" name="Rectangle 32"/>
              <p:cNvSpPr>
                <a:spLocks noChangeArrowheads="1"/>
              </p:cNvSpPr>
              <p:nvPr/>
            </p:nvSpPr>
            <p:spPr bwMode="auto">
              <a:xfrm>
                <a:off x="1904" y="1117"/>
                <a:ext cx="46" cy="45"/>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8" name="Rectangle 33"/>
              <p:cNvSpPr>
                <a:spLocks noChangeArrowheads="1"/>
              </p:cNvSpPr>
              <p:nvPr/>
            </p:nvSpPr>
            <p:spPr bwMode="auto">
              <a:xfrm>
                <a:off x="1882" y="1071"/>
                <a:ext cx="90" cy="45"/>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9" name="Rectangle 34"/>
              <p:cNvSpPr>
                <a:spLocks noChangeArrowheads="1"/>
              </p:cNvSpPr>
              <p:nvPr/>
            </p:nvSpPr>
            <p:spPr bwMode="auto">
              <a:xfrm>
                <a:off x="1791" y="1184"/>
                <a:ext cx="45" cy="91"/>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0" name="Rectangle 35"/>
              <p:cNvSpPr>
                <a:spLocks noChangeArrowheads="1"/>
              </p:cNvSpPr>
              <p:nvPr/>
            </p:nvSpPr>
            <p:spPr bwMode="auto">
              <a:xfrm>
                <a:off x="1927" y="1184"/>
                <a:ext cx="45" cy="91"/>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23" name="Rectangle 82"/>
            <p:cNvSpPr>
              <a:spLocks noChangeArrowheads="1"/>
            </p:cNvSpPr>
            <p:nvPr/>
          </p:nvSpPr>
          <p:spPr bwMode="auto">
            <a:xfrm>
              <a:off x="6055480" y="3951442"/>
              <a:ext cx="1090406" cy="127873"/>
            </a:xfrm>
            <a:prstGeom prst="rect">
              <a:avLst/>
            </a:prstGeom>
            <a:solidFill>
              <a:schemeClr val="accent3">
                <a:lumMod val="60000"/>
                <a:lumOff val="40000"/>
              </a:schemeClr>
            </a:solidFill>
            <a:ln w="9525">
              <a:solidFill>
                <a:schemeClr val="tx1"/>
              </a:solidFill>
              <a:miter lim="800000"/>
              <a:headEnd/>
              <a:tailEnd/>
            </a:ln>
            <a:effectLst/>
          </p:spPr>
          <p:txBody>
            <a:bodyPr wrap="none" lIns="91429" tIns="45715" rIns="91429" bIns="45715" anchor="ctr"/>
            <a:lstStyle/>
            <a:p>
              <a:pPr algn="ctr"/>
              <a:r>
                <a:rPr lang="ja-JP" altLang="en-US" sz="1100" dirty="0">
                  <a:latin typeface="Arial" charset="0"/>
                </a:rPr>
                <a:t>超高圧</a:t>
              </a:r>
              <a:r>
                <a:rPr lang="ja-JP" altLang="en-US" sz="1100" dirty="0" smtClean="0">
                  <a:latin typeface="Arial" charset="0"/>
                </a:rPr>
                <a:t>変電所</a:t>
              </a:r>
              <a:endParaRPr lang="ja-JP" altLang="en-US" sz="1100" dirty="0">
                <a:latin typeface="Arial" charset="0"/>
              </a:endParaRPr>
            </a:p>
          </p:txBody>
        </p:sp>
        <p:grpSp>
          <p:nvGrpSpPr>
            <p:cNvPr id="24" name="Group 36"/>
            <p:cNvGrpSpPr>
              <a:grpSpLocks/>
            </p:cNvGrpSpPr>
            <p:nvPr/>
          </p:nvGrpSpPr>
          <p:grpSpPr bwMode="auto">
            <a:xfrm>
              <a:off x="6358625" y="4302629"/>
              <a:ext cx="482201" cy="258277"/>
              <a:chOff x="1655" y="1071"/>
              <a:chExt cx="454" cy="318"/>
            </a:xfrm>
          </p:grpSpPr>
          <p:sp>
            <p:nvSpPr>
              <p:cNvPr id="83" name="AutoShape 18"/>
              <p:cNvSpPr>
                <a:spLocks noChangeArrowheads="1"/>
              </p:cNvSpPr>
              <p:nvPr/>
            </p:nvSpPr>
            <p:spPr bwMode="auto">
              <a:xfrm>
                <a:off x="1723" y="1162"/>
                <a:ext cx="318" cy="136"/>
              </a:xfrm>
              <a:prstGeom prst="octagon">
                <a:avLst>
                  <a:gd name="adj" fmla="val 30148"/>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4" name="Rectangle 19"/>
              <p:cNvSpPr>
                <a:spLocks noChangeArrowheads="1"/>
              </p:cNvSpPr>
              <p:nvPr/>
            </p:nvSpPr>
            <p:spPr bwMode="auto">
              <a:xfrm>
                <a:off x="1769" y="1162"/>
                <a:ext cx="227" cy="1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 name="Rectangle 21"/>
              <p:cNvSpPr>
                <a:spLocks noChangeArrowheads="1"/>
              </p:cNvSpPr>
              <p:nvPr/>
            </p:nvSpPr>
            <p:spPr bwMode="auto">
              <a:xfrm>
                <a:off x="1769" y="1298"/>
                <a:ext cx="227" cy="46"/>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6" name="Line 23"/>
              <p:cNvSpPr>
                <a:spLocks noChangeShapeType="1"/>
              </p:cNvSpPr>
              <p:nvPr/>
            </p:nvSpPr>
            <p:spPr bwMode="auto">
              <a:xfrm flipH="1" flipV="1">
                <a:off x="1747" y="1071"/>
                <a:ext cx="46"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24"/>
              <p:cNvSpPr>
                <a:spLocks noChangeShapeType="1"/>
              </p:cNvSpPr>
              <p:nvPr/>
            </p:nvSpPr>
            <p:spPr bwMode="auto">
              <a:xfrm flipH="1" flipV="1">
                <a:off x="1747" y="1071"/>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27"/>
              <p:cNvSpPr>
                <a:spLocks noChangeShapeType="1"/>
              </p:cNvSpPr>
              <p:nvPr/>
            </p:nvSpPr>
            <p:spPr bwMode="auto">
              <a:xfrm flipV="1">
                <a:off x="1974" y="1071"/>
                <a:ext cx="45"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28"/>
              <p:cNvSpPr>
                <a:spLocks noChangeShapeType="1"/>
              </p:cNvSpPr>
              <p:nvPr/>
            </p:nvSpPr>
            <p:spPr bwMode="auto">
              <a:xfrm flipH="1">
                <a:off x="1928" y="1072"/>
                <a:ext cx="91"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Rectangle 29"/>
              <p:cNvSpPr>
                <a:spLocks noChangeArrowheads="1"/>
              </p:cNvSpPr>
              <p:nvPr/>
            </p:nvSpPr>
            <p:spPr bwMode="auto">
              <a:xfrm>
                <a:off x="1814" y="1117"/>
                <a:ext cx="46" cy="45"/>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1" name="Rectangle 30"/>
              <p:cNvSpPr>
                <a:spLocks noChangeArrowheads="1"/>
              </p:cNvSpPr>
              <p:nvPr/>
            </p:nvSpPr>
            <p:spPr bwMode="auto">
              <a:xfrm>
                <a:off x="1792" y="1071"/>
                <a:ext cx="90" cy="45"/>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2" name="AutoShape 31"/>
              <p:cNvSpPr>
                <a:spLocks noChangeArrowheads="1"/>
              </p:cNvSpPr>
              <p:nvPr/>
            </p:nvSpPr>
            <p:spPr bwMode="auto">
              <a:xfrm flipV="1">
                <a:off x="1655" y="1344"/>
                <a:ext cx="454" cy="45"/>
              </a:xfrm>
              <a:custGeom>
                <a:avLst/>
                <a:gdLst>
                  <a:gd name="T0" fmla="*/ 8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4520 w 21600"/>
                  <a:gd name="T13" fmla="*/ 4320 h 21600"/>
                  <a:gd name="T14" fmla="*/ 17080 w 21600"/>
                  <a:gd name="T15" fmla="*/ 1728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 name="Rectangle 32"/>
              <p:cNvSpPr>
                <a:spLocks noChangeArrowheads="1"/>
              </p:cNvSpPr>
              <p:nvPr/>
            </p:nvSpPr>
            <p:spPr bwMode="auto">
              <a:xfrm>
                <a:off x="1904" y="1117"/>
                <a:ext cx="46" cy="45"/>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4" name="Rectangle 33"/>
              <p:cNvSpPr>
                <a:spLocks noChangeArrowheads="1"/>
              </p:cNvSpPr>
              <p:nvPr/>
            </p:nvSpPr>
            <p:spPr bwMode="auto">
              <a:xfrm>
                <a:off x="1882" y="1071"/>
                <a:ext cx="90" cy="45"/>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5" name="Rectangle 34"/>
              <p:cNvSpPr>
                <a:spLocks noChangeArrowheads="1"/>
              </p:cNvSpPr>
              <p:nvPr/>
            </p:nvSpPr>
            <p:spPr bwMode="auto">
              <a:xfrm>
                <a:off x="1791" y="1184"/>
                <a:ext cx="45" cy="91"/>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6" name="Rectangle 35"/>
              <p:cNvSpPr>
                <a:spLocks noChangeArrowheads="1"/>
              </p:cNvSpPr>
              <p:nvPr/>
            </p:nvSpPr>
            <p:spPr bwMode="auto">
              <a:xfrm>
                <a:off x="1927" y="1184"/>
                <a:ext cx="45" cy="91"/>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25" name="Rectangle 82"/>
            <p:cNvSpPr>
              <a:spLocks noChangeArrowheads="1"/>
            </p:cNvSpPr>
            <p:nvPr/>
          </p:nvSpPr>
          <p:spPr bwMode="auto">
            <a:xfrm>
              <a:off x="6098565" y="4601974"/>
              <a:ext cx="1090406" cy="127873"/>
            </a:xfrm>
            <a:prstGeom prst="rect">
              <a:avLst/>
            </a:prstGeom>
            <a:solidFill>
              <a:schemeClr val="accent3">
                <a:lumMod val="60000"/>
                <a:lumOff val="40000"/>
              </a:schemeClr>
            </a:solidFill>
            <a:ln w="9525">
              <a:solidFill>
                <a:schemeClr val="tx1"/>
              </a:solidFill>
              <a:miter lim="800000"/>
              <a:headEnd/>
              <a:tailEnd/>
            </a:ln>
            <a:effectLst/>
          </p:spPr>
          <p:txBody>
            <a:bodyPr wrap="none" lIns="91429" tIns="45715" rIns="91429" bIns="45715" anchor="ctr"/>
            <a:lstStyle/>
            <a:p>
              <a:pPr algn="ctr"/>
              <a:r>
                <a:rPr lang="ja-JP" altLang="en-US" sz="1100" dirty="0"/>
                <a:t>一次</a:t>
              </a:r>
              <a:r>
                <a:rPr lang="ja-JP" altLang="en-US" sz="1100" dirty="0" smtClean="0"/>
                <a:t>変電所</a:t>
              </a:r>
              <a:endParaRPr lang="ja-JP" altLang="en-US" sz="1100" dirty="0"/>
            </a:p>
          </p:txBody>
        </p:sp>
        <p:grpSp>
          <p:nvGrpSpPr>
            <p:cNvPr id="26" name="Group 36"/>
            <p:cNvGrpSpPr>
              <a:grpSpLocks/>
            </p:cNvGrpSpPr>
            <p:nvPr/>
          </p:nvGrpSpPr>
          <p:grpSpPr bwMode="auto">
            <a:xfrm>
              <a:off x="7309797" y="4839038"/>
              <a:ext cx="482201" cy="258277"/>
              <a:chOff x="1655" y="1071"/>
              <a:chExt cx="454" cy="318"/>
            </a:xfrm>
          </p:grpSpPr>
          <p:sp>
            <p:nvSpPr>
              <p:cNvPr id="62" name="AutoShape 18"/>
              <p:cNvSpPr>
                <a:spLocks noChangeArrowheads="1"/>
              </p:cNvSpPr>
              <p:nvPr/>
            </p:nvSpPr>
            <p:spPr bwMode="auto">
              <a:xfrm>
                <a:off x="1723" y="1162"/>
                <a:ext cx="318" cy="136"/>
              </a:xfrm>
              <a:prstGeom prst="octagon">
                <a:avLst>
                  <a:gd name="adj" fmla="val 30148"/>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 name="Rectangle 19"/>
              <p:cNvSpPr>
                <a:spLocks noChangeArrowheads="1"/>
              </p:cNvSpPr>
              <p:nvPr/>
            </p:nvSpPr>
            <p:spPr bwMode="auto">
              <a:xfrm>
                <a:off x="1769" y="1162"/>
                <a:ext cx="227" cy="1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 name="Rectangle 21"/>
              <p:cNvSpPr>
                <a:spLocks noChangeArrowheads="1"/>
              </p:cNvSpPr>
              <p:nvPr/>
            </p:nvSpPr>
            <p:spPr bwMode="auto">
              <a:xfrm>
                <a:off x="1769" y="1298"/>
                <a:ext cx="227" cy="46"/>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5" name="Line 23"/>
              <p:cNvSpPr>
                <a:spLocks noChangeShapeType="1"/>
              </p:cNvSpPr>
              <p:nvPr/>
            </p:nvSpPr>
            <p:spPr bwMode="auto">
              <a:xfrm flipH="1" flipV="1">
                <a:off x="1747" y="1071"/>
                <a:ext cx="46"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6" name="Line 24"/>
              <p:cNvSpPr>
                <a:spLocks noChangeShapeType="1"/>
              </p:cNvSpPr>
              <p:nvPr/>
            </p:nvSpPr>
            <p:spPr bwMode="auto">
              <a:xfrm flipH="1" flipV="1">
                <a:off x="1747" y="1071"/>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 name="Line 27"/>
              <p:cNvSpPr>
                <a:spLocks noChangeShapeType="1"/>
              </p:cNvSpPr>
              <p:nvPr/>
            </p:nvSpPr>
            <p:spPr bwMode="auto">
              <a:xfrm flipV="1">
                <a:off x="1974" y="1071"/>
                <a:ext cx="45"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 name="Line 28"/>
              <p:cNvSpPr>
                <a:spLocks noChangeShapeType="1"/>
              </p:cNvSpPr>
              <p:nvPr/>
            </p:nvSpPr>
            <p:spPr bwMode="auto">
              <a:xfrm flipH="1">
                <a:off x="1928" y="1072"/>
                <a:ext cx="91"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4" name="Rectangle 29"/>
              <p:cNvSpPr>
                <a:spLocks noChangeArrowheads="1"/>
              </p:cNvSpPr>
              <p:nvPr/>
            </p:nvSpPr>
            <p:spPr bwMode="auto">
              <a:xfrm>
                <a:off x="1814" y="1117"/>
                <a:ext cx="46" cy="45"/>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5" name="Rectangle 30"/>
              <p:cNvSpPr>
                <a:spLocks noChangeArrowheads="1"/>
              </p:cNvSpPr>
              <p:nvPr/>
            </p:nvSpPr>
            <p:spPr bwMode="auto">
              <a:xfrm>
                <a:off x="1792" y="1071"/>
                <a:ext cx="90" cy="45"/>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 name="AutoShape 31"/>
              <p:cNvSpPr>
                <a:spLocks noChangeArrowheads="1"/>
              </p:cNvSpPr>
              <p:nvPr/>
            </p:nvSpPr>
            <p:spPr bwMode="auto">
              <a:xfrm flipV="1">
                <a:off x="1655" y="1344"/>
                <a:ext cx="454" cy="45"/>
              </a:xfrm>
              <a:custGeom>
                <a:avLst/>
                <a:gdLst>
                  <a:gd name="T0" fmla="*/ 8 w 21600"/>
                  <a:gd name="T1" fmla="*/ 0 h 21600"/>
                  <a:gd name="T2" fmla="*/ 5 w 21600"/>
                  <a:gd name="T3" fmla="*/ 0 h 21600"/>
                  <a:gd name="T4" fmla="*/ 1 w 21600"/>
                  <a:gd name="T5" fmla="*/ 0 h 21600"/>
                  <a:gd name="T6" fmla="*/ 5 w 21600"/>
                  <a:gd name="T7" fmla="*/ 0 h 21600"/>
                  <a:gd name="T8" fmla="*/ 0 60000 65536"/>
                  <a:gd name="T9" fmla="*/ 0 60000 65536"/>
                  <a:gd name="T10" fmla="*/ 0 60000 65536"/>
                  <a:gd name="T11" fmla="*/ 0 60000 65536"/>
                  <a:gd name="T12" fmla="*/ 4520 w 21600"/>
                  <a:gd name="T13" fmla="*/ 4320 h 21600"/>
                  <a:gd name="T14" fmla="*/ 17080 w 21600"/>
                  <a:gd name="T15" fmla="*/ 1728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9" name="Rectangle 32"/>
              <p:cNvSpPr>
                <a:spLocks noChangeArrowheads="1"/>
              </p:cNvSpPr>
              <p:nvPr/>
            </p:nvSpPr>
            <p:spPr bwMode="auto">
              <a:xfrm>
                <a:off x="1904" y="1117"/>
                <a:ext cx="46" cy="45"/>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0" name="Rectangle 33"/>
              <p:cNvSpPr>
                <a:spLocks noChangeArrowheads="1"/>
              </p:cNvSpPr>
              <p:nvPr/>
            </p:nvSpPr>
            <p:spPr bwMode="auto">
              <a:xfrm>
                <a:off x="1882" y="1071"/>
                <a:ext cx="90" cy="45"/>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1" name="Rectangle 34"/>
              <p:cNvSpPr>
                <a:spLocks noChangeArrowheads="1"/>
              </p:cNvSpPr>
              <p:nvPr/>
            </p:nvSpPr>
            <p:spPr bwMode="auto">
              <a:xfrm>
                <a:off x="1791" y="1184"/>
                <a:ext cx="45" cy="91"/>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2" name="Rectangle 35"/>
              <p:cNvSpPr>
                <a:spLocks noChangeArrowheads="1"/>
              </p:cNvSpPr>
              <p:nvPr/>
            </p:nvSpPr>
            <p:spPr bwMode="auto">
              <a:xfrm>
                <a:off x="1927" y="1184"/>
                <a:ext cx="45" cy="91"/>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27" name="Rectangle 82"/>
            <p:cNvSpPr>
              <a:spLocks noChangeArrowheads="1"/>
            </p:cNvSpPr>
            <p:nvPr/>
          </p:nvSpPr>
          <p:spPr bwMode="auto">
            <a:xfrm>
              <a:off x="7049735" y="5138383"/>
              <a:ext cx="1090406" cy="127873"/>
            </a:xfrm>
            <a:prstGeom prst="rect">
              <a:avLst/>
            </a:prstGeom>
            <a:solidFill>
              <a:schemeClr val="accent3">
                <a:lumMod val="60000"/>
                <a:lumOff val="40000"/>
              </a:schemeClr>
            </a:solidFill>
            <a:ln w="9525">
              <a:solidFill>
                <a:schemeClr val="tx1"/>
              </a:solidFill>
              <a:miter lim="800000"/>
              <a:headEnd/>
              <a:tailEnd/>
            </a:ln>
            <a:effectLst/>
          </p:spPr>
          <p:txBody>
            <a:bodyPr wrap="none" lIns="91429" tIns="45715" rIns="91429" bIns="45715" anchor="ctr"/>
            <a:lstStyle/>
            <a:p>
              <a:pPr algn="ctr"/>
              <a:r>
                <a:rPr lang="ja-JP" altLang="en-US" sz="1100" dirty="0"/>
                <a:t>配電用</a:t>
              </a:r>
              <a:r>
                <a:rPr lang="ja-JP" altLang="en-US" sz="1100" dirty="0" smtClean="0"/>
                <a:t>変電所</a:t>
              </a:r>
              <a:endParaRPr lang="ja-JP" altLang="en-US" sz="1100" dirty="0"/>
            </a:p>
          </p:txBody>
        </p:sp>
        <p:pic>
          <p:nvPicPr>
            <p:cNvPr id="28" name="Picture 121" descr="MCIN00525A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0199" y="5487299"/>
              <a:ext cx="485279" cy="30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 name="Object 170"/>
            <p:cNvGraphicFramePr>
              <a:graphicFrameLocks noChangeAspect="1"/>
            </p:cNvGraphicFramePr>
            <p:nvPr>
              <p:extLst>
                <p:ext uri="{D42A27DB-BD31-4B8C-83A1-F6EECF244321}">
                  <p14:modId xmlns:p14="http://schemas.microsoft.com/office/powerpoint/2010/main" val="3135885994"/>
                </p:ext>
              </p:extLst>
            </p:nvPr>
          </p:nvGraphicFramePr>
          <p:xfrm>
            <a:off x="5159081" y="6453444"/>
            <a:ext cx="738121" cy="300055"/>
          </p:xfrm>
          <a:graphic>
            <a:graphicData uri="http://schemas.openxmlformats.org/presentationml/2006/ole">
              <mc:AlternateContent xmlns:mc="http://schemas.openxmlformats.org/markup-compatibility/2006">
                <mc:Choice xmlns:v="urn:schemas-microsoft-com:vml" Requires="v">
                  <p:oleObj spid="_x0000_s8228" name="ｸﾘｯﾌﾟ" r:id="rId7" imgW="961905" imgH="895238" progId="MS_ClipArt_Gallery.2">
                    <p:embed/>
                  </p:oleObj>
                </mc:Choice>
                <mc:Fallback>
                  <p:oleObj name="ｸﾘｯﾌﾟ" r:id="rId7" imgW="961905" imgH="895238"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59081" y="6453444"/>
                          <a:ext cx="738121" cy="300055"/>
                        </a:xfrm>
                        <a:prstGeom prst="rect">
                          <a:avLst/>
                        </a:prstGeom>
                        <a:noFill/>
                        <a:ln>
                          <a:noFill/>
                        </a:ln>
                        <a:effectLst/>
                      </p:spPr>
                    </p:pic>
                  </p:oleObj>
                </mc:Fallback>
              </mc:AlternateContent>
            </a:graphicData>
          </a:graphic>
        </p:graphicFrame>
        <p:pic>
          <p:nvPicPr>
            <p:cNvPr id="30" name="Picture 155" descr="MCj0282390000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41218" y="6447295"/>
              <a:ext cx="571919" cy="34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15" descr="MCj0079131000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69807" y="6478358"/>
              <a:ext cx="411349" cy="23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17" descr="MCj02823780000[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38002" y="6396020"/>
              <a:ext cx="715584" cy="383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44" descr="Clipboard02"/>
            <p:cNvPicPr>
              <a:picLocks noChangeAspect="1" noChangeArrowheads="1"/>
            </p:cNvPicPr>
            <p:nvPr/>
          </p:nvPicPr>
          <p:blipFill>
            <a:blip r:embed="rId12" cstate="print">
              <a:extLst>
                <a:ext uri="{28A0092B-C50C-407E-A947-70E740481C1C}">
                  <a14:useLocalDpi xmlns:a14="http://schemas.microsoft.com/office/drawing/2010/main" val="0"/>
                </a:ext>
              </a:extLst>
            </a:blip>
            <a:srcRect b="3757"/>
            <a:stretch>
              <a:fillRect/>
            </a:stretch>
          </p:blipFill>
          <p:spPr bwMode="auto">
            <a:xfrm>
              <a:off x="5272520" y="5997358"/>
              <a:ext cx="264642" cy="1995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4" name="Picture 44" descr="Clipboard02"/>
            <p:cNvPicPr>
              <a:picLocks noChangeAspect="1" noChangeArrowheads="1"/>
            </p:cNvPicPr>
            <p:nvPr/>
          </p:nvPicPr>
          <p:blipFill>
            <a:blip r:embed="rId12" cstate="print">
              <a:extLst>
                <a:ext uri="{28A0092B-C50C-407E-A947-70E740481C1C}">
                  <a14:useLocalDpi xmlns:a14="http://schemas.microsoft.com/office/drawing/2010/main" val="0"/>
                </a:ext>
              </a:extLst>
            </a:blip>
            <a:srcRect b="3757"/>
            <a:stretch>
              <a:fillRect/>
            </a:stretch>
          </p:blipFill>
          <p:spPr bwMode="auto">
            <a:xfrm>
              <a:off x="6496656" y="5997608"/>
              <a:ext cx="264642" cy="1995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 name="Picture 44" descr="Clipboard02"/>
            <p:cNvPicPr>
              <a:picLocks noChangeAspect="1" noChangeArrowheads="1"/>
            </p:cNvPicPr>
            <p:nvPr/>
          </p:nvPicPr>
          <p:blipFill>
            <a:blip r:embed="rId12" cstate="print">
              <a:extLst>
                <a:ext uri="{28A0092B-C50C-407E-A947-70E740481C1C}">
                  <a14:useLocalDpi xmlns:a14="http://schemas.microsoft.com/office/drawing/2010/main" val="0"/>
                </a:ext>
              </a:extLst>
            </a:blip>
            <a:srcRect b="3757"/>
            <a:stretch>
              <a:fillRect/>
            </a:stretch>
          </p:blipFill>
          <p:spPr bwMode="auto">
            <a:xfrm>
              <a:off x="7504768" y="5997209"/>
              <a:ext cx="264642" cy="1995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6" name="Picture 44" descr="Clipboard02"/>
            <p:cNvPicPr>
              <a:picLocks noChangeAspect="1" noChangeArrowheads="1"/>
            </p:cNvPicPr>
            <p:nvPr/>
          </p:nvPicPr>
          <p:blipFill>
            <a:blip r:embed="rId12" cstate="print">
              <a:extLst>
                <a:ext uri="{28A0092B-C50C-407E-A947-70E740481C1C}">
                  <a14:useLocalDpi xmlns:a14="http://schemas.microsoft.com/office/drawing/2010/main" val="0"/>
                </a:ext>
              </a:extLst>
            </a:blip>
            <a:srcRect b="3757"/>
            <a:stretch>
              <a:fillRect/>
            </a:stretch>
          </p:blipFill>
          <p:spPr bwMode="auto">
            <a:xfrm>
              <a:off x="8919627" y="6000486"/>
              <a:ext cx="264642" cy="1995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7" name="Text Box 260"/>
            <p:cNvSpPr txBox="1">
              <a:spLocks noChangeArrowheads="1"/>
            </p:cNvSpPr>
            <p:nvPr/>
          </p:nvSpPr>
          <p:spPr bwMode="auto">
            <a:xfrm>
              <a:off x="6060936" y="6036631"/>
              <a:ext cx="437790" cy="132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7998" tIns="10799" rIns="17998" bIns="10799"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9pPr>
            </a:lstStyle>
            <a:p>
              <a:pPr eaLnBrk="1" hangingPunct="1"/>
              <a:r>
                <a:rPr lang="ja-JP" altLang="en-US" sz="1000" spc="-150" dirty="0"/>
                <a:t>メーター</a:t>
              </a:r>
              <a:endParaRPr lang="en-US" altLang="ja-JP" sz="1000" spc="-150" dirty="0"/>
            </a:p>
          </p:txBody>
        </p:sp>
        <p:sp>
          <p:nvSpPr>
            <p:cNvPr id="38" name="Text Box 260"/>
            <p:cNvSpPr txBox="1">
              <a:spLocks noChangeArrowheads="1"/>
            </p:cNvSpPr>
            <p:nvPr/>
          </p:nvSpPr>
          <p:spPr bwMode="auto">
            <a:xfrm>
              <a:off x="7044740" y="6046550"/>
              <a:ext cx="437790" cy="132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7998" tIns="10799" rIns="17998" bIns="10799"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9pPr>
            </a:lstStyle>
            <a:p>
              <a:pPr eaLnBrk="1" hangingPunct="1"/>
              <a:r>
                <a:rPr lang="ja-JP" altLang="en-US" sz="1000" spc="-150" dirty="0"/>
                <a:t>メーター</a:t>
              </a:r>
              <a:endParaRPr lang="en-US" altLang="ja-JP" sz="1000" spc="-150" dirty="0"/>
            </a:p>
          </p:txBody>
        </p:sp>
        <p:sp>
          <p:nvSpPr>
            <p:cNvPr id="39" name="Text Box 260"/>
            <p:cNvSpPr txBox="1">
              <a:spLocks noChangeArrowheads="1"/>
            </p:cNvSpPr>
            <p:nvPr/>
          </p:nvSpPr>
          <p:spPr bwMode="auto">
            <a:xfrm>
              <a:off x="8475925" y="6040900"/>
              <a:ext cx="437790" cy="132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7998" tIns="10799" rIns="17998" bIns="10799"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9pPr>
            </a:lstStyle>
            <a:p>
              <a:pPr eaLnBrk="1" hangingPunct="1"/>
              <a:r>
                <a:rPr lang="ja-JP" altLang="en-US" sz="1000" spc="-150" dirty="0"/>
                <a:t>メーター</a:t>
              </a:r>
              <a:endParaRPr lang="en-US" altLang="ja-JP" sz="1000" spc="-150" dirty="0"/>
            </a:p>
          </p:txBody>
        </p:sp>
        <p:sp>
          <p:nvSpPr>
            <p:cNvPr id="40" name="AutoShape 261"/>
            <p:cNvSpPr>
              <a:spLocks noChangeArrowheads="1"/>
            </p:cNvSpPr>
            <p:nvPr/>
          </p:nvSpPr>
          <p:spPr bwMode="auto">
            <a:xfrm rot="2614935">
              <a:off x="8396806" y="5804229"/>
              <a:ext cx="533324" cy="126191"/>
            </a:xfrm>
            <a:prstGeom prst="rightArrow">
              <a:avLst>
                <a:gd name="adj1" fmla="val 49370"/>
                <a:gd name="adj2" fmla="val 111245"/>
              </a:avLst>
            </a:prstGeom>
            <a:solidFill>
              <a:schemeClr val="accent3">
                <a:lumMod val="75000"/>
                <a:alpha val="70195"/>
              </a:schemeClr>
            </a:solidFill>
            <a:ln>
              <a:noFill/>
            </a:ln>
            <a:effectLst/>
          </p:spPr>
          <p:txBody>
            <a:bodyPr wrap="none" anchor="ctr"/>
            <a:lstStyle/>
            <a:p>
              <a:endParaRPr lang="ja-JP" altLang="en-US"/>
            </a:p>
          </p:txBody>
        </p:sp>
        <p:sp>
          <p:nvSpPr>
            <p:cNvPr id="41" name="AutoShape 261"/>
            <p:cNvSpPr>
              <a:spLocks noChangeArrowheads="1"/>
            </p:cNvSpPr>
            <p:nvPr/>
          </p:nvSpPr>
          <p:spPr bwMode="auto">
            <a:xfrm rot="7980410">
              <a:off x="7622322" y="5773786"/>
              <a:ext cx="316227" cy="220806"/>
            </a:xfrm>
            <a:prstGeom prst="rightArrow">
              <a:avLst>
                <a:gd name="adj1" fmla="val 49370"/>
                <a:gd name="adj2" fmla="val 111245"/>
              </a:avLst>
            </a:prstGeom>
            <a:solidFill>
              <a:schemeClr val="accent3">
                <a:lumMod val="75000"/>
                <a:alpha val="70195"/>
              </a:schemeClr>
            </a:solidFill>
            <a:ln>
              <a:noFill/>
            </a:ln>
            <a:effectLst/>
          </p:spPr>
          <p:txBody>
            <a:bodyPr wrap="none" anchor="ctr"/>
            <a:lstStyle/>
            <a:p>
              <a:endParaRPr lang="ja-JP" altLang="en-US"/>
            </a:p>
          </p:txBody>
        </p:sp>
        <p:sp>
          <p:nvSpPr>
            <p:cNvPr id="42" name="AutoShape 86"/>
            <p:cNvSpPr>
              <a:spLocks noChangeArrowheads="1"/>
            </p:cNvSpPr>
            <p:nvPr/>
          </p:nvSpPr>
          <p:spPr bwMode="auto">
            <a:xfrm rot="1895709">
              <a:off x="5254838" y="3460803"/>
              <a:ext cx="1137646" cy="154461"/>
            </a:xfrm>
            <a:prstGeom prst="rightArrow">
              <a:avLst>
                <a:gd name="adj1" fmla="val 50639"/>
                <a:gd name="adj2" fmla="val 112908"/>
              </a:avLst>
            </a:prstGeom>
            <a:solidFill>
              <a:schemeClr val="accent3">
                <a:lumMod val="75000"/>
                <a:alpha val="70195"/>
              </a:schemeClr>
            </a:solidFill>
            <a:ln>
              <a:noFill/>
            </a:ln>
            <a:effectLst/>
          </p:spPr>
          <p:txBody>
            <a:bodyPr wrap="none" anchor="ctr"/>
            <a:lstStyle/>
            <a:p>
              <a:endParaRPr lang="ja-JP" altLang="en-US"/>
            </a:p>
          </p:txBody>
        </p:sp>
        <p:sp>
          <p:nvSpPr>
            <p:cNvPr id="43" name="AutoShape 261"/>
            <p:cNvSpPr>
              <a:spLocks noChangeArrowheads="1"/>
            </p:cNvSpPr>
            <p:nvPr/>
          </p:nvSpPr>
          <p:spPr bwMode="auto">
            <a:xfrm rot="8051833">
              <a:off x="6479362" y="5536336"/>
              <a:ext cx="963154" cy="220806"/>
            </a:xfrm>
            <a:prstGeom prst="rightArrow">
              <a:avLst>
                <a:gd name="adj1" fmla="val 49370"/>
                <a:gd name="adj2" fmla="val 88676"/>
              </a:avLst>
            </a:prstGeom>
            <a:solidFill>
              <a:schemeClr val="accent3">
                <a:lumMod val="75000"/>
                <a:alpha val="70195"/>
              </a:schemeClr>
            </a:solidFill>
            <a:ln>
              <a:noFill/>
            </a:ln>
            <a:effectLst/>
          </p:spPr>
          <p:txBody>
            <a:bodyPr wrap="none" anchor="ctr"/>
            <a:lstStyle/>
            <a:p>
              <a:endParaRPr lang="ja-JP" altLang="en-US"/>
            </a:p>
          </p:txBody>
        </p:sp>
        <p:sp>
          <p:nvSpPr>
            <p:cNvPr id="44" name="AutoShape 261"/>
            <p:cNvSpPr>
              <a:spLocks noChangeArrowheads="1"/>
            </p:cNvSpPr>
            <p:nvPr/>
          </p:nvSpPr>
          <p:spPr bwMode="auto">
            <a:xfrm rot="3019613">
              <a:off x="7764058" y="5324193"/>
              <a:ext cx="293631" cy="220806"/>
            </a:xfrm>
            <a:prstGeom prst="rightArrow">
              <a:avLst>
                <a:gd name="adj1" fmla="val 49370"/>
                <a:gd name="adj2" fmla="val 111245"/>
              </a:avLst>
            </a:prstGeom>
            <a:solidFill>
              <a:schemeClr val="accent3">
                <a:lumMod val="75000"/>
                <a:alpha val="70195"/>
              </a:schemeClr>
            </a:solidFill>
            <a:ln>
              <a:noFill/>
            </a:ln>
            <a:effectLst/>
          </p:spPr>
          <p:txBody>
            <a:bodyPr wrap="none" anchor="ctr"/>
            <a:lstStyle/>
            <a:p>
              <a:endParaRPr lang="ja-JP" altLang="en-US"/>
            </a:p>
          </p:txBody>
        </p:sp>
        <p:sp>
          <p:nvSpPr>
            <p:cNvPr id="45" name="AutoShape 261"/>
            <p:cNvSpPr>
              <a:spLocks noChangeArrowheads="1"/>
            </p:cNvSpPr>
            <p:nvPr/>
          </p:nvSpPr>
          <p:spPr bwMode="auto">
            <a:xfrm rot="7747500">
              <a:off x="5073014" y="5249079"/>
              <a:ext cx="1540442" cy="220806"/>
            </a:xfrm>
            <a:prstGeom prst="rightArrow">
              <a:avLst>
                <a:gd name="adj1" fmla="val 49370"/>
                <a:gd name="adj2" fmla="val 83848"/>
              </a:avLst>
            </a:prstGeom>
            <a:solidFill>
              <a:schemeClr val="accent3">
                <a:lumMod val="75000"/>
                <a:alpha val="70195"/>
              </a:schemeClr>
            </a:solidFill>
            <a:ln>
              <a:noFill/>
            </a:ln>
            <a:effectLst/>
          </p:spPr>
          <p:txBody>
            <a:bodyPr wrap="none" anchor="ctr"/>
            <a:lstStyle/>
            <a:p>
              <a:endParaRPr lang="ja-JP" altLang="en-US"/>
            </a:p>
          </p:txBody>
        </p:sp>
        <p:sp>
          <p:nvSpPr>
            <p:cNvPr id="46" name="AutoShape 261"/>
            <p:cNvSpPr>
              <a:spLocks noChangeArrowheads="1"/>
            </p:cNvSpPr>
            <p:nvPr/>
          </p:nvSpPr>
          <p:spPr bwMode="auto">
            <a:xfrm rot="2912103">
              <a:off x="6920500" y="4813836"/>
              <a:ext cx="343043" cy="186205"/>
            </a:xfrm>
            <a:prstGeom prst="rightArrow">
              <a:avLst>
                <a:gd name="adj1" fmla="val 49370"/>
                <a:gd name="adj2" fmla="val 111245"/>
              </a:avLst>
            </a:prstGeom>
            <a:solidFill>
              <a:schemeClr val="accent3">
                <a:lumMod val="75000"/>
                <a:alpha val="70195"/>
              </a:schemeClr>
            </a:solidFill>
            <a:ln>
              <a:noFill/>
            </a:ln>
            <a:effectLst/>
          </p:spPr>
          <p:txBody>
            <a:bodyPr wrap="none" anchor="ctr"/>
            <a:lstStyle/>
            <a:p>
              <a:endParaRPr lang="ja-JP" altLang="en-US"/>
            </a:p>
          </p:txBody>
        </p:sp>
        <p:sp>
          <p:nvSpPr>
            <p:cNvPr id="47" name="AutoShape 261"/>
            <p:cNvSpPr>
              <a:spLocks noChangeArrowheads="1"/>
            </p:cNvSpPr>
            <p:nvPr/>
          </p:nvSpPr>
          <p:spPr bwMode="auto">
            <a:xfrm rot="5400000">
              <a:off x="6550239" y="4110213"/>
              <a:ext cx="180585" cy="182626"/>
            </a:xfrm>
            <a:prstGeom prst="rightArrow">
              <a:avLst>
                <a:gd name="adj1" fmla="val 49370"/>
                <a:gd name="adj2" fmla="val 75366"/>
              </a:avLst>
            </a:prstGeom>
            <a:solidFill>
              <a:schemeClr val="accent3">
                <a:lumMod val="75000"/>
                <a:alpha val="70195"/>
              </a:schemeClr>
            </a:solidFill>
            <a:ln>
              <a:noFill/>
            </a:ln>
            <a:effectLst/>
          </p:spPr>
          <p:txBody>
            <a:bodyPr wrap="none" anchor="ctr"/>
            <a:lstStyle/>
            <a:p>
              <a:endParaRPr lang="ja-JP" altLang="en-US"/>
            </a:p>
          </p:txBody>
        </p:sp>
        <p:sp>
          <p:nvSpPr>
            <p:cNvPr id="48" name="フリーフォーム 47"/>
            <p:cNvSpPr/>
            <p:nvPr/>
          </p:nvSpPr>
          <p:spPr>
            <a:xfrm>
              <a:off x="5043597" y="3562152"/>
              <a:ext cx="4805946" cy="2689018"/>
            </a:xfrm>
            <a:custGeom>
              <a:avLst/>
              <a:gdLst>
                <a:gd name="connsiteX0" fmla="*/ 0 w 7086600"/>
                <a:gd name="connsiteY0" fmla="*/ 209550 h 2209800"/>
                <a:gd name="connsiteX1" fmla="*/ 0 w 7086600"/>
                <a:gd name="connsiteY1" fmla="*/ 2209800 h 2209800"/>
                <a:gd name="connsiteX2" fmla="*/ 7086600 w 7086600"/>
                <a:gd name="connsiteY2" fmla="*/ 2209800 h 2209800"/>
                <a:gd name="connsiteX3" fmla="*/ 7086600 w 7086600"/>
                <a:gd name="connsiteY3" fmla="*/ 0 h 2209800"/>
                <a:gd name="connsiteX4" fmla="*/ 9525 w 7086600"/>
                <a:gd name="connsiteY4" fmla="*/ 0 h 2209800"/>
                <a:gd name="connsiteX5" fmla="*/ 0 w 7086600"/>
                <a:gd name="connsiteY5" fmla="*/ 20955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86600" h="2209800">
                  <a:moveTo>
                    <a:pt x="0" y="209550"/>
                  </a:moveTo>
                  <a:lnTo>
                    <a:pt x="0" y="2209800"/>
                  </a:lnTo>
                  <a:lnTo>
                    <a:pt x="7086600" y="2209800"/>
                  </a:lnTo>
                  <a:lnTo>
                    <a:pt x="7086600" y="0"/>
                  </a:lnTo>
                  <a:lnTo>
                    <a:pt x="9525" y="0"/>
                  </a:lnTo>
                  <a:lnTo>
                    <a:pt x="0" y="209550"/>
                  </a:lnTo>
                  <a:close/>
                </a:path>
              </a:pathLst>
            </a:custGeom>
            <a:noFill/>
            <a:ln w="28575" cmpd="sng">
              <a:solidFill>
                <a:schemeClr val="accent3">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chemeClr val="tx1"/>
                </a:solidFill>
              </a:endParaRPr>
            </a:p>
          </p:txBody>
        </p:sp>
        <p:sp>
          <p:nvSpPr>
            <p:cNvPr id="49" name="AutoShape 86"/>
            <p:cNvSpPr>
              <a:spLocks noChangeArrowheads="1"/>
            </p:cNvSpPr>
            <p:nvPr/>
          </p:nvSpPr>
          <p:spPr bwMode="auto">
            <a:xfrm rot="8642251">
              <a:off x="6885421" y="3354898"/>
              <a:ext cx="1137646" cy="153743"/>
            </a:xfrm>
            <a:prstGeom prst="rightArrow">
              <a:avLst>
                <a:gd name="adj1" fmla="val 50639"/>
                <a:gd name="adj2" fmla="val 112908"/>
              </a:avLst>
            </a:prstGeom>
            <a:solidFill>
              <a:schemeClr val="accent3">
                <a:lumMod val="75000"/>
                <a:alpha val="70195"/>
              </a:schemeClr>
            </a:solidFill>
            <a:ln>
              <a:noFill/>
            </a:ln>
            <a:effectLst/>
          </p:spPr>
          <p:txBody>
            <a:bodyPr wrap="none" anchor="ctr"/>
            <a:lstStyle/>
            <a:p>
              <a:endParaRPr lang="ja-JP" altLang="en-US"/>
            </a:p>
          </p:txBody>
        </p:sp>
        <p:sp>
          <p:nvSpPr>
            <p:cNvPr id="50" name="AutoShape 86"/>
            <p:cNvSpPr>
              <a:spLocks noChangeArrowheads="1"/>
            </p:cNvSpPr>
            <p:nvPr/>
          </p:nvSpPr>
          <p:spPr bwMode="auto">
            <a:xfrm rot="7248246">
              <a:off x="7487884" y="4072643"/>
              <a:ext cx="1816709" cy="189293"/>
            </a:xfrm>
            <a:prstGeom prst="rightArrow">
              <a:avLst>
                <a:gd name="adj1" fmla="val 50639"/>
                <a:gd name="adj2" fmla="val 112908"/>
              </a:avLst>
            </a:prstGeom>
            <a:solidFill>
              <a:schemeClr val="accent3">
                <a:lumMod val="75000"/>
                <a:alpha val="70195"/>
              </a:schemeClr>
            </a:solidFill>
            <a:ln>
              <a:noFill/>
            </a:ln>
            <a:effectLst/>
          </p:spPr>
          <p:txBody>
            <a:bodyPr wrap="none" anchor="ctr"/>
            <a:lstStyle/>
            <a:p>
              <a:endParaRPr lang="ja-JP" altLang="en-US"/>
            </a:p>
          </p:txBody>
        </p:sp>
        <p:cxnSp>
          <p:nvCxnSpPr>
            <p:cNvPr id="51" name="直線コネクタ 50"/>
            <p:cNvCxnSpPr/>
            <p:nvPr/>
          </p:nvCxnSpPr>
          <p:spPr>
            <a:xfrm>
              <a:off x="8630909" y="5202320"/>
              <a:ext cx="649607" cy="0"/>
            </a:xfrm>
            <a:prstGeom prst="line">
              <a:avLst/>
            </a:prstGeom>
            <a:ln w="25400">
              <a:solidFill>
                <a:schemeClr val="accent3">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8955713" y="4939423"/>
              <a:ext cx="0" cy="521851"/>
            </a:xfrm>
            <a:prstGeom prst="line">
              <a:avLst/>
            </a:prstGeom>
            <a:ln w="28575">
              <a:solidFill>
                <a:schemeClr val="accent3">
                  <a:lumMod val="50000"/>
                </a:schemeClr>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8696533" y="4736317"/>
              <a:ext cx="543006" cy="208537"/>
            </a:xfrm>
            <a:prstGeom prst="rect">
              <a:avLst/>
            </a:prstGeom>
            <a:noFill/>
          </p:spPr>
          <p:txBody>
            <a:bodyPr wrap="none" rtlCol="0">
              <a:spAutoFit/>
            </a:bodyPr>
            <a:lstStyle/>
            <a:p>
              <a:r>
                <a:rPr kumimoji="1" lang="ja-JP" altLang="en-US" sz="1200" dirty="0" smtClean="0">
                  <a:solidFill>
                    <a:schemeClr val="accent3">
                      <a:lumMod val="50000"/>
                    </a:schemeClr>
                  </a:solidFill>
                </a:rPr>
                <a:t>送電</a:t>
              </a:r>
              <a:endParaRPr kumimoji="1" lang="ja-JP" altLang="en-US" sz="1200" dirty="0">
                <a:solidFill>
                  <a:schemeClr val="accent3">
                    <a:lumMod val="50000"/>
                  </a:schemeClr>
                </a:solidFill>
              </a:endParaRPr>
            </a:p>
          </p:txBody>
        </p:sp>
        <p:sp>
          <p:nvSpPr>
            <p:cNvPr id="54" name="テキスト ボックス 53"/>
            <p:cNvSpPr txBox="1"/>
            <p:nvPr/>
          </p:nvSpPr>
          <p:spPr>
            <a:xfrm>
              <a:off x="8684209" y="5485394"/>
              <a:ext cx="543006" cy="208537"/>
            </a:xfrm>
            <a:prstGeom prst="rect">
              <a:avLst/>
            </a:prstGeom>
            <a:noFill/>
          </p:spPr>
          <p:txBody>
            <a:bodyPr wrap="none" rtlCol="0">
              <a:spAutoFit/>
            </a:bodyPr>
            <a:lstStyle/>
            <a:p>
              <a:r>
                <a:rPr kumimoji="1" lang="ja-JP" altLang="en-US" sz="1200" dirty="0" smtClean="0">
                  <a:solidFill>
                    <a:schemeClr val="accent3">
                      <a:lumMod val="50000"/>
                    </a:schemeClr>
                  </a:solidFill>
                </a:rPr>
                <a:t>配電</a:t>
              </a:r>
              <a:endParaRPr kumimoji="1" lang="ja-JP" altLang="en-US" sz="1200" dirty="0">
                <a:solidFill>
                  <a:schemeClr val="accent3">
                    <a:lumMod val="50000"/>
                  </a:schemeClr>
                </a:solidFill>
              </a:endParaRPr>
            </a:p>
          </p:txBody>
        </p:sp>
        <p:sp>
          <p:nvSpPr>
            <p:cNvPr id="55" name="正方形/長方形 54"/>
            <p:cNvSpPr/>
            <p:nvPr/>
          </p:nvSpPr>
          <p:spPr>
            <a:xfrm>
              <a:off x="5043598" y="2964062"/>
              <a:ext cx="4805946" cy="448493"/>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accent6">
                      <a:lumMod val="50000"/>
                    </a:schemeClr>
                  </a:solidFill>
                  <a:latin typeface="ＤＨＰ特太ゴシック体" pitchFamily="50" charset="-128"/>
                  <a:ea typeface="ＤＨＰ特太ゴシック体" pitchFamily="50" charset="-128"/>
                </a:rPr>
                <a:t>発電所</a:t>
              </a:r>
              <a:endParaRPr kumimoji="1" lang="ja-JP" altLang="en-US" sz="2000" dirty="0">
                <a:solidFill>
                  <a:schemeClr val="accent6">
                    <a:lumMod val="50000"/>
                  </a:schemeClr>
                </a:solidFill>
                <a:latin typeface="ＤＨＰ特太ゴシック体" pitchFamily="50" charset="-128"/>
                <a:ea typeface="ＤＨＰ特太ゴシック体" pitchFamily="50" charset="-128"/>
              </a:endParaRPr>
            </a:p>
          </p:txBody>
        </p:sp>
        <p:sp>
          <p:nvSpPr>
            <p:cNvPr id="56" name="テキスト ボックス 55"/>
            <p:cNvSpPr txBox="1"/>
            <p:nvPr/>
          </p:nvSpPr>
          <p:spPr>
            <a:xfrm>
              <a:off x="5252645" y="4066403"/>
              <a:ext cx="492443" cy="1420896"/>
            </a:xfrm>
            <a:prstGeom prst="rect">
              <a:avLst/>
            </a:prstGeom>
            <a:noFill/>
          </p:spPr>
          <p:txBody>
            <a:bodyPr vert="eaVert" wrap="square" rtlCol="0">
              <a:spAutoFit/>
            </a:bodyPr>
            <a:lstStyle/>
            <a:p>
              <a:r>
                <a:rPr lang="ja-JP" altLang="en-US" sz="2000" dirty="0">
                  <a:solidFill>
                    <a:schemeClr val="accent3">
                      <a:lumMod val="50000"/>
                    </a:schemeClr>
                  </a:solidFill>
                  <a:latin typeface="ＤＨＰ特太ゴシック体" pitchFamily="50" charset="-128"/>
                  <a:ea typeface="ＤＨＰ特太ゴシック体" pitchFamily="50" charset="-128"/>
                </a:rPr>
                <a:t>送</a:t>
              </a:r>
              <a:r>
                <a:rPr lang="ja-JP" altLang="en-US" sz="2000" dirty="0" smtClean="0">
                  <a:solidFill>
                    <a:schemeClr val="accent3">
                      <a:lumMod val="50000"/>
                    </a:schemeClr>
                  </a:solidFill>
                  <a:latin typeface="ＤＨＰ特太ゴシック体" pitchFamily="50" charset="-128"/>
                  <a:ea typeface="ＤＨＰ特太ゴシック体" pitchFamily="50" charset="-128"/>
                </a:rPr>
                <a:t>配電事業</a:t>
              </a:r>
              <a:endParaRPr kumimoji="1" lang="ja-JP" altLang="en-US" sz="2000" dirty="0">
                <a:solidFill>
                  <a:schemeClr val="accent3">
                    <a:lumMod val="50000"/>
                  </a:schemeClr>
                </a:solidFill>
                <a:latin typeface="ＤＨＰ特太ゴシック体" pitchFamily="50" charset="-128"/>
                <a:ea typeface="ＤＨＰ特太ゴシック体" pitchFamily="50" charset="-128"/>
              </a:endParaRPr>
            </a:p>
          </p:txBody>
        </p:sp>
        <p:pic>
          <p:nvPicPr>
            <p:cNvPr id="57" name="Picture 8" descr="MCj02268340000[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72994" y="3035307"/>
              <a:ext cx="607304" cy="32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1" descr="MCj02268280000[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19375" y="2974801"/>
              <a:ext cx="483197" cy="39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46" descr="MCj02268400000[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749408" y="3045566"/>
              <a:ext cx="516183" cy="32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8" descr="C:\Users\AGAC0734\AppData\Local\Microsoft\Windows\Temporary Internet Files\Content.IE5\U0ML8TOC\MC900441739[1].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822446" y="3583348"/>
              <a:ext cx="850261" cy="850261"/>
            </a:xfrm>
            <a:prstGeom prst="rect">
              <a:avLst/>
            </a:prstGeom>
            <a:noFill/>
            <a:extLst>
              <a:ext uri="{909E8E84-426E-40DD-AFC4-6F175D3DCCD1}">
                <a14:hiddenFill xmlns:a14="http://schemas.microsoft.com/office/drawing/2010/main">
                  <a:solidFill>
                    <a:srgbClr val="FFFFFF"/>
                  </a:solidFill>
                </a14:hiddenFill>
              </a:ext>
            </a:extLst>
          </p:spPr>
        </p:pic>
        <p:sp>
          <p:nvSpPr>
            <p:cNvPr id="61" name="Rectangle 82"/>
            <p:cNvSpPr>
              <a:spLocks noChangeArrowheads="1"/>
            </p:cNvSpPr>
            <p:nvPr/>
          </p:nvSpPr>
          <p:spPr bwMode="auto">
            <a:xfrm>
              <a:off x="8680318" y="4224503"/>
              <a:ext cx="1090406" cy="190089"/>
            </a:xfrm>
            <a:prstGeom prst="rect">
              <a:avLst/>
            </a:prstGeom>
            <a:solidFill>
              <a:schemeClr val="accent3">
                <a:lumMod val="60000"/>
                <a:lumOff val="40000"/>
              </a:schemeClr>
            </a:solidFill>
            <a:ln w="9525">
              <a:solidFill>
                <a:schemeClr val="tx1"/>
              </a:solidFill>
              <a:miter lim="800000"/>
              <a:headEnd/>
              <a:tailEnd/>
            </a:ln>
            <a:effectLst/>
          </p:spPr>
          <p:txBody>
            <a:bodyPr wrap="none" lIns="91429" tIns="45715" rIns="91429" bIns="45715" anchor="ctr"/>
            <a:lstStyle/>
            <a:p>
              <a:pPr algn="ctr"/>
              <a:r>
                <a:rPr lang="ja-JP" altLang="en-US" sz="1100" dirty="0"/>
                <a:t>給電指令所</a:t>
              </a:r>
            </a:p>
          </p:txBody>
        </p:sp>
      </p:grpSp>
      <p:sp>
        <p:nvSpPr>
          <p:cNvPr id="111" name="テキスト ボックス 110"/>
          <p:cNvSpPr txBox="1"/>
          <p:nvPr/>
        </p:nvSpPr>
        <p:spPr>
          <a:xfrm>
            <a:off x="197035" y="1907540"/>
            <a:ext cx="425191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ja-JP" altLang="en-US" dirty="0" smtClean="0">
                <a:solidFill>
                  <a:schemeClr val="bg1"/>
                </a:solidFill>
                <a:latin typeface="ＤＨＰ特太ゴシック体" pitchFamily="50" charset="-128"/>
                <a:ea typeface="ＤＨＰ特太ゴシック体" pitchFamily="50" charset="-128"/>
              </a:rPr>
              <a:t>送配電事業者が安定供給に果たす役割</a:t>
            </a:r>
            <a:endParaRPr kumimoji="1" lang="ja-JP" altLang="en-US" dirty="0">
              <a:solidFill>
                <a:schemeClr val="bg1"/>
              </a:solidFill>
              <a:latin typeface="ＤＨＰ特太ゴシック体" pitchFamily="50" charset="-128"/>
              <a:ea typeface="ＤＨＰ特太ゴシック体" pitchFamily="50" charset="-128"/>
            </a:endParaRPr>
          </a:p>
        </p:txBody>
      </p:sp>
      <p:sp>
        <p:nvSpPr>
          <p:cNvPr id="112" name="左矢印 111"/>
          <p:cNvSpPr/>
          <p:nvPr/>
        </p:nvSpPr>
        <p:spPr>
          <a:xfrm>
            <a:off x="4660121" y="1957481"/>
            <a:ext cx="546423" cy="895455"/>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13" name="テキスト ボックス 112"/>
          <p:cNvSpPr txBox="1"/>
          <p:nvPr/>
        </p:nvSpPr>
        <p:spPr>
          <a:xfrm>
            <a:off x="5423826" y="2340169"/>
            <a:ext cx="4137686" cy="584775"/>
          </a:xfrm>
          <a:prstGeom prst="rect">
            <a:avLst/>
          </a:prstGeom>
          <a:noFill/>
        </p:spPr>
        <p:txBody>
          <a:bodyPr wrap="square" rtlCol="0">
            <a:spAutoFit/>
          </a:bodyPr>
          <a:lstStyle/>
          <a:p>
            <a:pPr marL="285750" indent="-285750">
              <a:buFont typeface="Wingdings" pitchFamily="2" charset="2"/>
              <a:buChar char="l"/>
            </a:pPr>
            <a:r>
              <a:rPr kumimoji="1" lang="ja-JP" altLang="en-US" sz="1600" dirty="0" smtClean="0">
                <a:solidFill>
                  <a:schemeClr val="accent1">
                    <a:lumMod val="75000"/>
                  </a:schemeClr>
                </a:solidFill>
                <a:latin typeface="ＤＨＰ特太ゴシック体" pitchFamily="50" charset="-128"/>
                <a:ea typeface="ＤＨＰ特太ゴシック体" pitchFamily="50" charset="-128"/>
              </a:rPr>
              <a:t>地域独占</a:t>
            </a:r>
            <a:endParaRPr kumimoji="1" lang="en-US" altLang="ja-JP" sz="1600" dirty="0" smtClean="0">
              <a:solidFill>
                <a:schemeClr val="accent1">
                  <a:lumMod val="75000"/>
                </a:schemeClr>
              </a:solidFill>
              <a:latin typeface="ＤＨＰ特太ゴシック体" pitchFamily="50" charset="-128"/>
              <a:ea typeface="ＤＨＰ特太ゴシック体" pitchFamily="50" charset="-128"/>
            </a:endParaRPr>
          </a:p>
          <a:p>
            <a:pPr marL="285750" indent="-285750">
              <a:buFont typeface="Wingdings" pitchFamily="2" charset="2"/>
              <a:buChar char="l"/>
            </a:pPr>
            <a:r>
              <a:rPr lang="ja-JP" altLang="en-US" sz="1600" dirty="0">
                <a:solidFill>
                  <a:schemeClr val="accent1">
                    <a:lumMod val="75000"/>
                  </a:schemeClr>
                </a:solidFill>
                <a:latin typeface="ＤＨＰ特太ゴシック体" pitchFamily="50" charset="-128"/>
                <a:ea typeface="ＤＨＰ特太ゴシック体" pitchFamily="50" charset="-128"/>
              </a:rPr>
              <a:t>料金</a:t>
            </a:r>
            <a:r>
              <a:rPr lang="ja-JP" altLang="en-US" sz="1600" dirty="0" smtClean="0">
                <a:solidFill>
                  <a:schemeClr val="accent1">
                    <a:lumMod val="75000"/>
                  </a:schemeClr>
                </a:solidFill>
                <a:latin typeface="ＤＨＰ特太ゴシック体" pitchFamily="50" charset="-128"/>
                <a:ea typeface="ＤＨＰ特太ゴシック体" pitchFamily="50" charset="-128"/>
              </a:rPr>
              <a:t>規制（総括原価方式等：認可制）</a:t>
            </a:r>
            <a:endParaRPr kumimoji="1" lang="ja-JP" altLang="en-US" sz="1600" dirty="0">
              <a:solidFill>
                <a:schemeClr val="accent1">
                  <a:lumMod val="75000"/>
                </a:schemeClr>
              </a:solidFill>
              <a:latin typeface="ＤＨＰ特太ゴシック体" pitchFamily="50" charset="-128"/>
              <a:ea typeface="ＤＨＰ特太ゴシック体" pitchFamily="50" charset="-128"/>
            </a:endParaRPr>
          </a:p>
        </p:txBody>
      </p:sp>
      <p:sp>
        <p:nvSpPr>
          <p:cNvPr id="114" name="正方形/長方形 113"/>
          <p:cNvSpPr/>
          <p:nvPr/>
        </p:nvSpPr>
        <p:spPr>
          <a:xfrm>
            <a:off x="53019" y="4653136"/>
            <a:ext cx="3465078" cy="1200329"/>
          </a:xfrm>
          <a:prstGeom prst="rect">
            <a:avLst/>
          </a:prstGeom>
        </p:spPr>
        <p:txBody>
          <a:bodyPr wrap="square">
            <a:spAutoFit/>
          </a:bodyPr>
          <a:lstStyle/>
          <a:p>
            <a:pPr marL="354013" indent="-354013" algn="just"/>
            <a:r>
              <a:rPr lang="ja-JP" altLang="en-US" sz="1600" u="sng" dirty="0" smtClean="0">
                <a:latin typeface="ＤＨＰ特太ゴシック体" pitchFamily="50" charset="-128"/>
                <a:ea typeface="ＤＨＰ特太ゴシック体" pitchFamily="50" charset="-128"/>
              </a:rPr>
              <a:t>（３）</a:t>
            </a:r>
            <a:r>
              <a:rPr lang="ja-JP" altLang="en-US" sz="1600" u="sng" dirty="0" smtClean="0">
                <a:solidFill>
                  <a:srgbClr val="FF0000"/>
                </a:solidFill>
                <a:latin typeface="ＤＨＰ特太ゴシック体" pitchFamily="50" charset="-128"/>
                <a:ea typeface="ＤＨＰ特太ゴシック体" pitchFamily="50" charset="-128"/>
              </a:rPr>
              <a:t>最終保障サービス</a:t>
            </a:r>
            <a:r>
              <a:rPr lang="ja-JP" altLang="en-US" sz="1400" dirty="0" smtClean="0">
                <a:latin typeface="HG丸ｺﾞｼｯｸM-PRO" pitchFamily="50" charset="-128"/>
                <a:ea typeface="HG丸ｺﾞｼｯｸM-PRO" pitchFamily="50" charset="-128"/>
              </a:rPr>
              <a:t>（需要家</a:t>
            </a:r>
            <a:r>
              <a:rPr lang="ja-JP" altLang="en-US" sz="1400" dirty="0">
                <a:latin typeface="HG丸ｺﾞｼｯｸM-PRO" pitchFamily="50" charset="-128"/>
                <a:ea typeface="HG丸ｺﾞｼｯｸM-PRO" pitchFamily="50" charset="-128"/>
              </a:rPr>
              <a:t>が誰からも電気の供給を受けられなくなることのないよう、セーフティネットとして最終的な電気の供給を</a:t>
            </a:r>
            <a:r>
              <a:rPr lang="ja-JP" altLang="en-US" sz="1400" dirty="0" smtClean="0">
                <a:latin typeface="HG丸ｺﾞｼｯｸM-PRO" pitchFamily="50" charset="-128"/>
                <a:ea typeface="HG丸ｺﾞｼｯｸM-PRO" pitchFamily="50" charset="-128"/>
              </a:rPr>
              <a:t>実施）を義務付け</a:t>
            </a:r>
            <a:endParaRPr lang="en-US" altLang="ja-JP" sz="1400" dirty="0">
              <a:latin typeface="HG丸ｺﾞｼｯｸM-PRO" pitchFamily="50" charset="-128"/>
              <a:ea typeface="HG丸ｺﾞｼｯｸM-PRO" pitchFamily="50" charset="-128"/>
            </a:endParaRPr>
          </a:p>
        </p:txBody>
      </p:sp>
      <p:sp>
        <p:nvSpPr>
          <p:cNvPr id="115" name="正方形/長方形 114"/>
          <p:cNvSpPr/>
          <p:nvPr/>
        </p:nvSpPr>
        <p:spPr>
          <a:xfrm>
            <a:off x="56456" y="5900499"/>
            <a:ext cx="4260169" cy="984885"/>
          </a:xfrm>
          <a:prstGeom prst="rect">
            <a:avLst/>
          </a:prstGeom>
        </p:spPr>
        <p:txBody>
          <a:bodyPr wrap="square">
            <a:spAutoFit/>
          </a:bodyPr>
          <a:lstStyle/>
          <a:p>
            <a:pPr marL="354013" indent="-354013"/>
            <a:r>
              <a:rPr lang="ja-JP" altLang="en-US" sz="1600" u="sng" dirty="0" smtClean="0">
                <a:latin typeface="ＤＨＰ特太ゴシック体" pitchFamily="50" charset="-128"/>
                <a:ea typeface="ＤＨＰ特太ゴシック体" pitchFamily="50" charset="-128"/>
              </a:rPr>
              <a:t>（４）</a:t>
            </a:r>
            <a:r>
              <a:rPr lang="ja-JP" altLang="en-US" sz="1600" u="sng" dirty="0" smtClean="0">
                <a:solidFill>
                  <a:srgbClr val="FF0000"/>
                </a:solidFill>
                <a:latin typeface="ＤＨＰ特太ゴシック体" pitchFamily="50" charset="-128"/>
                <a:ea typeface="ＤＨＰ特太ゴシック体" pitchFamily="50" charset="-128"/>
              </a:rPr>
              <a:t>離島のユニバーサルサービス</a:t>
            </a:r>
            <a:r>
              <a:rPr lang="ja-JP" altLang="en-US" sz="1400" spc="-90" dirty="0" smtClean="0">
                <a:latin typeface="HG丸ｺﾞｼｯｸM-PRO" pitchFamily="50" charset="-128"/>
                <a:ea typeface="HG丸ｺﾞｼｯｸM-PRO" pitchFamily="50" charset="-128"/>
              </a:rPr>
              <a:t>（離島</a:t>
            </a:r>
            <a:r>
              <a:rPr lang="ja-JP" altLang="en-US" sz="1400" spc="-90" dirty="0">
                <a:latin typeface="HG丸ｺﾞｼｯｸM-PRO" pitchFamily="50" charset="-128"/>
                <a:ea typeface="HG丸ｺﾞｼｯｸM-PRO" pitchFamily="50" charset="-128"/>
              </a:rPr>
              <a:t>の需要家に対しても、他の地域と遜色ない料金水準で電気を供給（</a:t>
            </a:r>
            <a:r>
              <a:rPr lang="ja-JP" altLang="en-US" sz="1400" dirty="0">
                <a:latin typeface="HG丸ｺﾞｼｯｸM-PRO" pitchFamily="50" charset="-128"/>
                <a:ea typeface="HG丸ｺﾞｼｯｸM-PRO" pitchFamily="50" charset="-128"/>
              </a:rPr>
              <a:t>需要</a:t>
            </a:r>
            <a:r>
              <a:rPr lang="ja-JP" altLang="ja-JP" sz="1400" dirty="0">
                <a:latin typeface="HG丸ｺﾞｼｯｸM-PRO" pitchFamily="50" charset="-128"/>
                <a:ea typeface="HG丸ｺﾞｼｯｸM-PRO" pitchFamily="50" charset="-128"/>
              </a:rPr>
              <a:t>家全体の負担</a:t>
            </a:r>
            <a:r>
              <a:rPr lang="ja-JP" altLang="en-US" sz="1400" dirty="0">
                <a:latin typeface="HG丸ｺﾞｼｯｸM-PRO" pitchFamily="50" charset="-128"/>
                <a:ea typeface="HG丸ｺﾞｼｯｸM-PRO" pitchFamily="50" charset="-128"/>
              </a:rPr>
              <a:t>により費用を平準化</a:t>
            </a:r>
            <a:r>
              <a:rPr lang="ja-JP" altLang="en-US" sz="1400" dirty="0" smtClean="0">
                <a:latin typeface="HG丸ｺﾞｼｯｸM-PRO" pitchFamily="50" charset="-128"/>
                <a:ea typeface="HG丸ｺﾞｼｯｸM-PRO" pitchFamily="50" charset="-128"/>
              </a:rPr>
              <a:t>））を義務付け</a:t>
            </a:r>
            <a:endParaRPr lang="ja-JP" altLang="en-US" sz="1400" dirty="0">
              <a:latin typeface="HG丸ｺﾞｼｯｸM-PRO" pitchFamily="50" charset="-128"/>
              <a:ea typeface="HG丸ｺﾞｼｯｸM-PRO" pitchFamily="50" charset="-128"/>
            </a:endParaRPr>
          </a:p>
        </p:txBody>
      </p:sp>
      <p:sp>
        <p:nvSpPr>
          <p:cNvPr id="116" name="正方形/長方形 115"/>
          <p:cNvSpPr/>
          <p:nvPr/>
        </p:nvSpPr>
        <p:spPr>
          <a:xfrm>
            <a:off x="5423827" y="1916081"/>
            <a:ext cx="4137685"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lvl="0" algn="ctr"/>
            <a:r>
              <a:rPr lang="ja-JP" altLang="en-US" dirty="0">
                <a:solidFill>
                  <a:schemeClr val="bg1"/>
                </a:solidFill>
                <a:latin typeface="ＤＨＰ特太ゴシック体" pitchFamily="50" charset="-128"/>
                <a:ea typeface="ＤＨＰ特太ゴシック体" pitchFamily="50" charset="-128"/>
              </a:rPr>
              <a:t>投資回収のための制度的保証</a:t>
            </a:r>
            <a:endParaRPr lang="en-US" altLang="ja-JP" dirty="0">
              <a:solidFill>
                <a:schemeClr val="bg1"/>
              </a:solidFill>
              <a:latin typeface="ＤＨＰ特太ゴシック体" pitchFamily="50" charset="-128"/>
              <a:ea typeface="ＤＨＰ特太ゴシック体" pitchFamily="50" charset="-128"/>
            </a:endParaRPr>
          </a:p>
        </p:txBody>
      </p:sp>
    </p:spTree>
    <p:extLst>
      <p:ext uri="{BB962C8B-B14F-4D97-AF65-F5344CB8AC3E}">
        <p14:creationId xmlns:p14="http://schemas.microsoft.com/office/powerpoint/2010/main" val="956056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6" y="272262"/>
            <a:ext cx="9505503" cy="523220"/>
          </a:xfrm>
        </p:spPr>
        <p:txBody>
          <a:bodyPr/>
          <a:lstStyle/>
          <a:p>
            <a:r>
              <a:rPr lang="ja-JP" altLang="en-US" sz="2800" dirty="0" smtClean="0"/>
              <a:t>電力取引監視等委員会とは</a:t>
            </a:r>
            <a:endParaRPr kumimoji="1" lang="ja-JP" altLang="en-US" sz="2800" dirty="0"/>
          </a:p>
        </p:txBody>
      </p:sp>
      <p:sp>
        <p:nvSpPr>
          <p:cNvPr id="7" name="テキスト プレースホルダー 6"/>
          <p:cNvSpPr>
            <a:spLocks noGrp="1"/>
          </p:cNvSpPr>
          <p:nvPr>
            <p:ph type="body" sz="quarter" idx="17"/>
          </p:nvPr>
        </p:nvSpPr>
        <p:spPr>
          <a:xfrm>
            <a:off x="228781" y="908720"/>
            <a:ext cx="9505950" cy="1603104"/>
          </a:xfrm>
          <a:solidFill>
            <a:srgbClr val="99D6EC"/>
          </a:solidFill>
        </p:spPr>
        <p:txBody>
          <a:bodyPr/>
          <a:lstStyle/>
          <a:p>
            <a:pPr marL="257175" indent="-257175"/>
            <a:r>
              <a:rPr lang="ja-JP" altLang="en-US" dirty="0" smtClean="0"/>
              <a:t>電力市場において健全な競争が促されるよう、</a:t>
            </a:r>
            <a:r>
              <a:rPr lang="ja-JP" altLang="en-US" b="1" u="sng" dirty="0" smtClean="0"/>
              <a:t>市場の監視機能を強化</a:t>
            </a:r>
            <a:r>
              <a:rPr lang="ja-JP" altLang="en-US" dirty="0" smtClean="0"/>
              <a:t>するため、</a:t>
            </a:r>
            <a:r>
              <a:rPr lang="ja-JP" altLang="en-US" b="1" u="sng" dirty="0" smtClean="0"/>
              <a:t>経済産業大臣直属の組織</a:t>
            </a:r>
            <a:r>
              <a:rPr lang="ja-JP" altLang="en-US" dirty="0" smtClean="0"/>
              <a:t>として、</a:t>
            </a:r>
            <a:r>
              <a:rPr lang="en-US" altLang="ja-JP" dirty="0" smtClean="0"/>
              <a:t>2015</a:t>
            </a:r>
            <a:r>
              <a:rPr lang="ja-JP" altLang="en-US" dirty="0" smtClean="0"/>
              <a:t>年９月に設立。</a:t>
            </a:r>
            <a:endParaRPr lang="en-US" altLang="ja-JP" dirty="0" smtClean="0"/>
          </a:p>
          <a:p>
            <a:pPr marL="257175" indent="-257175"/>
            <a:r>
              <a:rPr lang="ja-JP" altLang="en-US" dirty="0" smtClean="0"/>
              <a:t>①</a:t>
            </a:r>
            <a:r>
              <a:rPr lang="ja-JP" altLang="en-US" b="1" u="sng" dirty="0" smtClean="0"/>
              <a:t>適正な取引</a:t>
            </a:r>
            <a:r>
              <a:rPr lang="ja-JP" altLang="en-US" dirty="0" smtClean="0"/>
              <a:t>が行われているか厳正な「</a:t>
            </a:r>
            <a:r>
              <a:rPr lang="ja-JP" altLang="en-US" b="1" u="sng" dirty="0" smtClean="0"/>
              <a:t>監視</a:t>
            </a:r>
            <a:r>
              <a:rPr lang="ja-JP" altLang="en-US" dirty="0" smtClean="0"/>
              <a:t>」を行うほか、②必要な</a:t>
            </a:r>
            <a:r>
              <a:rPr lang="ja-JP" altLang="en-US" b="1" u="sng" dirty="0" smtClean="0"/>
              <a:t>ルール作り</a:t>
            </a:r>
            <a:r>
              <a:rPr lang="ja-JP" altLang="en-US" dirty="0" smtClean="0"/>
              <a:t>などに関して経産大臣へ「</a:t>
            </a:r>
            <a:r>
              <a:rPr lang="ja-JP" altLang="en-US" b="1" u="sng" dirty="0" smtClean="0"/>
              <a:t>意見・建議</a:t>
            </a:r>
            <a:r>
              <a:rPr lang="ja-JP" altLang="en-US" dirty="0" smtClean="0"/>
              <a:t>」を行う。</a:t>
            </a:r>
            <a:endParaRPr lang="en-US" altLang="ja-JP" dirty="0" smtClean="0"/>
          </a:p>
        </p:txBody>
      </p:sp>
      <p:sp>
        <p:nvSpPr>
          <p:cNvPr id="42" name="正方形/長方形 41"/>
          <p:cNvSpPr/>
          <p:nvPr/>
        </p:nvSpPr>
        <p:spPr>
          <a:xfrm>
            <a:off x="1352605" y="3085825"/>
            <a:ext cx="3674230" cy="35549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0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経済産業</a:t>
            </a:r>
            <a:r>
              <a:rPr lang="ja-JP" altLang="en-US" sz="20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大臣</a:t>
            </a:r>
            <a:endParaRPr lang="en-US" altLang="ja-JP" sz="20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2002507" y="4229490"/>
            <a:ext cx="2395847" cy="1376653"/>
          </a:xfrm>
          <a:prstGeom prst="rect">
            <a:avLst/>
          </a:prstGeom>
          <a:noFill/>
          <a:ln w="9525">
            <a:solidFill>
              <a:schemeClr val="accent3"/>
            </a:solidFill>
            <a:prstDash val="solid"/>
          </a:ln>
        </p:spPr>
        <p:style>
          <a:lnRef idx="2">
            <a:schemeClr val="accent1"/>
          </a:lnRef>
          <a:fillRef idx="1">
            <a:schemeClr val="lt1"/>
          </a:fillRef>
          <a:effectRef idx="0">
            <a:schemeClr val="accent1"/>
          </a:effectRef>
          <a:fontRef idx="minor">
            <a:schemeClr val="dk1"/>
          </a:fontRef>
        </p:style>
        <p:txBody>
          <a:bodyPr rtlCol="0" anchor="b"/>
          <a:lstStyle/>
          <a:p>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委員</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５名</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事務局</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約７０名</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本省　　 約５０名</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地方局　約２０名</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1714462" y="3977463"/>
            <a:ext cx="2954150" cy="47544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0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電力取引監視等委員会</a:t>
            </a:r>
            <a:endParaRPr lang="en-US" altLang="ja-JP" sz="20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角丸四角形 44"/>
          <p:cNvSpPr/>
          <p:nvPr/>
        </p:nvSpPr>
        <p:spPr>
          <a:xfrm>
            <a:off x="1714462" y="6210022"/>
            <a:ext cx="2954150" cy="38733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電力市場（事業者）</a:t>
            </a:r>
            <a:endPar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下矢印 45"/>
          <p:cNvSpPr/>
          <p:nvPr/>
        </p:nvSpPr>
        <p:spPr>
          <a:xfrm>
            <a:off x="3027334" y="5678113"/>
            <a:ext cx="382506" cy="4239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下矢印 49"/>
          <p:cNvSpPr/>
          <p:nvPr/>
        </p:nvSpPr>
        <p:spPr>
          <a:xfrm rot="10800000">
            <a:off x="3027334" y="3589881"/>
            <a:ext cx="343312" cy="3389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3440836" y="3563724"/>
            <a:ext cx="1656184" cy="400110"/>
          </a:xfrm>
          <a:prstGeom prst="rect">
            <a:avLst/>
          </a:prstGeom>
          <a:noFill/>
        </p:spPr>
        <p:txBody>
          <a:bodyPr wrap="square" rtlCol="0">
            <a:spAutoFit/>
          </a:bodyPr>
          <a:lstStyle/>
          <a:p>
            <a:r>
              <a:rPr lang="ja-JP" altLang="en-US" sz="20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②意見・建議</a:t>
            </a:r>
            <a:endParaRPr lang="ja-JP" altLang="en-US" sz="20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3944299" y="3818465"/>
            <a:ext cx="184731" cy="338554"/>
          </a:xfrm>
          <a:prstGeom prst="rect">
            <a:avLst/>
          </a:prstGeom>
          <a:noFill/>
        </p:spPr>
        <p:txBody>
          <a:bodyPr wrap="none" rtlCol="0">
            <a:spAutoFit/>
          </a:bodyPr>
          <a:lstStyle/>
          <a:p>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3499315" y="5720802"/>
            <a:ext cx="1813725" cy="400110"/>
          </a:xfrm>
          <a:prstGeom prst="rect">
            <a:avLst/>
          </a:prstGeom>
          <a:noFill/>
        </p:spPr>
        <p:txBody>
          <a:bodyPr wrap="square" rtlCol="0">
            <a:spAutoFit/>
          </a:bodyPr>
          <a:lstStyle/>
          <a:p>
            <a:r>
              <a:rPr lang="ja-JP" altLang="en-US" sz="20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①厳正な監視</a:t>
            </a:r>
            <a:endParaRPr lang="ja-JP" altLang="en-US" sz="20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大かっこ 3"/>
          <p:cNvSpPr/>
          <p:nvPr/>
        </p:nvSpPr>
        <p:spPr>
          <a:xfrm>
            <a:off x="2216696" y="5085184"/>
            <a:ext cx="1819946" cy="432048"/>
          </a:xfrm>
          <a:prstGeom prst="bracketPair">
            <a:avLst/>
          </a:pr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sp>
        <p:nvSpPr>
          <p:cNvPr id="6" name="角丸四角形吹き出し 5"/>
          <p:cNvSpPr/>
          <p:nvPr/>
        </p:nvSpPr>
        <p:spPr bwMode="auto">
          <a:xfrm>
            <a:off x="5673080" y="3441323"/>
            <a:ext cx="3672408" cy="434901"/>
          </a:xfrm>
          <a:prstGeom prst="wedgeRoundRectCallout">
            <a:avLst>
              <a:gd name="adj1" fmla="val -66240"/>
              <a:gd name="adj2" fmla="val 35768"/>
              <a:gd name="adj3" fmla="val 16667"/>
            </a:avLst>
          </a:prstGeom>
          <a:ln w="12700">
            <a:headEnd/>
            <a:tailEnd/>
          </a:ln>
          <a:extLst/>
        </p:spPr>
        <p:style>
          <a:lnRef idx="2">
            <a:schemeClr val="accent6"/>
          </a:lnRef>
          <a:fillRef idx="1">
            <a:schemeClr val="lt1"/>
          </a:fillRef>
          <a:effectRef idx="0">
            <a:schemeClr val="accent6"/>
          </a:effectRef>
          <a:fontRef idx="minor">
            <a:schemeClr val="dk1"/>
          </a:fontRef>
        </p:style>
        <p:txBody>
          <a:bodyPr wrap="none" rtlCol="0" anchor="ctr"/>
          <a:lstStyle/>
          <a:p>
            <a:r>
              <a:rPr kumimoji="0"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ルール作り（システム改革の具体化）など</a:t>
            </a:r>
            <a:endParaRPr kumimoji="0"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吹き出し 18"/>
          <p:cNvSpPr/>
          <p:nvPr/>
        </p:nvSpPr>
        <p:spPr bwMode="auto">
          <a:xfrm>
            <a:off x="5529064" y="4653174"/>
            <a:ext cx="4232920" cy="2020619"/>
          </a:xfrm>
          <a:prstGeom prst="wedgeRoundRectCallout">
            <a:avLst>
              <a:gd name="adj1" fmla="val -57786"/>
              <a:gd name="adj2" fmla="val 12102"/>
              <a:gd name="adj3" fmla="val 16667"/>
            </a:avLst>
          </a:prstGeom>
          <a:ln w="12700">
            <a:headEnd/>
            <a:tailEnd/>
          </a:ln>
          <a:extLst/>
        </p:spPr>
        <p:style>
          <a:lnRef idx="2">
            <a:schemeClr val="accent6"/>
          </a:lnRef>
          <a:fillRef idx="1">
            <a:schemeClr val="lt1"/>
          </a:fillRef>
          <a:effectRef idx="0">
            <a:schemeClr val="accent6"/>
          </a:effectRef>
          <a:fontRef idx="minor">
            <a:schemeClr val="dk1"/>
          </a:fontRef>
        </p:style>
        <p:txBody>
          <a:bodyPr wrap="none" rtlCol="0" anchor="ctr"/>
          <a:lstStyle/>
          <a:p>
            <a:endParaRPr kumimoji="0"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5529064" y="4653155"/>
            <a:ext cx="4232920" cy="2072362"/>
          </a:xfrm>
          <a:prstGeom prst="rect">
            <a:avLst/>
          </a:prstGeom>
          <a:noFill/>
        </p:spPr>
        <p:txBody>
          <a:bodyPr wrap="square" rtlCol="0">
            <a:spAutoFit/>
          </a:bodyPr>
          <a:lstStyle/>
          <a:p>
            <a:pPr marL="285750" indent="-285750">
              <a:buFont typeface="Wingdings" panose="05000000000000000000" pitchFamily="2" charset="2"/>
              <a:buChar char="u"/>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消費者対応</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3050" indent="-27305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－法外な解約金を請求する、苦情や問合せに応じないなど悪質な行為の監視</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3050" indent="-273050">
              <a:lnSpc>
                <a:spcPts val="800"/>
              </a:lnSpc>
            </a:pP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u"/>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新規</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参入者対応</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3050" indent="-27305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－大手が新規参入者を排除するなど、市場支配力行使の監視</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3050" indent="-27305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－送配電部門で知った新規参入者の情報を自社の営業部門に伝えるなど送配電部門の中立性の監視</a:t>
            </a:r>
            <a:endPar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3401" y="116625"/>
            <a:ext cx="1204135" cy="663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スライド番号プレースホルダー 2"/>
          <p:cNvSpPr>
            <a:spLocks noGrp="1"/>
          </p:cNvSpPr>
          <p:nvPr>
            <p:ph type="sldNum" sz="quarter" idx="12"/>
          </p:nvPr>
        </p:nvSpPr>
        <p:spPr>
          <a:xfrm>
            <a:off x="7605295" y="6525345"/>
            <a:ext cx="2311400" cy="365125"/>
          </a:xfrm>
        </p:spPr>
        <p:txBody>
          <a:bodyPr/>
          <a:lstStyle/>
          <a:p>
            <a:fld id="{D9550142-B990-490A-A107-ED7302A7FD52}" type="slidenum">
              <a:rPr kumimoji="1" lang="ja-JP" altLang="en-US" smtClean="0"/>
              <a:t>1</a:t>
            </a:fld>
            <a:endParaRPr kumimoji="1" lang="ja-JP" altLang="en-US" dirty="0"/>
          </a:p>
        </p:txBody>
      </p:sp>
    </p:spTree>
    <p:extLst>
      <p:ext uri="{BB962C8B-B14F-4D97-AF65-F5344CB8AC3E}">
        <p14:creationId xmlns:p14="http://schemas.microsoft.com/office/powerpoint/2010/main" val="3669940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正方形/長方形 244"/>
          <p:cNvSpPr/>
          <p:nvPr/>
        </p:nvSpPr>
        <p:spPr>
          <a:xfrm>
            <a:off x="44673" y="3889828"/>
            <a:ext cx="9810527" cy="2917371"/>
          </a:xfrm>
          <a:prstGeom prst="rect">
            <a:avLst/>
          </a:prstGeom>
          <a:ln/>
        </p:spPr>
        <p:style>
          <a:lnRef idx="2">
            <a:schemeClr val="accent3"/>
          </a:lnRef>
          <a:fillRef idx="1">
            <a:schemeClr val="lt1"/>
          </a:fillRef>
          <a:effectRef idx="0">
            <a:schemeClr val="accent3"/>
          </a:effectRef>
          <a:fontRef idx="minor">
            <a:schemeClr val="dk1"/>
          </a:fontRef>
        </p:style>
        <p:txBody>
          <a:bodyPr rtlCol="0" anchor="b"/>
          <a:lstStyle/>
          <a:p>
            <a:pPr marL="180975" indent="-180975">
              <a:spcBef>
                <a:spcPts val="2400"/>
              </a:spcBef>
            </a:pPr>
            <a:endParaRPr lang="en-US" altLang="ja-JP" sz="1500" dirty="0">
              <a:solidFill>
                <a:prstClr val="black"/>
              </a:solidFill>
            </a:endParaRPr>
          </a:p>
        </p:txBody>
      </p:sp>
      <p:sp>
        <p:nvSpPr>
          <p:cNvPr id="246" name="正方形/長方形 245"/>
          <p:cNvSpPr/>
          <p:nvPr/>
        </p:nvSpPr>
        <p:spPr>
          <a:xfrm>
            <a:off x="56457" y="3898627"/>
            <a:ext cx="1548936" cy="681415"/>
          </a:xfrm>
          <a:prstGeom prst="rect">
            <a:avLst/>
          </a:prstGeom>
        </p:spPr>
        <p:style>
          <a:lnRef idx="1">
            <a:schemeClr val="accent3"/>
          </a:lnRef>
          <a:fillRef idx="2">
            <a:schemeClr val="accent3"/>
          </a:fillRef>
          <a:effectRef idx="1">
            <a:schemeClr val="accent3"/>
          </a:effectRef>
          <a:fontRef idx="minor">
            <a:schemeClr val="dk1"/>
          </a:fontRef>
        </p:style>
        <p:txBody>
          <a:bodyPr wrap="none" tIns="108000" anchor="ctr">
            <a:noAutofit/>
          </a:bodyPr>
          <a:lstStyle/>
          <a:p>
            <a:pPr algn="ctr">
              <a:lnSpc>
                <a:spcPts val="2000"/>
              </a:lnSpc>
            </a:pPr>
            <a:r>
              <a:rPr lang="ja-JP" altLang="en-US" sz="1600" b="1" smtClean="0">
                <a:solidFill>
                  <a:prstClr val="black"/>
                </a:solidFill>
                <a:latin typeface="ＭＳ Ｐゴシック" pitchFamily="50" charset="-128"/>
                <a:ea typeface="ＭＳ Ｐゴシック" panose="020B0600070205080204" pitchFamily="50" charset="-128"/>
              </a:rPr>
              <a:t>地域間連系線</a:t>
            </a:r>
            <a:endParaRPr lang="en-US" altLang="ja-JP" sz="1600" b="1" smtClean="0">
              <a:solidFill>
                <a:prstClr val="black"/>
              </a:solidFill>
              <a:latin typeface="ＭＳ Ｐゴシック" pitchFamily="50" charset="-128"/>
              <a:ea typeface="ＭＳ Ｐゴシック" panose="020B0600070205080204" pitchFamily="50" charset="-128"/>
            </a:endParaRPr>
          </a:p>
          <a:p>
            <a:pPr algn="ctr">
              <a:lnSpc>
                <a:spcPts val="2000"/>
              </a:lnSpc>
            </a:pPr>
            <a:r>
              <a:rPr lang="ja-JP" altLang="en-US" sz="1600" b="1" smtClean="0">
                <a:solidFill>
                  <a:prstClr val="black"/>
                </a:solidFill>
                <a:latin typeface="ＭＳ Ｐゴシック" pitchFamily="50" charset="-128"/>
                <a:ea typeface="ＭＳ Ｐゴシック" panose="020B0600070205080204" pitchFamily="50" charset="-128"/>
              </a:rPr>
              <a:t>等の増強</a:t>
            </a:r>
            <a:endParaRPr lang="en-US" altLang="ja-JP" sz="1600" b="1" smtClean="0">
              <a:solidFill>
                <a:prstClr val="black"/>
              </a:solidFill>
              <a:latin typeface="ＭＳ Ｐゴシック" pitchFamily="50" charset="-128"/>
              <a:ea typeface="ＭＳ Ｐゴシック" panose="020B0600070205080204" pitchFamily="50" charset="-128"/>
            </a:endParaRPr>
          </a:p>
        </p:txBody>
      </p:sp>
      <p:sp>
        <p:nvSpPr>
          <p:cNvPr id="243" name="正方形/長方形 242"/>
          <p:cNvSpPr/>
          <p:nvPr/>
        </p:nvSpPr>
        <p:spPr>
          <a:xfrm>
            <a:off x="38100" y="1257301"/>
            <a:ext cx="9811444" cy="2477986"/>
          </a:xfrm>
          <a:prstGeom prst="rect">
            <a:avLst/>
          </a:prstGeom>
          <a:ln/>
        </p:spPr>
        <p:style>
          <a:lnRef idx="2">
            <a:schemeClr val="accent6"/>
          </a:lnRef>
          <a:fillRef idx="1">
            <a:schemeClr val="lt1"/>
          </a:fillRef>
          <a:effectRef idx="0">
            <a:schemeClr val="accent6"/>
          </a:effectRef>
          <a:fontRef idx="minor">
            <a:schemeClr val="dk1"/>
          </a:fontRef>
        </p:style>
        <p:txBody>
          <a:bodyPr rtlCol="0" anchor="b"/>
          <a:lstStyle/>
          <a:p>
            <a:pPr marL="180975" indent="-180975">
              <a:spcBef>
                <a:spcPts val="2400"/>
              </a:spcBef>
            </a:pPr>
            <a:endParaRPr lang="en-US" altLang="ja-JP" sz="1500" dirty="0">
              <a:solidFill>
                <a:prstClr val="black"/>
              </a:solidFill>
            </a:endParaRPr>
          </a:p>
        </p:txBody>
      </p:sp>
      <p:sp>
        <p:nvSpPr>
          <p:cNvPr id="19" name="Rectangle 36"/>
          <p:cNvSpPr>
            <a:spLocks noChangeArrowheads="1"/>
          </p:cNvSpPr>
          <p:nvPr/>
        </p:nvSpPr>
        <p:spPr bwMode="auto">
          <a:xfrm>
            <a:off x="0" y="-1588"/>
            <a:ext cx="9926638" cy="380480"/>
          </a:xfrm>
          <a:prstGeom prst="rect">
            <a:avLst/>
          </a:prstGeom>
          <a:solidFill>
            <a:schemeClr val="accent1"/>
          </a:solidFill>
          <a:ln w="12700" algn="ctr">
            <a:noFill/>
            <a:miter lim="800000"/>
            <a:headEnd/>
            <a:tailEnd/>
          </a:ln>
        </p:spPr>
        <p:txBody>
          <a:bodyPr lIns="36000" tIns="36000" rIns="36000" bIns="36000">
            <a:spAutoFit/>
          </a:bodyPr>
          <a:lstStyle/>
          <a:p>
            <a:pPr algn="ctr">
              <a:spcBef>
                <a:spcPct val="50000"/>
              </a:spcBef>
            </a:pPr>
            <a:r>
              <a:rPr lang="ja-JP" altLang="en-US" sz="2000" b="1" dirty="0" smtClean="0">
                <a:solidFill>
                  <a:schemeClr val="bg1"/>
                </a:solidFill>
                <a:latin typeface="+mn-ea"/>
              </a:rPr>
              <a:t>重層的な安定</a:t>
            </a:r>
            <a:r>
              <a:rPr lang="ja-JP" altLang="en-US" sz="2000" b="1" dirty="0">
                <a:solidFill>
                  <a:schemeClr val="bg1"/>
                </a:solidFill>
                <a:latin typeface="+mn-ea"/>
              </a:rPr>
              <a:t>供給確保</a:t>
            </a:r>
            <a:r>
              <a:rPr lang="ja-JP" altLang="en-US" sz="2000" b="1" dirty="0" smtClean="0">
                <a:solidFill>
                  <a:schemeClr val="bg1"/>
                </a:solidFill>
                <a:latin typeface="+mn-ea"/>
              </a:rPr>
              <a:t>策②</a:t>
            </a:r>
            <a:r>
              <a:rPr lang="ja-JP" altLang="en-US" sz="2000" b="1" dirty="0">
                <a:solidFill>
                  <a:schemeClr val="bg1"/>
                </a:solidFill>
                <a:latin typeface="+mn-ea"/>
              </a:rPr>
              <a:t>　</a:t>
            </a:r>
            <a:r>
              <a:rPr lang="ja-JP" altLang="en-US" sz="2000" b="1" dirty="0" smtClean="0">
                <a:solidFill>
                  <a:schemeClr val="bg1"/>
                </a:solidFill>
                <a:latin typeface="+mn-ea"/>
              </a:rPr>
              <a:t>－電力広域的運営推進機関による対応</a:t>
            </a:r>
            <a:r>
              <a:rPr lang="ja-JP" altLang="en-US" sz="2000" b="1" dirty="0">
                <a:solidFill>
                  <a:schemeClr val="bg1"/>
                </a:solidFill>
                <a:latin typeface="+mn-ea"/>
              </a:rPr>
              <a:t>－</a:t>
            </a:r>
          </a:p>
        </p:txBody>
      </p:sp>
      <p:sp>
        <p:nvSpPr>
          <p:cNvPr id="10" name="正方形/長方形 9"/>
          <p:cNvSpPr/>
          <p:nvPr/>
        </p:nvSpPr>
        <p:spPr>
          <a:xfrm>
            <a:off x="56457" y="438572"/>
            <a:ext cx="9777187" cy="6564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72000" anchor="t" anchorCtr="0"/>
          <a:lstStyle/>
          <a:p>
            <a:pPr marL="177800" indent="-177800" fontAlgn="auto" latinLnBrk="1">
              <a:spcBef>
                <a:spcPts val="0"/>
              </a:spcBef>
              <a:spcAft>
                <a:spcPts val="600"/>
              </a:spcAft>
            </a:pPr>
            <a:r>
              <a:rPr lang="ja-JP" altLang="en-US" dirty="0" smtClean="0">
                <a:solidFill>
                  <a:srgbClr val="000000"/>
                </a:solidFill>
                <a:latin typeface="ＭＳ Ｐゴシック" panose="020B0600070205080204" pitchFamily="50" charset="-128"/>
              </a:rPr>
              <a:t>○電力広域的</a:t>
            </a:r>
            <a:r>
              <a:rPr lang="ja-JP" altLang="en-US" dirty="0">
                <a:solidFill>
                  <a:srgbClr val="000000"/>
                </a:solidFill>
                <a:latin typeface="ＭＳ Ｐゴシック" panose="020B0600070205080204" pitchFamily="50" charset="-128"/>
              </a:rPr>
              <a:t>運営推進</a:t>
            </a:r>
            <a:r>
              <a:rPr lang="ja-JP" altLang="en-US" dirty="0" smtClean="0">
                <a:solidFill>
                  <a:srgbClr val="000000"/>
                </a:solidFill>
                <a:latin typeface="ＭＳ Ｐゴシック" panose="020B0600070205080204" pitchFamily="50" charset="-128"/>
              </a:rPr>
              <a:t>機関は、災害等の需給ひっ迫時における需給調整や、地域</a:t>
            </a:r>
            <a:r>
              <a:rPr lang="ja-JP" altLang="en-US" dirty="0">
                <a:solidFill>
                  <a:srgbClr val="000000"/>
                </a:solidFill>
                <a:latin typeface="ＭＳ Ｐゴシック" panose="020B0600070205080204" pitchFamily="50" charset="-128"/>
              </a:rPr>
              <a:t>間連系線等</a:t>
            </a:r>
            <a:r>
              <a:rPr lang="ja-JP" altLang="en-US" dirty="0" smtClean="0">
                <a:solidFill>
                  <a:srgbClr val="000000"/>
                </a:solidFill>
                <a:latin typeface="ＭＳ Ｐゴシック" panose="020B0600070205080204" pitchFamily="50" charset="-128"/>
              </a:rPr>
              <a:t>の増強など、全国大での系統運用等を進める。</a:t>
            </a:r>
            <a:endParaRPr lang="ja-JP" altLang="en-US" dirty="0">
              <a:solidFill>
                <a:srgbClr val="000000"/>
              </a:solidFill>
              <a:latin typeface="ＭＳ Ｐゴシック" panose="020B0600070205080204" pitchFamily="50" charset="-128"/>
            </a:endParaRPr>
          </a:p>
        </p:txBody>
      </p:sp>
      <p:sp>
        <p:nvSpPr>
          <p:cNvPr id="7" name="テキスト ボックス 6"/>
          <p:cNvSpPr txBox="1"/>
          <p:nvPr/>
        </p:nvSpPr>
        <p:spPr>
          <a:xfrm>
            <a:off x="1076476" y="4710227"/>
            <a:ext cx="2042318" cy="461665"/>
          </a:xfrm>
          <a:prstGeom prst="rect">
            <a:avLst/>
          </a:prstGeom>
          <a:noFill/>
        </p:spPr>
        <p:txBody>
          <a:bodyPr wrap="square" rtlCol="0">
            <a:spAutoFit/>
          </a:bodyPr>
          <a:lstStyle/>
          <a:p>
            <a:pPr algn="ctr"/>
            <a:r>
              <a:rPr kumimoji="1" lang="ja-JP" altLang="en-US" sz="1200" b="1" dirty="0" smtClean="0">
                <a:solidFill>
                  <a:schemeClr val="accent3">
                    <a:lumMod val="50000"/>
                  </a:schemeClr>
                </a:solidFill>
              </a:rPr>
              <a:t>供給計画を送付</a:t>
            </a:r>
            <a:endParaRPr kumimoji="1" lang="en-US" altLang="ja-JP" sz="1200" b="1" dirty="0" smtClean="0">
              <a:solidFill>
                <a:schemeClr val="accent3">
                  <a:lumMod val="50000"/>
                </a:schemeClr>
              </a:solidFill>
            </a:endParaRPr>
          </a:p>
          <a:p>
            <a:pPr algn="ctr"/>
            <a:r>
              <a:rPr kumimoji="1" lang="ja-JP" altLang="en-US" sz="1200" b="1" dirty="0" smtClean="0">
                <a:solidFill>
                  <a:schemeClr val="accent3">
                    <a:lumMod val="50000"/>
                  </a:schemeClr>
                </a:solidFill>
              </a:rPr>
              <a:t>（必要に応じて意見具申）</a:t>
            </a:r>
            <a:endParaRPr kumimoji="1" lang="ja-JP" altLang="en-US" sz="1200" b="1" dirty="0">
              <a:solidFill>
                <a:schemeClr val="accent3">
                  <a:lumMod val="50000"/>
                </a:schemeClr>
              </a:solidFill>
            </a:endParaRPr>
          </a:p>
        </p:txBody>
      </p:sp>
      <p:sp>
        <p:nvSpPr>
          <p:cNvPr id="184" name="テキスト ボックス 183"/>
          <p:cNvSpPr txBox="1"/>
          <p:nvPr/>
        </p:nvSpPr>
        <p:spPr>
          <a:xfrm>
            <a:off x="5047074" y="4551584"/>
            <a:ext cx="553998" cy="2255616"/>
          </a:xfrm>
          <a:prstGeom prst="rect">
            <a:avLst/>
          </a:prstGeom>
          <a:noFill/>
        </p:spPr>
        <p:txBody>
          <a:bodyPr vert="eaVert" wrap="square" rtlCol="0">
            <a:spAutoFit/>
          </a:bodyPr>
          <a:lstStyle/>
          <a:p>
            <a:r>
              <a:rPr kumimoji="1" lang="ja-JP" altLang="en-US" sz="1200" b="1" dirty="0" smtClean="0">
                <a:solidFill>
                  <a:schemeClr val="accent3">
                    <a:lumMod val="50000"/>
                  </a:schemeClr>
                </a:solidFill>
              </a:rPr>
              <a:t>供給計画が適切ではない場合は勧告等の措置を講ずる。</a:t>
            </a:r>
            <a:endParaRPr kumimoji="1" lang="ja-JP" altLang="en-US" sz="1200" b="1" dirty="0">
              <a:solidFill>
                <a:schemeClr val="accent3">
                  <a:lumMod val="50000"/>
                </a:schemeClr>
              </a:solidFill>
            </a:endParaRPr>
          </a:p>
        </p:txBody>
      </p:sp>
      <p:cxnSp>
        <p:nvCxnSpPr>
          <p:cNvPr id="185" name="カギ線コネクタ 184"/>
          <p:cNvCxnSpPr>
            <a:stCxn id="186" idx="3"/>
            <a:endCxn id="190" idx="3"/>
          </p:cNvCxnSpPr>
          <p:nvPr/>
        </p:nvCxnSpPr>
        <p:spPr>
          <a:xfrm>
            <a:off x="3933503" y="4502253"/>
            <a:ext cx="1019497" cy="1932347"/>
          </a:xfrm>
          <a:prstGeom prst="bentConnector3">
            <a:avLst>
              <a:gd name="adj1" fmla="val 114949"/>
            </a:avLst>
          </a:prstGeom>
          <a:ln w="28575">
            <a:solidFill>
              <a:schemeClr val="accent3">
                <a:lumMod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86" name="Rectangle 54"/>
          <p:cNvSpPr/>
          <p:nvPr/>
        </p:nvSpPr>
        <p:spPr>
          <a:xfrm>
            <a:off x="2056821" y="4319724"/>
            <a:ext cx="1876682" cy="365058"/>
          </a:xfrm>
          <a:prstGeom prst="rect">
            <a:avLst/>
          </a:prstGeom>
          <a:solidFill>
            <a:schemeClr val="accent5">
              <a:lumMod val="40000"/>
              <a:lumOff val="60000"/>
            </a:schemeClr>
          </a:solidFill>
          <a:ln w="19050">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rPr>
              <a:t>国</a:t>
            </a:r>
            <a:r>
              <a:rPr lang="ja-JP" altLang="en-US" sz="1400" dirty="0" smtClean="0">
                <a:solidFill>
                  <a:schemeClr val="tx1"/>
                </a:solidFill>
              </a:rPr>
              <a:t>（経済</a:t>
            </a:r>
            <a:r>
              <a:rPr lang="ja-JP" altLang="en-US" sz="1400" dirty="0">
                <a:solidFill>
                  <a:schemeClr val="tx1"/>
                </a:solidFill>
              </a:rPr>
              <a:t>産業</a:t>
            </a:r>
            <a:r>
              <a:rPr lang="ja-JP" altLang="en-US" sz="1400" dirty="0" smtClean="0">
                <a:solidFill>
                  <a:schemeClr val="tx1"/>
                </a:solidFill>
              </a:rPr>
              <a:t>大臣</a:t>
            </a:r>
            <a:r>
              <a:rPr lang="ja-JP" altLang="en-US" dirty="0" smtClean="0">
                <a:solidFill>
                  <a:schemeClr val="tx1"/>
                </a:solidFill>
              </a:rPr>
              <a:t>）</a:t>
            </a:r>
            <a:endParaRPr lang="en-US" dirty="0">
              <a:solidFill>
                <a:schemeClr val="tx1"/>
              </a:solidFill>
            </a:endParaRPr>
          </a:p>
        </p:txBody>
      </p:sp>
      <p:sp>
        <p:nvSpPr>
          <p:cNvPr id="187" name="Rectangle 54"/>
          <p:cNvSpPr/>
          <p:nvPr/>
        </p:nvSpPr>
        <p:spPr>
          <a:xfrm>
            <a:off x="1821417" y="5202928"/>
            <a:ext cx="2550294" cy="450165"/>
          </a:xfrm>
          <a:prstGeom prst="rect">
            <a:avLst/>
          </a:prstGeom>
          <a:solidFill>
            <a:schemeClr val="accent6">
              <a:lumMod val="40000"/>
              <a:lumOff val="60000"/>
            </a:schemeClr>
          </a:solidFill>
          <a:ln w="28575">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rPr>
              <a:t>電力広域的</a:t>
            </a:r>
            <a:r>
              <a:rPr lang="ja-JP" altLang="en-US" sz="1600" b="1" dirty="0">
                <a:solidFill>
                  <a:schemeClr val="tx1"/>
                </a:solidFill>
              </a:rPr>
              <a:t>運営推進</a:t>
            </a:r>
            <a:r>
              <a:rPr lang="ja-JP" altLang="en-US" sz="1600" b="1" dirty="0" smtClean="0">
                <a:solidFill>
                  <a:schemeClr val="tx1"/>
                </a:solidFill>
              </a:rPr>
              <a:t>機関</a:t>
            </a:r>
            <a:endParaRPr lang="en-US" altLang="ja-JP" sz="1600" b="1" dirty="0" smtClean="0">
              <a:solidFill>
                <a:schemeClr val="tx1"/>
              </a:solidFill>
            </a:endParaRPr>
          </a:p>
          <a:p>
            <a:pPr algn="ctr"/>
            <a:endParaRPr lang="en-US" altLang="ja-JP" sz="1050" b="1" dirty="0">
              <a:solidFill>
                <a:schemeClr val="tx1"/>
              </a:solidFill>
            </a:endParaRPr>
          </a:p>
        </p:txBody>
      </p:sp>
      <p:sp>
        <p:nvSpPr>
          <p:cNvPr id="188" name="Rectangle 54"/>
          <p:cNvSpPr/>
          <p:nvPr/>
        </p:nvSpPr>
        <p:spPr>
          <a:xfrm>
            <a:off x="992560" y="6271847"/>
            <a:ext cx="1285123" cy="325505"/>
          </a:xfrm>
          <a:prstGeom prst="rect">
            <a:avLst/>
          </a:prstGeom>
          <a:solidFill>
            <a:schemeClr val="accent3">
              <a:lumMod val="40000"/>
              <a:lumOff val="6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400" dirty="0" smtClean="0">
                <a:solidFill>
                  <a:schemeClr val="tx1"/>
                </a:solidFill>
              </a:rPr>
              <a:t>電気事業者Ａ</a:t>
            </a:r>
            <a:endParaRPr lang="en-US" sz="1400" dirty="0">
              <a:solidFill>
                <a:schemeClr val="tx1"/>
              </a:solidFill>
            </a:endParaRPr>
          </a:p>
        </p:txBody>
      </p:sp>
      <p:sp>
        <p:nvSpPr>
          <p:cNvPr id="189" name="Rectangle 54"/>
          <p:cNvSpPr/>
          <p:nvPr/>
        </p:nvSpPr>
        <p:spPr>
          <a:xfrm>
            <a:off x="2337441" y="6271847"/>
            <a:ext cx="1285123" cy="325505"/>
          </a:xfrm>
          <a:prstGeom prst="rect">
            <a:avLst/>
          </a:prstGeom>
          <a:solidFill>
            <a:schemeClr val="accent3">
              <a:lumMod val="40000"/>
              <a:lumOff val="6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400" dirty="0" smtClean="0">
                <a:solidFill>
                  <a:schemeClr val="tx1"/>
                </a:solidFill>
              </a:rPr>
              <a:t>電気事業者Ｂ</a:t>
            </a:r>
            <a:endParaRPr lang="en-US" sz="1400" dirty="0">
              <a:solidFill>
                <a:schemeClr val="tx1"/>
              </a:solidFill>
            </a:endParaRPr>
          </a:p>
        </p:txBody>
      </p:sp>
      <p:sp>
        <p:nvSpPr>
          <p:cNvPr id="190" name="Rectangle 54"/>
          <p:cNvSpPr/>
          <p:nvPr/>
        </p:nvSpPr>
        <p:spPr>
          <a:xfrm>
            <a:off x="3667877" y="6271847"/>
            <a:ext cx="1285123" cy="325505"/>
          </a:xfrm>
          <a:prstGeom prst="rect">
            <a:avLst/>
          </a:prstGeom>
          <a:solidFill>
            <a:schemeClr val="accent3">
              <a:lumMod val="40000"/>
              <a:lumOff val="6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400" dirty="0" smtClean="0">
                <a:solidFill>
                  <a:schemeClr val="tx1"/>
                </a:solidFill>
              </a:rPr>
              <a:t>電気事業者Ｃ</a:t>
            </a:r>
            <a:endParaRPr lang="en-US" sz="1400" dirty="0">
              <a:solidFill>
                <a:schemeClr val="tx1"/>
              </a:solidFill>
            </a:endParaRPr>
          </a:p>
        </p:txBody>
      </p:sp>
      <p:cxnSp>
        <p:nvCxnSpPr>
          <p:cNvPr id="192" name="Straight Arrow Connector 65"/>
          <p:cNvCxnSpPr>
            <a:stCxn id="188" idx="0"/>
          </p:cNvCxnSpPr>
          <p:nvPr/>
        </p:nvCxnSpPr>
        <p:spPr>
          <a:xfrm flipV="1">
            <a:off x="1635122" y="5710819"/>
            <a:ext cx="813122" cy="561028"/>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3" name="Straight Arrow Connector 65"/>
          <p:cNvCxnSpPr>
            <a:stCxn id="189" idx="0"/>
          </p:cNvCxnSpPr>
          <p:nvPr/>
        </p:nvCxnSpPr>
        <p:spPr>
          <a:xfrm flipV="1">
            <a:off x="2980003" y="5705515"/>
            <a:ext cx="15983" cy="566332"/>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4" name="Straight Arrow Connector 65"/>
          <p:cNvCxnSpPr>
            <a:stCxn id="190" idx="0"/>
          </p:cNvCxnSpPr>
          <p:nvPr/>
        </p:nvCxnSpPr>
        <p:spPr>
          <a:xfrm flipH="1" flipV="1">
            <a:off x="3621419" y="5710819"/>
            <a:ext cx="689020" cy="561028"/>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5" name="テキスト ボックス 194"/>
          <p:cNvSpPr txBox="1"/>
          <p:nvPr/>
        </p:nvSpPr>
        <p:spPr>
          <a:xfrm>
            <a:off x="2182404" y="5836909"/>
            <a:ext cx="1544759" cy="307777"/>
          </a:xfrm>
          <a:prstGeom prst="rect">
            <a:avLst/>
          </a:prstGeom>
          <a:solidFill>
            <a:schemeClr val="bg1">
              <a:alpha val="54000"/>
            </a:schemeClr>
          </a:solidFill>
        </p:spPr>
        <p:txBody>
          <a:bodyPr wrap="square" rtlCol="0">
            <a:spAutoFit/>
          </a:bodyPr>
          <a:lstStyle/>
          <a:p>
            <a:pPr algn="ctr"/>
            <a:r>
              <a:rPr kumimoji="1" lang="ja-JP" altLang="en-US" sz="1400" b="1" dirty="0" smtClean="0">
                <a:solidFill>
                  <a:schemeClr val="accent3">
                    <a:lumMod val="50000"/>
                  </a:schemeClr>
                </a:solidFill>
              </a:rPr>
              <a:t>供給計画の提出</a:t>
            </a:r>
            <a:endParaRPr kumimoji="1" lang="ja-JP" altLang="en-US" sz="1400" b="1" dirty="0">
              <a:solidFill>
                <a:schemeClr val="accent3">
                  <a:lumMod val="50000"/>
                </a:schemeClr>
              </a:solidFill>
            </a:endParaRPr>
          </a:p>
        </p:txBody>
      </p:sp>
      <p:sp>
        <p:nvSpPr>
          <p:cNvPr id="196" name="円/楕円 195"/>
          <p:cNvSpPr/>
          <p:nvPr/>
        </p:nvSpPr>
        <p:spPr>
          <a:xfrm>
            <a:off x="1678359" y="5800764"/>
            <a:ext cx="2367738" cy="396016"/>
          </a:xfrm>
          <a:prstGeom prst="ellipse">
            <a:avLst/>
          </a:prstGeom>
          <a:noFill/>
          <a:ln w="9525">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7" name="Straight Arrow Connector 65"/>
          <p:cNvCxnSpPr>
            <a:stCxn id="187" idx="0"/>
            <a:endCxn id="186" idx="2"/>
          </p:cNvCxnSpPr>
          <p:nvPr/>
        </p:nvCxnSpPr>
        <p:spPr>
          <a:xfrm flipH="1" flipV="1">
            <a:off x="2995162" y="4684782"/>
            <a:ext cx="101402" cy="518146"/>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8" name="正方形/長方形 197"/>
          <p:cNvSpPr/>
          <p:nvPr/>
        </p:nvSpPr>
        <p:spPr>
          <a:xfrm>
            <a:off x="3824126" y="5733261"/>
            <a:ext cx="1238250" cy="415498"/>
          </a:xfrm>
          <a:prstGeom prst="rect">
            <a:avLst/>
          </a:prstGeom>
        </p:spPr>
        <p:txBody>
          <a:bodyPr wrap="square">
            <a:spAutoFit/>
          </a:bodyPr>
          <a:lstStyle/>
          <a:p>
            <a:pPr lvl="0" algn="ctr"/>
            <a:r>
              <a:rPr kumimoji="1" lang="en-US" altLang="ja-JP" sz="1050" b="1" dirty="0" smtClean="0">
                <a:solidFill>
                  <a:srgbClr val="9BBB59">
                    <a:lumMod val="50000"/>
                  </a:srgbClr>
                </a:solidFill>
              </a:rPr>
              <a:t>※</a:t>
            </a:r>
            <a:r>
              <a:rPr kumimoji="1" lang="ja-JP" altLang="en-US" sz="1050" b="1" dirty="0">
                <a:solidFill>
                  <a:srgbClr val="9BBB59">
                    <a:lumMod val="50000"/>
                  </a:srgbClr>
                </a:solidFill>
              </a:rPr>
              <a:t>各電気事業者と</a:t>
            </a:r>
            <a:r>
              <a:rPr kumimoji="1" lang="ja-JP" altLang="en-US" sz="1050" b="1" dirty="0" smtClean="0">
                <a:solidFill>
                  <a:srgbClr val="9BBB59">
                    <a:lumMod val="50000"/>
                  </a:srgbClr>
                </a:solidFill>
              </a:rPr>
              <a:t>の調整</a:t>
            </a:r>
            <a:r>
              <a:rPr kumimoji="1" lang="ja-JP" altLang="en-US" sz="1050" b="1" dirty="0">
                <a:solidFill>
                  <a:srgbClr val="9BBB59">
                    <a:lumMod val="50000"/>
                  </a:srgbClr>
                </a:solidFill>
              </a:rPr>
              <a:t>を</a:t>
            </a:r>
            <a:r>
              <a:rPr kumimoji="1" lang="ja-JP" altLang="en-US" sz="1050" b="1" dirty="0" smtClean="0">
                <a:solidFill>
                  <a:srgbClr val="9BBB59">
                    <a:lumMod val="50000"/>
                  </a:srgbClr>
                </a:solidFill>
              </a:rPr>
              <a:t>行う。</a:t>
            </a:r>
            <a:endParaRPr kumimoji="1" lang="en-US" altLang="ja-JP" sz="1050" b="1" dirty="0">
              <a:solidFill>
                <a:srgbClr val="9BBB59">
                  <a:lumMod val="50000"/>
                </a:srgbClr>
              </a:solidFill>
            </a:endParaRPr>
          </a:p>
        </p:txBody>
      </p:sp>
      <p:sp>
        <p:nvSpPr>
          <p:cNvPr id="199" name="正方形/長方形 198"/>
          <p:cNvSpPr/>
          <p:nvPr/>
        </p:nvSpPr>
        <p:spPr>
          <a:xfrm>
            <a:off x="1767259" y="5442393"/>
            <a:ext cx="2476500" cy="253916"/>
          </a:xfrm>
          <a:prstGeom prst="rect">
            <a:avLst/>
          </a:prstGeom>
          <a:noFill/>
        </p:spPr>
        <p:txBody>
          <a:bodyPr wrap="square" rtlCol="0">
            <a:spAutoFit/>
          </a:bodyPr>
          <a:lstStyle/>
          <a:p>
            <a:pPr algn="ctr"/>
            <a:r>
              <a:rPr lang="ja-JP" altLang="en-US" sz="1050" b="1" dirty="0" smtClean="0">
                <a:solidFill>
                  <a:schemeClr val="accent3">
                    <a:lumMod val="50000"/>
                  </a:schemeClr>
                </a:solidFill>
              </a:rPr>
              <a:t>供給計画を</a:t>
            </a:r>
            <a:r>
              <a:rPr lang="ja-JP" altLang="en-US" sz="1050" b="1" dirty="0">
                <a:solidFill>
                  <a:schemeClr val="accent3">
                    <a:lumMod val="50000"/>
                  </a:schemeClr>
                </a:solidFill>
              </a:rPr>
              <a:t>取りまとめて検討</a:t>
            </a:r>
            <a:endParaRPr lang="en-US" altLang="ja-JP" sz="1050" b="1" dirty="0">
              <a:solidFill>
                <a:schemeClr val="accent3">
                  <a:lumMod val="50000"/>
                </a:schemeClr>
              </a:solidFill>
            </a:endParaRPr>
          </a:p>
        </p:txBody>
      </p:sp>
      <p:pic>
        <p:nvPicPr>
          <p:cNvPr id="202" name="Picture 2"/>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848544" y="1883071"/>
            <a:ext cx="4874724" cy="1790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3" name="円/楕円 202"/>
          <p:cNvSpPr/>
          <p:nvPr/>
        </p:nvSpPr>
        <p:spPr>
          <a:xfrm>
            <a:off x="930612" y="2449813"/>
            <a:ext cx="1585205" cy="332876"/>
          </a:xfrm>
          <a:prstGeom prst="ellipse">
            <a:avLst/>
          </a:prstGeom>
          <a:ln>
            <a:solidFill>
              <a:schemeClr val="accent6">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a:solidFill>
                <a:prstClr val="black"/>
              </a:solidFill>
            </a:endParaRPr>
          </a:p>
        </p:txBody>
      </p:sp>
      <p:sp>
        <p:nvSpPr>
          <p:cNvPr id="204" name="円/楕円 203"/>
          <p:cNvSpPr/>
          <p:nvPr/>
        </p:nvSpPr>
        <p:spPr>
          <a:xfrm>
            <a:off x="2316947" y="3088495"/>
            <a:ext cx="1697860" cy="386248"/>
          </a:xfrm>
          <a:prstGeom prst="ellipse">
            <a:avLst/>
          </a:prstGeom>
          <a:ln>
            <a:solidFill>
              <a:schemeClr val="accent6">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a:solidFill>
                <a:prstClr val="black"/>
              </a:solidFill>
            </a:endParaRPr>
          </a:p>
        </p:txBody>
      </p:sp>
      <p:sp>
        <p:nvSpPr>
          <p:cNvPr id="205" name="円/楕円 204"/>
          <p:cNvSpPr/>
          <p:nvPr/>
        </p:nvSpPr>
        <p:spPr>
          <a:xfrm>
            <a:off x="4085101" y="2686342"/>
            <a:ext cx="1663522" cy="335207"/>
          </a:xfrm>
          <a:prstGeom prst="ellipse">
            <a:avLst/>
          </a:prstGeom>
          <a:ln>
            <a:solidFill>
              <a:schemeClr val="accent6">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a:solidFill>
                <a:prstClr val="black"/>
              </a:solidFill>
            </a:endParaRPr>
          </a:p>
        </p:txBody>
      </p:sp>
      <p:cxnSp>
        <p:nvCxnSpPr>
          <p:cNvPr id="206" name="直線矢印コネクタ 205"/>
          <p:cNvCxnSpPr/>
          <p:nvPr/>
        </p:nvCxnSpPr>
        <p:spPr>
          <a:xfrm flipH="1">
            <a:off x="1933700" y="1788993"/>
            <a:ext cx="1156477" cy="517406"/>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7" name="直線矢印コネクタ 206"/>
          <p:cNvCxnSpPr/>
          <p:nvPr/>
        </p:nvCxnSpPr>
        <p:spPr>
          <a:xfrm>
            <a:off x="3683190" y="1824860"/>
            <a:ext cx="987891" cy="744990"/>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08" name="Picture 28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9583" y="1963467"/>
            <a:ext cx="275686" cy="68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 name="Picture 2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8622" y="2051341"/>
            <a:ext cx="361661" cy="70543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0" name="Picture 11" descr="MCj0226828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14056" y="2576122"/>
            <a:ext cx="540259" cy="39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 name="Picture 11" descr="MCj0226828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8057" y="2814659"/>
            <a:ext cx="650267" cy="51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 name="Picture 2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5567" y="2602198"/>
            <a:ext cx="306753" cy="681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3" name="Picture 3" descr="D:\Documents and Settings\FYAE1574\Local Settings\Temporary Internet Files\Content.IE5\6JZV7NI9\MC900438057[1].png"/>
          <p:cNvPicPr>
            <a:picLocks noChangeAspect="1" noChangeArrowheads="1"/>
          </p:cNvPicPr>
          <p:nvPr/>
        </p:nvPicPr>
        <p:blipFill>
          <a:blip r:embed="rId7" cstate="print"/>
          <a:srcRect/>
          <a:stretch>
            <a:fillRect/>
          </a:stretch>
        </p:blipFill>
        <p:spPr bwMode="auto">
          <a:xfrm>
            <a:off x="1612057" y="2269970"/>
            <a:ext cx="438919" cy="344915"/>
          </a:xfrm>
          <a:prstGeom prst="rect">
            <a:avLst/>
          </a:prstGeom>
          <a:noFill/>
        </p:spPr>
      </p:pic>
      <p:sp>
        <p:nvSpPr>
          <p:cNvPr id="214" name="左矢印 213"/>
          <p:cNvSpPr/>
          <p:nvPr/>
        </p:nvSpPr>
        <p:spPr>
          <a:xfrm rot="20123187">
            <a:off x="4003052" y="3060296"/>
            <a:ext cx="666690" cy="137112"/>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sp>
        <p:nvSpPr>
          <p:cNvPr id="215" name="左矢印 214"/>
          <p:cNvSpPr/>
          <p:nvPr/>
        </p:nvSpPr>
        <p:spPr>
          <a:xfrm rot="12969597">
            <a:off x="1776322" y="2914159"/>
            <a:ext cx="675488" cy="165409"/>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pic>
        <p:nvPicPr>
          <p:cNvPr id="216" name="Picture 46" descr="MCj02268400000[1]"/>
          <p:cNvPicPr>
            <a:picLocks noChangeAspect="1" noChangeArrowheads="1"/>
          </p:cNvPicPr>
          <p:nvPr/>
        </p:nvPicPr>
        <p:blipFill>
          <a:blip r:embed="rId8" cstate="print">
            <a:lum bright="-20000"/>
            <a:extLst>
              <a:ext uri="{28A0092B-C50C-407E-A947-70E740481C1C}">
                <a14:useLocalDpi xmlns:a14="http://schemas.microsoft.com/office/drawing/2010/main" val="0"/>
              </a:ext>
            </a:extLst>
          </a:blip>
          <a:srcRect/>
          <a:stretch>
            <a:fillRect/>
          </a:stretch>
        </p:blipFill>
        <p:spPr bwMode="auto">
          <a:xfrm>
            <a:off x="4371711" y="2433014"/>
            <a:ext cx="733242" cy="451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 name="Picture 117" descr="MCj02823780000[1]"/>
          <p:cNvPicPr>
            <a:picLocks noChangeAspect="1" noChangeArrowheads="1"/>
          </p:cNvPicPr>
          <p:nvPr/>
        </p:nvPicPr>
        <p:blipFill>
          <a:blip r:embed="rId9" cstate="print">
            <a:grayscl/>
            <a:lum bright="20000" contrast="-20000"/>
            <a:extLst>
              <a:ext uri="{28A0092B-C50C-407E-A947-70E740481C1C}">
                <a14:useLocalDpi xmlns:a14="http://schemas.microsoft.com/office/drawing/2010/main" val="0"/>
              </a:ext>
            </a:extLst>
          </a:blip>
          <a:srcRect/>
          <a:stretch>
            <a:fillRect/>
          </a:stretch>
        </p:blipFill>
        <p:spPr bwMode="auto">
          <a:xfrm>
            <a:off x="1322254" y="2462119"/>
            <a:ext cx="468778" cy="28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 name="Picture 108" descr="MCj02900830000[1]"/>
          <p:cNvPicPr>
            <a:picLocks noChangeAspect="1" noChangeArrowheads="1"/>
          </p:cNvPicPr>
          <p:nvPr/>
        </p:nvPicPr>
        <p:blipFill>
          <a:blip r:embed="rId10" cstate="print">
            <a:lum bright="20000"/>
            <a:extLst>
              <a:ext uri="{28A0092B-C50C-407E-A947-70E740481C1C}">
                <a14:useLocalDpi xmlns:a14="http://schemas.microsoft.com/office/drawing/2010/main" val="0"/>
              </a:ext>
            </a:extLst>
          </a:blip>
          <a:srcRect/>
          <a:stretch>
            <a:fillRect/>
          </a:stretch>
        </p:blipFill>
        <p:spPr bwMode="auto">
          <a:xfrm>
            <a:off x="3030535" y="3237411"/>
            <a:ext cx="389769" cy="23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9" name="直線矢印コネクタ 218"/>
          <p:cNvCxnSpPr/>
          <p:nvPr/>
        </p:nvCxnSpPr>
        <p:spPr>
          <a:xfrm flipH="1">
            <a:off x="3328305" y="1790075"/>
            <a:ext cx="136998" cy="1298435"/>
          </a:xfrm>
          <a:prstGeom prst="straightConnector1">
            <a:avLst/>
          </a:prstGeom>
          <a:ln w="28575">
            <a:solidFill>
              <a:schemeClr val="bg1">
                <a:lumMod val="50000"/>
              </a:schemeClr>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220" name="Picture 11" descr="MCj0226828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75402" y="2385307"/>
            <a:ext cx="540259" cy="35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Picture 155" descr="MCj02823900000[1]"/>
          <p:cNvPicPr>
            <a:picLocks noChangeAspect="1" noChangeArrowheads="1"/>
          </p:cNvPicPr>
          <p:nvPr/>
        </p:nvPicPr>
        <p:blipFill>
          <a:blip r:embed="rId11" cstate="print">
            <a:lum bright="20000" contrast="-20000"/>
            <a:extLst>
              <a:ext uri="{28A0092B-C50C-407E-A947-70E740481C1C}">
                <a14:useLocalDpi xmlns:a14="http://schemas.microsoft.com/office/drawing/2010/main" val="0"/>
              </a:ext>
            </a:extLst>
          </a:blip>
          <a:srcRect/>
          <a:stretch>
            <a:fillRect/>
          </a:stretch>
        </p:blipFill>
        <p:spPr bwMode="auto">
          <a:xfrm>
            <a:off x="2456636" y="2942874"/>
            <a:ext cx="416553" cy="49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 name="テキスト ボックス 221"/>
          <p:cNvSpPr txBox="1"/>
          <p:nvPr/>
        </p:nvSpPr>
        <p:spPr>
          <a:xfrm rot="323556">
            <a:off x="2955745" y="1807411"/>
            <a:ext cx="441146" cy="1044689"/>
          </a:xfrm>
          <a:prstGeom prst="rect">
            <a:avLst/>
          </a:prstGeom>
          <a:noFill/>
        </p:spPr>
        <p:txBody>
          <a:bodyPr vert="eaVert" wrap="square" rtlCol="0">
            <a:spAutoFit/>
          </a:bodyPr>
          <a:lstStyle/>
          <a:p>
            <a:pPr algn="ctr">
              <a:lnSpc>
                <a:spcPts val="1000"/>
              </a:lnSpc>
            </a:pPr>
            <a:r>
              <a:rPr lang="ja-JP" altLang="en-US" sz="1200" dirty="0" smtClean="0">
                <a:solidFill>
                  <a:prstClr val="black">
                    <a:lumMod val="75000"/>
                    <a:lumOff val="25000"/>
                  </a:prstClr>
                </a:solidFill>
                <a:latin typeface="ＤＨＰ特太ゴシック体" pitchFamily="50" charset="-128"/>
                <a:ea typeface="ＤＨＰ特太ゴシック体" pitchFamily="50" charset="-128"/>
              </a:rPr>
              <a:t>電気が不足しそう</a:t>
            </a:r>
            <a:endParaRPr lang="ja-JP" altLang="en-US" sz="1200" dirty="0">
              <a:solidFill>
                <a:prstClr val="black">
                  <a:lumMod val="75000"/>
                  <a:lumOff val="25000"/>
                </a:prstClr>
              </a:solidFill>
              <a:latin typeface="ＤＨＰ特太ゴシック体" pitchFamily="50" charset="-128"/>
              <a:ea typeface="ＤＨＰ特太ゴシック体" pitchFamily="50" charset="-128"/>
            </a:endParaRPr>
          </a:p>
        </p:txBody>
      </p:sp>
      <p:sp>
        <p:nvSpPr>
          <p:cNvPr id="223" name="テキスト ボックス 222"/>
          <p:cNvSpPr txBox="1"/>
          <p:nvPr/>
        </p:nvSpPr>
        <p:spPr>
          <a:xfrm rot="20060455">
            <a:off x="1375984" y="1743061"/>
            <a:ext cx="1408719" cy="461665"/>
          </a:xfrm>
          <a:prstGeom prst="rect">
            <a:avLst/>
          </a:prstGeom>
          <a:noFill/>
        </p:spPr>
        <p:txBody>
          <a:bodyPr vert="horz" wrap="none" rtlCol="0">
            <a:spAutoFit/>
          </a:bodyPr>
          <a:lstStyle/>
          <a:p>
            <a:r>
              <a:rPr lang="ja-JP" altLang="en-US" sz="1200" dirty="0" smtClean="0">
                <a:solidFill>
                  <a:prstClr val="black">
                    <a:lumMod val="75000"/>
                    <a:lumOff val="25000"/>
                  </a:prstClr>
                </a:solidFill>
                <a:latin typeface="ＤＨＰ特太ゴシック体" pitchFamily="50" charset="-128"/>
                <a:ea typeface="ＤＨＰ特太ゴシック体" pitchFamily="50" charset="-128"/>
              </a:rPr>
              <a:t>　地域</a:t>
            </a:r>
            <a:r>
              <a:rPr lang="ja-JP" altLang="en-US" sz="1200" dirty="0">
                <a:solidFill>
                  <a:prstClr val="black">
                    <a:lumMod val="75000"/>
                    <a:lumOff val="25000"/>
                  </a:prstClr>
                </a:solidFill>
                <a:latin typeface="ＤＨＰ特太ゴシック体" pitchFamily="50" charset="-128"/>
                <a:ea typeface="ＤＨＰ特太ゴシック体" pitchFamily="50" charset="-128"/>
              </a:rPr>
              <a:t>Ｂ</a:t>
            </a:r>
            <a:r>
              <a:rPr lang="ja-JP" altLang="en-US" sz="1200" dirty="0" smtClean="0">
                <a:solidFill>
                  <a:prstClr val="black">
                    <a:lumMod val="75000"/>
                    <a:lumOff val="25000"/>
                  </a:prstClr>
                </a:solidFill>
                <a:latin typeface="ＤＨＰ特太ゴシック体" pitchFamily="50" charset="-128"/>
                <a:ea typeface="ＤＨＰ特太ゴシック体" pitchFamily="50" charset="-128"/>
              </a:rPr>
              <a:t>に</a:t>
            </a:r>
            <a:endParaRPr lang="en-US" altLang="ja-JP" sz="1200" dirty="0" smtClean="0">
              <a:solidFill>
                <a:prstClr val="black">
                  <a:lumMod val="75000"/>
                  <a:lumOff val="25000"/>
                </a:prstClr>
              </a:solidFill>
              <a:latin typeface="ＤＨＰ特太ゴシック体" pitchFamily="50" charset="-128"/>
              <a:ea typeface="ＤＨＰ特太ゴシック体" pitchFamily="50" charset="-128"/>
            </a:endParaRPr>
          </a:p>
          <a:p>
            <a:pPr algn="ctr"/>
            <a:r>
              <a:rPr lang="ja-JP" altLang="en-US" sz="1200" dirty="0" smtClean="0">
                <a:solidFill>
                  <a:prstClr val="black">
                    <a:lumMod val="75000"/>
                    <a:lumOff val="25000"/>
                  </a:prstClr>
                </a:solidFill>
                <a:latin typeface="ＤＨＰ特太ゴシック体" pitchFamily="50" charset="-128"/>
                <a:ea typeface="ＤＨＰ特太ゴシック体" pitchFamily="50" charset="-128"/>
              </a:rPr>
              <a:t>供給してください</a:t>
            </a:r>
            <a:endParaRPr lang="ja-JP" altLang="en-US" sz="1200" dirty="0">
              <a:solidFill>
                <a:prstClr val="black">
                  <a:lumMod val="75000"/>
                  <a:lumOff val="25000"/>
                </a:prstClr>
              </a:solidFill>
              <a:latin typeface="ＤＨＰ特太ゴシック体" pitchFamily="50" charset="-128"/>
              <a:ea typeface="ＤＨＰ特太ゴシック体" pitchFamily="50" charset="-128"/>
            </a:endParaRPr>
          </a:p>
        </p:txBody>
      </p:sp>
      <p:sp>
        <p:nvSpPr>
          <p:cNvPr id="224" name="テキスト ボックス 223"/>
          <p:cNvSpPr txBox="1"/>
          <p:nvPr/>
        </p:nvSpPr>
        <p:spPr>
          <a:xfrm rot="1983576">
            <a:off x="3772660" y="1869887"/>
            <a:ext cx="1358064" cy="461665"/>
          </a:xfrm>
          <a:prstGeom prst="rect">
            <a:avLst/>
          </a:prstGeom>
          <a:noFill/>
        </p:spPr>
        <p:txBody>
          <a:bodyPr vert="horz" wrap="none" rtlCol="0">
            <a:spAutoFit/>
          </a:bodyPr>
          <a:lstStyle/>
          <a:p>
            <a:r>
              <a:rPr lang="ja-JP" altLang="en-US" sz="1200" dirty="0" smtClean="0">
                <a:solidFill>
                  <a:prstClr val="black">
                    <a:lumMod val="75000"/>
                    <a:lumOff val="25000"/>
                  </a:prstClr>
                </a:solidFill>
                <a:latin typeface="ＤＨＰ特太ゴシック体" pitchFamily="50" charset="-128"/>
                <a:ea typeface="ＤＨＰ特太ゴシック体" pitchFamily="50" charset="-128"/>
              </a:rPr>
              <a:t>　　地域</a:t>
            </a:r>
            <a:r>
              <a:rPr lang="ja-JP" altLang="en-US" sz="1200" dirty="0">
                <a:solidFill>
                  <a:prstClr val="black">
                    <a:lumMod val="75000"/>
                    <a:lumOff val="25000"/>
                  </a:prstClr>
                </a:solidFill>
                <a:latin typeface="ＤＨＰ特太ゴシック体" pitchFamily="50" charset="-128"/>
                <a:ea typeface="ＤＨＰ特太ゴシック体" pitchFamily="50" charset="-128"/>
              </a:rPr>
              <a:t>Ｂ</a:t>
            </a:r>
            <a:r>
              <a:rPr lang="ja-JP" altLang="en-US" sz="1200" dirty="0" smtClean="0">
                <a:solidFill>
                  <a:prstClr val="black">
                    <a:lumMod val="75000"/>
                    <a:lumOff val="25000"/>
                  </a:prstClr>
                </a:solidFill>
                <a:latin typeface="ＤＨＰ特太ゴシック体" pitchFamily="50" charset="-128"/>
                <a:ea typeface="ＤＨＰ特太ゴシック体" pitchFamily="50" charset="-128"/>
              </a:rPr>
              <a:t>に　　</a:t>
            </a:r>
            <a:endParaRPr lang="en-US" altLang="ja-JP" sz="1200" dirty="0" smtClean="0">
              <a:solidFill>
                <a:prstClr val="black">
                  <a:lumMod val="75000"/>
                  <a:lumOff val="25000"/>
                </a:prstClr>
              </a:solidFill>
              <a:latin typeface="ＤＨＰ特太ゴシック体" pitchFamily="50" charset="-128"/>
              <a:ea typeface="ＤＨＰ特太ゴシック体" pitchFamily="50" charset="-128"/>
            </a:endParaRPr>
          </a:p>
          <a:p>
            <a:pPr algn="ctr"/>
            <a:r>
              <a:rPr lang="ja-JP" altLang="en-US" sz="1200" dirty="0" smtClean="0">
                <a:solidFill>
                  <a:prstClr val="black">
                    <a:lumMod val="75000"/>
                    <a:lumOff val="25000"/>
                  </a:prstClr>
                </a:solidFill>
                <a:latin typeface="ＤＨＰ特太ゴシック体" pitchFamily="50" charset="-128"/>
                <a:ea typeface="ＤＨＰ特太ゴシック体" pitchFamily="50" charset="-128"/>
              </a:rPr>
              <a:t>供給してください</a:t>
            </a:r>
            <a:endParaRPr lang="ja-JP" altLang="en-US" sz="1200" dirty="0">
              <a:solidFill>
                <a:prstClr val="black">
                  <a:lumMod val="75000"/>
                  <a:lumOff val="25000"/>
                </a:prstClr>
              </a:solidFill>
              <a:latin typeface="ＤＨＰ特太ゴシック体" pitchFamily="50" charset="-128"/>
              <a:ea typeface="ＤＨＰ特太ゴシック体" pitchFamily="50" charset="-128"/>
            </a:endParaRPr>
          </a:p>
        </p:txBody>
      </p:sp>
      <p:sp>
        <p:nvSpPr>
          <p:cNvPr id="225" name="テキスト ボックス 224"/>
          <p:cNvSpPr txBox="1"/>
          <p:nvPr/>
        </p:nvSpPr>
        <p:spPr>
          <a:xfrm>
            <a:off x="1047859" y="3002430"/>
            <a:ext cx="1117614" cy="276999"/>
          </a:xfrm>
          <a:prstGeom prst="rect">
            <a:avLst/>
          </a:prstGeom>
          <a:noFill/>
        </p:spPr>
        <p:txBody>
          <a:bodyPr vert="horz" wrap="none" rtlCol="0">
            <a:spAutoFit/>
          </a:bodyPr>
          <a:lstStyle/>
          <a:p>
            <a:r>
              <a:rPr lang="ja-JP" altLang="en-US" sz="1200" dirty="0" smtClean="0">
                <a:solidFill>
                  <a:srgbClr val="9BBB59">
                    <a:lumMod val="75000"/>
                  </a:srgbClr>
                </a:solidFill>
                <a:latin typeface="ＤＨＰ特太ゴシック体" pitchFamily="50" charset="-128"/>
                <a:ea typeface="ＤＨＰ特太ゴシック体" pitchFamily="50" charset="-128"/>
              </a:rPr>
              <a:t>　電気の供給</a:t>
            </a:r>
            <a:endParaRPr lang="ja-JP" altLang="en-US" sz="1200" dirty="0">
              <a:solidFill>
                <a:srgbClr val="9BBB59">
                  <a:lumMod val="75000"/>
                </a:srgbClr>
              </a:solidFill>
              <a:latin typeface="ＤＨＰ特太ゴシック体" pitchFamily="50" charset="-128"/>
              <a:ea typeface="ＤＨＰ特太ゴシック体" pitchFamily="50" charset="-128"/>
            </a:endParaRPr>
          </a:p>
        </p:txBody>
      </p:sp>
      <p:sp>
        <p:nvSpPr>
          <p:cNvPr id="226" name="テキスト ボックス 225"/>
          <p:cNvSpPr txBox="1"/>
          <p:nvPr/>
        </p:nvSpPr>
        <p:spPr>
          <a:xfrm>
            <a:off x="4051130" y="3137322"/>
            <a:ext cx="1117614" cy="276999"/>
          </a:xfrm>
          <a:prstGeom prst="rect">
            <a:avLst/>
          </a:prstGeom>
          <a:noFill/>
        </p:spPr>
        <p:txBody>
          <a:bodyPr vert="horz" wrap="none" rtlCol="0">
            <a:spAutoFit/>
          </a:bodyPr>
          <a:lstStyle/>
          <a:p>
            <a:r>
              <a:rPr lang="ja-JP" altLang="en-US" sz="1200" dirty="0" smtClean="0">
                <a:solidFill>
                  <a:srgbClr val="9BBB59">
                    <a:lumMod val="75000"/>
                  </a:srgbClr>
                </a:solidFill>
                <a:latin typeface="ＤＨＰ特太ゴシック体" pitchFamily="50" charset="-128"/>
                <a:ea typeface="ＤＨＰ特太ゴシック体" pitchFamily="50" charset="-128"/>
              </a:rPr>
              <a:t>　電気の供給</a:t>
            </a:r>
            <a:endParaRPr lang="ja-JP" altLang="en-US" sz="1200" dirty="0">
              <a:solidFill>
                <a:srgbClr val="9BBB59">
                  <a:lumMod val="75000"/>
                </a:srgbClr>
              </a:solidFill>
              <a:latin typeface="ＤＨＰ特太ゴシック体" pitchFamily="50" charset="-128"/>
              <a:ea typeface="ＤＨＰ特太ゴシック体" pitchFamily="50" charset="-128"/>
            </a:endParaRPr>
          </a:p>
        </p:txBody>
      </p:sp>
      <p:sp>
        <p:nvSpPr>
          <p:cNvPr id="227" name="テキスト ボックス 226"/>
          <p:cNvSpPr txBox="1"/>
          <p:nvPr/>
        </p:nvSpPr>
        <p:spPr>
          <a:xfrm>
            <a:off x="3428723" y="3385805"/>
            <a:ext cx="857927" cy="307777"/>
          </a:xfrm>
          <a:prstGeom prst="rect">
            <a:avLst/>
          </a:prstGeom>
          <a:noFill/>
        </p:spPr>
        <p:txBody>
          <a:bodyPr vert="horz" wrap="none" rtlCol="0">
            <a:spAutoFit/>
          </a:bodyPr>
          <a:lstStyle/>
          <a:p>
            <a:r>
              <a:rPr lang="ja-JP" altLang="en-US" sz="1400" dirty="0" smtClean="0">
                <a:solidFill>
                  <a:srgbClr val="F79646"/>
                </a:solidFill>
                <a:latin typeface="ＤＨＰ特太ゴシック体" pitchFamily="50" charset="-128"/>
                <a:ea typeface="ＤＨＰ特太ゴシック体" pitchFamily="50" charset="-128"/>
              </a:rPr>
              <a:t>　地域</a:t>
            </a:r>
            <a:r>
              <a:rPr lang="en-US" altLang="ja-JP" sz="1400" dirty="0" smtClean="0">
                <a:solidFill>
                  <a:srgbClr val="F79646"/>
                </a:solidFill>
                <a:latin typeface="ＤＨＰ特太ゴシック体" pitchFamily="50" charset="-128"/>
                <a:ea typeface="ＤＨＰ特太ゴシック体" pitchFamily="50" charset="-128"/>
              </a:rPr>
              <a:t>B</a:t>
            </a:r>
            <a:endParaRPr lang="ja-JP" altLang="en-US" sz="1400" dirty="0">
              <a:solidFill>
                <a:srgbClr val="F79646"/>
              </a:solidFill>
              <a:latin typeface="ＤＨＰ特太ゴシック体" pitchFamily="50" charset="-128"/>
              <a:ea typeface="ＤＨＰ特太ゴシック体" pitchFamily="50" charset="-128"/>
            </a:endParaRPr>
          </a:p>
        </p:txBody>
      </p:sp>
      <p:sp>
        <p:nvSpPr>
          <p:cNvPr id="228" name="テキスト ボックス 227"/>
          <p:cNvSpPr txBox="1"/>
          <p:nvPr/>
        </p:nvSpPr>
        <p:spPr>
          <a:xfrm>
            <a:off x="4994131" y="3004146"/>
            <a:ext cx="857927" cy="307777"/>
          </a:xfrm>
          <a:prstGeom prst="rect">
            <a:avLst/>
          </a:prstGeom>
          <a:noFill/>
        </p:spPr>
        <p:txBody>
          <a:bodyPr vert="horz" wrap="none" rtlCol="0">
            <a:spAutoFit/>
          </a:bodyPr>
          <a:lstStyle/>
          <a:p>
            <a:r>
              <a:rPr lang="ja-JP" altLang="en-US" sz="1400" dirty="0" smtClean="0">
                <a:solidFill>
                  <a:srgbClr val="F79646"/>
                </a:solidFill>
                <a:latin typeface="ＤＨＰ特太ゴシック体" pitchFamily="50" charset="-128"/>
                <a:ea typeface="ＤＨＰ特太ゴシック体" pitchFamily="50" charset="-128"/>
              </a:rPr>
              <a:t>　地域</a:t>
            </a:r>
            <a:r>
              <a:rPr lang="en-US" altLang="ja-JP" sz="1400" dirty="0" smtClean="0">
                <a:solidFill>
                  <a:srgbClr val="F79646"/>
                </a:solidFill>
                <a:latin typeface="ＤＨＰ特太ゴシック体" pitchFamily="50" charset="-128"/>
                <a:ea typeface="ＤＨＰ特太ゴシック体" pitchFamily="50" charset="-128"/>
              </a:rPr>
              <a:t>C</a:t>
            </a:r>
            <a:endParaRPr lang="ja-JP" altLang="en-US" sz="1400" dirty="0">
              <a:solidFill>
                <a:srgbClr val="F79646"/>
              </a:solidFill>
              <a:latin typeface="ＤＨＰ特太ゴシック体" pitchFamily="50" charset="-128"/>
              <a:ea typeface="ＤＨＰ特太ゴシック体" pitchFamily="50" charset="-128"/>
            </a:endParaRPr>
          </a:p>
        </p:txBody>
      </p:sp>
      <p:sp>
        <p:nvSpPr>
          <p:cNvPr id="231" name="Rectangle 54"/>
          <p:cNvSpPr/>
          <p:nvPr/>
        </p:nvSpPr>
        <p:spPr>
          <a:xfrm>
            <a:off x="2204587" y="1412121"/>
            <a:ext cx="2533745" cy="311895"/>
          </a:xfrm>
          <a:prstGeom prst="rect">
            <a:avLst/>
          </a:prstGeom>
          <a:solidFill>
            <a:schemeClr val="accent6">
              <a:lumMod val="40000"/>
              <a:lumOff val="60000"/>
            </a:schemeClr>
          </a:solidFill>
          <a:ln w="28575">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rPr>
              <a:t>電力広域的</a:t>
            </a:r>
            <a:r>
              <a:rPr lang="ja-JP" altLang="en-US" sz="1600" b="1" dirty="0">
                <a:solidFill>
                  <a:schemeClr val="tx1"/>
                </a:solidFill>
              </a:rPr>
              <a:t>運営推進</a:t>
            </a:r>
            <a:r>
              <a:rPr lang="ja-JP" altLang="en-US" sz="1600" b="1" dirty="0" smtClean="0">
                <a:solidFill>
                  <a:schemeClr val="tx1"/>
                </a:solidFill>
              </a:rPr>
              <a:t>機関</a:t>
            </a:r>
            <a:endParaRPr lang="en-US" altLang="ja-JP" sz="1600" b="1" dirty="0" smtClean="0">
              <a:solidFill>
                <a:schemeClr val="tx1"/>
              </a:solidFill>
            </a:endParaRPr>
          </a:p>
        </p:txBody>
      </p:sp>
      <p:sp>
        <p:nvSpPr>
          <p:cNvPr id="242" name="正方形/長方形 241"/>
          <p:cNvSpPr/>
          <p:nvPr/>
        </p:nvSpPr>
        <p:spPr>
          <a:xfrm>
            <a:off x="22752" y="1262236"/>
            <a:ext cx="1582641" cy="630870"/>
          </a:xfrm>
          <a:prstGeom prst="rect">
            <a:avLst/>
          </a:prstGeom>
        </p:spPr>
        <p:style>
          <a:lnRef idx="1">
            <a:schemeClr val="accent6"/>
          </a:lnRef>
          <a:fillRef idx="2">
            <a:schemeClr val="accent6"/>
          </a:fillRef>
          <a:effectRef idx="1">
            <a:schemeClr val="accent6"/>
          </a:effectRef>
          <a:fontRef idx="minor">
            <a:schemeClr val="dk1"/>
          </a:fontRef>
        </p:style>
        <p:txBody>
          <a:bodyPr wrap="none" tIns="108000" anchor="ctr">
            <a:noAutofit/>
          </a:bodyPr>
          <a:lstStyle/>
          <a:p>
            <a:pPr lvl="0" algn="ctr">
              <a:lnSpc>
                <a:spcPts val="2000"/>
              </a:lnSpc>
            </a:pPr>
            <a:r>
              <a:rPr lang="ja-JP" altLang="en-US" sz="1600" b="1" smtClean="0">
                <a:solidFill>
                  <a:prstClr val="black"/>
                </a:solidFill>
                <a:latin typeface="ＭＳ Ｐゴシック" pitchFamily="50" charset="-128"/>
                <a:ea typeface="ＭＳ Ｐゴシック" panose="020B0600070205080204" pitchFamily="50" charset="-128"/>
              </a:rPr>
              <a:t>需給逼迫時に</a:t>
            </a:r>
            <a:endParaRPr lang="en-US" altLang="ja-JP" sz="1600" b="1" smtClean="0">
              <a:solidFill>
                <a:prstClr val="black"/>
              </a:solidFill>
              <a:latin typeface="ＭＳ Ｐゴシック" pitchFamily="50" charset="-128"/>
              <a:ea typeface="ＭＳ Ｐゴシック" panose="020B0600070205080204" pitchFamily="50" charset="-128"/>
            </a:endParaRPr>
          </a:p>
          <a:p>
            <a:pPr lvl="0" algn="ctr">
              <a:lnSpc>
                <a:spcPts val="2000"/>
              </a:lnSpc>
            </a:pPr>
            <a:r>
              <a:rPr lang="ja-JP" altLang="en-US" sz="1600" b="1" smtClean="0">
                <a:solidFill>
                  <a:prstClr val="black"/>
                </a:solidFill>
                <a:latin typeface="ＭＳ Ｐゴシック" pitchFamily="50" charset="-128"/>
                <a:ea typeface="ＭＳ Ｐゴシック" panose="020B0600070205080204" pitchFamily="50" charset="-128"/>
              </a:rPr>
              <a:t>おける需給調整</a:t>
            </a:r>
            <a:endParaRPr lang="zh-TW" altLang="en-US" sz="1600" b="1" dirty="0">
              <a:solidFill>
                <a:prstClr val="black"/>
              </a:solidFill>
              <a:latin typeface="ＭＳ Ｐゴシック" pitchFamily="50" charset="-128"/>
              <a:ea typeface="ＭＳ Ｐゴシック" panose="020B0600070205080204" pitchFamily="50" charset="-128"/>
            </a:endParaRPr>
          </a:p>
        </p:txBody>
      </p:sp>
      <p:sp>
        <p:nvSpPr>
          <p:cNvPr id="244" name="テキスト ボックス 243"/>
          <p:cNvSpPr txBox="1"/>
          <p:nvPr/>
        </p:nvSpPr>
        <p:spPr>
          <a:xfrm>
            <a:off x="6121028" y="1472441"/>
            <a:ext cx="3656508" cy="2100575"/>
          </a:xfrm>
          <a:prstGeom prst="rect">
            <a:avLst/>
          </a:prstGeom>
          <a:noFill/>
        </p:spPr>
        <p:txBody>
          <a:bodyPr wrap="square" rtlCol="0">
            <a:spAutoFit/>
          </a:bodyPr>
          <a:lstStyle/>
          <a:p>
            <a:pPr marL="180975" indent="-180975">
              <a:spcBef>
                <a:spcPts val="300"/>
              </a:spcBef>
            </a:pPr>
            <a:r>
              <a:rPr lang="ja-JP" altLang="en-US" sz="1600" dirty="0"/>
              <a:t>◆災害等による需給ひっ迫時において</a:t>
            </a:r>
            <a:r>
              <a:rPr lang="ja-JP" altLang="en-US" sz="1600" dirty="0" smtClean="0"/>
              <a:t>、広域的運営推進機関が電源</a:t>
            </a:r>
            <a:r>
              <a:rPr lang="ja-JP" altLang="en-US" sz="1600" dirty="0"/>
              <a:t>の焚き増しや電力融通を指示することで、需給調整を行う</a:t>
            </a:r>
            <a:r>
              <a:rPr lang="ja-JP" altLang="en-US" sz="1600" dirty="0" smtClean="0"/>
              <a:t>。</a:t>
            </a:r>
            <a:endParaRPr lang="en-US" altLang="ja-JP" sz="1600" dirty="0" smtClean="0"/>
          </a:p>
          <a:p>
            <a:pPr marL="180975" indent="-180975">
              <a:spcBef>
                <a:spcPts val="300"/>
              </a:spcBef>
            </a:pPr>
            <a:r>
              <a:rPr lang="ja-JP" altLang="en-US" sz="1600" dirty="0" smtClean="0"/>
              <a:t>◆全ての電気事業者は広域的</a:t>
            </a:r>
            <a:r>
              <a:rPr lang="ja-JP" altLang="en-US" sz="1600" dirty="0"/>
              <a:t>運営推進</a:t>
            </a:r>
            <a:r>
              <a:rPr lang="ja-JP" altLang="en-US" sz="1600" dirty="0" smtClean="0"/>
              <a:t>機関の会員となる義務があり、同機関は法律に基づき会員に指示（制裁付き）することが可能。</a:t>
            </a:r>
            <a:endParaRPr lang="ja-JP" altLang="en-US" sz="1600" dirty="0"/>
          </a:p>
        </p:txBody>
      </p:sp>
      <p:sp>
        <p:nvSpPr>
          <p:cNvPr id="232" name="スライド番号プレースホルダー 2"/>
          <p:cNvSpPr txBox="1">
            <a:spLocks/>
          </p:cNvSpPr>
          <p:nvPr/>
        </p:nvSpPr>
        <p:spPr>
          <a:xfrm>
            <a:off x="7594600" y="0"/>
            <a:ext cx="2311400" cy="365125"/>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68" algn="l" rtl="0" fontAlgn="base">
              <a:spcBef>
                <a:spcPct val="0"/>
              </a:spcBef>
              <a:spcAft>
                <a:spcPct val="0"/>
              </a:spcAft>
              <a:defRPr kumimoji="1" kern="1200">
                <a:solidFill>
                  <a:schemeClr val="tx1"/>
                </a:solidFill>
                <a:latin typeface="Arial" charset="0"/>
                <a:ea typeface="ＭＳ Ｐゴシック" charset="-128"/>
                <a:cs typeface="+mn-cs"/>
              </a:defRPr>
            </a:lvl2pPr>
            <a:lvl3pPr marL="914335" algn="l" rtl="0" fontAlgn="base">
              <a:spcBef>
                <a:spcPct val="0"/>
              </a:spcBef>
              <a:spcAft>
                <a:spcPct val="0"/>
              </a:spcAft>
              <a:defRPr kumimoji="1" kern="1200">
                <a:solidFill>
                  <a:schemeClr val="tx1"/>
                </a:solidFill>
                <a:latin typeface="Arial" charset="0"/>
                <a:ea typeface="ＭＳ Ｐゴシック" charset="-128"/>
                <a:cs typeface="+mn-cs"/>
              </a:defRPr>
            </a:lvl3pPr>
            <a:lvl4pPr marL="1371503" algn="l" rtl="0" fontAlgn="base">
              <a:spcBef>
                <a:spcPct val="0"/>
              </a:spcBef>
              <a:spcAft>
                <a:spcPct val="0"/>
              </a:spcAft>
              <a:defRPr kumimoji="1" kern="1200">
                <a:solidFill>
                  <a:schemeClr val="tx1"/>
                </a:solidFill>
                <a:latin typeface="Arial" charset="0"/>
                <a:ea typeface="ＭＳ Ｐゴシック" charset="-128"/>
                <a:cs typeface="+mn-cs"/>
              </a:defRPr>
            </a:lvl4pPr>
            <a:lvl5pPr marL="1828671" algn="l" rtl="0" fontAlgn="base">
              <a:spcBef>
                <a:spcPct val="0"/>
              </a:spcBef>
              <a:spcAft>
                <a:spcPct val="0"/>
              </a:spcAft>
              <a:defRPr kumimoji="1" kern="1200">
                <a:solidFill>
                  <a:schemeClr val="tx1"/>
                </a:solidFill>
                <a:latin typeface="Arial" charset="0"/>
                <a:ea typeface="ＭＳ Ｐゴシック" charset="-128"/>
                <a:cs typeface="+mn-cs"/>
              </a:defRPr>
            </a:lvl5pPr>
            <a:lvl6pPr marL="2285838" algn="l" defTabSz="914335" rtl="0" eaLnBrk="1" latinLnBrk="0" hangingPunct="1">
              <a:defRPr kumimoji="1" kern="1200">
                <a:solidFill>
                  <a:schemeClr val="tx1"/>
                </a:solidFill>
                <a:latin typeface="Arial" charset="0"/>
                <a:ea typeface="ＭＳ Ｐゴシック" charset="-128"/>
                <a:cs typeface="+mn-cs"/>
              </a:defRPr>
            </a:lvl6pPr>
            <a:lvl7pPr marL="2743006" algn="l" defTabSz="914335" rtl="0" eaLnBrk="1" latinLnBrk="0" hangingPunct="1">
              <a:defRPr kumimoji="1" kern="1200">
                <a:solidFill>
                  <a:schemeClr val="tx1"/>
                </a:solidFill>
                <a:latin typeface="Arial" charset="0"/>
                <a:ea typeface="ＭＳ Ｐゴシック" charset="-128"/>
                <a:cs typeface="+mn-cs"/>
              </a:defRPr>
            </a:lvl7pPr>
            <a:lvl8pPr marL="3200174" algn="l" defTabSz="914335" rtl="0" eaLnBrk="1" latinLnBrk="0" hangingPunct="1">
              <a:defRPr kumimoji="1" kern="1200">
                <a:solidFill>
                  <a:schemeClr val="tx1"/>
                </a:solidFill>
                <a:latin typeface="Arial" charset="0"/>
                <a:ea typeface="ＭＳ Ｐゴシック" charset="-128"/>
                <a:cs typeface="+mn-cs"/>
              </a:defRPr>
            </a:lvl8pPr>
            <a:lvl9pPr marL="3657341" algn="l" defTabSz="914335" rtl="0" eaLnBrk="1" latinLnBrk="0" hangingPunct="1">
              <a:defRPr kumimoji="1" kern="1200">
                <a:solidFill>
                  <a:schemeClr val="tx1"/>
                </a:solidFill>
                <a:latin typeface="Arial" charset="0"/>
                <a:ea typeface="ＭＳ Ｐゴシック" charset="-128"/>
                <a:cs typeface="+mn-cs"/>
              </a:defRPr>
            </a:lvl9pPr>
          </a:lstStyle>
          <a:p>
            <a:pPr algn="r">
              <a:defRPr/>
            </a:pPr>
            <a:fld id="{3CF312C0-D3AB-4CF8-B5EF-F3E11CA05781}" type="slidenum">
              <a:rPr lang="ja-JP" altLang="en-US" sz="2400" smtClean="0">
                <a:solidFill>
                  <a:schemeClr val="bg1"/>
                </a:solidFill>
              </a:rPr>
              <a:pPr algn="r">
                <a:defRPr/>
              </a:pPr>
              <a:t>19</a:t>
            </a:fld>
            <a:endParaRPr lang="ja-JP" altLang="en-US" sz="2400" dirty="0">
              <a:solidFill>
                <a:schemeClr val="bg1"/>
              </a:solidFill>
            </a:endParaRPr>
          </a:p>
        </p:txBody>
      </p:sp>
      <p:sp>
        <p:nvSpPr>
          <p:cNvPr id="230" name="テキスト ボックス 229"/>
          <p:cNvSpPr txBox="1"/>
          <p:nvPr/>
        </p:nvSpPr>
        <p:spPr>
          <a:xfrm>
            <a:off x="6121028" y="4413998"/>
            <a:ext cx="3656508" cy="1892826"/>
          </a:xfrm>
          <a:prstGeom prst="rect">
            <a:avLst/>
          </a:prstGeom>
          <a:noFill/>
        </p:spPr>
        <p:txBody>
          <a:bodyPr wrap="square" rtlCol="0">
            <a:spAutoFit/>
          </a:bodyPr>
          <a:lstStyle/>
          <a:p>
            <a:pPr marL="180975" indent="-180975">
              <a:spcBef>
                <a:spcPts val="300"/>
              </a:spcBef>
            </a:pPr>
            <a:r>
              <a:rPr lang="ja-JP" altLang="en-US" sz="1600" dirty="0" smtClean="0"/>
              <a:t>◆広域的運営推進機関は全国大</a:t>
            </a:r>
            <a:r>
              <a:rPr lang="ja-JP" altLang="en-US" sz="1600" dirty="0"/>
              <a:t>の電力供給の計画を取りまとめ。送電網の増強やエリアを越えた全国大での系統運用等を進める</a:t>
            </a:r>
            <a:r>
              <a:rPr lang="ja-JP" altLang="en-US" sz="1600" dirty="0" smtClean="0"/>
              <a:t>。</a:t>
            </a:r>
            <a:endParaRPr lang="en-US" altLang="ja-JP" sz="1600" dirty="0" smtClean="0"/>
          </a:p>
          <a:p>
            <a:pPr marL="180975" indent="-180975">
              <a:spcBef>
                <a:spcPts val="300"/>
              </a:spcBef>
            </a:pPr>
            <a:r>
              <a:rPr lang="ja-JP" altLang="en-US" sz="1600" dirty="0" smtClean="0"/>
              <a:t>◆供給の計画が不適当な場合は、国が計画変更を勧告すること等が可能。</a:t>
            </a:r>
            <a:endParaRPr lang="en-US" altLang="ja-JP" sz="1600" dirty="0" smtClean="0"/>
          </a:p>
          <a:p>
            <a:pPr marL="180975" indent="-180975">
              <a:spcBef>
                <a:spcPts val="300"/>
              </a:spcBef>
            </a:pPr>
            <a:endParaRPr lang="ja-JP" altLang="en-US" sz="1600" dirty="0"/>
          </a:p>
        </p:txBody>
      </p:sp>
    </p:spTree>
    <p:extLst>
      <p:ext uri="{BB962C8B-B14F-4D97-AF65-F5344CB8AC3E}">
        <p14:creationId xmlns:p14="http://schemas.microsoft.com/office/powerpoint/2010/main" val="1162138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3CF312C0-D3AB-4CF8-B5EF-F3E11CA05781}" type="slidenum">
              <a:rPr lang="ja-JP" altLang="en-US" smtClean="0">
                <a:solidFill>
                  <a:prstClr val="white"/>
                </a:solidFill>
              </a:rPr>
              <a:pPr>
                <a:defRPr/>
              </a:pPr>
              <a:t>20</a:t>
            </a:fld>
            <a:endParaRPr lang="ja-JP" altLang="en-US" dirty="0">
              <a:solidFill>
                <a:prstClr val="white"/>
              </a:solidFill>
            </a:endParaRPr>
          </a:p>
        </p:txBody>
      </p:sp>
      <p:sp>
        <p:nvSpPr>
          <p:cNvPr id="3" name="テキスト ボックス 2"/>
          <p:cNvSpPr txBox="1">
            <a:spLocks noChangeArrowheads="1"/>
          </p:cNvSpPr>
          <p:nvPr/>
        </p:nvSpPr>
        <p:spPr bwMode="auto">
          <a:xfrm>
            <a:off x="101600" y="548680"/>
            <a:ext cx="9702800" cy="864096"/>
          </a:xfrm>
          <a:prstGeom prst="rect">
            <a:avLst/>
          </a:prstGeom>
          <a:noFill/>
          <a:ln>
            <a:solidFill>
              <a:schemeClr val="tx1"/>
            </a:solidFill>
          </a:ln>
          <a:extLst/>
        </p:spPr>
        <p:style>
          <a:lnRef idx="2">
            <a:schemeClr val="accent1">
              <a:shade val="50000"/>
            </a:schemeClr>
          </a:lnRef>
          <a:fillRef idx="1">
            <a:schemeClr val="accent1"/>
          </a:fillRef>
          <a:effectRef idx="0">
            <a:schemeClr val="accent1"/>
          </a:effectRef>
          <a:fontRef idx="minor">
            <a:schemeClr val="lt1"/>
          </a:fontRef>
        </p:style>
        <p:txBody>
          <a:bodyPr rIns="72000" anchor="t" anchorCtr="0"/>
          <a:lstStyle>
            <a:defPPr>
              <a:defRPr lang="ja-JP"/>
            </a:defPPr>
            <a:lvl1pPr marL="177800" indent="-177800" fontAlgn="auto" latinLnBrk="1">
              <a:spcBef>
                <a:spcPts val="0"/>
              </a:spcBef>
              <a:spcAft>
                <a:spcPts val="0"/>
              </a:spcAft>
              <a:defRPr>
                <a:solidFill>
                  <a:srgbClr val="000000"/>
                </a:solidFill>
                <a:latin typeface="ＭＳ Ｐゴシック" panose="020B0600070205080204" pitchFamily="50" charset="-128"/>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just">
              <a:spcAft>
                <a:spcPts val="300"/>
              </a:spcAft>
            </a:pPr>
            <a:r>
              <a:rPr lang="ja-JP" altLang="en-US" dirty="0" smtClean="0">
                <a:solidFill>
                  <a:schemeClr val="tx1"/>
                </a:solidFill>
                <a:latin typeface="+mn-ea"/>
              </a:rPr>
              <a:t>○電力</a:t>
            </a:r>
            <a:r>
              <a:rPr lang="ja-JP" altLang="en-US" dirty="0">
                <a:solidFill>
                  <a:schemeClr val="tx1"/>
                </a:solidFill>
                <a:latin typeface="+mn-ea"/>
              </a:rPr>
              <a:t>システム改革の各段階で、政府が検証を</a:t>
            </a:r>
            <a:r>
              <a:rPr lang="ja-JP" altLang="en-US" dirty="0" smtClean="0">
                <a:solidFill>
                  <a:schemeClr val="tx1"/>
                </a:solidFill>
                <a:latin typeface="+mn-ea"/>
              </a:rPr>
              <a:t>行う。</a:t>
            </a:r>
            <a:endParaRPr lang="en-US" altLang="ja-JP" dirty="0" smtClean="0">
              <a:solidFill>
                <a:schemeClr val="tx1"/>
              </a:solidFill>
              <a:latin typeface="+mn-ea"/>
            </a:endParaRPr>
          </a:p>
          <a:p>
            <a:pPr algn="just">
              <a:spcAft>
                <a:spcPts val="300"/>
              </a:spcAft>
            </a:pPr>
            <a:r>
              <a:rPr lang="ja-JP" altLang="en-US" dirty="0">
                <a:solidFill>
                  <a:schemeClr val="tx1"/>
                </a:solidFill>
                <a:latin typeface="+mn-ea"/>
              </a:rPr>
              <a:t>○</a:t>
            </a:r>
            <a:r>
              <a:rPr lang="ja-JP" altLang="en-US" dirty="0" smtClean="0">
                <a:solidFill>
                  <a:schemeClr val="tx1"/>
                </a:solidFill>
                <a:latin typeface="+mn-ea"/>
              </a:rPr>
              <a:t>既</a:t>
            </a:r>
            <a:r>
              <a:rPr lang="ja-JP" altLang="en-US" dirty="0">
                <a:solidFill>
                  <a:schemeClr val="tx1"/>
                </a:solidFill>
                <a:latin typeface="+mn-ea"/>
              </a:rPr>
              <a:t>に、小売電気事業の全面自由化の施行前の検証を</a:t>
            </a:r>
            <a:r>
              <a:rPr lang="ja-JP" altLang="en-US" dirty="0" smtClean="0">
                <a:solidFill>
                  <a:schemeClr val="tx1"/>
                </a:solidFill>
                <a:latin typeface="+mn-ea"/>
              </a:rPr>
              <a:t>開始しており、年内に終える予定。</a:t>
            </a:r>
            <a:endParaRPr lang="ja-JP" altLang="en-US" dirty="0">
              <a:solidFill>
                <a:schemeClr val="tx1"/>
              </a:solidFill>
              <a:latin typeface="+mn-ea"/>
            </a:endParaRPr>
          </a:p>
        </p:txBody>
      </p:sp>
      <p:sp>
        <p:nvSpPr>
          <p:cNvPr id="4" name="タイトル 1"/>
          <p:cNvSpPr txBox="1">
            <a:spLocks/>
          </p:cNvSpPr>
          <p:nvPr/>
        </p:nvSpPr>
        <p:spPr>
          <a:xfrm>
            <a:off x="0" y="-27383"/>
            <a:ext cx="9906000" cy="400103"/>
          </a:xfrm>
          <a:prstGeom prst="rect">
            <a:avLst/>
          </a:prstGeom>
          <a:solidFill>
            <a:schemeClr val="accent1"/>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spAutoFit/>
          </a:bodyPr>
          <a:lstStyle>
            <a:defPPr>
              <a:defRPr lang="ja-JP"/>
            </a:defPPr>
            <a:lvl1pPr algn="ctr" eaLnBrk="1" hangingPunct="1">
              <a:defRPr sz="2000" b="1">
                <a:solidFill>
                  <a:prstClr val="white"/>
                </a:solidFill>
                <a:ea typeface="+mj-ea"/>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ja-JP" altLang="en-US" dirty="0" smtClean="0"/>
              <a:t>検証について</a:t>
            </a:r>
            <a:r>
              <a:rPr lang="ja-JP" altLang="en-US" dirty="0"/>
              <a:t>　　　　　　</a:t>
            </a:r>
          </a:p>
        </p:txBody>
      </p:sp>
      <p:sp>
        <p:nvSpPr>
          <p:cNvPr id="5"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126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121189"/>
            <a:ext cx="9899399" cy="1597335"/>
          </a:xfrm>
          <a:prstGeom prst="rect">
            <a:avLst/>
          </a:prstGeom>
          <a:noFill/>
          <a:extLst>
            <a:ext uri="{909E8E84-426E-40DD-AFC4-6F175D3DCCD1}">
              <a14:hiddenFill xmlns:a14="http://schemas.microsoft.com/office/drawing/2010/main">
                <a:solidFill>
                  <a:srgbClr val="FFFFFF"/>
                </a:solidFill>
              </a14:hiddenFill>
            </a:ext>
          </a:extLst>
        </p:spPr>
      </p:pic>
      <p:sp>
        <p:nvSpPr>
          <p:cNvPr id="8" name="角丸四角形 7"/>
          <p:cNvSpPr/>
          <p:nvPr/>
        </p:nvSpPr>
        <p:spPr>
          <a:xfrm>
            <a:off x="38454" y="2071640"/>
            <a:ext cx="9765946" cy="2795831"/>
          </a:xfrm>
          <a:prstGeom prst="roundRect">
            <a:avLst>
              <a:gd name="adj" fmla="val 6619"/>
            </a:avLst>
          </a:prstGeom>
          <a:no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9" name="正方形/長方形 8"/>
          <p:cNvSpPr/>
          <p:nvPr/>
        </p:nvSpPr>
        <p:spPr>
          <a:xfrm>
            <a:off x="1871658" y="1916832"/>
            <a:ext cx="5226581" cy="309612"/>
          </a:xfrm>
          <a:prstGeom prst="rect">
            <a:avLst/>
          </a:prstGeom>
          <a:solidFill>
            <a:srgbClr val="4F81B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ja-JP" altLang="en-US" sz="2000" b="1" dirty="0" smtClean="0"/>
              <a:t>電気事業法に係る検証規定の概要</a:t>
            </a:r>
            <a:endParaRPr kumimoji="1" lang="ja-JP" altLang="en-US" sz="2000" b="1" dirty="0"/>
          </a:p>
        </p:txBody>
      </p:sp>
      <p:sp>
        <p:nvSpPr>
          <p:cNvPr id="10" name="正方形/長方形 9"/>
          <p:cNvSpPr/>
          <p:nvPr/>
        </p:nvSpPr>
        <p:spPr>
          <a:xfrm>
            <a:off x="168540" y="2143648"/>
            <a:ext cx="9635860" cy="2723823"/>
          </a:xfrm>
          <a:prstGeom prst="rect">
            <a:avLst/>
          </a:prstGeom>
          <a:noFill/>
        </p:spPr>
        <p:txBody>
          <a:bodyPr wrap="square" rtlCol="0">
            <a:spAutoFit/>
          </a:bodyPr>
          <a:lstStyle/>
          <a:p>
            <a:pPr marL="177800" indent="-177800">
              <a:spcAft>
                <a:spcPts val="0"/>
              </a:spcAft>
              <a:tabLst>
                <a:tab pos="5562600" algn="r"/>
              </a:tabLst>
            </a:pPr>
            <a:endParaRPr lang="en-US" altLang="ja-JP" sz="1100" dirty="0">
              <a:latin typeface="HG丸ｺﾞｼｯｸM-PRO" panose="020F0600000000000000" pitchFamily="50" charset="-128"/>
              <a:ea typeface="HG丸ｺﾞｼｯｸM-PRO" panose="020F0600000000000000" pitchFamily="50" charset="-128"/>
            </a:endParaRPr>
          </a:p>
          <a:p>
            <a:pPr marL="177800" indent="-177800">
              <a:spcAft>
                <a:spcPts val="0"/>
              </a:spcAft>
              <a:tabLst>
                <a:tab pos="5562600" algn="r"/>
              </a:tabLst>
            </a:pPr>
            <a:r>
              <a:rPr lang="ja-JP" altLang="en-US" sz="1600" b="1" dirty="0" smtClean="0">
                <a:latin typeface="HG丸ｺﾞｼｯｸM-PRO" panose="020F0600000000000000" pitchFamily="50" charset="-128"/>
                <a:ea typeface="HG丸ｺﾞｼｯｸM-PRO" panose="020F0600000000000000" pitchFamily="50" charset="-128"/>
              </a:rPr>
              <a:t>附則第７４条　</a:t>
            </a:r>
            <a:r>
              <a:rPr lang="ja-JP" altLang="en-US" sz="1600" b="1" dirty="0" smtClean="0">
                <a:solidFill>
                  <a:srgbClr val="FF0000"/>
                </a:solidFill>
                <a:latin typeface="HG丸ｺﾞｼｯｸM-PRO" panose="020F0600000000000000" pitchFamily="50" charset="-128"/>
                <a:ea typeface="HG丸ｺﾞｼｯｸM-PRO" panose="020F0600000000000000" pitchFamily="50" charset="-128"/>
              </a:rPr>
              <a:t>政府</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は</a:t>
            </a:r>
            <a:r>
              <a:rPr lang="ja-JP" altLang="en-US" sz="1600" b="1" dirty="0">
                <a:latin typeface="HG丸ｺﾞｼｯｸM-PRO" panose="020F0600000000000000" pitchFamily="50" charset="-128"/>
                <a:ea typeface="HG丸ｺﾞｼｯｸM-PRO" panose="020F0600000000000000" pitchFamily="50" charset="-128"/>
              </a:rPr>
              <a:t>、</a:t>
            </a:r>
            <a:r>
              <a:rPr lang="ja-JP" altLang="en-US" sz="1600" b="1" dirty="0" smtClean="0">
                <a:latin typeface="HG丸ｺﾞｼｯｸM-PRO" panose="020F0600000000000000" pitchFamily="50" charset="-128"/>
                <a:ea typeface="HG丸ｺﾞｼｯｸM-PRO" panose="020F0600000000000000" pitchFamily="50" charset="-128"/>
              </a:rPr>
              <a:t>電気</a:t>
            </a:r>
            <a:r>
              <a:rPr lang="ja-JP" altLang="en-US" sz="1600" b="1" dirty="0">
                <a:latin typeface="HG丸ｺﾞｼｯｸM-PRO" panose="020F0600000000000000" pitchFamily="50" charset="-128"/>
                <a:ea typeface="HG丸ｺﾞｼｯｸM-PRO" panose="020F0600000000000000" pitchFamily="50" charset="-128"/>
              </a:rPr>
              <a:t>事業</a:t>
            </a:r>
            <a:r>
              <a:rPr lang="ja-JP" altLang="en-US" sz="1600" b="1" dirty="0" smtClean="0">
                <a:latin typeface="HG丸ｺﾞｼｯｸM-PRO" panose="020F0600000000000000" pitchFamily="50" charset="-128"/>
                <a:ea typeface="HG丸ｺﾞｼｯｸM-PRO" panose="020F0600000000000000" pitchFamily="50" charset="-128"/>
              </a:rPr>
              <a:t>制度改革の段階的な実施を踏まえ、</a:t>
            </a:r>
            <a:r>
              <a:rPr lang="ja-JP" altLang="en-US" sz="1600" b="1" dirty="0" smtClean="0">
                <a:solidFill>
                  <a:srgbClr val="FF0000"/>
                </a:solidFill>
                <a:latin typeface="HG丸ｺﾞｼｯｸM-PRO" panose="020F0600000000000000" pitchFamily="50" charset="-128"/>
                <a:ea typeface="HG丸ｺﾞｼｯｸM-PRO" panose="020F0600000000000000" pitchFamily="50" charset="-128"/>
              </a:rPr>
              <a:t>第２弾法改正の施行前</a:t>
            </a:r>
            <a:r>
              <a:rPr lang="ja-JP" altLang="en-US" sz="1600" b="1" dirty="0" smtClean="0">
                <a:latin typeface="HG丸ｺﾞｼｯｸM-PRO" panose="020F0600000000000000" pitchFamily="50" charset="-128"/>
                <a:ea typeface="HG丸ｺﾞｼｯｸM-PRO" panose="020F0600000000000000" pitchFamily="50" charset="-128"/>
              </a:rPr>
              <a:t>、第３弾法改正の施行前、第３弾法改正の施行後５年内のそれぞれの時期</a:t>
            </a:r>
            <a:r>
              <a:rPr lang="ja-JP" altLang="en-US" sz="1600" b="1" dirty="0" smtClean="0">
                <a:solidFill>
                  <a:srgbClr val="FF0000"/>
                </a:solidFill>
                <a:latin typeface="HG丸ｺﾞｼｯｸM-PRO" panose="020F0600000000000000" pitchFamily="50" charset="-128"/>
                <a:ea typeface="HG丸ｺﾞｼｯｸM-PRO" panose="020F0600000000000000" pitchFamily="50" charset="-128"/>
              </a:rPr>
              <a:t>において</a:t>
            </a:r>
            <a:r>
              <a:rPr lang="ja-JP" altLang="en-US" sz="1600" b="1" dirty="0" smtClean="0">
                <a:latin typeface="HG丸ｺﾞｼｯｸM-PRO" panose="020F0600000000000000" pitchFamily="50" charset="-128"/>
                <a:ea typeface="HG丸ｺﾞｼｯｸM-PRO" panose="020F0600000000000000" pitchFamily="50" charset="-128"/>
              </a:rPr>
              <a:t>、改正法の施行の状況並びにエネルギー基本計画に基づく施策の実施状況、需給状況、料金水準その他の電気事業を取り巻く状況について</a:t>
            </a:r>
            <a:r>
              <a:rPr lang="ja-JP" altLang="en-US" sz="1600" b="1" dirty="0" smtClean="0">
                <a:solidFill>
                  <a:srgbClr val="FF0000"/>
                </a:solidFill>
                <a:latin typeface="HG丸ｺﾞｼｯｸM-PRO" panose="020F0600000000000000" pitchFamily="50" charset="-128"/>
                <a:ea typeface="HG丸ｺﾞｼｯｸM-PRO" panose="020F0600000000000000" pitchFamily="50" charset="-128"/>
              </a:rPr>
              <a:t>検証を行うものとす</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る</a:t>
            </a:r>
            <a:r>
              <a:rPr lang="ja-JP" altLang="en-US" sz="1600" b="1" dirty="0" smtClean="0">
                <a:latin typeface="HG丸ｺﾞｼｯｸM-PRO" panose="020F0600000000000000" pitchFamily="50" charset="-128"/>
                <a:ea typeface="HG丸ｺﾞｼｯｸM-PRO" panose="020F0600000000000000" pitchFamily="50" charset="-128"/>
              </a:rPr>
              <a:t>。</a:t>
            </a:r>
            <a:endParaRPr lang="en-US" altLang="ja-JP" sz="1600" b="1" dirty="0" smtClean="0">
              <a:latin typeface="HG丸ｺﾞｼｯｸM-PRO" panose="020F0600000000000000" pitchFamily="50" charset="-128"/>
              <a:ea typeface="HG丸ｺﾞｼｯｸM-PRO" panose="020F0600000000000000" pitchFamily="50" charset="-128"/>
            </a:endParaRPr>
          </a:p>
          <a:p>
            <a:pPr marL="177800" indent="-177800">
              <a:spcAft>
                <a:spcPts val="0"/>
              </a:spcAft>
              <a:tabLst>
                <a:tab pos="5562600" algn="r"/>
              </a:tabLst>
            </a:pPr>
            <a:r>
              <a:rPr lang="ja-JP" altLang="en-US" sz="1600" b="1" dirty="0" smtClean="0">
                <a:latin typeface="HG丸ｺﾞｼｯｸM-PRO" panose="020F0600000000000000" pitchFamily="50" charset="-128"/>
                <a:ea typeface="HG丸ｺﾞｼｯｸM-PRO" panose="020F0600000000000000" pitchFamily="50" charset="-128"/>
              </a:rPr>
              <a:t>２　</a:t>
            </a:r>
            <a:r>
              <a:rPr lang="ja-JP" altLang="en-US" sz="1600" b="1" dirty="0" smtClean="0">
                <a:solidFill>
                  <a:srgbClr val="FF0000"/>
                </a:solidFill>
                <a:latin typeface="HG丸ｺﾞｼｯｸM-PRO" panose="020F0600000000000000" pitchFamily="50" charset="-128"/>
                <a:ea typeface="HG丸ｺﾞｼｯｸM-PRO" panose="020F0600000000000000" pitchFamily="50" charset="-128"/>
              </a:rPr>
              <a:t>政府は、前項の検証の結果を踏まえ</a:t>
            </a:r>
            <a:r>
              <a:rPr lang="ja-JP" altLang="en-US" sz="1600" b="1" dirty="0" smtClean="0">
                <a:latin typeface="HG丸ｺﾞｼｯｸM-PRO" panose="020F0600000000000000" pitchFamily="50" charset="-128"/>
                <a:ea typeface="HG丸ｺﾞｼｯｸM-PRO" panose="020F0600000000000000" pitchFamily="50" charset="-128"/>
              </a:rPr>
              <a:t>、必要があると認めるときは、原子力政策をはじめとするエネルギー政策の変更その他のエネルギーをめぐる諸情勢の著しい変化に伴って電気事業者の競争条件が著しく悪化した場合又は著しく悪化することが明らかな場合における競争条件改善措置、電気事業者間の適正な競争関係を確保するための措置、安定供給を確保するために必要な資金の調達に支障を生じないようにするための</a:t>
            </a:r>
            <a:r>
              <a:rPr lang="ja-JP" altLang="en-US" sz="1600" b="1" dirty="0" smtClean="0">
                <a:solidFill>
                  <a:srgbClr val="FF0000"/>
                </a:solidFill>
                <a:latin typeface="HG丸ｺﾞｼｯｸM-PRO" panose="020F0600000000000000" pitchFamily="50" charset="-128"/>
                <a:ea typeface="HG丸ｺﾞｼｯｸM-PRO" panose="020F0600000000000000" pitchFamily="50" charset="-128"/>
              </a:rPr>
              <a:t>措置等について検討を加え、その結果に基づいて必要な措置を講ずるものとする</a:t>
            </a:r>
            <a:r>
              <a:rPr lang="ja-JP" altLang="en-US" sz="1600" b="1" dirty="0" smtClean="0">
                <a:latin typeface="HG丸ｺﾞｼｯｸM-PRO" panose="020F0600000000000000" pitchFamily="50" charset="-128"/>
                <a:ea typeface="HG丸ｺﾞｼｯｸM-PRO" panose="020F0600000000000000" pitchFamily="50" charset="-128"/>
              </a:rPr>
              <a:t>。</a:t>
            </a:r>
            <a:endParaRPr lang="en-US" altLang="ja-JP" sz="1600" b="1" dirty="0" smtClean="0">
              <a:solidFill>
                <a:srgbClr val="FF0000"/>
              </a:solidFill>
              <a:latin typeface="HG丸ｺﾞｼｯｸM-PRO" panose="020F0600000000000000" pitchFamily="50" charset="-128"/>
              <a:ea typeface="HG丸ｺﾞｼｯｸM-PRO" panose="020F0600000000000000" pitchFamily="50" charset="-128"/>
            </a:endParaRPr>
          </a:p>
        </p:txBody>
      </p:sp>
      <p:sp>
        <p:nvSpPr>
          <p:cNvPr id="11" name="スライド番号プレースホルダー 2"/>
          <p:cNvSpPr txBox="1">
            <a:spLocks/>
          </p:cNvSpPr>
          <p:nvPr/>
        </p:nvSpPr>
        <p:spPr>
          <a:xfrm>
            <a:off x="7594600" y="-32469"/>
            <a:ext cx="2311400" cy="365125"/>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68" algn="l" rtl="0" fontAlgn="base">
              <a:spcBef>
                <a:spcPct val="0"/>
              </a:spcBef>
              <a:spcAft>
                <a:spcPct val="0"/>
              </a:spcAft>
              <a:defRPr kumimoji="1" kern="1200">
                <a:solidFill>
                  <a:schemeClr val="tx1"/>
                </a:solidFill>
                <a:latin typeface="Arial" charset="0"/>
                <a:ea typeface="ＭＳ Ｐゴシック" charset="-128"/>
                <a:cs typeface="+mn-cs"/>
              </a:defRPr>
            </a:lvl2pPr>
            <a:lvl3pPr marL="914335" algn="l" rtl="0" fontAlgn="base">
              <a:spcBef>
                <a:spcPct val="0"/>
              </a:spcBef>
              <a:spcAft>
                <a:spcPct val="0"/>
              </a:spcAft>
              <a:defRPr kumimoji="1" kern="1200">
                <a:solidFill>
                  <a:schemeClr val="tx1"/>
                </a:solidFill>
                <a:latin typeface="Arial" charset="0"/>
                <a:ea typeface="ＭＳ Ｐゴシック" charset="-128"/>
                <a:cs typeface="+mn-cs"/>
              </a:defRPr>
            </a:lvl3pPr>
            <a:lvl4pPr marL="1371503" algn="l" rtl="0" fontAlgn="base">
              <a:spcBef>
                <a:spcPct val="0"/>
              </a:spcBef>
              <a:spcAft>
                <a:spcPct val="0"/>
              </a:spcAft>
              <a:defRPr kumimoji="1" kern="1200">
                <a:solidFill>
                  <a:schemeClr val="tx1"/>
                </a:solidFill>
                <a:latin typeface="Arial" charset="0"/>
                <a:ea typeface="ＭＳ Ｐゴシック" charset="-128"/>
                <a:cs typeface="+mn-cs"/>
              </a:defRPr>
            </a:lvl4pPr>
            <a:lvl5pPr marL="1828671" algn="l" rtl="0" fontAlgn="base">
              <a:spcBef>
                <a:spcPct val="0"/>
              </a:spcBef>
              <a:spcAft>
                <a:spcPct val="0"/>
              </a:spcAft>
              <a:defRPr kumimoji="1" kern="1200">
                <a:solidFill>
                  <a:schemeClr val="tx1"/>
                </a:solidFill>
                <a:latin typeface="Arial" charset="0"/>
                <a:ea typeface="ＭＳ Ｐゴシック" charset="-128"/>
                <a:cs typeface="+mn-cs"/>
              </a:defRPr>
            </a:lvl5pPr>
            <a:lvl6pPr marL="2285838" algn="l" defTabSz="914335" rtl="0" eaLnBrk="1" latinLnBrk="0" hangingPunct="1">
              <a:defRPr kumimoji="1" kern="1200">
                <a:solidFill>
                  <a:schemeClr val="tx1"/>
                </a:solidFill>
                <a:latin typeface="Arial" charset="0"/>
                <a:ea typeface="ＭＳ Ｐゴシック" charset="-128"/>
                <a:cs typeface="+mn-cs"/>
              </a:defRPr>
            </a:lvl6pPr>
            <a:lvl7pPr marL="2743006" algn="l" defTabSz="914335" rtl="0" eaLnBrk="1" latinLnBrk="0" hangingPunct="1">
              <a:defRPr kumimoji="1" kern="1200">
                <a:solidFill>
                  <a:schemeClr val="tx1"/>
                </a:solidFill>
                <a:latin typeface="Arial" charset="0"/>
                <a:ea typeface="ＭＳ Ｐゴシック" charset="-128"/>
                <a:cs typeface="+mn-cs"/>
              </a:defRPr>
            </a:lvl7pPr>
            <a:lvl8pPr marL="3200174" algn="l" defTabSz="914335" rtl="0" eaLnBrk="1" latinLnBrk="0" hangingPunct="1">
              <a:defRPr kumimoji="1" kern="1200">
                <a:solidFill>
                  <a:schemeClr val="tx1"/>
                </a:solidFill>
                <a:latin typeface="Arial" charset="0"/>
                <a:ea typeface="ＭＳ Ｐゴシック" charset="-128"/>
                <a:cs typeface="+mn-cs"/>
              </a:defRPr>
            </a:lvl8pPr>
            <a:lvl9pPr marL="3657341" algn="l" defTabSz="914335" rtl="0" eaLnBrk="1" latinLnBrk="0" hangingPunct="1">
              <a:defRPr kumimoji="1" kern="1200">
                <a:solidFill>
                  <a:schemeClr val="tx1"/>
                </a:solidFill>
                <a:latin typeface="Arial" charset="0"/>
                <a:ea typeface="ＭＳ Ｐゴシック" charset="-128"/>
                <a:cs typeface="+mn-cs"/>
              </a:defRPr>
            </a:lvl9pPr>
          </a:lstStyle>
          <a:p>
            <a:pPr algn="r">
              <a:defRPr/>
            </a:pPr>
            <a:fld id="{3CF312C0-D3AB-4CF8-B5EF-F3E11CA05781}" type="slidenum">
              <a:rPr lang="ja-JP" altLang="en-US" sz="2400" smtClean="0">
                <a:solidFill>
                  <a:prstClr val="white"/>
                </a:solidFill>
              </a:rPr>
              <a:pPr algn="r">
                <a:defRPr/>
              </a:pPr>
              <a:t>20</a:t>
            </a:fld>
            <a:endParaRPr lang="ja-JP" altLang="en-US" sz="2400" dirty="0">
              <a:solidFill>
                <a:prstClr val="white"/>
              </a:solidFill>
            </a:endParaRPr>
          </a:p>
        </p:txBody>
      </p:sp>
    </p:spTree>
    <p:extLst>
      <p:ext uri="{BB962C8B-B14F-4D97-AF65-F5344CB8AC3E}">
        <p14:creationId xmlns:p14="http://schemas.microsoft.com/office/powerpoint/2010/main" val="3373964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タイトル 1"/>
          <p:cNvSpPr txBox="1">
            <a:spLocks/>
          </p:cNvSpPr>
          <p:nvPr/>
        </p:nvSpPr>
        <p:spPr>
          <a:xfrm>
            <a:off x="0" y="-27384"/>
            <a:ext cx="9906000" cy="400103"/>
          </a:xfrm>
          <a:prstGeom prst="rect">
            <a:avLst/>
          </a:prstGeom>
          <a:solidFill>
            <a:schemeClr val="accent1"/>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spAutoFit/>
          </a:bodyPr>
          <a:lstStyle>
            <a:defPPr>
              <a:defRPr lang="ja-JP"/>
            </a:defPPr>
            <a:lvl1pPr algn="ctr" eaLnBrk="1" hangingPunct="1">
              <a:defRPr sz="2000" b="1">
                <a:solidFill>
                  <a:prstClr val="white"/>
                </a:solidFill>
                <a:ea typeface="+mj-ea"/>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ja-JP" altLang="en-US" dirty="0" smtClean="0">
                <a:solidFill>
                  <a:schemeClr val="bg1"/>
                </a:solidFill>
              </a:rPr>
              <a:t>（参考）スマートメーター</a:t>
            </a:r>
            <a:r>
              <a:rPr lang="ja-JP" altLang="en-US" dirty="0">
                <a:solidFill>
                  <a:schemeClr val="bg1"/>
                </a:solidFill>
              </a:rPr>
              <a:t>の導入</a:t>
            </a:r>
            <a:r>
              <a:rPr lang="ja-JP" altLang="en-US" dirty="0" smtClean="0">
                <a:solidFill>
                  <a:schemeClr val="bg1"/>
                </a:solidFill>
              </a:rPr>
              <a:t>計画</a:t>
            </a:r>
            <a:endParaRPr lang="ja-JP" altLang="en-US" dirty="0">
              <a:solidFill>
                <a:schemeClr val="bg1"/>
              </a:solidFill>
            </a:endParaRPr>
          </a:p>
        </p:txBody>
      </p:sp>
      <p:sp>
        <p:nvSpPr>
          <p:cNvPr id="59" name="スライド番号プレースホルダー 2"/>
          <p:cNvSpPr txBox="1">
            <a:spLocks/>
          </p:cNvSpPr>
          <p:nvPr/>
        </p:nvSpPr>
        <p:spPr>
          <a:xfrm>
            <a:off x="7594600" y="-32469"/>
            <a:ext cx="2311400" cy="365125"/>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68" algn="l" rtl="0" fontAlgn="base">
              <a:spcBef>
                <a:spcPct val="0"/>
              </a:spcBef>
              <a:spcAft>
                <a:spcPct val="0"/>
              </a:spcAft>
              <a:defRPr kumimoji="1" kern="1200">
                <a:solidFill>
                  <a:schemeClr val="tx1"/>
                </a:solidFill>
                <a:latin typeface="Arial" charset="0"/>
                <a:ea typeface="ＭＳ Ｐゴシック" charset="-128"/>
                <a:cs typeface="+mn-cs"/>
              </a:defRPr>
            </a:lvl2pPr>
            <a:lvl3pPr marL="914335" algn="l" rtl="0" fontAlgn="base">
              <a:spcBef>
                <a:spcPct val="0"/>
              </a:spcBef>
              <a:spcAft>
                <a:spcPct val="0"/>
              </a:spcAft>
              <a:defRPr kumimoji="1" kern="1200">
                <a:solidFill>
                  <a:schemeClr val="tx1"/>
                </a:solidFill>
                <a:latin typeface="Arial" charset="0"/>
                <a:ea typeface="ＭＳ Ｐゴシック" charset="-128"/>
                <a:cs typeface="+mn-cs"/>
              </a:defRPr>
            </a:lvl3pPr>
            <a:lvl4pPr marL="1371503" algn="l" rtl="0" fontAlgn="base">
              <a:spcBef>
                <a:spcPct val="0"/>
              </a:spcBef>
              <a:spcAft>
                <a:spcPct val="0"/>
              </a:spcAft>
              <a:defRPr kumimoji="1" kern="1200">
                <a:solidFill>
                  <a:schemeClr val="tx1"/>
                </a:solidFill>
                <a:latin typeface="Arial" charset="0"/>
                <a:ea typeface="ＭＳ Ｐゴシック" charset="-128"/>
                <a:cs typeface="+mn-cs"/>
              </a:defRPr>
            </a:lvl4pPr>
            <a:lvl5pPr marL="1828671" algn="l" rtl="0" fontAlgn="base">
              <a:spcBef>
                <a:spcPct val="0"/>
              </a:spcBef>
              <a:spcAft>
                <a:spcPct val="0"/>
              </a:spcAft>
              <a:defRPr kumimoji="1" kern="1200">
                <a:solidFill>
                  <a:schemeClr val="tx1"/>
                </a:solidFill>
                <a:latin typeface="Arial" charset="0"/>
                <a:ea typeface="ＭＳ Ｐゴシック" charset="-128"/>
                <a:cs typeface="+mn-cs"/>
              </a:defRPr>
            </a:lvl5pPr>
            <a:lvl6pPr marL="2285838" algn="l" defTabSz="914335" rtl="0" eaLnBrk="1" latinLnBrk="0" hangingPunct="1">
              <a:defRPr kumimoji="1" kern="1200">
                <a:solidFill>
                  <a:schemeClr val="tx1"/>
                </a:solidFill>
                <a:latin typeface="Arial" charset="0"/>
                <a:ea typeface="ＭＳ Ｐゴシック" charset="-128"/>
                <a:cs typeface="+mn-cs"/>
              </a:defRPr>
            </a:lvl6pPr>
            <a:lvl7pPr marL="2743006" algn="l" defTabSz="914335" rtl="0" eaLnBrk="1" latinLnBrk="0" hangingPunct="1">
              <a:defRPr kumimoji="1" kern="1200">
                <a:solidFill>
                  <a:schemeClr val="tx1"/>
                </a:solidFill>
                <a:latin typeface="Arial" charset="0"/>
                <a:ea typeface="ＭＳ Ｐゴシック" charset="-128"/>
                <a:cs typeface="+mn-cs"/>
              </a:defRPr>
            </a:lvl7pPr>
            <a:lvl8pPr marL="3200174" algn="l" defTabSz="914335" rtl="0" eaLnBrk="1" latinLnBrk="0" hangingPunct="1">
              <a:defRPr kumimoji="1" kern="1200">
                <a:solidFill>
                  <a:schemeClr val="tx1"/>
                </a:solidFill>
                <a:latin typeface="Arial" charset="0"/>
                <a:ea typeface="ＭＳ Ｐゴシック" charset="-128"/>
                <a:cs typeface="+mn-cs"/>
              </a:defRPr>
            </a:lvl8pPr>
            <a:lvl9pPr marL="3657341" algn="l" defTabSz="914335" rtl="0" eaLnBrk="1" latinLnBrk="0" hangingPunct="1">
              <a:defRPr kumimoji="1" kern="1200">
                <a:solidFill>
                  <a:schemeClr val="tx1"/>
                </a:solidFill>
                <a:latin typeface="Arial" charset="0"/>
                <a:ea typeface="ＭＳ Ｐゴシック" charset="-128"/>
                <a:cs typeface="+mn-cs"/>
              </a:defRPr>
            </a:lvl9pPr>
          </a:lstStyle>
          <a:p>
            <a:pPr algn="r">
              <a:defRPr/>
            </a:pPr>
            <a:fld id="{3CF312C0-D3AB-4CF8-B5EF-F3E11CA05781}" type="slidenum">
              <a:rPr lang="ja-JP" altLang="en-US" sz="2400" smtClean="0">
                <a:solidFill>
                  <a:schemeClr val="bg1"/>
                </a:solidFill>
              </a:rPr>
              <a:pPr algn="r">
                <a:defRPr/>
              </a:pPr>
              <a:t>21</a:t>
            </a:fld>
            <a:endParaRPr lang="ja-JP" altLang="en-US" sz="2400" dirty="0">
              <a:solidFill>
                <a:schemeClr val="bg1"/>
              </a:solidFill>
            </a:endParaRPr>
          </a:p>
        </p:txBody>
      </p:sp>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28" y="3052368"/>
            <a:ext cx="3024336" cy="3504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表 15"/>
          <p:cNvGraphicFramePr>
            <a:graphicFrameLocks noGrp="1"/>
          </p:cNvGraphicFramePr>
          <p:nvPr>
            <p:extLst>
              <p:ext uri="{D42A27DB-BD31-4B8C-83A1-F6EECF244321}">
                <p14:modId xmlns:p14="http://schemas.microsoft.com/office/powerpoint/2010/main" val="1634087964"/>
              </p:ext>
            </p:extLst>
          </p:nvPr>
        </p:nvGraphicFramePr>
        <p:xfrm>
          <a:off x="3296022" y="3068960"/>
          <a:ext cx="6379749" cy="3312368"/>
        </p:xfrm>
        <a:graphic>
          <a:graphicData uri="http://schemas.openxmlformats.org/drawingml/2006/table">
            <a:tbl>
              <a:tblPr firstRow="1" firstCol="1" bandRow="1">
                <a:tableStyleId>{5C22544A-7EE6-4342-B048-85BDC9FD1C3A}</a:tableStyleId>
              </a:tblPr>
              <a:tblGrid>
                <a:gridCol w="547102"/>
                <a:gridCol w="460094"/>
                <a:gridCol w="569610"/>
                <a:gridCol w="569610"/>
                <a:gridCol w="569610"/>
                <a:gridCol w="523389"/>
                <a:gridCol w="523389"/>
                <a:gridCol w="523389"/>
                <a:gridCol w="523389"/>
                <a:gridCol w="523389"/>
                <a:gridCol w="523389"/>
                <a:gridCol w="523389"/>
              </a:tblGrid>
              <a:tr h="652341">
                <a:tc>
                  <a:txBody>
                    <a:bodyPr/>
                    <a:lstStyle/>
                    <a:p>
                      <a:pPr algn="ctr">
                        <a:lnSpc>
                          <a:spcPts val="1400"/>
                        </a:lnSpc>
                        <a:spcAft>
                          <a:spcPts val="0"/>
                        </a:spcAft>
                      </a:pPr>
                      <a:r>
                        <a:rPr lang="ja-JP" sz="1100" kern="0" dirty="0">
                          <a:effectLst/>
                        </a:rPr>
                        <a:t>　</a:t>
                      </a:r>
                      <a:endParaRPr lang="ja-JP" sz="1050" kern="100" dirty="0">
                        <a:effectLst/>
                        <a:latin typeface="Century"/>
                        <a:ea typeface="ＭＳ 明朝"/>
                        <a:cs typeface="Times New Roman"/>
                      </a:endParaRPr>
                    </a:p>
                  </a:txBody>
                  <a:tcPr marL="62865" marR="62865" marT="0" marB="0" anchor="ctr"/>
                </a:tc>
                <a:tc>
                  <a:txBody>
                    <a:bodyPr/>
                    <a:lstStyle/>
                    <a:p>
                      <a:pPr algn="ctr">
                        <a:lnSpc>
                          <a:spcPts val="1400"/>
                        </a:lnSpc>
                        <a:spcAft>
                          <a:spcPts val="0"/>
                        </a:spcAft>
                      </a:pPr>
                      <a:r>
                        <a:rPr lang="ja-JP" sz="1100" kern="0">
                          <a:effectLst/>
                        </a:rPr>
                        <a:t>　</a:t>
                      </a:r>
                      <a:endParaRPr lang="ja-JP" sz="1050" kern="100">
                        <a:effectLst/>
                        <a:latin typeface="Century"/>
                        <a:ea typeface="ＭＳ 明朝"/>
                        <a:cs typeface="Times New Roman"/>
                      </a:endParaRPr>
                    </a:p>
                  </a:txBody>
                  <a:tcPr marL="62865" marR="62865" marT="0" marB="0" anchor="ctr"/>
                </a:tc>
                <a:tc>
                  <a:txBody>
                    <a:bodyPr/>
                    <a:lstStyle/>
                    <a:p>
                      <a:pPr algn="ctr">
                        <a:lnSpc>
                          <a:spcPts val="1400"/>
                        </a:lnSpc>
                        <a:spcAft>
                          <a:spcPts val="0"/>
                        </a:spcAft>
                      </a:pPr>
                      <a:r>
                        <a:rPr lang="ja-JP" sz="1100" kern="0">
                          <a:effectLst/>
                        </a:rPr>
                        <a:t>北海道</a:t>
                      </a:r>
                      <a:endParaRPr lang="ja-JP" sz="1050" kern="100">
                        <a:effectLst/>
                        <a:latin typeface="Century"/>
                        <a:ea typeface="ＭＳ 明朝"/>
                        <a:cs typeface="Times New Roman"/>
                      </a:endParaRPr>
                    </a:p>
                  </a:txBody>
                  <a:tcPr marL="62865" marR="62865" marT="0" marB="0" anchor="ctr"/>
                </a:tc>
                <a:tc>
                  <a:txBody>
                    <a:bodyPr/>
                    <a:lstStyle/>
                    <a:p>
                      <a:pPr algn="ctr">
                        <a:lnSpc>
                          <a:spcPts val="1400"/>
                        </a:lnSpc>
                        <a:spcAft>
                          <a:spcPts val="0"/>
                        </a:spcAft>
                      </a:pPr>
                      <a:r>
                        <a:rPr lang="ja-JP" sz="1100" kern="0">
                          <a:effectLst/>
                        </a:rPr>
                        <a:t>東北</a:t>
                      </a:r>
                      <a:endParaRPr lang="ja-JP" sz="1050" kern="100">
                        <a:effectLst/>
                        <a:latin typeface="Century"/>
                        <a:ea typeface="ＭＳ 明朝"/>
                        <a:cs typeface="Times New Roman"/>
                      </a:endParaRPr>
                    </a:p>
                  </a:txBody>
                  <a:tcPr marL="62865" marR="62865" marT="0" marB="0" anchor="ctr"/>
                </a:tc>
                <a:tc>
                  <a:txBody>
                    <a:bodyPr/>
                    <a:lstStyle/>
                    <a:p>
                      <a:pPr algn="ctr">
                        <a:lnSpc>
                          <a:spcPts val="1400"/>
                        </a:lnSpc>
                        <a:spcAft>
                          <a:spcPts val="0"/>
                        </a:spcAft>
                      </a:pPr>
                      <a:r>
                        <a:rPr lang="ja-JP" sz="1100" kern="0" dirty="0">
                          <a:effectLst/>
                        </a:rPr>
                        <a:t>東京</a:t>
                      </a:r>
                      <a:endParaRPr lang="ja-JP" sz="1050" kern="100" dirty="0">
                        <a:effectLst/>
                        <a:latin typeface="Century"/>
                        <a:ea typeface="ＭＳ 明朝"/>
                        <a:cs typeface="Times New Roman"/>
                      </a:endParaRPr>
                    </a:p>
                  </a:txBody>
                  <a:tcPr marL="62865" marR="62865" marT="0" marB="0" anchor="ctr"/>
                </a:tc>
                <a:tc>
                  <a:txBody>
                    <a:bodyPr/>
                    <a:lstStyle/>
                    <a:p>
                      <a:pPr algn="ctr">
                        <a:lnSpc>
                          <a:spcPts val="1400"/>
                        </a:lnSpc>
                        <a:spcAft>
                          <a:spcPts val="0"/>
                        </a:spcAft>
                      </a:pPr>
                      <a:r>
                        <a:rPr lang="ja-JP" sz="1100" kern="0">
                          <a:effectLst/>
                        </a:rPr>
                        <a:t>中部</a:t>
                      </a:r>
                      <a:endParaRPr lang="ja-JP" sz="1050" kern="100">
                        <a:effectLst/>
                        <a:latin typeface="Century"/>
                        <a:ea typeface="ＭＳ 明朝"/>
                        <a:cs typeface="Times New Roman"/>
                      </a:endParaRPr>
                    </a:p>
                  </a:txBody>
                  <a:tcPr marL="62865" marR="62865" marT="0" marB="0" anchor="ctr"/>
                </a:tc>
                <a:tc>
                  <a:txBody>
                    <a:bodyPr/>
                    <a:lstStyle/>
                    <a:p>
                      <a:pPr algn="ctr">
                        <a:lnSpc>
                          <a:spcPts val="1400"/>
                        </a:lnSpc>
                        <a:spcAft>
                          <a:spcPts val="0"/>
                        </a:spcAft>
                      </a:pPr>
                      <a:r>
                        <a:rPr lang="ja-JP" sz="1100" kern="0">
                          <a:effectLst/>
                        </a:rPr>
                        <a:t>北陸</a:t>
                      </a:r>
                      <a:endParaRPr lang="ja-JP" sz="1050" kern="100">
                        <a:effectLst/>
                        <a:latin typeface="Century"/>
                        <a:ea typeface="ＭＳ 明朝"/>
                        <a:cs typeface="Times New Roman"/>
                      </a:endParaRPr>
                    </a:p>
                  </a:txBody>
                  <a:tcPr marL="62865" marR="62865" marT="0" marB="0" anchor="ctr"/>
                </a:tc>
                <a:tc>
                  <a:txBody>
                    <a:bodyPr/>
                    <a:lstStyle/>
                    <a:p>
                      <a:pPr algn="ctr">
                        <a:lnSpc>
                          <a:spcPts val="1400"/>
                        </a:lnSpc>
                        <a:spcAft>
                          <a:spcPts val="0"/>
                        </a:spcAft>
                      </a:pPr>
                      <a:r>
                        <a:rPr lang="ja-JP" sz="1100" kern="0">
                          <a:effectLst/>
                        </a:rPr>
                        <a:t>関西</a:t>
                      </a:r>
                      <a:endParaRPr lang="ja-JP" sz="1050" kern="100">
                        <a:effectLst/>
                        <a:latin typeface="Century"/>
                        <a:ea typeface="ＭＳ 明朝"/>
                        <a:cs typeface="Times New Roman"/>
                      </a:endParaRPr>
                    </a:p>
                  </a:txBody>
                  <a:tcPr marL="62865" marR="62865" marT="0" marB="0" anchor="ctr"/>
                </a:tc>
                <a:tc>
                  <a:txBody>
                    <a:bodyPr/>
                    <a:lstStyle/>
                    <a:p>
                      <a:pPr algn="ctr">
                        <a:lnSpc>
                          <a:spcPts val="1400"/>
                        </a:lnSpc>
                        <a:spcAft>
                          <a:spcPts val="0"/>
                        </a:spcAft>
                      </a:pPr>
                      <a:r>
                        <a:rPr lang="ja-JP" sz="1100" kern="0">
                          <a:effectLst/>
                        </a:rPr>
                        <a:t>中国</a:t>
                      </a:r>
                      <a:endParaRPr lang="ja-JP" sz="1050" kern="100">
                        <a:effectLst/>
                        <a:latin typeface="Century"/>
                        <a:ea typeface="ＭＳ 明朝"/>
                        <a:cs typeface="Times New Roman"/>
                      </a:endParaRPr>
                    </a:p>
                  </a:txBody>
                  <a:tcPr marL="62865" marR="62865" marT="0" marB="0" anchor="ctr"/>
                </a:tc>
                <a:tc>
                  <a:txBody>
                    <a:bodyPr/>
                    <a:lstStyle/>
                    <a:p>
                      <a:pPr algn="ctr">
                        <a:lnSpc>
                          <a:spcPts val="1400"/>
                        </a:lnSpc>
                        <a:spcAft>
                          <a:spcPts val="0"/>
                        </a:spcAft>
                      </a:pPr>
                      <a:r>
                        <a:rPr lang="ja-JP" sz="1100" kern="0" dirty="0">
                          <a:effectLst/>
                        </a:rPr>
                        <a:t>四国</a:t>
                      </a:r>
                      <a:endParaRPr lang="ja-JP" sz="1050" kern="100" dirty="0">
                        <a:effectLst/>
                        <a:latin typeface="Century"/>
                        <a:ea typeface="ＭＳ 明朝"/>
                        <a:cs typeface="Times New Roman"/>
                      </a:endParaRPr>
                    </a:p>
                  </a:txBody>
                  <a:tcPr marL="62865" marR="62865" marT="0" marB="0" anchor="ctr"/>
                </a:tc>
                <a:tc>
                  <a:txBody>
                    <a:bodyPr/>
                    <a:lstStyle/>
                    <a:p>
                      <a:pPr algn="ctr">
                        <a:lnSpc>
                          <a:spcPts val="1400"/>
                        </a:lnSpc>
                        <a:spcAft>
                          <a:spcPts val="0"/>
                        </a:spcAft>
                      </a:pPr>
                      <a:r>
                        <a:rPr lang="ja-JP" sz="1100" kern="0">
                          <a:effectLst/>
                        </a:rPr>
                        <a:t>九州</a:t>
                      </a:r>
                      <a:endParaRPr lang="ja-JP" sz="1050" kern="100">
                        <a:effectLst/>
                        <a:latin typeface="Century"/>
                        <a:ea typeface="ＭＳ 明朝"/>
                        <a:cs typeface="Times New Roman"/>
                      </a:endParaRPr>
                    </a:p>
                  </a:txBody>
                  <a:tcPr marL="62865" marR="62865" marT="0" marB="0" anchor="ctr"/>
                </a:tc>
                <a:tc>
                  <a:txBody>
                    <a:bodyPr/>
                    <a:lstStyle/>
                    <a:p>
                      <a:pPr algn="ctr">
                        <a:lnSpc>
                          <a:spcPts val="1400"/>
                        </a:lnSpc>
                        <a:spcAft>
                          <a:spcPts val="0"/>
                        </a:spcAft>
                      </a:pPr>
                      <a:r>
                        <a:rPr lang="ja-JP" sz="1100" kern="0">
                          <a:effectLst/>
                        </a:rPr>
                        <a:t>沖縄</a:t>
                      </a:r>
                      <a:endParaRPr lang="ja-JP" sz="1050" kern="100">
                        <a:effectLst/>
                        <a:latin typeface="Century"/>
                        <a:ea typeface="ＭＳ 明朝"/>
                        <a:cs typeface="Times New Roman"/>
                      </a:endParaRPr>
                    </a:p>
                  </a:txBody>
                  <a:tcPr marL="62865" marR="62865" marT="0" marB="0" anchor="ctr"/>
                </a:tc>
              </a:tr>
              <a:tr h="730777">
                <a:tc>
                  <a:txBody>
                    <a:bodyPr/>
                    <a:lstStyle/>
                    <a:p>
                      <a:pPr algn="ctr">
                        <a:spcAft>
                          <a:spcPts val="0"/>
                        </a:spcAft>
                      </a:pPr>
                      <a:r>
                        <a:rPr lang="ja-JP" sz="1100" kern="0" dirty="0">
                          <a:effectLst/>
                        </a:rPr>
                        <a:t>高圧</a:t>
                      </a:r>
                      <a:endParaRPr lang="ja-JP" sz="1050" kern="100" dirty="0">
                        <a:effectLst/>
                        <a:latin typeface="Century"/>
                        <a:ea typeface="ＭＳ 明朝"/>
                        <a:cs typeface="Times New Roman"/>
                      </a:endParaRPr>
                    </a:p>
                  </a:txBody>
                  <a:tcPr marL="62865" marR="62865" marT="0" marB="0" anchor="ctr"/>
                </a:tc>
                <a:tc>
                  <a:txBody>
                    <a:bodyPr/>
                    <a:lstStyle/>
                    <a:p>
                      <a:pPr algn="l">
                        <a:spcAft>
                          <a:spcPts val="0"/>
                        </a:spcAft>
                      </a:pPr>
                      <a:r>
                        <a:rPr lang="ja-JP" sz="1100" kern="0" dirty="0" smtClean="0">
                          <a:effectLst/>
                        </a:rPr>
                        <a:t>導入</a:t>
                      </a:r>
                      <a:endParaRPr lang="en-US" altLang="ja-JP" sz="1100" kern="0" dirty="0" smtClean="0">
                        <a:effectLst/>
                      </a:endParaRPr>
                    </a:p>
                    <a:p>
                      <a:pPr algn="l">
                        <a:spcAft>
                          <a:spcPts val="0"/>
                        </a:spcAft>
                      </a:pPr>
                      <a:r>
                        <a:rPr lang="ja-JP" sz="1100" kern="0" dirty="0" smtClean="0">
                          <a:effectLst/>
                        </a:rPr>
                        <a:t>完了</a:t>
                      </a:r>
                      <a:endParaRPr lang="ja-JP" sz="1050" kern="100" dirty="0">
                        <a:effectLst/>
                        <a:latin typeface="Century"/>
                        <a:ea typeface="ＭＳ 明朝"/>
                        <a:cs typeface="Times New Roman"/>
                      </a:endParaRPr>
                    </a:p>
                  </a:txBody>
                  <a:tcPr marL="62865" marR="62865" marT="0" marB="0" anchor="ctr"/>
                </a:tc>
                <a:tc>
                  <a:txBody>
                    <a:bodyPr/>
                    <a:lstStyle/>
                    <a:p>
                      <a:pPr algn="l">
                        <a:spcAft>
                          <a:spcPts val="0"/>
                        </a:spcAft>
                      </a:pPr>
                      <a:r>
                        <a:rPr lang="en-US" sz="1100" kern="0" dirty="0" smtClean="0">
                          <a:effectLst/>
                        </a:rPr>
                        <a:t>2016</a:t>
                      </a:r>
                    </a:p>
                    <a:p>
                      <a:pPr algn="l">
                        <a:spcAft>
                          <a:spcPts val="0"/>
                        </a:spcAft>
                      </a:pPr>
                      <a:r>
                        <a:rPr lang="ja-JP" sz="1100" kern="0" dirty="0" smtClean="0">
                          <a:effectLst/>
                        </a:rPr>
                        <a:t>年度</a:t>
                      </a:r>
                      <a:endParaRPr lang="ja-JP" sz="1050" kern="100" dirty="0">
                        <a:effectLst/>
                        <a:latin typeface="Century"/>
                        <a:ea typeface="ＭＳ 明朝"/>
                        <a:cs typeface="Times New Roman"/>
                      </a:endParaRPr>
                    </a:p>
                  </a:txBody>
                  <a:tcPr marL="62865" marR="62865" marT="0" marB="0" anchor="ctr"/>
                </a:tc>
                <a:tc>
                  <a:txBody>
                    <a:bodyPr/>
                    <a:lstStyle/>
                    <a:p>
                      <a:pPr algn="l">
                        <a:spcAft>
                          <a:spcPts val="0"/>
                        </a:spcAft>
                      </a:pPr>
                      <a:r>
                        <a:rPr lang="ja-JP" sz="1100" kern="0">
                          <a:effectLst/>
                        </a:rPr>
                        <a:t>完了</a:t>
                      </a:r>
                      <a:endParaRPr lang="ja-JP" sz="1050" kern="100">
                        <a:effectLst/>
                        <a:latin typeface="Century"/>
                        <a:ea typeface="ＭＳ 明朝"/>
                        <a:cs typeface="Times New Roman"/>
                      </a:endParaRPr>
                    </a:p>
                  </a:txBody>
                  <a:tcPr marL="62865" marR="62865" marT="0" marB="0" anchor="ctr"/>
                </a:tc>
                <a:tc>
                  <a:txBody>
                    <a:bodyPr/>
                    <a:lstStyle/>
                    <a:p>
                      <a:pPr algn="l">
                        <a:spcAft>
                          <a:spcPts val="0"/>
                        </a:spcAft>
                      </a:pPr>
                      <a:r>
                        <a:rPr lang="ja-JP" sz="1100" kern="0">
                          <a:effectLst/>
                        </a:rPr>
                        <a:t>完了</a:t>
                      </a:r>
                      <a:endParaRPr lang="ja-JP" sz="1050" kern="100">
                        <a:effectLst/>
                        <a:latin typeface="Century"/>
                        <a:ea typeface="ＭＳ 明朝"/>
                        <a:cs typeface="Times New Roman"/>
                      </a:endParaRPr>
                    </a:p>
                  </a:txBody>
                  <a:tcPr marL="62865" marR="62865" marT="0" marB="0" anchor="ctr"/>
                </a:tc>
                <a:tc>
                  <a:txBody>
                    <a:bodyPr/>
                    <a:lstStyle/>
                    <a:p>
                      <a:pPr algn="l">
                        <a:spcAft>
                          <a:spcPts val="0"/>
                        </a:spcAft>
                      </a:pPr>
                      <a:r>
                        <a:rPr lang="en-US" sz="1100" kern="0">
                          <a:effectLst/>
                        </a:rPr>
                        <a:t>2016</a:t>
                      </a:r>
                      <a:r>
                        <a:rPr lang="ja-JP" sz="1100" kern="0">
                          <a:effectLst/>
                        </a:rPr>
                        <a:t>年度</a:t>
                      </a:r>
                      <a:endParaRPr lang="ja-JP" sz="1050" kern="100">
                        <a:effectLst/>
                        <a:latin typeface="Century"/>
                        <a:ea typeface="ＭＳ 明朝"/>
                        <a:cs typeface="Times New Roman"/>
                      </a:endParaRPr>
                    </a:p>
                  </a:txBody>
                  <a:tcPr marL="62865" marR="62865" marT="0" marB="0" anchor="ctr"/>
                </a:tc>
                <a:tc>
                  <a:txBody>
                    <a:bodyPr/>
                    <a:lstStyle/>
                    <a:p>
                      <a:pPr algn="l">
                        <a:spcAft>
                          <a:spcPts val="0"/>
                        </a:spcAft>
                      </a:pPr>
                      <a:r>
                        <a:rPr lang="ja-JP" sz="1100" kern="0">
                          <a:effectLst/>
                        </a:rPr>
                        <a:t>完了</a:t>
                      </a:r>
                      <a:endParaRPr lang="ja-JP" sz="1050" kern="100">
                        <a:effectLst/>
                        <a:latin typeface="Century"/>
                        <a:ea typeface="ＭＳ 明朝"/>
                        <a:cs typeface="Times New Roman"/>
                      </a:endParaRPr>
                    </a:p>
                  </a:txBody>
                  <a:tcPr marL="62865" marR="62865" marT="0" marB="0" anchor="ctr"/>
                </a:tc>
                <a:tc>
                  <a:txBody>
                    <a:bodyPr/>
                    <a:lstStyle/>
                    <a:p>
                      <a:pPr algn="l">
                        <a:spcAft>
                          <a:spcPts val="0"/>
                        </a:spcAft>
                      </a:pPr>
                      <a:r>
                        <a:rPr lang="en-US" sz="1100" kern="0">
                          <a:effectLst/>
                        </a:rPr>
                        <a:t>2016</a:t>
                      </a:r>
                      <a:r>
                        <a:rPr lang="ja-JP" sz="1100" kern="0">
                          <a:effectLst/>
                        </a:rPr>
                        <a:t>年度</a:t>
                      </a:r>
                      <a:endParaRPr lang="ja-JP" sz="1050" kern="100">
                        <a:effectLst/>
                        <a:latin typeface="Century"/>
                        <a:ea typeface="ＭＳ 明朝"/>
                        <a:cs typeface="Times New Roman"/>
                      </a:endParaRPr>
                    </a:p>
                  </a:txBody>
                  <a:tcPr marL="62865" marR="62865" marT="0" marB="0" anchor="ctr"/>
                </a:tc>
                <a:tc>
                  <a:txBody>
                    <a:bodyPr/>
                    <a:lstStyle/>
                    <a:p>
                      <a:pPr algn="l">
                        <a:spcAft>
                          <a:spcPts val="0"/>
                        </a:spcAft>
                      </a:pPr>
                      <a:r>
                        <a:rPr lang="en-US" sz="1100" kern="0">
                          <a:effectLst/>
                        </a:rPr>
                        <a:t>2016</a:t>
                      </a:r>
                      <a:r>
                        <a:rPr lang="ja-JP" sz="1100" kern="0">
                          <a:effectLst/>
                        </a:rPr>
                        <a:t>年度</a:t>
                      </a:r>
                      <a:endParaRPr lang="ja-JP" sz="1050" kern="100">
                        <a:effectLst/>
                        <a:latin typeface="Century"/>
                        <a:ea typeface="ＭＳ 明朝"/>
                        <a:cs typeface="Times New Roman"/>
                      </a:endParaRPr>
                    </a:p>
                  </a:txBody>
                  <a:tcPr marL="62865" marR="62865" marT="0" marB="0" anchor="ctr"/>
                </a:tc>
                <a:tc>
                  <a:txBody>
                    <a:bodyPr/>
                    <a:lstStyle/>
                    <a:p>
                      <a:pPr algn="l">
                        <a:spcAft>
                          <a:spcPts val="0"/>
                        </a:spcAft>
                      </a:pPr>
                      <a:r>
                        <a:rPr lang="en-US" sz="1100" kern="0">
                          <a:effectLst/>
                        </a:rPr>
                        <a:t>2016</a:t>
                      </a:r>
                      <a:r>
                        <a:rPr lang="ja-JP" sz="1100" kern="0">
                          <a:effectLst/>
                        </a:rPr>
                        <a:t>年度</a:t>
                      </a:r>
                      <a:endParaRPr lang="ja-JP" sz="1050" kern="100">
                        <a:effectLst/>
                        <a:latin typeface="Century"/>
                        <a:ea typeface="ＭＳ 明朝"/>
                        <a:cs typeface="Times New Roman"/>
                      </a:endParaRPr>
                    </a:p>
                  </a:txBody>
                  <a:tcPr marL="62865" marR="62865" marT="0" marB="0" anchor="ctr"/>
                </a:tc>
                <a:tc>
                  <a:txBody>
                    <a:bodyPr/>
                    <a:lstStyle/>
                    <a:p>
                      <a:pPr algn="l">
                        <a:spcAft>
                          <a:spcPts val="0"/>
                        </a:spcAft>
                      </a:pPr>
                      <a:r>
                        <a:rPr lang="ja-JP" sz="1100" kern="0">
                          <a:effectLst/>
                        </a:rPr>
                        <a:t>完了</a:t>
                      </a:r>
                      <a:endParaRPr lang="ja-JP" sz="1050" kern="100">
                        <a:effectLst/>
                        <a:latin typeface="Century"/>
                        <a:ea typeface="ＭＳ 明朝"/>
                        <a:cs typeface="Times New Roman"/>
                      </a:endParaRPr>
                    </a:p>
                  </a:txBody>
                  <a:tcPr marL="62865" marR="62865" marT="0" marB="0" anchor="ctr"/>
                </a:tc>
                <a:tc>
                  <a:txBody>
                    <a:bodyPr/>
                    <a:lstStyle/>
                    <a:p>
                      <a:pPr algn="l">
                        <a:spcAft>
                          <a:spcPts val="0"/>
                        </a:spcAft>
                      </a:pPr>
                      <a:r>
                        <a:rPr lang="en-US" sz="1100" kern="0">
                          <a:effectLst/>
                        </a:rPr>
                        <a:t>2016</a:t>
                      </a:r>
                      <a:r>
                        <a:rPr lang="ja-JP" sz="1100" kern="0">
                          <a:effectLst/>
                        </a:rPr>
                        <a:t>年度</a:t>
                      </a:r>
                      <a:endParaRPr lang="ja-JP" sz="1050" kern="100">
                        <a:effectLst/>
                        <a:latin typeface="Century"/>
                        <a:ea typeface="ＭＳ 明朝"/>
                        <a:cs typeface="Times New Roman"/>
                      </a:endParaRPr>
                    </a:p>
                  </a:txBody>
                  <a:tcPr marL="62865" marR="62865" marT="0" marB="0" anchor="ctr"/>
                </a:tc>
              </a:tr>
              <a:tr h="964625">
                <a:tc rowSpan="2">
                  <a:txBody>
                    <a:bodyPr/>
                    <a:lstStyle/>
                    <a:p>
                      <a:pPr algn="ctr">
                        <a:spcAft>
                          <a:spcPts val="0"/>
                        </a:spcAft>
                      </a:pPr>
                      <a:r>
                        <a:rPr lang="ja-JP" sz="1100" kern="0">
                          <a:effectLst/>
                        </a:rPr>
                        <a:t>低圧</a:t>
                      </a:r>
                      <a:endParaRPr lang="ja-JP" sz="1050" kern="100">
                        <a:effectLst/>
                        <a:latin typeface="Century"/>
                        <a:ea typeface="ＭＳ 明朝"/>
                        <a:cs typeface="Times New Roman"/>
                      </a:endParaRPr>
                    </a:p>
                  </a:txBody>
                  <a:tcPr marL="62865" marR="62865" marT="0" marB="0" anchor="ctr"/>
                </a:tc>
                <a:tc>
                  <a:txBody>
                    <a:bodyPr/>
                    <a:lstStyle/>
                    <a:p>
                      <a:pPr algn="l">
                        <a:spcAft>
                          <a:spcPts val="0"/>
                        </a:spcAft>
                      </a:pPr>
                      <a:r>
                        <a:rPr lang="ja-JP" sz="1100" kern="0" dirty="0" smtClean="0">
                          <a:effectLst/>
                        </a:rPr>
                        <a:t>本格</a:t>
                      </a:r>
                      <a:endParaRPr lang="en-US" altLang="ja-JP" sz="1100" kern="0" dirty="0" smtClean="0">
                        <a:effectLst/>
                      </a:endParaRPr>
                    </a:p>
                    <a:p>
                      <a:pPr algn="l">
                        <a:spcAft>
                          <a:spcPts val="0"/>
                        </a:spcAft>
                      </a:pPr>
                      <a:r>
                        <a:rPr lang="ja-JP" sz="1100" kern="0" dirty="0" smtClean="0">
                          <a:effectLst/>
                        </a:rPr>
                        <a:t>導入</a:t>
                      </a:r>
                      <a:endParaRPr lang="ja-JP" sz="1050" kern="100" dirty="0">
                        <a:effectLst/>
                      </a:endParaRPr>
                    </a:p>
                    <a:p>
                      <a:pPr algn="l">
                        <a:spcAft>
                          <a:spcPts val="0"/>
                        </a:spcAft>
                      </a:pPr>
                      <a:r>
                        <a:rPr lang="ja-JP" sz="1100" kern="0" dirty="0">
                          <a:effectLst/>
                        </a:rPr>
                        <a:t>開始</a:t>
                      </a:r>
                      <a:endParaRPr lang="ja-JP" sz="1050" kern="100" dirty="0">
                        <a:effectLst/>
                        <a:latin typeface="Century"/>
                        <a:ea typeface="ＭＳ 明朝"/>
                        <a:cs typeface="Times New Roman"/>
                      </a:endParaRPr>
                    </a:p>
                  </a:txBody>
                  <a:tcPr marL="62865" marR="62865" marT="0" marB="0" anchor="ctr"/>
                </a:tc>
                <a:tc>
                  <a:txBody>
                    <a:bodyPr/>
                    <a:lstStyle/>
                    <a:p>
                      <a:pPr algn="l">
                        <a:spcAft>
                          <a:spcPts val="0"/>
                        </a:spcAft>
                      </a:pPr>
                      <a:r>
                        <a:rPr lang="en-US" sz="1100" kern="0" dirty="0" smtClean="0">
                          <a:effectLst/>
                        </a:rPr>
                        <a:t>2015</a:t>
                      </a:r>
                    </a:p>
                    <a:p>
                      <a:pPr algn="l">
                        <a:spcAft>
                          <a:spcPts val="0"/>
                        </a:spcAft>
                      </a:pPr>
                      <a:r>
                        <a:rPr lang="ja-JP" sz="1100" kern="0" dirty="0" smtClean="0">
                          <a:effectLst/>
                        </a:rPr>
                        <a:t>年度</a:t>
                      </a:r>
                      <a:endParaRPr lang="ja-JP" sz="1050" kern="100" dirty="0">
                        <a:effectLst/>
                        <a:latin typeface="Century"/>
                        <a:ea typeface="ＭＳ 明朝"/>
                        <a:cs typeface="Times New Roman"/>
                      </a:endParaRPr>
                    </a:p>
                  </a:txBody>
                  <a:tcPr marL="62865" marR="62865" marT="0" marB="0" anchor="ctr"/>
                </a:tc>
                <a:tc>
                  <a:txBody>
                    <a:bodyPr/>
                    <a:lstStyle/>
                    <a:p>
                      <a:pPr algn="l">
                        <a:lnSpc>
                          <a:spcPts val="1200"/>
                        </a:lnSpc>
                        <a:spcAft>
                          <a:spcPts val="0"/>
                        </a:spcAft>
                      </a:pPr>
                      <a:r>
                        <a:rPr lang="en-US" sz="1100" kern="0" dirty="0" smtClean="0">
                          <a:effectLst/>
                        </a:rPr>
                        <a:t>2014</a:t>
                      </a:r>
                    </a:p>
                    <a:p>
                      <a:pPr algn="l">
                        <a:lnSpc>
                          <a:spcPts val="1200"/>
                        </a:lnSpc>
                        <a:spcAft>
                          <a:spcPts val="0"/>
                        </a:spcAft>
                      </a:pPr>
                      <a:r>
                        <a:rPr lang="ja-JP" sz="1100" kern="0" dirty="0" smtClean="0">
                          <a:effectLst/>
                        </a:rPr>
                        <a:t>年度</a:t>
                      </a:r>
                      <a:r>
                        <a:rPr lang="en-US" sz="1100" kern="0" dirty="0">
                          <a:effectLst/>
                        </a:rPr>
                        <a:t/>
                      </a:r>
                      <a:br>
                        <a:rPr lang="en-US" sz="1100" kern="0" dirty="0">
                          <a:effectLst/>
                        </a:rPr>
                      </a:br>
                      <a:r>
                        <a:rPr lang="ja-JP" sz="1100" kern="0" dirty="0">
                          <a:effectLst/>
                        </a:rPr>
                        <a:t>下期</a:t>
                      </a:r>
                      <a:endParaRPr lang="ja-JP" sz="1050" kern="100" dirty="0">
                        <a:effectLst/>
                        <a:latin typeface="Century"/>
                        <a:ea typeface="ＭＳ 明朝"/>
                        <a:cs typeface="Times New Roman"/>
                      </a:endParaRPr>
                    </a:p>
                  </a:txBody>
                  <a:tcPr marL="62865" marR="62865" marT="0" marB="0" anchor="ctr"/>
                </a:tc>
                <a:tc>
                  <a:txBody>
                    <a:bodyPr/>
                    <a:lstStyle/>
                    <a:p>
                      <a:pPr algn="l">
                        <a:lnSpc>
                          <a:spcPts val="1200"/>
                        </a:lnSpc>
                      </a:pPr>
                      <a:r>
                        <a:rPr lang="en-US" sz="1100" kern="0" dirty="0" smtClean="0">
                          <a:effectLst/>
                        </a:rPr>
                        <a:t>2014</a:t>
                      </a:r>
                    </a:p>
                    <a:p>
                      <a:pPr algn="l">
                        <a:lnSpc>
                          <a:spcPts val="1200"/>
                        </a:lnSpc>
                      </a:pPr>
                      <a:r>
                        <a:rPr lang="ja-JP" sz="1100" kern="0" dirty="0" smtClean="0">
                          <a:effectLst/>
                        </a:rPr>
                        <a:t>年度</a:t>
                      </a:r>
                      <a:r>
                        <a:rPr lang="en-US" sz="1100" kern="0" dirty="0">
                          <a:effectLst/>
                        </a:rPr>
                        <a:t/>
                      </a:r>
                      <a:br>
                        <a:rPr lang="en-US" sz="1100" kern="0" dirty="0">
                          <a:effectLst/>
                        </a:rPr>
                      </a:br>
                      <a:r>
                        <a:rPr lang="ja-JP" sz="1100" kern="0" dirty="0">
                          <a:effectLst/>
                        </a:rPr>
                        <a:t>上期</a:t>
                      </a:r>
                      <a:endParaRPr lang="ja-JP" sz="1000" dirty="0">
                        <a:effectLst/>
                        <a:latin typeface="Century"/>
                      </a:endParaRPr>
                    </a:p>
                  </a:txBody>
                  <a:tcPr marL="62865" marR="62865" marT="0" marB="0" anchor="ctr"/>
                </a:tc>
                <a:tc>
                  <a:txBody>
                    <a:bodyPr/>
                    <a:lstStyle/>
                    <a:p>
                      <a:pPr algn="l">
                        <a:lnSpc>
                          <a:spcPts val="1200"/>
                        </a:lnSpc>
                      </a:pPr>
                      <a:r>
                        <a:rPr lang="en-US" sz="1100" kern="0">
                          <a:effectLst/>
                        </a:rPr>
                        <a:t>2015</a:t>
                      </a:r>
                      <a:r>
                        <a:rPr lang="ja-JP" sz="1100" kern="0">
                          <a:effectLst/>
                        </a:rPr>
                        <a:t>年</a:t>
                      </a:r>
                      <a:r>
                        <a:rPr lang="en-US" sz="1100" kern="0">
                          <a:effectLst/>
                        </a:rPr>
                        <a:t/>
                      </a:r>
                      <a:br>
                        <a:rPr lang="en-US" sz="1100" kern="0">
                          <a:effectLst/>
                        </a:rPr>
                      </a:br>
                      <a:r>
                        <a:rPr lang="en-US" sz="1100" kern="0">
                          <a:effectLst/>
                        </a:rPr>
                        <a:t>7</a:t>
                      </a:r>
                      <a:r>
                        <a:rPr lang="ja-JP" sz="1100" kern="0">
                          <a:effectLst/>
                        </a:rPr>
                        <a:t>月</a:t>
                      </a:r>
                      <a:endParaRPr lang="ja-JP" sz="1000">
                        <a:effectLst/>
                        <a:latin typeface="Century"/>
                      </a:endParaRPr>
                    </a:p>
                  </a:txBody>
                  <a:tcPr marL="62865" marR="62865" marT="0" marB="0" anchor="ctr"/>
                </a:tc>
                <a:tc>
                  <a:txBody>
                    <a:bodyPr/>
                    <a:lstStyle/>
                    <a:p>
                      <a:pPr algn="l">
                        <a:spcAft>
                          <a:spcPts val="0"/>
                        </a:spcAft>
                      </a:pPr>
                      <a:r>
                        <a:rPr lang="en-US" sz="1100" kern="0">
                          <a:effectLst/>
                        </a:rPr>
                        <a:t>2015</a:t>
                      </a:r>
                      <a:r>
                        <a:rPr lang="ja-JP" sz="1100" kern="0">
                          <a:effectLst/>
                        </a:rPr>
                        <a:t>年度</a:t>
                      </a:r>
                      <a:endParaRPr lang="ja-JP" sz="1050" kern="100">
                        <a:effectLst/>
                        <a:latin typeface="Century"/>
                        <a:ea typeface="ＭＳ 明朝"/>
                        <a:cs typeface="Times New Roman"/>
                      </a:endParaRPr>
                    </a:p>
                  </a:txBody>
                  <a:tcPr marL="62865" marR="62865" marT="0" marB="0" anchor="ctr"/>
                </a:tc>
                <a:tc>
                  <a:txBody>
                    <a:bodyPr/>
                    <a:lstStyle/>
                    <a:p>
                      <a:pPr algn="l">
                        <a:spcAft>
                          <a:spcPts val="0"/>
                        </a:spcAft>
                      </a:pPr>
                      <a:r>
                        <a:rPr lang="ja-JP" sz="1100" kern="0">
                          <a:effectLst/>
                        </a:rPr>
                        <a:t>開始済</a:t>
                      </a:r>
                      <a:endParaRPr lang="ja-JP" sz="1050" kern="100">
                        <a:effectLst/>
                        <a:latin typeface="Century"/>
                        <a:ea typeface="ＭＳ 明朝"/>
                        <a:cs typeface="Times New Roman"/>
                      </a:endParaRPr>
                    </a:p>
                  </a:txBody>
                  <a:tcPr marL="62865" marR="62865" marT="0" marB="0" anchor="ctr"/>
                </a:tc>
                <a:tc>
                  <a:txBody>
                    <a:bodyPr/>
                    <a:lstStyle/>
                    <a:p>
                      <a:pPr algn="l">
                        <a:spcAft>
                          <a:spcPts val="0"/>
                        </a:spcAft>
                      </a:pPr>
                      <a:r>
                        <a:rPr lang="en-US" sz="1100" kern="0">
                          <a:effectLst/>
                        </a:rPr>
                        <a:t>2016</a:t>
                      </a:r>
                      <a:r>
                        <a:rPr lang="ja-JP" sz="1100" kern="0">
                          <a:effectLst/>
                        </a:rPr>
                        <a:t>年度</a:t>
                      </a:r>
                      <a:endParaRPr lang="ja-JP" sz="1050" kern="100">
                        <a:effectLst/>
                        <a:latin typeface="Century"/>
                        <a:ea typeface="ＭＳ 明朝"/>
                        <a:cs typeface="Times New Roman"/>
                      </a:endParaRPr>
                    </a:p>
                  </a:txBody>
                  <a:tcPr marL="62865" marR="62865" marT="0" marB="0" anchor="ctr"/>
                </a:tc>
                <a:tc>
                  <a:txBody>
                    <a:bodyPr/>
                    <a:lstStyle/>
                    <a:p>
                      <a:pPr algn="l">
                        <a:lnSpc>
                          <a:spcPts val="1200"/>
                        </a:lnSpc>
                        <a:spcAft>
                          <a:spcPts val="0"/>
                        </a:spcAft>
                      </a:pPr>
                      <a:r>
                        <a:rPr lang="en-US" sz="1100" kern="0">
                          <a:effectLst/>
                        </a:rPr>
                        <a:t>2014</a:t>
                      </a:r>
                      <a:r>
                        <a:rPr lang="ja-JP" sz="1100" kern="0">
                          <a:effectLst/>
                        </a:rPr>
                        <a:t>年度</a:t>
                      </a:r>
                      <a:r>
                        <a:rPr lang="en-US" sz="1100" kern="0">
                          <a:effectLst/>
                        </a:rPr>
                        <a:t/>
                      </a:r>
                      <a:br>
                        <a:rPr lang="en-US" sz="1100" kern="0">
                          <a:effectLst/>
                        </a:rPr>
                      </a:br>
                      <a:r>
                        <a:rPr lang="ja-JP" sz="1100" kern="0">
                          <a:effectLst/>
                        </a:rPr>
                        <a:t>下期</a:t>
                      </a:r>
                      <a:endParaRPr lang="ja-JP" sz="1050" kern="100">
                        <a:effectLst/>
                        <a:latin typeface="Century"/>
                        <a:ea typeface="ＭＳ 明朝"/>
                        <a:cs typeface="Times New Roman"/>
                      </a:endParaRPr>
                    </a:p>
                  </a:txBody>
                  <a:tcPr marL="62865" marR="62865" marT="0" marB="0" anchor="ctr"/>
                </a:tc>
                <a:tc>
                  <a:txBody>
                    <a:bodyPr/>
                    <a:lstStyle/>
                    <a:p>
                      <a:pPr algn="l">
                        <a:spcAft>
                          <a:spcPts val="0"/>
                        </a:spcAft>
                      </a:pPr>
                      <a:r>
                        <a:rPr lang="en-US" sz="1100" kern="0">
                          <a:effectLst/>
                        </a:rPr>
                        <a:t>2016</a:t>
                      </a:r>
                      <a:r>
                        <a:rPr lang="ja-JP" sz="1100" kern="0">
                          <a:effectLst/>
                        </a:rPr>
                        <a:t>年度</a:t>
                      </a:r>
                      <a:endParaRPr lang="ja-JP" sz="1050" kern="100">
                        <a:effectLst/>
                        <a:latin typeface="Century"/>
                        <a:ea typeface="ＭＳ 明朝"/>
                        <a:cs typeface="Times New Roman"/>
                      </a:endParaRPr>
                    </a:p>
                  </a:txBody>
                  <a:tcPr marL="62865" marR="62865" marT="0" marB="0" anchor="ctr"/>
                </a:tc>
                <a:tc>
                  <a:txBody>
                    <a:bodyPr/>
                    <a:lstStyle/>
                    <a:p>
                      <a:pPr algn="l">
                        <a:spcAft>
                          <a:spcPts val="0"/>
                        </a:spcAft>
                      </a:pPr>
                      <a:r>
                        <a:rPr lang="en-US" sz="1100" kern="0">
                          <a:effectLst/>
                        </a:rPr>
                        <a:t>2016</a:t>
                      </a:r>
                      <a:r>
                        <a:rPr lang="ja-JP" sz="1100" kern="0">
                          <a:effectLst/>
                        </a:rPr>
                        <a:t>年度</a:t>
                      </a:r>
                      <a:endParaRPr lang="ja-JP" sz="1050" kern="100">
                        <a:effectLst/>
                        <a:latin typeface="Century"/>
                        <a:ea typeface="ＭＳ 明朝"/>
                        <a:cs typeface="Times New Roman"/>
                      </a:endParaRPr>
                    </a:p>
                  </a:txBody>
                  <a:tcPr marL="62865" marR="62865" marT="0" marB="0" anchor="ctr"/>
                </a:tc>
              </a:tr>
              <a:tr h="964625">
                <a:tc vMerge="1">
                  <a:txBody>
                    <a:bodyPr/>
                    <a:lstStyle/>
                    <a:p>
                      <a:endParaRPr kumimoji="1" lang="ja-JP" altLang="en-US"/>
                    </a:p>
                  </a:txBody>
                  <a:tcPr/>
                </a:tc>
                <a:tc>
                  <a:txBody>
                    <a:bodyPr/>
                    <a:lstStyle/>
                    <a:p>
                      <a:pPr algn="l">
                        <a:spcAft>
                          <a:spcPts val="0"/>
                        </a:spcAft>
                      </a:pPr>
                      <a:r>
                        <a:rPr lang="ja-JP" sz="1100" kern="0" dirty="0" smtClean="0">
                          <a:effectLst/>
                        </a:rPr>
                        <a:t>導入</a:t>
                      </a:r>
                      <a:endParaRPr lang="en-US" altLang="ja-JP" sz="1100" kern="0" dirty="0" smtClean="0">
                        <a:effectLst/>
                      </a:endParaRPr>
                    </a:p>
                    <a:p>
                      <a:pPr algn="l">
                        <a:spcAft>
                          <a:spcPts val="0"/>
                        </a:spcAft>
                      </a:pPr>
                      <a:r>
                        <a:rPr lang="ja-JP" sz="1100" kern="0" dirty="0" smtClean="0">
                          <a:effectLst/>
                        </a:rPr>
                        <a:t>完了</a:t>
                      </a:r>
                      <a:endParaRPr lang="ja-JP" sz="1050" kern="100" dirty="0">
                        <a:effectLst/>
                        <a:latin typeface="Century"/>
                        <a:ea typeface="ＭＳ 明朝"/>
                        <a:cs typeface="Times New Roman"/>
                      </a:endParaRPr>
                    </a:p>
                  </a:txBody>
                  <a:tcPr marL="62865" marR="62865" marT="0" marB="0" anchor="ctr"/>
                </a:tc>
                <a:tc>
                  <a:txBody>
                    <a:bodyPr/>
                    <a:lstStyle/>
                    <a:p>
                      <a:pPr algn="l">
                        <a:spcAft>
                          <a:spcPts val="0"/>
                        </a:spcAft>
                      </a:pPr>
                      <a:r>
                        <a:rPr lang="en-US" sz="1100" kern="0" dirty="0" smtClean="0">
                          <a:effectLst/>
                        </a:rPr>
                        <a:t>2023</a:t>
                      </a:r>
                    </a:p>
                    <a:p>
                      <a:pPr algn="l">
                        <a:spcAft>
                          <a:spcPts val="0"/>
                        </a:spcAft>
                      </a:pPr>
                      <a:r>
                        <a:rPr lang="ja-JP" altLang="en-US" sz="1100" kern="0" spc="-150" dirty="0" smtClean="0">
                          <a:effectLst/>
                        </a:rPr>
                        <a:t>年度末</a:t>
                      </a:r>
                      <a:endParaRPr lang="ja-JP" sz="1050" kern="100" dirty="0">
                        <a:effectLst/>
                        <a:latin typeface="Century"/>
                        <a:ea typeface="ＭＳ 明朝"/>
                        <a:cs typeface="Times New Roman"/>
                      </a:endParaRPr>
                    </a:p>
                  </a:txBody>
                  <a:tcPr marL="62865" marR="62865" marT="0" marB="0" anchor="ctr"/>
                </a:tc>
                <a:tc>
                  <a:txBody>
                    <a:bodyPr/>
                    <a:lstStyle/>
                    <a:p>
                      <a:pPr algn="l">
                        <a:spcAft>
                          <a:spcPts val="0"/>
                        </a:spcAft>
                      </a:pPr>
                      <a:r>
                        <a:rPr lang="en-US" sz="1100" kern="0" dirty="0" smtClean="0">
                          <a:effectLst/>
                        </a:rPr>
                        <a:t>2023</a:t>
                      </a:r>
                    </a:p>
                    <a:p>
                      <a:pPr algn="l">
                        <a:spcAft>
                          <a:spcPts val="0"/>
                        </a:spcAft>
                      </a:pPr>
                      <a:r>
                        <a:rPr lang="ja-JP" altLang="en-US" sz="1100" kern="0" spc="-150" dirty="0" smtClean="0">
                          <a:effectLst/>
                        </a:rPr>
                        <a:t>年度末</a:t>
                      </a:r>
                      <a:endParaRPr lang="ja-JP" sz="1050" kern="100" dirty="0">
                        <a:effectLst/>
                        <a:latin typeface="Century"/>
                        <a:ea typeface="ＭＳ 明朝"/>
                        <a:cs typeface="Times New Roman"/>
                      </a:endParaRPr>
                    </a:p>
                  </a:txBody>
                  <a:tcPr marL="62865" marR="62865" marT="0" marB="0" anchor="ctr"/>
                </a:tc>
                <a:tc>
                  <a:txBody>
                    <a:bodyPr/>
                    <a:lstStyle/>
                    <a:p>
                      <a:pPr algn="l">
                        <a:spcAft>
                          <a:spcPts val="0"/>
                        </a:spcAft>
                      </a:pPr>
                      <a:r>
                        <a:rPr lang="en-US" sz="1100" kern="0" dirty="0" smtClean="0">
                          <a:effectLst/>
                        </a:rPr>
                        <a:t>2020</a:t>
                      </a:r>
                    </a:p>
                    <a:p>
                      <a:pPr algn="l">
                        <a:spcAft>
                          <a:spcPts val="0"/>
                        </a:spcAft>
                      </a:pPr>
                      <a:r>
                        <a:rPr lang="ja-JP" altLang="en-US" sz="1100" kern="0" spc="-150" dirty="0" smtClean="0">
                          <a:effectLst/>
                        </a:rPr>
                        <a:t>年度末</a:t>
                      </a:r>
                      <a:endParaRPr lang="ja-JP" sz="1050" kern="100" dirty="0">
                        <a:effectLst/>
                        <a:latin typeface="Century"/>
                        <a:ea typeface="ＭＳ 明朝"/>
                        <a:cs typeface="Times New Roman"/>
                      </a:endParaRPr>
                    </a:p>
                  </a:txBody>
                  <a:tcPr marL="62865" marR="62865" marT="0" marB="0" anchor="ctr"/>
                </a:tc>
                <a:tc>
                  <a:txBody>
                    <a:bodyPr/>
                    <a:lstStyle/>
                    <a:p>
                      <a:pPr algn="l">
                        <a:spcAft>
                          <a:spcPts val="0"/>
                        </a:spcAft>
                      </a:pPr>
                      <a:r>
                        <a:rPr lang="en-US" sz="1100" kern="0" dirty="0" smtClean="0">
                          <a:effectLst/>
                        </a:rPr>
                        <a:t>2022</a:t>
                      </a:r>
                      <a:r>
                        <a:rPr lang="ja-JP" altLang="en-US" sz="1100" kern="0" spc="-150" dirty="0" smtClean="0">
                          <a:effectLst/>
                        </a:rPr>
                        <a:t>年度末</a:t>
                      </a:r>
                      <a:endParaRPr lang="ja-JP" sz="1050" kern="100" spc="-150" dirty="0">
                        <a:effectLst/>
                        <a:latin typeface="Century"/>
                        <a:ea typeface="ＭＳ 明朝"/>
                        <a:cs typeface="Times New Roman"/>
                      </a:endParaRPr>
                    </a:p>
                  </a:txBody>
                  <a:tcPr marL="62865" marR="62865" marT="0" marB="0" anchor="ctr"/>
                </a:tc>
                <a:tc>
                  <a:txBody>
                    <a:bodyPr/>
                    <a:lstStyle/>
                    <a:p>
                      <a:pPr algn="l">
                        <a:spcAft>
                          <a:spcPts val="0"/>
                        </a:spcAft>
                      </a:pPr>
                      <a:r>
                        <a:rPr lang="en-US" sz="1100" kern="0" dirty="0" smtClean="0">
                          <a:effectLst/>
                        </a:rPr>
                        <a:t>2023</a:t>
                      </a:r>
                      <a:r>
                        <a:rPr lang="ja-JP" altLang="en-US" sz="1100" kern="0" spc="-150" dirty="0" smtClean="0">
                          <a:effectLst/>
                        </a:rPr>
                        <a:t>年度末</a:t>
                      </a:r>
                      <a:endParaRPr lang="ja-JP" sz="1050" kern="100" dirty="0">
                        <a:effectLst/>
                        <a:latin typeface="Century"/>
                        <a:ea typeface="ＭＳ 明朝"/>
                        <a:cs typeface="Times New Roman"/>
                      </a:endParaRPr>
                    </a:p>
                  </a:txBody>
                  <a:tcPr marL="62865" marR="62865" marT="0" marB="0" anchor="ctr"/>
                </a:tc>
                <a:tc>
                  <a:txBody>
                    <a:bodyPr/>
                    <a:lstStyle/>
                    <a:p>
                      <a:pPr algn="l">
                        <a:spcAft>
                          <a:spcPts val="0"/>
                        </a:spcAft>
                      </a:pPr>
                      <a:r>
                        <a:rPr lang="en-US" sz="1100" kern="0" dirty="0" smtClean="0">
                          <a:effectLst/>
                        </a:rPr>
                        <a:t>2022</a:t>
                      </a:r>
                      <a:r>
                        <a:rPr lang="ja-JP" altLang="en-US" sz="1100" kern="0" spc="-150" dirty="0" smtClean="0">
                          <a:effectLst/>
                        </a:rPr>
                        <a:t>年度末</a:t>
                      </a:r>
                      <a:endParaRPr lang="ja-JP" sz="1050" kern="100" dirty="0">
                        <a:effectLst/>
                        <a:latin typeface="Century"/>
                        <a:ea typeface="ＭＳ 明朝"/>
                        <a:cs typeface="Times New Roman"/>
                      </a:endParaRPr>
                    </a:p>
                  </a:txBody>
                  <a:tcPr marL="62865" marR="62865" marT="0" marB="0" anchor="ctr"/>
                </a:tc>
                <a:tc>
                  <a:txBody>
                    <a:bodyPr/>
                    <a:lstStyle/>
                    <a:p>
                      <a:pPr algn="l">
                        <a:spcAft>
                          <a:spcPts val="0"/>
                        </a:spcAft>
                      </a:pPr>
                      <a:r>
                        <a:rPr lang="en-US" sz="1100" kern="0" dirty="0" smtClean="0">
                          <a:effectLst/>
                        </a:rPr>
                        <a:t>2023</a:t>
                      </a:r>
                      <a:r>
                        <a:rPr lang="ja-JP" altLang="en-US" sz="1100" kern="0" spc="-150" dirty="0" smtClean="0">
                          <a:effectLst/>
                        </a:rPr>
                        <a:t>年度末</a:t>
                      </a:r>
                      <a:endParaRPr lang="ja-JP" sz="1050" kern="100" dirty="0">
                        <a:effectLst/>
                        <a:latin typeface="Century"/>
                        <a:ea typeface="ＭＳ 明朝"/>
                        <a:cs typeface="Times New Roman"/>
                      </a:endParaRPr>
                    </a:p>
                  </a:txBody>
                  <a:tcPr marL="62865" marR="62865" marT="0" marB="0" anchor="ctr"/>
                </a:tc>
                <a:tc>
                  <a:txBody>
                    <a:bodyPr/>
                    <a:lstStyle/>
                    <a:p>
                      <a:pPr algn="l">
                        <a:spcAft>
                          <a:spcPts val="0"/>
                        </a:spcAft>
                      </a:pPr>
                      <a:r>
                        <a:rPr lang="en-US" sz="1100" kern="0" dirty="0" smtClean="0">
                          <a:effectLst/>
                        </a:rPr>
                        <a:t>2023</a:t>
                      </a:r>
                      <a:r>
                        <a:rPr lang="ja-JP" altLang="en-US" sz="1100" kern="0" spc="-150" dirty="0" smtClean="0">
                          <a:effectLst/>
                        </a:rPr>
                        <a:t>年度末</a:t>
                      </a:r>
                      <a:endParaRPr lang="ja-JP" sz="1050" kern="100" dirty="0">
                        <a:effectLst/>
                        <a:latin typeface="Century"/>
                        <a:ea typeface="ＭＳ 明朝"/>
                        <a:cs typeface="Times New Roman"/>
                      </a:endParaRPr>
                    </a:p>
                  </a:txBody>
                  <a:tcPr marL="62865" marR="62865" marT="0" marB="0" anchor="ctr"/>
                </a:tc>
                <a:tc>
                  <a:txBody>
                    <a:bodyPr/>
                    <a:lstStyle/>
                    <a:p>
                      <a:pPr algn="l">
                        <a:spcAft>
                          <a:spcPts val="0"/>
                        </a:spcAft>
                      </a:pPr>
                      <a:r>
                        <a:rPr lang="en-US" sz="1100" kern="0" dirty="0" smtClean="0">
                          <a:effectLst/>
                        </a:rPr>
                        <a:t>2023</a:t>
                      </a:r>
                      <a:r>
                        <a:rPr lang="ja-JP" altLang="en-US" sz="1100" kern="0" spc="-150" dirty="0" smtClean="0">
                          <a:effectLst/>
                        </a:rPr>
                        <a:t>年度末</a:t>
                      </a:r>
                      <a:endParaRPr lang="ja-JP" sz="1050" kern="100" dirty="0">
                        <a:effectLst/>
                        <a:latin typeface="Century"/>
                        <a:ea typeface="ＭＳ 明朝"/>
                        <a:cs typeface="Times New Roman"/>
                      </a:endParaRPr>
                    </a:p>
                  </a:txBody>
                  <a:tcPr marL="62865" marR="62865" marT="0" marB="0" anchor="ctr"/>
                </a:tc>
                <a:tc>
                  <a:txBody>
                    <a:bodyPr/>
                    <a:lstStyle/>
                    <a:p>
                      <a:pPr algn="l">
                        <a:spcAft>
                          <a:spcPts val="0"/>
                        </a:spcAft>
                      </a:pPr>
                      <a:r>
                        <a:rPr lang="en-US" sz="1100" kern="0" dirty="0" smtClean="0">
                          <a:effectLst/>
                        </a:rPr>
                        <a:t>2024</a:t>
                      </a:r>
                      <a:r>
                        <a:rPr lang="ja-JP" altLang="en-US" sz="1100" kern="0" spc="-150" dirty="0" smtClean="0">
                          <a:effectLst/>
                        </a:rPr>
                        <a:t>年度末</a:t>
                      </a:r>
                      <a:endParaRPr lang="ja-JP" sz="1050" kern="100" dirty="0">
                        <a:effectLst/>
                        <a:latin typeface="Century"/>
                        <a:ea typeface="ＭＳ 明朝"/>
                        <a:cs typeface="Times New Roman"/>
                      </a:endParaRPr>
                    </a:p>
                  </a:txBody>
                  <a:tcPr marL="62865" marR="62865" marT="0" marB="0" anchor="ctr"/>
                </a:tc>
              </a:tr>
            </a:tbl>
          </a:graphicData>
        </a:graphic>
      </p:graphicFrame>
      <p:sp>
        <p:nvSpPr>
          <p:cNvPr id="17" name="テキスト ボックス 11"/>
          <p:cNvSpPr txBox="1">
            <a:spLocks noChangeArrowheads="1"/>
          </p:cNvSpPr>
          <p:nvPr/>
        </p:nvSpPr>
        <p:spPr bwMode="auto">
          <a:xfrm>
            <a:off x="85484" y="519091"/>
            <a:ext cx="9692052" cy="2405853"/>
          </a:xfrm>
          <a:prstGeom prst="rect">
            <a:avLst/>
          </a:prstGeom>
          <a:noFill/>
          <a:ln>
            <a:solidFill>
              <a:schemeClr val="tx1"/>
            </a:solidFill>
          </a:ln>
          <a:extLst/>
        </p:spPr>
        <p:style>
          <a:lnRef idx="2">
            <a:schemeClr val="accent1">
              <a:shade val="50000"/>
            </a:schemeClr>
          </a:lnRef>
          <a:fillRef idx="1">
            <a:schemeClr val="accent1"/>
          </a:fillRef>
          <a:effectRef idx="0">
            <a:schemeClr val="accent1"/>
          </a:effectRef>
          <a:fontRef idx="minor">
            <a:schemeClr val="lt1"/>
          </a:fontRef>
        </p:style>
        <p:txBody>
          <a:bodyPr rIns="72000" anchor="t" anchorCtr="0"/>
          <a:lstStyle>
            <a:defPPr>
              <a:defRPr lang="ja-JP"/>
            </a:defPPr>
            <a:lvl1pPr marL="271463" indent="-271463" fontAlgn="auto" latinLnBrk="1">
              <a:spcBef>
                <a:spcPts val="0"/>
              </a:spcBef>
              <a:spcAft>
                <a:spcPts val="600"/>
              </a:spcAft>
              <a:tabLst>
                <a:tab pos="271463" algn="l"/>
              </a:tabLst>
              <a:defRPr>
                <a:solidFill>
                  <a:srgbClr val="000000"/>
                </a:solidFill>
                <a:latin typeface="ＭＳ Ｐゴシック" panose="020B0600070205080204" pitchFamily="50" charset="-128"/>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ja-JP" altLang="en-US" dirty="0" smtClean="0">
                <a:solidFill>
                  <a:schemeClr val="tx1"/>
                </a:solidFill>
              </a:rPr>
              <a:t>○新たな電力ビジネス創出のために必須のインフラとなるスマートメーターについては、そのセキュリティの在り方に関する検討を深めつつ、</a:t>
            </a:r>
            <a:r>
              <a:rPr lang="en-US" altLang="ja-JP" dirty="0" smtClean="0">
                <a:solidFill>
                  <a:schemeClr val="tx1"/>
                </a:solidFill>
              </a:rPr>
              <a:t>2020</a:t>
            </a:r>
            <a:r>
              <a:rPr lang="ja-JP" altLang="en-US" dirty="0" smtClean="0">
                <a:solidFill>
                  <a:schemeClr val="tx1"/>
                </a:solidFill>
              </a:rPr>
              <a:t>年代早期に導入完了予定。</a:t>
            </a:r>
            <a:endParaRPr lang="en-US" altLang="ja-JP" dirty="0" smtClean="0">
              <a:solidFill>
                <a:schemeClr val="tx1"/>
              </a:solidFill>
            </a:endParaRPr>
          </a:p>
          <a:p>
            <a:r>
              <a:rPr lang="ja-JP" altLang="en-US" sz="1600" dirty="0" smtClean="0"/>
              <a:t>　－　高圧</a:t>
            </a:r>
            <a:r>
              <a:rPr lang="ja-JP" altLang="en-US" sz="1600" dirty="0"/>
              <a:t>部門（工場等）については、</a:t>
            </a:r>
            <a:r>
              <a:rPr lang="en-US" altLang="ja-JP" sz="1600" dirty="0"/>
              <a:t>2016</a:t>
            </a:r>
            <a:r>
              <a:rPr lang="ja-JP" altLang="en-US" sz="1600" dirty="0"/>
              <a:t>年度までに全数スマートメーター化</a:t>
            </a:r>
            <a:r>
              <a:rPr lang="ja-JP" altLang="en-US" sz="1600" dirty="0" smtClean="0"/>
              <a:t>。</a:t>
            </a:r>
            <a:endParaRPr lang="en-US" altLang="ja-JP" sz="1600" dirty="0" smtClean="0"/>
          </a:p>
          <a:p>
            <a:pPr marL="363538" indent="-363538"/>
            <a:r>
              <a:rPr lang="ja-JP" altLang="en-US" sz="1600" dirty="0"/>
              <a:t>　</a:t>
            </a:r>
            <a:r>
              <a:rPr lang="ja-JP" altLang="en-US" sz="1600" dirty="0" smtClean="0"/>
              <a:t>－　低圧</a:t>
            </a:r>
            <a:r>
              <a:rPr lang="ja-JP" altLang="en-US" sz="1600" dirty="0"/>
              <a:t>部門（家庭等）については、東京電力管内では</a:t>
            </a:r>
            <a:r>
              <a:rPr lang="en-US" altLang="ja-JP" sz="1600" dirty="0"/>
              <a:t>2020</a:t>
            </a:r>
            <a:r>
              <a:rPr lang="ja-JP" altLang="en-US" sz="1600" dirty="0"/>
              <a:t>年度末まで、日本全体では</a:t>
            </a:r>
            <a:r>
              <a:rPr lang="en-US" altLang="ja-JP" sz="1600" dirty="0"/>
              <a:t>2024</a:t>
            </a:r>
            <a:r>
              <a:rPr lang="ja-JP" altLang="en-US" sz="1600" dirty="0"/>
              <a:t>年度末まで</a:t>
            </a:r>
            <a:r>
              <a:rPr lang="ja-JP" altLang="en-US" sz="1600" dirty="0" smtClean="0"/>
              <a:t>に導入</a:t>
            </a:r>
            <a:r>
              <a:rPr lang="ja-JP" altLang="en-US" sz="1600" dirty="0"/>
              <a:t>を完了する計画。</a:t>
            </a:r>
          </a:p>
          <a:p>
            <a:pPr marL="363538" indent="-363538"/>
            <a:r>
              <a:rPr lang="ja-JP" altLang="en-US" sz="1600" dirty="0"/>
              <a:t>　</a:t>
            </a:r>
            <a:r>
              <a:rPr lang="ja-JP" altLang="en-US" sz="1600" dirty="0" smtClean="0"/>
              <a:t>－　また、家庭のエネルギー管理システム（ＨＥＭＳ）の設置</a:t>
            </a:r>
            <a:r>
              <a:rPr lang="ja-JP" altLang="en-US" sz="1600" dirty="0"/>
              <a:t>等に伴いスマートメーターの設置を希望する需要家や、小売自由化後、電気の</a:t>
            </a:r>
            <a:r>
              <a:rPr lang="ja-JP" altLang="en-US" sz="1600" dirty="0" smtClean="0"/>
              <a:t>小売事</a:t>
            </a:r>
            <a:r>
              <a:rPr lang="ja-JP" altLang="en-US" sz="1600" dirty="0"/>
              <a:t>業者の切り替えを希望する需要家に対しては、検定有効期間満了前であっても、スマートメーターへの交換を遅滞なく行うことを表明。</a:t>
            </a:r>
          </a:p>
        </p:txBody>
      </p:sp>
    </p:spTree>
    <p:extLst>
      <p:ext uri="{BB962C8B-B14F-4D97-AF65-F5344CB8AC3E}">
        <p14:creationId xmlns:p14="http://schemas.microsoft.com/office/powerpoint/2010/main" val="31322662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5969620" y="4824337"/>
            <a:ext cx="3696652" cy="171087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0" y="-27384"/>
            <a:ext cx="9906000" cy="400103"/>
          </a:xfrm>
          <a:prstGeom prst="rect">
            <a:avLst/>
          </a:prstGeom>
          <a:solidFill>
            <a:schemeClr val="accent1"/>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spAutoFit/>
          </a:bodyPr>
          <a:lstStyle>
            <a:defPPr>
              <a:defRPr lang="ja-JP"/>
            </a:defPPr>
            <a:lvl1pPr algn="ctr" eaLnBrk="1" hangingPunct="1">
              <a:defRPr sz="2000" b="1">
                <a:solidFill>
                  <a:prstClr val="white"/>
                </a:solidFill>
                <a:ea typeface="+mj-ea"/>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ja-JP" altLang="en-US" dirty="0" smtClean="0">
                <a:solidFill>
                  <a:schemeClr val="bg1"/>
                </a:solidFill>
              </a:rPr>
              <a:t>（参考）電力供給に</a:t>
            </a:r>
            <a:r>
              <a:rPr lang="ja-JP" altLang="en-US" dirty="0">
                <a:solidFill>
                  <a:schemeClr val="bg1"/>
                </a:solidFill>
              </a:rPr>
              <a:t>付随する新たな</a:t>
            </a:r>
            <a:r>
              <a:rPr lang="ja-JP" altLang="en-US" dirty="0" smtClean="0">
                <a:solidFill>
                  <a:schemeClr val="bg1"/>
                </a:solidFill>
              </a:rPr>
              <a:t>サービスの展開</a:t>
            </a:r>
            <a:endParaRPr lang="ja-JP" altLang="en-US" dirty="0">
              <a:solidFill>
                <a:schemeClr val="bg1"/>
              </a:solidFill>
            </a:endParaRPr>
          </a:p>
        </p:txBody>
      </p:sp>
      <p:sp>
        <p:nvSpPr>
          <p:cNvPr id="9" name="スライド番号プレースホルダー 2"/>
          <p:cNvSpPr txBox="1">
            <a:spLocks/>
          </p:cNvSpPr>
          <p:nvPr/>
        </p:nvSpPr>
        <p:spPr>
          <a:xfrm>
            <a:off x="7594600" y="-32469"/>
            <a:ext cx="2311400" cy="365125"/>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68" algn="l" rtl="0" fontAlgn="base">
              <a:spcBef>
                <a:spcPct val="0"/>
              </a:spcBef>
              <a:spcAft>
                <a:spcPct val="0"/>
              </a:spcAft>
              <a:defRPr kumimoji="1" kern="1200">
                <a:solidFill>
                  <a:schemeClr val="tx1"/>
                </a:solidFill>
                <a:latin typeface="Arial" charset="0"/>
                <a:ea typeface="ＭＳ Ｐゴシック" charset="-128"/>
                <a:cs typeface="+mn-cs"/>
              </a:defRPr>
            </a:lvl2pPr>
            <a:lvl3pPr marL="914335" algn="l" rtl="0" fontAlgn="base">
              <a:spcBef>
                <a:spcPct val="0"/>
              </a:spcBef>
              <a:spcAft>
                <a:spcPct val="0"/>
              </a:spcAft>
              <a:defRPr kumimoji="1" kern="1200">
                <a:solidFill>
                  <a:schemeClr val="tx1"/>
                </a:solidFill>
                <a:latin typeface="Arial" charset="0"/>
                <a:ea typeface="ＭＳ Ｐゴシック" charset="-128"/>
                <a:cs typeface="+mn-cs"/>
              </a:defRPr>
            </a:lvl3pPr>
            <a:lvl4pPr marL="1371503" algn="l" rtl="0" fontAlgn="base">
              <a:spcBef>
                <a:spcPct val="0"/>
              </a:spcBef>
              <a:spcAft>
                <a:spcPct val="0"/>
              </a:spcAft>
              <a:defRPr kumimoji="1" kern="1200">
                <a:solidFill>
                  <a:schemeClr val="tx1"/>
                </a:solidFill>
                <a:latin typeface="Arial" charset="0"/>
                <a:ea typeface="ＭＳ Ｐゴシック" charset="-128"/>
                <a:cs typeface="+mn-cs"/>
              </a:defRPr>
            </a:lvl4pPr>
            <a:lvl5pPr marL="1828671" algn="l" rtl="0" fontAlgn="base">
              <a:spcBef>
                <a:spcPct val="0"/>
              </a:spcBef>
              <a:spcAft>
                <a:spcPct val="0"/>
              </a:spcAft>
              <a:defRPr kumimoji="1" kern="1200">
                <a:solidFill>
                  <a:schemeClr val="tx1"/>
                </a:solidFill>
                <a:latin typeface="Arial" charset="0"/>
                <a:ea typeface="ＭＳ Ｐゴシック" charset="-128"/>
                <a:cs typeface="+mn-cs"/>
              </a:defRPr>
            </a:lvl5pPr>
            <a:lvl6pPr marL="2285838" algn="l" defTabSz="914335" rtl="0" eaLnBrk="1" latinLnBrk="0" hangingPunct="1">
              <a:defRPr kumimoji="1" kern="1200">
                <a:solidFill>
                  <a:schemeClr val="tx1"/>
                </a:solidFill>
                <a:latin typeface="Arial" charset="0"/>
                <a:ea typeface="ＭＳ Ｐゴシック" charset="-128"/>
                <a:cs typeface="+mn-cs"/>
              </a:defRPr>
            </a:lvl6pPr>
            <a:lvl7pPr marL="2743006" algn="l" defTabSz="914335" rtl="0" eaLnBrk="1" latinLnBrk="0" hangingPunct="1">
              <a:defRPr kumimoji="1" kern="1200">
                <a:solidFill>
                  <a:schemeClr val="tx1"/>
                </a:solidFill>
                <a:latin typeface="Arial" charset="0"/>
                <a:ea typeface="ＭＳ Ｐゴシック" charset="-128"/>
                <a:cs typeface="+mn-cs"/>
              </a:defRPr>
            </a:lvl7pPr>
            <a:lvl8pPr marL="3200174" algn="l" defTabSz="914335" rtl="0" eaLnBrk="1" latinLnBrk="0" hangingPunct="1">
              <a:defRPr kumimoji="1" kern="1200">
                <a:solidFill>
                  <a:schemeClr val="tx1"/>
                </a:solidFill>
                <a:latin typeface="Arial" charset="0"/>
                <a:ea typeface="ＭＳ Ｐゴシック" charset="-128"/>
                <a:cs typeface="+mn-cs"/>
              </a:defRPr>
            </a:lvl8pPr>
            <a:lvl9pPr marL="3657341" algn="l" defTabSz="914335" rtl="0" eaLnBrk="1" latinLnBrk="0" hangingPunct="1">
              <a:defRPr kumimoji="1" kern="1200">
                <a:solidFill>
                  <a:schemeClr val="tx1"/>
                </a:solidFill>
                <a:latin typeface="Arial" charset="0"/>
                <a:ea typeface="ＭＳ Ｐゴシック" charset="-128"/>
                <a:cs typeface="+mn-cs"/>
              </a:defRPr>
            </a:lvl9pPr>
          </a:lstStyle>
          <a:p>
            <a:pPr algn="r">
              <a:defRPr/>
            </a:pPr>
            <a:fld id="{3CF312C0-D3AB-4CF8-B5EF-F3E11CA05781}" type="slidenum">
              <a:rPr lang="ja-JP" altLang="en-US" sz="2400" smtClean="0">
                <a:solidFill>
                  <a:schemeClr val="bg1"/>
                </a:solidFill>
              </a:rPr>
              <a:pPr algn="r">
                <a:defRPr/>
              </a:pPr>
              <a:t>22</a:t>
            </a:fld>
            <a:endParaRPr lang="ja-JP" altLang="en-US" sz="2400" dirty="0">
              <a:solidFill>
                <a:schemeClr val="bg1"/>
              </a:solidFill>
            </a:endParaRPr>
          </a:p>
        </p:txBody>
      </p:sp>
      <p:sp>
        <p:nvSpPr>
          <p:cNvPr id="12" name="テキスト ボックス 11"/>
          <p:cNvSpPr txBox="1">
            <a:spLocks noChangeArrowheads="1"/>
          </p:cNvSpPr>
          <p:nvPr/>
        </p:nvSpPr>
        <p:spPr bwMode="auto">
          <a:xfrm>
            <a:off x="128464" y="548680"/>
            <a:ext cx="9654184" cy="1008112"/>
          </a:xfrm>
          <a:prstGeom prst="rect">
            <a:avLst/>
          </a:prstGeom>
          <a:noFill/>
          <a:ln>
            <a:solidFill>
              <a:schemeClr val="tx1"/>
            </a:solidFill>
          </a:ln>
          <a:extLst/>
        </p:spPr>
        <p:style>
          <a:lnRef idx="2">
            <a:schemeClr val="accent1">
              <a:shade val="50000"/>
            </a:schemeClr>
          </a:lnRef>
          <a:fillRef idx="1">
            <a:schemeClr val="accent1"/>
          </a:fillRef>
          <a:effectRef idx="0">
            <a:schemeClr val="accent1"/>
          </a:effectRef>
          <a:fontRef idx="minor">
            <a:schemeClr val="lt1"/>
          </a:fontRef>
        </p:style>
        <p:txBody>
          <a:bodyPr rIns="72000" anchor="t" anchorCtr="0"/>
          <a:lstStyle>
            <a:defPPr>
              <a:defRPr lang="ja-JP"/>
            </a:defPPr>
            <a:lvl1pPr marL="177800" indent="-177800" fontAlgn="auto" latinLnBrk="1">
              <a:spcBef>
                <a:spcPts val="0"/>
              </a:spcBef>
              <a:spcAft>
                <a:spcPts val="0"/>
              </a:spcAft>
              <a:defRPr>
                <a:solidFill>
                  <a:srgbClr val="000000"/>
                </a:solidFill>
                <a:latin typeface="ＭＳ Ｐゴシック" panose="020B0600070205080204" pitchFamily="50" charset="-128"/>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spcAft>
                <a:spcPts val="300"/>
              </a:spcAft>
            </a:pPr>
            <a:r>
              <a:rPr lang="ja-JP" altLang="en-US" dirty="0"/>
              <a:t>○２０１４年度</a:t>
            </a:r>
            <a:r>
              <a:rPr lang="ja-JP" altLang="en-US" dirty="0" smtClean="0"/>
              <a:t>からスマートメーター</a:t>
            </a:r>
            <a:r>
              <a:rPr lang="ja-JP" altLang="en-US" dirty="0"/>
              <a:t>の本格</a:t>
            </a:r>
            <a:r>
              <a:rPr lang="ja-JP" altLang="en-US" dirty="0" smtClean="0"/>
              <a:t>導入が進められている。また、国内四地域実証によって、</a:t>
            </a:r>
            <a:r>
              <a:rPr lang="en-US" altLang="ja-JP" dirty="0" smtClean="0"/>
              <a:t>ECHONET Lite</a:t>
            </a:r>
            <a:r>
              <a:rPr lang="ja-JP" altLang="en-US" dirty="0" smtClean="0"/>
              <a:t>（</a:t>
            </a:r>
            <a:r>
              <a:rPr lang="en-US" altLang="ja-JP" dirty="0" smtClean="0"/>
              <a:t>HEMS</a:t>
            </a:r>
            <a:r>
              <a:rPr lang="ja-JP" altLang="en-US" dirty="0" smtClean="0"/>
              <a:t>と家庭内機器との間の通信規格）等の通信インターフェイスが確立。</a:t>
            </a:r>
            <a:endParaRPr lang="en-US" altLang="ja-JP" dirty="0" smtClean="0"/>
          </a:p>
          <a:p>
            <a:pPr>
              <a:spcAft>
                <a:spcPts val="300"/>
              </a:spcAft>
            </a:pPr>
            <a:r>
              <a:rPr lang="ja-JP" altLang="en-US" dirty="0" smtClean="0"/>
              <a:t>○この結果、</a:t>
            </a:r>
            <a:r>
              <a:rPr lang="ja-JP" altLang="en-US" dirty="0"/>
              <a:t>提供される電力利用データ</a:t>
            </a:r>
            <a:r>
              <a:rPr lang="ja-JP" altLang="en-US" dirty="0" smtClean="0"/>
              <a:t>の活用</a:t>
            </a:r>
            <a:r>
              <a:rPr lang="ja-JP" altLang="en-US" dirty="0"/>
              <a:t>による新しいサービスの創出が期待</a:t>
            </a:r>
            <a:r>
              <a:rPr lang="ja-JP" altLang="en-US" dirty="0" smtClean="0"/>
              <a:t>。</a:t>
            </a:r>
            <a:endParaRPr lang="en-US" altLang="ja-JP" dirty="0" smtClean="0"/>
          </a:p>
        </p:txBody>
      </p:sp>
      <p:sp>
        <p:nvSpPr>
          <p:cNvPr id="32" name="雲 31"/>
          <p:cNvSpPr/>
          <p:nvPr/>
        </p:nvSpPr>
        <p:spPr bwMode="auto">
          <a:xfrm>
            <a:off x="6693892" y="2681777"/>
            <a:ext cx="2847400" cy="1642343"/>
          </a:xfrm>
          <a:prstGeom prst="cloud">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0" tIns="0" rIns="0" bIns="0" anchor="ctr"/>
          <a:lstStyle/>
          <a:p>
            <a:pPr>
              <a:buClr>
                <a:schemeClr val="accent2"/>
              </a:buClr>
              <a:buFont typeface="Wingdings" pitchFamily="2" charset="2"/>
              <a:buNone/>
              <a:defRPr/>
            </a:pPr>
            <a:endParaRPr lang="ja-JP" altLang="en-US">
              <a:latin typeface="ＭＳ Ｐゴシック" pitchFamily="50" charset="-128"/>
              <a:ea typeface="ＭＳ Ｐゴシック" pitchFamily="50" charset="-128"/>
            </a:endParaRPr>
          </a:p>
        </p:txBody>
      </p:sp>
      <p:pic>
        <p:nvPicPr>
          <p:cNvPr id="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6224" y="4895937"/>
            <a:ext cx="1304556" cy="1204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円/楕円 38"/>
          <p:cNvSpPr/>
          <p:nvPr/>
        </p:nvSpPr>
        <p:spPr>
          <a:xfrm>
            <a:off x="390672" y="2943346"/>
            <a:ext cx="2685117" cy="1730777"/>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雲 39"/>
          <p:cNvSpPr/>
          <p:nvPr/>
        </p:nvSpPr>
        <p:spPr bwMode="auto">
          <a:xfrm>
            <a:off x="7014844" y="2403037"/>
            <a:ext cx="2847400" cy="1642343"/>
          </a:xfrm>
          <a:prstGeom prst="cloud">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0" tIns="0" rIns="0" bIns="0" anchor="ctr"/>
          <a:lstStyle/>
          <a:p>
            <a:pPr>
              <a:buClr>
                <a:schemeClr val="accent2"/>
              </a:buClr>
              <a:buFont typeface="Wingdings" pitchFamily="2" charset="2"/>
              <a:buNone/>
              <a:defRPr/>
            </a:pPr>
            <a:endParaRPr lang="ja-JP" altLang="en-US">
              <a:latin typeface="ＭＳ Ｐゴシック" pitchFamily="50" charset="-128"/>
              <a:ea typeface="ＭＳ Ｐゴシック" pitchFamily="50" charset="-128"/>
            </a:endParaRPr>
          </a:p>
        </p:txBody>
      </p:sp>
      <p:pic>
        <p:nvPicPr>
          <p:cNvPr id="50" name="図 45" descr="images.jpg"/>
          <p:cNvPicPr>
            <a:picLocks noChangeAspect="1"/>
          </p:cNvPicPr>
          <p:nvPr/>
        </p:nvPicPr>
        <p:blipFill>
          <a:blip r:embed="rId3">
            <a:extLst>
              <a:ext uri="{28A0092B-C50C-407E-A947-70E740481C1C}">
                <a14:useLocalDpi xmlns:a14="http://schemas.microsoft.com/office/drawing/2010/main" val="0"/>
              </a:ext>
            </a:extLst>
          </a:blip>
          <a:srcRect l="4681" r="4318" b="10406"/>
          <a:stretch>
            <a:fillRect/>
          </a:stretch>
        </p:blipFill>
        <p:spPr bwMode="auto">
          <a:xfrm>
            <a:off x="4245620" y="3476717"/>
            <a:ext cx="10445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テキスト ボックス 46"/>
          <p:cNvSpPr txBox="1">
            <a:spLocks noChangeArrowheads="1"/>
          </p:cNvSpPr>
          <p:nvPr/>
        </p:nvSpPr>
        <p:spPr bwMode="auto">
          <a:xfrm>
            <a:off x="4356265" y="4324120"/>
            <a:ext cx="1223962" cy="52322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kumimoji="1" sz="2400">
                <a:solidFill>
                  <a:schemeClr val="tx1"/>
                </a:solidFill>
                <a:latin typeface="メイリオ" pitchFamily="50" charset="-128"/>
                <a:ea typeface="メイリオ" pitchFamily="50" charset="-128"/>
                <a:cs typeface="メイリオ" pitchFamily="50" charset="-128"/>
              </a:defRPr>
            </a:lvl1pPr>
            <a:lvl2pPr marL="742950" indent="-285750" eaLnBrk="0" hangingPunct="0">
              <a:spcBef>
                <a:spcPct val="20000"/>
              </a:spcBef>
              <a:buFont typeface="Arial" charset="0"/>
              <a:buChar char="–"/>
              <a:defRPr kumimoji="1" sz="2000">
                <a:solidFill>
                  <a:schemeClr val="tx1"/>
                </a:solidFill>
                <a:latin typeface="メイリオ" pitchFamily="50" charset="-128"/>
                <a:ea typeface="メイリオ" pitchFamily="50" charset="-128"/>
                <a:cs typeface="メイリオ" pitchFamily="50" charset="-128"/>
              </a:defRPr>
            </a:lvl2pPr>
            <a:lvl3pPr marL="1143000" indent="-228600" eaLnBrk="0" hangingPunct="0">
              <a:spcBef>
                <a:spcPct val="20000"/>
              </a:spcBef>
              <a:buFont typeface="Arial" charset="0"/>
              <a:buChar char="•"/>
              <a:defRPr kumimoji="1">
                <a:solidFill>
                  <a:schemeClr val="tx1"/>
                </a:solidFill>
                <a:latin typeface="メイリオ" pitchFamily="50" charset="-128"/>
                <a:ea typeface="メイリオ" pitchFamily="50" charset="-128"/>
                <a:cs typeface="メイリオ" pitchFamily="50" charset="-128"/>
              </a:defRPr>
            </a:lvl3pPr>
            <a:lvl4pPr marL="1600200" indent="-228600" eaLnBrk="0" hangingPunct="0">
              <a:spcBef>
                <a:spcPct val="20000"/>
              </a:spcBef>
              <a:buFont typeface="Arial" charset="0"/>
              <a:buChar char="–"/>
              <a:defRPr kumimoji="1" sz="1600">
                <a:solidFill>
                  <a:schemeClr val="tx1"/>
                </a:solidFill>
                <a:latin typeface="メイリオ" pitchFamily="50" charset="-128"/>
                <a:ea typeface="メイリオ" pitchFamily="50" charset="-128"/>
                <a:cs typeface="メイリオ" pitchFamily="50" charset="-128"/>
              </a:defRPr>
            </a:lvl4pPr>
            <a:lvl5pPr marL="2057400" indent="-228600" eaLnBrk="0" hangingPunct="0">
              <a:spcBef>
                <a:spcPct val="20000"/>
              </a:spcBef>
              <a:buFont typeface="Arial" charset="0"/>
              <a:buChar char="»"/>
              <a:defRPr kumimoji="1" sz="1600">
                <a:solidFill>
                  <a:schemeClr val="tx1"/>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9pPr>
          </a:lstStyle>
          <a:p>
            <a:pPr algn="ctr" eaLnBrk="1" hangingPunct="1">
              <a:spcBef>
                <a:spcPct val="0"/>
              </a:spcBef>
              <a:buFontTx/>
              <a:buNone/>
            </a:pPr>
            <a:r>
              <a:rPr lang="ja-JP" altLang="en-US" sz="1400" b="1" dirty="0" smtClean="0">
                <a:solidFill>
                  <a:schemeClr val="tx2"/>
                </a:solidFill>
                <a:latin typeface="ＭＳ Ｐゴシック" charset="-128"/>
                <a:ea typeface="ＭＳ Ｐゴシック" charset="-128"/>
              </a:rPr>
              <a:t>ﾎｰﾑｹﾞｰﾄｳｪｲ</a:t>
            </a:r>
            <a:endParaRPr lang="en-US" altLang="ja-JP" sz="1400" b="1" dirty="0" smtClean="0">
              <a:solidFill>
                <a:schemeClr val="tx2"/>
              </a:solidFill>
              <a:latin typeface="ＭＳ Ｐゴシック" charset="-128"/>
              <a:ea typeface="ＭＳ Ｐゴシック" charset="-128"/>
            </a:endParaRPr>
          </a:p>
          <a:p>
            <a:pPr algn="ctr" eaLnBrk="1" hangingPunct="1">
              <a:spcBef>
                <a:spcPct val="0"/>
              </a:spcBef>
              <a:buFontTx/>
              <a:buNone/>
            </a:pPr>
            <a:r>
              <a:rPr lang="ja-JP" altLang="en-US" sz="1400" b="1" dirty="0" smtClean="0">
                <a:solidFill>
                  <a:schemeClr val="tx2"/>
                </a:solidFill>
                <a:latin typeface="ＭＳ Ｐゴシック" charset="-128"/>
                <a:ea typeface="ＭＳ Ｐゴシック" charset="-128"/>
              </a:rPr>
              <a:t>（ＨＥＭＳ等）</a:t>
            </a:r>
            <a:endParaRPr lang="en-US" altLang="ja-JP" sz="1400" b="1" dirty="0">
              <a:solidFill>
                <a:schemeClr val="tx2"/>
              </a:solidFill>
              <a:latin typeface="ＭＳ Ｐゴシック" charset="-128"/>
              <a:ea typeface="ＭＳ Ｐゴシック" charset="-128"/>
            </a:endParaRPr>
          </a:p>
        </p:txBody>
      </p:sp>
      <p:pic>
        <p:nvPicPr>
          <p:cNvPr id="52" name="図 47" descr="untitled.bmp"/>
          <p:cNvPicPr>
            <a:picLocks noChangeAspect="1"/>
          </p:cNvPicPr>
          <p:nvPr/>
        </p:nvPicPr>
        <p:blipFill>
          <a:blip r:embed="rId4">
            <a:extLst>
              <a:ext uri="{28A0092B-C50C-407E-A947-70E740481C1C}">
                <a14:useLocalDpi xmlns:a14="http://schemas.microsoft.com/office/drawing/2010/main" val="0"/>
              </a:ext>
            </a:extLst>
          </a:blip>
          <a:srcRect l="20863" r="16547"/>
          <a:stretch>
            <a:fillRect/>
          </a:stretch>
        </p:blipFill>
        <p:spPr bwMode="auto">
          <a:xfrm>
            <a:off x="5326707" y="3405280"/>
            <a:ext cx="4318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左矢印 52"/>
          <p:cNvSpPr/>
          <p:nvPr/>
        </p:nvSpPr>
        <p:spPr>
          <a:xfrm>
            <a:off x="3402016" y="2977904"/>
            <a:ext cx="792088" cy="741999"/>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t>制　御</a:t>
            </a:r>
            <a:endParaRPr kumimoji="1" lang="ja-JP" altLang="en-US" sz="1200" b="1" dirty="0"/>
          </a:p>
        </p:txBody>
      </p:sp>
      <p:sp>
        <p:nvSpPr>
          <p:cNvPr id="54" name="右矢印 53"/>
          <p:cNvSpPr/>
          <p:nvPr/>
        </p:nvSpPr>
        <p:spPr>
          <a:xfrm>
            <a:off x="3435387" y="3847712"/>
            <a:ext cx="792088" cy="6924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t>データ取　得</a:t>
            </a:r>
            <a:endParaRPr kumimoji="1" lang="ja-JP" altLang="en-US" sz="1200" b="1" dirty="0"/>
          </a:p>
        </p:txBody>
      </p:sp>
      <p:sp>
        <p:nvSpPr>
          <p:cNvPr id="55" name="右矢印 54"/>
          <p:cNvSpPr/>
          <p:nvPr/>
        </p:nvSpPr>
        <p:spPr>
          <a:xfrm>
            <a:off x="6308094" y="2623576"/>
            <a:ext cx="792088" cy="6924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t>データ</a:t>
            </a:r>
            <a:endParaRPr kumimoji="1" lang="en-US" altLang="ja-JP" sz="1200" b="1" dirty="0" smtClean="0"/>
          </a:p>
          <a:p>
            <a:pPr algn="ctr"/>
            <a:r>
              <a:rPr lang="ja-JP" altLang="en-US" sz="1200" b="1" dirty="0" smtClean="0"/>
              <a:t>取　得</a:t>
            </a:r>
            <a:endParaRPr kumimoji="1" lang="ja-JP" altLang="en-US" sz="1200" b="1" dirty="0"/>
          </a:p>
        </p:txBody>
      </p:sp>
      <p:sp>
        <p:nvSpPr>
          <p:cNvPr id="56" name="テキスト ボックス 108"/>
          <p:cNvSpPr txBox="1">
            <a:spLocks noChangeArrowheads="1"/>
          </p:cNvSpPr>
          <p:nvPr/>
        </p:nvSpPr>
        <p:spPr bwMode="auto">
          <a:xfrm>
            <a:off x="1012286" y="3637927"/>
            <a:ext cx="1261884" cy="30777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charset="0"/>
              <a:buChar char="•"/>
              <a:defRPr kumimoji="1" sz="2400">
                <a:solidFill>
                  <a:schemeClr val="tx1"/>
                </a:solidFill>
                <a:latin typeface="メイリオ" pitchFamily="50" charset="-128"/>
                <a:ea typeface="メイリオ" pitchFamily="50" charset="-128"/>
                <a:cs typeface="メイリオ" pitchFamily="50" charset="-128"/>
              </a:defRPr>
            </a:lvl1pPr>
            <a:lvl2pPr marL="742950" indent="-285750" eaLnBrk="0" hangingPunct="0">
              <a:spcBef>
                <a:spcPct val="20000"/>
              </a:spcBef>
              <a:buFont typeface="Arial" charset="0"/>
              <a:buChar char="–"/>
              <a:defRPr kumimoji="1" sz="2000">
                <a:solidFill>
                  <a:schemeClr val="tx1"/>
                </a:solidFill>
                <a:latin typeface="メイリオ" pitchFamily="50" charset="-128"/>
                <a:ea typeface="メイリオ" pitchFamily="50" charset="-128"/>
                <a:cs typeface="メイリオ" pitchFamily="50" charset="-128"/>
              </a:defRPr>
            </a:lvl2pPr>
            <a:lvl3pPr marL="1143000" indent="-228600" eaLnBrk="0" hangingPunct="0">
              <a:spcBef>
                <a:spcPct val="20000"/>
              </a:spcBef>
              <a:buFont typeface="Arial" charset="0"/>
              <a:buChar char="•"/>
              <a:defRPr kumimoji="1">
                <a:solidFill>
                  <a:schemeClr val="tx1"/>
                </a:solidFill>
                <a:latin typeface="メイリオ" pitchFamily="50" charset="-128"/>
                <a:ea typeface="メイリオ" pitchFamily="50" charset="-128"/>
                <a:cs typeface="メイリオ" pitchFamily="50" charset="-128"/>
              </a:defRPr>
            </a:lvl3pPr>
            <a:lvl4pPr marL="1600200" indent="-228600" eaLnBrk="0" hangingPunct="0">
              <a:spcBef>
                <a:spcPct val="20000"/>
              </a:spcBef>
              <a:buFont typeface="Arial" charset="0"/>
              <a:buChar char="–"/>
              <a:defRPr kumimoji="1" sz="1600">
                <a:solidFill>
                  <a:schemeClr val="tx1"/>
                </a:solidFill>
                <a:latin typeface="メイリオ" pitchFamily="50" charset="-128"/>
                <a:ea typeface="メイリオ" pitchFamily="50" charset="-128"/>
                <a:cs typeface="メイリオ" pitchFamily="50" charset="-128"/>
              </a:defRPr>
            </a:lvl4pPr>
            <a:lvl5pPr marL="2057400" indent="-228600" eaLnBrk="0" hangingPunct="0">
              <a:spcBef>
                <a:spcPct val="20000"/>
              </a:spcBef>
              <a:buFont typeface="Arial" charset="0"/>
              <a:buChar char="»"/>
              <a:defRPr kumimoji="1" sz="1600">
                <a:solidFill>
                  <a:schemeClr val="tx1"/>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9pPr>
          </a:lstStyle>
          <a:p>
            <a:pPr eaLnBrk="1" hangingPunct="1">
              <a:spcBef>
                <a:spcPct val="0"/>
              </a:spcBef>
              <a:buFontTx/>
              <a:buNone/>
            </a:pPr>
            <a:r>
              <a:rPr lang="ja-JP" altLang="en-US" sz="1400" b="1" dirty="0" smtClean="0">
                <a:solidFill>
                  <a:schemeClr val="tx2"/>
                </a:solidFill>
                <a:latin typeface="Arial" charset="0"/>
                <a:ea typeface="ＭＳ Ｐゴシック" charset="-128"/>
              </a:rPr>
              <a:t>制御対象機器</a:t>
            </a:r>
            <a:endParaRPr lang="ja-JP" altLang="en-US" sz="1400" b="1" dirty="0">
              <a:solidFill>
                <a:schemeClr val="tx2"/>
              </a:solidFill>
              <a:latin typeface="Arial" charset="0"/>
              <a:ea typeface="ＭＳ Ｐゴシック" charset="-128"/>
            </a:endParaRPr>
          </a:p>
        </p:txBody>
      </p:sp>
      <p:pic>
        <p:nvPicPr>
          <p:cNvPr id="57" name="Picture 13" descr="D:\Documents and Settings\IYAC8905\Local Settings\Temporary Internet Files\Content.IE5\90L53WP1\MC90004589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3546" y="3450959"/>
            <a:ext cx="831751" cy="33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図 95" descr="j0432598.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35903" y="2619207"/>
            <a:ext cx="709435" cy="622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 name="グループ化 96"/>
          <p:cNvGrpSpPr>
            <a:grpSpLocks/>
          </p:cNvGrpSpPr>
          <p:nvPr/>
        </p:nvGrpSpPr>
        <p:grpSpPr bwMode="auto">
          <a:xfrm>
            <a:off x="1449583" y="2627944"/>
            <a:ext cx="721666" cy="555666"/>
            <a:chOff x="881061" y="3356992"/>
            <a:chExt cx="756578" cy="778396"/>
          </a:xfrm>
        </p:grpSpPr>
        <p:pic>
          <p:nvPicPr>
            <p:cNvPr id="60" name="図 101" descr="j0431627.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81061" y="3378810"/>
              <a:ext cx="756578" cy="75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図 102" descr="j0438057.png"/>
            <p:cNvPicPr>
              <a:picLocks noChangeAspect="1"/>
            </p:cNvPicPr>
            <p:nvPr/>
          </p:nvPicPr>
          <p:blipFill>
            <a:blip r:embed="rId8">
              <a:extLst>
                <a:ext uri="{28A0092B-C50C-407E-A947-70E740481C1C}">
                  <a14:useLocalDpi xmlns:a14="http://schemas.microsoft.com/office/drawing/2010/main" val="0"/>
                </a:ext>
              </a:extLst>
            </a:blip>
            <a:srcRect l="2625" t="22310" r="1312" b="41995"/>
            <a:stretch>
              <a:fillRect/>
            </a:stretch>
          </p:blipFill>
          <p:spPr bwMode="auto">
            <a:xfrm>
              <a:off x="1079118" y="3356992"/>
              <a:ext cx="543837" cy="202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2" name="図 97" descr="j0434818.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5326" y="2554554"/>
            <a:ext cx="889415" cy="777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2" descr="http://img12.shop-pro.jp/PA01067/964/product/12172077_o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2086" y="4303678"/>
            <a:ext cx="810783" cy="595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 name="グループ化 24"/>
          <p:cNvGrpSpPr>
            <a:grpSpLocks/>
          </p:cNvGrpSpPr>
          <p:nvPr/>
        </p:nvGrpSpPr>
        <p:grpSpPr bwMode="auto">
          <a:xfrm>
            <a:off x="196714" y="3475422"/>
            <a:ext cx="567898" cy="753119"/>
            <a:chOff x="702641" y="4697127"/>
            <a:chExt cx="673773" cy="1155034"/>
          </a:xfrm>
        </p:grpSpPr>
        <p:sp>
          <p:nvSpPr>
            <p:cNvPr id="65" name="直方体 64"/>
            <p:cNvSpPr/>
            <p:nvPr/>
          </p:nvSpPr>
          <p:spPr bwMode="auto">
            <a:xfrm>
              <a:off x="849835" y="4697127"/>
              <a:ext cx="526579" cy="999600"/>
            </a:xfrm>
            <a:prstGeom prst="cube">
              <a:avLst/>
            </a:prstGeom>
            <a:ln>
              <a:headEnd/>
              <a:tailEnd/>
            </a:ln>
          </p:spPr>
          <p:style>
            <a:lnRef idx="1">
              <a:schemeClr val="dk1"/>
            </a:lnRef>
            <a:fillRef idx="2">
              <a:schemeClr val="dk1"/>
            </a:fillRef>
            <a:effectRef idx="1">
              <a:schemeClr val="dk1"/>
            </a:effectRef>
            <a:fontRef idx="minor">
              <a:schemeClr val="dk1"/>
            </a:fontRef>
          </p:style>
          <p:txBody>
            <a:bodyPr lIns="83210" tIns="41605" rIns="83210" bIns="41605" anchor="ctr"/>
            <a:lstStyle/>
            <a:p>
              <a:pPr defTabSz="921486" fontAlgn="auto">
                <a:spcBef>
                  <a:spcPts val="0"/>
                </a:spcBef>
                <a:spcAft>
                  <a:spcPts val="0"/>
                </a:spcAft>
                <a:defRPr/>
              </a:pPr>
              <a:endParaRPr lang="ja-JP" altLang="en-US" dirty="0"/>
            </a:p>
          </p:txBody>
        </p:sp>
        <p:sp>
          <p:nvSpPr>
            <p:cNvPr id="66" name="直方体 65"/>
            <p:cNvSpPr/>
            <p:nvPr/>
          </p:nvSpPr>
          <p:spPr bwMode="auto">
            <a:xfrm>
              <a:off x="702641" y="5321542"/>
              <a:ext cx="460238" cy="530619"/>
            </a:xfrm>
            <a:prstGeom prst="cube">
              <a:avLst>
                <a:gd name="adj" fmla="val 34091"/>
              </a:avLst>
            </a:prstGeom>
            <a:ln>
              <a:headEnd/>
              <a:tailEnd/>
            </a:ln>
          </p:spPr>
          <p:style>
            <a:lnRef idx="1">
              <a:schemeClr val="dk1"/>
            </a:lnRef>
            <a:fillRef idx="2">
              <a:schemeClr val="dk1"/>
            </a:fillRef>
            <a:effectRef idx="1">
              <a:schemeClr val="dk1"/>
            </a:effectRef>
            <a:fontRef idx="minor">
              <a:schemeClr val="dk1"/>
            </a:fontRef>
          </p:style>
          <p:txBody>
            <a:bodyPr lIns="83210" tIns="41605" rIns="83210" bIns="41605" anchor="ctr"/>
            <a:lstStyle/>
            <a:p>
              <a:pPr defTabSz="921486" fontAlgn="auto">
                <a:spcBef>
                  <a:spcPts val="0"/>
                </a:spcBef>
                <a:spcAft>
                  <a:spcPts val="0"/>
                </a:spcAft>
                <a:defRPr/>
              </a:pPr>
              <a:endParaRPr lang="ja-JP" altLang="en-US" dirty="0"/>
            </a:p>
          </p:txBody>
        </p:sp>
        <p:sp>
          <p:nvSpPr>
            <p:cNvPr id="67" name="円/楕円 66"/>
            <p:cNvSpPr/>
            <p:nvPr/>
          </p:nvSpPr>
          <p:spPr bwMode="auto">
            <a:xfrm>
              <a:off x="1019176" y="5462590"/>
              <a:ext cx="128586" cy="247650"/>
            </a:xfrm>
            <a:prstGeom prst="ellipse">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50000" t="50000" r="50000" b="50000"/>
              </a:path>
              <a:tileRect/>
            </a:gradFill>
            <a:ln w="6350">
              <a:headEnd/>
              <a:tailEnd/>
            </a:ln>
          </p:spPr>
          <p:style>
            <a:lnRef idx="2">
              <a:schemeClr val="dk1"/>
            </a:lnRef>
            <a:fillRef idx="1">
              <a:schemeClr val="lt1"/>
            </a:fillRef>
            <a:effectRef idx="0">
              <a:schemeClr val="dk1"/>
            </a:effectRef>
            <a:fontRef idx="minor">
              <a:schemeClr val="dk1"/>
            </a:fontRef>
          </p:style>
          <p:txBody>
            <a:bodyPr lIns="83210" tIns="41605" rIns="83210" bIns="41605" anchor="ctr"/>
            <a:lstStyle/>
            <a:p>
              <a:pPr defTabSz="921486" fontAlgn="auto">
                <a:spcBef>
                  <a:spcPts val="0"/>
                </a:spcBef>
                <a:spcAft>
                  <a:spcPts val="0"/>
                </a:spcAft>
                <a:defRPr/>
              </a:pPr>
              <a:endParaRPr lang="ja-JP" altLang="en-US" dirty="0"/>
            </a:p>
          </p:txBody>
        </p:sp>
      </p:grpSp>
      <p:sp>
        <p:nvSpPr>
          <p:cNvPr id="68" name="テキスト ボックス 108"/>
          <p:cNvSpPr txBox="1">
            <a:spLocks noChangeArrowheads="1"/>
          </p:cNvSpPr>
          <p:nvPr/>
        </p:nvSpPr>
        <p:spPr bwMode="auto">
          <a:xfrm>
            <a:off x="1398909" y="3122452"/>
            <a:ext cx="767099" cy="23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2400">
                <a:solidFill>
                  <a:schemeClr val="tx1"/>
                </a:solidFill>
                <a:latin typeface="メイリオ" pitchFamily="50" charset="-128"/>
                <a:ea typeface="メイリオ" pitchFamily="50" charset="-128"/>
                <a:cs typeface="メイリオ" pitchFamily="50" charset="-128"/>
              </a:defRPr>
            </a:lvl1pPr>
            <a:lvl2pPr marL="742950" indent="-285750" eaLnBrk="0" hangingPunct="0">
              <a:spcBef>
                <a:spcPct val="20000"/>
              </a:spcBef>
              <a:buFont typeface="Arial" charset="0"/>
              <a:buChar char="–"/>
              <a:defRPr kumimoji="1" sz="2000">
                <a:solidFill>
                  <a:schemeClr val="tx1"/>
                </a:solidFill>
                <a:latin typeface="メイリオ" pitchFamily="50" charset="-128"/>
                <a:ea typeface="メイリオ" pitchFamily="50" charset="-128"/>
                <a:cs typeface="メイリオ" pitchFamily="50" charset="-128"/>
              </a:defRPr>
            </a:lvl2pPr>
            <a:lvl3pPr marL="1143000" indent="-228600" eaLnBrk="0" hangingPunct="0">
              <a:spcBef>
                <a:spcPct val="20000"/>
              </a:spcBef>
              <a:buFont typeface="Arial" charset="0"/>
              <a:buChar char="•"/>
              <a:defRPr kumimoji="1">
                <a:solidFill>
                  <a:schemeClr val="tx1"/>
                </a:solidFill>
                <a:latin typeface="メイリオ" pitchFamily="50" charset="-128"/>
                <a:ea typeface="メイリオ" pitchFamily="50" charset="-128"/>
                <a:cs typeface="メイリオ" pitchFamily="50" charset="-128"/>
              </a:defRPr>
            </a:lvl3pPr>
            <a:lvl4pPr marL="1600200" indent="-228600" eaLnBrk="0" hangingPunct="0">
              <a:spcBef>
                <a:spcPct val="20000"/>
              </a:spcBef>
              <a:buFont typeface="Arial" charset="0"/>
              <a:buChar char="–"/>
              <a:defRPr kumimoji="1" sz="1600">
                <a:solidFill>
                  <a:schemeClr val="tx1"/>
                </a:solidFill>
                <a:latin typeface="メイリオ" pitchFamily="50" charset="-128"/>
                <a:ea typeface="メイリオ" pitchFamily="50" charset="-128"/>
                <a:cs typeface="メイリオ" pitchFamily="50" charset="-128"/>
              </a:defRPr>
            </a:lvl4pPr>
            <a:lvl5pPr marL="2057400" indent="-228600" eaLnBrk="0" hangingPunct="0">
              <a:spcBef>
                <a:spcPct val="20000"/>
              </a:spcBef>
              <a:buFont typeface="Arial" charset="0"/>
              <a:buChar char="»"/>
              <a:defRPr kumimoji="1" sz="1600">
                <a:solidFill>
                  <a:schemeClr val="tx1"/>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9pPr>
          </a:lstStyle>
          <a:p>
            <a:pPr eaLnBrk="1" hangingPunct="1">
              <a:spcBef>
                <a:spcPct val="0"/>
              </a:spcBef>
              <a:buFontTx/>
              <a:buNone/>
            </a:pPr>
            <a:r>
              <a:rPr lang="ja-JP" altLang="en-US" sz="800" b="1">
                <a:latin typeface="Arial" charset="0"/>
                <a:ea typeface="ＭＳ Ｐゴシック" charset="-128"/>
              </a:rPr>
              <a:t>太陽光発電</a:t>
            </a:r>
          </a:p>
        </p:txBody>
      </p:sp>
      <p:sp>
        <p:nvSpPr>
          <p:cNvPr id="69" name="テキスト ボックス 108"/>
          <p:cNvSpPr txBox="1">
            <a:spLocks noChangeArrowheads="1"/>
          </p:cNvSpPr>
          <p:nvPr/>
        </p:nvSpPr>
        <p:spPr bwMode="auto">
          <a:xfrm>
            <a:off x="2312787" y="3162641"/>
            <a:ext cx="541687" cy="23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2400">
                <a:solidFill>
                  <a:schemeClr val="tx1"/>
                </a:solidFill>
                <a:latin typeface="メイリオ" pitchFamily="50" charset="-128"/>
                <a:ea typeface="メイリオ" pitchFamily="50" charset="-128"/>
                <a:cs typeface="メイリオ" pitchFamily="50" charset="-128"/>
              </a:defRPr>
            </a:lvl1pPr>
            <a:lvl2pPr marL="742950" indent="-285750" eaLnBrk="0" hangingPunct="0">
              <a:spcBef>
                <a:spcPct val="20000"/>
              </a:spcBef>
              <a:buFont typeface="Arial" charset="0"/>
              <a:buChar char="–"/>
              <a:defRPr kumimoji="1" sz="2000">
                <a:solidFill>
                  <a:schemeClr val="tx1"/>
                </a:solidFill>
                <a:latin typeface="メイリオ" pitchFamily="50" charset="-128"/>
                <a:ea typeface="メイリオ" pitchFamily="50" charset="-128"/>
                <a:cs typeface="メイリオ" pitchFamily="50" charset="-128"/>
              </a:defRPr>
            </a:lvl2pPr>
            <a:lvl3pPr marL="1143000" indent="-228600" eaLnBrk="0" hangingPunct="0">
              <a:spcBef>
                <a:spcPct val="20000"/>
              </a:spcBef>
              <a:buFont typeface="Arial" charset="0"/>
              <a:buChar char="•"/>
              <a:defRPr kumimoji="1">
                <a:solidFill>
                  <a:schemeClr val="tx1"/>
                </a:solidFill>
                <a:latin typeface="メイリオ" pitchFamily="50" charset="-128"/>
                <a:ea typeface="メイリオ" pitchFamily="50" charset="-128"/>
                <a:cs typeface="メイリオ" pitchFamily="50" charset="-128"/>
              </a:defRPr>
            </a:lvl3pPr>
            <a:lvl4pPr marL="1600200" indent="-228600" eaLnBrk="0" hangingPunct="0">
              <a:spcBef>
                <a:spcPct val="20000"/>
              </a:spcBef>
              <a:buFont typeface="Arial" charset="0"/>
              <a:buChar char="–"/>
              <a:defRPr kumimoji="1" sz="1600">
                <a:solidFill>
                  <a:schemeClr val="tx1"/>
                </a:solidFill>
                <a:latin typeface="メイリオ" pitchFamily="50" charset="-128"/>
                <a:ea typeface="メイリオ" pitchFamily="50" charset="-128"/>
                <a:cs typeface="メイリオ" pitchFamily="50" charset="-128"/>
              </a:defRPr>
            </a:lvl4pPr>
            <a:lvl5pPr marL="2057400" indent="-228600" eaLnBrk="0" hangingPunct="0">
              <a:spcBef>
                <a:spcPct val="20000"/>
              </a:spcBef>
              <a:buFont typeface="Arial" charset="0"/>
              <a:buChar char="»"/>
              <a:defRPr kumimoji="1" sz="1600">
                <a:solidFill>
                  <a:schemeClr val="tx1"/>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9pPr>
          </a:lstStyle>
          <a:p>
            <a:pPr eaLnBrk="1" hangingPunct="1">
              <a:spcBef>
                <a:spcPct val="0"/>
              </a:spcBef>
              <a:buFontTx/>
              <a:buNone/>
            </a:pPr>
            <a:r>
              <a:rPr lang="ja-JP" altLang="en-US" sz="800" b="1">
                <a:latin typeface="Arial" charset="0"/>
                <a:ea typeface="ＭＳ Ｐゴシック" charset="-128"/>
              </a:rPr>
              <a:t>蓄電池</a:t>
            </a:r>
          </a:p>
        </p:txBody>
      </p:sp>
      <p:sp>
        <p:nvSpPr>
          <p:cNvPr id="70" name="テキスト ボックス 108"/>
          <p:cNvSpPr txBox="1">
            <a:spLocks noChangeArrowheads="1"/>
          </p:cNvSpPr>
          <p:nvPr/>
        </p:nvSpPr>
        <p:spPr bwMode="auto">
          <a:xfrm>
            <a:off x="2618577" y="3727044"/>
            <a:ext cx="595856" cy="23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2400">
                <a:solidFill>
                  <a:schemeClr val="tx1"/>
                </a:solidFill>
                <a:latin typeface="メイリオ" pitchFamily="50" charset="-128"/>
                <a:ea typeface="メイリオ" pitchFamily="50" charset="-128"/>
                <a:cs typeface="メイリオ" pitchFamily="50" charset="-128"/>
              </a:defRPr>
            </a:lvl1pPr>
            <a:lvl2pPr marL="742950" indent="-285750" eaLnBrk="0" hangingPunct="0">
              <a:spcBef>
                <a:spcPct val="20000"/>
              </a:spcBef>
              <a:buFont typeface="Arial" charset="0"/>
              <a:buChar char="–"/>
              <a:defRPr kumimoji="1" sz="2000">
                <a:solidFill>
                  <a:schemeClr val="tx1"/>
                </a:solidFill>
                <a:latin typeface="メイリオ" pitchFamily="50" charset="-128"/>
                <a:ea typeface="メイリオ" pitchFamily="50" charset="-128"/>
                <a:cs typeface="メイリオ" pitchFamily="50" charset="-128"/>
              </a:defRPr>
            </a:lvl2pPr>
            <a:lvl3pPr marL="1143000" indent="-228600" eaLnBrk="0" hangingPunct="0">
              <a:spcBef>
                <a:spcPct val="20000"/>
              </a:spcBef>
              <a:buFont typeface="Arial" charset="0"/>
              <a:buChar char="•"/>
              <a:defRPr kumimoji="1">
                <a:solidFill>
                  <a:schemeClr val="tx1"/>
                </a:solidFill>
                <a:latin typeface="メイリオ" pitchFamily="50" charset="-128"/>
                <a:ea typeface="メイリオ" pitchFamily="50" charset="-128"/>
                <a:cs typeface="メイリオ" pitchFamily="50" charset="-128"/>
              </a:defRPr>
            </a:lvl3pPr>
            <a:lvl4pPr marL="1600200" indent="-228600" eaLnBrk="0" hangingPunct="0">
              <a:spcBef>
                <a:spcPct val="20000"/>
              </a:spcBef>
              <a:buFont typeface="Arial" charset="0"/>
              <a:buChar char="–"/>
              <a:defRPr kumimoji="1" sz="1600">
                <a:solidFill>
                  <a:schemeClr val="tx1"/>
                </a:solidFill>
                <a:latin typeface="メイリオ" pitchFamily="50" charset="-128"/>
                <a:ea typeface="メイリオ" pitchFamily="50" charset="-128"/>
                <a:cs typeface="メイリオ" pitchFamily="50" charset="-128"/>
              </a:defRPr>
            </a:lvl4pPr>
            <a:lvl5pPr marL="2057400" indent="-228600" eaLnBrk="0" hangingPunct="0">
              <a:spcBef>
                <a:spcPct val="20000"/>
              </a:spcBef>
              <a:buFont typeface="Arial" charset="0"/>
              <a:buChar char="»"/>
              <a:defRPr kumimoji="1" sz="1600">
                <a:solidFill>
                  <a:schemeClr val="tx1"/>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9pPr>
          </a:lstStyle>
          <a:p>
            <a:pPr eaLnBrk="1" hangingPunct="1">
              <a:spcBef>
                <a:spcPct val="0"/>
              </a:spcBef>
              <a:buFontTx/>
              <a:buNone/>
            </a:pPr>
            <a:r>
              <a:rPr lang="ja-JP" altLang="en-US" sz="800" b="1">
                <a:latin typeface="Arial" charset="0"/>
                <a:ea typeface="ＭＳ Ｐゴシック" charset="-128"/>
              </a:rPr>
              <a:t>エアコン</a:t>
            </a:r>
          </a:p>
        </p:txBody>
      </p:sp>
      <p:sp>
        <p:nvSpPr>
          <p:cNvPr id="71" name="テキスト ボックス 108"/>
          <p:cNvSpPr txBox="1">
            <a:spLocks noChangeArrowheads="1"/>
          </p:cNvSpPr>
          <p:nvPr/>
        </p:nvSpPr>
        <p:spPr bwMode="auto">
          <a:xfrm>
            <a:off x="69156" y="4193593"/>
            <a:ext cx="691961" cy="373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2400">
                <a:solidFill>
                  <a:schemeClr val="tx1"/>
                </a:solidFill>
                <a:latin typeface="メイリオ" pitchFamily="50" charset="-128"/>
                <a:ea typeface="メイリオ" pitchFamily="50" charset="-128"/>
                <a:cs typeface="メイリオ" pitchFamily="50" charset="-128"/>
              </a:defRPr>
            </a:lvl1pPr>
            <a:lvl2pPr marL="742950" indent="-285750" eaLnBrk="0" hangingPunct="0">
              <a:spcBef>
                <a:spcPct val="20000"/>
              </a:spcBef>
              <a:buFont typeface="Arial" charset="0"/>
              <a:buChar char="–"/>
              <a:defRPr kumimoji="1" sz="2000">
                <a:solidFill>
                  <a:schemeClr val="tx1"/>
                </a:solidFill>
                <a:latin typeface="メイリオ" pitchFamily="50" charset="-128"/>
                <a:ea typeface="メイリオ" pitchFamily="50" charset="-128"/>
                <a:cs typeface="メイリオ" pitchFamily="50" charset="-128"/>
              </a:defRPr>
            </a:lvl2pPr>
            <a:lvl3pPr marL="1143000" indent="-228600" eaLnBrk="0" hangingPunct="0">
              <a:spcBef>
                <a:spcPct val="20000"/>
              </a:spcBef>
              <a:buFont typeface="Arial" charset="0"/>
              <a:buChar char="•"/>
              <a:defRPr kumimoji="1">
                <a:solidFill>
                  <a:schemeClr val="tx1"/>
                </a:solidFill>
                <a:latin typeface="メイリオ" pitchFamily="50" charset="-128"/>
                <a:ea typeface="メイリオ" pitchFamily="50" charset="-128"/>
                <a:cs typeface="メイリオ" pitchFamily="50" charset="-128"/>
              </a:defRPr>
            </a:lvl3pPr>
            <a:lvl4pPr marL="1600200" indent="-228600" eaLnBrk="0" hangingPunct="0">
              <a:spcBef>
                <a:spcPct val="20000"/>
              </a:spcBef>
              <a:buFont typeface="Arial" charset="0"/>
              <a:buChar char="–"/>
              <a:defRPr kumimoji="1" sz="1600">
                <a:solidFill>
                  <a:schemeClr val="tx1"/>
                </a:solidFill>
                <a:latin typeface="メイリオ" pitchFamily="50" charset="-128"/>
                <a:ea typeface="メイリオ" pitchFamily="50" charset="-128"/>
                <a:cs typeface="メイリオ" pitchFamily="50" charset="-128"/>
              </a:defRPr>
            </a:lvl4pPr>
            <a:lvl5pPr marL="2057400" indent="-228600" eaLnBrk="0" hangingPunct="0">
              <a:spcBef>
                <a:spcPct val="20000"/>
              </a:spcBef>
              <a:buFont typeface="Arial" charset="0"/>
              <a:buChar char="»"/>
              <a:defRPr kumimoji="1" sz="1600">
                <a:solidFill>
                  <a:schemeClr val="tx1"/>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9pPr>
          </a:lstStyle>
          <a:p>
            <a:pPr algn="ctr" eaLnBrk="1" hangingPunct="1">
              <a:spcBef>
                <a:spcPct val="0"/>
              </a:spcBef>
              <a:buFontTx/>
              <a:buNone/>
            </a:pPr>
            <a:r>
              <a:rPr lang="ja-JP" altLang="en-US" sz="800" b="1">
                <a:latin typeface="Arial" charset="0"/>
                <a:ea typeface="ＭＳ Ｐゴシック" charset="-128"/>
              </a:rPr>
              <a:t>ガス・石油</a:t>
            </a:r>
            <a:endParaRPr lang="en-US" altLang="ja-JP" sz="800" b="1">
              <a:latin typeface="Arial" charset="0"/>
              <a:ea typeface="ＭＳ Ｐゴシック" charset="-128"/>
            </a:endParaRPr>
          </a:p>
          <a:p>
            <a:pPr algn="ctr" eaLnBrk="1" hangingPunct="1">
              <a:spcBef>
                <a:spcPct val="0"/>
              </a:spcBef>
              <a:buFontTx/>
              <a:buNone/>
            </a:pPr>
            <a:r>
              <a:rPr lang="ja-JP" altLang="en-US" sz="800" b="1">
                <a:latin typeface="Arial" charset="0"/>
                <a:ea typeface="ＭＳ Ｐゴシック" charset="-128"/>
              </a:rPr>
              <a:t>給湯器</a:t>
            </a:r>
          </a:p>
        </p:txBody>
      </p:sp>
      <p:sp>
        <p:nvSpPr>
          <p:cNvPr id="72" name="テキスト ボックス 108"/>
          <p:cNvSpPr txBox="1">
            <a:spLocks noChangeArrowheads="1"/>
          </p:cNvSpPr>
          <p:nvPr/>
        </p:nvSpPr>
        <p:spPr bwMode="auto">
          <a:xfrm>
            <a:off x="858970" y="4864586"/>
            <a:ext cx="657013" cy="23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2400">
                <a:solidFill>
                  <a:schemeClr val="tx1"/>
                </a:solidFill>
                <a:latin typeface="メイリオ" pitchFamily="50" charset="-128"/>
                <a:ea typeface="メイリオ" pitchFamily="50" charset="-128"/>
                <a:cs typeface="メイリオ" pitchFamily="50" charset="-128"/>
              </a:defRPr>
            </a:lvl1pPr>
            <a:lvl2pPr marL="742950" indent="-285750" eaLnBrk="0" hangingPunct="0">
              <a:spcBef>
                <a:spcPct val="20000"/>
              </a:spcBef>
              <a:buFont typeface="Arial" charset="0"/>
              <a:buChar char="–"/>
              <a:defRPr kumimoji="1" sz="2000">
                <a:solidFill>
                  <a:schemeClr val="tx1"/>
                </a:solidFill>
                <a:latin typeface="メイリオ" pitchFamily="50" charset="-128"/>
                <a:ea typeface="メイリオ" pitchFamily="50" charset="-128"/>
                <a:cs typeface="メイリオ" pitchFamily="50" charset="-128"/>
              </a:defRPr>
            </a:lvl2pPr>
            <a:lvl3pPr marL="1143000" indent="-228600" eaLnBrk="0" hangingPunct="0">
              <a:spcBef>
                <a:spcPct val="20000"/>
              </a:spcBef>
              <a:buFont typeface="Arial" charset="0"/>
              <a:buChar char="•"/>
              <a:defRPr kumimoji="1">
                <a:solidFill>
                  <a:schemeClr val="tx1"/>
                </a:solidFill>
                <a:latin typeface="メイリオ" pitchFamily="50" charset="-128"/>
                <a:ea typeface="メイリオ" pitchFamily="50" charset="-128"/>
                <a:cs typeface="メイリオ" pitchFamily="50" charset="-128"/>
              </a:defRPr>
            </a:lvl3pPr>
            <a:lvl4pPr marL="1600200" indent="-228600" eaLnBrk="0" hangingPunct="0">
              <a:spcBef>
                <a:spcPct val="20000"/>
              </a:spcBef>
              <a:buFont typeface="Arial" charset="0"/>
              <a:buChar char="–"/>
              <a:defRPr kumimoji="1" sz="1600">
                <a:solidFill>
                  <a:schemeClr val="tx1"/>
                </a:solidFill>
                <a:latin typeface="メイリオ" pitchFamily="50" charset="-128"/>
                <a:ea typeface="メイリオ" pitchFamily="50" charset="-128"/>
                <a:cs typeface="メイリオ" pitchFamily="50" charset="-128"/>
              </a:defRPr>
            </a:lvl4pPr>
            <a:lvl5pPr marL="2057400" indent="-228600" eaLnBrk="0" hangingPunct="0">
              <a:spcBef>
                <a:spcPct val="20000"/>
              </a:spcBef>
              <a:buFont typeface="Arial" charset="0"/>
              <a:buChar char="»"/>
              <a:defRPr kumimoji="1" sz="1600">
                <a:solidFill>
                  <a:schemeClr val="tx1"/>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9pPr>
          </a:lstStyle>
          <a:p>
            <a:pPr eaLnBrk="1" hangingPunct="1">
              <a:spcBef>
                <a:spcPct val="0"/>
              </a:spcBef>
              <a:buFontTx/>
              <a:buNone/>
            </a:pPr>
            <a:r>
              <a:rPr lang="ja-JP" altLang="en-US" sz="800" b="1">
                <a:latin typeface="Arial" charset="0"/>
                <a:ea typeface="ＭＳ Ｐゴシック" charset="-128"/>
              </a:rPr>
              <a:t>照明機器</a:t>
            </a:r>
          </a:p>
        </p:txBody>
      </p:sp>
      <p:sp>
        <p:nvSpPr>
          <p:cNvPr id="73" name="テキスト ボックス 108"/>
          <p:cNvSpPr txBox="1">
            <a:spLocks noChangeArrowheads="1"/>
          </p:cNvSpPr>
          <p:nvPr/>
        </p:nvSpPr>
        <p:spPr bwMode="auto">
          <a:xfrm>
            <a:off x="1743143" y="4878565"/>
            <a:ext cx="653519" cy="23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2400">
                <a:solidFill>
                  <a:schemeClr val="tx1"/>
                </a:solidFill>
                <a:latin typeface="メイリオ" pitchFamily="50" charset="-128"/>
                <a:ea typeface="メイリオ" pitchFamily="50" charset="-128"/>
                <a:cs typeface="メイリオ" pitchFamily="50" charset="-128"/>
              </a:defRPr>
            </a:lvl1pPr>
            <a:lvl2pPr marL="742950" indent="-285750" eaLnBrk="0" hangingPunct="0">
              <a:spcBef>
                <a:spcPct val="20000"/>
              </a:spcBef>
              <a:buFont typeface="Arial" charset="0"/>
              <a:buChar char="–"/>
              <a:defRPr kumimoji="1" sz="2000">
                <a:solidFill>
                  <a:schemeClr val="tx1"/>
                </a:solidFill>
                <a:latin typeface="メイリオ" pitchFamily="50" charset="-128"/>
                <a:ea typeface="メイリオ" pitchFamily="50" charset="-128"/>
                <a:cs typeface="メイリオ" pitchFamily="50" charset="-128"/>
              </a:defRPr>
            </a:lvl2pPr>
            <a:lvl3pPr marL="1143000" indent="-228600" eaLnBrk="0" hangingPunct="0">
              <a:spcBef>
                <a:spcPct val="20000"/>
              </a:spcBef>
              <a:buFont typeface="Arial" charset="0"/>
              <a:buChar char="•"/>
              <a:defRPr kumimoji="1">
                <a:solidFill>
                  <a:schemeClr val="tx1"/>
                </a:solidFill>
                <a:latin typeface="メイリオ" pitchFamily="50" charset="-128"/>
                <a:ea typeface="メイリオ" pitchFamily="50" charset="-128"/>
                <a:cs typeface="メイリオ" pitchFamily="50" charset="-128"/>
              </a:defRPr>
            </a:lvl3pPr>
            <a:lvl4pPr marL="1600200" indent="-228600" eaLnBrk="0" hangingPunct="0">
              <a:spcBef>
                <a:spcPct val="20000"/>
              </a:spcBef>
              <a:buFont typeface="Arial" charset="0"/>
              <a:buChar char="–"/>
              <a:defRPr kumimoji="1" sz="1600">
                <a:solidFill>
                  <a:schemeClr val="tx1"/>
                </a:solidFill>
                <a:latin typeface="メイリオ" pitchFamily="50" charset="-128"/>
                <a:ea typeface="メイリオ" pitchFamily="50" charset="-128"/>
                <a:cs typeface="メイリオ" pitchFamily="50" charset="-128"/>
              </a:defRPr>
            </a:lvl4pPr>
            <a:lvl5pPr marL="2057400" indent="-228600" eaLnBrk="0" hangingPunct="0">
              <a:spcBef>
                <a:spcPct val="20000"/>
              </a:spcBef>
              <a:buFont typeface="Arial" charset="0"/>
              <a:buChar char="»"/>
              <a:defRPr kumimoji="1" sz="1600">
                <a:solidFill>
                  <a:schemeClr val="tx1"/>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9pPr>
          </a:lstStyle>
          <a:p>
            <a:pPr eaLnBrk="1" hangingPunct="1">
              <a:spcBef>
                <a:spcPct val="0"/>
              </a:spcBef>
              <a:buFontTx/>
              <a:buNone/>
            </a:pPr>
            <a:r>
              <a:rPr lang="ja-JP" altLang="en-US" sz="800" b="1">
                <a:latin typeface="Arial" charset="0"/>
                <a:ea typeface="ＭＳ Ｐゴシック" charset="-128"/>
              </a:rPr>
              <a:t>燃料電池</a:t>
            </a:r>
          </a:p>
        </p:txBody>
      </p:sp>
      <p:sp>
        <p:nvSpPr>
          <p:cNvPr id="74" name="テキスト ボックス 108"/>
          <p:cNvSpPr txBox="1">
            <a:spLocks noChangeArrowheads="1"/>
          </p:cNvSpPr>
          <p:nvPr/>
        </p:nvSpPr>
        <p:spPr bwMode="auto">
          <a:xfrm>
            <a:off x="668506" y="3244768"/>
            <a:ext cx="805541" cy="23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2400">
                <a:solidFill>
                  <a:schemeClr val="tx1"/>
                </a:solidFill>
                <a:latin typeface="メイリオ" pitchFamily="50" charset="-128"/>
                <a:ea typeface="メイリオ" pitchFamily="50" charset="-128"/>
                <a:cs typeface="メイリオ" pitchFamily="50" charset="-128"/>
              </a:defRPr>
            </a:lvl1pPr>
            <a:lvl2pPr marL="742950" indent="-285750" eaLnBrk="0" hangingPunct="0">
              <a:spcBef>
                <a:spcPct val="20000"/>
              </a:spcBef>
              <a:buFont typeface="Arial" charset="0"/>
              <a:buChar char="–"/>
              <a:defRPr kumimoji="1" sz="2000">
                <a:solidFill>
                  <a:schemeClr val="tx1"/>
                </a:solidFill>
                <a:latin typeface="メイリオ" pitchFamily="50" charset="-128"/>
                <a:ea typeface="メイリオ" pitchFamily="50" charset="-128"/>
                <a:cs typeface="メイリオ" pitchFamily="50" charset="-128"/>
              </a:defRPr>
            </a:lvl2pPr>
            <a:lvl3pPr marL="1143000" indent="-228600" eaLnBrk="0" hangingPunct="0">
              <a:spcBef>
                <a:spcPct val="20000"/>
              </a:spcBef>
              <a:buFont typeface="Arial" charset="0"/>
              <a:buChar char="•"/>
              <a:defRPr kumimoji="1">
                <a:solidFill>
                  <a:schemeClr val="tx1"/>
                </a:solidFill>
                <a:latin typeface="メイリオ" pitchFamily="50" charset="-128"/>
                <a:ea typeface="メイリオ" pitchFamily="50" charset="-128"/>
                <a:cs typeface="メイリオ" pitchFamily="50" charset="-128"/>
              </a:defRPr>
            </a:lvl3pPr>
            <a:lvl4pPr marL="1600200" indent="-228600" eaLnBrk="0" hangingPunct="0">
              <a:spcBef>
                <a:spcPct val="20000"/>
              </a:spcBef>
              <a:buFont typeface="Arial" charset="0"/>
              <a:buChar char="–"/>
              <a:defRPr kumimoji="1" sz="1600">
                <a:solidFill>
                  <a:schemeClr val="tx1"/>
                </a:solidFill>
                <a:latin typeface="メイリオ" pitchFamily="50" charset="-128"/>
                <a:ea typeface="メイリオ" pitchFamily="50" charset="-128"/>
                <a:cs typeface="メイリオ" pitchFamily="50" charset="-128"/>
              </a:defRPr>
            </a:lvl4pPr>
            <a:lvl5pPr marL="2057400" indent="-228600" eaLnBrk="0" hangingPunct="0">
              <a:spcBef>
                <a:spcPct val="20000"/>
              </a:spcBef>
              <a:buFont typeface="Arial" charset="0"/>
              <a:buChar char="»"/>
              <a:defRPr kumimoji="1" sz="1600">
                <a:solidFill>
                  <a:schemeClr val="tx1"/>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9pPr>
          </a:lstStyle>
          <a:p>
            <a:pPr eaLnBrk="1" hangingPunct="1">
              <a:spcBef>
                <a:spcPct val="0"/>
              </a:spcBef>
              <a:buFontTx/>
              <a:buNone/>
            </a:pPr>
            <a:r>
              <a:rPr lang="en-US" altLang="ja-JP" sz="800" b="1" dirty="0">
                <a:latin typeface="Arial" charset="0"/>
                <a:ea typeface="ＭＳ Ｐゴシック" charset="-128"/>
              </a:rPr>
              <a:t>EV</a:t>
            </a:r>
            <a:r>
              <a:rPr lang="ja-JP" altLang="en-US" sz="800" b="1" dirty="0">
                <a:latin typeface="Arial" charset="0"/>
                <a:ea typeface="ＭＳ Ｐゴシック" charset="-128"/>
              </a:rPr>
              <a:t>用充電器</a:t>
            </a:r>
          </a:p>
        </p:txBody>
      </p:sp>
      <p:sp>
        <p:nvSpPr>
          <p:cNvPr id="75" name="フローチャート : 複数書類 74"/>
          <p:cNvSpPr/>
          <p:nvPr/>
        </p:nvSpPr>
        <p:spPr>
          <a:xfrm>
            <a:off x="2501504" y="4113214"/>
            <a:ext cx="887667" cy="560908"/>
          </a:xfrm>
          <a:prstGeom prst="flowChartMultidocument">
            <a:avLst/>
          </a:prstGeom>
        </p:spPr>
        <p:style>
          <a:lnRef idx="1">
            <a:schemeClr val="accent1"/>
          </a:lnRef>
          <a:fillRef idx="2">
            <a:schemeClr val="accent1"/>
          </a:fillRef>
          <a:effectRef idx="1">
            <a:schemeClr val="accent1"/>
          </a:effectRef>
          <a:fontRef idx="minor">
            <a:schemeClr val="dk1"/>
          </a:fontRef>
        </p:style>
        <p:txBody>
          <a:bodyPr lIns="36000" tIns="36000" rIns="36000" bIns="36000" anchor="ctr"/>
          <a:lstStyle/>
          <a:p>
            <a:pPr algn="ctr">
              <a:defRPr/>
            </a:pPr>
            <a:r>
              <a:rPr lang="ja-JP" altLang="en-US" sz="800" dirty="0"/>
              <a:t>多様な機器・メーカー</a:t>
            </a:r>
            <a:endParaRPr lang="en-US" altLang="ja-JP" sz="800" dirty="0"/>
          </a:p>
        </p:txBody>
      </p:sp>
      <p:pic>
        <p:nvPicPr>
          <p:cNvPr id="76" name="図 7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bwMode="auto">
          <a:xfrm>
            <a:off x="1762839" y="4353059"/>
            <a:ext cx="549948" cy="554822"/>
          </a:xfrm>
          <a:prstGeom prst="rect">
            <a:avLst/>
          </a:prstGeom>
          <a:noFill/>
          <a:ln>
            <a:noFill/>
          </a:ln>
        </p:spPr>
      </p:pic>
      <p:sp>
        <p:nvSpPr>
          <p:cNvPr id="77" name="テキスト ボックス 46"/>
          <p:cNvSpPr txBox="1">
            <a:spLocks noChangeArrowheads="1"/>
          </p:cNvSpPr>
          <p:nvPr/>
        </p:nvSpPr>
        <p:spPr bwMode="auto">
          <a:xfrm>
            <a:off x="3348004" y="2349331"/>
            <a:ext cx="900112" cy="30777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kumimoji="1" sz="2400">
                <a:solidFill>
                  <a:schemeClr val="tx1"/>
                </a:solidFill>
                <a:latin typeface="メイリオ" pitchFamily="50" charset="-128"/>
                <a:ea typeface="メイリオ" pitchFamily="50" charset="-128"/>
                <a:cs typeface="メイリオ" pitchFamily="50" charset="-128"/>
              </a:defRPr>
            </a:lvl1pPr>
            <a:lvl2pPr marL="742950" indent="-285750" eaLnBrk="0" hangingPunct="0">
              <a:spcBef>
                <a:spcPct val="20000"/>
              </a:spcBef>
              <a:buFont typeface="Arial" charset="0"/>
              <a:buChar char="–"/>
              <a:defRPr kumimoji="1" sz="2000">
                <a:solidFill>
                  <a:schemeClr val="tx1"/>
                </a:solidFill>
                <a:latin typeface="メイリオ" pitchFamily="50" charset="-128"/>
                <a:ea typeface="メイリオ" pitchFamily="50" charset="-128"/>
                <a:cs typeface="メイリオ" pitchFamily="50" charset="-128"/>
              </a:defRPr>
            </a:lvl2pPr>
            <a:lvl3pPr marL="1143000" indent="-228600" eaLnBrk="0" hangingPunct="0">
              <a:spcBef>
                <a:spcPct val="20000"/>
              </a:spcBef>
              <a:buFont typeface="Arial" charset="0"/>
              <a:buChar char="•"/>
              <a:defRPr kumimoji="1">
                <a:solidFill>
                  <a:schemeClr val="tx1"/>
                </a:solidFill>
                <a:latin typeface="メイリオ" pitchFamily="50" charset="-128"/>
                <a:ea typeface="メイリオ" pitchFamily="50" charset="-128"/>
                <a:cs typeface="メイリオ" pitchFamily="50" charset="-128"/>
              </a:defRPr>
            </a:lvl3pPr>
            <a:lvl4pPr marL="1600200" indent="-228600" eaLnBrk="0" hangingPunct="0">
              <a:spcBef>
                <a:spcPct val="20000"/>
              </a:spcBef>
              <a:buFont typeface="Arial" charset="0"/>
              <a:buChar char="–"/>
              <a:defRPr kumimoji="1" sz="1600">
                <a:solidFill>
                  <a:schemeClr val="tx1"/>
                </a:solidFill>
                <a:latin typeface="メイリオ" pitchFamily="50" charset="-128"/>
                <a:ea typeface="メイリオ" pitchFamily="50" charset="-128"/>
                <a:cs typeface="メイリオ" pitchFamily="50" charset="-128"/>
              </a:defRPr>
            </a:lvl4pPr>
            <a:lvl5pPr marL="2057400" indent="-228600" eaLnBrk="0" hangingPunct="0">
              <a:spcBef>
                <a:spcPct val="20000"/>
              </a:spcBef>
              <a:buFont typeface="Arial" charset="0"/>
              <a:buChar char="»"/>
              <a:defRPr kumimoji="1" sz="1600">
                <a:solidFill>
                  <a:schemeClr val="tx1"/>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9pPr>
          </a:lstStyle>
          <a:p>
            <a:pPr algn="ctr" eaLnBrk="1" hangingPunct="1">
              <a:spcBef>
                <a:spcPct val="0"/>
              </a:spcBef>
              <a:buFontTx/>
              <a:buNone/>
            </a:pPr>
            <a:r>
              <a:rPr lang="ja-JP" altLang="en-US" sz="1400" b="1" dirty="0" smtClean="0">
                <a:solidFill>
                  <a:schemeClr val="tx2"/>
                </a:solidFill>
                <a:latin typeface="ＭＳ Ｐゴシック" charset="-128"/>
                <a:ea typeface="ＭＳ Ｐゴシック" charset="-128"/>
              </a:rPr>
              <a:t>通　信</a:t>
            </a:r>
            <a:endParaRPr lang="en-US" altLang="ja-JP" sz="1400" b="1" dirty="0">
              <a:solidFill>
                <a:schemeClr val="tx2"/>
              </a:solidFill>
              <a:latin typeface="ＭＳ Ｐゴシック" charset="-128"/>
              <a:ea typeface="ＭＳ Ｐゴシック" charset="-128"/>
            </a:endParaRPr>
          </a:p>
        </p:txBody>
      </p:sp>
      <p:sp>
        <p:nvSpPr>
          <p:cNvPr id="78" name="角丸四角形 77"/>
          <p:cNvSpPr/>
          <p:nvPr/>
        </p:nvSpPr>
        <p:spPr>
          <a:xfrm>
            <a:off x="69156" y="2091872"/>
            <a:ext cx="5904656" cy="3240360"/>
          </a:xfrm>
          <a:prstGeom prst="roundRect">
            <a:avLst/>
          </a:prstGeom>
          <a:noFill/>
          <a:ln w="762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左矢印 78"/>
          <p:cNvSpPr/>
          <p:nvPr/>
        </p:nvSpPr>
        <p:spPr>
          <a:xfrm>
            <a:off x="6261844" y="4318804"/>
            <a:ext cx="2146149" cy="505533"/>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t>サービス</a:t>
            </a:r>
            <a:r>
              <a:rPr kumimoji="1" lang="ja-JP" altLang="en-US" sz="1200" b="1" dirty="0" smtClean="0"/>
              <a:t>提供</a:t>
            </a:r>
            <a:endParaRPr kumimoji="1" lang="ja-JP" altLang="en-US" sz="1200" b="1" dirty="0"/>
          </a:p>
        </p:txBody>
      </p:sp>
      <p:sp>
        <p:nvSpPr>
          <p:cNvPr id="80" name="テキスト ボックス 46"/>
          <p:cNvSpPr txBox="1">
            <a:spLocks noChangeArrowheads="1"/>
          </p:cNvSpPr>
          <p:nvPr/>
        </p:nvSpPr>
        <p:spPr bwMode="auto">
          <a:xfrm>
            <a:off x="7772464" y="1640660"/>
            <a:ext cx="1188144" cy="52322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kumimoji="1" sz="2400">
                <a:solidFill>
                  <a:schemeClr val="tx1"/>
                </a:solidFill>
                <a:latin typeface="メイリオ" pitchFamily="50" charset="-128"/>
                <a:ea typeface="メイリオ" pitchFamily="50" charset="-128"/>
                <a:cs typeface="メイリオ" pitchFamily="50" charset="-128"/>
              </a:defRPr>
            </a:lvl1pPr>
            <a:lvl2pPr marL="742950" indent="-285750" eaLnBrk="0" hangingPunct="0">
              <a:spcBef>
                <a:spcPct val="20000"/>
              </a:spcBef>
              <a:buFont typeface="Arial" charset="0"/>
              <a:buChar char="–"/>
              <a:defRPr kumimoji="1" sz="2000">
                <a:solidFill>
                  <a:schemeClr val="tx1"/>
                </a:solidFill>
                <a:latin typeface="メイリオ" pitchFamily="50" charset="-128"/>
                <a:ea typeface="メイリオ" pitchFamily="50" charset="-128"/>
                <a:cs typeface="メイリオ" pitchFamily="50" charset="-128"/>
              </a:defRPr>
            </a:lvl2pPr>
            <a:lvl3pPr marL="1143000" indent="-228600" eaLnBrk="0" hangingPunct="0">
              <a:spcBef>
                <a:spcPct val="20000"/>
              </a:spcBef>
              <a:buFont typeface="Arial" charset="0"/>
              <a:buChar char="•"/>
              <a:defRPr kumimoji="1">
                <a:solidFill>
                  <a:schemeClr val="tx1"/>
                </a:solidFill>
                <a:latin typeface="メイリオ" pitchFamily="50" charset="-128"/>
                <a:ea typeface="メイリオ" pitchFamily="50" charset="-128"/>
                <a:cs typeface="メイリオ" pitchFamily="50" charset="-128"/>
              </a:defRPr>
            </a:lvl3pPr>
            <a:lvl4pPr marL="1600200" indent="-228600" eaLnBrk="0" hangingPunct="0">
              <a:spcBef>
                <a:spcPct val="20000"/>
              </a:spcBef>
              <a:buFont typeface="Arial" charset="0"/>
              <a:buChar char="–"/>
              <a:defRPr kumimoji="1" sz="1600">
                <a:solidFill>
                  <a:schemeClr val="tx1"/>
                </a:solidFill>
                <a:latin typeface="メイリオ" pitchFamily="50" charset="-128"/>
                <a:ea typeface="メイリオ" pitchFamily="50" charset="-128"/>
                <a:cs typeface="メイリオ" pitchFamily="50" charset="-128"/>
              </a:defRPr>
            </a:lvl4pPr>
            <a:lvl5pPr marL="2057400" indent="-228600" eaLnBrk="0" hangingPunct="0">
              <a:spcBef>
                <a:spcPct val="20000"/>
              </a:spcBef>
              <a:buFont typeface="Arial" charset="0"/>
              <a:buChar char="»"/>
              <a:defRPr kumimoji="1" sz="1600">
                <a:solidFill>
                  <a:schemeClr val="tx1"/>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9pPr>
          </a:lstStyle>
          <a:p>
            <a:pPr algn="ctr" eaLnBrk="1" hangingPunct="1">
              <a:spcBef>
                <a:spcPct val="0"/>
              </a:spcBef>
              <a:buFontTx/>
              <a:buNone/>
            </a:pPr>
            <a:r>
              <a:rPr lang="ja-JP" altLang="en-US" sz="1400" b="1" dirty="0" smtClean="0">
                <a:solidFill>
                  <a:schemeClr val="tx2"/>
                </a:solidFill>
                <a:latin typeface="ＭＳ Ｐゴシック" charset="-128"/>
                <a:ea typeface="ＭＳ Ｐゴシック" charset="-128"/>
              </a:rPr>
              <a:t>ﾃﾞｰﾀ</a:t>
            </a:r>
            <a:endParaRPr lang="en-US" altLang="ja-JP" sz="1400" b="1" dirty="0" smtClean="0">
              <a:solidFill>
                <a:schemeClr val="tx2"/>
              </a:solidFill>
              <a:latin typeface="ＭＳ Ｐゴシック" charset="-128"/>
              <a:ea typeface="ＭＳ Ｐゴシック" charset="-128"/>
            </a:endParaRPr>
          </a:p>
          <a:p>
            <a:pPr algn="ctr" eaLnBrk="1" hangingPunct="1">
              <a:spcBef>
                <a:spcPct val="0"/>
              </a:spcBef>
              <a:buFontTx/>
              <a:buNone/>
            </a:pPr>
            <a:r>
              <a:rPr lang="ja-JP" altLang="en-US" sz="1400" b="1" dirty="0">
                <a:solidFill>
                  <a:schemeClr val="tx2"/>
                </a:solidFill>
                <a:latin typeface="ＭＳ Ｐゴシック" charset="-128"/>
                <a:ea typeface="ＭＳ Ｐゴシック" charset="-128"/>
              </a:rPr>
              <a:t>ﾌﾟﾗｯﾄﾌｫｰﾑ</a:t>
            </a:r>
            <a:endParaRPr lang="en-US" altLang="ja-JP" sz="1400" b="1" dirty="0">
              <a:solidFill>
                <a:schemeClr val="tx2"/>
              </a:solidFill>
              <a:latin typeface="ＭＳ Ｐゴシック" charset="-128"/>
              <a:ea typeface="ＭＳ Ｐゴシック" charset="-128"/>
            </a:endParaRPr>
          </a:p>
        </p:txBody>
      </p:sp>
      <p:pic>
        <p:nvPicPr>
          <p:cNvPr id="81" name="Picture 3" descr="C:\Users\HMAB7711\AppData\Local\Microsoft\Windows\Temporary Internet Files\Content.IE5\A69G3C1Z\three_basic_charts[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573713" y="2773662"/>
            <a:ext cx="861791" cy="861791"/>
          </a:xfrm>
          <a:prstGeom prst="rect">
            <a:avLst/>
          </a:prstGeom>
          <a:noFill/>
        </p:spPr>
      </p:pic>
      <p:grpSp>
        <p:nvGrpSpPr>
          <p:cNvPr id="82" name="グループ化 81"/>
          <p:cNvGrpSpPr/>
          <p:nvPr/>
        </p:nvGrpSpPr>
        <p:grpSpPr>
          <a:xfrm>
            <a:off x="7764995" y="5006582"/>
            <a:ext cx="1541677" cy="917974"/>
            <a:chOff x="6465168" y="5828998"/>
            <a:chExt cx="1541677" cy="917974"/>
          </a:xfrm>
        </p:grpSpPr>
        <p:pic>
          <p:nvPicPr>
            <p:cNvPr id="83" name="Picture 2" descr="\\mpci990001.ring.meti.go.jp\Ddrive\TTAE1493\ドキュメント\My Pictures\kyukyu4.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65168" y="6353632"/>
              <a:ext cx="486177" cy="328170"/>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descr="\\mpci990001.ring.meti.go.jp\Ddrive\TTAE1493\ドキュメント\My Pictures\b0801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85248" y="5845356"/>
              <a:ext cx="821597" cy="581738"/>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3" descr="\\mpci990001.ring.meti.go.jp\Ddrive\TTAE1493\ドキュメント\My Pictures\illust1643.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36061" y="6288324"/>
              <a:ext cx="1015577" cy="458648"/>
            </a:xfrm>
            <a:prstGeom prst="rect">
              <a:avLst/>
            </a:prstGeom>
            <a:noFill/>
            <a:extLst>
              <a:ext uri="{909E8E84-426E-40DD-AFC4-6F175D3DCCD1}">
                <a14:hiddenFill xmlns:a14="http://schemas.microsoft.com/office/drawing/2010/main">
                  <a:solidFill>
                    <a:srgbClr val="FFFFFF"/>
                  </a:solidFill>
                </a14:hiddenFill>
              </a:ext>
            </a:extLst>
          </p:spPr>
        </p:pic>
        <p:cxnSp>
          <p:nvCxnSpPr>
            <p:cNvPr id="86" name="直線コネクタ 85"/>
            <p:cNvCxnSpPr/>
            <p:nvPr/>
          </p:nvCxnSpPr>
          <p:spPr>
            <a:xfrm flipH="1">
              <a:off x="6502611" y="6312071"/>
              <a:ext cx="411292" cy="411291"/>
            </a:xfrm>
            <a:prstGeom prst="line">
              <a:avLst/>
            </a:prstGeom>
          </p:spPr>
          <p:style>
            <a:lnRef idx="3">
              <a:schemeClr val="accent2"/>
            </a:lnRef>
            <a:fillRef idx="0">
              <a:schemeClr val="accent2"/>
            </a:fillRef>
            <a:effectRef idx="2">
              <a:schemeClr val="accent2"/>
            </a:effectRef>
            <a:fontRef idx="minor">
              <a:schemeClr val="tx1"/>
            </a:fontRef>
          </p:style>
        </p:cxnSp>
        <p:pic>
          <p:nvPicPr>
            <p:cNvPr id="87" name="Picture 5" descr="\\mpci990001.ring.meti.go.jp\Ddrive\TTAE1493\ドキュメント\My Pictures\07.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6714568" y="5828998"/>
              <a:ext cx="398672" cy="3935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8" name="グループ化 87"/>
          <p:cNvGrpSpPr/>
          <p:nvPr/>
        </p:nvGrpSpPr>
        <p:grpSpPr>
          <a:xfrm>
            <a:off x="7421585" y="2762115"/>
            <a:ext cx="1066800" cy="900680"/>
            <a:chOff x="7446580" y="3501008"/>
            <a:chExt cx="1066800" cy="900680"/>
          </a:xfrm>
        </p:grpSpPr>
        <p:sp>
          <p:nvSpPr>
            <p:cNvPr id="89" name="フローチャート : 磁気ディスク 88"/>
            <p:cNvSpPr/>
            <p:nvPr/>
          </p:nvSpPr>
          <p:spPr>
            <a:xfrm>
              <a:off x="7446580" y="3501008"/>
              <a:ext cx="914400" cy="612648"/>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90" name="フローチャート : 磁気ディスク 89"/>
            <p:cNvSpPr/>
            <p:nvPr/>
          </p:nvSpPr>
          <p:spPr>
            <a:xfrm>
              <a:off x="7598980" y="3789040"/>
              <a:ext cx="914400" cy="612648"/>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grpSp>
      <p:sp>
        <p:nvSpPr>
          <p:cNvPr id="91" name="テキスト ボックス 90"/>
          <p:cNvSpPr txBox="1"/>
          <p:nvPr/>
        </p:nvSpPr>
        <p:spPr>
          <a:xfrm>
            <a:off x="69156" y="1722540"/>
            <a:ext cx="5904656" cy="369332"/>
          </a:xfrm>
          <a:prstGeom prst="rect">
            <a:avLst/>
          </a:prstGeom>
          <a:noFill/>
        </p:spPr>
        <p:txBody>
          <a:bodyPr wrap="square" rtlCol="0">
            <a:spAutoFit/>
          </a:bodyPr>
          <a:lstStyle/>
          <a:p>
            <a:pPr algn="ctr"/>
            <a:r>
              <a:rPr lang="ja-JP" altLang="en-US" dirty="0" smtClean="0">
                <a:solidFill>
                  <a:schemeClr val="accent3">
                    <a:lumMod val="50000"/>
                  </a:schemeClr>
                </a:solidFill>
                <a:latin typeface="AR Pゴシック体S" panose="020B0A00000000000000" pitchFamily="50" charset="-128"/>
                <a:ea typeface="AR Pゴシック体S" panose="020B0A00000000000000" pitchFamily="50" charset="-128"/>
              </a:rPr>
              <a:t>家　庭　内</a:t>
            </a:r>
            <a:endParaRPr kumimoji="1" lang="ja-JP" altLang="en-US" dirty="0">
              <a:solidFill>
                <a:schemeClr val="accent3">
                  <a:lumMod val="50000"/>
                </a:schemeClr>
              </a:solidFill>
              <a:latin typeface="AR Pゴシック体S" panose="020B0A00000000000000" pitchFamily="50" charset="-128"/>
              <a:ea typeface="AR Pゴシック体S" panose="020B0A00000000000000" pitchFamily="50" charset="-128"/>
            </a:endParaRPr>
          </a:p>
        </p:txBody>
      </p:sp>
      <p:sp>
        <p:nvSpPr>
          <p:cNvPr id="92" name="テキスト ボックス 91"/>
          <p:cNvSpPr txBox="1"/>
          <p:nvPr/>
        </p:nvSpPr>
        <p:spPr>
          <a:xfrm>
            <a:off x="7023974" y="2163880"/>
            <a:ext cx="2838270" cy="369332"/>
          </a:xfrm>
          <a:prstGeom prst="rect">
            <a:avLst/>
          </a:prstGeom>
          <a:noFill/>
        </p:spPr>
        <p:txBody>
          <a:bodyPr wrap="square" rtlCol="0">
            <a:spAutoFit/>
          </a:bodyPr>
          <a:lstStyle/>
          <a:p>
            <a:pPr algn="ctr"/>
            <a:r>
              <a:rPr lang="ja-JP" altLang="en-US" dirty="0">
                <a:solidFill>
                  <a:schemeClr val="accent3">
                    <a:lumMod val="50000"/>
                  </a:schemeClr>
                </a:solidFill>
                <a:latin typeface="AR Pゴシック体S" panose="020B0A00000000000000" pitchFamily="50" charset="-128"/>
                <a:ea typeface="AR Pゴシック体S" panose="020B0A00000000000000" pitchFamily="50" charset="-128"/>
              </a:rPr>
              <a:t>クラウド</a:t>
            </a:r>
            <a:endParaRPr kumimoji="1" lang="ja-JP" altLang="en-US" dirty="0">
              <a:solidFill>
                <a:schemeClr val="accent3">
                  <a:lumMod val="50000"/>
                </a:schemeClr>
              </a:solidFill>
              <a:latin typeface="AR Pゴシック体S" panose="020B0A00000000000000" pitchFamily="50" charset="-128"/>
              <a:ea typeface="AR Pゴシック体S" panose="020B0A00000000000000" pitchFamily="50" charset="-128"/>
            </a:endParaRPr>
          </a:p>
        </p:txBody>
      </p:sp>
      <p:sp>
        <p:nvSpPr>
          <p:cNvPr id="93" name="正方形/長方形 92"/>
          <p:cNvSpPr/>
          <p:nvPr/>
        </p:nvSpPr>
        <p:spPr>
          <a:xfrm>
            <a:off x="8382235" y="4108096"/>
            <a:ext cx="274538" cy="5958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4" name="Group 24"/>
          <p:cNvGrpSpPr>
            <a:grpSpLocks noChangeAspect="1"/>
          </p:cNvGrpSpPr>
          <p:nvPr/>
        </p:nvGrpSpPr>
        <p:grpSpPr bwMode="auto">
          <a:xfrm>
            <a:off x="5685780" y="2742853"/>
            <a:ext cx="457200" cy="558800"/>
            <a:chOff x="2019" y="1868"/>
            <a:chExt cx="345" cy="446"/>
          </a:xfrm>
        </p:grpSpPr>
        <p:sp>
          <p:nvSpPr>
            <p:cNvPr id="95" name="AutoShape 25"/>
            <p:cNvSpPr>
              <a:spLocks noChangeArrowheads="1"/>
            </p:cNvSpPr>
            <p:nvPr/>
          </p:nvSpPr>
          <p:spPr bwMode="auto">
            <a:xfrm>
              <a:off x="2070" y="2170"/>
              <a:ext cx="251" cy="1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614 w 21600"/>
                <a:gd name="T13" fmla="*/ 3600 h 21600"/>
                <a:gd name="T14" fmla="*/ 17986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711" y="21600"/>
                  </a:lnTo>
                  <a:lnTo>
                    <a:pt x="17889" y="21600"/>
                  </a:lnTo>
                  <a:lnTo>
                    <a:pt x="21600" y="0"/>
                  </a:lnTo>
                  <a:lnTo>
                    <a:pt x="0" y="0"/>
                  </a:lnTo>
                  <a:close/>
                </a:path>
              </a:pathLst>
            </a:custGeom>
            <a:solidFill>
              <a:srgbClr val="C0C0C0"/>
            </a:solidFill>
            <a:ln w="9525">
              <a:round/>
              <a:headEnd/>
              <a:tailEnd/>
            </a:ln>
            <a:scene3d>
              <a:camera prst="legacyObliqueTopRight"/>
              <a:lightRig rig="legacyFlat3" dir="b"/>
            </a:scene3d>
            <a:sp3d extrusionH="201600" prstMaterial="legacyMatte">
              <a:bevelT w="13500" h="13500" prst="angle"/>
              <a:bevelB w="13500" h="13500" prst="angle"/>
              <a:extrusionClr>
                <a:srgbClr val="C0C0C0"/>
              </a:extrusionClr>
            </a:sp3d>
          </p:spPr>
          <p:txBody>
            <a:bodyPr wrap="none" lIns="90000" tIns="46800" rIns="90000" bIns="46800" anchor="ctr">
              <a:flatTx/>
            </a:bodyPr>
            <a:lstStyle/>
            <a:p>
              <a:endParaRPr lang="ja-JP" altLang="en-US"/>
            </a:p>
          </p:txBody>
        </p:sp>
        <p:sp>
          <p:nvSpPr>
            <p:cNvPr id="96" name="AutoShape 26"/>
            <p:cNvSpPr>
              <a:spLocks noChangeArrowheads="1"/>
            </p:cNvSpPr>
            <p:nvPr/>
          </p:nvSpPr>
          <p:spPr bwMode="auto">
            <a:xfrm>
              <a:off x="2019" y="1868"/>
              <a:ext cx="345" cy="309"/>
            </a:xfrm>
            <a:prstGeom prst="roundRect">
              <a:avLst>
                <a:gd name="adj" fmla="val 16667"/>
              </a:avLst>
            </a:prstGeom>
            <a:solidFill>
              <a:srgbClr val="C0C0C0"/>
            </a:solidFill>
            <a:ln w="9525">
              <a:round/>
              <a:headEnd/>
              <a:tailEnd/>
            </a:ln>
            <a:scene3d>
              <a:camera prst="legacyObliqueTopRight"/>
              <a:lightRig rig="legacyFlat3" dir="b"/>
            </a:scene3d>
            <a:sp3d extrusionH="201600" prstMaterial="legacyMatte">
              <a:bevelT w="13500" h="13500" prst="angle"/>
              <a:bevelB w="13500" h="13500" prst="angle"/>
              <a:extrusionClr>
                <a:srgbClr val="C0C0C0"/>
              </a:extrusionClr>
            </a:sp3d>
          </p:spPr>
          <p:txBody>
            <a:bodyPr wrap="none" lIns="90000" tIns="46800" rIns="90000" bIns="46800" anchor="ctr">
              <a:flatTx/>
            </a:bodyPr>
            <a:lstStyle>
              <a:lvl1pPr defTabSz="955675" eaLnBrk="0" hangingPunct="0">
                <a:spcBef>
                  <a:spcPct val="20000"/>
                </a:spcBef>
                <a:buFont typeface="Arial" charset="0"/>
                <a:buChar char="•"/>
                <a:defRPr kumimoji="1" sz="2400">
                  <a:solidFill>
                    <a:schemeClr val="tx1"/>
                  </a:solidFill>
                  <a:latin typeface="メイリオ" pitchFamily="50" charset="-128"/>
                  <a:ea typeface="メイリオ" pitchFamily="50" charset="-128"/>
                  <a:cs typeface="メイリオ" pitchFamily="50" charset="-128"/>
                </a:defRPr>
              </a:lvl1pPr>
              <a:lvl2pPr marL="742950" indent="-285750" defTabSz="955675" eaLnBrk="0" hangingPunct="0">
                <a:spcBef>
                  <a:spcPct val="20000"/>
                </a:spcBef>
                <a:buFont typeface="Arial" charset="0"/>
                <a:buChar char="–"/>
                <a:defRPr kumimoji="1" sz="2000">
                  <a:solidFill>
                    <a:schemeClr val="tx1"/>
                  </a:solidFill>
                  <a:latin typeface="メイリオ" pitchFamily="50" charset="-128"/>
                  <a:ea typeface="メイリオ" pitchFamily="50" charset="-128"/>
                  <a:cs typeface="メイリオ" pitchFamily="50" charset="-128"/>
                </a:defRPr>
              </a:lvl2pPr>
              <a:lvl3pPr marL="1143000" indent="-228600" defTabSz="955675" eaLnBrk="0" hangingPunct="0">
                <a:spcBef>
                  <a:spcPct val="20000"/>
                </a:spcBef>
                <a:buFont typeface="Arial" charset="0"/>
                <a:buChar char="•"/>
                <a:defRPr kumimoji="1">
                  <a:solidFill>
                    <a:schemeClr val="tx1"/>
                  </a:solidFill>
                  <a:latin typeface="メイリオ" pitchFamily="50" charset="-128"/>
                  <a:ea typeface="メイリオ" pitchFamily="50" charset="-128"/>
                  <a:cs typeface="メイリオ" pitchFamily="50" charset="-128"/>
                </a:defRPr>
              </a:lvl3pPr>
              <a:lvl4pPr marL="1600200" indent="-228600" defTabSz="955675" eaLnBrk="0" hangingPunct="0">
                <a:spcBef>
                  <a:spcPct val="20000"/>
                </a:spcBef>
                <a:buFont typeface="Arial" charset="0"/>
                <a:buChar char="–"/>
                <a:defRPr kumimoji="1" sz="1600">
                  <a:solidFill>
                    <a:schemeClr val="tx1"/>
                  </a:solidFill>
                  <a:latin typeface="メイリオ" pitchFamily="50" charset="-128"/>
                  <a:ea typeface="メイリオ" pitchFamily="50" charset="-128"/>
                  <a:cs typeface="メイリオ" pitchFamily="50" charset="-128"/>
                </a:defRPr>
              </a:lvl4pPr>
              <a:lvl5pPr marL="2057400" indent="-228600" defTabSz="955675" eaLnBrk="0" hangingPunct="0">
                <a:spcBef>
                  <a:spcPct val="20000"/>
                </a:spcBef>
                <a:buFont typeface="Arial" charset="0"/>
                <a:buChar char="»"/>
                <a:defRPr kumimoji="1" sz="1600">
                  <a:solidFill>
                    <a:schemeClr val="tx1"/>
                  </a:solidFill>
                  <a:latin typeface="メイリオ" pitchFamily="50" charset="-128"/>
                  <a:ea typeface="メイリオ" pitchFamily="50" charset="-128"/>
                  <a:cs typeface="メイリオ" pitchFamily="50" charset="-128"/>
                </a:defRPr>
              </a:lvl5pPr>
              <a:lvl6pPr marL="2514600" indent="-228600" defTabSz="955675"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6pPr>
              <a:lvl7pPr marL="2971800" indent="-228600" defTabSz="955675"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7pPr>
              <a:lvl8pPr marL="3429000" indent="-228600" defTabSz="955675"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8pPr>
              <a:lvl9pPr marL="3886200" indent="-228600" defTabSz="955675"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9pPr>
            </a:lstStyle>
            <a:p>
              <a:pPr eaLnBrk="1" hangingPunct="1">
                <a:spcBef>
                  <a:spcPct val="0"/>
                </a:spcBef>
                <a:buFontTx/>
                <a:buNone/>
              </a:pPr>
              <a:endParaRPr lang="ja-JP" altLang="en-US" sz="1000">
                <a:latin typeface="Calibri" pitchFamily="34" charset="0"/>
                <a:ea typeface="ＭＳ Ｐゴシック" charset="-128"/>
              </a:endParaRPr>
            </a:p>
          </p:txBody>
        </p:sp>
        <p:sp>
          <p:nvSpPr>
            <p:cNvPr id="97" name="AutoShape 27"/>
            <p:cNvSpPr>
              <a:spLocks noChangeArrowheads="1"/>
            </p:cNvSpPr>
            <p:nvPr/>
          </p:nvSpPr>
          <p:spPr bwMode="auto">
            <a:xfrm>
              <a:off x="2041" y="1891"/>
              <a:ext cx="301" cy="229"/>
            </a:xfrm>
            <a:prstGeom prst="roundRect">
              <a:avLst>
                <a:gd name="adj" fmla="val 16667"/>
              </a:avLst>
            </a:prstGeom>
            <a:solidFill>
              <a:srgbClr val="999999"/>
            </a:solidFill>
            <a:ln w="6350">
              <a:solidFill>
                <a:srgbClr val="5F5F5F"/>
              </a:solidFill>
              <a:round/>
              <a:headEnd/>
              <a:tailEnd/>
            </a:ln>
          </p:spPr>
          <p:txBody>
            <a:bodyPr wrap="none" lIns="90000" tIns="46800" rIns="90000" bIns="46800" anchor="ctr"/>
            <a:lstStyle>
              <a:lvl1pPr defTabSz="955675" eaLnBrk="0" hangingPunct="0">
                <a:spcBef>
                  <a:spcPct val="20000"/>
                </a:spcBef>
                <a:buFont typeface="Arial" charset="0"/>
                <a:buChar char="•"/>
                <a:defRPr kumimoji="1" sz="2400">
                  <a:solidFill>
                    <a:schemeClr val="tx1"/>
                  </a:solidFill>
                  <a:latin typeface="メイリオ" pitchFamily="50" charset="-128"/>
                  <a:ea typeface="メイリオ" pitchFamily="50" charset="-128"/>
                  <a:cs typeface="メイリオ" pitchFamily="50" charset="-128"/>
                </a:defRPr>
              </a:lvl1pPr>
              <a:lvl2pPr marL="742950" indent="-285750" defTabSz="955675" eaLnBrk="0" hangingPunct="0">
                <a:spcBef>
                  <a:spcPct val="20000"/>
                </a:spcBef>
                <a:buFont typeface="Arial" charset="0"/>
                <a:buChar char="–"/>
                <a:defRPr kumimoji="1" sz="2000">
                  <a:solidFill>
                    <a:schemeClr val="tx1"/>
                  </a:solidFill>
                  <a:latin typeface="メイリオ" pitchFamily="50" charset="-128"/>
                  <a:ea typeface="メイリオ" pitchFamily="50" charset="-128"/>
                  <a:cs typeface="メイリオ" pitchFamily="50" charset="-128"/>
                </a:defRPr>
              </a:lvl2pPr>
              <a:lvl3pPr marL="1143000" indent="-228600" defTabSz="955675" eaLnBrk="0" hangingPunct="0">
                <a:spcBef>
                  <a:spcPct val="20000"/>
                </a:spcBef>
                <a:buFont typeface="Arial" charset="0"/>
                <a:buChar char="•"/>
                <a:defRPr kumimoji="1">
                  <a:solidFill>
                    <a:schemeClr val="tx1"/>
                  </a:solidFill>
                  <a:latin typeface="メイリオ" pitchFamily="50" charset="-128"/>
                  <a:ea typeface="メイリオ" pitchFamily="50" charset="-128"/>
                  <a:cs typeface="メイリオ" pitchFamily="50" charset="-128"/>
                </a:defRPr>
              </a:lvl3pPr>
              <a:lvl4pPr marL="1600200" indent="-228600" defTabSz="955675" eaLnBrk="0" hangingPunct="0">
                <a:spcBef>
                  <a:spcPct val="20000"/>
                </a:spcBef>
                <a:buFont typeface="Arial" charset="0"/>
                <a:buChar char="–"/>
                <a:defRPr kumimoji="1" sz="1600">
                  <a:solidFill>
                    <a:schemeClr val="tx1"/>
                  </a:solidFill>
                  <a:latin typeface="メイリオ" pitchFamily="50" charset="-128"/>
                  <a:ea typeface="メイリオ" pitchFamily="50" charset="-128"/>
                  <a:cs typeface="メイリオ" pitchFamily="50" charset="-128"/>
                </a:defRPr>
              </a:lvl4pPr>
              <a:lvl5pPr marL="2057400" indent="-228600" defTabSz="955675" eaLnBrk="0" hangingPunct="0">
                <a:spcBef>
                  <a:spcPct val="20000"/>
                </a:spcBef>
                <a:buFont typeface="Arial" charset="0"/>
                <a:buChar char="»"/>
                <a:defRPr kumimoji="1" sz="1600">
                  <a:solidFill>
                    <a:schemeClr val="tx1"/>
                  </a:solidFill>
                  <a:latin typeface="メイリオ" pitchFamily="50" charset="-128"/>
                  <a:ea typeface="メイリオ" pitchFamily="50" charset="-128"/>
                  <a:cs typeface="メイリオ" pitchFamily="50" charset="-128"/>
                </a:defRPr>
              </a:lvl5pPr>
              <a:lvl6pPr marL="2514600" indent="-228600" defTabSz="955675"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6pPr>
              <a:lvl7pPr marL="2971800" indent="-228600" defTabSz="955675"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7pPr>
              <a:lvl8pPr marL="3429000" indent="-228600" defTabSz="955675"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8pPr>
              <a:lvl9pPr marL="3886200" indent="-228600" defTabSz="955675"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9pPr>
            </a:lstStyle>
            <a:p>
              <a:pPr eaLnBrk="1" hangingPunct="1">
                <a:spcBef>
                  <a:spcPct val="0"/>
                </a:spcBef>
                <a:buFontTx/>
                <a:buNone/>
              </a:pPr>
              <a:endParaRPr lang="ja-JP" altLang="en-US" sz="1000">
                <a:latin typeface="Calibri" pitchFamily="34" charset="0"/>
                <a:ea typeface="ＭＳ Ｐゴシック" charset="-128"/>
              </a:endParaRPr>
            </a:p>
          </p:txBody>
        </p:sp>
        <p:sp>
          <p:nvSpPr>
            <p:cNvPr id="98" name="AutoShape 28"/>
            <p:cNvSpPr>
              <a:spLocks noChangeArrowheads="1"/>
            </p:cNvSpPr>
            <p:nvPr/>
          </p:nvSpPr>
          <p:spPr bwMode="auto">
            <a:xfrm>
              <a:off x="2057" y="1943"/>
              <a:ext cx="268" cy="75"/>
            </a:xfrm>
            <a:prstGeom prst="roundRect">
              <a:avLst>
                <a:gd name="adj" fmla="val 16667"/>
              </a:avLst>
            </a:prstGeom>
            <a:solidFill>
              <a:schemeClr val="bg1"/>
            </a:solidFill>
            <a:ln w="12700">
              <a:solidFill>
                <a:srgbClr val="5F5F5F"/>
              </a:solidFill>
              <a:round/>
              <a:headEnd/>
              <a:tailEnd/>
            </a:ln>
          </p:spPr>
          <p:txBody>
            <a:bodyPr wrap="none" lIns="90000" tIns="46800" rIns="90000" bIns="46800" anchor="ctr"/>
            <a:lstStyle>
              <a:lvl1pPr defTabSz="955675" eaLnBrk="0" hangingPunct="0">
                <a:spcBef>
                  <a:spcPct val="20000"/>
                </a:spcBef>
                <a:buFont typeface="Arial" charset="0"/>
                <a:buChar char="•"/>
                <a:defRPr kumimoji="1" sz="2400">
                  <a:solidFill>
                    <a:schemeClr val="tx1"/>
                  </a:solidFill>
                  <a:latin typeface="メイリオ" pitchFamily="50" charset="-128"/>
                  <a:ea typeface="メイリオ" pitchFamily="50" charset="-128"/>
                  <a:cs typeface="メイリオ" pitchFamily="50" charset="-128"/>
                </a:defRPr>
              </a:lvl1pPr>
              <a:lvl2pPr marL="742950" indent="-285750" defTabSz="955675" eaLnBrk="0" hangingPunct="0">
                <a:spcBef>
                  <a:spcPct val="20000"/>
                </a:spcBef>
                <a:buFont typeface="Arial" charset="0"/>
                <a:buChar char="–"/>
                <a:defRPr kumimoji="1" sz="2000">
                  <a:solidFill>
                    <a:schemeClr val="tx1"/>
                  </a:solidFill>
                  <a:latin typeface="メイリオ" pitchFamily="50" charset="-128"/>
                  <a:ea typeface="メイリオ" pitchFamily="50" charset="-128"/>
                  <a:cs typeface="メイリオ" pitchFamily="50" charset="-128"/>
                </a:defRPr>
              </a:lvl2pPr>
              <a:lvl3pPr marL="1143000" indent="-228600" defTabSz="955675" eaLnBrk="0" hangingPunct="0">
                <a:spcBef>
                  <a:spcPct val="20000"/>
                </a:spcBef>
                <a:buFont typeface="Arial" charset="0"/>
                <a:buChar char="•"/>
                <a:defRPr kumimoji="1">
                  <a:solidFill>
                    <a:schemeClr val="tx1"/>
                  </a:solidFill>
                  <a:latin typeface="メイリオ" pitchFamily="50" charset="-128"/>
                  <a:ea typeface="メイリオ" pitchFamily="50" charset="-128"/>
                  <a:cs typeface="メイリオ" pitchFamily="50" charset="-128"/>
                </a:defRPr>
              </a:lvl3pPr>
              <a:lvl4pPr marL="1600200" indent="-228600" defTabSz="955675" eaLnBrk="0" hangingPunct="0">
                <a:spcBef>
                  <a:spcPct val="20000"/>
                </a:spcBef>
                <a:buFont typeface="Arial" charset="0"/>
                <a:buChar char="–"/>
                <a:defRPr kumimoji="1" sz="1600">
                  <a:solidFill>
                    <a:schemeClr val="tx1"/>
                  </a:solidFill>
                  <a:latin typeface="メイリオ" pitchFamily="50" charset="-128"/>
                  <a:ea typeface="メイリオ" pitchFamily="50" charset="-128"/>
                  <a:cs typeface="メイリオ" pitchFamily="50" charset="-128"/>
                </a:defRPr>
              </a:lvl4pPr>
              <a:lvl5pPr marL="2057400" indent="-228600" defTabSz="955675" eaLnBrk="0" hangingPunct="0">
                <a:spcBef>
                  <a:spcPct val="20000"/>
                </a:spcBef>
                <a:buFont typeface="Arial" charset="0"/>
                <a:buChar char="»"/>
                <a:defRPr kumimoji="1" sz="1600">
                  <a:solidFill>
                    <a:schemeClr val="tx1"/>
                  </a:solidFill>
                  <a:latin typeface="メイリオ" pitchFamily="50" charset="-128"/>
                  <a:ea typeface="メイリオ" pitchFamily="50" charset="-128"/>
                  <a:cs typeface="メイリオ" pitchFamily="50" charset="-128"/>
                </a:defRPr>
              </a:lvl5pPr>
              <a:lvl6pPr marL="2514600" indent="-228600" defTabSz="955675"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6pPr>
              <a:lvl7pPr marL="2971800" indent="-228600" defTabSz="955675"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7pPr>
              <a:lvl8pPr marL="3429000" indent="-228600" defTabSz="955675"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8pPr>
              <a:lvl9pPr marL="3886200" indent="-228600" defTabSz="955675"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9pPr>
            </a:lstStyle>
            <a:p>
              <a:pPr eaLnBrk="1" hangingPunct="1">
                <a:spcBef>
                  <a:spcPct val="0"/>
                </a:spcBef>
                <a:buFontTx/>
                <a:buNone/>
              </a:pPr>
              <a:endParaRPr lang="ja-JP" altLang="en-US" sz="1000">
                <a:latin typeface="Calibri" pitchFamily="34" charset="0"/>
                <a:ea typeface="ＭＳ Ｐゴシック" charset="-128"/>
              </a:endParaRPr>
            </a:p>
          </p:txBody>
        </p:sp>
        <p:sp>
          <p:nvSpPr>
            <p:cNvPr id="99" name="Rectangle 29"/>
            <p:cNvSpPr>
              <a:spLocks noChangeArrowheads="1"/>
            </p:cNvSpPr>
            <p:nvPr/>
          </p:nvSpPr>
          <p:spPr bwMode="auto">
            <a:xfrm>
              <a:off x="2080" y="1963"/>
              <a:ext cx="220" cy="34"/>
            </a:xfrm>
            <a:prstGeom prst="rect">
              <a:avLst/>
            </a:prstGeom>
            <a:solidFill>
              <a:srgbClr val="999999"/>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wrap="none" lIns="90000" tIns="46800" rIns="90000" bIns="46800" anchor="ctr"/>
            <a:lstStyle>
              <a:lvl1pPr defTabSz="955675" eaLnBrk="0" hangingPunct="0">
                <a:spcBef>
                  <a:spcPct val="20000"/>
                </a:spcBef>
                <a:buFont typeface="Arial" charset="0"/>
                <a:buChar char="•"/>
                <a:defRPr kumimoji="1" sz="2400">
                  <a:solidFill>
                    <a:schemeClr val="tx1"/>
                  </a:solidFill>
                  <a:latin typeface="メイリオ" pitchFamily="50" charset="-128"/>
                  <a:ea typeface="メイリオ" pitchFamily="50" charset="-128"/>
                  <a:cs typeface="メイリオ" pitchFamily="50" charset="-128"/>
                </a:defRPr>
              </a:lvl1pPr>
              <a:lvl2pPr marL="742950" indent="-285750" defTabSz="955675" eaLnBrk="0" hangingPunct="0">
                <a:spcBef>
                  <a:spcPct val="20000"/>
                </a:spcBef>
                <a:buFont typeface="Arial" charset="0"/>
                <a:buChar char="–"/>
                <a:defRPr kumimoji="1" sz="2000">
                  <a:solidFill>
                    <a:schemeClr val="tx1"/>
                  </a:solidFill>
                  <a:latin typeface="メイリオ" pitchFamily="50" charset="-128"/>
                  <a:ea typeface="メイリオ" pitchFamily="50" charset="-128"/>
                  <a:cs typeface="メイリオ" pitchFamily="50" charset="-128"/>
                </a:defRPr>
              </a:lvl2pPr>
              <a:lvl3pPr marL="1143000" indent="-228600" defTabSz="955675" eaLnBrk="0" hangingPunct="0">
                <a:spcBef>
                  <a:spcPct val="20000"/>
                </a:spcBef>
                <a:buFont typeface="Arial" charset="0"/>
                <a:buChar char="•"/>
                <a:defRPr kumimoji="1">
                  <a:solidFill>
                    <a:schemeClr val="tx1"/>
                  </a:solidFill>
                  <a:latin typeface="メイリオ" pitchFamily="50" charset="-128"/>
                  <a:ea typeface="メイリオ" pitchFamily="50" charset="-128"/>
                  <a:cs typeface="メイリオ" pitchFamily="50" charset="-128"/>
                </a:defRPr>
              </a:lvl3pPr>
              <a:lvl4pPr marL="1600200" indent="-228600" defTabSz="955675" eaLnBrk="0" hangingPunct="0">
                <a:spcBef>
                  <a:spcPct val="20000"/>
                </a:spcBef>
                <a:buFont typeface="Arial" charset="0"/>
                <a:buChar char="–"/>
                <a:defRPr kumimoji="1" sz="1600">
                  <a:solidFill>
                    <a:schemeClr val="tx1"/>
                  </a:solidFill>
                  <a:latin typeface="メイリオ" pitchFamily="50" charset="-128"/>
                  <a:ea typeface="メイリオ" pitchFamily="50" charset="-128"/>
                  <a:cs typeface="メイリオ" pitchFamily="50" charset="-128"/>
                </a:defRPr>
              </a:lvl4pPr>
              <a:lvl5pPr marL="2057400" indent="-228600" defTabSz="955675" eaLnBrk="0" hangingPunct="0">
                <a:spcBef>
                  <a:spcPct val="20000"/>
                </a:spcBef>
                <a:buFont typeface="Arial" charset="0"/>
                <a:buChar char="»"/>
                <a:defRPr kumimoji="1" sz="1600">
                  <a:solidFill>
                    <a:schemeClr val="tx1"/>
                  </a:solidFill>
                  <a:latin typeface="メイリオ" pitchFamily="50" charset="-128"/>
                  <a:ea typeface="メイリオ" pitchFamily="50" charset="-128"/>
                  <a:cs typeface="メイリオ" pitchFamily="50" charset="-128"/>
                </a:defRPr>
              </a:lvl5pPr>
              <a:lvl6pPr marL="2514600" indent="-228600" defTabSz="955675"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6pPr>
              <a:lvl7pPr marL="2971800" indent="-228600" defTabSz="955675"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7pPr>
              <a:lvl8pPr marL="3429000" indent="-228600" defTabSz="955675"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8pPr>
              <a:lvl9pPr marL="3886200" indent="-228600" defTabSz="955675"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9pPr>
            </a:lstStyle>
            <a:p>
              <a:pPr eaLnBrk="1" hangingPunct="1">
                <a:spcBef>
                  <a:spcPct val="0"/>
                </a:spcBef>
                <a:buFontTx/>
                <a:buNone/>
              </a:pPr>
              <a:endParaRPr lang="ja-JP" altLang="en-US" sz="1000">
                <a:latin typeface="Calibri" pitchFamily="34" charset="0"/>
                <a:ea typeface="ＭＳ Ｐゴシック" charset="-128"/>
              </a:endParaRPr>
            </a:p>
          </p:txBody>
        </p:sp>
        <p:sp>
          <p:nvSpPr>
            <p:cNvPr id="100" name="Rectangle 30"/>
            <p:cNvSpPr>
              <a:spLocks noChangeArrowheads="1"/>
            </p:cNvSpPr>
            <p:nvPr/>
          </p:nvSpPr>
          <p:spPr bwMode="auto">
            <a:xfrm>
              <a:off x="2076" y="2054"/>
              <a:ext cx="230" cy="31"/>
            </a:xfrm>
            <a:prstGeom prst="rect">
              <a:avLst/>
            </a:prstGeom>
            <a:solidFill>
              <a:srgbClr val="4D4D4D"/>
            </a:solidFill>
            <a:ln w="12700" algn="ctr">
              <a:solidFill>
                <a:srgbClr val="5F5F5F"/>
              </a:solidFill>
              <a:miter lim="800000"/>
              <a:headEnd/>
              <a:tailEnd/>
            </a:ln>
          </p:spPr>
          <p:txBody>
            <a:bodyPr wrap="none" lIns="90000" tIns="46800" rIns="90000" bIns="46800" anchor="ctr"/>
            <a:lstStyle>
              <a:lvl1pPr defTabSz="955675" eaLnBrk="0" hangingPunct="0">
                <a:spcBef>
                  <a:spcPct val="20000"/>
                </a:spcBef>
                <a:buFont typeface="Arial" charset="0"/>
                <a:buChar char="•"/>
                <a:defRPr kumimoji="1" sz="2400">
                  <a:solidFill>
                    <a:schemeClr val="tx1"/>
                  </a:solidFill>
                  <a:latin typeface="メイリオ" pitchFamily="50" charset="-128"/>
                  <a:ea typeface="メイリオ" pitchFamily="50" charset="-128"/>
                  <a:cs typeface="メイリオ" pitchFamily="50" charset="-128"/>
                </a:defRPr>
              </a:lvl1pPr>
              <a:lvl2pPr marL="742950" indent="-285750" defTabSz="955675" eaLnBrk="0" hangingPunct="0">
                <a:spcBef>
                  <a:spcPct val="20000"/>
                </a:spcBef>
                <a:buFont typeface="Arial" charset="0"/>
                <a:buChar char="–"/>
                <a:defRPr kumimoji="1" sz="2000">
                  <a:solidFill>
                    <a:schemeClr val="tx1"/>
                  </a:solidFill>
                  <a:latin typeface="メイリオ" pitchFamily="50" charset="-128"/>
                  <a:ea typeface="メイリオ" pitchFamily="50" charset="-128"/>
                  <a:cs typeface="メイリオ" pitchFamily="50" charset="-128"/>
                </a:defRPr>
              </a:lvl2pPr>
              <a:lvl3pPr marL="1143000" indent="-228600" defTabSz="955675" eaLnBrk="0" hangingPunct="0">
                <a:spcBef>
                  <a:spcPct val="20000"/>
                </a:spcBef>
                <a:buFont typeface="Arial" charset="0"/>
                <a:buChar char="•"/>
                <a:defRPr kumimoji="1">
                  <a:solidFill>
                    <a:schemeClr val="tx1"/>
                  </a:solidFill>
                  <a:latin typeface="メイリオ" pitchFamily="50" charset="-128"/>
                  <a:ea typeface="メイリオ" pitchFamily="50" charset="-128"/>
                  <a:cs typeface="メイリオ" pitchFamily="50" charset="-128"/>
                </a:defRPr>
              </a:lvl3pPr>
              <a:lvl4pPr marL="1600200" indent="-228600" defTabSz="955675" eaLnBrk="0" hangingPunct="0">
                <a:spcBef>
                  <a:spcPct val="20000"/>
                </a:spcBef>
                <a:buFont typeface="Arial" charset="0"/>
                <a:buChar char="–"/>
                <a:defRPr kumimoji="1" sz="1600">
                  <a:solidFill>
                    <a:schemeClr val="tx1"/>
                  </a:solidFill>
                  <a:latin typeface="メイリオ" pitchFamily="50" charset="-128"/>
                  <a:ea typeface="メイリオ" pitchFamily="50" charset="-128"/>
                  <a:cs typeface="メイリオ" pitchFamily="50" charset="-128"/>
                </a:defRPr>
              </a:lvl4pPr>
              <a:lvl5pPr marL="2057400" indent="-228600" defTabSz="955675" eaLnBrk="0" hangingPunct="0">
                <a:spcBef>
                  <a:spcPct val="20000"/>
                </a:spcBef>
                <a:buFont typeface="Arial" charset="0"/>
                <a:buChar char="»"/>
                <a:defRPr kumimoji="1" sz="1600">
                  <a:solidFill>
                    <a:schemeClr val="tx1"/>
                  </a:solidFill>
                  <a:latin typeface="メイリオ" pitchFamily="50" charset="-128"/>
                  <a:ea typeface="メイリオ" pitchFamily="50" charset="-128"/>
                  <a:cs typeface="メイリオ" pitchFamily="50" charset="-128"/>
                </a:defRPr>
              </a:lvl5pPr>
              <a:lvl6pPr marL="2514600" indent="-228600" defTabSz="955675"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6pPr>
              <a:lvl7pPr marL="2971800" indent="-228600" defTabSz="955675"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7pPr>
              <a:lvl8pPr marL="3429000" indent="-228600" defTabSz="955675"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8pPr>
              <a:lvl9pPr marL="3886200" indent="-228600" defTabSz="955675"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9pPr>
            </a:lstStyle>
            <a:p>
              <a:pPr eaLnBrk="1" hangingPunct="1">
                <a:spcBef>
                  <a:spcPct val="0"/>
                </a:spcBef>
                <a:buFontTx/>
                <a:buNone/>
              </a:pPr>
              <a:endParaRPr lang="ja-JP" altLang="en-US" sz="1000">
                <a:latin typeface="Calibri" pitchFamily="34" charset="0"/>
                <a:ea typeface="ＭＳ Ｐゴシック" charset="-128"/>
              </a:endParaRPr>
            </a:p>
          </p:txBody>
        </p:sp>
      </p:grpSp>
      <p:sp>
        <p:nvSpPr>
          <p:cNvPr id="101" name="テキスト ボックス 108"/>
          <p:cNvSpPr txBox="1">
            <a:spLocks noChangeArrowheads="1"/>
          </p:cNvSpPr>
          <p:nvPr/>
        </p:nvSpPr>
        <p:spPr bwMode="auto">
          <a:xfrm>
            <a:off x="5511767" y="2443172"/>
            <a:ext cx="8883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2400">
                <a:solidFill>
                  <a:schemeClr val="tx1"/>
                </a:solidFill>
                <a:latin typeface="メイリオ" pitchFamily="50" charset="-128"/>
                <a:ea typeface="メイリオ" pitchFamily="50" charset="-128"/>
                <a:cs typeface="メイリオ" pitchFamily="50" charset="-128"/>
              </a:defRPr>
            </a:lvl1pPr>
            <a:lvl2pPr marL="742950" indent="-285750" eaLnBrk="0" hangingPunct="0">
              <a:spcBef>
                <a:spcPct val="20000"/>
              </a:spcBef>
              <a:buFont typeface="Arial" charset="0"/>
              <a:buChar char="–"/>
              <a:defRPr kumimoji="1" sz="2000">
                <a:solidFill>
                  <a:schemeClr val="tx1"/>
                </a:solidFill>
                <a:latin typeface="メイリオ" pitchFamily="50" charset="-128"/>
                <a:ea typeface="メイリオ" pitchFamily="50" charset="-128"/>
                <a:cs typeface="メイリオ" pitchFamily="50" charset="-128"/>
              </a:defRPr>
            </a:lvl2pPr>
            <a:lvl3pPr marL="1143000" indent="-228600" eaLnBrk="0" hangingPunct="0">
              <a:spcBef>
                <a:spcPct val="20000"/>
              </a:spcBef>
              <a:buFont typeface="Arial" charset="0"/>
              <a:buChar char="•"/>
              <a:defRPr kumimoji="1">
                <a:solidFill>
                  <a:schemeClr val="tx1"/>
                </a:solidFill>
                <a:latin typeface="メイリオ" pitchFamily="50" charset="-128"/>
                <a:ea typeface="メイリオ" pitchFamily="50" charset="-128"/>
                <a:cs typeface="メイリオ" pitchFamily="50" charset="-128"/>
              </a:defRPr>
            </a:lvl3pPr>
            <a:lvl4pPr marL="1600200" indent="-228600" eaLnBrk="0" hangingPunct="0">
              <a:spcBef>
                <a:spcPct val="20000"/>
              </a:spcBef>
              <a:buFont typeface="Arial" charset="0"/>
              <a:buChar char="–"/>
              <a:defRPr kumimoji="1" sz="1600">
                <a:solidFill>
                  <a:schemeClr val="tx1"/>
                </a:solidFill>
                <a:latin typeface="メイリオ" pitchFamily="50" charset="-128"/>
                <a:ea typeface="メイリオ" pitchFamily="50" charset="-128"/>
                <a:cs typeface="メイリオ" pitchFamily="50" charset="-128"/>
              </a:defRPr>
            </a:lvl4pPr>
            <a:lvl5pPr marL="2057400" indent="-228600" eaLnBrk="0" hangingPunct="0">
              <a:spcBef>
                <a:spcPct val="20000"/>
              </a:spcBef>
              <a:buFont typeface="Arial" charset="0"/>
              <a:buChar char="»"/>
              <a:defRPr kumimoji="1" sz="1600">
                <a:solidFill>
                  <a:schemeClr val="tx1"/>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9pPr>
          </a:lstStyle>
          <a:p>
            <a:pPr algn="ctr" eaLnBrk="1" hangingPunct="1">
              <a:spcBef>
                <a:spcPct val="0"/>
              </a:spcBef>
              <a:buFontTx/>
              <a:buNone/>
            </a:pPr>
            <a:r>
              <a:rPr lang="ja-JP" altLang="en-US" sz="800" b="1" dirty="0">
                <a:latin typeface="Arial" charset="0"/>
                <a:ea typeface="ＭＳ Ｐゴシック" charset="-128"/>
              </a:rPr>
              <a:t>スマートメーター</a:t>
            </a:r>
          </a:p>
        </p:txBody>
      </p:sp>
      <p:sp>
        <p:nvSpPr>
          <p:cNvPr id="102" name="テキスト ボックス 46"/>
          <p:cNvSpPr txBox="1">
            <a:spLocks noChangeArrowheads="1"/>
          </p:cNvSpPr>
          <p:nvPr/>
        </p:nvSpPr>
        <p:spPr bwMode="auto">
          <a:xfrm>
            <a:off x="6233770" y="6381328"/>
            <a:ext cx="3168351" cy="307777"/>
          </a:xfrm>
          <a:prstGeom prst="rect">
            <a:avLst/>
          </a:prstGeom>
          <a:solidFill>
            <a:schemeClr val="accent6">
              <a:lumMod val="60000"/>
              <a:lumOff val="40000"/>
            </a:schemeClr>
          </a:solidFill>
          <a:ln w="9525">
            <a:solidFill>
              <a:srgbClr val="FF0000"/>
            </a:solidFill>
            <a:miter lim="800000"/>
            <a:headEnd/>
            <a:tailEnd/>
          </a:ln>
          <a:extLst/>
        </p:spPr>
        <p:txBody>
          <a:bodyPr wrap="square">
            <a:spAutoFit/>
          </a:bodyPr>
          <a:lstStyle>
            <a:lvl1pPr eaLnBrk="0" hangingPunct="0">
              <a:spcBef>
                <a:spcPct val="20000"/>
              </a:spcBef>
              <a:buFont typeface="Arial" charset="0"/>
              <a:buChar char="•"/>
              <a:defRPr kumimoji="1" sz="2400">
                <a:solidFill>
                  <a:schemeClr val="tx1"/>
                </a:solidFill>
                <a:latin typeface="メイリオ" pitchFamily="50" charset="-128"/>
                <a:ea typeface="メイリオ" pitchFamily="50" charset="-128"/>
                <a:cs typeface="メイリオ" pitchFamily="50" charset="-128"/>
              </a:defRPr>
            </a:lvl1pPr>
            <a:lvl2pPr marL="742950" indent="-285750" eaLnBrk="0" hangingPunct="0">
              <a:spcBef>
                <a:spcPct val="20000"/>
              </a:spcBef>
              <a:buFont typeface="Arial" charset="0"/>
              <a:buChar char="–"/>
              <a:defRPr kumimoji="1" sz="2000">
                <a:solidFill>
                  <a:schemeClr val="tx1"/>
                </a:solidFill>
                <a:latin typeface="メイリオ" pitchFamily="50" charset="-128"/>
                <a:ea typeface="メイリオ" pitchFamily="50" charset="-128"/>
                <a:cs typeface="メイリオ" pitchFamily="50" charset="-128"/>
              </a:defRPr>
            </a:lvl2pPr>
            <a:lvl3pPr marL="1143000" indent="-228600" eaLnBrk="0" hangingPunct="0">
              <a:spcBef>
                <a:spcPct val="20000"/>
              </a:spcBef>
              <a:buFont typeface="Arial" charset="0"/>
              <a:buChar char="•"/>
              <a:defRPr kumimoji="1">
                <a:solidFill>
                  <a:schemeClr val="tx1"/>
                </a:solidFill>
                <a:latin typeface="メイリオ" pitchFamily="50" charset="-128"/>
                <a:ea typeface="メイリオ" pitchFamily="50" charset="-128"/>
                <a:cs typeface="メイリオ" pitchFamily="50" charset="-128"/>
              </a:defRPr>
            </a:lvl3pPr>
            <a:lvl4pPr marL="1600200" indent="-228600" eaLnBrk="0" hangingPunct="0">
              <a:spcBef>
                <a:spcPct val="20000"/>
              </a:spcBef>
              <a:buFont typeface="Arial" charset="0"/>
              <a:buChar char="–"/>
              <a:defRPr kumimoji="1" sz="1600">
                <a:solidFill>
                  <a:schemeClr val="tx1"/>
                </a:solidFill>
                <a:latin typeface="メイリオ" pitchFamily="50" charset="-128"/>
                <a:ea typeface="メイリオ" pitchFamily="50" charset="-128"/>
                <a:cs typeface="メイリオ" pitchFamily="50" charset="-128"/>
              </a:defRPr>
            </a:lvl4pPr>
            <a:lvl5pPr marL="2057400" indent="-228600" eaLnBrk="0" hangingPunct="0">
              <a:spcBef>
                <a:spcPct val="20000"/>
              </a:spcBef>
              <a:buFont typeface="Arial" charset="0"/>
              <a:buChar char="»"/>
              <a:defRPr kumimoji="1" sz="1600">
                <a:solidFill>
                  <a:schemeClr val="tx1"/>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9pPr>
          </a:lstStyle>
          <a:p>
            <a:pPr algn="ctr" eaLnBrk="1" hangingPunct="1">
              <a:spcBef>
                <a:spcPct val="0"/>
              </a:spcBef>
              <a:buFontTx/>
              <a:buNone/>
            </a:pPr>
            <a:r>
              <a:rPr lang="ja-JP" altLang="en-US" sz="1400" b="1" dirty="0" smtClean="0">
                <a:solidFill>
                  <a:srgbClr val="FF0000"/>
                </a:solidFill>
                <a:latin typeface="ＭＳ Ｐゴシック" charset="-128"/>
                <a:ea typeface="ＭＳ Ｐゴシック" charset="-128"/>
              </a:rPr>
              <a:t>新しいサービス</a:t>
            </a:r>
            <a:endParaRPr lang="en-US" altLang="ja-JP" sz="1400" b="1" dirty="0" smtClean="0">
              <a:solidFill>
                <a:srgbClr val="FF0000"/>
              </a:solidFill>
              <a:latin typeface="ＭＳ Ｐゴシック" charset="-128"/>
              <a:ea typeface="ＭＳ Ｐゴシック" charset="-128"/>
            </a:endParaRPr>
          </a:p>
        </p:txBody>
      </p:sp>
      <p:sp>
        <p:nvSpPr>
          <p:cNvPr id="103" name="正方形/長方形 102"/>
          <p:cNvSpPr/>
          <p:nvPr/>
        </p:nvSpPr>
        <p:spPr>
          <a:xfrm>
            <a:off x="4767907" y="2773662"/>
            <a:ext cx="774700" cy="3563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t>データ</a:t>
            </a:r>
            <a:endParaRPr kumimoji="1" lang="en-US" altLang="ja-JP" sz="1200" b="1" dirty="0" smtClean="0"/>
          </a:p>
          <a:p>
            <a:pPr algn="ctr"/>
            <a:r>
              <a:rPr kumimoji="1" lang="ja-JP" altLang="en-US" sz="1200" b="1" dirty="0" smtClean="0"/>
              <a:t>取得</a:t>
            </a:r>
            <a:endParaRPr kumimoji="1" lang="ja-JP" altLang="en-US" sz="1200" b="1" dirty="0"/>
          </a:p>
        </p:txBody>
      </p:sp>
      <p:sp>
        <p:nvSpPr>
          <p:cNvPr id="104" name="下矢印 103"/>
          <p:cNvSpPr/>
          <p:nvPr/>
        </p:nvSpPr>
        <p:spPr>
          <a:xfrm>
            <a:off x="4605660" y="2773662"/>
            <a:ext cx="269366" cy="62662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テキスト ボックス 108"/>
          <p:cNvSpPr txBox="1">
            <a:spLocks noChangeArrowheads="1"/>
          </p:cNvSpPr>
          <p:nvPr/>
        </p:nvSpPr>
        <p:spPr bwMode="auto">
          <a:xfrm>
            <a:off x="6466598" y="6093876"/>
            <a:ext cx="10583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2400">
                <a:solidFill>
                  <a:schemeClr val="tx1"/>
                </a:solidFill>
                <a:latin typeface="メイリオ" pitchFamily="50" charset="-128"/>
                <a:ea typeface="メイリオ" pitchFamily="50" charset="-128"/>
                <a:cs typeface="メイリオ" pitchFamily="50" charset="-128"/>
              </a:defRPr>
            </a:lvl1pPr>
            <a:lvl2pPr marL="742950" indent="-285750" eaLnBrk="0" hangingPunct="0">
              <a:spcBef>
                <a:spcPct val="20000"/>
              </a:spcBef>
              <a:buFont typeface="Arial" charset="0"/>
              <a:buChar char="–"/>
              <a:defRPr kumimoji="1" sz="2000">
                <a:solidFill>
                  <a:schemeClr val="tx1"/>
                </a:solidFill>
                <a:latin typeface="メイリオ" pitchFamily="50" charset="-128"/>
                <a:ea typeface="メイリオ" pitchFamily="50" charset="-128"/>
                <a:cs typeface="メイリオ" pitchFamily="50" charset="-128"/>
              </a:defRPr>
            </a:lvl2pPr>
            <a:lvl3pPr marL="1143000" indent="-228600" eaLnBrk="0" hangingPunct="0">
              <a:spcBef>
                <a:spcPct val="20000"/>
              </a:spcBef>
              <a:buFont typeface="Arial" charset="0"/>
              <a:buChar char="•"/>
              <a:defRPr kumimoji="1">
                <a:solidFill>
                  <a:schemeClr val="tx1"/>
                </a:solidFill>
                <a:latin typeface="メイリオ" pitchFamily="50" charset="-128"/>
                <a:ea typeface="メイリオ" pitchFamily="50" charset="-128"/>
                <a:cs typeface="メイリオ" pitchFamily="50" charset="-128"/>
              </a:defRPr>
            </a:lvl3pPr>
            <a:lvl4pPr marL="1600200" indent="-228600" eaLnBrk="0" hangingPunct="0">
              <a:spcBef>
                <a:spcPct val="20000"/>
              </a:spcBef>
              <a:buFont typeface="Arial" charset="0"/>
              <a:buChar char="–"/>
              <a:defRPr kumimoji="1" sz="1600">
                <a:solidFill>
                  <a:schemeClr val="tx1"/>
                </a:solidFill>
                <a:latin typeface="メイリオ" pitchFamily="50" charset="-128"/>
                <a:ea typeface="メイリオ" pitchFamily="50" charset="-128"/>
                <a:cs typeface="メイリオ" pitchFamily="50" charset="-128"/>
              </a:defRPr>
            </a:lvl4pPr>
            <a:lvl5pPr marL="2057400" indent="-228600" eaLnBrk="0" hangingPunct="0">
              <a:spcBef>
                <a:spcPct val="20000"/>
              </a:spcBef>
              <a:buFont typeface="Arial" charset="0"/>
              <a:buChar char="»"/>
              <a:defRPr kumimoji="1" sz="1600">
                <a:solidFill>
                  <a:schemeClr val="tx1"/>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9pPr>
          </a:lstStyle>
          <a:p>
            <a:pPr eaLnBrk="1" hangingPunct="1">
              <a:spcBef>
                <a:spcPct val="0"/>
              </a:spcBef>
              <a:buFontTx/>
              <a:buNone/>
            </a:pPr>
            <a:r>
              <a:rPr lang="ja-JP" altLang="en-US" sz="800" b="1" dirty="0" smtClean="0">
                <a:latin typeface="Arial" charset="0"/>
                <a:ea typeface="ＭＳ Ｐゴシック" charset="-128"/>
              </a:rPr>
              <a:t>ディマンドリスポンス</a:t>
            </a:r>
            <a:endParaRPr lang="ja-JP" altLang="en-US" sz="800" b="1" dirty="0">
              <a:latin typeface="Arial" charset="0"/>
              <a:ea typeface="ＭＳ Ｐゴシック" charset="-128"/>
            </a:endParaRPr>
          </a:p>
        </p:txBody>
      </p:sp>
      <p:sp>
        <p:nvSpPr>
          <p:cNvPr id="106" name="テキスト ボックス 108"/>
          <p:cNvSpPr txBox="1">
            <a:spLocks noChangeArrowheads="1"/>
          </p:cNvSpPr>
          <p:nvPr/>
        </p:nvSpPr>
        <p:spPr bwMode="auto">
          <a:xfrm>
            <a:off x="8077701" y="6093296"/>
            <a:ext cx="9797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2400">
                <a:solidFill>
                  <a:schemeClr val="tx1"/>
                </a:solidFill>
                <a:latin typeface="メイリオ" pitchFamily="50" charset="-128"/>
                <a:ea typeface="メイリオ" pitchFamily="50" charset="-128"/>
                <a:cs typeface="メイリオ" pitchFamily="50" charset="-128"/>
              </a:defRPr>
            </a:lvl1pPr>
            <a:lvl2pPr marL="742950" indent="-285750" eaLnBrk="0" hangingPunct="0">
              <a:spcBef>
                <a:spcPct val="20000"/>
              </a:spcBef>
              <a:buFont typeface="Arial" charset="0"/>
              <a:buChar char="–"/>
              <a:defRPr kumimoji="1" sz="2000">
                <a:solidFill>
                  <a:schemeClr val="tx1"/>
                </a:solidFill>
                <a:latin typeface="メイリオ" pitchFamily="50" charset="-128"/>
                <a:ea typeface="メイリオ" pitchFamily="50" charset="-128"/>
                <a:cs typeface="メイリオ" pitchFamily="50" charset="-128"/>
              </a:defRPr>
            </a:lvl2pPr>
            <a:lvl3pPr marL="1143000" indent="-228600" eaLnBrk="0" hangingPunct="0">
              <a:spcBef>
                <a:spcPct val="20000"/>
              </a:spcBef>
              <a:buFont typeface="Arial" charset="0"/>
              <a:buChar char="•"/>
              <a:defRPr kumimoji="1">
                <a:solidFill>
                  <a:schemeClr val="tx1"/>
                </a:solidFill>
                <a:latin typeface="メイリオ" pitchFamily="50" charset="-128"/>
                <a:ea typeface="メイリオ" pitchFamily="50" charset="-128"/>
                <a:cs typeface="メイリオ" pitchFamily="50" charset="-128"/>
              </a:defRPr>
            </a:lvl3pPr>
            <a:lvl4pPr marL="1600200" indent="-228600" eaLnBrk="0" hangingPunct="0">
              <a:spcBef>
                <a:spcPct val="20000"/>
              </a:spcBef>
              <a:buFont typeface="Arial" charset="0"/>
              <a:buChar char="–"/>
              <a:defRPr kumimoji="1" sz="1600">
                <a:solidFill>
                  <a:schemeClr val="tx1"/>
                </a:solidFill>
                <a:latin typeface="メイリオ" pitchFamily="50" charset="-128"/>
                <a:ea typeface="メイリオ" pitchFamily="50" charset="-128"/>
                <a:cs typeface="メイリオ" pitchFamily="50" charset="-128"/>
              </a:defRPr>
            </a:lvl4pPr>
            <a:lvl5pPr marL="2057400" indent="-228600" eaLnBrk="0" hangingPunct="0">
              <a:spcBef>
                <a:spcPct val="20000"/>
              </a:spcBef>
              <a:buFont typeface="Arial" charset="0"/>
              <a:buChar char="»"/>
              <a:defRPr kumimoji="1" sz="1600">
                <a:solidFill>
                  <a:schemeClr val="tx1"/>
                </a:solidFill>
                <a:latin typeface="メイリオ" pitchFamily="50" charset="-128"/>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メイリオ" pitchFamily="50" charset="-128"/>
                <a:ea typeface="メイリオ" pitchFamily="50" charset="-128"/>
                <a:cs typeface="メイリオ" pitchFamily="50" charset="-128"/>
              </a:defRPr>
            </a:lvl9pPr>
          </a:lstStyle>
          <a:p>
            <a:pPr eaLnBrk="1" hangingPunct="1">
              <a:spcBef>
                <a:spcPct val="0"/>
              </a:spcBef>
              <a:buFontTx/>
              <a:buNone/>
            </a:pPr>
            <a:r>
              <a:rPr lang="ja-JP" altLang="en-US" sz="800" b="1" dirty="0">
                <a:latin typeface="Arial" charset="0"/>
                <a:ea typeface="ＭＳ Ｐゴシック" charset="-128"/>
              </a:rPr>
              <a:t>生活</a:t>
            </a:r>
            <a:r>
              <a:rPr lang="ja-JP" altLang="en-US" sz="800" b="1" dirty="0" smtClean="0">
                <a:latin typeface="Arial" charset="0"/>
                <a:ea typeface="ＭＳ Ｐゴシック" charset="-128"/>
              </a:rPr>
              <a:t>関連サービス</a:t>
            </a:r>
            <a:endParaRPr lang="ja-JP" altLang="en-US" sz="800" b="1" dirty="0">
              <a:latin typeface="Arial" charset="0"/>
              <a:ea typeface="ＭＳ Ｐゴシック" charset="-128"/>
            </a:endParaRPr>
          </a:p>
        </p:txBody>
      </p:sp>
    </p:spTree>
    <p:extLst>
      <p:ext uri="{BB962C8B-B14F-4D97-AF65-F5344CB8AC3E}">
        <p14:creationId xmlns:p14="http://schemas.microsoft.com/office/powerpoint/2010/main" val="2545739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43" descr="\\mpci990001.ring.meti.go.jp\Ddrive\TTAE1493\デスクトップ\N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8784" y="5414339"/>
            <a:ext cx="1804776" cy="879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4" descr="http://hillmanav.com/wp-content/uploads/2014/06/homeki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1631" y="5373216"/>
            <a:ext cx="2610230" cy="961488"/>
          </a:xfrm>
          <a:prstGeom prst="rect">
            <a:avLst/>
          </a:prstGeom>
          <a:noFill/>
          <a:extLst>
            <a:ext uri="{909E8E84-426E-40DD-AFC4-6F175D3DCCD1}">
              <a14:hiddenFill xmlns:a14="http://schemas.microsoft.com/office/drawing/2010/main">
                <a:solidFill>
                  <a:srgbClr val="FFFFFF"/>
                </a:solidFill>
              </a14:hiddenFill>
            </a:ext>
          </a:extLst>
        </p:spPr>
      </p:pic>
      <p:sp>
        <p:nvSpPr>
          <p:cNvPr id="62" name="タイトル 1"/>
          <p:cNvSpPr txBox="1">
            <a:spLocks/>
          </p:cNvSpPr>
          <p:nvPr/>
        </p:nvSpPr>
        <p:spPr>
          <a:xfrm>
            <a:off x="0" y="-27384"/>
            <a:ext cx="9906000" cy="400103"/>
          </a:xfrm>
          <a:prstGeom prst="rect">
            <a:avLst/>
          </a:prstGeom>
          <a:solidFill>
            <a:schemeClr val="accent1"/>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spAutoFit/>
          </a:bodyPr>
          <a:lstStyle>
            <a:defPPr>
              <a:defRPr lang="ja-JP"/>
            </a:defPPr>
            <a:lvl1pPr algn="ctr" eaLnBrk="1" hangingPunct="1">
              <a:defRPr sz="2000" b="1">
                <a:solidFill>
                  <a:prstClr val="white"/>
                </a:solidFill>
                <a:ea typeface="+mj-ea"/>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ja-JP" altLang="en-US" dirty="0" smtClean="0">
                <a:solidFill>
                  <a:schemeClr val="bg1"/>
                </a:solidFill>
              </a:rPr>
              <a:t>（参考</a:t>
            </a:r>
            <a:r>
              <a:rPr lang="ja-JP" altLang="en-US" dirty="0">
                <a:solidFill>
                  <a:schemeClr val="bg1"/>
                </a:solidFill>
              </a:rPr>
              <a:t>）</a:t>
            </a:r>
            <a:r>
              <a:rPr lang="ja-JP" altLang="en-US" dirty="0" smtClean="0">
                <a:solidFill>
                  <a:schemeClr val="bg1"/>
                </a:solidFill>
              </a:rPr>
              <a:t>電力利用データの</a:t>
            </a:r>
            <a:r>
              <a:rPr lang="ja-JP" altLang="en-US" dirty="0">
                <a:solidFill>
                  <a:schemeClr val="bg1"/>
                </a:solidFill>
              </a:rPr>
              <a:t>活用により期待されるサービス例</a:t>
            </a:r>
          </a:p>
        </p:txBody>
      </p:sp>
      <p:sp>
        <p:nvSpPr>
          <p:cNvPr id="59" name="スライド番号プレースホルダー 2"/>
          <p:cNvSpPr txBox="1">
            <a:spLocks/>
          </p:cNvSpPr>
          <p:nvPr/>
        </p:nvSpPr>
        <p:spPr>
          <a:xfrm>
            <a:off x="7594600" y="-32469"/>
            <a:ext cx="2311400" cy="365125"/>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68" algn="l" rtl="0" fontAlgn="base">
              <a:spcBef>
                <a:spcPct val="0"/>
              </a:spcBef>
              <a:spcAft>
                <a:spcPct val="0"/>
              </a:spcAft>
              <a:defRPr kumimoji="1" kern="1200">
                <a:solidFill>
                  <a:schemeClr val="tx1"/>
                </a:solidFill>
                <a:latin typeface="Arial" charset="0"/>
                <a:ea typeface="ＭＳ Ｐゴシック" charset="-128"/>
                <a:cs typeface="+mn-cs"/>
              </a:defRPr>
            </a:lvl2pPr>
            <a:lvl3pPr marL="914335" algn="l" rtl="0" fontAlgn="base">
              <a:spcBef>
                <a:spcPct val="0"/>
              </a:spcBef>
              <a:spcAft>
                <a:spcPct val="0"/>
              </a:spcAft>
              <a:defRPr kumimoji="1" kern="1200">
                <a:solidFill>
                  <a:schemeClr val="tx1"/>
                </a:solidFill>
                <a:latin typeface="Arial" charset="0"/>
                <a:ea typeface="ＭＳ Ｐゴシック" charset="-128"/>
                <a:cs typeface="+mn-cs"/>
              </a:defRPr>
            </a:lvl3pPr>
            <a:lvl4pPr marL="1371503" algn="l" rtl="0" fontAlgn="base">
              <a:spcBef>
                <a:spcPct val="0"/>
              </a:spcBef>
              <a:spcAft>
                <a:spcPct val="0"/>
              </a:spcAft>
              <a:defRPr kumimoji="1" kern="1200">
                <a:solidFill>
                  <a:schemeClr val="tx1"/>
                </a:solidFill>
                <a:latin typeface="Arial" charset="0"/>
                <a:ea typeface="ＭＳ Ｐゴシック" charset="-128"/>
                <a:cs typeface="+mn-cs"/>
              </a:defRPr>
            </a:lvl4pPr>
            <a:lvl5pPr marL="1828671" algn="l" rtl="0" fontAlgn="base">
              <a:spcBef>
                <a:spcPct val="0"/>
              </a:spcBef>
              <a:spcAft>
                <a:spcPct val="0"/>
              </a:spcAft>
              <a:defRPr kumimoji="1" kern="1200">
                <a:solidFill>
                  <a:schemeClr val="tx1"/>
                </a:solidFill>
                <a:latin typeface="Arial" charset="0"/>
                <a:ea typeface="ＭＳ Ｐゴシック" charset="-128"/>
                <a:cs typeface="+mn-cs"/>
              </a:defRPr>
            </a:lvl5pPr>
            <a:lvl6pPr marL="2285838" algn="l" defTabSz="914335" rtl="0" eaLnBrk="1" latinLnBrk="0" hangingPunct="1">
              <a:defRPr kumimoji="1" kern="1200">
                <a:solidFill>
                  <a:schemeClr val="tx1"/>
                </a:solidFill>
                <a:latin typeface="Arial" charset="0"/>
                <a:ea typeface="ＭＳ Ｐゴシック" charset="-128"/>
                <a:cs typeface="+mn-cs"/>
              </a:defRPr>
            </a:lvl6pPr>
            <a:lvl7pPr marL="2743006" algn="l" defTabSz="914335" rtl="0" eaLnBrk="1" latinLnBrk="0" hangingPunct="1">
              <a:defRPr kumimoji="1" kern="1200">
                <a:solidFill>
                  <a:schemeClr val="tx1"/>
                </a:solidFill>
                <a:latin typeface="Arial" charset="0"/>
                <a:ea typeface="ＭＳ Ｐゴシック" charset="-128"/>
                <a:cs typeface="+mn-cs"/>
              </a:defRPr>
            </a:lvl7pPr>
            <a:lvl8pPr marL="3200174" algn="l" defTabSz="914335" rtl="0" eaLnBrk="1" latinLnBrk="0" hangingPunct="1">
              <a:defRPr kumimoji="1" kern="1200">
                <a:solidFill>
                  <a:schemeClr val="tx1"/>
                </a:solidFill>
                <a:latin typeface="Arial" charset="0"/>
                <a:ea typeface="ＭＳ Ｐゴシック" charset="-128"/>
                <a:cs typeface="+mn-cs"/>
              </a:defRPr>
            </a:lvl8pPr>
            <a:lvl9pPr marL="3657341" algn="l" defTabSz="914335" rtl="0" eaLnBrk="1" latinLnBrk="0" hangingPunct="1">
              <a:defRPr kumimoji="1" kern="1200">
                <a:solidFill>
                  <a:schemeClr val="tx1"/>
                </a:solidFill>
                <a:latin typeface="Arial" charset="0"/>
                <a:ea typeface="ＭＳ Ｐゴシック" charset="-128"/>
                <a:cs typeface="+mn-cs"/>
              </a:defRPr>
            </a:lvl9pPr>
          </a:lstStyle>
          <a:p>
            <a:pPr algn="r">
              <a:defRPr/>
            </a:pPr>
            <a:fld id="{3CF312C0-D3AB-4CF8-B5EF-F3E11CA05781}" type="slidenum">
              <a:rPr lang="ja-JP" altLang="en-US" sz="2400" smtClean="0">
                <a:solidFill>
                  <a:schemeClr val="bg1"/>
                </a:solidFill>
              </a:rPr>
              <a:pPr algn="r">
                <a:defRPr/>
              </a:pPr>
              <a:t>23</a:t>
            </a:fld>
            <a:endParaRPr lang="ja-JP" altLang="en-US" sz="2400" dirty="0">
              <a:solidFill>
                <a:schemeClr val="bg1"/>
              </a:solidFill>
            </a:endParaRPr>
          </a:p>
        </p:txBody>
      </p:sp>
      <p:grpSp>
        <p:nvGrpSpPr>
          <p:cNvPr id="5" name="グループ化 4"/>
          <p:cNvGrpSpPr>
            <a:grpSpLocks noChangeAspect="1"/>
          </p:cNvGrpSpPr>
          <p:nvPr/>
        </p:nvGrpSpPr>
        <p:grpSpPr>
          <a:xfrm>
            <a:off x="3554113" y="2204864"/>
            <a:ext cx="2911055" cy="1656184"/>
            <a:chOff x="1331640" y="1980139"/>
            <a:chExt cx="4285819" cy="2438330"/>
          </a:xfrm>
        </p:grpSpPr>
        <p:sp>
          <p:nvSpPr>
            <p:cNvPr id="6" name="右矢印 5"/>
            <p:cNvSpPr/>
            <p:nvPr/>
          </p:nvSpPr>
          <p:spPr>
            <a:xfrm>
              <a:off x="3785860" y="2895402"/>
              <a:ext cx="574219" cy="480183"/>
            </a:xfrm>
            <a:prstGeom prs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1331640" y="2348880"/>
              <a:ext cx="2592288" cy="172819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Picture 3" descr="C:\Users\mmae9378\AppData\Local\Microsoft\Windows\Temporary Internet Files\Content.IE5\VWA4X9BX\MC90024056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9560" y="2938881"/>
              <a:ext cx="1399650" cy="14795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mmae9378\AppData\Local\Microsoft\Windows\Temporary Internet Files\Content.IE5\VWA4X9BX\MC90031129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31781" y="2254415"/>
              <a:ext cx="566427" cy="7858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mmae9378\AppData\Local\Microsoft\Windows\Temporary Internet Files\Content.IE5\E0RV8GU6\MC900252241[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31018" y="2220950"/>
              <a:ext cx="837362" cy="8193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Users\mmae9378\AppData\Local\Microsoft\Windows\Temporary Internet Files\Content.IE5\DLSI2C6W\MC900432517[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59210" y="3014122"/>
              <a:ext cx="925116" cy="7400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C:\Users\mmae9378\AppData\Local\Microsoft\Windows\Temporary Internet Files\Content.IE5\E0RV8GU6\MC900310620[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21946" y="1980139"/>
              <a:ext cx="1195513" cy="64151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C:\Users\mmae9378\AppData\Local\Microsoft\Windows\Temporary Internet Files\Content.IE5\VWA4X9BX\MC900434949[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4421946" y="2722239"/>
              <a:ext cx="1195512" cy="862884"/>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テキスト ボックス 14"/>
          <p:cNvSpPr txBox="1"/>
          <p:nvPr/>
        </p:nvSpPr>
        <p:spPr>
          <a:xfrm>
            <a:off x="4991480" y="3234347"/>
            <a:ext cx="1473688" cy="626701"/>
          </a:xfrm>
          <a:prstGeom prst="rect">
            <a:avLst/>
          </a:prstGeom>
          <a:solidFill>
            <a:schemeClr val="bg1"/>
          </a:solidFill>
          <a:ln>
            <a:solidFill>
              <a:schemeClr val="tx1"/>
            </a:solidFill>
            <a:prstDash val="dash"/>
          </a:ln>
        </p:spPr>
        <p:txBody>
          <a:bodyPr wrap="square" lIns="36000" tIns="36000" rIns="36000" bIns="36000" rtlCol="0" anchor="ctr">
            <a:sp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電力</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データを生活判定アルゴリズムで分析し、異常を検知。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角丸四角形 15"/>
          <p:cNvSpPr/>
          <p:nvPr/>
        </p:nvSpPr>
        <p:spPr>
          <a:xfrm>
            <a:off x="172006" y="476672"/>
            <a:ext cx="3124810" cy="3451118"/>
          </a:xfrm>
          <a:prstGeom prst="roundRect">
            <a:avLst>
              <a:gd name="adj" fmla="val 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789544" y="548680"/>
            <a:ext cx="3007298" cy="369332"/>
          </a:xfrm>
          <a:prstGeom prst="rect">
            <a:avLst/>
          </a:prstGeom>
        </p:spPr>
        <p:txBody>
          <a:bodyPr wrap="square" rtlCol="0">
            <a:spAutoFit/>
          </a:bodyPr>
          <a:lstStyle>
            <a:defPPr>
              <a:defRPr lang="ja-JP"/>
            </a:defPPr>
            <a:lvl1pPr algn="ctr">
              <a:defRPr b="1" u="sng">
                <a:latin typeface="AR Pゴシック体M" panose="020B0600000000000000" pitchFamily="50" charset="-128"/>
                <a:ea typeface="AR Pゴシック体M" panose="020B0600000000000000" pitchFamily="50" charset="-128"/>
              </a:defRPr>
            </a:lvl1pPr>
          </a:lstStyle>
          <a:p>
            <a:r>
              <a:rPr lang="ja-JP" altLang="en-US" dirty="0" smtClean="0">
                <a:solidFill>
                  <a:schemeClr val="accent1"/>
                </a:solidFill>
              </a:rPr>
              <a:t>ヘルスケア</a:t>
            </a:r>
            <a:endParaRPr lang="en-US" altLang="ja-JP" dirty="0">
              <a:solidFill>
                <a:schemeClr val="accent1"/>
              </a:solidFill>
            </a:endParaRPr>
          </a:p>
        </p:txBody>
      </p:sp>
      <p:sp>
        <p:nvSpPr>
          <p:cNvPr id="18" name="正方形/長方形 17"/>
          <p:cNvSpPr/>
          <p:nvPr/>
        </p:nvSpPr>
        <p:spPr>
          <a:xfrm>
            <a:off x="3512841" y="951577"/>
            <a:ext cx="3060000" cy="1384995"/>
          </a:xfrm>
          <a:prstGeom prst="rect">
            <a:avLst/>
          </a:prstGeom>
        </p:spPr>
        <p:txBody>
          <a:bodyPr wrap="square">
            <a:spAutoFit/>
          </a:bodyPr>
          <a:lstStyle/>
          <a:p>
            <a:pPr marL="88900" indent="-88900"/>
            <a:r>
              <a:rPr lang="ja-JP" altLang="en-US" sz="1400" dirty="0">
                <a:latin typeface="AR Pゴシック体M" panose="020B0600000000000000" pitchFamily="50" charset="-128"/>
                <a:ea typeface="AR Pゴシック体M" panose="020B0600000000000000" pitchFamily="50" charset="-128"/>
              </a:rPr>
              <a:t>・	冷蔵庫の開け閉めや、トイレ照明の点け消しでトラブルを検知。</a:t>
            </a:r>
          </a:p>
          <a:p>
            <a:pPr marL="88900" indent="-88900"/>
            <a:r>
              <a:rPr lang="ja-JP" altLang="en-US" sz="1400" dirty="0">
                <a:latin typeface="AR Pゴシック体M" panose="020B0600000000000000" pitchFamily="50" charset="-128"/>
                <a:ea typeface="AR Pゴシック体M" panose="020B0600000000000000" pitchFamily="50" charset="-128"/>
              </a:rPr>
              <a:t>・	カメラ等で直接監視する必要性がなく、また高齢者が自ら操作する必要性がなく、プライバシーを保護しながら安心安全を提供。</a:t>
            </a:r>
          </a:p>
        </p:txBody>
      </p:sp>
      <p:sp>
        <p:nvSpPr>
          <p:cNvPr id="19" name="角丸四角形 18"/>
          <p:cNvSpPr/>
          <p:nvPr/>
        </p:nvSpPr>
        <p:spPr>
          <a:xfrm>
            <a:off x="3469477" y="476672"/>
            <a:ext cx="3060000" cy="3451119"/>
          </a:xfrm>
          <a:prstGeom prst="roundRect">
            <a:avLst>
              <a:gd name="adj" fmla="val 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6746181" y="476673"/>
            <a:ext cx="3060000" cy="3451118"/>
          </a:xfrm>
          <a:prstGeom prst="roundRect">
            <a:avLst>
              <a:gd name="adj" fmla="val 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3728864" y="548680"/>
            <a:ext cx="2520903" cy="369332"/>
          </a:xfrm>
          <a:prstGeom prst="rect">
            <a:avLst/>
          </a:prstGeom>
        </p:spPr>
        <p:txBody>
          <a:bodyPr wrap="square" rtlCol="0">
            <a:spAutoFit/>
          </a:bodyPr>
          <a:lstStyle>
            <a:defPPr>
              <a:defRPr lang="ja-JP"/>
            </a:defPPr>
            <a:lvl1pPr algn="ctr">
              <a:defRPr b="1" u="sng">
                <a:latin typeface="AR Pゴシック体M" panose="020B0600000000000000" pitchFamily="50" charset="-128"/>
                <a:ea typeface="AR Pゴシック体M" panose="020B0600000000000000" pitchFamily="50" charset="-128"/>
              </a:defRPr>
            </a:lvl1pPr>
          </a:lstStyle>
          <a:p>
            <a:r>
              <a:rPr lang="ja-JP" altLang="en-US" dirty="0" smtClean="0">
                <a:solidFill>
                  <a:schemeClr val="accent1"/>
                </a:solidFill>
              </a:rPr>
              <a:t>見守りサービス</a:t>
            </a:r>
            <a:endParaRPr lang="en-US" altLang="ja-JP" dirty="0">
              <a:solidFill>
                <a:schemeClr val="accent1"/>
              </a:solidFill>
            </a:endParaRPr>
          </a:p>
        </p:txBody>
      </p:sp>
      <p:sp>
        <p:nvSpPr>
          <p:cNvPr id="22" name="正方形/長方形 21"/>
          <p:cNvSpPr/>
          <p:nvPr/>
        </p:nvSpPr>
        <p:spPr>
          <a:xfrm>
            <a:off x="6789544" y="980728"/>
            <a:ext cx="3060000" cy="1384995"/>
          </a:xfrm>
          <a:prstGeom prst="rect">
            <a:avLst/>
          </a:prstGeom>
        </p:spPr>
        <p:txBody>
          <a:bodyPr wrap="square">
            <a:spAutoFit/>
          </a:bodyPr>
          <a:lstStyle/>
          <a:p>
            <a:pPr marL="88900" indent="-88900"/>
            <a:r>
              <a:rPr lang="ja-JP" altLang="en-US" sz="1400" dirty="0" smtClean="0">
                <a:latin typeface="AR Pゴシック体M" panose="020B0600000000000000" pitchFamily="50" charset="-128"/>
                <a:ea typeface="AR Pゴシック体M" panose="020B0600000000000000" pitchFamily="50" charset="-128"/>
              </a:rPr>
              <a:t>・電力利用データに加え、天候情報や健康情報を用いることで、家電を最適に制御。</a:t>
            </a:r>
            <a:endParaRPr lang="en-US" altLang="ja-JP" sz="1400" dirty="0" smtClean="0">
              <a:latin typeface="AR Pゴシック体M" panose="020B0600000000000000" pitchFamily="50" charset="-128"/>
              <a:ea typeface="AR Pゴシック体M" panose="020B0600000000000000" pitchFamily="50" charset="-128"/>
            </a:endParaRPr>
          </a:p>
          <a:p>
            <a:pPr marL="88900" indent="-88900"/>
            <a:r>
              <a:rPr lang="ja-JP" altLang="en-US" sz="1400" dirty="0" smtClean="0">
                <a:latin typeface="AR Pゴシック体M" panose="020B0600000000000000" pitchFamily="50" charset="-128"/>
                <a:ea typeface="AR Pゴシック体M" panose="020B0600000000000000" pitchFamily="50" charset="-128"/>
              </a:rPr>
              <a:t>・例えば、猛暑が予定されている日に、エアコン等を自動制御することで、ご老人や子どもの熱中症を予防。</a:t>
            </a:r>
            <a:endParaRPr lang="en-US" altLang="ja-JP" sz="1400" dirty="0" smtClean="0">
              <a:latin typeface="AR Pゴシック体M" panose="020B0600000000000000" pitchFamily="50" charset="-128"/>
              <a:ea typeface="AR Pゴシック体M" panose="020B0600000000000000" pitchFamily="50" charset="-128"/>
            </a:endParaRPr>
          </a:p>
        </p:txBody>
      </p:sp>
      <p:sp>
        <p:nvSpPr>
          <p:cNvPr id="23" name="テキスト ボックス 22"/>
          <p:cNvSpPr txBox="1"/>
          <p:nvPr/>
        </p:nvSpPr>
        <p:spPr>
          <a:xfrm>
            <a:off x="428752" y="548680"/>
            <a:ext cx="2520903" cy="369332"/>
          </a:xfrm>
          <a:prstGeom prst="rect">
            <a:avLst/>
          </a:prstGeom>
        </p:spPr>
        <p:txBody>
          <a:bodyPr wrap="square" rtlCol="0">
            <a:spAutoFit/>
          </a:bodyPr>
          <a:lstStyle>
            <a:defPPr>
              <a:defRPr lang="ja-JP"/>
            </a:defPPr>
            <a:lvl1pPr algn="ctr">
              <a:defRPr b="1" u="sng">
                <a:latin typeface="AR Pゴシック体M" panose="020B0600000000000000" pitchFamily="50" charset="-128"/>
                <a:ea typeface="AR Pゴシック体M" panose="020B0600000000000000" pitchFamily="50" charset="-128"/>
              </a:defRPr>
            </a:lvl1pPr>
          </a:lstStyle>
          <a:p>
            <a:r>
              <a:rPr lang="ja-JP" altLang="en-US" dirty="0">
                <a:solidFill>
                  <a:schemeClr val="accent1"/>
                </a:solidFill>
              </a:rPr>
              <a:t>屋内</a:t>
            </a:r>
            <a:r>
              <a:rPr lang="ja-JP" altLang="en-US" dirty="0" smtClean="0">
                <a:solidFill>
                  <a:schemeClr val="accent1"/>
                </a:solidFill>
              </a:rPr>
              <a:t>環境コンシェルジュ</a:t>
            </a:r>
            <a:endParaRPr lang="en-US" altLang="ja-JP" dirty="0">
              <a:solidFill>
                <a:schemeClr val="accent1"/>
              </a:solidFill>
            </a:endParaRPr>
          </a:p>
        </p:txBody>
      </p:sp>
      <p:pic>
        <p:nvPicPr>
          <p:cNvPr id="24" name="Picture 2" descr="\\mpci990001.ring.meti.go.jp\Ddrive\TTAE1493\ドキュメント\My Pictures\kyukyu4.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0624" y="3226351"/>
            <a:ext cx="851094" cy="57448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mpci990001.ring.meti.go.jp\Ddrive\TTAE1493\ドキュメント\My Pictures\b0801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67609" y="2336572"/>
            <a:ext cx="1438274" cy="101838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mpci990001.ring.meti.go.jp\Ddrive\TTAE1493\ドキュメント\My Pictures\illust1643.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30479" y="3112025"/>
            <a:ext cx="1777852" cy="802901"/>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直線コネクタ 26"/>
          <p:cNvCxnSpPr/>
          <p:nvPr/>
        </p:nvCxnSpPr>
        <p:spPr>
          <a:xfrm>
            <a:off x="6846171" y="3153595"/>
            <a:ext cx="720000" cy="7200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8" name="直線コネクタ 27"/>
          <p:cNvCxnSpPr/>
          <p:nvPr/>
        </p:nvCxnSpPr>
        <p:spPr>
          <a:xfrm flipH="1">
            <a:off x="6846171" y="3153595"/>
            <a:ext cx="720000" cy="720000"/>
          </a:xfrm>
          <a:prstGeom prst="line">
            <a:avLst/>
          </a:prstGeom>
        </p:spPr>
        <p:style>
          <a:lnRef idx="3">
            <a:schemeClr val="accent2"/>
          </a:lnRef>
          <a:fillRef idx="0">
            <a:schemeClr val="accent2"/>
          </a:fillRef>
          <a:effectRef idx="2">
            <a:schemeClr val="accent2"/>
          </a:effectRef>
          <a:fontRef idx="minor">
            <a:schemeClr val="tx1"/>
          </a:fontRef>
        </p:style>
      </p:cxnSp>
      <p:pic>
        <p:nvPicPr>
          <p:cNvPr id="29" name="Picture 5" descr="\\mpci990001.ring.meti.go.jp\Ddrive\TTAE1493\ドキュメント\My Pictures\07.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7113240" y="2307936"/>
            <a:ext cx="697908" cy="689016"/>
          </a:xfrm>
          <a:prstGeom prst="rect">
            <a:avLst/>
          </a:prstGeom>
          <a:noFill/>
          <a:extLst>
            <a:ext uri="{909E8E84-426E-40DD-AFC4-6F175D3DCCD1}">
              <a14:hiddenFill xmlns:a14="http://schemas.microsoft.com/office/drawing/2010/main">
                <a:solidFill>
                  <a:srgbClr val="FFFFFF"/>
                </a:solidFill>
              </a14:hiddenFill>
            </a:ext>
          </a:extLst>
        </p:spPr>
      </p:pic>
      <p:sp>
        <p:nvSpPr>
          <p:cNvPr id="30" name="正方形/長方形 29"/>
          <p:cNvSpPr/>
          <p:nvPr/>
        </p:nvSpPr>
        <p:spPr>
          <a:xfrm>
            <a:off x="166381" y="951577"/>
            <a:ext cx="3240000" cy="1169551"/>
          </a:xfrm>
          <a:prstGeom prst="rect">
            <a:avLst/>
          </a:prstGeom>
        </p:spPr>
        <p:txBody>
          <a:bodyPr wrap="square">
            <a:spAutoFit/>
          </a:bodyPr>
          <a:lstStyle/>
          <a:p>
            <a:pPr marL="88900" indent="-88900"/>
            <a:r>
              <a:rPr lang="ja-JP" altLang="en-US" sz="1400" dirty="0">
                <a:latin typeface="AR Pゴシック体M" panose="020B0600000000000000" pitchFamily="50" charset="-128"/>
                <a:ea typeface="AR Pゴシック体M" panose="020B0600000000000000" pitchFamily="50" charset="-128"/>
              </a:rPr>
              <a:t>・</a:t>
            </a:r>
            <a:r>
              <a:rPr lang="en-US" altLang="ja-JP" sz="1400" dirty="0">
                <a:latin typeface="AR Pゴシック体M" panose="020B0600000000000000" pitchFamily="50" charset="-128"/>
                <a:ea typeface="AR Pゴシック体M" panose="020B0600000000000000" pitchFamily="50" charset="-128"/>
              </a:rPr>
              <a:t>	</a:t>
            </a:r>
            <a:r>
              <a:rPr lang="ja-JP" altLang="en-US" sz="1400" dirty="0">
                <a:latin typeface="AR Pゴシック体M" panose="020B0600000000000000" pitchFamily="50" charset="-128"/>
                <a:ea typeface="AR Pゴシック体M" panose="020B0600000000000000" pitchFamily="50" charset="-128"/>
              </a:rPr>
              <a:t>電力データ</a:t>
            </a:r>
            <a:r>
              <a:rPr lang="ja-JP" altLang="en-US" sz="1400" dirty="0" smtClean="0">
                <a:latin typeface="AR Pゴシック体M" panose="020B0600000000000000" pitchFamily="50" charset="-128"/>
                <a:ea typeface="AR Pゴシック体M" panose="020B0600000000000000" pitchFamily="50" charset="-128"/>
              </a:rPr>
              <a:t>を分析することで、保守</a:t>
            </a:r>
            <a:r>
              <a:rPr lang="ja-JP" altLang="en-US" sz="1400" dirty="0">
                <a:latin typeface="AR Pゴシック体M" panose="020B0600000000000000" pitchFamily="50" charset="-128"/>
                <a:ea typeface="AR Pゴシック体M" panose="020B0600000000000000" pitchFamily="50" charset="-128"/>
              </a:rPr>
              <a:t>・修理</a:t>
            </a:r>
            <a:r>
              <a:rPr lang="ja-JP" altLang="en-US" sz="1400" dirty="0" smtClean="0">
                <a:latin typeface="AR Pゴシック体M" panose="020B0600000000000000" pitchFamily="50" charset="-128"/>
                <a:ea typeface="AR Pゴシック体M" panose="020B0600000000000000" pitchFamily="50" charset="-128"/>
              </a:rPr>
              <a:t>サービスや更なる省エネ機器を提供</a:t>
            </a:r>
            <a:r>
              <a:rPr lang="ja-JP" altLang="en-US" sz="1400" dirty="0">
                <a:latin typeface="AR Pゴシック体M" panose="020B0600000000000000" pitchFamily="50" charset="-128"/>
                <a:ea typeface="AR Pゴシック体M" panose="020B0600000000000000" pitchFamily="50" charset="-128"/>
              </a:rPr>
              <a:t>。</a:t>
            </a:r>
            <a:endParaRPr lang="en-US" altLang="ja-JP" sz="1400" dirty="0">
              <a:latin typeface="AR Pゴシック体M" panose="020B0600000000000000" pitchFamily="50" charset="-128"/>
              <a:ea typeface="AR Pゴシック体M" panose="020B0600000000000000" pitchFamily="50" charset="-128"/>
            </a:endParaRPr>
          </a:p>
          <a:p>
            <a:pPr marL="88900" indent="-88900"/>
            <a:r>
              <a:rPr lang="ja-JP" altLang="en-US" sz="1400" dirty="0">
                <a:latin typeface="AR Pゴシック体M" panose="020B0600000000000000" pitchFamily="50" charset="-128"/>
                <a:ea typeface="AR Pゴシック体M" panose="020B0600000000000000" pitchFamily="50" charset="-128"/>
              </a:rPr>
              <a:t>・</a:t>
            </a:r>
            <a:r>
              <a:rPr lang="en-US" altLang="ja-JP" sz="1400" dirty="0">
                <a:latin typeface="AR Pゴシック体M" panose="020B0600000000000000" pitchFamily="50" charset="-128"/>
                <a:ea typeface="AR Pゴシック体M" panose="020B0600000000000000" pitchFamily="50" charset="-128"/>
              </a:rPr>
              <a:t>	</a:t>
            </a:r>
            <a:r>
              <a:rPr lang="ja-JP" altLang="en-US" sz="1400" dirty="0">
                <a:latin typeface="AR Pゴシック体M" panose="020B0600000000000000" pitchFamily="50" charset="-128"/>
                <a:ea typeface="AR Pゴシック体M" panose="020B0600000000000000" pitchFamily="50" charset="-128"/>
              </a:rPr>
              <a:t>創・蓄・省エネ機器導入の有効性やリフォームの必要性を診断し、最適なソリューションを提案。</a:t>
            </a:r>
          </a:p>
        </p:txBody>
      </p:sp>
      <p:sp>
        <p:nvSpPr>
          <p:cNvPr id="31" name="テキスト ボックス 30"/>
          <p:cNvSpPr txBox="1"/>
          <p:nvPr/>
        </p:nvSpPr>
        <p:spPr>
          <a:xfrm>
            <a:off x="1882314" y="2565772"/>
            <a:ext cx="1386944" cy="884070"/>
          </a:xfrm>
          <a:prstGeom prst="rect">
            <a:avLst/>
          </a:prstGeom>
          <a:ln/>
        </p:spPr>
        <p:style>
          <a:lnRef idx="2">
            <a:schemeClr val="accent2"/>
          </a:lnRef>
          <a:fillRef idx="1">
            <a:schemeClr val="lt1"/>
          </a:fillRef>
          <a:effectRef idx="0">
            <a:schemeClr val="accent2"/>
          </a:effectRef>
          <a:fontRef idx="minor">
            <a:schemeClr val="dk1"/>
          </a:fontRef>
        </p:style>
        <p:txBody>
          <a:bodyPr wrap="square" lIns="72000" tIns="72000" rIns="72000" bIns="72000" rtlCol="0" anchor="ctr">
            <a:spAutoFit/>
          </a:bodyPr>
          <a:lstStyle/>
          <a:p>
            <a:pPr algn="ctr"/>
            <a:r>
              <a:rPr lang="ja-JP" altLang="en-US" sz="1200" u="sng" dirty="0" smtClean="0">
                <a:latin typeface="メイリオ" panose="020B0604030504040204" pitchFamily="50" charset="-128"/>
                <a:ea typeface="メイリオ" panose="020B0604030504040204" pitchFamily="50" charset="-128"/>
                <a:cs typeface="メイリオ" panose="020B0604030504040204" pitchFamily="50" charset="-128"/>
              </a:rPr>
              <a:t>ソリューション</a:t>
            </a:r>
            <a:endParaRPr lang="en-US" altLang="ja-JP" sz="1200" u="sng"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Wingdings" panose="05000000000000000000" pitchFamily="2" charset="2"/>
              <a:buChar char="ü"/>
            </a:pP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保守・修理</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Wingdings" panose="05000000000000000000" pitchFamily="2" charset="2"/>
              <a:buChar char="ü"/>
            </a:pP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省エネ機器紹介</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Wingdings" panose="05000000000000000000" pitchFamily="2" charset="2"/>
              <a:buChar char="ü"/>
            </a:pP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リフォーム</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右矢印 31"/>
          <p:cNvSpPr/>
          <p:nvPr/>
        </p:nvSpPr>
        <p:spPr>
          <a:xfrm>
            <a:off x="1562519" y="2660663"/>
            <a:ext cx="314944" cy="694290"/>
          </a:xfrm>
          <a:prstGeom prst="rightArrow">
            <a:avLst>
              <a:gd name="adj1" fmla="val 50000"/>
              <a:gd name="adj2" fmla="val 33689"/>
            </a:avLst>
          </a:prstGeom>
          <a:solidFill>
            <a:srgbClr val="FFFFEB"/>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1200" b="1" dirty="0" smtClean="0">
                <a:solidFill>
                  <a:schemeClr val="accent6"/>
                </a:solidFill>
              </a:rPr>
              <a:t>分析</a:t>
            </a:r>
            <a:endParaRPr lang="ja-JP" altLang="en-US" sz="1200" b="1" dirty="0">
              <a:solidFill>
                <a:schemeClr val="accent6"/>
              </a:solidFill>
            </a:endParaRPr>
          </a:p>
        </p:txBody>
      </p:sp>
      <p:sp>
        <p:nvSpPr>
          <p:cNvPr id="33" name="円/楕円 32"/>
          <p:cNvSpPr/>
          <p:nvPr/>
        </p:nvSpPr>
        <p:spPr>
          <a:xfrm>
            <a:off x="212226" y="2132494"/>
            <a:ext cx="1421801" cy="1731576"/>
          </a:xfrm>
          <a:prstGeom prst="ellipse">
            <a:avLst/>
          </a:prstGeom>
          <a:solidFill>
            <a:srgbClr val="FFFFEB"/>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Picture 2" descr="\\mpci990001.ring.meti.go.jp\Ddrive\TTAE1493\ドキュメント\My Pictures\011.png"/>
          <p:cNvPicPr>
            <a:picLocks noChangeAspect="1" noChangeArrowheads="1"/>
          </p:cNvPicPr>
          <p:nvPr/>
        </p:nvPicPr>
        <p:blipFill>
          <a:blip r:embed="rId14" cstate="print">
            <a:clrChange>
              <a:clrFrom>
                <a:srgbClr val="FFFFFF"/>
              </a:clrFrom>
              <a:clrTo>
                <a:srgbClr val="FFFFFF">
                  <a:alpha val="0"/>
                </a:srgbClr>
              </a:clrTo>
            </a:clrChange>
            <a:extLst>
              <a:ext uri="{BEBA8EAE-BF5A-486C-A8C5-ECC9F3942E4B}">
                <a14:imgProps xmlns:a14="http://schemas.microsoft.com/office/drawing/2010/main">
                  <a14:imgLayer r:embed="rId15">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348466" y="2600784"/>
            <a:ext cx="1162633" cy="814046"/>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 24"/>
          <p:cNvGrpSpPr>
            <a:grpSpLocks noChangeAspect="1"/>
          </p:cNvGrpSpPr>
          <p:nvPr/>
        </p:nvGrpSpPr>
        <p:grpSpPr bwMode="auto">
          <a:xfrm>
            <a:off x="311750" y="2562844"/>
            <a:ext cx="265091" cy="324000"/>
            <a:chOff x="2019" y="1868"/>
            <a:chExt cx="345" cy="446"/>
          </a:xfrm>
        </p:grpSpPr>
        <p:sp>
          <p:nvSpPr>
            <p:cNvPr id="36" name="AutoShape 25"/>
            <p:cNvSpPr>
              <a:spLocks noChangeArrowheads="1"/>
            </p:cNvSpPr>
            <p:nvPr/>
          </p:nvSpPr>
          <p:spPr bwMode="auto">
            <a:xfrm>
              <a:off x="2070" y="2170"/>
              <a:ext cx="251" cy="1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614 w 21600"/>
                <a:gd name="T13" fmla="*/ 3600 h 21600"/>
                <a:gd name="T14" fmla="*/ 17986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711" y="21600"/>
                  </a:lnTo>
                  <a:lnTo>
                    <a:pt x="17889" y="21600"/>
                  </a:lnTo>
                  <a:lnTo>
                    <a:pt x="21600" y="0"/>
                  </a:lnTo>
                  <a:lnTo>
                    <a:pt x="0" y="0"/>
                  </a:lnTo>
                  <a:close/>
                </a:path>
              </a:pathLst>
            </a:custGeom>
            <a:solidFill>
              <a:srgbClr val="C0C0C0"/>
            </a:solidFill>
            <a:ln w="9525">
              <a:round/>
              <a:headEnd/>
              <a:tailEnd/>
            </a:ln>
            <a:scene3d>
              <a:camera prst="legacyObliqueTopRight"/>
              <a:lightRig rig="legacyFlat3" dir="b"/>
            </a:scene3d>
            <a:sp3d extrusionH="201600" prstMaterial="legacyMatte">
              <a:bevelT w="13500" h="13500" prst="angle"/>
              <a:bevelB w="13500" h="13500" prst="angle"/>
              <a:extrusionClr>
                <a:srgbClr val="C0C0C0"/>
              </a:extrusionClr>
            </a:sp3d>
          </p:spPr>
          <p:txBody>
            <a:bodyPr wrap="none" lIns="90000" tIns="46800" rIns="90000" bIns="46800" anchor="ctr">
              <a:flatTx/>
            </a:bodyPr>
            <a:lstStyle/>
            <a:p>
              <a:endParaRPr lang="ja-JP" altLang="en-US"/>
            </a:p>
          </p:txBody>
        </p:sp>
        <p:sp>
          <p:nvSpPr>
            <p:cNvPr id="37" name="AutoShape 26"/>
            <p:cNvSpPr>
              <a:spLocks noChangeArrowheads="1"/>
            </p:cNvSpPr>
            <p:nvPr/>
          </p:nvSpPr>
          <p:spPr bwMode="auto">
            <a:xfrm>
              <a:off x="2019" y="1868"/>
              <a:ext cx="345" cy="309"/>
            </a:xfrm>
            <a:prstGeom prst="roundRect">
              <a:avLst>
                <a:gd name="adj" fmla="val 16667"/>
              </a:avLst>
            </a:prstGeom>
            <a:solidFill>
              <a:srgbClr val="C0C0C0"/>
            </a:solidFill>
            <a:ln w="9525">
              <a:round/>
              <a:headEnd/>
              <a:tailEnd/>
            </a:ln>
            <a:scene3d>
              <a:camera prst="legacyObliqueTopRight"/>
              <a:lightRig rig="legacyFlat3" dir="b"/>
            </a:scene3d>
            <a:sp3d extrusionH="201600" prstMaterial="legacyMatte">
              <a:bevelT w="13500" h="13500" prst="angle"/>
              <a:bevelB w="13500" h="13500" prst="angle"/>
              <a:extrusionClr>
                <a:srgbClr val="C0C0C0"/>
              </a:extrusionClr>
            </a:sp3d>
          </p:spPr>
          <p:txBody>
            <a:bodyPr wrap="none" lIns="90000" tIns="46800" rIns="90000" bIns="46800" anchor="ctr">
              <a:flatTx/>
            </a:bodyPr>
            <a:lstStyle>
              <a:lvl1pPr defTabSz="955675">
                <a:spcBef>
                  <a:spcPct val="20000"/>
                </a:spcBef>
                <a:buFont typeface="Arial" pitchFamily="34" charset="0"/>
                <a:buChar char="•"/>
                <a:defRPr kumimoji="1" sz="2400">
                  <a:solidFill>
                    <a:schemeClr val="tx1"/>
                  </a:solidFill>
                  <a:latin typeface="メイリオ" pitchFamily="50" charset="-128"/>
                  <a:ea typeface="メイリオ" pitchFamily="50" charset="-128"/>
                  <a:cs typeface="メイリオ" pitchFamily="50" charset="-128"/>
                </a:defRPr>
              </a:lvl1pPr>
              <a:lvl2pPr marL="742950" indent="-285750" defTabSz="955675">
                <a:spcBef>
                  <a:spcPct val="20000"/>
                </a:spcBef>
                <a:buFont typeface="Arial" pitchFamily="34" charset="0"/>
                <a:buChar char="–"/>
                <a:defRPr kumimoji="1" sz="2000">
                  <a:solidFill>
                    <a:schemeClr val="tx1"/>
                  </a:solidFill>
                  <a:latin typeface="メイリオ" pitchFamily="50" charset="-128"/>
                  <a:ea typeface="メイリオ" pitchFamily="50" charset="-128"/>
                  <a:cs typeface="メイリオ" pitchFamily="50" charset="-128"/>
                </a:defRPr>
              </a:lvl2pPr>
              <a:lvl3pPr marL="1143000" indent="-228600" defTabSz="955675">
                <a:spcBef>
                  <a:spcPct val="20000"/>
                </a:spcBef>
                <a:buFont typeface="Arial" pitchFamily="34" charset="0"/>
                <a:buChar char="•"/>
                <a:defRPr kumimoji="1">
                  <a:solidFill>
                    <a:schemeClr val="tx1"/>
                  </a:solidFill>
                  <a:latin typeface="メイリオ" pitchFamily="50" charset="-128"/>
                  <a:ea typeface="メイリオ" pitchFamily="50" charset="-128"/>
                  <a:cs typeface="メイリオ" pitchFamily="50" charset="-128"/>
                </a:defRPr>
              </a:lvl3pPr>
              <a:lvl4pPr marL="1600200" indent="-228600" defTabSz="955675">
                <a:spcBef>
                  <a:spcPct val="20000"/>
                </a:spcBef>
                <a:buFont typeface="Arial" pitchFamily="34" charset="0"/>
                <a:buChar char="–"/>
                <a:defRPr kumimoji="1" sz="1600">
                  <a:solidFill>
                    <a:schemeClr val="tx1"/>
                  </a:solidFill>
                  <a:latin typeface="メイリオ" pitchFamily="50" charset="-128"/>
                  <a:ea typeface="メイリオ" pitchFamily="50" charset="-128"/>
                  <a:cs typeface="メイリオ" pitchFamily="50" charset="-128"/>
                </a:defRPr>
              </a:lvl4pPr>
              <a:lvl5pPr marL="2057400" indent="-228600" defTabSz="955675">
                <a:spcBef>
                  <a:spcPct val="20000"/>
                </a:spcBef>
                <a:buFont typeface="Arial" pitchFamily="34" charset="0"/>
                <a:buChar char="»"/>
                <a:defRPr kumimoji="1" sz="1600">
                  <a:solidFill>
                    <a:schemeClr val="tx1"/>
                  </a:solidFill>
                  <a:latin typeface="メイリオ" pitchFamily="50" charset="-128"/>
                  <a:ea typeface="メイリオ" pitchFamily="50" charset="-128"/>
                  <a:cs typeface="メイリオ" pitchFamily="50" charset="-128"/>
                </a:defRPr>
              </a:lvl5pPr>
              <a:lvl6pPr marL="2514600" indent="-228600" defTabSz="955675" eaLnBrk="0" fontAlgn="base" hangingPunct="0">
                <a:spcBef>
                  <a:spcPct val="20000"/>
                </a:spcBef>
                <a:spcAft>
                  <a:spcPct val="0"/>
                </a:spcAft>
                <a:buFont typeface="Arial" pitchFamily="34" charset="0"/>
                <a:buChar char="»"/>
                <a:defRPr kumimoji="1" sz="1600">
                  <a:solidFill>
                    <a:schemeClr val="tx1"/>
                  </a:solidFill>
                  <a:latin typeface="メイリオ" pitchFamily="50" charset="-128"/>
                  <a:ea typeface="メイリオ" pitchFamily="50" charset="-128"/>
                  <a:cs typeface="メイリオ" pitchFamily="50" charset="-128"/>
                </a:defRPr>
              </a:lvl6pPr>
              <a:lvl7pPr marL="2971800" indent="-228600" defTabSz="955675" eaLnBrk="0" fontAlgn="base" hangingPunct="0">
                <a:spcBef>
                  <a:spcPct val="20000"/>
                </a:spcBef>
                <a:spcAft>
                  <a:spcPct val="0"/>
                </a:spcAft>
                <a:buFont typeface="Arial" pitchFamily="34" charset="0"/>
                <a:buChar char="»"/>
                <a:defRPr kumimoji="1" sz="1600">
                  <a:solidFill>
                    <a:schemeClr val="tx1"/>
                  </a:solidFill>
                  <a:latin typeface="メイリオ" pitchFamily="50" charset="-128"/>
                  <a:ea typeface="メイリオ" pitchFamily="50" charset="-128"/>
                  <a:cs typeface="メイリオ" pitchFamily="50" charset="-128"/>
                </a:defRPr>
              </a:lvl7pPr>
              <a:lvl8pPr marL="3429000" indent="-228600" defTabSz="955675" eaLnBrk="0" fontAlgn="base" hangingPunct="0">
                <a:spcBef>
                  <a:spcPct val="20000"/>
                </a:spcBef>
                <a:spcAft>
                  <a:spcPct val="0"/>
                </a:spcAft>
                <a:buFont typeface="Arial" pitchFamily="34" charset="0"/>
                <a:buChar char="»"/>
                <a:defRPr kumimoji="1" sz="1600">
                  <a:solidFill>
                    <a:schemeClr val="tx1"/>
                  </a:solidFill>
                  <a:latin typeface="メイリオ" pitchFamily="50" charset="-128"/>
                  <a:ea typeface="メイリオ" pitchFamily="50" charset="-128"/>
                  <a:cs typeface="メイリオ" pitchFamily="50" charset="-128"/>
                </a:defRPr>
              </a:lvl8pPr>
              <a:lvl9pPr marL="3886200" indent="-228600" defTabSz="955675" eaLnBrk="0" fontAlgn="base" hangingPunct="0">
                <a:spcBef>
                  <a:spcPct val="20000"/>
                </a:spcBef>
                <a:spcAft>
                  <a:spcPct val="0"/>
                </a:spcAft>
                <a:buFont typeface="Arial" pitchFamily="34" charset="0"/>
                <a:buChar char="»"/>
                <a:defRPr kumimoji="1" sz="1600">
                  <a:solidFill>
                    <a:schemeClr val="tx1"/>
                  </a:solidFill>
                  <a:latin typeface="メイリオ" pitchFamily="50" charset="-128"/>
                  <a:ea typeface="メイリオ" pitchFamily="50" charset="-128"/>
                  <a:cs typeface="メイリオ" pitchFamily="50" charset="-128"/>
                </a:defRPr>
              </a:lvl9pPr>
            </a:lstStyle>
            <a:p>
              <a:pPr eaLnBrk="1" hangingPunct="1">
                <a:spcBef>
                  <a:spcPct val="0"/>
                </a:spcBef>
                <a:buFontTx/>
                <a:buNone/>
              </a:pPr>
              <a:endParaRPr lang="ja-JP" altLang="en-US" sz="1000">
                <a:latin typeface="Calibri" pitchFamily="34" charset="0"/>
                <a:ea typeface="ＭＳ Ｐゴシック" pitchFamily="50" charset="-128"/>
              </a:endParaRPr>
            </a:p>
          </p:txBody>
        </p:sp>
        <p:sp>
          <p:nvSpPr>
            <p:cNvPr id="38" name="AutoShape 27"/>
            <p:cNvSpPr>
              <a:spLocks noChangeArrowheads="1"/>
            </p:cNvSpPr>
            <p:nvPr/>
          </p:nvSpPr>
          <p:spPr bwMode="auto">
            <a:xfrm>
              <a:off x="2041" y="1891"/>
              <a:ext cx="301" cy="229"/>
            </a:xfrm>
            <a:prstGeom prst="roundRect">
              <a:avLst>
                <a:gd name="adj" fmla="val 16667"/>
              </a:avLst>
            </a:prstGeom>
            <a:solidFill>
              <a:srgbClr val="999999"/>
            </a:solidFill>
            <a:ln w="6350">
              <a:solidFill>
                <a:srgbClr val="5F5F5F"/>
              </a:solidFill>
              <a:round/>
              <a:headEnd/>
              <a:tailEnd/>
            </a:ln>
          </p:spPr>
          <p:txBody>
            <a:bodyPr wrap="none" lIns="90000" tIns="46800" rIns="90000" bIns="46800" anchor="ctr"/>
            <a:lstStyle>
              <a:lvl1pPr defTabSz="955675">
                <a:spcBef>
                  <a:spcPct val="20000"/>
                </a:spcBef>
                <a:buFont typeface="Arial" pitchFamily="34" charset="0"/>
                <a:buChar char="•"/>
                <a:defRPr kumimoji="1" sz="2400">
                  <a:solidFill>
                    <a:schemeClr val="tx1"/>
                  </a:solidFill>
                  <a:latin typeface="メイリオ" pitchFamily="50" charset="-128"/>
                  <a:ea typeface="メイリオ" pitchFamily="50" charset="-128"/>
                  <a:cs typeface="メイリオ" pitchFamily="50" charset="-128"/>
                </a:defRPr>
              </a:lvl1pPr>
              <a:lvl2pPr marL="742950" indent="-285750" defTabSz="955675">
                <a:spcBef>
                  <a:spcPct val="20000"/>
                </a:spcBef>
                <a:buFont typeface="Arial" pitchFamily="34" charset="0"/>
                <a:buChar char="–"/>
                <a:defRPr kumimoji="1" sz="2000">
                  <a:solidFill>
                    <a:schemeClr val="tx1"/>
                  </a:solidFill>
                  <a:latin typeface="メイリオ" pitchFamily="50" charset="-128"/>
                  <a:ea typeface="メイリオ" pitchFamily="50" charset="-128"/>
                  <a:cs typeface="メイリオ" pitchFamily="50" charset="-128"/>
                </a:defRPr>
              </a:lvl2pPr>
              <a:lvl3pPr marL="1143000" indent="-228600" defTabSz="955675">
                <a:spcBef>
                  <a:spcPct val="20000"/>
                </a:spcBef>
                <a:buFont typeface="Arial" pitchFamily="34" charset="0"/>
                <a:buChar char="•"/>
                <a:defRPr kumimoji="1">
                  <a:solidFill>
                    <a:schemeClr val="tx1"/>
                  </a:solidFill>
                  <a:latin typeface="メイリオ" pitchFamily="50" charset="-128"/>
                  <a:ea typeface="メイリオ" pitchFamily="50" charset="-128"/>
                  <a:cs typeface="メイリオ" pitchFamily="50" charset="-128"/>
                </a:defRPr>
              </a:lvl3pPr>
              <a:lvl4pPr marL="1600200" indent="-228600" defTabSz="955675">
                <a:spcBef>
                  <a:spcPct val="20000"/>
                </a:spcBef>
                <a:buFont typeface="Arial" pitchFamily="34" charset="0"/>
                <a:buChar char="–"/>
                <a:defRPr kumimoji="1" sz="1600">
                  <a:solidFill>
                    <a:schemeClr val="tx1"/>
                  </a:solidFill>
                  <a:latin typeface="メイリオ" pitchFamily="50" charset="-128"/>
                  <a:ea typeface="メイリオ" pitchFamily="50" charset="-128"/>
                  <a:cs typeface="メイリオ" pitchFamily="50" charset="-128"/>
                </a:defRPr>
              </a:lvl4pPr>
              <a:lvl5pPr marL="2057400" indent="-228600" defTabSz="955675">
                <a:spcBef>
                  <a:spcPct val="20000"/>
                </a:spcBef>
                <a:buFont typeface="Arial" pitchFamily="34" charset="0"/>
                <a:buChar char="»"/>
                <a:defRPr kumimoji="1" sz="1600">
                  <a:solidFill>
                    <a:schemeClr val="tx1"/>
                  </a:solidFill>
                  <a:latin typeface="メイリオ" pitchFamily="50" charset="-128"/>
                  <a:ea typeface="メイリオ" pitchFamily="50" charset="-128"/>
                  <a:cs typeface="メイリオ" pitchFamily="50" charset="-128"/>
                </a:defRPr>
              </a:lvl5pPr>
              <a:lvl6pPr marL="2514600" indent="-228600" defTabSz="955675" eaLnBrk="0" fontAlgn="base" hangingPunct="0">
                <a:spcBef>
                  <a:spcPct val="20000"/>
                </a:spcBef>
                <a:spcAft>
                  <a:spcPct val="0"/>
                </a:spcAft>
                <a:buFont typeface="Arial" pitchFamily="34" charset="0"/>
                <a:buChar char="»"/>
                <a:defRPr kumimoji="1" sz="1600">
                  <a:solidFill>
                    <a:schemeClr val="tx1"/>
                  </a:solidFill>
                  <a:latin typeface="メイリオ" pitchFamily="50" charset="-128"/>
                  <a:ea typeface="メイリオ" pitchFamily="50" charset="-128"/>
                  <a:cs typeface="メイリオ" pitchFamily="50" charset="-128"/>
                </a:defRPr>
              </a:lvl6pPr>
              <a:lvl7pPr marL="2971800" indent="-228600" defTabSz="955675" eaLnBrk="0" fontAlgn="base" hangingPunct="0">
                <a:spcBef>
                  <a:spcPct val="20000"/>
                </a:spcBef>
                <a:spcAft>
                  <a:spcPct val="0"/>
                </a:spcAft>
                <a:buFont typeface="Arial" pitchFamily="34" charset="0"/>
                <a:buChar char="»"/>
                <a:defRPr kumimoji="1" sz="1600">
                  <a:solidFill>
                    <a:schemeClr val="tx1"/>
                  </a:solidFill>
                  <a:latin typeface="メイリオ" pitchFamily="50" charset="-128"/>
                  <a:ea typeface="メイリオ" pitchFamily="50" charset="-128"/>
                  <a:cs typeface="メイリオ" pitchFamily="50" charset="-128"/>
                </a:defRPr>
              </a:lvl7pPr>
              <a:lvl8pPr marL="3429000" indent="-228600" defTabSz="955675" eaLnBrk="0" fontAlgn="base" hangingPunct="0">
                <a:spcBef>
                  <a:spcPct val="20000"/>
                </a:spcBef>
                <a:spcAft>
                  <a:spcPct val="0"/>
                </a:spcAft>
                <a:buFont typeface="Arial" pitchFamily="34" charset="0"/>
                <a:buChar char="»"/>
                <a:defRPr kumimoji="1" sz="1600">
                  <a:solidFill>
                    <a:schemeClr val="tx1"/>
                  </a:solidFill>
                  <a:latin typeface="メイリオ" pitchFamily="50" charset="-128"/>
                  <a:ea typeface="メイリオ" pitchFamily="50" charset="-128"/>
                  <a:cs typeface="メイリオ" pitchFamily="50" charset="-128"/>
                </a:defRPr>
              </a:lvl8pPr>
              <a:lvl9pPr marL="3886200" indent="-228600" defTabSz="955675" eaLnBrk="0" fontAlgn="base" hangingPunct="0">
                <a:spcBef>
                  <a:spcPct val="20000"/>
                </a:spcBef>
                <a:spcAft>
                  <a:spcPct val="0"/>
                </a:spcAft>
                <a:buFont typeface="Arial" pitchFamily="34" charset="0"/>
                <a:buChar char="»"/>
                <a:defRPr kumimoji="1" sz="1600">
                  <a:solidFill>
                    <a:schemeClr val="tx1"/>
                  </a:solidFill>
                  <a:latin typeface="メイリオ" pitchFamily="50" charset="-128"/>
                  <a:ea typeface="メイリオ" pitchFamily="50" charset="-128"/>
                  <a:cs typeface="メイリオ" pitchFamily="50" charset="-128"/>
                </a:defRPr>
              </a:lvl9pPr>
            </a:lstStyle>
            <a:p>
              <a:pPr eaLnBrk="1" hangingPunct="1">
                <a:spcBef>
                  <a:spcPct val="0"/>
                </a:spcBef>
                <a:buFontTx/>
                <a:buNone/>
              </a:pPr>
              <a:endParaRPr lang="ja-JP" altLang="en-US" sz="1000">
                <a:latin typeface="Calibri" pitchFamily="34" charset="0"/>
                <a:ea typeface="ＭＳ Ｐゴシック" pitchFamily="50" charset="-128"/>
              </a:endParaRPr>
            </a:p>
          </p:txBody>
        </p:sp>
        <p:sp>
          <p:nvSpPr>
            <p:cNvPr id="39" name="AutoShape 28"/>
            <p:cNvSpPr>
              <a:spLocks noChangeArrowheads="1"/>
            </p:cNvSpPr>
            <p:nvPr/>
          </p:nvSpPr>
          <p:spPr bwMode="auto">
            <a:xfrm>
              <a:off x="2057" y="1943"/>
              <a:ext cx="268" cy="75"/>
            </a:xfrm>
            <a:prstGeom prst="roundRect">
              <a:avLst>
                <a:gd name="adj" fmla="val 16667"/>
              </a:avLst>
            </a:prstGeom>
            <a:solidFill>
              <a:schemeClr val="bg1"/>
            </a:solidFill>
            <a:ln w="12700">
              <a:solidFill>
                <a:srgbClr val="5F5F5F"/>
              </a:solidFill>
              <a:round/>
              <a:headEnd/>
              <a:tailEnd/>
            </a:ln>
          </p:spPr>
          <p:txBody>
            <a:bodyPr wrap="none" lIns="90000" tIns="46800" rIns="90000" bIns="46800" anchor="ctr"/>
            <a:lstStyle>
              <a:lvl1pPr defTabSz="955675">
                <a:spcBef>
                  <a:spcPct val="20000"/>
                </a:spcBef>
                <a:buFont typeface="Arial" pitchFamily="34" charset="0"/>
                <a:buChar char="•"/>
                <a:defRPr kumimoji="1" sz="2400">
                  <a:solidFill>
                    <a:schemeClr val="tx1"/>
                  </a:solidFill>
                  <a:latin typeface="メイリオ" pitchFamily="50" charset="-128"/>
                  <a:ea typeface="メイリオ" pitchFamily="50" charset="-128"/>
                  <a:cs typeface="メイリオ" pitchFamily="50" charset="-128"/>
                </a:defRPr>
              </a:lvl1pPr>
              <a:lvl2pPr marL="742950" indent="-285750" defTabSz="955675">
                <a:spcBef>
                  <a:spcPct val="20000"/>
                </a:spcBef>
                <a:buFont typeface="Arial" pitchFamily="34" charset="0"/>
                <a:buChar char="–"/>
                <a:defRPr kumimoji="1" sz="2000">
                  <a:solidFill>
                    <a:schemeClr val="tx1"/>
                  </a:solidFill>
                  <a:latin typeface="メイリオ" pitchFamily="50" charset="-128"/>
                  <a:ea typeface="メイリオ" pitchFamily="50" charset="-128"/>
                  <a:cs typeface="メイリオ" pitchFamily="50" charset="-128"/>
                </a:defRPr>
              </a:lvl2pPr>
              <a:lvl3pPr marL="1143000" indent="-228600" defTabSz="955675">
                <a:spcBef>
                  <a:spcPct val="20000"/>
                </a:spcBef>
                <a:buFont typeface="Arial" pitchFamily="34" charset="0"/>
                <a:buChar char="•"/>
                <a:defRPr kumimoji="1">
                  <a:solidFill>
                    <a:schemeClr val="tx1"/>
                  </a:solidFill>
                  <a:latin typeface="メイリオ" pitchFamily="50" charset="-128"/>
                  <a:ea typeface="メイリオ" pitchFamily="50" charset="-128"/>
                  <a:cs typeface="メイリオ" pitchFamily="50" charset="-128"/>
                </a:defRPr>
              </a:lvl3pPr>
              <a:lvl4pPr marL="1600200" indent="-228600" defTabSz="955675">
                <a:spcBef>
                  <a:spcPct val="20000"/>
                </a:spcBef>
                <a:buFont typeface="Arial" pitchFamily="34" charset="0"/>
                <a:buChar char="–"/>
                <a:defRPr kumimoji="1" sz="1600">
                  <a:solidFill>
                    <a:schemeClr val="tx1"/>
                  </a:solidFill>
                  <a:latin typeface="メイリオ" pitchFamily="50" charset="-128"/>
                  <a:ea typeface="メイリオ" pitchFamily="50" charset="-128"/>
                  <a:cs typeface="メイリオ" pitchFamily="50" charset="-128"/>
                </a:defRPr>
              </a:lvl4pPr>
              <a:lvl5pPr marL="2057400" indent="-228600" defTabSz="955675">
                <a:spcBef>
                  <a:spcPct val="20000"/>
                </a:spcBef>
                <a:buFont typeface="Arial" pitchFamily="34" charset="0"/>
                <a:buChar char="»"/>
                <a:defRPr kumimoji="1" sz="1600">
                  <a:solidFill>
                    <a:schemeClr val="tx1"/>
                  </a:solidFill>
                  <a:latin typeface="メイリオ" pitchFamily="50" charset="-128"/>
                  <a:ea typeface="メイリオ" pitchFamily="50" charset="-128"/>
                  <a:cs typeface="メイリオ" pitchFamily="50" charset="-128"/>
                </a:defRPr>
              </a:lvl5pPr>
              <a:lvl6pPr marL="2514600" indent="-228600" defTabSz="955675" eaLnBrk="0" fontAlgn="base" hangingPunct="0">
                <a:spcBef>
                  <a:spcPct val="20000"/>
                </a:spcBef>
                <a:spcAft>
                  <a:spcPct val="0"/>
                </a:spcAft>
                <a:buFont typeface="Arial" pitchFamily="34" charset="0"/>
                <a:buChar char="»"/>
                <a:defRPr kumimoji="1" sz="1600">
                  <a:solidFill>
                    <a:schemeClr val="tx1"/>
                  </a:solidFill>
                  <a:latin typeface="メイリオ" pitchFamily="50" charset="-128"/>
                  <a:ea typeface="メイリオ" pitchFamily="50" charset="-128"/>
                  <a:cs typeface="メイリオ" pitchFamily="50" charset="-128"/>
                </a:defRPr>
              </a:lvl6pPr>
              <a:lvl7pPr marL="2971800" indent="-228600" defTabSz="955675" eaLnBrk="0" fontAlgn="base" hangingPunct="0">
                <a:spcBef>
                  <a:spcPct val="20000"/>
                </a:spcBef>
                <a:spcAft>
                  <a:spcPct val="0"/>
                </a:spcAft>
                <a:buFont typeface="Arial" pitchFamily="34" charset="0"/>
                <a:buChar char="»"/>
                <a:defRPr kumimoji="1" sz="1600">
                  <a:solidFill>
                    <a:schemeClr val="tx1"/>
                  </a:solidFill>
                  <a:latin typeface="メイリオ" pitchFamily="50" charset="-128"/>
                  <a:ea typeface="メイリオ" pitchFamily="50" charset="-128"/>
                  <a:cs typeface="メイリオ" pitchFamily="50" charset="-128"/>
                </a:defRPr>
              </a:lvl7pPr>
              <a:lvl8pPr marL="3429000" indent="-228600" defTabSz="955675" eaLnBrk="0" fontAlgn="base" hangingPunct="0">
                <a:spcBef>
                  <a:spcPct val="20000"/>
                </a:spcBef>
                <a:spcAft>
                  <a:spcPct val="0"/>
                </a:spcAft>
                <a:buFont typeface="Arial" pitchFamily="34" charset="0"/>
                <a:buChar char="»"/>
                <a:defRPr kumimoji="1" sz="1600">
                  <a:solidFill>
                    <a:schemeClr val="tx1"/>
                  </a:solidFill>
                  <a:latin typeface="メイリオ" pitchFamily="50" charset="-128"/>
                  <a:ea typeface="メイリオ" pitchFamily="50" charset="-128"/>
                  <a:cs typeface="メイリオ" pitchFamily="50" charset="-128"/>
                </a:defRPr>
              </a:lvl8pPr>
              <a:lvl9pPr marL="3886200" indent="-228600" defTabSz="955675" eaLnBrk="0" fontAlgn="base" hangingPunct="0">
                <a:spcBef>
                  <a:spcPct val="20000"/>
                </a:spcBef>
                <a:spcAft>
                  <a:spcPct val="0"/>
                </a:spcAft>
                <a:buFont typeface="Arial" pitchFamily="34" charset="0"/>
                <a:buChar char="»"/>
                <a:defRPr kumimoji="1" sz="1600">
                  <a:solidFill>
                    <a:schemeClr val="tx1"/>
                  </a:solidFill>
                  <a:latin typeface="メイリオ" pitchFamily="50" charset="-128"/>
                  <a:ea typeface="メイリオ" pitchFamily="50" charset="-128"/>
                  <a:cs typeface="メイリオ" pitchFamily="50" charset="-128"/>
                </a:defRPr>
              </a:lvl9pPr>
            </a:lstStyle>
            <a:p>
              <a:pPr eaLnBrk="1" hangingPunct="1">
                <a:spcBef>
                  <a:spcPct val="0"/>
                </a:spcBef>
                <a:buFontTx/>
                <a:buNone/>
              </a:pPr>
              <a:endParaRPr lang="ja-JP" altLang="en-US" sz="1000">
                <a:latin typeface="Calibri" pitchFamily="34" charset="0"/>
                <a:ea typeface="ＭＳ Ｐゴシック" pitchFamily="50" charset="-128"/>
              </a:endParaRPr>
            </a:p>
          </p:txBody>
        </p:sp>
        <p:sp>
          <p:nvSpPr>
            <p:cNvPr id="40" name="Rectangle 29"/>
            <p:cNvSpPr>
              <a:spLocks noChangeArrowheads="1"/>
            </p:cNvSpPr>
            <p:nvPr/>
          </p:nvSpPr>
          <p:spPr bwMode="auto">
            <a:xfrm>
              <a:off x="2080" y="1963"/>
              <a:ext cx="220" cy="34"/>
            </a:xfrm>
            <a:prstGeom prst="rect">
              <a:avLst/>
            </a:prstGeom>
            <a:solidFill>
              <a:srgbClr val="999999"/>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wrap="none" lIns="90000" tIns="46800" rIns="90000" bIns="46800" anchor="ctr"/>
            <a:lstStyle>
              <a:lvl1pPr defTabSz="955675">
                <a:spcBef>
                  <a:spcPct val="20000"/>
                </a:spcBef>
                <a:buFont typeface="Arial" pitchFamily="34" charset="0"/>
                <a:buChar char="•"/>
                <a:defRPr kumimoji="1" sz="2400">
                  <a:solidFill>
                    <a:schemeClr val="tx1"/>
                  </a:solidFill>
                  <a:latin typeface="メイリオ" pitchFamily="50" charset="-128"/>
                  <a:ea typeface="メイリオ" pitchFamily="50" charset="-128"/>
                  <a:cs typeface="メイリオ" pitchFamily="50" charset="-128"/>
                </a:defRPr>
              </a:lvl1pPr>
              <a:lvl2pPr marL="742950" indent="-285750" defTabSz="955675">
                <a:spcBef>
                  <a:spcPct val="20000"/>
                </a:spcBef>
                <a:buFont typeface="Arial" pitchFamily="34" charset="0"/>
                <a:buChar char="–"/>
                <a:defRPr kumimoji="1" sz="2000">
                  <a:solidFill>
                    <a:schemeClr val="tx1"/>
                  </a:solidFill>
                  <a:latin typeface="メイリオ" pitchFamily="50" charset="-128"/>
                  <a:ea typeface="メイリオ" pitchFamily="50" charset="-128"/>
                  <a:cs typeface="メイリオ" pitchFamily="50" charset="-128"/>
                </a:defRPr>
              </a:lvl2pPr>
              <a:lvl3pPr marL="1143000" indent="-228600" defTabSz="955675">
                <a:spcBef>
                  <a:spcPct val="20000"/>
                </a:spcBef>
                <a:buFont typeface="Arial" pitchFamily="34" charset="0"/>
                <a:buChar char="•"/>
                <a:defRPr kumimoji="1">
                  <a:solidFill>
                    <a:schemeClr val="tx1"/>
                  </a:solidFill>
                  <a:latin typeface="メイリオ" pitchFamily="50" charset="-128"/>
                  <a:ea typeface="メイリオ" pitchFamily="50" charset="-128"/>
                  <a:cs typeface="メイリオ" pitchFamily="50" charset="-128"/>
                </a:defRPr>
              </a:lvl3pPr>
              <a:lvl4pPr marL="1600200" indent="-228600" defTabSz="955675">
                <a:spcBef>
                  <a:spcPct val="20000"/>
                </a:spcBef>
                <a:buFont typeface="Arial" pitchFamily="34" charset="0"/>
                <a:buChar char="–"/>
                <a:defRPr kumimoji="1" sz="1600">
                  <a:solidFill>
                    <a:schemeClr val="tx1"/>
                  </a:solidFill>
                  <a:latin typeface="メイリオ" pitchFamily="50" charset="-128"/>
                  <a:ea typeface="メイリオ" pitchFamily="50" charset="-128"/>
                  <a:cs typeface="メイリオ" pitchFamily="50" charset="-128"/>
                </a:defRPr>
              </a:lvl4pPr>
              <a:lvl5pPr marL="2057400" indent="-228600" defTabSz="955675">
                <a:spcBef>
                  <a:spcPct val="20000"/>
                </a:spcBef>
                <a:buFont typeface="Arial" pitchFamily="34" charset="0"/>
                <a:buChar char="»"/>
                <a:defRPr kumimoji="1" sz="1600">
                  <a:solidFill>
                    <a:schemeClr val="tx1"/>
                  </a:solidFill>
                  <a:latin typeface="メイリオ" pitchFamily="50" charset="-128"/>
                  <a:ea typeface="メイリオ" pitchFamily="50" charset="-128"/>
                  <a:cs typeface="メイリオ" pitchFamily="50" charset="-128"/>
                </a:defRPr>
              </a:lvl5pPr>
              <a:lvl6pPr marL="2514600" indent="-228600" defTabSz="955675" eaLnBrk="0" fontAlgn="base" hangingPunct="0">
                <a:spcBef>
                  <a:spcPct val="20000"/>
                </a:spcBef>
                <a:spcAft>
                  <a:spcPct val="0"/>
                </a:spcAft>
                <a:buFont typeface="Arial" pitchFamily="34" charset="0"/>
                <a:buChar char="»"/>
                <a:defRPr kumimoji="1" sz="1600">
                  <a:solidFill>
                    <a:schemeClr val="tx1"/>
                  </a:solidFill>
                  <a:latin typeface="メイリオ" pitchFamily="50" charset="-128"/>
                  <a:ea typeface="メイリオ" pitchFamily="50" charset="-128"/>
                  <a:cs typeface="メイリオ" pitchFamily="50" charset="-128"/>
                </a:defRPr>
              </a:lvl6pPr>
              <a:lvl7pPr marL="2971800" indent="-228600" defTabSz="955675" eaLnBrk="0" fontAlgn="base" hangingPunct="0">
                <a:spcBef>
                  <a:spcPct val="20000"/>
                </a:spcBef>
                <a:spcAft>
                  <a:spcPct val="0"/>
                </a:spcAft>
                <a:buFont typeface="Arial" pitchFamily="34" charset="0"/>
                <a:buChar char="»"/>
                <a:defRPr kumimoji="1" sz="1600">
                  <a:solidFill>
                    <a:schemeClr val="tx1"/>
                  </a:solidFill>
                  <a:latin typeface="メイリオ" pitchFamily="50" charset="-128"/>
                  <a:ea typeface="メイリオ" pitchFamily="50" charset="-128"/>
                  <a:cs typeface="メイリオ" pitchFamily="50" charset="-128"/>
                </a:defRPr>
              </a:lvl7pPr>
              <a:lvl8pPr marL="3429000" indent="-228600" defTabSz="955675" eaLnBrk="0" fontAlgn="base" hangingPunct="0">
                <a:spcBef>
                  <a:spcPct val="20000"/>
                </a:spcBef>
                <a:spcAft>
                  <a:spcPct val="0"/>
                </a:spcAft>
                <a:buFont typeface="Arial" pitchFamily="34" charset="0"/>
                <a:buChar char="»"/>
                <a:defRPr kumimoji="1" sz="1600">
                  <a:solidFill>
                    <a:schemeClr val="tx1"/>
                  </a:solidFill>
                  <a:latin typeface="メイリオ" pitchFamily="50" charset="-128"/>
                  <a:ea typeface="メイリオ" pitchFamily="50" charset="-128"/>
                  <a:cs typeface="メイリオ" pitchFamily="50" charset="-128"/>
                </a:defRPr>
              </a:lvl8pPr>
              <a:lvl9pPr marL="3886200" indent="-228600" defTabSz="955675" eaLnBrk="0" fontAlgn="base" hangingPunct="0">
                <a:spcBef>
                  <a:spcPct val="20000"/>
                </a:spcBef>
                <a:spcAft>
                  <a:spcPct val="0"/>
                </a:spcAft>
                <a:buFont typeface="Arial" pitchFamily="34" charset="0"/>
                <a:buChar char="»"/>
                <a:defRPr kumimoji="1" sz="1600">
                  <a:solidFill>
                    <a:schemeClr val="tx1"/>
                  </a:solidFill>
                  <a:latin typeface="メイリオ" pitchFamily="50" charset="-128"/>
                  <a:ea typeface="メイリオ" pitchFamily="50" charset="-128"/>
                  <a:cs typeface="メイリオ" pitchFamily="50" charset="-128"/>
                </a:defRPr>
              </a:lvl9pPr>
            </a:lstStyle>
            <a:p>
              <a:pPr eaLnBrk="1" hangingPunct="1">
                <a:spcBef>
                  <a:spcPct val="0"/>
                </a:spcBef>
                <a:buFontTx/>
                <a:buNone/>
              </a:pPr>
              <a:endParaRPr lang="ja-JP" altLang="en-US" sz="1000">
                <a:latin typeface="Calibri" pitchFamily="34" charset="0"/>
                <a:ea typeface="ＭＳ Ｐゴシック" pitchFamily="50" charset="-128"/>
              </a:endParaRPr>
            </a:p>
          </p:txBody>
        </p:sp>
        <p:sp>
          <p:nvSpPr>
            <p:cNvPr id="41" name="Rectangle 30"/>
            <p:cNvSpPr>
              <a:spLocks noChangeArrowheads="1"/>
            </p:cNvSpPr>
            <p:nvPr/>
          </p:nvSpPr>
          <p:spPr bwMode="auto">
            <a:xfrm>
              <a:off x="2076" y="2054"/>
              <a:ext cx="230" cy="31"/>
            </a:xfrm>
            <a:prstGeom prst="rect">
              <a:avLst/>
            </a:prstGeom>
            <a:solidFill>
              <a:srgbClr val="4D4D4D"/>
            </a:solidFill>
            <a:ln w="12700" algn="ctr">
              <a:solidFill>
                <a:srgbClr val="5F5F5F"/>
              </a:solidFill>
              <a:miter lim="800000"/>
              <a:headEnd/>
              <a:tailEnd/>
            </a:ln>
          </p:spPr>
          <p:txBody>
            <a:bodyPr wrap="none" lIns="90000" tIns="46800" rIns="90000" bIns="46800" anchor="ctr"/>
            <a:lstStyle>
              <a:lvl1pPr defTabSz="955675">
                <a:spcBef>
                  <a:spcPct val="20000"/>
                </a:spcBef>
                <a:buFont typeface="Arial" pitchFamily="34" charset="0"/>
                <a:buChar char="•"/>
                <a:defRPr kumimoji="1" sz="2400">
                  <a:solidFill>
                    <a:schemeClr val="tx1"/>
                  </a:solidFill>
                  <a:latin typeface="メイリオ" pitchFamily="50" charset="-128"/>
                  <a:ea typeface="メイリオ" pitchFamily="50" charset="-128"/>
                  <a:cs typeface="メイリオ" pitchFamily="50" charset="-128"/>
                </a:defRPr>
              </a:lvl1pPr>
              <a:lvl2pPr marL="742950" indent="-285750" defTabSz="955675">
                <a:spcBef>
                  <a:spcPct val="20000"/>
                </a:spcBef>
                <a:buFont typeface="Arial" pitchFamily="34" charset="0"/>
                <a:buChar char="–"/>
                <a:defRPr kumimoji="1" sz="2000">
                  <a:solidFill>
                    <a:schemeClr val="tx1"/>
                  </a:solidFill>
                  <a:latin typeface="メイリオ" pitchFamily="50" charset="-128"/>
                  <a:ea typeface="メイリオ" pitchFamily="50" charset="-128"/>
                  <a:cs typeface="メイリオ" pitchFamily="50" charset="-128"/>
                </a:defRPr>
              </a:lvl2pPr>
              <a:lvl3pPr marL="1143000" indent="-228600" defTabSz="955675">
                <a:spcBef>
                  <a:spcPct val="20000"/>
                </a:spcBef>
                <a:buFont typeface="Arial" pitchFamily="34" charset="0"/>
                <a:buChar char="•"/>
                <a:defRPr kumimoji="1">
                  <a:solidFill>
                    <a:schemeClr val="tx1"/>
                  </a:solidFill>
                  <a:latin typeface="メイリオ" pitchFamily="50" charset="-128"/>
                  <a:ea typeface="メイリオ" pitchFamily="50" charset="-128"/>
                  <a:cs typeface="メイリオ" pitchFamily="50" charset="-128"/>
                </a:defRPr>
              </a:lvl3pPr>
              <a:lvl4pPr marL="1600200" indent="-228600" defTabSz="955675">
                <a:spcBef>
                  <a:spcPct val="20000"/>
                </a:spcBef>
                <a:buFont typeface="Arial" pitchFamily="34" charset="0"/>
                <a:buChar char="–"/>
                <a:defRPr kumimoji="1" sz="1600">
                  <a:solidFill>
                    <a:schemeClr val="tx1"/>
                  </a:solidFill>
                  <a:latin typeface="メイリオ" pitchFamily="50" charset="-128"/>
                  <a:ea typeface="メイリオ" pitchFamily="50" charset="-128"/>
                  <a:cs typeface="メイリオ" pitchFamily="50" charset="-128"/>
                </a:defRPr>
              </a:lvl4pPr>
              <a:lvl5pPr marL="2057400" indent="-228600" defTabSz="955675">
                <a:spcBef>
                  <a:spcPct val="20000"/>
                </a:spcBef>
                <a:buFont typeface="Arial" pitchFamily="34" charset="0"/>
                <a:buChar char="»"/>
                <a:defRPr kumimoji="1" sz="1600">
                  <a:solidFill>
                    <a:schemeClr val="tx1"/>
                  </a:solidFill>
                  <a:latin typeface="メイリオ" pitchFamily="50" charset="-128"/>
                  <a:ea typeface="メイリオ" pitchFamily="50" charset="-128"/>
                  <a:cs typeface="メイリオ" pitchFamily="50" charset="-128"/>
                </a:defRPr>
              </a:lvl5pPr>
              <a:lvl6pPr marL="2514600" indent="-228600" defTabSz="955675" eaLnBrk="0" fontAlgn="base" hangingPunct="0">
                <a:spcBef>
                  <a:spcPct val="20000"/>
                </a:spcBef>
                <a:spcAft>
                  <a:spcPct val="0"/>
                </a:spcAft>
                <a:buFont typeface="Arial" pitchFamily="34" charset="0"/>
                <a:buChar char="»"/>
                <a:defRPr kumimoji="1" sz="1600">
                  <a:solidFill>
                    <a:schemeClr val="tx1"/>
                  </a:solidFill>
                  <a:latin typeface="メイリオ" pitchFamily="50" charset="-128"/>
                  <a:ea typeface="メイリオ" pitchFamily="50" charset="-128"/>
                  <a:cs typeface="メイリオ" pitchFamily="50" charset="-128"/>
                </a:defRPr>
              </a:lvl6pPr>
              <a:lvl7pPr marL="2971800" indent="-228600" defTabSz="955675" eaLnBrk="0" fontAlgn="base" hangingPunct="0">
                <a:spcBef>
                  <a:spcPct val="20000"/>
                </a:spcBef>
                <a:spcAft>
                  <a:spcPct val="0"/>
                </a:spcAft>
                <a:buFont typeface="Arial" pitchFamily="34" charset="0"/>
                <a:buChar char="»"/>
                <a:defRPr kumimoji="1" sz="1600">
                  <a:solidFill>
                    <a:schemeClr val="tx1"/>
                  </a:solidFill>
                  <a:latin typeface="メイリオ" pitchFamily="50" charset="-128"/>
                  <a:ea typeface="メイリオ" pitchFamily="50" charset="-128"/>
                  <a:cs typeface="メイリオ" pitchFamily="50" charset="-128"/>
                </a:defRPr>
              </a:lvl7pPr>
              <a:lvl8pPr marL="3429000" indent="-228600" defTabSz="955675" eaLnBrk="0" fontAlgn="base" hangingPunct="0">
                <a:spcBef>
                  <a:spcPct val="20000"/>
                </a:spcBef>
                <a:spcAft>
                  <a:spcPct val="0"/>
                </a:spcAft>
                <a:buFont typeface="Arial" pitchFamily="34" charset="0"/>
                <a:buChar char="»"/>
                <a:defRPr kumimoji="1" sz="1600">
                  <a:solidFill>
                    <a:schemeClr val="tx1"/>
                  </a:solidFill>
                  <a:latin typeface="メイリオ" pitchFamily="50" charset="-128"/>
                  <a:ea typeface="メイリオ" pitchFamily="50" charset="-128"/>
                  <a:cs typeface="メイリオ" pitchFamily="50" charset="-128"/>
                </a:defRPr>
              </a:lvl8pPr>
              <a:lvl9pPr marL="3886200" indent="-228600" defTabSz="955675" eaLnBrk="0" fontAlgn="base" hangingPunct="0">
                <a:spcBef>
                  <a:spcPct val="20000"/>
                </a:spcBef>
                <a:spcAft>
                  <a:spcPct val="0"/>
                </a:spcAft>
                <a:buFont typeface="Arial" pitchFamily="34" charset="0"/>
                <a:buChar char="»"/>
                <a:defRPr kumimoji="1" sz="1600">
                  <a:solidFill>
                    <a:schemeClr val="tx1"/>
                  </a:solidFill>
                  <a:latin typeface="メイリオ" pitchFamily="50" charset="-128"/>
                  <a:ea typeface="メイリオ" pitchFamily="50" charset="-128"/>
                  <a:cs typeface="メイリオ" pitchFamily="50" charset="-128"/>
                </a:defRPr>
              </a:lvl9pPr>
            </a:lstStyle>
            <a:p>
              <a:pPr eaLnBrk="1" hangingPunct="1">
                <a:spcBef>
                  <a:spcPct val="0"/>
                </a:spcBef>
                <a:buFontTx/>
                <a:buNone/>
              </a:pPr>
              <a:endParaRPr lang="ja-JP" altLang="en-US" sz="1000">
                <a:latin typeface="Calibri" pitchFamily="34" charset="0"/>
                <a:ea typeface="ＭＳ Ｐゴシック" pitchFamily="50" charset="-128"/>
              </a:endParaRPr>
            </a:p>
          </p:txBody>
        </p:sp>
      </p:grpSp>
      <p:pic>
        <p:nvPicPr>
          <p:cNvPr id="42" name="Picture 4" descr="C:\Users\mmae9378\AppData\Local\Microsoft\Windows\Temporary Internet Files\Content.IE5\VWA4X9BX\MC90031129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490" y="3222833"/>
            <a:ext cx="328741" cy="45609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mpci990001.ring.meti.go.jp\Ddrive\TTAE1493\ドキュメント\My Pictures\b08012.jpg"/>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73494" y="2422924"/>
            <a:ext cx="555475" cy="39330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5" descr="C:\Users\mmae9378\AppData\Local\Microsoft\Windows\Temporary Internet Files\Content.IE5\E0RV8GU6\MC900252241[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2905" y="3174876"/>
            <a:ext cx="511869" cy="500847"/>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グループ化 96"/>
          <p:cNvGrpSpPr>
            <a:grpSpLocks noChangeAspect="1"/>
          </p:cNvGrpSpPr>
          <p:nvPr/>
        </p:nvGrpSpPr>
        <p:grpSpPr bwMode="auto">
          <a:xfrm>
            <a:off x="663858" y="2094756"/>
            <a:ext cx="561055" cy="432000"/>
            <a:chOff x="881061" y="3356992"/>
            <a:chExt cx="756578" cy="778396"/>
          </a:xfrm>
        </p:grpSpPr>
        <p:pic>
          <p:nvPicPr>
            <p:cNvPr id="46" name="図 101" descr="j0431627.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81061" y="3378810"/>
              <a:ext cx="756578" cy="75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図 102" descr="j0438057.png"/>
            <p:cNvPicPr>
              <a:picLocks noChangeAspect="1"/>
            </p:cNvPicPr>
            <p:nvPr/>
          </p:nvPicPr>
          <p:blipFill>
            <a:blip r:embed="rId18" cstate="print">
              <a:extLst>
                <a:ext uri="{28A0092B-C50C-407E-A947-70E740481C1C}">
                  <a14:useLocalDpi xmlns:a14="http://schemas.microsoft.com/office/drawing/2010/main" val="0"/>
                </a:ext>
              </a:extLst>
            </a:blip>
            <a:srcRect l="2625" t="22310" r="1312" b="41995"/>
            <a:stretch>
              <a:fillRect/>
            </a:stretch>
          </p:blipFill>
          <p:spPr bwMode="auto">
            <a:xfrm>
              <a:off x="1079118" y="3356992"/>
              <a:ext cx="543837" cy="202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 name="直線コネクタ 2"/>
          <p:cNvCxnSpPr/>
          <p:nvPr/>
        </p:nvCxnSpPr>
        <p:spPr>
          <a:xfrm>
            <a:off x="166381" y="4077072"/>
            <a:ext cx="953950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103064" y="4158084"/>
            <a:ext cx="2920992" cy="338554"/>
          </a:xfrm>
          <a:prstGeom prst="rect">
            <a:avLst/>
          </a:prstGeom>
          <a:solidFill>
            <a:schemeClr val="accent6">
              <a:lumMod val="20000"/>
              <a:lumOff val="80000"/>
            </a:schemeClr>
          </a:solidFill>
          <a:ln>
            <a:solidFill>
              <a:schemeClr val="accent2"/>
            </a:solidFill>
          </a:ln>
        </p:spPr>
        <p:txBody>
          <a:bodyPr wrap="none" rtlCol="0">
            <a:spAutoFit/>
          </a:bodyPr>
          <a:lstStyle/>
          <a:p>
            <a:r>
              <a:rPr kumimoji="1" lang="ja-JP" altLang="en-US" sz="1600" b="1" dirty="0" smtClean="0">
                <a:solidFill>
                  <a:schemeClr val="accent2"/>
                </a:solidFill>
              </a:rPr>
              <a:t>（参考）　諸外国の関連する動き</a:t>
            </a:r>
            <a:endParaRPr kumimoji="1" lang="ja-JP" altLang="en-US" sz="1600" b="1" dirty="0">
              <a:solidFill>
                <a:schemeClr val="accent2"/>
              </a:solidFill>
            </a:endParaRPr>
          </a:p>
        </p:txBody>
      </p:sp>
      <p:sp>
        <p:nvSpPr>
          <p:cNvPr id="50" name="角丸四角形 49"/>
          <p:cNvSpPr/>
          <p:nvPr/>
        </p:nvSpPr>
        <p:spPr>
          <a:xfrm>
            <a:off x="117911" y="4881860"/>
            <a:ext cx="4881565" cy="1894526"/>
          </a:xfrm>
          <a:prstGeom prst="roundRect">
            <a:avLst>
              <a:gd name="adj" fmla="val 7885"/>
            </a:avLst>
          </a:prstGeom>
          <a:noFill/>
        </p:spPr>
        <p:style>
          <a:lnRef idx="2">
            <a:schemeClr val="accent2"/>
          </a:lnRef>
          <a:fillRef idx="1">
            <a:schemeClr val="lt1"/>
          </a:fillRef>
          <a:effectRef idx="0">
            <a:schemeClr val="accent2"/>
          </a:effectRef>
          <a:fontRef idx="minor">
            <a:schemeClr val="dk1"/>
          </a:fontRef>
        </p:style>
        <p:txBody>
          <a:bodyPr lIns="36000" tIns="36000" rIns="36000" bIns="36000"/>
          <a:lstStyle/>
          <a:p>
            <a:pPr algn="ctr">
              <a:defRPr/>
            </a:pPr>
            <a:endParaRPr lang="en-US" altLang="ja-JP" sz="1600" dirty="0">
              <a:latin typeface="AR Pゴシック体M" panose="020B0600000000000000" pitchFamily="50" charset="-128"/>
              <a:ea typeface="AR Pゴシック体M" panose="020B0600000000000000" pitchFamily="50" charset="-128"/>
            </a:endParaRPr>
          </a:p>
          <a:p>
            <a:pPr marL="247650" indent="-247650">
              <a:defRPr/>
            </a:pPr>
            <a:r>
              <a:rPr lang="ja-JP" altLang="en-US" sz="1600" dirty="0" smtClean="0">
                <a:latin typeface="AR Pゴシック体M" panose="020B0600000000000000" pitchFamily="50" charset="-128"/>
                <a:ea typeface="AR Pゴシック体M" panose="020B0600000000000000" pitchFamily="50" charset="-128"/>
              </a:rPr>
              <a:t>○</a:t>
            </a:r>
            <a:r>
              <a:rPr lang="en-US" altLang="ja-JP" sz="1600" dirty="0" smtClean="0">
                <a:latin typeface="AR Pゴシック体M" panose="020B0600000000000000" pitchFamily="50" charset="-128"/>
                <a:ea typeface="AR Pゴシック体M" panose="020B0600000000000000" pitchFamily="50" charset="-128"/>
              </a:rPr>
              <a:t>2014</a:t>
            </a:r>
            <a:r>
              <a:rPr lang="ja-JP" altLang="en-US" sz="1600" dirty="0">
                <a:latin typeface="AR Pゴシック体M" panose="020B0600000000000000" pitchFamily="50" charset="-128"/>
                <a:ea typeface="AR Pゴシック体M" panose="020B0600000000000000" pitchFamily="50" charset="-128"/>
              </a:rPr>
              <a:t>年</a:t>
            </a:r>
            <a:r>
              <a:rPr lang="en-US" altLang="ja-JP" sz="1600" dirty="0">
                <a:latin typeface="AR Pゴシック体M" panose="020B0600000000000000" pitchFamily="50" charset="-128"/>
                <a:ea typeface="AR Pゴシック体M" panose="020B0600000000000000" pitchFamily="50" charset="-128"/>
              </a:rPr>
              <a:t>2</a:t>
            </a:r>
            <a:r>
              <a:rPr lang="ja-JP" altLang="en-US" sz="1600" dirty="0">
                <a:latin typeface="AR Pゴシック体M" panose="020B0600000000000000" pitchFamily="50" charset="-128"/>
                <a:ea typeface="AR Pゴシック体M" panose="020B0600000000000000" pitchFamily="50" charset="-128"/>
              </a:rPr>
              <a:t>月、</a:t>
            </a:r>
            <a:r>
              <a:rPr lang="en-US" altLang="ja-JP" sz="1600" dirty="0">
                <a:latin typeface="AR Pゴシック体M" panose="020B0600000000000000" pitchFamily="50" charset="-128"/>
                <a:ea typeface="AR Pゴシック体M" panose="020B0600000000000000" pitchFamily="50" charset="-128"/>
              </a:rPr>
              <a:t> Google</a:t>
            </a:r>
            <a:r>
              <a:rPr lang="ja-JP" altLang="en-US" sz="1600" dirty="0">
                <a:latin typeface="AR Pゴシック体M" panose="020B0600000000000000" pitchFamily="50" charset="-128"/>
                <a:ea typeface="AR Pゴシック体M" panose="020B0600000000000000" pitchFamily="50" charset="-128"/>
              </a:rPr>
              <a:t>は</a:t>
            </a:r>
            <a:r>
              <a:rPr lang="ja-JP" altLang="en-US" sz="1600" dirty="0" smtClean="0">
                <a:latin typeface="AR Pゴシック体M" panose="020B0600000000000000" pitchFamily="50" charset="-128"/>
                <a:ea typeface="AR Pゴシック体M" panose="020B0600000000000000" pitchFamily="50" charset="-128"/>
              </a:rPr>
              <a:t>家庭用室</a:t>
            </a:r>
            <a:endParaRPr lang="en-US" altLang="ja-JP" sz="1600" dirty="0" smtClean="0">
              <a:latin typeface="AR Pゴシック体M" panose="020B0600000000000000" pitchFamily="50" charset="-128"/>
              <a:ea typeface="AR Pゴシック体M" panose="020B0600000000000000" pitchFamily="50" charset="-128"/>
            </a:endParaRPr>
          </a:p>
          <a:p>
            <a:pPr marL="247650" indent="-247650">
              <a:defRPr/>
            </a:pPr>
            <a:r>
              <a:rPr lang="ja-JP" altLang="en-US" sz="1600" dirty="0">
                <a:latin typeface="AR Pゴシック体M" panose="020B0600000000000000" pitchFamily="50" charset="-128"/>
                <a:ea typeface="AR Pゴシック体M" panose="020B0600000000000000" pitchFamily="50" charset="-128"/>
              </a:rPr>
              <a:t>　</a:t>
            </a:r>
            <a:r>
              <a:rPr lang="ja-JP" altLang="en-US" sz="1600" dirty="0" smtClean="0">
                <a:latin typeface="AR Pゴシック体M" panose="020B0600000000000000" pitchFamily="50" charset="-128"/>
                <a:ea typeface="AR Pゴシック体M" panose="020B0600000000000000" pitchFamily="50" charset="-128"/>
              </a:rPr>
              <a:t>温</a:t>
            </a:r>
            <a:r>
              <a:rPr lang="ja-JP" altLang="en-US" sz="1600" dirty="0">
                <a:latin typeface="AR Pゴシック体M" panose="020B0600000000000000" pitchFamily="50" charset="-128"/>
                <a:ea typeface="AR Pゴシック体M" panose="020B0600000000000000" pitchFamily="50" charset="-128"/>
              </a:rPr>
              <a:t>制御装置（サーモスタット）等</a:t>
            </a:r>
            <a:r>
              <a:rPr lang="ja-JP" altLang="en-US" sz="1600" dirty="0" smtClean="0">
                <a:latin typeface="AR Pゴシック体M" panose="020B0600000000000000" pitchFamily="50" charset="-128"/>
                <a:ea typeface="AR Pゴシック体M" panose="020B0600000000000000" pitchFamily="50" charset="-128"/>
              </a:rPr>
              <a:t>の</a:t>
            </a:r>
            <a:endParaRPr lang="en-US" altLang="ja-JP" sz="1600" dirty="0" smtClean="0">
              <a:latin typeface="AR Pゴシック体M" panose="020B0600000000000000" pitchFamily="50" charset="-128"/>
              <a:ea typeface="AR Pゴシック体M" panose="020B0600000000000000" pitchFamily="50" charset="-128"/>
            </a:endParaRPr>
          </a:p>
          <a:p>
            <a:pPr marL="247650" indent="-247650">
              <a:defRPr/>
            </a:pPr>
            <a:r>
              <a:rPr lang="ja-JP" altLang="en-US" sz="1600" dirty="0">
                <a:latin typeface="AR Pゴシック体M" panose="020B0600000000000000" pitchFamily="50" charset="-128"/>
                <a:ea typeface="AR Pゴシック体M" panose="020B0600000000000000" pitchFamily="50" charset="-128"/>
              </a:rPr>
              <a:t>　</a:t>
            </a:r>
            <a:r>
              <a:rPr lang="ja-JP" altLang="en-US" sz="1600" dirty="0" smtClean="0">
                <a:latin typeface="AR Pゴシック体M" panose="020B0600000000000000" pitchFamily="50" charset="-128"/>
                <a:ea typeface="AR Pゴシック体M" panose="020B0600000000000000" pitchFamily="50" charset="-128"/>
              </a:rPr>
              <a:t>メーカー</a:t>
            </a:r>
            <a:r>
              <a:rPr lang="ja-JP" altLang="en-US" sz="1600" dirty="0">
                <a:latin typeface="AR Pゴシック体M" panose="020B0600000000000000" pitchFamily="50" charset="-128"/>
                <a:ea typeface="AR Pゴシック体M" panose="020B0600000000000000" pitchFamily="50" charset="-128"/>
              </a:rPr>
              <a:t>の</a:t>
            </a:r>
            <a:r>
              <a:rPr lang="en-US" altLang="ja-JP" sz="1600" dirty="0">
                <a:latin typeface="AR Pゴシック体M" panose="020B0600000000000000" pitchFamily="50" charset="-128"/>
                <a:ea typeface="AR Pゴシック体M" panose="020B0600000000000000" pitchFamily="50" charset="-128"/>
              </a:rPr>
              <a:t>Nest</a:t>
            </a:r>
            <a:r>
              <a:rPr lang="ja-JP" altLang="en-US" sz="1600" dirty="0">
                <a:latin typeface="AR Pゴシック体M" panose="020B0600000000000000" pitchFamily="50" charset="-128"/>
                <a:ea typeface="AR Pゴシック体M" panose="020B0600000000000000" pitchFamily="50" charset="-128"/>
              </a:rPr>
              <a:t>を</a:t>
            </a:r>
            <a:r>
              <a:rPr lang="en-US" altLang="ja-JP" sz="1600" dirty="0">
                <a:latin typeface="AR Pゴシック体M" panose="020B0600000000000000" pitchFamily="50" charset="-128"/>
                <a:ea typeface="AR Pゴシック体M" panose="020B0600000000000000" pitchFamily="50" charset="-128"/>
              </a:rPr>
              <a:t>32</a:t>
            </a:r>
            <a:r>
              <a:rPr lang="ja-JP" altLang="en-US" sz="1600" dirty="0">
                <a:latin typeface="AR Pゴシック体M" panose="020B0600000000000000" pitchFamily="50" charset="-128"/>
                <a:ea typeface="AR Pゴシック体M" panose="020B0600000000000000" pitchFamily="50" charset="-128"/>
              </a:rPr>
              <a:t>億ドルで買収。</a:t>
            </a:r>
            <a:endParaRPr lang="en-US" altLang="ja-JP" sz="1600" dirty="0">
              <a:latin typeface="AR Pゴシック体M" panose="020B0600000000000000" pitchFamily="50" charset="-128"/>
              <a:ea typeface="AR Pゴシック体M" panose="020B0600000000000000" pitchFamily="50" charset="-128"/>
            </a:endParaRPr>
          </a:p>
          <a:p>
            <a:pPr marL="247650" indent="-247650">
              <a:defRPr/>
            </a:pPr>
            <a:r>
              <a:rPr lang="ja-JP" altLang="en-US" sz="1600" dirty="0">
                <a:latin typeface="AR Pゴシック体M" panose="020B0600000000000000" pitchFamily="50" charset="-128"/>
                <a:ea typeface="AR Pゴシック体M" panose="020B0600000000000000" pitchFamily="50" charset="-128"/>
              </a:rPr>
              <a:t>○同年</a:t>
            </a:r>
            <a:r>
              <a:rPr lang="en-US" altLang="ja-JP" sz="1600" dirty="0">
                <a:latin typeface="AR Pゴシック体M" panose="020B0600000000000000" pitchFamily="50" charset="-128"/>
                <a:ea typeface="AR Pゴシック体M" panose="020B0600000000000000" pitchFamily="50" charset="-128"/>
              </a:rPr>
              <a:t>6</a:t>
            </a:r>
            <a:r>
              <a:rPr lang="ja-JP" altLang="en-US" sz="1600" dirty="0">
                <a:latin typeface="AR Pゴシック体M" panose="020B0600000000000000" pitchFamily="50" charset="-128"/>
                <a:ea typeface="AR Pゴシック体M" panose="020B0600000000000000" pitchFamily="50" charset="-128"/>
              </a:rPr>
              <a:t>月、</a:t>
            </a:r>
            <a:r>
              <a:rPr lang="en-US" altLang="ja-JP" sz="1600" dirty="0">
                <a:latin typeface="AR Pゴシック体M" panose="020B0600000000000000" pitchFamily="50" charset="-128"/>
                <a:ea typeface="AR Pゴシック体M" panose="020B0600000000000000" pitchFamily="50" charset="-128"/>
              </a:rPr>
              <a:t>Google</a:t>
            </a:r>
            <a:r>
              <a:rPr lang="ja-JP" altLang="en-US" sz="1600" dirty="0" smtClean="0">
                <a:latin typeface="AR Pゴシック体M" panose="020B0600000000000000" pitchFamily="50" charset="-128"/>
                <a:ea typeface="AR Pゴシック体M" panose="020B0600000000000000" pitchFamily="50" charset="-128"/>
              </a:rPr>
              <a:t>は</a:t>
            </a:r>
            <a:r>
              <a:rPr lang="ja-JP" altLang="en-US" sz="1600" dirty="0">
                <a:latin typeface="AR Pゴシック体M" panose="020B0600000000000000" pitchFamily="50" charset="-128"/>
                <a:ea typeface="AR Pゴシック体M" panose="020B0600000000000000" pitchFamily="50" charset="-128"/>
              </a:rPr>
              <a:t>、</a:t>
            </a:r>
            <a:r>
              <a:rPr lang="en-US" altLang="ja-JP" sz="1600" dirty="0" smtClean="0">
                <a:latin typeface="AR Pゴシック体M" panose="020B0600000000000000" pitchFamily="50" charset="-128"/>
                <a:ea typeface="AR Pゴシック体M" panose="020B0600000000000000" pitchFamily="50" charset="-128"/>
              </a:rPr>
              <a:t>NEST</a:t>
            </a:r>
            <a:r>
              <a:rPr lang="ja-JP" altLang="en-US" sz="1600" dirty="0">
                <a:latin typeface="AR Pゴシック体M" panose="020B0600000000000000" pitchFamily="50" charset="-128"/>
                <a:ea typeface="AR Pゴシック体M" panose="020B0600000000000000" pitchFamily="50" charset="-128"/>
              </a:rPr>
              <a:t>をハブ</a:t>
            </a:r>
            <a:r>
              <a:rPr lang="ja-JP" altLang="en-US" sz="1600" dirty="0" smtClean="0">
                <a:latin typeface="AR Pゴシック体M" panose="020B0600000000000000" pitchFamily="50" charset="-128"/>
                <a:ea typeface="AR Pゴシック体M" panose="020B0600000000000000" pitchFamily="50" charset="-128"/>
              </a:rPr>
              <a:t>と</a:t>
            </a:r>
            <a:endParaRPr lang="en-US" altLang="ja-JP" sz="1600" dirty="0" smtClean="0">
              <a:latin typeface="AR Pゴシック体M" panose="020B0600000000000000" pitchFamily="50" charset="-128"/>
              <a:ea typeface="AR Pゴシック体M" panose="020B0600000000000000" pitchFamily="50" charset="-128"/>
            </a:endParaRPr>
          </a:p>
          <a:p>
            <a:pPr marL="247650" indent="-247650">
              <a:defRPr/>
            </a:pPr>
            <a:r>
              <a:rPr lang="ja-JP" altLang="en-US" sz="1600" dirty="0">
                <a:latin typeface="AR Pゴシック体M" panose="020B0600000000000000" pitchFamily="50" charset="-128"/>
                <a:ea typeface="AR Pゴシック体M" panose="020B0600000000000000" pitchFamily="50" charset="-128"/>
              </a:rPr>
              <a:t>　</a:t>
            </a:r>
            <a:r>
              <a:rPr lang="ja-JP" altLang="en-US" sz="1600" dirty="0" smtClean="0">
                <a:latin typeface="AR Pゴシック体M" panose="020B0600000000000000" pitchFamily="50" charset="-128"/>
                <a:ea typeface="AR Pゴシック体M" panose="020B0600000000000000" pitchFamily="50" charset="-128"/>
              </a:rPr>
              <a:t>して</a:t>
            </a:r>
            <a:r>
              <a:rPr lang="ja-JP" altLang="en-US" sz="1600" dirty="0">
                <a:latin typeface="AR Pゴシック体M" panose="020B0600000000000000" pitchFamily="50" charset="-128"/>
                <a:ea typeface="AR Pゴシック体M" panose="020B0600000000000000" pitchFamily="50" charset="-128"/>
              </a:rPr>
              <a:t>様々な</a:t>
            </a:r>
            <a:r>
              <a:rPr lang="ja-JP" altLang="en-US" sz="1600" dirty="0" smtClean="0">
                <a:latin typeface="AR Pゴシック体M" panose="020B0600000000000000" pitchFamily="50" charset="-128"/>
                <a:ea typeface="AR Pゴシック体M" panose="020B0600000000000000" pitchFamily="50" charset="-128"/>
              </a:rPr>
              <a:t>機器</a:t>
            </a:r>
            <a:r>
              <a:rPr lang="ja-JP" altLang="en-US" sz="1600" dirty="0">
                <a:latin typeface="AR Pゴシック体M" panose="020B0600000000000000" pitchFamily="50" charset="-128"/>
                <a:ea typeface="AR Pゴシック体M" panose="020B0600000000000000" pitchFamily="50" charset="-128"/>
              </a:rPr>
              <a:t>を制御する</a:t>
            </a:r>
            <a:r>
              <a:rPr lang="ja-JP" altLang="en-US" sz="1600" dirty="0" smtClean="0">
                <a:latin typeface="AR Pゴシック体M" panose="020B0600000000000000" pitchFamily="50" charset="-128"/>
                <a:ea typeface="AR Pゴシック体M" panose="020B0600000000000000" pitchFamily="50" charset="-128"/>
              </a:rPr>
              <a:t>ソフトの</a:t>
            </a:r>
            <a:endParaRPr lang="en-US" altLang="ja-JP" sz="1600" dirty="0" smtClean="0">
              <a:latin typeface="AR Pゴシック体M" panose="020B0600000000000000" pitchFamily="50" charset="-128"/>
              <a:ea typeface="AR Pゴシック体M" panose="020B0600000000000000" pitchFamily="50" charset="-128"/>
            </a:endParaRPr>
          </a:p>
          <a:p>
            <a:pPr marL="247650" indent="-247650">
              <a:defRPr/>
            </a:pPr>
            <a:r>
              <a:rPr lang="ja-JP" altLang="en-US" sz="1600" dirty="0">
                <a:latin typeface="AR Pゴシック体M" panose="020B0600000000000000" pitchFamily="50" charset="-128"/>
                <a:ea typeface="AR Pゴシック体M" panose="020B0600000000000000" pitchFamily="50" charset="-128"/>
              </a:rPr>
              <a:t>　</a:t>
            </a:r>
            <a:r>
              <a:rPr lang="ja-JP" altLang="en-US" sz="1600" dirty="0" smtClean="0">
                <a:latin typeface="AR Pゴシック体M" panose="020B0600000000000000" pitchFamily="50" charset="-128"/>
                <a:ea typeface="AR Pゴシック体M" panose="020B0600000000000000" pitchFamily="50" charset="-128"/>
              </a:rPr>
              <a:t>開発プログラムを提供開始。</a:t>
            </a:r>
            <a:endParaRPr lang="ja-JP" altLang="en-US" sz="1600" dirty="0">
              <a:latin typeface="AR Pゴシック体M" panose="020B0600000000000000" pitchFamily="50" charset="-128"/>
              <a:ea typeface="AR Pゴシック体M" panose="020B0600000000000000" pitchFamily="50" charset="-128"/>
            </a:endParaRPr>
          </a:p>
        </p:txBody>
      </p:sp>
      <p:grpSp>
        <p:nvGrpSpPr>
          <p:cNvPr id="52" name="グループ化 51"/>
          <p:cNvGrpSpPr/>
          <p:nvPr/>
        </p:nvGrpSpPr>
        <p:grpSpPr>
          <a:xfrm>
            <a:off x="413174" y="4555728"/>
            <a:ext cx="2469477" cy="590584"/>
            <a:chOff x="340693" y="2815761"/>
            <a:chExt cx="2469477" cy="590584"/>
          </a:xfrm>
        </p:grpSpPr>
        <p:sp>
          <p:nvSpPr>
            <p:cNvPr id="53" name="Text Box 54"/>
            <p:cNvSpPr txBox="1">
              <a:spLocks noChangeArrowheads="1"/>
            </p:cNvSpPr>
            <p:nvPr/>
          </p:nvSpPr>
          <p:spPr bwMode="auto">
            <a:xfrm>
              <a:off x="340693" y="2815761"/>
              <a:ext cx="2469477" cy="59058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1800" smtClean="0">
                  <a:latin typeface="ＭＳ Ｐゴシック" charset="-128"/>
                  <a:ea typeface="メイリオ" pitchFamily="50" charset="-128"/>
                  <a:cs typeface="メイリオ" pitchFamily="50" charset="-128"/>
                </a:rPr>
                <a:t> </a:t>
              </a:r>
              <a:endParaRPr lang="en-US" altLang="ja-JP" sz="1800" smtClean="0">
                <a:latin typeface="ＭＳ Ｐゴシック" charset="-128"/>
                <a:ea typeface="メイリオ" pitchFamily="50" charset="-128"/>
                <a:cs typeface="メイリオ" pitchFamily="50" charset="-128"/>
              </a:endParaRPr>
            </a:p>
          </p:txBody>
        </p:sp>
        <p:pic>
          <p:nvPicPr>
            <p:cNvPr id="54" name="Picture 40" descr="\\mpci990001.ring.meti.go.jp\Ddrive\TTAE1493\デスクトップ\アメリカ.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276851" y="3074985"/>
              <a:ext cx="483146" cy="2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41" descr="\\mpci990001.ring.meti.go.jp\Ddrive\TTAE1493\デスクトップ\google.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2644" y="2835192"/>
              <a:ext cx="1172838" cy="55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 name="角丸四角形 55"/>
          <p:cNvSpPr/>
          <p:nvPr/>
        </p:nvSpPr>
        <p:spPr>
          <a:xfrm>
            <a:off x="5133360" y="4881860"/>
            <a:ext cx="4663482" cy="1894526"/>
          </a:xfrm>
          <a:prstGeom prst="roundRect">
            <a:avLst>
              <a:gd name="adj" fmla="val 7885"/>
            </a:avLst>
          </a:prstGeom>
          <a:noFill/>
        </p:spPr>
        <p:style>
          <a:lnRef idx="2">
            <a:schemeClr val="accent2"/>
          </a:lnRef>
          <a:fillRef idx="1">
            <a:schemeClr val="lt1"/>
          </a:fillRef>
          <a:effectRef idx="0">
            <a:schemeClr val="accent2"/>
          </a:effectRef>
          <a:fontRef idx="minor">
            <a:schemeClr val="dk1"/>
          </a:fontRef>
        </p:style>
        <p:txBody>
          <a:bodyPr lIns="36000" tIns="36000" rIns="0" bIns="36000"/>
          <a:lstStyle/>
          <a:p>
            <a:pPr algn="ctr">
              <a:defRPr/>
            </a:pPr>
            <a:endParaRPr lang="en-US" altLang="ja-JP" sz="1600" dirty="0">
              <a:latin typeface="AR Pゴシック体M" panose="020B0600000000000000" pitchFamily="50" charset="-128"/>
              <a:ea typeface="AR Pゴシック体M" panose="020B0600000000000000" pitchFamily="50" charset="-128"/>
            </a:endParaRPr>
          </a:p>
          <a:p>
            <a:pPr marL="247650" indent="-247650">
              <a:defRPr/>
            </a:pPr>
            <a:r>
              <a:rPr lang="ja-JP" altLang="en-US" sz="1600" dirty="0">
                <a:latin typeface="AR Pゴシック体M" panose="020B0600000000000000" pitchFamily="50" charset="-128"/>
                <a:ea typeface="AR Pゴシック体M" panose="020B0600000000000000" pitchFamily="50" charset="-128"/>
              </a:rPr>
              <a:t>○</a:t>
            </a:r>
            <a:r>
              <a:rPr lang="en-US" altLang="ja-JP" sz="1600" dirty="0">
                <a:latin typeface="AR Pゴシック体M" panose="020B0600000000000000" pitchFamily="50" charset="-128"/>
                <a:ea typeface="AR Pゴシック体M" panose="020B0600000000000000" pitchFamily="50" charset="-128"/>
              </a:rPr>
              <a:t>2014</a:t>
            </a:r>
            <a:r>
              <a:rPr lang="ja-JP" altLang="en-US" sz="1600" dirty="0">
                <a:latin typeface="AR Pゴシック体M" panose="020B0600000000000000" pitchFamily="50" charset="-128"/>
                <a:ea typeface="AR Pゴシック体M" panose="020B0600000000000000" pitchFamily="50" charset="-128"/>
              </a:rPr>
              <a:t>年</a:t>
            </a:r>
            <a:r>
              <a:rPr lang="en-US" altLang="ja-JP" sz="1600" dirty="0">
                <a:latin typeface="AR Pゴシック体M" panose="020B0600000000000000" pitchFamily="50" charset="-128"/>
                <a:ea typeface="AR Pゴシック体M" panose="020B0600000000000000" pitchFamily="50" charset="-128"/>
              </a:rPr>
              <a:t>6</a:t>
            </a:r>
            <a:r>
              <a:rPr lang="ja-JP" altLang="en-US" sz="1600" dirty="0">
                <a:latin typeface="AR Pゴシック体M" panose="020B0600000000000000" pitchFamily="50" charset="-128"/>
                <a:ea typeface="AR Pゴシック体M" panose="020B0600000000000000" pitchFamily="50" charset="-128"/>
              </a:rPr>
              <a:t>月、</a:t>
            </a:r>
            <a:r>
              <a:rPr lang="en-US" altLang="ja-JP" sz="1600" dirty="0">
                <a:latin typeface="AR Pゴシック体M" panose="020B0600000000000000" pitchFamily="50" charset="-128"/>
                <a:ea typeface="AR Pゴシック体M" panose="020B0600000000000000" pitchFamily="50" charset="-128"/>
              </a:rPr>
              <a:t>Apple</a:t>
            </a:r>
            <a:r>
              <a:rPr lang="ja-JP" altLang="en-US" sz="1600" dirty="0">
                <a:latin typeface="AR Pゴシック体M" panose="020B0600000000000000" pitchFamily="50" charset="-128"/>
                <a:ea typeface="AR Pゴシック体M" panose="020B0600000000000000" pitchFamily="50" charset="-128"/>
              </a:rPr>
              <a:t>は施錠・</a:t>
            </a:r>
            <a:r>
              <a:rPr lang="ja-JP" altLang="en-US" sz="1600" dirty="0" smtClean="0">
                <a:latin typeface="AR Pゴシック体M" panose="020B0600000000000000" pitchFamily="50" charset="-128"/>
                <a:ea typeface="AR Pゴシック体M" panose="020B0600000000000000" pitchFamily="50" charset="-128"/>
              </a:rPr>
              <a:t>照明</a:t>
            </a:r>
            <a:endParaRPr lang="en-US" altLang="ja-JP" sz="1600" dirty="0" smtClean="0">
              <a:latin typeface="AR Pゴシック体M" panose="020B0600000000000000" pitchFamily="50" charset="-128"/>
              <a:ea typeface="AR Pゴシック体M" panose="020B0600000000000000" pitchFamily="50" charset="-128"/>
            </a:endParaRPr>
          </a:p>
          <a:p>
            <a:pPr marL="247650" indent="-247650">
              <a:defRPr/>
            </a:pPr>
            <a:r>
              <a:rPr lang="ja-JP" altLang="en-US" sz="1600" dirty="0">
                <a:latin typeface="AR Pゴシック体M" panose="020B0600000000000000" pitchFamily="50" charset="-128"/>
                <a:ea typeface="AR Pゴシック体M" panose="020B0600000000000000" pitchFamily="50" charset="-128"/>
              </a:rPr>
              <a:t>　</a:t>
            </a:r>
            <a:r>
              <a:rPr lang="ja-JP" altLang="en-US" sz="1600" dirty="0" smtClean="0">
                <a:latin typeface="AR Pゴシック体M" panose="020B0600000000000000" pitchFamily="50" charset="-128"/>
                <a:ea typeface="AR Pゴシック体M" panose="020B0600000000000000" pitchFamily="50" charset="-128"/>
              </a:rPr>
              <a:t>・</a:t>
            </a:r>
            <a:r>
              <a:rPr lang="ja-JP" altLang="en-US" sz="1600" dirty="0">
                <a:latin typeface="AR Pゴシック体M" panose="020B0600000000000000" pitchFamily="50" charset="-128"/>
                <a:ea typeface="AR Pゴシック体M" panose="020B0600000000000000" pitchFamily="50" charset="-128"/>
              </a:rPr>
              <a:t>サーモスタット等を制御する</a:t>
            </a:r>
            <a:r>
              <a:rPr lang="ja-JP" altLang="en-US" sz="1600" dirty="0" smtClean="0">
                <a:latin typeface="AR Pゴシック体M" panose="020B0600000000000000" pitchFamily="50" charset="-128"/>
                <a:ea typeface="AR Pゴシック体M" panose="020B0600000000000000" pitchFamily="50" charset="-128"/>
              </a:rPr>
              <a:t>ホ</a:t>
            </a:r>
            <a:endParaRPr lang="en-US" altLang="ja-JP" sz="1600" dirty="0" smtClean="0">
              <a:latin typeface="AR Pゴシック体M" panose="020B0600000000000000" pitchFamily="50" charset="-128"/>
              <a:ea typeface="AR Pゴシック体M" panose="020B0600000000000000" pitchFamily="50" charset="-128"/>
            </a:endParaRPr>
          </a:p>
          <a:p>
            <a:pPr marL="247650" indent="-247650">
              <a:defRPr/>
            </a:pPr>
            <a:r>
              <a:rPr lang="ja-JP" altLang="en-US" sz="1600" dirty="0">
                <a:latin typeface="AR Pゴシック体M" panose="020B0600000000000000" pitchFamily="50" charset="-128"/>
                <a:ea typeface="AR Pゴシック体M" panose="020B0600000000000000" pitchFamily="50" charset="-128"/>
              </a:rPr>
              <a:t>　</a:t>
            </a:r>
            <a:r>
              <a:rPr lang="ja-JP" altLang="en-US" sz="1600" dirty="0" err="1" smtClean="0">
                <a:latin typeface="AR Pゴシック体M" panose="020B0600000000000000" pitchFamily="50" charset="-128"/>
                <a:ea typeface="AR Pゴシック体M" panose="020B0600000000000000" pitchFamily="50" charset="-128"/>
              </a:rPr>
              <a:t>ー</a:t>
            </a:r>
            <a:r>
              <a:rPr lang="ja-JP" altLang="en-US" sz="1600" dirty="0">
                <a:latin typeface="AR Pゴシック体M" panose="020B0600000000000000" pitchFamily="50" charset="-128"/>
                <a:ea typeface="AR Pゴシック体M" panose="020B0600000000000000" pitchFamily="50" charset="-128"/>
              </a:rPr>
              <a:t>ムオートメーション関連</a:t>
            </a:r>
            <a:r>
              <a:rPr lang="ja-JP" altLang="en-US" sz="1600" dirty="0" smtClean="0">
                <a:latin typeface="AR Pゴシック体M" panose="020B0600000000000000" pitchFamily="50" charset="-128"/>
                <a:ea typeface="AR Pゴシック体M" panose="020B0600000000000000" pitchFamily="50" charset="-128"/>
              </a:rPr>
              <a:t>アプリ</a:t>
            </a:r>
            <a:endParaRPr lang="en-US" altLang="ja-JP" sz="1600" dirty="0" smtClean="0">
              <a:latin typeface="AR Pゴシック体M" panose="020B0600000000000000" pitchFamily="50" charset="-128"/>
              <a:ea typeface="AR Pゴシック体M" panose="020B0600000000000000" pitchFamily="50" charset="-128"/>
            </a:endParaRPr>
          </a:p>
          <a:p>
            <a:pPr marL="247650" indent="-247650">
              <a:defRPr/>
            </a:pPr>
            <a:r>
              <a:rPr lang="ja-JP" altLang="en-US" sz="1600" dirty="0">
                <a:latin typeface="AR Pゴシック体M" panose="020B0600000000000000" pitchFamily="50" charset="-128"/>
                <a:ea typeface="AR Pゴシック体M" panose="020B0600000000000000" pitchFamily="50" charset="-128"/>
              </a:rPr>
              <a:t>　</a:t>
            </a:r>
            <a:r>
              <a:rPr lang="ja-JP" altLang="en-US" sz="1600" dirty="0" smtClean="0">
                <a:latin typeface="AR Pゴシック体M" panose="020B0600000000000000" pitchFamily="50" charset="-128"/>
                <a:ea typeface="AR Pゴシック体M" panose="020B0600000000000000" pitchFamily="50" charset="-128"/>
              </a:rPr>
              <a:t>ケーション</a:t>
            </a:r>
            <a:r>
              <a:rPr lang="ja-JP" altLang="en-US" sz="1600" dirty="0">
                <a:latin typeface="AR Pゴシック体M" panose="020B0600000000000000" pitchFamily="50" charset="-128"/>
                <a:ea typeface="AR Pゴシック体M" panose="020B0600000000000000" pitchFamily="50" charset="-128"/>
              </a:rPr>
              <a:t>の開発</a:t>
            </a:r>
            <a:r>
              <a:rPr lang="ja-JP" altLang="en-US" sz="1600" dirty="0" smtClean="0">
                <a:latin typeface="AR Pゴシック体M" panose="020B0600000000000000" pitchFamily="50" charset="-128"/>
                <a:ea typeface="AR Pゴシック体M" panose="020B0600000000000000" pitchFamily="50" charset="-128"/>
              </a:rPr>
              <a:t>プラットフォーム</a:t>
            </a:r>
            <a:endParaRPr lang="en-US" altLang="ja-JP" sz="1600" dirty="0" smtClean="0">
              <a:latin typeface="AR Pゴシック体M" panose="020B0600000000000000" pitchFamily="50" charset="-128"/>
              <a:ea typeface="AR Pゴシック体M" panose="020B0600000000000000" pitchFamily="50" charset="-128"/>
            </a:endParaRPr>
          </a:p>
          <a:p>
            <a:pPr marL="247650" indent="-247650">
              <a:defRPr/>
            </a:pPr>
            <a:r>
              <a:rPr lang="ja-JP" altLang="en-US" sz="1600" dirty="0">
                <a:latin typeface="AR Pゴシック体M" panose="020B0600000000000000" pitchFamily="50" charset="-128"/>
                <a:ea typeface="AR Pゴシック体M" panose="020B0600000000000000" pitchFamily="50" charset="-128"/>
              </a:rPr>
              <a:t>　</a:t>
            </a:r>
            <a:r>
              <a:rPr lang="ja-JP" altLang="en-US" sz="1600" dirty="0" smtClean="0">
                <a:latin typeface="AR Pゴシック体M" panose="020B0600000000000000" pitchFamily="50" charset="-128"/>
                <a:ea typeface="AR Pゴシック体M" panose="020B0600000000000000" pitchFamily="50" charset="-128"/>
              </a:rPr>
              <a:t>で</a:t>
            </a:r>
            <a:r>
              <a:rPr lang="ja-JP" altLang="en-US" sz="1600" dirty="0">
                <a:latin typeface="AR Pゴシック体M" panose="020B0600000000000000" pitchFamily="50" charset="-128"/>
                <a:ea typeface="AR Pゴシック体M" panose="020B0600000000000000" pitchFamily="50" charset="-128"/>
              </a:rPr>
              <a:t>ある</a:t>
            </a:r>
            <a:r>
              <a:rPr lang="en-US" altLang="ja-JP" sz="1600" dirty="0" err="1">
                <a:latin typeface="AR Pゴシック体M" panose="020B0600000000000000" pitchFamily="50" charset="-128"/>
                <a:ea typeface="AR Pゴシック体M" panose="020B0600000000000000" pitchFamily="50" charset="-128"/>
              </a:rPr>
              <a:t>HomeKit</a:t>
            </a:r>
            <a:r>
              <a:rPr lang="ja-JP" altLang="en-US" sz="1600" dirty="0">
                <a:latin typeface="AR Pゴシック体M" panose="020B0600000000000000" pitchFamily="50" charset="-128"/>
                <a:ea typeface="AR Pゴシック体M" panose="020B0600000000000000" pitchFamily="50" charset="-128"/>
              </a:rPr>
              <a:t>を提供開始</a:t>
            </a:r>
            <a:r>
              <a:rPr lang="ja-JP" altLang="en-US" sz="1600" dirty="0" smtClean="0">
                <a:latin typeface="AR Pゴシック体M" panose="020B0600000000000000" pitchFamily="50" charset="-128"/>
                <a:ea typeface="AR Pゴシック体M" panose="020B0600000000000000" pitchFamily="50" charset="-128"/>
              </a:rPr>
              <a:t>。</a:t>
            </a:r>
            <a:endParaRPr lang="en-US" altLang="ja-JP" sz="1600" dirty="0" smtClean="0">
              <a:latin typeface="AR Pゴシック体M" panose="020B0600000000000000" pitchFamily="50" charset="-128"/>
              <a:ea typeface="AR Pゴシック体M" panose="020B0600000000000000" pitchFamily="50" charset="-128"/>
            </a:endParaRPr>
          </a:p>
        </p:txBody>
      </p:sp>
      <p:sp>
        <p:nvSpPr>
          <p:cNvPr id="57" name="Text Box 54"/>
          <p:cNvSpPr txBox="1">
            <a:spLocks noChangeArrowheads="1"/>
          </p:cNvSpPr>
          <p:nvPr/>
        </p:nvSpPr>
        <p:spPr bwMode="auto">
          <a:xfrm>
            <a:off x="5295681" y="4575159"/>
            <a:ext cx="2469477" cy="59058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1800" smtClean="0">
                <a:latin typeface="ＭＳ Ｐゴシック" charset="-128"/>
                <a:ea typeface="メイリオ" pitchFamily="50" charset="-128"/>
                <a:cs typeface="メイリオ" pitchFamily="50" charset="-128"/>
              </a:rPr>
              <a:t> </a:t>
            </a:r>
            <a:endParaRPr lang="en-US" altLang="ja-JP" sz="1800" smtClean="0">
              <a:latin typeface="ＭＳ Ｐゴシック" charset="-128"/>
              <a:ea typeface="メイリオ" pitchFamily="50" charset="-128"/>
              <a:cs typeface="メイリオ" pitchFamily="50" charset="-128"/>
            </a:endParaRPr>
          </a:p>
        </p:txBody>
      </p:sp>
      <p:pic>
        <p:nvPicPr>
          <p:cNvPr id="58" name="Picture 40" descr="\\mpci990001.ring.meti.go.jp\Ddrive\TTAE1493\デスクトップ\アメリカ.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231839" y="4834383"/>
            <a:ext cx="483146" cy="2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テキスト ボックス 60"/>
          <p:cNvSpPr txBox="1"/>
          <p:nvPr/>
        </p:nvSpPr>
        <p:spPr>
          <a:xfrm>
            <a:off x="5850977" y="4652083"/>
            <a:ext cx="1034257" cy="461665"/>
          </a:xfrm>
          <a:prstGeom prst="rect">
            <a:avLst/>
          </a:prstGeom>
          <a:noFill/>
        </p:spPr>
        <p:txBody>
          <a:bodyPr wrap="none" rtlCol="0">
            <a:spAutoFit/>
          </a:bodyPr>
          <a:lstStyle/>
          <a:p>
            <a:r>
              <a:rPr kumimoji="1" lang="ja-JP" altLang="en-US" sz="2400" b="1" dirty="0" smtClean="0">
                <a:latin typeface="AR Pゴシック体M" panose="020B0600000000000000" pitchFamily="50" charset="-128"/>
                <a:ea typeface="AR Pゴシック体M" panose="020B0600000000000000" pitchFamily="50" charset="-128"/>
              </a:rPr>
              <a:t>Ａｐｐｌｅ</a:t>
            </a:r>
            <a:endParaRPr kumimoji="1" lang="ja-JP" altLang="en-US" sz="2400" b="1" dirty="0">
              <a:latin typeface="AR Pゴシック体M" panose="020B0600000000000000" pitchFamily="50" charset="-128"/>
              <a:ea typeface="AR Pゴシック体M" panose="020B0600000000000000" pitchFamily="50" charset="-128"/>
            </a:endParaRPr>
          </a:p>
        </p:txBody>
      </p:sp>
      <p:pic>
        <p:nvPicPr>
          <p:cNvPr id="63" name="Picture 7" descr="http://images.china.cn/attachement/jpg/site1004/20111013/000cf1bdd048100092b212.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342508" y="4628098"/>
            <a:ext cx="570181" cy="431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5947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8531231F-EAB7-4CD2-865E-BE5932EAF16E}" type="slidenum">
              <a:rPr lang="ja-JP" altLang="en-US" smtClean="0"/>
              <a:pPr>
                <a:defRPr/>
              </a:pPr>
              <a:t>24</a:t>
            </a:fld>
            <a:endParaRPr lang="ja-JP" altLang="en-US"/>
          </a:p>
        </p:txBody>
      </p:sp>
      <p:sp>
        <p:nvSpPr>
          <p:cNvPr id="5" name="タイトル 9"/>
          <p:cNvSpPr txBox="1">
            <a:spLocks/>
          </p:cNvSpPr>
          <p:nvPr/>
        </p:nvSpPr>
        <p:spPr bwMode="auto">
          <a:xfrm>
            <a:off x="742950" y="2130426"/>
            <a:ext cx="8420100" cy="2450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4800" dirty="0"/>
              <a:t>ガス</a:t>
            </a:r>
            <a:r>
              <a:rPr lang="ja-JP" altLang="en-US" sz="4800" dirty="0" smtClean="0"/>
              <a:t>システム改革</a:t>
            </a:r>
            <a:endParaRPr lang="ja-JP" altLang="en-US" sz="4000" dirty="0"/>
          </a:p>
        </p:txBody>
      </p:sp>
    </p:spTree>
    <p:extLst>
      <p:ext uri="{BB962C8B-B14F-4D97-AF65-F5344CB8AC3E}">
        <p14:creationId xmlns:p14="http://schemas.microsoft.com/office/powerpoint/2010/main" val="77265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タイトル 1"/>
          <p:cNvSpPr txBox="1">
            <a:spLocks/>
          </p:cNvSpPr>
          <p:nvPr/>
        </p:nvSpPr>
        <p:spPr>
          <a:xfrm>
            <a:off x="0" y="-27383"/>
            <a:ext cx="9906000" cy="400103"/>
          </a:xfrm>
          <a:prstGeom prst="rect">
            <a:avLst/>
          </a:prstGeom>
          <a:solidFill>
            <a:schemeClr val="accent1"/>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spAutoFit/>
          </a:bodyPr>
          <a:lstStyle>
            <a:defPPr>
              <a:defRPr lang="ja-JP"/>
            </a:defPPr>
            <a:lvl1pPr algn="ctr" eaLnBrk="1" hangingPunct="1">
              <a:defRPr sz="2000" b="1">
                <a:solidFill>
                  <a:prstClr val="white"/>
                </a:solidFill>
                <a:ea typeface="+mj-ea"/>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pPr fontAlgn="base">
              <a:spcBef>
                <a:spcPct val="0"/>
              </a:spcBef>
              <a:spcAft>
                <a:spcPct val="0"/>
              </a:spcAft>
            </a:pPr>
            <a:r>
              <a:rPr lang="ja-JP" altLang="en-US" dirty="0" smtClean="0">
                <a:latin typeface="Arial" charset="0"/>
              </a:rPr>
              <a:t>都市ガス事業の特徴（電気事業との比較）</a:t>
            </a:r>
            <a:endParaRPr lang="ja-JP" altLang="en-US" dirty="0">
              <a:latin typeface="Arial" charset="0"/>
            </a:endParaRPr>
          </a:p>
        </p:txBody>
      </p:sp>
      <p:sp>
        <p:nvSpPr>
          <p:cNvPr id="22" name="スライド番号プレースホルダー 2"/>
          <p:cNvSpPr txBox="1">
            <a:spLocks/>
          </p:cNvSpPr>
          <p:nvPr/>
        </p:nvSpPr>
        <p:spPr>
          <a:xfrm>
            <a:off x="7594600" y="-32469"/>
            <a:ext cx="2311400" cy="365125"/>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68" algn="l" rtl="0" fontAlgn="base">
              <a:spcBef>
                <a:spcPct val="0"/>
              </a:spcBef>
              <a:spcAft>
                <a:spcPct val="0"/>
              </a:spcAft>
              <a:defRPr kumimoji="1" kern="1200">
                <a:solidFill>
                  <a:schemeClr val="tx1"/>
                </a:solidFill>
                <a:latin typeface="Arial" charset="0"/>
                <a:ea typeface="ＭＳ Ｐゴシック" charset="-128"/>
                <a:cs typeface="+mn-cs"/>
              </a:defRPr>
            </a:lvl2pPr>
            <a:lvl3pPr marL="914335" algn="l" rtl="0" fontAlgn="base">
              <a:spcBef>
                <a:spcPct val="0"/>
              </a:spcBef>
              <a:spcAft>
                <a:spcPct val="0"/>
              </a:spcAft>
              <a:defRPr kumimoji="1" kern="1200">
                <a:solidFill>
                  <a:schemeClr val="tx1"/>
                </a:solidFill>
                <a:latin typeface="Arial" charset="0"/>
                <a:ea typeface="ＭＳ Ｐゴシック" charset="-128"/>
                <a:cs typeface="+mn-cs"/>
              </a:defRPr>
            </a:lvl3pPr>
            <a:lvl4pPr marL="1371503" algn="l" rtl="0" fontAlgn="base">
              <a:spcBef>
                <a:spcPct val="0"/>
              </a:spcBef>
              <a:spcAft>
                <a:spcPct val="0"/>
              </a:spcAft>
              <a:defRPr kumimoji="1" kern="1200">
                <a:solidFill>
                  <a:schemeClr val="tx1"/>
                </a:solidFill>
                <a:latin typeface="Arial" charset="0"/>
                <a:ea typeface="ＭＳ Ｐゴシック" charset="-128"/>
                <a:cs typeface="+mn-cs"/>
              </a:defRPr>
            </a:lvl4pPr>
            <a:lvl5pPr marL="1828671" algn="l" rtl="0" fontAlgn="base">
              <a:spcBef>
                <a:spcPct val="0"/>
              </a:spcBef>
              <a:spcAft>
                <a:spcPct val="0"/>
              </a:spcAft>
              <a:defRPr kumimoji="1" kern="1200">
                <a:solidFill>
                  <a:schemeClr val="tx1"/>
                </a:solidFill>
                <a:latin typeface="Arial" charset="0"/>
                <a:ea typeface="ＭＳ Ｐゴシック" charset="-128"/>
                <a:cs typeface="+mn-cs"/>
              </a:defRPr>
            </a:lvl5pPr>
            <a:lvl6pPr marL="2285838" algn="l" defTabSz="914335" rtl="0" eaLnBrk="1" latinLnBrk="0" hangingPunct="1">
              <a:defRPr kumimoji="1" kern="1200">
                <a:solidFill>
                  <a:schemeClr val="tx1"/>
                </a:solidFill>
                <a:latin typeface="Arial" charset="0"/>
                <a:ea typeface="ＭＳ Ｐゴシック" charset="-128"/>
                <a:cs typeface="+mn-cs"/>
              </a:defRPr>
            </a:lvl6pPr>
            <a:lvl7pPr marL="2743006" algn="l" defTabSz="914335" rtl="0" eaLnBrk="1" latinLnBrk="0" hangingPunct="1">
              <a:defRPr kumimoji="1" kern="1200">
                <a:solidFill>
                  <a:schemeClr val="tx1"/>
                </a:solidFill>
                <a:latin typeface="Arial" charset="0"/>
                <a:ea typeface="ＭＳ Ｐゴシック" charset="-128"/>
                <a:cs typeface="+mn-cs"/>
              </a:defRPr>
            </a:lvl7pPr>
            <a:lvl8pPr marL="3200174" algn="l" defTabSz="914335" rtl="0" eaLnBrk="1" latinLnBrk="0" hangingPunct="1">
              <a:defRPr kumimoji="1" kern="1200">
                <a:solidFill>
                  <a:schemeClr val="tx1"/>
                </a:solidFill>
                <a:latin typeface="Arial" charset="0"/>
                <a:ea typeface="ＭＳ Ｐゴシック" charset="-128"/>
                <a:cs typeface="+mn-cs"/>
              </a:defRPr>
            </a:lvl8pPr>
            <a:lvl9pPr marL="3657341" algn="l" defTabSz="914335" rtl="0" eaLnBrk="1" latinLnBrk="0" hangingPunct="1">
              <a:defRPr kumimoji="1" kern="1200">
                <a:solidFill>
                  <a:schemeClr val="tx1"/>
                </a:solidFill>
                <a:latin typeface="Arial" charset="0"/>
                <a:ea typeface="ＭＳ Ｐゴシック" charset="-128"/>
                <a:cs typeface="+mn-cs"/>
              </a:defRPr>
            </a:lvl9pPr>
          </a:lstStyle>
          <a:p>
            <a:pPr algn="r">
              <a:defRPr/>
            </a:pPr>
            <a:fld id="{3CF312C0-D3AB-4CF8-B5EF-F3E11CA05781}" type="slidenum">
              <a:rPr lang="ja-JP" altLang="en-US" sz="2400" smtClean="0">
                <a:solidFill>
                  <a:prstClr val="white"/>
                </a:solidFill>
              </a:rPr>
              <a:pPr algn="r">
                <a:defRPr/>
              </a:pPr>
              <a:t>25</a:t>
            </a:fld>
            <a:endParaRPr lang="ja-JP" altLang="en-US" sz="2400" dirty="0">
              <a:solidFill>
                <a:prstClr val="white"/>
              </a:solidFill>
            </a:endParaRPr>
          </a:p>
        </p:txBody>
      </p:sp>
      <p:sp>
        <p:nvSpPr>
          <p:cNvPr id="23" name="正方形/長方形 22"/>
          <p:cNvSpPr/>
          <p:nvPr/>
        </p:nvSpPr>
        <p:spPr>
          <a:xfrm>
            <a:off x="56456" y="512676"/>
            <a:ext cx="9786044" cy="55806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72000" anchor="t" anchorCtr="0"/>
          <a:lstStyle/>
          <a:p>
            <a:pPr marL="263525" indent="-263525" algn="just" latinLnBrk="1">
              <a:spcAft>
                <a:spcPts val="600"/>
              </a:spcAft>
            </a:pPr>
            <a:endParaRPr lang="en-US" altLang="ja-JP" sz="2200" dirty="0" smtClean="0">
              <a:solidFill>
                <a:srgbClr val="000000"/>
              </a:solidFill>
              <a:latin typeface="ＭＳ Ｐゴシック" panose="020B0600070205080204" pitchFamily="50" charset="-128"/>
            </a:endParaRPr>
          </a:p>
        </p:txBody>
      </p:sp>
      <p:sp>
        <p:nvSpPr>
          <p:cNvPr id="32" name="テキスト ボックス 31"/>
          <p:cNvSpPr txBox="1"/>
          <p:nvPr/>
        </p:nvSpPr>
        <p:spPr>
          <a:xfrm>
            <a:off x="38455" y="711562"/>
            <a:ext cx="9752213" cy="5093702"/>
          </a:xfrm>
          <a:prstGeom prst="rect">
            <a:avLst/>
          </a:prstGeom>
          <a:noFill/>
        </p:spPr>
        <p:txBody>
          <a:bodyPr wrap="square" rtlCol="0">
            <a:spAutoFit/>
          </a:bodyPr>
          <a:lstStyle/>
          <a:p>
            <a:pPr marL="263525" indent="-263525" algn="just" latinLnBrk="1">
              <a:spcAft>
                <a:spcPts val="600"/>
              </a:spcAft>
            </a:pPr>
            <a:r>
              <a:rPr lang="ja-JP" altLang="en-US" sz="2000" dirty="0" smtClean="0">
                <a:solidFill>
                  <a:srgbClr val="000000"/>
                </a:solidFill>
                <a:latin typeface="+mn-ea"/>
              </a:rPr>
              <a:t>○現在、</a:t>
            </a:r>
            <a:r>
              <a:rPr lang="ja-JP" altLang="en-US" sz="2000" dirty="0" smtClean="0">
                <a:solidFill>
                  <a:srgbClr val="FF0000"/>
                </a:solidFill>
                <a:latin typeface="+mn-ea"/>
              </a:rPr>
              <a:t>家庭などの小口向けのガス供給</a:t>
            </a:r>
            <a:r>
              <a:rPr lang="ja-JP" altLang="en-US" sz="2000" dirty="0" smtClean="0">
                <a:solidFill>
                  <a:srgbClr val="000000"/>
                </a:solidFill>
                <a:latin typeface="+mn-ea"/>
              </a:rPr>
              <a:t>については、</a:t>
            </a:r>
            <a:r>
              <a:rPr lang="ja-JP" altLang="en-US" sz="2000" dirty="0" smtClean="0">
                <a:solidFill>
                  <a:srgbClr val="FF0000"/>
                </a:solidFill>
                <a:latin typeface="+mn-ea"/>
              </a:rPr>
              <a:t>都市ガス会社による地域独占</a:t>
            </a:r>
            <a:r>
              <a:rPr lang="ja-JP" altLang="en-US" sz="2000" dirty="0" smtClean="0">
                <a:solidFill>
                  <a:srgbClr val="000000"/>
                </a:solidFill>
                <a:latin typeface="+mn-ea"/>
              </a:rPr>
              <a:t>が認められている一方で、料金規制が存在するなど、</a:t>
            </a:r>
            <a:r>
              <a:rPr lang="ja-JP" altLang="en-US" sz="2000" dirty="0" smtClean="0">
                <a:solidFill>
                  <a:srgbClr val="FF0000"/>
                </a:solidFill>
                <a:latin typeface="+mn-ea"/>
              </a:rPr>
              <a:t>都市ガス事業に係る規制と電気事業に係る規制は類似した制度</a:t>
            </a:r>
            <a:r>
              <a:rPr lang="ja-JP" altLang="en-US" sz="2000" dirty="0" smtClean="0">
                <a:solidFill>
                  <a:srgbClr val="000000"/>
                </a:solidFill>
                <a:latin typeface="+mn-ea"/>
              </a:rPr>
              <a:t>となっている。</a:t>
            </a:r>
            <a:endParaRPr lang="en-US" altLang="ja-JP" sz="2000" dirty="0" smtClean="0">
              <a:solidFill>
                <a:srgbClr val="000000"/>
              </a:solidFill>
              <a:latin typeface="+mn-ea"/>
            </a:endParaRPr>
          </a:p>
          <a:p>
            <a:pPr marL="263525" indent="-263525" algn="just" latinLnBrk="1">
              <a:spcAft>
                <a:spcPts val="600"/>
              </a:spcAft>
            </a:pPr>
            <a:endParaRPr lang="en-US" altLang="ja-JP" sz="800" dirty="0" smtClean="0">
              <a:solidFill>
                <a:srgbClr val="000000"/>
              </a:solidFill>
              <a:latin typeface="+mn-ea"/>
            </a:endParaRPr>
          </a:p>
          <a:p>
            <a:pPr marL="263525" indent="-263525" algn="just" latinLnBrk="1">
              <a:spcAft>
                <a:spcPts val="600"/>
              </a:spcAft>
            </a:pPr>
            <a:r>
              <a:rPr lang="ja-JP" altLang="en-US" sz="2000" dirty="0" smtClean="0">
                <a:solidFill>
                  <a:srgbClr val="000000"/>
                </a:solidFill>
                <a:latin typeface="+mn-ea"/>
              </a:rPr>
              <a:t>○他方、都市ガス事業と電気事業は、以下のような違いがある。</a:t>
            </a:r>
            <a:endParaRPr lang="en-US" altLang="ja-JP" sz="2000" dirty="0" smtClean="0">
              <a:solidFill>
                <a:srgbClr val="000000"/>
              </a:solidFill>
              <a:latin typeface="+mn-ea"/>
            </a:endParaRPr>
          </a:p>
          <a:p>
            <a:pPr marL="263525" indent="-263525" algn="just" latinLnBrk="1">
              <a:spcAft>
                <a:spcPts val="600"/>
              </a:spcAft>
            </a:pPr>
            <a:r>
              <a:rPr lang="ja-JP" altLang="en-US" sz="2000" dirty="0">
                <a:solidFill>
                  <a:srgbClr val="000000"/>
                </a:solidFill>
                <a:latin typeface="+mn-ea"/>
              </a:rPr>
              <a:t>　</a:t>
            </a:r>
            <a:r>
              <a:rPr lang="ja-JP" altLang="en-US" sz="2000" dirty="0" smtClean="0">
                <a:solidFill>
                  <a:srgbClr val="000000"/>
                </a:solidFill>
                <a:latin typeface="+mn-ea"/>
              </a:rPr>
              <a:t>①都市ガス会社の供給区域（都市ガス導管網）は</a:t>
            </a:r>
            <a:r>
              <a:rPr lang="ja-JP" altLang="en-US" sz="2000" dirty="0" smtClean="0">
                <a:solidFill>
                  <a:srgbClr val="FF0000"/>
                </a:solidFill>
                <a:latin typeface="+mn-ea"/>
              </a:rPr>
              <a:t>国土面積の６％弱</a:t>
            </a:r>
            <a:endParaRPr lang="en-US" altLang="ja-JP" sz="2000" dirty="0">
              <a:solidFill>
                <a:srgbClr val="FF0000"/>
              </a:solidFill>
              <a:latin typeface="+mn-ea"/>
            </a:endParaRPr>
          </a:p>
          <a:p>
            <a:pPr marL="263525" indent="-263525" algn="just" latinLnBrk="1">
              <a:spcAft>
                <a:spcPts val="600"/>
              </a:spcAft>
            </a:pPr>
            <a:r>
              <a:rPr lang="ja-JP" altLang="en-US" dirty="0" smtClean="0">
                <a:solidFill>
                  <a:srgbClr val="000000"/>
                </a:solidFill>
                <a:latin typeface="ＭＳ 明朝" panose="02020609040205080304" pitchFamily="17" charset="-128"/>
                <a:ea typeface="ＭＳ 明朝" panose="02020609040205080304" pitchFamily="17" charset="-128"/>
              </a:rPr>
              <a:t>　　</a:t>
            </a:r>
            <a:r>
              <a:rPr lang="en-US" altLang="ja-JP" dirty="0" smtClean="0">
                <a:solidFill>
                  <a:srgbClr val="000000"/>
                </a:solidFill>
                <a:latin typeface="ＭＳ 明朝" panose="02020609040205080304" pitchFamily="17" charset="-128"/>
                <a:ea typeface="ＭＳ 明朝" panose="02020609040205080304" pitchFamily="17" charset="-128"/>
              </a:rPr>
              <a:t>※</a:t>
            </a:r>
            <a:r>
              <a:rPr lang="ja-JP" altLang="en-US" dirty="0" smtClean="0">
                <a:solidFill>
                  <a:srgbClr val="000000"/>
                </a:solidFill>
                <a:latin typeface="ＭＳ 明朝" panose="02020609040205080304" pitchFamily="17" charset="-128"/>
                <a:ea typeface="ＭＳ 明朝" panose="02020609040205080304" pitchFamily="17" charset="-128"/>
              </a:rPr>
              <a:t>送配電網は全国を網羅。</a:t>
            </a:r>
            <a:endParaRPr lang="en-US" altLang="ja-JP" dirty="0" smtClean="0">
              <a:solidFill>
                <a:srgbClr val="000000"/>
              </a:solidFill>
              <a:latin typeface="ＭＳ 明朝" panose="02020609040205080304" pitchFamily="17" charset="-128"/>
              <a:ea typeface="ＭＳ 明朝" panose="02020609040205080304" pitchFamily="17" charset="-128"/>
            </a:endParaRPr>
          </a:p>
          <a:p>
            <a:pPr marL="263525" indent="-263525" algn="just" latinLnBrk="1">
              <a:spcAft>
                <a:spcPts val="600"/>
              </a:spcAft>
            </a:pPr>
            <a:r>
              <a:rPr lang="ja-JP" altLang="en-US" sz="2000" dirty="0">
                <a:solidFill>
                  <a:srgbClr val="000000"/>
                </a:solidFill>
                <a:latin typeface="+mn-ea"/>
              </a:rPr>
              <a:t>　</a:t>
            </a:r>
            <a:r>
              <a:rPr lang="ja-JP" altLang="en-US" sz="2000" dirty="0" smtClean="0">
                <a:solidFill>
                  <a:srgbClr val="000000"/>
                </a:solidFill>
                <a:latin typeface="+mn-ea"/>
              </a:rPr>
              <a:t>②都市ガス会社は</a:t>
            </a:r>
            <a:r>
              <a:rPr lang="en-US" altLang="ja-JP" sz="2000" dirty="0" smtClean="0">
                <a:solidFill>
                  <a:srgbClr val="000000"/>
                </a:solidFill>
                <a:latin typeface="+mn-ea"/>
              </a:rPr>
              <a:t>206</a:t>
            </a:r>
            <a:r>
              <a:rPr lang="ja-JP" altLang="en-US" sz="2000" dirty="0" smtClean="0">
                <a:solidFill>
                  <a:srgbClr val="000000"/>
                </a:solidFill>
                <a:latin typeface="+mn-ea"/>
              </a:rPr>
              <a:t>社と</a:t>
            </a:r>
            <a:r>
              <a:rPr lang="ja-JP" altLang="en-US" sz="2000" dirty="0" smtClean="0">
                <a:solidFill>
                  <a:srgbClr val="FF0000"/>
                </a:solidFill>
                <a:latin typeface="+mn-ea"/>
              </a:rPr>
              <a:t>数が多く、大半は中小事業者</a:t>
            </a:r>
            <a:endParaRPr lang="en-US" altLang="ja-JP" sz="2000" dirty="0" smtClean="0">
              <a:solidFill>
                <a:srgbClr val="FF0000"/>
              </a:solidFill>
              <a:latin typeface="+mn-ea"/>
            </a:endParaRPr>
          </a:p>
          <a:p>
            <a:pPr marL="263525" indent="-263525" algn="just" latinLnBrk="1">
              <a:spcAft>
                <a:spcPts val="600"/>
              </a:spcAft>
            </a:pPr>
            <a:r>
              <a:rPr lang="ja-JP" altLang="en-US" dirty="0">
                <a:solidFill>
                  <a:srgbClr val="000000"/>
                </a:solidFill>
                <a:latin typeface="ＭＳ 明朝" panose="02020609040205080304" pitchFamily="17" charset="-128"/>
                <a:ea typeface="ＭＳ 明朝" panose="02020609040205080304" pitchFamily="17" charset="-128"/>
              </a:rPr>
              <a:t>　</a:t>
            </a:r>
            <a:r>
              <a:rPr lang="ja-JP" altLang="en-US" dirty="0" smtClean="0">
                <a:solidFill>
                  <a:srgbClr val="000000"/>
                </a:solidFill>
                <a:latin typeface="ＭＳ 明朝" panose="02020609040205080304" pitchFamily="17" charset="-128"/>
                <a:ea typeface="ＭＳ 明朝" panose="02020609040205080304" pitchFamily="17" charset="-128"/>
              </a:rPr>
              <a:t>　</a:t>
            </a:r>
            <a:r>
              <a:rPr lang="en-US" altLang="ja-JP" dirty="0" smtClean="0">
                <a:solidFill>
                  <a:srgbClr val="000000"/>
                </a:solidFill>
                <a:latin typeface="ＭＳ 明朝" panose="02020609040205080304" pitchFamily="17" charset="-128"/>
                <a:ea typeface="ＭＳ 明朝" panose="02020609040205080304" pitchFamily="17" charset="-128"/>
              </a:rPr>
              <a:t>※</a:t>
            </a:r>
            <a:r>
              <a:rPr lang="ja-JP" altLang="en-US" dirty="0" smtClean="0">
                <a:solidFill>
                  <a:srgbClr val="000000"/>
                </a:solidFill>
                <a:latin typeface="ＭＳ 明朝" panose="02020609040205080304" pitchFamily="17" charset="-128"/>
                <a:ea typeface="ＭＳ 明朝" panose="02020609040205080304" pitchFamily="17" charset="-128"/>
              </a:rPr>
              <a:t>電力会社は</a:t>
            </a:r>
            <a:r>
              <a:rPr lang="en-US" altLang="ja-JP" dirty="0" smtClean="0">
                <a:solidFill>
                  <a:srgbClr val="000000"/>
                </a:solidFill>
                <a:latin typeface="ＭＳ 明朝" panose="02020609040205080304" pitchFamily="17" charset="-128"/>
                <a:ea typeface="ＭＳ 明朝" panose="02020609040205080304" pitchFamily="17" charset="-128"/>
              </a:rPr>
              <a:t>10</a:t>
            </a:r>
            <a:r>
              <a:rPr lang="ja-JP" altLang="en-US" dirty="0" smtClean="0">
                <a:solidFill>
                  <a:srgbClr val="000000"/>
                </a:solidFill>
                <a:latin typeface="ＭＳ 明朝" panose="02020609040205080304" pitchFamily="17" charset="-128"/>
                <a:ea typeface="ＭＳ 明朝" panose="02020609040205080304" pitchFamily="17" charset="-128"/>
              </a:rPr>
              <a:t>社のみであり、いずれも大手。</a:t>
            </a:r>
            <a:endParaRPr lang="en-US" altLang="ja-JP" dirty="0" smtClean="0">
              <a:solidFill>
                <a:srgbClr val="000000"/>
              </a:solidFill>
              <a:latin typeface="ＭＳ 明朝" panose="02020609040205080304" pitchFamily="17" charset="-128"/>
              <a:ea typeface="ＭＳ 明朝" panose="02020609040205080304" pitchFamily="17" charset="-128"/>
            </a:endParaRPr>
          </a:p>
          <a:p>
            <a:pPr marL="263525" indent="-263525" algn="just" latinLnBrk="1">
              <a:spcAft>
                <a:spcPts val="600"/>
              </a:spcAft>
            </a:pPr>
            <a:r>
              <a:rPr lang="ja-JP" altLang="en-US" sz="2000" dirty="0">
                <a:solidFill>
                  <a:srgbClr val="000000"/>
                </a:solidFill>
                <a:latin typeface="+mn-ea"/>
              </a:rPr>
              <a:t>　</a:t>
            </a:r>
            <a:r>
              <a:rPr lang="ja-JP" altLang="en-US" sz="2000" dirty="0" smtClean="0">
                <a:solidFill>
                  <a:srgbClr val="000000"/>
                </a:solidFill>
                <a:latin typeface="+mn-ea"/>
              </a:rPr>
              <a:t>③</a:t>
            </a:r>
            <a:r>
              <a:rPr lang="en-US" altLang="ja-JP" sz="2000" dirty="0" smtClean="0">
                <a:solidFill>
                  <a:srgbClr val="000000"/>
                </a:solidFill>
                <a:latin typeface="+mn-ea"/>
              </a:rPr>
              <a:t>LP</a:t>
            </a:r>
            <a:r>
              <a:rPr lang="ja-JP" altLang="en-US" sz="2000" dirty="0" smtClean="0">
                <a:solidFill>
                  <a:srgbClr val="000000"/>
                </a:solidFill>
                <a:latin typeface="+mn-ea"/>
              </a:rPr>
              <a:t>ガスやオール電化などの</a:t>
            </a:r>
            <a:r>
              <a:rPr lang="ja-JP" altLang="en-US" sz="2000" dirty="0" smtClean="0">
                <a:solidFill>
                  <a:srgbClr val="FF0000"/>
                </a:solidFill>
                <a:latin typeface="+mn-ea"/>
              </a:rPr>
              <a:t>他の財との競合が激しい</a:t>
            </a:r>
            <a:endParaRPr lang="en-US" altLang="ja-JP" sz="2000" dirty="0" smtClean="0">
              <a:solidFill>
                <a:srgbClr val="FF0000"/>
              </a:solidFill>
              <a:latin typeface="+mn-ea"/>
            </a:endParaRPr>
          </a:p>
          <a:p>
            <a:pPr marL="263525" indent="-263525" algn="just" latinLnBrk="1">
              <a:spcAft>
                <a:spcPts val="600"/>
              </a:spcAft>
            </a:pPr>
            <a:r>
              <a:rPr lang="ja-JP" altLang="en-US" dirty="0">
                <a:solidFill>
                  <a:srgbClr val="000000"/>
                </a:solidFill>
                <a:latin typeface="ＭＳ 明朝" panose="02020609040205080304" pitchFamily="17" charset="-128"/>
                <a:ea typeface="ＭＳ 明朝" panose="02020609040205080304" pitchFamily="17" charset="-128"/>
              </a:rPr>
              <a:t>　</a:t>
            </a:r>
            <a:r>
              <a:rPr lang="ja-JP" altLang="en-US" dirty="0" smtClean="0">
                <a:solidFill>
                  <a:srgbClr val="000000"/>
                </a:solidFill>
                <a:latin typeface="ＭＳ 明朝" panose="02020609040205080304" pitchFamily="17" charset="-128"/>
                <a:ea typeface="ＭＳ 明朝" panose="02020609040205080304" pitchFamily="17" charset="-128"/>
              </a:rPr>
              <a:t>　</a:t>
            </a:r>
            <a:r>
              <a:rPr lang="en-US" altLang="ja-JP" dirty="0" smtClean="0">
                <a:solidFill>
                  <a:srgbClr val="000000"/>
                </a:solidFill>
                <a:latin typeface="ＭＳ 明朝" panose="02020609040205080304" pitchFamily="17" charset="-128"/>
                <a:ea typeface="ＭＳ 明朝" panose="02020609040205080304" pitchFamily="17" charset="-128"/>
              </a:rPr>
              <a:t>※</a:t>
            </a:r>
            <a:r>
              <a:rPr lang="ja-JP" altLang="en-US" dirty="0" smtClean="0">
                <a:solidFill>
                  <a:srgbClr val="000000"/>
                </a:solidFill>
                <a:latin typeface="ＭＳ 明朝" panose="02020609040205080304" pitchFamily="17" charset="-128"/>
                <a:ea typeface="ＭＳ 明朝" panose="02020609040205080304" pitchFamily="17" charset="-128"/>
              </a:rPr>
              <a:t>電気はほぼ全ての世帯で使用しており、他の財との競合が少ない。</a:t>
            </a:r>
            <a:endParaRPr lang="en-US" altLang="ja-JP" dirty="0" smtClean="0">
              <a:solidFill>
                <a:srgbClr val="000000"/>
              </a:solidFill>
              <a:latin typeface="ＭＳ 明朝" panose="02020609040205080304" pitchFamily="17" charset="-128"/>
              <a:ea typeface="ＭＳ 明朝" panose="02020609040205080304" pitchFamily="17" charset="-128"/>
            </a:endParaRPr>
          </a:p>
          <a:p>
            <a:pPr marL="263525" indent="-263525" algn="just" latinLnBrk="1">
              <a:spcAft>
                <a:spcPts val="600"/>
              </a:spcAft>
            </a:pPr>
            <a:r>
              <a:rPr lang="ja-JP" altLang="en-US" sz="2000" dirty="0" smtClean="0">
                <a:solidFill>
                  <a:srgbClr val="000000"/>
                </a:solidFill>
                <a:latin typeface="+mn-ea"/>
              </a:rPr>
              <a:t>　④消費者の</a:t>
            </a:r>
            <a:r>
              <a:rPr lang="ja-JP" altLang="en-US" sz="2000" dirty="0" smtClean="0">
                <a:solidFill>
                  <a:srgbClr val="FF0000"/>
                </a:solidFill>
                <a:latin typeface="+mn-ea"/>
              </a:rPr>
              <a:t>保安に対する関心が高い</a:t>
            </a:r>
            <a:endParaRPr lang="en-US" altLang="ja-JP" sz="2000" dirty="0" smtClean="0">
              <a:solidFill>
                <a:srgbClr val="FF0000"/>
              </a:solidFill>
              <a:latin typeface="+mn-ea"/>
            </a:endParaRPr>
          </a:p>
          <a:p>
            <a:pPr marL="263525" indent="-263525" algn="just" latinLnBrk="1">
              <a:spcAft>
                <a:spcPts val="600"/>
              </a:spcAft>
            </a:pPr>
            <a:endParaRPr lang="en-US" altLang="ja-JP" sz="800" dirty="0" smtClean="0">
              <a:solidFill>
                <a:srgbClr val="FF0000"/>
              </a:solidFill>
              <a:latin typeface="+mn-ea"/>
            </a:endParaRPr>
          </a:p>
          <a:p>
            <a:pPr marL="263525" indent="-263525" algn="just" latinLnBrk="1">
              <a:spcAft>
                <a:spcPts val="600"/>
              </a:spcAft>
            </a:pPr>
            <a:r>
              <a:rPr lang="ja-JP" altLang="en-US" sz="2000" dirty="0" smtClean="0">
                <a:solidFill>
                  <a:srgbClr val="000000"/>
                </a:solidFill>
                <a:latin typeface="+mn-ea"/>
              </a:rPr>
              <a:t>○また、大口向けのガス供給に係る</a:t>
            </a:r>
            <a:r>
              <a:rPr lang="ja-JP" altLang="en-US" sz="2000" dirty="0" smtClean="0">
                <a:solidFill>
                  <a:srgbClr val="FF0000"/>
                </a:solidFill>
                <a:latin typeface="+mn-ea"/>
              </a:rPr>
              <a:t>部分自由化</a:t>
            </a:r>
            <a:r>
              <a:rPr lang="ja-JP" altLang="en-US" sz="2000" dirty="0" smtClean="0">
                <a:solidFill>
                  <a:srgbClr val="000000"/>
                </a:solidFill>
                <a:latin typeface="+mn-ea"/>
              </a:rPr>
              <a:t>については、電気に先駆ける形で、</a:t>
            </a:r>
            <a:r>
              <a:rPr lang="en-US" altLang="ja-JP" sz="2000" dirty="0" smtClean="0">
                <a:solidFill>
                  <a:srgbClr val="FF0000"/>
                </a:solidFill>
                <a:latin typeface="+mn-ea"/>
              </a:rPr>
              <a:t>1995</a:t>
            </a:r>
            <a:r>
              <a:rPr lang="ja-JP" altLang="en-US" sz="2000" dirty="0" smtClean="0">
                <a:solidFill>
                  <a:srgbClr val="FF0000"/>
                </a:solidFill>
                <a:latin typeface="+mn-ea"/>
              </a:rPr>
              <a:t>年から段階的に実施</a:t>
            </a:r>
            <a:r>
              <a:rPr lang="ja-JP" altLang="en-US" sz="2000" dirty="0" smtClean="0">
                <a:solidFill>
                  <a:srgbClr val="000000"/>
                </a:solidFill>
                <a:latin typeface="+mn-ea"/>
              </a:rPr>
              <a:t>してきている（電気は</a:t>
            </a:r>
            <a:r>
              <a:rPr lang="en-US" altLang="ja-JP" sz="2000" dirty="0" smtClean="0">
                <a:solidFill>
                  <a:srgbClr val="000000"/>
                </a:solidFill>
                <a:latin typeface="+mn-ea"/>
              </a:rPr>
              <a:t>2000</a:t>
            </a:r>
            <a:r>
              <a:rPr lang="ja-JP" altLang="en-US" sz="2000" dirty="0" smtClean="0">
                <a:solidFill>
                  <a:srgbClr val="000000"/>
                </a:solidFill>
                <a:latin typeface="+mn-ea"/>
              </a:rPr>
              <a:t>年から段階的に部分自由化を実施。）。</a:t>
            </a:r>
            <a:endParaRPr lang="en-US" altLang="ja-JP" sz="2000" dirty="0" smtClean="0">
              <a:solidFill>
                <a:srgbClr val="FF0000"/>
              </a:solidFill>
              <a:latin typeface="ＭＳ Ｐゴシック" panose="020B0600070205080204" pitchFamily="50" charset="-128"/>
            </a:endParaRPr>
          </a:p>
        </p:txBody>
      </p:sp>
    </p:spTree>
    <p:extLst>
      <p:ext uri="{BB962C8B-B14F-4D97-AF65-F5344CB8AC3E}">
        <p14:creationId xmlns:p14="http://schemas.microsoft.com/office/powerpoint/2010/main" val="35986234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正方形/長方形 270"/>
          <p:cNvSpPr/>
          <p:nvPr/>
        </p:nvSpPr>
        <p:spPr>
          <a:xfrm>
            <a:off x="7335255" y="822507"/>
            <a:ext cx="2326237" cy="5994548"/>
          </a:xfrm>
          <a:prstGeom prst="rect">
            <a:avLst/>
          </a:prstGeom>
          <a:noFill/>
          <a:ln w="38100" cmpd="sng">
            <a:solidFill>
              <a:srgbClr val="77933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solidFill>
                <a:prstClr val="white"/>
              </a:solidFill>
            </a:endParaRPr>
          </a:p>
        </p:txBody>
      </p:sp>
      <p:sp>
        <p:nvSpPr>
          <p:cNvPr id="272" name="正方形/長方形 271"/>
          <p:cNvSpPr/>
          <p:nvPr/>
        </p:nvSpPr>
        <p:spPr>
          <a:xfrm>
            <a:off x="7334354" y="555110"/>
            <a:ext cx="2326237" cy="277389"/>
          </a:xfrm>
          <a:prstGeom prst="rect">
            <a:avLst/>
          </a:prstGeom>
          <a:solidFill>
            <a:schemeClr val="accent3">
              <a:lumMod val="75000"/>
            </a:schemeClr>
          </a:solidFill>
          <a:ln w="38100"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prstClr val="white"/>
                </a:solidFill>
                <a:latin typeface="+mn-ea"/>
                <a:cs typeface="HG丸ｺﾞｼｯｸM-PRO"/>
              </a:rPr>
              <a:t>小売販売</a:t>
            </a:r>
            <a:endParaRPr lang="ja-JP" altLang="en-US" dirty="0">
              <a:solidFill>
                <a:prstClr val="white"/>
              </a:solidFill>
              <a:latin typeface="+mn-ea"/>
              <a:cs typeface="HG丸ｺﾞｼｯｸM-PRO"/>
            </a:endParaRPr>
          </a:p>
        </p:txBody>
      </p:sp>
      <p:sp>
        <p:nvSpPr>
          <p:cNvPr id="244" name="正方形/長方形 243"/>
          <p:cNvSpPr/>
          <p:nvPr/>
        </p:nvSpPr>
        <p:spPr>
          <a:xfrm>
            <a:off x="2563726" y="828708"/>
            <a:ext cx="2316161" cy="5988349"/>
          </a:xfrm>
          <a:prstGeom prst="rect">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solidFill>
                <a:prstClr val="white"/>
              </a:solidFill>
            </a:endParaRPr>
          </a:p>
        </p:txBody>
      </p:sp>
      <p:sp>
        <p:nvSpPr>
          <p:cNvPr id="246" name="正方形/長方形 245"/>
          <p:cNvSpPr/>
          <p:nvPr/>
        </p:nvSpPr>
        <p:spPr>
          <a:xfrm>
            <a:off x="2562830" y="555111"/>
            <a:ext cx="2316161" cy="273597"/>
          </a:xfrm>
          <a:prstGeom prst="rect">
            <a:avLst/>
          </a:prstGeom>
          <a:solidFill>
            <a:schemeClr val="accent1"/>
          </a:solid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prstClr val="white"/>
                </a:solidFill>
                <a:latin typeface="+mn-ea"/>
                <a:cs typeface="HG丸ｺﾞｼｯｸM-PRO"/>
              </a:rPr>
              <a:t>ＬＮＧ基地受入れ</a:t>
            </a:r>
            <a:endParaRPr lang="ja-JP" altLang="en-US" dirty="0">
              <a:solidFill>
                <a:prstClr val="white"/>
              </a:solidFill>
              <a:latin typeface="+mn-ea"/>
              <a:cs typeface="HG丸ｺﾞｼｯｸM-PRO"/>
            </a:endParaRPr>
          </a:p>
        </p:txBody>
      </p:sp>
      <p:sp>
        <p:nvSpPr>
          <p:cNvPr id="268" name="正方形/長方形 267"/>
          <p:cNvSpPr/>
          <p:nvPr/>
        </p:nvSpPr>
        <p:spPr>
          <a:xfrm>
            <a:off x="4943456" y="832497"/>
            <a:ext cx="2326237" cy="5984558"/>
          </a:xfrm>
          <a:prstGeom prst="rect">
            <a:avLst/>
          </a:prstGeom>
          <a:noFill/>
          <a:ln w="38100" cmpd="sng">
            <a:solidFill>
              <a:srgbClr val="C0504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solidFill>
                <a:prstClr val="white"/>
              </a:solidFill>
            </a:endParaRPr>
          </a:p>
        </p:txBody>
      </p:sp>
      <p:sp>
        <p:nvSpPr>
          <p:cNvPr id="269" name="正方形/長方形 268"/>
          <p:cNvSpPr/>
          <p:nvPr/>
        </p:nvSpPr>
        <p:spPr>
          <a:xfrm>
            <a:off x="4942556" y="555109"/>
            <a:ext cx="2326237" cy="277388"/>
          </a:xfrm>
          <a:prstGeom prst="rect">
            <a:avLst/>
          </a:prstGeom>
          <a:solidFill>
            <a:schemeClr val="accent2"/>
          </a:solid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prstClr val="white"/>
                </a:solidFill>
                <a:latin typeface="+mn-ea"/>
                <a:cs typeface="HG丸ｺﾞｼｯｸM-PRO"/>
              </a:rPr>
              <a:t>ガス導管</a:t>
            </a:r>
            <a:r>
              <a:rPr lang="ja-JP" altLang="en-US" dirty="0">
                <a:solidFill>
                  <a:prstClr val="white"/>
                </a:solidFill>
                <a:latin typeface="+mn-ea"/>
                <a:cs typeface="HG丸ｺﾞｼｯｸM-PRO"/>
              </a:rPr>
              <a:t>輸送</a:t>
            </a:r>
          </a:p>
        </p:txBody>
      </p:sp>
      <p:graphicFrame>
        <p:nvGraphicFramePr>
          <p:cNvPr id="238" name="表 237"/>
          <p:cNvGraphicFramePr>
            <a:graphicFrameLocks noGrp="1"/>
          </p:cNvGraphicFramePr>
          <p:nvPr>
            <p:extLst>
              <p:ext uri="{D42A27DB-BD31-4B8C-83A1-F6EECF244321}">
                <p14:modId xmlns:p14="http://schemas.microsoft.com/office/powerpoint/2010/main" val="2822284151"/>
              </p:ext>
            </p:extLst>
          </p:nvPr>
        </p:nvGraphicFramePr>
        <p:xfrm>
          <a:off x="2630921" y="4005064"/>
          <a:ext cx="2180065" cy="2772308"/>
        </p:xfrm>
        <a:graphic>
          <a:graphicData uri="http://schemas.openxmlformats.org/drawingml/2006/table">
            <a:tbl>
              <a:tblPr firstRow="1" bandRow="1">
                <a:tableStyleId>{5940675A-B579-460E-94D1-54222C63F5DA}</a:tableStyleId>
              </a:tblPr>
              <a:tblGrid>
                <a:gridCol w="870670"/>
                <a:gridCol w="689411"/>
                <a:gridCol w="619984"/>
              </a:tblGrid>
              <a:tr h="372895">
                <a:tc>
                  <a:txBody>
                    <a:bodyPr/>
                    <a:lstStyle/>
                    <a:p>
                      <a:pPr algn="ctr"/>
                      <a:r>
                        <a:rPr kumimoji="1" lang="ja-JP" altLang="en-US" sz="1400" dirty="0" smtClean="0">
                          <a:latin typeface="+mj-ea"/>
                          <a:ea typeface="+mj-ea"/>
                          <a:cs typeface="HG丸ｺﾞｼｯｸM-PRO"/>
                        </a:rPr>
                        <a:t>保有者</a:t>
                      </a:r>
                      <a:endParaRPr kumimoji="1" lang="ja-JP" altLang="en-US" sz="1400" dirty="0">
                        <a:latin typeface="+mj-ea"/>
                        <a:ea typeface="+mj-ea"/>
                        <a:cs typeface="HG丸ｺﾞｼｯｸM-PRO"/>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a:r>
                        <a:rPr kumimoji="1" lang="ja-JP" altLang="en-US" sz="1400" dirty="0" smtClean="0">
                          <a:latin typeface="+mj-ea"/>
                          <a:ea typeface="+mj-ea"/>
                          <a:cs typeface="HG丸ｺﾞｼｯｸM-PRO"/>
                        </a:rPr>
                        <a:t>基地</a:t>
                      </a:r>
                      <a:endParaRPr kumimoji="1" lang="ja-JP" altLang="en-US" sz="1400" dirty="0">
                        <a:latin typeface="+mj-ea"/>
                        <a:ea typeface="+mj-ea"/>
                        <a:cs typeface="HG丸ｺﾞｼｯｸM-PRO"/>
                      </a:endParaRPr>
                    </a:p>
                  </a:txBody>
                  <a:tcPr anchor="ctr">
                    <a:lnT w="28575" cap="flat" cmpd="sng" algn="ctr">
                      <a:solidFill>
                        <a:schemeClr val="tx1"/>
                      </a:solidFill>
                      <a:prstDash val="solid"/>
                      <a:round/>
                      <a:headEnd type="none" w="med" len="med"/>
                      <a:tailEnd type="none" w="med" len="med"/>
                    </a:lnT>
                  </a:tcPr>
                </a:tc>
                <a:tc>
                  <a:txBody>
                    <a:bodyPr/>
                    <a:lstStyle/>
                    <a:p>
                      <a:pPr algn="ctr"/>
                      <a:r>
                        <a:rPr kumimoji="1" lang="ja-JP" altLang="en-US" sz="1200" dirty="0" smtClean="0">
                          <a:latin typeface="+mj-ea"/>
                          <a:ea typeface="+mj-ea"/>
                          <a:cs typeface="HG丸ｺﾞｼｯｸM-PRO"/>
                        </a:rPr>
                        <a:t>タンク</a:t>
                      </a:r>
                      <a:endParaRPr kumimoji="1" lang="ja-JP" altLang="en-US" sz="1200" dirty="0">
                        <a:latin typeface="+mj-ea"/>
                        <a:ea typeface="+mj-ea"/>
                        <a:cs typeface="HG丸ｺﾞｼｯｸM-PRO"/>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r>
              <a:tr h="504155">
                <a:tc>
                  <a:txBody>
                    <a:bodyPr/>
                    <a:lstStyle/>
                    <a:p>
                      <a:pPr algn="ctr"/>
                      <a:r>
                        <a:rPr kumimoji="1" lang="ja-JP" altLang="en-US" sz="1400" dirty="0" smtClean="0">
                          <a:latin typeface="+mj-ea"/>
                          <a:ea typeface="+mj-ea"/>
                          <a:cs typeface="HG丸ｺﾞｼｯｸM-PRO"/>
                        </a:rPr>
                        <a:t>ガス</a:t>
                      </a:r>
                      <a:endParaRPr kumimoji="1" lang="en-US" altLang="ja-JP" sz="1400" dirty="0" smtClean="0">
                        <a:latin typeface="+mj-ea"/>
                        <a:ea typeface="+mj-ea"/>
                        <a:cs typeface="HG丸ｺﾞｼｯｸM-PRO"/>
                      </a:endParaRPr>
                    </a:p>
                  </a:txBody>
                  <a:tcPr anchor="ctr">
                    <a:lnL w="28575" cap="flat" cmpd="sng" algn="ctr">
                      <a:solidFill>
                        <a:schemeClr val="tx1"/>
                      </a:solidFill>
                      <a:prstDash val="solid"/>
                      <a:round/>
                      <a:headEnd type="none" w="med" len="med"/>
                      <a:tailEnd type="none" w="med" len="med"/>
                    </a:lnL>
                  </a:tcPr>
                </a:tc>
                <a:tc>
                  <a:txBody>
                    <a:bodyPr/>
                    <a:lstStyle/>
                    <a:p>
                      <a:pPr algn="r"/>
                      <a:r>
                        <a:rPr kumimoji="1" lang="ja-JP" altLang="en-US" sz="1400" dirty="0" smtClean="0">
                          <a:latin typeface="+mj-ea"/>
                          <a:ea typeface="+mj-ea"/>
                          <a:cs typeface="HG丸ｺﾞｼｯｸM-PRO"/>
                        </a:rPr>
                        <a:t>１２</a:t>
                      </a:r>
                      <a:endParaRPr kumimoji="1" lang="ja-JP" altLang="en-US" sz="1400" dirty="0">
                        <a:latin typeface="+mj-ea"/>
                        <a:ea typeface="+mj-ea"/>
                        <a:cs typeface="HG丸ｺﾞｼｯｸM-PRO"/>
                      </a:endParaRPr>
                    </a:p>
                  </a:txBody>
                  <a:tcPr anchor="ctr"/>
                </a:tc>
                <a:tc>
                  <a:txBody>
                    <a:bodyPr/>
                    <a:lstStyle/>
                    <a:p>
                      <a:pPr algn="r"/>
                      <a:r>
                        <a:rPr kumimoji="1" lang="ja-JP" altLang="en-US" sz="1400" dirty="0" smtClean="0">
                          <a:latin typeface="+mj-ea"/>
                          <a:ea typeface="+mj-ea"/>
                          <a:cs typeface="HG丸ｺﾞｼｯｸM-PRO"/>
                        </a:rPr>
                        <a:t>４５</a:t>
                      </a:r>
                      <a:endParaRPr kumimoji="1" lang="ja-JP" altLang="en-US" sz="1400" dirty="0">
                        <a:latin typeface="+mj-ea"/>
                        <a:ea typeface="+mj-ea"/>
                        <a:cs typeface="HG丸ｺﾞｼｯｸM-PRO"/>
                      </a:endParaRPr>
                    </a:p>
                  </a:txBody>
                  <a:tcPr anchor="ctr">
                    <a:lnR w="28575" cap="flat" cmpd="sng" algn="ctr">
                      <a:solidFill>
                        <a:schemeClr val="tx1"/>
                      </a:solidFill>
                      <a:prstDash val="solid"/>
                      <a:round/>
                      <a:headEnd type="none" w="med" len="med"/>
                      <a:tailEnd type="none" w="med" len="med"/>
                    </a:lnR>
                  </a:tcPr>
                </a:tc>
              </a:tr>
              <a:tr h="504155">
                <a:tc>
                  <a:txBody>
                    <a:bodyPr/>
                    <a:lstStyle/>
                    <a:p>
                      <a:pPr algn="ctr"/>
                      <a:r>
                        <a:rPr kumimoji="1" lang="ja-JP" altLang="en-US" sz="1400" dirty="0" smtClean="0">
                          <a:latin typeface="+mj-ea"/>
                          <a:ea typeface="+mj-ea"/>
                          <a:cs typeface="HG丸ｺﾞｼｯｸM-PRO"/>
                        </a:rPr>
                        <a:t>電力</a:t>
                      </a:r>
                      <a:endParaRPr kumimoji="1" lang="en-US" altLang="ja-JP" sz="1400" dirty="0" smtClean="0">
                        <a:latin typeface="+mj-ea"/>
                        <a:ea typeface="+mj-ea"/>
                        <a:cs typeface="HG丸ｺﾞｼｯｸM-PRO"/>
                      </a:endParaRPr>
                    </a:p>
                  </a:txBody>
                  <a:tcPr anchor="ctr">
                    <a:lnL w="28575" cap="flat" cmpd="sng" algn="ctr">
                      <a:solidFill>
                        <a:schemeClr val="tx1"/>
                      </a:solidFill>
                      <a:prstDash val="solid"/>
                      <a:round/>
                      <a:headEnd type="none" w="med" len="med"/>
                      <a:tailEnd type="none" w="med" len="med"/>
                    </a:lnL>
                  </a:tcPr>
                </a:tc>
                <a:tc>
                  <a:txBody>
                    <a:bodyPr/>
                    <a:lstStyle/>
                    <a:p>
                      <a:pPr algn="r"/>
                      <a:r>
                        <a:rPr kumimoji="1" lang="ja-JP" altLang="en-US" sz="1400" dirty="0" smtClean="0">
                          <a:latin typeface="+mj-ea"/>
                          <a:ea typeface="+mj-ea"/>
                          <a:cs typeface="HG丸ｺﾞｼｯｸM-PRO"/>
                        </a:rPr>
                        <a:t>８</a:t>
                      </a:r>
                      <a:endParaRPr kumimoji="1" lang="ja-JP" altLang="en-US" sz="1400" dirty="0">
                        <a:latin typeface="+mj-ea"/>
                        <a:ea typeface="+mj-ea"/>
                        <a:cs typeface="HG丸ｺﾞｼｯｸM-PRO"/>
                      </a:endParaRPr>
                    </a:p>
                  </a:txBody>
                  <a:tcPr anchor="ctr"/>
                </a:tc>
                <a:tc>
                  <a:txBody>
                    <a:bodyPr/>
                    <a:lstStyle/>
                    <a:p>
                      <a:pPr algn="r"/>
                      <a:r>
                        <a:rPr kumimoji="1" lang="ja-JP" altLang="en-US" sz="1400" dirty="0" smtClean="0">
                          <a:latin typeface="+mj-ea"/>
                          <a:ea typeface="+mj-ea"/>
                          <a:cs typeface="HG丸ｺﾞｼｯｸM-PRO"/>
                        </a:rPr>
                        <a:t>４７</a:t>
                      </a:r>
                      <a:endParaRPr kumimoji="1" lang="ja-JP" altLang="en-US" sz="1400" dirty="0">
                        <a:latin typeface="+mj-ea"/>
                        <a:ea typeface="+mj-ea"/>
                        <a:cs typeface="HG丸ｺﾞｼｯｸM-PRO"/>
                      </a:endParaRPr>
                    </a:p>
                  </a:txBody>
                  <a:tcPr anchor="ctr">
                    <a:lnR w="28575" cap="flat" cmpd="sng" algn="ctr">
                      <a:solidFill>
                        <a:schemeClr val="tx1"/>
                      </a:solidFill>
                      <a:prstDash val="solid"/>
                      <a:round/>
                      <a:headEnd type="none" w="med" len="med"/>
                      <a:tailEnd type="none" w="med" len="med"/>
                    </a:lnR>
                  </a:tcPr>
                </a:tc>
              </a:tr>
              <a:tr h="513459">
                <a:tc>
                  <a:txBody>
                    <a:bodyPr/>
                    <a:lstStyle/>
                    <a:p>
                      <a:pPr algn="ctr"/>
                      <a:r>
                        <a:rPr kumimoji="1" lang="ja-JP" altLang="en-US" sz="1200" dirty="0" smtClean="0">
                          <a:latin typeface="+mj-ea"/>
                          <a:ea typeface="+mj-ea"/>
                          <a:cs typeface="HG丸ｺﾞｼｯｸM-PRO"/>
                        </a:rPr>
                        <a:t>ガス</a:t>
                      </a:r>
                      <a:r>
                        <a:rPr kumimoji="1" lang="en-US" altLang="ja-JP" sz="1200" dirty="0" smtClean="0">
                          <a:latin typeface="+mj-ea"/>
                          <a:ea typeface="+mj-ea"/>
                          <a:cs typeface="HG丸ｺﾞｼｯｸM-PRO"/>
                        </a:rPr>
                        <a:t>/</a:t>
                      </a:r>
                      <a:r>
                        <a:rPr kumimoji="1" lang="ja-JP" altLang="en-US" sz="1200" dirty="0" smtClean="0">
                          <a:latin typeface="+mj-ea"/>
                          <a:ea typeface="+mj-ea"/>
                          <a:cs typeface="HG丸ｺﾞｼｯｸM-PRO"/>
                        </a:rPr>
                        <a:t>電力共有</a:t>
                      </a:r>
                      <a:endParaRPr kumimoji="1" lang="ja-JP" altLang="en-US" sz="1200" dirty="0">
                        <a:latin typeface="+mj-ea"/>
                        <a:ea typeface="+mj-ea"/>
                        <a:cs typeface="HG丸ｺﾞｼｯｸM-PRO"/>
                      </a:endParaRPr>
                    </a:p>
                  </a:txBody>
                  <a:tcPr anchor="ctr">
                    <a:lnL w="28575" cap="flat" cmpd="sng" algn="ctr">
                      <a:solidFill>
                        <a:schemeClr val="tx1"/>
                      </a:solidFill>
                      <a:prstDash val="solid"/>
                      <a:round/>
                      <a:headEnd type="none" w="med" len="med"/>
                      <a:tailEnd type="none" w="med" len="med"/>
                    </a:lnL>
                  </a:tcPr>
                </a:tc>
                <a:tc>
                  <a:txBody>
                    <a:bodyPr/>
                    <a:lstStyle/>
                    <a:p>
                      <a:pPr algn="r"/>
                      <a:r>
                        <a:rPr kumimoji="1" lang="ja-JP" altLang="en-US" sz="1400" dirty="0" smtClean="0">
                          <a:latin typeface="+mj-ea"/>
                          <a:ea typeface="+mj-ea"/>
                          <a:cs typeface="HG丸ｺﾞｼｯｸM-PRO"/>
                        </a:rPr>
                        <a:t>６</a:t>
                      </a:r>
                      <a:endParaRPr kumimoji="1" lang="ja-JP" altLang="en-US" sz="1400" dirty="0">
                        <a:latin typeface="+mj-ea"/>
                        <a:ea typeface="+mj-ea"/>
                        <a:cs typeface="HG丸ｺﾞｼｯｸM-PRO"/>
                      </a:endParaRPr>
                    </a:p>
                  </a:txBody>
                  <a:tcPr anchor="ctr"/>
                </a:tc>
                <a:tc>
                  <a:txBody>
                    <a:bodyPr/>
                    <a:lstStyle/>
                    <a:p>
                      <a:pPr algn="r"/>
                      <a:r>
                        <a:rPr kumimoji="1" lang="ja-JP" altLang="en-US" sz="1400" dirty="0" smtClean="0">
                          <a:latin typeface="+mj-ea"/>
                          <a:ea typeface="+mj-ea"/>
                          <a:cs typeface="HG丸ｺﾞｼｯｸM-PRO"/>
                        </a:rPr>
                        <a:t>６７</a:t>
                      </a:r>
                      <a:endParaRPr kumimoji="1" lang="ja-JP" altLang="en-US" sz="1400" dirty="0">
                        <a:latin typeface="+mj-ea"/>
                        <a:ea typeface="+mj-ea"/>
                        <a:cs typeface="HG丸ｺﾞｼｯｸM-PRO"/>
                      </a:endParaRPr>
                    </a:p>
                  </a:txBody>
                  <a:tcPr anchor="ctr">
                    <a:lnR w="28575" cap="flat" cmpd="sng" algn="ctr">
                      <a:solidFill>
                        <a:schemeClr val="tx1"/>
                      </a:solidFill>
                      <a:prstDash val="solid"/>
                      <a:round/>
                      <a:headEnd type="none" w="med" len="med"/>
                      <a:tailEnd type="none" w="med" len="med"/>
                    </a:lnR>
                  </a:tcPr>
                </a:tc>
              </a:tr>
              <a:tr h="567363">
                <a:tc>
                  <a:txBody>
                    <a:bodyPr/>
                    <a:lstStyle/>
                    <a:p>
                      <a:pPr algn="ctr"/>
                      <a:r>
                        <a:rPr kumimoji="1" lang="ja-JP" altLang="en-US" sz="1400" dirty="0" smtClean="0">
                          <a:latin typeface="+mj-ea"/>
                          <a:ea typeface="+mj-ea"/>
                          <a:cs typeface="HG丸ｺﾞｼｯｸM-PRO"/>
                        </a:rPr>
                        <a:t>その他</a:t>
                      </a:r>
                      <a:endParaRPr kumimoji="1" lang="en-US" altLang="ja-JP" sz="1400" dirty="0" smtClean="0">
                        <a:latin typeface="+mj-ea"/>
                        <a:ea typeface="+mj-ea"/>
                        <a:cs typeface="HG丸ｺﾞｼｯｸM-PRO"/>
                      </a:endParaRPr>
                    </a:p>
                  </a:txBody>
                  <a:tcPr anchor="ctr">
                    <a:lnL w="28575" cap="flat" cmpd="sng" algn="ctr">
                      <a:solidFill>
                        <a:schemeClr val="tx1"/>
                      </a:solidFill>
                      <a:prstDash val="solid"/>
                      <a:round/>
                      <a:headEnd type="none" w="med" len="med"/>
                      <a:tailEnd type="none" w="med" len="med"/>
                    </a:lnL>
                  </a:tcPr>
                </a:tc>
                <a:tc>
                  <a:txBody>
                    <a:bodyPr/>
                    <a:lstStyle/>
                    <a:p>
                      <a:pPr algn="r"/>
                      <a:r>
                        <a:rPr kumimoji="1" lang="ja-JP" altLang="en-US" sz="1400" dirty="0" smtClean="0">
                          <a:latin typeface="+mj-ea"/>
                          <a:ea typeface="+mj-ea"/>
                          <a:cs typeface="HG丸ｺﾞｼｯｸM-PRO"/>
                        </a:rPr>
                        <a:t>７</a:t>
                      </a:r>
                      <a:endParaRPr kumimoji="1" lang="ja-JP" altLang="en-US" sz="1400" dirty="0">
                        <a:latin typeface="+mj-ea"/>
                        <a:ea typeface="+mj-ea"/>
                        <a:cs typeface="HG丸ｺﾞｼｯｸM-PRO"/>
                      </a:endParaRPr>
                    </a:p>
                  </a:txBody>
                  <a:tcPr anchor="ctr"/>
                </a:tc>
                <a:tc>
                  <a:txBody>
                    <a:bodyPr/>
                    <a:lstStyle/>
                    <a:p>
                      <a:pPr algn="r"/>
                      <a:r>
                        <a:rPr kumimoji="1" lang="ja-JP" altLang="en-US" sz="1400" dirty="0" smtClean="0">
                          <a:latin typeface="+mj-ea"/>
                          <a:ea typeface="+mj-ea"/>
                          <a:cs typeface="HG丸ｺﾞｼｯｸM-PRO"/>
                        </a:rPr>
                        <a:t>２７</a:t>
                      </a:r>
                      <a:endParaRPr kumimoji="1" lang="ja-JP" altLang="en-US" sz="1400" dirty="0">
                        <a:latin typeface="+mj-ea"/>
                        <a:ea typeface="+mj-ea"/>
                        <a:cs typeface="HG丸ｺﾞｼｯｸM-PRO"/>
                      </a:endParaRPr>
                    </a:p>
                  </a:txBody>
                  <a:tcPr anchor="ctr">
                    <a:lnR w="28575" cap="flat" cmpd="sng" algn="ctr">
                      <a:solidFill>
                        <a:schemeClr val="tx1"/>
                      </a:solidFill>
                      <a:prstDash val="solid"/>
                      <a:round/>
                      <a:headEnd type="none" w="med" len="med"/>
                      <a:tailEnd type="none" w="med" len="med"/>
                    </a:lnR>
                  </a:tcPr>
                </a:tc>
              </a:tr>
              <a:tr h="310281">
                <a:tc>
                  <a:txBody>
                    <a:bodyPr/>
                    <a:lstStyle/>
                    <a:p>
                      <a:pPr algn="ctr"/>
                      <a:r>
                        <a:rPr kumimoji="1" lang="ja-JP" altLang="en-US" sz="1400" dirty="0" smtClean="0">
                          <a:latin typeface="+mj-ea"/>
                          <a:ea typeface="+mj-ea"/>
                          <a:cs typeface="HG丸ｺﾞｼｯｸM-PRO"/>
                        </a:rPr>
                        <a:t>計</a:t>
                      </a:r>
                      <a:endParaRPr kumimoji="1" lang="ja-JP" altLang="en-US" sz="1400" dirty="0">
                        <a:latin typeface="+mj-ea"/>
                        <a:ea typeface="+mj-ea"/>
                        <a:cs typeface="HG丸ｺﾞｼｯｸM-PRO"/>
                      </a:endParaRP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r"/>
                      <a:r>
                        <a:rPr kumimoji="1" lang="ja-JP" altLang="en-US" sz="1400" b="1" dirty="0" smtClean="0">
                          <a:solidFill>
                            <a:srgbClr val="FF0000"/>
                          </a:solidFill>
                          <a:latin typeface="+mj-ea"/>
                          <a:ea typeface="+mj-ea"/>
                          <a:cs typeface="HG丸ｺﾞｼｯｸM-PRO"/>
                        </a:rPr>
                        <a:t>３３</a:t>
                      </a:r>
                      <a:endParaRPr kumimoji="1" lang="en-US" altLang="ja-JP" sz="1400" b="1" dirty="0" smtClean="0">
                        <a:solidFill>
                          <a:srgbClr val="FF0000"/>
                        </a:solidFill>
                        <a:latin typeface="+mj-ea"/>
                        <a:ea typeface="+mj-ea"/>
                        <a:cs typeface="HG丸ｺﾞｼｯｸM-PRO"/>
                      </a:endParaRPr>
                    </a:p>
                  </a:txBody>
                  <a:tcPr anchor="ctr">
                    <a:lnB w="28575" cap="flat" cmpd="sng" algn="ctr">
                      <a:solidFill>
                        <a:schemeClr val="tx1"/>
                      </a:solidFill>
                      <a:prstDash val="solid"/>
                      <a:round/>
                      <a:headEnd type="none" w="med" len="med"/>
                      <a:tailEnd type="none" w="med" len="med"/>
                    </a:lnB>
                  </a:tcPr>
                </a:tc>
                <a:tc>
                  <a:txBody>
                    <a:bodyPr/>
                    <a:lstStyle/>
                    <a:p>
                      <a:pPr algn="r"/>
                      <a:r>
                        <a:rPr kumimoji="1" lang="ja-JP" altLang="en-US" sz="1400" dirty="0" smtClean="0">
                          <a:latin typeface="+mj-ea"/>
                          <a:ea typeface="+mj-ea"/>
                          <a:cs typeface="HG丸ｺﾞｼｯｸM-PRO"/>
                        </a:rPr>
                        <a:t>１８６</a:t>
                      </a:r>
                      <a:endParaRPr kumimoji="1" lang="en-US" altLang="ja-JP" sz="1400" dirty="0" smtClean="0">
                        <a:latin typeface="+mj-ea"/>
                        <a:ea typeface="+mj-ea"/>
                        <a:cs typeface="HG丸ｺﾞｼｯｸM-PRO"/>
                      </a:endParaRP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pic>
        <p:nvPicPr>
          <p:cNvPr id="245" name="Picture 2" descr="KANO'S FACTORY-イラストフリー素材／トラック">
            <a:hlinkClick r:id="rId2"/>
          </p:cNvPr>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352326" y="1499388"/>
            <a:ext cx="719715" cy="393727"/>
          </a:xfrm>
          <a:prstGeom prst="rect">
            <a:avLst/>
          </a:prstGeom>
          <a:noFill/>
          <a:extLst>
            <a:ext uri="{909E8E84-426E-40DD-AFC4-6F175D3DCCD1}">
              <a14:hiddenFill xmlns:a14="http://schemas.microsoft.com/office/drawing/2010/main">
                <a:solidFill>
                  <a:srgbClr val="FFFFFF"/>
                </a:solidFill>
              </a14:hiddenFill>
            </a:ext>
          </a:extLst>
        </p:spPr>
      </p:pic>
      <p:pic>
        <p:nvPicPr>
          <p:cNvPr id="249" name="図 248"/>
          <p:cNvPicPr>
            <a:picLocks noChangeAspect="1"/>
          </p:cNvPicPr>
          <p:nvPr/>
        </p:nvPicPr>
        <p:blipFill>
          <a:blip r:embed="rId4" cstate="email">
            <a:duotone>
              <a:prstClr val="black"/>
              <a:schemeClr val="accent6">
                <a:tint val="45000"/>
                <a:satMod val="400000"/>
              </a:schemeClr>
            </a:duotone>
            <a:extLst>
              <a:ext uri="{BEBA8EAE-BF5A-486C-A8C5-ECC9F3942E4B}">
                <a14:imgProps xmlns:a14="http://schemas.microsoft.com/office/drawing/2010/main">
                  <a14:imgLayer r:embed="rId5">
                    <a14:imgEffect>
                      <a14:colorTemperature colorTemp="4700"/>
                    </a14:imgEffect>
                    <a14:imgEffect>
                      <a14:saturation sat="400000"/>
                    </a14:imgEffect>
                  </a14:imgLayer>
                </a14:imgProps>
              </a:ext>
              <a:ext uri="{28A0092B-C50C-407E-A947-70E740481C1C}">
                <a14:useLocalDpi xmlns:a14="http://schemas.microsoft.com/office/drawing/2010/main"/>
              </a:ext>
            </a:extLst>
          </a:blip>
          <a:stretch>
            <a:fillRect/>
          </a:stretch>
        </p:blipFill>
        <p:spPr>
          <a:xfrm>
            <a:off x="317414" y="1035813"/>
            <a:ext cx="907147" cy="887675"/>
          </a:xfrm>
          <a:prstGeom prst="rect">
            <a:avLst/>
          </a:prstGeom>
        </p:spPr>
      </p:pic>
      <p:cxnSp>
        <p:nvCxnSpPr>
          <p:cNvPr id="255" name="直線コネクタ 254"/>
          <p:cNvCxnSpPr>
            <a:stCxn id="18" idx="3"/>
          </p:cNvCxnSpPr>
          <p:nvPr/>
        </p:nvCxnSpPr>
        <p:spPr>
          <a:xfrm flipV="1">
            <a:off x="3733770" y="1295093"/>
            <a:ext cx="3699965" cy="3554"/>
          </a:xfrm>
          <a:prstGeom prst="line">
            <a:avLst/>
          </a:prstGeom>
          <a:ln w="13970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75" name="テキスト ボックス 274"/>
          <p:cNvSpPr txBox="1"/>
          <p:nvPr/>
        </p:nvSpPr>
        <p:spPr>
          <a:xfrm>
            <a:off x="183676" y="1903891"/>
            <a:ext cx="2318890" cy="307777"/>
          </a:xfrm>
          <a:prstGeom prst="rect">
            <a:avLst/>
          </a:prstGeom>
          <a:noFill/>
        </p:spPr>
        <p:txBody>
          <a:bodyPr wrap="square" rtlCol="0">
            <a:spAutoFit/>
          </a:bodyPr>
          <a:lstStyle/>
          <a:p>
            <a:r>
              <a:rPr lang="ja-JP" altLang="en-US" sz="1400" dirty="0" smtClean="0">
                <a:solidFill>
                  <a:srgbClr val="595959"/>
                </a:solidFill>
                <a:latin typeface="+mn-ea"/>
                <a:ea typeface="+mn-ea"/>
                <a:cs typeface="HG丸ｺﾞｼｯｸM-PRO"/>
              </a:rPr>
              <a:t>ガス田</a:t>
            </a:r>
            <a:r>
              <a:rPr lang="en-US" altLang="ja-JP" sz="1400" dirty="0" smtClean="0">
                <a:solidFill>
                  <a:srgbClr val="595959"/>
                </a:solidFill>
                <a:latin typeface="+mn-ea"/>
                <a:ea typeface="+mn-ea"/>
                <a:cs typeface="HG丸ｺﾞｼｯｸM-PRO"/>
              </a:rPr>
              <a:t>/</a:t>
            </a:r>
            <a:r>
              <a:rPr lang="ja-JP" altLang="en-US" sz="1400" dirty="0" smtClean="0">
                <a:solidFill>
                  <a:srgbClr val="595959"/>
                </a:solidFill>
                <a:latin typeface="+mn-ea"/>
                <a:ea typeface="+mn-ea"/>
                <a:cs typeface="HG丸ｺﾞｼｯｸM-PRO"/>
              </a:rPr>
              <a:t>液化　  タンカー</a:t>
            </a:r>
            <a:endParaRPr lang="ja-JP" altLang="en-US" sz="1400" dirty="0">
              <a:solidFill>
                <a:srgbClr val="595959"/>
              </a:solidFill>
              <a:latin typeface="+mn-ea"/>
              <a:ea typeface="+mn-ea"/>
              <a:cs typeface="HG丸ｺﾞｼｯｸM-PRO"/>
            </a:endParaRPr>
          </a:p>
        </p:txBody>
      </p:sp>
      <p:graphicFrame>
        <p:nvGraphicFramePr>
          <p:cNvPr id="288" name="表 287"/>
          <p:cNvGraphicFramePr>
            <a:graphicFrameLocks noGrp="1"/>
          </p:cNvGraphicFramePr>
          <p:nvPr>
            <p:extLst>
              <p:ext uri="{D42A27DB-BD31-4B8C-83A1-F6EECF244321}">
                <p14:modId xmlns:p14="http://schemas.microsoft.com/office/powerpoint/2010/main" val="2019514670"/>
              </p:ext>
            </p:extLst>
          </p:nvPr>
        </p:nvGraphicFramePr>
        <p:xfrm>
          <a:off x="300734" y="4005060"/>
          <a:ext cx="2084773" cy="2772312"/>
        </p:xfrm>
        <a:graphic>
          <a:graphicData uri="http://schemas.openxmlformats.org/drawingml/2006/table">
            <a:tbl>
              <a:tblPr firstRow="1" bandRow="1">
                <a:tableStyleId>{5940675A-B579-460E-94D1-54222C63F5DA}</a:tableStyleId>
              </a:tblPr>
              <a:tblGrid>
                <a:gridCol w="2084773"/>
              </a:tblGrid>
              <a:tr h="346539">
                <a:tc>
                  <a:txBody>
                    <a:bodyPr/>
                    <a:lstStyle/>
                    <a:p>
                      <a:pPr algn="ctr"/>
                      <a:r>
                        <a:rPr kumimoji="1" lang="ja-JP" altLang="en-US" sz="1400" dirty="0" smtClean="0">
                          <a:solidFill>
                            <a:schemeClr val="tx1"/>
                          </a:solidFill>
                          <a:latin typeface="+mj-ea"/>
                          <a:ea typeface="+mj-ea"/>
                          <a:cs typeface="HG丸ｺﾞｼｯｸM-PRO"/>
                        </a:rPr>
                        <a:t>輸入事業者</a:t>
                      </a:r>
                      <a:endParaRPr kumimoji="1" lang="ja-JP" altLang="en-US" sz="1400" dirty="0">
                        <a:solidFill>
                          <a:schemeClr val="tx1"/>
                        </a:solidFill>
                        <a:latin typeface="+mj-ea"/>
                        <a:ea typeface="+mj-ea"/>
                        <a:cs typeface="HG丸ｺﾞｼｯｸM-PRO"/>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46539">
                <a:tc>
                  <a:txBody>
                    <a:bodyPr/>
                    <a:lstStyle/>
                    <a:p>
                      <a:pPr algn="ctr"/>
                      <a:r>
                        <a:rPr kumimoji="1" lang="ja-JP" altLang="en-US" sz="1400" b="1" dirty="0" smtClean="0">
                          <a:solidFill>
                            <a:srgbClr val="FF0000"/>
                          </a:solidFill>
                          <a:latin typeface="+mj-ea"/>
                          <a:ea typeface="+mj-ea"/>
                          <a:cs typeface="HG丸ｺﾞｼｯｸM-PRO"/>
                        </a:rPr>
                        <a:t>①東京電力</a:t>
                      </a:r>
                      <a:r>
                        <a:rPr kumimoji="1" lang="en-US" altLang="ja-JP" sz="1400" b="1" baseline="0" dirty="0" smtClean="0">
                          <a:solidFill>
                            <a:srgbClr val="FF0000"/>
                          </a:solidFill>
                          <a:latin typeface="+mj-ea"/>
                          <a:ea typeface="+mj-ea"/>
                          <a:cs typeface="HG丸ｺﾞｼｯｸM-PRO"/>
                        </a:rPr>
                        <a:t> </a:t>
                      </a:r>
                      <a:r>
                        <a:rPr kumimoji="1" lang="ja-JP" altLang="en-US" sz="1400" b="1" dirty="0" smtClean="0">
                          <a:solidFill>
                            <a:srgbClr val="FF0000"/>
                          </a:solidFill>
                          <a:latin typeface="+mj-ea"/>
                          <a:ea typeface="+mj-ea"/>
                          <a:cs typeface="HG丸ｺﾞｼｯｸM-PRO"/>
                        </a:rPr>
                        <a:t>２９％</a:t>
                      </a:r>
                      <a:endParaRPr kumimoji="1" lang="ja-JP" altLang="en-US" sz="1400" b="1" dirty="0">
                        <a:solidFill>
                          <a:srgbClr val="FF0000"/>
                        </a:solidFill>
                        <a:latin typeface="+mj-ea"/>
                        <a:ea typeface="+mj-ea"/>
                        <a:cs typeface="HG丸ｺﾞｼｯｸM-PRO"/>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r>
              <a:tr h="346539">
                <a:tc>
                  <a:txBody>
                    <a:bodyPr/>
                    <a:lstStyle/>
                    <a:p>
                      <a:pPr algn="ctr"/>
                      <a:r>
                        <a:rPr kumimoji="1" lang="ja-JP" altLang="en-US" sz="1400" b="1" dirty="0" smtClean="0">
                          <a:solidFill>
                            <a:srgbClr val="FF0000"/>
                          </a:solidFill>
                          <a:latin typeface="+mj-ea"/>
                          <a:ea typeface="+mj-ea"/>
                          <a:cs typeface="HG丸ｺﾞｼｯｸM-PRO"/>
                        </a:rPr>
                        <a:t>②中部電力</a:t>
                      </a:r>
                      <a:r>
                        <a:rPr kumimoji="1" lang="en-US" altLang="ja-JP" sz="1400" b="1" baseline="0" dirty="0" smtClean="0">
                          <a:solidFill>
                            <a:srgbClr val="FF0000"/>
                          </a:solidFill>
                          <a:latin typeface="+mj-ea"/>
                          <a:ea typeface="+mj-ea"/>
                          <a:cs typeface="HG丸ｺﾞｼｯｸM-PRO"/>
                        </a:rPr>
                        <a:t> </a:t>
                      </a:r>
                      <a:r>
                        <a:rPr kumimoji="1" lang="ja-JP" altLang="en-US" sz="1400" b="1" dirty="0" smtClean="0">
                          <a:solidFill>
                            <a:srgbClr val="FF0000"/>
                          </a:solidFill>
                          <a:latin typeface="+mj-ea"/>
                          <a:ea typeface="+mj-ea"/>
                          <a:cs typeface="HG丸ｺﾞｼｯｸM-PRO"/>
                        </a:rPr>
                        <a:t>１６％</a:t>
                      </a:r>
                      <a:endParaRPr kumimoji="1" lang="en-US" altLang="ja-JP" sz="1400" b="1" dirty="0" smtClean="0">
                        <a:solidFill>
                          <a:srgbClr val="FF0000"/>
                        </a:solidFill>
                        <a:latin typeface="+mj-ea"/>
                        <a:ea typeface="+mj-ea"/>
                        <a:cs typeface="HG丸ｺﾞｼｯｸM-PRO"/>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r>
              <a:tr h="346539">
                <a:tc>
                  <a:txBody>
                    <a:bodyPr/>
                    <a:lstStyle/>
                    <a:p>
                      <a:pPr algn="ctr"/>
                      <a:r>
                        <a:rPr kumimoji="1" lang="ja-JP" altLang="en-US" sz="1400" b="0" dirty="0" smtClean="0">
                          <a:solidFill>
                            <a:schemeClr val="tx1"/>
                          </a:solidFill>
                          <a:latin typeface="+mj-ea"/>
                          <a:ea typeface="+mj-ea"/>
                          <a:cs typeface="HG丸ｺﾞｼｯｸM-PRO"/>
                        </a:rPr>
                        <a:t>③東京ガス</a:t>
                      </a:r>
                      <a:r>
                        <a:rPr kumimoji="1" lang="en-US" altLang="ja-JP" sz="1400" b="0" baseline="0" dirty="0" smtClean="0">
                          <a:solidFill>
                            <a:schemeClr val="tx1"/>
                          </a:solidFill>
                          <a:latin typeface="+mj-ea"/>
                          <a:ea typeface="+mj-ea"/>
                          <a:cs typeface="HG丸ｺﾞｼｯｸM-PRO"/>
                        </a:rPr>
                        <a:t> </a:t>
                      </a:r>
                      <a:r>
                        <a:rPr kumimoji="1" lang="ja-JP" altLang="en-US" sz="1400" b="0" dirty="0" smtClean="0">
                          <a:solidFill>
                            <a:schemeClr val="tx1"/>
                          </a:solidFill>
                          <a:latin typeface="+mj-ea"/>
                          <a:ea typeface="+mj-ea"/>
                          <a:cs typeface="HG丸ｺﾞｼｯｸM-PRO"/>
                        </a:rPr>
                        <a:t>１４％</a:t>
                      </a:r>
                      <a:endParaRPr kumimoji="1" lang="ja-JP" altLang="en-US" sz="1400" b="0" dirty="0">
                        <a:solidFill>
                          <a:schemeClr val="tx1"/>
                        </a:solidFill>
                        <a:latin typeface="+mj-ea"/>
                        <a:ea typeface="+mj-ea"/>
                        <a:cs typeface="HG丸ｺﾞｼｯｸM-PRO"/>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r>
              <a:tr h="346539">
                <a:tc>
                  <a:txBody>
                    <a:bodyPr/>
                    <a:lstStyle/>
                    <a:p>
                      <a:pPr algn="ctr"/>
                      <a:r>
                        <a:rPr kumimoji="1" lang="ja-JP" altLang="en-US" sz="1400" b="0" dirty="0" smtClean="0">
                          <a:solidFill>
                            <a:schemeClr val="tx1"/>
                          </a:solidFill>
                          <a:latin typeface="+mj-ea"/>
                          <a:ea typeface="+mj-ea"/>
                          <a:cs typeface="HG丸ｺﾞｼｯｸM-PRO"/>
                        </a:rPr>
                        <a:t>④大阪ガス</a:t>
                      </a:r>
                      <a:r>
                        <a:rPr kumimoji="1" lang="en-US" altLang="ja-JP" sz="1400" b="0" baseline="0" dirty="0" smtClean="0">
                          <a:solidFill>
                            <a:schemeClr val="tx1"/>
                          </a:solidFill>
                          <a:latin typeface="+mj-ea"/>
                          <a:ea typeface="+mj-ea"/>
                          <a:cs typeface="HG丸ｺﾞｼｯｸM-PRO"/>
                        </a:rPr>
                        <a:t> </a:t>
                      </a:r>
                      <a:r>
                        <a:rPr kumimoji="1" lang="ja-JP" altLang="en-US" sz="1400" b="0" baseline="0" dirty="0" smtClean="0">
                          <a:solidFill>
                            <a:schemeClr val="tx1"/>
                          </a:solidFill>
                          <a:latin typeface="+mj-ea"/>
                          <a:ea typeface="+mj-ea"/>
                          <a:cs typeface="HG丸ｺﾞｼｯｸM-PRO"/>
                        </a:rPr>
                        <a:t>　</a:t>
                      </a:r>
                      <a:r>
                        <a:rPr kumimoji="1" lang="ja-JP" altLang="en-US" sz="1400" b="0" dirty="0" smtClean="0">
                          <a:solidFill>
                            <a:schemeClr val="tx1"/>
                          </a:solidFill>
                          <a:latin typeface="+mj-ea"/>
                          <a:ea typeface="+mj-ea"/>
                          <a:cs typeface="HG丸ｺﾞｼｯｸM-PRO"/>
                        </a:rPr>
                        <a:t>９％</a:t>
                      </a:r>
                      <a:endParaRPr kumimoji="1" lang="ja-JP" altLang="en-US" sz="1400" b="0" dirty="0">
                        <a:solidFill>
                          <a:schemeClr val="tx1"/>
                        </a:solidFill>
                        <a:latin typeface="+mj-ea"/>
                        <a:ea typeface="+mj-ea"/>
                        <a:cs typeface="HG丸ｺﾞｼｯｸM-PRO"/>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r>
              <a:tr h="346539">
                <a:tc>
                  <a:txBody>
                    <a:bodyPr/>
                    <a:lstStyle/>
                    <a:p>
                      <a:pPr algn="ctr"/>
                      <a:r>
                        <a:rPr kumimoji="1" lang="ja-JP" altLang="en-US" sz="1400" dirty="0" smtClean="0">
                          <a:solidFill>
                            <a:schemeClr val="tx1"/>
                          </a:solidFill>
                          <a:latin typeface="+mj-ea"/>
                          <a:ea typeface="+mj-ea"/>
                          <a:cs typeface="HG丸ｺﾞｼｯｸM-PRO"/>
                        </a:rPr>
                        <a:t>⑤関西電力 　８％</a:t>
                      </a:r>
                      <a:endParaRPr kumimoji="1" lang="ja-JP" altLang="en-US" sz="1400" dirty="0">
                        <a:solidFill>
                          <a:schemeClr val="tx1"/>
                        </a:solidFill>
                        <a:latin typeface="+mj-ea"/>
                        <a:ea typeface="+mj-ea"/>
                        <a:cs typeface="HG丸ｺﾞｼｯｸM-PRO"/>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r>
              <a:tr h="346539">
                <a:tc>
                  <a:txBody>
                    <a:bodyPr/>
                    <a:lstStyle/>
                    <a:p>
                      <a:pPr algn="ctr"/>
                      <a:r>
                        <a:rPr kumimoji="1" lang="ja-JP" altLang="en-US" sz="1400" dirty="0" smtClean="0">
                          <a:solidFill>
                            <a:schemeClr val="tx1"/>
                          </a:solidFill>
                          <a:latin typeface="+mj-ea"/>
                          <a:ea typeface="+mj-ea"/>
                          <a:cs typeface="HG丸ｺﾞｼｯｸM-PRO"/>
                        </a:rPr>
                        <a:t>⑥東北電力　</a:t>
                      </a:r>
                      <a:r>
                        <a:rPr kumimoji="1" lang="ja-JP" altLang="en-US" sz="1400" baseline="0" dirty="0" smtClean="0">
                          <a:solidFill>
                            <a:schemeClr val="tx1"/>
                          </a:solidFill>
                          <a:latin typeface="+mj-ea"/>
                          <a:ea typeface="+mj-ea"/>
                          <a:cs typeface="HG丸ｺﾞｼｯｸM-PRO"/>
                        </a:rPr>
                        <a:t> </a:t>
                      </a:r>
                      <a:r>
                        <a:rPr kumimoji="1" lang="ja-JP" altLang="en-US" sz="1400" dirty="0" smtClean="0">
                          <a:solidFill>
                            <a:schemeClr val="tx1"/>
                          </a:solidFill>
                          <a:latin typeface="+mj-ea"/>
                          <a:ea typeface="+mj-ea"/>
                          <a:cs typeface="HG丸ｺﾞｼｯｸM-PRO"/>
                        </a:rPr>
                        <a:t>６％</a:t>
                      </a:r>
                      <a:endParaRPr kumimoji="1" lang="ja-JP" altLang="en-US" sz="1400" dirty="0">
                        <a:solidFill>
                          <a:schemeClr val="tx1"/>
                        </a:solidFill>
                        <a:latin typeface="+mj-ea"/>
                        <a:ea typeface="+mj-ea"/>
                        <a:cs typeface="HG丸ｺﾞｼｯｸM-PRO"/>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tcPr>
                </a:tc>
              </a:tr>
              <a:tr h="346539">
                <a:tc>
                  <a:txBody>
                    <a:bodyPr/>
                    <a:lstStyle/>
                    <a:p>
                      <a:pPr algn="ctr"/>
                      <a:r>
                        <a:rPr kumimoji="1" lang="ja-JP" altLang="en-US" sz="1400" dirty="0" smtClean="0">
                          <a:solidFill>
                            <a:schemeClr val="tx1"/>
                          </a:solidFill>
                          <a:latin typeface="+mj-ea"/>
                          <a:ea typeface="+mj-ea"/>
                          <a:cs typeface="HG丸ｺﾞｼｯｸM-PRO"/>
                        </a:rPr>
                        <a:t>⑦九州電力　 ５％</a:t>
                      </a:r>
                      <a:endParaRPr kumimoji="1" lang="ja-JP" altLang="en-US" sz="1400" dirty="0">
                        <a:solidFill>
                          <a:schemeClr val="tx1"/>
                        </a:solidFill>
                        <a:latin typeface="+mj-ea"/>
                        <a:ea typeface="+mj-ea"/>
                        <a:cs typeface="HG丸ｺﾞｼｯｸM-PRO"/>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595959"/>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4" name="正方形/長方形 3"/>
          <p:cNvSpPr/>
          <p:nvPr/>
        </p:nvSpPr>
        <p:spPr>
          <a:xfrm>
            <a:off x="183678" y="822510"/>
            <a:ext cx="2323114" cy="5994547"/>
          </a:xfrm>
          <a:prstGeom prst="rect">
            <a:avLst/>
          </a:prstGeom>
          <a:noFill/>
          <a:ln w="38100" cmpd="sng">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solidFill>
                <a:prstClr val="white"/>
              </a:solidFill>
            </a:endParaRPr>
          </a:p>
        </p:txBody>
      </p:sp>
      <p:sp>
        <p:nvSpPr>
          <p:cNvPr id="240" name="正方形/長方形 239"/>
          <p:cNvSpPr/>
          <p:nvPr/>
        </p:nvSpPr>
        <p:spPr>
          <a:xfrm>
            <a:off x="182778" y="555112"/>
            <a:ext cx="2323114" cy="277388"/>
          </a:xfrm>
          <a:prstGeom prst="rect">
            <a:avLst/>
          </a:prstGeom>
          <a:solidFill>
            <a:schemeClr val="bg2">
              <a:lumMod val="50000"/>
            </a:schemeClr>
          </a:solidFill>
          <a:ln w="38100" cmpd="sng">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prstClr val="white"/>
                </a:solidFill>
                <a:latin typeface="+mn-ea"/>
                <a:cs typeface="HG丸ｺﾞｼｯｸM-PRO"/>
              </a:rPr>
              <a:t>調達</a:t>
            </a:r>
            <a:r>
              <a:rPr lang="en-US" altLang="en-US" dirty="0" smtClean="0">
                <a:solidFill>
                  <a:prstClr val="white"/>
                </a:solidFill>
                <a:latin typeface="+mn-ea"/>
                <a:cs typeface="HG丸ｺﾞｼｯｸM-PRO"/>
              </a:rPr>
              <a:t>・</a:t>
            </a:r>
            <a:r>
              <a:rPr lang="ja-JP" altLang="en-US" dirty="0" smtClean="0">
                <a:solidFill>
                  <a:prstClr val="white"/>
                </a:solidFill>
                <a:latin typeface="+mn-ea"/>
                <a:cs typeface="HG丸ｺﾞｼｯｸM-PRO"/>
              </a:rPr>
              <a:t>輸入</a:t>
            </a:r>
            <a:endParaRPr lang="ja-JP" altLang="en-US" dirty="0">
              <a:solidFill>
                <a:prstClr val="white"/>
              </a:solidFill>
              <a:latin typeface="+mn-ea"/>
              <a:cs typeface="HG丸ｺﾞｼｯｸM-PRO"/>
            </a:endParaRPr>
          </a:p>
        </p:txBody>
      </p:sp>
      <p:sp>
        <p:nvSpPr>
          <p:cNvPr id="8" name="右矢印 7"/>
          <p:cNvSpPr/>
          <p:nvPr/>
        </p:nvSpPr>
        <p:spPr>
          <a:xfrm>
            <a:off x="1133898" y="1427441"/>
            <a:ext cx="241119" cy="331897"/>
          </a:xfrm>
          <a:prstGeom prst="rightArrow">
            <a:avLst/>
          </a:pr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solidFill>
                <a:prstClr val="white"/>
              </a:solidFill>
              <a:latin typeface="+mn-ea"/>
            </a:endParaRPr>
          </a:p>
        </p:txBody>
      </p:sp>
      <p:grpSp>
        <p:nvGrpSpPr>
          <p:cNvPr id="15" name="図形グループ 14"/>
          <p:cNvGrpSpPr/>
          <p:nvPr/>
        </p:nvGrpSpPr>
        <p:grpSpPr>
          <a:xfrm>
            <a:off x="1378640" y="1331601"/>
            <a:ext cx="856759" cy="461719"/>
            <a:chOff x="2021698" y="1263550"/>
            <a:chExt cx="997889" cy="453581"/>
          </a:xfrm>
        </p:grpSpPr>
        <p:sp>
          <p:nvSpPr>
            <p:cNvPr id="14" name="1つの角を切り取り、1つの角を丸めた四角形 13"/>
            <p:cNvSpPr/>
            <p:nvPr/>
          </p:nvSpPr>
          <p:spPr>
            <a:xfrm>
              <a:off x="2080018" y="1263550"/>
              <a:ext cx="207353" cy="226791"/>
            </a:xfrm>
            <a:prstGeom prst="snipRoundRect">
              <a:avLst>
                <a:gd name="adj1" fmla="val 16667"/>
                <a:gd name="adj2" fmla="val 30556"/>
              </a:avLst>
            </a:pr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mn-ea"/>
              </a:endParaRPr>
            </a:p>
          </p:txBody>
        </p:sp>
        <p:sp>
          <p:nvSpPr>
            <p:cNvPr id="259" name="円/楕円 258"/>
            <p:cNvSpPr/>
            <p:nvPr/>
          </p:nvSpPr>
          <p:spPr>
            <a:xfrm>
              <a:off x="2740955" y="1375890"/>
              <a:ext cx="203831" cy="198690"/>
            </a:xfrm>
            <a:prstGeom prst="ellipse">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mn-ea"/>
              </a:endParaRPr>
            </a:p>
          </p:txBody>
        </p:sp>
        <p:sp>
          <p:nvSpPr>
            <p:cNvPr id="251" name="円/楕円 250"/>
            <p:cNvSpPr/>
            <p:nvPr/>
          </p:nvSpPr>
          <p:spPr>
            <a:xfrm>
              <a:off x="2520643" y="1371025"/>
              <a:ext cx="217797" cy="216513"/>
            </a:xfrm>
            <a:prstGeom prst="ellipse">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mn-ea"/>
              </a:endParaRPr>
            </a:p>
          </p:txBody>
        </p:sp>
        <p:sp>
          <p:nvSpPr>
            <p:cNvPr id="12" name="円/楕円 11"/>
            <p:cNvSpPr/>
            <p:nvPr/>
          </p:nvSpPr>
          <p:spPr>
            <a:xfrm>
              <a:off x="2300329" y="1375887"/>
              <a:ext cx="218555" cy="202025"/>
            </a:xfrm>
            <a:prstGeom prst="ellipse">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solidFill>
                  <a:prstClr val="white"/>
                </a:solidFill>
                <a:latin typeface="+mn-ea"/>
              </a:endParaRPr>
            </a:p>
          </p:txBody>
        </p:sp>
        <p:sp>
          <p:nvSpPr>
            <p:cNvPr id="13" name="台形 12"/>
            <p:cNvSpPr/>
            <p:nvPr/>
          </p:nvSpPr>
          <p:spPr>
            <a:xfrm rot="10800000">
              <a:off x="2021698" y="1490338"/>
              <a:ext cx="997889" cy="226793"/>
            </a:xfrm>
            <a:prstGeom prst="trapezoid">
              <a:avLst>
                <a:gd name="adj" fmla="val 75000"/>
              </a:avLst>
            </a:pr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mn-ea"/>
              </a:endParaRPr>
            </a:p>
          </p:txBody>
        </p:sp>
      </p:grpSp>
      <p:sp>
        <p:nvSpPr>
          <p:cNvPr id="19" name="円/楕円 18"/>
          <p:cNvSpPr/>
          <p:nvPr/>
        </p:nvSpPr>
        <p:spPr>
          <a:xfrm>
            <a:off x="3382736" y="996519"/>
            <a:ext cx="351118" cy="267385"/>
          </a:xfrm>
          <a:prstGeom prst="ellipse">
            <a:avLst/>
          </a:prstGeom>
          <a:solidFill>
            <a:srgbClr val="558ED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mn-ea"/>
            </a:endParaRPr>
          </a:p>
        </p:txBody>
      </p:sp>
      <p:cxnSp>
        <p:nvCxnSpPr>
          <p:cNvPr id="290" name="直線コネクタ 289"/>
          <p:cNvCxnSpPr/>
          <p:nvPr/>
        </p:nvCxnSpPr>
        <p:spPr>
          <a:xfrm flipV="1">
            <a:off x="4153782" y="1322715"/>
            <a:ext cx="310322" cy="354814"/>
          </a:xfrm>
          <a:prstGeom prst="line">
            <a:avLst/>
          </a:prstGeom>
          <a:ln w="13970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91" name="右矢印 290"/>
          <p:cNvSpPr/>
          <p:nvPr/>
        </p:nvSpPr>
        <p:spPr>
          <a:xfrm>
            <a:off x="5049693" y="1466439"/>
            <a:ext cx="230918" cy="331897"/>
          </a:xfrm>
          <a:prstGeom prst="rightArrow">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solidFill>
                <a:prstClr val="white"/>
              </a:solidFill>
              <a:latin typeface="+mn-ea"/>
            </a:endParaRPr>
          </a:p>
        </p:txBody>
      </p:sp>
      <p:sp>
        <p:nvSpPr>
          <p:cNvPr id="292" name="右矢印 291"/>
          <p:cNvSpPr/>
          <p:nvPr/>
        </p:nvSpPr>
        <p:spPr>
          <a:xfrm>
            <a:off x="6154568" y="1471416"/>
            <a:ext cx="230918" cy="331897"/>
          </a:xfrm>
          <a:prstGeom prst="rightArrow">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mn-ea"/>
            </a:endParaRPr>
          </a:p>
        </p:txBody>
      </p:sp>
      <p:sp>
        <p:nvSpPr>
          <p:cNvPr id="294" name="円/楕円 293"/>
          <p:cNvSpPr/>
          <p:nvPr/>
        </p:nvSpPr>
        <p:spPr>
          <a:xfrm>
            <a:off x="6521019" y="1431176"/>
            <a:ext cx="201871" cy="234898"/>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mn-ea"/>
            </a:endParaRPr>
          </a:p>
        </p:txBody>
      </p:sp>
      <p:sp>
        <p:nvSpPr>
          <p:cNvPr id="295" name="正方形/長方形 294"/>
          <p:cNvSpPr/>
          <p:nvPr/>
        </p:nvSpPr>
        <p:spPr>
          <a:xfrm>
            <a:off x="6521067" y="1538952"/>
            <a:ext cx="201774" cy="315294"/>
          </a:xfrm>
          <a:prstGeom prst="rect">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mn-ea"/>
            </a:endParaRPr>
          </a:p>
        </p:txBody>
      </p:sp>
      <p:cxnSp>
        <p:nvCxnSpPr>
          <p:cNvPr id="296" name="直線コネクタ 295"/>
          <p:cNvCxnSpPr>
            <a:stCxn id="295" idx="3"/>
          </p:cNvCxnSpPr>
          <p:nvPr/>
        </p:nvCxnSpPr>
        <p:spPr>
          <a:xfrm>
            <a:off x="6722839" y="1696599"/>
            <a:ext cx="710894" cy="0"/>
          </a:xfrm>
          <a:prstGeom prst="line">
            <a:avLst/>
          </a:prstGeom>
          <a:ln w="13970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05" name="テキスト ボックス 304"/>
          <p:cNvSpPr txBox="1"/>
          <p:nvPr/>
        </p:nvSpPr>
        <p:spPr>
          <a:xfrm>
            <a:off x="3560238" y="1907467"/>
            <a:ext cx="1382318" cy="307777"/>
          </a:xfrm>
          <a:prstGeom prst="rect">
            <a:avLst/>
          </a:prstGeom>
          <a:noFill/>
        </p:spPr>
        <p:txBody>
          <a:bodyPr wrap="square" rtlCol="0">
            <a:spAutoFit/>
          </a:bodyPr>
          <a:lstStyle/>
          <a:p>
            <a:r>
              <a:rPr lang="ja-JP" altLang="en-US" sz="1400" dirty="0" smtClean="0">
                <a:solidFill>
                  <a:srgbClr val="595959"/>
                </a:solidFill>
                <a:latin typeface="+mn-ea"/>
                <a:ea typeface="+mn-ea"/>
                <a:cs typeface="HG丸ｺﾞｼｯｸM-PRO"/>
              </a:rPr>
              <a:t>７割は発電用</a:t>
            </a:r>
            <a:endParaRPr lang="ja-JP" altLang="en-US" sz="1400" dirty="0">
              <a:solidFill>
                <a:srgbClr val="595959"/>
              </a:solidFill>
              <a:latin typeface="+mn-ea"/>
              <a:ea typeface="+mn-ea"/>
              <a:cs typeface="HG丸ｺﾞｼｯｸM-PRO"/>
            </a:endParaRPr>
          </a:p>
        </p:txBody>
      </p:sp>
      <p:sp>
        <p:nvSpPr>
          <p:cNvPr id="306" name="テキスト ボックス 305"/>
          <p:cNvSpPr txBox="1"/>
          <p:nvPr/>
        </p:nvSpPr>
        <p:spPr>
          <a:xfrm>
            <a:off x="4953000" y="1908870"/>
            <a:ext cx="2379294" cy="307777"/>
          </a:xfrm>
          <a:prstGeom prst="rect">
            <a:avLst/>
          </a:prstGeom>
          <a:noFill/>
        </p:spPr>
        <p:txBody>
          <a:bodyPr wrap="square" rtlCol="0">
            <a:spAutoFit/>
          </a:bodyPr>
          <a:lstStyle/>
          <a:p>
            <a:pPr algn="ctr"/>
            <a:r>
              <a:rPr lang="ja-JP" altLang="en-US" sz="1400" dirty="0" smtClean="0">
                <a:solidFill>
                  <a:srgbClr val="595959"/>
                </a:solidFill>
                <a:latin typeface="+mn-ea"/>
                <a:ea typeface="+mn-ea"/>
                <a:cs typeface="HG丸ｺﾞｼｯｸM-PRO"/>
              </a:rPr>
              <a:t>一部はローリー等で輸送</a:t>
            </a:r>
            <a:endParaRPr lang="ja-JP" altLang="en-US" sz="1400" dirty="0">
              <a:solidFill>
                <a:srgbClr val="595959"/>
              </a:solidFill>
              <a:latin typeface="+mn-ea"/>
              <a:ea typeface="+mn-ea"/>
              <a:cs typeface="HG丸ｺﾞｼｯｸM-PRO"/>
            </a:endParaRPr>
          </a:p>
        </p:txBody>
      </p:sp>
      <p:sp>
        <p:nvSpPr>
          <p:cNvPr id="308" name="右矢印 307"/>
          <p:cNvSpPr/>
          <p:nvPr/>
        </p:nvSpPr>
        <p:spPr>
          <a:xfrm>
            <a:off x="2301809" y="1432418"/>
            <a:ext cx="200757" cy="331897"/>
          </a:xfrm>
          <a:prstGeom prst="rightArrow">
            <a:avLst/>
          </a:pr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solidFill>
                <a:prstClr val="white"/>
              </a:solidFill>
              <a:latin typeface="+mn-ea"/>
            </a:endParaRPr>
          </a:p>
        </p:txBody>
      </p:sp>
      <p:sp>
        <p:nvSpPr>
          <p:cNvPr id="309" name="テキスト ボックス 308"/>
          <p:cNvSpPr txBox="1"/>
          <p:nvPr/>
        </p:nvSpPr>
        <p:spPr>
          <a:xfrm>
            <a:off x="2563726" y="1526877"/>
            <a:ext cx="1183127" cy="523220"/>
          </a:xfrm>
          <a:prstGeom prst="rect">
            <a:avLst/>
          </a:prstGeom>
          <a:noFill/>
        </p:spPr>
        <p:txBody>
          <a:bodyPr wrap="square" rtlCol="0">
            <a:spAutoFit/>
          </a:bodyPr>
          <a:lstStyle/>
          <a:p>
            <a:r>
              <a:rPr lang="ja-JP" altLang="en-US" sz="1400" dirty="0" smtClean="0">
                <a:solidFill>
                  <a:srgbClr val="595959"/>
                </a:solidFill>
                <a:latin typeface="+mn-ea"/>
                <a:ea typeface="+mn-ea"/>
                <a:cs typeface="HG丸ｺﾞｼｯｸM-PRO"/>
              </a:rPr>
              <a:t>揚げ荷</a:t>
            </a:r>
            <a:endParaRPr lang="en-US" altLang="ja-JP" sz="1400" dirty="0" smtClean="0">
              <a:solidFill>
                <a:srgbClr val="595959"/>
              </a:solidFill>
              <a:latin typeface="+mn-ea"/>
              <a:ea typeface="+mn-ea"/>
              <a:cs typeface="HG丸ｺﾞｼｯｸM-PRO"/>
            </a:endParaRPr>
          </a:p>
          <a:p>
            <a:r>
              <a:rPr lang="ja-JP" altLang="en-US" sz="1400" dirty="0">
                <a:solidFill>
                  <a:srgbClr val="595959"/>
                </a:solidFill>
                <a:latin typeface="+mn-ea"/>
                <a:cs typeface="HG丸ｺﾞｼｯｸM-PRO"/>
              </a:rPr>
              <a:t>　</a:t>
            </a:r>
            <a:r>
              <a:rPr lang="en-US" altLang="ja-JP" sz="1400" dirty="0" smtClean="0">
                <a:solidFill>
                  <a:srgbClr val="595959"/>
                </a:solidFill>
                <a:latin typeface="+mn-ea"/>
                <a:ea typeface="+mn-ea"/>
                <a:cs typeface="HG丸ｺﾞｼｯｸM-PRO"/>
              </a:rPr>
              <a:t>/</a:t>
            </a:r>
            <a:r>
              <a:rPr lang="ja-JP" altLang="en-US" sz="1400" dirty="0" smtClean="0">
                <a:solidFill>
                  <a:srgbClr val="595959"/>
                </a:solidFill>
                <a:latin typeface="+mn-ea"/>
                <a:ea typeface="+mn-ea"/>
                <a:cs typeface="HG丸ｺﾞｼｯｸM-PRO"/>
              </a:rPr>
              <a:t>貯蔵</a:t>
            </a:r>
            <a:endParaRPr lang="ja-JP" altLang="en-US" sz="1400" dirty="0">
              <a:solidFill>
                <a:srgbClr val="595959"/>
              </a:solidFill>
              <a:latin typeface="+mn-ea"/>
              <a:ea typeface="+mn-ea"/>
              <a:cs typeface="HG丸ｺﾞｼｯｸM-PRO"/>
            </a:endParaRPr>
          </a:p>
        </p:txBody>
      </p:sp>
      <p:cxnSp>
        <p:nvCxnSpPr>
          <p:cNvPr id="64" name="直線コネクタ 63"/>
          <p:cNvCxnSpPr/>
          <p:nvPr/>
        </p:nvCxnSpPr>
        <p:spPr>
          <a:xfrm>
            <a:off x="7401329" y="1290791"/>
            <a:ext cx="309951" cy="122407"/>
          </a:xfrm>
          <a:prstGeom prst="line">
            <a:avLst/>
          </a:prstGeom>
          <a:ln w="13970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flipV="1">
            <a:off x="7760494" y="1229297"/>
            <a:ext cx="128011" cy="147621"/>
          </a:xfrm>
          <a:prstGeom prst="line">
            <a:avLst/>
          </a:prstGeom>
          <a:ln w="13970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7379900" y="1675838"/>
            <a:ext cx="291695" cy="317712"/>
          </a:xfrm>
          <a:prstGeom prst="line">
            <a:avLst/>
          </a:prstGeom>
          <a:ln w="13970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7624576" y="1971782"/>
            <a:ext cx="595911" cy="0"/>
          </a:xfrm>
          <a:prstGeom prst="line">
            <a:avLst/>
          </a:prstGeom>
          <a:ln w="13970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flipV="1">
            <a:off x="7789067" y="1795140"/>
            <a:ext cx="100685" cy="155552"/>
          </a:xfrm>
          <a:prstGeom prst="line">
            <a:avLst/>
          </a:prstGeom>
          <a:ln w="13970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flipV="1">
            <a:off x="8170062" y="1785618"/>
            <a:ext cx="212531" cy="199713"/>
          </a:xfrm>
          <a:prstGeom prst="line">
            <a:avLst/>
          </a:prstGeom>
          <a:ln w="13970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27" name="直角三角形 226"/>
          <p:cNvSpPr/>
          <p:nvPr/>
        </p:nvSpPr>
        <p:spPr>
          <a:xfrm>
            <a:off x="8935582" y="1031360"/>
            <a:ext cx="157276" cy="116954"/>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n-ea"/>
            </a:endParaRPr>
          </a:p>
        </p:txBody>
      </p:sp>
      <p:sp>
        <p:nvSpPr>
          <p:cNvPr id="97" name="直角三角形 96"/>
          <p:cNvSpPr/>
          <p:nvPr/>
        </p:nvSpPr>
        <p:spPr>
          <a:xfrm>
            <a:off x="9087981" y="1031360"/>
            <a:ext cx="157276" cy="116954"/>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n-ea"/>
            </a:endParaRPr>
          </a:p>
        </p:txBody>
      </p:sp>
      <p:sp>
        <p:nvSpPr>
          <p:cNvPr id="98" name="直角三角形 97"/>
          <p:cNvSpPr/>
          <p:nvPr/>
        </p:nvSpPr>
        <p:spPr>
          <a:xfrm>
            <a:off x="9244957" y="1031360"/>
            <a:ext cx="157276" cy="116954"/>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n-ea"/>
            </a:endParaRPr>
          </a:p>
        </p:txBody>
      </p:sp>
      <p:cxnSp>
        <p:nvCxnSpPr>
          <p:cNvPr id="106" name="直線コネクタ 105"/>
          <p:cNvCxnSpPr/>
          <p:nvPr/>
        </p:nvCxnSpPr>
        <p:spPr>
          <a:xfrm flipV="1">
            <a:off x="8750303" y="1264449"/>
            <a:ext cx="315119" cy="137916"/>
          </a:xfrm>
          <a:prstGeom prst="line">
            <a:avLst/>
          </a:prstGeom>
          <a:ln w="13970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a:endCxn id="102" idx="1"/>
          </p:cNvCxnSpPr>
          <p:nvPr/>
        </p:nvCxnSpPr>
        <p:spPr>
          <a:xfrm>
            <a:off x="8750300" y="1376176"/>
            <a:ext cx="263618" cy="532261"/>
          </a:xfrm>
          <a:prstGeom prst="line">
            <a:avLst/>
          </a:prstGeom>
          <a:ln w="13970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flipV="1">
            <a:off x="8214520" y="1230760"/>
            <a:ext cx="139497" cy="166150"/>
          </a:xfrm>
          <a:prstGeom prst="line">
            <a:avLst/>
          </a:prstGeom>
          <a:ln w="13970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23" name="表 122"/>
          <p:cNvGraphicFramePr>
            <a:graphicFrameLocks noGrp="1"/>
          </p:cNvGraphicFramePr>
          <p:nvPr>
            <p:extLst>
              <p:ext uri="{D42A27DB-BD31-4B8C-83A1-F6EECF244321}">
                <p14:modId xmlns:p14="http://schemas.microsoft.com/office/powerpoint/2010/main" val="3882293725"/>
              </p:ext>
            </p:extLst>
          </p:nvPr>
        </p:nvGraphicFramePr>
        <p:xfrm>
          <a:off x="5000606" y="3988700"/>
          <a:ext cx="4600596" cy="2788672"/>
        </p:xfrm>
        <a:graphic>
          <a:graphicData uri="http://schemas.openxmlformats.org/drawingml/2006/table">
            <a:tbl>
              <a:tblPr firstRow="1" bandRow="1">
                <a:tableStyleId>{5940675A-B579-460E-94D1-54222C63F5DA}</a:tableStyleId>
              </a:tblPr>
              <a:tblGrid>
                <a:gridCol w="1031704"/>
                <a:gridCol w="2620371"/>
                <a:gridCol w="948521"/>
              </a:tblGrid>
              <a:tr h="499425">
                <a:tc>
                  <a:txBody>
                    <a:bodyPr/>
                    <a:lstStyle/>
                    <a:p>
                      <a:pPr algn="ctr">
                        <a:lnSpc>
                          <a:spcPts val="1400"/>
                        </a:lnSpc>
                      </a:pPr>
                      <a:r>
                        <a:rPr kumimoji="1" lang="ja-JP" altLang="en-US" sz="1400" dirty="0" smtClean="0">
                          <a:solidFill>
                            <a:sysClr val="windowText" lastClr="000000"/>
                          </a:solidFill>
                          <a:latin typeface="+mj-ea"/>
                          <a:ea typeface="+mj-ea"/>
                          <a:cs typeface="HG丸ｺﾞｼｯｸM-PRO"/>
                        </a:rPr>
                        <a:t>導管延長</a:t>
                      </a:r>
                      <a:r>
                        <a:rPr kumimoji="1" lang="en-US" altLang="ja-JP" sz="1400" dirty="0" smtClean="0">
                          <a:solidFill>
                            <a:sysClr val="windowText" lastClr="000000"/>
                          </a:solidFill>
                          <a:latin typeface="+mj-ea"/>
                          <a:ea typeface="+mj-ea"/>
                          <a:cs typeface="HG丸ｺﾞｼｯｸM-PRO"/>
                        </a:rPr>
                        <a:t>(</a:t>
                      </a:r>
                      <a:r>
                        <a:rPr kumimoji="1" lang="ja-JP" altLang="en-US" sz="1400" dirty="0" smtClean="0">
                          <a:solidFill>
                            <a:sysClr val="windowText" lastClr="000000"/>
                          </a:solidFill>
                          <a:latin typeface="+mj-ea"/>
                          <a:ea typeface="+mj-ea"/>
                          <a:cs typeface="HG丸ｺﾞｼｯｸM-PRO"/>
                        </a:rPr>
                        <a:t>万</a:t>
                      </a:r>
                      <a:r>
                        <a:rPr kumimoji="1" lang="en-US" altLang="ja-JP" sz="1400" dirty="0" smtClean="0">
                          <a:solidFill>
                            <a:sysClr val="windowText" lastClr="000000"/>
                          </a:solidFill>
                          <a:latin typeface="+mj-ea"/>
                          <a:ea typeface="+mj-ea"/>
                          <a:cs typeface="HG丸ｺﾞｼｯｸM-PRO"/>
                        </a:rPr>
                        <a:t>km)</a:t>
                      </a:r>
                      <a:endParaRPr kumimoji="1" lang="ja-JP" altLang="en-US" sz="1400" dirty="0">
                        <a:solidFill>
                          <a:sysClr val="windowText" lastClr="000000"/>
                        </a:solidFill>
                        <a:latin typeface="+mj-ea"/>
                        <a:ea typeface="+mj-ea"/>
                        <a:cs typeface="HG丸ｺﾞｼｯｸM-PRO"/>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solidFill>
                  </a:tcPr>
                </a:tc>
                <a:tc>
                  <a:txBody>
                    <a:bodyPr/>
                    <a:lstStyle/>
                    <a:p>
                      <a:pPr algn="ctr">
                        <a:lnSpc>
                          <a:spcPts val="1400"/>
                        </a:lnSpc>
                      </a:pPr>
                      <a:r>
                        <a:rPr kumimoji="1" lang="ja-JP" altLang="en-US" sz="1400" dirty="0" smtClean="0">
                          <a:solidFill>
                            <a:sysClr val="windowText" lastClr="000000"/>
                          </a:solidFill>
                          <a:latin typeface="+mj-ea"/>
                          <a:ea typeface="+mj-ea"/>
                          <a:cs typeface="HG丸ｺﾞｼｯｸM-PRO"/>
                        </a:rPr>
                        <a:t>都市ガス会社</a:t>
                      </a:r>
                      <a:r>
                        <a:rPr kumimoji="1" lang="en-US" altLang="ja-JP" sz="1400" dirty="0" smtClean="0">
                          <a:solidFill>
                            <a:sysClr val="windowText" lastClr="000000"/>
                          </a:solidFill>
                          <a:latin typeface="+mj-ea"/>
                          <a:ea typeface="+mj-ea"/>
                          <a:cs typeface="HG丸ｺﾞｼｯｸM-PRO"/>
                        </a:rPr>
                        <a:t>(</a:t>
                      </a:r>
                      <a:r>
                        <a:rPr kumimoji="1" lang="ja-JP" altLang="en-US" sz="1400" dirty="0" smtClean="0">
                          <a:solidFill>
                            <a:sysClr val="windowText" lastClr="000000"/>
                          </a:solidFill>
                          <a:latin typeface="+mj-ea"/>
                          <a:ea typeface="+mj-ea"/>
                          <a:cs typeface="HG丸ｺﾞｼｯｸM-PRO"/>
                        </a:rPr>
                        <a:t>２０５社</a:t>
                      </a:r>
                      <a:r>
                        <a:rPr kumimoji="1" lang="en-US" altLang="ja-JP" sz="1400" dirty="0" smtClean="0">
                          <a:solidFill>
                            <a:sysClr val="windowText" lastClr="000000"/>
                          </a:solidFill>
                          <a:latin typeface="+mj-ea"/>
                          <a:ea typeface="+mj-ea"/>
                          <a:cs typeface="HG丸ｺﾞｼｯｸM-PRO"/>
                        </a:rPr>
                        <a:t>)</a:t>
                      </a:r>
                    </a:p>
                    <a:p>
                      <a:pPr algn="ctr">
                        <a:lnSpc>
                          <a:spcPts val="1400"/>
                        </a:lnSpc>
                      </a:pPr>
                      <a:r>
                        <a:rPr kumimoji="1" lang="ja-JP" altLang="en-US" sz="1400" spc="-150" dirty="0" smtClean="0">
                          <a:solidFill>
                            <a:sysClr val="windowText" lastClr="000000"/>
                          </a:solidFill>
                          <a:latin typeface="+mj-ea"/>
                          <a:ea typeface="+mj-ea"/>
                          <a:cs typeface="HG丸ｺﾞｼｯｸM-PRO"/>
                        </a:rPr>
                        <a:t>導管整備・小口小売は地域独占</a:t>
                      </a:r>
                      <a:endParaRPr kumimoji="1" lang="ja-JP" altLang="en-US" sz="1400" spc="-150" dirty="0">
                        <a:solidFill>
                          <a:sysClr val="windowText" lastClr="000000"/>
                        </a:solidFill>
                        <a:latin typeface="+mj-ea"/>
                        <a:ea typeface="+mj-ea"/>
                        <a:cs typeface="HG丸ｺﾞｼｯｸM-PRO"/>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solidFill>
                  </a:tcPr>
                </a:tc>
                <a:tc>
                  <a:txBody>
                    <a:bodyPr/>
                    <a:lstStyle/>
                    <a:p>
                      <a:pPr marL="0" marR="0" lvl="0" indent="0" algn="ctr" defTabSz="913981"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ysClr val="windowText" lastClr="000000"/>
                          </a:solidFill>
                          <a:effectLst/>
                          <a:uLnTx/>
                          <a:uFillTx/>
                          <a:latin typeface="+mj-ea"/>
                          <a:ea typeface="+mj-ea"/>
                          <a:cs typeface="HG丸ｺﾞｼｯｸM-PRO"/>
                        </a:rPr>
                        <a:t>販売比率（量）</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solidFill>
                  </a:tcPr>
                </a:tc>
              </a:tr>
              <a:tr h="379896">
                <a:tc>
                  <a:txBody>
                    <a:bodyPr/>
                    <a:lstStyle/>
                    <a:p>
                      <a:pPr algn="r">
                        <a:lnSpc>
                          <a:spcPts val="1400"/>
                        </a:lnSpc>
                      </a:pPr>
                      <a:r>
                        <a:rPr kumimoji="1" lang="en-US" altLang="ja-JP" sz="1400" b="1" dirty="0" smtClean="0">
                          <a:solidFill>
                            <a:srgbClr val="FF0000"/>
                          </a:solidFill>
                          <a:latin typeface="+mj-ea"/>
                          <a:ea typeface="+mj-ea"/>
                          <a:cs typeface="HG丸ｺﾞｼｯｸM-PRO"/>
                        </a:rPr>
                        <a:t>13(52%)</a:t>
                      </a:r>
                      <a:endParaRPr kumimoji="1" lang="ja-JP" altLang="en-US" sz="1400" b="1" dirty="0">
                        <a:solidFill>
                          <a:srgbClr val="FF0000"/>
                        </a:solidFill>
                        <a:latin typeface="+mj-ea"/>
                        <a:ea typeface="+mj-ea"/>
                        <a:cs typeface="HG丸ｺﾞｼｯｸM-PRO"/>
                      </a:endParaRPr>
                    </a:p>
                  </a:txBody>
                  <a:tcPr anchor="ctr">
                    <a:lnL w="28575" cap="flat" cmpd="sng" algn="ctr">
                      <a:solidFill>
                        <a:schemeClr val="tx1"/>
                      </a:solidFill>
                      <a:prstDash val="solid"/>
                      <a:round/>
                      <a:headEnd type="none" w="med" len="med"/>
                      <a:tailEnd type="none" w="med" len="med"/>
                    </a:lnL>
                    <a:solidFill>
                      <a:schemeClr val="bg1"/>
                    </a:solidFill>
                  </a:tcPr>
                </a:tc>
                <a:tc>
                  <a:txBody>
                    <a:bodyPr/>
                    <a:lstStyle/>
                    <a:p>
                      <a:pPr>
                        <a:lnSpc>
                          <a:spcPts val="1400"/>
                        </a:lnSpc>
                      </a:pPr>
                      <a:r>
                        <a:rPr kumimoji="1" lang="ja-JP" altLang="en-US" sz="1400" dirty="0" smtClean="0">
                          <a:solidFill>
                            <a:sysClr val="windowText" lastClr="000000"/>
                          </a:solidFill>
                          <a:latin typeface="+mj-ea"/>
                          <a:ea typeface="+mj-ea"/>
                          <a:cs typeface="HG丸ｺﾞｼｯｸM-PRO"/>
                        </a:rPr>
                        <a:t>東京</a:t>
                      </a:r>
                      <a:r>
                        <a:rPr kumimoji="1" lang="ja-JP" altLang="en-US" sz="1400" baseline="0" dirty="0" smtClean="0">
                          <a:solidFill>
                            <a:sysClr val="windowText" lastClr="000000"/>
                          </a:solidFill>
                          <a:latin typeface="+mj-ea"/>
                          <a:ea typeface="+mj-ea"/>
                          <a:cs typeface="HG丸ｺﾞｼｯｸM-PRO"/>
                        </a:rPr>
                        <a:t>、</a:t>
                      </a:r>
                      <a:r>
                        <a:rPr kumimoji="1" lang="ja-JP" altLang="en-US" sz="1400" dirty="0" smtClean="0">
                          <a:solidFill>
                            <a:sysClr val="windowText" lastClr="000000"/>
                          </a:solidFill>
                          <a:latin typeface="+mj-ea"/>
                          <a:ea typeface="+mj-ea"/>
                          <a:cs typeface="HG丸ｺﾞｼｯｸM-PRO"/>
                        </a:rPr>
                        <a:t>大阪、東邦（</a:t>
                      </a:r>
                      <a:r>
                        <a:rPr kumimoji="1" lang="en-US" altLang="ja-JP" sz="1400" dirty="0" smtClean="0">
                          <a:solidFill>
                            <a:sysClr val="windowText" lastClr="000000"/>
                          </a:solidFill>
                          <a:latin typeface="+mj-ea"/>
                          <a:ea typeface="+mj-ea"/>
                          <a:cs typeface="HG丸ｺﾞｼｯｸM-PRO"/>
                        </a:rPr>
                        <a:t>3</a:t>
                      </a:r>
                      <a:r>
                        <a:rPr kumimoji="1" lang="ja-JP" altLang="en-US" sz="1400" dirty="0" smtClean="0">
                          <a:solidFill>
                            <a:sysClr val="windowText" lastClr="000000"/>
                          </a:solidFill>
                          <a:latin typeface="+mj-ea"/>
                          <a:ea typeface="+mj-ea"/>
                          <a:cs typeface="HG丸ｺﾞｼｯｸM-PRO"/>
                        </a:rPr>
                        <a:t>社）</a:t>
                      </a:r>
                      <a:endParaRPr kumimoji="1" lang="ja-JP" altLang="en-US" sz="1400" dirty="0">
                        <a:solidFill>
                          <a:sysClr val="windowText" lastClr="000000"/>
                        </a:solidFill>
                        <a:latin typeface="+mj-ea"/>
                        <a:ea typeface="+mj-ea"/>
                        <a:cs typeface="HG丸ｺﾞｼｯｸM-PRO"/>
                      </a:endParaRPr>
                    </a:p>
                  </a:txBody>
                  <a:tcPr anchor="ctr">
                    <a:solidFill>
                      <a:schemeClr val="bg1"/>
                    </a:solidFill>
                  </a:tcPr>
                </a:tc>
                <a:tc>
                  <a:txBody>
                    <a:bodyPr/>
                    <a:lstStyle/>
                    <a:p>
                      <a:pPr algn="ctr">
                        <a:lnSpc>
                          <a:spcPts val="1400"/>
                        </a:lnSpc>
                      </a:pPr>
                      <a:r>
                        <a:rPr kumimoji="1" lang="en-US" altLang="ja-JP" sz="1800" dirty="0" smtClean="0">
                          <a:solidFill>
                            <a:sysClr val="windowText" lastClr="000000"/>
                          </a:solidFill>
                          <a:latin typeface="+mj-ea"/>
                          <a:ea typeface="+mj-ea"/>
                          <a:cs typeface="HG丸ｺﾞｼｯｸM-PRO"/>
                        </a:rPr>
                        <a:t>63</a:t>
                      </a:r>
                      <a:r>
                        <a:rPr kumimoji="1" lang="ja-JP" altLang="en-US" sz="1800" dirty="0" smtClean="0">
                          <a:solidFill>
                            <a:sysClr val="windowText" lastClr="000000"/>
                          </a:solidFill>
                          <a:latin typeface="+mj-ea"/>
                          <a:ea typeface="+mj-ea"/>
                          <a:cs typeface="HG丸ｺﾞｼｯｸM-PRO"/>
                        </a:rPr>
                        <a:t>％</a:t>
                      </a:r>
                      <a:endParaRPr kumimoji="1" lang="ja-JP" altLang="en-US" sz="1800" dirty="0">
                        <a:solidFill>
                          <a:sysClr val="windowText" lastClr="000000"/>
                        </a:solidFill>
                        <a:latin typeface="+mj-ea"/>
                        <a:ea typeface="+mj-ea"/>
                        <a:cs typeface="HG丸ｺﾞｼｯｸM-PRO"/>
                      </a:endParaRPr>
                    </a:p>
                  </a:txBody>
                  <a:tcPr anchor="ctr">
                    <a:lnR w="28575" cap="flat" cmpd="sng" algn="ctr">
                      <a:solidFill>
                        <a:schemeClr val="tx1"/>
                      </a:solidFill>
                      <a:prstDash val="solid"/>
                      <a:round/>
                      <a:headEnd type="none" w="med" len="med"/>
                      <a:tailEnd type="none" w="med" len="med"/>
                    </a:lnR>
                    <a:solidFill>
                      <a:schemeClr val="bg1"/>
                    </a:solidFill>
                  </a:tcPr>
                </a:tc>
              </a:tr>
              <a:tr h="499425">
                <a:tc>
                  <a:txBody>
                    <a:bodyPr/>
                    <a:lstStyle/>
                    <a:p>
                      <a:pPr marL="0" marR="0" indent="0" algn="r" defTabSz="913981" rtl="0" eaLnBrk="1" fontAlgn="auto" latinLnBrk="0" hangingPunct="1">
                        <a:lnSpc>
                          <a:spcPts val="1400"/>
                        </a:lnSpc>
                        <a:spcBef>
                          <a:spcPts val="0"/>
                        </a:spcBef>
                        <a:spcAft>
                          <a:spcPts val="0"/>
                        </a:spcAft>
                        <a:buClrTx/>
                        <a:buSzTx/>
                        <a:buFontTx/>
                        <a:buNone/>
                        <a:tabLst/>
                        <a:defRPr/>
                      </a:pPr>
                      <a:r>
                        <a:rPr kumimoji="1" lang="en-US" altLang="ja-JP" sz="1800" dirty="0" smtClean="0">
                          <a:solidFill>
                            <a:sysClr val="windowText" lastClr="000000"/>
                          </a:solidFill>
                          <a:latin typeface="+mj-ea"/>
                          <a:ea typeface="+mj-ea"/>
                          <a:cs typeface="HG丸ｺﾞｼｯｸM-PRO"/>
                        </a:rPr>
                        <a:t>3</a:t>
                      </a:r>
                      <a:r>
                        <a:rPr kumimoji="1" lang="en-US" altLang="ja-JP" sz="1400" dirty="0" smtClean="0">
                          <a:solidFill>
                            <a:sysClr val="windowText" lastClr="000000"/>
                          </a:solidFill>
                          <a:latin typeface="+mj-ea"/>
                          <a:ea typeface="+mj-ea"/>
                          <a:cs typeface="HG丸ｺﾞｼｯｸM-PRO"/>
                        </a:rPr>
                        <a:t>(12%)</a:t>
                      </a:r>
                      <a:endParaRPr kumimoji="1" lang="ja-JP" altLang="en-US" sz="1400" dirty="0" smtClean="0">
                        <a:solidFill>
                          <a:sysClr val="windowText" lastClr="000000"/>
                        </a:solidFill>
                        <a:latin typeface="+mj-ea"/>
                        <a:ea typeface="+mj-ea"/>
                        <a:cs typeface="HG丸ｺﾞｼｯｸM-PRO"/>
                      </a:endParaRPr>
                    </a:p>
                  </a:txBody>
                  <a:tcPr anchor="ctr">
                    <a:lnL w="28575" cap="flat" cmpd="sng" algn="ctr">
                      <a:solidFill>
                        <a:schemeClr val="tx1"/>
                      </a:solidFill>
                      <a:prstDash val="solid"/>
                      <a:round/>
                      <a:headEnd type="none" w="med" len="med"/>
                      <a:tailEnd type="none" w="med" len="med"/>
                    </a:lnL>
                    <a:solidFill>
                      <a:schemeClr val="bg1"/>
                    </a:solidFill>
                  </a:tcPr>
                </a:tc>
                <a:tc>
                  <a:txBody>
                    <a:bodyPr/>
                    <a:lstStyle/>
                    <a:p>
                      <a:pPr>
                        <a:lnSpc>
                          <a:spcPts val="1400"/>
                        </a:lnSpc>
                      </a:pPr>
                      <a:r>
                        <a:rPr kumimoji="1" lang="ja-JP" altLang="en-US" sz="1400" dirty="0" smtClean="0">
                          <a:solidFill>
                            <a:sysClr val="windowText" lastClr="000000"/>
                          </a:solidFill>
                          <a:latin typeface="+mj-ea"/>
                          <a:ea typeface="+mj-ea"/>
                          <a:cs typeface="HG丸ｺﾞｼｯｸM-PRO"/>
                        </a:rPr>
                        <a:t>準大手</a:t>
                      </a:r>
                      <a:r>
                        <a:rPr kumimoji="1" lang="en-US" altLang="ja-JP" sz="1400" dirty="0" smtClean="0">
                          <a:solidFill>
                            <a:sysClr val="windowText" lastClr="000000"/>
                          </a:solidFill>
                          <a:latin typeface="+mj-ea"/>
                          <a:ea typeface="+mj-ea"/>
                          <a:cs typeface="HG丸ｺﾞｼｯｸM-PRO"/>
                        </a:rPr>
                        <a:t>(</a:t>
                      </a:r>
                      <a:r>
                        <a:rPr kumimoji="1" lang="ja-JP" altLang="en-US" sz="1400" dirty="0" smtClean="0">
                          <a:solidFill>
                            <a:sysClr val="windowText" lastClr="000000"/>
                          </a:solidFill>
                          <a:latin typeface="+mj-ea"/>
                          <a:ea typeface="+mj-ea"/>
                          <a:cs typeface="HG丸ｺﾞｼｯｸM-PRO"/>
                        </a:rPr>
                        <a:t>北海道</a:t>
                      </a:r>
                      <a:r>
                        <a:rPr kumimoji="1" lang="ja-JP" altLang="en-US" sz="1400" baseline="0" dirty="0" smtClean="0">
                          <a:solidFill>
                            <a:sysClr val="windowText" lastClr="000000"/>
                          </a:solidFill>
                          <a:latin typeface="+mj-ea"/>
                          <a:ea typeface="+mj-ea"/>
                          <a:cs typeface="HG丸ｺﾞｼｯｸM-PRO"/>
                        </a:rPr>
                        <a:t>、</a:t>
                      </a:r>
                      <a:r>
                        <a:rPr kumimoji="1" lang="ja-JP" altLang="en-US" sz="1400" dirty="0" smtClean="0">
                          <a:solidFill>
                            <a:sysClr val="windowText" lastClr="000000"/>
                          </a:solidFill>
                          <a:latin typeface="+mj-ea"/>
                          <a:ea typeface="+mj-ea"/>
                          <a:cs typeface="HG丸ｺﾞｼｯｸM-PRO"/>
                        </a:rPr>
                        <a:t>仙台市</a:t>
                      </a:r>
                      <a:r>
                        <a:rPr kumimoji="1" lang="ja-JP" altLang="en-US" sz="1400" baseline="0" dirty="0" smtClean="0">
                          <a:solidFill>
                            <a:sysClr val="windowText" lastClr="000000"/>
                          </a:solidFill>
                          <a:latin typeface="+mj-ea"/>
                          <a:ea typeface="+mj-ea"/>
                          <a:cs typeface="HG丸ｺﾞｼｯｸM-PRO"/>
                        </a:rPr>
                        <a:t>、</a:t>
                      </a:r>
                      <a:r>
                        <a:rPr kumimoji="1" lang="ja-JP" altLang="en-US" sz="1400" dirty="0" smtClean="0">
                          <a:solidFill>
                            <a:sysClr val="windowText" lastClr="000000"/>
                          </a:solidFill>
                          <a:latin typeface="+mj-ea"/>
                          <a:ea typeface="+mj-ea"/>
                          <a:cs typeface="HG丸ｺﾞｼｯｸM-PRO"/>
                        </a:rPr>
                        <a:t>静岡、</a:t>
                      </a:r>
                      <a:r>
                        <a:rPr kumimoji="1" lang="ja-JP" altLang="en-US" sz="1400" baseline="0" dirty="0" smtClean="0">
                          <a:solidFill>
                            <a:sysClr val="windowText" lastClr="000000"/>
                          </a:solidFill>
                          <a:latin typeface="+mj-ea"/>
                          <a:ea typeface="+mj-ea"/>
                          <a:cs typeface="HG丸ｺﾞｼｯｸM-PRO"/>
                        </a:rPr>
                        <a:t> </a:t>
                      </a:r>
                      <a:r>
                        <a:rPr kumimoji="1" lang="ja-JP" altLang="en-US" sz="1400" dirty="0" smtClean="0">
                          <a:solidFill>
                            <a:sysClr val="windowText" lastClr="000000"/>
                          </a:solidFill>
                          <a:latin typeface="+mj-ea"/>
                          <a:ea typeface="+mj-ea"/>
                          <a:cs typeface="HG丸ｺﾞｼｯｸM-PRO"/>
                        </a:rPr>
                        <a:t>広島</a:t>
                      </a:r>
                      <a:r>
                        <a:rPr kumimoji="1" lang="ja-JP" altLang="en-US" sz="1400" baseline="0" dirty="0" smtClean="0">
                          <a:solidFill>
                            <a:sysClr val="windowText" lastClr="000000"/>
                          </a:solidFill>
                          <a:latin typeface="+mj-ea"/>
                          <a:ea typeface="+mj-ea"/>
                          <a:cs typeface="HG丸ｺﾞｼｯｸM-PRO"/>
                        </a:rPr>
                        <a:t>、</a:t>
                      </a:r>
                      <a:r>
                        <a:rPr kumimoji="1" lang="ja-JP" altLang="en-US" sz="1400" dirty="0" smtClean="0">
                          <a:solidFill>
                            <a:sysClr val="windowText" lastClr="000000"/>
                          </a:solidFill>
                          <a:latin typeface="+mj-ea"/>
                          <a:ea typeface="+mj-ea"/>
                          <a:cs typeface="HG丸ｺﾞｼｯｸM-PRO"/>
                        </a:rPr>
                        <a:t>西部</a:t>
                      </a:r>
                      <a:r>
                        <a:rPr kumimoji="1" lang="ja-JP" altLang="en-US" sz="1400" baseline="0" dirty="0" smtClean="0">
                          <a:solidFill>
                            <a:sysClr val="windowText" lastClr="000000"/>
                          </a:solidFill>
                          <a:latin typeface="+mj-ea"/>
                          <a:ea typeface="+mj-ea"/>
                          <a:cs typeface="HG丸ｺﾞｼｯｸM-PRO"/>
                        </a:rPr>
                        <a:t>、</a:t>
                      </a:r>
                      <a:r>
                        <a:rPr kumimoji="1" lang="ja-JP" altLang="en-US" sz="1400" dirty="0" smtClean="0">
                          <a:solidFill>
                            <a:sysClr val="windowText" lastClr="000000"/>
                          </a:solidFill>
                          <a:latin typeface="+mj-ea"/>
                          <a:ea typeface="+mj-ea"/>
                          <a:cs typeface="HG丸ｺﾞｼｯｸM-PRO"/>
                        </a:rPr>
                        <a:t>日本</a:t>
                      </a:r>
                      <a:r>
                        <a:rPr kumimoji="1" lang="en-US" altLang="ja-JP" sz="1400" dirty="0" smtClean="0">
                          <a:solidFill>
                            <a:sysClr val="windowText" lastClr="000000"/>
                          </a:solidFill>
                          <a:latin typeface="+mj-ea"/>
                          <a:ea typeface="+mj-ea"/>
                          <a:cs typeface="HG丸ｺﾞｼｯｸM-PRO"/>
                        </a:rPr>
                        <a:t>)</a:t>
                      </a:r>
                      <a:r>
                        <a:rPr kumimoji="1" lang="ja-JP" altLang="en-US" sz="1400" dirty="0" smtClean="0">
                          <a:solidFill>
                            <a:sysClr val="windowText" lastClr="000000"/>
                          </a:solidFill>
                          <a:latin typeface="+mj-ea"/>
                          <a:ea typeface="+mj-ea"/>
                          <a:cs typeface="HG丸ｺﾞｼｯｸM-PRO"/>
                        </a:rPr>
                        <a:t>（</a:t>
                      </a:r>
                      <a:r>
                        <a:rPr kumimoji="1" lang="en-US" altLang="ja-JP" sz="1400" dirty="0" smtClean="0">
                          <a:solidFill>
                            <a:sysClr val="windowText" lastClr="000000"/>
                          </a:solidFill>
                          <a:latin typeface="+mj-ea"/>
                          <a:ea typeface="+mj-ea"/>
                          <a:cs typeface="HG丸ｺﾞｼｯｸM-PRO"/>
                        </a:rPr>
                        <a:t>6</a:t>
                      </a:r>
                      <a:r>
                        <a:rPr kumimoji="1" lang="ja-JP" altLang="en-US" sz="1400" dirty="0" smtClean="0">
                          <a:solidFill>
                            <a:sysClr val="windowText" lastClr="000000"/>
                          </a:solidFill>
                          <a:latin typeface="+mj-ea"/>
                          <a:ea typeface="+mj-ea"/>
                          <a:cs typeface="HG丸ｺﾞｼｯｸM-PRO"/>
                        </a:rPr>
                        <a:t>社）</a:t>
                      </a:r>
                      <a:endParaRPr kumimoji="1" lang="en-US" altLang="ja-JP" sz="1400" dirty="0" smtClean="0">
                        <a:solidFill>
                          <a:sysClr val="windowText" lastClr="000000"/>
                        </a:solidFill>
                        <a:latin typeface="+mj-ea"/>
                        <a:ea typeface="+mj-ea"/>
                        <a:cs typeface="HG丸ｺﾞｼｯｸM-PRO"/>
                      </a:endParaRPr>
                    </a:p>
                  </a:txBody>
                  <a:tcPr anchor="ctr">
                    <a:solidFill>
                      <a:schemeClr val="bg1"/>
                    </a:solidFill>
                  </a:tcPr>
                </a:tc>
                <a:tc>
                  <a:txBody>
                    <a:bodyPr/>
                    <a:lstStyle/>
                    <a:p>
                      <a:pPr algn="ctr">
                        <a:lnSpc>
                          <a:spcPts val="1400"/>
                        </a:lnSpc>
                      </a:pPr>
                      <a:r>
                        <a:rPr kumimoji="1" lang="en-US" altLang="ja-JP" sz="1800" dirty="0" smtClean="0">
                          <a:solidFill>
                            <a:sysClr val="windowText" lastClr="000000"/>
                          </a:solidFill>
                          <a:latin typeface="+mj-ea"/>
                          <a:ea typeface="+mj-ea"/>
                          <a:cs typeface="HG丸ｺﾞｼｯｸM-PRO"/>
                        </a:rPr>
                        <a:t>8</a:t>
                      </a:r>
                      <a:r>
                        <a:rPr kumimoji="1" lang="ja-JP" altLang="en-US" sz="1800" dirty="0" smtClean="0">
                          <a:solidFill>
                            <a:sysClr val="windowText" lastClr="000000"/>
                          </a:solidFill>
                          <a:latin typeface="+mj-ea"/>
                          <a:ea typeface="+mj-ea"/>
                          <a:cs typeface="HG丸ｺﾞｼｯｸM-PRO"/>
                        </a:rPr>
                        <a:t>％</a:t>
                      </a:r>
                      <a:endParaRPr kumimoji="1" lang="ja-JP" altLang="en-US" sz="1800" dirty="0">
                        <a:solidFill>
                          <a:sysClr val="windowText" lastClr="000000"/>
                        </a:solidFill>
                        <a:latin typeface="+mj-ea"/>
                        <a:ea typeface="+mj-ea"/>
                        <a:cs typeface="HG丸ｺﾞｼｯｸM-PRO"/>
                      </a:endParaRPr>
                    </a:p>
                  </a:txBody>
                  <a:tcPr anchor="ctr">
                    <a:lnR w="28575" cap="flat" cmpd="sng" algn="ctr">
                      <a:solidFill>
                        <a:schemeClr val="tx1"/>
                      </a:solidFill>
                      <a:prstDash val="solid"/>
                      <a:round/>
                      <a:headEnd type="none" w="med" len="med"/>
                      <a:tailEnd type="none" w="med" len="med"/>
                    </a:lnR>
                    <a:solidFill>
                      <a:schemeClr val="bg1"/>
                    </a:solidFill>
                  </a:tcPr>
                </a:tc>
              </a:tr>
              <a:tr h="358533">
                <a:tc>
                  <a:txBody>
                    <a:bodyPr/>
                    <a:lstStyle/>
                    <a:p>
                      <a:pPr marL="0" marR="0" indent="0" algn="r" defTabSz="913981" rtl="0" eaLnBrk="1" fontAlgn="auto" latinLnBrk="0" hangingPunct="1">
                        <a:lnSpc>
                          <a:spcPts val="1400"/>
                        </a:lnSpc>
                        <a:spcBef>
                          <a:spcPts val="0"/>
                        </a:spcBef>
                        <a:spcAft>
                          <a:spcPts val="0"/>
                        </a:spcAft>
                        <a:buClrTx/>
                        <a:buSzTx/>
                        <a:buFontTx/>
                        <a:buNone/>
                        <a:tabLst/>
                        <a:defRPr/>
                      </a:pPr>
                      <a:r>
                        <a:rPr kumimoji="1" lang="en-US" altLang="ja-JP" sz="1800" dirty="0" smtClean="0">
                          <a:solidFill>
                            <a:sysClr val="windowText" lastClr="000000"/>
                          </a:solidFill>
                          <a:latin typeface="+mj-ea"/>
                          <a:ea typeface="+mj-ea"/>
                          <a:cs typeface="HG丸ｺﾞｼｯｸM-PRO"/>
                        </a:rPr>
                        <a:t>7</a:t>
                      </a:r>
                      <a:r>
                        <a:rPr kumimoji="1" lang="en-US" altLang="ja-JP" sz="1400" dirty="0" smtClean="0">
                          <a:solidFill>
                            <a:sysClr val="windowText" lastClr="000000"/>
                          </a:solidFill>
                          <a:latin typeface="+mj-ea"/>
                          <a:ea typeface="+mj-ea"/>
                          <a:cs typeface="HG丸ｺﾞｼｯｸM-PRO"/>
                        </a:rPr>
                        <a:t>(28%)</a:t>
                      </a:r>
                      <a:endParaRPr kumimoji="1" lang="ja-JP" altLang="en-US" sz="1400" dirty="0" smtClean="0">
                        <a:solidFill>
                          <a:sysClr val="windowText" lastClr="000000"/>
                        </a:solidFill>
                        <a:latin typeface="+mj-ea"/>
                        <a:ea typeface="+mj-ea"/>
                        <a:cs typeface="HG丸ｺﾞｼｯｸM-PRO"/>
                      </a:endParaRPr>
                    </a:p>
                  </a:txBody>
                  <a:tcPr anchor="ctr">
                    <a:lnL w="28575" cap="flat" cmpd="sng" algn="ctr">
                      <a:solidFill>
                        <a:schemeClr val="tx1"/>
                      </a:solidFill>
                      <a:prstDash val="solid"/>
                      <a:round/>
                      <a:headEnd type="none" w="med" len="med"/>
                      <a:tailEnd type="none" w="med" len="med"/>
                    </a:lnL>
                    <a:solidFill>
                      <a:schemeClr val="bg1"/>
                    </a:solidFill>
                  </a:tcPr>
                </a:tc>
                <a:tc>
                  <a:txBody>
                    <a:bodyPr/>
                    <a:lstStyle/>
                    <a:p>
                      <a:pPr>
                        <a:lnSpc>
                          <a:spcPts val="1400"/>
                        </a:lnSpc>
                      </a:pPr>
                      <a:r>
                        <a:rPr kumimoji="1" lang="ja-JP" altLang="en-US" sz="1400" dirty="0" smtClean="0">
                          <a:solidFill>
                            <a:sysClr val="windowText" lastClr="000000"/>
                          </a:solidFill>
                          <a:latin typeface="+mj-ea"/>
                          <a:ea typeface="+mj-ea"/>
                          <a:cs typeface="HG丸ｺﾞｼｯｸM-PRO"/>
                        </a:rPr>
                        <a:t>ガス管で卸受け</a:t>
                      </a:r>
                      <a:r>
                        <a:rPr kumimoji="1" lang="en-US" altLang="ja-JP" sz="1400" dirty="0" smtClean="0">
                          <a:solidFill>
                            <a:sysClr val="windowText" lastClr="000000"/>
                          </a:solidFill>
                          <a:latin typeface="+mj-ea"/>
                          <a:ea typeface="+mj-ea"/>
                          <a:cs typeface="HG丸ｺﾞｼｯｸM-PRO"/>
                        </a:rPr>
                        <a:t>(</a:t>
                      </a:r>
                      <a:r>
                        <a:rPr kumimoji="1" lang="ja-JP" altLang="en-US" sz="1400" dirty="0" smtClean="0">
                          <a:solidFill>
                            <a:sysClr val="windowText" lastClr="000000"/>
                          </a:solidFill>
                          <a:latin typeface="+mj-ea"/>
                          <a:ea typeface="+mj-ea"/>
                          <a:cs typeface="HG丸ｺﾞｼｯｸM-PRO"/>
                        </a:rPr>
                        <a:t>１１７社</a:t>
                      </a:r>
                      <a:r>
                        <a:rPr kumimoji="1" lang="en-US" altLang="ja-JP" sz="1400" dirty="0" smtClean="0">
                          <a:solidFill>
                            <a:sysClr val="windowText" lastClr="000000"/>
                          </a:solidFill>
                          <a:latin typeface="+mj-ea"/>
                          <a:ea typeface="+mj-ea"/>
                          <a:cs typeface="HG丸ｺﾞｼｯｸM-PRO"/>
                        </a:rPr>
                        <a:t>)</a:t>
                      </a:r>
                    </a:p>
                  </a:txBody>
                  <a:tcPr anchor="ctr">
                    <a:solidFill>
                      <a:schemeClr val="bg1"/>
                    </a:solidFill>
                  </a:tcPr>
                </a:tc>
                <a:tc>
                  <a:txBody>
                    <a:bodyPr/>
                    <a:lstStyle/>
                    <a:p>
                      <a:pPr algn="ctr">
                        <a:lnSpc>
                          <a:spcPts val="1400"/>
                        </a:lnSpc>
                      </a:pPr>
                      <a:r>
                        <a:rPr kumimoji="1" lang="en-US" altLang="ja-JP" sz="1800" dirty="0" smtClean="0">
                          <a:solidFill>
                            <a:sysClr val="windowText" lastClr="000000"/>
                          </a:solidFill>
                          <a:latin typeface="+mj-ea"/>
                          <a:ea typeface="+mj-ea"/>
                          <a:cs typeface="HG丸ｺﾞｼｯｸM-PRO"/>
                        </a:rPr>
                        <a:t>17</a:t>
                      </a:r>
                      <a:r>
                        <a:rPr kumimoji="1" lang="ja-JP" altLang="en-US" sz="1800" dirty="0" smtClean="0">
                          <a:solidFill>
                            <a:sysClr val="windowText" lastClr="000000"/>
                          </a:solidFill>
                          <a:latin typeface="+mj-ea"/>
                          <a:ea typeface="+mj-ea"/>
                          <a:cs typeface="HG丸ｺﾞｼｯｸM-PRO"/>
                        </a:rPr>
                        <a:t>％</a:t>
                      </a:r>
                      <a:endParaRPr kumimoji="1" lang="en-US" altLang="ja-JP" sz="1800" dirty="0" smtClean="0">
                        <a:solidFill>
                          <a:sysClr val="windowText" lastClr="000000"/>
                        </a:solidFill>
                        <a:latin typeface="+mj-ea"/>
                        <a:ea typeface="+mj-ea"/>
                        <a:cs typeface="HG丸ｺﾞｼｯｸM-PRO"/>
                      </a:endParaRPr>
                    </a:p>
                  </a:txBody>
                  <a:tcPr anchor="ctr">
                    <a:lnR w="28575" cap="flat" cmpd="sng" algn="ctr">
                      <a:solidFill>
                        <a:schemeClr val="tx1"/>
                      </a:solidFill>
                      <a:prstDash val="solid"/>
                      <a:round/>
                      <a:headEnd type="none" w="med" len="med"/>
                      <a:tailEnd type="none" w="med" len="med"/>
                    </a:lnR>
                    <a:solidFill>
                      <a:schemeClr val="bg1"/>
                    </a:solidFill>
                  </a:tcPr>
                </a:tc>
              </a:tr>
              <a:tr h="367645">
                <a:tc>
                  <a:txBody>
                    <a:bodyPr/>
                    <a:lstStyle/>
                    <a:p>
                      <a:pPr marL="0" marR="0" indent="0" algn="r" defTabSz="913981" rtl="0" eaLnBrk="1" fontAlgn="auto" latinLnBrk="0" hangingPunct="1">
                        <a:lnSpc>
                          <a:spcPts val="1400"/>
                        </a:lnSpc>
                        <a:spcBef>
                          <a:spcPts val="0"/>
                        </a:spcBef>
                        <a:spcAft>
                          <a:spcPts val="0"/>
                        </a:spcAft>
                        <a:buClrTx/>
                        <a:buSzTx/>
                        <a:buFontTx/>
                        <a:buNone/>
                        <a:tabLst/>
                        <a:defRPr/>
                      </a:pPr>
                      <a:r>
                        <a:rPr kumimoji="1" lang="en-US" altLang="ja-JP" sz="1800" dirty="0" smtClean="0">
                          <a:solidFill>
                            <a:sysClr val="windowText" lastClr="000000"/>
                          </a:solidFill>
                          <a:latin typeface="+mj-ea"/>
                          <a:ea typeface="+mj-ea"/>
                          <a:cs typeface="HG丸ｺﾞｼｯｸM-PRO"/>
                        </a:rPr>
                        <a:t>1.6</a:t>
                      </a:r>
                      <a:r>
                        <a:rPr kumimoji="1" lang="en-US" altLang="ja-JP" sz="1400" dirty="0" smtClean="0">
                          <a:solidFill>
                            <a:sysClr val="windowText" lastClr="000000"/>
                          </a:solidFill>
                          <a:latin typeface="+mj-ea"/>
                          <a:ea typeface="+mj-ea"/>
                          <a:cs typeface="HG丸ｺﾞｼｯｸM-PRO"/>
                        </a:rPr>
                        <a:t>(7%)</a:t>
                      </a:r>
                      <a:endParaRPr kumimoji="1" lang="ja-JP" altLang="en-US" sz="1400" dirty="0" smtClean="0">
                        <a:solidFill>
                          <a:sysClr val="windowText" lastClr="000000"/>
                        </a:solidFill>
                        <a:latin typeface="+mj-ea"/>
                        <a:ea typeface="+mj-ea"/>
                        <a:cs typeface="HG丸ｺﾞｼｯｸM-PRO"/>
                      </a:endParaRPr>
                    </a:p>
                  </a:txBody>
                  <a:tcPr anchor="ctr">
                    <a:lnL w="28575" cap="flat" cmpd="sng" algn="ctr">
                      <a:solidFill>
                        <a:schemeClr val="tx1"/>
                      </a:solidFill>
                      <a:prstDash val="solid"/>
                      <a:round/>
                      <a:headEnd type="none" w="med" len="med"/>
                      <a:tailEnd type="none" w="med" len="med"/>
                    </a:lnL>
                    <a:solidFill>
                      <a:schemeClr val="bg1"/>
                    </a:solidFill>
                  </a:tcPr>
                </a:tc>
                <a:tc>
                  <a:txBody>
                    <a:bodyPr/>
                    <a:lstStyle/>
                    <a:p>
                      <a:pPr>
                        <a:lnSpc>
                          <a:spcPts val="1400"/>
                        </a:lnSpc>
                      </a:pPr>
                      <a:r>
                        <a:rPr kumimoji="1" lang="ja-JP" altLang="en-US" sz="1400" dirty="0" smtClean="0">
                          <a:solidFill>
                            <a:sysClr val="windowText" lastClr="000000"/>
                          </a:solidFill>
                          <a:latin typeface="+mj-ea"/>
                          <a:ea typeface="+mj-ea"/>
                          <a:cs typeface="HG丸ｺﾞｼｯｸM-PRO"/>
                        </a:rPr>
                        <a:t>ﾛｰﾘｰ・貨車で卸受け</a:t>
                      </a:r>
                      <a:r>
                        <a:rPr kumimoji="1" lang="en-US" altLang="ja-JP" sz="1400" dirty="0" smtClean="0">
                          <a:solidFill>
                            <a:sysClr val="windowText" lastClr="000000"/>
                          </a:solidFill>
                          <a:latin typeface="+mj-ea"/>
                          <a:ea typeface="+mj-ea"/>
                          <a:cs typeface="HG丸ｺﾞｼｯｸM-PRO"/>
                        </a:rPr>
                        <a:t>(</a:t>
                      </a:r>
                      <a:r>
                        <a:rPr kumimoji="1" lang="ja-JP" altLang="en-US" sz="1400" dirty="0" smtClean="0">
                          <a:solidFill>
                            <a:sysClr val="windowText" lastClr="000000"/>
                          </a:solidFill>
                          <a:latin typeface="+mj-ea"/>
                          <a:ea typeface="+mj-ea"/>
                          <a:cs typeface="HG丸ｺﾞｼｯｸM-PRO"/>
                        </a:rPr>
                        <a:t>８０社</a:t>
                      </a:r>
                      <a:r>
                        <a:rPr kumimoji="1" lang="en-US" altLang="ja-JP" sz="1400" dirty="0" smtClean="0">
                          <a:solidFill>
                            <a:sysClr val="windowText" lastClr="000000"/>
                          </a:solidFill>
                          <a:latin typeface="+mj-ea"/>
                          <a:ea typeface="+mj-ea"/>
                          <a:cs typeface="HG丸ｺﾞｼｯｸM-PRO"/>
                        </a:rPr>
                        <a:t>)</a:t>
                      </a:r>
                      <a:endParaRPr kumimoji="1" lang="ja-JP" altLang="en-US" sz="1400" dirty="0">
                        <a:solidFill>
                          <a:sysClr val="windowText" lastClr="000000"/>
                        </a:solidFill>
                        <a:latin typeface="+mj-ea"/>
                        <a:ea typeface="+mj-ea"/>
                        <a:cs typeface="HG丸ｺﾞｼｯｸM-PRO"/>
                      </a:endParaRPr>
                    </a:p>
                  </a:txBody>
                  <a:tcPr anchor="ctr">
                    <a:solidFill>
                      <a:schemeClr val="bg1"/>
                    </a:solidFill>
                  </a:tcPr>
                </a:tc>
                <a:tc>
                  <a:txBody>
                    <a:bodyPr/>
                    <a:lstStyle/>
                    <a:p>
                      <a:pPr algn="ctr">
                        <a:lnSpc>
                          <a:spcPts val="1400"/>
                        </a:lnSpc>
                      </a:pPr>
                      <a:r>
                        <a:rPr kumimoji="1" lang="en-US" altLang="ja-JP" sz="1800" dirty="0" smtClean="0">
                          <a:solidFill>
                            <a:sysClr val="windowText" lastClr="000000"/>
                          </a:solidFill>
                          <a:latin typeface="+mj-ea"/>
                          <a:ea typeface="+mj-ea"/>
                          <a:cs typeface="HG丸ｺﾞｼｯｸM-PRO"/>
                        </a:rPr>
                        <a:t>2</a:t>
                      </a:r>
                      <a:r>
                        <a:rPr kumimoji="1" lang="ja-JP" altLang="en-US" sz="1800" dirty="0" smtClean="0">
                          <a:solidFill>
                            <a:sysClr val="windowText" lastClr="000000"/>
                          </a:solidFill>
                          <a:latin typeface="+mj-ea"/>
                          <a:ea typeface="+mj-ea"/>
                          <a:cs typeface="HG丸ｺﾞｼｯｸM-PRO"/>
                        </a:rPr>
                        <a:t>％</a:t>
                      </a:r>
                      <a:endParaRPr kumimoji="1" lang="ja-JP" altLang="en-US" sz="1800" dirty="0">
                        <a:solidFill>
                          <a:sysClr val="windowText" lastClr="000000"/>
                        </a:solidFill>
                        <a:latin typeface="+mj-ea"/>
                        <a:ea typeface="+mj-ea"/>
                        <a:cs typeface="HG丸ｺﾞｼｯｸM-PRO"/>
                      </a:endParaRPr>
                    </a:p>
                  </a:txBody>
                  <a:tcPr anchor="ctr">
                    <a:lnR w="28575" cap="flat" cmpd="sng" algn="ctr">
                      <a:solidFill>
                        <a:schemeClr val="tx1"/>
                      </a:solidFill>
                      <a:prstDash val="solid"/>
                      <a:round/>
                      <a:headEnd type="none" w="med" len="med"/>
                      <a:tailEnd type="none" w="med" len="med"/>
                    </a:lnR>
                    <a:solidFill>
                      <a:schemeClr val="bg1"/>
                    </a:solidFill>
                  </a:tcPr>
                </a:tc>
              </a:tr>
              <a:tr h="323708">
                <a:tc>
                  <a:txBody>
                    <a:bodyPr/>
                    <a:lstStyle/>
                    <a:p>
                      <a:pPr marL="179388" marR="0" indent="-179388" algn="r" defTabSz="913981" rtl="0" eaLnBrk="1" fontAlgn="auto" latinLnBrk="0" hangingPunct="1">
                        <a:lnSpc>
                          <a:spcPts val="1400"/>
                        </a:lnSpc>
                        <a:spcBef>
                          <a:spcPts val="0"/>
                        </a:spcBef>
                        <a:spcAft>
                          <a:spcPts val="0"/>
                        </a:spcAft>
                        <a:buClrTx/>
                        <a:buSzTx/>
                        <a:buFontTx/>
                        <a:buNone/>
                        <a:tabLst/>
                        <a:defRPr/>
                      </a:pPr>
                      <a:r>
                        <a:rPr kumimoji="1" lang="en-US" altLang="ja-JP" sz="1800" dirty="0" smtClean="0">
                          <a:solidFill>
                            <a:sysClr val="windowText" lastClr="000000"/>
                          </a:solidFill>
                          <a:latin typeface="+mj-ea"/>
                          <a:ea typeface="+mj-ea"/>
                          <a:cs typeface="HG丸ｺﾞｼｯｸM-PRO"/>
                        </a:rPr>
                        <a:t>0.3</a:t>
                      </a:r>
                      <a:r>
                        <a:rPr kumimoji="1" lang="en-US" altLang="ja-JP" sz="1400" dirty="0" smtClean="0">
                          <a:solidFill>
                            <a:sysClr val="windowText" lastClr="000000"/>
                          </a:solidFill>
                          <a:latin typeface="+mj-ea"/>
                          <a:ea typeface="+mj-ea"/>
                          <a:cs typeface="HG丸ｺﾞｼｯｸM-PRO"/>
                        </a:rPr>
                        <a:t>(1%)</a:t>
                      </a:r>
                      <a:endParaRPr kumimoji="1" lang="ja-JP" altLang="en-US" sz="1400" dirty="0" smtClean="0">
                        <a:solidFill>
                          <a:sysClr val="windowText" lastClr="000000"/>
                        </a:solidFill>
                        <a:latin typeface="+mj-ea"/>
                        <a:ea typeface="+mj-ea"/>
                        <a:cs typeface="HG丸ｺﾞｼｯｸM-PRO"/>
                      </a:endParaRPr>
                    </a:p>
                  </a:txBody>
                  <a:tcPr anchor="ctr">
                    <a:lnL w="28575" cap="flat" cmpd="sng" algn="ctr">
                      <a:solidFill>
                        <a:schemeClr val="tx1"/>
                      </a:solidFill>
                      <a:prstDash val="solid"/>
                      <a:round/>
                      <a:headEnd type="none" w="med" len="med"/>
                      <a:tailEnd type="none" w="med" len="med"/>
                    </a:lnL>
                    <a:solidFill>
                      <a:schemeClr val="bg1"/>
                    </a:solidFill>
                  </a:tcPr>
                </a:tc>
                <a:tc>
                  <a:txBody>
                    <a:bodyPr/>
                    <a:lstStyle/>
                    <a:p>
                      <a:pPr marL="179388" indent="-179388">
                        <a:lnSpc>
                          <a:spcPts val="1400"/>
                        </a:lnSpc>
                      </a:pPr>
                      <a:r>
                        <a:rPr kumimoji="1" lang="ja-JP" altLang="en-US" sz="1400" dirty="0" smtClean="0">
                          <a:solidFill>
                            <a:sysClr val="windowText" lastClr="000000"/>
                          </a:solidFill>
                          <a:latin typeface="+mj-ea"/>
                          <a:ea typeface="+mj-ea"/>
                          <a:cs typeface="HG丸ｺﾞｼｯｸM-PRO"/>
                        </a:rPr>
                        <a:t>都市ガス以外</a:t>
                      </a:r>
                      <a:r>
                        <a:rPr kumimoji="1" lang="en-US" altLang="ja-JP" sz="1400" dirty="0" smtClean="0">
                          <a:solidFill>
                            <a:sysClr val="windowText" lastClr="000000"/>
                          </a:solidFill>
                          <a:latin typeface="+mj-ea"/>
                          <a:ea typeface="+mj-ea"/>
                          <a:cs typeface="HG丸ｺﾞｼｯｸM-PRO"/>
                        </a:rPr>
                        <a:t>(</a:t>
                      </a:r>
                      <a:r>
                        <a:rPr kumimoji="1" lang="ja-JP" altLang="en-US" sz="1400" dirty="0" smtClean="0">
                          <a:solidFill>
                            <a:sysClr val="windowText" lastClr="000000"/>
                          </a:solidFill>
                          <a:latin typeface="+mj-ea"/>
                          <a:ea typeface="+mj-ea"/>
                          <a:cs typeface="HG丸ｺﾞｼｯｸM-PRO"/>
                        </a:rPr>
                        <a:t>電力会社等</a:t>
                      </a:r>
                      <a:r>
                        <a:rPr kumimoji="1" lang="en-US" altLang="ja-JP" sz="1400" dirty="0" smtClean="0">
                          <a:solidFill>
                            <a:sysClr val="windowText" lastClr="000000"/>
                          </a:solidFill>
                          <a:latin typeface="+mj-ea"/>
                          <a:ea typeface="+mj-ea"/>
                          <a:cs typeface="HG丸ｺﾞｼｯｸM-PRO"/>
                        </a:rPr>
                        <a:t>)</a:t>
                      </a:r>
                    </a:p>
                  </a:txBody>
                  <a:tcPr anchor="ctr">
                    <a:solidFill>
                      <a:schemeClr val="bg1"/>
                    </a:solidFill>
                  </a:tcPr>
                </a:tc>
                <a:tc>
                  <a:txBody>
                    <a:bodyPr/>
                    <a:lstStyle/>
                    <a:p>
                      <a:pPr algn="ctr">
                        <a:lnSpc>
                          <a:spcPts val="1400"/>
                        </a:lnSpc>
                      </a:pPr>
                      <a:r>
                        <a:rPr kumimoji="1" lang="en-US" altLang="ja-JP" sz="1800" dirty="0" smtClean="0">
                          <a:solidFill>
                            <a:sysClr val="windowText" lastClr="000000"/>
                          </a:solidFill>
                          <a:latin typeface="+mj-ea"/>
                          <a:ea typeface="+mj-ea"/>
                          <a:cs typeface="HG丸ｺﾞｼｯｸM-PRO"/>
                        </a:rPr>
                        <a:t>10</a:t>
                      </a:r>
                      <a:r>
                        <a:rPr kumimoji="1" lang="ja-JP" altLang="en-US" sz="1800" dirty="0" smtClean="0">
                          <a:solidFill>
                            <a:sysClr val="windowText" lastClr="000000"/>
                          </a:solidFill>
                          <a:latin typeface="+mj-ea"/>
                          <a:ea typeface="+mj-ea"/>
                          <a:cs typeface="HG丸ｺﾞｼｯｸM-PRO"/>
                        </a:rPr>
                        <a:t>％</a:t>
                      </a:r>
                      <a:endParaRPr kumimoji="1" lang="ja-JP" altLang="en-US" sz="1800" dirty="0">
                        <a:solidFill>
                          <a:sysClr val="windowText" lastClr="000000"/>
                        </a:solidFill>
                        <a:latin typeface="+mj-ea"/>
                        <a:ea typeface="+mj-ea"/>
                        <a:cs typeface="HG丸ｺﾞｼｯｸM-PRO"/>
                      </a:endParaRPr>
                    </a:p>
                  </a:txBody>
                  <a:tcPr anchor="ctr">
                    <a:lnR w="28575" cap="flat" cmpd="sng" algn="ctr">
                      <a:solidFill>
                        <a:schemeClr val="tx1"/>
                      </a:solidFill>
                      <a:prstDash val="solid"/>
                      <a:round/>
                      <a:headEnd type="none" w="med" len="med"/>
                      <a:tailEnd type="none" w="med" len="med"/>
                    </a:lnR>
                    <a:solidFill>
                      <a:schemeClr val="bg1"/>
                    </a:solidFill>
                  </a:tcPr>
                </a:tc>
              </a:tr>
              <a:tr h="360040">
                <a:tc>
                  <a:txBody>
                    <a:bodyPr/>
                    <a:lstStyle/>
                    <a:p>
                      <a:pPr marL="179388" indent="-179388" algn="r">
                        <a:lnSpc>
                          <a:spcPts val="1400"/>
                        </a:lnSpc>
                      </a:pPr>
                      <a:r>
                        <a:rPr kumimoji="1" lang="en-US" altLang="ja-JP" sz="1800" dirty="0" smtClean="0">
                          <a:solidFill>
                            <a:sysClr val="windowText" lastClr="000000"/>
                          </a:solidFill>
                          <a:latin typeface="+mj-ea"/>
                          <a:ea typeface="+mj-ea"/>
                          <a:cs typeface="HG丸ｺﾞｼｯｸM-PRO"/>
                        </a:rPr>
                        <a:t>25</a:t>
                      </a:r>
                      <a:r>
                        <a:rPr kumimoji="1" lang="en-US" altLang="ja-JP" sz="1400" dirty="0" smtClean="0">
                          <a:solidFill>
                            <a:sysClr val="windowText" lastClr="000000"/>
                          </a:solidFill>
                          <a:latin typeface="+mj-ea"/>
                          <a:ea typeface="+mj-ea"/>
                          <a:cs typeface="HG丸ｺﾞｼｯｸM-PRO"/>
                        </a:rPr>
                        <a:t>(100%)</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1"/>
                    </a:solidFill>
                  </a:tcPr>
                </a:tc>
                <a:tc>
                  <a:txBody>
                    <a:bodyPr/>
                    <a:lstStyle/>
                    <a:p>
                      <a:pPr marL="179388" indent="-179388" algn="ctr">
                        <a:lnSpc>
                          <a:spcPts val="1400"/>
                        </a:lnSpc>
                      </a:pPr>
                      <a:r>
                        <a:rPr kumimoji="1" lang="ja-JP" altLang="en-US" sz="1400" dirty="0" smtClean="0">
                          <a:solidFill>
                            <a:sysClr val="windowText" lastClr="000000"/>
                          </a:solidFill>
                          <a:latin typeface="+mj-ea"/>
                          <a:ea typeface="+mj-ea"/>
                          <a:cs typeface="HG丸ｺﾞｼｯｸM-PRO"/>
                        </a:rPr>
                        <a:t>計</a:t>
                      </a:r>
                      <a:endParaRPr kumimoji="1" lang="en-US" altLang="ja-JP" sz="1400" dirty="0" smtClean="0">
                        <a:solidFill>
                          <a:sysClr val="windowText" lastClr="000000"/>
                        </a:solidFill>
                        <a:latin typeface="+mj-ea"/>
                        <a:ea typeface="+mj-ea"/>
                        <a:cs typeface="HG丸ｺﾞｼｯｸM-PRO"/>
                      </a:endParaRPr>
                    </a:p>
                  </a:txBody>
                  <a:tcPr anchor="ctr">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en-US" altLang="ja-JP" sz="1800" dirty="0" smtClean="0">
                          <a:solidFill>
                            <a:sysClr val="windowText" lastClr="000000"/>
                          </a:solidFill>
                          <a:latin typeface="+mj-ea"/>
                          <a:ea typeface="+mj-ea"/>
                          <a:cs typeface="HG丸ｺﾞｼｯｸM-PRO"/>
                        </a:rPr>
                        <a:t>100%</a:t>
                      </a:r>
                      <a:endParaRPr kumimoji="1" lang="ja-JP" altLang="en-US" sz="1800" dirty="0">
                        <a:solidFill>
                          <a:sysClr val="windowText" lastClr="000000"/>
                        </a:solidFill>
                        <a:latin typeface="+mj-ea"/>
                        <a:ea typeface="+mj-ea"/>
                        <a:cs typeface="HG丸ｺﾞｼｯｸM-PRO"/>
                      </a:endParaRP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solidFill>
                  </a:tcPr>
                </a:tc>
              </a:tr>
            </a:tbl>
          </a:graphicData>
        </a:graphic>
      </p:graphicFrame>
      <p:sp>
        <p:nvSpPr>
          <p:cNvPr id="18" name="正方形/長方形 17"/>
          <p:cNvSpPr/>
          <p:nvPr/>
        </p:nvSpPr>
        <p:spPr>
          <a:xfrm>
            <a:off x="3382818" y="1119201"/>
            <a:ext cx="350950" cy="358899"/>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mn-ea"/>
            </a:endParaRPr>
          </a:p>
        </p:txBody>
      </p:sp>
      <p:cxnSp>
        <p:nvCxnSpPr>
          <p:cNvPr id="304" name="直線コネクタ 303"/>
          <p:cNvCxnSpPr/>
          <p:nvPr/>
        </p:nvCxnSpPr>
        <p:spPr>
          <a:xfrm flipH="1" flipV="1">
            <a:off x="3231609" y="1136335"/>
            <a:ext cx="251571" cy="240583"/>
          </a:xfrm>
          <a:prstGeom prst="line">
            <a:avLst/>
          </a:prstGeom>
          <a:ln w="139700" cmpd="dbl">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3" name="直線コネクタ 302"/>
          <p:cNvCxnSpPr/>
          <p:nvPr/>
        </p:nvCxnSpPr>
        <p:spPr>
          <a:xfrm flipV="1">
            <a:off x="3095995" y="1125956"/>
            <a:ext cx="228231" cy="224174"/>
          </a:xfrm>
          <a:prstGeom prst="line">
            <a:avLst/>
          </a:prstGeom>
          <a:ln w="133350" cmpd="dbl">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rot="18966270" flipH="1">
            <a:off x="3131850" y="1201897"/>
            <a:ext cx="18348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n-ea"/>
            </a:endParaRPr>
          </a:p>
        </p:txBody>
      </p:sp>
      <p:sp>
        <p:nvSpPr>
          <p:cNvPr id="118" name="正方形/長方形 117"/>
          <p:cNvSpPr/>
          <p:nvPr/>
        </p:nvSpPr>
        <p:spPr>
          <a:xfrm rot="2526953" flipH="1">
            <a:off x="3248699" y="1184594"/>
            <a:ext cx="11941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n-ea"/>
            </a:endParaRPr>
          </a:p>
        </p:txBody>
      </p:sp>
      <p:grpSp>
        <p:nvGrpSpPr>
          <p:cNvPr id="297" name="図形グループ 296"/>
          <p:cNvGrpSpPr/>
          <p:nvPr/>
        </p:nvGrpSpPr>
        <p:grpSpPr>
          <a:xfrm>
            <a:off x="2649967" y="1223176"/>
            <a:ext cx="532652" cy="253365"/>
            <a:chOff x="2021698" y="1263550"/>
            <a:chExt cx="997889" cy="453581"/>
          </a:xfrm>
          <a:solidFill>
            <a:schemeClr val="accent1"/>
          </a:solidFill>
        </p:grpSpPr>
        <p:sp>
          <p:nvSpPr>
            <p:cNvPr id="298" name="1つの角を切り取り、1つの角を丸めた四角形 297"/>
            <p:cNvSpPr/>
            <p:nvPr/>
          </p:nvSpPr>
          <p:spPr>
            <a:xfrm>
              <a:off x="2080018" y="1263550"/>
              <a:ext cx="207353" cy="226791"/>
            </a:xfrm>
            <a:prstGeom prst="snipRoundRect">
              <a:avLst>
                <a:gd name="adj1" fmla="val 16667"/>
                <a:gd name="adj2" fmla="val 30556"/>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mn-ea"/>
              </a:endParaRPr>
            </a:p>
          </p:txBody>
        </p:sp>
        <p:sp>
          <p:nvSpPr>
            <p:cNvPr id="299" name="円/楕円 298"/>
            <p:cNvSpPr/>
            <p:nvPr/>
          </p:nvSpPr>
          <p:spPr>
            <a:xfrm>
              <a:off x="2740955" y="1375890"/>
              <a:ext cx="203831" cy="198690"/>
            </a:xfrm>
            <a:prstGeom prst="ellips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mn-ea"/>
              </a:endParaRPr>
            </a:p>
          </p:txBody>
        </p:sp>
        <p:sp>
          <p:nvSpPr>
            <p:cNvPr id="300" name="円/楕円 299"/>
            <p:cNvSpPr/>
            <p:nvPr/>
          </p:nvSpPr>
          <p:spPr>
            <a:xfrm>
              <a:off x="2520643" y="1371025"/>
              <a:ext cx="217797" cy="216513"/>
            </a:xfrm>
            <a:prstGeom prst="ellips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mn-ea"/>
              </a:endParaRPr>
            </a:p>
          </p:txBody>
        </p:sp>
        <p:sp>
          <p:nvSpPr>
            <p:cNvPr id="301" name="円/楕円 300"/>
            <p:cNvSpPr/>
            <p:nvPr/>
          </p:nvSpPr>
          <p:spPr>
            <a:xfrm>
              <a:off x="2300329" y="1375887"/>
              <a:ext cx="218555" cy="202025"/>
            </a:xfrm>
            <a:prstGeom prst="ellips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solidFill>
                  <a:prstClr val="white"/>
                </a:solidFill>
                <a:latin typeface="+mn-ea"/>
              </a:endParaRPr>
            </a:p>
          </p:txBody>
        </p:sp>
        <p:sp>
          <p:nvSpPr>
            <p:cNvPr id="302" name="台形 301"/>
            <p:cNvSpPr/>
            <p:nvPr/>
          </p:nvSpPr>
          <p:spPr>
            <a:xfrm rot="10800000">
              <a:off x="2021698" y="1490338"/>
              <a:ext cx="997889" cy="226793"/>
            </a:xfrm>
            <a:prstGeom prst="trapezoid">
              <a:avLst>
                <a:gd name="adj" fmla="val 75000"/>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mn-ea"/>
              </a:endParaRPr>
            </a:p>
          </p:txBody>
        </p:sp>
      </p:grpSp>
      <p:sp>
        <p:nvSpPr>
          <p:cNvPr id="284" name="円/楕円 283"/>
          <p:cNvSpPr/>
          <p:nvPr/>
        </p:nvSpPr>
        <p:spPr>
          <a:xfrm>
            <a:off x="3898000" y="1356351"/>
            <a:ext cx="351118" cy="267385"/>
          </a:xfrm>
          <a:prstGeom prst="ellipse">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mn-ea"/>
            </a:endParaRPr>
          </a:p>
        </p:txBody>
      </p:sp>
      <p:sp>
        <p:nvSpPr>
          <p:cNvPr id="289" name="正方形/長方形 288"/>
          <p:cNvSpPr/>
          <p:nvPr/>
        </p:nvSpPr>
        <p:spPr>
          <a:xfrm>
            <a:off x="3898082" y="1479033"/>
            <a:ext cx="350950" cy="358899"/>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mn-ea"/>
            </a:endParaRPr>
          </a:p>
        </p:txBody>
      </p:sp>
      <p:sp>
        <p:nvSpPr>
          <p:cNvPr id="124" name="正方形/長方形 123"/>
          <p:cNvSpPr/>
          <p:nvPr/>
        </p:nvSpPr>
        <p:spPr>
          <a:xfrm rot="18541519" flipH="1">
            <a:off x="4379769" y="1326693"/>
            <a:ext cx="12035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n-ea"/>
            </a:endParaRPr>
          </a:p>
        </p:txBody>
      </p:sp>
      <p:cxnSp>
        <p:nvCxnSpPr>
          <p:cNvPr id="67" name="直線コネクタ 66"/>
          <p:cNvCxnSpPr/>
          <p:nvPr/>
        </p:nvCxnSpPr>
        <p:spPr>
          <a:xfrm flipV="1">
            <a:off x="7671594" y="1402363"/>
            <a:ext cx="1085850" cy="5126"/>
          </a:xfrm>
          <a:prstGeom prst="line">
            <a:avLst/>
          </a:prstGeom>
          <a:ln w="139700"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53" name="グループ化 252"/>
          <p:cNvGrpSpPr/>
          <p:nvPr/>
        </p:nvGrpSpPr>
        <p:grpSpPr>
          <a:xfrm>
            <a:off x="8159438" y="935207"/>
            <a:ext cx="397933" cy="345554"/>
            <a:chOff x="8135245" y="921559"/>
            <a:chExt cx="397933" cy="345554"/>
          </a:xfrm>
        </p:grpSpPr>
        <p:sp>
          <p:nvSpPr>
            <p:cNvPr id="112" name="正方形/長方形 111"/>
            <p:cNvSpPr/>
            <p:nvPr/>
          </p:nvSpPr>
          <p:spPr>
            <a:xfrm>
              <a:off x="8190505" y="1023298"/>
              <a:ext cx="279400" cy="2438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n-ea"/>
              </a:endParaRPr>
            </a:p>
          </p:txBody>
        </p:sp>
        <p:sp>
          <p:nvSpPr>
            <p:cNvPr id="113" name="正方形/長方形 112"/>
            <p:cNvSpPr/>
            <p:nvPr/>
          </p:nvSpPr>
          <p:spPr>
            <a:xfrm>
              <a:off x="8260355" y="1085938"/>
              <a:ext cx="139700" cy="118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n-ea"/>
              </a:endParaRPr>
            </a:p>
          </p:txBody>
        </p:sp>
        <p:sp>
          <p:nvSpPr>
            <p:cNvPr id="114" name="二等辺三角形 113"/>
            <p:cNvSpPr/>
            <p:nvPr/>
          </p:nvSpPr>
          <p:spPr>
            <a:xfrm>
              <a:off x="8135245" y="921559"/>
              <a:ext cx="397933" cy="12688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n-ea"/>
              </a:endParaRPr>
            </a:p>
          </p:txBody>
        </p:sp>
      </p:grpSp>
      <p:sp>
        <p:nvSpPr>
          <p:cNvPr id="226" name="正方形/長方形 225"/>
          <p:cNvSpPr/>
          <p:nvPr/>
        </p:nvSpPr>
        <p:spPr>
          <a:xfrm>
            <a:off x="8935583" y="1148314"/>
            <a:ext cx="475119" cy="2286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n-ea"/>
            </a:endParaRPr>
          </a:p>
        </p:txBody>
      </p:sp>
      <p:grpSp>
        <p:nvGrpSpPr>
          <p:cNvPr id="252" name="グループ化 251"/>
          <p:cNvGrpSpPr/>
          <p:nvPr/>
        </p:nvGrpSpPr>
        <p:grpSpPr>
          <a:xfrm>
            <a:off x="8935583" y="1658478"/>
            <a:ext cx="475119" cy="335072"/>
            <a:chOff x="8935581" y="1644830"/>
            <a:chExt cx="475119" cy="335072"/>
          </a:xfrm>
        </p:grpSpPr>
        <p:sp>
          <p:nvSpPr>
            <p:cNvPr id="99" name="正方形/長方形 98"/>
            <p:cNvSpPr/>
            <p:nvPr/>
          </p:nvSpPr>
          <p:spPr>
            <a:xfrm>
              <a:off x="8935581" y="1644830"/>
              <a:ext cx="475119" cy="3350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n-ea"/>
              </a:endParaRPr>
            </a:p>
          </p:txBody>
        </p:sp>
        <p:sp>
          <p:nvSpPr>
            <p:cNvPr id="101" name="正方形/長方形 100"/>
            <p:cNvSpPr/>
            <p:nvPr/>
          </p:nvSpPr>
          <p:spPr>
            <a:xfrm>
              <a:off x="9211090" y="1683619"/>
              <a:ext cx="139700" cy="118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n-ea"/>
              </a:endParaRPr>
            </a:p>
          </p:txBody>
        </p:sp>
        <p:sp>
          <p:nvSpPr>
            <p:cNvPr id="102" name="正方形/長方形 101"/>
            <p:cNvSpPr/>
            <p:nvPr/>
          </p:nvSpPr>
          <p:spPr>
            <a:xfrm>
              <a:off x="9013918" y="1835518"/>
              <a:ext cx="139700" cy="118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n-ea"/>
              </a:endParaRPr>
            </a:p>
          </p:txBody>
        </p:sp>
        <p:sp>
          <p:nvSpPr>
            <p:cNvPr id="103" name="正方形/長方形 102"/>
            <p:cNvSpPr/>
            <p:nvPr/>
          </p:nvSpPr>
          <p:spPr>
            <a:xfrm>
              <a:off x="9208659" y="1835518"/>
              <a:ext cx="139700" cy="118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n-ea"/>
              </a:endParaRPr>
            </a:p>
          </p:txBody>
        </p:sp>
        <p:sp>
          <p:nvSpPr>
            <p:cNvPr id="104" name="正方形/長方形 103"/>
            <p:cNvSpPr/>
            <p:nvPr/>
          </p:nvSpPr>
          <p:spPr>
            <a:xfrm>
              <a:off x="9013912" y="1683106"/>
              <a:ext cx="139700" cy="118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n-ea"/>
              </a:endParaRPr>
            </a:p>
          </p:txBody>
        </p:sp>
      </p:grpSp>
      <p:grpSp>
        <p:nvGrpSpPr>
          <p:cNvPr id="140" name="グループ化 139"/>
          <p:cNvGrpSpPr/>
          <p:nvPr/>
        </p:nvGrpSpPr>
        <p:grpSpPr>
          <a:xfrm>
            <a:off x="7656020" y="935207"/>
            <a:ext cx="397933" cy="345554"/>
            <a:chOff x="8135245" y="921559"/>
            <a:chExt cx="397933" cy="345554"/>
          </a:xfrm>
        </p:grpSpPr>
        <p:sp>
          <p:nvSpPr>
            <p:cNvPr id="141" name="正方形/長方形 140"/>
            <p:cNvSpPr/>
            <p:nvPr/>
          </p:nvSpPr>
          <p:spPr>
            <a:xfrm>
              <a:off x="8190505" y="1023298"/>
              <a:ext cx="279400" cy="2438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n-ea"/>
              </a:endParaRPr>
            </a:p>
          </p:txBody>
        </p:sp>
        <p:sp>
          <p:nvSpPr>
            <p:cNvPr id="142" name="正方形/長方形 141"/>
            <p:cNvSpPr/>
            <p:nvPr/>
          </p:nvSpPr>
          <p:spPr>
            <a:xfrm>
              <a:off x="8260355" y="1085938"/>
              <a:ext cx="139700" cy="118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n-ea"/>
              </a:endParaRPr>
            </a:p>
          </p:txBody>
        </p:sp>
        <p:sp>
          <p:nvSpPr>
            <p:cNvPr id="143" name="二等辺三角形 142"/>
            <p:cNvSpPr/>
            <p:nvPr/>
          </p:nvSpPr>
          <p:spPr>
            <a:xfrm>
              <a:off x="8135245" y="921559"/>
              <a:ext cx="397933" cy="12688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n-ea"/>
              </a:endParaRPr>
            </a:p>
          </p:txBody>
        </p:sp>
      </p:grpSp>
      <p:grpSp>
        <p:nvGrpSpPr>
          <p:cNvPr id="144" name="グループ化 143"/>
          <p:cNvGrpSpPr/>
          <p:nvPr/>
        </p:nvGrpSpPr>
        <p:grpSpPr>
          <a:xfrm>
            <a:off x="8159438" y="1510916"/>
            <a:ext cx="397933" cy="345554"/>
            <a:chOff x="8135245" y="921559"/>
            <a:chExt cx="397933" cy="345554"/>
          </a:xfrm>
        </p:grpSpPr>
        <p:sp>
          <p:nvSpPr>
            <p:cNvPr id="145" name="正方形/長方形 144"/>
            <p:cNvSpPr/>
            <p:nvPr/>
          </p:nvSpPr>
          <p:spPr>
            <a:xfrm>
              <a:off x="8190505" y="1023298"/>
              <a:ext cx="279400" cy="2438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n-ea"/>
              </a:endParaRPr>
            </a:p>
          </p:txBody>
        </p:sp>
        <p:sp>
          <p:nvSpPr>
            <p:cNvPr id="146" name="正方形/長方形 145"/>
            <p:cNvSpPr/>
            <p:nvPr/>
          </p:nvSpPr>
          <p:spPr>
            <a:xfrm>
              <a:off x="8260355" y="1085938"/>
              <a:ext cx="139700" cy="118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n-ea"/>
              </a:endParaRPr>
            </a:p>
          </p:txBody>
        </p:sp>
        <p:sp>
          <p:nvSpPr>
            <p:cNvPr id="147" name="二等辺三角形 146"/>
            <p:cNvSpPr/>
            <p:nvPr/>
          </p:nvSpPr>
          <p:spPr>
            <a:xfrm>
              <a:off x="8135245" y="921559"/>
              <a:ext cx="397933" cy="12688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n-ea"/>
              </a:endParaRPr>
            </a:p>
          </p:txBody>
        </p:sp>
      </p:grpSp>
      <p:grpSp>
        <p:nvGrpSpPr>
          <p:cNvPr id="148" name="グループ化 147"/>
          <p:cNvGrpSpPr/>
          <p:nvPr/>
        </p:nvGrpSpPr>
        <p:grpSpPr>
          <a:xfrm>
            <a:off x="7656020" y="1510916"/>
            <a:ext cx="397933" cy="345554"/>
            <a:chOff x="8135245" y="921559"/>
            <a:chExt cx="397933" cy="345554"/>
          </a:xfrm>
        </p:grpSpPr>
        <p:sp>
          <p:nvSpPr>
            <p:cNvPr id="149" name="正方形/長方形 148"/>
            <p:cNvSpPr/>
            <p:nvPr/>
          </p:nvSpPr>
          <p:spPr>
            <a:xfrm>
              <a:off x="8190505" y="1023298"/>
              <a:ext cx="279400" cy="2438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n-ea"/>
              </a:endParaRPr>
            </a:p>
          </p:txBody>
        </p:sp>
        <p:sp>
          <p:nvSpPr>
            <p:cNvPr id="150" name="正方形/長方形 149"/>
            <p:cNvSpPr/>
            <p:nvPr/>
          </p:nvSpPr>
          <p:spPr>
            <a:xfrm>
              <a:off x="8260355" y="1085938"/>
              <a:ext cx="139700" cy="118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n-ea"/>
              </a:endParaRPr>
            </a:p>
          </p:txBody>
        </p:sp>
        <p:sp>
          <p:nvSpPr>
            <p:cNvPr id="151" name="二等辺三角形 150"/>
            <p:cNvSpPr/>
            <p:nvPr/>
          </p:nvSpPr>
          <p:spPr>
            <a:xfrm>
              <a:off x="8135245" y="921559"/>
              <a:ext cx="397933" cy="12688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n-ea"/>
              </a:endParaRPr>
            </a:p>
          </p:txBody>
        </p:sp>
      </p:grpSp>
      <p:cxnSp>
        <p:nvCxnSpPr>
          <p:cNvPr id="163" name="直線コネクタ 162"/>
          <p:cNvCxnSpPr/>
          <p:nvPr/>
        </p:nvCxnSpPr>
        <p:spPr>
          <a:xfrm>
            <a:off x="7231565" y="1696323"/>
            <a:ext cx="169764" cy="0"/>
          </a:xfrm>
          <a:prstGeom prst="line">
            <a:avLst/>
          </a:prstGeom>
          <a:ln w="4699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直線コネクタ 164"/>
          <p:cNvCxnSpPr/>
          <p:nvPr/>
        </p:nvCxnSpPr>
        <p:spPr>
          <a:xfrm>
            <a:off x="7405858" y="1702213"/>
            <a:ext cx="80793" cy="87546"/>
          </a:xfrm>
          <a:prstGeom prst="line">
            <a:avLst/>
          </a:prstGeom>
          <a:ln w="4572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1" name="直線コネクタ 170"/>
          <p:cNvCxnSpPr/>
          <p:nvPr/>
        </p:nvCxnSpPr>
        <p:spPr>
          <a:xfrm>
            <a:off x="7565403" y="1874838"/>
            <a:ext cx="80793" cy="87546"/>
          </a:xfrm>
          <a:prstGeom prst="line">
            <a:avLst/>
          </a:prstGeom>
          <a:ln w="4572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2" name="直線コネクタ 171"/>
          <p:cNvCxnSpPr/>
          <p:nvPr/>
        </p:nvCxnSpPr>
        <p:spPr>
          <a:xfrm>
            <a:off x="7646196" y="1971782"/>
            <a:ext cx="137183" cy="0"/>
          </a:xfrm>
          <a:prstGeom prst="line">
            <a:avLst/>
          </a:prstGeom>
          <a:ln w="4572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4" name="直線コネクタ 173"/>
          <p:cNvCxnSpPr/>
          <p:nvPr/>
        </p:nvCxnSpPr>
        <p:spPr>
          <a:xfrm>
            <a:off x="7789069" y="1971782"/>
            <a:ext cx="137183" cy="0"/>
          </a:xfrm>
          <a:prstGeom prst="line">
            <a:avLst/>
          </a:prstGeom>
          <a:ln w="4572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5" name="直線コネクタ 174"/>
          <p:cNvCxnSpPr/>
          <p:nvPr/>
        </p:nvCxnSpPr>
        <p:spPr>
          <a:xfrm>
            <a:off x="8040023" y="1969847"/>
            <a:ext cx="137183" cy="0"/>
          </a:xfrm>
          <a:prstGeom prst="line">
            <a:avLst/>
          </a:prstGeom>
          <a:ln w="4572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6" name="直線コネクタ 175"/>
          <p:cNvCxnSpPr/>
          <p:nvPr/>
        </p:nvCxnSpPr>
        <p:spPr>
          <a:xfrm flipV="1">
            <a:off x="8177206" y="1890237"/>
            <a:ext cx="99122" cy="76913"/>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1" name="直線コネクタ 180"/>
          <p:cNvCxnSpPr/>
          <p:nvPr/>
        </p:nvCxnSpPr>
        <p:spPr>
          <a:xfrm flipV="1">
            <a:off x="7781128" y="1885473"/>
            <a:ext cx="50514" cy="86309"/>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9" name="直線コネクタ 188"/>
          <p:cNvCxnSpPr/>
          <p:nvPr/>
        </p:nvCxnSpPr>
        <p:spPr>
          <a:xfrm flipV="1">
            <a:off x="7746206" y="1313836"/>
            <a:ext cx="70499" cy="83074"/>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1" name="直線コネクタ 190"/>
          <p:cNvCxnSpPr/>
          <p:nvPr/>
        </p:nvCxnSpPr>
        <p:spPr>
          <a:xfrm flipV="1">
            <a:off x="8214698" y="1315697"/>
            <a:ext cx="70499" cy="83074"/>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2" name="直線コネクタ 191"/>
          <p:cNvCxnSpPr/>
          <p:nvPr/>
        </p:nvCxnSpPr>
        <p:spPr>
          <a:xfrm>
            <a:off x="8226767" y="1405314"/>
            <a:ext cx="100629" cy="28"/>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4" name="直線コネクタ 193"/>
          <p:cNvCxnSpPr/>
          <p:nvPr/>
        </p:nvCxnSpPr>
        <p:spPr>
          <a:xfrm>
            <a:off x="7752106" y="1404137"/>
            <a:ext cx="100629" cy="28"/>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5" name="直線コネクタ 194"/>
          <p:cNvCxnSpPr/>
          <p:nvPr/>
        </p:nvCxnSpPr>
        <p:spPr>
          <a:xfrm>
            <a:off x="8655878" y="1402933"/>
            <a:ext cx="100629" cy="28"/>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6" name="直線コネクタ 195"/>
          <p:cNvCxnSpPr/>
          <p:nvPr/>
        </p:nvCxnSpPr>
        <p:spPr>
          <a:xfrm>
            <a:off x="8759973" y="1394420"/>
            <a:ext cx="72086" cy="144532"/>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9" name="直線コネクタ 198"/>
          <p:cNvCxnSpPr/>
          <p:nvPr/>
        </p:nvCxnSpPr>
        <p:spPr>
          <a:xfrm flipV="1">
            <a:off x="8769498" y="1349554"/>
            <a:ext cx="100706" cy="46715"/>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2" name="直線コネクタ 201"/>
          <p:cNvCxnSpPr/>
          <p:nvPr/>
        </p:nvCxnSpPr>
        <p:spPr>
          <a:xfrm flipV="1">
            <a:off x="7231565" y="1295093"/>
            <a:ext cx="169764" cy="146"/>
          </a:xfrm>
          <a:prstGeom prst="line">
            <a:avLst/>
          </a:prstGeom>
          <a:ln w="4572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3" name="直線コネクタ 202"/>
          <p:cNvCxnSpPr/>
          <p:nvPr/>
        </p:nvCxnSpPr>
        <p:spPr>
          <a:xfrm>
            <a:off x="4846984" y="1297474"/>
            <a:ext cx="137183" cy="0"/>
          </a:xfrm>
          <a:prstGeom prst="line">
            <a:avLst/>
          </a:prstGeom>
          <a:ln w="45720">
            <a:solidFill>
              <a:schemeClr val="bg1"/>
            </a:solidFill>
          </a:ln>
        </p:spPr>
        <p:style>
          <a:lnRef idx="1">
            <a:schemeClr val="accent1"/>
          </a:lnRef>
          <a:fillRef idx="0">
            <a:schemeClr val="accent1"/>
          </a:fillRef>
          <a:effectRef idx="0">
            <a:schemeClr val="accent1"/>
          </a:effectRef>
          <a:fontRef idx="minor">
            <a:schemeClr val="tx1"/>
          </a:fontRef>
        </p:style>
      </p:cxnSp>
      <p:sp>
        <p:nvSpPr>
          <p:cNvPr id="2055" name="正方形/長方形 2054"/>
          <p:cNvSpPr/>
          <p:nvPr/>
        </p:nvSpPr>
        <p:spPr>
          <a:xfrm>
            <a:off x="7371269" y="1988840"/>
            <a:ext cx="1087157" cy="338554"/>
          </a:xfrm>
          <a:prstGeom prst="rect">
            <a:avLst/>
          </a:prstGeom>
        </p:spPr>
        <p:txBody>
          <a:bodyPr wrap="none">
            <a:spAutoFit/>
          </a:bodyPr>
          <a:lstStyle/>
          <a:p>
            <a:r>
              <a:rPr lang="ja-JP" altLang="en-US" sz="1600" b="1" dirty="0">
                <a:solidFill>
                  <a:srgbClr val="9BBB59"/>
                </a:solidFill>
                <a:latin typeface="+mn-ea"/>
                <a:ea typeface="+mn-ea"/>
              </a:rPr>
              <a:t>小口３６％</a:t>
            </a:r>
          </a:p>
        </p:txBody>
      </p:sp>
      <p:sp>
        <p:nvSpPr>
          <p:cNvPr id="2056" name="正方形/長方形 2055"/>
          <p:cNvSpPr/>
          <p:nvPr/>
        </p:nvSpPr>
        <p:spPr>
          <a:xfrm>
            <a:off x="8525823" y="1988840"/>
            <a:ext cx="1087157" cy="338554"/>
          </a:xfrm>
          <a:prstGeom prst="rect">
            <a:avLst/>
          </a:prstGeom>
        </p:spPr>
        <p:txBody>
          <a:bodyPr wrap="none">
            <a:spAutoFit/>
          </a:bodyPr>
          <a:lstStyle/>
          <a:p>
            <a:r>
              <a:rPr lang="ja-JP" altLang="en-US" sz="1600" b="1" dirty="0">
                <a:solidFill>
                  <a:srgbClr val="FF0000"/>
                </a:solidFill>
                <a:latin typeface="+mn-ea"/>
                <a:ea typeface="+mn-ea"/>
              </a:rPr>
              <a:t>大口６４％</a:t>
            </a:r>
          </a:p>
        </p:txBody>
      </p:sp>
      <p:cxnSp>
        <p:nvCxnSpPr>
          <p:cNvPr id="208" name="直線コネクタ 207"/>
          <p:cNvCxnSpPr/>
          <p:nvPr/>
        </p:nvCxnSpPr>
        <p:spPr>
          <a:xfrm>
            <a:off x="4341573" y="1296563"/>
            <a:ext cx="137183" cy="0"/>
          </a:xfrm>
          <a:prstGeom prst="line">
            <a:avLst/>
          </a:prstGeom>
          <a:ln w="45720">
            <a:solidFill>
              <a:schemeClr val="bg1"/>
            </a:solidFill>
          </a:ln>
        </p:spPr>
        <p:style>
          <a:lnRef idx="1">
            <a:schemeClr val="accent1"/>
          </a:lnRef>
          <a:fillRef idx="0">
            <a:schemeClr val="accent1"/>
          </a:fillRef>
          <a:effectRef idx="0">
            <a:schemeClr val="accent1"/>
          </a:effectRef>
          <a:fontRef idx="minor">
            <a:schemeClr val="tx1"/>
          </a:fontRef>
        </p:style>
      </p:cxnSp>
      <p:sp>
        <p:nvSpPr>
          <p:cNvPr id="167" name="正方形/長方形 166"/>
          <p:cNvSpPr/>
          <p:nvPr/>
        </p:nvSpPr>
        <p:spPr>
          <a:xfrm>
            <a:off x="2640539" y="2480130"/>
            <a:ext cx="2171007" cy="1246495"/>
          </a:xfrm>
          <a:prstGeom prst="rect">
            <a:avLst/>
          </a:prstGeom>
          <a:solidFill>
            <a:sysClr val="window" lastClr="FFFFFF"/>
          </a:solidFill>
          <a:ln w="38100" cap="flat" cmpd="sng" algn="ctr">
            <a:solidFill>
              <a:sysClr val="windowText" lastClr="000000">
                <a:lumMod val="50000"/>
                <a:lumOff val="50000"/>
              </a:sysClr>
            </a:solidFill>
            <a:prstDash val="solid"/>
          </a:ln>
          <a:effectLst/>
        </p:spPr>
        <p:txBody>
          <a:bodyPr wrap="square" rtlCol="0" anchor="ctr">
            <a:spAutoFit/>
          </a:bodyPr>
          <a:lstStyle/>
          <a:p>
            <a:r>
              <a:rPr lang="ja-JP" altLang="en-US" sz="1500" dirty="0" smtClean="0">
                <a:solidFill>
                  <a:prstClr val="black"/>
                </a:solidFill>
                <a:latin typeface="+mn-ea"/>
              </a:rPr>
              <a:t>都市ガス大手、電力・石油会社が、大都市近隣の港湾</a:t>
            </a:r>
            <a:r>
              <a:rPr lang="ja-JP" altLang="en-US" sz="1500" dirty="0">
                <a:solidFill>
                  <a:prstClr val="black"/>
                </a:solidFill>
                <a:latin typeface="+mn-ea"/>
              </a:rPr>
              <a:t>等</a:t>
            </a:r>
            <a:r>
              <a:rPr lang="ja-JP" altLang="en-US" sz="1500" dirty="0" smtClean="0">
                <a:solidFill>
                  <a:prstClr val="black"/>
                </a:solidFill>
                <a:latin typeface="+mn-ea"/>
              </a:rPr>
              <a:t>全国</a:t>
            </a:r>
            <a:r>
              <a:rPr lang="ja-JP" altLang="en-US" sz="1500" b="1" dirty="0" smtClean="0">
                <a:solidFill>
                  <a:srgbClr val="FF0000"/>
                </a:solidFill>
                <a:latin typeface="+mn-ea"/>
              </a:rPr>
              <a:t>３</a:t>
            </a:r>
            <a:r>
              <a:rPr lang="ja-JP" altLang="en-US" sz="1500" b="1" dirty="0">
                <a:solidFill>
                  <a:srgbClr val="FF0000"/>
                </a:solidFill>
                <a:latin typeface="+mn-ea"/>
              </a:rPr>
              <a:t>３</a:t>
            </a:r>
            <a:r>
              <a:rPr lang="ja-JP" altLang="en-US" sz="1500" b="1" dirty="0" smtClean="0">
                <a:solidFill>
                  <a:srgbClr val="FF0000"/>
                </a:solidFill>
                <a:latin typeface="+mn-ea"/>
              </a:rPr>
              <a:t>カ所</a:t>
            </a:r>
            <a:r>
              <a:rPr lang="ja-JP" altLang="en-US" sz="1500" dirty="0" smtClean="0">
                <a:solidFill>
                  <a:prstClr val="black"/>
                </a:solidFill>
                <a:latin typeface="+mn-ea"/>
              </a:rPr>
              <a:t>に</a:t>
            </a:r>
            <a:r>
              <a:rPr lang="ja-JP" altLang="en-US" sz="1500" dirty="0">
                <a:solidFill>
                  <a:prstClr val="black"/>
                </a:solidFill>
                <a:latin typeface="+mn-ea"/>
              </a:rPr>
              <a:t>整備</a:t>
            </a:r>
            <a:r>
              <a:rPr lang="ja-JP" altLang="en-US" sz="1500" dirty="0" smtClean="0">
                <a:solidFill>
                  <a:prstClr val="black"/>
                </a:solidFill>
                <a:latin typeface="+mn-ea"/>
              </a:rPr>
              <a:t>。地域独占はないが、設置者は限られる。</a:t>
            </a:r>
            <a:endParaRPr lang="en-US" altLang="ja-JP" sz="1500" dirty="0" smtClean="0">
              <a:solidFill>
                <a:prstClr val="black"/>
              </a:solidFill>
              <a:latin typeface="+mn-ea"/>
            </a:endParaRPr>
          </a:p>
        </p:txBody>
      </p:sp>
      <p:sp>
        <p:nvSpPr>
          <p:cNvPr id="169" name="正方形/長方形 168"/>
          <p:cNvSpPr/>
          <p:nvPr/>
        </p:nvSpPr>
        <p:spPr>
          <a:xfrm>
            <a:off x="5008920" y="2364714"/>
            <a:ext cx="2194057" cy="1477328"/>
          </a:xfrm>
          <a:prstGeom prst="rect">
            <a:avLst/>
          </a:prstGeom>
          <a:solidFill>
            <a:sysClr val="window" lastClr="FFFFFF"/>
          </a:solidFill>
          <a:ln w="38100" cap="flat" cmpd="sng" algn="ctr">
            <a:solidFill>
              <a:sysClr val="windowText" lastClr="000000">
                <a:lumMod val="50000"/>
                <a:lumOff val="50000"/>
              </a:sysClr>
            </a:solidFill>
            <a:prstDash val="solid"/>
          </a:ln>
          <a:effectLst/>
        </p:spPr>
        <p:txBody>
          <a:bodyPr wrap="square" rtlCol="0" anchor="ctr">
            <a:spAutoFit/>
          </a:bodyPr>
          <a:lstStyle/>
          <a:p>
            <a:r>
              <a:rPr lang="ja-JP" altLang="en-US" sz="1500" dirty="0" smtClean="0">
                <a:solidFill>
                  <a:prstClr val="black"/>
                </a:solidFill>
                <a:latin typeface="+mn-ea"/>
                <a:ea typeface="+mn-ea"/>
              </a:rPr>
              <a:t>都市ガス２０６社が許可された地域で独占的に整備。総延長の</a:t>
            </a:r>
            <a:r>
              <a:rPr lang="ja-JP" altLang="en-US" sz="1500" b="1" dirty="0" smtClean="0">
                <a:solidFill>
                  <a:srgbClr val="FF0000"/>
                </a:solidFill>
                <a:latin typeface="+mn-ea"/>
                <a:ea typeface="+mn-ea"/>
              </a:rPr>
              <a:t>５割は大手３社</a:t>
            </a:r>
            <a:r>
              <a:rPr lang="ja-JP" altLang="en-US" sz="1500" dirty="0" smtClean="0">
                <a:solidFill>
                  <a:prstClr val="black"/>
                </a:solidFill>
                <a:latin typeface="+mn-ea"/>
                <a:ea typeface="+mn-ea"/>
              </a:rPr>
              <a:t>が保有。</a:t>
            </a:r>
            <a:endParaRPr lang="en-US" altLang="ja-JP" sz="1500" dirty="0" smtClean="0">
              <a:solidFill>
                <a:prstClr val="black"/>
              </a:solidFill>
              <a:latin typeface="+mn-ea"/>
              <a:ea typeface="+mn-ea"/>
            </a:endParaRPr>
          </a:p>
          <a:p>
            <a:endParaRPr lang="en-US" altLang="ja-JP" sz="1500" dirty="0" smtClean="0">
              <a:solidFill>
                <a:prstClr val="black"/>
              </a:solidFill>
              <a:latin typeface="+mn-ea"/>
              <a:ea typeface="+mn-ea"/>
            </a:endParaRPr>
          </a:p>
          <a:p>
            <a:endParaRPr lang="en-US" altLang="ja-JP" sz="1500" dirty="0">
              <a:solidFill>
                <a:prstClr val="black"/>
              </a:solidFill>
              <a:latin typeface="+mn-ea"/>
              <a:ea typeface="+mn-ea"/>
            </a:endParaRPr>
          </a:p>
        </p:txBody>
      </p:sp>
      <p:sp>
        <p:nvSpPr>
          <p:cNvPr id="170" name="正方形/長方形 169"/>
          <p:cNvSpPr/>
          <p:nvPr/>
        </p:nvSpPr>
        <p:spPr>
          <a:xfrm>
            <a:off x="7397069" y="2369507"/>
            <a:ext cx="2194057" cy="1477328"/>
          </a:xfrm>
          <a:prstGeom prst="rect">
            <a:avLst/>
          </a:prstGeom>
          <a:solidFill>
            <a:sysClr val="window" lastClr="FFFFFF"/>
          </a:solidFill>
          <a:ln w="38100" cap="flat" cmpd="sng" algn="ctr">
            <a:solidFill>
              <a:sysClr val="windowText" lastClr="000000">
                <a:lumMod val="50000"/>
                <a:lumOff val="50000"/>
              </a:sysClr>
            </a:solidFill>
            <a:prstDash val="solid"/>
          </a:ln>
          <a:effectLst/>
        </p:spPr>
        <p:txBody>
          <a:bodyPr wrap="square" rtlCol="0" anchor="ctr">
            <a:spAutoFit/>
          </a:bodyPr>
          <a:lstStyle/>
          <a:p>
            <a:r>
              <a:rPr lang="ja-JP" altLang="en-US" sz="1500" dirty="0" smtClean="0">
                <a:solidFill>
                  <a:prstClr val="black"/>
                </a:solidFill>
                <a:latin typeface="+mn-ea"/>
              </a:rPr>
              <a:t>家庭など小口向けは</a:t>
            </a:r>
            <a:r>
              <a:rPr lang="ja-JP" altLang="en-US" sz="1500" dirty="0">
                <a:solidFill>
                  <a:prstClr val="black"/>
                </a:solidFill>
                <a:latin typeface="+mn-ea"/>
              </a:rPr>
              <a:t>一般</a:t>
            </a:r>
            <a:r>
              <a:rPr lang="ja-JP" altLang="en-US" sz="1500" dirty="0" smtClean="0">
                <a:solidFill>
                  <a:prstClr val="black"/>
                </a:solidFill>
                <a:latin typeface="+mn-ea"/>
              </a:rPr>
              <a:t>ガス事業者（都市ガス会社）２０６社が許可された地域で独占的に販売。</a:t>
            </a:r>
            <a:r>
              <a:rPr lang="ja-JP" altLang="en-US" sz="1500" b="1" dirty="0" smtClean="0">
                <a:solidFill>
                  <a:srgbClr val="FF0000"/>
                </a:solidFill>
                <a:latin typeface="+mn-ea"/>
              </a:rPr>
              <a:t>大口は既に自由化</a:t>
            </a:r>
            <a:r>
              <a:rPr lang="ja-JP" altLang="en-US" sz="1500" dirty="0" smtClean="0">
                <a:solidFill>
                  <a:prstClr val="black"/>
                </a:solidFill>
                <a:latin typeface="+mn-ea"/>
              </a:rPr>
              <a:t>されている。</a:t>
            </a:r>
            <a:endParaRPr lang="en-US" altLang="ja-JP" sz="1500" dirty="0" smtClean="0">
              <a:solidFill>
                <a:prstClr val="black"/>
              </a:solidFill>
              <a:latin typeface="+mn-ea"/>
            </a:endParaRPr>
          </a:p>
        </p:txBody>
      </p:sp>
      <p:sp>
        <p:nvSpPr>
          <p:cNvPr id="121" name="正方形/長方形 120"/>
          <p:cNvSpPr/>
          <p:nvPr/>
        </p:nvSpPr>
        <p:spPr>
          <a:xfrm>
            <a:off x="259730" y="2474458"/>
            <a:ext cx="2171007" cy="1246495"/>
          </a:xfrm>
          <a:prstGeom prst="rect">
            <a:avLst/>
          </a:prstGeom>
          <a:solidFill>
            <a:sysClr val="window" lastClr="FFFFFF"/>
          </a:solidFill>
          <a:ln w="38100" cap="flat" cmpd="sng" algn="ctr">
            <a:solidFill>
              <a:sysClr val="windowText" lastClr="000000">
                <a:lumMod val="50000"/>
                <a:lumOff val="50000"/>
              </a:sysClr>
            </a:solidFill>
            <a:prstDash val="solid"/>
          </a:ln>
          <a:effectLst/>
        </p:spPr>
        <p:txBody>
          <a:bodyPr wrap="square" rtlCol="0" anchor="ctr">
            <a:spAutoFit/>
          </a:bodyPr>
          <a:lstStyle/>
          <a:p>
            <a:r>
              <a:rPr lang="ja-JP" altLang="en-US" sz="1500" dirty="0" smtClean="0">
                <a:solidFill>
                  <a:prstClr val="black"/>
                </a:solidFill>
                <a:latin typeface="+mn-ea"/>
                <a:ea typeface="+mn-ea"/>
              </a:rPr>
              <a:t>輸入ＬＮＧの用途は都市ガス原料のほか、発電用燃料が主。</a:t>
            </a:r>
            <a:r>
              <a:rPr lang="ja-JP" altLang="en-US" sz="1500" b="1" dirty="0" smtClean="0">
                <a:solidFill>
                  <a:srgbClr val="FF0000"/>
                </a:solidFill>
                <a:latin typeface="+mn-ea"/>
                <a:ea typeface="+mn-ea"/>
              </a:rPr>
              <a:t>輸入量上位２社は電力会社</a:t>
            </a:r>
            <a:r>
              <a:rPr lang="ja-JP" altLang="en-US" sz="1500" dirty="0" smtClean="0">
                <a:solidFill>
                  <a:prstClr val="black"/>
                </a:solidFill>
                <a:latin typeface="+mn-ea"/>
                <a:ea typeface="+mn-ea"/>
              </a:rPr>
              <a:t>。</a:t>
            </a:r>
            <a:endParaRPr lang="en-US" altLang="ja-JP" sz="1500" dirty="0" smtClean="0">
              <a:solidFill>
                <a:prstClr val="black"/>
              </a:solidFill>
              <a:latin typeface="+mn-ea"/>
              <a:ea typeface="+mn-ea"/>
            </a:endParaRPr>
          </a:p>
          <a:p>
            <a:endParaRPr lang="en-US" altLang="ja-JP" sz="1500" dirty="0" smtClean="0">
              <a:solidFill>
                <a:prstClr val="black"/>
              </a:solidFill>
              <a:latin typeface="+mn-ea"/>
              <a:ea typeface="+mn-ea"/>
            </a:endParaRPr>
          </a:p>
        </p:txBody>
      </p:sp>
      <p:sp>
        <p:nvSpPr>
          <p:cNvPr id="111" name="タイトル 1"/>
          <p:cNvSpPr txBox="1">
            <a:spLocks/>
          </p:cNvSpPr>
          <p:nvPr/>
        </p:nvSpPr>
        <p:spPr>
          <a:xfrm>
            <a:off x="0" y="-27383"/>
            <a:ext cx="9906000" cy="400103"/>
          </a:xfrm>
          <a:prstGeom prst="rect">
            <a:avLst/>
          </a:prstGeom>
          <a:solidFill>
            <a:schemeClr val="accent1"/>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spAutoFit/>
          </a:bodyPr>
          <a:lstStyle>
            <a:defPPr>
              <a:defRPr lang="ja-JP"/>
            </a:defPPr>
            <a:lvl1pPr algn="ctr" eaLnBrk="1" hangingPunct="1">
              <a:defRPr sz="2000" b="1">
                <a:solidFill>
                  <a:prstClr val="white"/>
                </a:solidFill>
                <a:ea typeface="+mj-ea"/>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ja-JP" altLang="en-US" dirty="0">
                <a:solidFill>
                  <a:schemeClr val="bg1"/>
                </a:solidFill>
              </a:rPr>
              <a:t>都市ガス事業の流れ</a:t>
            </a:r>
          </a:p>
        </p:txBody>
      </p:sp>
      <p:sp>
        <p:nvSpPr>
          <p:cNvPr id="115" name="スライド番号プレースホルダー 2"/>
          <p:cNvSpPr txBox="1">
            <a:spLocks/>
          </p:cNvSpPr>
          <p:nvPr/>
        </p:nvSpPr>
        <p:spPr>
          <a:xfrm>
            <a:off x="7594600" y="-32469"/>
            <a:ext cx="2311400" cy="365125"/>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68" algn="l" rtl="0" fontAlgn="base">
              <a:spcBef>
                <a:spcPct val="0"/>
              </a:spcBef>
              <a:spcAft>
                <a:spcPct val="0"/>
              </a:spcAft>
              <a:defRPr kumimoji="1" kern="1200">
                <a:solidFill>
                  <a:schemeClr val="tx1"/>
                </a:solidFill>
                <a:latin typeface="Arial" charset="0"/>
                <a:ea typeface="ＭＳ Ｐゴシック" charset="-128"/>
                <a:cs typeface="+mn-cs"/>
              </a:defRPr>
            </a:lvl2pPr>
            <a:lvl3pPr marL="914335" algn="l" rtl="0" fontAlgn="base">
              <a:spcBef>
                <a:spcPct val="0"/>
              </a:spcBef>
              <a:spcAft>
                <a:spcPct val="0"/>
              </a:spcAft>
              <a:defRPr kumimoji="1" kern="1200">
                <a:solidFill>
                  <a:schemeClr val="tx1"/>
                </a:solidFill>
                <a:latin typeface="Arial" charset="0"/>
                <a:ea typeface="ＭＳ Ｐゴシック" charset="-128"/>
                <a:cs typeface="+mn-cs"/>
              </a:defRPr>
            </a:lvl3pPr>
            <a:lvl4pPr marL="1371503" algn="l" rtl="0" fontAlgn="base">
              <a:spcBef>
                <a:spcPct val="0"/>
              </a:spcBef>
              <a:spcAft>
                <a:spcPct val="0"/>
              </a:spcAft>
              <a:defRPr kumimoji="1" kern="1200">
                <a:solidFill>
                  <a:schemeClr val="tx1"/>
                </a:solidFill>
                <a:latin typeface="Arial" charset="0"/>
                <a:ea typeface="ＭＳ Ｐゴシック" charset="-128"/>
                <a:cs typeface="+mn-cs"/>
              </a:defRPr>
            </a:lvl4pPr>
            <a:lvl5pPr marL="1828671" algn="l" rtl="0" fontAlgn="base">
              <a:spcBef>
                <a:spcPct val="0"/>
              </a:spcBef>
              <a:spcAft>
                <a:spcPct val="0"/>
              </a:spcAft>
              <a:defRPr kumimoji="1" kern="1200">
                <a:solidFill>
                  <a:schemeClr val="tx1"/>
                </a:solidFill>
                <a:latin typeface="Arial" charset="0"/>
                <a:ea typeface="ＭＳ Ｐゴシック" charset="-128"/>
                <a:cs typeface="+mn-cs"/>
              </a:defRPr>
            </a:lvl5pPr>
            <a:lvl6pPr marL="2285838" algn="l" defTabSz="914335" rtl="0" eaLnBrk="1" latinLnBrk="0" hangingPunct="1">
              <a:defRPr kumimoji="1" kern="1200">
                <a:solidFill>
                  <a:schemeClr val="tx1"/>
                </a:solidFill>
                <a:latin typeface="Arial" charset="0"/>
                <a:ea typeface="ＭＳ Ｐゴシック" charset="-128"/>
                <a:cs typeface="+mn-cs"/>
              </a:defRPr>
            </a:lvl6pPr>
            <a:lvl7pPr marL="2743006" algn="l" defTabSz="914335" rtl="0" eaLnBrk="1" latinLnBrk="0" hangingPunct="1">
              <a:defRPr kumimoji="1" kern="1200">
                <a:solidFill>
                  <a:schemeClr val="tx1"/>
                </a:solidFill>
                <a:latin typeface="Arial" charset="0"/>
                <a:ea typeface="ＭＳ Ｐゴシック" charset="-128"/>
                <a:cs typeface="+mn-cs"/>
              </a:defRPr>
            </a:lvl7pPr>
            <a:lvl8pPr marL="3200174" algn="l" defTabSz="914335" rtl="0" eaLnBrk="1" latinLnBrk="0" hangingPunct="1">
              <a:defRPr kumimoji="1" kern="1200">
                <a:solidFill>
                  <a:schemeClr val="tx1"/>
                </a:solidFill>
                <a:latin typeface="Arial" charset="0"/>
                <a:ea typeface="ＭＳ Ｐゴシック" charset="-128"/>
                <a:cs typeface="+mn-cs"/>
              </a:defRPr>
            </a:lvl8pPr>
            <a:lvl9pPr marL="3657341" algn="l" defTabSz="914335" rtl="0" eaLnBrk="1" latinLnBrk="0" hangingPunct="1">
              <a:defRPr kumimoji="1" kern="1200">
                <a:solidFill>
                  <a:schemeClr val="tx1"/>
                </a:solidFill>
                <a:latin typeface="Arial" charset="0"/>
                <a:ea typeface="ＭＳ Ｐゴシック" charset="-128"/>
                <a:cs typeface="+mn-cs"/>
              </a:defRPr>
            </a:lvl9pPr>
          </a:lstStyle>
          <a:p>
            <a:pPr algn="r">
              <a:defRPr/>
            </a:pPr>
            <a:fld id="{3CF312C0-D3AB-4CF8-B5EF-F3E11CA05781}" type="slidenum">
              <a:rPr lang="ja-JP" altLang="en-US" sz="2400" smtClean="0">
                <a:solidFill>
                  <a:schemeClr val="bg1"/>
                </a:solidFill>
              </a:rPr>
              <a:pPr algn="r">
                <a:defRPr/>
              </a:pPr>
              <a:t>26</a:t>
            </a:fld>
            <a:endParaRPr lang="ja-JP" altLang="en-US" sz="2400" dirty="0">
              <a:solidFill>
                <a:schemeClr val="bg1"/>
              </a:solidFill>
            </a:endParaRPr>
          </a:p>
        </p:txBody>
      </p:sp>
    </p:spTree>
    <p:extLst>
      <p:ext uri="{BB962C8B-B14F-4D97-AF65-F5344CB8AC3E}">
        <p14:creationId xmlns:p14="http://schemas.microsoft.com/office/powerpoint/2010/main" val="3367581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943" y="1937294"/>
            <a:ext cx="6115462" cy="4795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7422" y="5605153"/>
            <a:ext cx="2417855" cy="1151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2164" r="27537"/>
          <a:stretch/>
        </p:blipFill>
        <p:spPr bwMode="auto">
          <a:xfrm>
            <a:off x="6709558" y="2894980"/>
            <a:ext cx="2968822" cy="2927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四角形吹き出し 1"/>
          <p:cNvSpPr/>
          <p:nvPr/>
        </p:nvSpPr>
        <p:spPr>
          <a:xfrm>
            <a:off x="6681193" y="2895145"/>
            <a:ext cx="3009062" cy="2927144"/>
          </a:xfrm>
          <a:prstGeom prst="wedgeRectCallout">
            <a:avLst>
              <a:gd name="adj1" fmla="val -89106"/>
              <a:gd name="adj2" fmla="val 1057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3" name="円/楕円 2"/>
          <p:cNvSpPr/>
          <p:nvPr/>
        </p:nvSpPr>
        <p:spPr>
          <a:xfrm>
            <a:off x="4892628" y="4275592"/>
            <a:ext cx="617516" cy="712047"/>
          </a:xfrm>
          <a:prstGeom prst="ellipse">
            <a:avLst/>
          </a:prstGeom>
          <a:noFill/>
          <a:ln w="635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4" name="テキスト ボックス 3"/>
          <p:cNvSpPr txBox="1"/>
          <p:nvPr/>
        </p:nvSpPr>
        <p:spPr>
          <a:xfrm>
            <a:off x="6548952" y="5822289"/>
            <a:ext cx="3357048" cy="769441"/>
          </a:xfrm>
          <a:prstGeom prst="rect">
            <a:avLst/>
          </a:prstGeom>
          <a:noFill/>
        </p:spPr>
        <p:txBody>
          <a:bodyPr wrap="square" rtlCol="0">
            <a:spAutoFit/>
          </a:bodyPr>
          <a:lstStyle/>
          <a:p>
            <a:pPr marL="273050" indent="-273050"/>
            <a:r>
              <a:rPr kumimoji="1" lang="ja-JP" altLang="en-US" sz="1100" dirty="0" smtClean="0">
                <a:latin typeface="+mj-ea"/>
                <a:ea typeface="+mj-ea"/>
              </a:rPr>
              <a:t>（注）濃い青色のエリアは東京ガス及びグループ会社の供給エリア。薄い青色のエリアは東京ガスから卸売を受ける一般ガス事業者の供給エリア。</a:t>
            </a:r>
            <a:endParaRPr kumimoji="1" lang="en-US" altLang="ja-JP" sz="1100" dirty="0" smtClean="0">
              <a:latin typeface="+mj-ea"/>
              <a:ea typeface="+mj-ea"/>
            </a:endParaRPr>
          </a:p>
          <a:p>
            <a:pPr marL="273050" indent="-273050"/>
            <a:r>
              <a:rPr lang="ja-JP" altLang="en-US" sz="1100" dirty="0" smtClean="0">
                <a:latin typeface="+mj-ea"/>
                <a:ea typeface="+mj-ea"/>
              </a:rPr>
              <a:t>（出典）東京ガス作成資料</a:t>
            </a:r>
            <a:endParaRPr kumimoji="1" lang="ja-JP" altLang="en-US" sz="1100" dirty="0">
              <a:latin typeface="+mj-ea"/>
              <a:ea typeface="+mj-ea"/>
            </a:endParaRPr>
          </a:p>
        </p:txBody>
      </p:sp>
      <p:sp>
        <p:nvSpPr>
          <p:cNvPr id="12" name="タイトル 1"/>
          <p:cNvSpPr txBox="1">
            <a:spLocks/>
          </p:cNvSpPr>
          <p:nvPr/>
        </p:nvSpPr>
        <p:spPr>
          <a:xfrm>
            <a:off x="0" y="-27384"/>
            <a:ext cx="9906000" cy="400103"/>
          </a:xfrm>
          <a:prstGeom prst="rect">
            <a:avLst/>
          </a:prstGeom>
          <a:solidFill>
            <a:schemeClr val="accent1"/>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spAutoFit/>
          </a:bodyPr>
          <a:lstStyle>
            <a:defPPr>
              <a:defRPr lang="ja-JP"/>
            </a:defPPr>
            <a:lvl1pPr algn="ctr" eaLnBrk="1" hangingPunct="1">
              <a:defRPr sz="2000" b="1">
                <a:solidFill>
                  <a:prstClr val="white"/>
                </a:solidFill>
                <a:ea typeface="+mj-ea"/>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ja-JP" altLang="en-US" dirty="0" smtClean="0">
                <a:solidFill>
                  <a:schemeClr val="bg1"/>
                </a:solidFill>
              </a:rPr>
              <a:t>（参考）ガス導管網の現状</a:t>
            </a:r>
            <a:endParaRPr lang="ja-JP" altLang="en-US" dirty="0">
              <a:solidFill>
                <a:schemeClr val="bg1"/>
              </a:solidFill>
            </a:endParaRPr>
          </a:p>
        </p:txBody>
      </p:sp>
      <p:sp>
        <p:nvSpPr>
          <p:cNvPr id="13" name="スライド番号プレースホルダー 2"/>
          <p:cNvSpPr txBox="1">
            <a:spLocks/>
          </p:cNvSpPr>
          <p:nvPr/>
        </p:nvSpPr>
        <p:spPr>
          <a:xfrm>
            <a:off x="7594600" y="-32469"/>
            <a:ext cx="2311400" cy="365125"/>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68" algn="l" rtl="0" fontAlgn="base">
              <a:spcBef>
                <a:spcPct val="0"/>
              </a:spcBef>
              <a:spcAft>
                <a:spcPct val="0"/>
              </a:spcAft>
              <a:defRPr kumimoji="1" kern="1200">
                <a:solidFill>
                  <a:schemeClr val="tx1"/>
                </a:solidFill>
                <a:latin typeface="Arial" charset="0"/>
                <a:ea typeface="ＭＳ Ｐゴシック" charset="-128"/>
                <a:cs typeface="+mn-cs"/>
              </a:defRPr>
            </a:lvl2pPr>
            <a:lvl3pPr marL="914335" algn="l" rtl="0" fontAlgn="base">
              <a:spcBef>
                <a:spcPct val="0"/>
              </a:spcBef>
              <a:spcAft>
                <a:spcPct val="0"/>
              </a:spcAft>
              <a:defRPr kumimoji="1" kern="1200">
                <a:solidFill>
                  <a:schemeClr val="tx1"/>
                </a:solidFill>
                <a:latin typeface="Arial" charset="0"/>
                <a:ea typeface="ＭＳ Ｐゴシック" charset="-128"/>
                <a:cs typeface="+mn-cs"/>
              </a:defRPr>
            </a:lvl3pPr>
            <a:lvl4pPr marL="1371503" algn="l" rtl="0" fontAlgn="base">
              <a:spcBef>
                <a:spcPct val="0"/>
              </a:spcBef>
              <a:spcAft>
                <a:spcPct val="0"/>
              </a:spcAft>
              <a:defRPr kumimoji="1" kern="1200">
                <a:solidFill>
                  <a:schemeClr val="tx1"/>
                </a:solidFill>
                <a:latin typeface="Arial" charset="0"/>
                <a:ea typeface="ＭＳ Ｐゴシック" charset="-128"/>
                <a:cs typeface="+mn-cs"/>
              </a:defRPr>
            </a:lvl4pPr>
            <a:lvl5pPr marL="1828671" algn="l" rtl="0" fontAlgn="base">
              <a:spcBef>
                <a:spcPct val="0"/>
              </a:spcBef>
              <a:spcAft>
                <a:spcPct val="0"/>
              </a:spcAft>
              <a:defRPr kumimoji="1" kern="1200">
                <a:solidFill>
                  <a:schemeClr val="tx1"/>
                </a:solidFill>
                <a:latin typeface="Arial" charset="0"/>
                <a:ea typeface="ＭＳ Ｐゴシック" charset="-128"/>
                <a:cs typeface="+mn-cs"/>
              </a:defRPr>
            </a:lvl5pPr>
            <a:lvl6pPr marL="2285838" algn="l" defTabSz="914335" rtl="0" eaLnBrk="1" latinLnBrk="0" hangingPunct="1">
              <a:defRPr kumimoji="1" kern="1200">
                <a:solidFill>
                  <a:schemeClr val="tx1"/>
                </a:solidFill>
                <a:latin typeface="Arial" charset="0"/>
                <a:ea typeface="ＭＳ Ｐゴシック" charset="-128"/>
                <a:cs typeface="+mn-cs"/>
              </a:defRPr>
            </a:lvl6pPr>
            <a:lvl7pPr marL="2743006" algn="l" defTabSz="914335" rtl="0" eaLnBrk="1" latinLnBrk="0" hangingPunct="1">
              <a:defRPr kumimoji="1" kern="1200">
                <a:solidFill>
                  <a:schemeClr val="tx1"/>
                </a:solidFill>
                <a:latin typeface="Arial" charset="0"/>
                <a:ea typeface="ＭＳ Ｐゴシック" charset="-128"/>
                <a:cs typeface="+mn-cs"/>
              </a:defRPr>
            </a:lvl7pPr>
            <a:lvl8pPr marL="3200174" algn="l" defTabSz="914335" rtl="0" eaLnBrk="1" latinLnBrk="0" hangingPunct="1">
              <a:defRPr kumimoji="1" kern="1200">
                <a:solidFill>
                  <a:schemeClr val="tx1"/>
                </a:solidFill>
                <a:latin typeface="Arial" charset="0"/>
                <a:ea typeface="ＭＳ Ｐゴシック" charset="-128"/>
                <a:cs typeface="+mn-cs"/>
              </a:defRPr>
            </a:lvl8pPr>
            <a:lvl9pPr marL="3657341" algn="l" defTabSz="914335" rtl="0" eaLnBrk="1" latinLnBrk="0" hangingPunct="1">
              <a:defRPr kumimoji="1" kern="1200">
                <a:solidFill>
                  <a:schemeClr val="tx1"/>
                </a:solidFill>
                <a:latin typeface="Arial" charset="0"/>
                <a:ea typeface="ＭＳ Ｐゴシック" charset="-128"/>
                <a:cs typeface="+mn-cs"/>
              </a:defRPr>
            </a:lvl9pPr>
          </a:lstStyle>
          <a:p>
            <a:pPr algn="r">
              <a:defRPr/>
            </a:pPr>
            <a:fld id="{3CF312C0-D3AB-4CF8-B5EF-F3E11CA05781}" type="slidenum">
              <a:rPr lang="ja-JP" altLang="en-US" sz="2400" smtClean="0">
                <a:solidFill>
                  <a:schemeClr val="bg1"/>
                </a:solidFill>
              </a:rPr>
              <a:pPr algn="r">
                <a:defRPr/>
              </a:pPr>
              <a:t>27</a:t>
            </a:fld>
            <a:endParaRPr lang="ja-JP" altLang="en-US" sz="2400" dirty="0">
              <a:solidFill>
                <a:schemeClr val="bg1"/>
              </a:solidFill>
            </a:endParaRPr>
          </a:p>
        </p:txBody>
      </p:sp>
      <p:sp>
        <p:nvSpPr>
          <p:cNvPr id="11" name="Rectangle 2"/>
          <p:cNvSpPr txBox="1">
            <a:spLocks noChangeArrowheads="1"/>
          </p:cNvSpPr>
          <p:nvPr/>
        </p:nvSpPr>
        <p:spPr>
          <a:xfrm>
            <a:off x="159956" y="620688"/>
            <a:ext cx="9577388" cy="8640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72000" anchor="t" anchorCtr="0"/>
          <a:lstStyle>
            <a:defPPr>
              <a:defRPr lang="ja-JP"/>
            </a:defPPr>
            <a:lvl1pPr marL="271463" indent="-271463" fontAlgn="auto" latinLnBrk="1">
              <a:spcBef>
                <a:spcPts val="0"/>
              </a:spcBef>
              <a:spcAft>
                <a:spcPts val="600"/>
              </a:spcAft>
              <a:tabLst>
                <a:tab pos="271463" algn="l"/>
              </a:tabLst>
              <a:defRPr>
                <a:solidFill>
                  <a:srgbClr val="000000"/>
                </a:solidFill>
                <a:latin typeface="ＭＳ Ｐゴシック" panose="020B0600070205080204" pitchFamily="50" charset="-128"/>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266700" lvl="1" indent="-266700">
              <a:spcAft>
                <a:spcPts val="600"/>
              </a:spcAft>
              <a:tabLst>
                <a:tab pos="266700" algn="l"/>
              </a:tabLst>
            </a:pPr>
            <a:r>
              <a:rPr lang="ja-JP" altLang="en-US" dirty="0" smtClean="0">
                <a:solidFill>
                  <a:schemeClr val="tx1"/>
                </a:solidFill>
              </a:rPr>
              <a:t>○</a:t>
            </a:r>
            <a:r>
              <a:rPr lang="en-US" altLang="ja-JP" dirty="0" smtClean="0">
                <a:solidFill>
                  <a:schemeClr val="tx1"/>
                </a:solidFill>
              </a:rPr>
              <a:t>	</a:t>
            </a:r>
            <a:r>
              <a:rPr lang="ja-JP" altLang="en-US" dirty="0" smtClean="0">
                <a:solidFill>
                  <a:schemeClr val="tx1"/>
                </a:solidFill>
              </a:rPr>
              <a:t>近年</a:t>
            </a:r>
            <a:r>
              <a:rPr lang="ja-JP" altLang="en-US" dirty="0">
                <a:solidFill>
                  <a:schemeClr val="tx1"/>
                </a:solidFill>
              </a:rPr>
              <a:t>、長距離ガス導管が、姫路−岡山、三重−滋賀、静岡−浜松、新潟−富山などで整備</a:t>
            </a:r>
            <a:r>
              <a:rPr lang="ja-JP" altLang="en-US" dirty="0" smtClean="0">
                <a:solidFill>
                  <a:schemeClr val="tx1"/>
                </a:solidFill>
              </a:rPr>
              <a:t>されたが</a:t>
            </a:r>
            <a:r>
              <a:rPr lang="ja-JP" altLang="en-US" dirty="0">
                <a:solidFill>
                  <a:schemeClr val="tx1"/>
                </a:solidFill>
              </a:rPr>
              <a:t>、東京−名古屋間など太平洋岸も未だ接続されていない</a:t>
            </a:r>
            <a:r>
              <a:rPr lang="ja-JP" altLang="en-US" dirty="0" smtClean="0">
                <a:solidFill>
                  <a:schemeClr val="tx1"/>
                </a:solidFill>
              </a:rPr>
              <a:t>。</a:t>
            </a:r>
            <a:endParaRPr lang="ja-JP" altLang="en-US" dirty="0">
              <a:solidFill>
                <a:schemeClr val="tx1"/>
              </a:solidFill>
            </a:endParaRPr>
          </a:p>
        </p:txBody>
      </p:sp>
    </p:spTree>
    <p:extLst>
      <p:ext uri="{BB962C8B-B14F-4D97-AF65-F5344CB8AC3E}">
        <p14:creationId xmlns:p14="http://schemas.microsoft.com/office/powerpoint/2010/main" val="11099611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p:cNvSpPr/>
          <p:nvPr/>
        </p:nvSpPr>
        <p:spPr>
          <a:xfrm>
            <a:off x="89250" y="404664"/>
            <a:ext cx="9612000" cy="1708160"/>
          </a:xfrm>
          <a:prstGeom prst="rect">
            <a:avLst/>
          </a:prstGeom>
          <a:solidFill>
            <a:schemeClr val="bg1"/>
          </a:solidFill>
          <a:ln w="19050" cmpd="sng">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gn="just">
              <a:spcBef>
                <a:spcPts val="600"/>
              </a:spcBef>
            </a:pPr>
            <a:r>
              <a:rPr lang="en-US" altLang="ja-JP" u="sng" dirty="0" smtClean="0">
                <a:solidFill>
                  <a:prstClr val="black"/>
                </a:solidFill>
                <a:latin typeface="+mj-ea"/>
                <a:ea typeface="+mj-ea"/>
              </a:rPr>
              <a:t>【</a:t>
            </a:r>
            <a:r>
              <a:rPr lang="ja-JP" altLang="en-US" u="sng" dirty="0" smtClean="0">
                <a:solidFill>
                  <a:prstClr val="black"/>
                </a:solidFill>
                <a:latin typeface="+mj-ea"/>
                <a:ea typeface="+mj-ea"/>
              </a:rPr>
              <a:t>第１の柱</a:t>
            </a:r>
            <a:r>
              <a:rPr lang="en-US" altLang="ja-JP" u="sng" dirty="0" smtClean="0">
                <a:solidFill>
                  <a:prstClr val="black"/>
                </a:solidFill>
                <a:latin typeface="+mj-ea"/>
                <a:ea typeface="+mj-ea"/>
              </a:rPr>
              <a:t>】</a:t>
            </a:r>
            <a:r>
              <a:rPr lang="ja-JP" altLang="en-US" u="sng" dirty="0" smtClean="0">
                <a:solidFill>
                  <a:prstClr val="black"/>
                </a:solidFill>
                <a:latin typeface="+mj-ea"/>
                <a:ea typeface="+mj-ea"/>
              </a:rPr>
              <a:t>小売参入の全面自由化</a:t>
            </a:r>
            <a:endParaRPr lang="en-US" altLang="ja-JP" u="sng" dirty="0" smtClean="0">
              <a:solidFill>
                <a:prstClr val="black"/>
              </a:solidFill>
              <a:latin typeface="+mj-ea"/>
              <a:ea typeface="+mj-ea"/>
            </a:endParaRPr>
          </a:p>
          <a:p>
            <a:pPr marL="273050" indent="-273050" algn="just">
              <a:spcBef>
                <a:spcPts val="600"/>
              </a:spcBef>
            </a:pPr>
            <a:r>
              <a:rPr lang="ja-JP" altLang="en-US" dirty="0">
                <a:solidFill>
                  <a:prstClr val="black"/>
                </a:solidFill>
                <a:latin typeface="+mj-ea"/>
                <a:ea typeface="+mj-ea"/>
              </a:rPr>
              <a:t>○</a:t>
            </a:r>
            <a:r>
              <a:rPr lang="ja-JP" altLang="en-US" dirty="0" smtClean="0">
                <a:solidFill>
                  <a:prstClr val="black"/>
                </a:solidFill>
                <a:latin typeface="+mj-ea"/>
                <a:ea typeface="+mj-ea"/>
              </a:rPr>
              <a:t>小売の</a:t>
            </a:r>
            <a:r>
              <a:rPr lang="ja-JP" altLang="en-US" b="1" dirty="0" smtClean="0">
                <a:solidFill>
                  <a:srgbClr val="FF0000"/>
                </a:solidFill>
                <a:latin typeface="+mj-ea"/>
                <a:ea typeface="+mj-ea"/>
              </a:rPr>
              <a:t>地域独占を撤廃</a:t>
            </a:r>
            <a:r>
              <a:rPr lang="en-US" altLang="ja-JP" dirty="0" smtClean="0">
                <a:solidFill>
                  <a:schemeClr val="tx1"/>
                </a:solidFill>
                <a:latin typeface="+mj-ea"/>
                <a:ea typeface="+mj-ea"/>
              </a:rPr>
              <a:t>/</a:t>
            </a:r>
            <a:r>
              <a:rPr lang="ja-JP" altLang="en-US" b="1" dirty="0" smtClean="0">
                <a:solidFill>
                  <a:srgbClr val="FF0000"/>
                </a:solidFill>
                <a:latin typeface="+mj-ea"/>
                <a:ea typeface="+mj-ea"/>
              </a:rPr>
              <a:t>料金規制を廃止</a:t>
            </a:r>
            <a:r>
              <a:rPr lang="ja-JP" altLang="en-US" dirty="0" smtClean="0">
                <a:solidFill>
                  <a:schemeClr val="tx1"/>
                </a:solidFill>
                <a:latin typeface="+mj-ea"/>
                <a:ea typeface="+mj-ea"/>
              </a:rPr>
              <a:t>（競争が不十分な地域には</a:t>
            </a:r>
            <a:r>
              <a:rPr lang="ja-JP" altLang="en-US" b="1" dirty="0" smtClean="0">
                <a:solidFill>
                  <a:srgbClr val="FF0000"/>
                </a:solidFill>
                <a:latin typeface="+mj-ea"/>
                <a:ea typeface="+mj-ea"/>
              </a:rPr>
              <a:t>経過措置</a:t>
            </a:r>
            <a:r>
              <a:rPr lang="ja-JP" altLang="en-US" dirty="0" smtClean="0">
                <a:solidFill>
                  <a:schemeClr val="tx1"/>
                </a:solidFill>
                <a:latin typeface="+mj-ea"/>
                <a:ea typeface="+mj-ea"/>
              </a:rPr>
              <a:t>）（基本的に、電力システム改革第２弾と共通）。</a:t>
            </a:r>
            <a:endParaRPr lang="en-US" altLang="ja-JP" dirty="0" smtClean="0">
              <a:solidFill>
                <a:schemeClr val="tx1"/>
              </a:solidFill>
              <a:latin typeface="+mj-ea"/>
              <a:ea typeface="+mj-ea"/>
            </a:endParaRPr>
          </a:p>
          <a:p>
            <a:pPr marL="273050" indent="-273050" algn="just">
              <a:spcBef>
                <a:spcPts val="600"/>
              </a:spcBef>
            </a:pPr>
            <a:r>
              <a:rPr lang="ja-JP" altLang="en-US" dirty="0">
                <a:solidFill>
                  <a:schemeClr val="tx1"/>
                </a:solidFill>
                <a:latin typeface="+mj-ea"/>
                <a:ea typeface="+mj-ea"/>
              </a:rPr>
              <a:t>○</a:t>
            </a:r>
            <a:r>
              <a:rPr lang="ja-JP" altLang="en-US" b="1" dirty="0" smtClean="0">
                <a:solidFill>
                  <a:srgbClr val="FF0000"/>
                </a:solidFill>
                <a:latin typeface="+mj-ea"/>
                <a:ea typeface="+mj-ea"/>
              </a:rPr>
              <a:t>ライセンス制</a:t>
            </a:r>
            <a:r>
              <a:rPr lang="ja-JP" altLang="en-US" dirty="0" smtClean="0">
                <a:solidFill>
                  <a:schemeClr val="tx1"/>
                </a:solidFill>
                <a:latin typeface="+mj-ea"/>
                <a:ea typeface="+mj-ea"/>
              </a:rPr>
              <a:t>への移行等（基本的に、電力第</a:t>
            </a:r>
            <a:r>
              <a:rPr lang="en-US" altLang="ja-JP" dirty="0" smtClean="0">
                <a:solidFill>
                  <a:schemeClr val="tx1"/>
                </a:solidFill>
                <a:latin typeface="+mj-ea"/>
                <a:ea typeface="+mj-ea"/>
              </a:rPr>
              <a:t>2</a:t>
            </a:r>
            <a:r>
              <a:rPr lang="ja-JP" altLang="en-US" dirty="0" smtClean="0">
                <a:solidFill>
                  <a:schemeClr val="tx1"/>
                </a:solidFill>
                <a:latin typeface="+mj-ea"/>
                <a:ea typeface="+mj-ea"/>
              </a:rPr>
              <a:t>弾と共通）。</a:t>
            </a:r>
            <a:endParaRPr lang="en-US" altLang="ja-JP" dirty="0">
              <a:solidFill>
                <a:prstClr val="black"/>
              </a:solidFill>
              <a:latin typeface="+mj-ea"/>
              <a:ea typeface="+mj-ea"/>
            </a:endParaRPr>
          </a:p>
          <a:p>
            <a:pPr marL="273050" indent="-273050" algn="just">
              <a:spcBef>
                <a:spcPts val="600"/>
              </a:spcBef>
            </a:pPr>
            <a:r>
              <a:rPr lang="ja-JP" altLang="en-US" dirty="0">
                <a:solidFill>
                  <a:prstClr val="black"/>
                </a:solidFill>
                <a:latin typeface="+mj-ea"/>
                <a:ea typeface="+mj-ea"/>
              </a:rPr>
              <a:t>○</a:t>
            </a:r>
            <a:r>
              <a:rPr lang="ja-JP" altLang="en-US" dirty="0" smtClean="0">
                <a:solidFill>
                  <a:prstClr val="black"/>
                </a:solidFill>
                <a:latin typeface="+mj-ea"/>
                <a:ea typeface="+mj-ea"/>
              </a:rPr>
              <a:t>新規参入を促すため、</a:t>
            </a:r>
            <a:r>
              <a:rPr lang="en-US" altLang="ja-JP" b="1" dirty="0" smtClean="0">
                <a:solidFill>
                  <a:srgbClr val="FF0000"/>
                </a:solidFill>
                <a:latin typeface="+mj-ea"/>
                <a:ea typeface="+mj-ea"/>
              </a:rPr>
              <a:t>LNG</a:t>
            </a:r>
            <a:r>
              <a:rPr lang="ja-JP" altLang="en-US" b="1" dirty="0" smtClean="0">
                <a:solidFill>
                  <a:srgbClr val="FF0000"/>
                </a:solidFill>
                <a:latin typeface="+mj-ea"/>
                <a:ea typeface="+mj-ea"/>
              </a:rPr>
              <a:t>基地</a:t>
            </a:r>
            <a:r>
              <a:rPr lang="ja-JP" altLang="en-US" b="1" dirty="0">
                <a:solidFill>
                  <a:srgbClr val="FF0000"/>
                </a:solidFill>
                <a:latin typeface="+mj-ea"/>
                <a:ea typeface="+mj-ea"/>
              </a:rPr>
              <a:t>の</a:t>
            </a:r>
            <a:r>
              <a:rPr lang="ja-JP" altLang="en-US" b="1" dirty="0" smtClean="0">
                <a:solidFill>
                  <a:srgbClr val="FF0000"/>
                </a:solidFill>
                <a:latin typeface="+mj-ea"/>
                <a:ea typeface="+mj-ea"/>
              </a:rPr>
              <a:t>第三者利用</a:t>
            </a:r>
            <a:r>
              <a:rPr lang="ja-JP" altLang="en-US" dirty="0" smtClean="0">
                <a:solidFill>
                  <a:schemeClr val="tx1"/>
                </a:solidFill>
                <a:latin typeface="+mj-ea"/>
                <a:ea typeface="+mj-ea"/>
              </a:rPr>
              <a:t>を促進</a:t>
            </a:r>
            <a:r>
              <a:rPr lang="ja-JP" altLang="en-US" dirty="0" smtClean="0">
                <a:solidFill>
                  <a:prstClr val="black"/>
                </a:solidFill>
                <a:latin typeface="+mj-ea"/>
                <a:ea typeface="+mj-ea"/>
              </a:rPr>
              <a:t>するルールを法制化。</a:t>
            </a:r>
            <a:endParaRPr lang="en-US" altLang="ja-JP" dirty="0" smtClean="0">
              <a:solidFill>
                <a:prstClr val="black"/>
              </a:solidFill>
              <a:latin typeface="+mj-ea"/>
              <a:ea typeface="+mj-ea"/>
            </a:endParaRPr>
          </a:p>
        </p:txBody>
      </p:sp>
      <p:sp>
        <p:nvSpPr>
          <p:cNvPr id="6" name="正方形/長方形 5"/>
          <p:cNvSpPr/>
          <p:nvPr/>
        </p:nvSpPr>
        <p:spPr>
          <a:xfrm>
            <a:off x="96656" y="3636505"/>
            <a:ext cx="9612000" cy="2185214"/>
          </a:xfrm>
          <a:prstGeom prst="rect">
            <a:avLst/>
          </a:prstGeom>
          <a:solidFill>
            <a:schemeClr val="bg1"/>
          </a:solidFill>
          <a:ln w="19050" cmpd="sng">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gn="just">
              <a:spcBef>
                <a:spcPts val="600"/>
              </a:spcBef>
            </a:pPr>
            <a:r>
              <a:rPr lang="en-US" altLang="ja-JP" u="sng" dirty="0" smtClean="0">
                <a:solidFill>
                  <a:prstClr val="black"/>
                </a:solidFill>
                <a:latin typeface="+mj-ea"/>
                <a:ea typeface="+mj-ea"/>
              </a:rPr>
              <a:t>【</a:t>
            </a:r>
            <a:r>
              <a:rPr lang="ja-JP" altLang="en-US" u="sng" dirty="0" smtClean="0">
                <a:solidFill>
                  <a:prstClr val="black"/>
                </a:solidFill>
                <a:latin typeface="+mj-ea"/>
                <a:ea typeface="+mj-ea"/>
              </a:rPr>
              <a:t>第３の柱</a:t>
            </a:r>
            <a:r>
              <a:rPr lang="en-US" altLang="ja-JP" u="sng" dirty="0" smtClean="0">
                <a:solidFill>
                  <a:prstClr val="black"/>
                </a:solidFill>
                <a:latin typeface="+mj-ea"/>
                <a:ea typeface="+mj-ea"/>
              </a:rPr>
              <a:t>】</a:t>
            </a:r>
            <a:r>
              <a:rPr lang="ja-JP" altLang="en-US" u="sng" dirty="0" smtClean="0">
                <a:solidFill>
                  <a:prstClr val="black"/>
                </a:solidFill>
                <a:latin typeface="+mj-ea"/>
                <a:ea typeface="+mj-ea"/>
              </a:rPr>
              <a:t>需要家保護と保安確保</a:t>
            </a:r>
            <a:endParaRPr lang="en-US" altLang="ja-JP" u="sng" dirty="0" smtClean="0">
              <a:solidFill>
                <a:prstClr val="black"/>
              </a:solidFill>
              <a:latin typeface="+mj-ea"/>
              <a:ea typeface="+mj-ea"/>
            </a:endParaRPr>
          </a:p>
          <a:p>
            <a:pPr marL="450850" indent="-450850" algn="just">
              <a:spcBef>
                <a:spcPts val="600"/>
              </a:spcBef>
            </a:pPr>
            <a:r>
              <a:rPr lang="ja-JP" altLang="en-US" dirty="0">
                <a:solidFill>
                  <a:prstClr val="black"/>
                </a:solidFill>
                <a:latin typeface="+mj-ea"/>
                <a:ea typeface="+mj-ea"/>
              </a:rPr>
              <a:t>○</a:t>
            </a:r>
            <a:r>
              <a:rPr lang="ja-JP" altLang="en-US" dirty="0" smtClean="0">
                <a:solidFill>
                  <a:prstClr val="black"/>
                </a:solidFill>
                <a:latin typeface="+mj-ea"/>
                <a:ea typeface="+mj-ea"/>
              </a:rPr>
              <a:t>小売事業者に対する</a:t>
            </a:r>
            <a:r>
              <a:rPr lang="ja-JP" altLang="en-US" b="1" dirty="0" smtClean="0">
                <a:solidFill>
                  <a:srgbClr val="FF0000"/>
                </a:solidFill>
                <a:latin typeface="+mj-ea"/>
                <a:ea typeface="+mj-ea"/>
              </a:rPr>
              <a:t>供給力確保義務</a:t>
            </a:r>
            <a:r>
              <a:rPr lang="ja-JP" altLang="en-US" dirty="0" smtClean="0">
                <a:solidFill>
                  <a:prstClr val="black"/>
                </a:solidFill>
                <a:latin typeface="+mj-ea"/>
                <a:ea typeface="+mj-ea"/>
              </a:rPr>
              <a:t>（空売り規制）</a:t>
            </a:r>
            <a:r>
              <a:rPr lang="en-US" altLang="ja-JP" dirty="0" smtClean="0">
                <a:solidFill>
                  <a:prstClr val="black"/>
                </a:solidFill>
                <a:latin typeface="+mj-ea"/>
                <a:ea typeface="+mj-ea"/>
              </a:rPr>
              <a:t>/</a:t>
            </a:r>
            <a:r>
              <a:rPr lang="ja-JP" altLang="en-US" dirty="0" smtClean="0">
                <a:solidFill>
                  <a:prstClr val="black"/>
                </a:solidFill>
                <a:latin typeface="+mj-ea"/>
                <a:ea typeface="+mj-ea"/>
              </a:rPr>
              <a:t>契約条件の説明義務</a:t>
            </a:r>
            <a:r>
              <a:rPr lang="en-US" altLang="ja-JP" dirty="0" smtClean="0">
                <a:solidFill>
                  <a:prstClr val="black"/>
                </a:solidFill>
                <a:latin typeface="+mj-ea"/>
                <a:ea typeface="+mj-ea"/>
              </a:rPr>
              <a:t>/</a:t>
            </a:r>
          </a:p>
          <a:p>
            <a:pPr marL="450850" indent="-450850" algn="just">
              <a:spcBef>
                <a:spcPts val="0"/>
              </a:spcBef>
            </a:pPr>
            <a:r>
              <a:rPr lang="ja-JP" altLang="en-US" dirty="0">
                <a:solidFill>
                  <a:prstClr val="black"/>
                </a:solidFill>
                <a:latin typeface="+mj-ea"/>
                <a:ea typeface="+mj-ea"/>
              </a:rPr>
              <a:t>　</a:t>
            </a:r>
            <a:r>
              <a:rPr lang="ja-JP" altLang="en-US" dirty="0" smtClean="0">
                <a:solidFill>
                  <a:prstClr val="black"/>
                </a:solidFill>
                <a:latin typeface="+mj-ea"/>
                <a:ea typeface="+mj-ea"/>
              </a:rPr>
              <a:t>書面交付義務、導管事業者に対する</a:t>
            </a:r>
            <a:r>
              <a:rPr lang="ja-JP" altLang="en-US" b="1" dirty="0" smtClean="0">
                <a:solidFill>
                  <a:srgbClr val="FF0000"/>
                </a:solidFill>
                <a:latin typeface="+mj-ea"/>
                <a:ea typeface="+mj-ea"/>
              </a:rPr>
              <a:t>最終保障サービス義務</a:t>
            </a:r>
            <a:r>
              <a:rPr lang="ja-JP" altLang="en-US" dirty="0" smtClean="0">
                <a:solidFill>
                  <a:prstClr val="black"/>
                </a:solidFill>
                <a:latin typeface="+mj-ea"/>
                <a:ea typeface="+mj-ea"/>
              </a:rPr>
              <a:t>　等</a:t>
            </a:r>
            <a:endParaRPr lang="en-US" altLang="ja-JP" dirty="0" smtClean="0">
              <a:solidFill>
                <a:prstClr val="black"/>
              </a:solidFill>
              <a:latin typeface="+mj-ea"/>
              <a:ea typeface="+mj-ea"/>
            </a:endParaRPr>
          </a:p>
          <a:p>
            <a:pPr marL="450850" indent="-450850" algn="just">
              <a:spcBef>
                <a:spcPts val="0"/>
              </a:spcBef>
            </a:pPr>
            <a:r>
              <a:rPr lang="ja-JP" altLang="en-US" dirty="0">
                <a:solidFill>
                  <a:schemeClr val="tx1"/>
                </a:solidFill>
                <a:latin typeface="+mj-ea"/>
                <a:ea typeface="+mj-ea"/>
              </a:rPr>
              <a:t>　</a:t>
            </a:r>
            <a:r>
              <a:rPr lang="ja-JP" altLang="en-US" dirty="0" smtClean="0">
                <a:solidFill>
                  <a:schemeClr val="tx1"/>
                </a:solidFill>
                <a:latin typeface="+mj-ea"/>
                <a:ea typeface="+mj-ea"/>
              </a:rPr>
              <a:t>（基本的に、電力第２弾と共通）</a:t>
            </a:r>
            <a:endParaRPr lang="en-US" altLang="ja-JP" dirty="0">
              <a:solidFill>
                <a:schemeClr val="tx1"/>
              </a:solidFill>
              <a:latin typeface="+mj-ea"/>
              <a:ea typeface="+mj-ea"/>
            </a:endParaRPr>
          </a:p>
          <a:p>
            <a:pPr marL="263525" indent="-263525" algn="just">
              <a:spcBef>
                <a:spcPts val="600"/>
              </a:spcBef>
            </a:pPr>
            <a:r>
              <a:rPr lang="ja-JP" altLang="en-US" dirty="0">
                <a:solidFill>
                  <a:prstClr val="black"/>
                </a:solidFill>
                <a:latin typeface="+mj-ea"/>
                <a:ea typeface="+mj-ea"/>
              </a:rPr>
              <a:t>○</a:t>
            </a:r>
            <a:r>
              <a:rPr lang="ja-JP" altLang="en-US" b="1" dirty="0" smtClean="0">
                <a:solidFill>
                  <a:srgbClr val="FF0000"/>
                </a:solidFill>
                <a:latin typeface="+mj-ea"/>
                <a:ea typeface="+mj-ea"/>
              </a:rPr>
              <a:t>小口需要家保有のガス管点検</a:t>
            </a:r>
            <a:r>
              <a:rPr lang="ja-JP" altLang="en-US" dirty="0" smtClean="0">
                <a:solidFill>
                  <a:prstClr val="black"/>
                </a:solidFill>
                <a:latin typeface="+mj-ea"/>
                <a:ea typeface="+mj-ea"/>
              </a:rPr>
              <a:t>や</a:t>
            </a:r>
            <a:r>
              <a:rPr lang="ja-JP" altLang="en-US" b="1" dirty="0" smtClean="0">
                <a:solidFill>
                  <a:srgbClr val="FF0000"/>
                </a:solidFill>
                <a:latin typeface="+mj-ea"/>
                <a:ea typeface="+mj-ea"/>
              </a:rPr>
              <a:t>緊急保安</a:t>
            </a:r>
            <a:r>
              <a:rPr lang="ja-JP" altLang="en-US" dirty="0" smtClean="0">
                <a:solidFill>
                  <a:prstClr val="black"/>
                </a:solidFill>
                <a:latin typeface="+mj-ea"/>
                <a:ea typeface="+mj-ea"/>
              </a:rPr>
              <a:t>は従来の都市ガス会社が導管事業者として一括実施。消費機器の保安は、消費者と接点の多いガス小売事業者が担い、両事業者の協働により保安を確保。</a:t>
            </a:r>
            <a:endParaRPr lang="en-US" altLang="ja-JP" dirty="0">
              <a:solidFill>
                <a:prstClr val="black"/>
              </a:solidFill>
              <a:latin typeface="+mj-ea"/>
              <a:ea typeface="+mj-ea"/>
            </a:endParaRPr>
          </a:p>
        </p:txBody>
      </p:sp>
      <p:sp>
        <p:nvSpPr>
          <p:cNvPr id="7" name="正方形/長方形 6"/>
          <p:cNvSpPr/>
          <p:nvPr/>
        </p:nvSpPr>
        <p:spPr>
          <a:xfrm>
            <a:off x="96656" y="2159084"/>
            <a:ext cx="9612000" cy="1431161"/>
          </a:xfrm>
          <a:prstGeom prst="rect">
            <a:avLst/>
          </a:prstGeom>
          <a:solidFill>
            <a:schemeClr val="bg1"/>
          </a:solidFill>
          <a:ln w="19050" cmpd="sng">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gn="just">
              <a:spcBef>
                <a:spcPts val="600"/>
              </a:spcBef>
            </a:pPr>
            <a:r>
              <a:rPr lang="en-US" altLang="ja-JP" u="sng" dirty="0" smtClean="0">
                <a:solidFill>
                  <a:prstClr val="black"/>
                </a:solidFill>
                <a:latin typeface="+mj-ea"/>
                <a:ea typeface="+mj-ea"/>
              </a:rPr>
              <a:t>【</a:t>
            </a:r>
            <a:r>
              <a:rPr lang="ja-JP" altLang="en-US" u="sng" dirty="0" smtClean="0">
                <a:solidFill>
                  <a:prstClr val="black"/>
                </a:solidFill>
                <a:latin typeface="+mj-ea"/>
                <a:ea typeface="+mj-ea"/>
              </a:rPr>
              <a:t>第２の柱</a:t>
            </a:r>
            <a:r>
              <a:rPr lang="en-US" altLang="ja-JP" u="sng" dirty="0" smtClean="0">
                <a:solidFill>
                  <a:prstClr val="black"/>
                </a:solidFill>
                <a:latin typeface="+mj-ea"/>
                <a:ea typeface="+mj-ea"/>
              </a:rPr>
              <a:t>】</a:t>
            </a:r>
            <a:r>
              <a:rPr lang="ja-JP" altLang="en-US" u="sng" dirty="0" smtClean="0">
                <a:solidFill>
                  <a:prstClr val="black"/>
                </a:solidFill>
                <a:latin typeface="+mj-ea"/>
                <a:ea typeface="+mj-ea"/>
              </a:rPr>
              <a:t>ガス導管網の整備促進</a:t>
            </a:r>
            <a:endParaRPr lang="en-US" altLang="ja-JP" u="sng" dirty="0" smtClean="0">
              <a:solidFill>
                <a:prstClr val="black"/>
              </a:solidFill>
              <a:latin typeface="+mj-ea"/>
              <a:ea typeface="+mj-ea"/>
            </a:endParaRPr>
          </a:p>
          <a:p>
            <a:pPr algn="just">
              <a:spcBef>
                <a:spcPts val="600"/>
              </a:spcBef>
            </a:pPr>
            <a:r>
              <a:rPr lang="ja-JP" altLang="en-US" dirty="0">
                <a:solidFill>
                  <a:prstClr val="black"/>
                </a:solidFill>
                <a:latin typeface="+mj-ea"/>
                <a:ea typeface="+mj-ea"/>
              </a:rPr>
              <a:t>○</a:t>
            </a:r>
            <a:r>
              <a:rPr lang="ja-JP" altLang="en-US" dirty="0" smtClean="0">
                <a:solidFill>
                  <a:prstClr val="black"/>
                </a:solidFill>
                <a:latin typeface="+mj-ea"/>
                <a:ea typeface="+mj-ea"/>
              </a:rPr>
              <a:t>導管部門は、</a:t>
            </a:r>
            <a:r>
              <a:rPr lang="ja-JP" altLang="en-US" b="1" dirty="0" smtClean="0">
                <a:solidFill>
                  <a:srgbClr val="FF0000"/>
                </a:solidFill>
                <a:latin typeface="+mj-ea"/>
                <a:ea typeface="+mj-ea"/>
              </a:rPr>
              <a:t>地域独占</a:t>
            </a:r>
            <a:r>
              <a:rPr lang="ja-JP" altLang="en-US" dirty="0" smtClean="0">
                <a:solidFill>
                  <a:prstClr val="black"/>
                </a:solidFill>
                <a:latin typeface="+mj-ea"/>
                <a:ea typeface="+mj-ea"/>
              </a:rPr>
              <a:t>や</a:t>
            </a:r>
            <a:r>
              <a:rPr lang="ja-JP" altLang="en-US" b="1" dirty="0" smtClean="0">
                <a:solidFill>
                  <a:srgbClr val="FF0000"/>
                </a:solidFill>
                <a:latin typeface="+mj-ea"/>
                <a:ea typeface="+mj-ea"/>
              </a:rPr>
              <a:t>料金規制</a:t>
            </a:r>
            <a:r>
              <a:rPr lang="ja-JP" altLang="en-US" dirty="0" smtClean="0">
                <a:solidFill>
                  <a:prstClr val="black"/>
                </a:solidFill>
                <a:latin typeface="+mj-ea"/>
                <a:ea typeface="+mj-ea"/>
              </a:rPr>
              <a:t>を維持し、安定供給を確保。</a:t>
            </a:r>
            <a:endParaRPr lang="en-US" altLang="ja-JP" dirty="0" smtClean="0">
              <a:solidFill>
                <a:prstClr val="black"/>
              </a:solidFill>
              <a:latin typeface="+mj-ea"/>
              <a:ea typeface="+mj-ea"/>
            </a:endParaRPr>
          </a:p>
          <a:p>
            <a:pPr algn="just">
              <a:spcBef>
                <a:spcPts val="600"/>
              </a:spcBef>
            </a:pPr>
            <a:r>
              <a:rPr lang="ja-JP" altLang="en-US" dirty="0">
                <a:solidFill>
                  <a:prstClr val="black"/>
                </a:solidFill>
                <a:latin typeface="+mj-ea"/>
                <a:ea typeface="+mj-ea"/>
              </a:rPr>
              <a:t>○</a:t>
            </a:r>
            <a:r>
              <a:rPr lang="ja-JP" altLang="en-US" b="1" dirty="0" smtClean="0">
                <a:solidFill>
                  <a:srgbClr val="FF0000"/>
                </a:solidFill>
                <a:latin typeface="+mj-ea"/>
                <a:ea typeface="+mj-ea"/>
              </a:rPr>
              <a:t>相互接続</a:t>
            </a:r>
            <a:r>
              <a:rPr lang="ja-JP" altLang="en-US" dirty="0" smtClean="0">
                <a:solidFill>
                  <a:prstClr val="black"/>
                </a:solidFill>
                <a:latin typeface="+mj-ea"/>
                <a:ea typeface="+mj-ea"/>
              </a:rPr>
              <a:t>を促すため、国が事業者間の協議を命令・裁定する制度を創設。</a:t>
            </a:r>
            <a:endParaRPr lang="en-US" altLang="ja-JP" dirty="0" smtClean="0">
              <a:solidFill>
                <a:prstClr val="black"/>
              </a:solidFill>
              <a:latin typeface="+mj-ea"/>
              <a:ea typeface="+mj-ea"/>
            </a:endParaRPr>
          </a:p>
          <a:p>
            <a:pPr algn="just">
              <a:spcBef>
                <a:spcPts val="600"/>
              </a:spcBef>
            </a:pPr>
            <a:r>
              <a:rPr lang="ja-JP" altLang="en-US" dirty="0">
                <a:solidFill>
                  <a:prstClr val="black"/>
                </a:solidFill>
                <a:latin typeface="+mj-ea"/>
                <a:ea typeface="+mj-ea"/>
              </a:rPr>
              <a:t>○</a:t>
            </a:r>
            <a:r>
              <a:rPr lang="ja-JP" altLang="en-US" b="1" dirty="0" smtClean="0">
                <a:solidFill>
                  <a:srgbClr val="FF0000"/>
                </a:solidFill>
                <a:latin typeface="+mj-ea"/>
                <a:ea typeface="+mj-ea"/>
              </a:rPr>
              <a:t>広域的整備</a:t>
            </a:r>
            <a:r>
              <a:rPr lang="ja-JP" altLang="en-US" dirty="0" smtClean="0">
                <a:solidFill>
                  <a:prstClr val="black"/>
                </a:solidFill>
                <a:latin typeface="+mj-ea"/>
                <a:ea typeface="+mj-ea"/>
              </a:rPr>
              <a:t>の費用を関連するガス事業者から回収できる仕組みを整備</a:t>
            </a:r>
            <a:r>
              <a:rPr lang="ja-JP" altLang="en-US" dirty="0" smtClean="0">
                <a:solidFill>
                  <a:schemeClr val="tx1"/>
                </a:solidFill>
                <a:latin typeface="+mj-ea"/>
                <a:ea typeface="+mj-ea"/>
              </a:rPr>
              <a:t>。</a:t>
            </a:r>
            <a:endParaRPr lang="en-US" altLang="ja-JP" dirty="0">
              <a:solidFill>
                <a:schemeClr val="tx1"/>
              </a:solidFill>
              <a:latin typeface="+mj-ea"/>
              <a:ea typeface="+mj-ea"/>
            </a:endParaRPr>
          </a:p>
        </p:txBody>
      </p:sp>
      <p:sp>
        <p:nvSpPr>
          <p:cNvPr id="10" name="正方形/長方形 9"/>
          <p:cNvSpPr/>
          <p:nvPr/>
        </p:nvSpPr>
        <p:spPr>
          <a:xfrm>
            <a:off x="96656" y="5867980"/>
            <a:ext cx="9612000" cy="369332"/>
          </a:xfrm>
          <a:prstGeom prst="rect">
            <a:avLst/>
          </a:prstGeom>
          <a:solidFill>
            <a:schemeClr val="bg1"/>
          </a:solidFill>
          <a:ln w="19050" cmpd="sng">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gn="just">
              <a:spcBef>
                <a:spcPts val="600"/>
              </a:spcBef>
            </a:pPr>
            <a:r>
              <a:rPr lang="en-US" altLang="ja-JP" u="sng" dirty="0" smtClean="0">
                <a:solidFill>
                  <a:prstClr val="black"/>
                </a:solidFill>
                <a:latin typeface="+mj-ea"/>
                <a:ea typeface="+mj-ea"/>
              </a:rPr>
              <a:t>【</a:t>
            </a:r>
            <a:r>
              <a:rPr lang="ja-JP" altLang="en-US" u="sng" dirty="0" smtClean="0">
                <a:solidFill>
                  <a:prstClr val="black"/>
                </a:solidFill>
                <a:latin typeface="+mj-ea"/>
                <a:ea typeface="+mj-ea"/>
              </a:rPr>
              <a:t>第４の柱</a:t>
            </a:r>
            <a:r>
              <a:rPr lang="en-US" altLang="ja-JP" u="sng" dirty="0" smtClean="0">
                <a:solidFill>
                  <a:prstClr val="black"/>
                </a:solidFill>
                <a:latin typeface="+mj-ea"/>
                <a:ea typeface="+mj-ea"/>
              </a:rPr>
              <a:t>】</a:t>
            </a:r>
            <a:r>
              <a:rPr lang="ja-JP" altLang="en-US" u="sng" dirty="0" smtClean="0">
                <a:solidFill>
                  <a:prstClr val="black"/>
                </a:solidFill>
                <a:latin typeface="+mj-ea"/>
                <a:ea typeface="+mj-ea"/>
              </a:rPr>
              <a:t>大手３社の導管部門の法的分離の実施（中立性確保）</a:t>
            </a:r>
            <a:endParaRPr lang="en-US" altLang="ja-JP" dirty="0" smtClean="0">
              <a:solidFill>
                <a:prstClr val="black"/>
              </a:solidFill>
              <a:latin typeface="+mj-ea"/>
              <a:ea typeface="+mj-ea"/>
            </a:endParaRPr>
          </a:p>
        </p:txBody>
      </p:sp>
      <p:sp>
        <p:nvSpPr>
          <p:cNvPr id="11" name="タイトル 1"/>
          <p:cNvSpPr txBox="1">
            <a:spLocks/>
          </p:cNvSpPr>
          <p:nvPr/>
        </p:nvSpPr>
        <p:spPr>
          <a:xfrm>
            <a:off x="0" y="-27384"/>
            <a:ext cx="9906000" cy="400103"/>
          </a:xfrm>
          <a:prstGeom prst="rect">
            <a:avLst/>
          </a:prstGeom>
          <a:solidFill>
            <a:schemeClr val="accent1"/>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spAutoFit/>
          </a:bodyPr>
          <a:lstStyle>
            <a:defPPr>
              <a:defRPr lang="ja-JP"/>
            </a:defPPr>
            <a:lvl1pPr algn="ctr" eaLnBrk="1" hangingPunct="1">
              <a:defRPr sz="2000" b="1">
                <a:solidFill>
                  <a:prstClr val="white"/>
                </a:solidFill>
                <a:ea typeface="+mj-ea"/>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ja-JP" altLang="en-US" dirty="0" smtClean="0">
                <a:solidFill>
                  <a:schemeClr val="bg1"/>
                </a:solidFill>
              </a:rPr>
              <a:t>ガスシステム改革の柱</a:t>
            </a:r>
            <a:endParaRPr lang="ja-JP" altLang="en-US" dirty="0">
              <a:solidFill>
                <a:schemeClr val="bg1"/>
              </a:solidFill>
            </a:endParaRPr>
          </a:p>
        </p:txBody>
      </p:sp>
      <p:sp>
        <p:nvSpPr>
          <p:cNvPr id="8" name="スライド番号プレースホルダー 2"/>
          <p:cNvSpPr txBox="1">
            <a:spLocks/>
          </p:cNvSpPr>
          <p:nvPr/>
        </p:nvSpPr>
        <p:spPr>
          <a:xfrm>
            <a:off x="7594600" y="-32469"/>
            <a:ext cx="2311400" cy="365125"/>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68" algn="l" rtl="0" fontAlgn="base">
              <a:spcBef>
                <a:spcPct val="0"/>
              </a:spcBef>
              <a:spcAft>
                <a:spcPct val="0"/>
              </a:spcAft>
              <a:defRPr kumimoji="1" kern="1200">
                <a:solidFill>
                  <a:schemeClr val="tx1"/>
                </a:solidFill>
                <a:latin typeface="Arial" charset="0"/>
                <a:ea typeface="ＭＳ Ｐゴシック" charset="-128"/>
                <a:cs typeface="+mn-cs"/>
              </a:defRPr>
            </a:lvl2pPr>
            <a:lvl3pPr marL="914335" algn="l" rtl="0" fontAlgn="base">
              <a:spcBef>
                <a:spcPct val="0"/>
              </a:spcBef>
              <a:spcAft>
                <a:spcPct val="0"/>
              </a:spcAft>
              <a:defRPr kumimoji="1" kern="1200">
                <a:solidFill>
                  <a:schemeClr val="tx1"/>
                </a:solidFill>
                <a:latin typeface="Arial" charset="0"/>
                <a:ea typeface="ＭＳ Ｐゴシック" charset="-128"/>
                <a:cs typeface="+mn-cs"/>
              </a:defRPr>
            </a:lvl3pPr>
            <a:lvl4pPr marL="1371503" algn="l" rtl="0" fontAlgn="base">
              <a:spcBef>
                <a:spcPct val="0"/>
              </a:spcBef>
              <a:spcAft>
                <a:spcPct val="0"/>
              </a:spcAft>
              <a:defRPr kumimoji="1" kern="1200">
                <a:solidFill>
                  <a:schemeClr val="tx1"/>
                </a:solidFill>
                <a:latin typeface="Arial" charset="0"/>
                <a:ea typeface="ＭＳ Ｐゴシック" charset="-128"/>
                <a:cs typeface="+mn-cs"/>
              </a:defRPr>
            </a:lvl4pPr>
            <a:lvl5pPr marL="1828671" algn="l" rtl="0" fontAlgn="base">
              <a:spcBef>
                <a:spcPct val="0"/>
              </a:spcBef>
              <a:spcAft>
                <a:spcPct val="0"/>
              </a:spcAft>
              <a:defRPr kumimoji="1" kern="1200">
                <a:solidFill>
                  <a:schemeClr val="tx1"/>
                </a:solidFill>
                <a:latin typeface="Arial" charset="0"/>
                <a:ea typeface="ＭＳ Ｐゴシック" charset="-128"/>
                <a:cs typeface="+mn-cs"/>
              </a:defRPr>
            </a:lvl5pPr>
            <a:lvl6pPr marL="2285838" algn="l" defTabSz="914335" rtl="0" eaLnBrk="1" latinLnBrk="0" hangingPunct="1">
              <a:defRPr kumimoji="1" kern="1200">
                <a:solidFill>
                  <a:schemeClr val="tx1"/>
                </a:solidFill>
                <a:latin typeface="Arial" charset="0"/>
                <a:ea typeface="ＭＳ Ｐゴシック" charset="-128"/>
                <a:cs typeface="+mn-cs"/>
              </a:defRPr>
            </a:lvl6pPr>
            <a:lvl7pPr marL="2743006" algn="l" defTabSz="914335" rtl="0" eaLnBrk="1" latinLnBrk="0" hangingPunct="1">
              <a:defRPr kumimoji="1" kern="1200">
                <a:solidFill>
                  <a:schemeClr val="tx1"/>
                </a:solidFill>
                <a:latin typeface="Arial" charset="0"/>
                <a:ea typeface="ＭＳ Ｐゴシック" charset="-128"/>
                <a:cs typeface="+mn-cs"/>
              </a:defRPr>
            </a:lvl7pPr>
            <a:lvl8pPr marL="3200174" algn="l" defTabSz="914335" rtl="0" eaLnBrk="1" latinLnBrk="0" hangingPunct="1">
              <a:defRPr kumimoji="1" kern="1200">
                <a:solidFill>
                  <a:schemeClr val="tx1"/>
                </a:solidFill>
                <a:latin typeface="Arial" charset="0"/>
                <a:ea typeface="ＭＳ Ｐゴシック" charset="-128"/>
                <a:cs typeface="+mn-cs"/>
              </a:defRPr>
            </a:lvl8pPr>
            <a:lvl9pPr marL="3657341" algn="l" defTabSz="914335" rtl="0" eaLnBrk="1" latinLnBrk="0" hangingPunct="1">
              <a:defRPr kumimoji="1" kern="1200">
                <a:solidFill>
                  <a:schemeClr val="tx1"/>
                </a:solidFill>
                <a:latin typeface="Arial" charset="0"/>
                <a:ea typeface="ＭＳ Ｐゴシック" charset="-128"/>
                <a:cs typeface="+mn-cs"/>
              </a:defRPr>
            </a:lvl9pPr>
          </a:lstStyle>
          <a:p>
            <a:pPr algn="r">
              <a:defRPr/>
            </a:pPr>
            <a:fld id="{3CF312C0-D3AB-4CF8-B5EF-F3E11CA05781}" type="slidenum">
              <a:rPr lang="ja-JP" altLang="en-US" sz="2400" smtClean="0">
                <a:solidFill>
                  <a:schemeClr val="bg1"/>
                </a:solidFill>
              </a:rPr>
              <a:pPr algn="r">
                <a:defRPr/>
              </a:pPr>
              <a:t>28</a:t>
            </a:fld>
            <a:endParaRPr lang="ja-JP" altLang="en-US" sz="2400" dirty="0">
              <a:solidFill>
                <a:schemeClr val="bg1"/>
              </a:solidFill>
            </a:endParaRPr>
          </a:p>
        </p:txBody>
      </p:sp>
      <p:sp>
        <p:nvSpPr>
          <p:cNvPr id="2" name="テキスト ボックス 1"/>
          <p:cNvSpPr txBox="1"/>
          <p:nvPr/>
        </p:nvSpPr>
        <p:spPr>
          <a:xfrm>
            <a:off x="-10366" y="6309320"/>
            <a:ext cx="9931918" cy="584775"/>
          </a:xfrm>
          <a:prstGeom prst="rect">
            <a:avLst/>
          </a:prstGeom>
          <a:noFill/>
        </p:spPr>
        <p:txBody>
          <a:bodyPr wrap="square" rtlCol="0">
            <a:spAutoFit/>
          </a:bodyPr>
          <a:lstStyle/>
          <a:p>
            <a:pPr marL="180975" indent="-180975"/>
            <a:r>
              <a:rPr kumimoji="1" lang="en-US" altLang="ja-JP" sz="1600" dirty="0" smtClean="0"/>
              <a:t>※</a:t>
            </a:r>
            <a:r>
              <a:rPr kumimoji="1" lang="ja-JP" altLang="en-US" sz="1600" dirty="0" smtClean="0"/>
              <a:t>なお、ガス事業法改正・熱供給事業法改正の詳細設計については、総合資源エネルギー調査会　基本政策分科会　ガスシステム改革小委員会において議論</a:t>
            </a:r>
            <a:r>
              <a:rPr lang="ja-JP" altLang="en-US" sz="1600" dirty="0"/>
              <a:t>中</a:t>
            </a:r>
            <a:r>
              <a:rPr kumimoji="1" lang="ja-JP" altLang="en-US" sz="1600" dirty="0" smtClean="0"/>
              <a:t>。</a:t>
            </a:r>
            <a:endParaRPr kumimoji="1" lang="ja-JP" altLang="en-US" sz="1600" dirty="0"/>
          </a:p>
        </p:txBody>
      </p:sp>
    </p:spTree>
    <p:extLst>
      <p:ext uri="{BB962C8B-B14F-4D97-AF65-F5344CB8AC3E}">
        <p14:creationId xmlns:p14="http://schemas.microsoft.com/office/powerpoint/2010/main" val="31401257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4"/>
          <p:cNvSpPr>
            <a:spLocks noChangeArrowheads="1"/>
          </p:cNvSpPr>
          <p:nvPr/>
        </p:nvSpPr>
        <p:spPr bwMode="auto">
          <a:xfrm>
            <a:off x="538392" y="642028"/>
            <a:ext cx="9336917" cy="1788817"/>
          </a:xfrm>
          <a:prstGeom prst="rect">
            <a:avLst/>
          </a:prstGeom>
          <a:solidFill>
            <a:schemeClr val="bg1"/>
          </a:solidFill>
          <a:ln w="9525">
            <a:noFill/>
            <a:miter lim="800000"/>
            <a:headEnd/>
            <a:tailEnd/>
          </a:ln>
          <a:extLst/>
        </p:spPr>
        <p:txBody>
          <a:bodyPr wrap="square" rIns="324000" anchor="ctr">
            <a:noAutofit/>
          </a:bodyPr>
          <a:lstStyle/>
          <a:p>
            <a:pPr marL="820738" lvl="1" indent="-276225" eaLnBrk="0" hangingPunct="0">
              <a:spcBef>
                <a:spcPts val="600"/>
              </a:spcBef>
            </a:pPr>
            <a:r>
              <a:rPr lang="ja-JP" altLang="en-US" sz="24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安定供給を確保する</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indent="-447675" eaLnBrk="0" hangingPunct="0">
              <a:spcBef>
                <a:spcPts val="600"/>
              </a:spcBef>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震災時の経験を踏まえ、地域をつなぐ送電網の増強、需給調整能力の向上等を通じて、</a:t>
            </a:r>
            <a:r>
              <a:rPr lang="ja-JP" altLang="en-US" sz="2000" dirty="0">
                <a:solidFill>
                  <a:prstClr val="black"/>
                </a:solidFill>
                <a:effectLst>
                  <a:glow rad="139700">
                    <a:srgbClr val="9BBB59">
                      <a:satMod val="175000"/>
                      <a:alpha val="40000"/>
                    </a:srgbClr>
                  </a:glow>
                </a:effectLst>
                <a:latin typeface="Meiryo UI" panose="020B0604030504040204" pitchFamily="50" charset="-128"/>
                <a:ea typeface="Meiryo UI" panose="020B0604030504040204" pitchFamily="50" charset="-128"/>
                <a:cs typeface="Meiryo UI" panose="020B0604030504040204" pitchFamily="50" charset="-128"/>
              </a:rPr>
              <a:t>地域を超えた電気のやりとりを促進。</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また、ガスについても</a:t>
            </a:r>
            <a:r>
              <a:rPr lang="ja-JP" altLang="en-US" sz="2000" dirty="0">
                <a:solidFill>
                  <a:prstClr val="black"/>
                </a:solidFill>
                <a:effectLst>
                  <a:glow rad="139700">
                    <a:srgbClr val="9BBB59">
                      <a:satMod val="175000"/>
                      <a:alpha val="40000"/>
                    </a:srgbClr>
                  </a:glow>
                </a:effectLst>
                <a:latin typeface="Meiryo UI" panose="020B0604030504040204" pitchFamily="50" charset="-128"/>
                <a:ea typeface="Meiryo UI" panose="020B0604030504040204" pitchFamily="50" charset="-128"/>
                <a:cs typeface="Meiryo UI" panose="020B0604030504040204" pitchFamily="50" charset="-128"/>
              </a:rPr>
              <a:t>都市ガス導管網の整備・相互接続を促進</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Rectangle 4"/>
          <p:cNvSpPr>
            <a:spLocks noChangeArrowheads="1"/>
          </p:cNvSpPr>
          <p:nvPr/>
        </p:nvSpPr>
        <p:spPr bwMode="auto">
          <a:xfrm>
            <a:off x="538392" y="2597094"/>
            <a:ext cx="9336917" cy="1877629"/>
          </a:xfrm>
          <a:prstGeom prst="rect">
            <a:avLst/>
          </a:prstGeom>
          <a:solidFill>
            <a:schemeClr val="bg1"/>
          </a:solidFill>
          <a:ln w="9525">
            <a:noFill/>
            <a:miter lim="800000"/>
            <a:headEnd/>
            <a:tailEnd/>
          </a:ln>
          <a:extLst/>
        </p:spPr>
        <p:txBody>
          <a:bodyPr wrap="square" rIns="324000" anchor="ctr">
            <a:noAutofit/>
          </a:bodyPr>
          <a:lstStyle/>
          <a:p>
            <a:pPr marL="820738" lvl="1" indent="-276225" eaLnBrk="0" hangingPunct="0">
              <a:spcBef>
                <a:spcPts val="600"/>
              </a:spcBef>
            </a:pPr>
            <a:r>
              <a:rPr lang="ja-JP" altLang="en-US" sz="24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料金</a:t>
            </a:r>
            <a:r>
              <a:rPr lang="ja-JP" altLang="en-US" sz="2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を最大限抑制</a:t>
            </a:r>
            <a:r>
              <a:rPr lang="ja-JP" altLang="en-US" sz="24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indent="-447675" eaLnBrk="0" hangingPunct="0">
              <a:spcBef>
                <a:spcPts val="600"/>
              </a:spcBef>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エネルギー事業者間の</a:t>
            </a:r>
            <a:r>
              <a:rPr lang="ja-JP" altLang="en-US" sz="2000" dirty="0" smtClean="0">
                <a:solidFill>
                  <a:prstClr val="black"/>
                </a:solidFill>
                <a:effectLst>
                  <a:glow rad="139700">
                    <a:srgbClr val="9BBB59">
                      <a:satMod val="175000"/>
                      <a:alpha val="40000"/>
                    </a:srgbClr>
                  </a:glow>
                </a:effectLst>
                <a:latin typeface="Meiryo UI" panose="020B0604030504040204" pitchFamily="50" charset="-128"/>
                <a:ea typeface="Meiryo UI" panose="020B0604030504040204" pitchFamily="50" charset="-128"/>
                <a:cs typeface="Meiryo UI" panose="020B0604030504040204" pitchFamily="50" charset="-128"/>
              </a:rPr>
              <a:t>競争</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2000" dirty="0">
                <a:solidFill>
                  <a:prstClr val="black"/>
                </a:solidFill>
                <a:effectLst>
                  <a:glow rad="139700">
                    <a:srgbClr val="9BBB59">
                      <a:satMod val="175000"/>
                      <a:alpha val="40000"/>
                    </a:srgbClr>
                  </a:glow>
                </a:effectLst>
                <a:latin typeface="Meiryo UI" panose="020B0604030504040204" pitchFamily="50" charset="-128"/>
                <a:ea typeface="Meiryo UI" panose="020B0604030504040204" pitchFamily="50" charset="-128"/>
                <a:cs typeface="Meiryo UI" panose="020B0604030504040204" pitchFamily="50" charset="-128"/>
              </a:rPr>
              <a:t>他業種・他地域からの参入をうながし、</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料金を最大限抑制。</a:t>
            </a:r>
          </a:p>
        </p:txBody>
      </p:sp>
      <p:sp>
        <p:nvSpPr>
          <p:cNvPr id="30" name="Rectangle 4"/>
          <p:cNvSpPr>
            <a:spLocks noChangeArrowheads="1"/>
          </p:cNvSpPr>
          <p:nvPr/>
        </p:nvSpPr>
        <p:spPr bwMode="auto">
          <a:xfrm>
            <a:off x="538392" y="4649811"/>
            <a:ext cx="9336917" cy="1847854"/>
          </a:xfrm>
          <a:prstGeom prst="rect">
            <a:avLst/>
          </a:prstGeom>
          <a:solidFill>
            <a:schemeClr val="bg1"/>
          </a:solidFill>
          <a:ln w="9525">
            <a:noFill/>
            <a:miter lim="800000"/>
            <a:headEnd/>
            <a:tailEnd/>
          </a:ln>
          <a:extLst/>
        </p:spPr>
        <p:txBody>
          <a:bodyPr wrap="square" rIns="324000" anchor="ctr">
            <a:noAutofit/>
          </a:bodyPr>
          <a:lstStyle/>
          <a:p>
            <a:pPr marL="820738" lvl="1" indent="-276225" eaLnBrk="0" hangingPunct="0">
              <a:spcBef>
                <a:spcPts val="600"/>
              </a:spcBef>
            </a:pPr>
            <a:r>
              <a:rPr lang="ja-JP" altLang="en-US" sz="24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需要家</a:t>
            </a:r>
            <a:r>
              <a:rPr lang="ja-JP" altLang="en-US" sz="2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の選択肢や事業者の事業機会を拡大</a:t>
            </a:r>
            <a:r>
              <a:rPr lang="ja-JP" altLang="en-US" sz="24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indent="-447675" eaLnBrk="0" hangingPunct="0">
              <a:spcBef>
                <a:spcPts val="600"/>
              </a:spcBef>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需要家のニーズ</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2000" dirty="0">
                <a:solidFill>
                  <a:prstClr val="black"/>
                </a:solidFill>
                <a:effectLst>
                  <a:glow rad="139700">
                    <a:srgbClr val="9BBB59">
                      <a:satMod val="175000"/>
                      <a:alpha val="40000"/>
                    </a:srgbClr>
                  </a:glow>
                </a:effectLst>
                <a:latin typeface="Meiryo UI" panose="020B0604030504040204" pitchFamily="50" charset="-128"/>
                <a:ea typeface="Meiryo UI" panose="020B0604030504040204" pitchFamily="50" charset="-128"/>
                <a:cs typeface="Meiryo UI" panose="020B0604030504040204" pitchFamily="50" charset="-128"/>
              </a:rPr>
              <a:t>多様な選択肢</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で応える。また、他業種・他地域</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からの</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参入、新技術</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を等</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の活用を</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通じて</a:t>
            </a:r>
            <a:r>
              <a:rPr lang="ja-JP" altLang="en-US" sz="2000" dirty="0" smtClean="0">
                <a:solidFill>
                  <a:prstClr val="black"/>
                </a:solidFill>
                <a:effectLst>
                  <a:glow rad="139700">
                    <a:srgbClr val="9BBB59">
                      <a:satMod val="175000"/>
                      <a:alpha val="40000"/>
                    </a:srgbClr>
                  </a:glow>
                </a:effectLst>
                <a:latin typeface="Meiryo UI" panose="020B0604030504040204" pitchFamily="50" charset="-128"/>
                <a:ea typeface="Meiryo UI" panose="020B0604030504040204" pitchFamily="50" charset="-128"/>
                <a:cs typeface="Meiryo UI" panose="020B0604030504040204" pitchFamily="50" charset="-128"/>
              </a:rPr>
              <a:t>イノベーション</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を誘発。</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1" name="グループ化 30"/>
          <p:cNvGrpSpPr/>
          <p:nvPr/>
        </p:nvGrpSpPr>
        <p:grpSpPr>
          <a:xfrm>
            <a:off x="233476" y="836712"/>
            <a:ext cx="827992" cy="783931"/>
            <a:chOff x="188640" y="1291430"/>
            <a:chExt cx="772928" cy="783931"/>
          </a:xfrm>
        </p:grpSpPr>
        <p:sp>
          <p:nvSpPr>
            <p:cNvPr id="32" name="円/楕円 31"/>
            <p:cNvSpPr/>
            <p:nvPr/>
          </p:nvSpPr>
          <p:spPr>
            <a:xfrm>
              <a:off x="188640" y="1340097"/>
              <a:ext cx="772928" cy="73526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3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329927" y="1291430"/>
              <a:ext cx="528528" cy="769441"/>
            </a:xfrm>
            <a:prstGeom prst="rect">
              <a:avLst/>
            </a:prstGeom>
            <a:noFill/>
          </p:spPr>
          <p:txBody>
            <a:bodyPr wrap="none" rtlCol="0">
              <a:spAutoFit/>
            </a:bodyPr>
            <a:lstStyle/>
            <a:p>
              <a:r>
                <a:rPr lang="en-US" altLang="ja-JP" sz="4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1</a:t>
              </a:r>
              <a:endParaRPr lang="ja-JP" altLang="en-US" sz="4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4" name="グループ化 33"/>
          <p:cNvGrpSpPr/>
          <p:nvPr/>
        </p:nvGrpSpPr>
        <p:grpSpPr>
          <a:xfrm>
            <a:off x="233476" y="2852936"/>
            <a:ext cx="827992" cy="773426"/>
            <a:chOff x="188640" y="3076656"/>
            <a:chExt cx="772928" cy="773426"/>
          </a:xfrm>
        </p:grpSpPr>
        <p:sp>
          <p:nvSpPr>
            <p:cNvPr id="35" name="円/楕円 34"/>
            <p:cNvSpPr/>
            <p:nvPr/>
          </p:nvSpPr>
          <p:spPr>
            <a:xfrm>
              <a:off x="188640" y="3114818"/>
              <a:ext cx="772928" cy="73526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3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329927" y="3076656"/>
              <a:ext cx="528528" cy="769441"/>
            </a:xfrm>
            <a:prstGeom prst="rect">
              <a:avLst/>
            </a:prstGeom>
            <a:noFill/>
          </p:spPr>
          <p:txBody>
            <a:bodyPr wrap="none" rtlCol="0">
              <a:spAutoFit/>
            </a:bodyPr>
            <a:lstStyle/>
            <a:p>
              <a:r>
                <a:rPr lang="en-US" altLang="ja-JP" sz="4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2</a:t>
              </a:r>
              <a:endParaRPr lang="ja-JP" altLang="en-US" sz="4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7" name="グループ化 36"/>
          <p:cNvGrpSpPr/>
          <p:nvPr/>
        </p:nvGrpSpPr>
        <p:grpSpPr>
          <a:xfrm>
            <a:off x="233476" y="4941168"/>
            <a:ext cx="827992" cy="769441"/>
            <a:chOff x="207800" y="4193942"/>
            <a:chExt cx="772928" cy="769441"/>
          </a:xfrm>
        </p:grpSpPr>
        <p:sp>
          <p:nvSpPr>
            <p:cNvPr id="38" name="円/楕円 37"/>
            <p:cNvSpPr/>
            <p:nvPr/>
          </p:nvSpPr>
          <p:spPr>
            <a:xfrm>
              <a:off x="207800" y="4194938"/>
              <a:ext cx="772928" cy="73526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3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349087" y="4193942"/>
              <a:ext cx="528528" cy="769441"/>
            </a:xfrm>
            <a:prstGeom prst="rect">
              <a:avLst/>
            </a:prstGeom>
            <a:noFill/>
          </p:spPr>
          <p:txBody>
            <a:bodyPr wrap="none" rtlCol="0">
              <a:spAutoFit/>
            </a:bodyPr>
            <a:lstStyle/>
            <a:p>
              <a:r>
                <a:rPr lang="en-US" altLang="ja-JP" sz="4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3</a:t>
              </a:r>
              <a:endParaRPr lang="ja-JP" altLang="en-US" sz="4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7" name="スライド番号プレースホルダー 2"/>
          <p:cNvSpPr txBox="1">
            <a:spLocks/>
          </p:cNvSpPr>
          <p:nvPr/>
        </p:nvSpPr>
        <p:spPr>
          <a:xfrm>
            <a:off x="7605295" y="6525345"/>
            <a:ext cx="2311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D9550142-B990-490A-A107-ED7302A7FD52}" type="slidenum">
              <a:rPr lang="ja-JP" altLang="en-US" sz="14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lgn="r"/>
              <a:t>2</a:t>
            </a:fld>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36"/>
          <p:cNvSpPr>
            <a:spLocks noChangeArrowheads="1"/>
          </p:cNvSpPr>
          <p:nvPr/>
        </p:nvSpPr>
        <p:spPr bwMode="auto">
          <a:xfrm>
            <a:off x="1" y="-1588"/>
            <a:ext cx="9926638" cy="395856"/>
          </a:xfrm>
          <a:prstGeom prst="rect">
            <a:avLst/>
          </a:prstGeom>
          <a:solidFill>
            <a:schemeClr val="accent1"/>
          </a:solidFill>
          <a:ln w="12700" algn="ctr">
            <a:noFill/>
            <a:miter lim="800000"/>
            <a:headEnd/>
            <a:tailEnd/>
          </a:ln>
        </p:spPr>
        <p:txBody>
          <a:bodyPr lIns="35994" tIns="35994" rIns="35994" bIns="35994">
            <a:spAutoFit/>
          </a:bodyPr>
          <a:lstStyle/>
          <a:p>
            <a:pPr algn="ctr">
              <a:spcBef>
                <a:spcPct val="50000"/>
              </a:spcBef>
            </a:pPr>
            <a:r>
              <a:rPr lang="ja-JP" altLang="en-US" sz="2100" b="1" dirty="0">
                <a:solidFill>
                  <a:schemeClr val="bg1"/>
                </a:solidFill>
                <a:latin typeface="+mn-ea"/>
              </a:rPr>
              <a:t>システム改革</a:t>
            </a:r>
            <a:r>
              <a:rPr lang="ja-JP" altLang="en-US" sz="2100" b="1" dirty="0" smtClean="0">
                <a:solidFill>
                  <a:schemeClr val="bg1"/>
                </a:solidFill>
                <a:latin typeface="+mn-ea"/>
              </a:rPr>
              <a:t>の</a:t>
            </a:r>
            <a:r>
              <a:rPr lang="ja-JP" altLang="en-US" sz="2100" b="1" dirty="0">
                <a:solidFill>
                  <a:schemeClr val="bg1"/>
                </a:solidFill>
                <a:latin typeface="+mn-ea"/>
              </a:rPr>
              <a:t>目的</a:t>
            </a:r>
          </a:p>
        </p:txBody>
      </p:sp>
      <p:sp>
        <p:nvSpPr>
          <p:cNvPr id="19" name="スライド番号プレースホルダー 2"/>
          <p:cNvSpPr txBox="1">
            <a:spLocks/>
          </p:cNvSpPr>
          <p:nvPr/>
        </p:nvSpPr>
        <p:spPr>
          <a:xfrm>
            <a:off x="7594600" y="-32468"/>
            <a:ext cx="2311400" cy="365125"/>
          </a:xfrm>
          <a:prstGeom prst="rect">
            <a:avLst/>
          </a:prstGeom>
        </p:spPr>
        <p:txBody>
          <a:bodyPr lIns="91423" tIns="45712" rIns="91423" bIns="45712"/>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68" algn="l" rtl="0" fontAlgn="base">
              <a:spcBef>
                <a:spcPct val="0"/>
              </a:spcBef>
              <a:spcAft>
                <a:spcPct val="0"/>
              </a:spcAft>
              <a:defRPr kumimoji="1" kern="1200">
                <a:solidFill>
                  <a:schemeClr val="tx1"/>
                </a:solidFill>
                <a:latin typeface="Arial" charset="0"/>
                <a:ea typeface="ＭＳ Ｐゴシック" charset="-128"/>
                <a:cs typeface="+mn-cs"/>
              </a:defRPr>
            </a:lvl2pPr>
            <a:lvl3pPr marL="914335" algn="l" rtl="0" fontAlgn="base">
              <a:spcBef>
                <a:spcPct val="0"/>
              </a:spcBef>
              <a:spcAft>
                <a:spcPct val="0"/>
              </a:spcAft>
              <a:defRPr kumimoji="1" kern="1200">
                <a:solidFill>
                  <a:schemeClr val="tx1"/>
                </a:solidFill>
                <a:latin typeface="Arial" charset="0"/>
                <a:ea typeface="ＭＳ Ｐゴシック" charset="-128"/>
                <a:cs typeface="+mn-cs"/>
              </a:defRPr>
            </a:lvl3pPr>
            <a:lvl4pPr marL="1371503" algn="l" rtl="0" fontAlgn="base">
              <a:spcBef>
                <a:spcPct val="0"/>
              </a:spcBef>
              <a:spcAft>
                <a:spcPct val="0"/>
              </a:spcAft>
              <a:defRPr kumimoji="1" kern="1200">
                <a:solidFill>
                  <a:schemeClr val="tx1"/>
                </a:solidFill>
                <a:latin typeface="Arial" charset="0"/>
                <a:ea typeface="ＭＳ Ｐゴシック" charset="-128"/>
                <a:cs typeface="+mn-cs"/>
              </a:defRPr>
            </a:lvl4pPr>
            <a:lvl5pPr marL="1828671" algn="l" rtl="0" fontAlgn="base">
              <a:spcBef>
                <a:spcPct val="0"/>
              </a:spcBef>
              <a:spcAft>
                <a:spcPct val="0"/>
              </a:spcAft>
              <a:defRPr kumimoji="1" kern="1200">
                <a:solidFill>
                  <a:schemeClr val="tx1"/>
                </a:solidFill>
                <a:latin typeface="Arial" charset="0"/>
                <a:ea typeface="ＭＳ Ｐゴシック" charset="-128"/>
                <a:cs typeface="+mn-cs"/>
              </a:defRPr>
            </a:lvl5pPr>
            <a:lvl6pPr marL="2285838" algn="l" defTabSz="914335" rtl="0" eaLnBrk="1" latinLnBrk="0" hangingPunct="1">
              <a:defRPr kumimoji="1" kern="1200">
                <a:solidFill>
                  <a:schemeClr val="tx1"/>
                </a:solidFill>
                <a:latin typeface="Arial" charset="0"/>
                <a:ea typeface="ＭＳ Ｐゴシック" charset="-128"/>
                <a:cs typeface="+mn-cs"/>
              </a:defRPr>
            </a:lvl6pPr>
            <a:lvl7pPr marL="2743006" algn="l" defTabSz="914335" rtl="0" eaLnBrk="1" latinLnBrk="0" hangingPunct="1">
              <a:defRPr kumimoji="1" kern="1200">
                <a:solidFill>
                  <a:schemeClr val="tx1"/>
                </a:solidFill>
                <a:latin typeface="Arial" charset="0"/>
                <a:ea typeface="ＭＳ Ｐゴシック" charset="-128"/>
                <a:cs typeface="+mn-cs"/>
              </a:defRPr>
            </a:lvl7pPr>
            <a:lvl8pPr marL="3200174" algn="l" defTabSz="914335" rtl="0" eaLnBrk="1" latinLnBrk="0" hangingPunct="1">
              <a:defRPr kumimoji="1" kern="1200">
                <a:solidFill>
                  <a:schemeClr val="tx1"/>
                </a:solidFill>
                <a:latin typeface="Arial" charset="0"/>
                <a:ea typeface="ＭＳ Ｐゴシック" charset="-128"/>
                <a:cs typeface="+mn-cs"/>
              </a:defRPr>
            </a:lvl8pPr>
            <a:lvl9pPr marL="3657341" algn="l" defTabSz="914335" rtl="0" eaLnBrk="1" latinLnBrk="0" hangingPunct="1">
              <a:defRPr kumimoji="1" kern="1200">
                <a:solidFill>
                  <a:schemeClr val="tx1"/>
                </a:solidFill>
                <a:latin typeface="Arial" charset="0"/>
                <a:ea typeface="ＭＳ Ｐゴシック" charset="-128"/>
                <a:cs typeface="+mn-cs"/>
              </a:defRPr>
            </a:lvl9pPr>
          </a:lstStyle>
          <a:p>
            <a:pPr algn="r">
              <a:defRPr/>
            </a:pPr>
            <a:fld id="{3CF312C0-D3AB-4CF8-B5EF-F3E11CA05781}" type="slidenum">
              <a:rPr lang="ja-JP" altLang="en-US" sz="2400">
                <a:solidFill>
                  <a:schemeClr val="bg1"/>
                </a:solidFill>
              </a:rPr>
              <a:pPr algn="r">
                <a:defRPr/>
              </a:pPr>
              <a:t>2</a:t>
            </a:fld>
            <a:endParaRPr lang="ja-JP" altLang="en-US" sz="2400" dirty="0">
              <a:solidFill>
                <a:schemeClr val="bg1"/>
              </a:solidFill>
            </a:endParaRPr>
          </a:p>
        </p:txBody>
      </p:sp>
    </p:spTree>
    <p:extLst>
      <p:ext uri="{BB962C8B-B14F-4D97-AF65-F5344CB8AC3E}">
        <p14:creationId xmlns:p14="http://schemas.microsoft.com/office/powerpoint/2010/main" val="17906435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正方形/長方形 245"/>
          <p:cNvSpPr/>
          <p:nvPr/>
        </p:nvSpPr>
        <p:spPr>
          <a:xfrm>
            <a:off x="3901763" y="1781299"/>
            <a:ext cx="1911600" cy="489696"/>
          </a:xfrm>
          <a:prstGeom prst="rect">
            <a:avLst/>
          </a:prstGeom>
          <a:solidFill>
            <a:srgbClr val="FFFFFF"/>
          </a:solid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srgbClr val="000000"/>
                </a:solidFill>
                <a:latin typeface="HG丸ｺﾞｼｯｸM-PRO"/>
                <a:ea typeface="HG丸ｺﾞｼｯｸM-PRO"/>
                <a:cs typeface="HG丸ｺﾞｼｯｸM-PRO"/>
              </a:rPr>
              <a:t>ＬＮＧ基地</a:t>
            </a:r>
            <a:endParaRPr lang="en-US" altLang="ja-JP" dirty="0">
              <a:solidFill>
                <a:srgbClr val="000000"/>
              </a:solidFill>
              <a:latin typeface="HG丸ｺﾞｼｯｸM-PRO"/>
              <a:ea typeface="HG丸ｺﾞｼｯｸM-PRO"/>
              <a:cs typeface="HG丸ｺﾞｼｯｸM-PRO"/>
            </a:endParaRPr>
          </a:p>
        </p:txBody>
      </p:sp>
      <p:sp>
        <p:nvSpPr>
          <p:cNvPr id="269" name="正方形/長方形 268"/>
          <p:cNvSpPr/>
          <p:nvPr/>
        </p:nvSpPr>
        <p:spPr>
          <a:xfrm>
            <a:off x="5857651" y="1781300"/>
            <a:ext cx="1911600" cy="489696"/>
          </a:xfrm>
          <a:prstGeom prst="rect">
            <a:avLst/>
          </a:prstGeom>
          <a:solidFill>
            <a:srgbClr val="FFFFFF"/>
          </a:solid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srgbClr val="000000"/>
                </a:solidFill>
                <a:latin typeface="HG丸ｺﾞｼｯｸM-PRO"/>
                <a:ea typeface="HG丸ｺﾞｼｯｸM-PRO"/>
                <a:cs typeface="HG丸ｺﾞｼｯｸM-PRO"/>
              </a:rPr>
              <a:t>ガス導管</a:t>
            </a:r>
            <a:endParaRPr lang="en-US" altLang="ja-JP" dirty="0" smtClean="0">
              <a:solidFill>
                <a:srgbClr val="000000"/>
              </a:solidFill>
              <a:latin typeface="HG丸ｺﾞｼｯｸM-PRO"/>
              <a:ea typeface="HG丸ｺﾞｼｯｸM-PRO"/>
              <a:cs typeface="HG丸ｺﾞｼｯｸM-PRO"/>
            </a:endParaRPr>
          </a:p>
        </p:txBody>
      </p:sp>
      <p:sp>
        <p:nvSpPr>
          <p:cNvPr id="272" name="正方形/長方形 271"/>
          <p:cNvSpPr/>
          <p:nvPr/>
        </p:nvSpPr>
        <p:spPr>
          <a:xfrm>
            <a:off x="7801663" y="1781299"/>
            <a:ext cx="1911600" cy="489695"/>
          </a:xfrm>
          <a:prstGeom prst="rect">
            <a:avLst/>
          </a:prstGeom>
          <a:solidFill>
            <a:srgbClr val="FFFFFF"/>
          </a:solidFill>
          <a:ln w="38100"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srgbClr val="000000"/>
                </a:solidFill>
                <a:latin typeface="HG丸ｺﾞｼｯｸM-PRO"/>
                <a:ea typeface="HG丸ｺﾞｼｯｸM-PRO"/>
                <a:cs typeface="HG丸ｺﾞｼｯｸM-PRO"/>
              </a:rPr>
              <a:t>小売</a:t>
            </a:r>
            <a:endParaRPr lang="en-US" altLang="ja-JP" dirty="0" smtClean="0">
              <a:solidFill>
                <a:srgbClr val="000000"/>
              </a:solidFill>
              <a:latin typeface="HG丸ｺﾞｼｯｸM-PRO"/>
              <a:ea typeface="HG丸ｺﾞｼｯｸM-PRO"/>
              <a:cs typeface="HG丸ｺﾞｼｯｸM-PRO"/>
            </a:endParaRPr>
          </a:p>
        </p:txBody>
      </p:sp>
      <p:sp>
        <p:nvSpPr>
          <p:cNvPr id="26" name="正方形/長方形 25"/>
          <p:cNvSpPr/>
          <p:nvPr/>
        </p:nvSpPr>
        <p:spPr>
          <a:xfrm>
            <a:off x="1958488" y="2273317"/>
            <a:ext cx="1911600" cy="392400"/>
          </a:xfrm>
          <a:prstGeom prst="rect">
            <a:avLst/>
          </a:prstGeom>
          <a:noFill/>
          <a:ln w="3810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altLang="ja-JP" dirty="0">
                <a:solidFill>
                  <a:schemeClr val="tx1"/>
                </a:solidFill>
                <a:latin typeface="HG丸ｺﾞｼｯｸM-PRO" panose="020F0600000000000000" pitchFamily="50" charset="-128"/>
                <a:ea typeface="HG丸ｺﾞｼｯｸM-PRO" panose="020F0600000000000000" pitchFamily="50" charset="-128"/>
              </a:rPr>
              <a:t>(</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事業規制なし</a:t>
            </a:r>
            <a:r>
              <a:rPr lang="en-US" altLang="ja-JP"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27" name="正方形/長方形 26"/>
          <p:cNvSpPr/>
          <p:nvPr/>
        </p:nvSpPr>
        <p:spPr>
          <a:xfrm>
            <a:off x="1957750" y="1781300"/>
            <a:ext cx="1911600" cy="489696"/>
          </a:xfrm>
          <a:prstGeom prst="rect">
            <a:avLst/>
          </a:prstGeom>
          <a:solidFill>
            <a:srgbClr val="FFFFFF"/>
          </a:solidFill>
          <a:ln w="3810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srgbClr val="000000"/>
                </a:solidFill>
                <a:latin typeface="HG丸ｺﾞｼｯｸM-PRO"/>
                <a:ea typeface="HG丸ｺﾞｼｯｸM-PRO"/>
                <a:cs typeface="HG丸ｺﾞｼｯｸM-PRO"/>
              </a:rPr>
              <a:t>調達</a:t>
            </a:r>
            <a:r>
              <a:rPr lang="en-US" altLang="en-US" dirty="0" smtClean="0">
                <a:solidFill>
                  <a:srgbClr val="000000"/>
                </a:solidFill>
                <a:latin typeface="HG丸ｺﾞｼｯｸM-PRO"/>
                <a:ea typeface="HG丸ｺﾞｼｯｸM-PRO"/>
                <a:cs typeface="HG丸ｺﾞｼｯｸM-PRO"/>
              </a:rPr>
              <a:t>・</a:t>
            </a:r>
            <a:r>
              <a:rPr lang="ja-JP" altLang="en-US" dirty="0" smtClean="0">
                <a:solidFill>
                  <a:srgbClr val="000000"/>
                </a:solidFill>
                <a:latin typeface="HG丸ｺﾞｼｯｸM-PRO"/>
                <a:ea typeface="HG丸ｺﾞｼｯｸM-PRO"/>
                <a:cs typeface="HG丸ｺﾞｼｯｸM-PRO"/>
              </a:rPr>
              <a:t>輸入</a:t>
            </a:r>
            <a:endParaRPr kumimoji="1" lang="ja-JP" altLang="en-US" dirty="0">
              <a:solidFill>
                <a:srgbClr val="000000"/>
              </a:solidFill>
              <a:latin typeface="HG丸ｺﾞｼｯｸM-PRO"/>
              <a:ea typeface="HG丸ｺﾞｼｯｸM-PRO"/>
              <a:cs typeface="HG丸ｺﾞｼｯｸM-PRO"/>
            </a:endParaRPr>
          </a:p>
        </p:txBody>
      </p:sp>
      <p:sp>
        <p:nvSpPr>
          <p:cNvPr id="39" name="正方形/長方形 38"/>
          <p:cNvSpPr/>
          <p:nvPr/>
        </p:nvSpPr>
        <p:spPr>
          <a:xfrm>
            <a:off x="1978906" y="2815869"/>
            <a:ext cx="1892553" cy="839481"/>
          </a:xfrm>
          <a:prstGeom prst="rect">
            <a:avLst/>
          </a:prstGeom>
          <a:solidFill>
            <a:schemeClr val="accent6"/>
          </a:solidFill>
          <a:ln w="28575"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b="1" spc="-150" dirty="0" smtClean="0">
                <a:solidFill>
                  <a:schemeClr val="bg1"/>
                </a:solidFill>
                <a:latin typeface="HG丸ｺﾞｼｯｸM-PRO"/>
                <a:ea typeface="HG丸ｺﾞｼｯｸM-PRO"/>
                <a:cs typeface="HG丸ｺﾞｼｯｸM-PRO"/>
              </a:rPr>
              <a:t>自ら調達</a:t>
            </a:r>
            <a:r>
              <a:rPr lang="en-US" altLang="en-US" b="1" spc="-150" dirty="0" smtClean="0">
                <a:solidFill>
                  <a:schemeClr val="bg1"/>
                </a:solidFill>
                <a:latin typeface="HG丸ｺﾞｼｯｸM-PRO"/>
                <a:ea typeface="HG丸ｺﾞｼｯｸM-PRO"/>
                <a:cs typeface="HG丸ｺﾞｼｯｸM-PRO"/>
              </a:rPr>
              <a:t>・</a:t>
            </a:r>
            <a:r>
              <a:rPr lang="ja-JP" altLang="en-US" b="1" spc="-150" dirty="0" smtClean="0">
                <a:solidFill>
                  <a:schemeClr val="bg1"/>
                </a:solidFill>
                <a:latin typeface="HG丸ｺﾞｼｯｸM-PRO"/>
                <a:ea typeface="HG丸ｺﾞｼｯｸM-PRO"/>
                <a:cs typeface="HG丸ｺﾞｼｯｸM-PRO"/>
              </a:rPr>
              <a:t>輸入</a:t>
            </a:r>
            <a:endParaRPr kumimoji="1" lang="ja-JP" altLang="en-US" b="1" spc="-150" dirty="0">
              <a:solidFill>
                <a:schemeClr val="bg1"/>
              </a:solidFill>
              <a:latin typeface="HG丸ｺﾞｼｯｸM-PRO"/>
              <a:ea typeface="HG丸ｺﾞｼｯｸM-PRO"/>
              <a:cs typeface="HG丸ｺﾞｼｯｸM-PRO"/>
            </a:endParaRPr>
          </a:p>
        </p:txBody>
      </p:sp>
      <p:sp>
        <p:nvSpPr>
          <p:cNvPr id="40" name="正方形/長方形 39"/>
          <p:cNvSpPr/>
          <p:nvPr/>
        </p:nvSpPr>
        <p:spPr>
          <a:xfrm>
            <a:off x="3895669" y="2815869"/>
            <a:ext cx="1912309" cy="839481"/>
          </a:xfrm>
          <a:prstGeom prst="rect">
            <a:avLst/>
          </a:prstGeom>
          <a:solidFill>
            <a:schemeClr val="accent1"/>
          </a:solidFill>
          <a:ln w="285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b="1" dirty="0" smtClean="0">
                <a:solidFill>
                  <a:schemeClr val="bg1"/>
                </a:solidFill>
                <a:latin typeface="HG丸ｺﾞｼｯｸM-PRO"/>
                <a:ea typeface="HG丸ｺﾞｼｯｸM-PRO"/>
                <a:cs typeface="HG丸ｺﾞｼｯｸM-PRO"/>
              </a:rPr>
              <a:t>自社基地</a:t>
            </a:r>
            <a:endParaRPr kumimoji="1" lang="ja-JP" altLang="en-US" b="1" dirty="0">
              <a:solidFill>
                <a:schemeClr val="bg1"/>
              </a:solidFill>
              <a:latin typeface="HG丸ｺﾞｼｯｸM-PRO"/>
              <a:ea typeface="HG丸ｺﾞｼｯｸM-PRO"/>
              <a:cs typeface="HG丸ｺﾞｼｯｸM-PRO"/>
            </a:endParaRPr>
          </a:p>
        </p:txBody>
      </p:sp>
      <p:sp>
        <p:nvSpPr>
          <p:cNvPr id="41" name="正方形/長方形 40"/>
          <p:cNvSpPr/>
          <p:nvPr/>
        </p:nvSpPr>
        <p:spPr>
          <a:xfrm>
            <a:off x="5832187" y="2815869"/>
            <a:ext cx="1923599" cy="839481"/>
          </a:xfrm>
          <a:prstGeom prst="rect">
            <a:avLst/>
          </a:prstGeom>
          <a:solidFill>
            <a:schemeClr val="accent2"/>
          </a:solid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b="1" spc="-150" dirty="0" smtClean="0">
                <a:solidFill>
                  <a:schemeClr val="bg1"/>
                </a:solidFill>
                <a:latin typeface="HG丸ｺﾞｼｯｸM-PRO"/>
                <a:ea typeface="HG丸ｺﾞｼｯｸM-PRO"/>
                <a:cs typeface="HG丸ｺﾞｼｯｸM-PRO"/>
              </a:rPr>
              <a:t>自社導管で輸送</a:t>
            </a:r>
            <a:endParaRPr kumimoji="1" lang="ja-JP" altLang="en-US" b="1" spc="-150" dirty="0">
              <a:solidFill>
                <a:schemeClr val="bg1"/>
              </a:solidFill>
              <a:latin typeface="HG丸ｺﾞｼｯｸM-PRO"/>
              <a:ea typeface="HG丸ｺﾞｼｯｸM-PRO"/>
              <a:cs typeface="HG丸ｺﾞｼｯｸM-PRO"/>
            </a:endParaRPr>
          </a:p>
        </p:txBody>
      </p:sp>
      <p:sp>
        <p:nvSpPr>
          <p:cNvPr id="42" name="正方形/長方形 41"/>
          <p:cNvSpPr/>
          <p:nvPr/>
        </p:nvSpPr>
        <p:spPr>
          <a:xfrm>
            <a:off x="7779995" y="2815869"/>
            <a:ext cx="1937710" cy="839481"/>
          </a:xfrm>
          <a:prstGeom prst="rect">
            <a:avLst/>
          </a:prstGeom>
          <a:solidFill>
            <a:schemeClr val="accent3">
              <a:lumMod val="75000"/>
            </a:schemeClr>
          </a:solidFill>
          <a:ln w="28575"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b="1" dirty="0" smtClean="0">
                <a:solidFill>
                  <a:schemeClr val="bg1"/>
                </a:solidFill>
                <a:latin typeface="HG丸ｺﾞｼｯｸM-PRO"/>
                <a:ea typeface="HG丸ｺﾞｼｯｸM-PRO"/>
                <a:cs typeface="HG丸ｺﾞｼｯｸM-PRO"/>
              </a:rPr>
              <a:t>自ら小売</a:t>
            </a:r>
            <a:r>
              <a:rPr lang="en-US" altLang="ja-JP" b="1" dirty="0" smtClean="0">
                <a:solidFill>
                  <a:schemeClr val="bg1"/>
                </a:solidFill>
                <a:latin typeface="HG丸ｺﾞｼｯｸM-PRO"/>
                <a:ea typeface="HG丸ｺﾞｼｯｸM-PRO"/>
                <a:cs typeface="HG丸ｺﾞｼｯｸM-PRO"/>
              </a:rPr>
              <a:t> </a:t>
            </a:r>
          </a:p>
          <a:p>
            <a:pPr algn="ctr"/>
            <a:r>
              <a:rPr lang="ja-JP" altLang="en-US" b="1" dirty="0" smtClean="0">
                <a:solidFill>
                  <a:schemeClr val="bg1"/>
                </a:solidFill>
                <a:latin typeface="HG丸ｺﾞｼｯｸM-PRO"/>
                <a:ea typeface="HG丸ｺﾞｼｯｸM-PRO"/>
                <a:cs typeface="HG丸ｺﾞｼｯｸM-PRO"/>
              </a:rPr>
              <a:t>又は</a:t>
            </a:r>
            <a:endParaRPr lang="en-US" altLang="ja-JP" b="1" dirty="0" smtClean="0">
              <a:solidFill>
                <a:schemeClr val="bg1"/>
              </a:solidFill>
              <a:latin typeface="HG丸ｺﾞｼｯｸM-PRO"/>
              <a:ea typeface="HG丸ｺﾞｼｯｸM-PRO"/>
              <a:cs typeface="HG丸ｺﾞｼｯｸM-PRO"/>
            </a:endParaRPr>
          </a:p>
          <a:p>
            <a:pPr algn="ctr"/>
            <a:r>
              <a:rPr lang="ja-JP" altLang="en-US" b="1" dirty="0" smtClean="0">
                <a:solidFill>
                  <a:schemeClr val="bg1"/>
                </a:solidFill>
                <a:latin typeface="HG丸ｺﾞｼｯｸM-PRO"/>
                <a:ea typeface="HG丸ｺﾞｼｯｸM-PRO"/>
                <a:cs typeface="HG丸ｺﾞｼｯｸM-PRO"/>
              </a:rPr>
              <a:t>他社に卸売り</a:t>
            </a:r>
            <a:endParaRPr kumimoji="1" lang="ja-JP" altLang="en-US" b="1" dirty="0">
              <a:solidFill>
                <a:schemeClr val="bg1"/>
              </a:solidFill>
              <a:latin typeface="HG丸ｺﾞｼｯｸM-PRO"/>
              <a:ea typeface="HG丸ｺﾞｼｯｸM-PRO"/>
              <a:cs typeface="HG丸ｺﾞｼｯｸM-PRO"/>
            </a:endParaRPr>
          </a:p>
        </p:txBody>
      </p:sp>
      <p:sp>
        <p:nvSpPr>
          <p:cNvPr id="43" name="正方形/長方形 42"/>
          <p:cNvSpPr/>
          <p:nvPr/>
        </p:nvSpPr>
        <p:spPr>
          <a:xfrm>
            <a:off x="157999" y="2815869"/>
            <a:ext cx="1800000" cy="839481"/>
          </a:xfrm>
          <a:prstGeom prst="rect">
            <a:avLst/>
          </a:prstGeom>
          <a:noFill/>
          <a:ln w="28575"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schemeClr val="tx1"/>
                </a:solidFill>
                <a:latin typeface="HG丸ｺﾞｼｯｸM-PRO"/>
                <a:ea typeface="HG丸ｺﾞｼｯｸM-PRO"/>
                <a:cs typeface="HG丸ｺﾞｼｯｸM-PRO"/>
              </a:rPr>
              <a:t>都市ガス会社</a:t>
            </a:r>
            <a:endParaRPr lang="en-US" altLang="ja-JP" dirty="0" smtClean="0">
              <a:solidFill>
                <a:schemeClr val="tx1"/>
              </a:solidFill>
              <a:latin typeface="HG丸ｺﾞｼｯｸM-PRO"/>
              <a:ea typeface="HG丸ｺﾞｼｯｸM-PRO"/>
              <a:cs typeface="HG丸ｺﾞｼｯｸM-PRO"/>
            </a:endParaRPr>
          </a:p>
          <a:p>
            <a:pPr algn="ctr"/>
            <a:r>
              <a:rPr kumimoji="1" lang="ja-JP" altLang="en-US" sz="1400" dirty="0" smtClean="0">
                <a:solidFill>
                  <a:schemeClr val="tx1"/>
                </a:solidFill>
                <a:latin typeface="HG丸ｺﾞｼｯｸM-PRO"/>
                <a:ea typeface="HG丸ｺﾞｼｯｸM-PRO"/>
                <a:cs typeface="HG丸ｺﾞｼｯｸM-PRO"/>
              </a:rPr>
              <a:t>調達力があり</a:t>
            </a:r>
            <a:endParaRPr kumimoji="1" lang="en-US" altLang="ja-JP" sz="1400" dirty="0" smtClean="0">
              <a:solidFill>
                <a:schemeClr val="tx1"/>
              </a:solidFill>
              <a:latin typeface="HG丸ｺﾞｼｯｸM-PRO"/>
              <a:ea typeface="HG丸ｺﾞｼｯｸM-PRO"/>
              <a:cs typeface="HG丸ｺﾞｼｯｸM-PRO"/>
            </a:endParaRPr>
          </a:p>
          <a:p>
            <a:pPr algn="ctr"/>
            <a:r>
              <a:rPr lang="ja-JP" altLang="en-US" sz="1400" dirty="0" smtClean="0">
                <a:solidFill>
                  <a:schemeClr val="tx1"/>
                </a:solidFill>
                <a:latin typeface="HG丸ｺﾞｼｯｸM-PRO"/>
                <a:ea typeface="HG丸ｺﾞｼｯｸM-PRO"/>
                <a:cs typeface="HG丸ｺﾞｼｯｸM-PRO"/>
              </a:rPr>
              <a:t>基地／導管を保有</a:t>
            </a:r>
            <a:endParaRPr kumimoji="1" lang="ja-JP" altLang="en-US" sz="1400" dirty="0">
              <a:solidFill>
                <a:schemeClr val="tx1"/>
              </a:solidFill>
              <a:latin typeface="HG丸ｺﾞｼｯｸM-PRO"/>
              <a:ea typeface="HG丸ｺﾞｼｯｸM-PRO"/>
              <a:cs typeface="HG丸ｺﾞｼｯｸM-PRO"/>
            </a:endParaRPr>
          </a:p>
        </p:txBody>
      </p:sp>
      <p:sp>
        <p:nvSpPr>
          <p:cNvPr id="46" name="正方形/長方形 45"/>
          <p:cNvSpPr/>
          <p:nvPr/>
        </p:nvSpPr>
        <p:spPr>
          <a:xfrm>
            <a:off x="1968443" y="3781967"/>
            <a:ext cx="1892553" cy="841680"/>
          </a:xfrm>
          <a:prstGeom prst="rect">
            <a:avLst/>
          </a:prstGeom>
          <a:solidFill>
            <a:schemeClr val="accent6"/>
          </a:solidFill>
          <a:ln w="28575"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b="1" spc="-150" dirty="0" smtClean="0">
                <a:solidFill>
                  <a:schemeClr val="bg1"/>
                </a:solidFill>
                <a:latin typeface="HG丸ｺﾞｼｯｸM-PRO"/>
                <a:ea typeface="HG丸ｺﾞｼｯｸM-PRO"/>
                <a:cs typeface="HG丸ｺﾞｼｯｸM-PRO"/>
              </a:rPr>
              <a:t>自ら調達</a:t>
            </a:r>
            <a:r>
              <a:rPr lang="en-US" altLang="en-US" b="1" spc="-150" dirty="0" smtClean="0">
                <a:solidFill>
                  <a:schemeClr val="bg1"/>
                </a:solidFill>
                <a:latin typeface="HG丸ｺﾞｼｯｸM-PRO"/>
                <a:ea typeface="HG丸ｺﾞｼｯｸM-PRO"/>
                <a:cs typeface="HG丸ｺﾞｼｯｸM-PRO"/>
              </a:rPr>
              <a:t>・</a:t>
            </a:r>
            <a:r>
              <a:rPr lang="ja-JP" altLang="en-US" b="1" spc="-150" dirty="0" smtClean="0">
                <a:solidFill>
                  <a:schemeClr val="bg1"/>
                </a:solidFill>
                <a:latin typeface="HG丸ｺﾞｼｯｸM-PRO"/>
                <a:ea typeface="HG丸ｺﾞｼｯｸM-PRO"/>
                <a:cs typeface="HG丸ｺﾞｼｯｸM-PRO"/>
              </a:rPr>
              <a:t>輸入</a:t>
            </a:r>
            <a:endParaRPr kumimoji="1" lang="ja-JP" altLang="en-US" b="1" spc="-150" dirty="0">
              <a:solidFill>
                <a:schemeClr val="bg1"/>
              </a:solidFill>
              <a:latin typeface="HG丸ｺﾞｼｯｸM-PRO"/>
              <a:ea typeface="HG丸ｺﾞｼｯｸM-PRO"/>
              <a:cs typeface="HG丸ｺﾞｼｯｸM-PRO"/>
            </a:endParaRPr>
          </a:p>
        </p:txBody>
      </p:sp>
      <p:sp>
        <p:nvSpPr>
          <p:cNvPr id="47" name="正方形/長方形 46"/>
          <p:cNvSpPr/>
          <p:nvPr/>
        </p:nvSpPr>
        <p:spPr>
          <a:xfrm>
            <a:off x="3895669" y="3781967"/>
            <a:ext cx="1909487" cy="841680"/>
          </a:xfrm>
          <a:prstGeom prst="rect">
            <a:avLst/>
          </a:prstGeom>
          <a:solidFill>
            <a:schemeClr val="accent1"/>
          </a:solidFill>
          <a:ln w="285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b="1" dirty="0" smtClean="0">
                <a:solidFill>
                  <a:schemeClr val="bg1"/>
                </a:solidFill>
                <a:latin typeface="HG丸ｺﾞｼｯｸM-PRO"/>
                <a:ea typeface="HG丸ｺﾞｼｯｸM-PRO"/>
                <a:cs typeface="HG丸ｺﾞｼｯｸM-PRO"/>
              </a:rPr>
              <a:t>自社基地</a:t>
            </a:r>
            <a:endParaRPr kumimoji="1" lang="ja-JP" altLang="en-US" b="1" dirty="0">
              <a:solidFill>
                <a:schemeClr val="bg1"/>
              </a:solidFill>
              <a:latin typeface="HG丸ｺﾞｼｯｸM-PRO"/>
              <a:ea typeface="HG丸ｺﾞｼｯｸM-PRO"/>
              <a:cs typeface="HG丸ｺﾞｼｯｸM-PRO"/>
            </a:endParaRPr>
          </a:p>
        </p:txBody>
      </p:sp>
      <p:sp>
        <p:nvSpPr>
          <p:cNvPr id="48" name="正方形/長方形 47"/>
          <p:cNvSpPr/>
          <p:nvPr/>
        </p:nvSpPr>
        <p:spPr>
          <a:xfrm>
            <a:off x="5832187" y="3781967"/>
            <a:ext cx="1923599" cy="841680"/>
          </a:xfrm>
          <a:prstGeom prst="rect">
            <a:avLst/>
          </a:prstGeom>
          <a:no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b="1" dirty="0" smtClean="0">
                <a:solidFill>
                  <a:schemeClr val="tx1"/>
                </a:solidFill>
                <a:latin typeface="HG丸ｺﾞｼｯｸM-PRO"/>
                <a:ea typeface="HG丸ｺﾞｼｯｸM-PRO"/>
                <a:cs typeface="HG丸ｺﾞｼｯｸM-PRO"/>
              </a:rPr>
              <a:t>託送</a:t>
            </a:r>
            <a:endParaRPr kumimoji="1" lang="ja-JP" altLang="en-US" b="1" dirty="0">
              <a:solidFill>
                <a:schemeClr val="tx1"/>
              </a:solidFill>
              <a:latin typeface="HG丸ｺﾞｼｯｸM-PRO"/>
              <a:ea typeface="HG丸ｺﾞｼｯｸM-PRO"/>
              <a:cs typeface="HG丸ｺﾞｼｯｸM-PRO"/>
            </a:endParaRPr>
          </a:p>
        </p:txBody>
      </p:sp>
      <p:sp>
        <p:nvSpPr>
          <p:cNvPr id="49" name="正方形/長方形 48"/>
          <p:cNvSpPr/>
          <p:nvPr/>
        </p:nvSpPr>
        <p:spPr>
          <a:xfrm>
            <a:off x="7779995" y="3781967"/>
            <a:ext cx="1937710" cy="841680"/>
          </a:xfrm>
          <a:prstGeom prst="rect">
            <a:avLst/>
          </a:prstGeom>
          <a:solidFill>
            <a:schemeClr val="accent3">
              <a:lumMod val="75000"/>
            </a:schemeClr>
          </a:solidFill>
          <a:ln w="28575"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b="1" dirty="0" smtClean="0">
                <a:solidFill>
                  <a:schemeClr val="bg1"/>
                </a:solidFill>
                <a:latin typeface="HG丸ｺﾞｼｯｸM-PRO"/>
                <a:ea typeface="HG丸ｺﾞｼｯｸM-PRO"/>
                <a:cs typeface="HG丸ｺﾞｼｯｸM-PRO"/>
              </a:rPr>
              <a:t>自ら小売</a:t>
            </a:r>
            <a:r>
              <a:rPr lang="en-US" altLang="ja-JP" b="1" dirty="0" smtClean="0">
                <a:solidFill>
                  <a:schemeClr val="bg1"/>
                </a:solidFill>
                <a:latin typeface="HG丸ｺﾞｼｯｸM-PRO"/>
                <a:ea typeface="HG丸ｺﾞｼｯｸM-PRO"/>
                <a:cs typeface="HG丸ｺﾞｼｯｸM-PRO"/>
              </a:rPr>
              <a:t> </a:t>
            </a:r>
          </a:p>
          <a:p>
            <a:pPr algn="ctr"/>
            <a:r>
              <a:rPr lang="ja-JP" altLang="en-US" b="1" dirty="0" smtClean="0">
                <a:solidFill>
                  <a:schemeClr val="bg1"/>
                </a:solidFill>
                <a:latin typeface="HG丸ｺﾞｼｯｸM-PRO"/>
                <a:ea typeface="HG丸ｺﾞｼｯｸM-PRO"/>
                <a:cs typeface="HG丸ｺﾞｼｯｸM-PRO"/>
              </a:rPr>
              <a:t>又は</a:t>
            </a:r>
            <a:endParaRPr lang="en-US" altLang="ja-JP" b="1" dirty="0" smtClean="0">
              <a:solidFill>
                <a:schemeClr val="bg1"/>
              </a:solidFill>
              <a:latin typeface="HG丸ｺﾞｼｯｸM-PRO"/>
              <a:ea typeface="HG丸ｺﾞｼｯｸM-PRO"/>
              <a:cs typeface="HG丸ｺﾞｼｯｸM-PRO"/>
            </a:endParaRPr>
          </a:p>
          <a:p>
            <a:pPr algn="ctr"/>
            <a:r>
              <a:rPr lang="ja-JP" altLang="en-US" b="1" dirty="0" smtClean="0">
                <a:solidFill>
                  <a:schemeClr val="bg1"/>
                </a:solidFill>
                <a:latin typeface="HG丸ｺﾞｼｯｸM-PRO"/>
                <a:ea typeface="HG丸ｺﾞｼｯｸM-PRO"/>
                <a:cs typeface="HG丸ｺﾞｼｯｸM-PRO"/>
              </a:rPr>
              <a:t>他社に卸売り</a:t>
            </a:r>
            <a:endParaRPr kumimoji="1" lang="ja-JP" altLang="en-US" b="1" dirty="0">
              <a:solidFill>
                <a:schemeClr val="bg1"/>
              </a:solidFill>
              <a:latin typeface="HG丸ｺﾞｼｯｸM-PRO"/>
              <a:ea typeface="HG丸ｺﾞｼｯｸM-PRO"/>
              <a:cs typeface="HG丸ｺﾞｼｯｸM-PRO"/>
            </a:endParaRPr>
          </a:p>
        </p:txBody>
      </p:sp>
      <p:sp>
        <p:nvSpPr>
          <p:cNvPr id="50" name="正方形/長方形 49"/>
          <p:cNvSpPr/>
          <p:nvPr/>
        </p:nvSpPr>
        <p:spPr>
          <a:xfrm>
            <a:off x="159409" y="3781967"/>
            <a:ext cx="1800000" cy="841680"/>
          </a:xfrm>
          <a:prstGeom prst="rect">
            <a:avLst/>
          </a:prstGeom>
          <a:noFill/>
          <a:ln w="28575"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schemeClr val="tx1"/>
                </a:solidFill>
                <a:latin typeface="HG丸ｺﾞｼｯｸM-PRO"/>
                <a:ea typeface="HG丸ｺﾞｼｯｸM-PRO"/>
                <a:cs typeface="HG丸ｺﾞｼｯｸM-PRO"/>
              </a:rPr>
              <a:t>電力会社</a:t>
            </a:r>
            <a:endParaRPr lang="en-US" altLang="ja-JP" dirty="0" smtClean="0">
              <a:solidFill>
                <a:schemeClr val="tx1"/>
              </a:solidFill>
              <a:latin typeface="HG丸ｺﾞｼｯｸM-PRO"/>
              <a:ea typeface="HG丸ｺﾞｼｯｸM-PRO"/>
              <a:cs typeface="HG丸ｺﾞｼｯｸM-PRO"/>
            </a:endParaRPr>
          </a:p>
          <a:p>
            <a:pPr algn="ctr"/>
            <a:r>
              <a:rPr kumimoji="1" lang="ja-JP" altLang="en-US" sz="1400" dirty="0" smtClean="0">
                <a:solidFill>
                  <a:schemeClr val="tx1"/>
                </a:solidFill>
                <a:latin typeface="HG丸ｺﾞｼｯｸM-PRO"/>
                <a:ea typeface="HG丸ｺﾞｼｯｸM-PRO"/>
                <a:cs typeface="HG丸ｺﾞｼｯｸM-PRO"/>
              </a:rPr>
              <a:t>調達力があり</a:t>
            </a:r>
            <a:endParaRPr kumimoji="1" lang="en-US" altLang="ja-JP" sz="1400" dirty="0" smtClean="0">
              <a:solidFill>
                <a:schemeClr val="tx1"/>
              </a:solidFill>
              <a:latin typeface="HG丸ｺﾞｼｯｸM-PRO"/>
              <a:ea typeface="HG丸ｺﾞｼｯｸM-PRO"/>
              <a:cs typeface="HG丸ｺﾞｼｯｸM-PRO"/>
            </a:endParaRPr>
          </a:p>
          <a:p>
            <a:pPr algn="ctr"/>
            <a:r>
              <a:rPr lang="ja-JP" altLang="en-US" sz="1400" dirty="0" smtClean="0">
                <a:solidFill>
                  <a:schemeClr val="tx1"/>
                </a:solidFill>
                <a:latin typeface="HG丸ｺﾞｼｯｸM-PRO"/>
                <a:ea typeface="HG丸ｺﾞｼｯｸM-PRO"/>
                <a:cs typeface="HG丸ｺﾞｼｯｸM-PRO"/>
              </a:rPr>
              <a:t>基地も保有</a:t>
            </a:r>
            <a:endParaRPr kumimoji="1" lang="ja-JP" altLang="en-US" sz="1400" dirty="0">
              <a:solidFill>
                <a:schemeClr val="tx1"/>
              </a:solidFill>
              <a:latin typeface="HG丸ｺﾞｼｯｸM-PRO"/>
              <a:ea typeface="HG丸ｺﾞｼｯｸM-PRO"/>
              <a:cs typeface="HG丸ｺﾞｼｯｸM-PRO"/>
            </a:endParaRPr>
          </a:p>
        </p:txBody>
      </p:sp>
      <p:sp>
        <p:nvSpPr>
          <p:cNvPr id="52" name="正方形/長方形 51"/>
          <p:cNvSpPr/>
          <p:nvPr/>
        </p:nvSpPr>
        <p:spPr>
          <a:xfrm>
            <a:off x="1974693" y="4750264"/>
            <a:ext cx="1892553" cy="819702"/>
          </a:xfrm>
          <a:prstGeom prst="rect">
            <a:avLst/>
          </a:prstGeom>
          <a:solidFill>
            <a:schemeClr val="accent6"/>
          </a:solidFill>
          <a:ln w="28575"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b="1" spc="-150" dirty="0" smtClean="0">
                <a:solidFill>
                  <a:schemeClr val="bg1"/>
                </a:solidFill>
                <a:latin typeface="HG丸ｺﾞｼｯｸM-PRO"/>
                <a:ea typeface="HG丸ｺﾞｼｯｸM-PRO"/>
                <a:cs typeface="HG丸ｺﾞｼｯｸM-PRO"/>
              </a:rPr>
              <a:t>自ら調達</a:t>
            </a:r>
            <a:r>
              <a:rPr lang="en-US" altLang="en-US" b="1" spc="-150" dirty="0" smtClean="0">
                <a:solidFill>
                  <a:schemeClr val="bg1"/>
                </a:solidFill>
                <a:latin typeface="HG丸ｺﾞｼｯｸM-PRO"/>
                <a:ea typeface="HG丸ｺﾞｼｯｸM-PRO"/>
                <a:cs typeface="HG丸ｺﾞｼｯｸM-PRO"/>
              </a:rPr>
              <a:t>・</a:t>
            </a:r>
            <a:r>
              <a:rPr lang="ja-JP" altLang="en-US" b="1" spc="-150" dirty="0" smtClean="0">
                <a:solidFill>
                  <a:schemeClr val="bg1"/>
                </a:solidFill>
                <a:latin typeface="HG丸ｺﾞｼｯｸM-PRO"/>
                <a:ea typeface="HG丸ｺﾞｼｯｸM-PRO"/>
                <a:cs typeface="HG丸ｺﾞｼｯｸM-PRO"/>
              </a:rPr>
              <a:t>輸入</a:t>
            </a:r>
            <a:endParaRPr kumimoji="1" lang="ja-JP" altLang="en-US" b="1" spc="-150" dirty="0">
              <a:solidFill>
                <a:schemeClr val="bg1"/>
              </a:solidFill>
              <a:latin typeface="HG丸ｺﾞｼｯｸM-PRO"/>
              <a:ea typeface="HG丸ｺﾞｼｯｸM-PRO"/>
              <a:cs typeface="HG丸ｺﾞｼｯｸM-PRO"/>
            </a:endParaRPr>
          </a:p>
        </p:txBody>
      </p:sp>
      <p:sp>
        <p:nvSpPr>
          <p:cNvPr id="53" name="正方形/長方形 52"/>
          <p:cNvSpPr/>
          <p:nvPr/>
        </p:nvSpPr>
        <p:spPr>
          <a:xfrm>
            <a:off x="3895669" y="4750264"/>
            <a:ext cx="1909487" cy="819702"/>
          </a:xfrm>
          <a:prstGeom prst="rect">
            <a:avLst/>
          </a:prstGeom>
          <a:noFill/>
          <a:ln w="285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b="1" dirty="0" smtClean="0">
                <a:solidFill>
                  <a:srgbClr val="000000"/>
                </a:solidFill>
                <a:latin typeface="HG丸ｺﾞｼｯｸM-PRO"/>
                <a:ea typeface="HG丸ｺﾞｼｯｸM-PRO"/>
                <a:cs typeface="HG丸ｺﾞｼｯｸM-PRO"/>
              </a:rPr>
              <a:t>他社基地を</a:t>
            </a:r>
            <a:endParaRPr lang="en-US" altLang="ja-JP" b="1" dirty="0" smtClean="0">
              <a:solidFill>
                <a:srgbClr val="000000"/>
              </a:solidFill>
              <a:latin typeface="HG丸ｺﾞｼｯｸM-PRO"/>
              <a:ea typeface="HG丸ｺﾞｼｯｸM-PRO"/>
              <a:cs typeface="HG丸ｺﾞｼｯｸM-PRO"/>
            </a:endParaRPr>
          </a:p>
          <a:p>
            <a:pPr algn="ctr"/>
            <a:r>
              <a:rPr lang="ja-JP" altLang="en-US" b="1" dirty="0" smtClean="0">
                <a:solidFill>
                  <a:srgbClr val="000000"/>
                </a:solidFill>
                <a:latin typeface="HG丸ｺﾞｼｯｸM-PRO"/>
                <a:ea typeface="HG丸ｺﾞｼｯｸM-PRO"/>
                <a:cs typeface="HG丸ｺﾞｼｯｸM-PRO"/>
              </a:rPr>
              <a:t>利用</a:t>
            </a:r>
            <a:endParaRPr kumimoji="1" lang="ja-JP" altLang="en-US" b="1" dirty="0">
              <a:solidFill>
                <a:srgbClr val="000000"/>
              </a:solidFill>
              <a:latin typeface="HG丸ｺﾞｼｯｸM-PRO"/>
              <a:ea typeface="HG丸ｺﾞｼｯｸM-PRO"/>
              <a:cs typeface="HG丸ｺﾞｼｯｸM-PRO"/>
            </a:endParaRPr>
          </a:p>
        </p:txBody>
      </p:sp>
      <p:sp>
        <p:nvSpPr>
          <p:cNvPr id="54" name="正方形/長方形 53"/>
          <p:cNvSpPr/>
          <p:nvPr/>
        </p:nvSpPr>
        <p:spPr>
          <a:xfrm>
            <a:off x="5832187" y="4750264"/>
            <a:ext cx="1923599" cy="819702"/>
          </a:xfrm>
          <a:prstGeom prst="rect">
            <a:avLst/>
          </a:prstGeom>
          <a:solidFill>
            <a:srgbClr val="FFFFFF"/>
          </a:solid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b="1" dirty="0" smtClean="0">
                <a:solidFill>
                  <a:srgbClr val="000000"/>
                </a:solidFill>
                <a:latin typeface="HG丸ｺﾞｼｯｸM-PRO"/>
                <a:ea typeface="HG丸ｺﾞｼｯｸM-PRO"/>
                <a:cs typeface="HG丸ｺﾞｼｯｸM-PRO"/>
              </a:rPr>
              <a:t>託送</a:t>
            </a:r>
            <a:endParaRPr kumimoji="1" lang="ja-JP" altLang="en-US" b="1" dirty="0">
              <a:solidFill>
                <a:srgbClr val="000000"/>
              </a:solidFill>
              <a:latin typeface="HG丸ｺﾞｼｯｸM-PRO"/>
              <a:ea typeface="HG丸ｺﾞｼｯｸM-PRO"/>
              <a:cs typeface="HG丸ｺﾞｼｯｸM-PRO"/>
            </a:endParaRPr>
          </a:p>
        </p:txBody>
      </p:sp>
      <p:sp>
        <p:nvSpPr>
          <p:cNvPr id="55" name="正方形/長方形 54"/>
          <p:cNvSpPr/>
          <p:nvPr/>
        </p:nvSpPr>
        <p:spPr>
          <a:xfrm>
            <a:off x="7779995" y="4750264"/>
            <a:ext cx="1937710" cy="819702"/>
          </a:xfrm>
          <a:prstGeom prst="rect">
            <a:avLst/>
          </a:prstGeom>
          <a:solidFill>
            <a:schemeClr val="accent3">
              <a:lumMod val="75000"/>
            </a:schemeClr>
          </a:solidFill>
          <a:ln w="28575"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b="1" dirty="0" smtClean="0">
                <a:solidFill>
                  <a:schemeClr val="bg1"/>
                </a:solidFill>
                <a:latin typeface="HG丸ｺﾞｼｯｸM-PRO"/>
                <a:ea typeface="HG丸ｺﾞｼｯｸM-PRO"/>
                <a:cs typeface="HG丸ｺﾞｼｯｸM-PRO"/>
              </a:rPr>
              <a:t>自ら小売</a:t>
            </a:r>
            <a:r>
              <a:rPr lang="en-US" altLang="ja-JP" b="1" dirty="0" smtClean="0">
                <a:solidFill>
                  <a:schemeClr val="bg1"/>
                </a:solidFill>
                <a:latin typeface="HG丸ｺﾞｼｯｸM-PRO"/>
                <a:ea typeface="HG丸ｺﾞｼｯｸM-PRO"/>
                <a:cs typeface="HG丸ｺﾞｼｯｸM-PRO"/>
              </a:rPr>
              <a:t> </a:t>
            </a:r>
          </a:p>
          <a:p>
            <a:pPr algn="ctr"/>
            <a:r>
              <a:rPr lang="ja-JP" altLang="en-US" b="1" dirty="0" smtClean="0">
                <a:solidFill>
                  <a:schemeClr val="bg1"/>
                </a:solidFill>
                <a:latin typeface="HG丸ｺﾞｼｯｸM-PRO"/>
                <a:ea typeface="HG丸ｺﾞｼｯｸM-PRO"/>
                <a:cs typeface="HG丸ｺﾞｼｯｸM-PRO"/>
              </a:rPr>
              <a:t>又は</a:t>
            </a:r>
            <a:endParaRPr lang="en-US" altLang="ja-JP" b="1" dirty="0" smtClean="0">
              <a:solidFill>
                <a:schemeClr val="bg1"/>
              </a:solidFill>
              <a:latin typeface="HG丸ｺﾞｼｯｸM-PRO"/>
              <a:ea typeface="HG丸ｺﾞｼｯｸM-PRO"/>
              <a:cs typeface="HG丸ｺﾞｼｯｸM-PRO"/>
            </a:endParaRPr>
          </a:p>
          <a:p>
            <a:pPr algn="ctr"/>
            <a:r>
              <a:rPr lang="ja-JP" altLang="en-US" b="1" dirty="0" smtClean="0">
                <a:solidFill>
                  <a:schemeClr val="bg1"/>
                </a:solidFill>
                <a:latin typeface="HG丸ｺﾞｼｯｸM-PRO"/>
                <a:ea typeface="HG丸ｺﾞｼｯｸM-PRO"/>
                <a:cs typeface="HG丸ｺﾞｼｯｸM-PRO"/>
              </a:rPr>
              <a:t>他社に卸売り</a:t>
            </a:r>
            <a:endParaRPr kumimoji="1" lang="ja-JP" altLang="en-US" b="1" dirty="0">
              <a:solidFill>
                <a:schemeClr val="bg1"/>
              </a:solidFill>
              <a:latin typeface="HG丸ｺﾞｼｯｸM-PRO"/>
              <a:ea typeface="HG丸ｺﾞｼｯｸM-PRO"/>
              <a:cs typeface="HG丸ｺﾞｼｯｸM-PRO"/>
            </a:endParaRPr>
          </a:p>
        </p:txBody>
      </p:sp>
      <p:sp>
        <p:nvSpPr>
          <p:cNvPr id="56" name="正方形/長方形 55"/>
          <p:cNvSpPr/>
          <p:nvPr/>
        </p:nvSpPr>
        <p:spPr>
          <a:xfrm>
            <a:off x="163629" y="4750264"/>
            <a:ext cx="1800000" cy="819702"/>
          </a:xfrm>
          <a:prstGeom prst="rect">
            <a:avLst/>
          </a:prstGeom>
          <a:noFill/>
          <a:ln w="28575"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schemeClr val="tx1"/>
                </a:solidFill>
                <a:latin typeface="HG丸ｺﾞｼｯｸM-PRO"/>
                <a:ea typeface="HG丸ｺﾞｼｯｸM-PRO"/>
                <a:cs typeface="HG丸ｺﾞｼｯｸM-PRO"/>
              </a:rPr>
              <a:t>石油元売会社等</a:t>
            </a:r>
            <a:endParaRPr lang="en-US" altLang="ja-JP" dirty="0" smtClean="0">
              <a:solidFill>
                <a:schemeClr val="tx1"/>
              </a:solidFill>
              <a:latin typeface="HG丸ｺﾞｼｯｸM-PRO"/>
              <a:ea typeface="HG丸ｺﾞｼｯｸM-PRO"/>
              <a:cs typeface="HG丸ｺﾞｼｯｸM-PRO"/>
            </a:endParaRPr>
          </a:p>
          <a:p>
            <a:pPr algn="ctr"/>
            <a:r>
              <a:rPr lang="ja-JP" altLang="en-US" sz="1400" dirty="0" smtClean="0">
                <a:solidFill>
                  <a:schemeClr val="tx1"/>
                </a:solidFill>
                <a:latin typeface="HG丸ｺﾞｼｯｸM-PRO"/>
                <a:ea typeface="HG丸ｺﾞｼｯｸM-PRO"/>
                <a:cs typeface="HG丸ｺﾞｼｯｸM-PRO"/>
              </a:rPr>
              <a:t>調達力あるが多くは基地</a:t>
            </a:r>
            <a:r>
              <a:rPr lang="ja-JP" altLang="en-US" sz="1400" dirty="0">
                <a:solidFill>
                  <a:schemeClr val="tx1"/>
                </a:solidFill>
                <a:latin typeface="HG丸ｺﾞｼｯｸM-PRO"/>
                <a:ea typeface="HG丸ｺﾞｼｯｸM-PRO"/>
                <a:cs typeface="HG丸ｺﾞｼｯｸM-PRO"/>
              </a:rPr>
              <a:t>を</a:t>
            </a:r>
            <a:r>
              <a:rPr lang="ja-JP" altLang="en-US" sz="1400" dirty="0" smtClean="0">
                <a:solidFill>
                  <a:schemeClr val="tx1"/>
                </a:solidFill>
                <a:latin typeface="HG丸ｺﾞｼｯｸM-PRO"/>
                <a:ea typeface="HG丸ｺﾞｼｯｸM-PRO"/>
                <a:cs typeface="HG丸ｺﾞｼｯｸM-PRO"/>
              </a:rPr>
              <a:t>保有せず</a:t>
            </a:r>
            <a:endParaRPr kumimoji="1" lang="ja-JP" altLang="en-US" sz="1400" dirty="0">
              <a:solidFill>
                <a:schemeClr val="tx1"/>
              </a:solidFill>
              <a:latin typeface="HG丸ｺﾞｼｯｸM-PRO"/>
              <a:ea typeface="HG丸ｺﾞｼｯｸM-PRO"/>
              <a:cs typeface="HG丸ｺﾞｼｯｸM-PRO"/>
            </a:endParaRPr>
          </a:p>
        </p:txBody>
      </p:sp>
      <p:sp>
        <p:nvSpPr>
          <p:cNvPr id="58" name="正方形/長方形 57"/>
          <p:cNvSpPr/>
          <p:nvPr/>
        </p:nvSpPr>
        <p:spPr>
          <a:xfrm>
            <a:off x="1974694" y="5699712"/>
            <a:ext cx="1892553" cy="821899"/>
          </a:xfrm>
          <a:prstGeom prst="rect">
            <a:avLst/>
          </a:prstGeom>
          <a:solidFill>
            <a:srgbClr val="FFFFFF"/>
          </a:solidFill>
          <a:ln w="28575"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b="1" spc="-150" dirty="0" smtClean="0">
                <a:solidFill>
                  <a:schemeClr val="tx1"/>
                </a:solidFill>
                <a:latin typeface="HG丸ｺﾞｼｯｸM-PRO"/>
                <a:ea typeface="HG丸ｺﾞｼｯｸM-PRO"/>
                <a:cs typeface="HG丸ｺﾞｼｯｸM-PRO"/>
              </a:rPr>
              <a:t>他社から卸購入</a:t>
            </a:r>
            <a:endParaRPr kumimoji="1" lang="ja-JP" altLang="en-US" b="1" spc="-150" dirty="0">
              <a:solidFill>
                <a:schemeClr val="tx1"/>
              </a:solidFill>
              <a:latin typeface="HG丸ｺﾞｼｯｸM-PRO"/>
              <a:ea typeface="HG丸ｺﾞｼｯｸM-PRO"/>
              <a:cs typeface="HG丸ｺﾞｼｯｸM-PRO"/>
            </a:endParaRPr>
          </a:p>
        </p:txBody>
      </p:sp>
      <p:sp>
        <p:nvSpPr>
          <p:cNvPr id="60" name="正方形/長方形 59"/>
          <p:cNvSpPr/>
          <p:nvPr/>
        </p:nvSpPr>
        <p:spPr>
          <a:xfrm>
            <a:off x="3895669" y="5692257"/>
            <a:ext cx="1909487" cy="829354"/>
          </a:xfrm>
          <a:prstGeom prst="rect">
            <a:avLst/>
          </a:prstGeom>
          <a:noFill/>
          <a:ln w="285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b="1" dirty="0" smtClean="0">
                <a:solidFill>
                  <a:schemeClr val="tx1"/>
                </a:solidFill>
                <a:latin typeface="HG丸ｺﾞｼｯｸM-PRO"/>
                <a:ea typeface="HG丸ｺﾞｼｯｸM-PRO"/>
                <a:cs typeface="HG丸ｺﾞｼｯｸM-PRO"/>
              </a:rPr>
              <a:t>他社基地を</a:t>
            </a:r>
            <a:endParaRPr lang="en-US" altLang="ja-JP" b="1" dirty="0" smtClean="0">
              <a:solidFill>
                <a:schemeClr val="tx1"/>
              </a:solidFill>
              <a:latin typeface="HG丸ｺﾞｼｯｸM-PRO"/>
              <a:ea typeface="HG丸ｺﾞｼｯｸM-PRO"/>
              <a:cs typeface="HG丸ｺﾞｼｯｸM-PRO"/>
            </a:endParaRPr>
          </a:p>
          <a:p>
            <a:pPr algn="ctr"/>
            <a:r>
              <a:rPr lang="ja-JP" altLang="en-US" b="1" dirty="0" smtClean="0">
                <a:solidFill>
                  <a:schemeClr val="tx1"/>
                </a:solidFill>
                <a:latin typeface="HG丸ｺﾞｼｯｸM-PRO"/>
                <a:ea typeface="HG丸ｺﾞｼｯｸM-PRO"/>
                <a:cs typeface="HG丸ｺﾞｼｯｸM-PRO"/>
              </a:rPr>
              <a:t>利用</a:t>
            </a:r>
            <a:endParaRPr kumimoji="1" lang="ja-JP" altLang="en-US" b="1" dirty="0">
              <a:solidFill>
                <a:schemeClr val="tx1"/>
              </a:solidFill>
              <a:latin typeface="HG丸ｺﾞｼｯｸM-PRO"/>
              <a:ea typeface="HG丸ｺﾞｼｯｸM-PRO"/>
              <a:cs typeface="HG丸ｺﾞｼｯｸM-PRO"/>
            </a:endParaRPr>
          </a:p>
        </p:txBody>
      </p:sp>
      <p:sp>
        <p:nvSpPr>
          <p:cNvPr id="61" name="正方形/長方形 60"/>
          <p:cNvSpPr/>
          <p:nvPr/>
        </p:nvSpPr>
        <p:spPr>
          <a:xfrm>
            <a:off x="5832187" y="5692257"/>
            <a:ext cx="1923599" cy="829354"/>
          </a:xfrm>
          <a:prstGeom prst="rect">
            <a:avLst/>
          </a:prstGeom>
          <a:solidFill>
            <a:srgbClr val="FFFFFF"/>
          </a:solid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b="1" dirty="0" smtClean="0">
                <a:solidFill>
                  <a:schemeClr val="tx1"/>
                </a:solidFill>
                <a:latin typeface="HG丸ｺﾞｼｯｸM-PRO"/>
                <a:ea typeface="HG丸ｺﾞｼｯｸM-PRO"/>
                <a:cs typeface="HG丸ｺﾞｼｯｸM-PRO"/>
              </a:rPr>
              <a:t>託送</a:t>
            </a:r>
            <a:endParaRPr kumimoji="1" lang="ja-JP" altLang="en-US" b="1" dirty="0">
              <a:solidFill>
                <a:schemeClr val="tx1"/>
              </a:solidFill>
              <a:latin typeface="HG丸ｺﾞｼｯｸM-PRO"/>
              <a:ea typeface="HG丸ｺﾞｼｯｸM-PRO"/>
              <a:cs typeface="HG丸ｺﾞｼｯｸM-PRO"/>
            </a:endParaRPr>
          </a:p>
        </p:txBody>
      </p:sp>
      <p:sp>
        <p:nvSpPr>
          <p:cNvPr id="62" name="正方形/長方形 61"/>
          <p:cNvSpPr/>
          <p:nvPr/>
        </p:nvSpPr>
        <p:spPr>
          <a:xfrm>
            <a:off x="7779995" y="5692257"/>
            <a:ext cx="1937710" cy="829354"/>
          </a:xfrm>
          <a:prstGeom prst="rect">
            <a:avLst/>
          </a:prstGeom>
          <a:solidFill>
            <a:schemeClr val="accent3">
              <a:lumMod val="75000"/>
            </a:schemeClr>
          </a:solidFill>
          <a:ln w="28575"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b="1" dirty="0" smtClean="0">
                <a:solidFill>
                  <a:schemeClr val="bg1"/>
                </a:solidFill>
                <a:latin typeface="HG丸ｺﾞｼｯｸM-PRO"/>
                <a:ea typeface="HG丸ｺﾞｼｯｸM-PRO"/>
                <a:cs typeface="HG丸ｺﾞｼｯｸM-PRO"/>
              </a:rPr>
              <a:t>自ら小売</a:t>
            </a:r>
            <a:r>
              <a:rPr lang="en-US" altLang="ja-JP" b="1" dirty="0" smtClean="0">
                <a:solidFill>
                  <a:schemeClr val="bg1"/>
                </a:solidFill>
                <a:latin typeface="HG丸ｺﾞｼｯｸM-PRO"/>
                <a:ea typeface="HG丸ｺﾞｼｯｸM-PRO"/>
                <a:cs typeface="HG丸ｺﾞｼｯｸM-PRO"/>
              </a:rPr>
              <a:t> </a:t>
            </a:r>
          </a:p>
        </p:txBody>
      </p:sp>
      <p:sp>
        <p:nvSpPr>
          <p:cNvPr id="63" name="正方形/長方形 62"/>
          <p:cNvSpPr/>
          <p:nvPr/>
        </p:nvSpPr>
        <p:spPr>
          <a:xfrm>
            <a:off x="163630" y="5696582"/>
            <a:ext cx="1800000" cy="821899"/>
          </a:xfrm>
          <a:prstGeom prst="rect">
            <a:avLst/>
          </a:prstGeom>
          <a:noFill/>
          <a:ln w="28575"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chemeClr val="tx1"/>
                </a:solidFill>
                <a:latin typeface="HG丸ｺﾞｼｯｸM-PRO"/>
                <a:ea typeface="HG丸ｺﾞｼｯｸM-PRO"/>
                <a:cs typeface="HG丸ｺﾞｼｯｸM-PRO"/>
              </a:rPr>
              <a:t>LP</a:t>
            </a:r>
            <a:r>
              <a:rPr lang="ja-JP" altLang="en-US" dirty="0" smtClean="0">
                <a:solidFill>
                  <a:schemeClr val="tx1"/>
                </a:solidFill>
                <a:latin typeface="HG丸ｺﾞｼｯｸM-PRO"/>
                <a:ea typeface="HG丸ｺﾞｼｯｸM-PRO"/>
                <a:cs typeface="HG丸ｺﾞｼｯｸM-PRO"/>
              </a:rPr>
              <a:t>事業者等</a:t>
            </a:r>
            <a:endParaRPr lang="en-US" altLang="ja-JP" dirty="0" smtClean="0">
              <a:solidFill>
                <a:schemeClr val="tx1"/>
              </a:solidFill>
              <a:latin typeface="HG丸ｺﾞｼｯｸM-PRO"/>
              <a:ea typeface="HG丸ｺﾞｼｯｸM-PRO"/>
              <a:cs typeface="HG丸ｺﾞｼｯｸM-PRO"/>
            </a:endParaRPr>
          </a:p>
          <a:p>
            <a:pPr algn="ctr"/>
            <a:r>
              <a:rPr lang="ja-JP" altLang="en-US" sz="1400" dirty="0" smtClean="0">
                <a:solidFill>
                  <a:schemeClr val="tx1"/>
                </a:solidFill>
                <a:latin typeface="HG丸ｺﾞｼｯｸM-PRO"/>
                <a:ea typeface="HG丸ｺﾞｼｯｸM-PRO"/>
                <a:cs typeface="HG丸ｺﾞｼｯｸM-PRO"/>
              </a:rPr>
              <a:t>自ら調達せず基地もないが営業力あり</a:t>
            </a:r>
            <a:endParaRPr lang="en-US" altLang="ja-JP" sz="1400" dirty="0" smtClean="0">
              <a:solidFill>
                <a:schemeClr val="tx1"/>
              </a:solidFill>
              <a:latin typeface="HG丸ｺﾞｼｯｸM-PRO"/>
              <a:ea typeface="HG丸ｺﾞｼｯｸM-PRO"/>
              <a:cs typeface="HG丸ｺﾞｼｯｸM-PRO"/>
            </a:endParaRPr>
          </a:p>
        </p:txBody>
      </p:sp>
      <p:sp>
        <p:nvSpPr>
          <p:cNvPr id="65" name="正方形/長方形 64"/>
          <p:cNvSpPr/>
          <p:nvPr/>
        </p:nvSpPr>
        <p:spPr>
          <a:xfrm>
            <a:off x="197512" y="548680"/>
            <a:ext cx="9534304" cy="923330"/>
          </a:xfrm>
          <a:prstGeom prst="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marL="177800" indent="-177800">
              <a:spcBef>
                <a:spcPts val="600"/>
              </a:spcBef>
            </a:pPr>
            <a:r>
              <a:rPr lang="ja-JP" altLang="en-US" dirty="0" smtClean="0">
                <a:solidFill>
                  <a:srgbClr val="000000"/>
                </a:solidFill>
                <a:latin typeface="HG丸ｺﾞｼｯｸM-PRO" panose="020F0600000000000000" pitchFamily="50" charset="-128"/>
                <a:ea typeface="HG丸ｺﾞｼｯｸM-PRO" panose="020F0600000000000000" pitchFamily="50" charset="-128"/>
              </a:rPr>
              <a:t>○</a:t>
            </a:r>
            <a:r>
              <a:rPr lang="en-US" altLang="ja-JP" dirty="0" smtClean="0">
                <a:solidFill>
                  <a:srgbClr val="000000"/>
                </a:solidFill>
                <a:latin typeface="HG丸ｺﾞｼｯｸM-PRO" panose="020F0600000000000000" pitchFamily="50" charset="-128"/>
                <a:ea typeface="HG丸ｺﾞｼｯｸM-PRO" panose="020F0600000000000000" pitchFamily="50" charset="-128"/>
              </a:rPr>
              <a:t>LNG</a:t>
            </a:r>
            <a:r>
              <a:rPr lang="ja-JP" altLang="en-US" dirty="0" smtClean="0">
                <a:solidFill>
                  <a:srgbClr val="000000"/>
                </a:solidFill>
                <a:latin typeface="HG丸ｺﾞｼｯｸM-PRO" panose="020F0600000000000000" pitchFamily="50" charset="-128"/>
                <a:ea typeface="HG丸ｺﾞｼｯｸM-PRO" panose="020F0600000000000000" pitchFamily="50" charset="-128"/>
              </a:rPr>
              <a:t>基地の第三者利用の促進、導管部門の中立性確保、小売の全面自由化により、インフラを保有しない事業者でも、調達力や営業力など、多様な事業者がそれぞれの強みを活かして、都市ガス市場に参入することが可能となる。</a:t>
            </a:r>
            <a:endParaRPr lang="en-US" altLang="ja-JP" dirty="0" smtClean="0">
              <a:solidFill>
                <a:srgbClr val="000000"/>
              </a:solidFill>
              <a:latin typeface="HG丸ｺﾞｼｯｸM-PRO" panose="020F0600000000000000" pitchFamily="50" charset="-128"/>
              <a:ea typeface="HG丸ｺﾞｼｯｸM-PRO" panose="020F0600000000000000" pitchFamily="50" charset="-128"/>
            </a:endParaRPr>
          </a:p>
        </p:txBody>
      </p:sp>
      <p:sp>
        <p:nvSpPr>
          <p:cNvPr id="244" name="正方形/長方形 243"/>
          <p:cNvSpPr/>
          <p:nvPr/>
        </p:nvSpPr>
        <p:spPr>
          <a:xfrm>
            <a:off x="3910171" y="2273317"/>
            <a:ext cx="1911600" cy="392400"/>
          </a:xfrm>
          <a:prstGeom prst="rect">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srgbClr val="000000"/>
                </a:solidFill>
                <a:latin typeface="HG丸ｺﾞｼｯｸM-PRO" panose="020F0600000000000000" pitchFamily="50" charset="-128"/>
                <a:ea typeface="HG丸ｺﾞｼｯｸM-PRO" panose="020F0600000000000000" pitchFamily="50" charset="-128"/>
                <a:cs typeface="HG丸ｺﾞｼｯｸM-PRO"/>
              </a:rPr>
              <a:t>第三者</a:t>
            </a:r>
            <a:r>
              <a:rPr lang="ja-JP" altLang="en-US" dirty="0">
                <a:solidFill>
                  <a:srgbClr val="000000"/>
                </a:solidFill>
                <a:latin typeface="HG丸ｺﾞｼｯｸM-PRO" panose="020F0600000000000000" pitchFamily="50" charset="-128"/>
                <a:ea typeface="HG丸ｺﾞｼｯｸM-PRO" panose="020F0600000000000000" pitchFamily="50" charset="-128"/>
                <a:cs typeface="HG丸ｺﾞｼｯｸM-PRO"/>
              </a:rPr>
              <a:t>利用</a:t>
            </a:r>
          </a:p>
        </p:txBody>
      </p:sp>
      <p:sp>
        <p:nvSpPr>
          <p:cNvPr id="268" name="正方形/長方形 267"/>
          <p:cNvSpPr/>
          <p:nvPr/>
        </p:nvSpPr>
        <p:spPr>
          <a:xfrm>
            <a:off x="5849979" y="2273317"/>
            <a:ext cx="1911600" cy="392400"/>
          </a:xfrm>
          <a:prstGeom prst="rect">
            <a:avLst/>
          </a:prstGeom>
          <a:noFill/>
          <a:ln w="38100" cmpd="sng">
            <a:solidFill>
              <a:srgbClr val="C0504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schemeClr val="tx1"/>
                </a:solidFill>
                <a:latin typeface="HG丸ｺﾞｼｯｸM-PRO" panose="020F0600000000000000" pitchFamily="50" charset="-128"/>
                <a:ea typeface="HG丸ｺﾞｼｯｸM-PRO" panose="020F0600000000000000" pitchFamily="50" charset="-128"/>
              </a:rPr>
              <a:t>導管の中立化</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271" name="正方形/長方形 270"/>
          <p:cNvSpPr/>
          <p:nvPr/>
        </p:nvSpPr>
        <p:spPr>
          <a:xfrm>
            <a:off x="7801663" y="2273317"/>
            <a:ext cx="1911600" cy="392400"/>
          </a:xfrm>
          <a:prstGeom prst="rect">
            <a:avLst/>
          </a:prstGeom>
          <a:noFill/>
          <a:ln w="38100" cmpd="sng">
            <a:solidFill>
              <a:srgbClr val="77933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全面自由化</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2" name="角丸四角形 1"/>
          <p:cNvSpPr/>
          <p:nvPr/>
        </p:nvSpPr>
        <p:spPr>
          <a:xfrm>
            <a:off x="3823852" y="2205035"/>
            <a:ext cx="5991089" cy="527643"/>
          </a:xfrm>
          <a:prstGeom prst="roundRect">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タイトル 1"/>
          <p:cNvSpPr txBox="1">
            <a:spLocks/>
          </p:cNvSpPr>
          <p:nvPr/>
        </p:nvSpPr>
        <p:spPr>
          <a:xfrm>
            <a:off x="0" y="-27383"/>
            <a:ext cx="9906000" cy="400103"/>
          </a:xfrm>
          <a:prstGeom prst="rect">
            <a:avLst/>
          </a:prstGeom>
          <a:solidFill>
            <a:schemeClr val="accent1"/>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spAutoFit/>
          </a:bodyPr>
          <a:lstStyle>
            <a:defPPr>
              <a:defRPr lang="ja-JP"/>
            </a:defPPr>
            <a:lvl1pPr algn="ctr" eaLnBrk="1" hangingPunct="1">
              <a:defRPr sz="2000" b="1">
                <a:solidFill>
                  <a:prstClr val="white"/>
                </a:solidFill>
                <a:ea typeface="+mj-ea"/>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ja-JP" altLang="en-US" dirty="0"/>
              <a:t>多様な都市ガス参入を促す多段階</a:t>
            </a:r>
            <a:r>
              <a:rPr lang="ja-JP" altLang="en-US" dirty="0" smtClean="0"/>
              <a:t>措置</a:t>
            </a:r>
            <a:endParaRPr lang="ja-JP" altLang="en-US" dirty="0"/>
          </a:p>
        </p:txBody>
      </p:sp>
      <p:sp>
        <p:nvSpPr>
          <p:cNvPr id="36" name="スライド番号プレースホルダー 2"/>
          <p:cNvSpPr txBox="1">
            <a:spLocks/>
          </p:cNvSpPr>
          <p:nvPr/>
        </p:nvSpPr>
        <p:spPr>
          <a:xfrm>
            <a:off x="7594600" y="-32469"/>
            <a:ext cx="2311400" cy="365125"/>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68" algn="l" rtl="0" fontAlgn="base">
              <a:spcBef>
                <a:spcPct val="0"/>
              </a:spcBef>
              <a:spcAft>
                <a:spcPct val="0"/>
              </a:spcAft>
              <a:defRPr kumimoji="1" kern="1200">
                <a:solidFill>
                  <a:schemeClr val="tx1"/>
                </a:solidFill>
                <a:latin typeface="Arial" charset="0"/>
                <a:ea typeface="ＭＳ Ｐゴシック" charset="-128"/>
                <a:cs typeface="+mn-cs"/>
              </a:defRPr>
            </a:lvl2pPr>
            <a:lvl3pPr marL="914335" algn="l" rtl="0" fontAlgn="base">
              <a:spcBef>
                <a:spcPct val="0"/>
              </a:spcBef>
              <a:spcAft>
                <a:spcPct val="0"/>
              </a:spcAft>
              <a:defRPr kumimoji="1" kern="1200">
                <a:solidFill>
                  <a:schemeClr val="tx1"/>
                </a:solidFill>
                <a:latin typeface="Arial" charset="0"/>
                <a:ea typeface="ＭＳ Ｐゴシック" charset="-128"/>
                <a:cs typeface="+mn-cs"/>
              </a:defRPr>
            </a:lvl3pPr>
            <a:lvl4pPr marL="1371503" algn="l" rtl="0" fontAlgn="base">
              <a:spcBef>
                <a:spcPct val="0"/>
              </a:spcBef>
              <a:spcAft>
                <a:spcPct val="0"/>
              </a:spcAft>
              <a:defRPr kumimoji="1" kern="1200">
                <a:solidFill>
                  <a:schemeClr val="tx1"/>
                </a:solidFill>
                <a:latin typeface="Arial" charset="0"/>
                <a:ea typeface="ＭＳ Ｐゴシック" charset="-128"/>
                <a:cs typeface="+mn-cs"/>
              </a:defRPr>
            </a:lvl4pPr>
            <a:lvl5pPr marL="1828671" algn="l" rtl="0" fontAlgn="base">
              <a:spcBef>
                <a:spcPct val="0"/>
              </a:spcBef>
              <a:spcAft>
                <a:spcPct val="0"/>
              </a:spcAft>
              <a:defRPr kumimoji="1" kern="1200">
                <a:solidFill>
                  <a:schemeClr val="tx1"/>
                </a:solidFill>
                <a:latin typeface="Arial" charset="0"/>
                <a:ea typeface="ＭＳ Ｐゴシック" charset="-128"/>
                <a:cs typeface="+mn-cs"/>
              </a:defRPr>
            </a:lvl5pPr>
            <a:lvl6pPr marL="2285838" algn="l" defTabSz="914335" rtl="0" eaLnBrk="1" latinLnBrk="0" hangingPunct="1">
              <a:defRPr kumimoji="1" kern="1200">
                <a:solidFill>
                  <a:schemeClr val="tx1"/>
                </a:solidFill>
                <a:latin typeface="Arial" charset="0"/>
                <a:ea typeface="ＭＳ Ｐゴシック" charset="-128"/>
                <a:cs typeface="+mn-cs"/>
              </a:defRPr>
            </a:lvl6pPr>
            <a:lvl7pPr marL="2743006" algn="l" defTabSz="914335" rtl="0" eaLnBrk="1" latinLnBrk="0" hangingPunct="1">
              <a:defRPr kumimoji="1" kern="1200">
                <a:solidFill>
                  <a:schemeClr val="tx1"/>
                </a:solidFill>
                <a:latin typeface="Arial" charset="0"/>
                <a:ea typeface="ＭＳ Ｐゴシック" charset="-128"/>
                <a:cs typeface="+mn-cs"/>
              </a:defRPr>
            </a:lvl7pPr>
            <a:lvl8pPr marL="3200174" algn="l" defTabSz="914335" rtl="0" eaLnBrk="1" latinLnBrk="0" hangingPunct="1">
              <a:defRPr kumimoji="1" kern="1200">
                <a:solidFill>
                  <a:schemeClr val="tx1"/>
                </a:solidFill>
                <a:latin typeface="Arial" charset="0"/>
                <a:ea typeface="ＭＳ Ｐゴシック" charset="-128"/>
                <a:cs typeface="+mn-cs"/>
              </a:defRPr>
            </a:lvl8pPr>
            <a:lvl9pPr marL="3657341" algn="l" defTabSz="914335" rtl="0" eaLnBrk="1" latinLnBrk="0" hangingPunct="1">
              <a:defRPr kumimoji="1" kern="1200">
                <a:solidFill>
                  <a:schemeClr val="tx1"/>
                </a:solidFill>
                <a:latin typeface="Arial" charset="0"/>
                <a:ea typeface="ＭＳ Ｐゴシック" charset="-128"/>
                <a:cs typeface="+mn-cs"/>
              </a:defRPr>
            </a:lvl9pPr>
          </a:lstStyle>
          <a:p>
            <a:pPr algn="r">
              <a:defRPr/>
            </a:pPr>
            <a:fld id="{3CF312C0-D3AB-4CF8-B5EF-F3E11CA05781}" type="slidenum">
              <a:rPr lang="ja-JP" altLang="en-US" sz="2400" smtClean="0">
                <a:solidFill>
                  <a:prstClr val="white"/>
                </a:solidFill>
              </a:rPr>
              <a:pPr algn="r">
                <a:defRPr/>
              </a:pPr>
              <a:t>29</a:t>
            </a:fld>
            <a:endParaRPr lang="ja-JP" altLang="en-US" sz="2400" dirty="0">
              <a:solidFill>
                <a:prstClr val="white"/>
              </a:solidFill>
            </a:endParaRPr>
          </a:p>
        </p:txBody>
      </p:sp>
    </p:spTree>
    <p:extLst>
      <p:ext uri="{BB962C8B-B14F-4D97-AF65-F5344CB8AC3E}">
        <p14:creationId xmlns:p14="http://schemas.microsoft.com/office/powerpoint/2010/main" val="4754983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下矢印 62"/>
          <p:cNvSpPr/>
          <p:nvPr/>
        </p:nvSpPr>
        <p:spPr>
          <a:xfrm>
            <a:off x="2408904" y="5342875"/>
            <a:ext cx="484632" cy="309668"/>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dirty="0">
              <a:solidFill>
                <a:prstClr val="white"/>
              </a:solidFill>
              <a:latin typeface="ＭＳ Ｐゴシック"/>
            </a:endParaRPr>
          </a:p>
        </p:txBody>
      </p:sp>
      <p:sp>
        <p:nvSpPr>
          <p:cNvPr id="65" name="下矢印 64"/>
          <p:cNvSpPr/>
          <p:nvPr/>
        </p:nvSpPr>
        <p:spPr>
          <a:xfrm>
            <a:off x="3610273" y="5342875"/>
            <a:ext cx="484632" cy="309668"/>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dirty="0">
              <a:solidFill>
                <a:prstClr val="white"/>
              </a:solidFill>
              <a:latin typeface="ＭＳ Ｐゴシック"/>
            </a:endParaRPr>
          </a:p>
        </p:txBody>
      </p:sp>
      <p:sp>
        <p:nvSpPr>
          <p:cNvPr id="61" name="下矢印 60"/>
          <p:cNvSpPr/>
          <p:nvPr/>
        </p:nvSpPr>
        <p:spPr>
          <a:xfrm>
            <a:off x="1520619" y="5342875"/>
            <a:ext cx="484632" cy="309668"/>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dirty="0">
              <a:solidFill>
                <a:prstClr val="white"/>
              </a:solidFill>
              <a:latin typeface="ＭＳ Ｐゴシック"/>
            </a:endParaRPr>
          </a:p>
        </p:txBody>
      </p:sp>
      <p:sp>
        <p:nvSpPr>
          <p:cNvPr id="76" name="下矢印 75"/>
          <p:cNvSpPr/>
          <p:nvPr/>
        </p:nvSpPr>
        <p:spPr>
          <a:xfrm>
            <a:off x="826944" y="5342875"/>
            <a:ext cx="484632" cy="309668"/>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dirty="0">
              <a:solidFill>
                <a:prstClr val="white"/>
              </a:solidFill>
              <a:latin typeface="ＭＳ Ｐゴシック"/>
            </a:endParaRPr>
          </a:p>
        </p:txBody>
      </p:sp>
      <p:sp>
        <p:nvSpPr>
          <p:cNvPr id="8" name="テキスト ボックス 7"/>
          <p:cNvSpPr txBox="1"/>
          <p:nvPr/>
        </p:nvSpPr>
        <p:spPr>
          <a:xfrm>
            <a:off x="980878" y="584684"/>
            <a:ext cx="2880001" cy="400110"/>
          </a:xfrm>
          <a:prstGeom prst="rect">
            <a:avLst/>
          </a:prstGeom>
          <a:noFill/>
        </p:spPr>
        <p:txBody>
          <a:bodyPr wrap="square" rtlCol="0">
            <a:spAutoFit/>
          </a:bodyPr>
          <a:lstStyle/>
          <a:p>
            <a:pPr algn="ctr" fontAlgn="base">
              <a:spcBef>
                <a:spcPct val="0"/>
              </a:spcBef>
              <a:spcAft>
                <a:spcPct val="0"/>
              </a:spcAft>
            </a:pPr>
            <a:r>
              <a:rPr lang="en-US" altLang="ja-JP" sz="2000" dirty="0" smtClean="0">
                <a:solidFill>
                  <a:prstClr val="black"/>
                </a:solidFill>
                <a:latin typeface="ＭＳ Ｐゴシック"/>
              </a:rPr>
              <a:t>【</a:t>
            </a:r>
            <a:r>
              <a:rPr lang="ja-JP" altLang="en-US" sz="2000" dirty="0" smtClean="0">
                <a:solidFill>
                  <a:prstClr val="black"/>
                </a:solidFill>
                <a:latin typeface="ＭＳ Ｐゴシック"/>
              </a:rPr>
              <a:t>現在の事業類型</a:t>
            </a:r>
            <a:r>
              <a:rPr lang="en-US" altLang="ja-JP" sz="2000" dirty="0" smtClean="0">
                <a:solidFill>
                  <a:prstClr val="black"/>
                </a:solidFill>
                <a:latin typeface="ＭＳ Ｐゴシック"/>
              </a:rPr>
              <a:t>】</a:t>
            </a:r>
            <a:endParaRPr lang="ja-JP" altLang="en-US" sz="2000" dirty="0">
              <a:solidFill>
                <a:prstClr val="black"/>
              </a:solidFill>
              <a:latin typeface="ＭＳ Ｐゴシック"/>
            </a:endParaRPr>
          </a:p>
        </p:txBody>
      </p:sp>
      <p:sp>
        <p:nvSpPr>
          <p:cNvPr id="35" name="テキスト ボックス 34"/>
          <p:cNvSpPr txBox="1"/>
          <p:nvPr/>
        </p:nvSpPr>
        <p:spPr>
          <a:xfrm>
            <a:off x="5264079" y="586964"/>
            <a:ext cx="4135415" cy="400110"/>
          </a:xfrm>
          <a:prstGeom prst="rect">
            <a:avLst/>
          </a:prstGeom>
          <a:noFill/>
        </p:spPr>
        <p:txBody>
          <a:bodyPr wrap="square" rtlCol="0">
            <a:spAutoFit/>
          </a:bodyPr>
          <a:lstStyle/>
          <a:p>
            <a:pPr algn="ctr" fontAlgn="base">
              <a:spcBef>
                <a:spcPct val="0"/>
              </a:spcBef>
              <a:spcAft>
                <a:spcPct val="0"/>
              </a:spcAft>
            </a:pPr>
            <a:r>
              <a:rPr lang="en-US" altLang="ja-JP" sz="2000" dirty="0" smtClean="0">
                <a:solidFill>
                  <a:prstClr val="black"/>
                </a:solidFill>
                <a:latin typeface="ＭＳ Ｐゴシック"/>
              </a:rPr>
              <a:t>【</a:t>
            </a:r>
            <a:r>
              <a:rPr lang="ja-JP" altLang="en-US" sz="2000" dirty="0" smtClean="0">
                <a:solidFill>
                  <a:prstClr val="black"/>
                </a:solidFill>
                <a:latin typeface="ＭＳ Ｐゴシック"/>
              </a:rPr>
              <a:t>小売全面自由化後の事業類型</a:t>
            </a:r>
            <a:r>
              <a:rPr lang="en-US" altLang="ja-JP" sz="2000" dirty="0" smtClean="0">
                <a:solidFill>
                  <a:prstClr val="black"/>
                </a:solidFill>
                <a:latin typeface="ＭＳ Ｐゴシック"/>
              </a:rPr>
              <a:t>】</a:t>
            </a:r>
            <a:endParaRPr lang="ja-JP" altLang="en-US" sz="2000" dirty="0">
              <a:solidFill>
                <a:prstClr val="black"/>
              </a:solidFill>
              <a:latin typeface="ＭＳ Ｐゴシック"/>
            </a:endParaRPr>
          </a:p>
        </p:txBody>
      </p:sp>
      <p:sp>
        <p:nvSpPr>
          <p:cNvPr id="50" name="正方形/長方形 49"/>
          <p:cNvSpPr/>
          <p:nvPr/>
        </p:nvSpPr>
        <p:spPr>
          <a:xfrm>
            <a:off x="763878" y="3752234"/>
            <a:ext cx="1133939" cy="1587356"/>
          </a:xfrm>
          <a:prstGeom prst="rect">
            <a:avLst/>
          </a:prstGeom>
          <a:solidFill>
            <a:schemeClr val="accent4">
              <a:lumMod val="60000"/>
              <a:lumOff val="4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1400"/>
              </a:lnSpc>
              <a:spcBef>
                <a:spcPct val="0"/>
              </a:spcBef>
              <a:spcAft>
                <a:spcPct val="0"/>
              </a:spcAft>
            </a:pPr>
            <a:endParaRPr lang="ja-JP" altLang="en-US" sz="1400" dirty="0">
              <a:solidFill>
                <a:prstClr val="black"/>
              </a:solidFill>
              <a:latin typeface="ＭＳ Ｐゴシック"/>
            </a:endParaRPr>
          </a:p>
        </p:txBody>
      </p:sp>
      <p:sp>
        <p:nvSpPr>
          <p:cNvPr id="52" name="正方形/長方形 51"/>
          <p:cNvSpPr/>
          <p:nvPr/>
        </p:nvSpPr>
        <p:spPr>
          <a:xfrm>
            <a:off x="3630640" y="3728353"/>
            <a:ext cx="503269" cy="1611237"/>
          </a:xfrm>
          <a:prstGeom prst="rect">
            <a:avLst/>
          </a:prstGeom>
          <a:solidFill>
            <a:schemeClr val="accent2">
              <a:lumMod val="60000"/>
              <a:lumOff val="4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1400"/>
              </a:lnSpc>
              <a:spcBef>
                <a:spcPct val="0"/>
              </a:spcBef>
              <a:spcAft>
                <a:spcPct val="0"/>
              </a:spcAft>
            </a:pPr>
            <a:endParaRPr lang="ja-JP" altLang="en-US" sz="1400" dirty="0">
              <a:solidFill>
                <a:prstClr val="black"/>
              </a:solidFill>
              <a:latin typeface="ＭＳ Ｐゴシック"/>
            </a:endParaRPr>
          </a:p>
        </p:txBody>
      </p:sp>
      <p:sp>
        <p:nvSpPr>
          <p:cNvPr id="55" name="正方形/長方形 54"/>
          <p:cNvSpPr/>
          <p:nvPr/>
        </p:nvSpPr>
        <p:spPr>
          <a:xfrm>
            <a:off x="1988671" y="4044238"/>
            <a:ext cx="1560000" cy="1295352"/>
          </a:xfrm>
          <a:prstGeom prst="rect">
            <a:avLst/>
          </a:prstGeom>
          <a:solidFill>
            <a:schemeClr val="accent5">
              <a:lumMod val="60000"/>
              <a:lumOff val="40000"/>
            </a:schemeClr>
          </a:solid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600" b="1" dirty="0" smtClean="0">
                <a:solidFill>
                  <a:prstClr val="white"/>
                </a:solidFill>
                <a:latin typeface="ＭＳ Ｐゴシック"/>
              </a:rPr>
              <a:t>大口ガス事業</a:t>
            </a:r>
            <a:endParaRPr lang="en-US" altLang="ja-JP" sz="1600" b="1" dirty="0" smtClean="0">
              <a:solidFill>
                <a:prstClr val="white"/>
              </a:solidFill>
              <a:latin typeface="ＭＳ Ｐゴシック"/>
            </a:endParaRPr>
          </a:p>
          <a:p>
            <a:pPr marL="177800" indent="-177800" fontAlgn="base">
              <a:spcBef>
                <a:spcPct val="0"/>
              </a:spcBef>
              <a:spcAft>
                <a:spcPct val="0"/>
              </a:spcAft>
            </a:pPr>
            <a:r>
              <a:rPr lang="ja-JP" altLang="en-US" sz="1400" dirty="0" smtClean="0">
                <a:solidFill>
                  <a:prstClr val="black"/>
                </a:solidFill>
                <a:latin typeface="ＭＳ Ｐゴシック"/>
              </a:rPr>
              <a:t>・届出制</a:t>
            </a:r>
            <a:endParaRPr lang="en-US" altLang="ja-JP" sz="1400" dirty="0" smtClean="0">
              <a:solidFill>
                <a:prstClr val="black"/>
              </a:solidFill>
              <a:latin typeface="ＭＳ Ｐゴシック"/>
            </a:endParaRPr>
          </a:p>
          <a:p>
            <a:pPr marL="177800" indent="-177800" fontAlgn="base">
              <a:spcBef>
                <a:spcPct val="0"/>
              </a:spcBef>
              <a:spcAft>
                <a:spcPct val="0"/>
              </a:spcAft>
            </a:pPr>
            <a:r>
              <a:rPr lang="ja-JP" altLang="en-US" sz="1400" dirty="0" smtClean="0">
                <a:solidFill>
                  <a:prstClr val="black"/>
                </a:solidFill>
                <a:latin typeface="ＭＳ Ｐゴシック"/>
              </a:rPr>
              <a:t>・大口向け小売事業</a:t>
            </a:r>
            <a:endParaRPr lang="ja-JP" altLang="en-US" sz="1400" dirty="0">
              <a:solidFill>
                <a:prstClr val="black"/>
              </a:solidFill>
              <a:latin typeface="ＭＳ Ｐゴシック"/>
            </a:endParaRPr>
          </a:p>
        </p:txBody>
      </p:sp>
      <p:sp>
        <p:nvSpPr>
          <p:cNvPr id="64" name="下矢印 63"/>
          <p:cNvSpPr/>
          <p:nvPr/>
        </p:nvSpPr>
        <p:spPr>
          <a:xfrm>
            <a:off x="2050100" y="3729357"/>
            <a:ext cx="484632" cy="309668"/>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latin typeface="ＭＳ Ｐゴシック"/>
            </a:endParaRPr>
          </a:p>
        </p:txBody>
      </p:sp>
      <p:sp>
        <p:nvSpPr>
          <p:cNvPr id="68" name="正方形/長方形 67"/>
          <p:cNvSpPr/>
          <p:nvPr/>
        </p:nvSpPr>
        <p:spPr>
          <a:xfrm>
            <a:off x="5143623" y="1050359"/>
            <a:ext cx="4368000" cy="1080000"/>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ja-JP" sz="2000" b="1" dirty="0" smtClean="0">
                <a:solidFill>
                  <a:srgbClr val="FFFFFF"/>
                </a:solidFill>
                <a:latin typeface="ＭＳ Ｐゴシック"/>
              </a:rPr>
              <a:t>LNG</a:t>
            </a:r>
            <a:r>
              <a:rPr lang="ja-JP" altLang="en-US" sz="2000" b="1" dirty="0" smtClean="0">
                <a:solidFill>
                  <a:srgbClr val="FFFFFF"/>
                </a:solidFill>
                <a:latin typeface="ＭＳ Ｐゴシック"/>
              </a:rPr>
              <a:t>基地事業（ガス製造事業）</a:t>
            </a:r>
            <a:endParaRPr lang="en-US" altLang="ja-JP" sz="2000" b="1" dirty="0" smtClean="0">
              <a:solidFill>
                <a:srgbClr val="FFFFFF"/>
              </a:solidFill>
              <a:latin typeface="ＭＳ Ｐゴシック"/>
            </a:endParaRPr>
          </a:p>
          <a:p>
            <a:pPr algn="ctr" fontAlgn="base">
              <a:spcBef>
                <a:spcPct val="0"/>
              </a:spcBef>
              <a:spcAft>
                <a:spcPct val="0"/>
              </a:spcAft>
            </a:pPr>
            <a:r>
              <a:rPr lang="en-US" altLang="ja-JP" sz="2000" b="1" dirty="0" smtClean="0">
                <a:solidFill>
                  <a:srgbClr val="FFFFFF"/>
                </a:solidFill>
                <a:latin typeface="ＭＳ Ｐゴシック"/>
              </a:rPr>
              <a:t>【</a:t>
            </a:r>
            <a:r>
              <a:rPr lang="ja-JP" altLang="en-US" sz="2000" b="1" dirty="0" smtClean="0">
                <a:solidFill>
                  <a:srgbClr val="FFFFFF"/>
                </a:solidFill>
                <a:latin typeface="ＭＳ Ｐゴシック"/>
              </a:rPr>
              <a:t>届出制</a:t>
            </a:r>
            <a:r>
              <a:rPr lang="en-US" altLang="ja-JP" sz="2000" b="1" dirty="0" smtClean="0">
                <a:solidFill>
                  <a:srgbClr val="FFFFFF"/>
                </a:solidFill>
                <a:latin typeface="ＭＳ Ｐゴシック"/>
              </a:rPr>
              <a:t>】</a:t>
            </a:r>
          </a:p>
        </p:txBody>
      </p:sp>
      <p:sp>
        <p:nvSpPr>
          <p:cNvPr id="70" name="正方形/長方形 69"/>
          <p:cNvSpPr/>
          <p:nvPr/>
        </p:nvSpPr>
        <p:spPr>
          <a:xfrm>
            <a:off x="5131565" y="2459409"/>
            <a:ext cx="2184000" cy="1080000"/>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2000" b="1" dirty="0" smtClean="0">
                <a:solidFill>
                  <a:prstClr val="white"/>
                </a:solidFill>
                <a:latin typeface="ＭＳ Ｐゴシック"/>
              </a:rPr>
              <a:t>一般ガス導管</a:t>
            </a:r>
            <a:endParaRPr lang="en-US" altLang="ja-JP" sz="2000" b="1" dirty="0" smtClean="0">
              <a:solidFill>
                <a:prstClr val="white"/>
              </a:solidFill>
              <a:latin typeface="ＭＳ Ｐゴシック"/>
            </a:endParaRPr>
          </a:p>
          <a:p>
            <a:pPr algn="ctr" fontAlgn="base">
              <a:spcBef>
                <a:spcPct val="0"/>
              </a:spcBef>
              <a:spcAft>
                <a:spcPct val="0"/>
              </a:spcAft>
            </a:pPr>
            <a:r>
              <a:rPr lang="ja-JP" altLang="en-US" sz="2000" b="1" dirty="0" smtClean="0">
                <a:solidFill>
                  <a:prstClr val="white"/>
                </a:solidFill>
                <a:latin typeface="ＭＳ Ｐゴシック"/>
              </a:rPr>
              <a:t>事業</a:t>
            </a:r>
            <a:endParaRPr lang="en-US" altLang="ja-JP" sz="2000" b="1" dirty="0" smtClean="0">
              <a:solidFill>
                <a:prstClr val="white"/>
              </a:solidFill>
              <a:latin typeface="ＭＳ Ｐゴシック"/>
            </a:endParaRPr>
          </a:p>
          <a:p>
            <a:pPr algn="ctr" fontAlgn="base">
              <a:spcBef>
                <a:spcPct val="0"/>
              </a:spcBef>
              <a:spcAft>
                <a:spcPct val="0"/>
              </a:spcAft>
            </a:pPr>
            <a:r>
              <a:rPr lang="en-US" altLang="ja-JP" sz="2000" b="1" dirty="0" smtClean="0">
                <a:solidFill>
                  <a:prstClr val="white"/>
                </a:solidFill>
                <a:latin typeface="ＭＳ Ｐゴシック"/>
              </a:rPr>
              <a:t>【</a:t>
            </a:r>
            <a:r>
              <a:rPr lang="ja-JP" altLang="en-US" sz="2000" b="1" dirty="0" smtClean="0">
                <a:solidFill>
                  <a:prstClr val="white"/>
                </a:solidFill>
                <a:latin typeface="ＭＳ Ｐゴシック"/>
              </a:rPr>
              <a:t>許可制</a:t>
            </a:r>
            <a:r>
              <a:rPr lang="en-US" altLang="ja-JP" sz="2000" b="1" dirty="0" smtClean="0">
                <a:solidFill>
                  <a:prstClr val="white"/>
                </a:solidFill>
                <a:latin typeface="ＭＳ Ｐゴシック"/>
              </a:rPr>
              <a:t>】</a:t>
            </a:r>
          </a:p>
        </p:txBody>
      </p:sp>
      <p:sp>
        <p:nvSpPr>
          <p:cNvPr id="72" name="正方形/長方形 71"/>
          <p:cNvSpPr/>
          <p:nvPr/>
        </p:nvSpPr>
        <p:spPr>
          <a:xfrm>
            <a:off x="5131557" y="3881493"/>
            <a:ext cx="4380066" cy="1440000"/>
          </a:xfrm>
          <a:prstGeom prst="rect">
            <a:avLst/>
          </a:prstGeom>
          <a:solidFill>
            <a:schemeClr val="accent3">
              <a:lumMod val="75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2000" b="1" dirty="0" smtClean="0">
                <a:solidFill>
                  <a:prstClr val="white"/>
                </a:solidFill>
                <a:latin typeface="ＭＳ Ｐゴシック"/>
              </a:rPr>
              <a:t>ガス小売事業</a:t>
            </a:r>
            <a:endParaRPr lang="en-US" altLang="ja-JP" sz="2000" b="1" dirty="0" smtClean="0">
              <a:solidFill>
                <a:prstClr val="white"/>
              </a:solidFill>
              <a:latin typeface="ＭＳ Ｐゴシック"/>
            </a:endParaRPr>
          </a:p>
          <a:p>
            <a:pPr algn="ctr" fontAlgn="base">
              <a:spcBef>
                <a:spcPct val="0"/>
              </a:spcBef>
              <a:spcAft>
                <a:spcPct val="0"/>
              </a:spcAft>
            </a:pPr>
            <a:r>
              <a:rPr lang="en-US" altLang="ja-JP" sz="2000" b="1" dirty="0" smtClean="0">
                <a:solidFill>
                  <a:prstClr val="white"/>
                </a:solidFill>
                <a:latin typeface="ＭＳ Ｐゴシック"/>
              </a:rPr>
              <a:t>【</a:t>
            </a:r>
            <a:r>
              <a:rPr lang="ja-JP" altLang="en-US" sz="2000" b="1" dirty="0" smtClean="0">
                <a:solidFill>
                  <a:prstClr val="white"/>
                </a:solidFill>
                <a:latin typeface="ＭＳ Ｐゴシック"/>
              </a:rPr>
              <a:t>登録制</a:t>
            </a:r>
            <a:r>
              <a:rPr lang="en-US" altLang="ja-JP" sz="2000" b="1" dirty="0" smtClean="0">
                <a:solidFill>
                  <a:prstClr val="white"/>
                </a:solidFill>
                <a:latin typeface="ＭＳ Ｐゴシック"/>
              </a:rPr>
              <a:t>】</a:t>
            </a:r>
          </a:p>
        </p:txBody>
      </p:sp>
      <p:sp>
        <p:nvSpPr>
          <p:cNvPr id="74" name="下矢印 73"/>
          <p:cNvSpPr/>
          <p:nvPr/>
        </p:nvSpPr>
        <p:spPr>
          <a:xfrm>
            <a:off x="5921817" y="2133930"/>
            <a:ext cx="484632" cy="309668"/>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000" dirty="0">
              <a:solidFill>
                <a:prstClr val="white"/>
              </a:solidFill>
              <a:latin typeface="ＭＳ Ｐゴシック"/>
            </a:endParaRPr>
          </a:p>
        </p:txBody>
      </p:sp>
      <p:sp>
        <p:nvSpPr>
          <p:cNvPr id="75" name="下矢印 74"/>
          <p:cNvSpPr/>
          <p:nvPr/>
        </p:nvSpPr>
        <p:spPr>
          <a:xfrm>
            <a:off x="5945282" y="3559839"/>
            <a:ext cx="484632" cy="309668"/>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000" dirty="0">
              <a:solidFill>
                <a:prstClr val="white"/>
              </a:solidFill>
              <a:latin typeface="ＭＳ Ｐゴシック"/>
            </a:endParaRPr>
          </a:p>
        </p:txBody>
      </p:sp>
      <p:sp>
        <p:nvSpPr>
          <p:cNvPr id="79" name="下矢印 78"/>
          <p:cNvSpPr/>
          <p:nvPr/>
        </p:nvSpPr>
        <p:spPr>
          <a:xfrm>
            <a:off x="7081659" y="5339854"/>
            <a:ext cx="484632" cy="309668"/>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000">
              <a:solidFill>
                <a:prstClr val="white"/>
              </a:solidFill>
              <a:latin typeface="ＭＳ Ｐゴシック"/>
            </a:endParaRPr>
          </a:p>
        </p:txBody>
      </p:sp>
      <p:sp>
        <p:nvSpPr>
          <p:cNvPr id="19" name="二等辺三角形 18"/>
          <p:cNvSpPr/>
          <p:nvPr/>
        </p:nvSpPr>
        <p:spPr>
          <a:xfrm rot="5400000">
            <a:off x="3442432" y="3033114"/>
            <a:ext cx="2368843" cy="27830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dirty="0">
              <a:solidFill>
                <a:prstClr val="white"/>
              </a:solidFill>
              <a:latin typeface="ＭＳ Ｐゴシック"/>
            </a:endParaRPr>
          </a:p>
        </p:txBody>
      </p:sp>
      <p:sp>
        <p:nvSpPr>
          <p:cNvPr id="45" name="正方形/長方形 44"/>
          <p:cNvSpPr/>
          <p:nvPr/>
        </p:nvSpPr>
        <p:spPr>
          <a:xfrm>
            <a:off x="5131564" y="5686920"/>
            <a:ext cx="4380060" cy="547932"/>
          </a:xfrm>
          <a:prstGeom prst="rect">
            <a:avLst/>
          </a:prstGeom>
          <a:noFill/>
          <a:ln w="3810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fontAlgn="base">
              <a:spcAft>
                <a:spcPct val="0"/>
              </a:spcAft>
            </a:pPr>
            <a:r>
              <a:rPr lang="ja-JP" altLang="en-US" sz="2400" dirty="0" smtClean="0">
                <a:solidFill>
                  <a:prstClr val="black">
                    <a:lumMod val="65000"/>
                    <a:lumOff val="35000"/>
                  </a:prstClr>
                </a:solidFill>
                <a:latin typeface="ＭＳ Ｐゴシック"/>
              </a:rPr>
              <a:t>全需要家</a:t>
            </a:r>
            <a:endParaRPr lang="en-US" altLang="ja-JP" sz="2400" dirty="0">
              <a:solidFill>
                <a:prstClr val="black">
                  <a:lumMod val="65000"/>
                  <a:lumOff val="35000"/>
                </a:prstClr>
              </a:solidFill>
              <a:latin typeface="ＭＳ Ｐゴシック"/>
            </a:endParaRPr>
          </a:p>
        </p:txBody>
      </p:sp>
      <p:sp>
        <p:nvSpPr>
          <p:cNvPr id="51" name="下矢印 50"/>
          <p:cNvSpPr/>
          <p:nvPr/>
        </p:nvSpPr>
        <p:spPr>
          <a:xfrm>
            <a:off x="2761378" y="3729357"/>
            <a:ext cx="484632" cy="309668"/>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latin typeface="ＭＳ Ｐゴシック"/>
            </a:endParaRPr>
          </a:p>
        </p:txBody>
      </p:sp>
      <p:sp>
        <p:nvSpPr>
          <p:cNvPr id="58" name="正方形/長方形 57"/>
          <p:cNvSpPr/>
          <p:nvPr/>
        </p:nvSpPr>
        <p:spPr>
          <a:xfrm>
            <a:off x="1697458" y="5689135"/>
            <a:ext cx="2397447" cy="545733"/>
          </a:xfrm>
          <a:prstGeom prst="rect">
            <a:avLst/>
          </a:prstGeom>
          <a:noFill/>
          <a:ln w="3810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fontAlgn="base">
              <a:spcAft>
                <a:spcPct val="0"/>
              </a:spcAft>
            </a:pPr>
            <a:r>
              <a:rPr lang="ja-JP" altLang="en-US" sz="2000" dirty="0" smtClean="0">
                <a:solidFill>
                  <a:prstClr val="black">
                    <a:lumMod val="65000"/>
                    <a:lumOff val="35000"/>
                  </a:prstClr>
                </a:solidFill>
                <a:latin typeface="ＭＳ Ｐゴシック"/>
              </a:rPr>
              <a:t>大口</a:t>
            </a:r>
            <a:endParaRPr lang="en-US" altLang="ja-JP" sz="2000" dirty="0">
              <a:solidFill>
                <a:prstClr val="black">
                  <a:lumMod val="65000"/>
                  <a:lumOff val="35000"/>
                </a:prstClr>
              </a:solidFill>
              <a:latin typeface="ＭＳ Ｐゴシック"/>
            </a:endParaRPr>
          </a:p>
        </p:txBody>
      </p:sp>
      <p:sp>
        <p:nvSpPr>
          <p:cNvPr id="78" name="正方形/長方形 77"/>
          <p:cNvSpPr/>
          <p:nvPr/>
        </p:nvSpPr>
        <p:spPr>
          <a:xfrm>
            <a:off x="772184" y="5691321"/>
            <a:ext cx="814138" cy="543532"/>
          </a:xfrm>
          <a:prstGeom prst="rect">
            <a:avLst/>
          </a:prstGeom>
          <a:noFill/>
          <a:ln w="3810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fontAlgn="base">
              <a:spcAft>
                <a:spcPct val="0"/>
              </a:spcAft>
            </a:pPr>
            <a:r>
              <a:rPr lang="ja-JP" altLang="en-US" sz="2000" dirty="0" smtClean="0">
                <a:solidFill>
                  <a:prstClr val="black">
                    <a:lumMod val="65000"/>
                    <a:lumOff val="35000"/>
                  </a:prstClr>
                </a:solidFill>
                <a:latin typeface="ＭＳ Ｐゴシック"/>
              </a:rPr>
              <a:t>小口</a:t>
            </a:r>
            <a:endParaRPr lang="en-US" altLang="ja-JP" sz="2000" dirty="0">
              <a:solidFill>
                <a:prstClr val="black">
                  <a:lumMod val="65000"/>
                  <a:lumOff val="35000"/>
                </a:prstClr>
              </a:solidFill>
              <a:latin typeface="ＭＳ Ｐゴシック"/>
            </a:endParaRPr>
          </a:p>
        </p:txBody>
      </p:sp>
      <p:sp>
        <p:nvSpPr>
          <p:cNvPr id="36" name="正方形/長方形 35"/>
          <p:cNvSpPr/>
          <p:nvPr/>
        </p:nvSpPr>
        <p:spPr>
          <a:xfrm>
            <a:off x="763879" y="2470375"/>
            <a:ext cx="1644886" cy="1241586"/>
          </a:xfrm>
          <a:prstGeom prst="rect">
            <a:avLst/>
          </a:prstGeom>
          <a:solidFill>
            <a:schemeClr val="accent4">
              <a:lumMod val="60000"/>
              <a:lumOff val="4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600" b="1" dirty="0" smtClean="0">
                <a:solidFill>
                  <a:prstClr val="white"/>
                </a:solidFill>
                <a:latin typeface="ＭＳ Ｐゴシック"/>
              </a:rPr>
              <a:t>一般ガス事業</a:t>
            </a:r>
            <a:endParaRPr lang="en-US" altLang="ja-JP" sz="1600" b="1" dirty="0" smtClean="0">
              <a:solidFill>
                <a:prstClr val="white"/>
              </a:solidFill>
              <a:latin typeface="ＭＳ Ｐゴシック"/>
            </a:endParaRPr>
          </a:p>
          <a:p>
            <a:pPr fontAlgn="base">
              <a:spcBef>
                <a:spcPct val="0"/>
              </a:spcBef>
              <a:spcAft>
                <a:spcPct val="0"/>
              </a:spcAft>
            </a:pPr>
            <a:r>
              <a:rPr lang="ja-JP" altLang="en-US" sz="1400" dirty="0" smtClean="0">
                <a:solidFill>
                  <a:prstClr val="black"/>
                </a:solidFill>
                <a:latin typeface="ＭＳ Ｐゴシック"/>
              </a:rPr>
              <a:t>・許可制</a:t>
            </a:r>
            <a:endParaRPr lang="en-US" altLang="ja-JP" sz="1400" dirty="0" smtClean="0">
              <a:solidFill>
                <a:prstClr val="black"/>
              </a:solidFill>
              <a:latin typeface="ＭＳ Ｐゴシック"/>
            </a:endParaRPr>
          </a:p>
          <a:p>
            <a:pPr fontAlgn="base">
              <a:spcBef>
                <a:spcPct val="0"/>
              </a:spcBef>
              <a:spcAft>
                <a:spcPct val="0"/>
              </a:spcAft>
            </a:pPr>
            <a:r>
              <a:rPr lang="ja-JP" altLang="en-US" sz="1400" dirty="0" smtClean="0">
                <a:solidFill>
                  <a:prstClr val="black"/>
                </a:solidFill>
                <a:latin typeface="ＭＳ Ｐゴシック"/>
              </a:rPr>
              <a:t>・小口は地域独占</a:t>
            </a:r>
            <a:endParaRPr lang="en-US" altLang="ja-JP" sz="1400" dirty="0" smtClean="0">
              <a:solidFill>
                <a:prstClr val="black"/>
              </a:solidFill>
              <a:latin typeface="ＭＳ Ｐゴシック"/>
            </a:endParaRPr>
          </a:p>
          <a:p>
            <a:pPr marL="177800" indent="-177800" fontAlgn="base">
              <a:spcBef>
                <a:spcPct val="0"/>
              </a:spcBef>
              <a:spcAft>
                <a:spcPct val="0"/>
              </a:spcAft>
            </a:pPr>
            <a:r>
              <a:rPr lang="ja-JP" altLang="en-US" sz="1400" dirty="0" smtClean="0">
                <a:solidFill>
                  <a:prstClr val="black"/>
                </a:solidFill>
                <a:latin typeface="ＭＳ Ｐゴシック"/>
              </a:rPr>
              <a:t>・料金は総括原価方式で認可</a:t>
            </a:r>
            <a:endParaRPr lang="ja-JP" altLang="en-US" sz="1400" dirty="0">
              <a:solidFill>
                <a:prstClr val="black"/>
              </a:solidFill>
              <a:latin typeface="ＭＳ Ｐゴシック"/>
            </a:endParaRPr>
          </a:p>
        </p:txBody>
      </p:sp>
      <p:sp>
        <p:nvSpPr>
          <p:cNvPr id="37" name="正方形/長方形 36"/>
          <p:cNvSpPr/>
          <p:nvPr/>
        </p:nvSpPr>
        <p:spPr>
          <a:xfrm>
            <a:off x="2573735" y="2470376"/>
            <a:ext cx="1560000" cy="1227931"/>
          </a:xfrm>
          <a:prstGeom prst="rect">
            <a:avLst/>
          </a:prstGeom>
          <a:solidFill>
            <a:schemeClr val="accent2">
              <a:lumMod val="60000"/>
              <a:lumOff val="4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600" b="1" dirty="0" smtClean="0">
                <a:solidFill>
                  <a:prstClr val="white"/>
                </a:solidFill>
                <a:latin typeface="ＭＳ Ｐゴシック"/>
              </a:rPr>
              <a:t>ガス導管事業</a:t>
            </a:r>
            <a:endParaRPr lang="en-US" altLang="ja-JP" sz="1600" b="1" dirty="0" smtClean="0">
              <a:solidFill>
                <a:prstClr val="white"/>
              </a:solidFill>
              <a:latin typeface="ＭＳ Ｐゴシック"/>
            </a:endParaRPr>
          </a:p>
          <a:p>
            <a:pPr marL="177800" indent="-177800" fontAlgn="base">
              <a:spcBef>
                <a:spcPct val="0"/>
              </a:spcBef>
              <a:spcAft>
                <a:spcPct val="0"/>
              </a:spcAft>
            </a:pPr>
            <a:r>
              <a:rPr lang="ja-JP" altLang="en-US" sz="1400" dirty="0" smtClean="0">
                <a:solidFill>
                  <a:srgbClr val="000000"/>
                </a:solidFill>
                <a:latin typeface="ＭＳ Ｐゴシック"/>
              </a:rPr>
              <a:t>　・届出制</a:t>
            </a:r>
            <a:endParaRPr lang="en-US" altLang="ja-JP" sz="1400" dirty="0" smtClean="0">
              <a:solidFill>
                <a:srgbClr val="000000"/>
              </a:solidFill>
              <a:latin typeface="ＭＳ Ｐゴシック"/>
            </a:endParaRPr>
          </a:p>
        </p:txBody>
      </p:sp>
      <p:sp>
        <p:nvSpPr>
          <p:cNvPr id="31" name="正方形/長方形 30"/>
          <p:cNvSpPr/>
          <p:nvPr/>
        </p:nvSpPr>
        <p:spPr>
          <a:xfrm>
            <a:off x="756564" y="1050566"/>
            <a:ext cx="1141253" cy="1393573"/>
          </a:xfrm>
          <a:prstGeom prst="rect">
            <a:avLst/>
          </a:prstGeom>
          <a:solidFill>
            <a:schemeClr val="accent4">
              <a:lumMod val="40000"/>
              <a:lumOff val="6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fontAlgn="base">
              <a:lnSpc>
                <a:spcPts val="1400"/>
              </a:lnSpc>
              <a:spcBef>
                <a:spcPct val="0"/>
              </a:spcBef>
              <a:spcAft>
                <a:spcPct val="0"/>
              </a:spcAft>
            </a:pPr>
            <a:r>
              <a:rPr lang="ja-JP" altLang="en-US" sz="1400" dirty="0" smtClean="0">
                <a:solidFill>
                  <a:prstClr val="black"/>
                </a:solidFill>
                <a:latin typeface="ＭＳ Ｐゴシック"/>
              </a:rPr>
              <a:t>基地部門</a:t>
            </a:r>
            <a:endParaRPr lang="ja-JP" altLang="en-US" sz="1400" dirty="0">
              <a:solidFill>
                <a:prstClr val="black"/>
              </a:solidFill>
              <a:latin typeface="ＭＳ Ｐゴシック"/>
            </a:endParaRPr>
          </a:p>
        </p:txBody>
      </p:sp>
      <p:sp>
        <p:nvSpPr>
          <p:cNvPr id="32" name="正方形/長方形 31"/>
          <p:cNvSpPr/>
          <p:nvPr/>
        </p:nvSpPr>
        <p:spPr>
          <a:xfrm>
            <a:off x="3630640" y="1050565"/>
            <a:ext cx="503269" cy="1390016"/>
          </a:xfrm>
          <a:prstGeom prst="rect">
            <a:avLst/>
          </a:prstGeom>
          <a:solidFill>
            <a:schemeClr val="accent2">
              <a:lumMod val="40000"/>
              <a:lumOff val="6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fontAlgn="base">
              <a:lnSpc>
                <a:spcPts val="1400"/>
              </a:lnSpc>
              <a:spcBef>
                <a:spcPct val="0"/>
              </a:spcBef>
              <a:spcAft>
                <a:spcPct val="0"/>
              </a:spcAft>
            </a:pPr>
            <a:r>
              <a:rPr lang="ja-JP" altLang="en-US" sz="1400" dirty="0" smtClean="0">
                <a:solidFill>
                  <a:prstClr val="black"/>
                </a:solidFill>
                <a:latin typeface="ＭＳ Ｐゴシック"/>
              </a:rPr>
              <a:t>基地部門</a:t>
            </a:r>
            <a:endParaRPr lang="ja-JP" altLang="en-US" sz="1400" dirty="0">
              <a:solidFill>
                <a:prstClr val="black"/>
              </a:solidFill>
              <a:latin typeface="ＭＳ Ｐゴシック"/>
            </a:endParaRPr>
          </a:p>
        </p:txBody>
      </p:sp>
      <p:sp>
        <p:nvSpPr>
          <p:cNvPr id="34" name="下矢印 33"/>
          <p:cNvSpPr/>
          <p:nvPr/>
        </p:nvSpPr>
        <p:spPr>
          <a:xfrm>
            <a:off x="2050100" y="2131379"/>
            <a:ext cx="484632" cy="309668"/>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latin typeface="ＭＳ Ｐゴシック"/>
            </a:endParaRPr>
          </a:p>
        </p:txBody>
      </p:sp>
      <p:sp>
        <p:nvSpPr>
          <p:cNvPr id="38" name="下矢印 37"/>
          <p:cNvSpPr/>
          <p:nvPr/>
        </p:nvSpPr>
        <p:spPr>
          <a:xfrm>
            <a:off x="2748315" y="2130359"/>
            <a:ext cx="484632" cy="309668"/>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latin typeface="ＭＳ Ｐゴシック"/>
            </a:endParaRPr>
          </a:p>
        </p:txBody>
      </p:sp>
      <p:sp>
        <p:nvSpPr>
          <p:cNvPr id="39" name="正方形/長方形 38"/>
          <p:cNvSpPr/>
          <p:nvPr/>
        </p:nvSpPr>
        <p:spPr>
          <a:xfrm>
            <a:off x="1988671" y="1050566"/>
            <a:ext cx="1560000" cy="1079795"/>
          </a:xfrm>
          <a:prstGeom prst="rect">
            <a:avLst/>
          </a:prstGeom>
          <a:solidFill>
            <a:schemeClr val="accent5">
              <a:lumMod val="40000"/>
              <a:lumOff val="6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400" dirty="0" smtClean="0">
                <a:solidFill>
                  <a:prstClr val="black"/>
                </a:solidFill>
                <a:latin typeface="ＭＳ Ｐゴシック"/>
              </a:rPr>
              <a:t>電力会社等の</a:t>
            </a:r>
            <a:endParaRPr lang="en-US" altLang="ja-JP" sz="1400" dirty="0" smtClean="0">
              <a:solidFill>
                <a:prstClr val="black"/>
              </a:solidFill>
              <a:latin typeface="ＭＳ Ｐゴシック"/>
            </a:endParaRPr>
          </a:p>
          <a:p>
            <a:pPr algn="ctr" fontAlgn="base">
              <a:spcBef>
                <a:spcPct val="0"/>
              </a:spcBef>
              <a:spcAft>
                <a:spcPct val="0"/>
              </a:spcAft>
            </a:pPr>
            <a:r>
              <a:rPr lang="ja-JP" altLang="en-US" sz="1400" dirty="0" smtClean="0">
                <a:solidFill>
                  <a:prstClr val="black"/>
                </a:solidFill>
                <a:latin typeface="ＭＳ Ｐゴシック"/>
              </a:rPr>
              <a:t>ＬＮＧ基地</a:t>
            </a:r>
            <a:endParaRPr lang="ja-JP" altLang="en-US" sz="1400" dirty="0">
              <a:solidFill>
                <a:prstClr val="black"/>
              </a:solidFill>
              <a:latin typeface="ＭＳ Ｐゴシック"/>
            </a:endParaRPr>
          </a:p>
        </p:txBody>
      </p:sp>
      <p:sp>
        <p:nvSpPr>
          <p:cNvPr id="2" name="左中かっこ 1"/>
          <p:cNvSpPr/>
          <p:nvPr/>
        </p:nvSpPr>
        <p:spPr>
          <a:xfrm>
            <a:off x="582788" y="1057673"/>
            <a:ext cx="127205" cy="138235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ja-JP" altLang="en-US">
              <a:solidFill>
                <a:prstClr val="black"/>
              </a:solidFill>
              <a:latin typeface="ＭＳ Ｐゴシック"/>
            </a:endParaRPr>
          </a:p>
        </p:txBody>
      </p:sp>
      <p:sp>
        <p:nvSpPr>
          <p:cNvPr id="3" name="テキスト ボックス 2"/>
          <p:cNvSpPr txBox="1"/>
          <p:nvPr/>
        </p:nvSpPr>
        <p:spPr>
          <a:xfrm>
            <a:off x="303258" y="875231"/>
            <a:ext cx="369332" cy="1749838"/>
          </a:xfrm>
          <a:prstGeom prst="rect">
            <a:avLst/>
          </a:prstGeom>
          <a:noFill/>
        </p:spPr>
        <p:txBody>
          <a:bodyPr vert="eaVert" wrap="none" rtlCol="0">
            <a:spAutoFit/>
          </a:bodyPr>
          <a:lstStyle/>
          <a:p>
            <a:pPr fontAlgn="base">
              <a:spcBef>
                <a:spcPct val="0"/>
              </a:spcBef>
              <a:spcAft>
                <a:spcPct val="0"/>
              </a:spcAft>
            </a:pPr>
            <a:r>
              <a:rPr lang="ja-JP" altLang="en-US" sz="1200" dirty="0" smtClean="0">
                <a:solidFill>
                  <a:prstClr val="black"/>
                </a:solidFill>
                <a:latin typeface="ＭＳ Ｐゴシック"/>
              </a:rPr>
              <a:t>法律による事業規制なし</a:t>
            </a:r>
            <a:endParaRPr lang="ja-JP" altLang="en-US" sz="1200" dirty="0">
              <a:solidFill>
                <a:prstClr val="black"/>
              </a:solidFill>
              <a:latin typeface="ＭＳ Ｐゴシック"/>
            </a:endParaRPr>
          </a:p>
        </p:txBody>
      </p:sp>
      <p:sp>
        <p:nvSpPr>
          <p:cNvPr id="43" name="正方形/長方形 42"/>
          <p:cNvSpPr/>
          <p:nvPr/>
        </p:nvSpPr>
        <p:spPr>
          <a:xfrm>
            <a:off x="7327623" y="2458666"/>
            <a:ext cx="2184000" cy="1080000"/>
          </a:xfrm>
          <a:prstGeom prst="rect">
            <a:avLst/>
          </a:prstGeom>
          <a:solidFill>
            <a:schemeClr val="accent2">
              <a:lumMod val="40000"/>
              <a:lumOff val="60000"/>
            </a:schemeClr>
          </a:solid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2000" b="1" spc="-150" dirty="0">
                <a:solidFill>
                  <a:srgbClr val="C0504D"/>
                </a:solidFill>
                <a:latin typeface="ＭＳ Ｐゴシック"/>
              </a:rPr>
              <a:t>特定</a:t>
            </a:r>
            <a:r>
              <a:rPr lang="ja-JP" altLang="en-US" sz="2000" b="1" spc="-150" dirty="0" smtClean="0">
                <a:solidFill>
                  <a:srgbClr val="C0504D"/>
                </a:solidFill>
                <a:latin typeface="ＭＳ Ｐゴシック"/>
              </a:rPr>
              <a:t>ガス導管</a:t>
            </a:r>
            <a:endParaRPr lang="en-US" altLang="ja-JP" sz="2000" b="1" spc="-150" dirty="0" smtClean="0">
              <a:solidFill>
                <a:srgbClr val="C0504D"/>
              </a:solidFill>
              <a:latin typeface="ＭＳ Ｐゴシック"/>
            </a:endParaRPr>
          </a:p>
          <a:p>
            <a:pPr algn="ctr" fontAlgn="base">
              <a:spcBef>
                <a:spcPct val="0"/>
              </a:spcBef>
              <a:spcAft>
                <a:spcPct val="0"/>
              </a:spcAft>
            </a:pPr>
            <a:r>
              <a:rPr lang="ja-JP" altLang="en-US" sz="2000" b="1" spc="-150" dirty="0" smtClean="0">
                <a:solidFill>
                  <a:srgbClr val="C0504D"/>
                </a:solidFill>
                <a:latin typeface="ＭＳ Ｐゴシック"/>
              </a:rPr>
              <a:t>事業</a:t>
            </a:r>
            <a:endParaRPr lang="en-US" altLang="ja-JP" sz="2000" b="1" spc="-150" dirty="0" smtClean="0">
              <a:solidFill>
                <a:srgbClr val="C0504D"/>
              </a:solidFill>
              <a:latin typeface="ＭＳ Ｐゴシック"/>
            </a:endParaRPr>
          </a:p>
          <a:p>
            <a:pPr algn="ctr" fontAlgn="base">
              <a:spcBef>
                <a:spcPct val="0"/>
              </a:spcBef>
              <a:spcAft>
                <a:spcPct val="0"/>
              </a:spcAft>
            </a:pPr>
            <a:r>
              <a:rPr lang="en-US" altLang="ja-JP" sz="2000" b="1" dirty="0" smtClean="0">
                <a:solidFill>
                  <a:srgbClr val="C0504D"/>
                </a:solidFill>
                <a:latin typeface="ＭＳ Ｐゴシック"/>
              </a:rPr>
              <a:t>【</a:t>
            </a:r>
            <a:r>
              <a:rPr lang="ja-JP" altLang="en-US" sz="2000" b="1" dirty="0" smtClean="0">
                <a:solidFill>
                  <a:srgbClr val="C0504D"/>
                </a:solidFill>
                <a:latin typeface="ＭＳ Ｐゴシック"/>
              </a:rPr>
              <a:t>届出制</a:t>
            </a:r>
            <a:r>
              <a:rPr lang="en-US" altLang="ja-JP" sz="2000" b="1" dirty="0" smtClean="0">
                <a:solidFill>
                  <a:srgbClr val="C0504D"/>
                </a:solidFill>
                <a:latin typeface="ＭＳ Ｐゴシック"/>
              </a:rPr>
              <a:t>】</a:t>
            </a:r>
          </a:p>
        </p:txBody>
      </p:sp>
      <p:sp>
        <p:nvSpPr>
          <p:cNvPr id="44" name="下矢印 43"/>
          <p:cNvSpPr/>
          <p:nvPr/>
        </p:nvSpPr>
        <p:spPr>
          <a:xfrm>
            <a:off x="8134776" y="2149850"/>
            <a:ext cx="484632" cy="309668"/>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000" dirty="0">
              <a:solidFill>
                <a:prstClr val="white"/>
              </a:solidFill>
              <a:latin typeface="ＭＳ Ｐゴシック"/>
            </a:endParaRPr>
          </a:p>
        </p:txBody>
      </p:sp>
      <p:sp>
        <p:nvSpPr>
          <p:cNvPr id="46" name="下矢印 45"/>
          <p:cNvSpPr/>
          <p:nvPr/>
        </p:nvSpPr>
        <p:spPr>
          <a:xfrm>
            <a:off x="8134776" y="3557866"/>
            <a:ext cx="484632" cy="309668"/>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000">
              <a:solidFill>
                <a:prstClr val="white"/>
              </a:solidFill>
              <a:latin typeface="ＭＳ Ｐゴシック"/>
            </a:endParaRPr>
          </a:p>
        </p:txBody>
      </p:sp>
      <p:sp>
        <p:nvSpPr>
          <p:cNvPr id="41" name="タイトル 1"/>
          <p:cNvSpPr txBox="1">
            <a:spLocks/>
          </p:cNvSpPr>
          <p:nvPr/>
        </p:nvSpPr>
        <p:spPr>
          <a:xfrm>
            <a:off x="0" y="-27383"/>
            <a:ext cx="9906000" cy="400103"/>
          </a:xfrm>
          <a:prstGeom prst="rect">
            <a:avLst/>
          </a:prstGeom>
          <a:solidFill>
            <a:schemeClr val="accent1"/>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spAutoFit/>
          </a:bodyPr>
          <a:lstStyle>
            <a:defPPr>
              <a:defRPr lang="ja-JP"/>
            </a:defPPr>
            <a:lvl1pPr algn="ctr" eaLnBrk="1" hangingPunct="1">
              <a:defRPr sz="2000" b="1">
                <a:solidFill>
                  <a:prstClr val="white"/>
                </a:solidFill>
                <a:ea typeface="+mj-ea"/>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pPr fontAlgn="base">
              <a:spcBef>
                <a:spcPct val="0"/>
              </a:spcBef>
              <a:spcAft>
                <a:spcPct val="0"/>
              </a:spcAft>
            </a:pPr>
            <a:r>
              <a:rPr lang="ja-JP" altLang="en-US" dirty="0" smtClean="0">
                <a:latin typeface="Arial" charset="0"/>
              </a:rPr>
              <a:t>小売全面自由化後の事業類型について</a:t>
            </a:r>
            <a:endParaRPr lang="ja-JP" altLang="en-US" dirty="0">
              <a:latin typeface="Arial" charset="0"/>
            </a:endParaRPr>
          </a:p>
        </p:txBody>
      </p:sp>
      <p:sp>
        <p:nvSpPr>
          <p:cNvPr id="42" name="スライド番号プレースホルダー 2"/>
          <p:cNvSpPr txBox="1">
            <a:spLocks/>
          </p:cNvSpPr>
          <p:nvPr/>
        </p:nvSpPr>
        <p:spPr>
          <a:xfrm>
            <a:off x="7594600" y="-32469"/>
            <a:ext cx="2311400" cy="365125"/>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68" algn="l" rtl="0" fontAlgn="base">
              <a:spcBef>
                <a:spcPct val="0"/>
              </a:spcBef>
              <a:spcAft>
                <a:spcPct val="0"/>
              </a:spcAft>
              <a:defRPr kumimoji="1" kern="1200">
                <a:solidFill>
                  <a:schemeClr val="tx1"/>
                </a:solidFill>
                <a:latin typeface="Arial" charset="0"/>
                <a:ea typeface="ＭＳ Ｐゴシック" charset="-128"/>
                <a:cs typeface="+mn-cs"/>
              </a:defRPr>
            </a:lvl2pPr>
            <a:lvl3pPr marL="914335" algn="l" rtl="0" fontAlgn="base">
              <a:spcBef>
                <a:spcPct val="0"/>
              </a:spcBef>
              <a:spcAft>
                <a:spcPct val="0"/>
              </a:spcAft>
              <a:defRPr kumimoji="1" kern="1200">
                <a:solidFill>
                  <a:schemeClr val="tx1"/>
                </a:solidFill>
                <a:latin typeface="Arial" charset="0"/>
                <a:ea typeface="ＭＳ Ｐゴシック" charset="-128"/>
                <a:cs typeface="+mn-cs"/>
              </a:defRPr>
            </a:lvl3pPr>
            <a:lvl4pPr marL="1371503" algn="l" rtl="0" fontAlgn="base">
              <a:spcBef>
                <a:spcPct val="0"/>
              </a:spcBef>
              <a:spcAft>
                <a:spcPct val="0"/>
              </a:spcAft>
              <a:defRPr kumimoji="1" kern="1200">
                <a:solidFill>
                  <a:schemeClr val="tx1"/>
                </a:solidFill>
                <a:latin typeface="Arial" charset="0"/>
                <a:ea typeface="ＭＳ Ｐゴシック" charset="-128"/>
                <a:cs typeface="+mn-cs"/>
              </a:defRPr>
            </a:lvl4pPr>
            <a:lvl5pPr marL="1828671" algn="l" rtl="0" fontAlgn="base">
              <a:spcBef>
                <a:spcPct val="0"/>
              </a:spcBef>
              <a:spcAft>
                <a:spcPct val="0"/>
              </a:spcAft>
              <a:defRPr kumimoji="1" kern="1200">
                <a:solidFill>
                  <a:schemeClr val="tx1"/>
                </a:solidFill>
                <a:latin typeface="Arial" charset="0"/>
                <a:ea typeface="ＭＳ Ｐゴシック" charset="-128"/>
                <a:cs typeface="+mn-cs"/>
              </a:defRPr>
            </a:lvl5pPr>
            <a:lvl6pPr marL="2285838" algn="l" defTabSz="914335" rtl="0" eaLnBrk="1" latinLnBrk="0" hangingPunct="1">
              <a:defRPr kumimoji="1" kern="1200">
                <a:solidFill>
                  <a:schemeClr val="tx1"/>
                </a:solidFill>
                <a:latin typeface="Arial" charset="0"/>
                <a:ea typeface="ＭＳ Ｐゴシック" charset="-128"/>
                <a:cs typeface="+mn-cs"/>
              </a:defRPr>
            </a:lvl6pPr>
            <a:lvl7pPr marL="2743006" algn="l" defTabSz="914335" rtl="0" eaLnBrk="1" latinLnBrk="0" hangingPunct="1">
              <a:defRPr kumimoji="1" kern="1200">
                <a:solidFill>
                  <a:schemeClr val="tx1"/>
                </a:solidFill>
                <a:latin typeface="Arial" charset="0"/>
                <a:ea typeface="ＭＳ Ｐゴシック" charset="-128"/>
                <a:cs typeface="+mn-cs"/>
              </a:defRPr>
            </a:lvl7pPr>
            <a:lvl8pPr marL="3200174" algn="l" defTabSz="914335" rtl="0" eaLnBrk="1" latinLnBrk="0" hangingPunct="1">
              <a:defRPr kumimoji="1" kern="1200">
                <a:solidFill>
                  <a:schemeClr val="tx1"/>
                </a:solidFill>
                <a:latin typeface="Arial" charset="0"/>
                <a:ea typeface="ＭＳ Ｐゴシック" charset="-128"/>
                <a:cs typeface="+mn-cs"/>
              </a:defRPr>
            </a:lvl8pPr>
            <a:lvl9pPr marL="3657341" algn="l" defTabSz="914335" rtl="0" eaLnBrk="1" latinLnBrk="0" hangingPunct="1">
              <a:defRPr kumimoji="1" kern="1200">
                <a:solidFill>
                  <a:schemeClr val="tx1"/>
                </a:solidFill>
                <a:latin typeface="Arial" charset="0"/>
                <a:ea typeface="ＭＳ Ｐゴシック" charset="-128"/>
                <a:cs typeface="+mn-cs"/>
              </a:defRPr>
            </a:lvl9pPr>
          </a:lstStyle>
          <a:p>
            <a:pPr algn="r">
              <a:defRPr/>
            </a:pPr>
            <a:fld id="{3CF312C0-D3AB-4CF8-B5EF-F3E11CA05781}" type="slidenum">
              <a:rPr lang="ja-JP" altLang="en-US" sz="2400" smtClean="0">
                <a:solidFill>
                  <a:prstClr val="white"/>
                </a:solidFill>
              </a:rPr>
              <a:pPr algn="r">
                <a:defRPr/>
              </a:pPr>
              <a:t>30</a:t>
            </a:fld>
            <a:endParaRPr lang="ja-JP" altLang="en-US" sz="2400" dirty="0">
              <a:solidFill>
                <a:prstClr val="white"/>
              </a:solidFill>
            </a:endParaRPr>
          </a:p>
        </p:txBody>
      </p:sp>
      <p:sp>
        <p:nvSpPr>
          <p:cNvPr id="4" name="テキスト ボックス 3"/>
          <p:cNvSpPr txBox="1"/>
          <p:nvPr/>
        </p:nvSpPr>
        <p:spPr>
          <a:xfrm>
            <a:off x="376614" y="6248517"/>
            <a:ext cx="4190174" cy="461665"/>
          </a:xfrm>
          <a:prstGeom prst="rect">
            <a:avLst/>
          </a:prstGeom>
          <a:noFill/>
        </p:spPr>
        <p:txBody>
          <a:bodyPr wrap="square" rtlCol="0">
            <a:spAutoFit/>
          </a:bodyPr>
          <a:lstStyle/>
          <a:p>
            <a:pPr marL="177800" indent="-177800" fontAlgn="base">
              <a:spcBef>
                <a:spcPct val="0"/>
              </a:spcBef>
              <a:spcAft>
                <a:spcPct val="0"/>
              </a:spcAft>
            </a:pPr>
            <a:r>
              <a:rPr lang="en-US" altLang="ja-JP" sz="1200" dirty="0" smtClean="0">
                <a:solidFill>
                  <a:prstClr val="black"/>
                </a:solidFill>
                <a:latin typeface="ＭＳ 明朝" panose="02020609040205080304" pitchFamily="17" charset="-128"/>
                <a:ea typeface="ＭＳ 明朝" panose="02020609040205080304" pitchFamily="17" charset="-128"/>
              </a:rPr>
              <a:t>※</a:t>
            </a:r>
            <a:r>
              <a:rPr lang="ja-JP" altLang="en-US" sz="1200" dirty="0" smtClean="0">
                <a:solidFill>
                  <a:prstClr val="black"/>
                </a:solidFill>
                <a:latin typeface="ＭＳ 明朝" panose="02020609040205080304" pitchFamily="17" charset="-128"/>
                <a:ea typeface="ＭＳ 明朝" panose="02020609040205080304" pitchFamily="17" charset="-128"/>
              </a:rPr>
              <a:t>現行のガス事業法においては</a:t>
            </a:r>
            <a:r>
              <a:rPr lang="ja-JP" altLang="en-US" sz="1200" dirty="0">
                <a:solidFill>
                  <a:prstClr val="black"/>
                </a:solidFill>
                <a:latin typeface="ＭＳ 明朝" panose="02020609040205080304" pitchFamily="17" charset="-128"/>
                <a:ea typeface="ＭＳ 明朝" panose="02020609040205080304" pitchFamily="17" charset="-128"/>
              </a:rPr>
              <a:t>、</a:t>
            </a:r>
            <a:r>
              <a:rPr lang="ja-JP" altLang="en-US" sz="1200" dirty="0" smtClean="0">
                <a:solidFill>
                  <a:prstClr val="black"/>
                </a:solidFill>
                <a:latin typeface="ＭＳ 明朝" panose="02020609040205080304" pitchFamily="17" charset="-128"/>
                <a:ea typeface="ＭＳ 明朝" panose="02020609040205080304" pitchFamily="17" charset="-128"/>
              </a:rPr>
              <a:t>上記の事業類型のほか、簡易ガス事業も存在。</a:t>
            </a:r>
            <a:endParaRPr lang="ja-JP" altLang="en-US" sz="1200" dirty="0">
              <a:solidFill>
                <a:prstClr val="black"/>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2332196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92342" y="1011792"/>
            <a:ext cx="3941138" cy="1277592"/>
          </a:xfrm>
          <a:prstGeom prst="rect">
            <a:avLst/>
          </a:prstGeom>
          <a:solidFill>
            <a:schemeClr val="bg1"/>
          </a:solidFill>
          <a:ln w="38100">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342900" indent="-342900" fontAlgn="auto">
              <a:spcBef>
                <a:spcPts val="600"/>
              </a:spcBef>
              <a:spcAft>
                <a:spcPts val="0"/>
              </a:spcAft>
              <a:buFont typeface="Wingdings" panose="05000000000000000000" pitchFamily="2" charset="2"/>
              <a:buChar char="l"/>
            </a:pPr>
            <a:r>
              <a:rPr lang="ja-JP" altLang="en-US" dirty="0" smtClean="0">
                <a:solidFill>
                  <a:prstClr val="black"/>
                </a:solidFill>
                <a:latin typeface="+mj-ea"/>
                <a:ea typeface="+mj-ea"/>
              </a:rPr>
              <a:t>導管網を接続すると相互参入による競争が生じる可能性があるため、ガス事業者が積極的に接続を進めない懸念。</a:t>
            </a:r>
            <a:endParaRPr lang="en-US" altLang="ja-JP" dirty="0" smtClean="0">
              <a:solidFill>
                <a:prstClr val="black"/>
              </a:solidFill>
              <a:latin typeface="+mj-ea"/>
              <a:ea typeface="+mj-ea"/>
            </a:endParaRPr>
          </a:p>
        </p:txBody>
      </p:sp>
      <p:sp>
        <p:nvSpPr>
          <p:cNvPr id="27" name="正方形/長方形 26"/>
          <p:cNvSpPr/>
          <p:nvPr/>
        </p:nvSpPr>
        <p:spPr>
          <a:xfrm>
            <a:off x="4722840" y="1011792"/>
            <a:ext cx="4836638" cy="1277592"/>
          </a:xfrm>
          <a:prstGeom prst="rect">
            <a:avLst/>
          </a:prstGeom>
          <a:noFill/>
          <a:ln w="38100">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73050" indent="-273050" fontAlgn="auto">
              <a:spcBef>
                <a:spcPts val="600"/>
              </a:spcBef>
              <a:spcAft>
                <a:spcPts val="0"/>
              </a:spcAft>
            </a:pPr>
            <a:r>
              <a:rPr lang="ja-JP" altLang="en-US" dirty="0" smtClean="0">
                <a:solidFill>
                  <a:prstClr val="black"/>
                </a:solidFill>
                <a:latin typeface="+mj-ea"/>
                <a:ea typeface="+mj-ea"/>
              </a:rPr>
              <a:t>１．全てのガス導管事業者に、</a:t>
            </a:r>
            <a:r>
              <a:rPr lang="ja-JP" altLang="en-US" b="1" dirty="0" smtClean="0">
                <a:solidFill>
                  <a:srgbClr val="FF0000"/>
                </a:solidFill>
                <a:latin typeface="+mj-ea"/>
                <a:ea typeface="+mj-ea"/>
              </a:rPr>
              <a:t>導管の相互接続に係る努力義務</a:t>
            </a:r>
            <a:r>
              <a:rPr lang="ja-JP" altLang="en-US" dirty="0" smtClean="0">
                <a:solidFill>
                  <a:prstClr val="black"/>
                </a:solidFill>
                <a:latin typeface="+mj-ea"/>
                <a:ea typeface="+mj-ea"/>
              </a:rPr>
              <a:t>を課す。</a:t>
            </a:r>
            <a:endParaRPr lang="en-US" altLang="ja-JP" dirty="0" smtClean="0">
              <a:solidFill>
                <a:prstClr val="black"/>
              </a:solidFill>
              <a:latin typeface="+mj-ea"/>
              <a:ea typeface="+mj-ea"/>
            </a:endParaRPr>
          </a:p>
          <a:p>
            <a:pPr marL="273050" indent="-273050" fontAlgn="auto">
              <a:spcBef>
                <a:spcPts val="600"/>
              </a:spcBef>
              <a:spcAft>
                <a:spcPts val="0"/>
              </a:spcAft>
            </a:pPr>
            <a:r>
              <a:rPr lang="ja-JP" altLang="en-US" dirty="0" smtClean="0">
                <a:solidFill>
                  <a:prstClr val="black"/>
                </a:solidFill>
                <a:latin typeface="+mj-ea"/>
                <a:ea typeface="+mj-ea"/>
              </a:rPr>
              <a:t>２．導管接続を促すため、</a:t>
            </a:r>
            <a:r>
              <a:rPr lang="ja-JP" altLang="en-US" b="1" dirty="0" smtClean="0">
                <a:solidFill>
                  <a:srgbClr val="FF0000"/>
                </a:solidFill>
                <a:latin typeface="+mj-ea"/>
                <a:ea typeface="+mj-ea"/>
              </a:rPr>
              <a:t>国が事業者間の協議を命令・裁定</a:t>
            </a:r>
            <a:r>
              <a:rPr lang="ja-JP" altLang="en-US" dirty="0" smtClean="0">
                <a:solidFill>
                  <a:prstClr val="black"/>
                </a:solidFill>
                <a:latin typeface="+mj-ea"/>
                <a:ea typeface="+mj-ea"/>
              </a:rPr>
              <a:t>できる制度を創設。</a:t>
            </a:r>
            <a:endParaRPr lang="en-US" altLang="ja-JP" dirty="0" smtClean="0">
              <a:solidFill>
                <a:prstClr val="black"/>
              </a:solidFill>
              <a:latin typeface="+mj-ea"/>
              <a:ea typeface="+mj-ea"/>
            </a:endParaRPr>
          </a:p>
        </p:txBody>
      </p:sp>
      <p:sp>
        <p:nvSpPr>
          <p:cNvPr id="29" name="正方形/長方形 28"/>
          <p:cNvSpPr/>
          <p:nvPr/>
        </p:nvSpPr>
        <p:spPr>
          <a:xfrm>
            <a:off x="279092" y="2363072"/>
            <a:ext cx="3954388" cy="2658070"/>
          </a:xfrm>
          <a:prstGeom prst="rect">
            <a:avLst/>
          </a:prstGeom>
          <a:solidFill>
            <a:schemeClr val="bg1"/>
          </a:solidFill>
          <a:ln w="38100">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342900" indent="-342900" fontAlgn="auto">
              <a:spcBef>
                <a:spcPts val="600"/>
              </a:spcBef>
              <a:spcAft>
                <a:spcPts val="0"/>
              </a:spcAft>
              <a:buFont typeface="Wingdings" panose="05000000000000000000" pitchFamily="2" charset="2"/>
              <a:buChar char="l"/>
            </a:pPr>
            <a:r>
              <a:rPr lang="ja-JP" altLang="en-US" dirty="0" smtClean="0">
                <a:solidFill>
                  <a:prstClr val="black"/>
                </a:solidFill>
                <a:latin typeface="+mj-ea"/>
                <a:ea typeface="+mj-ea"/>
              </a:rPr>
              <a:t>導管整備には多額の費用を要し１社ではリスクを負いきれないため、思い切った延伸が進められない懸念。</a:t>
            </a:r>
            <a:endParaRPr lang="en-US" altLang="ja-JP" dirty="0" smtClean="0">
              <a:solidFill>
                <a:prstClr val="black"/>
              </a:solidFill>
              <a:latin typeface="+mj-ea"/>
              <a:ea typeface="+mj-ea"/>
            </a:endParaRPr>
          </a:p>
        </p:txBody>
      </p:sp>
      <p:sp>
        <p:nvSpPr>
          <p:cNvPr id="30" name="正方形/長方形 29"/>
          <p:cNvSpPr/>
          <p:nvPr/>
        </p:nvSpPr>
        <p:spPr>
          <a:xfrm>
            <a:off x="285513" y="5081181"/>
            <a:ext cx="3954795" cy="1708160"/>
          </a:xfrm>
          <a:prstGeom prst="rect">
            <a:avLst/>
          </a:prstGeom>
          <a:solidFill>
            <a:schemeClr val="bg1"/>
          </a:solidFill>
          <a:ln w="38100">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342900" indent="-342900" fontAlgn="auto">
              <a:spcBef>
                <a:spcPts val="600"/>
              </a:spcBef>
              <a:spcAft>
                <a:spcPts val="0"/>
              </a:spcAft>
              <a:buFont typeface="Wingdings" panose="05000000000000000000" pitchFamily="2" charset="2"/>
              <a:buChar char="l"/>
            </a:pPr>
            <a:r>
              <a:rPr lang="ja-JP" altLang="en-US" dirty="0" smtClean="0">
                <a:solidFill>
                  <a:prstClr val="black"/>
                </a:solidFill>
                <a:latin typeface="+mj-ea"/>
                <a:ea typeface="+mj-ea"/>
              </a:rPr>
              <a:t>自社の小売部門との連携による導管整備が中心となり、地域の潜在的需要に応じた全体最適な延伸が行われにくい懸念。</a:t>
            </a:r>
            <a:endParaRPr lang="en-US" altLang="ja-JP" dirty="0" smtClean="0">
              <a:solidFill>
                <a:prstClr val="black"/>
              </a:solidFill>
              <a:latin typeface="+mj-ea"/>
              <a:ea typeface="+mj-ea"/>
            </a:endParaRPr>
          </a:p>
        </p:txBody>
      </p:sp>
      <p:sp>
        <p:nvSpPr>
          <p:cNvPr id="31" name="正方形/長方形 30"/>
          <p:cNvSpPr/>
          <p:nvPr/>
        </p:nvSpPr>
        <p:spPr>
          <a:xfrm>
            <a:off x="4725805" y="2363072"/>
            <a:ext cx="4833664" cy="2658070"/>
          </a:xfrm>
          <a:prstGeom prst="rect">
            <a:avLst/>
          </a:prstGeom>
          <a:noFill/>
          <a:ln w="38100">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73050" indent="-273050" fontAlgn="auto">
              <a:spcBef>
                <a:spcPts val="600"/>
              </a:spcBef>
              <a:spcAft>
                <a:spcPts val="0"/>
              </a:spcAft>
            </a:pPr>
            <a:r>
              <a:rPr lang="ja-JP" altLang="en-US" dirty="0" smtClean="0">
                <a:solidFill>
                  <a:prstClr val="black"/>
                </a:solidFill>
                <a:latin typeface="+mj-ea"/>
                <a:ea typeface="+mj-ea"/>
              </a:rPr>
              <a:t>３．導管部門は引き続き規制部門とし、</a:t>
            </a:r>
            <a:r>
              <a:rPr lang="ja-JP" altLang="en-US" b="1" dirty="0" smtClean="0">
                <a:solidFill>
                  <a:srgbClr val="FF0000"/>
                </a:solidFill>
                <a:latin typeface="+mj-ea"/>
                <a:ea typeface="+mj-ea"/>
              </a:rPr>
              <a:t>地域独占・総括原価方式</a:t>
            </a:r>
            <a:r>
              <a:rPr lang="ja-JP" altLang="en-US" dirty="0" smtClean="0">
                <a:solidFill>
                  <a:prstClr val="black"/>
                </a:solidFill>
                <a:latin typeface="+mj-ea"/>
                <a:ea typeface="+mj-ea"/>
              </a:rPr>
              <a:t>（託送料金規制）を維持。</a:t>
            </a:r>
            <a:endParaRPr lang="en-US" altLang="ja-JP" dirty="0" smtClean="0">
              <a:solidFill>
                <a:prstClr val="black"/>
              </a:solidFill>
              <a:latin typeface="+mj-ea"/>
              <a:ea typeface="+mj-ea"/>
            </a:endParaRPr>
          </a:p>
          <a:p>
            <a:pPr marL="273050" indent="-273050" fontAlgn="auto">
              <a:spcBef>
                <a:spcPts val="600"/>
              </a:spcBef>
              <a:spcAft>
                <a:spcPts val="0"/>
              </a:spcAft>
            </a:pPr>
            <a:r>
              <a:rPr lang="ja-JP" altLang="en-US" dirty="0">
                <a:solidFill>
                  <a:prstClr val="black"/>
                </a:solidFill>
                <a:latin typeface="+mj-ea"/>
                <a:ea typeface="+mj-ea"/>
              </a:rPr>
              <a:t>４</a:t>
            </a:r>
            <a:r>
              <a:rPr lang="ja-JP" altLang="en-US" dirty="0" smtClean="0">
                <a:solidFill>
                  <a:prstClr val="black"/>
                </a:solidFill>
                <a:latin typeface="+mj-ea"/>
                <a:ea typeface="+mj-ea"/>
              </a:rPr>
              <a:t>．広域的に便益をもたらす導管の整備費用を、</a:t>
            </a:r>
            <a:r>
              <a:rPr lang="ja-JP" altLang="en-US" b="1" dirty="0" smtClean="0">
                <a:solidFill>
                  <a:srgbClr val="FF0000"/>
                </a:solidFill>
                <a:latin typeface="+mj-ea"/>
                <a:ea typeface="+mj-ea"/>
              </a:rPr>
              <a:t>周辺のガス事業者の託送料金</a:t>
            </a:r>
            <a:r>
              <a:rPr lang="ja-JP" altLang="en-US" dirty="0" smtClean="0">
                <a:solidFill>
                  <a:prstClr val="black"/>
                </a:solidFill>
                <a:latin typeface="+mj-ea"/>
                <a:ea typeface="+mj-ea"/>
              </a:rPr>
              <a:t>に含めて回収できる制度を創設。</a:t>
            </a:r>
            <a:endParaRPr lang="en-US" altLang="ja-JP" dirty="0">
              <a:solidFill>
                <a:prstClr val="black"/>
              </a:solidFill>
              <a:latin typeface="+mj-ea"/>
              <a:ea typeface="+mj-ea"/>
            </a:endParaRPr>
          </a:p>
          <a:p>
            <a:pPr marL="273050" indent="-273050" fontAlgn="auto">
              <a:spcBef>
                <a:spcPts val="600"/>
              </a:spcBef>
              <a:spcAft>
                <a:spcPts val="0"/>
              </a:spcAft>
            </a:pPr>
            <a:r>
              <a:rPr lang="ja-JP" altLang="en-US" dirty="0" smtClean="0">
                <a:solidFill>
                  <a:prstClr val="black"/>
                </a:solidFill>
                <a:latin typeface="+mj-ea"/>
                <a:ea typeface="+mj-ea"/>
              </a:rPr>
              <a:t>５．導管新設後、一定期間は</a:t>
            </a:r>
            <a:r>
              <a:rPr lang="ja-JP" altLang="en-US" b="1" dirty="0" smtClean="0">
                <a:solidFill>
                  <a:srgbClr val="FF0000"/>
                </a:solidFill>
                <a:latin typeface="+mj-ea"/>
                <a:ea typeface="+mj-ea"/>
              </a:rPr>
              <a:t>高めの事業報酬率</a:t>
            </a:r>
            <a:r>
              <a:rPr lang="ja-JP" altLang="en-US" dirty="0" smtClean="0">
                <a:solidFill>
                  <a:prstClr val="black"/>
                </a:solidFill>
                <a:latin typeface="+mj-ea"/>
                <a:ea typeface="+mj-ea"/>
              </a:rPr>
              <a:t>を盛り込んだ託送料金を設定できる措置を導入。</a:t>
            </a:r>
            <a:endParaRPr lang="en-US" altLang="ja-JP" dirty="0" smtClean="0">
              <a:solidFill>
                <a:prstClr val="black"/>
              </a:solidFill>
              <a:latin typeface="+mj-ea"/>
              <a:ea typeface="+mj-ea"/>
            </a:endParaRPr>
          </a:p>
        </p:txBody>
      </p:sp>
      <p:sp>
        <p:nvSpPr>
          <p:cNvPr id="32" name="正方形/長方形 31"/>
          <p:cNvSpPr/>
          <p:nvPr/>
        </p:nvSpPr>
        <p:spPr>
          <a:xfrm>
            <a:off x="4738765" y="5094829"/>
            <a:ext cx="4834361" cy="1708160"/>
          </a:xfrm>
          <a:prstGeom prst="rect">
            <a:avLst/>
          </a:prstGeom>
          <a:noFill/>
          <a:ln w="38100">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73050" indent="-273050" fontAlgn="auto">
              <a:spcBef>
                <a:spcPts val="600"/>
              </a:spcBef>
              <a:spcAft>
                <a:spcPts val="0"/>
              </a:spcAft>
            </a:pPr>
            <a:r>
              <a:rPr lang="ja-JP" altLang="en-US" dirty="0" smtClean="0">
                <a:solidFill>
                  <a:prstClr val="black"/>
                </a:solidFill>
                <a:latin typeface="+mj-ea"/>
                <a:ea typeface="+mj-ea"/>
              </a:rPr>
              <a:t>６．導管敷設に先立つ</a:t>
            </a:r>
            <a:r>
              <a:rPr lang="ja-JP" altLang="en-US" b="1" dirty="0" smtClean="0">
                <a:solidFill>
                  <a:srgbClr val="FF0000"/>
                </a:solidFill>
                <a:latin typeface="+mj-ea"/>
                <a:ea typeface="+mj-ea"/>
              </a:rPr>
              <a:t>需要調査費用を託送料金</a:t>
            </a:r>
            <a:r>
              <a:rPr lang="ja-JP" altLang="en-US" dirty="0" smtClean="0">
                <a:solidFill>
                  <a:prstClr val="black"/>
                </a:solidFill>
                <a:latin typeface="+mj-ea"/>
                <a:ea typeface="+mj-ea"/>
              </a:rPr>
              <a:t>で回収できる措置を導入。</a:t>
            </a:r>
            <a:endParaRPr lang="en-US" altLang="ja-JP" dirty="0">
              <a:solidFill>
                <a:prstClr val="black"/>
              </a:solidFill>
              <a:latin typeface="+mj-ea"/>
              <a:ea typeface="+mj-ea"/>
            </a:endParaRPr>
          </a:p>
          <a:p>
            <a:pPr marL="273050" indent="-273050" fontAlgn="auto">
              <a:spcBef>
                <a:spcPts val="600"/>
              </a:spcBef>
              <a:spcAft>
                <a:spcPts val="0"/>
              </a:spcAft>
            </a:pPr>
            <a:r>
              <a:rPr lang="ja-JP" altLang="en-US" dirty="0" smtClean="0">
                <a:solidFill>
                  <a:prstClr val="black"/>
                </a:solidFill>
                <a:latin typeface="+mj-ea"/>
                <a:ea typeface="+mj-ea"/>
              </a:rPr>
              <a:t>７．導管部門の更なる中立化措置により、自社に加え他社小売との連携も促進されることが期待される。</a:t>
            </a:r>
            <a:endParaRPr lang="en-US" altLang="ja-JP" dirty="0" smtClean="0">
              <a:solidFill>
                <a:prstClr val="black"/>
              </a:solidFill>
              <a:latin typeface="+mj-ea"/>
              <a:ea typeface="+mj-ea"/>
            </a:endParaRPr>
          </a:p>
        </p:txBody>
      </p:sp>
      <p:sp>
        <p:nvSpPr>
          <p:cNvPr id="33" name="二等辺三角形 32"/>
          <p:cNvSpPr/>
          <p:nvPr/>
        </p:nvSpPr>
        <p:spPr>
          <a:xfrm rot="5400000">
            <a:off x="3839288" y="1551851"/>
            <a:ext cx="1231747" cy="216023"/>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latin typeface="+mj-ea"/>
              <a:ea typeface="+mj-ea"/>
            </a:endParaRPr>
          </a:p>
        </p:txBody>
      </p:sp>
      <p:sp>
        <p:nvSpPr>
          <p:cNvPr id="34" name="二等辺三角形 33"/>
          <p:cNvSpPr/>
          <p:nvPr/>
        </p:nvSpPr>
        <p:spPr>
          <a:xfrm rot="5400000">
            <a:off x="3839288" y="3578005"/>
            <a:ext cx="1231747" cy="216023"/>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latin typeface="+mj-ea"/>
              <a:ea typeface="+mj-ea"/>
            </a:endParaRPr>
          </a:p>
        </p:txBody>
      </p:sp>
      <p:sp>
        <p:nvSpPr>
          <p:cNvPr id="35" name="二等辺三角形 34"/>
          <p:cNvSpPr/>
          <p:nvPr/>
        </p:nvSpPr>
        <p:spPr>
          <a:xfrm rot="5400000">
            <a:off x="3839288" y="5840897"/>
            <a:ext cx="1231747" cy="216023"/>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latin typeface="+mj-ea"/>
              <a:ea typeface="+mj-ea"/>
            </a:endParaRPr>
          </a:p>
        </p:txBody>
      </p:sp>
      <p:sp>
        <p:nvSpPr>
          <p:cNvPr id="13" name="正方形/長方形 12"/>
          <p:cNvSpPr/>
          <p:nvPr/>
        </p:nvSpPr>
        <p:spPr>
          <a:xfrm>
            <a:off x="292749" y="596791"/>
            <a:ext cx="3940731" cy="339552"/>
          </a:xfrm>
          <a:prstGeom prst="rect">
            <a:avLst/>
          </a:prstGeom>
          <a:solidFill>
            <a:schemeClr val="accent6">
              <a:lumMod val="7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b="1" dirty="0" smtClean="0">
                <a:solidFill>
                  <a:prstClr val="white"/>
                </a:solidFill>
                <a:latin typeface="+mj-ea"/>
                <a:ea typeface="+mj-ea"/>
              </a:rPr>
              <a:t>課　題</a:t>
            </a:r>
            <a:endParaRPr lang="ja-JP" altLang="en-US" b="1" dirty="0">
              <a:solidFill>
                <a:prstClr val="white"/>
              </a:solidFill>
              <a:latin typeface="+mj-ea"/>
              <a:ea typeface="+mj-ea"/>
            </a:endParaRPr>
          </a:p>
        </p:txBody>
      </p:sp>
      <p:sp>
        <p:nvSpPr>
          <p:cNvPr id="15" name="正方形/長方形 14"/>
          <p:cNvSpPr/>
          <p:nvPr/>
        </p:nvSpPr>
        <p:spPr>
          <a:xfrm>
            <a:off x="4725805" y="591862"/>
            <a:ext cx="4833664" cy="349410"/>
          </a:xfrm>
          <a:prstGeom prst="rect">
            <a:avLst/>
          </a:prstGeom>
          <a:solidFill>
            <a:schemeClr val="accent5">
              <a:lumMod val="75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b="1" dirty="0" smtClean="0">
                <a:solidFill>
                  <a:prstClr val="white"/>
                </a:solidFill>
                <a:latin typeface="+mj-ea"/>
                <a:ea typeface="+mj-ea"/>
              </a:rPr>
              <a:t>　　ガスシステム改革で講ずる措置</a:t>
            </a:r>
            <a:endParaRPr lang="ja-JP" altLang="en-US" b="1" dirty="0">
              <a:solidFill>
                <a:prstClr val="white"/>
              </a:solidFill>
              <a:latin typeface="+mj-ea"/>
              <a:ea typeface="+mj-ea"/>
            </a:endParaRPr>
          </a:p>
        </p:txBody>
      </p:sp>
      <p:sp>
        <p:nvSpPr>
          <p:cNvPr id="17" name="タイトル 1"/>
          <p:cNvSpPr txBox="1">
            <a:spLocks/>
          </p:cNvSpPr>
          <p:nvPr/>
        </p:nvSpPr>
        <p:spPr>
          <a:xfrm>
            <a:off x="0" y="-27384"/>
            <a:ext cx="9906000" cy="400103"/>
          </a:xfrm>
          <a:prstGeom prst="rect">
            <a:avLst/>
          </a:prstGeom>
          <a:solidFill>
            <a:schemeClr val="accent1"/>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spAutoFit/>
          </a:bodyPr>
          <a:lstStyle>
            <a:defPPr>
              <a:defRPr lang="ja-JP"/>
            </a:defPPr>
            <a:lvl1pPr algn="ctr" eaLnBrk="1" hangingPunct="1">
              <a:defRPr sz="2000" b="1">
                <a:solidFill>
                  <a:prstClr val="white"/>
                </a:solidFill>
                <a:ea typeface="+mj-ea"/>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ja-JP" altLang="en-US" dirty="0" smtClean="0">
                <a:solidFill>
                  <a:schemeClr val="bg1"/>
                </a:solidFill>
              </a:rPr>
              <a:t>ガス導管網の整備の促進（課題とガスシステム改革で講ずる措置）</a:t>
            </a:r>
            <a:endParaRPr lang="ja-JP" altLang="en-US" dirty="0">
              <a:solidFill>
                <a:schemeClr val="bg1"/>
              </a:solidFill>
            </a:endParaRPr>
          </a:p>
        </p:txBody>
      </p:sp>
      <p:sp>
        <p:nvSpPr>
          <p:cNvPr id="18" name="スライド番号プレースホルダー 2"/>
          <p:cNvSpPr txBox="1">
            <a:spLocks/>
          </p:cNvSpPr>
          <p:nvPr/>
        </p:nvSpPr>
        <p:spPr>
          <a:xfrm>
            <a:off x="7594600" y="-32469"/>
            <a:ext cx="2311400" cy="365125"/>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68" algn="l" rtl="0" fontAlgn="base">
              <a:spcBef>
                <a:spcPct val="0"/>
              </a:spcBef>
              <a:spcAft>
                <a:spcPct val="0"/>
              </a:spcAft>
              <a:defRPr kumimoji="1" kern="1200">
                <a:solidFill>
                  <a:schemeClr val="tx1"/>
                </a:solidFill>
                <a:latin typeface="Arial" charset="0"/>
                <a:ea typeface="ＭＳ Ｐゴシック" charset="-128"/>
                <a:cs typeface="+mn-cs"/>
              </a:defRPr>
            </a:lvl2pPr>
            <a:lvl3pPr marL="914335" algn="l" rtl="0" fontAlgn="base">
              <a:spcBef>
                <a:spcPct val="0"/>
              </a:spcBef>
              <a:spcAft>
                <a:spcPct val="0"/>
              </a:spcAft>
              <a:defRPr kumimoji="1" kern="1200">
                <a:solidFill>
                  <a:schemeClr val="tx1"/>
                </a:solidFill>
                <a:latin typeface="Arial" charset="0"/>
                <a:ea typeface="ＭＳ Ｐゴシック" charset="-128"/>
                <a:cs typeface="+mn-cs"/>
              </a:defRPr>
            </a:lvl3pPr>
            <a:lvl4pPr marL="1371503" algn="l" rtl="0" fontAlgn="base">
              <a:spcBef>
                <a:spcPct val="0"/>
              </a:spcBef>
              <a:spcAft>
                <a:spcPct val="0"/>
              </a:spcAft>
              <a:defRPr kumimoji="1" kern="1200">
                <a:solidFill>
                  <a:schemeClr val="tx1"/>
                </a:solidFill>
                <a:latin typeface="Arial" charset="0"/>
                <a:ea typeface="ＭＳ Ｐゴシック" charset="-128"/>
                <a:cs typeface="+mn-cs"/>
              </a:defRPr>
            </a:lvl4pPr>
            <a:lvl5pPr marL="1828671" algn="l" rtl="0" fontAlgn="base">
              <a:spcBef>
                <a:spcPct val="0"/>
              </a:spcBef>
              <a:spcAft>
                <a:spcPct val="0"/>
              </a:spcAft>
              <a:defRPr kumimoji="1" kern="1200">
                <a:solidFill>
                  <a:schemeClr val="tx1"/>
                </a:solidFill>
                <a:latin typeface="Arial" charset="0"/>
                <a:ea typeface="ＭＳ Ｐゴシック" charset="-128"/>
                <a:cs typeface="+mn-cs"/>
              </a:defRPr>
            </a:lvl5pPr>
            <a:lvl6pPr marL="2285838" algn="l" defTabSz="914335" rtl="0" eaLnBrk="1" latinLnBrk="0" hangingPunct="1">
              <a:defRPr kumimoji="1" kern="1200">
                <a:solidFill>
                  <a:schemeClr val="tx1"/>
                </a:solidFill>
                <a:latin typeface="Arial" charset="0"/>
                <a:ea typeface="ＭＳ Ｐゴシック" charset="-128"/>
                <a:cs typeface="+mn-cs"/>
              </a:defRPr>
            </a:lvl6pPr>
            <a:lvl7pPr marL="2743006" algn="l" defTabSz="914335" rtl="0" eaLnBrk="1" latinLnBrk="0" hangingPunct="1">
              <a:defRPr kumimoji="1" kern="1200">
                <a:solidFill>
                  <a:schemeClr val="tx1"/>
                </a:solidFill>
                <a:latin typeface="Arial" charset="0"/>
                <a:ea typeface="ＭＳ Ｐゴシック" charset="-128"/>
                <a:cs typeface="+mn-cs"/>
              </a:defRPr>
            </a:lvl7pPr>
            <a:lvl8pPr marL="3200174" algn="l" defTabSz="914335" rtl="0" eaLnBrk="1" latinLnBrk="0" hangingPunct="1">
              <a:defRPr kumimoji="1" kern="1200">
                <a:solidFill>
                  <a:schemeClr val="tx1"/>
                </a:solidFill>
                <a:latin typeface="Arial" charset="0"/>
                <a:ea typeface="ＭＳ Ｐゴシック" charset="-128"/>
                <a:cs typeface="+mn-cs"/>
              </a:defRPr>
            </a:lvl8pPr>
            <a:lvl9pPr marL="3657341" algn="l" defTabSz="914335" rtl="0" eaLnBrk="1" latinLnBrk="0" hangingPunct="1">
              <a:defRPr kumimoji="1" kern="1200">
                <a:solidFill>
                  <a:schemeClr val="tx1"/>
                </a:solidFill>
                <a:latin typeface="Arial" charset="0"/>
                <a:ea typeface="ＭＳ Ｐゴシック" charset="-128"/>
                <a:cs typeface="+mn-cs"/>
              </a:defRPr>
            </a:lvl9pPr>
          </a:lstStyle>
          <a:p>
            <a:pPr algn="r">
              <a:defRPr/>
            </a:pPr>
            <a:fld id="{3CF312C0-D3AB-4CF8-B5EF-F3E11CA05781}" type="slidenum">
              <a:rPr lang="ja-JP" altLang="en-US" sz="2400" smtClean="0">
                <a:solidFill>
                  <a:schemeClr val="bg1"/>
                </a:solidFill>
              </a:rPr>
              <a:pPr algn="r">
                <a:defRPr/>
              </a:pPr>
              <a:t>31</a:t>
            </a:fld>
            <a:endParaRPr lang="ja-JP" altLang="en-US" sz="2400" dirty="0">
              <a:solidFill>
                <a:schemeClr val="bg1"/>
              </a:solidFill>
            </a:endParaRPr>
          </a:p>
        </p:txBody>
      </p:sp>
    </p:spTree>
    <p:extLst>
      <p:ext uri="{BB962C8B-B14F-4D97-AF65-F5344CB8AC3E}">
        <p14:creationId xmlns:p14="http://schemas.microsoft.com/office/powerpoint/2010/main" val="41615245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11"/>
          <p:cNvSpPr txBox="1">
            <a:spLocks noChangeArrowheads="1"/>
          </p:cNvSpPr>
          <p:nvPr/>
        </p:nvSpPr>
        <p:spPr bwMode="auto">
          <a:xfrm>
            <a:off x="128464" y="656692"/>
            <a:ext cx="9706078" cy="5364596"/>
          </a:xfrm>
          <a:prstGeom prst="rect">
            <a:avLst/>
          </a:prstGeom>
          <a:noFill/>
          <a:ln>
            <a:solidFill>
              <a:schemeClr val="tx1"/>
            </a:solidFill>
          </a:ln>
          <a:extLst/>
        </p:spPr>
        <p:style>
          <a:lnRef idx="2">
            <a:schemeClr val="accent1">
              <a:shade val="50000"/>
            </a:schemeClr>
          </a:lnRef>
          <a:fillRef idx="1">
            <a:schemeClr val="accent1"/>
          </a:fillRef>
          <a:effectRef idx="0">
            <a:schemeClr val="accent1"/>
          </a:effectRef>
          <a:fontRef idx="minor">
            <a:schemeClr val="lt1"/>
          </a:fontRef>
        </p:style>
        <p:txBody>
          <a:bodyPr rIns="72000" anchor="t" anchorCtr="0"/>
          <a:lstStyle>
            <a:defPPr>
              <a:defRPr lang="ja-JP"/>
            </a:defPPr>
            <a:lvl1pPr marL="177800" indent="-177800" fontAlgn="auto" latinLnBrk="1">
              <a:spcBef>
                <a:spcPts val="0"/>
              </a:spcBef>
              <a:spcAft>
                <a:spcPts val="0"/>
              </a:spcAft>
              <a:defRPr>
                <a:solidFill>
                  <a:srgbClr val="000000"/>
                </a:solidFill>
                <a:latin typeface="ＭＳ Ｐゴシック" panose="020B0600070205080204" pitchFamily="50" charset="-128"/>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263525" indent="-263525" algn="just">
              <a:spcAft>
                <a:spcPts val="600"/>
              </a:spcAft>
            </a:pPr>
            <a:endParaRPr lang="en-US" altLang="ja-JP" sz="2000" dirty="0" smtClean="0">
              <a:latin typeface="ＭＳ Ｐゴシック"/>
            </a:endParaRPr>
          </a:p>
          <a:p>
            <a:pPr marL="263525" indent="-263525" algn="just">
              <a:spcAft>
                <a:spcPts val="600"/>
              </a:spcAft>
            </a:pPr>
            <a:endParaRPr lang="en-US" altLang="ja-JP" sz="2000" dirty="0" smtClean="0">
              <a:latin typeface="ＭＳ Ｐゴシック"/>
            </a:endParaRPr>
          </a:p>
          <a:p>
            <a:pPr marL="263525" indent="-263525" algn="just">
              <a:spcAft>
                <a:spcPts val="600"/>
              </a:spcAft>
            </a:pPr>
            <a:endParaRPr lang="en-US" altLang="ja-JP" sz="2000" dirty="0" smtClean="0">
              <a:latin typeface="ＭＳ Ｐゴシック"/>
            </a:endParaRPr>
          </a:p>
          <a:p>
            <a:pPr marL="263525" indent="-263525" algn="just">
              <a:spcAft>
                <a:spcPts val="600"/>
              </a:spcAft>
            </a:pPr>
            <a:endParaRPr lang="en-US" altLang="ja-JP" sz="2000" dirty="0">
              <a:latin typeface="ＭＳ Ｐゴシック"/>
            </a:endParaRPr>
          </a:p>
        </p:txBody>
      </p:sp>
      <p:sp>
        <p:nvSpPr>
          <p:cNvPr id="8" name="タイトル 1"/>
          <p:cNvSpPr txBox="1">
            <a:spLocks/>
          </p:cNvSpPr>
          <p:nvPr/>
        </p:nvSpPr>
        <p:spPr>
          <a:xfrm>
            <a:off x="0" y="-27383"/>
            <a:ext cx="9906000" cy="400103"/>
          </a:xfrm>
          <a:prstGeom prst="rect">
            <a:avLst/>
          </a:prstGeom>
          <a:solidFill>
            <a:schemeClr val="accent1"/>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spAutoFit/>
          </a:bodyPr>
          <a:lstStyle>
            <a:defPPr>
              <a:defRPr lang="ja-JP"/>
            </a:defPPr>
            <a:lvl1pPr algn="ctr" eaLnBrk="1" hangingPunct="1">
              <a:defRPr sz="2000" b="1">
                <a:solidFill>
                  <a:prstClr val="white"/>
                </a:solidFill>
                <a:ea typeface="+mj-ea"/>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pPr fontAlgn="base">
              <a:spcBef>
                <a:spcPct val="0"/>
              </a:spcBef>
              <a:spcAft>
                <a:spcPct val="0"/>
              </a:spcAft>
            </a:pPr>
            <a:r>
              <a:rPr lang="ja-JP" altLang="en-US" dirty="0" smtClean="0"/>
              <a:t>検証規定・責務規定</a:t>
            </a:r>
            <a:endParaRPr lang="ja-JP" altLang="en-US" dirty="0">
              <a:latin typeface="Arial" charset="0"/>
            </a:endParaRPr>
          </a:p>
        </p:txBody>
      </p:sp>
      <p:sp>
        <p:nvSpPr>
          <p:cNvPr id="12" name="スライド番号プレースホルダー 2"/>
          <p:cNvSpPr txBox="1">
            <a:spLocks/>
          </p:cNvSpPr>
          <p:nvPr/>
        </p:nvSpPr>
        <p:spPr>
          <a:xfrm>
            <a:off x="7594600" y="-32469"/>
            <a:ext cx="2311400" cy="365125"/>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68" algn="l" rtl="0" fontAlgn="base">
              <a:spcBef>
                <a:spcPct val="0"/>
              </a:spcBef>
              <a:spcAft>
                <a:spcPct val="0"/>
              </a:spcAft>
              <a:defRPr kumimoji="1" kern="1200">
                <a:solidFill>
                  <a:schemeClr val="tx1"/>
                </a:solidFill>
                <a:latin typeface="Arial" charset="0"/>
                <a:ea typeface="ＭＳ Ｐゴシック" charset="-128"/>
                <a:cs typeface="+mn-cs"/>
              </a:defRPr>
            </a:lvl2pPr>
            <a:lvl3pPr marL="914335" algn="l" rtl="0" fontAlgn="base">
              <a:spcBef>
                <a:spcPct val="0"/>
              </a:spcBef>
              <a:spcAft>
                <a:spcPct val="0"/>
              </a:spcAft>
              <a:defRPr kumimoji="1" kern="1200">
                <a:solidFill>
                  <a:schemeClr val="tx1"/>
                </a:solidFill>
                <a:latin typeface="Arial" charset="0"/>
                <a:ea typeface="ＭＳ Ｐゴシック" charset="-128"/>
                <a:cs typeface="+mn-cs"/>
              </a:defRPr>
            </a:lvl3pPr>
            <a:lvl4pPr marL="1371503" algn="l" rtl="0" fontAlgn="base">
              <a:spcBef>
                <a:spcPct val="0"/>
              </a:spcBef>
              <a:spcAft>
                <a:spcPct val="0"/>
              </a:spcAft>
              <a:defRPr kumimoji="1" kern="1200">
                <a:solidFill>
                  <a:schemeClr val="tx1"/>
                </a:solidFill>
                <a:latin typeface="Arial" charset="0"/>
                <a:ea typeface="ＭＳ Ｐゴシック" charset="-128"/>
                <a:cs typeface="+mn-cs"/>
              </a:defRPr>
            </a:lvl4pPr>
            <a:lvl5pPr marL="1828671" algn="l" rtl="0" fontAlgn="base">
              <a:spcBef>
                <a:spcPct val="0"/>
              </a:spcBef>
              <a:spcAft>
                <a:spcPct val="0"/>
              </a:spcAft>
              <a:defRPr kumimoji="1" kern="1200">
                <a:solidFill>
                  <a:schemeClr val="tx1"/>
                </a:solidFill>
                <a:latin typeface="Arial" charset="0"/>
                <a:ea typeface="ＭＳ Ｐゴシック" charset="-128"/>
                <a:cs typeface="+mn-cs"/>
              </a:defRPr>
            </a:lvl5pPr>
            <a:lvl6pPr marL="2285838" algn="l" defTabSz="914335" rtl="0" eaLnBrk="1" latinLnBrk="0" hangingPunct="1">
              <a:defRPr kumimoji="1" kern="1200">
                <a:solidFill>
                  <a:schemeClr val="tx1"/>
                </a:solidFill>
                <a:latin typeface="Arial" charset="0"/>
                <a:ea typeface="ＭＳ Ｐゴシック" charset="-128"/>
                <a:cs typeface="+mn-cs"/>
              </a:defRPr>
            </a:lvl6pPr>
            <a:lvl7pPr marL="2743006" algn="l" defTabSz="914335" rtl="0" eaLnBrk="1" latinLnBrk="0" hangingPunct="1">
              <a:defRPr kumimoji="1" kern="1200">
                <a:solidFill>
                  <a:schemeClr val="tx1"/>
                </a:solidFill>
                <a:latin typeface="Arial" charset="0"/>
                <a:ea typeface="ＭＳ Ｐゴシック" charset="-128"/>
                <a:cs typeface="+mn-cs"/>
              </a:defRPr>
            </a:lvl7pPr>
            <a:lvl8pPr marL="3200174" algn="l" defTabSz="914335" rtl="0" eaLnBrk="1" latinLnBrk="0" hangingPunct="1">
              <a:defRPr kumimoji="1" kern="1200">
                <a:solidFill>
                  <a:schemeClr val="tx1"/>
                </a:solidFill>
                <a:latin typeface="Arial" charset="0"/>
                <a:ea typeface="ＭＳ Ｐゴシック" charset="-128"/>
                <a:cs typeface="+mn-cs"/>
              </a:defRPr>
            </a:lvl8pPr>
            <a:lvl9pPr marL="3657341" algn="l" defTabSz="914335" rtl="0" eaLnBrk="1" latinLnBrk="0" hangingPunct="1">
              <a:defRPr kumimoji="1" kern="1200">
                <a:solidFill>
                  <a:schemeClr val="tx1"/>
                </a:solidFill>
                <a:latin typeface="Arial" charset="0"/>
                <a:ea typeface="ＭＳ Ｐゴシック" charset="-128"/>
                <a:cs typeface="+mn-cs"/>
              </a:defRPr>
            </a:lvl9pPr>
          </a:lstStyle>
          <a:p>
            <a:pPr algn="r">
              <a:defRPr/>
            </a:pPr>
            <a:fld id="{3CF312C0-D3AB-4CF8-B5EF-F3E11CA05781}" type="slidenum">
              <a:rPr lang="ja-JP" altLang="en-US" sz="2400" smtClean="0">
                <a:solidFill>
                  <a:prstClr val="white"/>
                </a:solidFill>
              </a:rPr>
              <a:pPr algn="r">
                <a:defRPr/>
              </a:pPr>
              <a:t>32</a:t>
            </a:fld>
            <a:endParaRPr lang="ja-JP" altLang="en-US" sz="2400" dirty="0">
              <a:solidFill>
                <a:prstClr val="white"/>
              </a:solidFill>
            </a:endParaRPr>
          </a:p>
        </p:txBody>
      </p:sp>
      <p:sp>
        <p:nvSpPr>
          <p:cNvPr id="10" name="角丸四角形 9"/>
          <p:cNvSpPr/>
          <p:nvPr/>
        </p:nvSpPr>
        <p:spPr>
          <a:xfrm>
            <a:off x="232242" y="2649106"/>
            <a:ext cx="4916859" cy="432048"/>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2400" b="1" dirty="0" smtClean="0">
                <a:solidFill>
                  <a:prstClr val="white"/>
                </a:solidFill>
                <a:latin typeface="HG丸ｺﾞｼｯｸM-PRO" panose="020F0600000000000000" pitchFamily="50" charset="-128"/>
                <a:ea typeface="HG丸ｺﾞｼｯｸM-PRO" panose="020F0600000000000000" pitchFamily="50" charset="-128"/>
              </a:rPr>
              <a:t>「検証</a:t>
            </a:r>
            <a:r>
              <a:rPr lang="ja-JP" altLang="en-US" sz="2400" b="1" dirty="0">
                <a:solidFill>
                  <a:prstClr val="white"/>
                </a:solidFill>
                <a:latin typeface="HG丸ｺﾞｼｯｸM-PRO" panose="020F0600000000000000" pitchFamily="50" charset="-128"/>
                <a:ea typeface="HG丸ｺﾞｼｯｸM-PRO" panose="020F0600000000000000" pitchFamily="50" charset="-128"/>
              </a:rPr>
              <a:t>規定</a:t>
            </a:r>
            <a:r>
              <a:rPr lang="ja-JP" altLang="en-US" sz="2400" b="1" dirty="0" smtClean="0">
                <a:solidFill>
                  <a:prstClr val="white"/>
                </a:solidFill>
                <a:latin typeface="HG丸ｺﾞｼｯｸM-PRO" panose="020F0600000000000000" pitchFamily="50" charset="-128"/>
                <a:ea typeface="HG丸ｺﾞｼｯｸM-PRO" panose="020F0600000000000000" pitchFamily="50" charset="-128"/>
              </a:rPr>
              <a:t>」の具体的内容</a:t>
            </a:r>
            <a:endParaRPr lang="ja-JP" altLang="en-US" sz="2400" b="1" dirty="0">
              <a:solidFill>
                <a:prstClr val="white"/>
              </a:solidFill>
              <a:latin typeface="HG丸ｺﾞｼｯｸM-PRO" panose="020F0600000000000000" pitchFamily="50" charset="-128"/>
              <a:ea typeface="HG丸ｺﾞｼｯｸM-PRO" panose="020F0600000000000000" pitchFamily="50" charset="-128"/>
            </a:endParaRPr>
          </a:p>
        </p:txBody>
      </p:sp>
      <p:sp>
        <p:nvSpPr>
          <p:cNvPr id="15" name="正方形/長方形 14"/>
          <p:cNvSpPr/>
          <p:nvPr/>
        </p:nvSpPr>
        <p:spPr>
          <a:xfrm>
            <a:off x="429324" y="3153162"/>
            <a:ext cx="9060180" cy="707886"/>
          </a:xfrm>
          <a:prstGeom prst="rect">
            <a:avLst/>
          </a:prstGeom>
        </p:spPr>
        <p:txBody>
          <a:bodyPr wrap="square">
            <a:spAutoFit/>
          </a:bodyPr>
          <a:lstStyle/>
          <a:p>
            <a:pPr algn="just" fontAlgn="base">
              <a:spcAft>
                <a:spcPts val="600"/>
              </a:spcAft>
              <a:tabLst>
                <a:tab pos="5562600" algn="r"/>
              </a:tabLst>
            </a:pPr>
            <a:r>
              <a:rPr lang="ja-JP" altLang="en-US" sz="2000" dirty="0" smtClean="0">
                <a:latin typeface="ＭＳ Ｐゴシック"/>
              </a:rPr>
              <a:t>　①</a:t>
            </a:r>
            <a:r>
              <a:rPr lang="ja-JP" altLang="en-US" sz="2000" dirty="0">
                <a:solidFill>
                  <a:srgbClr val="FF0000"/>
                </a:solidFill>
                <a:latin typeface="ＭＳ Ｐゴシック"/>
              </a:rPr>
              <a:t>法的分離の施行前</a:t>
            </a:r>
            <a:r>
              <a:rPr lang="ja-JP" altLang="en-US" sz="2000" dirty="0">
                <a:latin typeface="ＭＳ Ｐゴシック"/>
              </a:rPr>
              <a:t>、②</a:t>
            </a:r>
            <a:r>
              <a:rPr lang="ja-JP" altLang="en-US" sz="2000" dirty="0">
                <a:solidFill>
                  <a:srgbClr val="FF0000"/>
                </a:solidFill>
                <a:latin typeface="ＭＳ Ｐゴシック"/>
              </a:rPr>
              <a:t>法的分離の施行後</a:t>
            </a:r>
            <a:r>
              <a:rPr lang="ja-JP" altLang="en-US" sz="2000" dirty="0">
                <a:latin typeface="ＭＳ Ｐゴシック"/>
              </a:rPr>
              <a:t>、それぞれのタイミングにおいて、法施行の</a:t>
            </a:r>
            <a:r>
              <a:rPr lang="ja-JP" altLang="en-US" sz="2000" dirty="0" smtClean="0">
                <a:latin typeface="ＭＳ Ｐゴシック"/>
              </a:rPr>
              <a:t>状況等</a:t>
            </a:r>
            <a:r>
              <a:rPr lang="ja-JP" altLang="en-US" sz="2000" dirty="0">
                <a:latin typeface="ＭＳ Ｐゴシック"/>
              </a:rPr>
              <a:t>について</a:t>
            </a:r>
            <a:r>
              <a:rPr lang="ja-JP" altLang="en-US" sz="2000" dirty="0">
                <a:solidFill>
                  <a:srgbClr val="FF0000"/>
                </a:solidFill>
                <a:latin typeface="ＭＳ Ｐゴシック"/>
              </a:rPr>
              <a:t>検証を行い</a:t>
            </a:r>
            <a:r>
              <a:rPr lang="ja-JP" altLang="en-US" sz="2000" dirty="0">
                <a:latin typeface="ＭＳ Ｐゴシック"/>
              </a:rPr>
              <a:t>、その</a:t>
            </a:r>
            <a:r>
              <a:rPr lang="ja-JP" altLang="en-US" sz="2000" dirty="0">
                <a:solidFill>
                  <a:srgbClr val="FF0000"/>
                </a:solidFill>
                <a:latin typeface="ＭＳ Ｐゴシック"/>
              </a:rPr>
              <a:t>検証結果を踏まえ</a:t>
            </a:r>
            <a:r>
              <a:rPr lang="ja-JP" altLang="en-US" sz="2000" dirty="0">
                <a:solidFill>
                  <a:prstClr val="black"/>
                </a:solidFill>
                <a:latin typeface="ＭＳ Ｐゴシック"/>
              </a:rPr>
              <a:t>、</a:t>
            </a:r>
            <a:r>
              <a:rPr lang="ja-JP" altLang="en-US" sz="2000" dirty="0">
                <a:solidFill>
                  <a:srgbClr val="FF0000"/>
                </a:solidFill>
                <a:latin typeface="ＭＳ Ｐゴシック"/>
              </a:rPr>
              <a:t>必要な措置</a:t>
            </a:r>
            <a:r>
              <a:rPr lang="ja-JP" altLang="en-US" sz="2000" dirty="0">
                <a:latin typeface="ＭＳ Ｐゴシック"/>
              </a:rPr>
              <a:t>を講</a:t>
            </a:r>
            <a:r>
              <a:rPr lang="ja-JP" altLang="en-US" sz="2000" dirty="0" smtClean="0">
                <a:latin typeface="ＭＳ Ｐゴシック"/>
              </a:rPr>
              <a:t>ずる。</a:t>
            </a:r>
            <a:endParaRPr lang="en-US" altLang="ja-JP" sz="2000" dirty="0">
              <a:solidFill>
                <a:prstClr val="black"/>
              </a:solidFill>
              <a:latin typeface="ＭＳ Ｐゴシック"/>
            </a:endParaRPr>
          </a:p>
        </p:txBody>
      </p:sp>
      <p:sp>
        <p:nvSpPr>
          <p:cNvPr id="16" name="角丸四角形 15"/>
          <p:cNvSpPr/>
          <p:nvPr/>
        </p:nvSpPr>
        <p:spPr>
          <a:xfrm>
            <a:off x="232241" y="4437112"/>
            <a:ext cx="4916859" cy="432048"/>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2400" b="1" dirty="0" smtClean="0">
                <a:solidFill>
                  <a:prstClr val="white"/>
                </a:solidFill>
                <a:latin typeface="HG丸ｺﾞｼｯｸM-PRO" panose="020F0600000000000000" pitchFamily="50" charset="-128"/>
                <a:ea typeface="HG丸ｺﾞｼｯｸM-PRO" panose="020F0600000000000000" pitchFamily="50" charset="-128"/>
              </a:rPr>
              <a:t>「</a:t>
            </a:r>
            <a:r>
              <a:rPr lang="ja-JP" altLang="en-US" sz="2400" b="1" dirty="0">
                <a:solidFill>
                  <a:prstClr val="white"/>
                </a:solidFill>
                <a:latin typeface="HG丸ｺﾞｼｯｸM-PRO" panose="020F0600000000000000" pitchFamily="50" charset="-128"/>
                <a:ea typeface="HG丸ｺﾞｼｯｸM-PRO" panose="020F0600000000000000" pitchFamily="50" charset="-128"/>
              </a:rPr>
              <a:t>責務</a:t>
            </a:r>
            <a:r>
              <a:rPr lang="ja-JP" altLang="en-US" sz="2400" b="1" dirty="0" smtClean="0">
                <a:solidFill>
                  <a:prstClr val="white"/>
                </a:solidFill>
                <a:latin typeface="HG丸ｺﾞｼｯｸM-PRO" panose="020F0600000000000000" pitchFamily="50" charset="-128"/>
                <a:ea typeface="HG丸ｺﾞｼｯｸM-PRO" panose="020F0600000000000000" pitchFamily="50" charset="-128"/>
              </a:rPr>
              <a:t>規定」の具体的内容</a:t>
            </a:r>
            <a:endParaRPr lang="ja-JP" altLang="en-US" sz="2400" b="1" dirty="0">
              <a:solidFill>
                <a:prstClr val="white"/>
              </a:solidFill>
              <a:latin typeface="HG丸ｺﾞｼｯｸM-PRO" panose="020F0600000000000000" pitchFamily="50" charset="-128"/>
              <a:ea typeface="HG丸ｺﾞｼｯｸM-PRO" panose="020F0600000000000000" pitchFamily="50" charset="-128"/>
            </a:endParaRPr>
          </a:p>
        </p:txBody>
      </p:sp>
      <p:sp>
        <p:nvSpPr>
          <p:cNvPr id="17" name="正方形/長方形 16"/>
          <p:cNvSpPr/>
          <p:nvPr/>
        </p:nvSpPr>
        <p:spPr>
          <a:xfrm>
            <a:off x="429324" y="4953362"/>
            <a:ext cx="9060180" cy="707886"/>
          </a:xfrm>
          <a:prstGeom prst="rect">
            <a:avLst/>
          </a:prstGeom>
        </p:spPr>
        <p:txBody>
          <a:bodyPr wrap="square">
            <a:spAutoFit/>
          </a:bodyPr>
          <a:lstStyle/>
          <a:p>
            <a:pPr algn="just">
              <a:spcAft>
                <a:spcPts val="600"/>
              </a:spcAft>
            </a:pPr>
            <a:r>
              <a:rPr lang="ja-JP" altLang="en-US" sz="2000" dirty="0" smtClean="0">
                <a:solidFill>
                  <a:srgbClr val="FF0000"/>
                </a:solidFill>
                <a:latin typeface="ＭＳ Ｐゴシック"/>
              </a:rPr>
              <a:t>　ＬＮＧ</a:t>
            </a:r>
            <a:r>
              <a:rPr lang="ja-JP" altLang="en-US" sz="2000" dirty="0">
                <a:solidFill>
                  <a:srgbClr val="FF0000"/>
                </a:solidFill>
                <a:latin typeface="ＭＳ Ｐゴシック"/>
              </a:rPr>
              <a:t>の調達</a:t>
            </a:r>
            <a:r>
              <a:rPr lang="ja-JP" altLang="en-US" sz="2000" dirty="0">
                <a:latin typeface="ＭＳ Ｐゴシック"/>
              </a:rPr>
              <a:t>並びにガス工作物の</a:t>
            </a:r>
            <a:r>
              <a:rPr lang="ja-JP" altLang="en-US" sz="2000" dirty="0">
                <a:solidFill>
                  <a:srgbClr val="FF0000"/>
                </a:solidFill>
                <a:latin typeface="ＭＳ Ｐゴシック"/>
              </a:rPr>
              <a:t>保安の確保</a:t>
            </a:r>
            <a:r>
              <a:rPr lang="ja-JP" altLang="en-US" sz="2000" dirty="0">
                <a:latin typeface="ＭＳ Ｐゴシック"/>
              </a:rPr>
              <a:t>に支障が生じないよう必要な施策の推進を行うことが、</a:t>
            </a:r>
            <a:r>
              <a:rPr lang="ja-JP" altLang="en-US" sz="2000" dirty="0">
                <a:solidFill>
                  <a:srgbClr val="FF0000"/>
                </a:solidFill>
                <a:latin typeface="ＭＳ Ｐゴシック"/>
              </a:rPr>
              <a:t>政府の責務</a:t>
            </a:r>
            <a:r>
              <a:rPr lang="ja-JP" altLang="en-US" sz="2000" dirty="0">
                <a:latin typeface="ＭＳ Ｐゴシック"/>
              </a:rPr>
              <a:t>である旨を規定。</a:t>
            </a:r>
            <a:endParaRPr lang="en-US" altLang="ja-JP" sz="2000" dirty="0">
              <a:latin typeface="ＭＳ Ｐゴシック"/>
            </a:endParaRPr>
          </a:p>
        </p:txBody>
      </p:sp>
      <p:sp>
        <p:nvSpPr>
          <p:cNvPr id="14" name="正方形/長方形 13"/>
          <p:cNvSpPr/>
          <p:nvPr/>
        </p:nvSpPr>
        <p:spPr>
          <a:xfrm>
            <a:off x="215474" y="973177"/>
            <a:ext cx="9130014" cy="1015663"/>
          </a:xfrm>
          <a:prstGeom prst="rect">
            <a:avLst/>
          </a:prstGeom>
        </p:spPr>
        <p:txBody>
          <a:bodyPr wrap="square">
            <a:spAutoFit/>
          </a:bodyPr>
          <a:lstStyle/>
          <a:p>
            <a:pPr marL="263525" indent="-263525" algn="just">
              <a:spcAft>
                <a:spcPts val="600"/>
              </a:spcAft>
            </a:pPr>
            <a:r>
              <a:rPr lang="ja-JP" altLang="en-US" sz="2000" dirty="0" smtClean="0">
                <a:latin typeface="ＭＳ Ｐゴシック"/>
              </a:rPr>
              <a:t>○電力システム改革と</a:t>
            </a:r>
            <a:r>
              <a:rPr lang="ja-JP" altLang="en-US" sz="2000" dirty="0">
                <a:latin typeface="ＭＳ Ｐゴシック"/>
              </a:rPr>
              <a:t>同様、制度改革の</a:t>
            </a:r>
            <a:r>
              <a:rPr lang="ja-JP" altLang="en-US" sz="2000" dirty="0">
                <a:solidFill>
                  <a:srgbClr val="FF0000"/>
                </a:solidFill>
                <a:latin typeface="ＭＳ Ｐゴシック"/>
              </a:rPr>
              <a:t>各段階</a:t>
            </a:r>
            <a:r>
              <a:rPr lang="ja-JP" altLang="en-US" sz="2000" dirty="0">
                <a:latin typeface="ＭＳ Ｐゴシック"/>
              </a:rPr>
              <a:t>において、様々な課題について</a:t>
            </a:r>
            <a:r>
              <a:rPr lang="ja-JP" altLang="en-US" sz="2000" dirty="0">
                <a:solidFill>
                  <a:srgbClr val="FF0000"/>
                </a:solidFill>
                <a:latin typeface="ＭＳ Ｐゴシック"/>
              </a:rPr>
              <a:t>検証</a:t>
            </a:r>
            <a:r>
              <a:rPr lang="ja-JP" altLang="en-US" sz="2000" dirty="0">
                <a:latin typeface="ＭＳ Ｐゴシック"/>
              </a:rPr>
              <a:t>を行い、課題を克服しながら改革を進める必要があるため、こうした趣旨を明らかにする</a:t>
            </a:r>
            <a:r>
              <a:rPr lang="ja-JP" altLang="en-US" sz="2000" dirty="0">
                <a:solidFill>
                  <a:srgbClr val="FF0000"/>
                </a:solidFill>
                <a:latin typeface="ＭＳ Ｐゴシック"/>
              </a:rPr>
              <a:t>「検証規定」</a:t>
            </a:r>
            <a:r>
              <a:rPr lang="ja-JP" altLang="en-US" sz="2000" dirty="0">
                <a:latin typeface="ＭＳ Ｐゴシック"/>
              </a:rPr>
              <a:t>及び</a:t>
            </a:r>
            <a:r>
              <a:rPr lang="ja-JP" altLang="en-US" sz="2000" dirty="0">
                <a:solidFill>
                  <a:srgbClr val="FF0000"/>
                </a:solidFill>
                <a:latin typeface="ＭＳ Ｐゴシック"/>
              </a:rPr>
              <a:t>「責務規定」</a:t>
            </a:r>
            <a:r>
              <a:rPr lang="ja-JP" altLang="en-US" sz="2000" dirty="0">
                <a:latin typeface="ＭＳ Ｐゴシック"/>
              </a:rPr>
              <a:t>を</a:t>
            </a:r>
            <a:r>
              <a:rPr lang="ja-JP" altLang="en-US" sz="2000" dirty="0" smtClean="0">
                <a:latin typeface="ＭＳ Ｐゴシック"/>
              </a:rPr>
              <a:t>設けた。</a:t>
            </a:r>
            <a:endParaRPr lang="en-US" altLang="ja-JP" sz="2000" dirty="0">
              <a:latin typeface="ＭＳ Ｐゴシック"/>
            </a:endParaRPr>
          </a:p>
        </p:txBody>
      </p:sp>
    </p:spTree>
    <p:extLst>
      <p:ext uri="{BB962C8B-B14F-4D97-AF65-F5344CB8AC3E}">
        <p14:creationId xmlns:p14="http://schemas.microsoft.com/office/powerpoint/2010/main" val="29912702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3CF312C0-D3AB-4CF8-B5EF-F3E11CA05781}" type="slidenum">
              <a:rPr lang="ja-JP" altLang="en-US" smtClean="0"/>
              <a:pPr>
                <a:defRPr/>
              </a:pPr>
              <a:t>33</a:t>
            </a:fld>
            <a:endParaRPr lang="ja-JP" altLang="en-US" dirty="0"/>
          </a:p>
        </p:txBody>
      </p:sp>
      <p:sp>
        <p:nvSpPr>
          <p:cNvPr id="3" name="タイトル 9"/>
          <p:cNvSpPr txBox="1">
            <a:spLocks/>
          </p:cNvSpPr>
          <p:nvPr/>
        </p:nvSpPr>
        <p:spPr bwMode="auto">
          <a:xfrm>
            <a:off x="742950" y="2130426"/>
            <a:ext cx="8420100" cy="2450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4800" dirty="0" smtClean="0"/>
              <a:t>エネルギーシステム改革の展望</a:t>
            </a:r>
            <a:endParaRPr lang="ja-JP" altLang="en-US" sz="4000" dirty="0"/>
          </a:p>
        </p:txBody>
      </p:sp>
    </p:spTree>
    <p:extLst>
      <p:ext uri="{BB962C8B-B14F-4D97-AF65-F5344CB8AC3E}">
        <p14:creationId xmlns:p14="http://schemas.microsoft.com/office/powerpoint/2010/main" val="2344350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36"/>
          <p:cNvSpPr>
            <a:spLocks noChangeArrowheads="1"/>
          </p:cNvSpPr>
          <p:nvPr/>
        </p:nvSpPr>
        <p:spPr bwMode="auto">
          <a:xfrm>
            <a:off x="0" y="-27384"/>
            <a:ext cx="9926638" cy="380480"/>
          </a:xfrm>
          <a:prstGeom prst="rect">
            <a:avLst/>
          </a:prstGeom>
          <a:solidFill>
            <a:schemeClr val="accent1"/>
          </a:solidFill>
          <a:ln w="12700" algn="ctr">
            <a:noFill/>
            <a:miter lim="800000"/>
            <a:headEnd/>
            <a:tailEnd/>
          </a:ln>
        </p:spPr>
        <p:txBody>
          <a:bodyPr lIns="36000" tIns="36000" rIns="36000" bIns="36000">
            <a:spAutoFit/>
          </a:bodyPr>
          <a:lstStyle/>
          <a:p>
            <a:pPr algn="ctr" fontAlgn="base">
              <a:spcBef>
                <a:spcPct val="50000"/>
              </a:spcBef>
              <a:spcAft>
                <a:spcPct val="0"/>
              </a:spcAft>
            </a:pPr>
            <a:r>
              <a:rPr lang="ja-JP" altLang="en-US" sz="2000" b="1" dirty="0" smtClean="0">
                <a:solidFill>
                  <a:prstClr val="white"/>
                </a:solidFill>
                <a:latin typeface="ＭＳ Ｐゴシック"/>
              </a:rPr>
              <a:t>電力システム改革における今後の主要論点</a:t>
            </a:r>
            <a:endParaRPr lang="ja-JP" altLang="en-US" sz="2000" b="1" dirty="0">
              <a:solidFill>
                <a:prstClr val="white"/>
              </a:solidFill>
              <a:latin typeface="ＭＳ Ｐゴシック"/>
            </a:endParaRPr>
          </a:p>
        </p:txBody>
      </p:sp>
      <p:sp>
        <p:nvSpPr>
          <p:cNvPr id="33" name="スライド番号プレースホルダー 2"/>
          <p:cNvSpPr txBox="1">
            <a:spLocks/>
          </p:cNvSpPr>
          <p:nvPr/>
        </p:nvSpPr>
        <p:spPr>
          <a:xfrm>
            <a:off x="7594600" y="-32469"/>
            <a:ext cx="2311400" cy="365125"/>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68" algn="l" rtl="0" fontAlgn="base">
              <a:spcBef>
                <a:spcPct val="0"/>
              </a:spcBef>
              <a:spcAft>
                <a:spcPct val="0"/>
              </a:spcAft>
              <a:defRPr kumimoji="1" kern="1200">
                <a:solidFill>
                  <a:schemeClr val="tx1"/>
                </a:solidFill>
                <a:latin typeface="Arial" charset="0"/>
                <a:ea typeface="ＭＳ Ｐゴシック" charset="-128"/>
                <a:cs typeface="+mn-cs"/>
              </a:defRPr>
            </a:lvl2pPr>
            <a:lvl3pPr marL="914335" algn="l" rtl="0" fontAlgn="base">
              <a:spcBef>
                <a:spcPct val="0"/>
              </a:spcBef>
              <a:spcAft>
                <a:spcPct val="0"/>
              </a:spcAft>
              <a:defRPr kumimoji="1" kern="1200">
                <a:solidFill>
                  <a:schemeClr val="tx1"/>
                </a:solidFill>
                <a:latin typeface="Arial" charset="0"/>
                <a:ea typeface="ＭＳ Ｐゴシック" charset="-128"/>
                <a:cs typeface="+mn-cs"/>
              </a:defRPr>
            </a:lvl3pPr>
            <a:lvl4pPr marL="1371503" algn="l" rtl="0" fontAlgn="base">
              <a:spcBef>
                <a:spcPct val="0"/>
              </a:spcBef>
              <a:spcAft>
                <a:spcPct val="0"/>
              </a:spcAft>
              <a:defRPr kumimoji="1" kern="1200">
                <a:solidFill>
                  <a:schemeClr val="tx1"/>
                </a:solidFill>
                <a:latin typeface="Arial" charset="0"/>
                <a:ea typeface="ＭＳ Ｐゴシック" charset="-128"/>
                <a:cs typeface="+mn-cs"/>
              </a:defRPr>
            </a:lvl4pPr>
            <a:lvl5pPr marL="1828671" algn="l" rtl="0" fontAlgn="base">
              <a:spcBef>
                <a:spcPct val="0"/>
              </a:spcBef>
              <a:spcAft>
                <a:spcPct val="0"/>
              </a:spcAft>
              <a:defRPr kumimoji="1" kern="1200">
                <a:solidFill>
                  <a:schemeClr val="tx1"/>
                </a:solidFill>
                <a:latin typeface="Arial" charset="0"/>
                <a:ea typeface="ＭＳ Ｐゴシック" charset="-128"/>
                <a:cs typeface="+mn-cs"/>
              </a:defRPr>
            </a:lvl5pPr>
            <a:lvl6pPr marL="2285838" algn="l" defTabSz="914335" rtl="0" eaLnBrk="1" latinLnBrk="0" hangingPunct="1">
              <a:defRPr kumimoji="1" kern="1200">
                <a:solidFill>
                  <a:schemeClr val="tx1"/>
                </a:solidFill>
                <a:latin typeface="Arial" charset="0"/>
                <a:ea typeface="ＭＳ Ｐゴシック" charset="-128"/>
                <a:cs typeface="+mn-cs"/>
              </a:defRPr>
            </a:lvl6pPr>
            <a:lvl7pPr marL="2743006" algn="l" defTabSz="914335" rtl="0" eaLnBrk="1" latinLnBrk="0" hangingPunct="1">
              <a:defRPr kumimoji="1" kern="1200">
                <a:solidFill>
                  <a:schemeClr val="tx1"/>
                </a:solidFill>
                <a:latin typeface="Arial" charset="0"/>
                <a:ea typeface="ＭＳ Ｐゴシック" charset="-128"/>
                <a:cs typeface="+mn-cs"/>
              </a:defRPr>
            </a:lvl7pPr>
            <a:lvl8pPr marL="3200174" algn="l" defTabSz="914335" rtl="0" eaLnBrk="1" latinLnBrk="0" hangingPunct="1">
              <a:defRPr kumimoji="1" kern="1200">
                <a:solidFill>
                  <a:schemeClr val="tx1"/>
                </a:solidFill>
                <a:latin typeface="Arial" charset="0"/>
                <a:ea typeface="ＭＳ Ｐゴシック" charset="-128"/>
                <a:cs typeface="+mn-cs"/>
              </a:defRPr>
            </a:lvl8pPr>
            <a:lvl9pPr marL="3657341" algn="l" defTabSz="914335" rtl="0" eaLnBrk="1" latinLnBrk="0" hangingPunct="1">
              <a:defRPr kumimoji="1" kern="1200">
                <a:solidFill>
                  <a:schemeClr val="tx1"/>
                </a:solidFill>
                <a:latin typeface="Arial" charset="0"/>
                <a:ea typeface="ＭＳ Ｐゴシック" charset="-128"/>
                <a:cs typeface="+mn-cs"/>
              </a:defRPr>
            </a:lvl9pPr>
          </a:lstStyle>
          <a:p>
            <a:pPr algn="r">
              <a:defRPr/>
            </a:pPr>
            <a:fld id="{3CF312C0-D3AB-4CF8-B5EF-F3E11CA05781}" type="slidenum">
              <a:rPr lang="ja-JP" altLang="en-US" sz="2400" smtClean="0">
                <a:solidFill>
                  <a:prstClr val="white"/>
                </a:solidFill>
              </a:rPr>
              <a:pPr algn="r">
                <a:defRPr/>
              </a:pPr>
              <a:t>34</a:t>
            </a:fld>
            <a:endParaRPr lang="ja-JP" altLang="en-US" sz="2400" dirty="0">
              <a:solidFill>
                <a:prstClr val="white"/>
              </a:solidFill>
            </a:endParaRPr>
          </a:p>
        </p:txBody>
      </p:sp>
      <p:sp>
        <p:nvSpPr>
          <p:cNvPr id="2" name="角丸四角形 1"/>
          <p:cNvSpPr/>
          <p:nvPr/>
        </p:nvSpPr>
        <p:spPr>
          <a:xfrm>
            <a:off x="209782" y="548680"/>
            <a:ext cx="9567754" cy="57513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spcBef>
                <a:spcPts val="1800"/>
              </a:spcBef>
            </a:pPr>
            <a:r>
              <a:rPr lang="ja-JP" altLang="en-US" sz="2400" b="1" dirty="0" smtClean="0"/>
              <a:t>①　システム改革の検証　</a:t>
            </a:r>
            <a:endParaRPr lang="en-US" altLang="ja-JP" sz="2400" b="1" dirty="0" smtClean="0"/>
          </a:p>
          <a:p>
            <a:pPr marL="355600" indent="-355600">
              <a:spcBef>
                <a:spcPts val="1800"/>
              </a:spcBef>
            </a:pPr>
            <a:r>
              <a:rPr lang="ja-JP" altLang="en-US" sz="2400" b="1" dirty="0" smtClean="0"/>
              <a:t>②　小売営業に関するビジネスモデルのあり方や電源構成の開示のあり方</a:t>
            </a:r>
            <a:endParaRPr kumimoji="1" lang="en-US" altLang="ja-JP" sz="2400" b="1" dirty="0" smtClean="0"/>
          </a:p>
          <a:p>
            <a:pPr marL="355600" indent="-355600">
              <a:spcBef>
                <a:spcPts val="1800"/>
              </a:spcBef>
            </a:pPr>
            <a:r>
              <a:rPr lang="ja-JP" altLang="en-US" sz="2400" b="1" dirty="0"/>
              <a:t>③</a:t>
            </a:r>
            <a:r>
              <a:rPr kumimoji="1" lang="ja-JP" altLang="en-US" sz="2400" b="1" dirty="0" smtClean="0"/>
              <a:t>　</a:t>
            </a:r>
            <a:r>
              <a:rPr lang="ja-JP" altLang="en-US" sz="2400" b="1" dirty="0" smtClean="0"/>
              <a:t>卸電力市場における不公正取引に関する考え方、海外における不公正取引に関するルール、インサイダー情報の公開に関する考え方</a:t>
            </a:r>
            <a:endParaRPr lang="en-US" altLang="ja-JP" sz="2400" b="1" dirty="0" smtClean="0"/>
          </a:p>
          <a:p>
            <a:pPr>
              <a:spcBef>
                <a:spcPts val="1800"/>
              </a:spcBef>
            </a:pPr>
            <a:r>
              <a:rPr lang="ja-JP" altLang="en-US" sz="2400" b="1" dirty="0"/>
              <a:t>④</a:t>
            </a:r>
            <a:r>
              <a:rPr lang="ja-JP" altLang="en-US" sz="2400" b="1" dirty="0" smtClean="0"/>
              <a:t>　今後の託送料金制度の在り方</a:t>
            </a:r>
            <a:endParaRPr lang="en-US" altLang="ja-JP" sz="2400" b="1" dirty="0"/>
          </a:p>
          <a:p>
            <a:pPr>
              <a:spcBef>
                <a:spcPts val="1800"/>
              </a:spcBef>
            </a:pPr>
            <a:r>
              <a:rPr lang="ja-JP" altLang="en-US" sz="2400" b="1" dirty="0" smtClean="0"/>
              <a:t>⑤　</a:t>
            </a:r>
            <a:r>
              <a:rPr lang="ja-JP" altLang="en-US" sz="2400" b="1" dirty="0"/>
              <a:t>エネルギーミックス実現のための制度的手当の</a:t>
            </a:r>
            <a:r>
              <a:rPr lang="ja-JP" altLang="en-US" sz="2400" b="1" dirty="0" smtClean="0"/>
              <a:t>検討</a:t>
            </a:r>
            <a:endParaRPr lang="en-US" altLang="ja-JP" sz="2400" b="1" dirty="0" smtClean="0"/>
          </a:p>
          <a:p>
            <a:pPr>
              <a:spcBef>
                <a:spcPts val="1800"/>
              </a:spcBef>
            </a:pPr>
            <a:r>
              <a:rPr lang="ja-JP" altLang="en-US" sz="2400" b="1" dirty="0" smtClean="0"/>
              <a:t>⑥　</a:t>
            </a:r>
            <a:r>
              <a:rPr lang="ja-JP" altLang="en-US" sz="2400" b="1" dirty="0"/>
              <a:t>ネットワーク整備や費用負担の</a:t>
            </a:r>
            <a:r>
              <a:rPr lang="ja-JP" altLang="en-US" sz="2400" b="1" dirty="0" smtClean="0"/>
              <a:t>あり方</a:t>
            </a:r>
            <a:endParaRPr lang="en-US" altLang="ja-JP" sz="2400" b="1" dirty="0" smtClean="0"/>
          </a:p>
          <a:p>
            <a:pPr>
              <a:spcBef>
                <a:spcPts val="1800"/>
              </a:spcBef>
            </a:pPr>
            <a:r>
              <a:rPr lang="ja-JP" altLang="en-US" sz="2400" b="1" dirty="0" smtClean="0"/>
              <a:t>⑦　総合</a:t>
            </a:r>
            <a:r>
              <a:rPr lang="ja-JP" altLang="en-US" sz="2400" b="1" dirty="0"/>
              <a:t>エネルギー</a:t>
            </a:r>
            <a:r>
              <a:rPr lang="ja-JP" altLang="en-US" sz="2400" b="1" dirty="0" smtClean="0"/>
              <a:t>産業化</a:t>
            </a:r>
            <a:endParaRPr lang="ja-JP" altLang="en-US" sz="2400" b="1" dirty="0"/>
          </a:p>
        </p:txBody>
      </p:sp>
      <p:sp>
        <p:nvSpPr>
          <p:cNvPr id="5" name="テキスト ボックス 4"/>
          <p:cNvSpPr txBox="1"/>
          <p:nvPr/>
        </p:nvSpPr>
        <p:spPr>
          <a:xfrm>
            <a:off x="3944888" y="6381328"/>
            <a:ext cx="6192688" cy="369332"/>
          </a:xfrm>
          <a:prstGeom prst="rect">
            <a:avLst/>
          </a:prstGeom>
          <a:noFill/>
        </p:spPr>
        <p:txBody>
          <a:bodyPr wrap="square" rtlCol="0">
            <a:spAutoFit/>
          </a:bodyPr>
          <a:lstStyle/>
          <a:p>
            <a:r>
              <a:rPr kumimoji="1" lang="en-US" altLang="ja-JP" dirty="0" smtClean="0"/>
              <a:t>※</a:t>
            </a:r>
            <a:r>
              <a:rPr kumimoji="1" lang="ja-JP" altLang="en-US" dirty="0" smtClean="0"/>
              <a:t>②、③は主として電力取引監視等委員会にて検討。</a:t>
            </a:r>
            <a:endParaRPr kumimoji="1" lang="ja-JP" altLang="en-US" dirty="0"/>
          </a:p>
        </p:txBody>
      </p:sp>
    </p:spTree>
    <p:extLst>
      <p:ext uri="{BB962C8B-B14F-4D97-AF65-F5344CB8AC3E}">
        <p14:creationId xmlns:p14="http://schemas.microsoft.com/office/powerpoint/2010/main" val="1967393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36"/>
          <p:cNvSpPr>
            <a:spLocks noChangeArrowheads="1"/>
          </p:cNvSpPr>
          <p:nvPr/>
        </p:nvSpPr>
        <p:spPr bwMode="auto">
          <a:xfrm>
            <a:off x="0" y="-27384"/>
            <a:ext cx="9926638" cy="380480"/>
          </a:xfrm>
          <a:prstGeom prst="rect">
            <a:avLst/>
          </a:prstGeom>
          <a:solidFill>
            <a:schemeClr val="accent1"/>
          </a:solidFill>
          <a:ln w="12700" algn="ctr">
            <a:noFill/>
            <a:miter lim="800000"/>
            <a:headEnd/>
            <a:tailEnd/>
          </a:ln>
        </p:spPr>
        <p:txBody>
          <a:bodyPr lIns="36000" tIns="36000" rIns="36000" bIns="36000">
            <a:spAutoFit/>
          </a:bodyPr>
          <a:lstStyle/>
          <a:p>
            <a:pPr algn="ctr" fontAlgn="base">
              <a:spcBef>
                <a:spcPct val="50000"/>
              </a:spcBef>
              <a:spcAft>
                <a:spcPct val="0"/>
              </a:spcAft>
            </a:pPr>
            <a:r>
              <a:rPr lang="ja-JP" altLang="en-US" sz="2000" b="1" dirty="0" smtClean="0">
                <a:solidFill>
                  <a:prstClr val="white"/>
                </a:solidFill>
                <a:latin typeface="ＭＳ Ｐゴシック"/>
              </a:rPr>
              <a:t>ガスシステム改革における今後の主要論点</a:t>
            </a:r>
            <a:endParaRPr lang="ja-JP" altLang="en-US" sz="2000" b="1" dirty="0">
              <a:solidFill>
                <a:prstClr val="white"/>
              </a:solidFill>
              <a:latin typeface="ＭＳ Ｐゴシック"/>
            </a:endParaRPr>
          </a:p>
        </p:txBody>
      </p:sp>
      <p:sp>
        <p:nvSpPr>
          <p:cNvPr id="33" name="スライド番号プレースホルダー 2"/>
          <p:cNvSpPr txBox="1">
            <a:spLocks/>
          </p:cNvSpPr>
          <p:nvPr/>
        </p:nvSpPr>
        <p:spPr>
          <a:xfrm>
            <a:off x="7594600" y="-32469"/>
            <a:ext cx="2311400" cy="365125"/>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68" algn="l" rtl="0" fontAlgn="base">
              <a:spcBef>
                <a:spcPct val="0"/>
              </a:spcBef>
              <a:spcAft>
                <a:spcPct val="0"/>
              </a:spcAft>
              <a:defRPr kumimoji="1" kern="1200">
                <a:solidFill>
                  <a:schemeClr val="tx1"/>
                </a:solidFill>
                <a:latin typeface="Arial" charset="0"/>
                <a:ea typeface="ＭＳ Ｐゴシック" charset="-128"/>
                <a:cs typeface="+mn-cs"/>
              </a:defRPr>
            </a:lvl2pPr>
            <a:lvl3pPr marL="914335" algn="l" rtl="0" fontAlgn="base">
              <a:spcBef>
                <a:spcPct val="0"/>
              </a:spcBef>
              <a:spcAft>
                <a:spcPct val="0"/>
              </a:spcAft>
              <a:defRPr kumimoji="1" kern="1200">
                <a:solidFill>
                  <a:schemeClr val="tx1"/>
                </a:solidFill>
                <a:latin typeface="Arial" charset="0"/>
                <a:ea typeface="ＭＳ Ｐゴシック" charset="-128"/>
                <a:cs typeface="+mn-cs"/>
              </a:defRPr>
            </a:lvl3pPr>
            <a:lvl4pPr marL="1371503" algn="l" rtl="0" fontAlgn="base">
              <a:spcBef>
                <a:spcPct val="0"/>
              </a:spcBef>
              <a:spcAft>
                <a:spcPct val="0"/>
              </a:spcAft>
              <a:defRPr kumimoji="1" kern="1200">
                <a:solidFill>
                  <a:schemeClr val="tx1"/>
                </a:solidFill>
                <a:latin typeface="Arial" charset="0"/>
                <a:ea typeface="ＭＳ Ｐゴシック" charset="-128"/>
                <a:cs typeface="+mn-cs"/>
              </a:defRPr>
            </a:lvl4pPr>
            <a:lvl5pPr marL="1828671" algn="l" rtl="0" fontAlgn="base">
              <a:spcBef>
                <a:spcPct val="0"/>
              </a:spcBef>
              <a:spcAft>
                <a:spcPct val="0"/>
              </a:spcAft>
              <a:defRPr kumimoji="1" kern="1200">
                <a:solidFill>
                  <a:schemeClr val="tx1"/>
                </a:solidFill>
                <a:latin typeface="Arial" charset="0"/>
                <a:ea typeface="ＭＳ Ｐゴシック" charset="-128"/>
                <a:cs typeface="+mn-cs"/>
              </a:defRPr>
            </a:lvl5pPr>
            <a:lvl6pPr marL="2285838" algn="l" defTabSz="914335" rtl="0" eaLnBrk="1" latinLnBrk="0" hangingPunct="1">
              <a:defRPr kumimoji="1" kern="1200">
                <a:solidFill>
                  <a:schemeClr val="tx1"/>
                </a:solidFill>
                <a:latin typeface="Arial" charset="0"/>
                <a:ea typeface="ＭＳ Ｐゴシック" charset="-128"/>
                <a:cs typeface="+mn-cs"/>
              </a:defRPr>
            </a:lvl6pPr>
            <a:lvl7pPr marL="2743006" algn="l" defTabSz="914335" rtl="0" eaLnBrk="1" latinLnBrk="0" hangingPunct="1">
              <a:defRPr kumimoji="1" kern="1200">
                <a:solidFill>
                  <a:schemeClr val="tx1"/>
                </a:solidFill>
                <a:latin typeface="Arial" charset="0"/>
                <a:ea typeface="ＭＳ Ｐゴシック" charset="-128"/>
                <a:cs typeface="+mn-cs"/>
              </a:defRPr>
            </a:lvl7pPr>
            <a:lvl8pPr marL="3200174" algn="l" defTabSz="914335" rtl="0" eaLnBrk="1" latinLnBrk="0" hangingPunct="1">
              <a:defRPr kumimoji="1" kern="1200">
                <a:solidFill>
                  <a:schemeClr val="tx1"/>
                </a:solidFill>
                <a:latin typeface="Arial" charset="0"/>
                <a:ea typeface="ＭＳ Ｐゴシック" charset="-128"/>
                <a:cs typeface="+mn-cs"/>
              </a:defRPr>
            </a:lvl8pPr>
            <a:lvl9pPr marL="3657341" algn="l" defTabSz="914335" rtl="0" eaLnBrk="1" latinLnBrk="0" hangingPunct="1">
              <a:defRPr kumimoji="1" kern="1200">
                <a:solidFill>
                  <a:schemeClr val="tx1"/>
                </a:solidFill>
                <a:latin typeface="Arial" charset="0"/>
                <a:ea typeface="ＭＳ Ｐゴシック" charset="-128"/>
                <a:cs typeface="+mn-cs"/>
              </a:defRPr>
            </a:lvl9pPr>
          </a:lstStyle>
          <a:p>
            <a:pPr algn="r">
              <a:defRPr/>
            </a:pPr>
            <a:fld id="{3CF312C0-D3AB-4CF8-B5EF-F3E11CA05781}" type="slidenum">
              <a:rPr lang="ja-JP" altLang="en-US" sz="2400" smtClean="0">
                <a:solidFill>
                  <a:prstClr val="white"/>
                </a:solidFill>
              </a:rPr>
              <a:pPr algn="r">
                <a:defRPr/>
              </a:pPr>
              <a:t>35</a:t>
            </a:fld>
            <a:endParaRPr lang="ja-JP" altLang="en-US" sz="2400" dirty="0">
              <a:solidFill>
                <a:prstClr val="white"/>
              </a:solidFill>
            </a:endParaRPr>
          </a:p>
        </p:txBody>
      </p:sp>
      <p:sp>
        <p:nvSpPr>
          <p:cNvPr id="12" name="角丸四角形 11"/>
          <p:cNvSpPr/>
          <p:nvPr/>
        </p:nvSpPr>
        <p:spPr>
          <a:xfrm>
            <a:off x="65766" y="692696"/>
            <a:ext cx="9783778" cy="54726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spcBef>
                <a:spcPts val="1800"/>
              </a:spcBef>
            </a:pPr>
            <a:r>
              <a:rPr lang="ja-JP" altLang="en-US" sz="2400" b="1" dirty="0" smtClean="0"/>
              <a:t>①</a:t>
            </a:r>
            <a:r>
              <a:rPr lang="ja-JP" altLang="en-US" sz="2400" b="1" dirty="0"/>
              <a:t>　</a:t>
            </a:r>
            <a:r>
              <a:rPr lang="ja-JP" altLang="en-US" sz="2400" b="1" dirty="0" smtClean="0"/>
              <a:t>小売全面自由化の施行期日について　</a:t>
            </a:r>
            <a:endParaRPr lang="en-US" altLang="ja-JP" sz="2400" b="1" dirty="0" smtClean="0"/>
          </a:p>
          <a:p>
            <a:pPr marL="355600" indent="-355600">
              <a:spcBef>
                <a:spcPts val="1800"/>
              </a:spcBef>
            </a:pPr>
            <a:r>
              <a:rPr lang="ja-JP" altLang="en-US" sz="2400" b="1" dirty="0" smtClean="0"/>
              <a:t>②　</a:t>
            </a:r>
            <a:r>
              <a:rPr lang="ja-JP" altLang="en-US" sz="2400" b="1" dirty="0"/>
              <a:t>経過</a:t>
            </a:r>
            <a:r>
              <a:rPr lang="ja-JP" altLang="en-US" sz="2400" b="1" dirty="0" smtClean="0"/>
              <a:t>措置料金規制が課される事業者の指定基準・指定解除基準について</a:t>
            </a:r>
            <a:endParaRPr kumimoji="1" lang="en-US" altLang="ja-JP" sz="2400" b="1" dirty="0" smtClean="0"/>
          </a:p>
          <a:p>
            <a:pPr marL="355600" indent="-355600">
              <a:spcBef>
                <a:spcPts val="1800"/>
              </a:spcBef>
            </a:pPr>
            <a:r>
              <a:rPr lang="ja-JP" altLang="en-US" sz="2400" b="1" dirty="0"/>
              <a:t>③</a:t>
            </a:r>
            <a:r>
              <a:rPr kumimoji="1" lang="ja-JP" altLang="en-US" sz="2400" b="1" dirty="0" smtClean="0"/>
              <a:t>　託送供給制度（託送供給料金の算定・算定方法、同時</a:t>
            </a:r>
            <a:r>
              <a:rPr lang="ja-JP" altLang="en-US" sz="2400" b="1" dirty="0"/>
              <a:t>同量</a:t>
            </a:r>
            <a:r>
              <a:rPr kumimoji="1" lang="ja-JP" altLang="en-US" sz="2400" b="1" dirty="0" smtClean="0"/>
              <a:t>制度等）について</a:t>
            </a:r>
            <a:endParaRPr kumimoji="1" lang="en-US" altLang="ja-JP" sz="2400" b="1" dirty="0" smtClean="0"/>
          </a:p>
          <a:p>
            <a:pPr>
              <a:spcBef>
                <a:spcPts val="1800"/>
              </a:spcBef>
            </a:pPr>
            <a:r>
              <a:rPr lang="ja-JP" altLang="en-US" sz="2400" b="1" dirty="0" smtClean="0"/>
              <a:t>④</a:t>
            </a:r>
            <a:r>
              <a:rPr lang="ja-JP" altLang="en-US" sz="2400" b="1" dirty="0"/>
              <a:t>　</a:t>
            </a:r>
            <a:r>
              <a:rPr lang="ja-JP" altLang="en-US" sz="2400" b="1" dirty="0" smtClean="0"/>
              <a:t>ガス製造事業（</a:t>
            </a:r>
            <a:r>
              <a:rPr lang="en-US" altLang="ja-JP" sz="2400" b="1" dirty="0" smtClean="0"/>
              <a:t>LNG</a:t>
            </a:r>
            <a:r>
              <a:rPr lang="ja-JP" altLang="en-US" sz="2400" b="1" dirty="0" smtClean="0"/>
              <a:t>基地事業）に係る詳細制度設計について</a:t>
            </a:r>
            <a:endParaRPr lang="en-US" altLang="ja-JP" sz="2400" b="1" dirty="0"/>
          </a:p>
          <a:p>
            <a:pPr>
              <a:spcBef>
                <a:spcPts val="1800"/>
              </a:spcBef>
            </a:pPr>
            <a:r>
              <a:rPr lang="ja-JP" altLang="en-US" sz="2400" b="1" dirty="0" smtClean="0"/>
              <a:t>⑤</a:t>
            </a:r>
            <a:r>
              <a:rPr lang="ja-JP" altLang="en-US" sz="2400" b="1" dirty="0"/>
              <a:t>　</a:t>
            </a:r>
            <a:r>
              <a:rPr lang="ja-JP" altLang="en-US" sz="2400" b="1" dirty="0" smtClean="0"/>
              <a:t>二重導管規制について</a:t>
            </a:r>
            <a:endParaRPr lang="en-US" altLang="ja-JP" sz="2400" b="1" dirty="0" smtClean="0"/>
          </a:p>
          <a:p>
            <a:pPr>
              <a:spcBef>
                <a:spcPts val="1800"/>
              </a:spcBef>
            </a:pPr>
            <a:r>
              <a:rPr lang="ja-JP" altLang="en-US" sz="2400" b="1" dirty="0" smtClean="0"/>
              <a:t>⑥　全国最適的な導管整備方針について</a:t>
            </a:r>
            <a:endParaRPr lang="en-US" altLang="ja-JP" sz="2400" b="1" dirty="0" smtClean="0"/>
          </a:p>
        </p:txBody>
      </p:sp>
    </p:spTree>
    <p:extLst>
      <p:ext uri="{BB962C8B-B14F-4D97-AF65-F5344CB8AC3E}">
        <p14:creationId xmlns:p14="http://schemas.microsoft.com/office/powerpoint/2010/main" val="1371684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7098238" y="2348880"/>
            <a:ext cx="1335358" cy="880118"/>
          </a:xfrm>
          <a:prstGeom prst="rect">
            <a:avLst/>
          </a:prstGeom>
          <a:solidFill>
            <a:schemeClr val="accent1">
              <a:lumMod val="40000"/>
              <a:lumOff val="60000"/>
            </a:schemeClr>
          </a:solidFill>
          <a:ln w="9525">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wrap="none" lIns="0" tIns="18000" rIns="0" bIns="18000" anchor="ctr"/>
          <a:lstStyle/>
          <a:p>
            <a:pPr algn="ctr">
              <a:defRPr/>
            </a:pPr>
            <a:r>
              <a:rPr lang="ja-JP" altLang="en-US" sz="1600" dirty="0">
                <a:solidFill>
                  <a:prstClr val="black"/>
                </a:solidFill>
                <a:latin typeface="+mn-ea"/>
              </a:rPr>
              <a:t>料金</a:t>
            </a:r>
            <a:r>
              <a:rPr lang="ja-JP" altLang="en-US" sz="1600" dirty="0" smtClean="0">
                <a:solidFill>
                  <a:prstClr val="black"/>
                </a:solidFill>
                <a:latin typeface="+mn-ea"/>
              </a:rPr>
              <a:t>規制</a:t>
            </a:r>
            <a:endParaRPr lang="en-US" altLang="ja-JP" sz="1600" dirty="0" smtClean="0">
              <a:solidFill>
                <a:prstClr val="black"/>
              </a:solidFill>
              <a:latin typeface="+mn-ea"/>
            </a:endParaRPr>
          </a:p>
          <a:p>
            <a:pPr algn="ctr">
              <a:defRPr/>
            </a:pPr>
            <a:r>
              <a:rPr lang="ja-JP" altLang="en-US" sz="1600" dirty="0" smtClean="0">
                <a:solidFill>
                  <a:prstClr val="black"/>
                </a:solidFill>
                <a:latin typeface="+mn-ea"/>
              </a:rPr>
              <a:t>の撤廃</a:t>
            </a:r>
            <a:endParaRPr lang="en-US" altLang="ja-JP" sz="1600" dirty="0">
              <a:solidFill>
                <a:prstClr val="black"/>
              </a:solidFill>
              <a:latin typeface="+mn-ea"/>
            </a:endParaRPr>
          </a:p>
          <a:p>
            <a:pPr algn="ctr">
              <a:defRPr/>
            </a:pPr>
            <a:r>
              <a:rPr lang="ja-JP" altLang="en-US" sz="1400" spc="-150" dirty="0">
                <a:solidFill>
                  <a:prstClr val="black"/>
                </a:solidFill>
                <a:latin typeface="+mn-ea"/>
              </a:rPr>
              <a:t>（経過措置終了）</a:t>
            </a:r>
            <a:endParaRPr lang="en-US" altLang="ja-JP" sz="1400" spc="-150" dirty="0">
              <a:solidFill>
                <a:prstClr val="black"/>
              </a:solidFill>
              <a:latin typeface="+mn-ea"/>
            </a:endParaRPr>
          </a:p>
        </p:txBody>
      </p:sp>
      <p:sp>
        <p:nvSpPr>
          <p:cNvPr id="5" name="Rectangle 36"/>
          <p:cNvSpPr>
            <a:spLocks noChangeArrowheads="1"/>
          </p:cNvSpPr>
          <p:nvPr/>
        </p:nvSpPr>
        <p:spPr bwMode="auto">
          <a:xfrm>
            <a:off x="1" y="-1588"/>
            <a:ext cx="9926638" cy="395856"/>
          </a:xfrm>
          <a:prstGeom prst="rect">
            <a:avLst/>
          </a:prstGeom>
          <a:solidFill>
            <a:schemeClr val="accent1"/>
          </a:solidFill>
          <a:ln w="12700" algn="ctr">
            <a:noFill/>
            <a:miter lim="800000"/>
            <a:headEnd/>
            <a:tailEnd/>
          </a:ln>
        </p:spPr>
        <p:txBody>
          <a:bodyPr lIns="35994" tIns="35994" rIns="35994" bIns="35994">
            <a:spAutoFit/>
          </a:bodyPr>
          <a:lstStyle/>
          <a:p>
            <a:pPr algn="ctr">
              <a:spcBef>
                <a:spcPct val="50000"/>
              </a:spcBef>
            </a:pPr>
            <a:r>
              <a:rPr lang="ja-JP" altLang="en-US" sz="2100" b="1" dirty="0">
                <a:solidFill>
                  <a:schemeClr val="bg1"/>
                </a:solidFill>
                <a:latin typeface="+mn-ea"/>
              </a:rPr>
              <a:t>システム改革</a:t>
            </a:r>
            <a:r>
              <a:rPr lang="ja-JP" altLang="en-US" sz="2100" b="1" dirty="0" smtClean="0">
                <a:solidFill>
                  <a:schemeClr val="bg1"/>
                </a:solidFill>
                <a:latin typeface="+mn-ea"/>
              </a:rPr>
              <a:t>のスケジュール</a:t>
            </a:r>
            <a:endParaRPr lang="ja-JP" altLang="en-US" sz="2100" b="1" dirty="0">
              <a:solidFill>
                <a:schemeClr val="bg1"/>
              </a:solidFill>
              <a:latin typeface="+mn-ea"/>
            </a:endParaRPr>
          </a:p>
        </p:txBody>
      </p:sp>
      <p:sp>
        <p:nvSpPr>
          <p:cNvPr id="38" name="スライド番号プレースホルダー 2"/>
          <p:cNvSpPr txBox="1">
            <a:spLocks/>
          </p:cNvSpPr>
          <p:nvPr/>
        </p:nvSpPr>
        <p:spPr>
          <a:xfrm>
            <a:off x="7594600" y="-32468"/>
            <a:ext cx="2311400" cy="365125"/>
          </a:xfrm>
          <a:prstGeom prst="rect">
            <a:avLst/>
          </a:prstGeom>
        </p:spPr>
        <p:txBody>
          <a:bodyPr lIns="91423" tIns="45712" rIns="91423" bIns="45712"/>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68" algn="l" rtl="0" fontAlgn="base">
              <a:spcBef>
                <a:spcPct val="0"/>
              </a:spcBef>
              <a:spcAft>
                <a:spcPct val="0"/>
              </a:spcAft>
              <a:defRPr kumimoji="1" kern="1200">
                <a:solidFill>
                  <a:schemeClr val="tx1"/>
                </a:solidFill>
                <a:latin typeface="Arial" charset="0"/>
                <a:ea typeface="ＭＳ Ｐゴシック" charset="-128"/>
                <a:cs typeface="+mn-cs"/>
              </a:defRPr>
            </a:lvl2pPr>
            <a:lvl3pPr marL="914335" algn="l" rtl="0" fontAlgn="base">
              <a:spcBef>
                <a:spcPct val="0"/>
              </a:spcBef>
              <a:spcAft>
                <a:spcPct val="0"/>
              </a:spcAft>
              <a:defRPr kumimoji="1" kern="1200">
                <a:solidFill>
                  <a:schemeClr val="tx1"/>
                </a:solidFill>
                <a:latin typeface="Arial" charset="0"/>
                <a:ea typeface="ＭＳ Ｐゴシック" charset="-128"/>
                <a:cs typeface="+mn-cs"/>
              </a:defRPr>
            </a:lvl3pPr>
            <a:lvl4pPr marL="1371503" algn="l" rtl="0" fontAlgn="base">
              <a:spcBef>
                <a:spcPct val="0"/>
              </a:spcBef>
              <a:spcAft>
                <a:spcPct val="0"/>
              </a:spcAft>
              <a:defRPr kumimoji="1" kern="1200">
                <a:solidFill>
                  <a:schemeClr val="tx1"/>
                </a:solidFill>
                <a:latin typeface="Arial" charset="0"/>
                <a:ea typeface="ＭＳ Ｐゴシック" charset="-128"/>
                <a:cs typeface="+mn-cs"/>
              </a:defRPr>
            </a:lvl4pPr>
            <a:lvl5pPr marL="1828671" algn="l" rtl="0" fontAlgn="base">
              <a:spcBef>
                <a:spcPct val="0"/>
              </a:spcBef>
              <a:spcAft>
                <a:spcPct val="0"/>
              </a:spcAft>
              <a:defRPr kumimoji="1" kern="1200">
                <a:solidFill>
                  <a:schemeClr val="tx1"/>
                </a:solidFill>
                <a:latin typeface="Arial" charset="0"/>
                <a:ea typeface="ＭＳ Ｐゴシック" charset="-128"/>
                <a:cs typeface="+mn-cs"/>
              </a:defRPr>
            </a:lvl5pPr>
            <a:lvl6pPr marL="2285838" algn="l" defTabSz="914335" rtl="0" eaLnBrk="1" latinLnBrk="0" hangingPunct="1">
              <a:defRPr kumimoji="1" kern="1200">
                <a:solidFill>
                  <a:schemeClr val="tx1"/>
                </a:solidFill>
                <a:latin typeface="Arial" charset="0"/>
                <a:ea typeface="ＭＳ Ｐゴシック" charset="-128"/>
                <a:cs typeface="+mn-cs"/>
              </a:defRPr>
            </a:lvl6pPr>
            <a:lvl7pPr marL="2743006" algn="l" defTabSz="914335" rtl="0" eaLnBrk="1" latinLnBrk="0" hangingPunct="1">
              <a:defRPr kumimoji="1" kern="1200">
                <a:solidFill>
                  <a:schemeClr val="tx1"/>
                </a:solidFill>
                <a:latin typeface="Arial" charset="0"/>
                <a:ea typeface="ＭＳ Ｐゴシック" charset="-128"/>
                <a:cs typeface="+mn-cs"/>
              </a:defRPr>
            </a:lvl7pPr>
            <a:lvl8pPr marL="3200174" algn="l" defTabSz="914335" rtl="0" eaLnBrk="1" latinLnBrk="0" hangingPunct="1">
              <a:defRPr kumimoji="1" kern="1200">
                <a:solidFill>
                  <a:schemeClr val="tx1"/>
                </a:solidFill>
                <a:latin typeface="Arial" charset="0"/>
                <a:ea typeface="ＭＳ Ｐゴシック" charset="-128"/>
                <a:cs typeface="+mn-cs"/>
              </a:defRPr>
            </a:lvl8pPr>
            <a:lvl9pPr marL="3657341" algn="l" defTabSz="914335" rtl="0" eaLnBrk="1" latinLnBrk="0" hangingPunct="1">
              <a:defRPr kumimoji="1" kern="1200">
                <a:solidFill>
                  <a:schemeClr val="tx1"/>
                </a:solidFill>
                <a:latin typeface="Arial" charset="0"/>
                <a:ea typeface="ＭＳ Ｐゴシック" charset="-128"/>
                <a:cs typeface="+mn-cs"/>
              </a:defRPr>
            </a:lvl9pPr>
          </a:lstStyle>
          <a:p>
            <a:pPr algn="r">
              <a:defRPr/>
            </a:pPr>
            <a:fld id="{3CF312C0-D3AB-4CF8-B5EF-F3E11CA05781}" type="slidenum">
              <a:rPr lang="ja-JP" altLang="en-US" sz="2400">
                <a:solidFill>
                  <a:schemeClr val="bg1"/>
                </a:solidFill>
              </a:rPr>
              <a:pPr algn="r">
                <a:defRPr/>
              </a:pPr>
              <a:t>3</a:t>
            </a:fld>
            <a:endParaRPr lang="ja-JP" altLang="en-US" sz="2400" dirty="0">
              <a:solidFill>
                <a:schemeClr val="bg1"/>
              </a:solidFill>
            </a:endParaRPr>
          </a:p>
        </p:txBody>
      </p:sp>
      <p:sp>
        <p:nvSpPr>
          <p:cNvPr id="154" name="正方形/長方形 153"/>
          <p:cNvSpPr/>
          <p:nvPr/>
        </p:nvSpPr>
        <p:spPr>
          <a:xfrm>
            <a:off x="75569" y="440668"/>
            <a:ext cx="9791989" cy="468052"/>
          </a:xfrm>
          <a:prstGeom prst="rect">
            <a:avLst/>
          </a:prstGeom>
          <a:noFill/>
          <a:ln w="9525">
            <a:noFill/>
          </a:ln>
        </p:spPr>
        <p:style>
          <a:lnRef idx="2">
            <a:schemeClr val="dk1"/>
          </a:lnRef>
          <a:fillRef idx="1">
            <a:schemeClr val="lt1"/>
          </a:fillRef>
          <a:effectRef idx="0">
            <a:schemeClr val="dk1"/>
          </a:effectRef>
          <a:fontRef idx="minor">
            <a:schemeClr val="dk1"/>
          </a:fontRef>
        </p:style>
        <p:txBody>
          <a:bodyPr lIns="91423" tIns="45712" rIns="91423" bIns="45712" rtlCol="0" anchor="t" anchorCtr="0"/>
          <a:lstStyle/>
          <a:p>
            <a:pPr marL="449183" indent="-361885" defTabSz="957471">
              <a:spcBef>
                <a:spcPts val="0"/>
              </a:spcBef>
              <a:spcAft>
                <a:spcPts val="600"/>
              </a:spcAft>
              <a:buFont typeface="Wingdings" panose="05000000000000000000" pitchFamily="2" charset="2"/>
              <a:buChar char="u"/>
              <a:defRPr/>
            </a:pPr>
            <a:r>
              <a:rPr lang="ja-JP" altLang="en-US" dirty="0" smtClean="0">
                <a:solidFill>
                  <a:prstClr val="black"/>
                </a:solidFill>
                <a:latin typeface="+mn-ea"/>
              </a:rPr>
              <a:t>電気</a:t>
            </a:r>
            <a:r>
              <a:rPr lang="ja-JP" altLang="en-US" dirty="0">
                <a:solidFill>
                  <a:prstClr val="black"/>
                </a:solidFill>
                <a:latin typeface="+mn-ea"/>
              </a:rPr>
              <a:t>事業法等改正法が本年６月に成立</a:t>
            </a:r>
            <a:r>
              <a:rPr lang="ja-JP" altLang="en-US" dirty="0" smtClean="0">
                <a:solidFill>
                  <a:prstClr val="black"/>
                </a:solidFill>
                <a:latin typeface="+mn-ea"/>
              </a:rPr>
              <a:t>。</a:t>
            </a:r>
            <a:endParaRPr lang="en-US" altLang="ja-JP" dirty="0" smtClean="0">
              <a:solidFill>
                <a:prstClr val="black"/>
              </a:solidFill>
              <a:latin typeface="+mn-ea"/>
            </a:endParaRPr>
          </a:p>
        </p:txBody>
      </p:sp>
      <p:cxnSp>
        <p:nvCxnSpPr>
          <p:cNvPr id="187" name="直線矢印コネクタ 37"/>
          <p:cNvCxnSpPr/>
          <p:nvPr/>
        </p:nvCxnSpPr>
        <p:spPr>
          <a:xfrm>
            <a:off x="1354843" y="3325791"/>
            <a:ext cx="8402275" cy="0"/>
          </a:xfrm>
          <a:prstGeom prst="straightConnector1">
            <a:avLst/>
          </a:prstGeom>
          <a:ln w="762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88" name="直線矢印コネクタ 45"/>
          <p:cNvCxnSpPr/>
          <p:nvPr/>
        </p:nvCxnSpPr>
        <p:spPr>
          <a:xfrm>
            <a:off x="1130575" y="4833156"/>
            <a:ext cx="8626542" cy="0"/>
          </a:xfrm>
          <a:prstGeom prst="straightConnector1">
            <a:avLst/>
          </a:prstGeom>
          <a:ln w="762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90" name="直線矢印コネクタ 47"/>
          <p:cNvCxnSpPr/>
          <p:nvPr/>
        </p:nvCxnSpPr>
        <p:spPr>
          <a:xfrm>
            <a:off x="1130575" y="6377859"/>
            <a:ext cx="8626542" cy="0"/>
          </a:xfrm>
          <a:prstGeom prst="straightConnector1">
            <a:avLst/>
          </a:prstGeom>
          <a:ln w="762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1" name="直線矢印コネクタ 5"/>
          <p:cNvCxnSpPr/>
          <p:nvPr/>
        </p:nvCxnSpPr>
        <p:spPr>
          <a:xfrm>
            <a:off x="728179" y="1707784"/>
            <a:ext cx="8847431"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62" name="テキスト ボックス 21"/>
          <p:cNvSpPr txBox="1"/>
          <p:nvPr/>
        </p:nvSpPr>
        <p:spPr>
          <a:xfrm>
            <a:off x="1130575" y="2816932"/>
            <a:ext cx="1599178" cy="825506"/>
          </a:xfrm>
          <a:prstGeom prst="rect">
            <a:avLst/>
          </a:prstGeom>
          <a:solidFill>
            <a:schemeClr val="accent1">
              <a:lumMod val="40000"/>
              <a:lumOff val="60000"/>
            </a:schemeClr>
          </a:solidFill>
          <a:ln>
            <a:solidFill>
              <a:schemeClr val="tx1"/>
            </a:solidFill>
            <a:prstDash val="solid"/>
          </a:ln>
        </p:spPr>
        <p:txBody>
          <a:bodyPr wrap="square" lIns="48107" tIns="48107" rIns="48107" bIns="48107" rtlCol="0" anchor="ctr">
            <a:noAutofit/>
          </a:bodyPr>
          <a:lstStyle>
            <a:defPPr>
              <a:defRPr lang="ja-JP"/>
            </a:defPPr>
            <a:lvl1pPr algn="ctr">
              <a:defRPr sz="1900"/>
            </a:lvl1pPr>
          </a:lstStyle>
          <a:p>
            <a:r>
              <a:rPr lang="ja-JP" altLang="en-US" sz="1600" dirty="0">
                <a:solidFill>
                  <a:prstClr val="black"/>
                </a:solidFill>
              </a:rPr>
              <a:t>第１段階</a:t>
            </a:r>
            <a:endParaRPr lang="en-US" altLang="ja-JP" sz="1600" dirty="0">
              <a:solidFill>
                <a:prstClr val="black"/>
              </a:solidFill>
            </a:endParaRPr>
          </a:p>
          <a:p>
            <a:r>
              <a:rPr lang="ja-JP" altLang="en-US" sz="1600" dirty="0">
                <a:solidFill>
                  <a:prstClr val="black"/>
                </a:solidFill>
              </a:rPr>
              <a:t>（広域的運営</a:t>
            </a:r>
            <a:endParaRPr lang="en-US" altLang="ja-JP" sz="1600" dirty="0">
              <a:solidFill>
                <a:prstClr val="black"/>
              </a:solidFill>
            </a:endParaRPr>
          </a:p>
          <a:p>
            <a:r>
              <a:rPr lang="en-US" altLang="ja-JP" sz="1600" dirty="0">
                <a:solidFill>
                  <a:prstClr val="black"/>
                </a:solidFill>
              </a:rPr>
              <a:t> </a:t>
            </a:r>
            <a:r>
              <a:rPr lang="ja-JP" altLang="en-US" sz="1600" dirty="0">
                <a:solidFill>
                  <a:prstClr val="black"/>
                </a:solidFill>
              </a:rPr>
              <a:t>推進機関創設）</a:t>
            </a:r>
          </a:p>
        </p:txBody>
      </p:sp>
      <p:sp>
        <p:nvSpPr>
          <p:cNvPr id="163" name="テキスト ボックス 162"/>
          <p:cNvSpPr txBox="1"/>
          <p:nvPr/>
        </p:nvSpPr>
        <p:spPr>
          <a:xfrm>
            <a:off x="108726" y="2924944"/>
            <a:ext cx="1246117" cy="431162"/>
          </a:xfrm>
          <a:prstGeom prst="rect">
            <a:avLst/>
          </a:prstGeom>
          <a:noFill/>
        </p:spPr>
        <p:txBody>
          <a:bodyPr wrap="square" lIns="122191" tIns="61096" rIns="122191" bIns="61096" rtlCol="0">
            <a:spAutoFit/>
          </a:bodyPr>
          <a:lstStyle/>
          <a:p>
            <a:r>
              <a:rPr lang="en-US" altLang="ja-JP" sz="2000" b="1" dirty="0">
                <a:solidFill>
                  <a:prstClr val="black"/>
                </a:solidFill>
              </a:rPr>
              <a:t>【</a:t>
            </a:r>
            <a:r>
              <a:rPr lang="ja-JP" altLang="en-US" sz="2000" b="1" dirty="0">
                <a:solidFill>
                  <a:prstClr val="black"/>
                </a:solidFill>
              </a:rPr>
              <a:t>電力</a:t>
            </a:r>
            <a:r>
              <a:rPr lang="en-US" altLang="ja-JP" sz="2000" b="1" dirty="0">
                <a:solidFill>
                  <a:prstClr val="black"/>
                </a:solidFill>
              </a:rPr>
              <a:t>】</a:t>
            </a:r>
            <a:endParaRPr lang="ja-JP" altLang="en-US" sz="2000" b="1" dirty="0">
              <a:solidFill>
                <a:prstClr val="black"/>
              </a:solidFill>
            </a:endParaRPr>
          </a:p>
        </p:txBody>
      </p:sp>
      <p:sp>
        <p:nvSpPr>
          <p:cNvPr id="164" name="テキスト ボックス 33"/>
          <p:cNvSpPr txBox="1"/>
          <p:nvPr/>
        </p:nvSpPr>
        <p:spPr>
          <a:xfrm>
            <a:off x="108709" y="4386833"/>
            <a:ext cx="1791364" cy="431162"/>
          </a:xfrm>
          <a:prstGeom prst="rect">
            <a:avLst/>
          </a:prstGeom>
          <a:noFill/>
        </p:spPr>
        <p:txBody>
          <a:bodyPr wrap="square" lIns="122191" tIns="61096" rIns="122191" bIns="61096" rtlCol="0">
            <a:spAutoFit/>
          </a:bodyPr>
          <a:lstStyle/>
          <a:p>
            <a:r>
              <a:rPr lang="en-US" altLang="ja-JP" sz="2000" b="1" dirty="0">
                <a:solidFill>
                  <a:prstClr val="black"/>
                </a:solidFill>
              </a:rPr>
              <a:t>【</a:t>
            </a:r>
            <a:r>
              <a:rPr lang="ja-JP" altLang="en-US" sz="2000" b="1" dirty="0">
                <a:solidFill>
                  <a:prstClr val="black"/>
                </a:solidFill>
              </a:rPr>
              <a:t>都市ガス</a:t>
            </a:r>
            <a:r>
              <a:rPr lang="en-US" altLang="ja-JP" sz="2000" b="1" dirty="0">
                <a:solidFill>
                  <a:prstClr val="black"/>
                </a:solidFill>
              </a:rPr>
              <a:t>】</a:t>
            </a:r>
            <a:endParaRPr lang="ja-JP" altLang="en-US" sz="2000" b="1" dirty="0">
              <a:solidFill>
                <a:prstClr val="black"/>
              </a:solidFill>
            </a:endParaRPr>
          </a:p>
        </p:txBody>
      </p:sp>
      <p:sp>
        <p:nvSpPr>
          <p:cNvPr id="166" name="テキスト ボックス 35"/>
          <p:cNvSpPr txBox="1"/>
          <p:nvPr/>
        </p:nvSpPr>
        <p:spPr>
          <a:xfrm>
            <a:off x="108718" y="5977475"/>
            <a:ext cx="2426030" cy="400384"/>
          </a:xfrm>
          <a:prstGeom prst="rect">
            <a:avLst/>
          </a:prstGeom>
          <a:noFill/>
        </p:spPr>
        <p:txBody>
          <a:bodyPr wrap="square" lIns="122191" tIns="61096" rIns="122191" bIns="61096" rtlCol="0">
            <a:spAutoFit/>
          </a:bodyPr>
          <a:lstStyle/>
          <a:p>
            <a:r>
              <a:rPr lang="en-US" altLang="ja-JP" b="1" dirty="0" smtClean="0">
                <a:solidFill>
                  <a:prstClr val="black"/>
                </a:solidFill>
              </a:rPr>
              <a:t>【</a:t>
            </a:r>
            <a:r>
              <a:rPr lang="ja-JP" altLang="en-US" b="1" dirty="0" smtClean="0">
                <a:solidFill>
                  <a:prstClr val="black"/>
                </a:solidFill>
              </a:rPr>
              <a:t>監視等委員会</a:t>
            </a:r>
            <a:r>
              <a:rPr lang="en-US" altLang="ja-JP" b="1" dirty="0" smtClean="0">
                <a:solidFill>
                  <a:prstClr val="black"/>
                </a:solidFill>
              </a:rPr>
              <a:t>】</a:t>
            </a:r>
            <a:endParaRPr lang="ja-JP" altLang="en-US" b="1" dirty="0">
              <a:solidFill>
                <a:prstClr val="black"/>
              </a:solidFill>
            </a:endParaRPr>
          </a:p>
        </p:txBody>
      </p:sp>
      <p:sp>
        <p:nvSpPr>
          <p:cNvPr id="167" name="テキスト ボックス 9"/>
          <p:cNvSpPr txBox="1"/>
          <p:nvPr/>
        </p:nvSpPr>
        <p:spPr>
          <a:xfrm>
            <a:off x="840302" y="980439"/>
            <a:ext cx="1221394" cy="677383"/>
          </a:xfrm>
          <a:prstGeom prst="rect">
            <a:avLst/>
          </a:prstGeom>
          <a:noFill/>
        </p:spPr>
        <p:txBody>
          <a:bodyPr wrap="none" lIns="122191" tIns="61096" rIns="122191" bIns="61096" rtlCol="0">
            <a:spAutoFit/>
          </a:bodyPr>
          <a:lstStyle/>
          <a:p>
            <a:pPr algn="ctr"/>
            <a:r>
              <a:rPr lang="ja-JP" altLang="en-US" dirty="0">
                <a:solidFill>
                  <a:prstClr val="black"/>
                </a:solidFill>
              </a:rPr>
              <a:t>平成</a:t>
            </a:r>
            <a:r>
              <a:rPr lang="en-US" altLang="ja-JP" dirty="0">
                <a:solidFill>
                  <a:prstClr val="black"/>
                </a:solidFill>
              </a:rPr>
              <a:t>27</a:t>
            </a:r>
            <a:r>
              <a:rPr lang="ja-JP" altLang="en-US" dirty="0">
                <a:solidFill>
                  <a:prstClr val="black"/>
                </a:solidFill>
              </a:rPr>
              <a:t>年</a:t>
            </a:r>
            <a:endParaRPr lang="en-US" altLang="ja-JP" dirty="0">
              <a:solidFill>
                <a:prstClr val="black"/>
              </a:solidFill>
            </a:endParaRPr>
          </a:p>
          <a:p>
            <a:pPr algn="ctr"/>
            <a:r>
              <a:rPr lang="ja-JP" altLang="en-US" dirty="0">
                <a:solidFill>
                  <a:prstClr val="black"/>
                </a:solidFill>
              </a:rPr>
              <a:t>（</a:t>
            </a:r>
            <a:r>
              <a:rPr lang="en-US" altLang="ja-JP" dirty="0">
                <a:solidFill>
                  <a:prstClr val="black"/>
                </a:solidFill>
              </a:rPr>
              <a:t>2015</a:t>
            </a:r>
            <a:r>
              <a:rPr lang="ja-JP" altLang="en-US" dirty="0">
                <a:solidFill>
                  <a:prstClr val="black"/>
                </a:solidFill>
              </a:rPr>
              <a:t>年）</a:t>
            </a:r>
          </a:p>
        </p:txBody>
      </p:sp>
      <p:sp>
        <p:nvSpPr>
          <p:cNvPr id="168" name="テキスト ボックス 14"/>
          <p:cNvSpPr txBox="1"/>
          <p:nvPr/>
        </p:nvSpPr>
        <p:spPr>
          <a:xfrm>
            <a:off x="4644037" y="872717"/>
            <a:ext cx="1112390" cy="862049"/>
          </a:xfrm>
          <a:prstGeom prst="rect">
            <a:avLst/>
          </a:prstGeom>
          <a:noFill/>
        </p:spPr>
        <p:txBody>
          <a:bodyPr wrap="none" lIns="122191" tIns="61096" rIns="122191" bIns="61096" rtlCol="0">
            <a:spAutoFit/>
          </a:bodyPr>
          <a:lstStyle/>
          <a:p>
            <a:pPr algn="ctr"/>
            <a:r>
              <a:rPr lang="ja-JP" altLang="en-US" sz="1600" dirty="0">
                <a:solidFill>
                  <a:prstClr val="black"/>
                </a:solidFill>
              </a:rPr>
              <a:t>平成</a:t>
            </a:r>
            <a:r>
              <a:rPr lang="en-US" altLang="ja-JP" sz="1600" dirty="0">
                <a:solidFill>
                  <a:prstClr val="black"/>
                </a:solidFill>
              </a:rPr>
              <a:t>28</a:t>
            </a:r>
            <a:r>
              <a:rPr lang="ja-JP" altLang="en-US" sz="1600" dirty="0">
                <a:solidFill>
                  <a:prstClr val="black"/>
                </a:solidFill>
              </a:rPr>
              <a:t>年</a:t>
            </a:r>
            <a:endParaRPr lang="en-US" altLang="ja-JP" sz="1600" dirty="0">
              <a:solidFill>
                <a:prstClr val="black"/>
              </a:solidFill>
            </a:endParaRPr>
          </a:p>
          <a:p>
            <a:pPr algn="ctr"/>
            <a:r>
              <a:rPr lang="ja-JP" altLang="en-US" sz="1600" dirty="0">
                <a:solidFill>
                  <a:prstClr val="black"/>
                </a:solidFill>
              </a:rPr>
              <a:t>（</a:t>
            </a:r>
            <a:r>
              <a:rPr lang="en-US" altLang="ja-JP" sz="1600" dirty="0">
                <a:solidFill>
                  <a:prstClr val="black"/>
                </a:solidFill>
              </a:rPr>
              <a:t>2016</a:t>
            </a:r>
            <a:r>
              <a:rPr lang="ja-JP" altLang="en-US" sz="1600" dirty="0">
                <a:solidFill>
                  <a:prstClr val="black"/>
                </a:solidFill>
              </a:rPr>
              <a:t>年</a:t>
            </a:r>
            <a:r>
              <a:rPr lang="ja-JP" altLang="en-US" sz="1600" dirty="0" smtClean="0">
                <a:solidFill>
                  <a:prstClr val="black"/>
                </a:solidFill>
              </a:rPr>
              <a:t>）</a:t>
            </a:r>
            <a:endParaRPr lang="en-US" altLang="ja-JP" sz="1600" dirty="0" smtClean="0">
              <a:solidFill>
                <a:prstClr val="black"/>
              </a:solidFill>
            </a:endParaRPr>
          </a:p>
          <a:p>
            <a:pPr algn="ctr"/>
            <a:r>
              <a:rPr lang="en-US" altLang="ja-JP" sz="1600" dirty="0" smtClean="0">
                <a:solidFill>
                  <a:prstClr val="black"/>
                </a:solidFill>
              </a:rPr>
              <a:t>4</a:t>
            </a:r>
            <a:r>
              <a:rPr lang="ja-JP" altLang="en-US" sz="1600" dirty="0" smtClean="0">
                <a:solidFill>
                  <a:prstClr val="black"/>
                </a:solidFill>
              </a:rPr>
              <a:t>月</a:t>
            </a:r>
            <a:r>
              <a:rPr lang="en-US" altLang="ja-JP" sz="1600" dirty="0" smtClean="0">
                <a:solidFill>
                  <a:prstClr val="black"/>
                </a:solidFill>
              </a:rPr>
              <a:t>1</a:t>
            </a:r>
            <a:r>
              <a:rPr lang="ja-JP" altLang="en-US" sz="1600" dirty="0" smtClean="0">
                <a:solidFill>
                  <a:prstClr val="black"/>
                </a:solidFill>
              </a:rPr>
              <a:t>日</a:t>
            </a:r>
            <a:endParaRPr lang="en-US" altLang="ja-JP" sz="1600" dirty="0" smtClean="0">
              <a:solidFill>
                <a:prstClr val="black"/>
              </a:solidFill>
            </a:endParaRPr>
          </a:p>
        </p:txBody>
      </p:sp>
      <p:sp>
        <p:nvSpPr>
          <p:cNvPr id="169" name="テキスト ボックス 15"/>
          <p:cNvSpPr txBox="1"/>
          <p:nvPr/>
        </p:nvSpPr>
        <p:spPr>
          <a:xfrm>
            <a:off x="5904766" y="1011215"/>
            <a:ext cx="1112390" cy="615828"/>
          </a:xfrm>
          <a:prstGeom prst="rect">
            <a:avLst/>
          </a:prstGeom>
          <a:noFill/>
        </p:spPr>
        <p:txBody>
          <a:bodyPr wrap="none" lIns="122191" tIns="61096" rIns="122191" bIns="61096" rtlCol="0">
            <a:spAutoFit/>
          </a:bodyPr>
          <a:lstStyle/>
          <a:p>
            <a:pPr algn="ctr"/>
            <a:r>
              <a:rPr lang="ja-JP" altLang="en-US" sz="1600" dirty="0">
                <a:solidFill>
                  <a:prstClr val="black"/>
                </a:solidFill>
              </a:rPr>
              <a:t>平成</a:t>
            </a:r>
            <a:r>
              <a:rPr lang="en-US" altLang="ja-JP" sz="1600" dirty="0">
                <a:solidFill>
                  <a:prstClr val="black"/>
                </a:solidFill>
              </a:rPr>
              <a:t>29</a:t>
            </a:r>
            <a:r>
              <a:rPr lang="ja-JP" altLang="en-US" sz="1600" dirty="0">
                <a:solidFill>
                  <a:prstClr val="black"/>
                </a:solidFill>
              </a:rPr>
              <a:t>年</a:t>
            </a:r>
            <a:endParaRPr lang="en-US" altLang="ja-JP" sz="1600" dirty="0">
              <a:solidFill>
                <a:prstClr val="black"/>
              </a:solidFill>
            </a:endParaRPr>
          </a:p>
          <a:p>
            <a:pPr algn="ctr"/>
            <a:r>
              <a:rPr lang="ja-JP" altLang="en-US" sz="1600" dirty="0">
                <a:solidFill>
                  <a:prstClr val="black"/>
                </a:solidFill>
              </a:rPr>
              <a:t>（</a:t>
            </a:r>
            <a:r>
              <a:rPr lang="en-US" altLang="ja-JP" sz="1600" dirty="0">
                <a:solidFill>
                  <a:prstClr val="black"/>
                </a:solidFill>
              </a:rPr>
              <a:t>2017</a:t>
            </a:r>
            <a:r>
              <a:rPr lang="ja-JP" altLang="en-US" sz="1600" dirty="0">
                <a:solidFill>
                  <a:prstClr val="black"/>
                </a:solidFill>
              </a:rPr>
              <a:t>年）</a:t>
            </a:r>
          </a:p>
        </p:txBody>
      </p:sp>
      <p:sp>
        <p:nvSpPr>
          <p:cNvPr id="170" name="テキスト ボックス 17"/>
          <p:cNvSpPr txBox="1"/>
          <p:nvPr/>
        </p:nvSpPr>
        <p:spPr>
          <a:xfrm>
            <a:off x="7035891" y="872717"/>
            <a:ext cx="1112390" cy="862049"/>
          </a:xfrm>
          <a:prstGeom prst="rect">
            <a:avLst/>
          </a:prstGeom>
          <a:noFill/>
        </p:spPr>
        <p:txBody>
          <a:bodyPr wrap="none" lIns="122191" tIns="61096" rIns="122191" bIns="61096" rtlCol="0">
            <a:spAutoFit/>
          </a:bodyPr>
          <a:lstStyle/>
          <a:p>
            <a:pPr algn="ctr"/>
            <a:r>
              <a:rPr lang="ja-JP" altLang="en-US" sz="1600" dirty="0">
                <a:solidFill>
                  <a:prstClr val="black"/>
                </a:solidFill>
              </a:rPr>
              <a:t>平成</a:t>
            </a:r>
            <a:r>
              <a:rPr lang="en-US" altLang="ja-JP" sz="1600" dirty="0">
                <a:solidFill>
                  <a:prstClr val="black"/>
                </a:solidFill>
              </a:rPr>
              <a:t>32</a:t>
            </a:r>
            <a:r>
              <a:rPr lang="ja-JP" altLang="en-US" sz="1600" dirty="0">
                <a:solidFill>
                  <a:prstClr val="black"/>
                </a:solidFill>
              </a:rPr>
              <a:t>年</a:t>
            </a:r>
            <a:endParaRPr lang="en-US" altLang="ja-JP" sz="1600" dirty="0">
              <a:solidFill>
                <a:prstClr val="black"/>
              </a:solidFill>
            </a:endParaRPr>
          </a:p>
          <a:p>
            <a:pPr algn="ctr"/>
            <a:r>
              <a:rPr lang="ja-JP" altLang="en-US" sz="1600" dirty="0">
                <a:solidFill>
                  <a:prstClr val="black"/>
                </a:solidFill>
              </a:rPr>
              <a:t>（</a:t>
            </a:r>
            <a:r>
              <a:rPr lang="en-US" altLang="ja-JP" sz="1600" dirty="0">
                <a:solidFill>
                  <a:prstClr val="black"/>
                </a:solidFill>
              </a:rPr>
              <a:t>2020</a:t>
            </a:r>
            <a:r>
              <a:rPr lang="ja-JP" altLang="en-US" sz="1600" dirty="0">
                <a:solidFill>
                  <a:prstClr val="black"/>
                </a:solidFill>
              </a:rPr>
              <a:t>年</a:t>
            </a:r>
            <a:r>
              <a:rPr lang="ja-JP" altLang="en-US" sz="1600" dirty="0" smtClean="0">
                <a:solidFill>
                  <a:prstClr val="black"/>
                </a:solidFill>
              </a:rPr>
              <a:t>）</a:t>
            </a:r>
            <a:endParaRPr lang="en-US" altLang="ja-JP" sz="1600" dirty="0" smtClean="0">
              <a:solidFill>
                <a:prstClr val="black"/>
              </a:solidFill>
            </a:endParaRPr>
          </a:p>
          <a:p>
            <a:pPr algn="ctr"/>
            <a:r>
              <a:rPr lang="en-US" altLang="ja-JP" sz="1600" dirty="0" smtClean="0">
                <a:solidFill>
                  <a:prstClr val="black"/>
                </a:solidFill>
              </a:rPr>
              <a:t>4</a:t>
            </a:r>
            <a:r>
              <a:rPr lang="ja-JP" altLang="en-US" sz="1600" dirty="0" smtClean="0">
                <a:solidFill>
                  <a:prstClr val="black"/>
                </a:solidFill>
              </a:rPr>
              <a:t>月</a:t>
            </a:r>
            <a:r>
              <a:rPr lang="en-US" altLang="ja-JP" sz="1600" dirty="0" smtClean="0">
                <a:solidFill>
                  <a:prstClr val="black"/>
                </a:solidFill>
              </a:rPr>
              <a:t>1</a:t>
            </a:r>
            <a:r>
              <a:rPr lang="ja-JP" altLang="en-US" sz="1600" dirty="0" smtClean="0">
                <a:solidFill>
                  <a:prstClr val="black"/>
                </a:solidFill>
              </a:rPr>
              <a:t>日</a:t>
            </a:r>
            <a:endParaRPr lang="ja-JP" altLang="en-US" sz="1600" dirty="0">
              <a:solidFill>
                <a:prstClr val="black"/>
              </a:solidFill>
            </a:endParaRPr>
          </a:p>
        </p:txBody>
      </p:sp>
      <p:sp>
        <p:nvSpPr>
          <p:cNvPr id="171" name="テキスト ボックス 18"/>
          <p:cNvSpPr txBox="1"/>
          <p:nvPr/>
        </p:nvSpPr>
        <p:spPr>
          <a:xfrm>
            <a:off x="8167017" y="872717"/>
            <a:ext cx="1112390" cy="862049"/>
          </a:xfrm>
          <a:prstGeom prst="rect">
            <a:avLst/>
          </a:prstGeom>
          <a:noFill/>
        </p:spPr>
        <p:txBody>
          <a:bodyPr wrap="none" lIns="122191" tIns="61096" rIns="122191" bIns="61096" rtlCol="0">
            <a:spAutoFit/>
          </a:bodyPr>
          <a:lstStyle/>
          <a:p>
            <a:pPr algn="ctr"/>
            <a:r>
              <a:rPr lang="ja-JP" altLang="en-US" sz="1600" dirty="0">
                <a:solidFill>
                  <a:prstClr val="black"/>
                </a:solidFill>
              </a:rPr>
              <a:t>平成</a:t>
            </a:r>
            <a:r>
              <a:rPr lang="en-US" altLang="ja-JP" sz="1600" dirty="0">
                <a:solidFill>
                  <a:prstClr val="black"/>
                </a:solidFill>
              </a:rPr>
              <a:t>34</a:t>
            </a:r>
            <a:r>
              <a:rPr lang="ja-JP" altLang="en-US" sz="1600" dirty="0">
                <a:solidFill>
                  <a:prstClr val="black"/>
                </a:solidFill>
              </a:rPr>
              <a:t>年</a:t>
            </a:r>
            <a:endParaRPr lang="en-US" altLang="ja-JP" sz="1600" dirty="0">
              <a:solidFill>
                <a:prstClr val="black"/>
              </a:solidFill>
            </a:endParaRPr>
          </a:p>
          <a:p>
            <a:pPr algn="ctr"/>
            <a:r>
              <a:rPr lang="ja-JP" altLang="en-US" sz="1600" dirty="0">
                <a:solidFill>
                  <a:prstClr val="black"/>
                </a:solidFill>
              </a:rPr>
              <a:t>（</a:t>
            </a:r>
            <a:r>
              <a:rPr lang="en-US" altLang="ja-JP" sz="1600" dirty="0">
                <a:solidFill>
                  <a:prstClr val="black"/>
                </a:solidFill>
              </a:rPr>
              <a:t>2022</a:t>
            </a:r>
            <a:r>
              <a:rPr lang="ja-JP" altLang="en-US" sz="1600" dirty="0">
                <a:solidFill>
                  <a:prstClr val="black"/>
                </a:solidFill>
              </a:rPr>
              <a:t>年</a:t>
            </a:r>
            <a:r>
              <a:rPr lang="ja-JP" altLang="en-US" sz="1600" dirty="0" smtClean="0">
                <a:solidFill>
                  <a:prstClr val="black"/>
                </a:solidFill>
              </a:rPr>
              <a:t>）</a:t>
            </a:r>
            <a:endParaRPr lang="en-US" altLang="ja-JP" sz="1600" dirty="0" smtClean="0">
              <a:solidFill>
                <a:prstClr val="black"/>
              </a:solidFill>
            </a:endParaRPr>
          </a:p>
          <a:p>
            <a:pPr algn="ctr"/>
            <a:r>
              <a:rPr lang="en-US" altLang="ja-JP" sz="1600" dirty="0" smtClean="0">
                <a:solidFill>
                  <a:prstClr val="black"/>
                </a:solidFill>
              </a:rPr>
              <a:t>4</a:t>
            </a:r>
            <a:r>
              <a:rPr lang="ja-JP" altLang="en-US" sz="1600" dirty="0" smtClean="0">
                <a:solidFill>
                  <a:prstClr val="black"/>
                </a:solidFill>
              </a:rPr>
              <a:t>月</a:t>
            </a:r>
            <a:r>
              <a:rPr lang="en-US" altLang="ja-JP" sz="1600" dirty="0" smtClean="0">
                <a:solidFill>
                  <a:prstClr val="black"/>
                </a:solidFill>
              </a:rPr>
              <a:t>1</a:t>
            </a:r>
            <a:r>
              <a:rPr lang="ja-JP" altLang="en-US" sz="1600" dirty="0">
                <a:solidFill>
                  <a:prstClr val="black"/>
                </a:solidFill>
              </a:rPr>
              <a:t>日</a:t>
            </a:r>
          </a:p>
        </p:txBody>
      </p:sp>
      <p:sp>
        <p:nvSpPr>
          <p:cNvPr id="172" name="テキスト ボックス 171"/>
          <p:cNvSpPr txBox="1"/>
          <p:nvPr/>
        </p:nvSpPr>
        <p:spPr>
          <a:xfrm>
            <a:off x="4517471" y="2816933"/>
            <a:ext cx="1371633" cy="825513"/>
          </a:xfrm>
          <a:prstGeom prst="rect">
            <a:avLst/>
          </a:prstGeom>
          <a:solidFill>
            <a:schemeClr val="accent1">
              <a:lumMod val="40000"/>
              <a:lumOff val="60000"/>
            </a:schemeClr>
          </a:solidFill>
          <a:ln>
            <a:solidFill>
              <a:schemeClr val="tx1"/>
            </a:solidFill>
            <a:prstDash val="solid"/>
          </a:ln>
        </p:spPr>
        <p:txBody>
          <a:bodyPr wrap="square" lIns="48107" tIns="48107" rIns="48107" bIns="48107" rtlCol="0" anchor="ctr">
            <a:noAutofit/>
          </a:bodyPr>
          <a:lstStyle>
            <a:defPPr>
              <a:defRPr lang="ja-JP"/>
            </a:defPPr>
            <a:lvl1pPr algn="ctr">
              <a:defRPr sz="1900"/>
            </a:lvl1pPr>
          </a:lstStyle>
          <a:p>
            <a:r>
              <a:rPr lang="ja-JP" altLang="en-US" sz="1600" dirty="0">
                <a:solidFill>
                  <a:prstClr val="black"/>
                </a:solidFill>
              </a:rPr>
              <a:t>第２段階</a:t>
            </a:r>
            <a:endParaRPr lang="en-US" altLang="ja-JP" sz="1600" dirty="0">
              <a:solidFill>
                <a:prstClr val="black"/>
              </a:solidFill>
            </a:endParaRPr>
          </a:p>
          <a:p>
            <a:r>
              <a:rPr lang="ja-JP" altLang="en-US" sz="1600" dirty="0">
                <a:solidFill>
                  <a:prstClr val="black"/>
                </a:solidFill>
              </a:rPr>
              <a:t>（電気の小売</a:t>
            </a:r>
            <a:endParaRPr lang="en-US" altLang="ja-JP" sz="1600" dirty="0">
              <a:solidFill>
                <a:prstClr val="black"/>
              </a:solidFill>
            </a:endParaRPr>
          </a:p>
          <a:p>
            <a:r>
              <a:rPr lang="ja-JP" altLang="en-US" sz="1600" dirty="0">
                <a:solidFill>
                  <a:prstClr val="black"/>
                </a:solidFill>
              </a:rPr>
              <a:t>全面自由化）</a:t>
            </a:r>
          </a:p>
        </p:txBody>
      </p:sp>
      <p:sp>
        <p:nvSpPr>
          <p:cNvPr id="173" name="テキスト ボックス 172"/>
          <p:cNvSpPr txBox="1"/>
          <p:nvPr/>
        </p:nvSpPr>
        <p:spPr>
          <a:xfrm>
            <a:off x="7098239" y="3320989"/>
            <a:ext cx="1315825" cy="835605"/>
          </a:xfrm>
          <a:prstGeom prst="rect">
            <a:avLst/>
          </a:prstGeom>
          <a:solidFill>
            <a:schemeClr val="accent1">
              <a:lumMod val="40000"/>
              <a:lumOff val="60000"/>
            </a:schemeClr>
          </a:solidFill>
          <a:ln>
            <a:solidFill>
              <a:schemeClr val="tx1"/>
            </a:solidFill>
            <a:prstDash val="solid"/>
          </a:ln>
        </p:spPr>
        <p:txBody>
          <a:bodyPr wrap="square" lIns="48107" tIns="48107" rIns="48107" bIns="48107" rtlCol="0" anchor="ctr">
            <a:noAutofit/>
          </a:bodyPr>
          <a:lstStyle/>
          <a:p>
            <a:pPr algn="ctr"/>
            <a:r>
              <a:rPr lang="ja-JP" altLang="en-US" sz="1600" dirty="0">
                <a:solidFill>
                  <a:prstClr val="black"/>
                </a:solidFill>
              </a:rPr>
              <a:t>第３段階</a:t>
            </a:r>
            <a:endParaRPr lang="en-US" altLang="ja-JP" sz="1600" dirty="0">
              <a:solidFill>
                <a:prstClr val="black"/>
              </a:solidFill>
            </a:endParaRPr>
          </a:p>
          <a:p>
            <a:pPr algn="ctr"/>
            <a:r>
              <a:rPr lang="ja-JP" altLang="en-US" sz="1600" dirty="0">
                <a:solidFill>
                  <a:prstClr val="black"/>
                </a:solidFill>
              </a:rPr>
              <a:t>（送配電部門</a:t>
            </a:r>
            <a:endParaRPr lang="en-US" altLang="ja-JP" sz="1600" dirty="0">
              <a:solidFill>
                <a:prstClr val="black"/>
              </a:solidFill>
            </a:endParaRPr>
          </a:p>
          <a:p>
            <a:pPr algn="ctr"/>
            <a:r>
              <a:rPr lang="ja-JP" altLang="en-US" sz="1600" dirty="0">
                <a:solidFill>
                  <a:prstClr val="black"/>
                </a:solidFill>
              </a:rPr>
              <a:t>の法的分離）</a:t>
            </a:r>
          </a:p>
        </p:txBody>
      </p:sp>
      <p:sp>
        <p:nvSpPr>
          <p:cNvPr id="175" name="テキスト ボックス 174"/>
          <p:cNvSpPr txBox="1"/>
          <p:nvPr/>
        </p:nvSpPr>
        <p:spPr>
          <a:xfrm>
            <a:off x="8154847" y="4430918"/>
            <a:ext cx="1205643" cy="798282"/>
          </a:xfrm>
          <a:prstGeom prst="rect">
            <a:avLst/>
          </a:prstGeom>
          <a:solidFill>
            <a:schemeClr val="accent6">
              <a:lumMod val="40000"/>
              <a:lumOff val="60000"/>
            </a:schemeClr>
          </a:solidFill>
          <a:ln>
            <a:solidFill>
              <a:schemeClr val="tx1"/>
            </a:solidFill>
            <a:prstDash val="solid"/>
          </a:ln>
        </p:spPr>
        <p:txBody>
          <a:bodyPr wrap="none" lIns="48107" tIns="48107" rIns="48107" bIns="48107" rtlCol="0" anchor="ctr">
            <a:noAutofit/>
          </a:bodyPr>
          <a:lstStyle/>
          <a:p>
            <a:pPr algn="ctr"/>
            <a:r>
              <a:rPr lang="ja-JP" altLang="en-US" sz="1600" dirty="0">
                <a:solidFill>
                  <a:prstClr val="black"/>
                </a:solidFill>
              </a:rPr>
              <a:t>導管部門の</a:t>
            </a:r>
            <a:endParaRPr lang="en-US" altLang="ja-JP" sz="1600" dirty="0">
              <a:solidFill>
                <a:prstClr val="black"/>
              </a:solidFill>
            </a:endParaRPr>
          </a:p>
          <a:p>
            <a:pPr algn="ctr"/>
            <a:r>
              <a:rPr lang="ja-JP" altLang="en-US" sz="1600" dirty="0">
                <a:solidFill>
                  <a:prstClr val="black"/>
                </a:solidFill>
              </a:rPr>
              <a:t>法的分離</a:t>
            </a:r>
            <a:endParaRPr lang="en-US" altLang="ja-JP" sz="1600" dirty="0">
              <a:solidFill>
                <a:prstClr val="black"/>
              </a:solidFill>
            </a:endParaRPr>
          </a:p>
          <a:p>
            <a:pPr algn="ctr"/>
            <a:r>
              <a:rPr lang="ja-JP" altLang="en-US" sz="1600" dirty="0">
                <a:solidFill>
                  <a:prstClr val="black"/>
                </a:solidFill>
              </a:rPr>
              <a:t>（大手３社）</a:t>
            </a:r>
          </a:p>
        </p:txBody>
      </p:sp>
      <p:sp>
        <p:nvSpPr>
          <p:cNvPr id="176" name="テキスト ボックス 175"/>
          <p:cNvSpPr txBox="1"/>
          <p:nvPr/>
        </p:nvSpPr>
        <p:spPr>
          <a:xfrm>
            <a:off x="5909332" y="4430918"/>
            <a:ext cx="1266915" cy="798282"/>
          </a:xfrm>
          <a:prstGeom prst="rect">
            <a:avLst/>
          </a:prstGeom>
          <a:solidFill>
            <a:schemeClr val="accent6">
              <a:lumMod val="40000"/>
              <a:lumOff val="60000"/>
            </a:schemeClr>
          </a:solidFill>
          <a:ln>
            <a:solidFill>
              <a:schemeClr val="tx1"/>
            </a:solidFill>
            <a:prstDash val="solid"/>
          </a:ln>
        </p:spPr>
        <p:txBody>
          <a:bodyPr wrap="square" lIns="48107" tIns="48107" rIns="48107" bIns="48107" rtlCol="0" anchor="ctr">
            <a:noAutofit/>
          </a:bodyPr>
          <a:lstStyle/>
          <a:p>
            <a:pPr algn="ctr"/>
            <a:r>
              <a:rPr lang="ja-JP" altLang="en-US" sz="1600" dirty="0">
                <a:solidFill>
                  <a:prstClr val="black"/>
                </a:solidFill>
              </a:rPr>
              <a:t>ガスの小売</a:t>
            </a:r>
            <a:endParaRPr lang="en-US" altLang="ja-JP" sz="1600" dirty="0">
              <a:solidFill>
                <a:prstClr val="black"/>
              </a:solidFill>
            </a:endParaRPr>
          </a:p>
          <a:p>
            <a:pPr algn="ctr"/>
            <a:r>
              <a:rPr lang="ja-JP" altLang="en-US" sz="1600" dirty="0">
                <a:solidFill>
                  <a:prstClr val="black"/>
                </a:solidFill>
              </a:rPr>
              <a:t>全面自由化</a:t>
            </a:r>
          </a:p>
        </p:txBody>
      </p:sp>
      <p:sp>
        <p:nvSpPr>
          <p:cNvPr id="177" name="テキスト ボックス 176"/>
          <p:cNvSpPr txBox="1"/>
          <p:nvPr/>
        </p:nvSpPr>
        <p:spPr>
          <a:xfrm>
            <a:off x="2768758" y="5995122"/>
            <a:ext cx="1654782" cy="746247"/>
          </a:xfrm>
          <a:prstGeom prst="rect">
            <a:avLst/>
          </a:prstGeom>
          <a:solidFill>
            <a:schemeClr val="bg2">
              <a:lumMod val="75000"/>
            </a:schemeClr>
          </a:solidFill>
          <a:ln>
            <a:solidFill>
              <a:schemeClr val="tx1"/>
            </a:solidFill>
            <a:prstDash val="solid"/>
          </a:ln>
        </p:spPr>
        <p:txBody>
          <a:bodyPr wrap="square" lIns="48107" tIns="48107" rIns="48107" bIns="48107" rtlCol="0" anchor="ctr">
            <a:noAutofit/>
          </a:bodyPr>
          <a:lstStyle/>
          <a:p>
            <a:pPr algn="ctr"/>
            <a:r>
              <a:rPr lang="ja-JP" altLang="en-US" sz="1600" dirty="0">
                <a:solidFill>
                  <a:prstClr val="black"/>
                </a:solidFill>
              </a:rPr>
              <a:t>電力</a:t>
            </a:r>
            <a:r>
              <a:rPr lang="ja-JP" altLang="en-US" sz="1600" dirty="0" smtClean="0">
                <a:solidFill>
                  <a:prstClr val="black"/>
                </a:solidFill>
              </a:rPr>
              <a:t>取引監視等</a:t>
            </a:r>
            <a:endParaRPr lang="en-US" altLang="ja-JP" sz="1600" dirty="0" smtClean="0">
              <a:solidFill>
                <a:prstClr val="black"/>
              </a:solidFill>
            </a:endParaRPr>
          </a:p>
          <a:p>
            <a:pPr algn="ctr"/>
            <a:r>
              <a:rPr lang="ja-JP" altLang="en-US" sz="1600" dirty="0" smtClean="0">
                <a:solidFill>
                  <a:prstClr val="black"/>
                </a:solidFill>
              </a:rPr>
              <a:t>委員会</a:t>
            </a:r>
            <a:r>
              <a:rPr lang="ja-JP" altLang="en-US" sz="1600" dirty="0">
                <a:solidFill>
                  <a:prstClr val="black"/>
                </a:solidFill>
              </a:rPr>
              <a:t>の創設</a:t>
            </a:r>
          </a:p>
        </p:txBody>
      </p:sp>
      <p:sp>
        <p:nvSpPr>
          <p:cNvPr id="178" name="テキスト ボックス 177"/>
          <p:cNvSpPr txBox="1"/>
          <p:nvPr/>
        </p:nvSpPr>
        <p:spPr>
          <a:xfrm>
            <a:off x="4562958" y="5995122"/>
            <a:ext cx="1167244" cy="746247"/>
          </a:xfrm>
          <a:prstGeom prst="rect">
            <a:avLst/>
          </a:prstGeom>
          <a:solidFill>
            <a:schemeClr val="bg2">
              <a:lumMod val="75000"/>
            </a:schemeClr>
          </a:solidFill>
          <a:ln>
            <a:solidFill>
              <a:schemeClr val="tx1"/>
            </a:solidFill>
            <a:prstDash val="solid"/>
          </a:ln>
        </p:spPr>
        <p:txBody>
          <a:bodyPr wrap="square" lIns="48107" tIns="48107" rIns="48107" bIns="48107" rtlCol="0" anchor="ctr">
            <a:noAutofit/>
          </a:bodyPr>
          <a:lstStyle/>
          <a:p>
            <a:pPr algn="ctr"/>
            <a:r>
              <a:rPr lang="ja-JP" altLang="en-US" sz="1600" dirty="0">
                <a:solidFill>
                  <a:prstClr val="black"/>
                </a:solidFill>
              </a:rPr>
              <a:t>ガス・熱</a:t>
            </a:r>
            <a:r>
              <a:rPr lang="ja-JP" altLang="en-US" sz="1600" dirty="0" smtClean="0">
                <a:solidFill>
                  <a:prstClr val="black"/>
                </a:solidFill>
              </a:rPr>
              <a:t>に</a:t>
            </a:r>
            <a:endParaRPr lang="en-US" altLang="ja-JP" sz="1600" dirty="0" smtClean="0">
              <a:solidFill>
                <a:prstClr val="black"/>
              </a:solidFill>
            </a:endParaRPr>
          </a:p>
          <a:p>
            <a:pPr algn="ctr"/>
            <a:r>
              <a:rPr lang="ja-JP" altLang="en-US" sz="1600" dirty="0" smtClean="0">
                <a:solidFill>
                  <a:prstClr val="black"/>
                </a:solidFill>
              </a:rPr>
              <a:t>ついても</a:t>
            </a:r>
            <a:endParaRPr lang="en-US" altLang="ja-JP" sz="1600" dirty="0" smtClean="0">
              <a:solidFill>
                <a:prstClr val="black"/>
              </a:solidFill>
            </a:endParaRPr>
          </a:p>
          <a:p>
            <a:pPr algn="ctr"/>
            <a:r>
              <a:rPr lang="ja-JP" altLang="en-US" sz="1600" dirty="0" smtClean="0">
                <a:solidFill>
                  <a:prstClr val="black"/>
                </a:solidFill>
              </a:rPr>
              <a:t>業務</a:t>
            </a:r>
            <a:r>
              <a:rPr lang="ja-JP" altLang="en-US" sz="1600" dirty="0">
                <a:solidFill>
                  <a:prstClr val="black"/>
                </a:solidFill>
              </a:rPr>
              <a:t>開始</a:t>
            </a:r>
          </a:p>
        </p:txBody>
      </p:sp>
      <p:sp>
        <p:nvSpPr>
          <p:cNvPr id="179" name="角丸四角形 178"/>
          <p:cNvSpPr/>
          <p:nvPr/>
        </p:nvSpPr>
        <p:spPr>
          <a:xfrm>
            <a:off x="47172" y="857640"/>
            <a:ext cx="9757116" cy="5942304"/>
          </a:xfrm>
          <a:prstGeom prst="roundRect">
            <a:avLst>
              <a:gd name="adj" fmla="val 0"/>
            </a:avLst>
          </a:prstGeom>
          <a:noFill/>
          <a:ln w="1905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solidFill>
                <a:prstClr val="white"/>
              </a:solidFill>
            </a:endParaRPr>
          </a:p>
        </p:txBody>
      </p:sp>
      <p:sp>
        <p:nvSpPr>
          <p:cNvPr id="181" name="角丸四角形吹き出し 180"/>
          <p:cNvSpPr/>
          <p:nvPr/>
        </p:nvSpPr>
        <p:spPr>
          <a:xfrm>
            <a:off x="584514" y="1844824"/>
            <a:ext cx="737219" cy="684076"/>
          </a:xfrm>
          <a:prstGeom prst="wedgeRoundRectCallout">
            <a:avLst>
              <a:gd name="adj1" fmla="val 47902"/>
              <a:gd name="adj2" fmla="val 125922"/>
              <a:gd name="adj3" fmla="val 1666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400" b="1" dirty="0" smtClean="0">
                <a:solidFill>
                  <a:prstClr val="black"/>
                </a:solidFill>
              </a:rPr>
              <a:t>４月</a:t>
            </a:r>
            <a:endParaRPr lang="en-US" altLang="ja-JP" sz="1400" b="1" dirty="0" smtClean="0">
              <a:solidFill>
                <a:prstClr val="black"/>
              </a:solidFill>
            </a:endParaRPr>
          </a:p>
          <a:p>
            <a:pPr algn="ctr"/>
            <a:r>
              <a:rPr lang="ja-JP" altLang="en-US" sz="1400" b="1" dirty="0" smtClean="0">
                <a:solidFill>
                  <a:prstClr val="black"/>
                </a:solidFill>
              </a:rPr>
              <a:t>創設</a:t>
            </a:r>
            <a:endParaRPr lang="ja-JP" altLang="en-US" sz="1400" b="1" dirty="0">
              <a:solidFill>
                <a:prstClr val="black"/>
              </a:solidFill>
            </a:endParaRPr>
          </a:p>
        </p:txBody>
      </p:sp>
      <p:sp>
        <p:nvSpPr>
          <p:cNvPr id="182" name="角丸四角形吹き出し 181"/>
          <p:cNvSpPr/>
          <p:nvPr/>
        </p:nvSpPr>
        <p:spPr>
          <a:xfrm>
            <a:off x="1598627" y="1844824"/>
            <a:ext cx="1287143" cy="684076"/>
          </a:xfrm>
          <a:prstGeom prst="wedgeRoundRectCallout">
            <a:avLst>
              <a:gd name="adj1" fmla="val 59430"/>
              <a:gd name="adj2" fmla="val 166040"/>
              <a:gd name="adj3" fmla="val 1666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400" b="1" dirty="0" smtClean="0">
                <a:solidFill>
                  <a:prstClr val="black"/>
                </a:solidFill>
              </a:rPr>
              <a:t>７月に</a:t>
            </a:r>
            <a:r>
              <a:rPr lang="ja-JP" altLang="en-US" sz="1400" b="1" dirty="0">
                <a:solidFill>
                  <a:prstClr val="black"/>
                </a:solidFill>
              </a:rPr>
              <a:t>託送料金認可</a:t>
            </a:r>
            <a:r>
              <a:rPr lang="ja-JP" altLang="en-US" sz="1400" b="1" dirty="0" smtClean="0">
                <a:solidFill>
                  <a:prstClr val="black"/>
                </a:solidFill>
              </a:rPr>
              <a:t>申請を受付</a:t>
            </a:r>
            <a:endParaRPr lang="ja-JP" altLang="en-US" sz="1400" b="1" dirty="0">
              <a:solidFill>
                <a:prstClr val="black"/>
              </a:solidFill>
            </a:endParaRPr>
          </a:p>
        </p:txBody>
      </p:sp>
      <p:sp>
        <p:nvSpPr>
          <p:cNvPr id="183" name="角丸四角形吹き出し 182"/>
          <p:cNvSpPr/>
          <p:nvPr/>
        </p:nvSpPr>
        <p:spPr>
          <a:xfrm>
            <a:off x="2963779" y="1844824"/>
            <a:ext cx="1247987" cy="684076"/>
          </a:xfrm>
          <a:prstGeom prst="wedgeRoundRectCallout">
            <a:avLst>
              <a:gd name="adj1" fmla="val -22127"/>
              <a:gd name="adj2" fmla="val 167353"/>
              <a:gd name="adj3" fmla="val 1666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400" b="1" dirty="0">
                <a:solidFill>
                  <a:prstClr val="black"/>
                </a:solidFill>
              </a:rPr>
              <a:t>８月に小売事業</a:t>
            </a:r>
            <a:r>
              <a:rPr lang="ja-JP" altLang="en-US" sz="1400" b="1" dirty="0" smtClean="0">
                <a:solidFill>
                  <a:prstClr val="black"/>
                </a:solidFill>
              </a:rPr>
              <a:t>登録</a:t>
            </a:r>
            <a:endParaRPr lang="en-US" altLang="ja-JP" sz="1400" b="1" dirty="0" smtClean="0">
              <a:solidFill>
                <a:prstClr val="black"/>
              </a:solidFill>
            </a:endParaRPr>
          </a:p>
          <a:p>
            <a:pPr algn="ctr"/>
            <a:r>
              <a:rPr lang="ja-JP" altLang="en-US" sz="1400" b="1" dirty="0" smtClean="0">
                <a:solidFill>
                  <a:prstClr val="black"/>
                </a:solidFill>
              </a:rPr>
              <a:t>受付</a:t>
            </a:r>
            <a:r>
              <a:rPr lang="ja-JP" altLang="en-US" sz="1400" b="1" dirty="0">
                <a:solidFill>
                  <a:prstClr val="black"/>
                </a:solidFill>
              </a:rPr>
              <a:t>開始</a:t>
            </a:r>
          </a:p>
        </p:txBody>
      </p:sp>
      <p:sp>
        <p:nvSpPr>
          <p:cNvPr id="184" name="角丸四角形吹き出し 183"/>
          <p:cNvSpPr/>
          <p:nvPr/>
        </p:nvSpPr>
        <p:spPr>
          <a:xfrm>
            <a:off x="4289926" y="1808820"/>
            <a:ext cx="663000" cy="720080"/>
          </a:xfrm>
          <a:prstGeom prst="wedgeRoundRectCallout">
            <a:avLst>
              <a:gd name="adj1" fmla="val -133263"/>
              <a:gd name="adj2" fmla="val 549502"/>
              <a:gd name="adj3" fmla="val 1666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400" b="1" dirty="0" smtClean="0">
                <a:solidFill>
                  <a:prstClr val="black"/>
                </a:solidFill>
              </a:rPr>
              <a:t>９月創設</a:t>
            </a:r>
            <a:endParaRPr lang="ja-JP" altLang="en-US" sz="1400" b="1" dirty="0">
              <a:solidFill>
                <a:prstClr val="black"/>
              </a:solidFill>
            </a:endParaRPr>
          </a:p>
        </p:txBody>
      </p:sp>
      <p:sp>
        <p:nvSpPr>
          <p:cNvPr id="185" name="ホームベース 184"/>
          <p:cNvSpPr/>
          <p:nvPr/>
        </p:nvSpPr>
        <p:spPr>
          <a:xfrm>
            <a:off x="5962424" y="2424952"/>
            <a:ext cx="1096811" cy="758996"/>
          </a:xfrm>
          <a:prstGeom prst="homePlate">
            <a:avLst>
              <a:gd name="adj" fmla="val 24589"/>
            </a:avLst>
          </a:prstGeom>
          <a:solidFill>
            <a:schemeClr val="accent1">
              <a:lumMod val="20000"/>
              <a:lumOff val="80000"/>
            </a:schemeClr>
          </a:solidFill>
          <a:ln>
            <a:solidFill>
              <a:schemeClr val="tx1"/>
            </a:solidFill>
            <a:prstDash val="dash"/>
          </a:ln>
        </p:spPr>
        <p:txBody>
          <a:bodyPr wrap="square" lIns="48107" tIns="48107" rIns="48107" bIns="48107" rtlCol="0" anchor="ctr">
            <a:noAutofit/>
          </a:bodyPr>
          <a:lstStyle/>
          <a:p>
            <a:pPr algn="ctr"/>
            <a:endParaRPr lang="ja-JP" altLang="en-US" sz="1050" dirty="0">
              <a:solidFill>
                <a:prstClr val="black"/>
              </a:solidFill>
            </a:endParaRPr>
          </a:p>
        </p:txBody>
      </p:sp>
      <p:sp>
        <p:nvSpPr>
          <p:cNvPr id="186" name="テキスト ボックス 185"/>
          <p:cNvSpPr txBox="1"/>
          <p:nvPr/>
        </p:nvSpPr>
        <p:spPr>
          <a:xfrm>
            <a:off x="5850100" y="2463868"/>
            <a:ext cx="1206867" cy="676298"/>
          </a:xfrm>
          <a:prstGeom prst="rect">
            <a:avLst/>
          </a:prstGeom>
          <a:noFill/>
          <a:ln>
            <a:noFill/>
            <a:prstDash val="solid"/>
          </a:ln>
        </p:spPr>
        <p:txBody>
          <a:bodyPr wrap="square" lIns="48107" tIns="48107" rIns="48107" bIns="48107" rtlCol="0" anchor="ctr">
            <a:noAutofit/>
          </a:bodyPr>
          <a:lstStyle>
            <a:defPPr>
              <a:defRPr lang="ja-JP"/>
            </a:defPPr>
            <a:lvl1pPr algn="ctr">
              <a:defRPr sz="1900"/>
            </a:lvl1pPr>
          </a:lstStyle>
          <a:p>
            <a:r>
              <a:rPr lang="ja-JP" altLang="en-US" sz="1200" dirty="0">
                <a:solidFill>
                  <a:prstClr val="black"/>
                </a:solidFill>
              </a:rPr>
              <a:t>競争状況を</a:t>
            </a:r>
            <a:endParaRPr lang="en-US" altLang="ja-JP" sz="1200" dirty="0">
              <a:solidFill>
                <a:prstClr val="black"/>
              </a:solidFill>
            </a:endParaRPr>
          </a:p>
          <a:p>
            <a:r>
              <a:rPr lang="ja-JP" altLang="en-US" sz="1200" dirty="0" smtClean="0">
                <a:solidFill>
                  <a:prstClr val="black"/>
                </a:solidFill>
              </a:rPr>
              <a:t>レビュー</a:t>
            </a:r>
            <a:endParaRPr lang="en-US" altLang="ja-JP" sz="1200" dirty="0">
              <a:solidFill>
                <a:prstClr val="black"/>
              </a:solidFill>
            </a:endParaRPr>
          </a:p>
          <a:p>
            <a:r>
              <a:rPr lang="ja-JP" altLang="en-US" sz="1200" dirty="0">
                <a:solidFill>
                  <a:prstClr val="black"/>
                </a:solidFill>
              </a:rPr>
              <a:t>（</a:t>
            </a:r>
            <a:r>
              <a:rPr lang="ja-JP" altLang="en-US" sz="1200" dirty="0" smtClean="0">
                <a:solidFill>
                  <a:prstClr val="black"/>
                </a:solidFill>
              </a:rPr>
              <a:t>料金の経過</a:t>
            </a:r>
            <a:endParaRPr lang="en-US" altLang="ja-JP" sz="1200" dirty="0" smtClean="0">
              <a:solidFill>
                <a:prstClr val="black"/>
              </a:solidFill>
            </a:endParaRPr>
          </a:p>
          <a:p>
            <a:r>
              <a:rPr lang="ja-JP" altLang="en-US" sz="1200" dirty="0" smtClean="0">
                <a:solidFill>
                  <a:prstClr val="black"/>
                </a:solidFill>
              </a:rPr>
              <a:t>措置</a:t>
            </a:r>
            <a:r>
              <a:rPr lang="ja-JP" altLang="en-US" sz="1200" dirty="0">
                <a:solidFill>
                  <a:prstClr val="black"/>
                </a:solidFill>
              </a:rPr>
              <a:t>期間）</a:t>
            </a:r>
          </a:p>
        </p:txBody>
      </p:sp>
      <p:sp>
        <p:nvSpPr>
          <p:cNvPr id="34" name="正方形/長方形 33"/>
          <p:cNvSpPr/>
          <p:nvPr/>
        </p:nvSpPr>
        <p:spPr>
          <a:xfrm>
            <a:off x="8463390" y="2402194"/>
            <a:ext cx="1209000" cy="785734"/>
          </a:xfrm>
          <a:prstGeom prst="rect">
            <a:avLst/>
          </a:prstGeom>
          <a:solidFill>
            <a:schemeClr val="accent1">
              <a:lumMod val="20000"/>
              <a:lumOff val="80000"/>
            </a:schemeClr>
          </a:solidFill>
          <a:ln w="9525">
            <a:solidFill>
              <a:schemeClr val="tx1">
                <a:lumMod val="65000"/>
                <a:lumOff val="35000"/>
              </a:schemeClr>
            </a:solidFill>
            <a:prstDash val="dash"/>
          </a:ln>
        </p:spPr>
        <p:style>
          <a:lnRef idx="2">
            <a:schemeClr val="accent1"/>
          </a:lnRef>
          <a:fillRef idx="1">
            <a:schemeClr val="lt1"/>
          </a:fillRef>
          <a:effectRef idx="0">
            <a:schemeClr val="accent1"/>
          </a:effectRef>
          <a:fontRef idx="minor">
            <a:schemeClr val="dk1"/>
          </a:fontRef>
        </p:style>
        <p:txBody>
          <a:bodyPr wrap="none" lIns="0" tIns="18000" rIns="0" bIns="18000" anchor="ctr"/>
          <a:lstStyle/>
          <a:p>
            <a:pPr algn="ctr">
              <a:defRPr/>
            </a:pPr>
            <a:endParaRPr lang="en-US" altLang="ja-JP" sz="2000" spc="-150" dirty="0">
              <a:solidFill>
                <a:prstClr val="black"/>
              </a:solidFill>
              <a:latin typeface="+mn-ea"/>
            </a:endParaRPr>
          </a:p>
        </p:txBody>
      </p:sp>
      <p:sp>
        <p:nvSpPr>
          <p:cNvPr id="37" name="正方形/長方形 36"/>
          <p:cNvSpPr/>
          <p:nvPr/>
        </p:nvSpPr>
        <p:spPr>
          <a:xfrm>
            <a:off x="8524975" y="2480990"/>
            <a:ext cx="1232142" cy="646331"/>
          </a:xfrm>
          <a:prstGeom prst="rect">
            <a:avLst/>
          </a:prstGeom>
        </p:spPr>
        <p:txBody>
          <a:bodyPr vert="horz" wrap="square">
            <a:spAutoFit/>
          </a:bodyPr>
          <a:lstStyle/>
          <a:p>
            <a:pPr lvl="0">
              <a:defRPr/>
            </a:pPr>
            <a:r>
              <a:rPr lang="ja-JP" altLang="en-US" sz="1200" dirty="0">
                <a:solidFill>
                  <a:prstClr val="black"/>
                </a:solidFill>
                <a:latin typeface="+mn-ea"/>
              </a:rPr>
              <a:t>法的</a:t>
            </a:r>
            <a:r>
              <a:rPr lang="ja-JP" altLang="en-US" sz="1200" dirty="0" smtClean="0">
                <a:solidFill>
                  <a:prstClr val="black"/>
                </a:solidFill>
                <a:latin typeface="+mn-ea"/>
              </a:rPr>
              <a:t>分離と同時期かそれ以降のタイミング</a:t>
            </a:r>
            <a:endParaRPr lang="ja-JP" altLang="en-US" sz="1200" dirty="0">
              <a:solidFill>
                <a:prstClr val="black"/>
              </a:solidFill>
              <a:latin typeface="+mn-ea"/>
            </a:endParaRPr>
          </a:p>
        </p:txBody>
      </p:sp>
      <p:sp>
        <p:nvSpPr>
          <p:cNvPr id="39" name="大かっこ 38"/>
          <p:cNvSpPr/>
          <p:nvPr/>
        </p:nvSpPr>
        <p:spPr>
          <a:xfrm>
            <a:off x="8498366" y="2453980"/>
            <a:ext cx="1144453" cy="682162"/>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400">
              <a:latin typeface="+mn-ea"/>
            </a:endParaRPr>
          </a:p>
        </p:txBody>
      </p:sp>
    </p:spTree>
    <p:extLst>
      <p:ext uri="{BB962C8B-B14F-4D97-AF65-F5344CB8AC3E}">
        <p14:creationId xmlns:p14="http://schemas.microsoft.com/office/powerpoint/2010/main" val="1388330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948925" y="6438344"/>
            <a:ext cx="7981716" cy="373235"/>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ja-JP" altLang="en-US" sz="1600" b="1" dirty="0">
                <a:solidFill>
                  <a:schemeClr val="tx1"/>
                </a:solidFill>
                <a:latin typeface="+mj-ea"/>
                <a:ea typeface="+mj-ea"/>
              </a:rPr>
              <a:t>異分野からの</a:t>
            </a:r>
            <a:r>
              <a:rPr lang="ja-JP" altLang="en-US" sz="1600" b="1" dirty="0" smtClean="0">
                <a:solidFill>
                  <a:schemeClr val="tx1"/>
                </a:solidFill>
                <a:latin typeface="+mj-ea"/>
                <a:ea typeface="+mj-ea"/>
              </a:rPr>
              <a:t>参画</a:t>
            </a:r>
            <a:endParaRPr lang="en-US" altLang="ja-JP" sz="1600" b="1" dirty="0">
              <a:solidFill>
                <a:schemeClr val="tx1"/>
              </a:solidFill>
              <a:latin typeface="+mj-ea"/>
              <a:ea typeface="+mj-ea"/>
            </a:endParaRPr>
          </a:p>
        </p:txBody>
      </p:sp>
      <p:sp>
        <p:nvSpPr>
          <p:cNvPr id="38" name="正方形/長方形 37"/>
          <p:cNvSpPr/>
          <p:nvPr/>
        </p:nvSpPr>
        <p:spPr>
          <a:xfrm>
            <a:off x="6681192" y="3333135"/>
            <a:ext cx="3059708" cy="2901978"/>
          </a:xfrm>
          <a:prstGeom prst="rect">
            <a:avLst/>
          </a:prstGeom>
          <a:noFill/>
          <a:ln w="76200" cmpd="dbl">
            <a:solidFill>
              <a:schemeClr val="accent6">
                <a:lumMod val="75000"/>
              </a:schemeClr>
            </a:solidFill>
            <a:prstDash val="sysDot"/>
          </a:ln>
        </p:spPr>
        <p:txBody>
          <a:bodyPr wrap="none" lIns="91430" tIns="45715" rIns="91430" bIns="45715">
            <a:noAutofit/>
          </a:bodyPr>
          <a:lstStyle/>
          <a:p>
            <a:pPr algn="ctr">
              <a:spcBef>
                <a:spcPts val="800"/>
              </a:spcBef>
            </a:pPr>
            <a:endParaRPr lang="en-US" altLang="ja-JP" sz="600" b="1" dirty="0" smtClean="0">
              <a:solidFill>
                <a:prstClr val="black"/>
              </a:solidFill>
              <a:latin typeface="+mj-ea"/>
              <a:ea typeface="+mj-ea"/>
            </a:endParaRPr>
          </a:p>
          <a:p>
            <a:pPr algn="ctr">
              <a:spcBef>
                <a:spcPts val="800"/>
              </a:spcBef>
            </a:pPr>
            <a:endParaRPr lang="en-US" altLang="ja-JP" sz="1100" b="1" dirty="0" smtClean="0">
              <a:solidFill>
                <a:prstClr val="black"/>
              </a:solidFill>
              <a:latin typeface="+mj-ea"/>
              <a:ea typeface="+mj-ea"/>
            </a:endParaRPr>
          </a:p>
        </p:txBody>
      </p:sp>
      <p:sp>
        <p:nvSpPr>
          <p:cNvPr id="64" name="スライド番号プレースホルダー 2"/>
          <p:cNvSpPr txBox="1">
            <a:spLocks/>
          </p:cNvSpPr>
          <p:nvPr/>
        </p:nvSpPr>
        <p:spPr>
          <a:xfrm>
            <a:off x="7594600" y="-32469"/>
            <a:ext cx="2311400" cy="365125"/>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68" algn="l" rtl="0" fontAlgn="base">
              <a:spcBef>
                <a:spcPct val="0"/>
              </a:spcBef>
              <a:spcAft>
                <a:spcPct val="0"/>
              </a:spcAft>
              <a:defRPr kumimoji="1" kern="1200">
                <a:solidFill>
                  <a:schemeClr val="tx1"/>
                </a:solidFill>
                <a:latin typeface="Arial" charset="0"/>
                <a:ea typeface="ＭＳ Ｐゴシック" charset="-128"/>
                <a:cs typeface="+mn-cs"/>
              </a:defRPr>
            </a:lvl2pPr>
            <a:lvl3pPr marL="914335" algn="l" rtl="0" fontAlgn="base">
              <a:spcBef>
                <a:spcPct val="0"/>
              </a:spcBef>
              <a:spcAft>
                <a:spcPct val="0"/>
              </a:spcAft>
              <a:defRPr kumimoji="1" kern="1200">
                <a:solidFill>
                  <a:schemeClr val="tx1"/>
                </a:solidFill>
                <a:latin typeface="Arial" charset="0"/>
                <a:ea typeface="ＭＳ Ｐゴシック" charset="-128"/>
                <a:cs typeface="+mn-cs"/>
              </a:defRPr>
            </a:lvl3pPr>
            <a:lvl4pPr marL="1371503" algn="l" rtl="0" fontAlgn="base">
              <a:spcBef>
                <a:spcPct val="0"/>
              </a:spcBef>
              <a:spcAft>
                <a:spcPct val="0"/>
              </a:spcAft>
              <a:defRPr kumimoji="1" kern="1200">
                <a:solidFill>
                  <a:schemeClr val="tx1"/>
                </a:solidFill>
                <a:latin typeface="Arial" charset="0"/>
                <a:ea typeface="ＭＳ Ｐゴシック" charset="-128"/>
                <a:cs typeface="+mn-cs"/>
              </a:defRPr>
            </a:lvl4pPr>
            <a:lvl5pPr marL="1828671" algn="l" rtl="0" fontAlgn="base">
              <a:spcBef>
                <a:spcPct val="0"/>
              </a:spcBef>
              <a:spcAft>
                <a:spcPct val="0"/>
              </a:spcAft>
              <a:defRPr kumimoji="1" kern="1200">
                <a:solidFill>
                  <a:schemeClr val="tx1"/>
                </a:solidFill>
                <a:latin typeface="Arial" charset="0"/>
                <a:ea typeface="ＭＳ Ｐゴシック" charset="-128"/>
                <a:cs typeface="+mn-cs"/>
              </a:defRPr>
            </a:lvl5pPr>
            <a:lvl6pPr marL="2285838" algn="l" defTabSz="914335" rtl="0" eaLnBrk="1" latinLnBrk="0" hangingPunct="1">
              <a:defRPr kumimoji="1" kern="1200">
                <a:solidFill>
                  <a:schemeClr val="tx1"/>
                </a:solidFill>
                <a:latin typeface="Arial" charset="0"/>
                <a:ea typeface="ＭＳ Ｐゴシック" charset="-128"/>
                <a:cs typeface="+mn-cs"/>
              </a:defRPr>
            </a:lvl6pPr>
            <a:lvl7pPr marL="2743006" algn="l" defTabSz="914335" rtl="0" eaLnBrk="1" latinLnBrk="0" hangingPunct="1">
              <a:defRPr kumimoji="1" kern="1200">
                <a:solidFill>
                  <a:schemeClr val="tx1"/>
                </a:solidFill>
                <a:latin typeface="Arial" charset="0"/>
                <a:ea typeface="ＭＳ Ｐゴシック" charset="-128"/>
                <a:cs typeface="+mn-cs"/>
              </a:defRPr>
            </a:lvl7pPr>
            <a:lvl8pPr marL="3200174" algn="l" defTabSz="914335" rtl="0" eaLnBrk="1" latinLnBrk="0" hangingPunct="1">
              <a:defRPr kumimoji="1" kern="1200">
                <a:solidFill>
                  <a:schemeClr val="tx1"/>
                </a:solidFill>
                <a:latin typeface="Arial" charset="0"/>
                <a:ea typeface="ＭＳ Ｐゴシック" charset="-128"/>
                <a:cs typeface="+mn-cs"/>
              </a:defRPr>
            </a:lvl8pPr>
            <a:lvl9pPr marL="3657341" algn="l" defTabSz="914335" rtl="0" eaLnBrk="1" latinLnBrk="0" hangingPunct="1">
              <a:defRPr kumimoji="1" kern="1200">
                <a:solidFill>
                  <a:schemeClr val="tx1"/>
                </a:solidFill>
                <a:latin typeface="Arial" charset="0"/>
                <a:ea typeface="ＭＳ Ｐゴシック" charset="-128"/>
                <a:cs typeface="+mn-cs"/>
              </a:defRPr>
            </a:lvl9pPr>
          </a:lstStyle>
          <a:p>
            <a:pPr algn="r">
              <a:defRPr/>
            </a:pPr>
            <a:fld id="{3CF312C0-D3AB-4CF8-B5EF-F3E11CA05781}" type="slidenum">
              <a:rPr lang="ja-JP" altLang="en-US" sz="2400" smtClean="0">
                <a:solidFill>
                  <a:schemeClr val="bg1"/>
                </a:solidFill>
              </a:rPr>
              <a:pPr algn="r">
                <a:defRPr/>
              </a:pPr>
              <a:t>4</a:t>
            </a:fld>
            <a:endParaRPr lang="ja-JP" altLang="en-US" sz="2400" dirty="0">
              <a:solidFill>
                <a:schemeClr val="bg1"/>
              </a:solidFill>
            </a:endParaRPr>
          </a:p>
        </p:txBody>
      </p:sp>
      <p:sp>
        <p:nvSpPr>
          <p:cNvPr id="14" name="正方形/長方形 13"/>
          <p:cNvSpPr/>
          <p:nvPr/>
        </p:nvSpPr>
        <p:spPr>
          <a:xfrm>
            <a:off x="167416" y="3333134"/>
            <a:ext cx="3000778" cy="2870805"/>
          </a:xfrm>
          <a:prstGeom prst="rect">
            <a:avLst/>
          </a:prstGeom>
          <a:noFill/>
          <a:ln w="76200" cmpd="dbl">
            <a:solidFill>
              <a:schemeClr val="accent3">
                <a:lumMod val="75000"/>
              </a:schemeClr>
            </a:solidFill>
            <a:prstDash val="sysDot"/>
          </a:ln>
        </p:spPr>
        <p:txBody>
          <a:bodyPr wrap="none" lIns="91430" tIns="45715" rIns="91430" bIns="45715">
            <a:noAutofit/>
          </a:bodyPr>
          <a:lstStyle/>
          <a:p>
            <a:pPr algn="ctr">
              <a:spcBef>
                <a:spcPts val="800"/>
              </a:spcBef>
            </a:pPr>
            <a:endParaRPr lang="en-US" altLang="ja-JP" sz="600" b="1" dirty="0" smtClean="0">
              <a:solidFill>
                <a:prstClr val="black"/>
              </a:solidFill>
              <a:latin typeface="+mj-ea"/>
              <a:ea typeface="+mj-ea"/>
            </a:endParaRPr>
          </a:p>
          <a:p>
            <a:pPr algn="ctr">
              <a:spcBef>
                <a:spcPts val="800"/>
              </a:spcBef>
            </a:pPr>
            <a:endParaRPr lang="en-US" altLang="ja-JP" sz="1100" b="1" dirty="0" smtClean="0">
              <a:solidFill>
                <a:prstClr val="black"/>
              </a:solidFill>
              <a:latin typeface="+mj-ea"/>
              <a:ea typeface="+mj-ea"/>
            </a:endParaRPr>
          </a:p>
        </p:txBody>
      </p:sp>
      <p:sp>
        <p:nvSpPr>
          <p:cNvPr id="2" name="正方形/長方形 1"/>
          <p:cNvSpPr/>
          <p:nvPr/>
        </p:nvSpPr>
        <p:spPr>
          <a:xfrm>
            <a:off x="272481" y="3716651"/>
            <a:ext cx="2785426" cy="1114179"/>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400" b="1" dirty="0" smtClean="0">
                <a:solidFill>
                  <a:schemeClr val="tx1"/>
                </a:solidFill>
                <a:latin typeface="+mj-ea"/>
                <a:ea typeface="+mj-ea"/>
              </a:rPr>
              <a:t>電力会社</a:t>
            </a:r>
            <a:endParaRPr kumimoji="1" lang="en-US" altLang="ja-JP" sz="1400" dirty="0" smtClean="0">
              <a:solidFill>
                <a:schemeClr val="tx1"/>
              </a:solidFill>
              <a:latin typeface="+mj-ea"/>
              <a:ea typeface="+mj-ea"/>
            </a:endParaRPr>
          </a:p>
          <a:p>
            <a:r>
              <a:rPr kumimoji="1" lang="ja-JP" altLang="en-US" sz="1400" dirty="0" smtClean="0">
                <a:solidFill>
                  <a:schemeClr val="tx1"/>
                </a:solidFill>
                <a:latin typeface="+mj-ea"/>
                <a:ea typeface="+mj-ea"/>
              </a:rPr>
              <a:t>・一般電気事業者</a:t>
            </a:r>
            <a:endParaRPr kumimoji="1" lang="en-US" altLang="ja-JP" sz="1400" dirty="0" smtClean="0">
              <a:solidFill>
                <a:schemeClr val="tx1"/>
              </a:solidFill>
              <a:latin typeface="+mj-ea"/>
              <a:ea typeface="+mj-ea"/>
            </a:endParaRPr>
          </a:p>
          <a:p>
            <a:r>
              <a:rPr lang="ja-JP" altLang="en-US" sz="1400" dirty="0">
                <a:solidFill>
                  <a:schemeClr val="tx1"/>
                </a:solidFill>
                <a:latin typeface="+mj-ea"/>
                <a:ea typeface="+mj-ea"/>
              </a:rPr>
              <a:t>　（</a:t>
            </a:r>
            <a:r>
              <a:rPr kumimoji="1" lang="ja-JP" altLang="en-US" sz="1400" dirty="0" smtClean="0">
                <a:solidFill>
                  <a:schemeClr val="tx1"/>
                </a:solidFill>
                <a:latin typeface="+mj-ea"/>
                <a:ea typeface="+mj-ea"/>
              </a:rPr>
              <a:t>東京電力、関西電力等）</a:t>
            </a:r>
            <a:endParaRPr kumimoji="1" lang="en-US" altLang="ja-JP" sz="1400" dirty="0" smtClean="0">
              <a:solidFill>
                <a:schemeClr val="tx1"/>
              </a:solidFill>
              <a:latin typeface="+mj-ea"/>
              <a:ea typeface="+mj-ea"/>
            </a:endParaRPr>
          </a:p>
          <a:p>
            <a:r>
              <a:rPr lang="ja-JP" altLang="en-US" sz="1400" dirty="0" smtClean="0">
                <a:solidFill>
                  <a:schemeClr val="tx1"/>
                </a:solidFill>
                <a:latin typeface="+mj-ea"/>
                <a:ea typeface="+mj-ea"/>
              </a:rPr>
              <a:t>・卸電気事業者</a:t>
            </a:r>
            <a:r>
              <a:rPr lang="ja-JP" altLang="en-US" sz="1200" dirty="0" smtClean="0">
                <a:solidFill>
                  <a:schemeClr val="tx1"/>
                </a:solidFill>
                <a:latin typeface="+mj-ea"/>
                <a:ea typeface="+mj-ea"/>
              </a:rPr>
              <a:t>（</a:t>
            </a:r>
            <a:r>
              <a:rPr lang="en-US" altLang="ja-JP" sz="1200" dirty="0" smtClean="0">
                <a:solidFill>
                  <a:schemeClr val="tx1"/>
                </a:solidFill>
                <a:latin typeface="+mj-ea"/>
                <a:ea typeface="+mj-ea"/>
              </a:rPr>
              <a:t>J</a:t>
            </a:r>
            <a:r>
              <a:rPr lang="ja-JP" altLang="en-US" sz="1200" dirty="0" smtClean="0">
                <a:solidFill>
                  <a:schemeClr val="tx1"/>
                </a:solidFill>
                <a:latin typeface="+mj-ea"/>
                <a:ea typeface="+mj-ea"/>
              </a:rPr>
              <a:t>パワー</a:t>
            </a:r>
            <a:r>
              <a:rPr lang="ja-JP" altLang="en-US" sz="1200" dirty="0">
                <a:solidFill>
                  <a:schemeClr val="tx1"/>
                </a:solidFill>
                <a:latin typeface="+mj-ea"/>
                <a:ea typeface="+mj-ea"/>
              </a:rPr>
              <a:t>、</a:t>
            </a:r>
            <a:r>
              <a:rPr lang="ja-JP" altLang="en-US" sz="1200" dirty="0" smtClean="0">
                <a:solidFill>
                  <a:schemeClr val="tx1"/>
                </a:solidFill>
                <a:latin typeface="+mj-ea"/>
                <a:ea typeface="+mj-ea"/>
              </a:rPr>
              <a:t>原電）</a:t>
            </a:r>
            <a:endParaRPr lang="en-US" altLang="ja-JP" sz="1200" dirty="0" smtClean="0">
              <a:solidFill>
                <a:schemeClr val="tx1"/>
              </a:solidFill>
              <a:latin typeface="+mj-ea"/>
              <a:ea typeface="+mj-ea"/>
            </a:endParaRPr>
          </a:p>
          <a:p>
            <a:r>
              <a:rPr kumimoji="1" lang="ja-JP" altLang="en-US" sz="1400" dirty="0" smtClean="0">
                <a:solidFill>
                  <a:schemeClr val="tx1"/>
                </a:solidFill>
                <a:latin typeface="+mj-ea"/>
                <a:ea typeface="+mj-ea"/>
              </a:rPr>
              <a:t>　</a:t>
            </a:r>
            <a:r>
              <a:rPr kumimoji="1" lang="en-US" altLang="ja-JP" sz="1400" dirty="0" smtClean="0">
                <a:solidFill>
                  <a:schemeClr val="tx1"/>
                </a:solidFill>
                <a:latin typeface="+mj-ea"/>
                <a:ea typeface="+mj-ea"/>
              </a:rPr>
              <a:t>etc.</a:t>
            </a:r>
            <a:endParaRPr lang="en-US" altLang="ja-JP" sz="1400" dirty="0" smtClean="0">
              <a:solidFill>
                <a:schemeClr val="tx1"/>
              </a:solidFill>
              <a:latin typeface="+mj-ea"/>
              <a:ea typeface="+mj-ea"/>
            </a:endParaRPr>
          </a:p>
        </p:txBody>
      </p:sp>
      <p:sp>
        <p:nvSpPr>
          <p:cNvPr id="41" name="正方形/長方形 40"/>
          <p:cNvSpPr/>
          <p:nvPr/>
        </p:nvSpPr>
        <p:spPr>
          <a:xfrm>
            <a:off x="7113240" y="4944828"/>
            <a:ext cx="2543115" cy="1215652"/>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400" b="1" dirty="0">
                <a:solidFill>
                  <a:schemeClr val="tx1"/>
                </a:solidFill>
                <a:latin typeface="+mj-ea"/>
                <a:ea typeface="+mj-ea"/>
              </a:rPr>
              <a:t>ガス</a:t>
            </a:r>
            <a:r>
              <a:rPr kumimoji="1" lang="ja-JP" altLang="en-US" sz="1400" b="1" dirty="0" smtClean="0">
                <a:solidFill>
                  <a:schemeClr val="tx1"/>
                </a:solidFill>
                <a:latin typeface="+mj-ea"/>
                <a:ea typeface="+mj-ea"/>
              </a:rPr>
              <a:t>会社</a:t>
            </a:r>
            <a:endParaRPr lang="en-US" altLang="ja-JP" sz="1400" b="1" dirty="0">
              <a:solidFill>
                <a:schemeClr val="tx1"/>
              </a:solidFill>
              <a:latin typeface="+mj-ea"/>
              <a:ea typeface="+mj-ea"/>
            </a:endParaRPr>
          </a:p>
          <a:p>
            <a:r>
              <a:rPr kumimoji="1" lang="ja-JP" altLang="en-US" sz="1400" dirty="0" smtClean="0">
                <a:solidFill>
                  <a:schemeClr val="tx1"/>
                </a:solidFill>
                <a:latin typeface="+mj-ea"/>
                <a:ea typeface="+mj-ea"/>
              </a:rPr>
              <a:t>　・一般ガス事業者</a:t>
            </a:r>
            <a:endParaRPr kumimoji="1" lang="en-US" altLang="ja-JP" sz="1400" dirty="0" smtClean="0">
              <a:solidFill>
                <a:schemeClr val="tx1"/>
              </a:solidFill>
              <a:latin typeface="+mj-ea"/>
              <a:ea typeface="+mj-ea"/>
            </a:endParaRPr>
          </a:p>
          <a:p>
            <a:r>
              <a:rPr lang="ja-JP" altLang="en-US" sz="1400" dirty="0">
                <a:solidFill>
                  <a:schemeClr val="tx1"/>
                </a:solidFill>
                <a:latin typeface="+mj-ea"/>
                <a:ea typeface="+mj-ea"/>
              </a:rPr>
              <a:t>　</a:t>
            </a:r>
            <a:r>
              <a:rPr lang="ja-JP" altLang="en-US" sz="1400" dirty="0" smtClean="0">
                <a:solidFill>
                  <a:schemeClr val="tx1"/>
                </a:solidFill>
                <a:latin typeface="+mj-ea"/>
                <a:ea typeface="+mj-ea"/>
              </a:rPr>
              <a:t>　</a:t>
            </a:r>
            <a:r>
              <a:rPr kumimoji="1" lang="ja-JP" altLang="en-US" sz="1400" spc="-150" dirty="0" smtClean="0">
                <a:solidFill>
                  <a:schemeClr val="tx1"/>
                </a:solidFill>
                <a:latin typeface="+mj-ea"/>
                <a:ea typeface="+mj-ea"/>
              </a:rPr>
              <a:t>（東京ガス、大阪ガス等）</a:t>
            </a:r>
            <a:endParaRPr kumimoji="1" lang="en-US" altLang="ja-JP" sz="1300" spc="-150" dirty="0" smtClean="0">
              <a:solidFill>
                <a:schemeClr val="tx1"/>
              </a:solidFill>
              <a:latin typeface="+mj-ea"/>
              <a:ea typeface="+mj-ea"/>
            </a:endParaRPr>
          </a:p>
          <a:p>
            <a:r>
              <a:rPr lang="ja-JP" altLang="en-US" sz="1400" dirty="0" smtClean="0">
                <a:solidFill>
                  <a:schemeClr val="tx1"/>
                </a:solidFill>
                <a:latin typeface="+mj-ea"/>
                <a:ea typeface="+mj-ea"/>
              </a:rPr>
              <a:t>　・</a:t>
            </a:r>
            <a:r>
              <a:rPr lang="ja-JP" altLang="en-US" sz="1400" dirty="0">
                <a:solidFill>
                  <a:schemeClr val="tx1"/>
                </a:solidFill>
                <a:latin typeface="+mj-ea"/>
                <a:ea typeface="+mj-ea"/>
              </a:rPr>
              <a:t>ガス導管事</a:t>
            </a:r>
            <a:r>
              <a:rPr lang="ja-JP" altLang="en-US" sz="1400" dirty="0" smtClean="0">
                <a:solidFill>
                  <a:schemeClr val="tx1"/>
                </a:solidFill>
                <a:latin typeface="+mj-ea"/>
                <a:ea typeface="+mj-ea"/>
              </a:rPr>
              <a:t>業者</a:t>
            </a:r>
            <a:endParaRPr lang="en-US" altLang="ja-JP" sz="1400" dirty="0" smtClean="0">
              <a:solidFill>
                <a:schemeClr val="tx1"/>
              </a:solidFill>
              <a:latin typeface="+mj-ea"/>
              <a:ea typeface="+mj-ea"/>
            </a:endParaRPr>
          </a:p>
          <a:p>
            <a:r>
              <a:rPr lang="ja-JP" altLang="en-US" sz="1400" dirty="0">
                <a:solidFill>
                  <a:schemeClr val="tx1"/>
                </a:solidFill>
                <a:latin typeface="+mj-ea"/>
                <a:ea typeface="+mj-ea"/>
              </a:rPr>
              <a:t>　</a:t>
            </a:r>
            <a:r>
              <a:rPr lang="ja-JP" altLang="en-US" sz="1400" dirty="0" smtClean="0">
                <a:solidFill>
                  <a:schemeClr val="tx1"/>
                </a:solidFill>
                <a:latin typeface="+mj-ea"/>
                <a:ea typeface="+mj-ea"/>
              </a:rPr>
              <a:t>　（</a:t>
            </a:r>
            <a:r>
              <a:rPr lang="en-US" altLang="ja-JP" sz="1400" dirty="0" smtClean="0">
                <a:solidFill>
                  <a:schemeClr val="tx1"/>
                </a:solidFill>
                <a:latin typeface="+mj-ea"/>
                <a:ea typeface="+mj-ea"/>
              </a:rPr>
              <a:t>INPEX</a:t>
            </a:r>
            <a:r>
              <a:rPr lang="ja-JP" altLang="en-US" sz="1400" dirty="0" err="1" smtClean="0">
                <a:solidFill>
                  <a:schemeClr val="tx1"/>
                </a:solidFill>
                <a:latin typeface="+mj-ea"/>
                <a:ea typeface="+mj-ea"/>
              </a:rPr>
              <a:t>、</a:t>
            </a:r>
            <a:r>
              <a:rPr lang="en-US" altLang="ja-JP" sz="1400" dirty="0" smtClean="0">
                <a:solidFill>
                  <a:schemeClr val="tx1"/>
                </a:solidFill>
                <a:latin typeface="+mj-ea"/>
                <a:ea typeface="+mj-ea"/>
              </a:rPr>
              <a:t>JAPEX</a:t>
            </a:r>
            <a:r>
              <a:rPr lang="ja-JP" altLang="en-US" sz="1400" dirty="0" smtClean="0">
                <a:solidFill>
                  <a:schemeClr val="tx1"/>
                </a:solidFill>
                <a:latin typeface="+mj-ea"/>
                <a:ea typeface="+mj-ea"/>
              </a:rPr>
              <a:t>等）</a:t>
            </a:r>
            <a:endParaRPr lang="en-US" altLang="ja-JP" sz="1400" dirty="0" smtClean="0">
              <a:solidFill>
                <a:schemeClr val="tx1"/>
              </a:solidFill>
              <a:latin typeface="+mj-ea"/>
              <a:ea typeface="+mj-ea"/>
            </a:endParaRPr>
          </a:p>
          <a:p>
            <a:pPr algn="r">
              <a:lnSpc>
                <a:spcPts val="1300"/>
              </a:lnSpc>
            </a:pPr>
            <a:r>
              <a:rPr kumimoji="1" lang="ja-JP" altLang="en-US" sz="1400" dirty="0" smtClean="0">
                <a:solidFill>
                  <a:schemeClr val="tx1"/>
                </a:solidFill>
                <a:latin typeface="+mj-ea"/>
                <a:ea typeface="+mj-ea"/>
              </a:rPr>
              <a:t>　</a:t>
            </a:r>
            <a:r>
              <a:rPr kumimoji="1" lang="en-US" altLang="ja-JP" sz="1400" dirty="0" smtClean="0">
                <a:solidFill>
                  <a:schemeClr val="tx1"/>
                </a:solidFill>
                <a:latin typeface="+mj-ea"/>
                <a:ea typeface="+mj-ea"/>
              </a:rPr>
              <a:t>etc.</a:t>
            </a:r>
            <a:endParaRPr lang="en-US" altLang="ja-JP" sz="1400" dirty="0" smtClean="0">
              <a:solidFill>
                <a:schemeClr val="tx1"/>
              </a:solidFill>
              <a:latin typeface="+mj-ea"/>
              <a:ea typeface="+mj-ea"/>
            </a:endParaRPr>
          </a:p>
        </p:txBody>
      </p:sp>
      <p:sp>
        <p:nvSpPr>
          <p:cNvPr id="7" name="正方形/長方形 6"/>
          <p:cNvSpPr/>
          <p:nvPr/>
        </p:nvSpPr>
        <p:spPr>
          <a:xfrm>
            <a:off x="3512840" y="3809351"/>
            <a:ext cx="2880319" cy="648852"/>
          </a:xfrm>
          <a:prstGeom prst="rect">
            <a:avLst/>
          </a:prstGeom>
          <a:solidFill>
            <a:schemeClr val="accent3">
              <a:lumMod val="40000"/>
              <a:lumOff val="60000"/>
            </a:schemeClr>
          </a:solid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2563" indent="-182563" algn="just">
              <a:buFont typeface="Arial" panose="020B0604020202020204" pitchFamily="34" charset="0"/>
              <a:buChar char="•"/>
            </a:pPr>
            <a:r>
              <a:rPr lang="ja-JP" altLang="en-US" sz="1200" dirty="0" smtClean="0">
                <a:solidFill>
                  <a:schemeClr val="tx1"/>
                </a:solidFill>
                <a:latin typeface="+mj-ea"/>
                <a:ea typeface="+mj-ea"/>
              </a:rPr>
              <a:t>我が国の</a:t>
            </a:r>
            <a:r>
              <a:rPr lang="en-US" altLang="ja-JP" sz="1200" dirty="0" smtClean="0">
                <a:solidFill>
                  <a:schemeClr val="tx1"/>
                </a:solidFill>
                <a:latin typeface="+mj-ea"/>
                <a:ea typeface="+mj-ea"/>
              </a:rPr>
              <a:t>LNG</a:t>
            </a:r>
            <a:r>
              <a:rPr lang="ja-JP" altLang="en-US" sz="1200" dirty="0" smtClean="0">
                <a:solidFill>
                  <a:schemeClr val="tx1"/>
                </a:solidFill>
                <a:latin typeface="+mj-ea"/>
                <a:ea typeface="+mj-ea"/>
              </a:rPr>
              <a:t>輸入量</a:t>
            </a:r>
            <a:r>
              <a:rPr lang="ja-JP" altLang="en-US" sz="1200" dirty="0">
                <a:solidFill>
                  <a:schemeClr val="tx1"/>
                </a:solidFill>
                <a:latin typeface="+mj-ea"/>
                <a:ea typeface="+mj-ea"/>
              </a:rPr>
              <a:t>のうち</a:t>
            </a:r>
            <a:r>
              <a:rPr lang="ja-JP" altLang="en-US" sz="1200" dirty="0" smtClean="0">
                <a:solidFill>
                  <a:schemeClr val="tx1"/>
                </a:solidFill>
                <a:latin typeface="+mj-ea"/>
                <a:ea typeface="+mj-ea"/>
              </a:rPr>
              <a:t>、約</a:t>
            </a:r>
            <a:r>
              <a:rPr lang="ja-JP" altLang="en-US" sz="1200" dirty="0">
                <a:solidFill>
                  <a:schemeClr val="tx1"/>
                </a:solidFill>
                <a:latin typeface="+mj-ea"/>
                <a:ea typeface="+mj-ea"/>
              </a:rPr>
              <a:t>７</a:t>
            </a:r>
            <a:r>
              <a:rPr lang="ja-JP" altLang="en-US" sz="1200" dirty="0" smtClean="0">
                <a:solidFill>
                  <a:schemeClr val="tx1"/>
                </a:solidFill>
                <a:latin typeface="+mj-ea"/>
                <a:ea typeface="+mj-ea"/>
              </a:rPr>
              <a:t>割</a:t>
            </a:r>
            <a:r>
              <a:rPr lang="ja-JP" altLang="en-US" sz="1200" dirty="0">
                <a:solidFill>
                  <a:schemeClr val="tx1"/>
                </a:solidFill>
                <a:latin typeface="+mj-ea"/>
                <a:ea typeface="+mj-ea"/>
              </a:rPr>
              <a:t>は電力</a:t>
            </a:r>
            <a:r>
              <a:rPr lang="ja-JP" altLang="en-US" sz="1200" dirty="0" smtClean="0">
                <a:solidFill>
                  <a:schemeClr val="tx1"/>
                </a:solidFill>
                <a:latin typeface="+mj-ea"/>
                <a:ea typeface="+mj-ea"/>
              </a:rPr>
              <a:t>会社</a:t>
            </a:r>
            <a:endParaRPr lang="ja-JP" altLang="en-US" sz="1200" dirty="0">
              <a:solidFill>
                <a:schemeClr val="tx1"/>
              </a:solidFill>
              <a:latin typeface="+mj-ea"/>
              <a:ea typeface="+mj-ea"/>
            </a:endParaRPr>
          </a:p>
        </p:txBody>
      </p:sp>
      <p:sp>
        <p:nvSpPr>
          <p:cNvPr id="44" name="正方形/長方形 43"/>
          <p:cNvSpPr/>
          <p:nvPr/>
        </p:nvSpPr>
        <p:spPr>
          <a:xfrm>
            <a:off x="3512840" y="5099873"/>
            <a:ext cx="2880319" cy="879292"/>
          </a:xfrm>
          <a:prstGeom prst="rect">
            <a:avLst/>
          </a:prstGeom>
          <a:solidFill>
            <a:schemeClr val="accent6">
              <a:lumMod val="40000"/>
              <a:lumOff val="60000"/>
            </a:schemeClr>
          </a:solid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2563" indent="-182563" algn="just">
              <a:buFont typeface="Arial" panose="020B0604020202020204" pitchFamily="34" charset="0"/>
              <a:buChar char="•"/>
            </a:pPr>
            <a:r>
              <a:rPr lang="ja-JP" altLang="en-US" sz="1200" dirty="0" smtClean="0">
                <a:solidFill>
                  <a:schemeClr val="tx1"/>
                </a:solidFill>
                <a:latin typeface="+mj-ea"/>
                <a:ea typeface="+mj-ea"/>
              </a:rPr>
              <a:t>主要ガス会社は既に</a:t>
            </a:r>
            <a:r>
              <a:rPr lang="en-US" altLang="ja-JP" sz="1200" dirty="0" smtClean="0">
                <a:solidFill>
                  <a:schemeClr val="tx1"/>
                </a:solidFill>
                <a:latin typeface="+mj-ea"/>
                <a:ea typeface="+mj-ea"/>
              </a:rPr>
              <a:t>430</a:t>
            </a:r>
            <a:r>
              <a:rPr lang="ja-JP" altLang="en-US" sz="1200" dirty="0" smtClean="0">
                <a:solidFill>
                  <a:schemeClr val="tx1"/>
                </a:solidFill>
                <a:latin typeface="+mj-ea"/>
                <a:ea typeface="+mj-ea"/>
              </a:rPr>
              <a:t>万</a:t>
            </a:r>
            <a:r>
              <a:rPr lang="en-US" altLang="ja-JP" sz="1200" dirty="0">
                <a:solidFill>
                  <a:schemeClr val="tx1"/>
                </a:solidFill>
                <a:latin typeface="+mj-ea"/>
                <a:ea typeface="+mj-ea"/>
              </a:rPr>
              <a:t>k</a:t>
            </a:r>
            <a:r>
              <a:rPr lang="en-US" altLang="ja-JP" sz="1200" dirty="0" smtClean="0">
                <a:solidFill>
                  <a:schemeClr val="tx1"/>
                </a:solidFill>
                <a:latin typeface="+mj-ea"/>
                <a:ea typeface="+mj-ea"/>
              </a:rPr>
              <a:t>w</a:t>
            </a:r>
            <a:r>
              <a:rPr lang="ja-JP" altLang="en-US" sz="1200" dirty="0" smtClean="0">
                <a:solidFill>
                  <a:schemeClr val="tx1"/>
                </a:solidFill>
                <a:latin typeface="+mj-ea"/>
                <a:ea typeface="+mj-ea"/>
              </a:rPr>
              <a:t>程度の火力発電を保有（原発</a:t>
            </a:r>
            <a:r>
              <a:rPr lang="en-US" altLang="ja-JP" sz="1200" dirty="0" smtClean="0">
                <a:solidFill>
                  <a:schemeClr val="tx1"/>
                </a:solidFill>
                <a:latin typeface="+mj-ea"/>
                <a:ea typeface="+mj-ea"/>
              </a:rPr>
              <a:t>4</a:t>
            </a:r>
            <a:r>
              <a:rPr lang="ja-JP" altLang="en-US" sz="1200" dirty="0">
                <a:solidFill>
                  <a:schemeClr val="tx1"/>
                </a:solidFill>
                <a:latin typeface="+mj-ea"/>
                <a:ea typeface="+mj-ea"/>
              </a:rPr>
              <a:t>基分</a:t>
            </a:r>
            <a:r>
              <a:rPr lang="ja-JP" altLang="en-US" sz="1200" dirty="0" smtClean="0">
                <a:solidFill>
                  <a:schemeClr val="tx1"/>
                </a:solidFill>
                <a:latin typeface="+mj-ea"/>
                <a:ea typeface="+mj-ea"/>
              </a:rPr>
              <a:t>）</a:t>
            </a:r>
            <a:endParaRPr lang="en-US" altLang="ja-JP" sz="1200" dirty="0" smtClean="0">
              <a:solidFill>
                <a:schemeClr val="tx1"/>
              </a:solidFill>
              <a:latin typeface="+mj-ea"/>
              <a:ea typeface="+mj-ea"/>
            </a:endParaRPr>
          </a:p>
          <a:p>
            <a:pPr marL="182563" indent="-182563" algn="just">
              <a:buFont typeface="Arial" panose="020B0604020202020204" pitchFamily="34" charset="0"/>
              <a:buChar char="•"/>
            </a:pPr>
            <a:r>
              <a:rPr lang="ja-JP" altLang="en-US" sz="1200" dirty="0" smtClean="0">
                <a:solidFill>
                  <a:schemeClr val="tx1"/>
                </a:solidFill>
                <a:latin typeface="+mj-ea"/>
                <a:ea typeface="+mj-ea"/>
              </a:rPr>
              <a:t>大手ガス</a:t>
            </a:r>
            <a:r>
              <a:rPr lang="en-US" altLang="ja-JP" sz="1200" dirty="0" smtClean="0">
                <a:solidFill>
                  <a:schemeClr val="tx1"/>
                </a:solidFill>
                <a:latin typeface="+mj-ea"/>
                <a:ea typeface="+mj-ea"/>
              </a:rPr>
              <a:t>2</a:t>
            </a:r>
            <a:r>
              <a:rPr lang="ja-JP" altLang="en-US" sz="1200" dirty="0" smtClean="0">
                <a:solidFill>
                  <a:schemeClr val="tx1"/>
                </a:solidFill>
                <a:latin typeface="+mj-ea"/>
                <a:ea typeface="+mj-ea"/>
              </a:rPr>
              <a:t>社の連結営業利益の２～</a:t>
            </a:r>
            <a:r>
              <a:rPr lang="en-US" altLang="ja-JP" sz="1200" dirty="0" smtClean="0">
                <a:solidFill>
                  <a:schemeClr val="tx1"/>
                </a:solidFill>
                <a:latin typeface="+mj-ea"/>
                <a:ea typeface="+mj-ea"/>
              </a:rPr>
              <a:t>3</a:t>
            </a:r>
            <a:r>
              <a:rPr lang="ja-JP" altLang="en-US" sz="1200" dirty="0" smtClean="0">
                <a:solidFill>
                  <a:schemeClr val="tx1"/>
                </a:solidFill>
                <a:latin typeface="+mj-ea"/>
                <a:ea typeface="+mj-ea"/>
              </a:rPr>
              <a:t>割を電力が占める</a:t>
            </a:r>
            <a:endParaRPr lang="ja-JP" altLang="en-US" sz="1200" dirty="0">
              <a:solidFill>
                <a:schemeClr val="tx1"/>
              </a:solidFill>
              <a:latin typeface="+mj-ea"/>
              <a:ea typeface="+mj-ea"/>
            </a:endParaRPr>
          </a:p>
        </p:txBody>
      </p:sp>
      <p:sp>
        <p:nvSpPr>
          <p:cNvPr id="60" name="テキスト ボックス 59"/>
          <p:cNvSpPr txBox="1"/>
          <p:nvPr/>
        </p:nvSpPr>
        <p:spPr>
          <a:xfrm>
            <a:off x="3779363" y="3038254"/>
            <a:ext cx="2243746" cy="338554"/>
          </a:xfrm>
          <a:prstGeom prst="rect">
            <a:avLst/>
          </a:prstGeom>
          <a:noFill/>
        </p:spPr>
        <p:txBody>
          <a:bodyPr wrap="square" rtlCol="0">
            <a:spAutoFit/>
          </a:bodyPr>
          <a:lstStyle/>
          <a:p>
            <a:r>
              <a:rPr kumimoji="1" lang="ja-JP" altLang="en-US" sz="1600" dirty="0" smtClean="0">
                <a:latin typeface="+mj-ea"/>
                <a:ea typeface="+mj-ea"/>
              </a:rPr>
              <a:t>＜市場の垣根を</a:t>
            </a:r>
            <a:r>
              <a:rPr lang="ja-JP" altLang="en-US" sz="1600" dirty="0">
                <a:latin typeface="+mj-ea"/>
                <a:ea typeface="+mj-ea"/>
              </a:rPr>
              <a:t>撤廃</a:t>
            </a:r>
            <a:r>
              <a:rPr kumimoji="1" lang="ja-JP" altLang="en-US" sz="1600" dirty="0" smtClean="0">
                <a:latin typeface="+mj-ea"/>
                <a:ea typeface="+mj-ea"/>
              </a:rPr>
              <a:t>＞</a:t>
            </a:r>
            <a:endParaRPr kumimoji="1" lang="ja-JP" altLang="en-US" sz="1600" dirty="0">
              <a:latin typeface="+mj-ea"/>
              <a:ea typeface="+mj-ea"/>
            </a:endParaRPr>
          </a:p>
        </p:txBody>
      </p:sp>
      <p:sp>
        <p:nvSpPr>
          <p:cNvPr id="46" name="正方形/長方形 45"/>
          <p:cNvSpPr/>
          <p:nvPr/>
        </p:nvSpPr>
        <p:spPr>
          <a:xfrm>
            <a:off x="440585" y="2985139"/>
            <a:ext cx="2392274" cy="645601"/>
          </a:xfrm>
          <a:prstGeom prst="rect">
            <a:avLst/>
          </a:prstGeom>
          <a:solidFill>
            <a:schemeClr val="accent3">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sz="1600" b="1" dirty="0">
                <a:solidFill>
                  <a:prstClr val="black"/>
                </a:solidFill>
                <a:latin typeface="+mj-ea"/>
                <a:ea typeface="+mj-ea"/>
              </a:rPr>
              <a:t>電力</a:t>
            </a:r>
            <a:r>
              <a:rPr lang="ja-JP" altLang="en-US" sz="1600" b="1" dirty="0" smtClean="0">
                <a:solidFill>
                  <a:prstClr val="black"/>
                </a:solidFill>
                <a:latin typeface="+mj-ea"/>
                <a:ea typeface="+mj-ea"/>
              </a:rPr>
              <a:t>市場</a:t>
            </a:r>
            <a:endParaRPr lang="en-US" altLang="ja-JP" sz="1600" b="1" dirty="0" smtClean="0">
              <a:solidFill>
                <a:prstClr val="black"/>
              </a:solidFill>
              <a:latin typeface="+mj-ea"/>
              <a:ea typeface="+mj-ea"/>
            </a:endParaRPr>
          </a:p>
          <a:p>
            <a:pPr algn="ctr"/>
            <a:r>
              <a:rPr lang="ja-JP" altLang="en-US" sz="1200" b="1" dirty="0" smtClean="0">
                <a:solidFill>
                  <a:prstClr val="black"/>
                </a:solidFill>
                <a:latin typeface="+mj-ea"/>
                <a:ea typeface="+mj-ea"/>
              </a:rPr>
              <a:t>（従来は地域独占）</a:t>
            </a:r>
            <a:endParaRPr lang="en-US" altLang="ja-JP" sz="1200" b="1" dirty="0">
              <a:solidFill>
                <a:prstClr val="black"/>
              </a:solidFill>
              <a:latin typeface="+mj-ea"/>
              <a:ea typeface="+mj-ea"/>
            </a:endParaRPr>
          </a:p>
        </p:txBody>
      </p:sp>
      <p:sp>
        <p:nvSpPr>
          <p:cNvPr id="47" name="正方形/長方形 46"/>
          <p:cNvSpPr/>
          <p:nvPr/>
        </p:nvSpPr>
        <p:spPr>
          <a:xfrm>
            <a:off x="7037654" y="2974979"/>
            <a:ext cx="2392274" cy="716312"/>
          </a:xfrm>
          <a:prstGeom prst="rect">
            <a:avLst/>
          </a:prstGeom>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600" b="1" dirty="0" smtClean="0">
                <a:solidFill>
                  <a:prstClr val="black"/>
                </a:solidFill>
                <a:latin typeface="+mj-ea"/>
                <a:ea typeface="+mj-ea"/>
              </a:rPr>
              <a:t>都市ガス市場</a:t>
            </a:r>
            <a:endParaRPr lang="en-US" altLang="ja-JP" sz="1600" b="1" dirty="0" smtClean="0">
              <a:solidFill>
                <a:prstClr val="black"/>
              </a:solidFill>
              <a:latin typeface="+mj-ea"/>
              <a:ea typeface="+mj-ea"/>
            </a:endParaRPr>
          </a:p>
          <a:p>
            <a:pPr algn="ctr">
              <a:lnSpc>
                <a:spcPts val="1200"/>
              </a:lnSpc>
            </a:pPr>
            <a:r>
              <a:rPr lang="ja-JP" altLang="en-US" sz="1200" b="1" dirty="0" smtClean="0">
                <a:solidFill>
                  <a:prstClr val="black"/>
                </a:solidFill>
                <a:latin typeface="+mj-ea"/>
                <a:ea typeface="+mj-ea"/>
              </a:rPr>
              <a:t>（従来は地域独占）</a:t>
            </a:r>
            <a:endParaRPr lang="en-US" altLang="ja-JP" sz="1200" b="1" dirty="0" smtClean="0">
              <a:solidFill>
                <a:prstClr val="black"/>
              </a:solidFill>
              <a:latin typeface="+mj-ea"/>
              <a:ea typeface="+mj-ea"/>
            </a:endParaRPr>
          </a:p>
          <a:p>
            <a:pPr marL="182563" indent="-182563" algn="just">
              <a:lnSpc>
                <a:spcPts val="1200"/>
              </a:lnSpc>
            </a:pPr>
            <a:r>
              <a:rPr lang="en-US" altLang="ja-JP" sz="1200" b="1" dirty="0" smtClean="0">
                <a:solidFill>
                  <a:prstClr val="black"/>
                </a:solidFill>
                <a:latin typeface="+mj-ea"/>
                <a:ea typeface="+mj-ea"/>
              </a:rPr>
              <a:t>※</a:t>
            </a:r>
            <a:r>
              <a:rPr lang="ja-JP" altLang="en-US" sz="1200" b="1" dirty="0" smtClean="0">
                <a:solidFill>
                  <a:prstClr val="black"/>
                </a:solidFill>
                <a:latin typeface="+mj-ea"/>
                <a:ea typeface="+mj-ea"/>
              </a:rPr>
              <a:t>他エネルギーとの競合と未普及地域が存在</a:t>
            </a:r>
            <a:endParaRPr lang="en-US" altLang="ja-JP" sz="1200" b="1" dirty="0">
              <a:solidFill>
                <a:prstClr val="black"/>
              </a:solidFill>
              <a:latin typeface="+mj-ea"/>
              <a:ea typeface="+mj-ea"/>
            </a:endParaRPr>
          </a:p>
        </p:txBody>
      </p:sp>
      <p:sp>
        <p:nvSpPr>
          <p:cNvPr id="4" name="テキスト ボックス 3"/>
          <p:cNvSpPr txBox="1"/>
          <p:nvPr/>
        </p:nvSpPr>
        <p:spPr>
          <a:xfrm>
            <a:off x="3360819" y="4442938"/>
            <a:ext cx="3093733" cy="338554"/>
          </a:xfrm>
          <a:prstGeom prst="rect">
            <a:avLst/>
          </a:prstGeom>
          <a:noFill/>
        </p:spPr>
        <p:txBody>
          <a:bodyPr wrap="square" rtlCol="0">
            <a:spAutoFit/>
          </a:bodyPr>
          <a:lstStyle/>
          <a:p>
            <a:pPr algn="ctr"/>
            <a:r>
              <a:rPr lang="ja-JP" altLang="en-US" sz="1600" b="1" dirty="0">
                <a:latin typeface="+mj-ea"/>
                <a:ea typeface="+mj-ea"/>
              </a:rPr>
              <a:t>≪</a:t>
            </a:r>
            <a:r>
              <a:rPr kumimoji="1" lang="ja-JP" altLang="en-US" sz="1600" b="1" dirty="0" smtClean="0">
                <a:latin typeface="+mj-ea"/>
                <a:ea typeface="+mj-ea"/>
              </a:rPr>
              <a:t>総合エネルギー市場の創出≫</a:t>
            </a:r>
            <a:endParaRPr kumimoji="1" lang="en-US" altLang="ja-JP" sz="1600" b="1" dirty="0" smtClean="0">
              <a:latin typeface="+mj-ea"/>
              <a:ea typeface="+mj-ea"/>
            </a:endParaRPr>
          </a:p>
        </p:txBody>
      </p:sp>
      <p:sp>
        <p:nvSpPr>
          <p:cNvPr id="18" name="角丸四角形 17"/>
          <p:cNvSpPr/>
          <p:nvPr/>
        </p:nvSpPr>
        <p:spPr>
          <a:xfrm>
            <a:off x="1645549" y="5241670"/>
            <a:ext cx="1459145" cy="802937"/>
          </a:xfrm>
          <a:prstGeom prst="roundRect">
            <a:avLst/>
          </a:prstGeom>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dirty="0" smtClean="0">
                <a:solidFill>
                  <a:schemeClr val="tx1"/>
                </a:solidFill>
                <a:latin typeface="+mj-ea"/>
                <a:ea typeface="+mj-ea"/>
              </a:rPr>
              <a:t>ガス会社による電力・ガスのセット販売</a:t>
            </a:r>
          </a:p>
        </p:txBody>
      </p:sp>
      <p:sp>
        <p:nvSpPr>
          <p:cNvPr id="61" name="角丸四角形 60"/>
          <p:cNvSpPr/>
          <p:nvPr/>
        </p:nvSpPr>
        <p:spPr>
          <a:xfrm>
            <a:off x="6832436" y="3801709"/>
            <a:ext cx="1459145" cy="802937"/>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tx1"/>
                </a:solidFill>
                <a:latin typeface="+mj-ea"/>
                <a:ea typeface="+mj-ea"/>
              </a:rPr>
              <a:t>電力</a:t>
            </a:r>
            <a:r>
              <a:rPr kumimoji="1" lang="ja-JP" altLang="en-US" sz="1400" dirty="0" smtClean="0">
                <a:solidFill>
                  <a:schemeClr val="tx1"/>
                </a:solidFill>
                <a:latin typeface="+mj-ea"/>
                <a:ea typeface="+mj-ea"/>
              </a:rPr>
              <a:t>会社による電力・ガスのセット販売</a:t>
            </a:r>
          </a:p>
        </p:txBody>
      </p:sp>
      <p:sp>
        <p:nvSpPr>
          <p:cNvPr id="63" name="角丸四角形 62"/>
          <p:cNvSpPr/>
          <p:nvPr/>
        </p:nvSpPr>
        <p:spPr>
          <a:xfrm>
            <a:off x="272480" y="5252718"/>
            <a:ext cx="1321062" cy="802937"/>
          </a:xfrm>
          <a:prstGeom prst="round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300" dirty="0" smtClean="0">
                <a:solidFill>
                  <a:schemeClr val="tx1"/>
                </a:solidFill>
                <a:latin typeface="+mj-ea"/>
                <a:ea typeface="+mj-ea"/>
              </a:rPr>
              <a:t>異分野サービスを組み合わせた</a:t>
            </a:r>
            <a:r>
              <a:rPr kumimoji="1" lang="ja-JP" altLang="en-US" sz="1300" dirty="0" smtClean="0">
                <a:solidFill>
                  <a:schemeClr val="tx1"/>
                </a:solidFill>
                <a:latin typeface="+mj-ea"/>
                <a:ea typeface="+mj-ea"/>
              </a:rPr>
              <a:t>電力販売</a:t>
            </a:r>
          </a:p>
        </p:txBody>
      </p:sp>
      <p:sp>
        <p:nvSpPr>
          <p:cNvPr id="65" name="角丸四角形 64"/>
          <p:cNvSpPr/>
          <p:nvPr/>
        </p:nvSpPr>
        <p:spPr>
          <a:xfrm>
            <a:off x="8359398" y="3801254"/>
            <a:ext cx="1356102" cy="802937"/>
          </a:xfrm>
          <a:prstGeom prst="round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300" dirty="0" smtClean="0">
                <a:solidFill>
                  <a:schemeClr val="tx1"/>
                </a:solidFill>
                <a:latin typeface="+mj-ea"/>
                <a:ea typeface="+mj-ea"/>
              </a:rPr>
              <a:t>異分野サービスを組み合わせた</a:t>
            </a:r>
            <a:r>
              <a:rPr lang="ja-JP" altLang="en-US" sz="1300" dirty="0">
                <a:solidFill>
                  <a:schemeClr val="tx1"/>
                </a:solidFill>
                <a:latin typeface="+mj-ea"/>
                <a:ea typeface="+mj-ea"/>
              </a:rPr>
              <a:t>ガス</a:t>
            </a:r>
            <a:r>
              <a:rPr kumimoji="1" lang="ja-JP" altLang="en-US" sz="1300" dirty="0" smtClean="0">
                <a:solidFill>
                  <a:schemeClr val="tx1"/>
                </a:solidFill>
                <a:latin typeface="+mj-ea"/>
                <a:ea typeface="+mj-ea"/>
              </a:rPr>
              <a:t>販売</a:t>
            </a:r>
          </a:p>
        </p:txBody>
      </p:sp>
      <p:cxnSp>
        <p:nvCxnSpPr>
          <p:cNvPr id="49" name="直線矢印コネクタ 48"/>
          <p:cNvCxnSpPr/>
          <p:nvPr/>
        </p:nvCxnSpPr>
        <p:spPr>
          <a:xfrm>
            <a:off x="7210154" y="4468142"/>
            <a:ext cx="168922" cy="697384"/>
          </a:xfrm>
          <a:prstGeom prst="straightConnector1">
            <a:avLst/>
          </a:prstGeom>
          <a:ln w="63500">
            <a:solidFill>
              <a:schemeClr val="accent2">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51" name="フローチャート : 代替処理 50"/>
          <p:cNvSpPr/>
          <p:nvPr/>
        </p:nvSpPr>
        <p:spPr>
          <a:xfrm>
            <a:off x="6729095" y="4714603"/>
            <a:ext cx="2135505" cy="181450"/>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dirty="0">
                <a:solidFill>
                  <a:schemeClr val="tx1"/>
                </a:solidFill>
                <a:latin typeface="+mj-ea"/>
                <a:ea typeface="+mj-ea"/>
              </a:rPr>
              <a:t>連携・</a:t>
            </a:r>
            <a:r>
              <a:rPr lang="ja-JP" altLang="en-US" sz="1200" dirty="0" smtClean="0">
                <a:solidFill>
                  <a:schemeClr val="tx1"/>
                </a:solidFill>
                <a:latin typeface="+mj-ea"/>
                <a:ea typeface="+mj-ea"/>
              </a:rPr>
              <a:t>アライアンスの可能性</a:t>
            </a:r>
            <a:endParaRPr lang="ja-JP" altLang="en-US" sz="1200" dirty="0">
              <a:solidFill>
                <a:schemeClr val="tx1"/>
              </a:solidFill>
              <a:latin typeface="+mj-ea"/>
              <a:ea typeface="+mj-ea"/>
            </a:endParaRPr>
          </a:p>
        </p:txBody>
      </p:sp>
      <p:cxnSp>
        <p:nvCxnSpPr>
          <p:cNvPr id="45" name="直線矢印コネクタ 44"/>
          <p:cNvCxnSpPr/>
          <p:nvPr/>
        </p:nvCxnSpPr>
        <p:spPr>
          <a:xfrm>
            <a:off x="2191802" y="4590062"/>
            <a:ext cx="392630" cy="723616"/>
          </a:xfrm>
          <a:prstGeom prst="straightConnector1">
            <a:avLst/>
          </a:prstGeom>
          <a:ln w="63500">
            <a:solidFill>
              <a:schemeClr val="accent2">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53" name="フローチャート : 代替処理 52"/>
          <p:cNvSpPr/>
          <p:nvPr/>
        </p:nvSpPr>
        <p:spPr>
          <a:xfrm>
            <a:off x="1305327" y="4939538"/>
            <a:ext cx="2135505" cy="181450"/>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dirty="0">
                <a:solidFill>
                  <a:schemeClr val="tx1"/>
                </a:solidFill>
                <a:latin typeface="+mj-ea"/>
                <a:ea typeface="+mj-ea"/>
              </a:rPr>
              <a:t>連携・</a:t>
            </a:r>
            <a:r>
              <a:rPr lang="ja-JP" altLang="en-US" sz="1200" dirty="0" smtClean="0">
                <a:solidFill>
                  <a:schemeClr val="tx1"/>
                </a:solidFill>
                <a:latin typeface="+mj-ea"/>
                <a:ea typeface="+mj-ea"/>
              </a:rPr>
              <a:t>アライアンスの可能性</a:t>
            </a:r>
            <a:endParaRPr lang="ja-JP" altLang="en-US" sz="1200" dirty="0">
              <a:solidFill>
                <a:schemeClr val="tx1"/>
              </a:solidFill>
              <a:latin typeface="+mj-ea"/>
              <a:ea typeface="+mj-ea"/>
            </a:endParaRPr>
          </a:p>
        </p:txBody>
      </p:sp>
      <p:sp>
        <p:nvSpPr>
          <p:cNvPr id="42" name="右カーブ矢印 41"/>
          <p:cNvSpPr/>
          <p:nvPr/>
        </p:nvSpPr>
        <p:spPr>
          <a:xfrm rot="5400000" flipH="1">
            <a:off x="4671937" y="3726675"/>
            <a:ext cx="690821" cy="4500596"/>
          </a:xfrm>
          <a:prstGeom prst="curvedRightArrow">
            <a:avLst>
              <a:gd name="adj1" fmla="val 25000"/>
              <a:gd name="adj2" fmla="val 63822"/>
              <a:gd name="adj3" fmla="val 35284"/>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mj-ea"/>
              <a:ea typeface="+mj-ea"/>
            </a:endParaRPr>
          </a:p>
        </p:txBody>
      </p:sp>
      <p:sp>
        <p:nvSpPr>
          <p:cNvPr id="77" name="テキスト ボックス 76"/>
          <p:cNvSpPr txBox="1"/>
          <p:nvPr/>
        </p:nvSpPr>
        <p:spPr>
          <a:xfrm>
            <a:off x="4399801" y="6077930"/>
            <a:ext cx="1106397" cy="338554"/>
          </a:xfrm>
          <a:prstGeom prst="rect">
            <a:avLst/>
          </a:prstGeom>
          <a:solidFill>
            <a:schemeClr val="accent6">
              <a:lumMod val="40000"/>
              <a:lumOff val="60000"/>
            </a:schemeClr>
          </a:solidFill>
        </p:spPr>
        <p:txBody>
          <a:bodyPr wrap="square" rtlCol="0">
            <a:spAutoFit/>
          </a:bodyPr>
          <a:lstStyle/>
          <a:p>
            <a:pPr algn="ctr"/>
            <a:r>
              <a:rPr kumimoji="1" lang="ja-JP" altLang="en-US" sz="1600" dirty="0" smtClean="0">
                <a:latin typeface="+mj-ea"/>
                <a:ea typeface="+mj-ea"/>
              </a:rPr>
              <a:t>新規参入</a:t>
            </a:r>
            <a:endParaRPr kumimoji="1" lang="ja-JP" altLang="en-US" sz="1600" dirty="0">
              <a:latin typeface="+mj-ea"/>
              <a:ea typeface="+mj-ea"/>
            </a:endParaRPr>
          </a:p>
        </p:txBody>
      </p:sp>
      <p:sp>
        <p:nvSpPr>
          <p:cNvPr id="29" name="右カーブ矢印 28"/>
          <p:cNvSpPr/>
          <p:nvPr/>
        </p:nvSpPr>
        <p:spPr>
          <a:xfrm rot="16200000" flipH="1">
            <a:off x="4574762" y="1645169"/>
            <a:ext cx="612457" cy="4320481"/>
          </a:xfrm>
          <a:prstGeom prst="curvedRightArrow">
            <a:avLst>
              <a:gd name="adj1" fmla="val 25000"/>
              <a:gd name="adj2" fmla="val 62478"/>
              <a:gd name="adj3" fmla="val 35284"/>
            </a:avLst>
          </a:prstGeom>
          <a:solidFill>
            <a:schemeClr val="bg1"/>
          </a:solidFill>
          <a:ln>
            <a:solidFill>
              <a:srgbClr val="83A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j-ea"/>
              <a:ea typeface="+mj-ea"/>
            </a:endParaRPr>
          </a:p>
        </p:txBody>
      </p:sp>
      <p:sp>
        <p:nvSpPr>
          <p:cNvPr id="6" name="テキスト ボックス 5"/>
          <p:cNvSpPr txBox="1"/>
          <p:nvPr/>
        </p:nvSpPr>
        <p:spPr>
          <a:xfrm>
            <a:off x="4278651" y="3381398"/>
            <a:ext cx="1106397" cy="338554"/>
          </a:xfrm>
          <a:prstGeom prst="rect">
            <a:avLst/>
          </a:prstGeom>
          <a:solidFill>
            <a:schemeClr val="accent3">
              <a:lumMod val="40000"/>
              <a:lumOff val="60000"/>
            </a:schemeClr>
          </a:solidFill>
        </p:spPr>
        <p:txBody>
          <a:bodyPr wrap="square" rtlCol="0">
            <a:spAutoFit/>
          </a:bodyPr>
          <a:lstStyle/>
          <a:p>
            <a:pPr algn="ctr"/>
            <a:r>
              <a:rPr kumimoji="1" lang="ja-JP" altLang="en-US" sz="1600" dirty="0" smtClean="0">
                <a:latin typeface="+mj-ea"/>
                <a:ea typeface="+mj-ea"/>
              </a:rPr>
              <a:t>新規参入</a:t>
            </a:r>
            <a:endParaRPr kumimoji="1" lang="ja-JP" altLang="en-US" sz="1600" dirty="0">
              <a:latin typeface="+mj-ea"/>
              <a:ea typeface="+mj-ea"/>
            </a:endParaRPr>
          </a:p>
        </p:txBody>
      </p:sp>
      <p:cxnSp>
        <p:nvCxnSpPr>
          <p:cNvPr id="75" name="直線矢印コネクタ 74"/>
          <p:cNvCxnSpPr/>
          <p:nvPr/>
        </p:nvCxnSpPr>
        <p:spPr>
          <a:xfrm flipH="1">
            <a:off x="3168195" y="3300360"/>
            <a:ext cx="499565" cy="19882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0" name="直線矢印コネクタ 79"/>
          <p:cNvCxnSpPr/>
          <p:nvPr/>
        </p:nvCxnSpPr>
        <p:spPr>
          <a:xfrm>
            <a:off x="6177136" y="3300360"/>
            <a:ext cx="504056" cy="2503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 name="上矢印 12"/>
          <p:cNvSpPr/>
          <p:nvPr/>
        </p:nvSpPr>
        <p:spPr>
          <a:xfrm>
            <a:off x="1192765" y="6220749"/>
            <a:ext cx="1625347" cy="212491"/>
          </a:xfrm>
          <a:prstGeom prst="upArrow">
            <a:avLst/>
          </a:prstGeom>
          <a:ln w="285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latin typeface="+mj-ea"/>
              <a:ea typeface="+mj-ea"/>
            </a:endParaRPr>
          </a:p>
        </p:txBody>
      </p:sp>
      <p:sp>
        <p:nvSpPr>
          <p:cNvPr id="15" name="正方形/長方形 14"/>
          <p:cNvSpPr/>
          <p:nvPr/>
        </p:nvSpPr>
        <p:spPr>
          <a:xfrm>
            <a:off x="1578793" y="6479908"/>
            <a:ext cx="1109598" cy="292388"/>
          </a:xfrm>
          <a:prstGeom prst="rect">
            <a:avLst/>
          </a:prstGeom>
          <a:solidFill>
            <a:schemeClr val="bg1"/>
          </a:solidFill>
        </p:spPr>
        <p:txBody>
          <a:bodyPr wrap="none">
            <a:spAutoFit/>
          </a:bodyPr>
          <a:lstStyle/>
          <a:p>
            <a:pPr lvl="0" algn="ctr"/>
            <a:r>
              <a:rPr lang="ja-JP" altLang="en-US" sz="1300" dirty="0">
                <a:solidFill>
                  <a:prstClr val="black"/>
                </a:solidFill>
                <a:latin typeface="+mj-ea"/>
                <a:ea typeface="+mj-ea"/>
              </a:rPr>
              <a:t>ＩＴ、自動車等</a:t>
            </a:r>
          </a:p>
        </p:txBody>
      </p:sp>
      <p:sp>
        <p:nvSpPr>
          <p:cNvPr id="16" name="正方形/長方形 15"/>
          <p:cNvSpPr/>
          <p:nvPr/>
        </p:nvSpPr>
        <p:spPr>
          <a:xfrm>
            <a:off x="6969078" y="6484406"/>
            <a:ext cx="1322798" cy="292388"/>
          </a:xfrm>
          <a:prstGeom prst="rect">
            <a:avLst/>
          </a:prstGeom>
          <a:solidFill>
            <a:schemeClr val="bg1"/>
          </a:solidFill>
        </p:spPr>
        <p:txBody>
          <a:bodyPr wrap="none">
            <a:spAutoFit/>
          </a:bodyPr>
          <a:lstStyle/>
          <a:p>
            <a:pPr lvl="0"/>
            <a:r>
              <a:rPr lang="ja-JP" altLang="en-US" sz="1300" kern="1100" dirty="0">
                <a:solidFill>
                  <a:prstClr val="black"/>
                </a:solidFill>
                <a:latin typeface="+mj-ea"/>
                <a:ea typeface="+mj-ea"/>
              </a:rPr>
              <a:t>石油、ＬＰ</a:t>
            </a:r>
            <a:r>
              <a:rPr lang="ja-JP" altLang="en-US" sz="1300" kern="1100" dirty="0" smtClean="0">
                <a:solidFill>
                  <a:prstClr val="black"/>
                </a:solidFill>
                <a:latin typeface="+mj-ea"/>
                <a:ea typeface="+mj-ea"/>
              </a:rPr>
              <a:t>ガス等</a:t>
            </a:r>
            <a:endParaRPr lang="ja-JP" altLang="en-US" sz="1300" kern="1100" dirty="0">
              <a:solidFill>
                <a:prstClr val="black"/>
              </a:solidFill>
              <a:latin typeface="+mj-ea"/>
              <a:ea typeface="+mj-ea"/>
            </a:endParaRPr>
          </a:p>
        </p:txBody>
      </p:sp>
      <p:sp>
        <p:nvSpPr>
          <p:cNvPr id="50" name="上矢印 49"/>
          <p:cNvSpPr/>
          <p:nvPr/>
        </p:nvSpPr>
        <p:spPr>
          <a:xfrm>
            <a:off x="6984836" y="6217216"/>
            <a:ext cx="1625347" cy="216024"/>
          </a:xfrm>
          <a:prstGeom prst="upArrow">
            <a:avLst/>
          </a:prstGeom>
          <a:ln w="285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latin typeface="+mj-ea"/>
              <a:ea typeface="+mj-ea"/>
            </a:endParaRPr>
          </a:p>
        </p:txBody>
      </p:sp>
      <p:sp>
        <p:nvSpPr>
          <p:cNvPr id="52" name="フローチャート : 代替処理 51"/>
          <p:cNvSpPr/>
          <p:nvPr/>
        </p:nvSpPr>
        <p:spPr>
          <a:xfrm>
            <a:off x="3899899" y="4741876"/>
            <a:ext cx="2135505" cy="344137"/>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dirty="0" smtClean="0">
                <a:solidFill>
                  <a:schemeClr val="tx1"/>
                </a:solidFill>
                <a:latin typeface="+mj-ea"/>
                <a:ea typeface="+mj-ea"/>
              </a:rPr>
              <a:t>国内に閉じることなく、</a:t>
            </a:r>
            <a:endParaRPr lang="en-US" altLang="ja-JP" sz="1200" dirty="0" smtClean="0">
              <a:solidFill>
                <a:schemeClr val="tx1"/>
              </a:solidFill>
              <a:latin typeface="+mj-ea"/>
              <a:ea typeface="+mj-ea"/>
            </a:endParaRPr>
          </a:p>
          <a:p>
            <a:pPr algn="ctr"/>
            <a:r>
              <a:rPr lang="ja-JP" altLang="en-US" sz="1200" dirty="0" smtClean="0">
                <a:solidFill>
                  <a:schemeClr val="tx1"/>
                </a:solidFill>
                <a:latin typeface="+mj-ea"/>
                <a:ea typeface="+mj-ea"/>
              </a:rPr>
              <a:t>海外市場開拓・獲得も目指す</a:t>
            </a:r>
            <a:endParaRPr lang="ja-JP" altLang="en-US" sz="1200" dirty="0">
              <a:solidFill>
                <a:schemeClr val="tx1"/>
              </a:solidFill>
              <a:latin typeface="+mj-ea"/>
              <a:ea typeface="+mj-ea"/>
            </a:endParaRPr>
          </a:p>
        </p:txBody>
      </p:sp>
      <p:sp>
        <p:nvSpPr>
          <p:cNvPr id="54" name="正方形/長方形 53"/>
          <p:cNvSpPr/>
          <p:nvPr/>
        </p:nvSpPr>
        <p:spPr>
          <a:xfrm>
            <a:off x="118132" y="491315"/>
            <a:ext cx="9660778" cy="214559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72000" anchor="ctr" anchorCtr="0"/>
          <a:lstStyle/>
          <a:p>
            <a:pPr marL="263525" indent="-263525" algn="just">
              <a:spcBef>
                <a:spcPts val="300"/>
              </a:spcBef>
              <a:spcAft>
                <a:spcPts val="300"/>
              </a:spcAft>
            </a:pPr>
            <a:r>
              <a:rPr lang="ja-JP" altLang="en-US" dirty="0">
                <a:solidFill>
                  <a:prstClr val="black"/>
                </a:solidFill>
                <a:latin typeface="+mj-ea"/>
                <a:ea typeface="+mj-ea"/>
              </a:rPr>
              <a:t>○</a:t>
            </a:r>
            <a:r>
              <a:rPr lang="ja-JP" altLang="en-US" sz="800" dirty="0">
                <a:solidFill>
                  <a:prstClr val="black"/>
                </a:solidFill>
                <a:latin typeface="+mj-ea"/>
                <a:ea typeface="+mj-ea"/>
              </a:rPr>
              <a:t> </a:t>
            </a:r>
            <a:r>
              <a:rPr lang="ja-JP" altLang="en-US" dirty="0">
                <a:solidFill>
                  <a:prstClr val="black"/>
                </a:solidFill>
                <a:latin typeface="+mj-ea"/>
                <a:ea typeface="+mj-ea"/>
              </a:rPr>
              <a:t>「光熱費」という言葉があるように、消費者にとってエネルギー市場は一体のもの。他方で、従来、我が国のエネルギー市場は、電力、ガス、熱等の業態ごとに制度的な「市場の垣根」が存在</a:t>
            </a:r>
            <a:r>
              <a:rPr lang="ja-JP" altLang="en-US" dirty="0" smtClean="0">
                <a:solidFill>
                  <a:prstClr val="black"/>
                </a:solidFill>
                <a:latin typeface="+mj-ea"/>
                <a:ea typeface="+mj-ea"/>
              </a:rPr>
              <a:t>。</a:t>
            </a:r>
            <a:endParaRPr lang="en-US" altLang="ja-JP" dirty="0" smtClean="0">
              <a:solidFill>
                <a:prstClr val="black"/>
              </a:solidFill>
              <a:latin typeface="+mj-ea"/>
              <a:ea typeface="+mj-ea"/>
            </a:endParaRPr>
          </a:p>
          <a:p>
            <a:pPr marL="263525" indent="-263525" algn="just">
              <a:spcBef>
                <a:spcPts val="300"/>
              </a:spcBef>
              <a:spcAft>
                <a:spcPts val="300"/>
              </a:spcAft>
            </a:pPr>
            <a:r>
              <a:rPr lang="ja-JP" altLang="en-US" sz="1400" dirty="0">
                <a:solidFill>
                  <a:prstClr val="black"/>
                </a:solidFill>
                <a:latin typeface="+mj-ea"/>
                <a:ea typeface="+mj-ea"/>
              </a:rPr>
              <a:t>　</a:t>
            </a:r>
            <a:r>
              <a:rPr lang="ja-JP" altLang="en-US" sz="1400" dirty="0" smtClean="0">
                <a:solidFill>
                  <a:prstClr val="black"/>
                </a:solidFill>
                <a:latin typeface="+mj-ea"/>
                <a:ea typeface="+mj-ea"/>
              </a:rPr>
              <a:t>　　　（</a:t>
            </a:r>
            <a:r>
              <a:rPr lang="en-US" altLang="ja-JP" sz="1400" dirty="0">
                <a:solidFill>
                  <a:prstClr val="black"/>
                </a:solidFill>
                <a:latin typeface="+mj-ea"/>
                <a:ea typeface="+mj-ea"/>
              </a:rPr>
              <a:t>※</a:t>
            </a:r>
            <a:r>
              <a:rPr lang="ja-JP" altLang="en-US" sz="1400" dirty="0">
                <a:solidFill>
                  <a:prstClr val="black"/>
                </a:solidFill>
                <a:latin typeface="+mj-ea"/>
                <a:ea typeface="+mj-ea"/>
              </a:rPr>
              <a:t>）石油やＬＰガスは既に参入規制なく、自由な市場</a:t>
            </a:r>
            <a:endParaRPr lang="en-US" altLang="ja-JP" sz="1400" dirty="0">
              <a:solidFill>
                <a:prstClr val="black"/>
              </a:solidFill>
              <a:latin typeface="+mj-ea"/>
              <a:ea typeface="+mj-ea"/>
            </a:endParaRPr>
          </a:p>
          <a:p>
            <a:pPr marL="263525" indent="-263525" algn="just" fontAlgn="auto">
              <a:spcAft>
                <a:spcPts val="300"/>
              </a:spcAft>
            </a:pPr>
            <a:r>
              <a:rPr lang="ja-JP" altLang="en-US" dirty="0">
                <a:solidFill>
                  <a:prstClr val="black"/>
                </a:solidFill>
                <a:latin typeface="+mj-ea"/>
                <a:ea typeface="+mj-ea"/>
              </a:rPr>
              <a:t>○</a:t>
            </a:r>
            <a:r>
              <a:rPr lang="ja-JP" altLang="en-US" sz="800" dirty="0">
                <a:solidFill>
                  <a:prstClr val="black"/>
                </a:solidFill>
                <a:latin typeface="+mj-ea"/>
                <a:ea typeface="+mj-ea"/>
              </a:rPr>
              <a:t> </a:t>
            </a:r>
            <a:r>
              <a:rPr lang="ja-JP" altLang="en-US" dirty="0">
                <a:solidFill>
                  <a:prstClr val="black"/>
                </a:solidFill>
                <a:latin typeface="+mj-ea"/>
                <a:ea typeface="+mj-ea"/>
              </a:rPr>
              <a:t>一体的な制度改革により「市場の垣根」を撤廃し、エネルギー企業の相互参入や異業種からの新規参入を進める。これにより、競争によるコスト低廉化を図るとともに、消費者の利便性を向上させる。</a:t>
            </a:r>
            <a:endParaRPr lang="en-US" altLang="ja-JP" dirty="0">
              <a:solidFill>
                <a:prstClr val="black"/>
              </a:solidFill>
              <a:latin typeface="+mj-ea"/>
              <a:ea typeface="+mj-ea"/>
            </a:endParaRPr>
          </a:p>
          <a:p>
            <a:pPr marL="263525" indent="-263525" algn="just" fontAlgn="auto">
              <a:spcAft>
                <a:spcPts val="300"/>
              </a:spcAft>
            </a:pPr>
            <a:r>
              <a:rPr lang="ja-JP" altLang="en-US" dirty="0">
                <a:solidFill>
                  <a:prstClr val="black"/>
                </a:solidFill>
                <a:latin typeface="+mj-ea"/>
                <a:ea typeface="+mj-ea"/>
              </a:rPr>
              <a:t>○</a:t>
            </a:r>
            <a:r>
              <a:rPr lang="ja-JP" altLang="en-US" sz="800" dirty="0">
                <a:solidFill>
                  <a:prstClr val="black"/>
                </a:solidFill>
                <a:latin typeface="+mj-ea"/>
                <a:ea typeface="+mj-ea"/>
              </a:rPr>
              <a:t> </a:t>
            </a:r>
            <a:r>
              <a:rPr lang="ja-JP" altLang="en-US" dirty="0">
                <a:solidFill>
                  <a:prstClr val="black"/>
                </a:solidFill>
                <a:latin typeface="+mj-ea"/>
                <a:ea typeface="+mj-ea"/>
              </a:rPr>
              <a:t>さらに、国内市場に閉じることなく、総合エネルギー企業による海外市場の開拓・獲得も目指す。</a:t>
            </a:r>
          </a:p>
        </p:txBody>
      </p:sp>
      <p:sp>
        <p:nvSpPr>
          <p:cNvPr id="36" name="タイトル 1"/>
          <p:cNvSpPr txBox="1">
            <a:spLocks/>
          </p:cNvSpPr>
          <p:nvPr/>
        </p:nvSpPr>
        <p:spPr>
          <a:xfrm>
            <a:off x="0" y="-27384"/>
            <a:ext cx="9906000" cy="400103"/>
          </a:xfrm>
          <a:prstGeom prst="rect">
            <a:avLst/>
          </a:prstGeom>
          <a:solidFill>
            <a:schemeClr val="accent1"/>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spAutoFit/>
          </a:bodyPr>
          <a:lstStyle>
            <a:defPPr>
              <a:defRPr lang="ja-JP"/>
            </a:defPPr>
            <a:lvl1pPr algn="ctr" eaLnBrk="1" hangingPunct="1">
              <a:defRPr sz="2000" b="1">
                <a:solidFill>
                  <a:prstClr val="white"/>
                </a:solidFill>
                <a:ea typeface="+mj-ea"/>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ja-JP" altLang="en-US" dirty="0" smtClean="0">
                <a:solidFill>
                  <a:schemeClr val="bg1"/>
                </a:solidFill>
              </a:rPr>
              <a:t>一体的な制度改革による総合エネルギー市場の創出</a:t>
            </a:r>
            <a:endParaRPr lang="ja-JP" altLang="en-US" dirty="0">
              <a:solidFill>
                <a:schemeClr val="bg1"/>
              </a:solidFill>
            </a:endParaRPr>
          </a:p>
        </p:txBody>
      </p:sp>
      <p:sp>
        <p:nvSpPr>
          <p:cNvPr id="37" name="スライド番号プレースホルダー 2"/>
          <p:cNvSpPr txBox="1">
            <a:spLocks/>
          </p:cNvSpPr>
          <p:nvPr/>
        </p:nvSpPr>
        <p:spPr>
          <a:xfrm>
            <a:off x="7594600" y="-32469"/>
            <a:ext cx="2311400" cy="365125"/>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68" algn="l" rtl="0" fontAlgn="base">
              <a:spcBef>
                <a:spcPct val="0"/>
              </a:spcBef>
              <a:spcAft>
                <a:spcPct val="0"/>
              </a:spcAft>
              <a:defRPr kumimoji="1" kern="1200">
                <a:solidFill>
                  <a:schemeClr val="tx1"/>
                </a:solidFill>
                <a:latin typeface="Arial" charset="0"/>
                <a:ea typeface="ＭＳ Ｐゴシック" charset="-128"/>
                <a:cs typeface="+mn-cs"/>
              </a:defRPr>
            </a:lvl2pPr>
            <a:lvl3pPr marL="914335" algn="l" rtl="0" fontAlgn="base">
              <a:spcBef>
                <a:spcPct val="0"/>
              </a:spcBef>
              <a:spcAft>
                <a:spcPct val="0"/>
              </a:spcAft>
              <a:defRPr kumimoji="1" kern="1200">
                <a:solidFill>
                  <a:schemeClr val="tx1"/>
                </a:solidFill>
                <a:latin typeface="Arial" charset="0"/>
                <a:ea typeface="ＭＳ Ｐゴシック" charset="-128"/>
                <a:cs typeface="+mn-cs"/>
              </a:defRPr>
            </a:lvl3pPr>
            <a:lvl4pPr marL="1371503" algn="l" rtl="0" fontAlgn="base">
              <a:spcBef>
                <a:spcPct val="0"/>
              </a:spcBef>
              <a:spcAft>
                <a:spcPct val="0"/>
              </a:spcAft>
              <a:defRPr kumimoji="1" kern="1200">
                <a:solidFill>
                  <a:schemeClr val="tx1"/>
                </a:solidFill>
                <a:latin typeface="Arial" charset="0"/>
                <a:ea typeface="ＭＳ Ｐゴシック" charset="-128"/>
                <a:cs typeface="+mn-cs"/>
              </a:defRPr>
            </a:lvl4pPr>
            <a:lvl5pPr marL="1828671" algn="l" rtl="0" fontAlgn="base">
              <a:spcBef>
                <a:spcPct val="0"/>
              </a:spcBef>
              <a:spcAft>
                <a:spcPct val="0"/>
              </a:spcAft>
              <a:defRPr kumimoji="1" kern="1200">
                <a:solidFill>
                  <a:schemeClr val="tx1"/>
                </a:solidFill>
                <a:latin typeface="Arial" charset="0"/>
                <a:ea typeface="ＭＳ Ｐゴシック" charset="-128"/>
                <a:cs typeface="+mn-cs"/>
              </a:defRPr>
            </a:lvl5pPr>
            <a:lvl6pPr marL="2285838" algn="l" defTabSz="914335" rtl="0" eaLnBrk="1" latinLnBrk="0" hangingPunct="1">
              <a:defRPr kumimoji="1" kern="1200">
                <a:solidFill>
                  <a:schemeClr val="tx1"/>
                </a:solidFill>
                <a:latin typeface="Arial" charset="0"/>
                <a:ea typeface="ＭＳ Ｐゴシック" charset="-128"/>
                <a:cs typeface="+mn-cs"/>
              </a:defRPr>
            </a:lvl6pPr>
            <a:lvl7pPr marL="2743006" algn="l" defTabSz="914335" rtl="0" eaLnBrk="1" latinLnBrk="0" hangingPunct="1">
              <a:defRPr kumimoji="1" kern="1200">
                <a:solidFill>
                  <a:schemeClr val="tx1"/>
                </a:solidFill>
                <a:latin typeface="Arial" charset="0"/>
                <a:ea typeface="ＭＳ Ｐゴシック" charset="-128"/>
                <a:cs typeface="+mn-cs"/>
              </a:defRPr>
            </a:lvl7pPr>
            <a:lvl8pPr marL="3200174" algn="l" defTabSz="914335" rtl="0" eaLnBrk="1" latinLnBrk="0" hangingPunct="1">
              <a:defRPr kumimoji="1" kern="1200">
                <a:solidFill>
                  <a:schemeClr val="tx1"/>
                </a:solidFill>
                <a:latin typeface="Arial" charset="0"/>
                <a:ea typeface="ＭＳ Ｐゴシック" charset="-128"/>
                <a:cs typeface="+mn-cs"/>
              </a:defRPr>
            </a:lvl8pPr>
            <a:lvl9pPr marL="3657341" algn="l" defTabSz="914335" rtl="0" eaLnBrk="1" latinLnBrk="0" hangingPunct="1">
              <a:defRPr kumimoji="1" kern="1200">
                <a:solidFill>
                  <a:schemeClr val="tx1"/>
                </a:solidFill>
                <a:latin typeface="Arial" charset="0"/>
                <a:ea typeface="ＭＳ Ｐゴシック" charset="-128"/>
                <a:cs typeface="+mn-cs"/>
              </a:defRPr>
            </a:lvl9pPr>
          </a:lstStyle>
          <a:p>
            <a:pPr algn="r">
              <a:defRPr/>
            </a:pPr>
            <a:endParaRPr lang="ja-JP" altLang="en-US" sz="2400" dirty="0">
              <a:solidFill>
                <a:schemeClr val="bg1"/>
              </a:solidFill>
            </a:endParaRPr>
          </a:p>
        </p:txBody>
      </p:sp>
      <p:sp>
        <p:nvSpPr>
          <p:cNvPr id="43" name="スライド番号プレースホルダー 2"/>
          <p:cNvSpPr txBox="1">
            <a:spLocks/>
          </p:cNvSpPr>
          <p:nvPr/>
        </p:nvSpPr>
        <p:spPr>
          <a:xfrm>
            <a:off x="7596280" y="-20741"/>
            <a:ext cx="2311400" cy="393460"/>
          </a:xfrm>
          <a:prstGeom prst="rect">
            <a:avLst/>
          </a:prstGeom>
        </p:spPr>
        <p:txBody>
          <a:bodyPr anchor="ctr" anchorCtr="0"/>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68" algn="l" rtl="0" fontAlgn="base">
              <a:spcBef>
                <a:spcPct val="0"/>
              </a:spcBef>
              <a:spcAft>
                <a:spcPct val="0"/>
              </a:spcAft>
              <a:defRPr kumimoji="1" kern="1200">
                <a:solidFill>
                  <a:schemeClr val="tx1"/>
                </a:solidFill>
                <a:latin typeface="Arial" charset="0"/>
                <a:ea typeface="ＭＳ Ｐゴシック" charset="-128"/>
                <a:cs typeface="+mn-cs"/>
              </a:defRPr>
            </a:lvl2pPr>
            <a:lvl3pPr marL="914335" algn="l" rtl="0" fontAlgn="base">
              <a:spcBef>
                <a:spcPct val="0"/>
              </a:spcBef>
              <a:spcAft>
                <a:spcPct val="0"/>
              </a:spcAft>
              <a:defRPr kumimoji="1" kern="1200">
                <a:solidFill>
                  <a:schemeClr val="tx1"/>
                </a:solidFill>
                <a:latin typeface="Arial" charset="0"/>
                <a:ea typeface="ＭＳ Ｐゴシック" charset="-128"/>
                <a:cs typeface="+mn-cs"/>
              </a:defRPr>
            </a:lvl3pPr>
            <a:lvl4pPr marL="1371503" algn="l" rtl="0" fontAlgn="base">
              <a:spcBef>
                <a:spcPct val="0"/>
              </a:spcBef>
              <a:spcAft>
                <a:spcPct val="0"/>
              </a:spcAft>
              <a:defRPr kumimoji="1" kern="1200">
                <a:solidFill>
                  <a:schemeClr val="tx1"/>
                </a:solidFill>
                <a:latin typeface="Arial" charset="0"/>
                <a:ea typeface="ＭＳ Ｐゴシック" charset="-128"/>
                <a:cs typeface="+mn-cs"/>
              </a:defRPr>
            </a:lvl4pPr>
            <a:lvl5pPr marL="1828671" algn="l" rtl="0" fontAlgn="base">
              <a:spcBef>
                <a:spcPct val="0"/>
              </a:spcBef>
              <a:spcAft>
                <a:spcPct val="0"/>
              </a:spcAft>
              <a:defRPr kumimoji="1" kern="1200">
                <a:solidFill>
                  <a:schemeClr val="tx1"/>
                </a:solidFill>
                <a:latin typeface="Arial" charset="0"/>
                <a:ea typeface="ＭＳ Ｐゴシック" charset="-128"/>
                <a:cs typeface="+mn-cs"/>
              </a:defRPr>
            </a:lvl5pPr>
            <a:lvl6pPr marL="2285838" algn="l" defTabSz="914335" rtl="0" eaLnBrk="1" latinLnBrk="0" hangingPunct="1">
              <a:defRPr kumimoji="1" kern="1200">
                <a:solidFill>
                  <a:schemeClr val="tx1"/>
                </a:solidFill>
                <a:latin typeface="Arial" charset="0"/>
                <a:ea typeface="ＭＳ Ｐゴシック" charset="-128"/>
                <a:cs typeface="+mn-cs"/>
              </a:defRPr>
            </a:lvl6pPr>
            <a:lvl7pPr marL="2743006" algn="l" defTabSz="914335" rtl="0" eaLnBrk="1" latinLnBrk="0" hangingPunct="1">
              <a:defRPr kumimoji="1" kern="1200">
                <a:solidFill>
                  <a:schemeClr val="tx1"/>
                </a:solidFill>
                <a:latin typeface="Arial" charset="0"/>
                <a:ea typeface="ＭＳ Ｐゴシック" charset="-128"/>
                <a:cs typeface="+mn-cs"/>
              </a:defRPr>
            </a:lvl7pPr>
            <a:lvl8pPr marL="3200174" algn="l" defTabSz="914335" rtl="0" eaLnBrk="1" latinLnBrk="0" hangingPunct="1">
              <a:defRPr kumimoji="1" kern="1200">
                <a:solidFill>
                  <a:schemeClr val="tx1"/>
                </a:solidFill>
                <a:latin typeface="Arial" charset="0"/>
                <a:ea typeface="ＭＳ Ｐゴシック" charset="-128"/>
                <a:cs typeface="+mn-cs"/>
              </a:defRPr>
            </a:lvl8pPr>
            <a:lvl9pPr marL="3657341" algn="l" defTabSz="914335" rtl="0" eaLnBrk="1" latinLnBrk="0" hangingPunct="1">
              <a:defRPr kumimoji="1" kern="1200">
                <a:solidFill>
                  <a:schemeClr val="tx1"/>
                </a:solidFill>
                <a:latin typeface="Arial" charset="0"/>
                <a:ea typeface="ＭＳ Ｐゴシック" charset="-128"/>
                <a:cs typeface="+mn-cs"/>
              </a:defRPr>
            </a:lvl9pPr>
          </a:lstStyle>
          <a:p>
            <a:pPr algn="r">
              <a:defRPr/>
            </a:pPr>
            <a:fld id="{3CF312C0-D3AB-4CF8-B5EF-F3E11CA05781}" type="slidenum">
              <a:rPr lang="ja-JP" altLang="en-US" sz="2400" smtClean="0">
                <a:solidFill>
                  <a:schemeClr val="bg1"/>
                </a:solidFill>
              </a:rPr>
              <a:pPr algn="r">
                <a:defRPr/>
              </a:pPr>
              <a:t>4</a:t>
            </a:fld>
            <a:endParaRPr lang="ja-JP" altLang="en-US" sz="2400" dirty="0">
              <a:solidFill>
                <a:schemeClr val="bg1"/>
              </a:solidFill>
            </a:endParaRPr>
          </a:p>
        </p:txBody>
      </p:sp>
    </p:spTree>
    <p:extLst>
      <p:ext uri="{BB962C8B-B14F-4D97-AF65-F5344CB8AC3E}">
        <p14:creationId xmlns:p14="http://schemas.microsoft.com/office/powerpoint/2010/main" val="28846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グループ化 59"/>
          <p:cNvGrpSpPr/>
          <p:nvPr/>
        </p:nvGrpSpPr>
        <p:grpSpPr>
          <a:xfrm>
            <a:off x="229037" y="2026585"/>
            <a:ext cx="9404483" cy="4570767"/>
            <a:chOff x="229037" y="2098593"/>
            <a:chExt cx="9404483" cy="4570767"/>
          </a:xfrm>
        </p:grpSpPr>
        <p:sp>
          <p:nvSpPr>
            <p:cNvPr id="2" name="テキスト ボックス 1"/>
            <p:cNvSpPr txBox="1"/>
            <p:nvPr/>
          </p:nvSpPr>
          <p:spPr>
            <a:xfrm>
              <a:off x="1208784" y="2221703"/>
              <a:ext cx="2518638" cy="307777"/>
            </a:xfrm>
            <a:prstGeom prst="rect">
              <a:avLst/>
            </a:prstGeom>
            <a:noFill/>
          </p:spPr>
          <p:txBody>
            <a:bodyPr wrap="none" rtlCol="0">
              <a:spAutoFit/>
            </a:bodyPr>
            <a:lstStyle/>
            <a:p>
              <a:r>
                <a:rPr kumimoji="1" lang="ja-JP" altLang="en-US" sz="1400" dirty="0" smtClean="0">
                  <a:latin typeface="HG丸ｺﾞｼｯｸM-PRO" panose="020F0600000000000000" pitchFamily="50" charset="-128"/>
                  <a:ea typeface="HG丸ｺﾞｼｯｸM-PRO" panose="020F0600000000000000" pitchFamily="50" charset="-128"/>
                </a:rPr>
                <a:t>ブリティッシュ・ガス（英）</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3994320" y="2221703"/>
              <a:ext cx="1111202" cy="307777"/>
            </a:xfrm>
            <a:prstGeom prst="rect">
              <a:avLst/>
            </a:prstGeom>
            <a:noFill/>
          </p:spPr>
          <p:txBody>
            <a:bodyPr wrap="none" rtlCol="0">
              <a:spAutoFit/>
            </a:bodyPr>
            <a:lstStyle/>
            <a:p>
              <a:r>
                <a:rPr kumimoji="1" lang="en-US" altLang="ja-JP" sz="1400" dirty="0" smtClean="0">
                  <a:latin typeface="HG丸ｺﾞｼｯｸM-PRO" panose="020F0600000000000000" pitchFamily="50" charset="-128"/>
                  <a:ea typeface="HG丸ｺﾞｼｯｸM-PRO" panose="020F0600000000000000" pitchFamily="50" charset="-128"/>
                </a:rPr>
                <a:t>EDF</a:t>
              </a:r>
              <a:r>
                <a:rPr kumimoji="1" lang="ja-JP" altLang="en-US" sz="1400" dirty="0" smtClean="0">
                  <a:latin typeface="HG丸ｺﾞｼｯｸM-PRO" panose="020F0600000000000000" pitchFamily="50" charset="-128"/>
                  <a:ea typeface="HG丸ｺﾞｼｯｸM-PRO" panose="020F0600000000000000" pitchFamily="50" charset="-128"/>
                </a:rPr>
                <a:t>（仏）</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8060098" y="2221703"/>
              <a:ext cx="1441420" cy="307777"/>
            </a:xfrm>
            <a:prstGeom prst="rect">
              <a:avLst/>
            </a:prstGeom>
            <a:noFill/>
          </p:spPr>
          <p:txBody>
            <a:bodyPr wrap="none" rtlCol="0">
              <a:spAutoFit/>
            </a:bodyPr>
            <a:lstStyle/>
            <a:p>
              <a:r>
                <a:rPr kumimoji="1" lang="ja-JP" altLang="en-US" sz="1400" dirty="0" smtClean="0">
                  <a:latin typeface="HG丸ｺﾞｼｯｸM-PRO" panose="020F0600000000000000" pitchFamily="50" charset="-128"/>
                  <a:ea typeface="HG丸ｺﾞｼｯｸM-PRO" panose="020F0600000000000000" pitchFamily="50" charset="-128"/>
                </a:rPr>
                <a:t>エーオン（独）</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229037" y="3787678"/>
              <a:ext cx="896399" cy="307777"/>
            </a:xfrm>
            <a:prstGeom prst="rect">
              <a:avLst/>
            </a:prstGeom>
            <a:noFill/>
          </p:spPr>
          <p:txBody>
            <a:bodyPr wrap="none" rtlCol="0">
              <a:spAutoFit/>
            </a:bodyPr>
            <a:lstStyle/>
            <a:p>
              <a:r>
                <a:rPr kumimoji="1" lang="en-US" altLang="ja-JP" sz="1400" dirty="0" smtClean="0">
                  <a:latin typeface="HG丸ｺﾞｼｯｸM-PRO" panose="020F0600000000000000" pitchFamily="50" charset="-128"/>
                  <a:ea typeface="HG丸ｺﾞｼｯｸM-PRO" panose="020F0600000000000000" pitchFamily="50" charset="-128"/>
                </a:rPr>
                <a:t>1990</a:t>
              </a:r>
              <a:r>
                <a:rPr kumimoji="1" lang="ja-JP" altLang="en-US" sz="1400" dirty="0" smtClean="0">
                  <a:latin typeface="HG丸ｺﾞｼｯｸM-PRO" panose="020F0600000000000000" pitchFamily="50" charset="-128"/>
                  <a:ea typeface="HG丸ｺﾞｼｯｸM-PRO" panose="020F0600000000000000" pitchFamily="50" charset="-128"/>
                </a:rPr>
                <a:t>年</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237688" y="5654083"/>
              <a:ext cx="896399" cy="307777"/>
            </a:xfrm>
            <a:prstGeom prst="rect">
              <a:avLst/>
            </a:prstGeom>
            <a:noFill/>
          </p:spPr>
          <p:txBody>
            <a:bodyPr wrap="none" rtlCol="0">
              <a:spAutoFit/>
            </a:bodyPr>
            <a:lstStyle/>
            <a:p>
              <a:r>
                <a:rPr kumimoji="1" lang="en-US" altLang="ja-JP" sz="1400" dirty="0" smtClean="0">
                  <a:latin typeface="HG丸ｺﾞｼｯｸM-PRO" panose="020F0600000000000000" pitchFamily="50" charset="-128"/>
                  <a:ea typeface="HG丸ｺﾞｼｯｸM-PRO" panose="020F0600000000000000" pitchFamily="50" charset="-128"/>
                </a:rPr>
                <a:t>2013</a:t>
              </a:r>
              <a:r>
                <a:rPr kumimoji="1" lang="ja-JP" altLang="en-US" sz="1400" dirty="0" smtClean="0">
                  <a:latin typeface="HG丸ｺﾞｼｯｸM-PRO" panose="020F0600000000000000" pitchFamily="50" charset="-128"/>
                  <a:ea typeface="HG丸ｺﾞｼｯｸM-PRO" panose="020F0600000000000000" pitchFamily="50" charset="-128"/>
                </a:rPr>
                <a:t>年</a:t>
              </a:r>
              <a:endParaRPr kumimoji="1" lang="ja-JP" altLang="en-US" sz="1400" dirty="0">
                <a:latin typeface="HG丸ｺﾞｼｯｸM-PRO" panose="020F0600000000000000" pitchFamily="50" charset="-128"/>
                <a:ea typeface="HG丸ｺﾞｼｯｸM-PRO" panose="020F0600000000000000" pitchFamily="50" charset="-128"/>
              </a:endParaRPr>
            </a:p>
          </p:txBody>
        </p:sp>
        <p:grpSp>
          <p:nvGrpSpPr>
            <p:cNvPr id="36" name="グループ化 35"/>
            <p:cNvGrpSpPr/>
            <p:nvPr/>
          </p:nvGrpSpPr>
          <p:grpSpPr>
            <a:xfrm>
              <a:off x="3588939" y="3146955"/>
              <a:ext cx="1728000" cy="1620000"/>
              <a:chOff x="3196611" y="2481219"/>
              <a:chExt cx="1972413" cy="1806823"/>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6611" y="2481219"/>
                <a:ext cx="1972413" cy="1806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テキスト ボックス 21"/>
              <p:cNvSpPr txBox="1"/>
              <p:nvPr/>
            </p:nvSpPr>
            <p:spPr>
              <a:xfrm>
                <a:off x="3658417" y="3199964"/>
                <a:ext cx="1048804" cy="411924"/>
              </a:xfrm>
              <a:prstGeom prst="rect">
                <a:avLst/>
              </a:prstGeom>
              <a:noFill/>
            </p:spPr>
            <p:txBody>
              <a:bodyPr wrap="none" rtlCol="0" anchor="ctr">
                <a:spAutoFit/>
              </a:bodyPr>
              <a:lstStyle/>
              <a:p>
                <a:pPr algn="ctr"/>
                <a:r>
                  <a:rPr kumimoji="1" lang="en-US" altLang="ja-JP" dirty="0" smtClean="0">
                    <a:solidFill>
                      <a:schemeClr val="bg1"/>
                    </a:solidFill>
                    <a:latin typeface="HG丸ｺﾞｼｯｸM-PRO" panose="020F0600000000000000" pitchFamily="50" charset="-128"/>
                    <a:ea typeface="HG丸ｺﾞｼｯｸM-PRO" panose="020F0600000000000000" pitchFamily="50" charset="-128"/>
                  </a:rPr>
                  <a:t>100%</a:t>
                </a:r>
                <a:endParaRPr kumimoji="1" lang="ja-JP" altLang="en-US" dirty="0">
                  <a:solidFill>
                    <a:schemeClr val="bg1"/>
                  </a:solidFill>
                  <a:latin typeface="HG丸ｺﾞｼｯｸM-PRO" panose="020F0600000000000000" pitchFamily="50" charset="-128"/>
                  <a:ea typeface="HG丸ｺﾞｼｯｸM-PRO" panose="020F0600000000000000" pitchFamily="50" charset="-128"/>
                </a:endParaRPr>
              </a:p>
            </p:txBody>
          </p:sp>
        </p:grpSp>
        <p:grpSp>
          <p:nvGrpSpPr>
            <p:cNvPr id="18" name="グループ化 17"/>
            <p:cNvGrpSpPr/>
            <p:nvPr/>
          </p:nvGrpSpPr>
          <p:grpSpPr>
            <a:xfrm>
              <a:off x="1512230" y="5013360"/>
              <a:ext cx="1620000" cy="1620000"/>
              <a:chOff x="1063893" y="4858905"/>
              <a:chExt cx="1891518" cy="1849770"/>
            </a:xfrm>
          </p:grpSpPr>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3893" y="4858905"/>
                <a:ext cx="1891518" cy="184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テキスト ボックス 23"/>
              <p:cNvSpPr txBox="1"/>
              <p:nvPr/>
            </p:nvSpPr>
            <p:spPr>
              <a:xfrm>
                <a:off x="2041483" y="5409740"/>
                <a:ext cx="872574" cy="421716"/>
              </a:xfrm>
              <a:prstGeom prst="rect">
                <a:avLst/>
              </a:prstGeom>
              <a:noFill/>
            </p:spPr>
            <p:txBody>
              <a:bodyPr wrap="none" rtlCol="0" anchor="ctr">
                <a:spAutoFit/>
              </a:bodyPr>
              <a:lstStyle/>
              <a:p>
                <a:pPr algn="ctr"/>
                <a:r>
                  <a:rPr lang="en-US" altLang="ja-JP" dirty="0">
                    <a:solidFill>
                      <a:schemeClr val="bg1"/>
                    </a:solidFill>
                    <a:latin typeface="HG丸ｺﾞｼｯｸM-PRO" panose="020F0600000000000000" pitchFamily="50" charset="-128"/>
                    <a:ea typeface="HG丸ｺﾞｼｯｸM-PRO" panose="020F0600000000000000" pitchFamily="50" charset="-128"/>
                  </a:rPr>
                  <a:t>36</a:t>
                </a:r>
                <a:r>
                  <a:rPr kumimoji="1" lang="en-US" altLang="ja-JP" dirty="0" smtClean="0">
                    <a:solidFill>
                      <a:schemeClr val="bg1"/>
                    </a:solidFill>
                    <a:latin typeface="HG丸ｺﾞｼｯｸM-PRO" panose="020F0600000000000000" pitchFamily="50" charset="-128"/>
                    <a:ea typeface="HG丸ｺﾞｼｯｸM-PRO" panose="020F0600000000000000" pitchFamily="50" charset="-128"/>
                  </a:rPr>
                  <a:t>%</a:t>
                </a:r>
                <a:endParaRPr kumimoji="1" lang="ja-JP" altLang="en-US" dirty="0">
                  <a:solidFill>
                    <a:schemeClr val="bg1"/>
                  </a:solidFill>
                  <a:latin typeface="HG丸ｺﾞｼｯｸM-PRO" panose="020F0600000000000000" pitchFamily="50" charset="-128"/>
                  <a:ea typeface="HG丸ｺﾞｼｯｸM-PRO" panose="020F0600000000000000" pitchFamily="50" charset="-128"/>
                </a:endParaRPr>
              </a:p>
            </p:txBody>
          </p:sp>
          <p:sp>
            <p:nvSpPr>
              <p:cNvPr id="25" name="テキスト ボックス 24"/>
              <p:cNvSpPr txBox="1"/>
              <p:nvPr/>
            </p:nvSpPr>
            <p:spPr>
              <a:xfrm>
                <a:off x="1321403" y="5769781"/>
                <a:ext cx="872574" cy="421716"/>
              </a:xfrm>
              <a:prstGeom prst="rect">
                <a:avLst/>
              </a:prstGeom>
              <a:noFill/>
            </p:spPr>
            <p:txBody>
              <a:bodyPr wrap="none" rtlCol="0" anchor="ctr">
                <a:spAutoFit/>
              </a:bodyPr>
              <a:lstStyle/>
              <a:p>
                <a:pPr algn="ctr"/>
                <a:r>
                  <a:rPr lang="en-US" altLang="ja-JP" dirty="0">
                    <a:solidFill>
                      <a:schemeClr val="bg1"/>
                    </a:solidFill>
                    <a:latin typeface="HG丸ｺﾞｼｯｸM-PRO" panose="020F0600000000000000" pitchFamily="50" charset="-128"/>
                    <a:ea typeface="HG丸ｺﾞｼｯｸM-PRO" panose="020F0600000000000000" pitchFamily="50" charset="-128"/>
                  </a:rPr>
                  <a:t>64</a:t>
                </a:r>
                <a:r>
                  <a:rPr kumimoji="1" lang="en-US" altLang="ja-JP" dirty="0" smtClean="0">
                    <a:solidFill>
                      <a:schemeClr val="bg1"/>
                    </a:solidFill>
                    <a:latin typeface="HG丸ｺﾞｼｯｸM-PRO" panose="020F0600000000000000" pitchFamily="50" charset="-128"/>
                    <a:ea typeface="HG丸ｺﾞｼｯｸM-PRO" panose="020F0600000000000000" pitchFamily="50" charset="-128"/>
                  </a:rPr>
                  <a:t>%</a:t>
                </a:r>
                <a:endParaRPr kumimoji="1" lang="ja-JP" altLang="en-US" dirty="0">
                  <a:solidFill>
                    <a:schemeClr val="bg1"/>
                  </a:solidFill>
                  <a:latin typeface="HG丸ｺﾞｼｯｸM-PRO" panose="020F0600000000000000" pitchFamily="50" charset="-128"/>
                  <a:ea typeface="HG丸ｺﾞｼｯｸM-PRO" panose="020F0600000000000000" pitchFamily="50" charset="-128"/>
                </a:endParaRPr>
              </a:p>
            </p:txBody>
          </p:sp>
        </p:grpSp>
        <p:grpSp>
          <p:nvGrpSpPr>
            <p:cNvPr id="21" name="グループ化 20"/>
            <p:cNvGrpSpPr/>
            <p:nvPr/>
          </p:nvGrpSpPr>
          <p:grpSpPr>
            <a:xfrm>
              <a:off x="7905520" y="4977360"/>
              <a:ext cx="1656000" cy="1692000"/>
              <a:chOff x="7773633" y="4847687"/>
              <a:chExt cx="1951299" cy="1872207"/>
            </a:xfrm>
          </p:grpSpPr>
          <p:pic>
            <p:nvPicPr>
              <p:cNvPr id="1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3633" y="4847687"/>
                <a:ext cx="1951299" cy="1872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8737351" y="5272248"/>
                <a:ext cx="880583" cy="408668"/>
              </a:xfrm>
              <a:prstGeom prst="rect">
                <a:avLst/>
              </a:prstGeom>
              <a:noFill/>
            </p:spPr>
            <p:txBody>
              <a:bodyPr wrap="none" rtlCol="0" anchor="ctr">
                <a:spAutoFit/>
              </a:bodyPr>
              <a:lstStyle/>
              <a:p>
                <a:pPr algn="ctr"/>
                <a:r>
                  <a:rPr lang="en-US" altLang="ja-JP" dirty="0" smtClean="0">
                    <a:solidFill>
                      <a:schemeClr val="bg1"/>
                    </a:solidFill>
                    <a:latin typeface="HG丸ｺﾞｼｯｸM-PRO" panose="020F0600000000000000" pitchFamily="50" charset="-128"/>
                    <a:ea typeface="HG丸ｺﾞｼｯｸM-PRO" panose="020F0600000000000000" pitchFamily="50" charset="-128"/>
                  </a:rPr>
                  <a:t>25</a:t>
                </a:r>
                <a:r>
                  <a:rPr kumimoji="1" lang="en-US" altLang="ja-JP" dirty="0" smtClean="0">
                    <a:solidFill>
                      <a:schemeClr val="bg1"/>
                    </a:solidFill>
                    <a:latin typeface="HG丸ｺﾞｼｯｸM-PRO" panose="020F0600000000000000" pitchFamily="50" charset="-128"/>
                    <a:ea typeface="HG丸ｺﾞｼｯｸM-PRO" panose="020F0600000000000000" pitchFamily="50" charset="-128"/>
                  </a:rPr>
                  <a:t>%</a:t>
                </a:r>
                <a:endParaRPr kumimoji="1" lang="ja-JP" altLang="en-US" dirty="0">
                  <a:solidFill>
                    <a:schemeClr val="bg1"/>
                  </a:solidFill>
                  <a:latin typeface="HG丸ｺﾞｼｯｸM-PRO" panose="020F0600000000000000" pitchFamily="50" charset="-128"/>
                  <a:ea typeface="HG丸ｺﾞｼｯｸM-PRO" panose="020F0600000000000000" pitchFamily="50" charset="-128"/>
                </a:endParaRPr>
              </a:p>
            </p:txBody>
          </p:sp>
          <p:sp>
            <p:nvSpPr>
              <p:cNvPr id="26" name="テキスト ボックス 25"/>
              <p:cNvSpPr txBox="1"/>
              <p:nvPr/>
            </p:nvSpPr>
            <p:spPr>
              <a:xfrm>
                <a:off x="8089279" y="5776304"/>
                <a:ext cx="880583" cy="408668"/>
              </a:xfrm>
              <a:prstGeom prst="rect">
                <a:avLst/>
              </a:prstGeom>
              <a:noFill/>
            </p:spPr>
            <p:txBody>
              <a:bodyPr wrap="none" rtlCol="0" anchor="ctr">
                <a:spAutoFit/>
              </a:bodyPr>
              <a:lstStyle/>
              <a:p>
                <a:pPr algn="ctr"/>
                <a:r>
                  <a:rPr lang="en-US" altLang="ja-JP" dirty="0" smtClean="0">
                    <a:solidFill>
                      <a:schemeClr val="bg1"/>
                    </a:solidFill>
                    <a:latin typeface="HG丸ｺﾞｼｯｸM-PRO" panose="020F0600000000000000" pitchFamily="50" charset="-128"/>
                    <a:ea typeface="HG丸ｺﾞｼｯｸM-PRO" panose="020F0600000000000000" pitchFamily="50" charset="-128"/>
                  </a:rPr>
                  <a:t>75</a:t>
                </a:r>
                <a:r>
                  <a:rPr kumimoji="1" lang="en-US" altLang="ja-JP" dirty="0" smtClean="0">
                    <a:solidFill>
                      <a:schemeClr val="bg1"/>
                    </a:solidFill>
                    <a:latin typeface="HG丸ｺﾞｼｯｸM-PRO" panose="020F0600000000000000" pitchFamily="50" charset="-128"/>
                    <a:ea typeface="HG丸ｺﾞｼｯｸM-PRO" panose="020F0600000000000000" pitchFamily="50" charset="-128"/>
                  </a:rPr>
                  <a:t>%</a:t>
                </a:r>
                <a:endParaRPr kumimoji="1" lang="ja-JP" altLang="en-US" dirty="0">
                  <a:solidFill>
                    <a:schemeClr val="bg1"/>
                  </a:solidFill>
                  <a:latin typeface="HG丸ｺﾞｼｯｸM-PRO" panose="020F0600000000000000" pitchFamily="50" charset="-128"/>
                  <a:ea typeface="HG丸ｺﾞｼｯｸM-PRO" panose="020F0600000000000000" pitchFamily="50" charset="-128"/>
                </a:endParaRPr>
              </a:p>
            </p:txBody>
          </p:sp>
        </p:grpSp>
        <p:grpSp>
          <p:nvGrpSpPr>
            <p:cNvPr id="37" name="グループ化 36"/>
            <p:cNvGrpSpPr/>
            <p:nvPr/>
          </p:nvGrpSpPr>
          <p:grpSpPr>
            <a:xfrm>
              <a:off x="1512230" y="3164955"/>
              <a:ext cx="1620000" cy="1584000"/>
              <a:chOff x="1063893" y="2481219"/>
              <a:chExt cx="1891518" cy="1806823"/>
            </a:xfrm>
          </p:grpSpPr>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3893" y="2481219"/>
                <a:ext cx="1891518" cy="1806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テキスト ボックス 26"/>
              <p:cNvSpPr txBox="1"/>
              <p:nvPr/>
            </p:nvSpPr>
            <p:spPr>
              <a:xfrm>
                <a:off x="1473232" y="3199964"/>
                <a:ext cx="1072842" cy="421286"/>
              </a:xfrm>
              <a:prstGeom prst="rect">
                <a:avLst/>
              </a:prstGeom>
              <a:noFill/>
            </p:spPr>
            <p:txBody>
              <a:bodyPr wrap="none" rtlCol="0" anchor="ctr">
                <a:spAutoFit/>
              </a:bodyPr>
              <a:lstStyle/>
              <a:p>
                <a:pPr algn="ctr"/>
                <a:r>
                  <a:rPr kumimoji="1" lang="en-US" altLang="ja-JP" dirty="0" smtClean="0">
                    <a:solidFill>
                      <a:schemeClr val="bg1"/>
                    </a:solidFill>
                    <a:latin typeface="HG丸ｺﾞｼｯｸM-PRO" panose="020F0600000000000000" pitchFamily="50" charset="-128"/>
                    <a:ea typeface="HG丸ｺﾞｼｯｸM-PRO" panose="020F0600000000000000" pitchFamily="50" charset="-128"/>
                  </a:rPr>
                  <a:t>100%</a:t>
                </a:r>
                <a:endParaRPr kumimoji="1" lang="ja-JP" altLang="en-US" dirty="0">
                  <a:solidFill>
                    <a:schemeClr val="bg1"/>
                  </a:solidFill>
                  <a:latin typeface="HG丸ｺﾞｼｯｸM-PRO" panose="020F0600000000000000" pitchFamily="50" charset="-128"/>
                  <a:ea typeface="HG丸ｺﾞｼｯｸM-PRO" panose="020F0600000000000000" pitchFamily="50" charset="-128"/>
                </a:endParaRPr>
              </a:p>
            </p:txBody>
          </p:sp>
        </p:grpSp>
        <p:grpSp>
          <p:nvGrpSpPr>
            <p:cNvPr id="19" name="グループ化 18"/>
            <p:cNvGrpSpPr/>
            <p:nvPr/>
          </p:nvGrpSpPr>
          <p:grpSpPr>
            <a:xfrm>
              <a:off x="3588939" y="4977360"/>
              <a:ext cx="1728000" cy="1692000"/>
              <a:chOff x="3219589" y="4855481"/>
              <a:chExt cx="1926456" cy="1856618"/>
            </a:xfrm>
          </p:grpSpPr>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19589" y="4855481"/>
                <a:ext cx="1926456" cy="1856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テキスト ボックス 27"/>
              <p:cNvSpPr txBox="1"/>
              <p:nvPr/>
            </p:nvSpPr>
            <p:spPr>
              <a:xfrm>
                <a:off x="3853746" y="5922022"/>
                <a:ext cx="833148" cy="405265"/>
              </a:xfrm>
              <a:prstGeom prst="rect">
                <a:avLst/>
              </a:prstGeom>
              <a:noFill/>
            </p:spPr>
            <p:txBody>
              <a:bodyPr wrap="none" rtlCol="0" anchor="ctr">
                <a:spAutoFit/>
              </a:bodyPr>
              <a:lstStyle/>
              <a:p>
                <a:pPr algn="ctr"/>
                <a:r>
                  <a:rPr lang="en-US" altLang="ja-JP" dirty="0">
                    <a:solidFill>
                      <a:schemeClr val="bg1"/>
                    </a:solidFill>
                    <a:latin typeface="HG丸ｺﾞｼｯｸM-PRO" panose="020F0600000000000000" pitchFamily="50" charset="-128"/>
                    <a:ea typeface="HG丸ｺﾞｼｯｸM-PRO" panose="020F0600000000000000" pitchFamily="50" charset="-128"/>
                  </a:rPr>
                  <a:t>95</a:t>
                </a:r>
                <a:r>
                  <a:rPr kumimoji="1" lang="en-US" altLang="ja-JP" dirty="0" smtClean="0">
                    <a:solidFill>
                      <a:schemeClr val="bg1"/>
                    </a:solidFill>
                    <a:latin typeface="HG丸ｺﾞｼｯｸM-PRO" panose="020F0600000000000000" pitchFamily="50" charset="-128"/>
                    <a:ea typeface="HG丸ｺﾞｼｯｸM-PRO" panose="020F0600000000000000" pitchFamily="50" charset="-128"/>
                  </a:rPr>
                  <a:t>%</a:t>
                </a:r>
                <a:endParaRPr kumimoji="1" lang="ja-JP" altLang="en-US" dirty="0">
                  <a:solidFill>
                    <a:schemeClr val="bg1"/>
                  </a:solidFill>
                  <a:latin typeface="HG丸ｺﾞｼｯｸM-PRO" panose="020F0600000000000000" pitchFamily="50" charset="-128"/>
                  <a:ea typeface="HG丸ｺﾞｼｯｸM-PRO" panose="020F0600000000000000" pitchFamily="50" charset="-128"/>
                </a:endParaRPr>
              </a:p>
            </p:txBody>
          </p:sp>
          <p:sp>
            <p:nvSpPr>
              <p:cNvPr id="29" name="テキスト ボックス 28"/>
              <p:cNvSpPr txBox="1"/>
              <p:nvPr/>
            </p:nvSpPr>
            <p:spPr>
              <a:xfrm>
                <a:off x="3812118" y="5018020"/>
                <a:ext cx="641929" cy="405265"/>
              </a:xfrm>
              <a:prstGeom prst="rect">
                <a:avLst/>
              </a:prstGeom>
              <a:noFill/>
            </p:spPr>
            <p:txBody>
              <a:bodyPr wrap="none" rtlCol="0" anchor="ctr">
                <a:spAutoFit/>
              </a:bodyPr>
              <a:lstStyle/>
              <a:p>
                <a:pPr algn="ctr"/>
                <a:r>
                  <a:rPr lang="en-US" altLang="ja-JP" dirty="0" smtClean="0">
                    <a:solidFill>
                      <a:schemeClr val="bg1"/>
                    </a:solidFill>
                    <a:latin typeface="HG丸ｺﾞｼｯｸM-PRO" panose="020F0600000000000000" pitchFamily="50" charset="-128"/>
                    <a:ea typeface="HG丸ｺﾞｼｯｸM-PRO" panose="020F0600000000000000" pitchFamily="50" charset="-128"/>
                  </a:rPr>
                  <a:t>5</a:t>
                </a:r>
                <a:r>
                  <a:rPr kumimoji="1" lang="en-US" altLang="ja-JP" dirty="0" smtClean="0">
                    <a:solidFill>
                      <a:schemeClr val="bg1"/>
                    </a:solidFill>
                    <a:latin typeface="HG丸ｺﾞｼｯｸM-PRO" panose="020F0600000000000000" pitchFamily="50" charset="-128"/>
                    <a:ea typeface="HG丸ｺﾞｼｯｸM-PRO" panose="020F0600000000000000" pitchFamily="50" charset="-128"/>
                  </a:rPr>
                  <a:t>%</a:t>
                </a:r>
                <a:endParaRPr kumimoji="1" lang="ja-JP" altLang="en-US" dirty="0">
                  <a:solidFill>
                    <a:schemeClr val="bg1"/>
                  </a:solidFill>
                  <a:latin typeface="HG丸ｺﾞｼｯｸM-PRO" panose="020F0600000000000000" pitchFamily="50" charset="-128"/>
                  <a:ea typeface="HG丸ｺﾞｼｯｸM-PRO" panose="020F0600000000000000" pitchFamily="50" charset="-128"/>
                </a:endParaRPr>
              </a:p>
            </p:txBody>
          </p:sp>
        </p:grpSp>
        <p:grpSp>
          <p:nvGrpSpPr>
            <p:cNvPr id="34" name="グループ化 33"/>
            <p:cNvGrpSpPr/>
            <p:nvPr/>
          </p:nvGrpSpPr>
          <p:grpSpPr>
            <a:xfrm>
              <a:off x="7833520" y="3146955"/>
              <a:ext cx="1800000" cy="1620000"/>
              <a:chOff x="7756859" y="2489585"/>
              <a:chExt cx="1984846" cy="1790091"/>
            </a:xfrm>
          </p:grpSpPr>
          <p:pic>
            <p:nvPicPr>
              <p:cNvPr id="1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56859" y="2489585"/>
                <a:ext cx="1984846" cy="179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テキスト ボックス 31"/>
              <p:cNvSpPr txBox="1"/>
              <p:nvPr/>
            </p:nvSpPr>
            <p:spPr>
              <a:xfrm>
                <a:off x="8751283" y="3337604"/>
                <a:ext cx="824064" cy="408110"/>
              </a:xfrm>
              <a:prstGeom prst="rect">
                <a:avLst/>
              </a:prstGeom>
              <a:noFill/>
            </p:spPr>
            <p:txBody>
              <a:bodyPr wrap="none" rtlCol="0" anchor="ctr">
                <a:spAutoFit/>
              </a:bodyPr>
              <a:lstStyle/>
              <a:p>
                <a:pPr algn="ctr"/>
                <a:r>
                  <a:rPr lang="en-US" altLang="ja-JP" dirty="0">
                    <a:solidFill>
                      <a:schemeClr val="bg1"/>
                    </a:solidFill>
                    <a:latin typeface="HG丸ｺﾞｼｯｸM-PRO" panose="020F0600000000000000" pitchFamily="50" charset="-128"/>
                    <a:ea typeface="HG丸ｺﾞｼｯｸM-PRO" panose="020F0600000000000000" pitchFamily="50" charset="-128"/>
                  </a:rPr>
                  <a:t>56</a:t>
                </a:r>
                <a:r>
                  <a:rPr kumimoji="1" lang="en-US" altLang="ja-JP" dirty="0" smtClean="0">
                    <a:solidFill>
                      <a:schemeClr val="bg1"/>
                    </a:solidFill>
                    <a:latin typeface="HG丸ｺﾞｼｯｸM-PRO" panose="020F0600000000000000" pitchFamily="50" charset="-128"/>
                    <a:ea typeface="HG丸ｺﾞｼｯｸM-PRO" panose="020F0600000000000000" pitchFamily="50" charset="-128"/>
                  </a:rPr>
                  <a:t>%</a:t>
                </a:r>
                <a:endParaRPr kumimoji="1" lang="ja-JP" altLang="en-US" dirty="0">
                  <a:solidFill>
                    <a:schemeClr val="bg1"/>
                  </a:solidFill>
                  <a:latin typeface="HG丸ｺﾞｼｯｸM-PRO" panose="020F0600000000000000" pitchFamily="50" charset="-128"/>
                  <a:ea typeface="HG丸ｺﾞｼｯｸM-PRO" panose="020F0600000000000000" pitchFamily="50" charset="-128"/>
                </a:endParaRPr>
              </a:p>
            </p:txBody>
          </p:sp>
          <p:sp>
            <p:nvSpPr>
              <p:cNvPr id="33" name="テキスト ボックス 32"/>
              <p:cNvSpPr txBox="1"/>
              <p:nvPr/>
            </p:nvSpPr>
            <p:spPr>
              <a:xfrm>
                <a:off x="8023454" y="3112288"/>
                <a:ext cx="824064" cy="408110"/>
              </a:xfrm>
              <a:prstGeom prst="rect">
                <a:avLst/>
              </a:prstGeom>
              <a:noFill/>
            </p:spPr>
            <p:txBody>
              <a:bodyPr wrap="none" rtlCol="0" anchor="ctr">
                <a:spAutoFit/>
              </a:bodyPr>
              <a:lstStyle/>
              <a:p>
                <a:pPr algn="ctr"/>
                <a:r>
                  <a:rPr lang="en-US" altLang="ja-JP" dirty="0">
                    <a:solidFill>
                      <a:schemeClr val="bg1"/>
                    </a:solidFill>
                    <a:latin typeface="HG丸ｺﾞｼｯｸM-PRO" panose="020F0600000000000000" pitchFamily="50" charset="-128"/>
                    <a:ea typeface="HG丸ｺﾞｼｯｸM-PRO" panose="020F0600000000000000" pitchFamily="50" charset="-128"/>
                  </a:rPr>
                  <a:t>40</a:t>
                </a:r>
                <a:r>
                  <a:rPr kumimoji="1" lang="en-US" altLang="ja-JP" dirty="0" smtClean="0">
                    <a:solidFill>
                      <a:schemeClr val="bg1"/>
                    </a:solidFill>
                    <a:latin typeface="HG丸ｺﾞｼｯｸM-PRO" panose="020F0600000000000000" pitchFamily="50" charset="-128"/>
                    <a:ea typeface="HG丸ｺﾞｼｯｸM-PRO" panose="020F0600000000000000" pitchFamily="50" charset="-128"/>
                  </a:rPr>
                  <a:t>%</a:t>
                </a:r>
                <a:endParaRPr kumimoji="1" lang="ja-JP" altLang="en-US" dirty="0">
                  <a:solidFill>
                    <a:schemeClr val="bg1"/>
                  </a:solidFill>
                  <a:latin typeface="HG丸ｺﾞｼｯｸM-PRO" panose="020F0600000000000000" pitchFamily="50" charset="-128"/>
                  <a:ea typeface="HG丸ｺﾞｼｯｸM-PRO" panose="020F0600000000000000" pitchFamily="50" charset="-128"/>
                </a:endParaRPr>
              </a:p>
            </p:txBody>
          </p:sp>
        </p:grpSp>
        <p:grpSp>
          <p:nvGrpSpPr>
            <p:cNvPr id="16" name="グループ化 15"/>
            <p:cNvGrpSpPr/>
            <p:nvPr/>
          </p:nvGrpSpPr>
          <p:grpSpPr>
            <a:xfrm>
              <a:off x="643986" y="4561964"/>
              <a:ext cx="852830" cy="739244"/>
              <a:chOff x="4263157" y="4324454"/>
              <a:chExt cx="852830" cy="739244"/>
            </a:xfrm>
          </p:grpSpPr>
          <p:sp>
            <p:nvSpPr>
              <p:cNvPr id="9" name="正方形/長方形 8"/>
              <p:cNvSpPr/>
              <p:nvPr/>
            </p:nvSpPr>
            <p:spPr>
              <a:xfrm>
                <a:off x="4263157" y="4365104"/>
                <a:ext cx="272671" cy="288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4520952" y="4324454"/>
                <a:ext cx="595035" cy="338554"/>
              </a:xfrm>
              <a:prstGeom prst="rect">
                <a:avLst/>
              </a:prstGeom>
              <a:noFill/>
            </p:spPr>
            <p:txBody>
              <a:bodyPr wrap="none" rtlCol="0">
                <a:spAutoFit/>
              </a:bodyPr>
              <a:lstStyle/>
              <a:p>
                <a:r>
                  <a:rPr kumimoji="1" lang="ja-JP" altLang="en-US" sz="1600" dirty="0" smtClean="0">
                    <a:latin typeface="HG丸ｺﾞｼｯｸM-PRO" panose="020F0600000000000000" pitchFamily="50" charset="-128"/>
                    <a:ea typeface="HG丸ｺﾞｼｯｸM-PRO" panose="020F0600000000000000" pitchFamily="50" charset="-128"/>
                  </a:rPr>
                  <a:t>電気</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14" name="正方形/長方形 13"/>
              <p:cNvSpPr/>
              <p:nvPr/>
            </p:nvSpPr>
            <p:spPr>
              <a:xfrm>
                <a:off x="4263157" y="4757074"/>
                <a:ext cx="272671" cy="3054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15" name="テキスト ボックス 14"/>
              <p:cNvSpPr txBox="1"/>
              <p:nvPr/>
            </p:nvSpPr>
            <p:spPr>
              <a:xfrm>
                <a:off x="4520952" y="4725144"/>
                <a:ext cx="595035" cy="338554"/>
              </a:xfrm>
              <a:prstGeom prst="rect">
                <a:avLst/>
              </a:prstGeom>
              <a:noFill/>
            </p:spPr>
            <p:txBody>
              <a:bodyPr wrap="none" rtlCol="0">
                <a:spAutoFit/>
              </a:bodyPr>
              <a:lstStyle/>
              <a:p>
                <a:r>
                  <a:rPr kumimoji="1" lang="ja-JP" altLang="en-US" sz="1600" dirty="0" smtClean="0">
                    <a:latin typeface="HG丸ｺﾞｼｯｸM-PRO" panose="020F0600000000000000" pitchFamily="50" charset="-128"/>
                    <a:ea typeface="HG丸ｺﾞｼｯｸM-PRO" panose="020F0600000000000000" pitchFamily="50" charset="-128"/>
                  </a:rPr>
                  <a:t>ガス</a:t>
                </a:r>
                <a:endParaRPr kumimoji="1" lang="ja-JP" altLang="en-US" sz="1600" dirty="0">
                  <a:latin typeface="HG丸ｺﾞｼｯｸM-PRO" panose="020F0600000000000000" pitchFamily="50" charset="-128"/>
                  <a:ea typeface="HG丸ｺﾞｼｯｸM-PRO" panose="020F0600000000000000" pitchFamily="50" charset="-128"/>
                </a:endParaRPr>
              </a:p>
            </p:txBody>
          </p:sp>
        </p:grpSp>
        <p:sp>
          <p:nvSpPr>
            <p:cNvPr id="41" name="テキスト ボックス 40"/>
            <p:cNvSpPr txBox="1"/>
            <p:nvPr/>
          </p:nvSpPr>
          <p:spPr>
            <a:xfrm>
              <a:off x="1309774" y="2649106"/>
              <a:ext cx="2024913" cy="461665"/>
            </a:xfrm>
            <a:prstGeom prst="rect">
              <a:avLst/>
            </a:prstGeom>
            <a:noFill/>
            <a:ln>
              <a:solidFill>
                <a:schemeClr val="tx1"/>
              </a:solidFill>
            </a:ln>
          </p:spPr>
          <p:txBody>
            <a:bodyPr wrap="none" rtlCol="0">
              <a:spAutoFit/>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元々はガス専業</a:t>
              </a:r>
              <a:endParaRPr kumimoji="1" lang="en-US" altLang="ja-JP" sz="1200" dirty="0" smtClean="0">
                <a:latin typeface="HG丸ｺﾞｼｯｸM-PRO" panose="020F0600000000000000" pitchFamily="50" charset="-128"/>
                <a:ea typeface="HG丸ｺﾞｼｯｸM-PRO" panose="020F0600000000000000" pitchFamily="50" charset="-128"/>
              </a:endParaRPr>
            </a:p>
            <a:p>
              <a:pPr algn="ctr"/>
              <a:r>
                <a:rPr lang="en-US" altLang="ja-JP" sz="1200" dirty="0">
                  <a:latin typeface="HG丸ｺﾞｼｯｸM-PRO" panose="020F0600000000000000" pitchFamily="50" charset="-128"/>
                  <a:ea typeface="HG丸ｺﾞｼｯｸM-PRO" panose="020F0600000000000000" pitchFamily="50" charset="-128"/>
                </a:rPr>
                <a:t>1998</a:t>
              </a:r>
              <a:r>
                <a:rPr lang="ja-JP" altLang="en-US" sz="1200" dirty="0">
                  <a:latin typeface="HG丸ｺﾞｼｯｸM-PRO" panose="020F0600000000000000" pitchFamily="50" charset="-128"/>
                  <a:ea typeface="HG丸ｺﾞｼｯｸM-PRO" panose="020F0600000000000000" pitchFamily="50" charset="-128"/>
                </a:rPr>
                <a:t>年</a:t>
              </a:r>
              <a:r>
                <a:rPr lang="ja-JP" altLang="en-US" sz="1200" dirty="0" smtClean="0">
                  <a:latin typeface="HG丸ｺﾞｼｯｸM-PRO" panose="020F0600000000000000" pitchFamily="50" charset="-128"/>
                  <a:ea typeface="HG丸ｺﾞｼｯｸM-PRO" panose="020F0600000000000000" pitchFamily="50" charset="-128"/>
                </a:rPr>
                <a:t>に電力市場に参入</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55" name="テキスト ボックス 54"/>
            <p:cNvSpPr txBox="1"/>
            <p:nvPr/>
          </p:nvSpPr>
          <p:spPr>
            <a:xfrm>
              <a:off x="3440483" y="2649106"/>
              <a:ext cx="2024913" cy="461665"/>
            </a:xfrm>
            <a:prstGeom prst="rect">
              <a:avLst/>
            </a:prstGeom>
            <a:noFill/>
            <a:ln>
              <a:solidFill>
                <a:schemeClr val="tx1"/>
              </a:solidFill>
            </a:ln>
          </p:spPr>
          <p:txBody>
            <a:bodyPr wrap="none" rtlCol="0">
              <a:spAutoFit/>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元々は電力専業</a:t>
              </a:r>
              <a:endParaRPr kumimoji="1" lang="en-US" altLang="ja-JP" sz="1200" dirty="0" smtClean="0">
                <a:latin typeface="HG丸ｺﾞｼｯｸM-PRO" panose="020F0600000000000000" pitchFamily="50" charset="-128"/>
                <a:ea typeface="HG丸ｺﾞｼｯｸM-PRO" panose="020F0600000000000000" pitchFamily="50" charset="-128"/>
              </a:endParaRPr>
            </a:p>
            <a:p>
              <a:pPr algn="ctr"/>
              <a:r>
                <a:rPr lang="en-US" altLang="ja-JP" sz="1200" dirty="0">
                  <a:latin typeface="HG丸ｺﾞｼｯｸM-PRO" panose="020F0600000000000000" pitchFamily="50" charset="-128"/>
                  <a:ea typeface="HG丸ｺﾞｼｯｸM-PRO" panose="020F0600000000000000" pitchFamily="50" charset="-128"/>
                </a:rPr>
                <a:t>2006</a:t>
              </a:r>
              <a:r>
                <a:rPr lang="ja-JP" altLang="en-US" sz="1200" dirty="0" smtClean="0">
                  <a:latin typeface="HG丸ｺﾞｼｯｸM-PRO" panose="020F0600000000000000" pitchFamily="50" charset="-128"/>
                  <a:ea typeface="HG丸ｺﾞｼｯｸM-PRO" panose="020F0600000000000000" pitchFamily="50" charset="-128"/>
                </a:rPr>
                <a:t>年にガス市場に参入</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57" name="テキスト ボックス 56"/>
            <p:cNvSpPr txBox="1"/>
            <p:nvPr/>
          </p:nvSpPr>
          <p:spPr>
            <a:xfrm>
              <a:off x="7871745" y="2741439"/>
              <a:ext cx="1723550" cy="276999"/>
            </a:xfrm>
            <a:prstGeom prst="rect">
              <a:avLst/>
            </a:prstGeom>
            <a:noFill/>
            <a:ln>
              <a:solidFill>
                <a:schemeClr val="tx1"/>
              </a:solidFill>
            </a:ln>
          </p:spPr>
          <p:txBody>
            <a:bodyPr wrap="none" rtlCol="0">
              <a:spAutoFit/>
            </a:bodyPr>
            <a:lstStyle/>
            <a:p>
              <a:pPr algn="ctr"/>
              <a:r>
                <a:rPr lang="ja-JP" altLang="en-US" sz="1200" dirty="0" smtClean="0">
                  <a:latin typeface="HG丸ｺﾞｼｯｸM-PRO" panose="020F0600000000000000" pitchFamily="50" charset="-128"/>
                  <a:ea typeface="HG丸ｺﾞｼｯｸM-PRO" panose="020F0600000000000000" pitchFamily="50" charset="-128"/>
                </a:rPr>
                <a:t>元々、</a:t>
              </a:r>
              <a:r>
                <a:rPr kumimoji="1" lang="ja-JP" altLang="en-US" sz="1200" dirty="0" smtClean="0">
                  <a:latin typeface="HG丸ｺﾞｼｯｸM-PRO" panose="020F0600000000000000" pitchFamily="50" charset="-128"/>
                  <a:ea typeface="HG丸ｺﾞｼｯｸM-PRO" panose="020F0600000000000000" pitchFamily="50" charset="-128"/>
                </a:rPr>
                <a:t>電力・ガス兼業</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42" name="テキスト ボックス 41"/>
            <p:cNvSpPr txBox="1"/>
            <p:nvPr/>
          </p:nvSpPr>
          <p:spPr>
            <a:xfrm>
              <a:off x="272681" y="4068361"/>
              <a:ext cx="908983" cy="338554"/>
            </a:xfrm>
            <a:prstGeom prst="rect">
              <a:avLst/>
            </a:prstGeom>
            <a:noFill/>
          </p:spPr>
          <p:txBody>
            <a:bodyPr wrap="square" rtlCol="0">
              <a:spAutoFit/>
            </a:bodyPr>
            <a:lstStyle/>
            <a:p>
              <a:r>
                <a:rPr kumimoji="1" lang="ja-JP" altLang="en-US" sz="800" dirty="0" smtClean="0">
                  <a:latin typeface="HG丸ｺﾞｼｯｸM-PRO" panose="020F0600000000000000" pitchFamily="50" charset="-128"/>
                  <a:ea typeface="HG丸ｺﾞｼｯｸM-PRO" panose="020F0600000000000000" pitchFamily="50" charset="-128"/>
                </a:rPr>
                <a:t>（エーオンのみ</a:t>
              </a:r>
              <a:r>
                <a:rPr kumimoji="1" lang="en-US" altLang="ja-JP" sz="800" dirty="0" smtClean="0">
                  <a:latin typeface="HG丸ｺﾞｼｯｸM-PRO" panose="020F0600000000000000" pitchFamily="50" charset="-128"/>
                  <a:ea typeface="HG丸ｺﾞｼｯｸM-PRO" panose="020F0600000000000000" pitchFamily="50" charset="-128"/>
                </a:rPr>
                <a:t>1998</a:t>
              </a:r>
              <a:r>
                <a:rPr kumimoji="1" lang="ja-JP" altLang="en-US" sz="800" dirty="0" smtClean="0">
                  <a:latin typeface="HG丸ｺﾞｼｯｸM-PRO" panose="020F0600000000000000" pitchFamily="50" charset="-128"/>
                  <a:ea typeface="HG丸ｺﾞｼｯｸM-PRO" panose="020F0600000000000000" pitchFamily="50" charset="-128"/>
                </a:rPr>
                <a:t>年）</a:t>
              </a:r>
              <a:endParaRPr kumimoji="1" lang="ja-JP" altLang="en-US" sz="800" dirty="0">
                <a:latin typeface="HG丸ｺﾞｼｯｸM-PRO" panose="020F0600000000000000" pitchFamily="50" charset="-128"/>
                <a:ea typeface="HG丸ｺﾞｼｯｸM-PRO" panose="020F0600000000000000" pitchFamily="50" charset="-128"/>
              </a:endParaRPr>
            </a:p>
          </p:txBody>
        </p:sp>
        <p:sp>
          <p:nvSpPr>
            <p:cNvPr id="43" name="テキスト ボックス 42"/>
            <p:cNvSpPr txBox="1"/>
            <p:nvPr/>
          </p:nvSpPr>
          <p:spPr>
            <a:xfrm>
              <a:off x="8381501" y="4694947"/>
              <a:ext cx="947695" cy="246221"/>
            </a:xfrm>
            <a:prstGeom prst="rect">
              <a:avLst/>
            </a:prstGeom>
            <a:noFill/>
          </p:spPr>
          <p:txBody>
            <a:bodyPr wrap="none" rtlCol="0">
              <a:spAutoFit/>
            </a:bodyPr>
            <a:lstStyle/>
            <a:p>
              <a:r>
                <a:rPr kumimoji="1" lang="ja-JP" altLang="en-US" sz="1000" dirty="0" smtClean="0">
                  <a:latin typeface="HG丸ｺﾞｼｯｸM-PRO" panose="020F0600000000000000" pitchFamily="50" charset="-128"/>
                  <a:ea typeface="HG丸ｺﾞｼｯｸM-PRO" panose="020F0600000000000000" pitchFamily="50" charset="-128"/>
                </a:rPr>
                <a:t>（</a:t>
              </a:r>
              <a:r>
                <a:rPr kumimoji="1" lang="en-US" altLang="ja-JP" sz="1000" dirty="0" smtClean="0">
                  <a:latin typeface="HG丸ｺﾞｼｯｸM-PRO" panose="020F0600000000000000" pitchFamily="50" charset="-128"/>
                  <a:ea typeface="HG丸ｺﾞｼｯｸM-PRO" panose="020F0600000000000000" pitchFamily="50" charset="-128"/>
                </a:rPr>
                <a:t>1998</a:t>
              </a:r>
              <a:r>
                <a:rPr kumimoji="1" lang="ja-JP" altLang="en-US" sz="1000" dirty="0" smtClean="0">
                  <a:latin typeface="HG丸ｺﾞｼｯｸM-PRO" panose="020F0600000000000000" pitchFamily="50" charset="-128"/>
                  <a:ea typeface="HG丸ｺﾞｼｯｸM-PRO" panose="020F0600000000000000" pitchFamily="50" charset="-128"/>
                </a:rPr>
                <a:t>年）</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5705887" y="2098593"/>
              <a:ext cx="1814262" cy="523220"/>
            </a:xfrm>
            <a:prstGeom prst="rect">
              <a:avLst/>
            </a:prstGeom>
            <a:noFill/>
          </p:spPr>
          <p:txBody>
            <a:bodyPr wrap="square" rtlCol="0">
              <a:spAutoFit/>
            </a:bodyPr>
            <a:lstStyle/>
            <a:p>
              <a:pPr algn="ctr"/>
              <a:r>
                <a:rPr kumimoji="1" lang="ja-JP" altLang="en-US" sz="1400" dirty="0" smtClean="0">
                  <a:latin typeface="HG丸ｺﾞｼｯｸM-PRO" panose="020F0600000000000000" pitchFamily="50" charset="-128"/>
                  <a:ea typeface="HG丸ｺﾞｼｯｸM-PRO" panose="020F0600000000000000" pitchFamily="50" charset="-128"/>
                </a:rPr>
                <a:t>バッテンフォール・ヨーロッパ（独）</a:t>
              </a:r>
              <a:endParaRPr kumimoji="1" lang="ja-JP" altLang="en-US" sz="1400" dirty="0">
                <a:latin typeface="HG丸ｺﾞｼｯｸM-PRO" panose="020F0600000000000000" pitchFamily="50" charset="-128"/>
                <a:ea typeface="HG丸ｺﾞｼｯｸM-PRO" panose="020F0600000000000000" pitchFamily="50" charset="-128"/>
              </a:endParaRPr>
            </a:p>
          </p:txBody>
        </p:sp>
        <p:grpSp>
          <p:nvGrpSpPr>
            <p:cNvPr id="35" name="グループ化 34"/>
            <p:cNvGrpSpPr/>
            <p:nvPr/>
          </p:nvGrpSpPr>
          <p:grpSpPr>
            <a:xfrm>
              <a:off x="5749018" y="3146955"/>
              <a:ext cx="1728000" cy="1620000"/>
              <a:chOff x="5526037" y="2477523"/>
              <a:chExt cx="1983247" cy="1814215"/>
            </a:xfrm>
          </p:grpSpPr>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26037" y="2477523"/>
                <a:ext cx="1983247" cy="1814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テキスト ボックス 22"/>
              <p:cNvSpPr txBox="1"/>
              <p:nvPr/>
            </p:nvSpPr>
            <p:spPr>
              <a:xfrm>
                <a:off x="6042139" y="3177825"/>
                <a:ext cx="1054565" cy="413610"/>
              </a:xfrm>
              <a:prstGeom prst="rect">
                <a:avLst/>
              </a:prstGeom>
              <a:noFill/>
            </p:spPr>
            <p:txBody>
              <a:bodyPr wrap="none" rtlCol="0" anchor="ctr">
                <a:spAutoFit/>
              </a:bodyPr>
              <a:lstStyle/>
              <a:p>
                <a:pPr algn="ctr"/>
                <a:r>
                  <a:rPr kumimoji="1" lang="en-US" altLang="ja-JP" dirty="0" smtClean="0">
                    <a:solidFill>
                      <a:schemeClr val="bg1"/>
                    </a:solidFill>
                    <a:latin typeface="HG丸ｺﾞｼｯｸM-PRO" panose="020F0600000000000000" pitchFamily="50" charset="-128"/>
                    <a:ea typeface="HG丸ｺﾞｼｯｸM-PRO" panose="020F0600000000000000" pitchFamily="50" charset="-128"/>
                  </a:rPr>
                  <a:t>100%</a:t>
                </a:r>
                <a:endParaRPr kumimoji="1" lang="ja-JP" altLang="en-US" dirty="0">
                  <a:solidFill>
                    <a:schemeClr val="bg1"/>
                  </a:solidFill>
                  <a:latin typeface="HG丸ｺﾞｼｯｸM-PRO" panose="020F0600000000000000" pitchFamily="50" charset="-128"/>
                  <a:ea typeface="HG丸ｺﾞｼｯｸM-PRO" panose="020F0600000000000000" pitchFamily="50" charset="-128"/>
                </a:endParaRPr>
              </a:p>
            </p:txBody>
          </p:sp>
        </p:grpSp>
        <p:sp>
          <p:nvSpPr>
            <p:cNvPr id="56" name="テキスト ボックス 55"/>
            <p:cNvSpPr txBox="1"/>
            <p:nvPr/>
          </p:nvSpPr>
          <p:spPr>
            <a:xfrm>
              <a:off x="5600562" y="2649106"/>
              <a:ext cx="2024913" cy="461665"/>
            </a:xfrm>
            <a:prstGeom prst="rect">
              <a:avLst/>
            </a:prstGeom>
            <a:noFill/>
            <a:ln>
              <a:solidFill>
                <a:schemeClr val="tx1"/>
              </a:solidFill>
            </a:ln>
          </p:spPr>
          <p:txBody>
            <a:bodyPr wrap="none" rtlCol="0">
              <a:spAutoFit/>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元々は電力専業</a:t>
              </a:r>
              <a:endParaRPr kumimoji="1" lang="en-US" altLang="ja-JP" sz="1200" dirty="0" smtClean="0">
                <a:latin typeface="HG丸ｺﾞｼｯｸM-PRO" panose="020F0600000000000000" pitchFamily="50" charset="-128"/>
                <a:ea typeface="HG丸ｺﾞｼｯｸM-PRO" panose="020F0600000000000000" pitchFamily="50" charset="-128"/>
              </a:endParaRPr>
            </a:p>
            <a:p>
              <a:pPr algn="ctr"/>
              <a:r>
                <a:rPr lang="en-US" altLang="ja-JP" sz="1200" dirty="0">
                  <a:latin typeface="HG丸ｺﾞｼｯｸM-PRO" panose="020F0600000000000000" pitchFamily="50" charset="-128"/>
                  <a:ea typeface="HG丸ｺﾞｼｯｸM-PRO" panose="020F0600000000000000" pitchFamily="50" charset="-128"/>
                </a:rPr>
                <a:t>2013</a:t>
              </a:r>
              <a:r>
                <a:rPr lang="ja-JP" altLang="en-US" sz="1200" dirty="0" smtClean="0">
                  <a:latin typeface="HG丸ｺﾞｼｯｸM-PRO" panose="020F0600000000000000" pitchFamily="50" charset="-128"/>
                  <a:ea typeface="HG丸ｺﾞｼｯｸM-PRO" panose="020F0600000000000000" pitchFamily="50" charset="-128"/>
                </a:rPr>
                <a:t>年にガス市場に参入</a:t>
              </a:r>
              <a:endParaRPr kumimoji="1" lang="ja-JP" altLang="en-US" sz="1200" dirty="0">
                <a:latin typeface="HG丸ｺﾞｼｯｸM-PRO" panose="020F0600000000000000" pitchFamily="50" charset="-128"/>
                <a:ea typeface="HG丸ｺﾞｼｯｸM-PRO" panose="020F0600000000000000" pitchFamily="50" charset="-128"/>
              </a:endParaRPr>
            </a:p>
          </p:txBody>
        </p:sp>
        <p:grpSp>
          <p:nvGrpSpPr>
            <p:cNvPr id="45" name="グループ化 44"/>
            <p:cNvGrpSpPr/>
            <p:nvPr/>
          </p:nvGrpSpPr>
          <p:grpSpPr>
            <a:xfrm>
              <a:off x="5727996" y="4995360"/>
              <a:ext cx="1770045" cy="1656000"/>
              <a:chOff x="5655788" y="4923352"/>
              <a:chExt cx="1770045" cy="1656000"/>
            </a:xfrm>
          </p:grpSpPr>
          <p:pic>
            <p:nvPicPr>
              <p:cNvPr id="1031"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55788" y="4923352"/>
                <a:ext cx="1770045" cy="16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テキスト ボックス 61"/>
              <p:cNvSpPr txBox="1"/>
              <p:nvPr/>
            </p:nvSpPr>
            <p:spPr>
              <a:xfrm>
                <a:off x="6212249" y="5877328"/>
                <a:ext cx="747320" cy="369332"/>
              </a:xfrm>
              <a:prstGeom prst="rect">
                <a:avLst/>
              </a:prstGeom>
              <a:noFill/>
            </p:spPr>
            <p:txBody>
              <a:bodyPr wrap="none" rtlCol="0" anchor="ctr">
                <a:spAutoFit/>
              </a:bodyPr>
              <a:lstStyle/>
              <a:p>
                <a:pPr algn="ctr"/>
                <a:r>
                  <a:rPr lang="en-US" altLang="ja-JP" dirty="0" smtClean="0">
                    <a:solidFill>
                      <a:schemeClr val="bg1"/>
                    </a:solidFill>
                    <a:latin typeface="HG丸ｺﾞｼｯｸM-PRO" panose="020F0600000000000000" pitchFamily="50" charset="-128"/>
                    <a:ea typeface="HG丸ｺﾞｼｯｸM-PRO" panose="020F0600000000000000" pitchFamily="50" charset="-128"/>
                  </a:rPr>
                  <a:t>79</a:t>
                </a:r>
                <a:r>
                  <a:rPr kumimoji="1" lang="en-US" altLang="ja-JP" dirty="0" smtClean="0">
                    <a:solidFill>
                      <a:schemeClr val="bg1"/>
                    </a:solidFill>
                    <a:latin typeface="HG丸ｺﾞｼｯｸM-PRO" panose="020F0600000000000000" pitchFamily="50" charset="-128"/>
                    <a:ea typeface="HG丸ｺﾞｼｯｸM-PRO" panose="020F0600000000000000" pitchFamily="50" charset="-128"/>
                  </a:rPr>
                  <a:t>%</a:t>
                </a:r>
                <a:endParaRPr kumimoji="1" lang="ja-JP" altLang="en-US" dirty="0">
                  <a:solidFill>
                    <a:schemeClr val="bg1"/>
                  </a:solidFill>
                  <a:latin typeface="HG丸ｺﾞｼｯｸM-PRO" panose="020F0600000000000000" pitchFamily="50" charset="-128"/>
                  <a:ea typeface="HG丸ｺﾞｼｯｸM-PRO" panose="020F0600000000000000" pitchFamily="50" charset="-128"/>
                </a:endParaRPr>
              </a:p>
            </p:txBody>
          </p:sp>
          <p:sp>
            <p:nvSpPr>
              <p:cNvPr id="63" name="テキスト ボックス 62"/>
              <p:cNvSpPr txBox="1"/>
              <p:nvPr/>
            </p:nvSpPr>
            <p:spPr>
              <a:xfrm>
                <a:off x="5920342" y="5212743"/>
                <a:ext cx="747320" cy="369332"/>
              </a:xfrm>
              <a:prstGeom prst="rect">
                <a:avLst/>
              </a:prstGeom>
              <a:noFill/>
            </p:spPr>
            <p:txBody>
              <a:bodyPr wrap="none" rtlCol="0" anchor="ctr">
                <a:spAutoFit/>
              </a:bodyPr>
              <a:lstStyle/>
              <a:p>
                <a:pPr algn="ctr"/>
                <a:r>
                  <a:rPr lang="en-US" altLang="ja-JP" dirty="0">
                    <a:solidFill>
                      <a:schemeClr val="bg1"/>
                    </a:solidFill>
                    <a:latin typeface="HG丸ｺﾞｼｯｸM-PRO" panose="020F0600000000000000" pitchFamily="50" charset="-128"/>
                    <a:ea typeface="HG丸ｺﾞｼｯｸM-PRO" panose="020F0600000000000000" pitchFamily="50" charset="-128"/>
                  </a:rPr>
                  <a:t>21</a:t>
                </a:r>
                <a:r>
                  <a:rPr kumimoji="1" lang="en-US" altLang="ja-JP" dirty="0" smtClean="0">
                    <a:solidFill>
                      <a:schemeClr val="bg1"/>
                    </a:solidFill>
                    <a:latin typeface="HG丸ｺﾞｼｯｸM-PRO" panose="020F0600000000000000" pitchFamily="50" charset="-128"/>
                    <a:ea typeface="HG丸ｺﾞｼｯｸM-PRO" panose="020F0600000000000000" pitchFamily="50" charset="-128"/>
                  </a:rPr>
                  <a:t>%</a:t>
                </a:r>
                <a:endParaRPr kumimoji="1" lang="ja-JP" altLang="en-US" dirty="0">
                  <a:solidFill>
                    <a:schemeClr val="bg1"/>
                  </a:solidFill>
                  <a:latin typeface="HG丸ｺﾞｼｯｸM-PRO" panose="020F0600000000000000" pitchFamily="50" charset="-128"/>
                  <a:ea typeface="HG丸ｺﾞｼｯｸM-PRO" panose="020F0600000000000000" pitchFamily="50" charset="-128"/>
                </a:endParaRPr>
              </a:p>
            </p:txBody>
          </p:sp>
        </p:grpSp>
      </p:grpSp>
      <p:sp>
        <p:nvSpPr>
          <p:cNvPr id="59" name="テキスト ボックス 58"/>
          <p:cNvSpPr txBox="1"/>
          <p:nvPr/>
        </p:nvSpPr>
        <p:spPr>
          <a:xfrm>
            <a:off x="0" y="1691516"/>
            <a:ext cx="9906000" cy="369332"/>
          </a:xfrm>
          <a:prstGeom prst="rect">
            <a:avLst/>
          </a:prstGeom>
          <a:noFill/>
        </p:spPr>
        <p:txBody>
          <a:bodyPr wrap="square" rtlCol="0">
            <a:spAutoFit/>
          </a:bodyPr>
          <a:lstStyle/>
          <a:p>
            <a:pPr algn="ctr"/>
            <a:r>
              <a:rPr kumimoji="1" lang="ja-JP" altLang="en-US" dirty="0" smtClean="0">
                <a:latin typeface="HG丸ｺﾞｼｯｸM-PRO" panose="020F0600000000000000" pitchFamily="50" charset="-128"/>
                <a:ea typeface="HG丸ｺﾞｼｯｸM-PRO" panose="020F0600000000000000" pitchFamily="50" charset="-128"/>
              </a:rPr>
              <a:t>主要な海外の総合エネルギー企業の供給量の比率</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61" name="テキスト ボックス 60"/>
          <p:cNvSpPr txBox="1"/>
          <p:nvPr/>
        </p:nvSpPr>
        <p:spPr>
          <a:xfrm>
            <a:off x="1352600" y="6597352"/>
            <a:ext cx="6790642" cy="230832"/>
          </a:xfrm>
          <a:prstGeom prst="rect">
            <a:avLst/>
          </a:prstGeom>
          <a:noFill/>
        </p:spPr>
        <p:txBody>
          <a:bodyPr wrap="none" rtlCol="0">
            <a:spAutoFit/>
          </a:bodyPr>
          <a:lstStyle/>
          <a:p>
            <a:r>
              <a:rPr kumimoji="1" lang="ja-JP" altLang="en-US" sz="900" dirty="0" smtClean="0">
                <a:latin typeface="HG丸ｺﾞｼｯｸM-PRO" panose="020F0600000000000000" pitchFamily="50" charset="-128"/>
                <a:ea typeface="HG丸ｺﾞｼｯｸM-PRO" panose="020F0600000000000000" pitchFamily="50" charset="-128"/>
              </a:rPr>
              <a:t>（注）いずれも、海外子会社等の供給分は含まない。国内での供給量の比率。ガスについては</a:t>
            </a:r>
            <a:r>
              <a:rPr kumimoji="1" lang="en-US" altLang="ja-JP" sz="900" dirty="0" smtClean="0">
                <a:latin typeface="HG丸ｺﾞｼｯｸM-PRO" panose="020F0600000000000000" pitchFamily="50" charset="-128"/>
                <a:ea typeface="HG丸ｺﾞｼｯｸM-PRO" panose="020F0600000000000000" pitchFamily="50" charset="-128"/>
              </a:rPr>
              <a:t>kWh</a:t>
            </a:r>
            <a:r>
              <a:rPr kumimoji="1" lang="ja-JP" altLang="en-US" sz="900" dirty="0" smtClean="0">
                <a:latin typeface="HG丸ｺﾞｼｯｸM-PRO" panose="020F0600000000000000" pitchFamily="50" charset="-128"/>
                <a:ea typeface="HG丸ｺﾞｼｯｸM-PRO" panose="020F0600000000000000" pitchFamily="50" charset="-128"/>
              </a:rPr>
              <a:t>換算し、比率を示している。</a:t>
            </a:r>
            <a:endParaRPr kumimoji="1" lang="ja-JP" altLang="en-US" sz="900" dirty="0">
              <a:latin typeface="HG丸ｺﾞｼｯｸM-PRO" panose="020F0600000000000000" pitchFamily="50" charset="-128"/>
              <a:ea typeface="HG丸ｺﾞｼｯｸM-PRO" panose="020F0600000000000000" pitchFamily="50" charset="-128"/>
            </a:endParaRPr>
          </a:p>
        </p:txBody>
      </p:sp>
      <p:sp>
        <p:nvSpPr>
          <p:cNvPr id="54" name="Rectangle 36"/>
          <p:cNvSpPr>
            <a:spLocks noChangeArrowheads="1"/>
          </p:cNvSpPr>
          <p:nvPr/>
        </p:nvSpPr>
        <p:spPr bwMode="auto">
          <a:xfrm>
            <a:off x="0" y="-1588"/>
            <a:ext cx="9926638" cy="380480"/>
          </a:xfrm>
          <a:prstGeom prst="rect">
            <a:avLst/>
          </a:prstGeom>
          <a:solidFill>
            <a:schemeClr val="accent1"/>
          </a:solidFill>
          <a:ln w="12700" algn="ctr">
            <a:noFill/>
            <a:miter lim="800000"/>
            <a:headEnd/>
            <a:tailEnd/>
          </a:ln>
        </p:spPr>
        <p:txBody>
          <a:bodyPr lIns="36000" tIns="36000" rIns="36000" bIns="36000">
            <a:spAutoFit/>
          </a:bodyPr>
          <a:lstStyle/>
          <a:p>
            <a:pPr algn="ctr">
              <a:spcBef>
                <a:spcPct val="50000"/>
              </a:spcBef>
            </a:pPr>
            <a:r>
              <a:rPr lang="ja-JP" altLang="en-US" sz="2000" b="1" dirty="0">
                <a:solidFill>
                  <a:schemeClr val="bg1"/>
                </a:solidFill>
                <a:latin typeface="+mn-ea"/>
              </a:rPr>
              <a:t>（参考）海外の総合エネルギー企業の姿</a:t>
            </a:r>
          </a:p>
        </p:txBody>
      </p:sp>
      <p:sp>
        <p:nvSpPr>
          <p:cNvPr id="58" name="スライド番号プレースホルダー 2"/>
          <p:cNvSpPr txBox="1">
            <a:spLocks/>
          </p:cNvSpPr>
          <p:nvPr/>
        </p:nvSpPr>
        <p:spPr>
          <a:xfrm>
            <a:off x="7594600" y="0"/>
            <a:ext cx="2311400" cy="365125"/>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68" algn="l" rtl="0" fontAlgn="base">
              <a:spcBef>
                <a:spcPct val="0"/>
              </a:spcBef>
              <a:spcAft>
                <a:spcPct val="0"/>
              </a:spcAft>
              <a:defRPr kumimoji="1" kern="1200">
                <a:solidFill>
                  <a:schemeClr val="tx1"/>
                </a:solidFill>
                <a:latin typeface="Arial" charset="0"/>
                <a:ea typeface="ＭＳ Ｐゴシック" charset="-128"/>
                <a:cs typeface="+mn-cs"/>
              </a:defRPr>
            </a:lvl2pPr>
            <a:lvl3pPr marL="914335" algn="l" rtl="0" fontAlgn="base">
              <a:spcBef>
                <a:spcPct val="0"/>
              </a:spcBef>
              <a:spcAft>
                <a:spcPct val="0"/>
              </a:spcAft>
              <a:defRPr kumimoji="1" kern="1200">
                <a:solidFill>
                  <a:schemeClr val="tx1"/>
                </a:solidFill>
                <a:latin typeface="Arial" charset="0"/>
                <a:ea typeface="ＭＳ Ｐゴシック" charset="-128"/>
                <a:cs typeface="+mn-cs"/>
              </a:defRPr>
            </a:lvl3pPr>
            <a:lvl4pPr marL="1371503" algn="l" rtl="0" fontAlgn="base">
              <a:spcBef>
                <a:spcPct val="0"/>
              </a:spcBef>
              <a:spcAft>
                <a:spcPct val="0"/>
              </a:spcAft>
              <a:defRPr kumimoji="1" kern="1200">
                <a:solidFill>
                  <a:schemeClr val="tx1"/>
                </a:solidFill>
                <a:latin typeface="Arial" charset="0"/>
                <a:ea typeface="ＭＳ Ｐゴシック" charset="-128"/>
                <a:cs typeface="+mn-cs"/>
              </a:defRPr>
            </a:lvl4pPr>
            <a:lvl5pPr marL="1828671" algn="l" rtl="0" fontAlgn="base">
              <a:spcBef>
                <a:spcPct val="0"/>
              </a:spcBef>
              <a:spcAft>
                <a:spcPct val="0"/>
              </a:spcAft>
              <a:defRPr kumimoji="1" kern="1200">
                <a:solidFill>
                  <a:schemeClr val="tx1"/>
                </a:solidFill>
                <a:latin typeface="Arial" charset="0"/>
                <a:ea typeface="ＭＳ Ｐゴシック" charset="-128"/>
                <a:cs typeface="+mn-cs"/>
              </a:defRPr>
            </a:lvl5pPr>
            <a:lvl6pPr marL="2285838" algn="l" defTabSz="914335" rtl="0" eaLnBrk="1" latinLnBrk="0" hangingPunct="1">
              <a:defRPr kumimoji="1" kern="1200">
                <a:solidFill>
                  <a:schemeClr val="tx1"/>
                </a:solidFill>
                <a:latin typeface="Arial" charset="0"/>
                <a:ea typeface="ＭＳ Ｐゴシック" charset="-128"/>
                <a:cs typeface="+mn-cs"/>
              </a:defRPr>
            </a:lvl6pPr>
            <a:lvl7pPr marL="2743006" algn="l" defTabSz="914335" rtl="0" eaLnBrk="1" latinLnBrk="0" hangingPunct="1">
              <a:defRPr kumimoji="1" kern="1200">
                <a:solidFill>
                  <a:schemeClr val="tx1"/>
                </a:solidFill>
                <a:latin typeface="Arial" charset="0"/>
                <a:ea typeface="ＭＳ Ｐゴシック" charset="-128"/>
                <a:cs typeface="+mn-cs"/>
              </a:defRPr>
            </a:lvl7pPr>
            <a:lvl8pPr marL="3200174" algn="l" defTabSz="914335" rtl="0" eaLnBrk="1" latinLnBrk="0" hangingPunct="1">
              <a:defRPr kumimoji="1" kern="1200">
                <a:solidFill>
                  <a:schemeClr val="tx1"/>
                </a:solidFill>
                <a:latin typeface="Arial" charset="0"/>
                <a:ea typeface="ＭＳ Ｐゴシック" charset="-128"/>
                <a:cs typeface="+mn-cs"/>
              </a:defRPr>
            </a:lvl8pPr>
            <a:lvl9pPr marL="3657341" algn="l" defTabSz="914335" rtl="0" eaLnBrk="1" latinLnBrk="0" hangingPunct="1">
              <a:defRPr kumimoji="1" kern="1200">
                <a:solidFill>
                  <a:schemeClr val="tx1"/>
                </a:solidFill>
                <a:latin typeface="Arial" charset="0"/>
                <a:ea typeface="ＭＳ Ｐゴシック" charset="-128"/>
                <a:cs typeface="+mn-cs"/>
              </a:defRPr>
            </a:lvl9pPr>
          </a:lstStyle>
          <a:p>
            <a:pPr algn="r">
              <a:defRPr/>
            </a:pPr>
            <a:fld id="{3CF312C0-D3AB-4CF8-B5EF-F3E11CA05781}" type="slidenum">
              <a:rPr lang="ja-JP" altLang="en-US" sz="2400" smtClean="0">
                <a:solidFill>
                  <a:schemeClr val="bg1"/>
                </a:solidFill>
              </a:rPr>
              <a:pPr algn="r">
                <a:defRPr/>
              </a:pPr>
              <a:t>5</a:t>
            </a:fld>
            <a:endParaRPr lang="ja-JP" altLang="en-US" sz="2400" dirty="0">
              <a:solidFill>
                <a:schemeClr val="bg1"/>
              </a:solidFill>
            </a:endParaRPr>
          </a:p>
        </p:txBody>
      </p:sp>
      <p:sp>
        <p:nvSpPr>
          <p:cNvPr id="64" name="テキスト ボックス 63"/>
          <p:cNvSpPr txBox="1">
            <a:spLocks noChangeArrowheads="1"/>
          </p:cNvSpPr>
          <p:nvPr/>
        </p:nvSpPr>
        <p:spPr bwMode="auto">
          <a:xfrm>
            <a:off x="128464" y="462980"/>
            <a:ext cx="9654184" cy="1203920"/>
          </a:xfrm>
          <a:prstGeom prst="rect">
            <a:avLst/>
          </a:prstGeom>
          <a:noFill/>
          <a:ln>
            <a:solidFill>
              <a:schemeClr val="tx1"/>
            </a:solidFill>
          </a:ln>
          <a:extLst/>
        </p:spPr>
        <p:style>
          <a:lnRef idx="2">
            <a:schemeClr val="accent1">
              <a:shade val="50000"/>
            </a:schemeClr>
          </a:lnRef>
          <a:fillRef idx="1">
            <a:schemeClr val="accent1"/>
          </a:fillRef>
          <a:effectRef idx="0">
            <a:schemeClr val="accent1"/>
          </a:effectRef>
          <a:fontRef idx="minor">
            <a:schemeClr val="lt1"/>
          </a:fontRef>
        </p:style>
        <p:txBody>
          <a:bodyPr rIns="72000" anchor="t" anchorCtr="0"/>
          <a:lstStyle>
            <a:defPPr>
              <a:defRPr lang="ja-JP"/>
            </a:defPPr>
            <a:lvl1pPr marL="177800" indent="-177800" fontAlgn="auto" latinLnBrk="1">
              <a:spcBef>
                <a:spcPts val="0"/>
              </a:spcBef>
              <a:spcAft>
                <a:spcPts val="0"/>
              </a:spcAft>
              <a:defRPr>
                <a:solidFill>
                  <a:srgbClr val="000000"/>
                </a:solidFill>
                <a:latin typeface="ＭＳ Ｐゴシック" panose="020B0600070205080204" pitchFamily="50" charset="-128"/>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spcAft>
                <a:spcPts val="300"/>
              </a:spcAft>
            </a:pPr>
            <a:r>
              <a:rPr lang="ja-JP" altLang="en-US" dirty="0" smtClean="0"/>
              <a:t>○欧州</a:t>
            </a:r>
            <a:r>
              <a:rPr lang="ja-JP" altLang="en-US" dirty="0"/>
              <a:t>では、既にエネルギー市場の垣根が撤廃されており、元々電力専業、ガス専業だった事業者が、新たに電力市場やガス市場に参入している。</a:t>
            </a:r>
          </a:p>
          <a:p>
            <a:pPr>
              <a:spcAft>
                <a:spcPts val="300"/>
              </a:spcAft>
            </a:pPr>
            <a:r>
              <a:rPr lang="ja-JP" altLang="en-US" dirty="0"/>
              <a:t>○また、これらの企業は、総合エネルギー企業として、他の欧州各国や、北米、中東など海外市場の開拓を進めている</a:t>
            </a:r>
            <a:r>
              <a:rPr lang="ja-JP" altLang="en-US" dirty="0" smtClean="0"/>
              <a:t>。</a:t>
            </a:r>
            <a:endParaRPr lang="ja-JP" altLang="en-US" dirty="0"/>
          </a:p>
        </p:txBody>
      </p:sp>
    </p:spTree>
    <p:extLst>
      <p:ext uri="{BB962C8B-B14F-4D97-AF65-F5344CB8AC3E}">
        <p14:creationId xmlns:p14="http://schemas.microsoft.com/office/powerpoint/2010/main" val="716275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27383"/>
            <a:ext cx="9906000" cy="400103"/>
          </a:xfrm>
          <a:prstGeom prst="rect">
            <a:avLst/>
          </a:prstGeom>
          <a:solidFill>
            <a:schemeClr val="accent1"/>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spAutoFit/>
          </a:bodyPr>
          <a:lstStyle>
            <a:defPPr>
              <a:defRPr lang="ja-JP"/>
            </a:defPPr>
            <a:lvl1pPr algn="ctr" eaLnBrk="1" hangingPunct="1">
              <a:defRPr sz="2000" b="1">
                <a:solidFill>
                  <a:prstClr val="white"/>
                </a:solidFill>
                <a:ea typeface="+mj-ea"/>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ja-JP" altLang="en-US" dirty="0" smtClean="0">
                <a:solidFill>
                  <a:schemeClr val="bg1"/>
                </a:solidFill>
              </a:rPr>
              <a:t>＜参考＞電力小売</a:t>
            </a:r>
            <a:r>
              <a:rPr lang="ja-JP" altLang="en-US" dirty="0">
                <a:solidFill>
                  <a:schemeClr val="bg1"/>
                </a:solidFill>
              </a:rPr>
              <a:t>全面自由化によって開放される市場</a:t>
            </a:r>
          </a:p>
        </p:txBody>
      </p:sp>
      <p:sp>
        <p:nvSpPr>
          <p:cNvPr id="10" name="台形 9"/>
          <p:cNvSpPr/>
          <p:nvPr/>
        </p:nvSpPr>
        <p:spPr>
          <a:xfrm rot="16200000">
            <a:off x="4028786" y="4383962"/>
            <a:ext cx="1987579" cy="1196153"/>
          </a:xfrm>
          <a:prstGeom prst="trapezoid">
            <a:avLst>
              <a:gd name="adj" fmla="val 4570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台形 10"/>
          <p:cNvSpPr/>
          <p:nvPr/>
        </p:nvSpPr>
        <p:spPr>
          <a:xfrm rot="16200000">
            <a:off x="3449275" y="3804447"/>
            <a:ext cx="3146606" cy="1196155"/>
          </a:xfrm>
          <a:prstGeom prst="trapezoid">
            <a:avLst>
              <a:gd name="adj" fmla="val 8153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a:spLocks noChangeArrowheads="1"/>
          </p:cNvSpPr>
          <p:nvPr/>
        </p:nvSpPr>
        <p:spPr bwMode="auto">
          <a:xfrm>
            <a:off x="101601" y="476673"/>
            <a:ext cx="9702800" cy="827575"/>
          </a:xfrm>
          <a:prstGeom prst="rect">
            <a:avLst/>
          </a:prstGeom>
          <a:noFill/>
          <a:ln>
            <a:solidFill>
              <a:schemeClr val="tx1"/>
            </a:solidFill>
          </a:ln>
          <a:extLst/>
        </p:spPr>
        <p:style>
          <a:lnRef idx="2">
            <a:schemeClr val="accent1">
              <a:shade val="50000"/>
            </a:schemeClr>
          </a:lnRef>
          <a:fillRef idx="1">
            <a:schemeClr val="accent1"/>
          </a:fillRef>
          <a:effectRef idx="0">
            <a:schemeClr val="accent1"/>
          </a:effectRef>
          <a:fontRef idx="minor">
            <a:schemeClr val="lt1"/>
          </a:fontRef>
        </p:style>
        <p:txBody>
          <a:bodyPr rIns="72000" anchor="t" anchorCtr="0"/>
          <a:lstStyle>
            <a:defPPr>
              <a:defRPr lang="ja-JP"/>
            </a:defPPr>
            <a:lvl1pPr marL="177800" indent="-177800" fontAlgn="auto" latinLnBrk="1">
              <a:spcBef>
                <a:spcPts val="0"/>
              </a:spcBef>
              <a:spcAft>
                <a:spcPts val="0"/>
              </a:spcAft>
              <a:defRPr>
                <a:solidFill>
                  <a:srgbClr val="000000"/>
                </a:solidFill>
                <a:latin typeface="ＭＳ Ｐゴシック" panose="020B0600070205080204" pitchFamily="50" charset="-128"/>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just">
              <a:spcAft>
                <a:spcPts val="300"/>
              </a:spcAft>
            </a:pPr>
            <a:r>
              <a:rPr lang="ja-JP" altLang="en-US" dirty="0" smtClean="0">
                <a:solidFill>
                  <a:schemeClr val="tx1"/>
                </a:solidFill>
                <a:latin typeface="+mn-ea"/>
              </a:rPr>
              <a:t>○一般</a:t>
            </a:r>
            <a:r>
              <a:rPr lang="ja-JP" altLang="en-US" dirty="0">
                <a:solidFill>
                  <a:schemeClr val="tx1"/>
                </a:solidFill>
                <a:latin typeface="+mn-ea"/>
              </a:rPr>
              <a:t>電気事業者が</a:t>
            </a:r>
            <a:r>
              <a:rPr lang="ja-JP" altLang="en-US" dirty="0" smtClean="0">
                <a:solidFill>
                  <a:schemeClr val="tx1"/>
                </a:solidFill>
                <a:latin typeface="+mn-ea"/>
              </a:rPr>
              <a:t>独占していた約８兆円</a:t>
            </a:r>
            <a:r>
              <a:rPr lang="ja-JP" altLang="en-US" dirty="0">
                <a:solidFill>
                  <a:schemeClr val="tx1"/>
                </a:solidFill>
                <a:latin typeface="+mn-ea"/>
              </a:rPr>
              <a:t>の電力市場が</a:t>
            </a:r>
            <a:r>
              <a:rPr lang="ja-JP" altLang="en-US" dirty="0" smtClean="0">
                <a:solidFill>
                  <a:schemeClr val="tx1"/>
                </a:solidFill>
                <a:latin typeface="+mn-ea"/>
              </a:rPr>
              <a:t>開放される（需要家数約</a:t>
            </a:r>
            <a:r>
              <a:rPr lang="en-US" altLang="ja-JP" dirty="0" smtClean="0">
                <a:solidFill>
                  <a:schemeClr val="tx1"/>
                </a:solidFill>
                <a:latin typeface="+mn-ea"/>
              </a:rPr>
              <a:t>8,500</a:t>
            </a:r>
            <a:r>
              <a:rPr lang="ja-JP" altLang="en-US" dirty="0" smtClean="0">
                <a:solidFill>
                  <a:schemeClr val="tx1"/>
                </a:solidFill>
                <a:latin typeface="+mn-ea"/>
              </a:rPr>
              <a:t>万）。</a:t>
            </a:r>
            <a:endParaRPr lang="en-US" altLang="ja-JP" dirty="0" smtClean="0">
              <a:solidFill>
                <a:schemeClr val="tx1"/>
              </a:solidFill>
              <a:latin typeface="+mn-ea"/>
            </a:endParaRPr>
          </a:p>
          <a:p>
            <a:pPr algn="just">
              <a:spcAft>
                <a:spcPts val="300"/>
              </a:spcAft>
            </a:pPr>
            <a:r>
              <a:rPr lang="ja-JP" altLang="en-US" dirty="0" smtClean="0">
                <a:solidFill>
                  <a:schemeClr val="tx1"/>
                </a:solidFill>
                <a:latin typeface="+mn-ea"/>
              </a:rPr>
              <a:t>○既に自由化されている市場（合計</a:t>
            </a:r>
            <a:r>
              <a:rPr lang="en-US" altLang="ja-JP" dirty="0" smtClean="0">
                <a:solidFill>
                  <a:schemeClr val="tx1"/>
                </a:solidFill>
                <a:latin typeface="+mn-ea"/>
              </a:rPr>
              <a:t>10</a:t>
            </a:r>
            <a:r>
              <a:rPr lang="ja-JP" altLang="en-US" dirty="0" smtClean="0">
                <a:solidFill>
                  <a:schemeClr val="tx1"/>
                </a:solidFill>
                <a:latin typeface="+mn-ea"/>
              </a:rPr>
              <a:t>兆円）でも、新規参入者の活動が活発に。</a:t>
            </a:r>
            <a:endParaRPr lang="en-US" altLang="ja-JP" dirty="0" smtClean="0">
              <a:solidFill>
                <a:schemeClr val="tx1"/>
              </a:solidFill>
              <a:latin typeface="+mn-ea"/>
            </a:endParaRPr>
          </a:p>
        </p:txBody>
      </p:sp>
      <p:sp>
        <p:nvSpPr>
          <p:cNvPr id="13" name="テキスト ボックス 12"/>
          <p:cNvSpPr txBox="1"/>
          <p:nvPr/>
        </p:nvSpPr>
        <p:spPr>
          <a:xfrm>
            <a:off x="4828113" y="1412776"/>
            <a:ext cx="4961424" cy="646331"/>
          </a:xfrm>
          <a:prstGeom prst="rect">
            <a:avLst/>
          </a:prstGeom>
          <a:noFill/>
        </p:spPr>
        <p:txBody>
          <a:bodyPr wrap="square" rtlCol="0">
            <a:spAutoFit/>
          </a:bodyPr>
          <a:lstStyle/>
          <a:p>
            <a:pPr marL="354013" indent="-354013" algn="ctr"/>
            <a:r>
              <a:rPr lang="ja-JP" altLang="en-US" dirty="0" smtClean="0"/>
              <a:t>自由化される電力市場規模・契約数</a:t>
            </a:r>
            <a:endParaRPr lang="en-US" altLang="ja-JP" dirty="0" smtClean="0"/>
          </a:p>
          <a:p>
            <a:pPr marL="354013" indent="-354013" algn="r"/>
            <a:r>
              <a:rPr lang="ja-JP" altLang="en-US" dirty="0" smtClean="0"/>
              <a:t>（平成２６年度）</a:t>
            </a:r>
            <a:endParaRPr lang="en-US" altLang="ja-JP" dirty="0" smtClean="0"/>
          </a:p>
        </p:txBody>
      </p:sp>
      <p:sp>
        <p:nvSpPr>
          <p:cNvPr id="14" name="テキスト ボックス 13"/>
          <p:cNvSpPr txBox="1"/>
          <p:nvPr/>
        </p:nvSpPr>
        <p:spPr>
          <a:xfrm>
            <a:off x="5265035" y="6489341"/>
            <a:ext cx="4876135" cy="276999"/>
          </a:xfrm>
          <a:prstGeom prst="rect">
            <a:avLst/>
          </a:prstGeom>
          <a:noFill/>
        </p:spPr>
        <p:txBody>
          <a:bodyPr wrap="square" rtlCol="0">
            <a:spAutoFit/>
          </a:bodyPr>
          <a:lstStyle/>
          <a:p>
            <a:pPr marL="88900" indent="-88900"/>
            <a:r>
              <a:rPr lang="ja-JP" altLang="en-US" sz="1200" dirty="0" smtClean="0"/>
              <a:t>（出所）一般電気事業部門別収支計算書、電力調査統計</a:t>
            </a:r>
            <a:endParaRPr kumimoji="1" lang="ja-JP" altLang="en-US" sz="1200" dirty="0"/>
          </a:p>
        </p:txBody>
      </p:sp>
      <p:sp>
        <p:nvSpPr>
          <p:cNvPr id="15" name="テキスト ボックス 14"/>
          <p:cNvSpPr txBox="1"/>
          <p:nvPr/>
        </p:nvSpPr>
        <p:spPr>
          <a:xfrm>
            <a:off x="5265035" y="6201309"/>
            <a:ext cx="4876135" cy="276999"/>
          </a:xfrm>
          <a:prstGeom prst="rect">
            <a:avLst/>
          </a:prstGeom>
          <a:noFill/>
        </p:spPr>
        <p:txBody>
          <a:bodyPr wrap="square" rtlCol="0">
            <a:spAutoFit/>
          </a:bodyPr>
          <a:lstStyle/>
          <a:p>
            <a:pPr marL="88900" indent="-88900"/>
            <a:r>
              <a:rPr kumimoji="1" lang="en-US" altLang="ja-JP" sz="1200" dirty="0" smtClean="0"/>
              <a:t>※</a:t>
            </a:r>
            <a:r>
              <a:rPr lang="ja-JP" altLang="en-US" sz="1200" dirty="0" smtClean="0"/>
              <a:t>合計値が合わないのは、四捨五入</a:t>
            </a:r>
            <a:r>
              <a:rPr lang="ja-JP" altLang="en-US" sz="1200" dirty="0"/>
              <a:t>に</a:t>
            </a:r>
            <a:r>
              <a:rPr lang="ja-JP" altLang="en-US" sz="1200" dirty="0" smtClean="0"/>
              <a:t>よる。</a:t>
            </a:r>
            <a:endParaRPr kumimoji="1" lang="ja-JP" altLang="en-US" sz="1200" dirty="0"/>
          </a:p>
        </p:txBody>
      </p:sp>
      <p:sp>
        <p:nvSpPr>
          <p:cNvPr id="16" name="正方形/長方形 15"/>
          <p:cNvSpPr/>
          <p:nvPr/>
        </p:nvSpPr>
        <p:spPr>
          <a:xfrm>
            <a:off x="111118" y="3320988"/>
            <a:ext cx="4599983" cy="3376553"/>
          </a:xfrm>
          <a:prstGeom prst="rect">
            <a:avLst/>
          </a:prstGeom>
          <a:noFill/>
          <a:ln w="57150" cmpd="sng">
            <a:solidFill>
              <a:srgbClr val="FF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smtClean="0">
              <a:solidFill>
                <a:schemeClr val="tx1"/>
              </a:solidFill>
            </a:endParaRPr>
          </a:p>
        </p:txBody>
      </p:sp>
      <p:graphicFrame>
        <p:nvGraphicFramePr>
          <p:cNvPr id="18" name="Object 170"/>
          <p:cNvGraphicFramePr>
            <a:graphicFrameLocks noChangeAspect="1"/>
          </p:cNvGraphicFramePr>
          <p:nvPr>
            <p:extLst>
              <p:ext uri="{D42A27DB-BD31-4B8C-83A1-F6EECF244321}">
                <p14:modId xmlns:p14="http://schemas.microsoft.com/office/powerpoint/2010/main" val="2987331851"/>
              </p:ext>
            </p:extLst>
          </p:nvPr>
        </p:nvGraphicFramePr>
        <p:xfrm>
          <a:off x="350489" y="2091357"/>
          <a:ext cx="1216505" cy="724320"/>
        </p:xfrm>
        <a:graphic>
          <a:graphicData uri="http://schemas.openxmlformats.org/presentationml/2006/ole">
            <mc:AlternateContent xmlns:mc="http://schemas.openxmlformats.org/markup-compatibility/2006">
              <mc:Choice xmlns:v="urn:schemas-microsoft-com:vml" Requires="v">
                <p:oleObj spid="_x0000_s5156" name="ｸﾘｯﾌﾟ" r:id="rId3" imgW="961905" imgH="895238" progId="MS_ClipArt_Gallery.2">
                  <p:embed/>
                </p:oleObj>
              </mc:Choice>
              <mc:Fallback>
                <p:oleObj name="ｸﾘｯﾌﾟ" r:id="rId3" imgW="961905" imgH="895238"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489" y="2091357"/>
                        <a:ext cx="1216505" cy="724320"/>
                      </a:xfrm>
                      <a:prstGeom prst="rect">
                        <a:avLst/>
                      </a:prstGeom>
                      <a:noFill/>
                      <a:ln>
                        <a:noFill/>
                      </a:ln>
                      <a:effectLst/>
                    </p:spPr>
                  </p:pic>
                </p:oleObj>
              </mc:Fallback>
            </mc:AlternateContent>
          </a:graphicData>
        </a:graphic>
      </p:graphicFrame>
      <p:pic>
        <p:nvPicPr>
          <p:cNvPr id="19" name="Picture 155" descr="MCj0282390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0209" y="1808820"/>
            <a:ext cx="1139588" cy="102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8" descr="MCj0290083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54932" y="1960112"/>
            <a:ext cx="1147030" cy="87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15" descr="MCj0079131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9580" y="5582665"/>
            <a:ext cx="853646" cy="71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17" descr="MCj0282378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37733" y="5450562"/>
            <a:ext cx="1197973" cy="94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71"/>
          <p:cNvSpPr>
            <a:spLocks noChangeArrowheads="1"/>
          </p:cNvSpPr>
          <p:nvPr/>
        </p:nvSpPr>
        <p:spPr bwMode="auto">
          <a:xfrm>
            <a:off x="233476" y="1664805"/>
            <a:ext cx="1038762" cy="27964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10800" rIns="36000" bIns="10800" anchor="ctr"/>
          <a:lstStyle/>
          <a:p>
            <a:r>
              <a:rPr lang="ja-JP" altLang="en-US" sz="2000" dirty="0" smtClean="0">
                <a:latin typeface="ＤＨＰ特太ゴシック体" pitchFamily="50" charset="-128"/>
                <a:ea typeface="ＤＨＰ特太ゴシック体" pitchFamily="50" charset="-128"/>
              </a:rPr>
              <a:t>自由化部門</a:t>
            </a:r>
            <a:endParaRPr lang="en-US" altLang="ja-JP" sz="1600" dirty="0" smtClean="0">
              <a:latin typeface="ＤＨＰ特太ゴシック体" pitchFamily="50" charset="-128"/>
              <a:ea typeface="ＤＨＰ特太ゴシック体" pitchFamily="50" charset="-128"/>
            </a:endParaRPr>
          </a:p>
          <a:p>
            <a:r>
              <a:rPr lang="ja-JP" altLang="en-US" sz="1600" dirty="0" smtClean="0">
                <a:latin typeface="+mj-ea"/>
                <a:ea typeface="+mj-ea"/>
              </a:rPr>
              <a:t>（契約：</a:t>
            </a:r>
            <a:r>
              <a:rPr lang="en-US" altLang="ja-JP" sz="1600" dirty="0" smtClean="0">
                <a:latin typeface="+mj-ea"/>
                <a:ea typeface="+mj-ea"/>
              </a:rPr>
              <a:t>50kW</a:t>
            </a:r>
            <a:r>
              <a:rPr lang="ja-JP" altLang="en-US" sz="1600" dirty="0" smtClean="0">
                <a:latin typeface="+mj-ea"/>
                <a:ea typeface="+mj-ea"/>
              </a:rPr>
              <a:t>～）</a:t>
            </a:r>
            <a:endParaRPr lang="ja-JP" altLang="en-US" sz="1600" dirty="0">
              <a:latin typeface="+mj-ea"/>
              <a:ea typeface="+mj-ea"/>
            </a:endParaRPr>
          </a:p>
        </p:txBody>
      </p:sp>
      <p:sp>
        <p:nvSpPr>
          <p:cNvPr id="24" name="Rectangle 171"/>
          <p:cNvSpPr>
            <a:spLocks noChangeArrowheads="1"/>
          </p:cNvSpPr>
          <p:nvPr/>
        </p:nvSpPr>
        <p:spPr bwMode="auto">
          <a:xfrm>
            <a:off x="233475" y="3537013"/>
            <a:ext cx="849765" cy="2668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10800" rIns="36000" bIns="10800" anchor="ctr"/>
          <a:lstStyle/>
          <a:p>
            <a:r>
              <a:rPr lang="ja-JP" altLang="en-US" sz="2000" dirty="0">
                <a:latin typeface="ＤＨＰ特太ゴシック体" pitchFamily="50" charset="-128"/>
                <a:ea typeface="ＤＨＰ特太ゴシック体" pitchFamily="50" charset="-128"/>
              </a:rPr>
              <a:t>規制</a:t>
            </a:r>
            <a:r>
              <a:rPr lang="ja-JP" altLang="en-US" sz="2000" dirty="0" smtClean="0">
                <a:latin typeface="ＤＨＰ特太ゴシック体" pitchFamily="50" charset="-128"/>
                <a:ea typeface="ＤＨＰ特太ゴシック体" pitchFamily="50" charset="-128"/>
              </a:rPr>
              <a:t>部門</a:t>
            </a:r>
            <a:endParaRPr lang="en-US" altLang="ja-JP" sz="1600" dirty="0" smtClean="0">
              <a:latin typeface="ＤＨＰ特太ゴシック体" pitchFamily="50" charset="-128"/>
              <a:ea typeface="ＤＨＰ特太ゴシック体" pitchFamily="50" charset="-128"/>
            </a:endParaRPr>
          </a:p>
          <a:p>
            <a:r>
              <a:rPr lang="ja-JP" altLang="en-US" sz="1600" dirty="0" smtClean="0">
                <a:latin typeface="+mj-ea"/>
                <a:ea typeface="+mj-ea"/>
              </a:rPr>
              <a:t>（契約：～</a:t>
            </a:r>
            <a:r>
              <a:rPr lang="en-US" altLang="ja-JP" sz="1600" dirty="0" smtClean="0">
                <a:latin typeface="+mj-ea"/>
                <a:ea typeface="+mj-ea"/>
              </a:rPr>
              <a:t>50kW</a:t>
            </a:r>
            <a:r>
              <a:rPr lang="ja-JP" altLang="en-US" sz="1600" dirty="0" smtClean="0">
                <a:latin typeface="+mj-ea"/>
                <a:ea typeface="+mj-ea"/>
              </a:rPr>
              <a:t>）</a:t>
            </a:r>
            <a:endParaRPr lang="ja-JP" altLang="en-US" sz="1600" dirty="0">
              <a:latin typeface="+mj-ea"/>
              <a:ea typeface="+mj-ea"/>
            </a:endParaRPr>
          </a:p>
        </p:txBody>
      </p:sp>
      <p:sp>
        <p:nvSpPr>
          <p:cNvPr id="28" name="正方形/長方形 27"/>
          <p:cNvSpPr/>
          <p:nvPr/>
        </p:nvSpPr>
        <p:spPr>
          <a:xfrm>
            <a:off x="111117" y="1433988"/>
            <a:ext cx="4599983" cy="1761584"/>
          </a:xfrm>
          <a:prstGeom prst="rect">
            <a:avLst/>
          </a:prstGeom>
          <a:noFill/>
          <a:ln w="28575" cmpd="sng">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smtClean="0">
              <a:solidFill>
                <a:schemeClr val="tx1"/>
              </a:solidFill>
            </a:endParaRPr>
          </a:p>
        </p:txBody>
      </p:sp>
      <p:sp>
        <p:nvSpPr>
          <p:cNvPr id="30" name="Rectangle 171"/>
          <p:cNvSpPr>
            <a:spLocks noChangeArrowheads="1"/>
          </p:cNvSpPr>
          <p:nvPr/>
        </p:nvSpPr>
        <p:spPr bwMode="auto">
          <a:xfrm>
            <a:off x="623519" y="2924944"/>
            <a:ext cx="849765" cy="2706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10800" rIns="36000" bIns="10800" anchor="ctr"/>
          <a:lstStyle/>
          <a:p>
            <a:pPr algn="ctr">
              <a:lnSpc>
                <a:spcPct val="80000"/>
              </a:lnSpc>
            </a:pPr>
            <a:r>
              <a:rPr lang="ja-JP" altLang="en-US" sz="1600" dirty="0">
                <a:latin typeface="Arial" charset="0"/>
              </a:rPr>
              <a:t>大工場</a:t>
            </a:r>
            <a:r>
              <a:rPr lang="ja-JP" altLang="en-US" sz="1600" dirty="0" smtClean="0">
                <a:latin typeface="Arial" charset="0"/>
              </a:rPr>
              <a:t>・大</a:t>
            </a:r>
            <a:r>
              <a:rPr lang="ja-JP" altLang="en-US" sz="1600" dirty="0" smtClean="0"/>
              <a:t>オフィス</a:t>
            </a:r>
            <a:endParaRPr lang="ja-JP" altLang="en-US" sz="1600" dirty="0">
              <a:latin typeface="Arial" charset="0"/>
            </a:endParaRPr>
          </a:p>
        </p:txBody>
      </p:sp>
      <p:sp>
        <p:nvSpPr>
          <p:cNvPr id="31" name="Rectangle 158"/>
          <p:cNvSpPr>
            <a:spLocks noChangeArrowheads="1"/>
          </p:cNvSpPr>
          <p:nvPr/>
        </p:nvSpPr>
        <p:spPr bwMode="auto">
          <a:xfrm>
            <a:off x="2327516" y="3012326"/>
            <a:ext cx="1026307" cy="12864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10800" rIns="36000" bIns="10800" anchor="ctr"/>
          <a:lstStyle/>
          <a:p>
            <a:pPr algn="ctr">
              <a:lnSpc>
                <a:spcPct val="80000"/>
              </a:lnSpc>
            </a:pPr>
            <a:r>
              <a:rPr lang="ja-JP" altLang="en-US" sz="1600" dirty="0" smtClean="0"/>
              <a:t>オフィス・中工場</a:t>
            </a:r>
            <a:endParaRPr lang="ja-JP" altLang="en-US" sz="1600" dirty="0"/>
          </a:p>
        </p:txBody>
      </p:sp>
      <p:sp>
        <p:nvSpPr>
          <p:cNvPr id="32" name="Rectangle 109"/>
          <p:cNvSpPr>
            <a:spLocks noChangeArrowheads="1"/>
          </p:cNvSpPr>
          <p:nvPr/>
        </p:nvSpPr>
        <p:spPr bwMode="auto">
          <a:xfrm>
            <a:off x="3789765" y="2960948"/>
            <a:ext cx="539166" cy="12864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p>
            <a:pPr algn="ctr"/>
            <a:r>
              <a:rPr lang="ja-JP" altLang="en-US" sz="1600" dirty="0">
                <a:latin typeface="Arial" charset="0"/>
              </a:rPr>
              <a:t>小工場</a:t>
            </a:r>
          </a:p>
        </p:txBody>
      </p:sp>
      <p:sp>
        <p:nvSpPr>
          <p:cNvPr id="33" name="Rectangle 112"/>
          <p:cNvSpPr>
            <a:spLocks noChangeArrowheads="1"/>
          </p:cNvSpPr>
          <p:nvPr/>
        </p:nvSpPr>
        <p:spPr bwMode="auto">
          <a:xfrm>
            <a:off x="2840685" y="6432706"/>
            <a:ext cx="570935" cy="12864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p>
            <a:pPr algn="ctr"/>
            <a:r>
              <a:rPr lang="ja-JP" altLang="en-US" sz="1600" dirty="0">
                <a:latin typeface="Arial" charset="0"/>
              </a:rPr>
              <a:t>住宅</a:t>
            </a:r>
          </a:p>
        </p:txBody>
      </p:sp>
      <p:sp>
        <p:nvSpPr>
          <p:cNvPr id="34" name="Rectangle 119"/>
          <p:cNvSpPr>
            <a:spLocks noChangeArrowheads="1"/>
          </p:cNvSpPr>
          <p:nvPr/>
        </p:nvSpPr>
        <p:spPr bwMode="auto">
          <a:xfrm>
            <a:off x="1442610" y="6432706"/>
            <a:ext cx="319202" cy="12864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p>
            <a:pPr algn="ctr"/>
            <a:r>
              <a:rPr lang="ja-JP" altLang="en-US" sz="1600" dirty="0" smtClean="0">
                <a:latin typeface="Arial" charset="0"/>
              </a:rPr>
              <a:t>商店</a:t>
            </a:r>
            <a:endParaRPr lang="ja-JP" altLang="en-US" sz="1600" dirty="0">
              <a:latin typeface="Arial" charset="0"/>
            </a:endParaRPr>
          </a:p>
        </p:txBody>
      </p:sp>
      <p:sp>
        <p:nvSpPr>
          <p:cNvPr id="35" name="角丸四角形 34"/>
          <p:cNvSpPr/>
          <p:nvPr/>
        </p:nvSpPr>
        <p:spPr>
          <a:xfrm>
            <a:off x="521046" y="4221092"/>
            <a:ext cx="3846889" cy="1267110"/>
          </a:xfrm>
          <a:prstGeom prst="roundRect">
            <a:avLst>
              <a:gd name="adj" fmla="val 8603"/>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defTabSz="914290" fontAlgn="auto">
              <a:spcBef>
                <a:spcPts val="0"/>
              </a:spcBef>
              <a:spcAft>
                <a:spcPts val="0"/>
              </a:spcAft>
              <a:defRPr/>
            </a:pPr>
            <a:endParaRPr lang="en-US" altLang="ja-JP" b="1" dirty="0" smtClean="0">
              <a:solidFill>
                <a:srgbClr val="000000"/>
              </a:solidFill>
            </a:endParaRPr>
          </a:p>
        </p:txBody>
      </p:sp>
      <p:sp>
        <p:nvSpPr>
          <p:cNvPr id="36" name="角丸四角形 35"/>
          <p:cNvSpPr/>
          <p:nvPr/>
        </p:nvSpPr>
        <p:spPr>
          <a:xfrm>
            <a:off x="521046" y="4005065"/>
            <a:ext cx="3846889" cy="304853"/>
          </a:xfrm>
          <a:prstGeom prst="roundRect">
            <a:avLst>
              <a:gd name="adj" fmla="val 34808"/>
            </a:avLst>
          </a:prstGeom>
          <a:solidFill>
            <a:schemeClr val="tx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defTabSz="914290" fontAlgn="auto">
              <a:spcBef>
                <a:spcPts val="0"/>
              </a:spcBef>
              <a:spcAft>
                <a:spcPts val="0"/>
              </a:spcAft>
              <a:defRPr/>
            </a:pPr>
            <a:r>
              <a:rPr lang="ja-JP" altLang="en-US" b="1" dirty="0" smtClean="0">
                <a:solidFill>
                  <a:srgbClr val="000000"/>
                </a:solidFill>
              </a:rPr>
              <a:t>新たに自由化される電力市場</a:t>
            </a:r>
            <a:endParaRPr lang="en-US" altLang="ja-JP" b="1" dirty="0" smtClean="0">
              <a:solidFill>
                <a:srgbClr val="000000"/>
              </a:solidFill>
            </a:endParaRPr>
          </a:p>
        </p:txBody>
      </p:sp>
      <p:sp>
        <p:nvSpPr>
          <p:cNvPr id="37" name="テキスト ボックス 36"/>
          <p:cNvSpPr txBox="1"/>
          <p:nvPr/>
        </p:nvSpPr>
        <p:spPr>
          <a:xfrm>
            <a:off x="-39554" y="4257096"/>
            <a:ext cx="4282600" cy="1231106"/>
          </a:xfrm>
          <a:prstGeom prst="rect">
            <a:avLst/>
          </a:prstGeom>
          <a:noFill/>
        </p:spPr>
        <p:txBody>
          <a:bodyPr wrap="square" rtlCol="0">
            <a:spAutoFit/>
          </a:bodyPr>
          <a:lstStyle/>
          <a:p>
            <a:pPr marL="354013" indent="-354013">
              <a:tabLst>
                <a:tab pos="1081088" algn="l"/>
                <a:tab pos="3678238" algn="r"/>
              </a:tabLst>
            </a:pPr>
            <a:r>
              <a:rPr lang="ja-JP" altLang="en-US" sz="2000" dirty="0" smtClean="0"/>
              <a:t>　　　</a:t>
            </a:r>
            <a:r>
              <a:rPr lang="ja-JP" altLang="en-US" dirty="0" smtClean="0"/>
              <a:t>市場規模</a:t>
            </a:r>
            <a:r>
              <a:rPr lang="en-US" altLang="ja-JP" dirty="0" smtClean="0"/>
              <a:t>	</a:t>
            </a:r>
            <a:r>
              <a:rPr lang="ja-JP" altLang="en-US" dirty="0" smtClean="0"/>
              <a:t>８．０兆円</a:t>
            </a:r>
            <a:endParaRPr lang="en-US" altLang="ja-JP" dirty="0" smtClean="0"/>
          </a:p>
          <a:p>
            <a:pPr marL="354013" indent="-354013">
              <a:tabLst>
                <a:tab pos="1081088" algn="l"/>
                <a:tab pos="3678238" algn="r"/>
              </a:tabLst>
            </a:pPr>
            <a:r>
              <a:rPr lang="ja-JP" altLang="en-US" dirty="0"/>
              <a:t>　　　</a:t>
            </a:r>
            <a:r>
              <a:rPr lang="ja-JP" altLang="en-US" dirty="0" smtClean="0"/>
              <a:t> 契約数</a:t>
            </a:r>
            <a:r>
              <a:rPr lang="en-US" altLang="ja-JP" dirty="0" smtClean="0"/>
              <a:t>	</a:t>
            </a:r>
            <a:r>
              <a:rPr lang="ja-JP" altLang="en-US" dirty="0" smtClean="0"/>
              <a:t>一般家庭部門</a:t>
            </a:r>
            <a:r>
              <a:rPr lang="en-US" altLang="ja-JP" dirty="0"/>
              <a:t>	</a:t>
            </a:r>
            <a:r>
              <a:rPr lang="ja-JP" altLang="en-US" dirty="0" smtClean="0"/>
              <a:t>７，７９５万件</a:t>
            </a:r>
            <a:endParaRPr lang="en-US" altLang="ja-JP" dirty="0" smtClean="0"/>
          </a:p>
          <a:p>
            <a:pPr marL="354013" indent="-354013">
              <a:tabLst>
                <a:tab pos="1081088" algn="l"/>
                <a:tab pos="3678238" algn="r"/>
              </a:tabLst>
            </a:pPr>
            <a:r>
              <a:rPr lang="ja-JP" altLang="en-US" dirty="0" smtClean="0"/>
              <a:t>　　　　　 </a:t>
            </a:r>
            <a:r>
              <a:rPr lang="en-US" altLang="ja-JP" dirty="0" smtClean="0"/>
              <a:t>	</a:t>
            </a:r>
            <a:r>
              <a:rPr lang="ja-JP" altLang="en-US" dirty="0" smtClean="0"/>
              <a:t>商店・事業所等</a:t>
            </a:r>
            <a:r>
              <a:rPr lang="en-US" altLang="ja-JP" dirty="0" smtClean="0"/>
              <a:t>	</a:t>
            </a:r>
            <a:r>
              <a:rPr lang="ja-JP" altLang="en-US" dirty="0" smtClean="0"/>
              <a:t>７１８万件</a:t>
            </a:r>
            <a:endParaRPr lang="en-US" altLang="ja-JP" dirty="0" smtClean="0"/>
          </a:p>
        </p:txBody>
      </p:sp>
      <p:pic>
        <p:nvPicPr>
          <p:cNvPr id="2096" name="Picture 4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96983" y="2106794"/>
            <a:ext cx="5042570" cy="4058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スライド番号プレースホルダー 2"/>
          <p:cNvSpPr txBox="1">
            <a:spLocks/>
          </p:cNvSpPr>
          <p:nvPr/>
        </p:nvSpPr>
        <p:spPr>
          <a:xfrm>
            <a:off x="7594600" y="2179"/>
            <a:ext cx="2311400" cy="365125"/>
          </a:xfrm>
          <a:prstGeom prst="rect">
            <a:avLst/>
          </a:prstGeom>
        </p:spPr>
        <p:txBody>
          <a:bodyPr anchor="ctr" anchorCtr="0"/>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68" algn="l" rtl="0" fontAlgn="base">
              <a:spcBef>
                <a:spcPct val="0"/>
              </a:spcBef>
              <a:spcAft>
                <a:spcPct val="0"/>
              </a:spcAft>
              <a:defRPr kumimoji="1" kern="1200">
                <a:solidFill>
                  <a:schemeClr val="tx1"/>
                </a:solidFill>
                <a:latin typeface="Arial" charset="0"/>
                <a:ea typeface="ＭＳ Ｐゴシック" charset="-128"/>
                <a:cs typeface="+mn-cs"/>
              </a:defRPr>
            </a:lvl2pPr>
            <a:lvl3pPr marL="914335" algn="l" rtl="0" fontAlgn="base">
              <a:spcBef>
                <a:spcPct val="0"/>
              </a:spcBef>
              <a:spcAft>
                <a:spcPct val="0"/>
              </a:spcAft>
              <a:defRPr kumimoji="1" kern="1200">
                <a:solidFill>
                  <a:schemeClr val="tx1"/>
                </a:solidFill>
                <a:latin typeface="Arial" charset="0"/>
                <a:ea typeface="ＭＳ Ｐゴシック" charset="-128"/>
                <a:cs typeface="+mn-cs"/>
              </a:defRPr>
            </a:lvl3pPr>
            <a:lvl4pPr marL="1371503" algn="l" rtl="0" fontAlgn="base">
              <a:spcBef>
                <a:spcPct val="0"/>
              </a:spcBef>
              <a:spcAft>
                <a:spcPct val="0"/>
              </a:spcAft>
              <a:defRPr kumimoji="1" kern="1200">
                <a:solidFill>
                  <a:schemeClr val="tx1"/>
                </a:solidFill>
                <a:latin typeface="Arial" charset="0"/>
                <a:ea typeface="ＭＳ Ｐゴシック" charset="-128"/>
                <a:cs typeface="+mn-cs"/>
              </a:defRPr>
            </a:lvl4pPr>
            <a:lvl5pPr marL="1828671" algn="l" rtl="0" fontAlgn="base">
              <a:spcBef>
                <a:spcPct val="0"/>
              </a:spcBef>
              <a:spcAft>
                <a:spcPct val="0"/>
              </a:spcAft>
              <a:defRPr kumimoji="1" kern="1200">
                <a:solidFill>
                  <a:schemeClr val="tx1"/>
                </a:solidFill>
                <a:latin typeface="Arial" charset="0"/>
                <a:ea typeface="ＭＳ Ｐゴシック" charset="-128"/>
                <a:cs typeface="+mn-cs"/>
              </a:defRPr>
            </a:lvl5pPr>
            <a:lvl6pPr marL="2285838" algn="l" defTabSz="914335" rtl="0" eaLnBrk="1" latinLnBrk="0" hangingPunct="1">
              <a:defRPr kumimoji="1" kern="1200">
                <a:solidFill>
                  <a:schemeClr val="tx1"/>
                </a:solidFill>
                <a:latin typeface="Arial" charset="0"/>
                <a:ea typeface="ＭＳ Ｐゴシック" charset="-128"/>
                <a:cs typeface="+mn-cs"/>
              </a:defRPr>
            </a:lvl6pPr>
            <a:lvl7pPr marL="2743006" algn="l" defTabSz="914335" rtl="0" eaLnBrk="1" latinLnBrk="0" hangingPunct="1">
              <a:defRPr kumimoji="1" kern="1200">
                <a:solidFill>
                  <a:schemeClr val="tx1"/>
                </a:solidFill>
                <a:latin typeface="Arial" charset="0"/>
                <a:ea typeface="ＭＳ Ｐゴシック" charset="-128"/>
                <a:cs typeface="+mn-cs"/>
              </a:defRPr>
            </a:lvl7pPr>
            <a:lvl8pPr marL="3200174" algn="l" defTabSz="914335" rtl="0" eaLnBrk="1" latinLnBrk="0" hangingPunct="1">
              <a:defRPr kumimoji="1" kern="1200">
                <a:solidFill>
                  <a:schemeClr val="tx1"/>
                </a:solidFill>
                <a:latin typeface="Arial" charset="0"/>
                <a:ea typeface="ＭＳ Ｐゴシック" charset="-128"/>
                <a:cs typeface="+mn-cs"/>
              </a:defRPr>
            </a:lvl8pPr>
            <a:lvl9pPr marL="3657341" algn="l" defTabSz="914335" rtl="0" eaLnBrk="1" latinLnBrk="0" hangingPunct="1">
              <a:defRPr kumimoji="1" kern="1200">
                <a:solidFill>
                  <a:schemeClr val="tx1"/>
                </a:solidFill>
                <a:latin typeface="Arial" charset="0"/>
                <a:ea typeface="ＭＳ Ｐゴシック" charset="-128"/>
                <a:cs typeface="+mn-cs"/>
              </a:defRPr>
            </a:lvl9pPr>
          </a:lstStyle>
          <a:p>
            <a:pPr algn="r">
              <a:defRPr/>
            </a:pPr>
            <a:fld id="{3CF312C0-D3AB-4CF8-B5EF-F3E11CA05781}" type="slidenum">
              <a:rPr lang="ja-JP" altLang="en-US" sz="2400" smtClean="0">
                <a:solidFill>
                  <a:schemeClr val="bg1"/>
                </a:solidFill>
              </a:rPr>
              <a:pPr algn="r">
                <a:defRPr/>
              </a:pPr>
              <a:t>6</a:t>
            </a:fld>
            <a:endParaRPr lang="ja-JP" altLang="en-US" sz="2400" dirty="0">
              <a:solidFill>
                <a:schemeClr val="bg1"/>
              </a:solidFill>
            </a:endParaRPr>
          </a:p>
        </p:txBody>
      </p:sp>
    </p:spTree>
    <p:extLst>
      <p:ext uri="{BB962C8B-B14F-4D97-AF65-F5344CB8AC3E}">
        <p14:creationId xmlns:p14="http://schemas.microsoft.com/office/powerpoint/2010/main" val="2901537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27383"/>
            <a:ext cx="9906000" cy="400103"/>
          </a:xfrm>
          <a:prstGeom prst="rect">
            <a:avLst/>
          </a:prstGeom>
          <a:solidFill>
            <a:schemeClr val="accent1"/>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spAutoFit/>
          </a:bodyPr>
          <a:lstStyle>
            <a:defPPr>
              <a:defRPr lang="ja-JP"/>
            </a:defPPr>
            <a:lvl1pPr algn="ctr" eaLnBrk="1" hangingPunct="1">
              <a:defRPr sz="2000" b="1">
                <a:solidFill>
                  <a:prstClr val="white"/>
                </a:solidFill>
                <a:ea typeface="+mj-ea"/>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ja-JP" altLang="en-US" dirty="0"/>
              <a:t>＜</a:t>
            </a:r>
            <a:r>
              <a:rPr lang="ja-JP" altLang="en-US" dirty="0" smtClean="0"/>
              <a:t>参考＞ガス小売</a:t>
            </a:r>
            <a:r>
              <a:rPr lang="ja-JP" altLang="en-US" dirty="0"/>
              <a:t>全面自由化によって開放される市場</a:t>
            </a:r>
          </a:p>
        </p:txBody>
      </p:sp>
      <p:sp>
        <p:nvSpPr>
          <p:cNvPr id="12" name="テキスト ボックス 11"/>
          <p:cNvSpPr txBox="1">
            <a:spLocks noChangeArrowheads="1"/>
          </p:cNvSpPr>
          <p:nvPr/>
        </p:nvSpPr>
        <p:spPr bwMode="auto">
          <a:xfrm>
            <a:off x="101601" y="908720"/>
            <a:ext cx="9702800" cy="1512168"/>
          </a:xfrm>
          <a:prstGeom prst="rect">
            <a:avLst/>
          </a:prstGeom>
          <a:noFill/>
          <a:ln>
            <a:solidFill>
              <a:schemeClr val="tx1"/>
            </a:solidFill>
          </a:ln>
          <a:extLst/>
        </p:spPr>
        <p:style>
          <a:lnRef idx="2">
            <a:schemeClr val="accent1">
              <a:shade val="50000"/>
            </a:schemeClr>
          </a:lnRef>
          <a:fillRef idx="1">
            <a:schemeClr val="accent1"/>
          </a:fillRef>
          <a:effectRef idx="0">
            <a:schemeClr val="accent1"/>
          </a:effectRef>
          <a:fontRef idx="minor">
            <a:schemeClr val="lt1"/>
          </a:fontRef>
        </p:style>
        <p:txBody>
          <a:bodyPr rIns="72000" anchor="t" anchorCtr="0"/>
          <a:lstStyle>
            <a:defPPr>
              <a:defRPr lang="ja-JP"/>
            </a:defPPr>
            <a:lvl1pPr marL="177800" indent="-177800" fontAlgn="auto" latinLnBrk="1">
              <a:spcBef>
                <a:spcPts val="0"/>
              </a:spcBef>
              <a:spcAft>
                <a:spcPts val="0"/>
              </a:spcAft>
              <a:defRPr>
                <a:solidFill>
                  <a:srgbClr val="000000"/>
                </a:solidFill>
                <a:latin typeface="ＭＳ Ｐゴシック" panose="020B0600070205080204" pitchFamily="50" charset="-128"/>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just">
              <a:spcAft>
                <a:spcPts val="300"/>
              </a:spcAft>
            </a:pPr>
            <a:r>
              <a:rPr lang="ja-JP" altLang="en-US" sz="2000" dirty="0" smtClean="0">
                <a:solidFill>
                  <a:schemeClr val="tx1"/>
                </a:solidFill>
                <a:latin typeface="ＭＳ Ｐゴシック"/>
              </a:rPr>
              <a:t>○小売全面</a:t>
            </a:r>
            <a:r>
              <a:rPr lang="ja-JP" altLang="en-US" sz="2000" dirty="0">
                <a:solidFill>
                  <a:schemeClr val="tx1"/>
                </a:solidFill>
                <a:latin typeface="ＭＳ Ｐゴシック"/>
              </a:rPr>
              <a:t>自由化によって、これまで</a:t>
            </a:r>
            <a:r>
              <a:rPr lang="ja-JP" altLang="en-US" sz="2000" dirty="0" smtClean="0">
                <a:solidFill>
                  <a:schemeClr val="tx1"/>
                </a:solidFill>
                <a:latin typeface="ＭＳ Ｐゴシック"/>
              </a:rPr>
              <a:t>一般ガス事</a:t>
            </a:r>
            <a:r>
              <a:rPr lang="ja-JP" altLang="en-US" sz="2000" dirty="0">
                <a:solidFill>
                  <a:schemeClr val="tx1"/>
                </a:solidFill>
                <a:latin typeface="ＭＳ Ｐゴシック"/>
              </a:rPr>
              <a:t>業者が独占的</a:t>
            </a:r>
            <a:r>
              <a:rPr lang="ja-JP" altLang="en-US" sz="2000" dirty="0" smtClean="0">
                <a:solidFill>
                  <a:schemeClr val="tx1"/>
                </a:solidFill>
                <a:latin typeface="ＭＳ Ｐゴシック"/>
              </a:rPr>
              <a:t>に</a:t>
            </a:r>
            <a:r>
              <a:rPr lang="ja-JP" altLang="en-US" sz="2000" dirty="0">
                <a:solidFill>
                  <a:schemeClr val="tx1"/>
                </a:solidFill>
                <a:latin typeface="ＭＳ Ｐゴシック"/>
              </a:rPr>
              <a:t>都市ガス</a:t>
            </a:r>
            <a:r>
              <a:rPr lang="ja-JP" altLang="en-US" sz="2000" dirty="0" smtClean="0">
                <a:solidFill>
                  <a:schemeClr val="tx1"/>
                </a:solidFill>
                <a:latin typeface="ＭＳ Ｐゴシック"/>
              </a:rPr>
              <a:t>を</a:t>
            </a:r>
            <a:r>
              <a:rPr lang="ja-JP" altLang="en-US" sz="2000" dirty="0">
                <a:solidFill>
                  <a:schemeClr val="tx1"/>
                </a:solidFill>
                <a:latin typeface="ＭＳ Ｐゴシック"/>
              </a:rPr>
              <a:t>供給して</a:t>
            </a:r>
            <a:r>
              <a:rPr lang="ja-JP" altLang="en-US" sz="2000" dirty="0" smtClean="0">
                <a:solidFill>
                  <a:schemeClr val="tx1"/>
                </a:solidFill>
                <a:latin typeface="ＭＳ Ｐゴシック"/>
              </a:rPr>
              <a:t>いた約２．４兆円の</a:t>
            </a:r>
            <a:r>
              <a:rPr lang="ja-JP" altLang="en-US" sz="2000" dirty="0">
                <a:solidFill>
                  <a:schemeClr val="tx1"/>
                </a:solidFill>
                <a:latin typeface="ＭＳ Ｐゴシック"/>
              </a:rPr>
              <a:t>ガス</a:t>
            </a:r>
            <a:r>
              <a:rPr lang="ja-JP" altLang="en-US" sz="2000" dirty="0" smtClean="0">
                <a:solidFill>
                  <a:schemeClr val="tx1"/>
                </a:solidFill>
                <a:latin typeface="ＭＳ Ｐゴシック"/>
              </a:rPr>
              <a:t>市場</a:t>
            </a:r>
            <a:r>
              <a:rPr lang="ja-JP" altLang="en-US" sz="2000" dirty="0">
                <a:solidFill>
                  <a:schemeClr val="tx1"/>
                </a:solidFill>
                <a:latin typeface="ＭＳ Ｐゴシック"/>
              </a:rPr>
              <a:t>が</a:t>
            </a:r>
            <a:r>
              <a:rPr lang="ja-JP" altLang="en-US" sz="2000" dirty="0" smtClean="0">
                <a:solidFill>
                  <a:schemeClr val="tx1"/>
                </a:solidFill>
                <a:latin typeface="ＭＳ Ｐゴシック"/>
              </a:rPr>
              <a:t>開放される（需要家数は約</a:t>
            </a:r>
            <a:r>
              <a:rPr lang="en-US" altLang="ja-JP" sz="2000" dirty="0">
                <a:solidFill>
                  <a:schemeClr val="tx1"/>
                </a:solidFill>
                <a:latin typeface="ＭＳ Ｐゴシック"/>
              </a:rPr>
              <a:t>2</a:t>
            </a:r>
            <a:r>
              <a:rPr lang="en-US" altLang="ja-JP" sz="2000" dirty="0" smtClean="0">
                <a:solidFill>
                  <a:schemeClr val="tx1"/>
                </a:solidFill>
                <a:latin typeface="ＭＳ Ｐゴシック"/>
              </a:rPr>
              <a:t>,600</a:t>
            </a:r>
            <a:r>
              <a:rPr lang="ja-JP" altLang="en-US" sz="2000" dirty="0" smtClean="0">
                <a:solidFill>
                  <a:schemeClr val="tx1"/>
                </a:solidFill>
                <a:latin typeface="ＭＳ Ｐゴシック"/>
              </a:rPr>
              <a:t>万件）。</a:t>
            </a:r>
            <a:endParaRPr lang="en-US" altLang="ja-JP" sz="2000" dirty="0" smtClean="0">
              <a:solidFill>
                <a:schemeClr val="tx1"/>
              </a:solidFill>
              <a:latin typeface="ＭＳ Ｐゴシック"/>
            </a:endParaRPr>
          </a:p>
          <a:p>
            <a:pPr algn="just">
              <a:spcAft>
                <a:spcPts val="300"/>
              </a:spcAft>
            </a:pPr>
            <a:r>
              <a:rPr lang="ja-JP" altLang="en-US" sz="2000" dirty="0" smtClean="0">
                <a:solidFill>
                  <a:schemeClr val="tx1"/>
                </a:solidFill>
                <a:latin typeface="ＭＳ Ｐゴシック"/>
              </a:rPr>
              <a:t>○この結果、合計約４．９兆円のガス市場において、活発な競争によるコスト低廉化と、消費者の利便性の向上が期待される。</a:t>
            </a:r>
            <a:endParaRPr lang="en-US" altLang="ja-JP" sz="2000" dirty="0" smtClean="0">
              <a:solidFill>
                <a:schemeClr val="tx1"/>
              </a:solidFill>
              <a:latin typeface="ＭＳ Ｐゴシック"/>
            </a:endParaRPr>
          </a:p>
        </p:txBody>
      </p:sp>
      <p:sp>
        <p:nvSpPr>
          <p:cNvPr id="16" name="正方形/長方形 15"/>
          <p:cNvSpPr/>
          <p:nvPr/>
        </p:nvSpPr>
        <p:spPr>
          <a:xfrm>
            <a:off x="4845505" y="2894703"/>
            <a:ext cx="4958896" cy="3162589"/>
          </a:xfrm>
          <a:prstGeom prst="rect">
            <a:avLst/>
          </a:prstGeom>
          <a:noFill/>
          <a:ln w="57150" cmpd="sng">
            <a:solidFill>
              <a:srgbClr val="FF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smtClean="0">
              <a:solidFill>
                <a:prstClr val="black"/>
              </a:solidFill>
            </a:endParaRPr>
          </a:p>
        </p:txBody>
      </p:sp>
      <p:graphicFrame>
        <p:nvGraphicFramePr>
          <p:cNvPr id="18" name="Object 170"/>
          <p:cNvGraphicFramePr>
            <a:graphicFrameLocks noChangeAspect="1"/>
          </p:cNvGraphicFramePr>
          <p:nvPr>
            <p:extLst>
              <p:ext uri="{D42A27DB-BD31-4B8C-83A1-F6EECF244321}">
                <p14:modId xmlns:p14="http://schemas.microsoft.com/office/powerpoint/2010/main" val="2106080748"/>
              </p:ext>
            </p:extLst>
          </p:nvPr>
        </p:nvGraphicFramePr>
        <p:xfrm>
          <a:off x="935554" y="3507475"/>
          <a:ext cx="1108544" cy="660038"/>
        </p:xfrm>
        <a:graphic>
          <a:graphicData uri="http://schemas.openxmlformats.org/presentationml/2006/ole">
            <mc:AlternateContent xmlns:mc="http://schemas.openxmlformats.org/markup-compatibility/2006">
              <mc:Choice xmlns:v="urn:schemas-microsoft-com:vml" Requires="v">
                <p:oleObj spid="_x0000_s4139" name="ｸﾘｯﾌﾟ" r:id="rId3" imgW="961905" imgH="895238" progId="MS_ClipArt_Gallery.2">
                  <p:embed/>
                </p:oleObj>
              </mc:Choice>
              <mc:Fallback>
                <p:oleObj name="ｸﾘｯﾌﾟ" r:id="rId3" imgW="961905" imgH="895238"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554" y="3507475"/>
                        <a:ext cx="1108544" cy="660038"/>
                      </a:xfrm>
                      <a:prstGeom prst="rect">
                        <a:avLst/>
                      </a:prstGeom>
                      <a:noFill/>
                      <a:ln>
                        <a:noFill/>
                      </a:ln>
                      <a:effectLst/>
                    </p:spPr>
                  </p:pic>
                </p:oleObj>
              </mc:Fallback>
            </mc:AlternateContent>
          </a:graphicData>
        </a:graphic>
      </p:graphicFrame>
      <p:pic>
        <p:nvPicPr>
          <p:cNvPr id="19" name="Picture 155" descr="MCj0282390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50565" y="3279528"/>
            <a:ext cx="983345" cy="88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15" descr="MCj0079131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87499" y="4871769"/>
            <a:ext cx="853646" cy="71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17" descr="MCj0282378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70868" y="4739666"/>
            <a:ext cx="1197973" cy="94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71"/>
          <p:cNvSpPr>
            <a:spLocks noChangeArrowheads="1"/>
          </p:cNvSpPr>
          <p:nvPr/>
        </p:nvSpPr>
        <p:spPr bwMode="auto">
          <a:xfrm>
            <a:off x="205288" y="3033255"/>
            <a:ext cx="849765" cy="2706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10800" rIns="36000" bIns="10800" anchor="ctr"/>
          <a:lstStyle/>
          <a:p>
            <a:r>
              <a:rPr lang="ja-JP" altLang="en-US" sz="2000" dirty="0" smtClean="0">
                <a:solidFill>
                  <a:prstClr val="black"/>
                </a:solidFill>
                <a:latin typeface="ＤＨＰ特太ゴシック体" pitchFamily="50" charset="-128"/>
                <a:ea typeface="ＤＨＰ特太ゴシック体" pitchFamily="50" charset="-128"/>
              </a:rPr>
              <a:t>自由化部門</a:t>
            </a:r>
            <a:endParaRPr lang="en-US" altLang="ja-JP" sz="1600" dirty="0" smtClean="0">
              <a:solidFill>
                <a:prstClr val="black"/>
              </a:solidFill>
              <a:latin typeface="ＤＨＰ特太ゴシック体" pitchFamily="50" charset="-128"/>
              <a:ea typeface="ＤＨＰ特太ゴシック体" pitchFamily="50" charset="-128"/>
            </a:endParaRPr>
          </a:p>
          <a:p>
            <a:r>
              <a:rPr lang="ja-JP" altLang="en-US" sz="1400" dirty="0" smtClean="0">
                <a:solidFill>
                  <a:prstClr val="black"/>
                </a:solidFill>
                <a:latin typeface="ＭＳ Ｐゴシック"/>
              </a:rPr>
              <a:t>（契約量：</a:t>
            </a:r>
            <a:r>
              <a:rPr lang="en-US" altLang="ja-JP" sz="1400" dirty="0">
                <a:solidFill>
                  <a:prstClr val="black"/>
                </a:solidFill>
                <a:latin typeface="ＭＳ Ｐゴシック"/>
              </a:rPr>
              <a:t>10</a:t>
            </a:r>
            <a:r>
              <a:rPr lang="ja-JP" altLang="en-US" sz="1400" dirty="0" smtClean="0">
                <a:solidFill>
                  <a:prstClr val="black"/>
                </a:solidFill>
                <a:latin typeface="ＭＳ Ｐゴシック"/>
              </a:rPr>
              <a:t>万㎥</a:t>
            </a:r>
            <a:r>
              <a:rPr lang="en-US" altLang="ja-JP" sz="1400" dirty="0" smtClean="0">
                <a:solidFill>
                  <a:prstClr val="black"/>
                </a:solidFill>
                <a:latin typeface="ＭＳ Ｐゴシック"/>
              </a:rPr>
              <a:t>/</a:t>
            </a:r>
            <a:r>
              <a:rPr lang="ja-JP" altLang="en-US" sz="1400" dirty="0" smtClean="0">
                <a:solidFill>
                  <a:prstClr val="black"/>
                </a:solidFill>
                <a:latin typeface="ＭＳ Ｐゴシック"/>
              </a:rPr>
              <a:t>年以上）</a:t>
            </a:r>
            <a:endParaRPr lang="ja-JP" altLang="en-US" sz="1400" dirty="0">
              <a:solidFill>
                <a:prstClr val="black"/>
              </a:solidFill>
              <a:latin typeface="ＭＳ Ｐゴシック"/>
            </a:endParaRPr>
          </a:p>
        </p:txBody>
      </p:sp>
      <p:sp>
        <p:nvSpPr>
          <p:cNvPr id="24" name="Rectangle 171"/>
          <p:cNvSpPr>
            <a:spLocks noChangeArrowheads="1"/>
          </p:cNvSpPr>
          <p:nvPr/>
        </p:nvSpPr>
        <p:spPr bwMode="auto">
          <a:xfrm>
            <a:off x="4911328" y="3164753"/>
            <a:ext cx="849765" cy="2668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10800" rIns="36000" bIns="10800" anchor="ctr"/>
          <a:lstStyle/>
          <a:p>
            <a:r>
              <a:rPr lang="ja-JP" altLang="en-US" sz="2000" dirty="0">
                <a:solidFill>
                  <a:prstClr val="black"/>
                </a:solidFill>
                <a:latin typeface="ＤＨＰ特太ゴシック体" pitchFamily="50" charset="-128"/>
                <a:ea typeface="ＤＨＰ特太ゴシック体" pitchFamily="50" charset="-128"/>
              </a:rPr>
              <a:t>規制</a:t>
            </a:r>
            <a:r>
              <a:rPr lang="ja-JP" altLang="en-US" sz="2000" dirty="0" smtClean="0">
                <a:solidFill>
                  <a:prstClr val="black"/>
                </a:solidFill>
                <a:latin typeface="ＤＨＰ特太ゴシック体" pitchFamily="50" charset="-128"/>
                <a:ea typeface="ＤＨＰ特太ゴシック体" pitchFamily="50" charset="-128"/>
              </a:rPr>
              <a:t>部門</a:t>
            </a:r>
            <a:endParaRPr lang="en-US" altLang="ja-JP" sz="1600" dirty="0" smtClean="0">
              <a:solidFill>
                <a:prstClr val="black"/>
              </a:solidFill>
              <a:latin typeface="ＤＨＰ特太ゴシック体" pitchFamily="50" charset="-128"/>
              <a:ea typeface="ＤＨＰ特太ゴシック体" pitchFamily="50" charset="-128"/>
            </a:endParaRPr>
          </a:p>
          <a:p>
            <a:r>
              <a:rPr lang="ja-JP" altLang="en-US" sz="1400" dirty="0" smtClean="0">
                <a:solidFill>
                  <a:prstClr val="black"/>
                </a:solidFill>
                <a:latin typeface="ＭＳ Ｐゴシック"/>
              </a:rPr>
              <a:t>（契約量：</a:t>
            </a:r>
            <a:r>
              <a:rPr lang="en-US" altLang="ja-JP" sz="1400" dirty="0" smtClean="0">
                <a:solidFill>
                  <a:prstClr val="black"/>
                </a:solidFill>
                <a:latin typeface="ＭＳ Ｐゴシック"/>
              </a:rPr>
              <a:t>10</a:t>
            </a:r>
            <a:r>
              <a:rPr lang="ja-JP" altLang="en-US" sz="1400" dirty="0" smtClean="0">
                <a:solidFill>
                  <a:prstClr val="black"/>
                </a:solidFill>
                <a:latin typeface="ＭＳ Ｐゴシック"/>
              </a:rPr>
              <a:t>万㎥</a:t>
            </a:r>
            <a:r>
              <a:rPr lang="en-US" altLang="ja-JP" sz="1400" dirty="0" smtClean="0">
                <a:solidFill>
                  <a:prstClr val="black"/>
                </a:solidFill>
                <a:latin typeface="ＭＳ Ｐゴシック"/>
              </a:rPr>
              <a:t>/</a:t>
            </a:r>
            <a:r>
              <a:rPr lang="ja-JP" altLang="en-US" sz="1400" dirty="0" smtClean="0">
                <a:solidFill>
                  <a:prstClr val="black"/>
                </a:solidFill>
                <a:latin typeface="ＭＳ Ｐゴシック"/>
              </a:rPr>
              <a:t>年未満）</a:t>
            </a:r>
            <a:endParaRPr lang="ja-JP" altLang="en-US" sz="1400" dirty="0">
              <a:solidFill>
                <a:prstClr val="black"/>
              </a:solidFill>
              <a:latin typeface="ＭＳ Ｐゴシック"/>
            </a:endParaRPr>
          </a:p>
        </p:txBody>
      </p:sp>
      <p:sp>
        <p:nvSpPr>
          <p:cNvPr id="28" name="正方形/長方形 27"/>
          <p:cNvSpPr/>
          <p:nvPr/>
        </p:nvSpPr>
        <p:spPr>
          <a:xfrm>
            <a:off x="150122" y="2889240"/>
            <a:ext cx="4568852" cy="1567569"/>
          </a:xfrm>
          <a:prstGeom prst="rect">
            <a:avLst/>
          </a:prstGeom>
          <a:noFill/>
          <a:ln w="28575" cmpd="sng">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smtClean="0">
              <a:solidFill>
                <a:prstClr val="black"/>
              </a:solidFill>
            </a:endParaRPr>
          </a:p>
        </p:txBody>
      </p:sp>
      <p:sp>
        <p:nvSpPr>
          <p:cNvPr id="30" name="Rectangle 171"/>
          <p:cNvSpPr>
            <a:spLocks noChangeArrowheads="1"/>
          </p:cNvSpPr>
          <p:nvPr/>
        </p:nvSpPr>
        <p:spPr bwMode="auto">
          <a:xfrm>
            <a:off x="943884" y="4253199"/>
            <a:ext cx="849765" cy="1842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10800" rIns="36000" bIns="10800" anchor="ctr"/>
          <a:lstStyle/>
          <a:p>
            <a:pPr algn="ctr">
              <a:lnSpc>
                <a:spcPct val="80000"/>
              </a:lnSpc>
            </a:pPr>
            <a:r>
              <a:rPr lang="ja-JP" altLang="en-US" sz="1600" dirty="0" smtClean="0">
                <a:solidFill>
                  <a:prstClr val="black"/>
                </a:solidFill>
                <a:latin typeface="Arial" charset="0"/>
              </a:rPr>
              <a:t>工場</a:t>
            </a:r>
            <a:endParaRPr lang="ja-JP" altLang="en-US" sz="1600" dirty="0">
              <a:solidFill>
                <a:prstClr val="black"/>
              </a:solidFill>
              <a:latin typeface="Arial" charset="0"/>
            </a:endParaRPr>
          </a:p>
        </p:txBody>
      </p:sp>
      <p:sp>
        <p:nvSpPr>
          <p:cNvPr id="31" name="Rectangle 158"/>
          <p:cNvSpPr>
            <a:spLocks noChangeArrowheads="1"/>
          </p:cNvSpPr>
          <p:nvPr/>
        </p:nvSpPr>
        <p:spPr bwMode="auto">
          <a:xfrm>
            <a:off x="2963779" y="4272765"/>
            <a:ext cx="1026307" cy="12864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10800" rIns="36000" bIns="10800" anchor="ctr"/>
          <a:lstStyle/>
          <a:p>
            <a:pPr algn="ctr">
              <a:lnSpc>
                <a:spcPct val="80000"/>
              </a:lnSpc>
            </a:pPr>
            <a:r>
              <a:rPr lang="ja-JP" altLang="en-US" sz="1600" dirty="0" smtClean="0">
                <a:solidFill>
                  <a:prstClr val="black"/>
                </a:solidFill>
              </a:rPr>
              <a:t>ホテル、商業施設、病院等</a:t>
            </a:r>
            <a:endParaRPr lang="ja-JP" altLang="en-US" sz="1600" dirty="0">
              <a:solidFill>
                <a:prstClr val="black"/>
              </a:solidFill>
            </a:endParaRPr>
          </a:p>
        </p:txBody>
      </p:sp>
      <p:sp>
        <p:nvSpPr>
          <p:cNvPr id="33" name="Rectangle 112"/>
          <p:cNvSpPr>
            <a:spLocks noChangeArrowheads="1"/>
          </p:cNvSpPr>
          <p:nvPr/>
        </p:nvSpPr>
        <p:spPr bwMode="auto">
          <a:xfrm>
            <a:off x="7950592" y="5676622"/>
            <a:ext cx="570935" cy="12864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p>
            <a:pPr algn="ctr"/>
            <a:r>
              <a:rPr lang="ja-JP" altLang="en-US" sz="1600" dirty="0">
                <a:solidFill>
                  <a:prstClr val="black"/>
                </a:solidFill>
                <a:latin typeface="Arial" charset="0"/>
              </a:rPr>
              <a:t>住宅</a:t>
            </a:r>
          </a:p>
        </p:txBody>
      </p:sp>
      <p:sp>
        <p:nvSpPr>
          <p:cNvPr id="34" name="Rectangle 119"/>
          <p:cNvSpPr>
            <a:spLocks noChangeArrowheads="1"/>
          </p:cNvSpPr>
          <p:nvPr/>
        </p:nvSpPr>
        <p:spPr bwMode="auto">
          <a:xfrm>
            <a:off x="6037307" y="5676622"/>
            <a:ext cx="319202" cy="12864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p>
            <a:pPr algn="ctr"/>
            <a:r>
              <a:rPr lang="ja-JP" altLang="en-US" sz="1600" dirty="0" smtClean="0">
                <a:solidFill>
                  <a:prstClr val="black"/>
                </a:solidFill>
                <a:latin typeface="Arial" charset="0"/>
              </a:rPr>
              <a:t>商店</a:t>
            </a:r>
            <a:endParaRPr lang="ja-JP" altLang="en-US" sz="1600" dirty="0">
              <a:solidFill>
                <a:prstClr val="black"/>
              </a:solidFill>
              <a:latin typeface="Arial" charset="0"/>
            </a:endParaRPr>
          </a:p>
        </p:txBody>
      </p:sp>
      <p:sp>
        <p:nvSpPr>
          <p:cNvPr id="35" name="角丸四角形 34"/>
          <p:cNvSpPr/>
          <p:nvPr/>
        </p:nvSpPr>
        <p:spPr>
          <a:xfrm>
            <a:off x="5163429" y="3685002"/>
            <a:ext cx="4150512" cy="1184159"/>
          </a:xfrm>
          <a:prstGeom prst="roundRect">
            <a:avLst>
              <a:gd name="adj" fmla="val 8603"/>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defTabSz="914290">
              <a:defRPr/>
            </a:pPr>
            <a:endParaRPr lang="en-US" altLang="ja-JP" sz="1600" b="1" dirty="0" smtClean="0">
              <a:solidFill>
                <a:srgbClr val="000000"/>
              </a:solidFill>
            </a:endParaRPr>
          </a:p>
        </p:txBody>
      </p:sp>
      <p:sp>
        <p:nvSpPr>
          <p:cNvPr id="36" name="角丸四角形 35"/>
          <p:cNvSpPr/>
          <p:nvPr/>
        </p:nvSpPr>
        <p:spPr>
          <a:xfrm>
            <a:off x="5163429" y="3593894"/>
            <a:ext cx="4150512" cy="413492"/>
          </a:xfrm>
          <a:prstGeom prst="roundRect">
            <a:avLst>
              <a:gd name="adj" fmla="val 34808"/>
            </a:avLst>
          </a:prstGeom>
          <a:solidFill>
            <a:schemeClr val="tx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defTabSz="914290">
              <a:defRPr/>
            </a:pPr>
            <a:r>
              <a:rPr lang="ja-JP" altLang="en-US" b="1" dirty="0" smtClean="0">
                <a:solidFill>
                  <a:srgbClr val="000000"/>
                </a:solidFill>
              </a:rPr>
              <a:t>新たに自由化される</a:t>
            </a:r>
            <a:r>
              <a:rPr lang="ja-JP" altLang="en-US" b="1" dirty="0">
                <a:solidFill>
                  <a:srgbClr val="000000"/>
                </a:solidFill>
              </a:rPr>
              <a:t>ガス</a:t>
            </a:r>
            <a:r>
              <a:rPr lang="ja-JP" altLang="en-US" b="1" dirty="0" smtClean="0">
                <a:solidFill>
                  <a:srgbClr val="000000"/>
                </a:solidFill>
              </a:rPr>
              <a:t>市場</a:t>
            </a:r>
            <a:endParaRPr lang="en-US" altLang="ja-JP" b="1" dirty="0" smtClean="0">
              <a:solidFill>
                <a:srgbClr val="000000"/>
              </a:solidFill>
            </a:endParaRPr>
          </a:p>
        </p:txBody>
      </p:sp>
      <p:sp>
        <p:nvSpPr>
          <p:cNvPr id="37" name="テキスト ボックス 36"/>
          <p:cNvSpPr txBox="1"/>
          <p:nvPr/>
        </p:nvSpPr>
        <p:spPr>
          <a:xfrm>
            <a:off x="5031345" y="4007386"/>
            <a:ext cx="4282600" cy="861774"/>
          </a:xfrm>
          <a:prstGeom prst="rect">
            <a:avLst/>
          </a:prstGeom>
          <a:noFill/>
        </p:spPr>
        <p:txBody>
          <a:bodyPr wrap="square" rtlCol="0">
            <a:spAutoFit/>
          </a:bodyPr>
          <a:lstStyle/>
          <a:p>
            <a:pPr marL="354013" indent="-354013">
              <a:tabLst>
                <a:tab pos="1081088" algn="l"/>
                <a:tab pos="3678238" algn="r"/>
              </a:tabLst>
            </a:pPr>
            <a:r>
              <a:rPr lang="ja-JP" altLang="en-US" dirty="0" smtClean="0">
                <a:solidFill>
                  <a:prstClr val="black"/>
                </a:solidFill>
              </a:rPr>
              <a:t>　　　</a:t>
            </a:r>
            <a:r>
              <a:rPr lang="ja-JP" altLang="en-US" sz="1600" dirty="0" smtClean="0">
                <a:solidFill>
                  <a:prstClr val="black"/>
                </a:solidFill>
              </a:rPr>
              <a:t>市場規模</a:t>
            </a:r>
            <a:r>
              <a:rPr lang="en-US" altLang="ja-JP" sz="1600" dirty="0" smtClean="0">
                <a:solidFill>
                  <a:prstClr val="black"/>
                </a:solidFill>
              </a:rPr>
              <a:t>	</a:t>
            </a:r>
            <a:r>
              <a:rPr lang="ja-JP" altLang="en-US" sz="1600" dirty="0" smtClean="0">
                <a:solidFill>
                  <a:prstClr val="black"/>
                </a:solidFill>
              </a:rPr>
              <a:t>２．</a:t>
            </a:r>
            <a:r>
              <a:rPr lang="ja-JP" altLang="en-US" sz="1600" dirty="0">
                <a:solidFill>
                  <a:prstClr val="black"/>
                </a:solidFill>
              </a:rPr>
              <a:t>４</a:t>
            </a:r>
            <a:r>
              <a:rPr lang="ja-JP" altLang="en-US" sz="1600" dirty="0" smtClean="0">
                <a:solidFill>
                  <a:prstClr val="black"/>
                </a:solidFill>
              </a:rPr>
              <a:t>兆円</a:t>
            </a:r>
            <a:endParaRPr lang="en-US" altLang="ja-JP" sz="1600" dirty="0" smtClean="0">
              <a:solidFill>
                <a:prstClr val="black"/>
              </a:solidFill>
            </a:endParaRPr>
          </a:p>
          <a:p>
            <a:pPr marL="354013" indent="-354013">
              <a:tabLst>
                <a:tab pos="1081088" algn="l"/>
                <a:tab pos="3678238" algn="r"/>
              </a:tabLst>
            </a:pPr>
            <a:r>
              <a:rPr lang="ja-JP" altLang="en-US" sz="1600" dirty="0">
                <a:solidFill>
                  <a:prstClr val="black"/>
                </a:solidFill>
              </a:rPr>
              <a:t>　　　</a:t>
            </a:r>
            <a:r>
              <a:rPr lang="ja-JP" altLang="en-US" sz="1600" dirty="0" smtClean="0">
                <a:solidFill>
                  <a:prstClr val="black"/>
                </a:solidFill>
              </a:rPr>
              <a:t> 契約数</a:t>
            </a:r>
            <a:r>
              <a:rPr lang="en-US" altLang="ja-JP" sz="1600" dirty="0" smtClean="0">
                <a:solidFill>
                  <a:prstClr val="black"/>
                </a:solidFill>
              </a:rPr>
              <a:t>	</a:t>
            </a:r>
            <a:r>
              <a:rPr lang="ja-JP" altLang="en-US" sz="1600" dirty="0" smtClean="0">
                <a:solidFill>
                  <a:prstClr val="black"/>
                </a:solidFill>
              </a:rPr>
              <a:t>一般家庭部門</a:t>
            </a:r>
            <a:r>
              <a:rPr lang="en-US" altLang="ja-JP" sz="1600" dirty="0">
                <a:solidFill>
                  <a:prstClr val="black"/>
                </a:solidFill>
              </a:rPr>
              <a:t>	</a:t>
            </a:r>
            <a:r>
              <a:rPr lang="ja-JP" altLang="en-US" sz="1600" dirty="0" smtClean="0">
                <a:solidFill>
                  <a:prstClr val="black"/>
                </a:solidFill>
              </a:rPr>
              <a:t>２，４６８万件</a:t>
            </a:r>
            <a:endParaRPr lang="en-US" altLang="ja-JP" sz="1600" dirty="0" smtClean="0">
              <a:solidFill>
                <a:prstClr val="black"/>
              </a:solidFill>
            </a:endParaRPr>
          </a:p>
          <a:p>
            <a:pPr marL="354013" indent="-354013">
              <a:tabLst>
                <a:tab pos="1081088" algn="l"/>
                <a:tab pos="3678238" algn="r"/>
              </a:tabLst>
            </a:pPr>
            <a:r>
              <a:rPr lang="ja-JP" altLang="en-US" sz="1600" dirty="0" smtClean="0">
                <a:solidFill>
                  <a:prstClr val="black"/>
                </a:solidFill>
              </a:rPr>
              <a:t>　　　　　 </a:t>
            </a:r>
            <a:r>
              <a:rPr lang="en-US" altLang="ja-JP" sz="1600" dirty="0" smtClean="0">
                <a:solidFill>
                  <a:prstClr val="black"/>
                </a:solidFill>
              </a:rPr>
              <a:t>	</a:t>
            </a:r>
            <a:r>
              <a:rPr lang="ja-JP" altLang="en-US" sz="1600" dirty="0" smtClean="0">
                <a:solidFill>
                  <a:prstClr val="black"/>
                </a:solidFill>
              </a:rPr>
              <a:t>商店・事業所等</a:t>
            </a:r>
            <a:r>
              <a:rPr lang="en-US" altLang="ja-JP" sz="1600" dirty="0" smtClean="0">
                <a:solidFill>
                  <a:prstClr val="black"/>
                </a:solidFill>
              </a:rPr>
              <a:t>	</a:t>
            </a:r>
            <a:r>
              <a:rPr lang="ja-JP" altLang="en-US" sz="1600" dirty="0">
                <a:solidFill>
                  <a:prstClr val="black"/>
                </a:solidFill>
              </a:rPr>
              <a:t>１２１</a:t>
            </a:r>
            <a:r>
              <a:rPr lang="ja-JP" altLang="en-US" sz="1600" dirty="0" smtClean="0">
                <a:solidFill>
                  <a:prstClr val="black"/>
                </a:solidFill>
              </a:rPr>
              <a:t>万件</a:t>
            </a:r>
            <a:endParaRPr lang="en-US" altLang="ja-JP" sz="1600" dirty="0" smtClean="0">
              <a:solidFill>
                <a:prstClr val="black"/>
              </a:solidFill>
            </a:endParaRPr>
          </a:p>
        </p:txBody>
      </p:sp>
      <p:sp>
        <p:nvSpPr>
          <p:cNvPr id="27" name="スライド番号プレースホルダー 2"/>
          <p:cNvSpPr txBox="1">
            <a:spLocks/>
          </p:cNvSpPr>
          <p:nvPr/>
        </p:nvSpPr>
        <p:spPr>
          <a:xfrm>
            <a:off x="7594600" y="2179"/>
            <a:ext cx="2311400" cy="365125"/>
          </a:xfrm>
          <a:prstGeom prst="rect">
            <a:avLst/>
          </a:prstGeom>
        </p:spPr>
        <p:txBody>
          <a:bodyPr anchor="ctr" anchorCtr="0"/>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68" algn="l" rtl="0" fontAlgn="base">
              <a:spcBef>
                <a:spcPct val="0"/>
              </a:spcBef>
              <a:spcAft>
                <a:spcPct val="0"/>
              </a:spcAft>
              <a:defRPr kumimoji="1" kern="1200">
                <a:solidFill>
                  <a:schemeClr val="tx1"/>
                </a:solidFill>
                <a:latin typeface="Arial" charset="0"/>
                <a:ea typeface="ＭＳ Ｐゴシック" charset="-128"/>
                <a:cs typeface="+mn-cs"/>
              </a:defRPr>
            </a:lvl2pPr>
            <a:lvl3pPr marL="914335" algn="l" rtl="0" fontAlgn="base">
              <a:spcBef>
                <a:spcPct val="0"/>
              </a:spcBef>
              <a:spcAft>
                <a:spcPct val="0"/>
              </a:spcAft>
              <a:defRPr kumimoji="1" kern="1200">
                <a:solidFill>
                  <a:schemeClr val="tx1"/>
                </a:solidFill>
                <a:latin typeface="Arial" charset="0"/>
                <a:ea typeface="ＭＳ Ｐゴシック" charset="-128"/>
                <a:cs typeface="+mn-cs"/>
              </a:defRPr>
            </a:lvl3pPr>
            <a:lvl4pPr marL="1371503" algn="l" rtl="0" fontAlgn="base">
              <a:spcBef>
                <a:spcPct val="0"/>
              </a:spcBef>
              <a:spcAft>
                <a:spcPct val="0"/>
              </a:spcAft>
              <a:defRPr kumimoji="1" kern="1200">
                <a:solidFill>
                  <a:schemeClr val="tx1"/>
                </a:solidFill>
                <a:latin typeface="Arial" charset="0"/>
                <a:ea typeface="ＭＳ Ｐゴシック" charset="-128"/>
                <a:cs typeface="+mn-cs"/>
              </a:defRPr>
            </a:lvl4pPr>
            <a:lvl5pPr marL="1828671" algn="l" rtl="0" fontAlgn="base">
              <a:spcBef>
                <a:spcPct val="0"/>
              </a:spcBef>
              <a:spcAft>
                <a:spcPct val="0"/>
              </a:spcAft>
              <a:defRPr kumimoji="1" kern="1200">
                <a:solidFill>
                  <a:schemeClr val="tx1"/>
                </a:solidFill>
                <a:latin typeface="Arial" charset="0"/>
                <a:ea typeface="ＭＳ Ｐゴシック" charset="-128"/>
                <a:cs typeface="+mn-cs"/>
              </a:defRPr>
            </a:lvl5pPr>
            <a:lvl6pPr marL="2285838" algn="l" defTabSz="914335" rtl="0" eaLnBrk="1" latinLnBrk="0" hangingPunct="1">
              <a:defRPr kumimoji="1" kern="1200">
                <a:solidFill>
                  <a:schemeClr val="tx1"/>
                </a:solidFill>
                <a:latin typeface="Arial" charset="0"/>
                <a:ea typeface="ＭＳ Ｐゴシック" charset="-128"/>
                <a:cs typeface="+mn-cs"/>
              </a:defRPr>
            </a:lvl6pPr>
            <a:lvl7pPr marL="2743006" algn="l" defTabSz="914335" rtl="0" eaLnBrk="1" latinLnBrk="0" hangingPunct="1">
              <a:defRPr kumimoji="1" kern="1200">
                <a:solidFill>
                  <a:schemeClr val="tx1"/>
                </a:solidFill>
                <a:latin typeface="Arial" charset="0"/>
                <a:ea typeface="ＭＳ Ｐゴシック" charset="-128"/>
                <a:cs typeface="+mn-cs"/>
              </a:defRPr>
            </a:lvl7pPr>
            <a:lvl8pPr marL="3200174" algn="l" defTabSz="914335" rtl="0" eaLnBrk="1" latinLnBrk="0" hangingPunct="1">
              <a:defRPr kumimoji="1" kern="1200">
                <a:solidFill>
                  <a:schemeClr val="tx1"/>
                </a:solidFill>
                <a:latin typeface="Arial" charset="0"/>
                <a:ea typeface="ＭＳ Ｐゴシック" charset="-128"/>
                <a:cs typeface="+mn-cs"/>
              </a:defRPr>
            </a:lvl8pPr>
            <a:lvl9pPr marL="3657341" algn="l" defTabSz="914335" rtl="0" eaLnBrk="1" latinLnBrk="0" hangingPunct="1">
              <a:defRPr kumimoji="1" kern="1200">
                <a:solidFill>
                  <a:schemeClr val="tx1"/>
                </a:solidFill>
                <a:latin typeface="Arial" charset="0"/>
                <a:ea typeface="ＭＳ Ｐゴシック" charset="-128"/>
                <a:cs typeface="+mn-cs"/>
              </a:defRPr>
            </a:lvl9pPr>
          </a:lstStyle>
          <a:p>
            <a:pPr algn="r">
              <a:defRPr/>
            </a:pPr>
            <a:fld id="{3CF312C0-D3AB-4CF8-B5EF-F3E11CA05781}" type="slidenum">
              <a:rPr lang="ja-JP" altLang="en-US" sz="2400" smtClean="0">
                <a:solidFill>
                  <a:prstClr val="white"/>
                </a:solidFill>
              </a:rPr>
              <a:pPr algn="r">
                <a:defRPr/>
              </a:pPr>
              <a:t>7</a:t>
            </a:fld>
            <a:endParaRPr lang="ja-JP" altLang="en-US" sz="2400" dirty="0">
              <a:solidFill>
                <a:prstClr val="white"/>
              </a:solidFill>
            </a:endParaRPr>
          </a:p>
        </p:txBody>
      </p:sp>
    </p:spTree>
    <p:extLst>
      <p:ext uri="{BB962C8B-B14F-4D97-AF65-F5344CB8AC3E}">
        <p14:creationId xmlns:p14="http://schemas.microsoft.com/office/powerpoint/2010/main" val="2979114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8531231F-EAB7-4CD2-865E-BE5932EAF16E}" type="slidenum">
              <a:rPr lang="ja-JP" altLang="en-US" smtClean="0"/>
              <a:pPr>
                <a:defRPr/>
              </a:pPr>
              <a:t>8</a:t>
            </a:fld>
            <a:endParaRPr lang="ja-JP" altLang="en-US"/>
          </a:p>
        </p:txBody>
      </p:sp>
      <p:sp>
        <p:nvSpPr>
          <p:cNvPr id="5" name="タイトル 9"/>
          <p:cNvSpPr txBox="1">
            <a:spLocks/>
          </p:cNvSpPr>
          <p:nvPr/>
        </p:nvSpPr>
        <p:spPr bwMode="auto">
          <a:xfrm>
            <a:off x="742950" y="2130426"/>
            <a:ext cx="8420100" cy="2450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4800" dirty="0" smtClean="0"/>
              <a:t>電力システム改革</a:t>
            </a:r>
            <a:endParaRPr lang="ja-JP" altLang="en-US" sz="4000" dirty="0"/>
          </a:p>
        </p:txBody>
      </p:sp>
    </p:spTree>
    <p:extLst>
      <p:ext uri="{BB962C8B-B14F-4D97-AF65-F5344CB8AC3E}">
        <p14:creationId xmlns:p14="http://schemas.microsoft.com/office/powerpoint/2010/main" val="271972569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19799</TotalTime>
  <Words>5735</Words>
  <Application>Microsoft Office PowerPoint</Application>
  <PresentationFormat>A4 210 x 297 mm</PresentationFormat>
  <Paragraphs>1042</Paragraphs>
  <Slides>36</Slides>
  <Notes>9</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36</vt:i4>
      </vt:variant>
    </vt:vector>
  </HeadingPairs>
  <TitlesOfParts>
    <vt:vector size="39" baseType="lpstr">
      <vt:lpstr>Office テーマ</vt:lpstr>
      <vt:lpstr>2_Office テーマ</vt:lpstr>
      <vt:lpstr>ｸﾘｯﾌﾟ</vt:lpstr>
      <vt:lpstr>電力・ガスシステム改革の概要と 進捗状況について</vt:lpstr>
      <vt:lpstr>電力取引監視等委員会とは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登録小売電気事業者の分類（業種別）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山本　聡一</dc:creator>
  <cp:lastModifiedBy>山本　祐一</cp:lastModifiedBy>
  <cp:revision>1776</cp:revision>
  <cp:lastPrinted>2016-02-03T08:03:44Z</cp:lastPrinted>
  <dcterms:created xsi:type="dcterms:W3CDTF">2015-02-07T14:14:56Z</dcterms:created>
  <dcterms:modified xsi:type="dcterms:W3CDTF">2016-02-03T08:04:04Z</dcterms:modified>
</cp:coreProperties>
</file>