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5" r:id="rId3"/>
  </p:sldIdLst>
  <p:sldSz cx="30275213" cy="42803763"/>
  <p:notesSz cx="6797675" cy="9926638"/>
  <p:defaultTextStyle>
    <a:defPPr>
      <a:defRPr lang="ja-JP"/>
    </a:defPPr>
    <a:lvl1pPr marL="0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kumimoji="1" sz="8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17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奥野　博信" initials="奥野　博信" lastIdx="1" clrIdx="0">
    <p:extLst>
      <p:ext uri="{19B8F6BF-5375-455C-9EA6-DF929625EA0E}">
        <p15:presenceInfo xmlns:p15="http://schemas.microsoft.com/office/powerpoint/2012/main" userId="S::OkunoHiro@lan.pref.osaka.jp::5c65ecc2-301a-4e57-ae53-4b6558b364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434" autoAdjust="0"/>
  </p:normalViewPr>
  <p:slideViewPr>
    <p:cSldViewPr>
      <p:cViewPr>
        <p:scale>
          <a:sx n="10" d="100"/>
          <a:sy n="10" d="100"/>
        </p:scale>
        <p:origin x="1388" y="-40"/>
      </p:cViewPr>
      <p:guideLst>
        <p:guide orient="horz" pos="22417"/>
        <p:guide pos="953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925A284-BEA4-43E2-A951-667A691CD748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77027"/>
            <a:ext cx="5437506" cy="39081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156C4F3E-C164-41D6-9E1B-E813338D0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7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C4F3E-C164-41D6-9E1B-E813338D0E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C4F3E-C164-41D6-9E1B-E813338D0E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52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641" y="13296925"/>
            <a:ext cx="25733931" cy="9175066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49529" y="1714150"/>
            <a:ext cx="6811923" cy="3652191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761" y="1714150"/>
            <a:ext cx="19931182" cy="3652191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533" y="27505397"/>
            <a:ext cx="25733931" cy="8501303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533" y="18142065"/>
            <a:ext cx="25733931" cy="936332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761" y="9987549"/>
            <a:ext cx="13371552" cy="2824850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89900" y="9987549"/>
            <a:ext cx="13371552" cy="2824850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764" y="9581319"/>
            <a:ext cx="13376810" cy="399303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764" y="13574348"/>
            <a:ext cx="13376810" cy="2466170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79393" y="9581319"/>
            <a:ext cx="13382065" cy="399303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79393" y="13574348"/>
            <a:ext cx="13382065" cy="2466170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4"/>
          <a:stretch/>
        </p:blipFill>
        <p:spPr bwMode="auto">
          <a:xfrm rot="5400000">
            <a:off x="24144573" y="2110127"/>
            <a:ext cx="1034023" cy="1058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5" y="1704224"/>
            <a:ext cx="9960336" cy="72528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770" y="1704228"/>
            <a:ext cx="16924685" cy="3653182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765" y="8957088"/>
            <a:ext cx="9960336" cy="29278965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153" y="29962645"/>
            <a:ext cx="18165128" cy="353725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153" y="3824595"/>
            <a:ext cx="18165128" cy="25682258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153" y="33499903"/>
            <a:ext cx="18165128" cy="5023495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761" y="9987549"/>
            <a:ext cx="27247692" cy="2824850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761" y="39672763"/>
            <a:ext cx="7064216" cy="2278904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4031" y="39672763"/>
            <a:ext cx="9587151" cy="2278904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697236" y="39672763"/>
            <a:ext cx="7064216" cy="2278904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>
          <a:xfrm>
            <a:off x="608692" y="12256865"/>
            <a:ext cx="29379264" cy="2408379"/>
          </a:xfrm>
          <a:prstGeom prst="roundRect">
            <a:avLst>
              <a:gd name="adj" fmla="val 10053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8500"/>
              </a:lnSpc>
            </a:pPr>
            <a:r>
              <a:rPr lang="en-US" altLang="ja-JP" sz="6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107</a:t>
            </a:r>
            <a:r>
              <a:rPr lang="ja-JP" altLang="en-US" sz="6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の事業者・業界団体・行政（国・市町村）・大学等が参加しています。</a:t>
            </a:r>
            <a:endParaRPr lang="en-US" altLang="ja-JP" sz="4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21" name="角丸四角形 120"/>
          <p:cNvSpPr/>
          <p:nvPr/>
        </p:nvSpPr>
        <p:spPr>
          <a:xfrm>
            <a:off x="591990" y="4624017"/>
            <a:ext cx="29179942" cy="6388238"/>
          </a:xfrm>
          <a:prstGeom prst="roundRect">
            <a:avLst>
              <a:gd name="adj" fmla="val 10053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8000"/>
              </a:lnSpc>
            </a:pPr>
            <a:r>
              <a:rPr lang="ja-JP" altLang="en-US" sz="6000" spc="-2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脱炭素社会・水素社会の実現に向け、あらゆる主体が連携・協働し、ゼロエミッション車</a:t>
            </a:r>
            <a:r>
              <a:rPr lang="en-US" altLang="ja-JP" sz="4000" spc="-250" baseline="30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※1</a:t>
            </a:r>
            <a:r>
              <a:rPr lang="ja-JP" altLang="en-US" sz="6000" spc="-2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をはじめとした電動車</a:t>
            </a:r>
            <a:r>
              <a:rPr lang="en-US" altLang="ja-JP" sz="4000" spc="-250" baseline="30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※2</a:t>
            </a:r>
            <a:r>
              <a:rPr lang="ja-JP" altLang="en-US" sz="6000" spc="-2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の普及促進、充電設備・水素ステーションの整備促進及び関連製品・技術の検証・普及促進等に取り組んでいます。</a:t>
            </a:r>
            <a:endParaRPr lang="en-US" altLang="ja-JP" sz="6000" spc="-2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  <a:p>
            <a:pPr marL="1265238" indent="-1265238">
              <a:spcBef>
                <a:spcPts val="600"/>
              </a:spcBef>
            </a:pP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※1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 ゼロエミッション車（</a:t>
            </a: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ZEV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）とは、電気自動車（</a:t>
            </a: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EV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）、プラグインハイブリッド自動車（</a:t>
            </a: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PHV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）、燃料電池自動車（</a:t>
            </a: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FCV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）のことをいいます。</a:t>
            </a:r>
            <a:endParaRPr lang="en-US" altLang="ja-JP" sz="4400" spc="-1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  <a:p>
            <a:pPr marL="1265238" indent="-1265238">
              <a:spcBef>
                <a:spcPts val="600"/>
              </a:spcBef>
            </a:pP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※2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 電動車とは、ゼロエミッション車とハイブリッド自動車（</a:t>
            </a:r>
            <a:r>
              <a:rPr lang="en-US" altLang="ja-JP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HV</a:t>
            </a:r>
            <a:r>
              <a:rPr lang="ja-JP" altLang="en-US" sz="4400" spc="-1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）のことをいいます。</a:t>
            </a:r>
            <a:endParaRPr lang="en-US" altLang="ja-JP" sz="4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42" y="-1881"/>
            <a:ext cx="30274071" cy="255411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ja-JP" altLang="en-US" sz="11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おおさか電動車協働普及サポートネット</a:t>
            </a:r>
            <a:endParaRPr lang="ja-JP" altLang="en-US" sz="110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19982" y="11032729"/>
            <a:ext cx="18506056" cy="1661240"/>
          </a:xfrm>
          <a:prstGeom prst="roundRect">
            <a:avLst>
              <a:gd name="adj" fmla="val 50000"/>
            </a:avLst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　取組体制・メンバー（令和</a:t>
            </a:r>
            <a:r>
              <a:rPr lang="en-US" altLang="ja-JP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7</a:t>
            </a:r>
            <a:r>
              <a:rPr lang="ja-JP" altLang="en-US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年</a:t>
            </a:r>
            <a:r>
              <a:rPr lang="en-US" altLang="ja-JP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9</a:t>
            </a:r>
            <a:r>
              <a:rPr lang="ja-JP" altLang="en-US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月末時点）</a:t>
            </a:r>
          </a:p>
        </p:txBody>
      </p:sp>
      <p:sp>
        <p:nvSpPr>
          <p:cNvPr id="120" name="角丸四角形 119"/>
          <p:cNvSpPr/>
          <p:nvPr/>
        </p:nvSpPr>
        <p:spPr>
          <a:xfrm>
            <a:off x="519981" y="3039841"/>
            <a:ext cx="20369503" cy="1814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　おおさか電動車協働普及サポートネットとは</a:t>
            </a:r>
          </a:p>
        </p:txBody>
      </p:sp>
      <p:sp>
        <p:nvSpPr>
          <p:cNvPr id="122" name="角丸四角形 121"/>
          <p:cNvSpPr/>
          <p:nvPr/>
        </p:nvSpPr>
        <p:spPr>
          <a:xfrm>
            <a:off x="608692" y="25375108"/>
            <a:ext cx="16185098" cy="1808719"/>
          </a:xfrm>
          <a:prstGeom prst="roundRect">
            <a:avLst>
              <a:gd name="adj" fmla="val 50000"/>
            </a:avLst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　取組目標（</a:t>
            </a:r>
            <a:r>
              <a:rPr lang="en-US" altLang="ja-JP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2030</a:t>
            </a:r>
            <a:r>
              <a:rPr lang="ja-JP" altLang="en-US" sz="6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年目標）及び現状</a:t>
            </a:r>
          </a:p>
        </p:txBody>
      </p:sp>
      <p:sp>
        <p:nvSpPr>
          <p:cNvPr id="158" name="角丸四角形 157"/>
          <p:cNvSpPr/>
          <p:nvPr/>
        </p:nvSpPr>
        <p:spPr>
          <a:xfrm>
            <a:off x="21881142" y="23804452"/>
            <a:ext cx="7746774" cy="1128514"/>
          </a:xfrm>
          <a:prstGeom prst="roundRect">
            <a:avLst>
              <a:gd name="adj" fmla="val 10053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8500"/>
              </a:lnSpc>
            </a:pPr>
            <a:r>
              <a:rPr lang="ja-JP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大阪府広報担当副知事も</a:t>
            </a:r>
            <a:r>
              <a:rPr lang="ja-JP" altLang="ja-JP" sz="3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ずやん</a:t>
            </a:r>
            <a:endParaRPr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DA6CB4-4627-4A62-8718-1FA81A9F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38" y="14129073"/>
            <a:ext cx="20505137" cy="106958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A61061-17B9-4871-94D0-A86D0DFE9354}"/>
              </a:ext>
            </a:extLst>
          </p:cNvPr>
          <p:cNvSpPr txBox="1"/>
          <p:nvPr/>
        </p:nvSpPr>
        <p:spPr>
          <a:xfrm>
            <a:off x="736006" y="27462250"/>
            <a:ext cx="11737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○府域の新車販売台数の割合（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2030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3C9FA8-9450-4683-B4A9-1A468A5DA709}"/>
              </a:ext>
            </a:extLst>
          </p:cNvPr>
          <p:cNvSpPr txBox="1"/>
          <p:nvPr/>
        </p:nvSpPr>
        <p:spPr>
          <a:xfrm>
            <a:off x="16145718" y="27534258"/>
            <a:ext cx="120973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○府域の保有台数の割合（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2030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年度）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09A46CD-59D5-4044-8C23-C3E35267A93E}"/>
              </a:ext>
            </a:extLst>
          </p:cNvPr>
          <p:cNvSpPr/>
          <p:nvPr/>
        </p:nvSpPr>
        <p:spPr>
          <a:xfrm>
            <a:off x="663998" y="28449629"/>
            <a:ext cx="15049672" cy="218097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163513" indent="-136525">
              <a:spcAft>
                <a:spcPts val="300"/>
              </a:spcAft>
            </a:pP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軽乗用車を除く乗用車の新車販売に占める電動車：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割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163513" indent="-136525">
              <a:spcAft>
                <a:spcPts val="300"/>
              </a:spcAft>
            </a:pP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すべての乗用車の新車販売に占める電動車　　　： ９割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163513" indent="-136525">
              <a:spcAft>
                <a:spcPts val="300"/>
              </a:spcAft>
            </a:pP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すべての乗用車の新車販売に占める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ZEV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： ４割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吹き出し: 四角形 154">
            <a:extLst>
              <a:ext uri="{FF2B5EF4-FFF2-40B4-BE49-F238E27FC236}">
                <a16:creationId xmlns:a16="http://schemas.microsoft.com/office/drawing/2014/main" id="{71FDFFA3-6B75-4B59-BBF8-0E5E36AC86B6}"/>
              </a:ext>
            </a:extLst>
          </p:cNvPr>
          <p:cNvSpPr/>
          <p:nvPr/>
        </p:nvSpPr>
        <p:spPr>
          <a:xfrm>
            <a:off x="16217726" y="28449628"/>
            <a:ext cx="13410190" cy="2180973"/>
          </a:xfrm>
          <a:prstGeom prst="wedgeRectCallout">
            <a:avLst>
              <a:gd name="adj1" fmla="val 41878"/>
              <a:gd name="adj2" fmla="val -479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府域の自動車</a:t>
            </a:r>
            <a:r>
              <a:rPr kumimoji="1" lang="en-US" altLang="ja-JP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商用車を含む</a:t>
            </a:r>
            <a:r>
              <a:rPr kumimoji="1" lang="en-US" altLang="ja-JP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に占める電動車 ：４割</a:t>
            </a:r>
            <a:endParaRPr kumimoji="1" lang="en-US" altLang="ja-JP" sz="4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府域の自動車</a:t>
            </a:r>
            <a:r>
              <a:rPr kumimoji="1" lang="en-US" altLang="ja-JP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商用車を含む</a:t>
            </a:r>
            <a:r>
              <a:rPr kumimoji="1" lang="en-US" altLang="ja-JP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に占める</a:t>
            </a:r>
            <a:r>
              <a:rPr kumimoji="1" lang="en-US" altLang="ja-JP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ZEV</a:t>
            </a:r>
            <a:r>
              <a:rPr kumimoji="1" lang="ja-JP" altLang="en-US" sz="4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：１割</a:t>
            </a:r>
            <a:endParaRPr kumimoji="1" lang="en-US" altLang="ja-JP" sz="4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BB9DEBF-6D5B-4E91-AA04-03A0EDD64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46" y="30848540"/>
            <a:ext cx="13330639" cy="100168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FC8A227-9D5C-4F26-9890-5507BC388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3790" y="31045827"/>
            <a:ext cx="11665296" cy="9468824"/>
          </a:xfrm>
          <a:prstGeom prst="rect">
            <a:avLst/>
          </a:prstGeom>
        </p:spPr>
      </p:pic>
      <p:sp>
        <p:nvSpPr>
          <p:cNvPr id="33" name="タイトル 2">
            <a:extLst>
              <a:ext uri="{FF2B5EF4-FFF2-40B4-BE49-F238E27FC236}">
                <a16:creationId xmlns:a16="http://schemas.microsoft.com/office/drawing/2014/main" id="{256ADAAC-C92E-4C2D-887A-1A3F1B8E44E0}"/>
              </a:ext>
            </a:extLst>
          </p:cNvPr>
          <p:cNvSpPr txBox="1">
            <a:spLocks/>
          </p:cNvSpPr>
          <p:nvPr/>
        </p:nvSpPr>
        <p:spPr>
          <a:xfrm>
            <a:off x="-56082" y="40973421"/>
            <a:ext cx="30331295" cy="1814836"/>
          </a:xfrm>
          <a:prstGeom prst="rect">
            <a:avLst/>
          </a:prstGeom>
          <a:solidFill>
            <a:srgbClr val="0070C0"/>
          </a:solidFill>
        </p:spPr>
        <p:txBody>
          <a:bodyPr vert="horz" lIns="128016" tIns="64008" rIns="128016" bIns="64008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kumimoji="1"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5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お問合せ先  大阪府 環境農林水産部 脱炭素・エネルギー政策課 脱炭素モビリティグループ</a:t>
            </a:r>
            <a:endParaRPr lang="en-US" altLang="ja-JP" sz="55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06-6210-9586</a:t>
            </a: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（直通）</a:t>
            </a: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06-6210-9259</a:t>
            </a:r>
            <a:endParaRPr lang="ja-JP" altLang="en-US" sz="4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BDE510-A729-4043-9DD5-8CE3A41F5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435" y="15216163"/>
            <a:ext cx="9130521" cy="8934867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37D329B-4056-4CCC-8244-199AF4159776}"/>
              </a:ext>
            </a:extLst>
          </p:cNvPr>
          <p:cNvCxnSpPr>
            <a:cxnSpLocks/>
          </p:cNvCxnSpPr>
          <p:nvPr/>
        </p:nvCxnSpPr>
        <p:spPr>
          <a:xfrm>
            <a:off x="18305958" y="39365380"/>
            <a:ext cx="9865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4589148-D128-47D5-B094-99C73A648F82}"/>
              </a:ext>
            </a:extLst>
          </p:cNvPr>
          <p:cNvCxnSpPr>
            <a:cxnSpLocks/>
          </p:cNvCxnSpPr>
          <p:nvPr/>
        </p:nvCxnSpPr>
        <p:spPr>
          <a:xfrm flipV="1">
            <a:off x="14326267" y="31455502"/>
            <a:ext cx="0" cy="7847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620C269-8D29-4F6B-B406-8D1E29E0E09E}"/>
              </a:ext>
            </a:extLst>
          </p:cNvPr>
          <p:cNvCxnSpPr>
            <a:cxnSpLocks/>
          </p:cNvCxnSpPr>
          <p:nvPr/>
        </p:nvCxnSpPr>
        <p:spPr>
          <a:xfrm>
            <a:off x="2464198" y="31453104"/>
            <a:ext cx="118620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6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 descr="C:\Users\ikedakei\AppData\Local\Microsoft\Windows\Temporary Internet Files\Content.Word\a4chirashi_p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2662" y="38179745"/>
            <a:ext cx="5400600" cy="14778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正方形/長方形 28"/>
          <p:cNvSpPr/>
          <p:nvPr/>
        </p:nvSpPr>
        <p:spPr>
          <a:xfrm>
            <a:off x="380828" y="2823817"/>
            <a:ext cx="19720122" cy="14401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03958" y="2617391"/>
            <a:ext cx="18438910" cy="18330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１．ゼロエミッション車の</a:t>
            </a:r>
            <a:r>
              <a:rPr lang="zh-TW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乗車</a:t>
            </a:r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・給電</a:t>
            </a:r>
            <a:r>
              <a:rPr lang="zh-TW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体験等</a:t>
            </a:r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の</a:t>
            </a:r>
            <a:r>
              <a:rPr lang="zh-TW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提供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92188" y="13048953"/>
            <a:ext cx="10264898" cy="23858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ディーラー店舗での乗車・給電体験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5632550" y="13373304"/>
            <a:ext cx="18362040" cy="17638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イベントでの給電体験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4472842" y="4481951"/>
            <a:ext cx="25714436" cy="2014274"/>
          </a:xfrm>
          <a:prstGeom prst="roundRect">
            <a:avLst>
              <a:gd name="adj" fmla="val 7385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イベント等において、ゼロエミッション車の展示、乗車による走行性能</a:t>
            </a:r>
            <a:endParaRPr lang="en-US" altLang="ja-JP" sz="6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  <a:p>
            <a:r>
              <a:rPr lang="ja-JP" altLang="en-US" sz="6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の体感、ゼロエミッション車の給電機能の体験等の機会を提供します。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341066" y="4586806"/>
            <a:ext cx="3712170" cy="1693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取組内容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343719" y="14993169"/>
            <a:ext cx="24298943" cy="1440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5925" y="14705137"/>
            <a:ext cx="22898545" cy="196014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２．ワイヤレス充電を用いた電動超小型モビリティの運用実証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4256818" y="16702053"/>
            <a:ext cx="26146484" cy="2014274"/>
          </a:xfrm>
          <a:prstGeom prst="roundRect">
            <a:avLst>
              <a:gd name="adj" fmla="val 7385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000" spc="-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大阪府咲洲庁舎の駐車場にワイヤレス充電システムを設置し、電動超小型　モビリティを公用車として庁内カーシェアする運用実証を行っています。</a:t>
            </a:r>
            <a:endParaRPr lang="en-US" altLang="ja-JP" sz="6000" spc="-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03958" y="16808858"/>
            <a:ext cx="3712170" cy="1693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取組内容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925313" y="25280678"/>
            <a:ext cx="9315749" cy="23858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実証開始セレモニー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9376967" y="25280678"/>
            <a:ext cx="11953328" cy="23858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ワイヤレス充電システムによる充電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438898" y="27306537"/>
            <a:ext cx="20891397" cy="1440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-560138" y="27002576"/>
            <a:ext cx="21458384" cy="196014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３．集合住宅向け電気自動車（</a:t>
            </a:r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EV</a:t>
            </a:r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）用充電設備説明会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4358354" y="28890713"/>
            <a:ext cx="26044948" cy="2014274"/>
          </a:xfrm>
          <a:prstGeom prst="roundRect">
            <a:avLst>
              <a:gd name="adj" fmla="val 7385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国の補助制度を紹介するとともに、集合住宅での充電設備の設置に係る</a:t>
            </a:r>
            <a:endParaRPr lang="en-US" altLang="ja-JP" sz="6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  <a:p>
            <a:r>
              <a:rPr lang="ja-JP" altLang="en-US" sz="6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課題解決を支援する説明会を開催しています。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303958" y="28962721"/>
            <a:ext cx="3712170" cy="1693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取組内容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19245634" y="13373304"/>
            <a:ext cx="11301684" cy="17638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イベントでの乗車体験</a:t>
            </a:r>
          </a:p>
        </p:txBody>
      </p:sp>
      <p:sp>
        <p:nvSpPr>
          <p:cNvPr id="53" name="タイトル 2">
            <a:extLst>
              <a:ext uri="{FF2B5EF4-FFF2-40B4-BE49-F238E27FC236}">
                <a16:creationId xmlns:a16="http://schemas.microsoft.com/office/drawing/2014/main" id="{F5983884-BE97-4408-AAF2-9858EBF28B81}"/>
              </a:ext>
            </a:extLst>
          </p:cNvPr>
          <p:cNvSpPr txBox="1">
            <a:spLocks/>
          </p:cNvSpPr>
          <p:nvPr/>
        </p:nvSpPr>
        <p:spPr>
          <a:xfrm>
            <a:off x="95955" y="39855889"/>
            <a:ext cx="30274071" cy="2932368"/>
          </a:xfrm>
          <a:prstGeom prst="rect">
            <a:avLst/>
          </a:prstGeom>
          <a:solidFill>
            <a:srgbClr val="0070C0"/>
          </a:solidFill>
        </p:spPr>
        <p:txBody>
          <a:bodyPr vert="horz" lIns="128016" tIns="64008" rIns="128016" bIns="64008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kumimoji="1"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5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お問合せ先  大阪府 環境農林水産部 脱炭素・エネルギー政策課 脱炭素モビリティグループ</a:t>
            </a:r>
            <a:endParaRPr lang="en-US" altLang="ja-JP" sz="55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559-0034 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大阪市住之江区南港北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1-14-16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大阪府咲州庁舎（さきしまコスモタワー）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</a:t>
            </a:r>
            <a:endParaRPr lang="en-US" altLang="ja-JP" sz="4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TEL</a:t>
            </a: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06-6210-9586</a:t>
            </a: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（直通）</a:t>
            </a: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4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06-6210-9259</a:t>
            </a:r>
            <a:endParaRPr lang="ja-JP" altLang="en-US" sz="4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タイトル 2">
            <a:extLst>
              <a:ext uri="{FF2B5EF4-FFF2-40B4-BE49-F238E27FC236}">
                <a16:creationId xmlns:a16="http://schemas.microsoft.com/office/drawing/2014/main" id="{2B1E271E-3BD7-4DB9-ADB8-BAF94C072F72}"/>
              </a:ext>
            </a:extLst>
          </p:cNvPr>
          <p:cNvSpPr txBox="1">
            <a:spLocks/>
          </p:cNvSpPr>
          <p:nvPr/>
        </p:nvSpPr>
        <p:spPr>
          <a:xfrm>
            <a:off x="1142" y="-1881"/>
            <a:ext cx="30274071" cy="2554112"/>
          </a:xfrm>
          <a:prstGeom prst="rect">
            <a:avLst/>
          </a:prstGeom>
          <a:solidFill>
            <a:srgbClr val="0070C0"/>
          </a:solidFill>
        </p:spPr>
        <p:txBody>
          <a:bodyPr vert="horz" lIns="128016" tIns="64008" rIns="128016" bIns="64008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kumimoji="1"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おおさか電動車協働普及サポートネットの取組</a:t>
            </a:r>
            <a:endParaRPr lang="ja-JP" altLang="en-US" sz="110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959C31-DA55-487C-981E-42DEE3B0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0" y="6869926"/>
            <a:ext cx="9263778" cy="69478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446CE5A-F30F-4A78-9D8C-1188F1C07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02" y="6869926"/>
            <a:ext cx="9263778" cy="69478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887ADC9-E546-4187-9C96-52D5F3FE2A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06" y="6856265"/>
            <a:ext cx="9263778" cy="694783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A26CB8F-0A29-425A-8693-9D0FD5365E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3692"/>
          <a:stretch/>
        </p:blipFill>
        <p:spPr>
          <a:xfrm>
            <a:off x="880022" y="19025617"/>
            <a:ext cx="9391363" cy="695732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69D46ED-5FCA-4530-8233-850286A611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2712"/>
          <a:stretch/>
        </p:blipFill>
        <p:spPr>
          <a:xfrm>
            <a:off x="10645992" y="19027827"/>
            <a:ext cx="9244142" cy="6991185"/>
          </a:xfrm>
          <a:prstGeom prst="rect">
            <a:avLst/>
          </a:prstGeom>
        </p:spPr>
      </p:pic>
      <p:pic>
        <p:nvPicPr>
          <p:cNvPr id="1026" name="Picture 2" descr="2">
            <a:extLst>
              <a:ext uri="{FF2B5EF4-FFF2-40B4-BE49-F238E27FC236}">
                <a16:creationId xmlns:a16="http://schemas.microsoft.com/office/drawing/2014/main" id="{E747D8BC-7019-4D18-8973-2E4C0979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636" y="19027828"/>
            <a:ext cx="9321578" cy="69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角丸四角形 48">
            <a:extLst>
              <a:ext uri="{FF2B5EF4-FFF2-40B4-BE49-F238E27FC236}">
                <a16:creationId xmlns:a16="http://schemas.microsoft.com/office/drawing/2014/main" id="{E1C3DD69-4F68-4054-A3C7-CD83E478E51C}"/>
              </a:ext>
            </a:extLst>
          </p:cNvPr>
          <p:cNvSpPr/>
          <p:nvPr/>
        </p:nvSpPr>
        <p:spPr>
          <a:xfrm>
            <a:off x="19026038" y="25280678"/>
            <a:ext cx="11953328" cy="23858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イベントでのワイヤレス充電の</a:t>
            </a:r>
            <a:r>
              <a:rPr lang="en-US" altLang="ja-JP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PR</a:t>
            </a:r>
            <a:endParaRPr lang="ja-JP" altLang="en-US" sz="4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14A2301-3D29-4A19-9E95-C0B8AB6137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3" y="31154792"/>
            <a:ext cx="9315749" cy="698681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AFD9A78-99AA-49FA-9ACD-97FE305A88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/>
          <a:stretch/>
        </p:blipFill>
        <p:spPr>
          <a:xfrm>
            <a:off x="10745118" y="31050953"/>
            <a:ext cx="8856984" cy="709065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CAAB616-5B59-4C8B-99C8-7A66F5B766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013" y="31050953"/>
            <a:ext cx="9454201" cy="7090651"/>
          </a:xfrm>
          <a:prstGeom prst="rect">
            <a:avLst/>
          </a:prstGeom>
        </p:spPr>
      </p:pic>
      <p:sp>
        <p:nvSpPr>
          <p:cNvPr id="70" name="角丸四角形 48">
            <a:extLst>
              <a:ext uri="{FF2B5EF4-FFF2-40B4-BE49-F238E27FC236}">
                <a16:creationId xmlns:a16="http://schemas.microsoft.com/office/drawing/2014/main" id="{25C84008-F7F3-4273-BD84-255195510B3E}"/>
              </a:ext>
            </a:extLst>
          </p:cNvPr>
          <p:cNvSpPr/>
          <p:nvPr/>
        </p:nvSpPr>
        <p:spPr>
          <a:xfrm>
            <a:off x="6712670" y="37603681"/>
            <a:ext cx="15985775" cy="23858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マンション管理組合や管理会社を対象とした説明会の開催</a:t>
            </a:r>
          </a:p>
        </p:txBody>
      </p:sp>
    </p:spTree>
    <p:extLst>
      <p:ext uri="{BB962C8B-B14F-4D97-AF65-F5344CB8AC3E}">
        <p14:creationId xmlns:p14="http://schemas.microsoft.com/office/powerpoint/2010/main" val="73401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505</Words>
  <Application>Microsoft Office PowerPoint</Application>
  <PresentationFormat>ユーザー設定</PresentationFormat>
  <Paragraphs>42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HG丸ｺﾞｼｯｸM-PRO</vt:lpstr>
      <vt:lpstr>游ゴシック</vt:lpstr>
      <vt:lpstr>Arial</vt:lpstr>
      <vt:lpstr>Calibri</vt:lpstr>
      <vt:lpstr>Office テーマ</vt:lpstr>
      <vt:lpstr>おおさか電動車協働普及サポートネット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富永　達也</dc:creator>
  <cp:lastModifiedBy>奥野　博信</cp:lastModifiedBy>
  <cp:revision>149</cp:revision>
  <cp:lastPrinted>2025-11-26T10:30:56Z</cp:lastPrinted>
  <dcterms:created xsi:type="dcterms:W3CDTF">2018-06-27T10:11:15Z</dcterms:created>
  <dcterms:modified xsi:type="dcterms:W3CDTF">2025-11-26T10:33:19Z</dcterms:modified>
</cp:coreProperties>
</file>