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96" r:id="rId1"/>
  </p:sldMasterIdLst>
  <p:notesMasterIdLst>
    <p:notesMasterId r:id="rId19"/>
  </p:notesMasterIdLst>
  <p:handoutMasterIdLst>
    <p:handoutMasterId r:id="rId20"/>
  </p:handoutMasterIdLst>
  <p:sldIdLst>
    <p:sldId id="882" r:id="rId2"/>
    <p:sldId id="878" r:id="rId3"/>
    <p:sldId id="880" r:id="rId4"/>
    <p:sldId id="879" r:id="rId5"/>
    <p:sldId id="881" r:id="rId6"/>
    <p:sldId id="883" r:id="rId7"/>
    <p:sldId id="843" r:id="rId8"/>
    <p:sldId id="884" r:id="rId9"/>
    <p:sldId id="842" r:id="rId10"/>
    <p:sldId id="841" r:id="rId11"/>
    <p:sldId id="837" r:id="rId12"/>
    <p:sldId id="860" r:id="rId13"/>
    <p:sldId id="839" r:id="rId14"/>
    <p:sldId id="828" r:id="rId15"/>
    <p:sldId id="861" r:id="rId16"/>
    <p:sldId id="862" r:id="rId17"/>
    <p:sldId id="866" r:id="rId18"/>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3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CFFFF"/>
    <a:srgbClr val="F7EC97"/>
    <a:srgbClr val="006600"/>
    <a:srgbClr val="009900"/>
    <a:srgbClr val="FF00FF"/>
    <a:srgbClr val="FD6C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339" autoAdjust="0"/>
    <p:restoredTop sz="93681" autoAdjust="0"/>
  </p:normalViewPr>
  <p:slideViewPr>
    <p:cSldViewPr>
      <p:cViewPr varScale="1">
        <p:scale>
          <a:sx n="65" d="100"/>
          <a:sy n="65" d="100"/>
        </p:scale>
        <p:origin x="1216" y="60"/>
      </p:cViewPr>
      <p:guideLst>
        <p:guide orient="horz" pos="2160"/>
        <p:guide pos="2880"/>
      </p:guideLst>
    </p:cSldViewPr>
  </p:slideViewPr>
  <p:notesTextViewPr>
    <p:cViewPr>
      <p:scale>
        <a:sx n="1" d="1"/>
        <a:sy n="1" d="1"/>
      </p:scale>
      <p:origin x="0" y="0"/>
    </p:cViewPr>
  </p:notesTextViewPr>
  <p:sorterViewPr>
    <p:cViewPr>
      <p:scale>
        <a:sx n="60" d="100"/>
        <a:sy n="60" d="100"/>
      </p:scale>
      <p:origin x="0" y="0"/>
    </p:cViewPr>
  </p:sorterViewPr>
  <p:notesViewPr>
    <p:cSldViewPr>
      <p:cViewPr varScale="1">
        <p:scale>
          <a:sx n="47" d="100"/>
          <a:sy n="47" d="100"/>
        </p:scale>
        <p:origin x="-3090" y="-114"/>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49575" cy="496888"/>
          </a:xfrm>
          <a:prstGeom prst="rect">
            <a:avLst/>
          </a:prstGeom>
        </p:spPr>
        <p:txBody>
          <a:bodyPr vert="horz" lIns="91425" tIns="45714" rIns="91425" bIns="45714" rtlCol="0"/>
          <a:lstStyle>
            <a:lvl1pPr algn="l">
              <a:defRPr sz="1200"/>
            </a:lvl1pPr>
          </a:lstStyle>
          <a:p>
            <a:endParaRPr kumimoji="1" lang="ja-JP" altLang="en-US"/>
          </a:p>
        </p:txBody>
      </p:sp>
      <p:sp>
        <p:nvSpPr>
          <p:cNvPr id="4" name="フッター プレースホルダー 3"/>
          <p:cNvSpPr>
            <a:spLocks noGrp="1"/>
          </p:cNvSpPr>
          <p:nvPr>
            <p:ph type="ftr" sz="quarter" idx="2"/>
          </p:nvPr>
        </p:nvSpPr>
        <p:spPr>
          <a:xfrm>
            <a:off x="3" y="9440866"/>
            <a:ext cx="2949575" cy="496887"/>
          </a:xfrm>
          <a:prstGeom prst="rect">
            <a:avLst/>
          </a:prstGeom>
        </p:spPr>
        <p:txBody>
          <a:bodyPr vert="horz" lIns="91425" tIns="45714" rIns="91425" bIns="4571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40" y="9440866"/>
            <a:ext cx="2949575" cy="496887"/>
          </a:xfrm>
          <a:prstGeom prst="rect">
            <a:avLst/>
          </a:prstGeom>
        </p:spPr>
        <p:txBody>
          <a:bodyPr vert="horz" lIns="91425" tIns="45714" rIns="91425" bIns="45714" rtlCol="0" anchor="b"/>
          <a:lstStyle>
            <a:lvl1pPr algn="r">
              <a:defRPr sz="1200"/>
            </a:lvl1pPr>
          </a:lstStyle>
          <a:p>
            <a:fld id="{3FA8D4F6-A8D6-432C-BA59-0C059F0DD957}" type="slidenum">
              <a:rPr kumimoji="1" lang="ja-JP" altLang="en-US" smtClean="0"/>
              <a:t>‹#›</a:t>
            </a:fld>
            <a:endParaRPr kumimoji="1" lang="ja-JP" altLang="en-US"/>
          </a:p>
        </p:txBody>
      </p:sp>
    </p:spTree>
    <p:extLst>
      <p:ext uri="{BB962C8B-B14F-4D97-AF65-F5344CB8AC3E}">
        <p14:creationId xmlns:p14="http://schemas.microsoft.com/office/powerpoint/2010/main" val="42827141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9787" cy="496967"/>
          </a:xfrm>
          <a:prstGeom prst="rect">
            <a:avLst/>
          </a:prstGeom>
        </p:spPr>
        <p:txBody>
          <a:bodyPr vert="horz" lIns="91425" tIns="45714" rIns="91425"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1"/>
            <a:ext cx="2949787" cy="496967"/>
          </a:xfrm>
          <a:prstGeom prst="rect">
            <a:avLst/>
          </a:prstGeom>
        </p:spPr>
        <p:txBody>
          <a:bodyPr vert="horz" lIns="91425" tIns="45714" rIns="91425" bIns="45714" rtlCol="0"/>
          <a:lstStyle>
            <a:lvl1pPr algn="r">
              <a:defRPr sz="1200"/>
            </a:lvl1pPr>
          </a:lstStyle>
          <a:p>
            <a:fld id="{8D5BEBC8-2257-4310-91FB-3838D0908DC9}" type="datetimeFigureOut">
              <a:rPr kumimoji="1" lang="ja-JP" altLang="en-US" smtClean="0"/>
              <a:t>2026/7/22</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5" tIns="45714" rIns="91425" bIns="45714" rtlCol="0" anchor="ctr"/>
          <a:lstStyle/>
          <a:p>
            <a:endParaRPr lang="ja-JP" altLang="en-US"/>
          </a:p>
        </p:txBody>
      </p:sp>
      <p:sp>
        <p:nvSpPr>
          <p:cNvPr id="5" name="ノート プレースホルダー 4"/>
          <p:cNvSpPr>
            <a:spLocks noGrp="1"/>
          </p:cNvSpPr>
          <p:nvPr>
            <p:ph type="body" sz="quarter" idx="3"/>
          </p:nvPr>
        </p:nvSpPr>
        <p:spPr>
          <a:xfrm>
            <a:off x="680721" y="4721185"/>
            <a:ext cx="5445760" cy="4472702"/>
          </a:xfrm>
          <a:prstGeom prst="rect">
            <a:avLst/>
          </a:prstGeom>
        </p:spPr>
        <p:txBody>
          <a:bodyPr vert="horz" lIns="91425" tIns="45714" rIns="91425" bIns="457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649"/>
            <a:ext cx="2949787" cy="496967"/>
          </a:xfrm>
          <a:prstGeom prst="rect">
            <a:avLst/>
          </a:prstGeom>
        </p:spPr>
        <p:txBody>
          <a:bodyPr vert="horz" lIns="91425" tIns="45714" rIns="91425"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9"/>
            <a:ext cx="2949787" cy="496967"/>
          </a:xfrm>
          <a:prstGeom prst="rect">
            <a:avLst/>
          </a:prstGeom>
        </p:spPr>
        <p:txBody>
          <a:bodyPr vert="horz" lIns="91425" tIns="45714" rIns="91425" bIns="45714" rtlCol="0" anchor="b"/>
          <a:lstStyle>
            <a:lvl1pPr algn="r">
              <a:defRPr sz="1200"/>
            </a:lvl1pPr>
          </a:lstStyle>
          <a:p>
            <a:fld id="{F87C77AA-7151-4A8D-8C26-E58B9E1A327F}" type="slidenum">
              <a:rPr kumimoji="1" lang="ja-JP" altLang="en-US" smtClean="0"/>
              <a:t>‹#›</a:t>
            </a:fld>
            <a:endParaRPr kumimoji="1" lang="ja-JP" altLang="en-US"/>
          </a:p>
        </p:txBody>
      </p:sp>
    </p:spTree>
    <p:extLst>
      <p:ext uri="{BB962C8B-B14F-4D97-AF65-F5344CB8AC3E}">
        <p14:creationId xmlns:p14="http://schemas.microsoft.com/office/powerpoint/2010/main" val="112034105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797471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修正済み</a:t>
            </a:r>
          </a:p>
        </p:txBody>
      </p:sp>
    </p:spTree>
    <p:extLst>
      <p:ext uri="{BB962C8B-B14F-4D97-AF65-F5344CB8AC3E}">
        <p14:creationId xmlns:p14="http://schemas.microsoft.com/office/powerpoint/2010/main" val="2402708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修正済み</a:t>
            </a:r>
          </a:p>
        </p:txBody>
      </p:sp>
    </p:spTree>
    <p:extLst>
      <p:ext uri="{BB962C8B-B14F-4D97-AF65-F5344CB8AC3E}">
        <p14:creationId xmlns:p14="http://schemas.microsoft.com/office/powerpoint/2010/main" val="3363171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修正済み</a:t>
            </a:r>
          </a:p>
        </p:txBody>
      </p:sp>
    </p:spTree>
    <p:extLst>
      <p:ext uri="{BB962C8B-B14F-4D97-AF65-F5344CB8AC3E}">
        <p14:creationId xmlns:p14="http://schemas.microsoft.com/office/powerpoint/2010/main" val="2135989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修正済み</a:t>
            </a:r>
          </a:p>
        </p:txBody>
      </p:sp>
    </p:spTree>
    <p:extLst>
      <p:ext uri="{BB962C8B-B14F-4D97-AF65-F5344CB8AC3E}">
        <p14:creationId xmlns:p14="http://schemas.microsoft.com/office/powerpoint/2010/main" val="2085205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修正済み</a:t>
            </a:r>
          </a:p>
        </p:txBody>
      </p:sp>
    </p:spTree>
    <p:extLst>
      <p:ext uri="{BB962C8B-B14F-4D97-AF65-F5344CB8AC3E}">
        <p14:creationId xmlns:p14="http://schemas.microsoft.com/office/powerpoint/2010/main" val="2257287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修正済み</a:t>
            </a:r>
          </a:p>
        </p:txBody>
      </p:sp>
    </p:spTree>
    <p:extLst>
      <p:ext uri="{BB962C8B-B14F-4D97-AF65-F5344CB8AC3E}">
        <p14:creationId xmlns:p14="http://schemas.microsoft.com/office/powerpoint/2010/main" val="1249298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修正済み</a:t>
            </a:r>
          </a:p>
        </p:txBody>
      </p:sp>
    </p:spTree>
    <p:extLst>
      <p:ext uri="{BB962C8B-B14F-4D97-AF65-F5344CB8AC3E}">
        <p14:creationId xmlns:p14="http://schemas.microsoft.com/office/powerpoint/2010/main" val="3858282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D118C44-EEF3-4E68-85CE-B0C0A2100039}" type="datetime1">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1828191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5AF27F1-8015-4119-971C-20E209C1DA50}" type="datetime1">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3601607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EBE395F-B611-4E1F-A1B1-1C29C7C582D6}" type="datetime1">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3154118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306EE74-2D47-4DD0-A329-5367414C8FE1}" type="datetime1">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1867756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789F82D-1F19-4AB1-8DCE-4070682C4A6B}" type="datetime1">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583319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D7716A6-640A-413A-81A1-404DC0439BC8}" type="datetime1">
              <a:rPr kumimoji="1" lang="ja-JP" altLang="en-US" smtClean="0"/>
              <a:t>2026/7/22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3828762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FC65679-334A-4E8B-B5B8-66374AA60F54}" type="datetime1">
              <a:rPr kumimoji="1" lang="ja-JP" altLang="en-US" smtClean="0"/>
              <a:t>2026/7/22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2014269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C23A505-BD1C-4679-BBAE-598F00275DE4}" type="datetime1">
              <a:rPr kumimoji="1" lang="ja-JP" altLang="en-US" smtClean="0"/>
              <a:t>2026/7/22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2499993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2F6814F-E193-43ED-B674-07ED12EEB6AE}" type="datetime1">
              <a:rPr kumimoji="1" lang="ja-JP" altLang="en-US" smtClean="0"/>
              <a:t>2026/7/22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a:xfrm>
            <a:off x="6876256" y="6419428"/>
            <a:ext cx="2057400" cy="365125"/>
          </a:xfrm>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1835116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6D4AA2B-1519-41A9-911A-C3D81C32B691}" type="datetime1">
              <a:rPr kumimoji="1" lang="ja-JP" altLang="en-US" smtClean="0"/>
              <a:t>2026/7/22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2374136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8E0E92E-C663-4922-8025-1F2676C44079}" type="datetime1">
              <a:rPr kumimoji="1" lang="ja-JP" altLang="en-US" smtClean="0"/>
              <a:t>2026/7/22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0DA1747-7AE3-4485-B1CC-5CDDF653E874}" type="slidenum">
              <a:rPr kumimoji="1" lang="ja-JP" altLang="en-US" smtClean="0"/>
              <a:t>‹#›</a:t>
            </a:fld>
            <a:endParaRPr kumimoji="1" lang="ja-JP" altLang="en-US"/>
          </a:p>
        </p:txBody>
      </p:sp>
    </p:spTree>
    <p:extLst>
      <p:ext uri="{BB962C8B-B14F-4D97-AF65-F5344CB8AC3E}">
        <p14:creationId xmlns:p14="http://schemas.microsoft.com/office/powerpoint/2010/main" val="17292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4C5F255-BA73-483E-AE10-11CA1C531DE0}" type="datetime1">
              <a:rPr kumimoji="1" lang="ja-JP" altLang="en-US" smtClean="0"/>
              <a:t>2026/7/22</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876256" y="6356351"/>
            <a:ext cx="2057400" cy="365125"/>
          </a:xfrm>
          <a:prstGeom prst="rect">
            <a:avLst/>
          </a:prstGeom>
        </p:spPr>
        <p:txBody>
          <a:bodyPr vert="horz" lIns="91440" tIns="45720" rIns="91440" bIns="45720" rtlCol="0" anchor="ctr"/>
          <a:lstStyle>
            <a:lvl1pPr algn="r">
              <a:defRPr sz="1400">
                <a:solidFill>
                  <a:schemeClr val="tx1"/>
                </a:solidFill>
              </a:defRPr>
            </a:lvl1pPr>
          </a:lstStyle>
          <a:p>
            <a:fld id="{F0DA1747-7AE3-4485-B1CC-5CDDF653E874}" type="slidenum">
              <a:rPr lang="ja-JP" altLang="en-US" smtClean="0"/>
              <a:pPr/>
              <a:t>‹#›</a:t>
            </a:fld>
            <a:endParaRPr lang="ja-JP" altLang="en-US" dirty="0"/>
          </a:p>
        </p:txBody>
      </p:sp>
    </p:spTree>
    <p:extLst>
      <p:ext uri="{BB962C8B-B14F-4D97-AF65-F5344CB8AC3E}">
        <p14:creationId xmlns:p14="http://schemas.microsoft.com/office/powerpoint/2010/main" val="303259110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www.enecho.meti.go.jp/statistics/electric_power/ep002/results.htm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1632400" y="1988840"/>
            <a:ext cx="5942652" cy="3847207"/>
          </a:xfrm>
          <a:prstGeom prst="rect">
            <a:avLst/>
          </a:prstGeom>
        </p:spPr>
        <p:txBody>
          <a:bodyPr wrap="none">
            <a:spAutoFit/>
          </a:bodyPr>
          <a:lstStyle/>
          <a:p>
            <a:pPr algn="ctr"/>
            <a:endParaRPr lang="en-US" altLang="ja-JP" sz="3200" dirty="0">
              <a:solidFill>
                <a:prstClr val="black"/>
              </a:solidFill>
              <a:latin typeface="Meiryo UI" panose="020B0604030504040204" pitchFamily="50" charset="-128"/>
              <a:ea typeface="Meiryo UI" panose="020B0604030504040204" pitchFamily="50" charset="-128"/>
            </a:endParaRPr>
          </a:p>
          <a:p>
            <a:pPr algn="ctr"/>
            <a:r>
              <a:rPr lang="ja-JP" altLang="en-US" sz="2800" dirty="0">
                <a:solidFill>
                  <a:prstClr val="black"/>
                </a:solidFill>
                <a:latin typeface="Meiryo UI" panose="020B0604030504040204" pitchFamily="50" charset="-128"/>
                <a:ea typeface="Meiryo UI" panose="020B0604030504040204" pitchFamily="50" charset="-128"/>
              </a:rPr>
              <a:t>再生可能エネルギー等供給拡大計画書</a:t>
            </a:r>
            <a:endParaRPr lang="en-US" altLang="ja-JP" sz="2800" dirty="0">
              <a:solidFill>
                <a:prstClr val="black"/>
              </a:solidFill>
              <a:latin typeface="Meiryo UI" panose="020B0604030504040204" pitchFamily="50" charset="-128"/>
              <a:ea typeface="Meiryo UI" panose="020B0604030504040204" pitchFamily="50" charset="-128"/>
            </a:endParaRPr>
          </a:p>
          <a:p>
            <a:pPr algn="ctr"/>
            <a:r>
              <a:rPr lang="ja-JP" altLang="en-US" sz="2800" dirty="0">
                <a:solidFill>
                  <a:prstClr val="black"/>
                </a:solidFill>
                <a:latin typeface="Meiryo UI" panose="020B0604030504040204" pitchFamily="50" charset="-128"/>
                <a:ea typeface="Meiryo UI" panose="020B0604030504040204" pitchFamily="50" charset="-128"/>
              </a:rPr>
              <a:t>再生可能エネルギー等供給実績報告書</a:t>
            </a:r>
            <a:endParaRPr lang="en-US" altLang="ja-JP" sz="2800" dirty="0">
              <a:solidFill>
                <a:prstClr val="black"/>
              </a:solidFill>
              <a:latin typeface="Meiryo UI" panose="020B0604030504040204" pitchFamily="50" charset="-128"/>
              <a:ea typeface="Meiryo UI" panose="020B0604030504040204" pitchFamily="50" charset="-128"/>
            </a:endParaRPr>
          </a:p>
          <a:p>
            <a:pPr algn="ctr"/>
            <a:endParaRPr lang="en-US" altLang="ja-JP" sz="2800" dirty="0">
              <a:solidFill>
                <a:prstClr val="black"/>
              </a:solidFill>
              <a:latin typeface="Meiryo UI" panose="020B0604030504040204" pitchFamily="50" charset="-128"/>
              <a:ea typeface="Meiryo UI" panose="020B0604030504040204" pitchFamily="50" charset="-128"/>
            </a:endParaRPr>
          </a:p>
          <a:p>
            <a:pPr algn="ctr"/>
            <a:r>
              <a:rPr lang="ja-JP" altLang="en-US" sz="2800" dirty="0">
                <a:solidFill>
                  <a:prstClr val="black"/>
                </a:solidFill>
                <a:latin typeface="Meiryo UI" panose="020B0604030504040204" pitchFamily="50" charset="-128"/>
                <a:ea typeface="Meiryo UI" panose="020B0604030504040204" pitchFamily="50" charset="-128"/>
              </a:rPr>
              <a:t>～届出の手引き～</a:t>
            </a:r>
            <a:endParaRPr lang="en-US" altLang="ja-JP" sz="2800" dirty="0">
              <a:solidFill>
                <a:prstClr val="black"/>
              </a:solidFill>
              <a:latin typeface="Meiryo UI" panose="020B0604030504040204" pitchFamily="50" charset="-128"/>
              <a:ea typeface="Meiryo UI" panose="020B0604030504040204" pitchFamily="50" charset="-128"/>
            </a:endParaRPr>
          </a:p>
          <a:p>
            <a:pPr algn="ctr"/>
            <a:endParaRPr lang="en-US" altLang="ja-JP" sz="2800" dirty="0">
              <a:solidFill>
                <a:prstClr val="black"/>
              </a:solidFill>
              <a:latin typeface="Meiryo UI" panose="020B0604030504040204" pitchFamily="50" charset="-128"/>
              <a:ea typeface="Meiryo UI" panose="020B0604030504040204" pitchFamily="50" charset="-128"/>
            </a:endParaRPr>
          </a:p>
          <a:p>
            <a:pPr algn="ctr"/>
            <a:r>
              <a:rPr lang="ja-JP" altLang="en-US" sz="2400" dirty="0">
                <a:solidFill>
                  <a:prstClr val="black"/>
                </a:solidFill>
                <a:latin typeface="Meiryo UI" panose="020B0604030504040204" pitchFamily="50" charset="-128"/>
                <a:ea typeface="Meiryo UI" panose="020B0604030504040204" pitchFamily="50" charset="-128"/>
              </a:rPr>
              <a:t>令和８年７月</a:t>
            </a:r>
            <a:endParaRPr lang="en-US" altLang="ja-JP" sz="2400" dirty="0">
              <a:solidFill>
                <a:prstClr val="black"/>
              </a:solidFill>
              <a:latin typeface="Meiryo UI" panose="020B0604030504040204" pitchFamily="50" charset="-128"/>
              <a:ea typeface="Meiryo UI" panose="020B0604030504040204" pitchFamily="50" charset="-128"/>
            </a:endParaRPr>
          </a:p>
          <a:p>
            <a:pPr algn="ctr"/>
            <a:endParaRPr lang="en-US" altLang="ja-JP" sz="2400" dirty="0">
              <a:solidFill>
                <a:prstClr val="black"/>
              </a:solidFill>
              <a:latin typeface="Meiryo UI" panose="020B0604030504040204" pitchFamily="50" charset="-128"/>
              <a:ea typeface="Meiryo UI" panose="020B0604030504040204" pitchFamily="50" charset="-128"/>
            </a:endParaRPr>
          </a:p>
          <a:p>
            <a:pPr algn="ctr"/>
            <a:r>
              <a:rPr lang="ja-JP" altLang="en-US" sz="2400" dirty="0">
                <a:solidFill>
                  <a:prstClr val="black"/>
                </a:solidFill>
                <a:latin typeface="Meiryo UI" panose="020B0604030504040204" pitchFamily="50" charset="-128"/>
                <a:ea typeface="Meiryo UI" panose="020B0604030504040204" pitchFamily="50" charset="-128"/>
              </a:rPr>
              <a:t>大阪府</a:t>
            </a:r>
            <a:endParaRPr lang="en-US" altLang="ja-JP" sz="240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36584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478876" y="420282"/>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テキスト ボックス 10"/>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別紙２　再生可能エネルギー等供給拡大計画書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F0DA1747-7AE3-4485-B1CC-5CDDF653E874}" type="slidenum">
              <a:rPr kumimoji="1" lang="ja-JP" altLang="en-US" smtClean="0"/>
              <a:t>9</a:t>
            </a:fld>
            <a:endParaRPr kumimoji="1" lang="ja-JP" altLang="en-US"/>
          </a:p>
        </p:txBody>
      </p:sp>
      <p:pic>
        <p:nvPicPr>
          <p:cNvPr id="2" name="図 1">
            <a:extLst>
              <a:ext uri="{FF2B5EF4-FFF2-40B4-BE49-F238E27FC236}">
                <a16:creationId xmlns:a16="http://schemas.microsoft.com/office/drawing/2014/main" id="{DC1C6143-38EA-4F11-AD28-2EA65176BB37}"/>
              </a:ext>
            </a:extLst>
          </p:cNvPr>
          <p:cNvPicPr>
            <a:picLocks noChangeAspect="1"/>
          </p:cNvPicPr>
          <p:nvPr/>
        </p:nvPicPr>
        <p:blipFill>
          <a:blip r:embed="rId3"/>
          <a:stretch>
            <a:fillRect/>
          </a:stretch>
        </p:blipFill>
        <p:spPr>
          <a:xfrm>
            <a:off x="2519772" y="855190"/>
            <a:ext cx="4104456" cy="5920343"/>
          </a:xfrm>
          <a:prstGeom prst="rect">
            <a:avLst/>
          </a:prstGeom>
        </p:spPr>
      </p:pic>
    </p:spTree>
    <p:extLst>
      <p:ext uri="{BB962C8B-B14F-4D97-AF65-F5344CB8AC3E}">
        <p14:creationId xmlns:p14="http://schemas.microsoft.com/office/powerpoint/2010/main" val="1873477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AEE4057-9666-40EA-AEB6-86C3E9C268F2}"/>
              </a:ext>
            </a:extLst>
          </p:cNvPr>
          <p:cNvPicPr>
            <a:picLocks noChangeAspect="1"/>
          </p:cNvPicPr>
          <p:nvPr/>
        </p:nvPicPr>
        <p:blipFill>
          <a:blip r:embed="rId3"/>
          <a:stretch>
            <a:fillRect/>
          </a:stretch>
        </p:blipFill>
        <p:spPr>
          <a:xfrm>
            <a:off x="458032" y="1477176"/>
            <a:ext cx="8456000" cy="3384000"/>
          </a:xfrm>
          <a:prstGeom prst="rect">
            <a:avLst/>
          </a:prstGeom>
        </p:spPr>
      </p:pic>
      <p:sp>
        <p:nvSpPr>
          <p:cNvPr id="12" name="線吹き出し 2 (枠付き) 11"/>
          <p:cNvSpPr/>
          <p:nvPr/>
        </p:nvSpPr>
        <p:spPr>
          <a:xfrm>
            <a:off x="3023055" y="1729353"/>
            <a:ext cx="5761586" cy="1124246"/>
          </a:xfrm>
          <a:prstGeom prst="borderCallout2">
            <a:avLst>
              <a:gd name="adj1" fmla="val 45041"/>
              <a:gd name="adj2" fmla="val -31"/>
              <a:gd name="adj3" fmla="val 189775"/>
              <a:gd name="adj4" fmla="val -6763"/>
              <a:gd name="adj5" fmla="val 312219"/>
              <a:gd name="adj6" fmla="val -706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683568" y="5278551"/>
            <a:ext cx="3110918" cy="1323439"/>
          </a:xfrm>
          <a:prstGeom prst="rect">
            <a:avLst/>
          </a:prstGeom>
          <a:solidFill>
            <a:srgbClr val="FFFF99"/>
          </a:solidFill>
          <a:ln w="19050">
            <a:solidFill>
              <a:srgbClr val="FF0000"/>
            </a:solidFill>
          </a:ln>
        </p:spPr>
        <p:txBody>
          <a:bodyPr wrap="square">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対策の計画</a:t>
            </a:r>
            <a:r>
              <a:rPr lang="en-US" altLang="ja-JP" sz="1600" b="1"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届出を行う年度、その次年度のほか、</a:t>
            </a:r>
            <a:r>
              <a:rPr lang="en-US" altLang="ja-JP" sz="1600" dirty="0">
                <a:latin typeface="Meiryo UI" panose="020B0604030504040204" pitchFamily="50" charset="-128"/>
                <a:ea typeface="Meiryo UI" panose="020B0604030504040204" pitchFamily="50" charset="-128"/>
              </a:rPr>
              <a:t>2030</a:t>
            </a:r>
            <a:r>
              <a:rPr lang="ja-JP" altLang="ja-JP" sz="1600" dirty="0">
                <a:latin typeface="Meiryo UI" panose="020B0604030504040204" pitchFamily="50" charset="-128"/>
                <a:ea typeface="Meiryo UI" panose="020B0604030504040204" pitchFamily="50" charset="-128"/>
              </a:rPr>
              <a:t>年度</a:t>
            </a:r>
            <a:r>
              <a:rPr lang="ja-JP" altLang="en-US" sz="1600" dirty="0">
                <a:latin typeface="Meiryo UI" panose="020B0604030504040204" pitchFamily="50" charset="-128"/>
                <a:ea typeface="Meiryo UI" panose="020B0604030504040204" pitchFamily="50" charset="-128"/>
              </a:rPr>
              <a:t>までの</a:t>
            </a:r>
            <a:r>
              <a:rPr lang="ja-JP" altLang="ja-JP" sz="1600" dirty="0">
                <a:latin typeface="Meiryo UI" panose="020B0604030504040204" pitchFamily="50" charset="-128"/>
                <a:ea typeface="Meiryo UI" panose="020B0604030504040204" pitchFamily="50" charset="-128"/>
              </a:rPr>
              <a:t>小売電気に係る</a:t>
            </a:r>
            <a:r>
              <a:rPr lang="en-US" altLang="ja-JP" sz="1600" dirty="0">
                <a:latin typeface="Meiryo UI" panose="020B0604030504040204" pitchFamily="50" charset="-128"/>
                <a:ea typeface="Meiryo UI" panose="020B0604030504040204" pitchFamily="50" charset="-128"/>
              </a:rPr>
              <a:t>CO</a:t>
            </a:r>
            <a:r>
              <a:rPr lang="en-US" altLang="ja-JP" sz="1600" baseline="-250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排出</a:t>
            </a:r>
            <a:r>
              <a:rPr lang="ja-JP" altLang="ja-JP" sz="1600" dirty="0">
                <a:latin typeface="Meiryo UI" panose="020B0604030504040204" pitchFamily="50" charset="-128"/>
                <a:ea typeface="Meiryo UI" panose="020B0604030504040204" pitchFamily="50" charset="-128"/>
              </a:rPr>
              <a:t>量の低減を図るための対策の計画</a:t>
            </a:r>
            <a:endParaRPr lang="en-US" altLang="ja-JP" sz="1600" dirty="0">
              <a:latin typeface="Meiryo UI" panose="020B0604030504040204" pitchFamily="50" charset="-128"/>
              <a:ea typeface="Meiryo UI" panose="020B0604030504040204" pitchFamily="50" charset="-128"/>
            </a:endParaRPr>
          </a:p>
        </p:txBody>
      </p:sp>
      <p:sp>
        <p:nvSpPr>
          <p:cNvPr id="15" name="線吹き出し 2 (枠付き) 14"/>
          <p:cNvSpPr/>
          <p:nvPr/>
        </p:nvSpPr>
        <p:spPr>
          <a:xfrm>
            <a:off x="3023055" y="3282958"/>
            <a:ext cx="5761586" cy="1553310"/>
          </a:xfrm>
          <a:prstGeom prst="borderCallout2">
            <a:avLst>
              <a:gd name="adj1" fmla="val 100526"/>
              <a:gd name="adj2" fmla="val 48045"/>
              <a:gd name="adj3" fmla="val 121457"/>
              <a:gd name="adj4" fmla="val 50722"/>
              <a:gd name="adj5" fmla="val 127688"/>
              <a:gd name="adj6" fmla="val 5120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正方形/長方形 15"/>
          <p:cNvSpPr/>
          <p:nvPr/>
        </p:nvSpPr>
        <p:spPr>
          <a:xfrm>
            <a:off x="4860032" y="5290535"/>
            <a:ext cx="3315532" cy="1323439"/>
          </a:xfrm>
          <a:prstGeom prst="rect">
            <a:avLst/>
          </a:prstGeom>
          <a:solidFill>
            <a:srgbClr val="FFFF99"/>
          </a:solidFill>
          <a:ln w="19050">
            <a:solidFill>
              <a:srgbClr val="FF0000"/>
            </a:solidFill>
          </a:ln>
        </p:spPr>
        <p:txBody>
          <a:bodyPr wrap="square">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排出係数の目標</a:t>
            </a:r>
            <a:r>
              <a:rPr lang="en-US" altLang="ja-JP" sz="1600" b="1"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　届出を行う年度、その次年度及び</a:t>
            </a:r>
            <a:r>
              <a:rPr lang="en-US" altLang="ja-JP" sz="1600" dirty="0">
                <a:latin typeface="Meiryo UI" panose="020B0604030504040204" pitchFamily="50" charset="-128"/>
                <a:ea typeface="Meiryo UI" panose="020B0604030504040204" pitchFamily="50" charset="-128"/>
              </a:rPr>
              <a:t>2030</a:t>
            </a:r>
            <a:r>
              <a:rPr lang="ja-JP" altLang="en-US" sz="1600" dirty="0">
                <a:latin typeface="Meiryo UI" panose="020B0604030504040204" pitchFamily="50" charset="-128"/>
                <a:ea typeface="Meiryo UI" panose="020B0604030504040204" pitchFamily="50" charset="-128"/>
              </a:rPr>
              <a:t>年度における未調整排出係数、基礎排出係数及び調整後排出係数</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事業者全体</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の目標値</a:t>
            </a:r>
            <a:endParaRPr lang="en-US" altLang="ja-JP" sz="1600" dirty="0">
              <a:latin typeface="Meiryo UI" panose="020B0604030504040204" pitchFamily="50" charset="-128"/>
              <a:ea typeface="Meiryo UI" panose="020B0604030504040204" pitchFamily="50" charset="-128"/>
            </a:endParaRPr>
          </a:p>
        </p:txBody>
      </p:sp>
      <p:sp>
        <p:nvSpPr>
          <p:cNvPr id="10" name="正方形/長方形 9"/>
          <p:cNvSpPr/>
          <p:nvPr/>
        </p:nvSpPr>
        <p:spPr>
          <a:xfrm>
            <a:off x="5773995" y="420282"/>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9" name="テキスト ボックス 18"/>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別紙２　再生可能エネルギー等供給拡大計画書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p:cNvSpPr txBox="1"/>
          <p:nvPr/>
        </p:nvSpPr>
        <p:spPr>
          <a:xfrm>
            <a:off x="316967" y="1196398"/>
            <a:ext cx="4357666"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＜入力欄に記入されている数値・文言は記入例です。＞</a:t>
            </a:r>
            <a:endParaRPr kumimoji="1" lang="ja-JP" altLang="en-US" sz="12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p:txBody>
          <a:bodyPr/>
          <a:lstStyle/>
          <a:p>
            <a:fld id="{F0DA1747-7AE3-4485-B1CC-5CDDF653E874}" type="slidenum">
              <a:rPr kumimoji="1" lang="ja-JP" altLang="en-US" smtClean="0"/>
              <a:t>10</a:t>
            </a:fld>
            <a:endParaRPr kumimoji="1" lang="ja-JP" altLang="en-US"/>
          </a:p>
        </p:txBody>
      </p:sp>
    </p:spTree>
    <p:extLst>
      <p:ext uri="{BB962C8B-B14F-4D97-AF65-F5344CB8AC3E}">
        <p14:creationId xmlns:p14="http://schemas.microsoft.com/office/powerpoint/2010/main" val="4031696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2"/>
          <a:stretch>
            <a:fillRect/>
          </a:stretch>
        </p:blipFill>
        <p:spPr>
          <a:xfrm>
            <a:off x="456922" y="1301772"/>
            <a:ext cx="8503348" cy="3722543"/>
          </a:xfrm>
          <a:prstGeom prst="rect">
            <a:avLst/>
          </a:prstGeom>
        </p:spPr>
      </p:pic>
      <p:sp>
        <p:nvSpPr>
          <p:cNvPr id="15" name="線吹き出し 2 (枠付き) 14"/>
          <p:cNvSpPr/>
          <p:nvPr/>
        </p:nvSpPr>
        <p:spPr>
          <a:xfrm>
            <a:off x="3025647" y="3217902"/>
            <a:ext cx="5932887" cy="423054"/>
          </a:xfrm>
          <a:prstGeom prst="borderCallout2">
            <a:avLst>
              <a:gd name="adj1" fmla="val 41806"/>
              <a:gd name="adj2" fmla="val 111"/>
              <a:gd name="adj3" fmla="val 126061"/>
              <a:gd name="adj4" fmla="val -24383"/>
              <a:gd name="adj5" fmla="val 478155"/>
              <a:gd name="adj6" fmla="val -2446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正方形/長方形 16"/>
          <p:cNvSpPr/>
          <p:nvPr/>
        </p:nvSpPr>
        <p:spPr>
          <a:xfrm>
            <a:off x="292212" y="5138321"/>
            <a:ext cx="3917392" cy="1323439"/>
          </a:xfrm>
          <a:prstGeom prst="rect">
            <a:avLst/>
          </a:prstGeom>
          <a:solidFill>
            <a:srgbClr val="FFFF99"/>
          </a:solidFill>
          <a:ln w="19050">
            <a:solidFill>
              <a:srgbClr val="FF0000"/>
            </a:solidFill>
          </a:ln>
        </p:spPr>
        <p:txBody>
          <a:bodyPr wrap="square">
            <a:spAutoFit/>
          </a:bodyPr>
          <a:lstStyle/>
          <a:p>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非化石証書（再エネ）等利用率の目標</a:t>
            </a:r>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届出を行う年度、その次年度及び</a:t>
            </a:r>
            <a:r>
              <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年度において</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国内全体で</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販売する電気の量のうち非化石証書（再エネ）等を使用する電気の量の比率の目標値</a:t>
            </a:r>
          </a:p>
        </p:txBody>
      </p:sp>
      <p:sp>
        <p:nvSpPr>
          <p:cNvPr id="20" name="線吹き出し 2 (枠付き) 19"/>
          <p:cNvSpPr/>
          <p:nvPr/>
        </p:nvSpPr>
        <p:spPr>
          <a:xfrm>
            <a:off x="3027384" y="3681976"/>
            <a:ext cx="5932886" cy="1315220"/>
          </a:xfrm>
          <a:prstGeom prst="borderCallout2">
            <a:avLst>
              <a:gd name="adj1" fmla="val 98844"/>
              <a:gd name="adj2" fmla="val 24300"/>
              <a:gd name="adj3" fmla="val 121583"/>
              <a:gd name="adj4" fmla="val 25327"/>
              <a:gd name="adj5" fmla="val 120771"/>
              <a:gd name="adj6" fmla="val 3345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4645676" y="4399657"/>
            <a:ext cx="4262952" cy="2062103"/>
          </a:xfrm>
          <a:prstGeom prst="rect">
            <a:avLst/>
          </a:prstGeom>
          <a:solidFill>
            <a:srgbClr val="FFFF99"/>
          </a:solidFill>
          <a:ln w="19050">
            <a:solidFill>
              <a:srgbClr val="FF0000"/>
            </a:solidFill>
          </a:ln>
        </p:spPr>
        <p:txBody>
          <a:bodyPr wrap="square">
            <a:spAutoFit/>
          </a:bodyPr>
          <a:lstStyle/>
          <a:p>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電源構成比率の目標</a:t>
            </a:r>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届出を行う年度、その次年度及び</a:t>
            </a:r>
            <a:r>
              <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年度において</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国内全体</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で販売する電気の量のうち、次の電源由来の電気の量の比率（非化石証書（再エネ）等の有無は問わない）の目標値。</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①　</a:t>
            </a:r>
            <a:r>
              <a:rPr lang="ja-JP" altLang="en-US" sz="1600" dirty="0">
                <a:latin typeface="Meiryo UI" panose="020B0604030504040204" pitchFamily="50" charset="-128"/>
                <a:ea typeface="Meiryo UI" panose="020B0604030504040204" pitchFamily="50" charset="-128"/>
              </a:rPr>
              <a:t>再エネ電源（</a:t>
            </a:r>
            <a:r>
              <a:rPr lang="ja-JP" altLang="ja-JP" sz="1600" dirty="0">
                <a:latin typeface="Meiryo UI" panose="020B0604030504040204" pitchFamily="50" charset="-128"/>
                <a:ea typeface="Meiryo UI" panose="020B0604030504040204" pitchFamily="50" charset="-128"/>
              </a:rPr>
              <a:t>非</a:t>
            </a:r>
            <a:r>
              <a:rPr lang="en-US" altLang="ja-JP" sz="1600" dirty="0">
                <a:latin typeface="Meiryo UI" panose="020B0604030504040204" pitchFamily="50" charset="-128"/>
                <a:ea typeface="Meiryo UI" panose="020B0604030504040204" pitchFamily="50" charset="-128"/>
              </a:rPr>
              <a:t>FIT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由来の電気</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②　</a:t>
            </a:r>
            <a:r>
              <a:rPr lang="ja-JP" altLang="en-US" sz="1600" dirty="0">
                <a:latin typeface="Meiryo UI" panose="020B0604030504040204" pitchFamily="50" charset="-128"/>
                <a:ea typeface="Meiryo UI" panose="020B0604030504040204" pitchFamily="50" charset="-128"/>
              </a:rPr>
              <a:t>再エネ電源（</a:t>
            </a:r>
            <a:r>
              <a:rPr lang="en-US" altLang="ja-JP" sz="1600" dirty="0">
                <a:latin typeface="Meiryo UI" panose="020B0604030504040204" pitchFamily="50" charset="-128"/>
                <a:ea typeface="Meiryo UI" panose="020B0604030504040204" pitchFamily="50" charset="-128"/>
              </a:rPr>
              <a:t>FIT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由来の電気</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③　①及び②以外の電源由来の電気</a:t>
            </a:r>
            <a:endParaRPr lang="en-US" altLang="ja-JP" sz="1600" dirty="0">
              <a:latin typeface="Meiryo UI" panose="020B0604030504040204" pitchFamily="50" charset="-128"/>
              <a:ea typeface="Meiryo UI" panose="020B0604030504040204" pitchFamily="50" charset="-128"/>
            </a:endParaRPr>
          </a:p>
        </p:txBody>
      </p:sp>
      <p:sp>
        <p:nvSpPr>
          <p:cNvPr id="14" name="正方形/長方形 13"/>
          <p:cNvSpPr/>
          <p:nvPr/>
        </p:nvSpPr>
        <p:spPr>
          <a:xfrm>
            <a:off x="5773995" y="420282"/>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テキスト ボックス 15"/>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別紙２　再生可能エネルギー等供給拡大計画書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 name="図 3"/>
          <p:cNvPicPr>
            <a:picLocks noChangeAspect="1"/>
          </p:cNvPicPr>
          <p:nvPr/>
        </p:nvPicPr>
        <p:blipFill>
          <a:blip r:embed="rId3"/>
          <a:stretch>
            <a:fillRect/>
          </a:stretch>
        </p:blipFill>
        <p:spPr>
          <a:xfrm>
            <a:off x="456922" y="1248715"/>
            <a:ext cx="7781925" cy="247650"/>
          </a:xfrm>
          <a:prstGeom prst="rect">
            <a:avLst/>
          </a:prstGeom>
        </p:spPr>
      </p:pic>
      <p:sp>
        <p:nvSpPr>
          <p:cNvPr id="12" name="線吹き出し 2 (枠付き) 11"/>
          <p:cNvSpPr/>
          <p:nvPr/>
        </p:nvSpPr>
        <p:spPr>
          <a:xfrm>
            <a:off x="3025647" y="1481663"/>
            <a:ext cx="5932887" cy="1309181"/>
          </a:xfrm>
          <a:prstGeom prst="borderCallout2">
            <a:avLst>
              <a:gd name="adj1" fmla="val -27646"/>
              <a:gd name="adj2" fmla="val 50364"/>
              <a:gd name="adj3" fmla="val -27645"/>
              <a:gd name="adj4" fmla="val 42789"/>
              <a:gd name="adj5" fmla="val -186"/>
              <a:gd name="adj6" fmla="val 40152"/>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5849020" y="1097732"/>
            <a:ext cx="3187476" cy="1323439"/>
          </a:xfrm>
          <a:prstGeom prst="rect">
            <a:avLst/>
          </a:prstGeom>
          <a:solidFill>
            <a:srgbClr val="FFFF99"/>
          </a:solidFill>
          <a:ln w="19050">
            <a:solidFill>
              <a:srgbClr val="FF0000"/>
            </a:solidFill>
          </a:ln>
        </p:spPr>
        <p:txBody>
          <a:bodyPr wrap="square">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対策の計画</a:t>
            </a:r>
            <a:r>
              <a:rPr lang="en-US" altLang="ja-JP" sz="1600" b="1"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届出を行う年度、その次年度のほか、</a:t>
            </a:r>
            <a:r>
              <a:rPr lang="en-US" altLang="ja-JP" sz="1600" dirty="0">
                <a:latin typeface="Meiryo UI" panose="020B0604030504040204" pitchFamily="50" charset="-128"/>
                <a:ea typeface="Meiryo UI" panose="020B0604030504040204" pitchFamily="50" charset="-128"/>
              </a:rPr>
              <a:t>2030</a:t>
            </a:r>
            <a:r>
              <a:rPr lang="ja-JP" altLang="ja-JP" sz="1600" dirty="0">
                <a:latin typeface="Meiryo UI" panose="020B0604030504040204" pitchFamily="50" charset="-128"/>
                <a:ea typeface="Meiryo UI" panose="020B0604030504040204" pitchFamily="50" charset="-128"/>
              </a:rPr>
              <a:t>年度</a:t>
            </a:r>
            <a:r>
              <a:rPr lang="ja-JP" altLang="en-US" sz="1600" dirty="0">
                <a:latin typeface="Meiryo UI" panose="020B0604030504040204" pitchFamily="50" charset="-128"/>
                <a:ea typeface="Meiryo UI" panose="020B0604030504040204" pitchFamily="50" charset="-128"/>
              </a:rPr>
              <a:t>までの再生可能エネルギーの供給の量の割合の拡大を図るための対策の計画</a:t>
            </a:r>
            <a:endParaRPr lang="en-US" altLang="ja-JP" sz="1600" dirty="0">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456922" y="923414"/>
            <a:ext cx="4357666"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＜入力欄に記入されている数値・文言は記入例です。＞</a:t>
            </a:r>
            <a:endParaRPr kumimoji="1" lang="ja-JP" altLang="en-US" sz="1200" dirty="0">
              <a:latin typeface="Meiryo UI" panose="020B0604030504040204" pitchFamily="50" charset="-128"/>
              <a:ea typeface="Meiryo UI" panose="020B0604030504040204" pitchFamily="50" charset="-128"/>
            </a:endParaRPr>
          </a:p>
        </p:txBody>
      </p:sp>
      <p:sp>
        <p:nvSpPr>
          <p:cNvPr id="7" name="スライド番号プレースホルダー 6"/>
          <p:cNvSpPr>
            <a:spLocks noGrp="1"/>
          </p:cNvSpPr>
          <p:nvPr>
            <p:ph type="sldNum" sz="quarter" idx="12"/>
          </p:nvPr>
        </p:nvSpPr>
        <p:spPr/>
        <p:txBody>
          <a:bodyPr/>
          <a:lstStyle/>
          <a:p>
            <a:fld id="{F0DA1747-7AE3-4485-B1CC-5CDDF653E874}" type="slidenum">
              <a:rPr kumimoji="1" lang="ja-JP" altLang="en-US" smtClean="0"/>
              <a:t>11</a:t>
            </a:fld>
            <a:endParaRPr kumimoji="1" lang="ja-JP" altLang="en-US"/>
          </a:p>
        </p:txBody>
      </p:sp>
    </p:spTree>
    <p:extLst>
      <p:ext uri="{BB962C8B-B14F-4D97-AF65-F5344CB8AC3E}">
        <p14:creationId xmlns:p14="http://schemas.microsoft.com/office/powerpoint/2010/main" val="337760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2"/>
          <a:stretch>
            <a:fillRect/>
          </a:stretch>
        </p:blipFill>
        <p:spPr>
          <a:xfrm>
            <a:off x="566722" y="1268760"/>
            <a:ext cx="8220822" cy="4225517"/>
          </a:xfrm>
          <a:prstGeom prst="rect">
            <a:avLst/>
          </a:prstGeom>
        </p:spPr>
      </p:pic>
      <p:sp>
        <p:nvSpPr>
          <p:cNvPr id="14" name="線吹き出し 2 (枠付き) 13"/>
          <p:cNvSpPr/>
          <p:nvPr/>
        </p:nvSpPr>
        <p:spPr>
          <a:xfrm>
            <a:off x="3119120" y="1268760"/>
            <a:ext cx="1380872" cy="375549"/>
          </a:xfrm>
          <a:prstGeom prst="borderCallout2">
            <a:avLst>
              <a:gd name="adj1" fmla="val -52540"/>
              <a:gd name="adj2" fmla="val 152051"/>
              <a:gd name="adj3" fmla="val -56147"/>
              <a:gd name="adj4" fmla="val 119932"/>
              <a:gd name="adj5" fmla="val 2001"/>
              <a:gd name="adj6" fmla="val 6718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4977697" y="879472"/>
            <a:ext cx="3813997" cy="1323439"/>
          </a:xfrm>
          <a:prstGeom prst="rect">
            <a:avLst/>
          </a:prstGeom>
          <a:solidFill>
            <a:srgbClr val="FFFF99"/>
          </a:solidFill>
          <a:ln w="19050">
            <a:solidFill>
              <a:srgbClr val="FF0000"/>
            </a:solidFill>
          </a:ln>
        </p:spPr>
        <p:txBody>
          <a:bodyPr wrap="square">
            <a:spAutoFit/>
          </a:bodyPr>
          <a:lstStyle/>
          <a:p>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再エネメニューの提供の状況</a:t>
            </a:r>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600" dirty="0">
                <a:latin typeface="Meiryo UI" panose="020B0604030504040204" pitchFamily="50" charset="-128"/>
                <a:ea typeface="Meiryo UI" panose="020B0604030504040204" pitchFamily="50" charset="-128"/>
              </a:rPr>
              <a:t>届出を行う年度に</a:t>
            </a:r>
            <a:r>
              <a:rPr lang="ja-JP" altLang="en-US" sz="1600" b="1" dirty="0">
                <a:latin typeface="Meiryo UI" panose="020B0604030504040204" pitchFamily="50" charset="-128"/>
                <a:ea typeface="Meiryo UI" panose="020B0604030504040204" pitchFamily="50" charset="-128"/>
              </a:rPr>
              <a:t>大阪府内で</a:t>
            </a:r>
            <a:r>
              <a:rPr lang="ja-JP" altLang="en-US" sz="1600" dirty="0">
                <a:latin typeface="Meiryo UI" panose="020B0604030504040204" pitchFamily="50" charset="-128"/>
                <a:ea typeface="Meiryo UI" panose="020B0604030504040204" pitchFamily="50" charset="-128"/>
              </a:rPr>
              <a:t>販売する電気メニューのうち、再エネ率</a:t>
            </a:r>
            <a:r>
              <a:rPr lang="en-US" altLang="ja-JP" sz="1600" dirty="0">
                <a:latin typeface="Meiryo UI" panose="020B0604030504040204" pitchFamily="50" charset="-128"/>
                <a:ea typeface="Meiryo UI" panose="020B0604030504040204" pitchFamily="50" charset="-128"/>
              </a:rPr>
              <a:t>35%</a:t>
            </a:r>
            <a:r>
              <a:rPr lang="ja-JP" altLang="en-US" sz="1600" dirty="0">
                <a:latin typeface="Meiryo UI" panose="020B0604030504040204" pitchFamily="50" charset="-128"/>
                <a:ea typeface="Meiryo UI" panose="020B0604030504040204" pitchFamily="50" charset="-128"/>
              </a:rPr>
              <a:t>以上で構成されるメニュー</a:t>
            </a:r>
            <a:r>
              <a:rPr lang="en-US" altLang="ja-JP" sz="12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の提供の状況をプルダウンから選択してください。</a:t>
            </a:r>
            <a:endPar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7" name="線吹き出し 2 (枠付き) 16"/>
          <p:cNvSpPr/>
          <p:nvPr/>
        </p:nvSpPr>
        <p:spPr>
          <a:xfrm>
            <a:off x="1831438" y="3225014"/>
            <a:ext cx="6956105" cy="1521939"/>
          </a:xfrm>
          <a:prstGeom prst="borderCallout2">
            <a:avLst>
              <a:gd name="adj1" fmla="val 163967"/>
              <a:gd name="adj2" fmla="val 36828"/>
              <a:gd name="adj3" fmla="val 163936"/>
              <a:gd name="adj4" fmla="val 48583"/>
              <a:gd name="adj5" fmla="val 100717"/>
              <a:gd name="adj6" fmla="val 75848"/>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1127068" y="5022916"/>
            <a:ext cx="6914636" cy="1077218"/>
          </a:xfrm>
          <a:prstGeom prst="rect">
            <a:avLst/>
          </a:prstGeom>
          <a:solidFill>
            <a:srgbClr val="FFFF99"/>
          </a:solidFill>
          <a:ln w="19050">
            <a:solidFill>
              <a:srgbClr val="FF0000"/>
            </a:solidFill>
          </a:ln>
        </p:spPr>
        <p:txBody>
          <a:bodyPr wrap="square">
            <a:spAutoFit/>
          </a:bodyPr>
          <a:lstStyle/>
          <a:p>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再エネメニューの情報</a:t>
            </a:r>
            <a:r>
              <a:rPr lang="en-US" altLang="ja-JP" sz="1600" b="1"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＜公表を希望する場合のみ記入してください＞</a:t>
            </a:r>
            <a:endParaRPr lang="en-US" altLang="ja-JP" sz="1600" b="1"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届出を行う年度において大阪府内で販売する再エネメニュー（再エネ率</a:t>
            </a:r>
            <a:r>
              <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35%</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以上のものに限る）の名称、ホームーページ</a:t>
            </a:r>
            <a:r>
              <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URL</a:t>
            </a:r>
            <a:r>
              <a:rPr lang="ja-JP" altLang="en-US" sz="1600" dirty="0" err="1">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再エネ率、提供可能電圧種別（〇か</a:t>
            </a:r>
            <a:r>
              <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をプルダウンから選択）、特徴（</a:t>
            </a:r>
            <a:r>
              <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50</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字以内）を記入してください。</a:t>
            </a:r>
            <a:endPar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8" name="正方形/長方形 17"/>
          <p:cNvSpPr/>
          <p:nvPr/>
        </p:nvSpPr>
        <p:spPr>
          <a:xfrm>
            <a:off x="5773995" y="420282"/>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テキスト ボックス 12"/>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別紙２　再生可能エネルギー等供給拡大計画書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p:cNvSpPr txBox="1"/>
          <p:nvPr/>
        </p:nvSpPr>
        <p:spPr>
          <a:xfrm>
            <a:off x="107504" y="6165304"/>
            <a:ext cx="8825032" cy="307777"/>
          </a:xfrm>
          <a:prstGeom prst="rect">
            <a:avLst/>
          </a:prstGeom>
          <a:noFill/>
        </p:spPr>
        <p:txBody>
          <a:bodyPr wrap="square" rtlCol="0">
            <a:spAutoFit/>
          </a:bodyPr>
          <a:lstStyle/>
          <a:p>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「再エネ率</a:t>
            </a:r>
            <a:r>
              <a:rPr lang="en-US" altLang="ja-JP" sz="1400" dirty="0">
                <a:latin typeface="Meiryo UI" panose="020B0604030504040204" pitchFamily="50" charset="-128"/>
                <a:ea typeface="Meiryo UI" panose="020B0604030504040204" pitchFamily="50" charset="-128"/>
              </a:rPr>
              <a:t>35%</a:t>
            </a:r>
            <a:r>
              <a:rPr lang="ja-JP" altLang="en-US" sz="1400" dirty="0">
                <a:latin typeface="Meiryo UI" panose="020B0604030504040204" pitchFamily="50" charset="-128"/>
                <a:ea typeface="Meiryo UI" panose="020B0604030504040204" pitchFamily="50" charset="-128"/>
              </a:rPr>
              <a:t>以上で構成されるメニュー」とは、非化石証書（再エネ）等を</a:t>
            </a:r>
            <a:r>
              <a:rPr lang="en-US" altLang="ja-JP" sz="1400" dirty="0">
                <a:latin typeface="Meiryo UI" panose="020B0604030504040204" pitchFamily="50" charset="-128"/>
                <a:ea typeface="Meiryo UI" panose="020B0604030504040204" pitchFamily="50" charset="-128"/>
              </a:rPr>
              <a:t>35%</a:t>
            </a:r>
            <a:r>
              <a:rPr lang="ja-JP" altLang="en-US" sz="1400" dirty="0">
                <a:latin typeface="Meiryo UI" panose="020B0604030504040204" pitchFamily="50" charset="-128"/>
                <a:ea typeface="Meiryo UI" panose="020B0604030504040204" pitchFamily="50" charset="-128"/>
              </a:rPr>
              <a:t>以上使用したメニューのことを言います。</a:t>
            </a:r>
            <a:endParaRPr kumimoji="1" lang="ja-JP" altLang="en-US" sz="1400" dirty="0">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381179" y="926591"/>
            <a:ext cx="4357666"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＜入力欄に記入されている数値・文言は記入例です。＞</a:t>
            </a:r>
            <a:endParaRPr kumimoji="1" lang="ja-JP" altLang="en-US" sz="1200" dirty="0">
              <a:latin typeface="Meiryo UI" panose="020B0604030504040204" pitchFamily="50" charset="-128"/>
              <a:ea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F0DA1747-7AE3-4485-B1CC-5CDDF653E874}" type="slidenum">
              <a:rPr kumimoji="1" lang="ja-JP" altLang="en-US" smtClean="0"/>
              <a:t>12</a:t>
            </a:fld>
            <a:endParaRPr kumimoji="1" lang="ja-JP" altLang="en-US"/>
          </a:p>
        </p:txBody>
      </p:sp>
    </p:spTree>
    <p:extLst>
      <p:ext uri="{BB962C8B-B14F-4D97-AF65-F5344CB8AC3E}">
        <p14:creationId xmlns:p14="http://schemas.microsoft.com/office/powerpoint/2010/main" val="2353413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773995" y="760881"/>
            <a:ext cx="3158541" cy="307777"/>
          </a:xfrm>
          <a:prstGeom prst="rect">
            <a:avLst/>
          </a:prstGeom>
          <a:solidFill>
            <a:srgbClr val="CCFFFF"/>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水色の欄は自動で入力されます。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正方形/長方形 7"/>
          <p:cNvSpPr/>
          <p:nvPr/>
        </p:nvSpPr>
        <p:spPr>
          <a:xfrm>
            <a:off x="5773995" y="420282"/>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9" name="テキスト ボックス 8"/>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別紙３　再生可能エネルギー等供給実績報告書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p:cNvSpPr/>
          <p:nvPr/>
        </p:nvSpPr>
        <p:spPr>
          <a:xfrm>
            <a:off x="6660232" y="2122029"/>
            <a:ext cx="2160241" cy="1077218"/>
          </a:xfrm>
          <a:prstGeom prst="rect">
            <a:avLst/>
          </a:prstGeom>
          <a:solidFill>
            <a:srgbClr val="FFFF99"/>
          </a:solidFill>
          <a:ln w="19050">
            <a:solidFill>
              <a:srgbClr val="FF0000"/>
            </a:solidFill>
          </a:ln>
        </p:spPr>
        <p:txBody>
          <a:bodyPr wrap="square">
            <a:spAutoFit/>
          </a:bodyPr>
          <a:lstStyle/>
          <a:p>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別紙３については、届出初年度は提出不要です。</a:t>
            </a:r>
            <a:endPar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届出</a:t>
            </a:r>
            <a:r>
              <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年目以降に提出してください。</a:t>
            </a:r>
            <a:endPar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3" name="スライド番号プレースホルダー 2"/>
          <p:cNvSpPr>
            <a:spLocks noGrp="1"/>
          </p:cNvSpPr>
          <p:nvPr>
            <p:ph type="sldNum" sz="quarter" idx="12"/>
          </p:nvPr>
        </p:nvSpPr>
        <p:spPr/>
        <p:txBody>
          <a:bodyPr/>
          <a:lstStyle/>
          <a:p>
            <a:fld id="{F0DA1747-7AE3-4485-B1CC-5CDDF653E874}" type="slidenum">
              <a:rPr kumimoji="1" lang="ja-JP" altLang="en-US" smtClean="0"/>
              <a:t>13</a:t>
            </a:fld>
            <a:endParaRPr kumimoji="1" lang="ja-JP" altLang="en-US"/>
          </a:p>
        </p:txBody>
      </p:sp>
      <p:pic>
        <p:nvPicPr>
          <p:cNvPr id="5" name="図 4">
            <a:extLst>
              <a:ext uri="{FF2B5EF4-FFF2-40B4-BE49-F238E27FC236}">
                <a16:creationId xmlns:a16="http://schemas.microsoft.com/office/drawing/2014/main" id="{B2DA31EB-4B0E-488E-A8FE-A799FB3367C9}"/>
              </a:ext>
            </a:extLst>
          </p:cNvPr>
          <p:cNvPicPr>
            <a:picLocks noChangeAspect="1"/>
          </p:cNvPicPr>
          <p:nvPr/>
        </p:nvPicPr>
        <p:blipFill>
          <a:blip r:embed="rId3"/>
          <a:stretch>
            <a:fillRect/>
          </a:stretch>
        </p:blipFill>
        <p:spPr>
          <a:xfrm>
            <a:off x="395536" y="1004400"/>
            <a:ext cx="5614366" cy="5853600"/>
          </a:xfrm>
          <a:prstGeom prst="rect">
            <a:avLst/>
          </a:prstGeom>
        </p:spPr>
      </p:pic>
    </p:spTree>
    <p:extLst>
      <p:ext uri="{BB962C8B-B14F-4D97-AF65-F5344CB8AC3E}">
        <p14:creationId xmlns:p14="http://schemas.microsoft.com/office/powerpoint/2010/main" val="993563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A6E6CE63-8473-4EF4-AE66-CC26988BCD02}"/>
              </a:ext>
            </a:extLst>
          </p:cNvPr>
          <p:cNvPicPr>
            <a:picLocks noChangeAspect="1"/>
          </p:cNvPicPr>
          <p:nvPr/>
        </p:nvPicPr>
        <p:blipFill>
          <a:blip r:embed="rId3"/>
          <a:stretch>
            <a:fillRect/>
          </a:stretch>
        </p:blipFill>
        <p:spPr>
          <a:xfrm>
            <a:off x="155619" y="1202889"/>
            <a:ext cx="8776917" cy="3168000"/>
          </a:xfrm>
          <a:prstGeom prst="rect">
            <a:avLst/>
          </a:prstGeom>
        </p:spPr>
      </p:pic>
      <p:sp>
        <p:nvSpPr>
          <p:cNvPr id="11" name="線吹き出し 2 (枠付き) 10"/>
          <p:cNvSpPr/>
          <p:nvPr/>
        </p:nvSpPr>
        <p:spPr>
          <a:xfrm>
            <a:off x="2528984" y="1437679"/>
            <a:ext cx="6403552" cy="1076962"/>
          </a:xfrm>
          <a:prstGeom prst="borderCallout2">
            <a:avLst>
              <a:gd name="adj1" fmla="val 47177"/>
              <a:gd name="adj2" fmla="val -17"/>
              <a:gd name="adj3" fmla="val 204522"/>
              <a:gd name="adj4" fmla="val -7884"/>
              <a:gd name="adj5" fmla="val 348815"/>
              <a:gd name="adj6" fmla="val -775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217050" y="4693444"/>
            <a:ext cx="3110918" cy="1077218"/>
          </a:xfrm>
          <a:prstGeom prst="rect">
            <a:avLst/>
          </a:prstGeom>
          <a:solidFill>
            <a:srgbClr val="FFFF99"/>
          </a:solidFill>
          <a:ln w="19050">
            <a:solidFill>
              <a:srgbClr val="FF0000"/>
            </a:solidFill>
          </a:ln>
        </p:spPr>
        <p:txBody>
          <a:bodyPr wrap="square">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対策の実施状況</a:t>
            </a:r>
            <a:r>
              <a:rPr lang="en-US" altLang="ja-JP" sz="1600" b="1"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届出を行う年度の前年度における温室効果ガスの量の低減を図るための対策の実施状況</a:t>
            </a:r>
            <a:endParaRPr lang="en-US" altLang="ja-JP" sz="1600" dirty="0">
              <a:latin typeface="Meiryo UI" panose="020B0604030504040204" pitchFamily="50" charset="-128"/>
              <a:ea typeface="Meiryo UI" panose="020B0604030504040204" pitchFamily="50" charset="-128"/>
            </a:endParaRPr>
          </a:p>
        </p:txBody>
      </p:sp>
      <p:sp>
        <p:nvSpPr>
          <p:cNvPr id="13" name="線吹き出し 2 (枠付き) 12"/>
          <p:cNvSpPr/>
          <p:nvPr/>
        </p:nvSpPr>
        <p:spPr>
          <a:xfrm>
            <a:off x="2538332" y="2903729"/>
            <a:ext cx="6394203" cy="1397058"/>
          </a:xfrm>
          <a:prstGeom prst="borderCallout2">
            <a:avLst>
              <a:gd name="adj1" fmla="val 100526"/>
              <a:gd name="adj2" fmla="val 48045"/>
              <a:gd name="adj3" fmla="val 117695"/>
              <a:gd name="adj4" fmla="val 61356"/>
              <a:gd name="adj5" fmla="val 122601"/>
              <a:gd name="adj6" fmla="val 64632"/>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5773995" y="760881"/>
            <a:ext cx="3158541" cy="307777"/>
          </a:xfrm>
          <a:prstGeom prst="rect">
            <a:avLst/>
          </a:prstGeom>
          <a:solidFill>
            <a:srgbClr val="CCFFFF"/>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水色の欄は自動で入力されます。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7" name="正方形/長方形 16"/>
          <p:cNvSpPr/>
          <p:nvPr/>
        </p:nvSpPr>
        <p:spPr>
          <a:xfrm>
            <a:off x="5773995" y="420282"/>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8" name="テキスト ボックス 17"/>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別紙３　再生可能エネルギー等供給実績報告書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テキスト ボックス 19"/>
          <p:cNvSpPr txBox="1"/>
          <p:nvPr/>
        </p:nvSpPr>
        <p:spPr>
          <a:xfrm>
            <a:off x="169963" y="944879"/>
            <a:ext cx="4357666"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＜入力欄に記入されている数値・文言は記入例です。＞</a:t>
            </a:r>
            <a:endParaRPr kumimoji="1" lang="ja-JP" altLang="en-US" sz="1200" dirty="0">
              <a:latin typeface="Meiryo UI" panose="020B0604030504040204" pitchFamily="50" charset="-128"/>
              <a:ea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F0DA1747-7AE3-4485-B1CC-5CDDF653E874}" type="slidenum">
              <a:rPr kumimoji="1" lang="ja-JP" altLang="en-US" smtClean="0"/>
              <a:t>14</a:t>
            </a:fld>
            <a:endParaRPr kumimoji="1" lang="ja-JP" altLang="en-US" dirty="0"/>
          </a:p>
        </p:txBody>
      </p:sp>
      <p:sp>
        <p:nvSpPr>
          <p:cNvPr id="5" name="テキスト ボックス 4">
            <a:extLst>
              <a:ext uri="{FF2B5EF4-FFF2-40B4-BE49-F238E27FC236}">
                <a16:creationId xmlns:a16="http://schemas.microsoft.com/office/drawing/2014/main" id="{43C72B8D-69AA-47D5-BDEA-61914B07A95B}"/>
              </a:ext>
            </a:extLst>
          </p:cNvPr>
          <p:cNvSpPr txBox="1"/>
          <p:nvPr/>
        </p:nvSpPr>
        <p:spPr>
          <a:xfrm>
            <a:off x="3707904" y="4487729"/>
            <a:ext cx="4752528" cy="2169825"/>
          </a:xfrm>
          <a:prstGeom prst="rect">
            <a:avLst/>
          </a:prstGeom>
          <a:solidFill>
            <a:srgbClr val="FFFF99"/>
          </a:solidFill>
          <a:ln w="19050">
            <a:solidFill>
              <a:srgbClr val="FF0000"/>
            </a:solidFill>
          </a:ln>
        </p:spPr>
        <p:txBody>
          <a:bodyPr wrap="square" rtlCol="0">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排出係数の目標の達成状況</a:t>
            </a:r>
            <a:r>
              <a:rPr lang="en-US" altLang="ja-JP" sz="1600" b="1"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　未調整排出係数、調整後排出係数については届出を行う年度の前年度の目標・実績及び前々年度の実績、基礎排出係数については届出を行う年度の前年度の目標・実績を記載してください。</a:t>
            </a:r>
            <a:endParaRPr lang="en-US" altLang="ja-JP" sz="16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（例）令和８年度の届出時</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「前年度の目標」には、令和７年度に届出した別紙２に記入した目標を記入してください。</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「前年度の実績」には令和７年度の実績を記入してください。</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「前々年度の実績」には令和６年度の実績を記入してください。</a:t>
            </a:r>
            <a:endParaRPr lang="en-US" altLang="ja-JP"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4053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F031332A-672A-42B9-8A6D-79CC5B5DC620}"/>
              </a:ext>
            </a:extLst>
          </p:cNvPr>
          <p:cNvPicPr>
            <a:picLocks noChangeAspect="1"/>
          </p:cNvPicPr>
          <p:nvPr/>
        </p:nvPicPr>
        <p:blipFill>
          <a:blip r:embed="rId2"/>
          <a:stretch>
            <a:fillRect/>
          </a:stretch>
        </p:blipFill>
        <p:spPr>
          <a:xfrm>
            <a:off x="330059" y="4449564"/>
            <a:ext cx="3513501" cy="792000"/>
          </a:xfrm>
          <a:prstGeom prst="rect">
            <a:avLst/>
          </a:prstGeom>
        </p:spPr>
      </p:pic>
      <p:pic>
        <p:nvPicPr>
          <p:cNvPr id="11" name="図 10">
            <a:extLst>
              <a:ext uri="{FF2B5EF4-FFF2-40B4-BE49-F238E27FC236}">
                <a16:creationId xmlns:a16="http://schemas.microsoft.com/office/drawing/2014/main" id="{B0150630-9013-4167-ADC9-6034AE8C47AE}"/>
              </a:ext>
            </a:extLst>
          </p:cNvPr>
          <p:cNvPicPr>
            <a:picLocks noChangeAspect="1"/>
          </p:cNvPicPr>
          <p:nvPr/>
        </p:nvPicPr>
        <p:blipFill>
          <a:blip r:embed="rId3"/>
          <a:stretch>
            <a:fillRect/>
          </a:stretch>
        </p:blipFill>
        <p:spPr>
          <a:xfrm>
            <a:off x="330060" y="1139111"/>
            <a:ext cx="7605001" cy="3240000"/>
          </a:xfrm>
          <a:prstGeom prst="rect">
            <a:avLst/>
          </a:prstGeom>
        </p:spPr>
      </p:pic>
      <p:sp>
        <p:nvSpPr>
          <p:cNvPr id="12" name="線吹き出し 2 (枠付き) 11"/>
          <p:cNvSpPr/>
          <p:nvPr/>
        </p:nvSpPr>
        <p:spPr>
          <a:xfrm>
            <a:off x="2394955" y="1338746"/>
            <a:ext cx="5540106" cy="1117256"/>
          </a:xfrm>
          <a:prstGeom prst="borderCallout2">
            <a:avLst>
              <a:gd name="adj1" fmla="val 40044"/>
              <a:gd name="adj2" fmla="val 69876"/>
              <a:gd name="adj3" fmla="val 40045"/>
              <a:gd name="adj4" fmla="val 44799"/>
              <a:gd name="adj5" fmla="val 887"/>
              <a:gd name="adj6" fmla="val 38928"/>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 </a:t>
            </a:r>
            <a:endParaRPr kumimoji="1" lang="ja-JP" altLang="en-US" dirty="0"/>
          </a:p>
        </p:txBody>
      </p:sp>
      <p:sp>
        <p:nvSpPr>
          <p:cNvPr id="13" name="正方形/長方形 12"/>
          <p:cNvSpPr/>
          <p:nvPr/>
        </p:nvSpPr>
        <p:spPr>
          <a:xfrm>
            <a:off x="5804739" y="1223721"/>
            <a:ext cx="3187476" cy="1077218"/>
          </a:xfrm>
          <a:prstGeom prst="rect">
            <a:avLst/>
          </a:prstGeom>
          <a:solidFill>
            <a:srgbClr val="FFFF99"/>
          </a:solidFill>
          <a:ln w="19050">
            <a:solidFill>
              <a:srgbClr val="FF0000"/>
            </a:solidFill>
          </a:ln>
        </p:spPr>
        <p:txBody>
          <a:bodyPr wrap="square">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対策の実施状況</a:t>
            </a:r>
            <a:r>
              <a:rPr lang="en-US" altLang="ja-JP" sz="1600" b="1"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届出を行う年度の前年度における再生可能エネルギーの供給の量の割合の拡大を図るための対策の実施状況</a:t>
            </a:r>
            <a:endParaRPr lang="en-US" altLang="ja-JP" sz="1600" dirty="0">
              <a:latin typeface="Meiryo UI" panose="020B0604030504040204" pitchFamily="50" charset="-128"/>
              <a:ea typeface="Meiryo UI" panose="020B0604030504040204" pitchFamily="50" charset="-128"/>
            </a:endParaRPr>
          </a:p>
        </p:txBody>
      </p:sp>
      <p:sp>
        <p:nvSpPr>
          <p:cNvPr id="14" name="線吹き出し 2 (枠付き) 13"/>
          <p:cNvSpPr/>
          <p:nvPr/>
        </p:nvSpPr>
        <p:spPr>
          <a:xfrm>
            <a:off x="2394955" y="2796601"/>
            <a:ext cx="4337285" cy="395221"/>
          </a:xfrm>
          <a:prstGeom prst="borderCallout2">
            <a:avLst>
              <a:gd name="adj1" fmla="val 379"/>
              <a:gd name="adj2" fmla="val 27718"/>
              <a:gd name="adj3" fmla="val -63488"/>
              <a:gd name="adj4" fmla="val 38802"/>
              <a:gd name="adj5" fmla="val -65919"/>
              <a:gd name="adj6" fmla="val 7468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線吹き出し 2 (枠付き) 15"/>
          <p:cNvSpPr/>
          <p:nvPr/>
        </p:nvSpPr>
        <p:spPr>
          <a:xfrm>
            <a:off x="2406787" y="3197580"/>
            <a:ext cx="4325453" cy="1175773"/>
          </a:xfrm>
          <a:prstGeom prst="borderCallout2">
            <a:avLst>
              <a:gd name="adj1" fmla="val 97772"/>
              <a:gd name="adj2" fmla="val 27692"/>
              <a:gd name="adj3" fmla="val 137216"/>
              <a:gd name="adj4" fmla="val 35877"/>
              <a:gd name="adj5" fmla="val 137448"/>
              <a:gd name="adj6" fmla="val 49988"/>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4427984" y="4235282"/>
            <a:ext cx="4571955" cy="2062103"/>
          </a:xfrm>
          <a:prstGeom prst="rect">
            <a:avLst/>
          </a:prstGeom>
          <a:solidFill>
            <a:srgbClr val="FFFF99"/>
          </a:solidFill>
          <a:ln w="19050">
            <a:solidFill>
              <a:srgbClr val="FF0000"/>
            </a:solidFill>
          </a:ln>
        </p:spPr>
        <p:txBody>
          <a:bodyPr wrap="square">
            <a:spAutoFit/>
          </a:bodyPr>
          <a:lstStyle/>
          <a:p>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電源構成比率の目標の達成状況</a:t>
            </a:r>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国内全体で</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販売する電気のうち、次の電源由来の電気の量の比率（非化石証書等の有無は問わない）の届出を行う年度の前年度の目標・実績及び前々年度の実績</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①　</a:t>
            </a:r>
            <a:r>
              <a:rPr lang="ja-JP" altLang="en-US" sz="1600" dirty="0">
                <a:latin typeface="Meiryo UI" panose="020B0604030504040204" pitchFamily="50" charset="-128"/>
                <a:ea typeface="Meiryo UI" panose="020B0604030504040204" pitchFamily="50" charset="-128"/>
              </a:rPr>
              <a:t>再エネ電源（</a:t>
            </a:r>
            <a:r>
              <a:rPr lang="ja-JP" altLang="ja-JP" sz="1600" dirty="0">
                <a:latin typeface="Meiryo UI" panose="020B0604030504040204" pitchFamily="50" charset="-128"/>
                <a:ea typeface="Meiryo UI" panose="020B0604030504040204" pitchFamily="50" charset="-128"/>
              </a:rPr>
              <a:t>非</a:t>
            </a:r>
            <a:r>
              <a:rPr lang="en-US" altLang="ja-JP" sz="1600" dirty="0">
                <a:latin typeface="Meiryo UI" panose="020B0604030504040204" pitchFamily="50" charset="-128"/>
                <a:ea typeface="Meiryo UI" panose="020B0604030504040204" pitchFamily="50" charset="-128"/>
              </a:rPr>
              <a:t>FIT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由来の電気</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②　</a:t>
            </a:r>
            <a:r>
              <a:rPr lang="ja-JP" altLang="en-US" sz="1600" dirty="0">
                <a:latin typeface="Meiryo UI" panose="020B0604030504040204" pitchFamily="50" charset="-128"/>
                <a:ea typeface="Meiryo UI" panose="020B0604030504040204" pitchFamily="50" charset="-128"/>
              </a:rPr>
              <a:t>再エネ電源（</a:t>
            </a:r>
            <a:r>
              <a:rPr lang="en-US" altLang="ja-JP" sz="1600" dirty="0">
                <a:latin typeface="Meiryo UI" panose="020B0604030504040204" pitchFamily="50" charset="-128"/>
                <a:ea typeface="Meiryo UI" panose="020B0604030504040204" pitchFamily="50" charset="-128"/>
              </a:rPr>
              <a:t>FIT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由来の電気</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③　①及び②以外の電源由来の電気</a:t>
            </a:r>
            <a:endParaRPr lang="en-US" altLang="ja-JP" sz="1600" dirty="0">
              <a:latin typeface="Meiryo UI" panose="020B0604030504040204" pitchFamily="50" charset="-128"/>
              <a:ea typeface="Meiryo UI" panose="020B0604030504040204" pitchFamily="50" charset="-128"/>
            </a:endParaRPr>
          </a:p>
        </p:txBody>
      </p:sp>
      <p:sp>
        <p:nvSpPr>
          <p:cNvPr id="15" name="正方形/長方形 14"/>
          <p:cNvSpPr/>
          <p:nvPr/>
        </p:nvSpPr>
        <p:spPr>
          <a:xfrm>
            <a:off x="5571624" y="2356697"/>
            <a:ext cx="3391722" cy="1815882"/>
          </a:xfrm>
          <a:prstGeom prst="rect">
            <a:avLst/>
          </a:prstGeom>
          <a:solidFill>
            <a:srgbClr val="FFFF99"/>
          </a:solidFill>
          <a:ln w="19050">
            <a:solidFill>
              <a:srgbClr val="FF0000"/>
            </a:solidFill>
          </a:ln>
        </p:spPr>
        <p:txBody>
          <a:bodyPr wrap="square">
            <a:spAutoFit/>
          </a:bodyPr>
          <a:lstStyle/>
          <a:p>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非化石証書（再エネ）等利用率の目標の達成状況</a:t>
            </a:r>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国内全体で</a:t>
            </a:r>
            <a:r>
              <a:rPr lang="ja-JP" altLang="en-US"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販売した電気の量のうち、非化石証書（再エネ）等を活用した電気の量の割合について、届出を行う年度の前年度の目標・実績及び前々年度の実績</a:t>
            </a:r>
          </a:p>
        </p:txBody>
      </p:sp>
      <p:sp>
        <p:nvSpPr>
          <p:cNvPr id="18" name="正方形/長方形 17"/>
          <p:cNvSpPr/>
          <p:nvPr/>
        </p:nvSpPr>
        <p:spPr>
          <a:xfrm>
            <a:off x="5773995" y="760881"/>
            <a:ext cx="3158541" cy="307777"/>
          </a:xfrm>
          <a:prstGeom prst="rect">
            <a:avLst/>
          </a:prstGeom>
          <a:solidFill>
            <a:srgbClr val="CCFFFF"/>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水色の欄は自動で入力されます。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9" name="正方形/長方形 18"/>
          <p:cNvSpPr/>
          <p:nvPr/>
        </p:nvSpPr>
        <p:spPr>
          <a:xfrm>
            <a:off x="5773995" y="420282"/>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線吹き出し 2 (枠付き) 22"/>
          <p:cNvSpPr/>
          <p:nvPr/>
        </p:nvSpPr>
        <p:spPr>
          <a:xfrm>
            <a:off x="2339752" y="4456361"/>
            <a:ext cx="1368152" cy="484807"/>
          </a:xfrm>
          <a:prstGeom prst="borderCallout2">
            <a:avLst>
              <a:gd name="adj1" fmla="val 387274"/>
              <a:gd name="adj2" fmla="val 99553"/>
              <a:gd name="adj3" fmla="val 241444"/>
              <a:gd name="adj4" fmla="val 97592"/>
              <a:gd name="adj5" fmla="val 100071"/>
              <a:gd name="adj6" fmla="val 66064"/>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正方形/長方形 23"/>
          <p:cNvSpPr/>
          <p:nvPr/>
        </p:nvSpPr>
        <p:spPr>
          <a:xfrm>
            <a:off x="251520" y="5359529"/>
            <a:ext cx="3813997" cy="1323439"/>
          </a:xfrm>
          <a:prstGeom prst="rect">
            <a:avLst/>
          </a:prstGeom>
          <a:solidFill>
            <a:srgbClr val="FFFF99"/>
          </a:solidFill>
          <a:ln w="19050">
            <a:solidFill>
              <a:srgbClr val="FF0000"/>
            </a:solidFill>
          </a:ln>
        </p:spPr>
        <p:txBody>
          <a:bodyPr wrap="square">
            <a:spAutoFit/>
          </a:bodyPr>
          <a:lstStyle/>
          <a:p>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再エネメニューの提供の状況</a:t>
            </a:r>
            <a:r>
              <a:rPr lang="en-US" altLang="ja-JP" sz="16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600" dirty="0">
                <a:latin typeface="Meiryo UI" panose="020B0604030504040204" pitchFamily="50" charset="-128"/>
                <a:ea typeface="Meiryo UI" panose="020B0604030504040204" pitchFamily="50" charset="-128"/>
              </a:rPr>
              <a:t>届出を行う年度における</a:t>
            </a:r>
            <a:r>
              <a:rPr lang="ja-JP" altLang="en-US" sz="1600" b="1" dirty="0">
                <a:latin typeface="Meiryo UI" panose="020B0604030504040204" pitchFamily="50" charset="-128"/>
                <a:ea typeface="Meiryo UI" panose="020B0604030504040204" pitchFamily="50" charset="-128"/>
              </a:rPr>
              <a:t>大阪府内で</a:t>
            </a:r>
            <a:r>
              <a:rPr lang="ja-JP" altLang="en-US" sz="1600" dirty="0">
                <a:latin typeface="Meiryo UI" panose="020B0604030504040204" pitchFamily="50" charset="-128"/>
                <a:ea typeface="Meiryo UI" panose="020B0604030504040204" pitchFamily="50" charset="-128"/>
              </a:rPr>
              <a:t>販売する電気メニューのうち、再エネ率</a:t>
            </a:r>
            <a:r>
              <a:rPr lang="en-US" altLang="ja-JP" sz="1600" dirty="0">
                <a:latin typeface="Meiryo UI" panose="020B0604030504040204" pitchFamily="50" charset="-128"/>
                <a:ea typeface="Meiryo UI" panose="020B0604030504040204" pitchFamily="50" charset="-128"/>
              </a:rPr>
              <a:t>35%</a:t>
            </a:r>
            <a:r>
              <a:rPr lang="ja-JP" altLang="en-US" sz="1600" dirty="0">
                <a:latin typeface="Meiryo UI" panose="020B0604030504040204" pitchFamily="50" charset="-128"/>
                <a:ea typeface="Meiryo UI" panose="020B0604030504040204" pitchFamily="50" charset="-128"/>
              </a:rPr>
              <a:t>以上で構成されるメニューの提供の状況をプルダウンから選択してください。</a:t>
            </a:r>
            <a:endParaRPr lang="en-US" altLang="ja-JP" sz="16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0" name="テキスト ボックス 19"/>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別紙３　再生可能エネルギー等供給実績報告書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テキスト ボックス 21"/>
          <p:cNvSpPr txBox="1"/>
          <p:nvPr/>
        </p:nvSpPr>
        <p:spPr>
          <a:xfrm>
            <a:off x="330059" y="862112"/>
            <a:ext cx="4357666"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＜入力欄に記入されている数値・文言は記入例です。＞</a:t>
            </a:r>
            <a:endParaRPr kumimoji="1" lang="ja-JP" altLang="en-US" sz="12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p:txBody>
          <a:bodyPr/>
          <a:lstStyle/>
          <a:p>
            <a:fld id="{F0DA1747-7AE3-4485-B1CC-5CDDF653E874}" type="slidenum">
              <a:rPr kumimoji="1" lang="ja-JP" altLang="en-US" smtClean="0"/>
              <a:t>15</a:t>
            </a:fld>
            <a:endParaRPr kumimoji="1" lang="ja-JP" altLang="en-US"/>
          </a:p>
        </p:txBody>
      </p:sp>
    </p:spTree>
    <p:extLst>
      <p:ext uri="{BB962C8B-B14F-4D97-AF65-F5344CB8AC3E}">
        <p14:creationId xmlns:p14="http://schemas.microsoft.com/office/powerpoint/2010/main" val="1507194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611560" y="3861048"/>
            <a:ext cx="7920880" cy="2600712"/>
          </a:xfrm>
          <a:prstGeom prst="rect">
            <a:avLst/>
          </a:prstGeom>
          <a:ln>
            <a:solidFill>
              <a:schemeClr val="tx1"/>
            </a:solidFill>
            <a:prstDash val="dash"/>
          </a:ln>
        </p:spPr>
        <p:txBody>
          <a:bodyPr wrap="square">
            <a:spAutoFit/>
          </a:bodyPr>
          <a:lstStyle/>
          <a:p>
            <a:pPr lvl="0" fontAlgn="t">
              <a:spcBef>
                <a:spcPts val="600"/>
              </a:spcBef>
            </a:pPr>
            <a:r>
              <a:rPr lang="en-US" altLang="ja-JP" sz="2400" dirty="0">
                <a:solidFill>
                  <a:prstClr val="black"/>
                </a:solidFill>
                <a:latin typeface="Meiryo UI" panose="020B0604030504040204" pitchFamily="50" charset="-128"/>
                <a:ea typeface="Meiryo UI" panose="020B0604030504040204" pitchFamily="50" charset="-128"/>
              </a:rPr>
              <a:t>&lt;</a:t>
            </a:r>
            <a:r>
              <a:rPr lang="ja-JP" altLang="en-US" sz="2400" dirty="0">
                <a:solidFill>
                  <a:prstClr val="black"/>
                </a:solidFill>
                <a:latin typeface="Meiryo UI" panose="020B0604030504040204" pitchFamily="50" charset="-128"/>
                <a:ea typeface="Meiryo UI" panose="020B0604030504040204" pitchFamily="50" charset="-128"/>
              </a:rPr>
              <a:t>本届出制度に関する問い合わせ先</a:t>
            </a:r>
            <a:r>
              <a:rPr lang="en-US" altLang="ja-JP" sz="2400" dirty="0">
                <a:solidFill>
                  <a:prstClr val="black"/>
                </a:solidFill>
                <a:latin typeface="Meiryo UI" panose="020B0604030504040204" pitchFamily="50" charset="-128"/>
                <a:ea typeface="Meiryo UI" panose="020B0604030504040204" pitchFamily="50" charset="-128"/>
              </a:rPr>
              <a:t>&gt;</a:t>
            </a:r>
          </a:p>
          <a:p>
            <a:pPr lvl="0" fontAlgn="t">
              <a:spcBef>
                <a:spcPts val="600"/>
              </a:spcBef>
            </a:pPr>
            <a:r>
              <a:rPr lang="en-US" altLang="ja-JP" sz="2400" dirty="0">
                <a:solidFill>
                  <a:prstClr val="black"/>
                </a:solidFill>
                <a:latin typeface="Meiryo UI" panose="020B0604030504040204" pitchFamily="50" charset="-128"/>
                <a:ea typeface="Meiryo UI" panose="020B0604030504040204" pitchFamily="50" charset="-128"/>
              </a:rPr>
              <a:t>E-mail</a:t>
            </a:r>
            <a:r>
              <a:rPr lang="ja-JP" altLang="en-US" sz="2400" dirty="0">
                <a:solidFill>
                  <a:prstClr val="black"/>
                </a:solidFill>
                <a:latin typeface="Meiryo UI" panose="020B0604030504040204" pitchFamily="50" charset="-128"/>
                <a:ea typeface="Meiryo UI" panose="020B0604030504040204" pitchFamily="50" charset="-128"/>
              </a:rPr>
              <a:t>：</a:t>
            </a:r>
            <a:r>
              <a:rPr lang="en-US" altLang="ja-JP" sz="2400" dirty="0">
                <a:solidFill>
                  <a:prstClr val="black"/>
                </a:solidFill>
                <a:latin typeface="Meiryo UI" panose="020B0604030504040204" pitchFamily="50" charset="-128"/>
                <a:ea typeface="Meiryo UI" panose="020B0604030504040204" pitchFamily="50" charset="-128"/>
              </a:rPr>
              <a:t>eneseisaku-04@gbox.pref.osaka.lg.jp</a:t>
            </a:r>
          </a:p>
          <a:p>
            <a:pPr lvl="0" fontAlgn="t">
              <a:spcBef>
                <a:spcPts val="600"/>
              </a:spcBef>
            </a:pPr>
            <a:r>
              <a:rPr lang="en-US" altLang="ja-JP" sz="2400" dirty="0">
                <a:solidFill>
                  <a:prstClr val="black"/>
                </a:solidFill>
                <a:latin typeface="Meiryo UI" panose="020B0604030504040204" pitchFamily="50" charset="-128"/>
                <a:ea typeface="Meiryo UI" panose="020B0604030504040204" pitchFamily="50" charset="-128"/>
              </a:rPr>
              <a:t>TEL</a:t>
            </a:r>
            <a:r>
              <a:rPr lang="ja-JP" altLang="en-US" sz="2400" dirty="0">
                <a:solidFill>
                  <a:prstClr val="black"/>
                </a:solidFill>
                <a:latin typeface="Meiryo UI" panose="020B0604030504040204" pitchFamily="50" charset="-128"/>
                <a:ea typeface="Meiryo UI" panose="020B0604030504040204" pitchFamily="50" charset="-128"/>
              </a:rPr>
              <a:t>：</a:t>
            </a:r>
            <a:r>
              <a:rPr lang="en-US" altLang="ja-JP" sz="2400" dirty="0">
                <a:solidFill>
                  <a:prstClr val="black"/>
                </a:solidFill>
                <a:latin typeface="Meiryo UI" panose="020B0604030504040204" pitchFamily="50" charset="-128"/>
                <a:ea typeface="Meiryo UI" panose="020B0604030504040204" pitchFamily="50" charset="-128"/>
              </a:rPr>
              <a:t>06-6210-9549</a:t>
            </a:r>
            <a:r>
              <a:rPr lang="ja-JP" altLang="en-US" sz="2400" dirty="0">
                <a:solidFill>
                  <a:prstClr val="black"/>
                </a:solidFill>
                <a:latin typeface="Meiryo UI" panose="020B0604030504040204" pitchFamily="50" charset="-128"/>
                <a:ea typeface="Meiryo UI" panose="020B0604030504040204" pitchFamily="50" charset="-128"/>
              </a:rPr>
              <a:t>（内線</a:t>
            </a:r>
            <a:r>
              <a:rPr lang="en-US" altLang="ja-JP" sz="2400" dirty="0">
                <a:solidFill>
                  <a:prstClr val="black"/>
                </a:solidFill>
                <a:latin typeface="Meiryo UI" panose="020B0604030504040204" pitchFamily="50" charset="-128"/>
                <a:ea typeface="Meiryo UI" panose="020B0604030504040204" pitchFamily="50" charset="-128"/>
              </a:rPr>
              <a:t>3853</a:t>
            </a:r>
            <a:r>
              <a:rPr lang="ja-JP" altLang="en-US" sz="2400" dirty="0">
                <a:solidFill>
                  <a:prstClr val="black"/>
                </a:solidFill>
                <a:latin typeface="Meiryo UI" panose="020B0604030504040204" pitchFamily="50" charset="-128"/>
                <a:ea typeface="Meiryo UI" panose="020B0604030504040204" pitchFamily="50" charset="-128"/>
              </a:rPr>
              <a:t>）</a:t>
            </a:r>
            <a:endParaRPr lang="en-US" altLang="ja-JP" sz="2400" dirty="0">
              <a:solidFill>
                <a:prstClr val="black"/>
              </a:solidFill>
              <a:latin typeface="Meiryo UI" panose="020B0604030504040204" pitchFamily="50" charset="-128"/>
              <a:ea typeface="Meiryo UI" panose="020B0604030504040204" pitchFamily="50" charset="-128"/>
            </a:endParaRPr>
          </a:p>
          <a:p>
            <a:pPr lvl="0" fontAlgn="t">
              <a:spcBef>
                <a:spcPts val="600"/>
              </a:spcBef>
            </a:pPr>
            <a:endParaRPr lang="en-US" altLang="ja-JP" dirty="0">
              <a:solidFill>
                <a:prstClr val="black"/>
              </a:solidFill>
              <a:latin typeface="Meiryo UI" panose="020B0604030504040204" pitchFamily="50" charset="-128"/>
              <a:ea typeface="Meiryo UI" panose="020B0604030504040204" pitchFamily="50" charset="-128"/>
            </a:endParaRPr>
          </a:p>
          <a:p>
            <a:pPr lvl="0" algn="ctr" fontAlgn="t">
              <a:spcBef>
                <a:spcPts val="600"/>
              </a:spcBef>
            </a:pPr>
            <a:r>
              <a:rPr lang="ja-JP" altLang="en-US" sz="2400" dirty="0">
                <a:solidFill>
                  <a:prstClr val="black"/>
                </a:solidFill>
                <a:latin typeface="Meiryo UI" panose="020B0604030504040204" pitchFamily="50" charset="-128"/>
                <a:ea typeface="Meiryo UI" panose="020B0604030504040204" pitchFamily="50" charset="-128"/>
              </a:rPr>
              <a:t>大阪府 環境農林水産部</a:t>
            </a:r>
            <a:endParaRPr lang="en-US" altLang="ja-JP" sz="2400" dirty="0">
              <a:solidFill>
                <a:prstClr val="black"/>
              </a:solidFill>
              <a:latin typeface="Meiryo UI" panose="020B0604030504040204" pitchFamily="50" charset="-128"/>
              <a:ea typeface="Meiryo UI" panose="020B0604030504040204" pitchFamily="50" charset="-128"/>
            </a:endParaRPr>
          </a:p>
          <a:p>
            <a:pPr lvl="0" algn="ctr" fontAlgn="t">
              <a:spcBef>
                <a:spcPts val="600"/>
              </a:spcBef>
            </a:pPr>
            <a:r>
              <a:rPr lang="ja-JP" altLang="en-US" sz="2400" dirty="0">
                <a:solidFill>
                  <a:prstClr val="black"/>
                </a:solidFill>
                <a:latin typeface="Meiryo UI" panose="020B0604030504040204" pitchFamily="50" charset="-128"/>
                <a:ea typeface="Meiryo UI" panose="020B0604030504040204" pitchFamily="50" charset="-128"/>
              </a:rPr>
              <a:t>脱炭素・エネルギー政策課 戦略企画グループまで</a:t>
            </a:r>
            <a:endParaRPr lang="en-US" altLang="ja-JP" sz="36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2"/>
          </p:nvPr>
        </p:nvSpPr>
        <p:spPr/>
        <p:txBody>
          <a:bodyPr/>
          <a:lstStyle/>
          <a:p>
            <a:fld id="{F0DA1747-7AE3-4485-B1CC-5CDDF653E874}" type="slidenum">
              <a:rPr kumimoji="1" lang="ja-JP" altLang="en-US" smtClean="0"/>
              <a:t>16</a:t>
            </a:fld>
            <a:endParaRPr kumimoji="1" lang="ja-JP" altLang="en-US"/>
          </a:p>
        </p:txBody>
      </p:sp>
    </p:spTree>
    <p:extLst>
      <p:ext uri="{BB962C8B-B14F-4D97-AF65-F5344CB8AC3E}">
        <p14:creationId xmlns:p14="http://schemas.microsoft.com/office/powerpoint/2010/main" val="4234146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角丸四角形 10"/>
          <p:cNvSpPr/>
          <p:nvPr/>
        </p:nvSpPr>
        <p:spPr>
          <a:xfrm>
            <a:off x="234842" y="751680"/>
            <a:ext cx="8726311" cy="2033086"/>
          </a:xfrm>
          <a:prstGeom prst="roundRect">
            <a:avLst>
              <a:gd name="adj" fmla="val 4825"/>
            </a:avLst>
          </a:prstGeom>
          <a:solidFill>
            <a:schemeClr val="accent3">
              <a:lumMod val="20000"/>
              <a:lumOff val="80000"/>
            </a:schemeClr>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　届出の対象事業者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特定小売電気事業者の要件</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角丸四角形 8"/>
          <p:cNvSpPr/>
          <p:nvPr/>
        </p:nvSpPr>
        <p:spPr>
          <a:xfrm>
            <a:off x="308518" y="1005129"/>
            <a:ext cx="8582295" cy="1636172"/>
          </a:xfrm>
          <a:prstGeom prst="roundRect">
            <a:avLst>
              <a:gd name="adj" fmla="val 7146"/>
            </a:avLst>
          </a:prstGeom>
          <a:solidFill>
            <a:schemeClr val="bg1"/>
          </a:solidFill>
          <a:ln w="9525">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18000" numCol="1" spcCol="0" rtlCol="0" fromWordArt="0" anchor="t" anchorCtr="0" forceAA="0" compatLnSpc="1">
            <a:prstTxWarp prst="textNoShape">
              <a:avLst/>
            </a:prstTxWarp>
            <a:spAutoFit/>
          </a:bodyPr>
          <a:lstStyle/>
          <a:p>
            <a:pPr marL="142875" marR="142875"/>
            <a:r>
              <a:rPr lang="ja-JP" altLang="en-US"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①みなし小売電気事業者</a:t>
            </a:r>
          </a:p>
          <a:p>
            <a:pPr marL="142875" marR="142875"/>
            <a:r>
              <a:rPr lang="ja-JP" altLang="en-US"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②前年度の販売電力量が、全国シェア</a:t>
            </a:r>
            <a:r>
              <a:rPr lang="en-US" altLang="ja-JP" sz="16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みなし小売電気事業者を除く</a:t>
            </a:r>
            <a:r>
              <a:rPr lang="en-US" altLang="ja-JP" sz="16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0.5</a:t>
            </a:r>
            <a:r>
              <a:rPr lang="ja-JP" altLang="en-US"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％以上の</a:t>
            </a:r>
            <a:endParaRPr lang="en-US" altLang="ja-JP"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endParaRPr>
          </a:p>
          <a:p>
            <a:pPr marL="142875" marR="142875"/>
            <a:r>
              <a:rPr lang="ja-JP" altLang="en-US"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　 小売電気事業者</a:t>
            </a:r>
          </a:p>
          <a:p>
            <a:pPr marL="142875" marR="142875"/>
            <a:r>
              <a:rPr lang="ja-JP" altLang="en-US"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③前年度の販売電力量が、全国シェア</a:t>
            </a:r>
            <a:r>
              <a:rPr lang="en-US" altLang="ja-JP" sz="16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みなし小売電気事業者を除く</a:t>
            </a:r>
            <a:r>
              <a:rPr lang="en-US" altLang="ja-JP" sz="16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0.1</a:t>
            </a:r>
            <a:r>
              <a:rPr lang="ja-JP" altLang="en-US"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％以上で</a:t>
            </a:r>
            <a:endParaRPr lang="en-US" altLang="ja-JP"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endParaRPr>
          </a:p>
          <a:p>
            <a:pPr marL="142875" marR="142875"/>
            <a:r>
              <a:rPr lang="ja-JP" altLang="en-US"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　 あって本社が大阪府内にある小売電気事業者</a:t>
            </a:r>
            <a:endParaRPr lang="en-US" altLang="ja-JP" sz="2000"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3" name="正方形/長方形 2"/>
          <p:cNvSpPr/>
          <p:nvPr/>
        </p:nvSpPr>
        <p:spPr>
          <a:xfrm>
            <a:off x="515790" y="570358"/>
            <a:ext cx="8223079" cy="369332"/>
          </a:xfrm>
          <a:prstGeom prst="rect">
            <a:avLst/>
          </a:prstGeom>
          <a:solidFill>
            <a:schemeClr val="bg1"/>
          </a:solidFill>
          <a:ln>
            <a:solidFill>
              <a:schemeClr val="tx1"/>
            </a:solidFill>
          </a:ln>
        </p:spPr>
        <p:txBody>
          <a:bodyPr wrap="square">
            <a:spAutoFit/>
          </a:bodyPr>
          <a:lstStyle/>
          <a:p>
            <a:r>
              <a:rPr lang="ja-JP" altLang="en-US" b="1"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大阪府内に電力を供給し、</a:t>
            </a:r>
            <a:r>
              <a:rPr lang="ja-JP" altLang="en-US" b="1" kern="100" dirty="0">
                <a:latin typeface="Meiryo UI" panose="020B0604030504040204" pitchFamily="50" charset="-128"/>
                <a:ea typeface="Meiryo UI" panose="020B0604030504040204" pitchFamily="50" charset="-128"/>
                <a:cs typeface="Times New Roman" panose="02020603050405020304" pitchFamily="18" charset="0"/>
              </a:rPr>
              <a:t>下記①～③の</a:t>
            </a:r>
            <a:r>
              <a:rPr lang="ja-JP" altLang="en-US" b="1" u="wavyHeavy"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いずれかの要件</a:t>
            </a:r>
            <a:r>
              <a:rPr lang="ja-JP" altLang="en-US" b="1" kern="100" dirty="0">
                <a:latin typeface="Meiryo UI" panose="020B0604030504040204" pitchFamily="50" charset="-128"/>
                <a:ea typeface="Meiryo UI" panose="020B0604030504040204" pitchFamily="50" charset="-128"/>
                <a:cs typeface="Times New Roman" panose="02020603050405020304" pitchFamily="18" charset="0"/>
              </a:rPr>
              <a:t>を満たす小売電気事業者</a:t>
            </a:r>
            <a:endParaRPr lang="en-US" altLang="ja-JP" b="1"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正方形/長方形 11"/>
          <p:cNvSpPr/>
          <p:nvPr/>
        </p:nvSpPr>
        <p:spPr>
          <a:xfrm>
            <a:off x="-15014" y="3025217"/>
            <a:ext cx="1338828" cy="369332"/>
          </a:xfrm>
          <a:prstGeom prst="rect">
            <a:avLst/>
          </a:prstGeom>
        </p:spPr>
        <p:txBody>
          <a:bodyPr wrap="none">
            <a:spAutoFit/>
          </a:bodyPr>
          <a:lstStyle/>
          <a:p>
            <a:r>
              <a:rPr lang="ja-JP" altLang="en-US" dirty="0">
                <a:solidFill>
                  <a:prstClr val="black"/>
                </a:solidFill>
                <a:latin typeface="Meiryo UI" panose="020B0604030504040204" pitchFamily="50" charset="-128"/>
                <a:ea typeface="Meiryo UI" panose="020B0604030504040204" pitchFamily="50" charset="-128"/>
              </a:rPr>
              <a:t>＜具体例＞</a:t>
            </a:r>
            <a:endParaRPr lang="ja-JP" altLang="en-US" sz="1400" dirty="0"/>
          </a:p>
        </p:txBody>
      </p:sp>
      <p:graphicFrame>
        <p:nvGraphicFramePr>
          <p:cNvPr id="6" name="表 5"/>
          <p:cNvGraphicFramePr>
            <a:graphicFrameLocks noGrp="1"/>
          </p:cNvGraphicFramePr>
          <p:nvPr>
            <p:extLst>
              <p:ext uri="{D42A27DB-BD31-4B8C-83A1-F6EECF244321}">
                <p14:modId xmlns:p14="http://schemas.microsoft.com/office/powerpoint/2010/main" val="423203555"/>
              </p:ext>
            </p:extLst>
          </p:nvPr>
        </p:nvGraphicFramePr>
        <p:xfrm>
          <a:off x="98540" y="3382248"/>
          <a:ext cx="4200794" cy="1739350"/>
        </p:xfrm>
        <a:graphic>
          <a:graphicData uri="http://schemas.openxmlformats.org/drawingml/2006/table">
            <a:tbl>
              <a:tblPr>
                <a:tableStyleId>{5C22544A-7EE6-4342-B048-85BDC9FD1C3A}</a:tableStyleId>
              </a:tblPr>
              <a:tblGrid>
                <a:gridCol w="1248466">
                  <a:extLst>
                    <a:ext uri="{9D8B030D-6E8A-4147-A177-3AD203B41FA5}">
                      <a16:colId xmlns:a16="http://schemas.microsoft.com/office/drawing/2014/main" val="361447046"/>
                    </a:ext>
                  </a:extLst>
                </a:gridCol>
                <a:gridCol w="1008112">
                  <a:extLst>
                    <a:ext uri="{9D8B030D-6E8A-4147-A177-3AD203B41FA5}">
                      <a16:colId xmlns:a16="http://schemas.microsoft.com/office/drawing/2014/main" val="1806277249"/>
                    </a:ext>
                  </a:extLst>
                </a:gridCol>
                <a:gridCol w="1080120">
                  <a:extLst>
                    <a:ext uri="{9D8B030D-6E8A-4147-A177-3AD203B41FA5}">
                      <a16:colId xmlns:a16="http://schemas.microsoft.com/office/drawing/2014/main" val="2905742764"/>
                    </a:ext>
                  </a:extLst>
                </a:gridCol>
                <a:gridCol w="864096">
                  <a:extLst>
                    <a:ext uri="{9D8B030D-6E8A-4147-A177-3AD203B41FA5}">
                      <a16:colId xmlns:a16="http://schemas.microsoft.com/office/drawing/2014/main" val="2328353990"/>
                    </a:ext>
                  </a:extLst>
                </a:gridCol>
              </a:tblGrid>
              <a:tr h="771105">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　</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みなし小売</a:t>
                      </a:r>
                      <a:endParaRPr lang="en-US" altLang="ja-JP" sz="1400" u="none" strike="noStrike" dirty="0">
                        <a:effectLst/>
                        <a:latin typeface="Meiryo UI" panose="020B0604030504040204" pitchFamily="50" charset="-128"/>
                        <a:ea typeface="Meiryo UI" panose="020B0604030504040204" pitchFamily="50" charset="-128"/>
                      </a:endParaRPr>
                    </a:p>
                    <a:p>
                      <a:pPr algn="ctr" fontAlgn="ctr"/>
                      <a:r>
                        <a:rPr lang="ja-JP" altLang="en-US" sz="1400" u="none" strike="noStrike" dirty="0">
                          <a:effectLst/>
                          <a:latin typeface="Meiryo UI" panose="020B0604030504040204" pitchFamily="50" charset="-128"/>
                          <a:ea typeface="Meiryo UI" panose="020B0604030504040204" pitchFamily="50" charset="-128"/>
                        </a:rPr>
                        <a:t>電気事業者</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u="none" strike="noStrike" dirty="0">
                          <a:effectLst/>
                          <a:latin typeface="Meiryo UI" panose="020B0604030504040204" pitchFamily="50" charset="-128"/>
                          <a:ea typeface="Meiryo UI" panose="020B0604030504040204" pitchFamily="50" charset="-128"/>
                        </a:rPr>
                        <a:t>新電力</a:t>
                      </a:r>
                      <a:endParaRPr lang="en-US" altLang="ja-JP" sz="1400" u="none" strike="noStrike"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u="none" strike="noStrike" dirty="0">
                          <a:effectLst/>
                          <a:latin typeface="Meiryo UI" panose="020B0604030504040204" pitchFamily="50" charset="-128"/>
                          <a:ea typeface="Meiryo UI" panose="020B0604030504040204" pitchFamily="50" charset="-128"/>
                        </a:rPr>
                        <a:t>（みなし小売電気事業者以外の小売電気事業者）</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合計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2399320"/>
                  </a:ext>
                </a:extLst>
              </a:tr>
              <a:tr h="320173">
                <a:tc>
                  <a:txBody>
                    <a:bodyPr/>
                    <a:lstStyle/>
                    <a:p>
                      <a:pPr algn="l" fontAlgn="ctr"/>
                      <a:r>
                        <a:rPr lang="ja-JP" altLang="en-US" sz="1400" u="none" strike="noStrike" dirty="0">
                          <a:effectLst/>
                          <a:latin typeface="Meiryo UI" panose="020B0604030504040204" pitchFamily="50" charset="-128"/>
                          <a:ea typeface="Meiryo UI" panose="020B0604030504040204" pitchFamily="50" charset="-128"/>
                        </a:rPr>
                        <a:t> 事業者数</a:t>
                      </a:r>
                      <a:r>
                        <a:rPr lang="ja-JP" altLang="en-US" sz="1200" u="none" strike="noStrike" dirty="0">
                          <a:effectLst/>
                          <a:latin typeface="Meiryo UI" panose="020B0604030504040204" pitchFamily="50" charset="-128"/>
                          <a:ea typeface="Meiryo UI" panose="020B0604030504040204" pitchFamily="50" charset="-128"/>
                        </a:rPr>
                        <a:t>（者）</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11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790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8992286"/>
                  </a:ext>
                </a:extLst>
              </a:tr>
              <a:tr h="648072">
                <a:tc>
                  <a:txBody>
                    <a:bodyPr/>
                    <a:lstStyle/>
                    <a:p>
                      <a:pPr algn="l" fontAlgn="ctr"/>
                      <a:r>
                        <a:rPr lang="zh-TW" altLang="en-US" sz="1400" u="none" strike="noStrike" dirty="0">
                          <a:effectLst/>
                          <a:latin typeface="Meiryo UI" panose="020B0604030504040204" pitchFamily="50" charset="-128"/>
                          <a:ea typeface="Meiryo UI" panose="020B0604030504040204" pitchFamily="50" charset="-128"/>
                        </a:rPr>
                        <a:t> 総販売電力量</a:t>
                      </a:r>
                      <a:endParaRPr lang="en-US" altLang="zh-TW" sz="1400" u="none" strike="noStrike" dirty="0">
                        <a:effectLst/>
                        <a:latin typeface="Meiryo UI" panose="020B0604030504040204" pitchFamily="50" charset="-128"/>
                        <a:ea typeface="Meiryo UI" panose="020B0604030504040204" pitchFamily="50" charset="-128"/>
                      </a:endParaRPr>
                    </a:p>
                    <a:p>
                      <a:pPr algn="l" fontAlgn="ctr"/>
                      <a:r>
                        <a:rPr lang="ja-JP" altLang="en-US" sz="1400" u="none" strike="noStrike" dirty="0">
                          <a:effectLst/>
                          <a:latin typeface="Meiryo UI" panose="020B0604030504040204" pitchFamily="50" charset="-128"/>
                          <a:ea typeface="Meiryo UI" panose="020B0604030504040204" pitchFamily="50" charset="-128"/>
                        </a:rPr>
                        <a:t> </a:t>
                      </a:r>
                      <a:r>
                        <a:rPr lang="ja-JP" altLang="en-US" sz="1200" u="none" strike="noStrike" dirty="0">
                          <a:effectLst/>
                          <a:latin typeface="Meiryo UI" panose="020B0604030504040204" pitchFamily="50" charset="-128"/>
                          <a:ea typeface="Meiryo UI" panose="020B0604030504040204" pitchFamily="50" charset="-128"/>
                        </a:rPr>
                        <a:t>（</a:t>
                      </a:r>
                      <a:r>
                        <a:rPr lang="zh-TW" altLang="en-US" sz="1200" u="none" strike="noStrike" dirty="0">
                          <a:effectLst/>
                          <a:latin typeface="Meiryo UI" panose="020B0604030504040204" pitchFamily="50" charset="-128"/>
                          <a:ea typeface="Meiryo UI" panose="020B0604030504040204" pitchFamily="50" charset="-128"/>
                        </a:rPr>
                        <a:t>百万</a:t>
                      </a:r>
                      <a:r>
                        <a:rPr lang="en-US" altLang="zh-TW" sz="1200" u="none" strike="noStrike" dirty="0">
                          <a:effectLst/>
                          <a:latin typeface="Meiryo UI" panose="020B0604030504040204" pitchFamily="50" charset="-128"/>
                          <a:ea typeface="Meiryo UI" panose="020B0604030504040204" pitchFamily="50" charset="-128"/>
                        </a:rPr>
                        <a:t>kWh</a:t>
                      </a:r>
                      <a:r>
                        <a:rPr lang="zh-TW" altLang="en-US" sz="1200" u="none" strike="noStrike" dirty="0">
                          <a:effectLst/>
                          <a:latin typeface="Meiryo UI" panose="020B0604030504040204" pitchFamily="50" charset="-128"/>
                          <a:ea typeface="Meiryo UI" panose="020B0604030504040204" pitchFamily="50" charset="-128"/>
                        </a:rPr>
                        <a:t>）</a:t>
                      </a: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539,921 </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179,349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719,270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1959390"/>
                  </a:ext>
                </a:extLst>
              </a:tr>
            </a:tbl>
          </a:graphicData>
        </a:graphic>
      </p:graphicFrame>
      <p:sp>
        <p:nvSpPr>
          <p:cNvPr id="14" name="正方形/長方形 13"/>
          <p:cNvSpPr/>
          <p:nvPr/>
        </p:nvSpPr>
        <p:spPr>
          <a:xfrm>
            <a:off x="170548" y="5150530"/>
            <a:ext cx="4501007" cy="415498"/>
          </a:xfrm>
          <a:prstGeom prst="rect">
            <a:avLst/>
          </a:prstGeom>
        </p:spPr>
        <p:txBody>
          <a:bodyPr wrap="square">
            <a:spAutoFit/>
          </a:bodyPr>
          <a:lstStyle/>
          <a:p>
            <a:r>
              <a:rPr lang="ja-JP" altLang="en-US" sz="1050" dirty="0">
                <a:solidFill>
                  <a:srgbClr val="000000"/>
                </a:solidFill>
                <a:latin typeface="Meiryo UI" panose="020B0604030504040204" pitchFamily="50" charset="-128"/>
                <a:ea typeface="Meiryo UI" panose="020B0604030504040204" pitchFamily="50" charset="-128"/>
              </a:rPr>
              <a:t>表　小売電気事業者の</a:t>
            </a:r>
            <a:r>
              <a:rPr lang="ja-JP" altLang="en-US" sz="1050" b="1" dirty="0">
                <a:solidFill>
                  <a:srgbClr val="FF0000"/>
                </a:solidFill>
                <a:latin typeface="Meiryo UI" panose="020B0604030504040204" pitchFamily="50" charset="-128"/>
                <a:ea typeface="Meiryo UI" panose="020B0604030504040204" pitchFamily="50" charset="-128"/>
              </a:rPr>
              <a:t>令和７年度</a:t>
            </a:r>
            <a:r>
              <a:rPr lang="ja-JP" altLang="en-US" sz="1050" dirty="0">
                <a:latin typeface="Meiryo UI" panose="020B0604030504040204" pitchFamily="50" charset="-128"/>
                <a:ea typeface="Meiryo UI" panose="020B0604030504040204" pitchFamily="50" charset="-128"/>
              </a:rPr>
              <a:t>の</a:t>
            </a:r>
            <a:r>
              <a:rPr lang="ja-JP" altLang="en-US" sz="1050" dirty="0">
                <a:solidFill>
                  <a:srgbClr val="000000"/>
                </a:solidFill>
                <a:latin typeface="Meiryo UI" panose="020B0604030504040204" pitchFamily="50" charset="-128"/>
                <a:ea typeface="Meiryo UI" panose="020B0604030504040204" pitchFamily="50" charset="-128"/>
              </a:rPr>
              <a:t>販売電力量</a:t>
            </a:r>
            <a:endParaRPr lang="en-US" altLang="ja-JP" sz="1050" dirty="0">
              <a:solidFill>
                <a:srgbClr val="000000"/>
              </a:solidFill>
              <a:latin typeface="Meiryo UI" panose="020B0604030504040204" pitchFamily="50" charset="-128"/>
              <a:ea typeface="Meiryo UI" panose="020B0604030504040204" pitchFamily="50" charset="-128"/>
            </a:endParaRPr>
          </a:p>
          <a:p>
            <a:r>
              <a:rPr lang="ja-JP" altLang="en-US" sz="1050" dirty="0">
                <a:solidFill>
                  <a:srgbClr val="000000"/>
                </a:solidFill>
                <a:latin typeface="Meiryo UI" panose="020B0604030504040204" pitchFamily="50" charset="-128"/>
                <a:ea typeface="Meiryo UI" panose="020B0604030504040204" pitchFamily="50" charset="-128"/>
              </a:rPr>
              <a:t>　　（「資源エネルギー庁 </a:t>
            </a:r>
            <a:r>
              <a:rPr lang="zh-TW" altLang="en-US" sz="1050" dirty="0">
                <a:solidFill>
                  <a:prstClr val="black"/>
                </a:solidFill>
                <a:latin typeface="Meiryo UI" panose="020B0604030504040204" pitchFamily="50" charset="-128"/>
                <a:ea typeface="Meiryo UI" panose="020B0604030504040204" pitchFamily="50" charset="-128"/>
              </a:rPr>
              <a:t>電力調査統計</a:t>
            </a:r>
            <a:r>
              <a:rPr lang="ja-JP" altLang="en-US" sz="1050" dirty="0">
                <a:solidFill>
                  <a:prstClr val="black"/>
                </a:solidFill>
                <a:latin typeface="Meiryo UI" panose="020B0604030504040204" pitchFamily="50" charset="-128"/>
                <a:ea typeface="Meiryo UI" panose="020B0604030504040204" pitchFamily="50" charset="-128"/>
              </a:rPr>
              <a:t>　電力需要実績」より大阪府作成</a:t>
            </a:r>
            <a:r>
              <a:rPr lang="ja-JP" altLang="en-US" sz="1050" dirty="0">
                <a:solidFill>
                  <a:srgbClr val="000000"/>
                </a:solidFill>
                <a:latin typeface="Meiryo UI" panose="020B0604030504040204" pitchFamily="50" charset="-128"/>
                <a:ea typeface="Meiryo UI" panose="020B0604030504040204" pitchFamily="50" charset="-128"/>
              </a:rPr>
              <a:t>）</a:t>
            </a:r>
            <a:endParaRPr lang="ja-JP" altLang="en-US" sz="1050" dirty="0">
              <a:latin typeface="Meiryo UI" panose="020B0604030504040204" pitchFamily="50" charset="-128"/>
              <a:ea typeface="Meiryo UI" panose="020B0604030504040204" pitchFamily="50" charset="-128"/>
            </a:endParaRPr>
          </a:p>
        </p:txBody>
      </p:sp>
      <p:sp>
        <p:nvSpPr>
          <p:cNvPr id="15" name="線吹き出し 2 (枠付き) 14"/>
          <p:cNvSpPr/>
          <p:nvPr/>
        </p:nvSpPr>
        <p:spPr>
          <a:xfrm>
            <a:off x="1360238" y="3390459"/>
            <a:ext cx="1008000" cy="1733965"/>
          </a:xfrm>
          <a:prstGeom prst="borderCallout2">
            <a:avLst>
              <a:gd name="adj1" fmla="val -501"/>
              <a:gd name="adj2" fmla="val 45837"/>
              <a:gd name="adj3" fmla="val -12614"/>
              <a:gd name="adj4" fmla="val 109120"/>
              <a:gd name="adj5" fmla="val -12252"/>
              <a:gd name="adj6" fmla="val 30264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4416345" y="3064430"/>
            <a:ext cx="4552650" cy="338554"/>
          </a:xfrm>
          <a:prstGeom prst="rect">
            <a:avLst/>
          </a:prstGeom>
          <a:ln w="19050">
            <a:solidFill>
              <a:schemeClr val="tx1"/>
            </a:solidFill>
          </a:ln>
        </p:spPr>
        <p:txBody>
          <a:bodyPr wrap="square">
            <a:spAutoFit/>
          </a:bodyPr>
          <a:lstStyle/>
          <a:p>
            <a:r>
              <a:rPr lang="en-US" altLang="ja-JP" sz="16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kern="100" dirty="0">
                <a:latin typeface="Meiryo UI" panose="020B0604030504040204" pitchFamily="50" charset="-128"/>
                <a:ea typeface="Meiryo UI" panose="020B0604030504040204" pitchFamily="50" charset="-128"/>
                <a:cs typeface="Times New Roman" panose="02020603050405020304" pitchFamily="18" charset="0"/>
              </a:rPr>
              <a:t>みなし小売電気事業者</a:t>
            </a:r>
            <a:r>
              <a:rPr lang="en-US" altLang="ja-JP" sz="16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u="wavyHeavy" kern="100" dirty="0">
                <a:solidFill>
                  <a:srgbClr val="FF0000"/>
                </a:solidFill>
                <a:uFill>
                  <a:solidFill>
                    <a:srgbClr val="FF0000"/>
                  </a:solidFill>
                </a:uFill>
                <a:latin typeface="Meiryo UI" panose="020B0604030504040204" pitchFamily="50" charset="-128"/>
                <a:ea typeface="Meiryo UI" panose="020B0604030504040204" pitchFamily="50" charset="-128"/>
                <a:cs typeface="Times New Roman" panose="02020603050405020304" pitchFamily="18" charset="0"/>
              </a:rPr>
              <a:t>①に該当し届出対象</a:t>
            </a:r>
            <a:endParaRPr lang="ja-JP" altLang="en-US" sz="1600" u="wavyHeavy" dirty="0">
              <a:solidFill>
                <a:srgbClr val="FF0000"/>
              </a:solidFill>
              <a:uFill>
                <a:solidFill>
                  <a:srgbClr val="FF0000"/>
                </a:solidFill>
              </a:uFill>
            </a:endParaRPr>
          </a:p>
        </p:txBody>
      </p:sp>
      <p:sp>
        <p:nvSpPr>
          <p:cNvPr id="17" name="線吹き出し 2 (枠付き) 16"/>
          <p:cNvSpPr/>
          <p:nvPr/>
        </p:nvSpPr>
        <p:spPr>
          <a:xfrm>
            <a:off x="2397256" y="3390458"/>
            <a:ext cx="1040469" cy="1733965"/>
          </a:xfrm>
          <a:prstGeom prst="borderCallout2">
            <a:avLst>
              <a:gd name="adj1" fmla="val 17375"/>
              <a:gd name="adj2" fmla="val 100278"/>
              <a:gd name="adj3" fmla="val 9920"/>
              <a:gd name="adj4" fmla="val 117111"/>
              <a:gd name="adj5" fmla="val 9767"/>
              <a:gd name="adj6" fmla="val 193662"/>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4423535" y="3512969"/>
            <a:ext cx="4545460" cy="2523768"/>
          </a:xfrm>
          <a:prstGeom prst="rect">
            <a:avLst/>
          </a:prstGeom>
          <a:ln w="19050">
            <a:solidFill>
              <a:schemeClr val="tx1"/>
            </a:solidFill>
          </a:ln>
        </p:spPr>
        <p:txBody>
          <a:bodyPr wrap="square">
            <a:spAutoFit/>
          </a:bodyPr>
          <a:lstStyle/>
          <a:p>
            <a:r>
              <a:rPr lang="en-US" altLang="ja-JP" sz="16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kern="100" dirty="0">
                <a:latin typeface="Meiryo UI" panose="020B0604030504040204" pitchFamily="50" charset="-128"/>
                <a:ea typeface="Meiryo UI" panose="020B0604030504040204" pitchFamily="50" charset="-128"/>
                <a:cs typeface="Times New Roman" panose="02020603050405020304" pitchFamily="18" charset="0"/>
              </a:rPr>
              <a:t>新電力</a:t>
            </a:r>
            <a:r>
              <a:rPr lang="ja-JP" altLang="en-US" sz="1200" b="1" dirty="0">
                <a:latin typeface="Meiryo UI" panose="020B0604030504040204" pitchFamily="50" charset="-128"/>
                <a:ea typeface="Meiryo UI" panose="020B0604030504040204" pitchFamily="50" charset="-128"/>
              </a:rPr>
              <a:t>（みなし小売電気事業者以外の小売電気事業者）</a:t>
            </a:r>
            <a:r>
              <a:rPr lang="en-US" altLang="ja-JP" sz="1600" b="1" kern="100" dirty="0">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〇全国シェア</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0.5 </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の販売電力量 ＝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897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百万</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kWh</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400" kern="100" dirty="0">
                <a:latin typeface="Meiryo UI" panose="020B0604030504040204" pitchFamily="50" charset="-128"/>
                <a:ea typeface="Meiryo UI" panose="020B0604030504040204" pitchFamily="50" charset="-128"/>
                <a:cs typeface="Times New Roman" panose="02020603050405020304" pitchFamily="18" charset="0"/>
              </a:rPr>
              <a:t>179,349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百万</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kWh</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400" kern="100" dirty="0">
                <a:latin typeface="Meiryo UI" panose="020B0604030504040204" pitchFamily="50" charset="-128"/>
                <a:ea typeface="Meiryo UI" panose="020B0604030504040204" pitchFamily="50" charset="-128"/>
                <a:cs typeface="Times New Roman" panose="02020603050405020304" pitchFamily="18" charset="0"/>
              </a:rPr>
              <a:t>× 0.5 </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400" kern="100" dirty="0">
                <a:latin typeface="Meiryo UI" panose="020B0604030504040204" pitchFamily="50" charset="-128"/>
                <a:ea typeface="Meiryo UI" panose="020B0604030504040204" pitchFamily="50" charset="-128"/>
                <a:cs typeface="Times New Roman" panose="02020603050405020304" pitchFamily="18" charset="0"/>
              </a:rPr>
              <a:t>897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百万</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kWh</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6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u="wavyHeavy"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販売電力量が上記以上の事業者は、</a:t>
            </a:r>
            <a:endParaRPr lang="en-US" altLang="ja-JP" sz="1600" u="wavyHeavy"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6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u="wavyHeavy"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②に該当し届出対象</a:t>
            </a:r>
            <a:endParaRPr lang="en-US" altLang="ja-JP" sz="1600" u="wavyHeavy"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endParaRPr lang="en-US" altLang="ja-JP" sz="1600"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〇全国シェア</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0.1 </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の販売電力量 ＝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179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百万</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kWh</a:t>
            </a:r>
          </a:p>
          <a:p>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400" kern="100" dirty="0">
                <a:latin typeface="Meiryo UI" panose="020B0604030504040204" pitchFamily="50" charset="-128"/>
                <a:ea typeface="Meiryo UI" panose="020B0604030504040204" pitchFamily="50" charset="-128"/>
                <a:cs typeface="Times New Roman" panose="02020603050405020304" pitchFamily="18" charset="0"/>
              </a:rPr>
              <a:t>179,349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百万</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kWh </a:t>
            </a:r>
            <a:r>
              <a:rPr lang="en-US" altLang="ja-JP" sz="1400" kern="100" dirty="0">
                <a:latin typeface="Meiryo UI" panose="020B0604030504040204" pitchFamily="50" charset="-128"/>
                <a:ea typeface="Meiryo UI" panose="020B0604030504040204" pitchFamily="50" charset="-128"/>
                <a:cs typeface="Times New Roman" panose="02020603050405020304" pitchFamily="18" charset="0"/>
              </a:rPr>
              <a:t>× 0.1</a:t>
            </a: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200" dirty="0"/>
              <a:t> </a:t>
            </a: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400" kern="100" dirty="0">
                <a:latin typeface="Meiryo UI" panose="020B0604030504040204" pitchFamily="50" charset="-128"/>
                <a:ea typeface="Meiryo UI" panose="020B0604030504040204" pitchFamily="50" charset="-128"/>
                <a:cs typeface="Times New Roman" panose="02020603050405020304" pitchFamily="18" charset="0"/>
              </a:rPr>
              <a:t>179</a:t>
            </a: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百万</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kWh</a:t>
            </a:r>
          </a:p>
          <a:p>
            <a:pPr algn="just"/>
            <a:r>
              <a:rPr lang="ja-JP" altLang="en-US" sz="1600" kern="100" dirty="0">
                <a:solidFill>
                  <a:srgbClr val="FF0000"/>
                </a:solidFill>
                <a:uFill>
                  <a:solidFill>
                    <a:srgbClr val="FF0000"/>
                  </a:solidFill>
                </a:u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u="wavyHeavy" kern="100" dirty="0">
                <a:solidFill>
                  <a:srgbClr val="FF0000"/>
                </a:solidFill>
                <a:uFill>
                  <a:solidFill>
                    <a:srgbClr val="FF0000"/>
                  </a:solidFill>
                </a:uFill>
                <a:latin typeface="Meiryo UI" panose="020B0604030504040204" pitchFamily="50" charset="-128"/>
                <a:ea typeface="Meiryo UI" panose="020B0604030504040204" pitchFamily="50" charset="-128"/>
                <a:cs typeface="Times New Roman" panose="02020603050405020304" pitchFamily="18" charset="0"/>
              </a:rPr>
              <a:t>販売電力量が上記以上で</a:t>
            </a:r>
            <a:endParaRPr lang="en-US" altLang="ja-JP" sz="1600" u="wavyHeavy" kern="100" dirty="0">
              <a:solidFill>
                <a:srgbClr val="FF0000"/>
              </a:solidFill>
              <a:uFill>
                <a:solidFill>
                  <a:srgbClr val="FF0000"/>
                </a:solidFill>
              </a:uFill>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en-US" sz="1600" kern="100" dirty="0">
                <a:solidFill>
                  <a:srgbClr val="FF0000"/>
                </a:solidFill>
                <a:uFill>
                  <a:solidFill>
                    <a:srgbClr val="FF0000"/>
                  </a:solidFill>
                </a:u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u="wavyHeavy" kern="100" dirty="0">
                <a:solidFill>
                  <a:srgbClr val="FF0000"/>
                </a:solidFill>
                <a:uFill>
                  <a:solidFill>
                    <a:srgbClr val="FF0000"/>
                  </a:solidFill>
                </a:uFill>
                <a:latin typeface="Meiryo UI" panose="020B0604030504040204" pitchFamily="50" charset="-128"/>
                <a:ea typeface="Meiryo UI" panose="020B0604030504040204" pitchFamily="50" charset="-128"/>
                <a:cs typeface="Times New Roman" panose="02020603050405020304" pitchFamily="18" charset="0"/>
              </a:rPr>
              <a:t>本社が大阪府内の事業者は、③に該当し届出対象</a:t>
            </a:r>
            <a:endParaRPr lang="en-US" altLang="ja-JP" sz="1600" u="wavyHeavy" kern="100" dirty="0">
              <a:solidFill>
                <a:srgbClr val="FF0000"/>
              </a:solidFill>
              <a:uFill>
                <a:solidFill>
                  <a:srgbClr val="FF0000"/>
                </a:solidFill>
              </a:u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0" name="正方形/長方形 19"/>
          <p:cNvSpPr/>
          <p:nvPr/>
        </p:nvSpPr>
        <p:spPr>
          <a:xfrm>
            <a:off x="170548" y="6388737"/>
            <a:ext cx="7958124" cy="307777"/>
          </a:xfrm>
          <a:prstGeom prst="rect">
            <a:avLst/>
          </a:prstGeom>
        </p:spPr>
        <p:txBody>
          <a:bodyPr wrap="square">
            <a:spAutoFit/>
          </a:bodyPr>
          <a:lstStyle/>
          <a:p>
            <a:r>
              <a:rPr lang="ja-JP" altLang="en-US" sz="1400" b="1" dirty="0">
                <a:solidFill>
                  <a:srgbClr val="FF0000"/>
                </a:solidFill>
                <a:latin typeface="Meiryo UI" panose="020B0604030504040204" pitchFamily="50" charset="-128"/>
                <a:ea typeface="Meiryo UI" panose="020B0604030504040204" pitchFamily="50" charset="-128"/>
              </a:rPr>
              <a:t>   上記具体例は、令和７年度の販売電力量の実績（国公表）を基に算出しております。</a:t>
            </a:r>
            <a:endParaRPr lang="en-US" altLang="ja-JP" sz="1400" b="1" dirty="0">
              <a:solidFill>
                <a:srgbClr val="FF0000"/>
              </a:solidFill>
              <a:latin typeface="Meiryo UI" panose="020B0604030504040204" pitchFamily="50" charset="-128"/>
              <a:ea typeface="Meiryo UI" panose="020B0604030504040204" pitchFamily="50" charset="-128"/>
            </a:endParaRPr>
          </a:p>
        </p:txBody>
      </p:sp>
      <p:sp>
        <p:nvSpPr>
          <p:cNvPr id="19" name="正方形/長方形 18"/>
          <p:cNvSpPr/>
          <p:nvPr/>
        </p:nvSpPr>
        <p:spPr>
          <a:xfrm>
            <a:off x="432420" y="5502530"/>
            <a:ext cx="3799958" cy="738664"/>
          </a:xfrm>
          <a:prstGeom prst="rect">
            <a:avLst/>
          </a:prstGeom>
        </p:spPr>
        <p:txBody>
          <a:bodyPr wrap="square">
            <a:spAutoFit/>
          </a:bodyPr>
          <a:lstStyle/>
          <a:p>
            <a:r>
              <a:rPr lang="ja-JP" altLang="en-US" sz="1050" dirty="0">
                <a:solidFill>
                  <a:prstClr val="black"/>
                </a:solidFill>
                <a:latin typeface="Meiryo UI" panose="020B0604030504040204" pitchFamily="50" charset="-128"/>
                <a:ea typeface="Meiryo UI" panose="020B0604030504040204" pitchFamily="50" charset="-128"/>
              </a:rPr>
              <a:t>「資源エネルギー庁　</a:t>
            </a:r>
            <a:r>
              <a:rPr lang="zh-TW" altLang="en-US" sz="1050" dirty="0">
                <a:solidFill>
                  <a:prstClr val="black"/>
                </a:solidFill>
                <a:latin typeface="Meiryo UI" panose="020B0604030504040204" pitchFamily="50" charset="-128"/>
                <a:ea typeface="Meiryo UI" panose="020B0604030504040204" pitchFamily="50" charset="-128"/>
              </a:rPr>
              <a:t>電力調査統計</a:t>
            </a:r>
            <a:r>
              <a:rPr lang="ja-JP" altLang="en-US" sz="1050" dirty="0">
                <a:solidFill>
                  <a:prstClr val="black"/>
                </a:solidFill>
                <a:latin typeface="Meiryo UI" panose="020B0604030504040204" pitchFamily="50" charset="-128"/>
                <a:ea typeface="Meiryo UI" panose="020B0604030504040204" pitchFamily="50" charset="-128"/>
              </a:rPr>
              <a:t>　電力需要実績」の</a:t>
            </a:r>
            <a:r>
              <a:rPr lang="en-US" altLang="ja-JP" sz="1050" dirty="0">
                <a:solidFill>
                  <a:prstClr val="black"/>
                </a:solidFill>
                <a:latin typeface="Meiryo UI" panose="020B0604030504040204" pitchFamily="50" charset="-128"/>
                <a:ea typeface="Meiryo UI" panose="020B0604030504040204" pitchFamily="50" charset="-128"/>
              </a:rPr>
              <a:t>URL</a:t>
            </a:r>
          </a:p>
          <a:p>
            <a:r>
              <a:rPr lang="en-US" altLang="ja-JP" sz="1050" dirty="0">
                <a:solidFill>
                  <a:prstClr val="black"/>
                </a:solidFill>
                <a:latin typeface="Meiryo UI" panose="020B0604030504040204" pitchFamily="50" charset="-128"/>
                <a:ea typeface="Meiryo UI" panose="020B0604030504040204" pitchFamily="50" charset="-128"/>
                <a:hlinkClick r:id="rId2"/>
              </a:rPr>
              <a:t>https://www.enecho.meti.go.jp/statistics/electric_power/ep002/results.html</a:t>
            </a:r>
            <a:endParaRPr lang="en-US" altLang="ja-JP" sz="1050" dirty="0">
              <a:solidFill>
                <a:prstClr val="black"/>
              </a:solidFill>
              <a:latin typeface="Meiryo UI" panose="020B0604030504040204" pitchFamily="50" charset="-128"/>
              <a:ea typeface="Meiryo UI" panose="020B0604030504040204" pitchFamily="50" charset="-128"/>
            </a:endParaRPr>
          </a:p>
          <a:p>
            <a:endParaRPr lang="en-US" altLang="ja-JP" sz="1050" dirty="0">
              <a:solidFill>
                <a:prstClr val="black"/>
              </a:solidFill>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p:txBody>
          <a:bodyPr/>
          <a:lstStyle/>
          <a:p>
            <a:fld id="{F0DA1747-7AE3-4485-B1CC-5CDDF653E874}" type="slidenum">
              <a:rPr kumimoji="1" lang="ja-JP" altLang="en-US" smtClean="0"/>
              <a:t>1</a:t>
            </a:fld>
            <a:endParaRPr kumimoji="1" lang="ja-JP" altLang="en-US" dirty="0"/>
          </a:p>
        </p:txBody>
      </p:sp>
    </p:spTree>
    <p:extLst>
      <p:ext uri="{BB962C8B-B14F-4D97-AF65-F5344CB8AC3E}">
        <p14:creationId xmlns:p14="http://schemas.microsoft.com/office/powerpoint/2010/main" val="1196545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89E35065-A086-4ED7-8E44-50102C3C9C82}"/>
              </a:ext>
            </a:extLst>
          </p:cNvPr>
          <p:cNvPicPr>
            <a:picLocks noChangeAspect="1"/>
          </p:cNvPicPr>
          <p:nvPr/>
        </p:nvPicPr>
        <p:blipFill>
          <a:blip r:embed="rId2"/>
          <a:stretch>
            <a:fillRect/>
          </a:stretch>
        </p:blipFill>
        <p:spPr>
          <a:xfrm>
            <a:off x="163998" y="946921"/>
            <a:ext cx="4438887" cy="5652000"/>
          </a:xfrm>
          <a:prstGeom prst="rect">
            <a:avLst/>
          </a:prstGeom>
        </p:spPr>
      </p:pic>
      <p:sp>
        <p:nvSpPr>
          <p:cNvPr id="4" name="テキスト ボックス 3"/>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　届出様式の種類と公表の範囲</a:t>
            </a:r>
          </a:p>
        </p:txBody>
      </p:sp>
      <p:sp>
        <p:nvSpPr>
          <p:cNvPr id="12" name="正方形/長方形 11"/>
          <p:cNvSpPr/>
          <p:nvPr/>
        </p:nvSpPr>
        <p:spPr>
          <a:xfrm>
            <a:off x="107504" y="513929"/>
            <a:ext cx="4009381" cy="338554"/>
          </a:xfrm>
          <a:prstGeom prst="rect">
            <a:avLst/>
          </a:prstGeom>
        </p:spPr>
        <p:txBody>
          <a:bodyPr wrap="square">
            <a:spAutoFit/>
          </a:bodyPr>
          <a:lstStyle/>
          <a:p>
            <a:pPr lvl="0"/>
            <a:r>
              <a:rPr lang="ja-JP" altLang="en-US" sz="1600" dirty="0">
                <a:solidFill>
                  <a:prstClr val="black"/>
                </a:solidFill>
                <a:latin typeface="Meiryo UI" panose="020B0604030504040204" pitchFamily="50" charset="-128"/>
                <a:ea typeface="Meiryo UI" panose="020B0604030504040204" pitchFamily="50" charset="-128"/>
              </a:rPr>
              <a:t>様式第</a:t>
            </a:r>
            <a:r>
              <a:rPr lang="en-US" altLang="ja-JP" sz="1600" dirty="0">
                <a:solidFill>
                  <a:prstClr val="black"/>
                </a:solidFill>
                <a:latin typeface="Meiryo UI" panose="020B0604030504040204" pitchFamily="50" charset="-128"/>
                <a:ea typeface="Meiryo UI" panose="020B0604030504040204" pitchFamily="50" charset="-128"/>
              </a:rPr>
              <a:t>16</a:t>
            </a:r>
            <a:r>
              <a:rPr lang="ja-JP" altLang="en-US" sz="1600" dirty="0">
                <a:solidFill>
                  <a:prstClr val="black"/>
                </a:solidFill>
                <a:latin typeface="Meiryo UI" panose="020B0604030504040204" pitchFamily="50" charset="-128"/>
                <a:ea typeface="Meiryo UI" panose="020B0604030504040204" pitchFamily="50" charset="-128"/>
              </a:rPr>
              <a:t>号（表紙）　　　</a:t>
            </a:r>
            <a:endParaRPr lang="ja-JP" altLang="en-US" sz="1200" dirty="0"/>
          </a:p>
        </p:txBody>
      </p:sp>
      <p:sp>
        <p:nvSpPr>
          <p:cNvPr id="16" name="線吹き出し 2 (枠付き) 15"/>
          <p:cNvSpPr/>
          <p:nvPr/>
        </p:nvSpPr>
        <p:spPr>
          <a:xfrm>
            <a:off x="163999" y="2693244"/>
            <a:ext cx="4353233" cy="1713671"/>
          </a:xfrm>
          <a:prstGeom prst="borderCallout2">
            <a:avLst>
              <a:gd name="adj1" fmla="val -158"/>
              <a:gd name="adj2" fmla="val 51755"/>
              <a:gd name="adj3" fmla="val -14497"/>
              <a:gd name="adj4" fmla="val 80280"/>
              <a:gd name="adj5" fmla="val -14662"/>
              <a:gd name="adj6" fmla="val 10694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線吹き出し 2 (枠付き) 18"/>
          <p:cNvSpPr/>
          <p:nvPr/>
        </p:nvSpPr>
        <p:spPr>
          <a:xfrm>
            <a:off x="163997" y="4421436"/>
            <a:ext cx="4353235" cy="1224136"/>
          </a:xfrm>
          <a:prstGeom prst="borderCallout2">
            <a:avLst>
              <a:gd name="adj1" fmla="val 99680"/>
              <a:gd name="adj2" fmla="val 59232"/>
              <a:gd name="adj3" fmla="val 43230"/>
              <a:gd name="adj4" fmla="val 82453"/>
              <a:gd name="adj5" fmla="val 39811"/>
              <a:gd name="adj6" fmla="val 11924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4715098" y="4369167"/>
            <a:ext cx="4321398" cy="1508105"/>
          </a:xfrm>
          <a:prstGeom prst="rect">
            <a:avLst/>
          </a:prstGeom>
          <a:solidFill>
            <a:schemeClr val="bg1"/>
          </a:solidFill>
          <a:ln>
            <a:solidFill>
              <a:schemeClr val="accent1"/>
            </a:solidFill>
          </a:ln>
        </p:spPr>
        <p:txBody>
          <a:bodyPr wrap="square">
            <a:spAutoFit/>
          </a:bodyPr>
          <a:lstStyle/>
          <a:p>
            <a:pPr lvl="0"/>
            <a:r>
              <a:rPr lang="ja-JP" altLang="en-US" sz="2000" b="1" dirty="0">
                <a:solidFill>
                  <a:srgbClr val="4F81BD"/>
                </a:solidFill>
                <a:latin typeface="Meiryo UI" panose="020B0604030504040204" pitchFamily="50" charset="-128"/>
                <a:ea typeface="Meiryo UI" panose="020B0604030504040204" pitchFamily="50" charset="-128"/>
              </a:rPr>
              <a:t>再生可能エネルギー等供給実績報告書</a:t>
            </a:r>
            <a:endParaRPr lang="en-US" altLang="ja-JP" sz="2400" b="1" dirty="0">
              <a:solidFill>
                <a:srgbClr val="4F81BD"/>
              </a:solidFill>
              <a:latin typeface="Meiryo UI" panose="020B0604030504040204" pitchFamily="50" charset="-128"/>
              <a:ea typeface="Meiryo UI" panose="020B0604030504040204" pitchFamily="50" charset="-128"/>
            </a:endParaRPr>
          </a:p>
          <a:p>
            <a:pPr lvl="0"/>
            <a:r>
              <a:rPr lang="ja-JP" altLang="en-US" dirty="0">
                <a:solidFill>
                  <a:srgbClr val="4F81BD"/>
                </a:solidFill>
                <a:latin typeface="Meiryo UI" panose="020B0604030504040204" pitchFamily="50" charset="-128"/>
                <a:ea typeface="Meiryo UI" panose="020B0604030504040204" pitchFamily="50" charset="-128"/>
              </a:rPr>
              <a:t>（条例第</a:t>
            </a:r>
            <a:r>
              <a:rPr lang="en-US" altLang="ja-JP" dirty="0">
                <a:solidFill>
                  <a:srgbClr val="4F81BD"/>
                </a:solidFill>
                <a:latin typeface="Meiryo UI" panose="020B0604030504040204" pitchFamily="50" charset="-128"/>
                <a:ea typeface="Meiryo UI" panose="020B0604030504040204" pitchFamily="50" charset="-128"/>
              </a:rPr>
              <a:t>34</a:t>
            </a:r>
            <a:r>
              <a:rPr lang="ja-JP" altLang="en-US" dirty="0">
                <a:solidFill>
                  <a:srgbClr val="4F81BD"/>
                </a:solidFill>
                <a:latin typeface="Meiryo UI" panose="020B0604030504040204" pitchFamily="50" charset="-128"/>
                <a:ea typeface="Meiryo UI" panose="020B0604030504040204" pitchFamily="50" charset="-128"/>
              </a:rPr>
              <a:t>条の５第</a:t>
            </a:r>
            <a:r>
              <a:rPr lang="en-US" altLang="ja-JP" dirty="0">
                <a:solidFill>
                  <a:srgbClr val="4F81BD"/>
                </a:solidFill>
                <a:latin typeface="Meiryo UI" panose="020B0604030504040204" pitchFamily="50" charset="-128"/>
                <a:ea typeface="Meiryo UI" panose="020B0604030504040204" pitchFamily="50" charset="-128"/>
              </a:rPr>
              <a:t>1</a:t>
            </a:r>
            <a:r>
              <a:rPr lang="ja-JP" altLang="en-US" dirty="0">
                <a:solidFill>
                  <a:srgbClr val="4F81BD"/>
                </a:solidFill>
                <a:latin typeface="Meiryo UI" panose="020B0604030504040204" pitchFamily="50" charset="-128"/>
                <a:ea typeface="Meiryo UI" panose="020B0604030504040204" pitchFamily="50" charset="-128"/>
              </a:rPr>
              <a:t>項）</a:t>
            </a:r>
            <a:endParaRPr lang="en-US" altLang="ja-JP" dirty="0">
              <a:solidFill>
                <a:srgbClr val="4F81BD"/>
              </a:solidFill>
              <a:latin typeface="Meiryo UI" panose="020B0604030504040204" pitchFamily="50" charset="-128"/>
              <a:ea typeface="Meiryo UI" panose="020B0604030504040204" pitchFamily="50" charset="-128"/>
            </a:endParaRPr>
          </a:p>
          <a:p>
            <a:pPr lvl="0"/>
            <a:r>
              <a:rPr lang="ja-JP" altLang="en-US" b="1" dirty="0">
                <a:latin typeface="Meiryo UI" panose="020B0604030504040204" pitchFamily="50" charset="-128"/>
                <a:ea typeface="Meiryo UI" panose="020B0604030504040204" pitchFamily="50" charset="-128"/>
              </a:rPr>
              <a:t>＜届出様式の種類・府</a:t>
            </a:r>
            <a:r>
              <a:rPr lang="en-US" altLang="ja-JP" b="1" dirty="0">
                <a:latin typeface="Meiryo UI" panose="020B0604030504040204" pitchFamily="50" charset="-128"/>
                <a:ea typeface="Meiryo UI" panose="020B0604030504040204" pitchFamily="50" charset="-128"/>
              </a:rPr>
              <a:t>HP</a:t>
            </a:r>
            <a:r>
              <a:rPr lang="ja-JP" altLang="en-US" b="1" dirty="0" err="1">
                <a:latin typeface="Meiryo UI" panose="020B0604030504040204" pitchFamily="50" charset="-128"/>
                <a:ea typeface="Meiryo UI" panose="020B0604030504040204" pitchFamily="50" charset="-128"/>
              </a:rPr>
              <a:t>での</a:t>
            </a:r>
            <a:r>
              <a:rPr lang="ja-JP" altLang="en-US" b="1" dirty="0">
                <a:latin typeface="Meiryo UI" panose="020B0604030504040204" pitchFamily="50" charset="-128"/>
                <a:ea typeface="Meiryo UI" panose="020B0604030504040204" pitchFamily="50" charset="-128"/>
              </a:rPr>
              <a:t>公表＞</a:t>
            </a:r>
            <a:endParaRPr lang="en-US" altLang="ja-JP" b="1"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表紙</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公表</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黒字箇所は非公表</a:t>
            </a:r>
            <a:endParaRPr lang="en-US" altLang="ja-JP" sz="1600"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別紙３</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公表</a:t>
            </a:r>
            <a:endParaRPr lang="en-US" altLang="ja-JP" dirty="0">
              <a:latin typeface="Meiryo UI" panose="020B0604030504040204" pitchFamily="50" charset="-128"/>
              <a:ea typeface="Meiryo UI" panose="020B0604030504040204" pitchFamily="50" charset="-128"/>
            </a:endParaRPr>
          </a:p>
        </p:txBody>
      </p:sp>
      <p:sp>
        <p:nvSpPr>
          <p:cNvPr id="28" name="正方形/長方形 27"/>
          <p:cNvSpPr/>
          <p:nvPr/>
        </p:nvSpPr>
        <p:spPr>
          <a:xfrm>
            <a:off x="4716016" y="2075862"/>
            <a:ext cx="4318074" cy="1785104"/>
          </a:xfrm>
          <a:prstGeom prst="rect">
            <a:avLst/>
          </a:prstGeom>
          <a:solidFill>
            <a:schemeClr val="bg1"/>
          </a:solidFill>
          <a:ln>
            <a:solidFill>
              <a:srgbClr val="FF0000"/>
            </a:solidFill>
          </a:ln>
        </p:spPr>
        <p:txBody>
          <a:bodyPr wrap="square">
            <a:spAutoFit/>
          </a:bodyPr>
          <a:lstStyle/>
          <a:p>
            <a:r>
              <a:rPr lang="ja-JP" altLang="en-US" sz="2000" b="1" dirty="0">
                <a:solidFill>
                  <a:srgbClr val="FF0000"/>
                </a:solidFill>
                <a:latin typeface="Meiryo UI" panose="020B0604030504040204" pitchFamily="50" charset="-128"/>
                <a:ea typeface="Meiryo UI" panose="020B0604030504040204" pitchFamily="50" charset="-128"/>
              </a:rPr>
              <a:t>再生可能エネルギー等供給拡大計画書</a:t>
            </a:r>
            <a:endParaRPr lang="en-US" altLang="ja-JP" dirty="0">
              <a:solidFill>
                <a:srgbClr val="FF0000"/>
              </a:solidFill>
              <a:latin typeface="Meiryo UI" panose="020B0604030504040204" pitchFamily="50" charset="-128"/>
              <a:ea typeface="Meiryo UI" panose="020B0604030504040204" pitchFamily="50" charset="-128"/>
            </a:endParaRPr>
          </a:p>
          <a:p>
            <a:r>
              <a:rPr lang="ja-JP" altLang="en-US" dirty="0">
                <a:solidFill>
                  <a:srgbClr val="FF0000"/>
                </a:solidFill>
                <a:latin typeface="Meiryo UI" panose="020B0604030504040204" pitchFamily="50" charset="-128"/>
                <a:ea typeface="Meiryo UI" panose="020B0604030504040204" pitchFamily="50" charset="-128"/>
              </a:rPr>
              <a:t>（条例第</a:t>
            </a:r>
            <a:r>
              <a:rPr lang="en-US" altLang="ja-JP" dirty="0">
                <a:solidFill>
                  <a:srgbClr val="FF0000"/>
                </a:solidFill>
                <a:latin typeface="Meiryo UI" panose="020B0604030504040204" pitchFamily="50" charset="-128"/>
                <a:ea typeface="Meiryo UI" panose="020B0604030504040204" pitchFamily="50" charset="-128"/>
              </a:rPr>
              <a:t>34</a:t>
            </a:r>
            <a:r>
              <a:rPr lang="ja-JP" altLang="en-US" dirty="0">
                <a:solidFill>
                  <a:srgbClr val="FF0000"/>
                </a:solidFill>
                <a:latin typeface="Meiryo UI" panose="020B0604030504040204" pitchFamily="50" charset="-128"/>
                <a:ea typeface="Meiryo UI" panose="020B0604030504040204" pitchFamily="50" charset="-128"/>
              </a:rPr>
              <a:t>条の３第</a:t>
            </a:r>
            <a:r>
              <a:rPr lang="en-US" altLang="ja-JP" dirty="0">
                <a:solidFill>
                  <a:srgbClr val="FF0000"/>
                </a:solidFill>
                <a:latin typeface="Meiryo UI" panose="020B0604030504040204" pitchFamily="50" charset="-128"/>
                <a:ea typeface="Meiryo UI" panose="020B0604030504040204" pitchFamily="50" charset="-128"/>
              </a:rPr>
              <a:t>1</a:t>
            </a:r>
            <a:r>
              <a:rPr lang="ja-JP" altLang="en-US" dirty="0">
                <a:solidFill>
                  <a:srgbClr val="FF0000"/>
                </a:solidFill>
                <a:latin typeface="Meiryo UI" panose="020B0604030504040204" pitchFamily="50" charset="-128"/>
                <a:ea typeface="Meiryo UI" panose="020B0604030504040204" pitchFamily="50" charset="-128"/>
              </a:rPr>
              <a:t>項）</a:t>
            </a:r>
            <a:endParaRPr lang="en-US" altLang="ja-JP" dirty="0">
              <a:solidFill>
                <a:srgbClr val="FF0000"/>
              </a:solidFill>
              <a:latin typeface="Meiryo UI" panose="020B0604030504040204" pitchFamily="50" charset="-128"/>
              <a:ea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rPr>
              <a:t>＜届出様式の種類・府</a:t>
            </a:r>
            <a:r>
              <a:rPr lang="en-US" altLang="ja-JP" b="1" dirty="0">
                <a:latin typeface="Meiryo UI" panose="020B0604030504040204" pitchFamily="50" charset="-128"/>
                <a:ea typeface="Meiryo UI" panose="020B0604030504040204" pitchFamily="50" charset="-128"/>
              </a:rPr>
              <a:t>HP</a:t>
            </a:r>
            <a:r>
              <a:rPr lang="ja-JP" altLang="en-US" b="1" dirty="0" err="1">
                <a:latin typeface="Meiryo UI" panose="020B0604030504040204" pitchFamily="50" charset="-128"/>
                <a:ea typeface="Meiryo UI" panose="020B0604030504040204" pitchFamily="50" charset="-128"/>
              </a:rPr>
              <a:t>での</a:t>
            </a:r>
            <a:r>
              <a:rPr lang="ja-JP" altLang="en-US" b="1" dirty="0">
                <a:latin typeface="Meiryo UI" panose="020B0604030504040204" pitchFamily="50" charset="-128"/>
                <a:ea typeface="Meiryo UI" panose="020B0604030504040204" pitchFamily="50" charset="-128"/>
              </a:rPr>
              <a:t>公表範囲＞</a:t>
            </a:r>
            <a:endParaRPr lang="en-US" altLang="ja-JP" b="1"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表紙</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公表</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黒字箇所は非公表</a:t>
            </a:r>
            <a:endParaRPr lang="en-US" altLang="ja-JP"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別紙１</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非公表</a:t>
            </a:r>
            <a:endParaRPr lang="en-US" altLang="ja-JP"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別紙２</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公表</a:t>
            </a:r>
            <a:endParaRPr lang="en-US" altLang="ja-JP" dirty="0">
              <a:latin typeface="Meiryo UI" panose="020B0604030504040204" pitchFamily="50" charset="-128"/>
              <a:ea typeface="Meiryo UI" panose="020B0604030504040204" pitchFamily="50" charset="-128"/>
            </a:endParaRPr>
          </a:p>
        </p:txBody>
      </p:sp>
      <p:sp>
        <p:nvSpPr>
          <p:cNvPr id="14" name="正方形/長方形 13"/>
          <p:cNvSpPr/>
          <p:nvPr/>
        </p:nvSpPr>
        <p:spPr>
          <a:xfrm>
            <a:off x="4718422" y="852483"/>
            <a:ext cx="4318074" cy="830997"/>
          </a:xfrm>
          <a:prstGeom prst="rect">
            <a:avLst/>
          </a:prstGeom>
          <a:solidFill>
            <a:schemeClr val="bg1"/>
          </a:solidFill>
          <a:ln>
            <a:solidFill>
              <a:schemeClr val="accent3"/>
            </a:solidFill>
          </a:ln>
        </p:spPr>
        <p:txBody>
          <a:bodyPr wrap="square">
            <a:spAutoFit/>
          </a:bodyPr>
          <a:lstStyle/>
          <a:p>
            <a:pPr fontAlgn="t">
              <a:spcBef>
                <a:spcPts val="600"/>
              </a:spcBef>
            </a:pPr>
            <a:r>
              <a:rPr lang="ja-JP" altLang="en-US" sz="1600" dirty="0">
                <a:solidFill>
                  <a:prstClr val="black"/>
                </a:solidFill>
                <a:latin typeface="Meiryo UI" panose="020B0604030504040204" pitchFamily="50" charset="-128"/>
                <a:ea typeface="Meiryo UI" panose="020B0604030504040204" pitchFamily="50" charset="-128"/>
              </a:rPr>
              <a:t>「再生可能エネルギー等供給拡大計画書」と「再生可能エネルギー等供給実績報告書」の様式は兼用します。</a:t>
            </a:r>
            <a:endParaRPr lang="en-US" altLang="ja-JP" sz="1600" dirty="0">
              <a:solidFill>
                <a:prstClr val="black"/>
              </a:solidFill>
              <a:latin typeface="Meiryo UI" panose="020B0604030504040204" pitchFamily="50" charset="-128"/>
              <a:ea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F0DA1747-7AE3-4485-B1CC-5CDDF653E874}" type="slidenum">
              <a:rPr kumimoji="1" lang="ja-JP" altLang="en-US" smtClean="0"/>
              <a:t>2</a:t>
            </a:fld>
            <a:endParaRPr kumimoji="1" lang="ja-JP" altLang="en-US"/>
          </a:p>
        </p:txBody>
      </p:sp>
    </p:spTree>
    <p:extLst>
      <p:ext uri="{BB962C8B-B14F-4D97-AF65-F5344CB8AC3E}">
        <p14:creationId xmlns:p14="http://schemas.microsoft.com/office/powerpoint/2010/main" val="99915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　届出の期日</a:t>
            </a:r>
          </a:p>
        </p:txBody>
      </p:sp>
      <p:sp>
        <p:nvSpPr>
          <p:cNvPr id="21" name="正方形/長方形 20"/>
          <p:cNvSpPr/>
          <p:nvPr/>
        </p:nvSpPr>
        <p:spPr>
          <a:xfrm>
            <a:off x="468152" y="1180300"/>
            <a:ext cx="5966698" cy="2862322"/>
          </a:xfrm>
          <a:prstGeom prst="rect">
            <a:avLst/>
          </a:prstGeom>
        </p:spPr>
        <p:txBody>
          <a:bodyPr wrap="none">
            <a:spAutoFit/>
          </a:bodyPr>
          <a:lstStyle/>
          <a:p>
            <a:pPr marL="285750" indent="-285750">
              <a:buFont typeface="Wingdings" panose="05000000000000000000" pitchFamily="2" charset="2"/>
              <a:buChar char="Ø"/>
            </a:pPr>
            <a:r>
              <a:rPr lang="ja-JP" altLang="en-US" sz="2000" dirty="0">
                <a:latin typeface="Meiryo UI" panose="020B0604030504040204" pitchFamily="50" charset="-128"/>
                <a:ea typeface="Meiryo UI" panose="020B0604030504040204" pitchFamily="50" charset="-128"/>
              </a:rPr>
              <a:t>届出初年度</a:t>
            </a:r>
            <a:endParaRPr lang="en-US" altLang="ja-JP" sz="2000"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　　届出書類：</a:t>
            </a:r>
            <a:r>
              <a:rPr lang="ja-JP" altLang="en-US" sz="2000" b="1" dirty="0">
                <a:solidFill>
                  <a:srgbClr val="FF0000"/>
                </a:solidFill>
                <a:latin typeface="Meiryo UI" panose="020B0604030504040204" pitchFamily="50" charset="-128"/>
                <a:ea typeface="Meiryo UI" panose="020B0604030504040204" pitchFamily="50" charset="-128"/>
              </a:rPr>
              <a:t>再生可能エネルギー等供給拡大計画書</a:t>
            </a:r>
            <a:endParaRPr lang="en-US" altLang="ja-JP" sz="2000" b="1" dirty="0">
              <a:solidFill>
                <a:srgbClr val="FF0000"/>
              </a:solidFill>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　　届出期日：</a:t>
            </a:r>
            <a:r>
              <a:rPr lang="ja-JP" altLang="en-US" sz="2000" b="1" dirty="0">
                <a:latin typeface="Meiryo UI" panose="020B0604030504040204" pitchFamily="50" charset="-128"/>
                <a:ea typeface="Meiryo UI" panose="020B0604030504040204" pitchFamily="50" charset="-128"/>
              </a:rPr>
              <a:t>８月末まで</a:t>
            </a:r>
            <a:endParaRPr lang="en-US" altLang="ja-JP" sz="2000" b="1" dirty="0">
              <a:latin typeface="Meiryo UI" panose="020B0604030504040204" pitchFamily="50" charset="-128"/>
              <a:ea typeface="Meiryo UI" panose="020B0604030504040204" pitchFamily="50" charset="-128"/>
            </a:endParaRPr>
          </a:p>
          <a:p>
            <a:endParaRPr lang="en-US" altLang="ja-JP" sz="2000" dirty="0">
              <a:latin typeface="Meiryo UI" panose="020B0604030504040204" pitchFamily="50" charset="-128"/>
              <a:ea typeface="Meiryo UI" panose="020B0604030504040204" pitchFamily="50" charset="-128"/>
            </a:endParaRPr>
          </a:p>
          <a:p>
            <a:endParaRPr lang="en-US" altLang="ja-JP" sz="20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Ø"/>
            </a:pPr>
            <a:r>
              <a:rPr lang="ja-JP" altLang="en-US" sz="2000" dirty="0">
                <a:latin typeface="Meiryo UI" panose="020B0604030504040204" pitchFamily="50" charset="-128"/>
                <a:ea typeface="Meiryo UI" panose="020B0604030504040204" pitchFamily="50" charset="-128"/>
              </a:rPr>
              <a:t>届出２年目以降</a:t>
            </a:r>
            <a:endParaRPr lang="en-US" altLang="ja-JP" sz="2000"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　　届出書類：</a:t>
            </a:r>
            <a:r>
              <a:rPr lang="ja-JP" altLang="en-US" sz="2000" b="1" dirty="0">
                <a:solidFill>
                  <a:srgbClr val="FF0000"/>
                </a:solidFill>
                <a:latin typeface="Meiryo UI" panose="020B0604030504040204" pitchFamily="50" charset="-128"/>
                <a:ea typeface="Meiryo UI" panose="020B0604030504040204" pitchFamily="50" charset="-128"/>
              </a:rPr>
              <a:t>再生可能エネルギー等供給拡大計画書</a:t>
            </a:r>
            <a:endParaRPr lang="en-US" altLang="ja-JP" sz="2000" b="1" dirty="0">
              <a:solidFill>
                <a:srgbClr val="FF0000"/>
              </a:solidFill>
              <a:latin typeface="Meiryo UI" panose="020B0604030504040204" pitchFamily="50" charset="-128"/>
              <a:ea typeface="Meiryo UI" panose="020B0604030504040204" pitchFamily="50" charset="-128"/>
            </a:endParaRPr>
          </a:p>
          <a:p>
            <a:r>
              <a:rPr lang="ja-JP" altLang="en-US" sz="2000" b="1" dirty="0">
                <a:solidFill>
                  <a:srgbClr val="FF0000"/>
                </a:solidFill>
                <a:latin typeface="Meiryo UI" panose="020B0604030504040204" pitchFamily="50" charset="-128"/>
                <a:ea typeface="Meiryo UI" panose="020B0604030504040204" pitchFamily="50" charset="-128"/>
              </a:rPr>
              <a:t>　　　　　　　　　 </a:t>
            </a:r>
            <a:r>
              <a:rPr lang="ja-JP" altLang="en-US" sz="2000" b="1" dirty="0">
                <a:solidFill>
                  <a:schemeClr val="accent1"/>
                </a:solidFill>
                <a:latin typeface="Meiryo UI" panose="020B0604030504040204" pitchFamily="50" charset="-128"/>
                <a:ea typeface="Meiryo UI" panose="020B0604030504040204" pitchFamily="50" charset="-128"/>
              </a:rPr>
              <a:t>再生可能エネルギー等供給実績報告書</a:t>
            </a:r>
            <a:endParaRPr lang="en-US" altLang="ja-JP" sz="2000" b="1" dirty="0">
              <a:solidFill>
                <a:schemeClr val="accent1"/>
              </a:solidFill>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　　届出期日：</a:t>
            </a:r>
            <a:r>
              <a:rPr lang="ja-JP" altLang="en-US" sz="2000" b="1" dirty="0">
                <a:latin typeface="Meiryo UI" panose="020B0604030504040204" pitchFamily="50" charset="-128"/>
                <a:ea typeface="Meiryo UI" panose="020B0604030504040204" pitchFamily="50" charset="-128"/>
              </a:rPr>
              <a:t>８月末まで</a:t>
            </a:r>
            <a:endParaRPr lang="en-US" altLang="ja-JP" sz="2000" b="1" dirty="0">
              <a:latin typeface="Meiryo UI" panose="020B0604030504040204" pitchFamily="50" charset="-128"/>
              <a:ea typeface="Meiryo UI" panose="020B0604030504040204" pitchFamily="50" charset="-128"/>
            </a:endParaRPr>
          </a:p>
        </p:txBody>
      </p:sp>
      <p:sp>
        <p:nvSpPr>
          <p:cNvPr id="5" name="正方形/長方形 4"/>
          <p:cNvSpPr/>
          <p:nvPr/>
        </p:nvSpPr>
        <p:spPr>
          <a:xfrm>
            <a:off x="468152" y="4797152"/>
            <a:ext cx="8465504" cy="1323439"/>
          </a:xfrm>
          <a:prstGeom prst="rect">
            <a:avLst/>
          </a:prstGeom>
          <a:ln>
            <a:solidFill>
              <a:schemeClr val="tx1"/>
            </a:solidFill>
            <a:prstDash val="dash"/>
          </a:ln>
        </p:spPr>
        <p:txBody>
          <a:bodyPr wrap="square">
            <a:spAutoFit/>
          </a:bodyPr>
          <a:lstStyle/>
          <a:p>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注意事項</a:t>
            </a:r>
            <a:r>
              <a:rPr lang="en-US" altLang="ja-JP" sz="2000" b="1" dirty="0">
                <a:latin typeface="Meiryo UI" panose="020B0604030504040204" pitchFamily="50" charset="-128"/>
                <a:ea typeface="Meiryo UI" panose="020B0604030504040204" pitchFamily="50" charset="-128"/>
              </a:rPr>
              <a:t>※</a:t>
            </a:r>
          </a:p>
          <a:p>
            <a:r>
              <a:rPr lang="ja-JP" altLang="en-US" sz="2000" b="1" dirty="0">
                <a:latin typeface="Meiryo UI" panose="020B0604030504040204" pitchFamily="50" charset="-128"/>
                <a:ea typeface="Meiryo UI" panose="020B0604030504040204" pitchFamily="50" charset="-128"/>
              </a:rPr>
              <a:t>届出初年度は、「</a:t>
            </a:r>
            <a:r>
              <a:rPr lang="ja-JP" altLang="en-US" sz="2000" b="1" dirty="0">
                <a:solidFill>
                  <a:srgbClr val="FF0000"/>
                </a:solidFill>
                <a:latin typeface="Meiryo UI" panose="020B0604030504040204" pitchFamily="50" charset="-128"/>
                <a:ea typeface="Meiryo UI" panose="020B0604030504040204" pitchFamily="50" charset="-128"/>
              </a:rPr>
              <a:t>再生可能エネルギー等供給拡大計画書</a:t>
            </a:r>
            <a:r>
              <a:rPr lang="ja-JP" altLang="en-US" sz="2000" b="1" dirty="0">
                <a:latin typeface="Meiryo UI" panose="020B0604030504040204" pitchFamily="50" charset="-128"/>
                <a:ea typeface="Meiryo UI" panose="020B0604030504040204" pitchFamily="50" charset="-128"/>
              </a:rPr>
              <a:t>」のみ提出ください。</a:t>
            </a:r>
            <a:endParaRPr lang="en-US" altLang="ja-JP" sz="2000" b="1" dirty="0">
              <a:latin typeface="Meiryo UI" panose="020B0604030504040204" pitchFamily="50" charset="-128"/>
              <a:ea typeface="Meiryo UI" panose="020B0604030504040204" pitchFamily="50" charset="-128"/>
            </a:endParaRPr>
          </a:p>
          <a:p>
            <a:r>
              <a:rPr lang="ja-JP" altLang="en-US" sz="2000" b="1" dirty="0">
                <a:latin typeface="Meiryo UI" panose="020B0604030504040204" pitchFamily="50" charset="-128"/>
                <a:ea typeface="Meiryo UI" panose="020B0604030504040204" pitchFamily="50" charset="-128"/>
              </a:rPr>
              <a:t>　　　　　→　</a:t>
            </a:r>
            <a:r>
              <a:rPr lang="en-US" altLang="ja-JP" sz="2000" dirty="0">
                <a:latin typeface="Meiryo UI" panose="020B0604030504040204" pitchFamily="50" charset="-128"/>
                <a:ea typeface="Meiryo UI" panose="020B0604030504040204" pitchFamily="50" charset="-128"/>
              </a:rPr>
              <a:t>【</a:t>
            </a:r>
            <a:r>
              <a:rPr lang="ja-JP" altLang="en-US" sz="2000" dirty="0">
                <a:latin typeface="Meiryo UI" panose="020B0604030504040204" pitchFamily="50" charset="-128"/>
                <a:ea typeface="Meiryo UI" panose="020B0604030504040204" pitchFamily="50" charset="-128"/>
              </a:rPr>
              <a:t>表紙</a:t>
            </a:r>
            <a:r>
              <a:rPr lang="en-US" altLang="ja-JP" sz="2000" dirty="0">
                <a:latin typeface="Meiryo UI" panose="020B0604030504040204" pitchFamily="50" charset="-128"/>
                <a:ea typeface="Meiryo UI" panose="020B0604030504040204" pitchFamily="50" charset="-128"/>
              </a:rPr>
              <a:t>※】</a:t>
            </a:r>
            <a:r>
              <a:rPr lang="ja-JP" altLang="en-US" sz="2000" dirty="0" err="1">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a:t>
            </a:r>
            <a:r>
              <a:rPr lang="ja-JP" altLang="en-US" sz="2000" dirty="0">
                <a:latin typeface="Meiryo UI" panose="020B0604030504040204" pitchFamily="50" charset="-128"/>
                <a:ea typeface="Meiryo UI" panose="020B0604030504040204" pitchFamily="50" charset="-128"/>
              </a:rPr>
              <a:t>別紙１</a:t>
            </a:r>
            <a:r>
              <a:rPr lang="en-US" altLang="ja-JP" sz="2000" dirty="0">
                <a:latin typeface="Meiryo UI" panose="020B0604030504040204" pitchFamily="50" charset="-128"/>
                <a:ea typeface="Meiryo UI" panose="020B0604030504040204" pitchFamily="50" charset="-128"/>
              </a:rPr>
              <a:t>】</a:t>
            </a:r>
            <a:r>
              <a:rPr lang="ja-JP" altLang="en-US" sz="2000" dirty="0" err="1">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a:t>
            </a:r>
            <a:r>
              <a:rPr lang="ja-JP" altLang="en-US" sz="2000" dirty="0">
                <a:latin typeface="Meiryo UI" panose="020B0604030504040204" pitchFamily="50" charset="-128"/>
                <a:ea typeface="Meiryo UI" panose="020B0604030504040204" pitchFamily="50" charset="-128"/>
              </a:rPr>
              <a:t>別紙２</a:t>
            </a:r>
            <a:r>
              <a:rPr lang="en-US" altLang="ja-JP" sz="2000" dirty="0">
                <a:latin typeface="Meiryo UI" panose="020B0604030504040204" pitchFamily="50" charset="-128"/>
                <a:ea typeface="Meiryo UI" panose="020B0604030504040204" pitchFamily="50" charset="-128"/>
              </a:rPr>
              <a:t>】</a:t>
            </a:r>
            <a:r>
              <a:rPr lang="ja-JP" altLang="en-US" sz="2000" dirty="0">
                <a:latin typeface="Meiryo UI" panose="020B0604030504040204" pitchFamily="50" charset="-128"/>
                <a:ea typeface="Meiryo UI" panose="020B0604030504040204" pitchFamily="50" charset="-128"/>
              </a:rPr>
              <a:t>の３つのシートが対象</a:t>
            </a:r>
            <a:endParaRPr lang="en-US" altLang="ja-JP" sz="2000"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再生可能エネルギー等供給拡大計画書に関する部分のみ記載</a:t>
            </a:r>
            <a:endParaRPr lang="en-US" altLang="ja-JP" sz="1400" dirty="0">
              <a:latin typeface="Meiryo UI" panose="020B0604030504040204" pitchFamily="50" charset="-128"/>
              <a:ea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F0DA1747-7AE3-4485-B1CC-5CDDF653E874}" type="slidenum">
              <a:rPr kumimoji="1" lang="ja-JP" altLang="en-US" smtClean="0"/>
              <a:t>3</a:t>
            </a:fld>
            <a:endParaRPr kumimoji="1" lang="ja-JP" altLang="en-US"/>
          </a:p>
        </p:txBody>
      </p:sp>
    </p:spTree>
    <p:extLst>
      <p:ext uri="{BB962C8B-B14F-4D97-AF65-F5344CB8AC3E}">
        <p14:creationId xmlns:p14="http://schemas.microsoft.com/office/powerpoint/2010/main" val="3480348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p:cNvSpPr/>
          <p:nvPr/>
        </p:nvSpPr>
        <p:spPr>
          <a:xfrm>
            <a:off x="4893758" y="6149048"/>
            <a:ext cx="4102050" cy="338554"/>
          </a:xfrm>
          <a:prstGeom prst="rect">
            <a:avLst/>
          </a:prstGeom>
          <a:solidFill>
            <a:schemeClr val="bg1"/>
          </a:solidFill>
          <a:ln>
            <a:solidFill>
              <a:schemeClr val="accent3"/>
            </a:solidFill>
          </a:ln>
        </p:spPr>
        <p:txBody>
          <a:bodyPr wrap="square">
            <a:spAutoFit/>
          </a:bodyPr>
          <a:lstStyle/>
          <a:p>
            <a:r>
              <a:rPr lang="ja-JP" altLang="en-US" sz="1600" dirty="0">
                <a:latin typeface="Meiryo UI" panose="020B0604030504040204" pitchFamily="50" charset="-128"/>
                <a:ea typeface="Meiryo UI" panose="020B0604030504040204" pitchFamily="50" charset="-128"/>
              </a:rPr>
              <a:t>ご連絡先等を記入ください。</a:t>
            </a:r>
            <a:endParaRPr lang="en-US" altLang="ja-JP" sz="16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4CFE32E4-3C59-4593-A993-8B1A8E6F10E5}"/>
              </a:ext>
            </a:extLst>
          </p:cNvPr>
          <p:cNvPicPr>
            <a:picLocks noChangeAspect="1"/>
          </p:cNvPicPr>
          <p:nvPr/>
        </p:nvPicPr>
        <p:blipFill>
          <a:blip r:embed="rId2"/>
          <a:stretch>
            <a:fillRect/>
          </a:stretch>
        </p:blipFill>
        <p:spPr>
          <a:xfrm>
            <a:off x="179512" y="908720"/>
            <a:ext cx="4456826" cy="5508000"/>
          </a:xfrm>
          <a:prstGeom prst="rect">
            <a:avLst/>
          </a:prstGeom>
        </p:spPr>
      </p:pic>
      <p:sp>
        <p:nvSpPr>
          <p:cNvPr id="4" name="テキスト ボックス 3"/>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様式第</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16</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号（表紙）</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線吹き出し 2 (枠付き) 15"/>
          <p:cNvSpPr/>
          <p:nvPr/>
        </p:nvSpPr>
        <p:spPr>
          <a:xfrm>
            <a:off x="179512" y="2608783"/>
            <a:ext cx="4388143" cy="494909"/>
          </a:xfrm>
          <a:prstGeom prst="borderCallout2">
            <a:avLst>
              <a:gd name="adj1" fmla="val 59285"/>
              <a:gd name="adj2" fmla="val 100105"/>
              <a:gd name="adj3" fmla="val 160905"/>
              <a:gd name="adj4" fmla="val 107480"/>
              <a:gd name="adj5" fmla="val 144230"/>
              <a:gd name="adj6" fmla="val 12345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線吹き出し 2 (枠付き) 16"/>
          <p:cNvSpPr/>
          <p:nvPr/>
        </p:nvSpPr>
        <p:spPr>
          <a:xfrm>
            <a:off x="2767807" y="1444064"/>
            <a:ext cx="1802822" cy="769308"/>
          </a:xfrm>
          <a:prstGeom prst="borderCallout2">
            <a:avLst>
              <a:gd name="adj1" fmla="val 17375"/>
              <a:gd name="adj2" fmla="val 100278"/>
              <a:gd name="adj3" fmla="val -11706"/>
              <a:gd name="adj4" fmla="val 106797"/>
              <a:gd name="adj5" fmla="val -11859"/>
              <a:gd name="adj6" fmla="val 123404"/>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線吹き出し 2 (枠付き) 18"/>
          <p:cNvSpPr/>
          <p:nvPr/>
        </p:nvSpPr>
        <p:spPr>
          <a:xfrm>
            <a:off x="685539" y="4517628"/>
            <a:ext cx="3882468" cy="1013288"/>
          </a:xfrm>
          <a:prstGeom prst="borderCallout2">
            <a:avLst>
              <a:gd name="adj1" fmla="val 64378"/>
              <a:gd name="adj2" fmla="val 99885"/>
              <a:gd name="adj3" fmla="val 139892"/>
              <a:gd name="adj4" fmla="val 105981"/>
              <a:gd name="adj5" fmla="val 138804"/>
              <a:gd name="adj6" fmla="val 127698"/>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4897082" y="908720"/>
            <a:ext cx="4102050" cy="584775"/>
          </a:xfrm>
          <a:prstGeom prst="rect">
            <a:avLst/>
          </a:prstGeom>
          <a:solidFill>
            <a:schemeClr val="bg1"/>
          </a:solidFill>
          <a:ln>
            <a:solidFill>
              <a:srgbClr val="FF0000"/>
            </a:solidFill>
          </a:ln>
        </p:spPr>
        <p:txBody>
          <a:bodyPr wrap="square">
            <a:spAutoFit/>
          </a:bodyPr>
          <a:lstStyle/>
          <a:p>
            <a:r>
              <a:rPr lang="ja-JP" altLang="en-US" sz="1600" dirty="0">
                <a:latin typeface="Meiryo UI" panose="020B0604030504040204" pitchFamily="50" charset="-128"/>
                <a:ea typeface="Meiryo UI" panose="020B0604030504040204" pitchFamily="50" charset="-128"/>
              </a:rPr>
              <a:t>届出者の住所・氏名（法人にあっては名称・代表者の氏名）を記入ください。</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押印不要</a:t>
            </a:r>
            <a:endParaRPr lang="en-US" altLang="ja-JP" sz="1600" dirty="0">
              <a:latin typeface="Meiryo UI" panose="020B0604030504040204" pitchFamily="50" charset="-128"/>
              <a:ea typeface="Meiryo UI" panose="020B0604030504040204" pitchFamily="50" charset="-128"/>
            </a:endParaRPr>
          </a:p>
        </p:txBody>
      </p:sp>
      <p:sp>
        <p:nvSpPr>
          <p:cNvPr id="18" name="線吹き出し 2 (枠付き) 17"/>
          <p:cNvSpPr/>
          <p:nvPr/>
        </p:nvSpPr>
        <p:spPr>
          <a:xfrm>
            <a:off x="1936273" y="2285149"/>
            <a:ext cx="688199" cy="254177"/>
          </a:xfrm>
          <a:prstGeom prst="borderCallout2">
            <a:avLst>
              <a:gd name="adj1" fmla="val 17375"/>
              <a:gd name="adj2" fmla="val 100278"/>
              <a:gd name="adj3" fmla="val 18919"/>
              <a:gd name="adj4" fmla="val 352894"/>
              <a:gd name="adj5" fmla="val 66189"/>
              <a:gd name="adj6" fmla="val 44552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4897082" y="1583010"/>
            <a:ext cx="4102050" cy="1338828"/>
          </a:xfrm>
          <a:prstGeom prst="rect">
            <a:avLst/>
          </a:prstGeom>
          <a:solidFill>
            <a:schemeClr val="bg1"/>
          </a:solidFill>
          <a:ln>
            <a:solidFill>
              <a:srgbClr val="FF0000"/>
            </a:solidFill>
          </a:ln>
        </p:spPr>
        <p:txBody>
          <a:bodyPr wrap="square">
            <a:spAutoFit/>
          </a:bodyPr>
          <a:lstStyle/>
          <a:p>
            <a:r>
              <a:rPr lang="ja-JP" altLang="en-US" sz="1600" dirty="0">
                <a:latin typeface="Meiryo UI" panose="020B0604030504040204" pitchFamily="50" charset="-128"/>
                <a:ea typeface="Meiryo UI" panose="020B0604030504040204" pitchFamily="50" charset="-128"/>
              </a:rPr>
              <a:t>初年度の届出：「第</a:t>
            </a:r>
            <a:r>
              <a:rPr lang="en-US" altLang="ja-JP" sz="1600" dirty="0">
                <a:latin typeface="Meiryo UI" panose="020B0604030504040204" pitchFamily="50" charset="-128"/>
                <a:ea typeface="Meiryo UI" panose="020B0604030504040204" pitchFamily="50" charset="-128"/>
              </a:rPr>
              <a:t>34</a:t>
            </a:r>
            <a:r>
              <a:rPr lang="ja-JP" altLang="en-US" sz="1600" dirty="0">
                <a:latin typeface="Meiryo UI" panose="020B0604030504040204" pitchFamily="50" charset="-128"/>
                <a:ea typeface="Meiryo UI" panose="020B0604030504040204" pitchFamily="50" charset="-128"/>
              </a:rPr>
              <a:t>条の３第１項」に丸をし</a:t>
            </a:r>
            <a:endParaRPr lang="en-US" altLang="ja-JP" sz="1600" dirty="0">
              <a:latin typeface="Meiryo UI" panose="020B0604030504040204" pitchFamily="50" charset="-128"/>
              <a:ea typeface="Meiryo UI" panose="020B0604030504040204" pitchFamily="50" charset="-128"/>
            </a:endParaRPr>
          </a:p>
          <a:p>
            <a:pPr algn="just"/>
            <a:r>
              <a:rPr lang="ja-JP" altLang="en-US" sz="1600" dirty="0">
                <a:latin typeface="Meiryo UI" panose="020B0604030504040204" pitchFamily="50" charset="-128"/>
                <a:ea typeface="Meiryo UI" panose="020B0604030504040204" pitchFamily="50" charset="-128"/>
              </a:rPr>
              <a:t>　　　　　　　　　　</a:t>
            </a:r>
            <a:r>
              <a:rPr lang="ja-JP" altLang="en-US" sz="1600" dirty="0" err="1">
                <a:latin typeface="Meiryo UI" panose="020B0604030504040204" pitchFamily="50" charset="-128"/>
                <a:ea typeface="Meiryo UI" panose="020B0604030504040204" pitchFamily="50" charset="-128"/>
              </a:rPr>
              <a:t>て</a:t>
            </a:r>
            <a:r>
              <a:rPr lang="ja-JP" altLang="en-US" sz="1600" dirty="0">
                <a:latin typeface="Meiryo UI" panose="020B0604030504040204" pitchFamily="50" charset="-128"/>
                <a:ea typeface="Meiryo UI" panose="020B0604030504040204" pitchFamily="50" charset="-128"/>
              </a:rPr>
              <a:t>ください。</a:t>
            </a:r>
            <a:endParaRPr lang="en-US" altLang="ja-JP" sz="1600" dirty="0">
              <a:latin typeface="Meiryo UI" panose="020B0604030504040204" pitchFamily="50" charset="-128"/>
              <a:ea typeface="Meiryo UI" panose="020B0604030504040204" pitchFamily="50" charset="-128"/>
            </a:endParaRPr>
          </a:p>
          <a:p>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年目以降の届出：両方に〇をしてください</a:t>
            </a:r>
            <a:endParaRPr lang="en-US" altLang="ja-JP" sz="16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＜参考＞</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再生可能エネルギー等供給拡大計画書：第</a:t>
            </a:r>
            <a:r>
              <a:rPr lang="en-US" altLang="ja-JP" sz="1100" dirty="0">
                <a:latin typeface="Meiryo UI" panose="020B0604030504040204" pitchFamily="50" charset="-128"/>
                <a:ea typeface="Meiryo UI" panose="020B0604030504040204" pitchFamily="50" charset="-128"/>
              </a:rPr>
              <a:t>34</a:t>
            </a:r>
            <a:r>
              <a:rPr lang="ja-JP" altLang="en-US" sz="1100" dirty="0">
                <a:latin typeface="Meiryo UI" panose="020B0604030504040204" pitchFamily="50" charset="-128"/>
                <a:ea typeface="Meiryo UI" panose="020B0604030504040204" pitchFamily="50" charset="-128"/>
              </a:rPr>
              <a:t>条の３第１項</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再生可能エネルギー等供給実績報告書：第</a:t>
            </a:r>
            <a:r>
              <a:rPr lang="en-US" altLang="ja-JP" sz="1100" dirty="0">
                <a:latin typeface="Meiryo UI" panose="020B0604030504040204" pitchFamily="50" charset="-128"/>
                <a:ea typeface="Meiryo UI" panose="020B0604030504040204" pitchFamily="50" charset="-128"/>
              </a:rPr>
              <a:t>34</a:t>
            </a:r>
            <a:r>
              <a:rPr lang="ja-JP" altLang="en-US" sz="1100" dirty="0">
                <a:latin typeface="Meiryo UI" panose="020B0604030504040204" pitchFamily="50" charset="-128"/>
                <a:ea typeface="Meiryo UI" panose="020B0604030504040204" pitchFamily="50" charset="-128"/>
              </a:rPr>
              <a:t>条の５第１項</a:t>
            </a:r>
            <a:endParaRPr lang="en-US" altLang="ja-JP" sz="1100" dirty="0">
              <a:latin typeface="Meiryo UI" panose="020B0604030504040204" pitchFamily="50" charset="-128"/>
              <a:ea typeface="Meiryo UI" panose="020B0604030504040204" pitchFamily="50" charset="-128"/>
            </a:endParaRPr>
          </a:p>
        </p:txBody>
      </p:sp>
      <p:sp>
        <p:nvSpPr>
          <p:cNvPr id="22" name="正方形/長方形 21"/>
          <p:cNvSpPr/>
          <p:nvPr/>
        </p:nvSpPr>
        <p:spPr>
          <a:xfrm>
            <a:off x="4897082" y="2967130"/>
            <a:ext cx="4102050" cy="584775"/>
          </a:xfrm>
          <a:prstGeom prst="rect">
            <a:avLst/>
          </a:prstGeom>
          <a:solidFill>
            <a:schemeClr val="bg1"/>
          </a:solidFill>
          <a:ln>
            <a:solidFill>
              <a:srgbClr val="FF0000"/>
            </a:solidFill>
          </a:ln>
        </p:spPr>
        <p:txBody>
          <a:bodyPr wrap="square">
            <a:spAutoFit/>
          </a:bodyPr>
          <a:lstStyle/>
          <a:p>
            <a:r>
              <a:rPr lang="ja-JP" altLang="en-US" sz="1600" dirty="0">
                <a:latin typeface="Meiryo UI" panose="020B0604030504040204" pitchFamily="50" charset="-128"/>
                <a:ea typeface="Meiryo UI" panose="020B0604030504040204" pitchFamily="50" charset="-128"/>
              </a:rPr>
              <a:t>「別紙１のとおり」と記入し、別紙１に必要事項を記入の上、表紙と併せて提出ください。</a:t>
            </a:r>
            <a:endParaRPr lang="en-US" altLang="ja-JP" sz="1600" dirty="0">
              <a:latin typeface="Meiryo UI" panose="020B0604030504040204" pitchFamily="50" charset="-128"/>
              <a:ea typeface="Meiryo UI" panose="020B0604030504040204" pitchFamily="50" charset="-128"/>
            </a:endParaRPr>
          </a:p>
        </p:txBody>
      </p:sp>
      <p:sp>
        <p:nvSpPr>
          <p:cNvPr id="23" name="線吹き出し 2 (枠付き) 22"/>
          <p:cNvSpPr/>
          <p:nvPr/>
        </p:nvSpPr>
        <p:spPr>
          <a:xfrm>
            <a:off x="685891" y="3103693"/>
            <a:ext cx="3882116" cy="192083"/>
          </a:xfrm>
          <a:prstGeom prst="borderCallout2">
            <a:avLst>
              <a:gd name="adj1" fmla="val 50043"/>
              <a:gd name="adj2" fmla="val 100287"/>
              <a:gd name="adj3" fmla="val 459261"/>
              <a:gd name="adj4" fmla="val 105875"/>
              <a:gd name="adj5" fmla="val 457461"/>
              <a:gd name="adj6" fmla="val 10890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p:cNvSpPr/>
          <p:nvPr/>
        </p:nvSpPr>
        <p:spPr>
          <a:xfrm>
            <a:off x="4893758" y="3609728"/>
            <a:ext cx="4102050" cy="584775"/>
          </a:xfrm>
          <a:prstGeom prst="rect">
            <a:avLst/>
          </a:prstGeom>
          <a:solidFill>
            <a:schemeClr val="bg1"/>
          </a:solidFill>
          <a:ln>
            <a:solidFill>
              <a:srgbClr val="FF0000"/>
            </a:solidFill>
          </a:ln>
        </p:spPr>
        <p:txBody>
          <a:bodyPr wrap="square">
            <a:spAutoFit/>
          </a:bodyPr>
          <a:lstStyle/>
          <a:p>
            <a:r>
              <a:rPr lang="ja-JP" altLang="en-US" sz="1600" dirty="0">
                <a:latin typeface="Meiryo UI" panose="020B0604030504040204" pitchFamily="50" charset="-128"/>
                <a:ea typeface="Meiryo UI" panose="020B0604030504040204" pitchFamily="50" charset="-128"/>
              </a:rPr>
              <a:t>「届出を行う年度」（令和８年度）を記入ください。</a:t>
            </a:r>
            <a:endParaRPr lang="en-US" altLang="ja-JP" sz="1600" strike="sngStrike" dirty="0">
              <a:latin typeface="Meiryo UI" panose="020B0604030504040204" pitchFamily="50" charset="-128"/>
              <a:ea typeface="Meiryo UI" panose="020B0604030504040204" pitchFamily="50" charset="-128"/>
            </a:endParaRPr>
          </a:p>
        </p:txBody>
      </p:sp>
      <p:sp>
        <p:nvSpPr>
          <p:cNvPr id="30" name="正方形/長方形 29"/>
          <p:cNvSpPr/>
          <p:nvPr/>
        </p:nvSpPr>
        <p:spPr>
          <a:xfrm>
            <a:off x="4893758" y="4216533"/>
            <a:ext cx="4102050" cy="584775"/>
          </a:xfrm>
          <a:prstGeom prst="rect">
            <a:avLst/>
          </a:prstGeom>
          <a:solidFill>
            <a:schemeClr val="bg1"/>
          </a:solidFill>
          <a:ln>
            <a:solidFill>
              <a:srgbClr val="FF0000"/>
            </a:solidFill>
          </a:ln>
        </p:spPr>
        <p:txBody>
          <a:bodyPr wrap="square">
            <a:spAutoFit/>
          </a:bodyPr>
          <a:lstStyle/>
          <a:p>
            <a:r>
              <a:rPr lang="ja-JP" altLang="en-US" sz="1600" dirty="0">
                <a:latin typeface="Meiryo UI" panose="020B0604030504040204" pitchFamily="50" charset="-128"/>
                <a:ea typeface="Meiryo UI" panose="020B0604030504040204" pitchFamily="50" charset="-128"/>
              </a:rPr>
              <a:t>「別紙２のとおり」と記入し、別紙２に必要事項を記入の上、表紙と併せて提出ください。</a:t>
            </a:r>
            <a:endParaRPr lang="en-US" altLang="ja-JP" sz="1600" dirty="0">
              <a:latin typeface="Meiryo UI" panose="020B0604030504040204" pitchFamily="50" charset="-128"/>
              <a:ea typeface="Meiryo UI" panose="020B0604030504040204" pitchFamily="50" charset="-128"/>
            </a:endParaRPr>
          </a:p>
        </p:txBody>
      </p:sp>
      <p:sp>
        <p:nvSpPr>
          <p:cNvPr id="29" name="線吹き出し 2 (枠付き) 28"/>
          <p:cNvSpPr/>
          <p:nvPr/>
        </p:nvSpPr>
        <p:spPr>
          <a:xfrm>
            <a:off x="688513" y="3295776"/>
            <a:ext cx="3882116" cy="1021528"/>
          </a:xfrm>
          <a:prstGeom prst="borderCallout2">
            <a:avLst>
              <a:gd name="adj1" fmla="val 59734"/>
              <a:gd name="adj2" fmla="val 99885"/>
              <a:gd name="adj3" fmla="val 110474"/>
              <a:gd name="adj4" fmla="val 105536"/>
              <a:gd name="adj5" fmla="val 110598"/>
              <a:gd name="adj6" fmla="val 108233"/>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線吹き出し 2 (枠付き) 30"/>
          <p:cNvSpPr/>
          <p:nvPr/>
        </p:nvSpPr>
        <p:spPr>
          <a:xfrm>
            <a:off x="685539" y="4325544"/>
            <a:ext cx="3882116" cy="192084"/>
          </a:xfrm>
          <a:prstGeom prst="borderCallout2">
            <a:avLst>
              <a:gd name="adj1" fmla="val 55546"/>
              <a:gd name="adj2" fmla="val 99952"/>
              <a:gd name="adj3" fmla="val 434069"/>
              <a:gd name="adj4" fmla="val 105449"/>
              <a:gd name="adj5" fmla="val 432560"/>
              <a:gd name="adj6" fmla="val 108279"/>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p:nvSpPr>
        <p:spPr>
          <a:xfrm>
            <a:off x="4893758" y="4823338"/>
            <a:ext cx="4102050" cy="584775"/>
          </a:xfrm>
          <a:prstGeom prst="rect">
            <a:avLst/>
          </a:prstGeom>
          <a:solidFill>
            <a:schemeClr val="bg1"/>
          </a:solidFill>
          <a:ln>
            <a:solidFill>
              <a:schemeClr val="accent1"/>
            </a:solidFill>
          </a:ln>
        </p:spPr>
        <p:txBody>
          <a:bodyPr wrap="square">
            <a:spAutoFit/>
          </a:bodyPr>
          <a:lstStyle/>
          <a:p>
            <a:r>
              <a:rPr lang="ja-JP" altLang="en-US" sz="1600" dirty="0">
                <a:latin typeface="Meiryo UI" panose="020B0604030504040204" pitchFamily="50" charset="-128"/>
                <a:ea typeface="Meiryo UI" panose="020B0604030504040204" pitchFamily="50" charset="-128"/>
              </a:rPr>
              <a:t>「届出を行う年度の前年度」（令和７年度）を記入ください。</a:t>
            </a:r>
            <a:endParaRPr lang="en-US" altLang="ja-JP" sz="1600" strike="sngStrike" dirty="0">
              <a:latin typeface="Meiryo UI" panose="020B0604030504040204" pitchFamily="50" charset="-128"/>
              <a:ea typeface="Meiryo UI" panose="020B0604030504040204" pitchFamily="50" charset="-128"/>
            </a:endParaRPr>
          </a:p>
        </p:txBody>
      </p:sp>
      <p:sp>
        <p:nvSpPr>
          <p:cNvPr id="34" name="線吹き出し 2 (枠付き) 33"/>
          <p:cNvSpPr/>
          <p:nvPr/>
        </p:nvSpPr>
        <p:spPr>
          <a:xfrm>
            <a:off x="685539" y="5539156"/>
            <a:ext cx="3882468" cy="524469"/>
          </a:xfrm>
          <a:prstGeom prst="borderCallout2">
            <a:avLst>
              <a:gd name="adj1" fmla="val 53161"/>
              <a:gd name="adj2" fmla="val 100147"/>
              <a:gd name="adj3" fmla="val 147012"/>
              <a:gd name="adj4" fmla="val 105643"/>
              <a:gd name="adj5" fmla="val 147631"/>
              <a:gd name="adj6" fmla="val 108174"/>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p:cNvSpPr/>
          <p:nvPr/>
        </p:nvSpPr>
        <p:spPr>
          <a:xfrm>
            <a:off x="4893758" y="5478851"/>
            <a:ext cx="4102050" cy="584775"/>
          </a:xfrm>
          <a:prstGeom prst="rect">
            <a:avLst/>
          </a:prstGeom>
          <a:solidFill>
            <a:schemeClr val="bg1"/>
          </a:solidFill>
          <a:ln>
            <a:solidFill>
              <a:schemeClr val="accent1"/>
            </a:solidFill>
          </a:ln>
        </p:spPr>
        <p:txBody>
          <a:bodyPr wrap="square">
            <a:spAutoFit/>
          </a:bodyPr>
          <a:lstStyle/>
          <a:p>
            <a:r>
              <a:rPr lang="ja-JP" altLang="en-US" sz="1600" dirty="0">
                <a:latin typeface="Meiryo UI" panose="020B0604030504040204" pitchFamily="50" charset="-128"/>
                <a:ea typeface="Meiryo UI" panose="020B0604030504040204" pitchFamily="50" charset="-128"/>
              </a:rPr>
              <a:t>「別紙３のとおり」と記入し、別紙３に必要事項を記入の上、表紙と併せて提出ください。</a:t>
            </a:r>
            <a:endParaRPr lang="en-US" altLang="ja-JP" sz="1600" dirty="0">
              <a:latin typeface="Meiryo UI" panose="020B0604030504040204" pitchFamily="50" charset="-128"/>
              <a:ea typeface="Meiryo UI" panose="020B0604030504040204" pitchFamily="50" charset="-128"/>
            </a:endParaRPr>
          </a:p>
        </p:txBody>
      </p:sp>
      <p:sp>
        <p:nvSpPr>
          <p:cNvPr id="24" name="スライド番号プレースホルダー 2">
            <a:extLst>
              <a:ext uri="{FF2B5EF4-FFF2-40B4-BE49-F238E27FC236}">
                <a16:creationId xmlns:a16="http://schemas.microsoft.com/office/drawing/2014/main" id="{CCA0591E-16AA-48A0-88F9-F9C27B8B0B4B}"/>
              </a:ext>
            </a:extLst>
          </p:cNvPr>
          <p:cNvSpPr txBox="1">
            <a:spLocks/>
          </p:cNvSpPr>
          <p:nvPr/>
        </p:nvSpPr>
        <p:spPr>
          <a:xfrm>
            <a:off x="6876256" y="6419428"/>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0DA1747-7AE3-4485-B1CC-5CDDF653E874}" type="slidenum">
              <a:rPr lang="ja-JP" altLang="en-US" smtClean="0"/>
              <a:pPr/>
              <a:t>4</a:t>
            </a:fld>
            <a:endParaRPr lang="ja-JP" altLang="en-US"/>
          </a:p>
        </p:txBody>
      </p:sp>
    </p:spTree>
    <p:extLst>
      <p:ext uri="{BB962C8B-B14F-4D97-AF65-F5344CB8AC3E}">
        <p14:creationId xmlns:p14="http://schemas.microsoft.com/office/powerpoint/2010/main" val="1404361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36F7439-3205-4096-891E-B5C960B37E7B}"/>
              </a:ext>
            </a:extLst>
          </p:cNvPr>
          <p:cNvPicPr>
            <a:picLocks noChangeAspect="1"/>
          </p:cNvPicPr>
          <p:nvPr/>
        </p:nvPicPr>
        <p:blipFill>
          <a:blip r:embed="rId3"/>
          <a:stretch>
            <a:fillRect/>
          </a:stretch>
        </p:blipFill>
        <p:spPr>
          <a:xfrm>
            <a:off x="108926" y="912814"/>
            <a:ext cx="7249638" cy="5871739"/>
          </a:xfrm>
          <a:prstGeom prst="rect">
            <a:avLst/>
          </a:prstGeom>
        </p:spPr>
      </p:pic>
      <p:sp>
        <p:nvSpPr>
          <p:cNvPr id="10" name="正方形/長方形 9"/>
          <p:cNvSpPr/>
          <p:nvPr/>
        </p:nvSpPr>
        <p:spPr>
          <a:xfrm>
            <a:off x="5100622" y="802523"/>
            <a:ext cx="3960440" cy="1015663"/>
          </a:xfrm>
          <a:prstGeom prst="rect">
            <a:avLst/>
          </a:prstGeom>
          <a:solidFill>
            <a:srgbClr val="FFFF99"/>
          </a:solidFill>
          <a:ln w="19050">
            <a:solidFill>
              <a:srgbClr val="FF0000"/>
            </a:solidFill>
          </a:ln>
        </p:spPr>
        <p:txBody>
          <a:bodyPr wrap="square">
            <a:spAutoFit/>
          </a:bodyPr>
          <a:lstStyle/>
          <a:p>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未調整排出係数</a:t>
            </a:r>
            <a:r>
              <a:rPr lang="en-US" altLang="ja-JP" sz="1200" b="1" dirty="0">
                <a:latin typeface="Meiryo UI" panose="020B0604030504040204" pitchFamily="50" charset="-128"/>
                <a:ea typeface="Meiryo UI" panose="020B0604030504040204" pitchFamily="50" charset="-128"/>
              </a:rPr>
              <a:t>】</a:t>
            </a:r>
          </a:p>
          <a:p>
            <a:r>
              <a:rPr lang="ja-JP" altLang="en-US" sz="1200" dirty="0">
                <a:latin typeface="Meiryo UI" panose="020B0604030504040204" pitchFamily="50" charset="-128"/>
                <a:ea typeface="Meiryo UI" panose="020B0604030504040204" pitchFamily="50" charset="-128"/>
              </a:rPr>
              <a:t>国の通達「電気事業者ごとの未調整排出係数、基礎排出係数及び調整後排出係数の算出及び公表について」（令和６年</a:t>
            </a:r>
            <a:r>
              <a:rPr lang="en-US" altLang="ja-JP" sz="1200" dirty="0">
                <a:latin typeface="Meiryo UI" panose="020B0604030504040204" pitchFamily="50" charset="-128"/>
                <a:ea typeface="Meiryo UI" panose="020B0604030504040204" pitchFamily="50" charset="-128"/>
              </a:rPr>
              <a:t>11</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25</a:t>
            </a:r>
            <a:r>
              <a:rPr lang="ja-JP" altLang="en-US" sz="1200" dirty="0">
                <a:latin typeface="Meiryo UI" panose="020B0604030504040204" pitchFamily="50" charset="-128"/>
                <a:ea typeface="Meiryo UI" panose="020B0604030504040204" pitchFamily="50" charset="-128"/>
              </a:rPr>
              <a:t>日改正）における算定方法で算定した未調整排出係数（届出を行う年度の前年度）</a:t>
            </a:r>
          </a:p>
        </p:txBody>
      </p:sp>
      <p:sp>
        <p:nvSpPr>
          <p:cNvPr id="13" name="正方形/長方形 12"/>
          <p:cNvSpPr/>
          <p:nvPr/>
        </p:nvSpPr>
        <p:spPr>
          <a:xfrm>
            <a:off x="4716016" y="6010813"/>
            <a:ext cx="3158541" cy="307777"/>
          </a:xfrm>
          <a:prstGeom prst="rect">
            <a:avLst/>
          </a:prstGeom>
          <a:solidFill>
            <a:srgbClr val="CCFFFF"/>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水色の欄は自動で入力されます。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正方形/長方形 13"/>
          <p:cNvSpPr/>
          <p:nvPr/>
        </p:nvSpPr>
        <p:spPr>
          <a:xfrm>
            <a:off x="4716016" y="5661248"/>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5" name="テキスト ボックス 14"/>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別紙１　再生可能エネルギー等供給拡大計画書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正方形/長方形 16"/>
          <p:cNvSpPr/>
          <p:nvPr/>
        </p:nvSpPr>
        <p:spPr>
          <a:xfrm>
            <a:off x="7397907" y="3919387"/>
            <a:ext cx="1535749" cy="553998"/>
          </a:xfrm>
          <a:prstGeom prst="rect">
            <a:avLst/>
          </a:prstGeom>
        </p:spPr>
        <p:txBody>
          <a:bodyPr wrap="square">
            <a:spAutoFit/>
          </a:bodyPr>
          <a:lstStyle/>
          <a:p>
            <a:r>
              <a:rPr lang="en-US" altLang="ja-JP"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「年度」の期間は、</a:t>
            </a:r>
            <a:endParaRPr lang="en-US" altLang="ja-JP"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r>
              <a:rPr lang="en-US" altLang="ja-JP"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月</a:t>
            </a:r>
            <a:r>
              <a:rPr lang="en-US" altLang="ja-JP"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日から</a:t>
            </a:r>
            <a:r>
              <a:rPr lang="en-US" altLang="ja-JP"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月</a:t>
            </a:r>
            <a:r>
              <a:rPr lang="en-US" altLang="ja-JP"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31</a:t>
            </a:r>
            <a:r>
              <a:rPr lang="ja-JP" altLang="en-US"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日です。</a:t>
            </a:r>
            <a:endParaRPr lang="en-US" altLang="ja-JP"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（次ページ以降も同様）</a:t>
            </a:r>
            <a:endParaRPr lang="en-US" altLang="ja-JP"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3" name="スライド番号プレースホルダー 2"/>
          <p:cNvSpPr>
            <a:spLocks noGrp="1"/>
          </p:cNvSpPr>
          <p:nvPr>
            <p:ph type="sldNum" sz="quarter" idx="12"/>
          </p:nvPr>
        </p:nvSpPr>
        <p:spPr/>
        <p:txBody>
          <a:bodyPr/>
          <a:lstStyle/>
          <a:p>
            <a:fld id="{F0DA1747-7AE3-4485-B1CC-5CDDF653E874}" type="slidenum">
              <a:rPr kumimoji="1" lang="ja-JP" altLang="en-US" smtClean="0"/>
              <a:t>5</a:t>
            </a:fld>
            <a:endParaRPr kumimoji="1" lang="ja-JP" altLang="en-US"/>
          </a:p>
        </p:txBody>
      </p:sp>
      <p:sp>
        <p:nvSpPr>
          <p:cNvPr id="16" name="正方形/長方形 15">
            <a:extLst>
              <a:ext uri="{FF2B5EF4-FFF2-40B4-BE49-F238E27FC236}">
                <a16:creationId xmlns:a16="http://schemas.microsoft.com/office/drawing/2014/main" id="{61F8FA7D-F43E-4B6B-87F4-F0515F7DB118}"/>
              </a:ext>
            </a:extLst>
          </p:cNvPr>
          <p:cNvSpPr/>
          <p:nvPr/>
        </p:nvSpPr>
        <p:spPr>
          <a:xfrm>
            <a:off x="7426046" y="3057210"/>
            <a:ext cx="1676510" cy="769441"/>
          </a:xfrm>
          <a:prstGeom prst="rect">
            <a:avLst/>
          </a:prstGeom>
          <a:solidFill>
            <a:srgbClr val="FFFF99"/>
          </a:solidFill>
          <a:ln w="19050">
            <a:solidFill>
              <a:srgbClr val="FF0000"/>
            </a:solidFill>
          </a:ln>
        </p:spPr>
        <p:txBody>
          <a:bodyPr wrap="square">
            <a:spAutoFit/>
          </a:bodyPr>
          <a:lstStyle/>
          <a:p>
            <a:r>
              <a:rPr lang="en-US" altLang="ja-JP" sz="1100" dirty="0">
                <a:solidFill>
                  <a:srgbClr val="FF0000"/>
                </a:solidFill>
                <a:latin typeface="Meiryo UI" panose="020B0604030504040204" pitchFamily="50" charset="-128"/>
                <a:ea typeface="Meiryo UI" panose="020B0604030504040204" pitchFamily="50" charset="-128"/>
              </a:rPr>
              <a:t>※</a:t>
            </a:r>
            <a:r>
              <a:rPr lang="ja-JP" altLang="en-US" sz="1100" dirty="0">
                <a:solidFill>
                  <a:srgbClr val="FF0000"/>
                </a:solidFill>
                <a:latin typeface="Meiryo UI" panose="020B0604030504040204" pitchFamily="50" charset="-128"/>
                <a:ea typeface="Meiryo UI" panose="020B0604030504040204" pitchFamily="50" charset="-128"/>
              </a:rPr>
              <a:t>再エネ電気メニューだけでなく、</a:t>
            </a:r>
            <a:r>
              <a:rPr lang="ja-JP" altLang="en-US" sz="1100" b="1" dirty="0">
                <a:solidFill>
                  <a:srgbClr val="FF0000"/>
                </a:solidFill>
                <a:latin typeface="Meiryo UI" panose="020B0604030504040204" pitchFamily="50" charset="-128"/>
                <a:ea typeface="Meiryo UI" panose="020B0604030504040204" pitchFamily="50" charset="-128"/>
              </a:rPr>
              <a:t>標準メニューも含めた全てのメニュー</a:t>
            </a:r>
            <a:r>
              <a:rPr lang="ja-JP" altLang="en-US" sz="1100" dirty="0">
                <a:solidFill>
                  <a:srgbClr val="FF0000"/>
                </a:solidFill>
                <a:latin typeface="Meiryo UI" panose="020B0604030504040204" pitchFamily="50" charset="-128"/>
                <a:ea typeface="Meiryo UI" panose="020B0604030504040204" pitchFamily="50" charset="-128"/>
              </a:rPr>
              <a:t>についても記載をしてください。</a:t>
            </a:r>
          </a:p>
        </p:txBody>
      </p:sp>
      <p:sp>
        <p:nvSpPr>
          <p:cNvPr id="19" name="テキスト ボックス 18">
            <a:extLst>
              <a:ext uri="{FF2B5EF4-FFF2-40B4-BE49-F238E27FC236}">
                <a16:creationId xmlns:a16="http://schemas.microsoft.com/office/drawing/2014/main" id="{335C388C-8ECA-4F17-9A6E-78B57A23BCE6}"/>
              </a:ext>
            </a:extLst>
          </p:cNvPr>
          <p:cNvSpPr txBox="1"/>
          <p:nvPr/>
        </p:nvSpPr>
        <p:spPr>
          <a:xfrm>
            <a:off x="121707" y="2989905"/>
            <a:ext cx="7224075" cy="904052"/>
          </a:xfrm>
          <a:prstGeom prst="rect">
            <a:avLst/>
          </a:prstGeom>
          <a:noFill/>
          <a:ln w="19050">
            <a:solidFill>
              <a:srgbClr val="FF0000"/>
            </a:solidFill>
          </a:ln>
        </p:spPr>
        <p:txBody>
          <a:bodyPr wrap="square" rtlCol="0">
            <a:spAutoFit/>
          </a:bodyPr>
          <a:lstStyle/>
          <a:p>
            <a:endParaRPr kumimoji="1" lang="ja-JP" altLang="en-US" dirty="0"/>
          </a:p>
        </p:txBody>
      </p:sp>
      <p:sp>
        <p:nvSpPr>
          <p:cNvPr id="21" name="正方形/長方形 20">
            <a:extLst>
              <a:ext uri="{FF2B5EF4-FFF2-40B4-BE49-F238E27FC236}">
                <a16:creationId xmlns:a16="http://schemas.microsoft.com/office/drawing/2014/main" id="{886CB899-A111-4EBD-99C5-2DEBE1B4D82F}"/>
              </a:ext>
            </a:extLst>
          </p:cNvPr>
          <p:cNvSpPr/>
          <p:nvPr/>
        </p:nvSpPr>
        <p:spPr>
          <a:xfrm>
            <a:off x="108926" y="1192049"/>
            <a:ext cx="2518858" cy="43557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 name="直線コネクタ 22">
            <a:extLst>
              <a:ext uri="{FF2B5EF4-FFF2-40B4-BE49-F238E27FC236}">
                <a16:creationId xmlns:a16="http://schemas.microsoft.com/office/drawing/2014/main" id="{5546A2AF-661D-44C4-B5C0-17DC9FD4B051}"/>
              </a:ext>
            </a:extLst>
          </p:cNvPr>
          <p:cNvCxnSpPr/>
          <p:nvPr/>
        </p:nvCxnSpPr>
        <p:spPr>
          <a:xfrm flipV="1">
            <a:off x="2627784" y="1192049"/>
            <a:ext cx="2472838" cy="2177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3849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016570F1-B1BB-4A1F-ACFC-3C937141CFD0}"/>
              </a:ext>
            </a:extLst>
          </p:cNvPr>
          <p:cNvPicPr>
            <a:picLocks noChangeAspect="1"/>
          </p:cNvPicPr>
          <p:nvPr/>
        </p:nvPicPr>
        <p:blipFill>
          <a:blip r:embed="rId3"/>
          <a:stretch>
            <a:fillRect/>
          </a:stretch>
        </p:blipFill>
        <p:spPr>
          <a:xfrm>
            <a:off x="139181" y="1476198"/>
            <a:ext cx="8946033" cy="3006000"/>
          </a:xfrm>
          <a:prstGeom prst="rect">
            <a:avLst/>
          </a:prstGeom>
        </p:spPr>
      </p:pic>
      <p:sp>
        <p:nvSpPr>
          <p:cNvPr id="21" name="正方形/長方形 20"/>
          <p:cNvSpPr/>
          <p:nvPr/>
        </p:nvSpPr>
        <p:spPr>
          <a:xfrm>
            <a:off x="5478876" y="764704"/>
            <a:ext cx="3158541" cy="307777"/>
          </a:xfrm>
          <a:prstGeom prst="rect">
            <a:avLst/>
          </a:prstGeom>
          <a:solidFill>
            <a:srgbClr val="CCFFFF"/>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水色の欄は自動で入力されます。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正方形/長方形 22"/>
          <p:cNvSpPr/>
          <p:nvPr/>
        </p:nvSpPr>
        <p:spPr>
          <a:xfrm>
            <a:off x="5683671" y="6129941"/>
            <a:ext cx="2933816" cy="307777"/>
          </a:xfrm>
          <a:prstGeom prst="rect">
            <a:avLst/>
          </a:prstGeom>
        </p:spPr>
        <p:txBody>
          <a:bodyPr wrap="none">
            <a:spAutoFit/>
          </a:bodyPr>
          <a:lstStyle/>
          <a:p>
            <a:r>
              <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原則、メニュー毎に記入してください。</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0" name="正方形/長方形 19"/>
          <p:cNvSpPr/>
          <p:nvPr/>
        </p:nvSpPr>
        <p:spPr>
          <a:xfrm>
            <a:off x="5478876" y="420282"/>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5" name="正方形/長方形 14"/>
          <p:cNvSpPr/>
          <p:nvPr/>
        </p:nvSpPr>
        <p:spPr>
          <a:xfrm>
            <a:off x="119882" y="4797152"/>
            <a:ext cx="1821408" cy="954107"/>
          </a:xfrm>
          <a:prstGeom prst="rect">
            <a:avLst/>
          </a:prstGeom>
          <a:solidFill>
            <a:srgbClr val="FFFF99"/>
          </a:solidFill>
          <a:ln w="19050">
            <a:solidFill>
              <a:srgbClr val="FF0000"/>
            </a:solidFill>
          </a:ln>
        </p:spPr>
        <p:txBody>
          <a:bodyPr wrap="square">
            <a:spAutoFit/>
          </a:bodyPr>
          <a:lstStyle/>
          <a:p>
            <a:r>
              <a:rPr lang="en-US" altLang="ja-JP" sz="14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4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府内販売電力量</a:t>
            </a:r>
            <a:r>
              <a:rPr lang="en-US" altLang="ja-JP" sz="14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届出を行う年度の前年度に</a:t>
            </a:r>
            <a:r>
              <a:rPr lang="ja-JP" altLang="en-US" sz="14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大阪府内の需要家に</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販売した電気量</a:t>
            </a:r>
            <a:r>
              <a:rPr lang="en-US" altLang="ja-JP"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3"/>
          <p:cNvSpPr txBox="1"/>
          <p:nvPr/>
        </p:nvSpPr>
        <p:spPr>
          <a:xfrm>
            <a:off x="119882" y="1092267"/>
            <a:ext cx="4357666"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＜入力欄に記入されている数値・メニュー名称は記入例です。＞</a:t>
            </a:r>
            <a:endParaRPr kumimoji="1" lang="ja-JP" altLang="en-US" sz="1200" dirty="0">
              <a:latin typeface="Meiryo UI" panose="020B0604030504040204" pitchFamily="50" charset="-128"/>
              <a:ea typeface="Meiryo UI" panose="020B0604030504040204" pitchFamily="50" charset="-128"/>
            </a:endParaRPr>
          </a:p>
        </p:txBody>
      </p:sp>
      <p:sp>
        <p:nvSpPr>
          <p:cNvPr id="25" name="テキスト ボックス 24"/>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別紙１　再生可能エネルギー等供給拡大計画書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F0DA1747-7AE3-4485-B1CC-5CDDF653E874}" type="slidenum">
              <a:rPr kumimoji="1" lang="ja-JP" altLang="en-US" smtClean="0"/>
              <a:t>6</a:t>
            </a:fld>
            <a:endParaRPr kumimoji="1" lang="ja-JP" altLang="en-US" dirty="0"/>
          </a:p>
        </p:txBody>
      </p:sp>
      <p:sp>
        <p:nvSpPr>
          <p:cNvPr id="18" name="正方形/長方形 17"/>
          <p:cNvSpPr/>
          <p:nvPr/>
        </p:nvSpPr>
        <p:spPr>
          <a:xfrm>
            <a:off x="2075028" y="4783507"/>
            <a:ext cx="3224316" cy="1738938"/>
          </a:xfrm>
          <a:prstGeom prst="rect">
            <a:avLst/>
          </a:prstGeom>
          <a:solidFill>
            <a:srgbClr val="FFFF99"/>
          </a:solidFill>
          <a:ln w="19050">
            <a:solidFill>
              <a:srgbClr val="FF0000"/>
            </a:solidFill>
          </a:ln>
        </p:spPr>
        <p:txBody>
          <a:bodyPr wrap="square">
            <a:spAutoFit/>
          </a:bodyPr>
          <a:lstStyle/>
          <a:p>
            <a:r>
              <a:rPr lang="en-US" altLang="ja-JP" sz="14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4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非化石証書（再エネ）等利用量</a:t>
            </a:r>
            <a:r>
              <a:rPr lang="en-US" altLang="ja-JP" sz="14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届出を行う年度の前年度に</a:t>
            </a:r>
            <a:r>
              <a:rPr lang="ja-JP" altLang="en-US" sz="12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大阪府内の需要家に</a:t>
            </a: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販売した以下の環境価値を有する電気の量</a:t>
            </a:r>
            <a:r>
              <a:rPr lang="en-US" altLang="ja-JP" sz="1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FIT</a:t>
            </a: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非化石証書</a:t>
            </a:r>
          </a:p>
          <a:p>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・非</a:t>
            </a:r>
            <a:r>
              <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FIT</a:t>
            </a: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非化石証書（再エネ指定）</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・Ｊクレジット（再エネ由来）</a:t>
            </a:r>
          </a:p>
          <a:p>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・グリーン電力証書</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指針では、これら環境価値を「非化石証書（再エネ）等」と表現しています（以下同じ）。</a:t>
            </a:r>
            <a:endPar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9" name="正方形/長方形 28">
            <a:extLst>
              <a:ext uri="{FF2B5EF4-FFF2-40B4-BE49-F238E27FC236}">
                <a16:creationId xmlns:a16="http://schemas.microsoft.com/office/drawing/2014/main" id="{10E039C6-2A34-41C0-AAC5-FEE4074A4AC2}"/>
              </a:ext>
            </a:extLst>
          </p:cNvPr>
          <p:cNvSpPr/>
          <p:nvPr/>
        </p:nvSpPr>
        <p:spPr>
          <a:xfrm>
            <a:off x="6020548" y="3264545"/>
            <a:ext cx="1800599" cy="1069524"/>
          </a:xfrm>
          <a:prstGeom prst="rect">
            <a:avLst/>
          </a:prstGeom>
          <a:solidFill>
            <a:srgbClr val="FFFF99"/>
          </a:solidFill>
          <a:ln w="19050">
            <a:solidFill>
              <a:srgbClr val="FF0000"/>
            </a:solidFill>
          </a:ln>
        </p:spPr>
        <p:txBody>
          <a:bodyPr wrap="square">
            <a:spAutoFit/>
          </a:bodyPr>
          <a:lstStyle/>
          <a:p>
            <a:r>
              <a:rPr lang="en-US" altLang="ja-JP" sz="11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1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大阪府内の非化石証書（再エネ）等利用量が不明な場合は、参考として全国での非化石証書（再エネ）等利用率を記載してください。</a:t>
            </a:r>
            <a:endParaRPr lang="en-US" altLang="ja-JP" sz="9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正方形/長方形 3">
            <a:extLst>
              <a:ext uri="{FF2B5EF4-FFF2-40B4-BE49-F238E27FC236}">
                <a16:creationId xmlns:a16="http://schemas.microsoft.com/office/drawing/2014/main" id="{07229DA8-050A-4588-A902-2D56E7AC22AB}"/>
              </a:ext>
            </a:extLst>
          </p:cNvPr>
          <p:cNvSpPr/>
          <p:nvPr/>
        </p:nvSpPr>
        <p:spPr>
          <a:xfrm>
            <a:off x="1331640" y="2982556"/>
            <a:ext cx="963680" cy="112180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a:extLst>
              <a:ext uri="{FF2B5EF4-FFF2-40B4-BE49-F238E27FC236}">
                <a16:creationId xmlns:a16="http://schemas.microsoft.com/office/drawing/2014/main" id="{970803F1-AD60-457F-A173-23D3251C6CB4}"/>
              </a:ext>
            </a:extLst>
          </p:cNvPr>
          <p:cNvCxnSpPr>
            <a:cxnSpLocks/>
          </p:cNvCxnSpPr>
          <p:nvPr/>
        </p:nvCxnSpPr>
        <p:spPr>
          <a:xfrm flipH="1">
            <a:off x="696708" y="4104362"/>
            <a:ext cx="963679" cy="69279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正方形/長方形 29">
            <a:extLst>
              <a:ext uri="{FF2B5EF4-FFF2-40B4-BE49-F238E27FC236}">
                <a16:creationId xmlns:a16="http://schemas.microsoft.com/office/drawing/2014/main" id="{ED9A6D44-51D4-4D75-865A-D65DA5D9E8B8}"/>
              </a:ext>
            </a:extLst>
          </p:cNvPr>
          <p:cNvSpPr/>
          <p:nvPr/>
        </p:nvSpPr>
        <p:spPr>
          <a:xfrm>
            <a:off x="2288151" y="2982556"/>
            <a:ext cx="940795" cy="112180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直線コネクタ 30">
            <a:extLst>
              <a:ext uri="{FF2B5EF4-FFF2-40B4-BE49-F238E27FC236}">
                <a16:creationId xmlns:a16="http://schemas.microsoft.com/office/drawing/2014/main" id="{E711661E-A150-4E23-A20F-75A5250EF6B8}"/>
              </a:ext>
            </a:extLst>
          </p:cNvPr>
          <p:cNvCxnSpPr>
            <a:cxnSpLocks/>
            <a:stCxn id="30" idx="2"/>
          </p:cNvCxnSpPr>
          <p:nvPr/>
        </p:nvCxnSpPr>
        <p:spPr>
          <a:xfrm flipH="1">
            <a:off x="2263055" y="4104362"/>
            <a:ext cx="495494" cy="67914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正方形/長方形 35">
            <a:extLst>
              <a:ext uri="{FF2B5EF4-FFF2-40B4-BE49-F238E27FC236}">
                <a16:creationId xmlns:a16="http://schemas.microsoft.com/office/drawing/2014/main" id="{E192C2A5-16A6-4460-A0C7-0B443B50D50B}"/>
              </a:ext>
            </a:extLst>
          </p:cNvPr>
          <p:cNvSpPr/>
          <p:nvPr/>
        </p:nvSpPr>
        <p:spPr>
          <a:xfrm>
            <a:off x="4170911" y="2983304"/>
            <a:ext cx="952540" cy="1121807"/>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 name="直線コネクタ 36">
            <a:extLst>
              <a:ext uri="{FF2B5EF4-FFF2-40B4-BE49-F238E27FC236}">
                <a16:creationId xmlns:a16="http://schemas.microsoft.com/office/drawing/2014/main" id="{3C444D89-0D70-4460-B58F-EF952C0A1B30}"/>
              </a:ext>
            </a:extLst>
          </p:cNvPr>
          <p:cNvCxnSpPr>
            <a:cxnSpLocks/>
          </p:cNvCxnSpPr>
          <p:nvPr/>
        </p:nvCxnSpPr>
        <p:spPr>
          <a:xfrm>
            <a:off x="5120587" y="3356992"/>
            <a:ext cx="899961" cy="30032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5025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7154FF4C-0DB2-4260-A864-E73EA35F2E7F}"/>
              </a:ext>
            </a:extLst>
          </p:cNvPr>
          <p:cNvPicPr>
            <a:picLocks noChangeAspect="1"/>
          </p:cNvPicPr>
          <p:nvPr/>
        </p:nvPicPr>
        <p:blipFill>
          <a:blip r:embed="rId3"/>
          <a:stretch>
            <a:fillRect/>
          </a:stretch>
        </p:blipFill>
        <p:spPr>
          <a:xfrm>
            <a:off x="139181" y="1476198"/>
            <a:ext cx="8946033" cy="3006000"/>
          </a:xfrm>
          <a:prstGeom prst="rect">
            <a:avLst/>
          </a:prstGeom>
        </p:spPr>
      </p:pic>
      <p:sp>
        <p:nvSpPr>
          <p:cNvPr id="21" name="正方形/長方形 20"/>
          <p:cNvSpPr/>
          <p:nvPr/>
        </p:nvSpPr>
        <p:spPr>
          <a:xfrm>
            <a:off x="5478876" y="764704"/>
            <a:ext cx="3158541" cy="307777"/>
          </a:xfrm>
          <a:prstGeom prst="rect">
            <a:avLst/>
          </a:prstGeom>
          <a:solidFill>
            <a:srgbClr val="CCFFFF"/>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水色の欄は自動で入力されます。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正方形/長方形 22"/>
          <p:cNvSpPr/>
          <p:nvPr/>
        </p:nvSpPr>
        <p:spPr>
          <a:xfrm>
            <a:off x="5528846" y="6129941"/>
            <a:ext cx="2933816" cy="307777"/>
          </a:xfrm>
          <a:prstGeom prst="rect">
            <a:avLst/>
          </a:prstGeom>
        </p:spPr>
        <p:txBody>
          <a:bodyPr wrap="none">
            <a:spAutoFit/>
          </a:bodyPr>
          <a:lstStyle/>
          <a:p>
            <a:r>
              <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原則、メニュー毎に記入してください。</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0" name="正方形/長方形 19"/>
          <p:cNvSpPr/>
          <p:nvPr/>
        </p:nvSpPr>
        <p:spPr>
          <a:xfrm>
            <a:off x="5478876" y="420282"/>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3"/>
          <p:cNvSpPr txBox="1"/>
          <p:nvPr/>
        </p:nvSpPr>
        <p:spPr>
          <a:xfrm>
            <a:off x="-2040" y="1135185"/>
            <a:ext cx="4357666"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＜入力欄に記入されている数値・メニュー名称は記入例です。＞</a:t>
            </a:r>
            <a:endParaRPr kumimoji="1" lang="ja-JP" altLang="en-US" sz="1200" dirty="0">
              <a:latin typeface="Meiryo UI" panose="020B0604030504040204" pitchFamily="50" charset="-128"/>
              <a:ea typeface="Meiryo UI" panose="020B0604030504040204" pitchFamily="50" charset="-128"/>
            </a:endParaRPr>
          </a:p>
        </p:txBody>
      </p:sp>
      <p:sp>
        <p:nvSpPr>
          <p:cNvPr id="25" name="テキスト ボックス 24"/>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別紙１　再生可能エネルギー等供給拡大計画書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F0DA1747-7AE3-4485-B1CC-5CDDF653E874}" type="slidenum">
              <a:rPr kumimoji="1" lang="ja-JP" altLang="en-US" smtClean="0"/>
              <a:t>7</a:t>
            </a:fld>
            <a:endParaRPr kumimoji="1" lang="ja-JP" altLang="en-US" dirty="0"/>
          </a:p>
        </p:txBody>
      </p:sp>
      <p:sp>
        <p:nvSpPr>
          <p:cNvPr id="34" name="正方形/長方形 33">
            <a:extLst>
              <a:ext uri="{FF2B5EF4-FFF2-40B4-BE49-F238E27FC236}">
                <a16:creationId xmlns:a16="http://schemas.microsoft.com/office/drawing/2014/main" id="{06BC3B52-E843-4AA6-81BD-38CB7656BECB}"/>
              </a:ext>
            </a:extLst>
          </p:cNvPr>
          <p:cNvSpPr/>
          <p:nvPr/>
        </p:nvSpPr>
        <p:spPr>
          <a:xfrm>
            <a:off x="5138448" y="2982836"/>
            <a:ext cx="1919698" cy="109451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 name="直線コネクタ 34">
            <a:extLst>
              <a:ext uri="{FF2B5EF4-FFF2-40B4-BE49-F238E27FC236}">
                <a16:creationId xmlns:a16="http://schemas.microsoft.com/office/drawing/2014/main" id="{702F3521-615C-4760-BD95-D14AC61A6A8E}"/>
              </a:ext>
            </a:extLst>
          </p:cNvPr>
          <p:cNvCxnSpPr>
            <a:cxnSpLocks/>
          </p:cNvCxnSpPr>
          <p:nvPr/>
        </p:nvCxnSpPr>
        <p:spPr>
          <a:xfrm flipV="1">
            <a:off x="4499992" y="4090717"/>
            <a:ext cx="1152128" cy="73249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4EF5DC44-8C82-4706-BA67-1953AF8DB120}"/>
              </a:ext>
            </a:extLst>
          </p:cNvPr>
          <p:cNvSpPr/>
          <p:nvPr/>
        </p:nvSpPr>
        <p:spPr>
          <a:xfrm>
            <a:off x="1313229" y="4823211"/>
            <a:ext cx="4087563" cy="1508105"/>
          </a:xfrm>
          <a:prstGeom prst="rect">
            <a:avLst/>
          </a:prstGeom>
          <a:solidFill>
            <a:srgbClr val="FFFF99"/>
          </a:solidFill>
          <a:ln w="19050">
            <a:solidFill>
              <a:srgbClr val="FF0000"/>
            </a:solidFill>
          </a:ln>
        </p:spPr>
        <p:txBody>
          <a:bodyPr wrap="square">
            <a:spAutoFit/>
          </a:bodyPr>
          <a:lstStyle/>
          <a:p>
            <a:r>
              <a:rPr lang="en-US" altLang="ja-JP" sz="1600" b="1"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latin typeface="Meiryo UI" panose="020B0604030504040204" pitchFamily="50" charset="-128"/>
                <a:ea typeface="Meiryo UI" panose="020B0604030504040204" pitchFamily="50" charset="-128"/>
                <a:cs typeface="Times New Roman" panose="02020603050405020304" pitchFamily="18" charset="0"/>
              </a:rPr>
              <a:t>基礎排出係数、調整後排出係数</a:t>
            </a:r>
            <a:r>
              <a:rPr lang="en-US" altLang="ja-JP" sz="1600" b="1" dirty="0">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600" dirty="0">
                <a:latin typeface="Meiryo UI" panose="020B0604030504040204" pitchFamily="50" charset="-128"/>
                <a:ea typeface="Meiryo UI" panose="020B0604030504040204" pitchFamily="50" charset="-128"/>
              </a:rPr>
              <a:t>国の通達「電気事業者ごとの基礎排出係数及び調整後排出係数の算出並びに公表」により国に報告している基礎排出係数、調整後排出係数（届出を行う年度の前年度）</a:t>
            </a:r>
            <a:endParaRPr lang="en-US" altLang="ja-JP" sz="1600" dirty="0">
              <a:latin typeface="Meiryo UI" panose="020B0604030504040204" pitchFamily="50" charset="-128"/>
              <a:ea typeface="Meiryo UI" panose="020B0604030504040204" pitchFamily="50" charset="-128"/>
            </a:endParaRPr>
          </a:p>
          <a:p>
            <a:r>
              <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（メニュー別排出係数を報告している場合はその排出係数）</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111124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8B630626-59D7-4117-B47C-75C59794912B}"/>
              </a:ext>
            </a:extLst>
          </p:cNvPr>
          <p:cNvPicPr>
            <a:picLocks noChangeAspect="1"/>
          </p:cNvPicPr>
          <p:nvPr/>
        </p:nvPicPr>
        <p:blipFill rotWithShape="1">
          <a:blip r:embed="rId2"/>
          <a:srcRect r="4955"/>
          <a:stretch/>
        </p:blipFill>
        <p:spPr>
          <a:xfrm>
            <a:off x="970470" y="1977143"/>
            <a:ext cx="6934486" cy="2052000"/>
          </a:xfrm>
          <a:prstGeom prst="rect">
            <a:avLst/>
          </a:prstGeom>
        </p:spPr>
      </p:pic>
      <p:sp>
        <p:nvSpPr>
          <p:cNvPr id="12" name="正方形/長方形 11"/>
          <p:cNvSpPr/>
          <p:nvPr/>
        </p:nvSpPr>
        <p:spPr>
          <a:xfrm>
            <a:off x="5478876" y="760881"/>
            <a:ext cx="3158541" cy="307777"/>
          </a:xfrm>
          <a:prstGeom prst="rect">
            <a:avLst/>
          </a:prstGeom>
          <a:solidFill>
            <a:srgbClr val="CCFFFF"/>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水色の欄は自動で入力されます。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線吹き出し 2 (枠付き) 15"/>
          <p:cNvSpPr/>
          <p:nvPr/>
        </p:nvSpPr>
        <p:spPr>
          <a:xfrm>
            <a:off x="2627784" y="2701674"/>
            <a:ext cx="3888432" cy="684006"/>
          </a:xfrm>
          <a:prstGeom prst="borderCallout2">
            <a:avLst>
              <a:gd name="adj1" fmla="val 43589"/>
              <a:gd name="adj2" fmla="val -456"/>
              <a:gd name="adj3" fmla="val 183965"/>
              <a:gd name="adj4" fmla="val -11581"/>
              <a:gd name="adj5" fmla="val 313065"/>
              <a:gd name="adj6" fmla="val -1144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899592" y="4552983"/>
            <a:ext cx="4464496" cy="1815882"/>
          </a:xfrm>
          <a:prstGeom prst="rect">
            <a:avLst/>
          </a:prstGeom>
          <a:solidFill>
            <a:srgbClr val="FFFF99"/>
          </a:solidFill>
          <a:ln w="19050">
            <a:solidFill>
              <a:srgbClr val="FF0000"/>
            </a:solidFill>
          </a:ln>
        </p:spPr>
        <p:txBody>
          <a:bodyPr wrap="square">
            <a:spAutoFit/>
          </a:bodyPr>
          <a:lstStyle/>
          <a:p>
            <a:r>
              <a:rPr lang="en-US" altLang="ja-JP" sz="1600" b="1"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latin typeface="Meiryo UI" panose="020B0604030504040204" pitchFamily="50" charset="-128"/>
                <a:ea typeface="Meiryo UI" panose="020B0604030504040204" pitchFamily="50" charset="-128"/>
                <a:cs typeface="Times New Roman" panose="02020603050405020304" pitchFamily="18" charset="0"/>
              </a:rPr>
              <a:t>電源構成</a:t>
            </a:r>
            <a:r>
              <a:rPr lang="en-US" altLang="ja-JP" sz="1600" b="1" dirty="0">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600" dirty="0">
                <a:latin typeface="Meiryo UI" panose="020B0604030504040204" pitchFamily="50" charset="-128"/>
                <a:ea typeface="Meiryo UI" panose="020B0604030504040204" pitchFamily="50" charset="-128"/>
              </a:rPr>
              <a:t>　届出を行う年度の</a:t>
            </a:r>
            <a:r>
              <a:rPr lang="ja-JP" altLang="ja-JP" sz="1600" dirty="0">
                <a:latin typeface="Meiryo UI" panose="020B0604030504040204" pitchFamily="50" charset="-128"/>
                <a:ea typeface="Meiryo UI" panose="020B0604030504040204" pitchFamily="50" charset="-128"/>
              </a:rPr>
              <a:t>前年度において</a:t>
            </a:r>
            <a:r>
              <a:rPr lang="ja-JP" altLang="ja-JP" sz="1600" b="1" dirty="0">
                <a:latin typeface="Meiryo UI" panose="020B0604030504040204" pitchFamily="50" charset="-128"/>
                <a:ea typeface="Meiryo UI" panose="020B0604030504040204" pitchFamily="50" charset="-128"/>
              </a:rPr>
              <a:t>国内</a:t>
            </a:r>
            <a:r>
              <a:rPr lang="ja-JP" altLang="en-US" sz="1600" b="1" dirty="0">
                <a:latin typeface="Meiryo UI" panose="020B0604030504040204" pitchFamily="50" charset="-128"/>
                <a:ea typeface="Meiryo UI" panose="020B0604030504040204" pitchFamily="50" charset="-128"/>
              </a:rPr>
              <a:t>全体で</a:t>
            </a:r>
            <a:r>
              <a:rPr lang="ja-JP" altLang="ja-JP" sz="1600" dirty="0">
                <a:latin typeface="Meiryo UI" panose="020B0604030504040204" pitchFamily="50" charset="-128"/>
                <a:ea typeface="Meiryo UI" panose="020B0604030504040204" pitchFamily="50" charset="-128"/>
              </a:rPr>
              <a:t>販売した電気のうち、次の電源由来の電気</a:t>
            </a:r>
            <a:r>
              <a:rPr lang="ja-JP" altLang="en-US" sz="1600" dirty="0">
                <a:latin typeface="Meiryo UI" panose="020B0604030504040204" pitchFamily="50" charset="-128"/>
                <a:ea typeface="Meiryo UI" panose="020B0604030504040204" pitchFamily="50" charset="-128"/>
              </a:rPr>
              <a:t>の</a:t>
            </a:r>
            <a:r>
              <a:rPr lang="ja-JP" altLang="ja-JP" sz="1600" dirty="0">
                <a:latin typeface="Meiryo UI" panose="020B0604030504040204" pitchFamily="50" charset="-128"/>
                <a:ea typeface="Meiryo UI" panose="020B0604030504040204" pitchFamily="50" charset="-128"/>
              </a:rPr>
              <a:t>量（非化石証書</a:t>
            </a:r>
            <a:r>
              <a:rPr lang="ja-JP" altLang="en-US" sz="1600" dirty="0">
                <a:latin typeface="Meiryo UI" panose="020B0604030504040204" pitchFamily="50" charset="-128"/>
                <a:ea typeface="Meiryo UI" panose="020B0604030504040204" pitchFamily="50" charset="-128"/>
              </a:rPr>
              <a:t>（再エネ）</a:t>
            </a:r>
            <a:r>
              <a:rPr lang="ja-JP" altLang="ja-JP" sz="1600" dirty="0">
                <a:latin typeface="Meiryo UI" panose="020B0604030504040204" pitchFamily="50" charset="-128"/>
                <a:ea typeface="Meiryo UI" panose="020B0604030504040204" pitchFamily="50" charset="-128"/>
              </a:rPr>
              <a:t>等の有無は問わない）</a:t>
            </a:r>
            <a:r>
              <a:rPr lang="ja-JP" altLang="en-US" sz="1600" dirty="0">
                <a:latin typeface="Meiryo UI" panose="020B0604030504040204" pitchFamily="50" charset="-128"/>
                <a:ea typeface="Meiryo UI" panose="020B0604030504040204" pitchFamily="50" charset="-128"/>
              </a:rPr>
              <a:t>の実績</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①　</a:t>
            </a:r>
            <a:r>
              <a:rPr lang="ja-JP" altLang="en-US" sz="1600" dirty="0">
                <a:latin typeface="Meiryo UI" panose="020B0604030504040204" pitchFamily="50" charset="-128"/>
                <a:ea typeface="Meiryo UI" panose="020B0604030504040204" pitchFamily="50" charset="-128"/>
              </a:rPr>
              <a:t>再エネ電源（</a:t>
            </a:r>
            <a:r>
              <a:rPr lang="ja-JP" altLang="ja-JP" sz="1600" dirty="0">
                <a:latin typeface="Meiryo UI" panose="020B0604030504040204" pitchFamily="50" charset="-128"/>
                <a:ea typeface="Meiryo UI" panose="020B0604030504040204" pitchFamily="50" charset="-128"/>
              </a:rPr>
              <a:t>非</a:t>
            </a:r>
            <a:r>
              <a:rPr lang="en-US" altLang="ja-JP" sz="1600" dirty="0">
                <a:latin typeface="Meiryo UI" panose="020B0604030504040204" pitchFamily="50" charset="-128"/>
                <a:ea typeface="Meiryo UI" panose="020B0604030504040204" pitchFamily="50" charset="-128"/>
              </a:rPr>
              <a:t>FIT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由来の電気</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②　</a:t>
            </a:r>
            <a:r>
              <a:rPr lang="ja-JP" altLang="en-US" sz="1600" dirty="0">
                <a:latin typeface="Meiryo UI" panose="020B0604030504040204" pitchFamily="50" charset="-128"/>
                <a:ea typeface="Meiryo UI" panose="020B0604030504040204" pitchFamily="50" charset="-128"/>
              </a:rPr>
              <a:t>再エネ電源（</a:t>
            </a:r>
            <a:r>
              <a:rPr lang="en-US" altLang="ja-JP" sz="1600" dirty="0">
                <a:latin typeface="Meiryo UI" panose="020B0604030504040204" pitchFamily="50" charset="-128"/>
                <a:ea typeface="Meiryo UI" panose="020B0604030504040204" pitchFamily="50" charset="-128"/>
              </a:rPr>
              <a:t>FIT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由来の電気</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③　①及び②以外の電源由来の電気</a:t>
            </a:r>
            <a:endParaRPr lang="en-US" altLang="ja-JP" sz="1600" dirty="0">
              <a:latin typeface="Meiryo UI" panose="020B0604030504040204" pitchFamily="50" charset="-128"/>
              <a:ea typeface="Meiryo UI" panose="020B0604030504040204" pitchFamily="50" charset="-128"/>
            </a:endParaRPr>
          </a:p>
        </p:txBody>
      </p:sp>
      <p:sp>
        <p:nvSpPr>
          <p:cNvPr id="10" name="正方形/長方形 9"/>
          <p:cNvSpPr/>
          <p:nvPr/>
        </p:nvSpPr>
        <p:spPr>
          <a:xfrm>
            <a:off x="5478876" y="420282"/>
            <a:ext cx="3158541" cy="307777"/>
          </a:xfrm>
          <a:prstGeom prst="rect">
            <a:avLst/>
          </a:prstGeom>
          <a:solidFill>
            <a:srgbClr val="FFFF99"/>
          </a:solidFill>
          <a:ln w="19050">
            <a:solidFill>
              <a:srgbClr val="FF0000"/>
            </a:solidFill>
          </a:ln>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記入が必要な欄は黄色のセルです。</a:t>
            </a:r>
            <a:endParaRPr lang="en-US" altLang="ja-JP"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テキスト ボックス 10"/>
          <p:cNvSpPr txBox="1"/>
          <p:nvPr/>
        </p:nvSpPr>
        <p:spPr>
          <a:xfrm>
            <a:off x="0" y="0"/>
            <a:ext cx="9144000" cy="344128"/>
          </a:xfrm>
          <a:prstGeom prst="rect">
            <a:avLst/>
          </a:prstGeom>
          <a:solidFill>
            <a:schemeClr val="accent1">
              <a:lumMod val="75000"/>
            </a:schemeClr>
          </a:solidFill>
        </p:spPr>
        <p:txBody>
          <a:bodyPr wrap="square" tIns="36000" bIns="0" rtlCol="0">
            <a:spAutoFit/>
          </a:bodyPr>
          <a:lstStyle/>
          <a:p>
            <a:pPr>
              <a:lnSpc>
                <a:spcPts val="2400"/>
              </a:lnSpc>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　届出の書き方のポイント　</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別紙１　再生可能エネルギー等供給拡大計画書</a:t>
            </a:r>
            <a:r>
              <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&gt;</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a:t>
            </a:r>
            <a:endPar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p:cNvSpPr txBox="1"/>
          <p:nvPr/>
        </p:nvSpPr>
        <p:spPr>
          <a:xfrm>
            <a:off x="887624" y="1635295"/>
            <a:ext cx="4357666"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＜入力欄に記入されている数値は記入例です。＞</a:t>
            </a:r>
            <a:endParaRPr kumimoji="1" lang="ja-JP" altLang="en-US" sz="1200" dirty="0">
              <a:latin typeface="Meiryo UI" panose="020B0604030504040204" pitchFamily="50" charset="-128"/>
              <a:ea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F0DA1747-7AE3-4485-B1CC-5CDDF653E874}" type="slidenum">
              <a:rPr kumimoji="1" lang="ja-JP" altLang="en-US" smtClean="0"/>
              <a:t>8</a:t>
            </a:fld>
            <a:endParaRPr kumimoji="1" lang="ja-JP" altLang="en-US"/>
          </a:p>
        </p:txBody>
      </p:sp>
    </p:spTree>
    <p:extLst>
      <p:ext uri="{BB962C8B-B14F-4D97-AF65-F5344CB8AC3E}">
        <p14:creationId xmlns:p14="http://schemas.microsoft.com/office/powerpoint/2010/main" val="220996060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2597</Words>
  <Application>Microsoft Office PowerPoint</Application>
  <PresentationFormat>画面に合わせる (4:3)</PresentationFormat>
  <Paragraphs>222</Paragraphs>
  <Slides>17</Slides>
  <Notes>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17</vt:i4>
      </vt:variant>
    </vt:vector>
  </HeadingPairs>
  <TitlesOfParts>
    <vt:vector size="25" baseType="lpstr">
      <vt:lpstr>HG丸ｺﾞｼｯｸM-PRO</vt:lpstr>
      <vt:lpstr>Meiryo UI</vt:lpstr>
      <vt:lpstr>游ゴシック</vt:lpstr>
      <vt:lpstr>游ゴシック Light</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2021-08-18T04:41:33Z</dcterms:created>
  <dcterms:modified xsi:type="dcterms:W3CDTF">2026-07-22T04:10:57Z</dcterms:modified>
</cp:coreProperties>
</file>